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1"/>
    <p:sldMasterId id="2147483735" r:id="rId2"/>
    <p:sldMasterId id="2147483717" r:id="rId3"/>
    <p:sldMasterId id="2147483750" r:id="rId4"/>
    <p:sldMasterId id="2147483689" r:id="rId5"/>
  </p:sldMasterIdLst>
  <p:notesMasterIdLst>
    <p:notesMasterId r:id="rId11"/>
  </p:notesMasterIdLst>
  <p:handoutMasterIdLst>
    <p:handoutMasterId r:id="rId12"/>
  </p:handoutMasterIdLst>
  <p:sldIdLst>
    <p:sldId id="479" r:id="rId6"/>
    <p:sldId id="480" r:id="rId7"/>
    <p:sldId id="620" r:id="rId8"/>
    <p:sldId id="621" r:id="rId9"/>
    <p:sldId id="622" r:id="rId10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4F"/>
    <a:srgbClr val="939A5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 varScale="1">
        <p:scale>
          <a:sx n="93" d="100"/>
          <a:sy n="93" d="100"/>
        </p:scale>
        <p:origin x="732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84FDD-BB37-6B48-A9C5-1C3155F992C4}" type="datetimeFigureOut">
              <a:rPr lang="en-US" smtClean="0"/>
              <a:t>9/15/2017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0884B-425D-4B4B-8C23-55A1918885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0230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2017-09-15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3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272635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79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99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6804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932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373596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Olive bra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3754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Crow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42507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29145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87807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-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59836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Kro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65828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Olive bra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672574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row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33075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033075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0504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7495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6325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176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E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17019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Olivkvi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79801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Kron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296838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 - Olivkv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3271404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9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</p:spTree>
    <p:extLst>
      <p:ext uri="{BB962C8B-B14F-4D97-AF65-F5344CB8AC3E}">
        <p14:creationId xmlns:p14="http://schemas.microsoft.com/office/powerpoint/2010/main" val="4249829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250514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El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16915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Olivkvi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5911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Kron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278798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621566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8978091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89489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407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innehål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76429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7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örst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Avsnittsnamn</a:t>
            </a:r>
            <a:endParaRPr lang="sv-SE" noProof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noProof="0" dirty="0" smtClean="0"/>
              <a:t>Kurs/Programserie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smtClean="0"/>
              <a:t>Talare eller underrubrik</a:t>
            </a:r>
          </a:p>
        </p:txBody>
      </p:sp>
    </p:spTree>
    <p:extLst>
      <p:ext uri="{BB962C8B-B14F-4D97-AF65-F5344CB8AC3E}">
        <p14:creationId xmlns:p14="http://schemas.microsoft.com/office/powerpoint/2010/main" val="5928409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F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17991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Olive bran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18505095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 - Crow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8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22847219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Episode name</a:t>
            </a:r>
            <a:endParaRPr lang="en-US" noProof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008000" y="2894400"/>
            <a:ext cx="6631200" cy="14055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ts val="48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 sz="24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Speaker or subtitle</a:t>
            </a:r>
          </a:p>
          <a:p>
            <a:pPr lvl="0"/>
            <a:endParaRPr lang="sv-SE" noProof="0" dirty="0" smtClean="0"/>
          </a:p>
        </p:txBody>
      </p:sp>
      <p:sp>
        <p:nvSpPr>
          <p:cNvPr id="7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971600" y="627534"/>
            <a:ext cx="6625108" cy="10081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ts val="2900"/>
              </a:lnSpc>
              <a:spcBef>
                <a:spcPct val="20000"/>
              </a:spcBef>
              <a:spcAft>
                <a:spcPts val="0"/>
              </a:spcAft>
              <a:buClrTx/>
              <a:buSzPct val="93000"/>
              <a:buFont typeface="Verdana" pitchFamily="34" charset="0"/>
              <a:buNone/>
              <a:tabLst/>
              <a:defRPr/>
            </a:lvl1pPr>
          </a:lstStyle>
          <a:p>
            <a:pPr lvl="0"/>
            <a:r>
              <a:rPr lang="en-US" noProof="0" dirty="0" smtClean="0"/>
              <a:t>Course/Serial</a:t>
            </a:r>
          </a:p>
        </p:txBody>
      </p:sp>
    </p:spTree>
    <p:extLst>
      <p:ext uri="{BB962C8B-B14F-4D97-AF65-F5344CB8AC3E}">
        <p14:creationId xmlns:p14="http://schemas.microsoft.com/office/powerpoint/2010/main" val="454194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noProof="0" smtClean="0"/>
              <a:t>Click to edit Master text styles</a:t>
            </a:r>
          </a:p>
          <a:p>
            <a:pPr lvl="1"/>
            <a:r>
              <a:rPr lang="sv-SE" noProof="0" smtClean="0"/>
              <a:t>Second level</a:t>
            </a:r>
          </a:p>
          <a:p>
            <a:pPr lvl="2"/>
            <a:r>
              <a:rPr lang="sv-SE" noProof="0" smtClean="0"/>
              <a:t>Third level</a:t>
            </a:r>
          </a:p>
          <a:p>
            <a:pPr lvl="3"/>
            <a:r>
              <a:rPr lang="sv-SE" noProof="0" smtClean="0"/>
              <a:t>Fourth level</a:t>
            </a:r>
          </a:p>
          <a:p>
            <a:pPr lvl="4"/>
            <a:r>
              <a:rPr lang="sv-SE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495333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Fi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8600" y="1275606"/>
            <a:ext cx="6264696" cy="4271832"/>
          </a:xfrm>
          <a:prstGeom prst="rect">
            <a:avLst/>
          </a:prstGeom>
          <a:solidFill>
            <a:schemeClr val="tx1"/>
          </a:solidFill>
          <a:effectLst/>
        </p:spPr>
      </p:pic>
      <p:sp>
        <p:nvSpPr>
          <p:cNvPr id="5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649461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Olive branc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_olivkvist_neg.eps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523" y="267494"/>
            <a:ext cx="5762595" cy="5328592"/>
          </a:xfrm>
          <a:prstGeom prst="rect">
            <a:avLst/>
          </a:prstGeom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4717795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- Crow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55431" y="1275606"/>
            <a:ext cx="5267391" cy="3867894"/>
          </a:xfrm>
          <a:prstGeom prst="rect">
            <a:avLst/>
          </a:prstGeom>
          <a:noFill/>
        </p:spPr>
      </p:pic>
      <p:sp>
        <p:nvSpPr>
          <p:cNvPr id="8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9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715187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1045502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 err="1" smtClean="0"/>
              <a:t>Click</a:t>
            </a:r>
            <a:r>
              <a:rPr lang="sv-SE" noProof="0" dirty="0" smtClean="0"/>
              <a:t> </a:t>
            </a:r>
            <a:r>
              <a:rPr lang="sv-SE" noProof="0" dirty="0" err="1" smtClean="0"/>
              <a:t>to</a:t>
            </a:r>
            <a:r>
              <a:rPr lang="sv-SE" noProof="0" dirty="0" smtClean="0"/>
              <a:t> </a:t>
            </a:r>
            <a:r>
              <a:rPr lang="sv-SE" noProof="0" dirty="0" err="1" smtClean="0"/>
              <a:t>edit</a:t>
            </a:r>
            <a:r>
              <a:rPr lang="sv-SE" noProof="0" dirty="0" smtClean="0"/>
              <a:t> Master </a:t>
            </a:r>
            <a:r>
              <a:rPr lang="sv-SE" noProof="0" dirty="0" err="1" smtClean="0"/>
              <a:t>subtitle</a:t>
            </a:r>
            <a:r>
              <a:rPr lang="sv-SE" noProof="0" dirty="0" smtClean="0"/>
              <a:t> style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193454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ar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1275534"/>
            <a:ext cx="3348000" cy="32404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54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324043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251073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sv-SE" noProof="0" smtClean="0"/>
              <a:t>Click to edit Master title style</a:t>
            </a:r>
            <a:endParaRPr lang="sv-SE" noProof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275534"/>
            <a:ext cx="6850800" cy="2411100"/>
          </a:xfrm>
        </p:spPr>
        <p:txBody>
          <a:bodyPr>
            <a:normAutofit/>
          </a:bodyPr>
          <a:lstStyle>
            <a:lvl1pPr marL="1588" indent="-1588">
              <a:lnSpc>
                <a:spcPts val="2600"/>
              </a:lnSpc>
              <a:buNone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59268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595470"/>
            <a:ext cx="6850800" cy="399250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12670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062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07854"/>
            <a:ext cx="1435366" cy="1195504"/>
          </a:xfrm>
          <a:prstGeom prst="rect">
            <a:avLst/>
          </a:prstGeom>
        </p:spPr>
      </p:pic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002F5F"/>
                </a:solidFill>
                <a:latin typeface="Verdana"/>
                <a:cs typeface="Verdana"/>
              </a:rPr>
              <a:t>Medverkande</a:t>
            </a:r>
            <a:endParaRPr lang="sv-SE" sz="2400" b="1" dirty="0">
              <a:solidFill>
                <a:srgbClr val="002F5F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2000" y="4227934"/>
            <a:ext cx="5354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 smtClean="0">
                <a:solidFill>
                  <a:schemeClr val="tx1"/>
                </a:solidFill>
                <a:latin typeface="Verdana"/>
              </a:rPr>
              <a:t>Inspelat</a:t>
            </a:r>
            <a:r>
              <a:rPr lang="sv-SE" sz="1600" baseline="0" noProof="0" dirty="0" smtClean="0">
                <a:solidFill>
                  <a:schemeClr val="tx1"/>
                </a:solidFill>
                <a:latin typeface="Verdana"/>
              </a:rPr>
              <a:t> </a:t>
            </a:r>
            <a:fld id="{DEF0F593-7E64-D74F-96F6-B611C3DC3FC9}" type="datetime1">
              <a:rPr lang="sv-SE" sz="1600" baseline="0" noProof="0" smtClean="0">
                <a:solidFill>
                  <a:schemeClr val="tx1"/>
                </a:solidFill>
                <a:latin typeface="Verdana"/>
              </a:rPr>
              <a:t>2017-09-15</a:t>
            </a:fld>
            <a:endParaRPr lang="sv-SE" sz="1600" noProof="0" dirty="0" smtClean="0">
              <a:solidFill>
                <a:schemeClr val="tx1"/>
              </a:solidFill>
              <a:latin typeface="Verdana"/>
            </a:endParaRPr>
          </a:p>
          <a:p>
            <a:r>
              <a:rPr lang="sv-SE" sz="1600" noProof="0" dirty="0" smtClean="0">
                <a:solidFill>
                  <a:schemeClr val="tx1"/>
                </a:solidFill>
                <a:latin typeface="Verdana"/>
              </a:rPr>
              <a:t>Institutionen för data- och systemvetenskap, DSV </a:t>
            </a:r>
            <a:endParaRPr lang="sv-SE" sz="1600" noProof="0" dirty="0">
              <a:solidFill>
                <a:schemeClr val="tx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32105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400">
                <a:solidFill>
                  <a:schemeClr val="tx1"/>
                </a:solidFill>
              </a:defRPr>
            </a:lvl2pPr>
            <a:lvl3pPr marL="914400" indent="0">
              <a:buFontTx/>
              <a:buNone/>
              <a:defRPr sz="2400">
                <a:solidFill>
                  <a:schemeClr val="tx1"/>
                </a:solidFill>
              </a:defRPr>
            </a:lvl3pPr>
            <a:lvl4pPr marL="1371600" indent="0">
              <a:buFontTx/>
              <a:buNone/>
              <a:defRPr sz="2400">
                <a:solidFill>
                  <a:schemeClr val="tx1"/>
                </a:solidFill>
              </a:defRPr>
            </a:lvl4pPr>
            <a:lvl5pPr marL="1828800" indent="0">
              <a:buFontTx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smtClean="0">
                <a:solidFill>
                  <a:srgbClr val="002F5F"/>
                </a:solidFill>
                <a:latin typeface="Verdana"/>
                <a:cs typeface="Verdana"/>
              </a:rPr>
              <a:t>Contributors</a:t>
            </a:r>
            <a:endParaRPr lang="en-US" sz="2400" b="1" noProof="0">
              <a:solidFill>
                <a:srgbClr val="002F5F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92000" y="4227934"/>
            <a:ext cx="5724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tx1"/>
                </a:solidFill>
                <a:latin typeface="Verdana"/>
              </a:rPr>
              <a:t>Recorded </a:t>
            </a:r>
            <a:fld id="{DEF0F593-7E64-D74F-96F6-B611C3DC3FC9}" type="datetime1">
              <a:rPr lang="en-US" sz="1600" baseline="0" noProof="0" smtClean="0">
                <a:solidFill>
                  <a:schemeClr val="tx1"/>
                </a:solidFill>
                <a:latin typeface="Verdana"/>
              </a:rPr>
              <a:t>9/15/2017</a:t>
            </a:fld>
            <a:endParaRPr lang="en-US" sz="1600" noProof="0" dirty="0" smtClean="0">
              <a:solidFill>
                <a:schemeClr val="tx1"/>
              </a:solidFill>
              <a:latin typeface="Verdana"/>
            </a:endParaRPr>
          </a:p>
          <a:p>
            <a:r>
              <a:rPr lang="en-US" sz="1600" noProof="0" dirty="0" smtClean="0">
                <a:solidFill>
                  <a:schemeClr val="tx1"/>
                </a:solidFill>
                <a:latin typeface="Verdana"/>
              </a:rPr>
              <a:t>Department of Computer and Systems Sciences, DSV </a:t>
            </a:r>
            <a:endParaRPr lang="en-US" sz="1600" noProof="0" dirty="0">
              <a:solidFill>
                <a:schemeClr val="tx1"/>
              </a:solidFill>
              <a:latin typeface="Verdana"/>
            </a:endParaRPr>
          </a:p>
        </p:txBody>
      </p:sp>
      <p:pic>
        <p:nvPicPr>
          <p:cNvPr id="8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612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92000" y="4227934"/>
            <a:ext cx="5354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 smtClean="0">
                <a:solidFill>
                  <a:srgbClr val="FFFFFF"/>
                </a:solidFill>
                <a:latin typeface="Verdana"/>
              </a:rPr>
              <a:t>Inspelat</a:t>
            </a:r>
            <a:r>
              <a:rPr lang="sv-SE" sz="1600" baseline="0" noProof="0" dirty="0" smtClean="0">
                <a:solidFill>
                  <a:srgbClr val="FFFFFF"/>
                </a:solidFill>
                <a:latin typeface="Verdana"/>
              </a:rPr>
              <a:t> </a:t>
            </a:r>
            <a:fld id="{DEF0F593-7E64-D74F-96F6-B611C3DC3FC9}" type="datetime1">
              <a:rPr lang="sv-SE" sz="1600" baseline="0" noProof="0" smtClean="0">
                <a:solidFill>
                  <a:srgbClr val="FFFFFF"/>
                </a:solidFill>
                <a:latin typeface="Verdana"/>
              </a:rPr>
              <a:t>2017-09-15</a:t>
            </a:fld>
            <a:endParaRPr lang="sv-SE" sz="1600" noProof="0" dirty="0" smtClean="0">
              <a:solidFill>
                <a:srgbClr val="FFFFFF"/>
              </a:solidFill>
              <a:latin typeface="Verdana"/>
            </a:endParaRPr>
          </a:p>
          <a:p>
            <a:r>
              <a:rPr lang="sv-SE" sz="1600" noProof="0" dirty="0" smtClean="0">
                <a:solidFill>
                  <a:srgbClr val="FFFFFF"/>
                </a:solidFill>
                <a:latin typeface="Verdana"/>
              </a:rPr>
              <a:t>Institutionen för data- och systemvetenskap, DSV </a:t>
            </a:r>
            <a:endParaRPr lang="sv-SE" sz="1600" noProof="0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FFFFFF"/>
                </a:solidFill>
                <a:latin typeface="Verdana"/>
                <a:cs typeface="Verdana"/>
              </a:rPr>
              <a:t>Medverkande</a:t>
            </a:r>
            <a:endParaRPr lang="sv-SE" sz="24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42890"/>
            <a:ext cx="1435367" cy="11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4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verkande - egen sidfot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42890"/>
            <a:ext cx="1435367" cy="1195504"/>
          </a:xfrm>
          <a:prstGeom prst="rect">
            <a:avLst/>
          </a:prstGeom>
        </p:spPr>
      </p:pic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text </a:t>
            </a:r>
            <a:r>
              <a:rPr lang="sv-SE" dirty="0" err="1" smtClean="0"/>
              <a:t>styles</a:t>
            </a:r>
            <a:endParaRPr lang="sv-SE" dirty="0" smtClean="0"/>
          </a:p>
          <a:p>
            <a:pPr lvl="1"/>
            <a:r>
              <a:rPr lang="sv-SE" dirty="0" smtClean="0"/>
              <a:t>Second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2"/>
            <a:r>
              <a:rPr lang="sv-SE" dirty="0" err="1" smtClean="0"/>
              <a:t>Third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3"/>
            <a:r>
              <a:rPr lang="sv-SE" dirty="0" err="1" smtClean="0"/>
              <a:t>Fourth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 smtClean="0"/>
          </a:p>
          <a:p>
            <a:pPr lvl="4"/>
            <a:r>
              <a:rPr lang="sv-SE" dirty="0" err="1" smtClean="0"/>
              <a:t>Fifth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endParaRPr lang="sv-S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solidFill>
                  <a:srgbClr val="FFFFFF"/>
                </a:solidFill>
                <a:latin typeface="Verdana"/>
                <a:cs typeface="Verdana"/>
              </a:rPr>
              <a:t>Medverkande</a:t>
            </a:r>
            <a:endParaRPr lang="sv-SE" sz="24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90772" y="4221654"/>
            <a:ext cx="6387308" cy="58682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trike="noStrike" baseline="0">
                <a:solidFill>
                  <a:schemeClr val="bg1"/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Click to insert custom footer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8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92000" y="4227934"/>
            <a:ext cx="57246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Recorded </a:t>
            </a:r>
            <a:fld id="{DEF0F593-7E64-D74F-96F6-B611C3DC3FC9}" type="datetime1">
              <a:rPr lang="en-US" sz="1600" baseline="0" noProof="0" smtClean="0">
                <a:solidFill>
                  <a:schemeClr val="bg1"/>
                </a:solidFill>
                <a:latin typeface="Verdana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9/15/2017</a:t>
            </a:fld>
            <a:endParaRPr lang="en-US" sz="1600" noProof="0" dirty="0" smtClean="0">
              <a:solidFill>
                <a:schemeClr val="bg1"/>
              </a:solidFill>
              <a:latin typeface="Verdana"/>
            </a:endParaRPr>
          </a:p>
          <a:p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Department of Computer and Systems Sciences, DSV 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 smtClean="0">
                <a:solidFill>
                  <a:srgbClr val="FFFFFF"/>
                </a:solidFill>
                <a:latin typeface="Verdana"/>
                <a:cs typeface="Verdana"/>
              </a:rPr>
              <a:t>Contributors</a:t>
            </a:r>
            <a:endParaRPr lang="en-US" sz="2400" b="1" noProof="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158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ibutors - custom footer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>
            <a:spLocks noGrp="1"/>
          </p:cNvSpPr>
          <p:nvPr>
            <p:ph idx="1"/>
          </p:nvPr>
        </p:nvSpPr>
        <p:spPr>
          <a:xfrm>
            <a:off x="792000" y="1059582"/>
            <a:ext cx="6850800" cy="316835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4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24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92000" y="597917"/>
            <a:ext cx="235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noProof="0" dirty="0" smtClean="0">
                <a:solidFill>
                  <a:srgbClr val="FFFFFF"/>
                </a:solidFill>
                <a:latin typeface="Verdana"/>
                <a:cs typeface="Verdana"/>
              </a:rPr>
              <a:t>Contributors</a:t>
            </a:r>
            <a:endParaRPr lang="en-US" sz="2400" b="1" noProof="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8"/>
            <a:ext cx="1296144" cy="1236379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90772" y="4221654"/>
            <a:ext cx="6387308" cy="58682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strike="noStrike" baseline="0">
                <a:solidFill>
                  <a:schemeClr val="bg1"/>
                </a:solidFill>
              </a:defRPr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Click to insert custom footer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7444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a logo - Blå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07854"/>
            <a:ext cx="1435367" cy="119550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792000" y="4465444"/>
            <a:ext cx="5354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noProof="0" dirty="0" smtClean="0">
                <a:solidFill>
                  <a:srgbClr val="FFFFFF"/>
                </a:solidFill>
                <a:latin typeface="Verdana"/>
              </a:rPr>
              <a:t>Institutionen för data- och systemvetenskap, DSV </a:t>
            </a:r>
            <a:endParaRPr lang="sv-SE" sz="1600" noProof="0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3342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- 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U_PPT_eld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4988" t="-362"/>
          <a:stretch>
            <a:fillRect/>
          </a:stretch>
        </p:blipFill>
        <p:spPr bwMode="auto">
          <a:xfrm>
            <a:off x="1" y="1225226"/>
            <a:ext cx="5408969" cy="3938812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77308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logo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2000" y="4465444"/>
            <a:ext cx="5724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noProof="0" dirty="0" smtClean="0">
                <a:solidFill>
                  <a:schemeClr val="bg1"/>
                </a:solidFill>
                <a:latin typeface="Verdana"/>
              </a:rPr>
              <a:t>Department of Computer and Systems Sciences, DSV </a:t>
            </a:r>
            <a:endParaRPr lang="en-US" sz="1600" noProof="0" dirty="0">
              <a:solidFill>
                <a:schemeClr val="bg1"/>
              </a:solidFill>
              <a:latin typeface="Verdana"/>
            </a:endParaRP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67619"/>
            <a:ext cx="1296144" cy="123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vit/Empt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08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svart/Empty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9523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blå/Empty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76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Olivkv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 l="1746"/>
          <a:stretch>
            <a:fillRect/>
          </a:stretch>
        </p:blipFill>
        <p:spPr bwMode="auto">
          <a:xfrm>
            <a:off x="1589" y="238124"/>
            <a:ext cx="5161507" cy="4905756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530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- Kron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>
            <a:alphaModFix amt="55000"/>
          </a:blip>
          <a:srcRect/>
          <a:stretch>
            <a:fillRect/>
          </a:stretch>
        </p:blipFill>
        <p:spPr bwMode="auto">
          <a:xfrm>
            <a:off x="0" y="1262062"/>
            <a:ext cx="4197096" cy="3881628"/>
          </a:xfrm>
          <a:prstGeom prst="rect">
            <a:avLst/>
          </a:prstGeom>
          <a:noFill/>
        </p:spPr>
      </p:pic>
      <p:sp>
        <p:nvSpPr>
          <p:cNvPr id="6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7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93530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sv-S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125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5.emf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0.emf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6" descr="logo-org-svensk_rgb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884368" y="216001"/>
            <a:ext cx="980375" cy="8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9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9" r:id="rId2"/>
    <p:sldLayoutId id="2147483710" r:id="rId3"/>
    <p:sldLayoutId id="2147483713" r:id="rId4"/>
    <p:sldLayoutId id="2147483684" r:id="rId5"/>
    <p:sldLayoutId id="2147483683" r:id="rId6"/>
    <p:sldLayoutId id="2147483712" r:id="rId7"/>
    <p:sldLayoutId id="2147483711" r:id="rId8"/>
    <p:sldLayoutId id="214748371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noProof="0" smtClean="0"/>
              <a:t>Klicka här för att ändra format</a:t>
            </a:r>
            <a:endParaRPr lang="en-US" noProof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  <a:endParaRPr lang="en-US" noProof="0"/>
          </a:p>
        </p:txBody>
      </p:sp>
      <p:pic>
        <p:nvPicPr>
          <p:cNvPr id="5" name="Bildobjekt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16001"/>
            <a:ext cx="884358" cy="8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2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8" r:id="rId2"/>
    <p:sldLayoutId id="2147483737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216655"/>
            <a:ext cx="980375" cy="81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0" r:id="rId2"/>
    <p:sldLayoutId id="2147483719" r:id="rId3"/>
    <p:sldLayoutId id="2147483721" r:id="rId4"/>
    <p:sldLayoutId id="2147483722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4" name="Picture 3" descr="logo-neg-engelsk_rgb.eps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72" y="216023"/>
            <a:ext cx="884336" cy="84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627534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1275534"/>
            <a:ext cx="6850800" cy="3240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343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65" r:id="rId2"/>
    <p:sldLayoutId id="2147483733" r:id="rId3"/>
    <p:sldLayoutId id="2147483769" r:id="rId4"/>
    <p:sldLayoutId id="2147483766" r:id="rId5"/>
    <p:sldLayoutId id="2147483770" r:id="rId6"/>
    <p:sldLayoutId id="2147483767" r:id="rId7"/>
    <p:sldLayoutId id="2147483768" r:id="rId8"/>
    <p:sldLayoutId id="2147483697" r:id="rId9"/>
    <p:sldLayoutId id="2147483715" r:id="rId10"/>
    <p:sldLayoutId id="2147483716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244" y="1604646"/>
            <a:ext cx="7582327" cy="1102519"/>
          </a:xfrm>
        </p:spPr>
        <p:txBody>
          <a:bodyPr>
            <a:normAutofit fontScale="90000"/>
          </a:bodyPr>
          <a:lstStyle/>
          <a:p>
            <a:r>
              <a:rPr lang="sv-SE" sz="2250" dirty="0"/>
              <a:t/>
            </a:r>
            <a:br>
              <a:rPr lang="sv-SE" sz="2250" dirty="0"/>
            </a:br>
            <a:r>
              <a:rPr lang="sv-SE" sz="3300" b="1" i="1" dirty="0" smtClean="0"/>
              <a:t>OBIDAM: </a:t>
            </a:r>
            <a:r>
              <a:rPr lang="en-US" sz="3300" dirty="0" smtClean="0"/>
              <a:t>Master Data Management</a:t>
            </a:r>
            <a:endParaRPr lang="sv-SE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244" y="3299557"/>
            <a:ext cx="4800600" cy="1314450"/>
          </a:xfrm>
        </p:spPr>
        <p:txBody>
          <a:bodyPr>
            <a:normAutofit/>
          </a:bodyPr>
          <a:lstStyle/>
          <a:p>
            <a:r>
              <a:rPr lang="sv-SE" dirty="0"/>
              <a:t>Erik Perjons</a:t>
            </a:r>
          </a:p>
          <a:p>
            <a:r>
              <a:rPr lang="sv-SE" dirty="0"/>
              <a:t>DSV, Stockholm University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5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5"/>
    </mc:Choice>
    <mc:Fallback xmlns="">
      <p:transition spd="slow" advTm="119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977" y="385994"/>
            <a:ext cx="7850912" cy="596700"/>
          </a:xfrm>
        </p:spPr>
        <p:txBody>
          <a:bodyPr>
            <a:normAutofit/>
          </a:bodyPr>
          <a:lstStyle/>
          <a:p>
            <a:r>
              <a:rPr lang="sv-SE" sz="2400" dirty="0" smtClean="0"/>
              <a:t>What is data?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24234"/>
            <a:ext cx="7850912" cy="3943350"/>
          </a:xfrm>
        </p:spPr>
        <p:txBody>
          <a:bodyPr>
            <a:normAutofit/>
          </a:bodyPr>
          <a:lstStyle/>
          <a:p>
            <a:r>
              <a:rPr lang="sv-SE" sz="1600" dirty="0" smtClean="0"/>
              <a:t>Data can be described as individual facts that have a specific meaning for a given time period</a:t>
            </a:r>
          </a:p>
          <a:p>
            <a:pPr marL="0" indent="0">
              <a:buNone/>
            </a:pPr>
            <a:endParaRPr lang="sv-SE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976045" y="4582275"/>
            <a:ext cx="5342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[Graham </a:t>
            </a:r>
            <a:r>
              <a:rPr lang="sv-SE" sz="1400" dirty="0"/>
              <a:t>A</a:t>
            </a:r>
            <a:r>
              <a:rPr lang="sv-SE" sz="1400" dirty="0" smtClean="0"/>
              <a:t>. </a:t>
            </a:r>
            <a:r>
              <a:rPr lang="sv-SE" sz="1400" dirty="0" smtClean="0"/>
              <a:t>(</a:t>
            </a:r>
            <a:r>
              <a:rPr lang="sv-SE" sz="1400" dirty="0" smtClean="0"/>
              <a:t>2015) Mastering You Data, Koios Associated Ltd]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86505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41"/>
    </mc:Choice>
    <mc:Fallback xmlns="">
      <p:transition spd="slow" advTm="3404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977" y="385994"/>
            <a:ext cx="7850912" cy="596700"/>
          </a:xfrm>
        </p:spPr>
        <p:txBody>
          <a:bodyPr>
            <a:normAutofit/>
          </a:bodyPr>
          <a:lstStyle/>
          <a:p>
            <a:r>
              <a:rPr lang="sv-SE" sz="2400" dirty="0" smtClean="0"/>
              <a:t>Atomic and derived data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24234"/>
            <a:ext cx="7850912" cy="3943350"/>
          </a:xfrm>
        </p:spPr>
        <p:txBody>
          <a:bodyPr>
            <a:normAutofit/>
          </a:bodyPr>
          <a:lstStyle/>
          <a:p>
            <a:r>
              <a:rPr lang="sv-SE" sz="1600" dirty="0" smtClean="0"/>
              <a:t>Data can be atomic and derived</a:t>
            </a:r>
          </a:p>
          <a:p>
            <a:r>
              <a:rPr lang="sv-SE" sz="1600" dirty="0" smtClean="0"/>
              <a:t>Atomic data - has a value that is not derived – for example, ”date of birth”, ”first name”, ”extra name”, ”surname”)</a:t>
            </a:r>
          </a:p>
          <a:p>
            <a:r>
              <a:rPr lang="sv-SE" sz="1600" dirty="0" smtClean="0"/>
              <a:t>Derived data – the value is calculated (”age”) or combined/aggregated (”full name” [if full name is a combination of ”first name”, ”extra names” and ”surname”)</a:t>
            </a:r>
            <a:endParaRPr lang="sv-SE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976045" y="4582275"/>
            <a:ext cx="5342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[Graham </a:t>
            </a:r>
            <a:r>
              <a:rPr lang="sv-SE" sz="1400" dirty="0"/>
              <a:t>A</a:t>
            </a:r>
            <a:r>
              <a:rPr lang="sv-SE" sz="1400" dirty="0" smtClean="0"/>
              <a:t>. </a:t>
            </a:r>
            <a:r>
              <a:rPr lang="sv-SE" sz="1400" dirty="0" smtClean="0"/>
              <a:t>(</a:t>
            </a:r>
            <a:r>
              <a:rPr lang="sv-SE" sz="1400" dirty="0" smtClean="0"/>
              <a:t>2015) Mastering You Data, Koios Associated Ltd]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92011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41"/>
    </mc:Choice>
    <mc:Fallback xmlns="">
      <p:transition spd="slow" advTm="3404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977" y="385994"/>
            <a:ext cx="7850912" cy="596700"/>
          </a:xfrm>
        </p:spPr>
        <p:txBody>
          <a:bodyPr>
            <a:normAutofit/>
          </a:bodyPr>
          <a:lstStyle/>
          <a:p>
            <a:r>
              <a:rPr lang="sv-SE" sz="2400" dirty="0" smtClean="0"/>
              <a:t>What is master data?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24234"/>
            <a:ext cx="7850912" cy="3943350"/>
          </a:xfrm>
        </p:spPr>
        <p:txBody>
          <a:bodyPr>
            <a:normAutofit/>
          </a:bodyPr>
          <a:lstStyle/>
          <a:p>
            <a:r>
              <a:rPr lang="sv-SE" sz="1600" dirty="0" smtClean="0"/>
              <a:t>Master data has the following high level characteristics of master data:</a:t>
            </a:r>
          </a:p>
          <a:p>
            <a:pPr lvl="1"/>
            <a:r>
              <a:rPr lang="sv-SE" sz="1600" dirty="0" smtClean="0"/>
              <a:t>Master data are not transactional – but master data are linked to transactions to give the transaction meaning </a:t>
            </a:r>
            <a:r>
              <a:rPr lang="sv-SE" sz="1600" dirty="0" smtClean="0"/>
              <a:t> </a:t>
            </a:r>
          </a:p>
          <a:p>
            <a:pPr lvl="1"/>
            <a:r>
              <a:rPr lang="sv-SE" sz="1600" dirty="0" smtClean="0"/>
              <a:t>Master data has </a:t>
            </a:r>
            <a:r>
              <a:rPr lang="sv-SE" sz="1600" dirty="0"/>
              <a:t>meaning independent of transactional data </a:t>
            </a:r>
            <a:r>
              <a:rPr lang="sv-SE" sz="1600" dirty="0" smtClean="0"/>
              <a:t>–master data is linked to transactional data but it have meaning also without the transactional data</a:t>
            </a:r>
            <a:endParaRPr lang="sv-SE" sz="1600" dirty="0"/>
          </a:p>
          <a:p>
            <a:pPr lvl="1"/>
            <a:r>
              <a:rPr lang="sv-SE" sz="1600" dirty="0" smtClean="0"/>
              <a:t>It is known provenance – that is, you know where it comes from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6045" y="4582275"/>
            <a:ext cx="5342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[Graham </a:t>
            </a:r>
            <a:r>
              <a:rPr lang="sv-SE" sz="1400" dirty="0"/>
              <a:t>A</a:t>
            </a:r>
            <a:r>
              <a:rPr lang="sv-SE" sz="1400" dirty="0" smtClean="0"/>
              <a:t>. </a:t>
            </a:r>
            <a:r>
              <a:rPr lang="sv-SE" sz="1400" dirty="0" smtClean="0"/>
              <a:t>(</a:t>
            </a:r>
            <a:r>
              <a:rPr lang="sv-SE" sz="1400" dirty="0" smtClean="0"/>
              <a:t>2015) Mastering You Data, Koios Associated Ltd]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4561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41"/>
    </mc:Choice>
    <mc:Fallback xmlns="">
      <p:transition spd="slow" advTm="3404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977" y="385994"/>
            <a:ext cx="7850912" cy="596700"/>
          </a:xfrm>
        </p:spPr>
        <p:txBody>
          <a:bodyPr>
            <a:normAutofit/>
          </a:bodyPr>
          <a:lstStyle/>
          <a:p>
            <a:r>
              <a:rPr lang="sv-SE" sz="2400" dirty="0" smtClean="0"/>
              <a:t>What is master data?</a:t>
            </a:r>
            <a:endParaRPr lang="sv-SE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000" y="1224234"/>
            <a:ext cx="7850912" cy="3943350"/>
          </a:xfrm>
        </p:spPr>
        <p:txBody>
          <a:bodyPr>
            <a:normAutofit/>
          </a:bodyPr>
          <a:lstStyle/>
          <a:p>
            <a:r>
              <a:rPr lang="sv-SE" sz="1600" dirty="0" smtClean="0"/>
              <a:t>Master data has the following high level characteristics of master data:</a:t>
            </a:r>
          </a:p>
          <a:p>
            <a:pPr lvl="1"/>
            <a:r>
              <a:rPr lang="sv-SE" sz="1600" dirty="0" smtClean="0"/>
              <a:t>Master data are not transactional – but master data are linked to transactions to give the transaction meaning </a:t>
            </a:r>
            <a:r>
              <a:rPr lang="sv-SE" sz="1600" dirty="0" smtClean="0"/>
              <a:t> </a:t>
            </a:r>
          </a:p>
          <a:p>
            <a:pPr lvl="1"/>
            <a:r>
              <a:rPr lang="sv-SE" sz="1600" dirty="0" smtClean="0"/>
              <a:t>Master data has </a:t>
            </a:r>
            <a:r>
              <a:rPr lang="sv-SE" sz="1600" dirty="0"/>
              <a:t>meaning independent of transactional data </a:t>
            </a:r>
            <a:r>
              <a:rPr lang="sv-SE" sz="1600" dirty="0" smtClean="0"/>
              <a:t>–master data is linked to transactional data but it have meaning also without the transactional data</a:t>
            </a:r>
            <a:endParaRPr lang="sv-SE" sz="1600" dirty="0"/>
          </a:p>
          <a:p>
            <a:pPr lvl="1"/>
            <a:r>
              <a:rPr lang="sv-SE" sz="1600" dirty="0" smtClean="0"/>
              <a:t>It is known provenance – that is, you know where it comes from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6045" y="4582275"/>
            <a:ext cx="5342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[Graham </a:t>
            </a:r>
            <a:r>
              <a:rPr lang="sv-SE" sz="1400" dirty="0"/>
              <a:t>A</a:t>
            </a:r>
            <a:r>
              <a:rPr lang="sv-SE" sz="1400" dirty="0" smtClean="0"/>
              <a:t>. </a:t>
            </a:r>
            <a:r>
              <a:rPr lang="sv-SE" sz="1400" dirty="0" smtClean="0"/>
              <a:t>(</a:t>
            </a:r>
            <a:r>
              <a:rPr lang="sv-SE" sz="1400" dirty="0" smtClean="0"/>
              <a:t>2015) Mastering You Data, Koios Associated Ltd]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83082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41"/>
    </mc:Choice>
    <mc:Fallback xmlns="">
      <p:transition spd="slow" advTm="3404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_dsv_ppt_template_16_9_20130920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nglish SU 16:9 -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U 16:9 - Blå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glish SU 16:9 - Blå Widescree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pecial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600" noProof="0" dirty="0" smtClean="0">
            <a:solidFill>
              <a:srgbClr val="FFFFFF"/>
            </a:solidFill>
            <a:latin typeface="Verdana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su_dsv_ppt_template_16_9_20141030</Template>
  <TotalTime>5700</TotalTime>
  <Words>311</Words>
  <Application>Microsoft Office PowerPoint</Application>
  <PresentationFormat>On-screen Show (16:9)</PresentationFormat>
  <Paragraphs>23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Verdana</vt:lpstr>
      <vt:lpstr>su_dsv_ppt_template_16_9_20130920</vt:lpstr>
      <vt:lpstr>English SU 16:9 - Widescreen</vt:lpstr>
      <vt:lpstr>SU 16:9 - Blå Widescreen</vt:lpstr>
      <vt:lpstr>English SU 16:9 - Blå Widescreen</vt:lpstr>
      <vt:lpstr>Special</vt:lpstr>
      <vt:lpstr> OBIDAM: Master Data Management</vt:lpstr>
      <vt:lpstr>What is data?</vt:lpstr>
      <vt:lpstr>Atomic and derived data</vt:lpstr>
      <vt:lpstr>What is master data?</vt:lpstr>
      <vt:lpstr>What is master data?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</dc:creator>
  <cp:lastModifiedBy>Erik</cp:lastModifiedBy>
  <cp:revision>323</cp:revision>
  <dcterms:created xsi:type="dcterms:W3CDTF">2015-05-25T21:35:52Z</dcterms:created>
  <dcterms:modified xsi:type="dcterms:W3CDTF">2017-09-15T14:36:57Z</dcterms:modified>
</cp:coreProperties>
</file>