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45"/>
  </p:notesMasterIdLst>
  <p:handoutMasterIdLst>
    <p:handoutMasterId r:id="rId46"/>
  </p:handoutMasterIdLst>
  <p:sldIdLst>
    <p:sldId id="479" r:id="rId6"/>
    <p:sldId id="609" r:id="rId7"/>
    <p:sldId id="608" r:id="rId8"/>
    <p:sldId id="480" r:id="rId9"/>
    <p:sldId id="572" r:id="rId10"/>
    <p:sldId id="582" r:id="rId11"/>
    <p:sldId id="574" r:id="rId12"/>
    <p:sldId id="575" r:id="rId13"/>
    <p:sldId id="576" r:id="rId14"/>
    <p:sldId id="539" r:id="rId15"/>
    <p:sldId id="616" r:id="rId16"/>
    <p:sldId id="540" r:id="rId17"/>
    <p:sldId id="577" r:id="rId18"/>
    <p:sldId id="578" r:id="rId19"/>
    <p:sldId id="579" r:id="rId20"/>
    <p:sldId id="542" r:id="rId21"/>
    <p:sldId id="546" r:id="rId22"/>
    <p:sldId id="591" r:id="rId23"/>
    <p:sldId id="588" r:id="rId24"/>
    <p:sldId id="601" r:id="rId25"/>
    <p:sldId id="590" r:id="rId26"/>
    <p:sldId id="587" r:id="rId27"/>
    <p:sldId id="592" r:id="rId28"/>
    <p:sldId id="600" r:id="rId29"/>
    <p:sldId id="602" r:id="rId30"/>
    <p:sldId id="604" r:id="rId31"/>
    <p:sldId id="603" r:id="rId32"/>
    <p:sldId id="585" r:id="rId33"/>
    <p:sldId id="606" r:id="rId34"/>
    <p:sldId id="586" r:id="rId35"/>
    <p:sldId id="598" r:id="rId36"/>
    <p:sldId id="593" r:id="rId37"/>
    <p:sldId id="594" r:id="rId38"/>
    <p:sldId id="595" r:id="rId39"/>
    <p:sldId id="596" r:id="rId40"/>
    <p:sldId id="619" r:id="rId41"/>
    <p:sldId id="618" r:id="rId42"/>
    <p:sldId id="597" r:id="rId43"/>
    <p:sldId id="607" r:id="rId44"/>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94660"/>
  </p:normalViewPr>
  <p:slideViewPr>
    <p:cSldViewPr snapToGrid="0">
      <p:cViewPr varScale="1">
        <p:scale>
          <a:sx n="93" d="100"/>
          <a:sy n="93" d="100"/>
        </p:scale>
        <p:origin x="714" y="6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9/13/2017</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2017-09-13</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2017-09-13</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9/13/2017</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2017-09-13</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9/13/2017</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244" y="1604646"/>
            <a:ext cx="7582327" cy="1102519"/>
          </a:xfrm>
        </p:spPr>
        <p:txBody>
          <a:bodyPr>
            <a:normAutofit fontScale="90000"/>
          </a:bodyPr>
          <a:lstStyle/>
          <a:p>
            <a:r>
              <a:rPr lang="sv-SE" sz="2250" dirty="0"/>
              <a:t/>
            </a:r>
            <a:br>
              <a:rPr lang="sv-SE" sz="2250" dirty="0"/>
            </a:br>
            <a:r>
              <a:rPr lang="sv-SE" sz="3300" b="1" i="1" dirty="0" smtClean="0"/>
              <a:t>OBIDAM: </a:t>
            </a:r>
            <a:r>
              <a:rPr lang="en-US" sz="3300" dirty="0" smtClean="0"/>
              <a:t>Data Stewardship, </a:t>
            </a:r>
            <a:r>
              <a:rPr lang="en-US" sz="3300" smtClean="0"/>
              <a:t>Part 2</a:t>
            </a:r>
            <a:endParaRPr lang="sv-SE" sz="3300" dirty="0"/>
          </a:p>
        </p:txBody>
      </p:sp>
      <p:sp>
        <p:nvSpPr>
          <p:cNvPr id="3" name="Subtitle 2"/>
          <p:cNvSpPr>
            <a:spLocks noGrp="1"/>
          </p:cNvSpPr>
          <p:nvPr>
            <p:ph type="subTitle" idx="1"/>
          </p:nvPr>
        </p:nvSpPr>
        <p:spPr>
          <a:xfrm>
            <a:off x="1212244" y="3299557"/>
            <a:ext cx="4800600" cy="1314450"/>
          </a:xfrm>
        </p:spPr>
        <p:txBody>
          <a:bodyPr>
            <a:normAutofit/>
          </a:bodyPr>
          <a:lstStyle/>
          <a:p>
            <a:r>
              <a:rPr lang="sv-SE" dirty="0"/>
              <a:t>Erik Perjons</a:t>
            </a:r>
          </a:p>
          <a:p>
            <a:r>
              <a:rPr lang="sv-SE" dirty="0"/>
              <a:t>DSV, Stockholm University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02656406"/>
      </p:ext>
    </p:extLst>
  </p:cSld>
  <p:clrMapOvr>
    <a:masterClrMapping/>
  </p:clrMapOvr>
  <mc:AlternateContent xmlns:mc="http://schemas.openxmlformats.org/markup-compatibility/2006" xmlns:p14="http://schemas.microsoft.com/office/powerpoint/2010/main">
    <mc:Choice Requires="p14">
      <p:transition spd="slow" p14:dur="2000" advTm="11965"/>
    </mc:Choice>
    <mc:Fallback xmlns="">
      <p:transition spd="slow" advTm="1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7551506" y="143838"/>
            <a:ext cx="1469204" cy="9657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p:txBody>
          <a:bodyPr>
            <a:normAutofit fontScale="90000"/>
          </a:bodyPr>
          <a:lstStyle/>
          <a:p>
            <a:r>
              <a:rPr lang="sv-SE" sz="2400" dirty="0" smtClean="0"/>
              <a:t>Define key business data element and specify creation and usage business rules</a:t>
            </a:r>
            <a:endParaRPr lang="sv-SE" sz="2400" dirty="0"/>
          </a:p>
        </p:txBody>
      </p:sp>
      <p:sp>
        <p:nvSpPr>
          <p:cNvPr id="4" name="Rectangle 3"/>
          <p:cNvSpPr/>
          <p:nvPr/>
        </p:nvSpPr>
        <p:spPr>
          <a:xfrm>
            <a:off x="2573690" y="2876534"/>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TextBox 4"/>
          <p:cNvSpPr txBox="1"/>
          <p:nvPr/>
        </p:nvSpPr>
        <p:spPr>
          <a:xfrm>
            <a:off x="2573690" y="2840896"/>
            <a:ext cx="1187670" cy="523220"/>
          </a:xfrm>
          <a:prstGeom prst="rect">
            <a:avLst/>
          </a:prstGeom>
          <a:noFill/>
        </p:spPr>
        <p:txBody>
          <a:bodyPr wrap="square" rtlCol="0">
            <a:spAutoFit/>
          </a:bodyPr>
          <a:lstStyle/>
          <a:p>
            <a:r>
              <a:rPr lang="sv-SE" sz="1400" dirty="0" smtClean="0"/>
              <a:t>Insurance agent</a:t>
            </a:r>
            <a:endParaRPr lang="sv-SE" sz="1400" dirty="0"/>
          </a:p>
        </p:txBody>
      </p:sp>
      <p:sp>
        <p:nvSpPr>
          <p:cNvPr id="6" name="Rectangle 5"/>
          <p:cNvSpPr/>
          <p:nvPr/>
        </p:nvSpPr>
        <p:spPr>
          <a:xfrm>
            <a:off x="2573690" y="3710613"/>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TextBox 6"/>
          <p:cNvSpPr txBox="1"/>
          <p:nvPr/>
        </p:nvSpPr>
        <p:spPr>
          <a:xfrm>
            <a:off x="2667878" y="3742490"/>
            <a:ext cx="1187670" cy="307777"/>
          </a:xfrm>
          <a:prstGeom prst="rect">
            <a:avLst/>
          </a:prstGeom>
          <a:noFill/>
        </p:spPr>
        <p:txBody>
          <a:bodyPr wrap="square" rtlCol="0">
            <a:spAutoFit/>
          </a:bodyPr>
          <a:lstStyle/>
          <a:p>
            <a:r>
              <a:rPr lang="sv-SE" sz="1400" dirty="0" smtClean="0"/>
              <a:t>License</a:t>
            </a:r>
            <a:endParaRPr lang="sv-SE" sz="1400" dirty="0"/>
          </a:p>
        </p:txBody>
      </p:sp>
      <p:sp>
        <p:nvSpPr>
          <p:cNvPr id="8" name="Rectangle 7"/>
          <p:cNvSpPr/>
          <p:nvPr/>
        </p:nvSpPr>
        <p:spPr>
          <a:xfrm>
            <a:off x="4197539" y="2862255"/>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4155498" y="2797714"/>
            <a:ext cx="1187670" cy="523220"/>
          </a:xfrm>
          <a:prstGeom prst="rect">
            <a:avLst/>
          </a:prstGeom>
          <a:noFill/>
        </p:spPr>
        <p:txBody>
          <a:bodyPr wrap="square" rtlCol="0">
            <a:spAutoFit/>
          </a:bodyPr>
          <a:lstStyle/>
          <a:p>
            <a:r>
              <a:rPr lang="sv-SE" sz="1400" dirty="0" smtClean="0"/>
              <a:t>Insurance policy</a:t>
            </a:r>
            <a:endParaRPr lang="sv-SE" sz="1400" dirty="0"/>
          </a:p>
        </p:txBody>
      </p:sp>
      <p:sp>
        <p:nvSpPr>
          <p:cNvPr id="10" name="Rectangle 9"/>
          <p:cNvSpPr/>
          <p:nvPr/>
        </p:nvSpPr>
        <p:spPr>
          <a:xfrm>
            <a:off x="949841" y="2876534"/>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 name="TextBox 10"/>
          <p:cNvSpPr txBox="1"/>
          <p:nvPr/>
        </p:nvSpPr>
        <p:spPr>
          <a:xfrm>
            <a:off x="1044433" y="2948617"/>
            <a:ext cx="1187670" cy="307777"/>
          </a:xfrm>
          <a:prstGeom prst="rect">
            <a:avLst/>
          </a:prstGeom>
          <a:noFill/>
        </p:spPr>
        <p:txBody>
          <a:bodyPr wrap="square" rtlCol="0">
            <a:spAutoFit/>
          </a:bodyPr>
          <a:lstStyle/>
          <a:p>
            <a:r>
              <a:rPr lang="sv-SE" sz="1400" dirty="0" smtClean="0"/>
              <a:t>Name</a:t>
            </a:r>
            <a:endParaRPr lang="sv-SE" sz="1400" dirty="0"/>
          </a:p>
        </p:txBody>
      </p:sp>
      <p:cxnSp>
        <p:nvCxnSpPr>
          <p:cNvPr id="13" name="Straight Connector 12"/>
          <p:cNvCxnSpPr/>
          <p:nvPr/>
        </p:nvCxnSpPr>
        <p:spPr>
          <a:xfrm flipH="1">
            <a:off x="3551152" y="3081151"/>
            <a:ext cx="646387" cy="52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3030889" y="3309512"/>
            <a:ext cx="2" cy="402597"/>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1927303" y="3110216"/>
            <a:ext cx="646387" cy="5256"/>
          </a:xfrm>
          <a:prstGeom prst="line">
            <a:avLst/>
          </a:prstGeom>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635622" y="3001735"/>
            <a:ext cx="498855" cy="307777"/>
          </a:xfrm>
          <a:prstGeom prst="rect">
            <a:avLst/>
          </a:prstGeom>
          <a:noFill/>
        </p:spPr>
        <p:txBody>
          <a:bodyPr wrap="none" rtlCol="0">
            <a:spAutoFit/>
          </a:bodyPr>
          <a:lstStyle/>
          <a:p>
            <a:r>
              <a:rPr lang="sv-SE" sz="1400" i="1" dirty="0" smtClean="0"/>
              <a:t>sells</a:t>
            </a:r>
            <a:endParaRPr lang="sv-SE" sz="1400" i="1" dirty="0"/>
          </a:p>
        </p:txBody>
      </p:sp>
      <p:sp>
        <p:nvSpPr>
          <p:cNvPr id="22" name="TextBox 21"/>
          <p:cNvSpPr txBox="1"/>
          <p:nvPr/>
        </p:nvSpPr>
        <p:spPr>
          <a:xfrm>
            <a:off x="2667878" y="2512611"/>
            <a:ext cx="441146" cy="307777"/>
          </a:xfrm>
          <a:prstGeom prst="rect">
            <a:avLst/>
          </a:prstGeom>
          <a:noFill/>
        </p:spPr>
        <p:txBody>
          <a:bodyPr wrap="none" rtlCol="0">
            <a:spAutoFit/>
          </a:bodyPr>
          <a:lstStyle/>
          <a:p>
            <a:r>
              <a:rPr lang="sv-SE" sz="1400" i="1" dirty="0" smtClean="0"/>
              <a:t>has</a:t>
            </a:r>
            <a:endParaRPr lang="sv-SE" sz="1400" i="1" dirty="0"/>
          </a:p>
        </p:txBody>
      </p:sp>
      <p:sp>
        <p:nvSpPr>
          <p:cNvPr id="23" name="TextBox 22"/>
          <p:cNvSpPr txBox="1"/>
          <p:nvPr/>
        </p:nvSpPr>
        <p:spPr>
          <a:xfrm>
            <a:off x="2573978" y="3332564"/>
            <a:ext cx="441146" cy="307777"/>
          </a:xfrm>
          <a:prstGeom prst="rect">
            <a:avLst/>
          </a:prstGeom>
          <a:noFill/>
        </p:spPr>
        <p:txBody>
          <a:bodyPr wrap="none" rtlCol="0">
            <a:spAutoFit/>
          </a:bodyPr>
          <a:lstStyle/>
          <a:p>
            <a:r>
              <a:rPr lang="sv-SE" sz="1400" i="1" dirty="0" smtClean="0"/>
              <a:t>has</a:t>
            </a:r>
            <a:endParaRPr lang="sv-SE" sz="1400" i="1" dirty="0"/>
          </a:p>
        </p:txBody>
      </p:sp>
      <p:sp>
        <p:nvSpPr>
          <p:cNvPr id="24" name="TextBox 23"/>
          <p:cNvSpPr txBox="1"/>
          <p:nvPr/>
        </p:nvSpPr>
        <p:spPr>
          <a:xfrm>
            <a:off x="5018395" y="1583489"/>
            <a:ext cx="3789021" cy="830997"/>
          </a:xfrm>
          <a:prstGeom prst="rect">
            <a:avLst/>
          </a:prstGeom>
          <a:noFill/>
        </p:spPr>
        <p:txBody>
          <a:bodyPr wrap="square" rtlCol="0">
            <a:spAutoFit/>
          </a:bodyPr>
          <a:lstStyle/>
          <a:p>
            <a:r>
              <a:rPr lang="sv-SE" sz="1200" b="1" dirty="0" smtClean="0"/>
              <a:t>Business term (data element): </a:t>
            </a:r>
            <a:r>
              <a:rPr lang="sv-SE" sz="1200" dirty="0" smtClean="0"/>
              <a:t>Insurance agent</a:t>
            </a:r>
          </a:p>
          <a:p>
            <a:r>
              <a:rPr lang="sv-SE" sz="1200" b="1" dirty="0" smtClean="0"/>
              <a:t>Business definition: </a:t>
            </a:r>
            <a:r>
              <a:rPr lang="sv-SE" sz="1200" dirty="0" smtClean="0"/>
              <a:t>An insurance agent is an individual that sells insurance policies. The agent needs to have a name, a unique identifier and a licence</a:t>
            </a:r>
            <a:endParaRPr lang="sv-SE" sz="1200" dirty="0"/>
          </a:p>
        </p:txBody>
      </p:sp>
      <p:sp>
        <p:nvSpPr>
          <p:cNvPr id="25" name="TextBox 24"/>
          <p:cNvSpPr txBox="1"/>
          <p:nvPr/>
        </p:nvSpPr>
        <p:spPr>
          <a:xfrm>
            <a:off x="6212667" y="2573319"/>
            <a:ext cx="2485085" cy="1015663"/>
          </a:xfrm>
          <a:prstGeom prst="rect">
            <a:avLst/>
          </a:prstGeom>
          <a:noFill/>
        </p:spPr>
        <p:txBody>
          <a:bodyPr wrap="square" rtlCol="0">
            <a:spAutoFit/>
          </a:bodyPr>
          <a:lstStyle/>
          <a:p>
            <a:r>
              <a:rPr lang="sv-SE" sz="1200" b="1" dirty="0" smtClean="0"/>
              <a:t>Creation business rules:</a:t>
            </a:r>
          </a:p>
          <a:p>
            <a:pPr marL="171450" indent="-171450">
              <a:buFont typeface="Arial" panose="020B0604020202020204" pitchFamily="34" charset="0"/>
              <a:buChar char="•"/>
            </a:pPr>
            <a:r>
              <a:rPr lang="sv-SE" sz="1200" dirty="0" smtClean="0"/>
              <a:t>Must assign a unique identifier</a:t>
            </a:r>
          </a:p>
          <a:p>
            <a:pPr marL="171450" indent="-171450">
              <a:buFont typeface="Arial" panose="020B0604020202020204" pitchFamily="34" charset="0"/>
              <a:buChar char="•"/>
            </a:pPr>
            <a:r>
              <a:rPr lang="sv-SE" sz="1200" dirty="0" smtClean="0"/>
              <a:t>Must have a valid licence </a:t>
            </a:r>
          </a:p>
          <a:p>
            <a:pPr marL="171450" indent="-171450">
              <a:buFont typeface="Arial" panose="020B0604020202020204" pitchFamily="34" charset="0"/>
              <a:buChar char="•"/>
            </a:pPr>
            <a:r>
              <a:rPr lang="sv-SE" sz="1200" dirty="0" smtClean="0"/>
              <a:t>Must have a valid address</a:t>
            </a:r>
          </a:p>
          <a:p>
            <a:endParaRPr lang="sv-SE" sz="1200" dirty="0"/>
          </a:p>
        </p:txBody>
      </p:sp>
      <p:sp>
        <p:nvSpPr>
          <p:cNvPr id="26" name="Rectangle 25"/>
          <p:cNvSpPr/>
          <p:nvPr/>
        </p:nvSpPr>
        <p:spPr>
          <a:xfrm>
            <a:off x="2667878" y="2076791"/>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 name="TextBox 26"/>
          <p:cNvSpPr txBox="1"/>
          <p:nvPr/>
        </p:nvSpPr>
        <p:spPr>
          <a:xfrm>
            <a:off x="2667878" y="2013731"/>
            <a:ext cx="1187670" cy="523220"/>
          </a:xfrm>
          <a:prstGeom prst="rect">
            <a:avLst/>
          </a:prstGeom>
          <a:noFill/>
        </p:spPr>
        <p:txBody>
          <a:bodyPr wrap="square" rtlCol="0">
            <a:spAutoFit/>
          </a:bodyPr>
          <a:lstStyle/>
          <a:p>
            <a:r>
              <a:rPr lang="sv-SE" sz="1400" dirty="0"/>
              <a:t>U</a:t>
            </a:r>
            <a:r>
              <a:rPr lang="sv-SE" sz="1400" dirty="0" smtClean="0"/>
              <a:t>nique identifier</a:t>
            </a:r>
            <a:endParaRPr lang="sv-SE" sz="1400" dirty="0"/>
          </a:p>
        </p:txBody>
      </p:sp>
      <p:cxnSp>
        <p:nvCxnSpPr>
          <p:cNvPr id="28" name="Straight Connector 27"/>
          <p:cNvCxnSpPr/>
          <p:nvPr/>
        </p:nvCxnSpPr>
        <p:spPr>
          <a:xfrm flipH="1">
            <a:off x="3061523" y="2442830"/>
            <a:ext cx="2" cy="402597"/>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2053429" y="3073611"/>
            <a:ext cx="441146" cy="307777"/>
          </a:xfrm>
          <a:prstGeom prst="rect">
            <a:avLst/>
          </a:prstGeom>
          <a:noFill/>
        </p:spPr>
        <p:txBody>
          <a:bodyPr wrap="none" rtlCol="0">
            <a:spAutoFit/>
          </a:bodyPr>
          <a:lstStyle/>
          <a:p>
            <a:r>
              <a:rPr lang="sv-SE" sz="1400" i="1" dirty="0" smtClean="0"/>
              <a:t>has</a:t>
            </a:r>
            <a:endParaRPr lang="sv-SE" sz="1400" i="1" dirty="0"/>
          </a:p>
        </p:txBody>
      </p:sp>
      <p:sp>
        <p:nvSpPr>
          <p:cNvPr id="31" name="TextBox 30"/>
          <p:cNvSpPr txBox="1"/>
          <p:nvPr/>
        </p:nvSpPr>
        <p:spPr>
          <a:xfrm>
            <a:off x="6244197" y="3453473"/>
            <a:ext cx="2485085" cy="1569660"/>
          </a:xfrm>
          <a:prstGeom prst="rect">
            <a:avLst/>
          </a:prstGeom>
          <a:noFill/>
        </p:spPr>
        <p:txBody>
          <a:bodyPr wrap="square" rtlCol="0">
            <a:spAutoFit/>
          </a:bodyPr>
          <a:lstStyle/>
          <a:p>
            <a:r>
              <a:rPr lang="sv-SE" sz="1200" b="1" dirty="0" smtClean="0"/>
              <a:t>Usage business rules:</a:t>
            </a:r>
          </a:p>
          <a:p>
            <a:pPr marL="171450" indent="-171450">
              <a:buFont typeface="Arial" panose="020B0604020202020204" pitchFamily="34" charset="0"/>
              <a:buChar char="•"/>
            </a:pPr>
            <a:r>
              <a:rPr lang="sv-SE" sz="1200" dirty="0" smtClean="0"/>
              <a:t>Can only be used for insurance policies that the insurance agents are assigned to </a:t>
            </a:r>
          </a:p>
          <a:p>
            <a:pPr marL="171450" indent="-171450">
              <a:buFont typeface="Arial" panose="020B0604020202020204" pitchFamily="34" charset="0"/>
              <a:buChar char="•"/>
            </a:pPr>
            <a:r>
              <a:rPr lang="sv-SE" sz="1200" dirty="0" smtClean="0"/>
              <a:t>The insurance agent’ licence must be valid when used (validy test must be carried out)</a:t>
            </a:r>
          </a:p>
          <a:p>
            <a:endParaRPr lang="sv-SE" sz="1200" dirty="0"/>
          </a:p>
        </p:txBody>
      </p:sp>
      <p:cxnSp>
        <p:nvCxnSpPr>
          <p:cNvPr id="33" name="Straight Connector 32"/>
          <p:cNvCxnSpPr/>
          <p:nvPr/>
        </p:nvCxnSpPr>
        <p:spPr>
          <a:xfrm flipH="1">
            <a:off x="1215777" y="3453473"/>
            <a:ext cx="987568" cy="39857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9689" y="3850838"/>
            <a:ext cx="1685386" cy="1292662"/>
          </a:xfrm>
          <a:prstGeom prst="rect">
            <a:avLst/>
          </a:prstGeom>
          <a:noFill/>
        </p:spPr>
        <p:txBody>
          <a:bodyPr wrap="square" rtlCol="0">
            <a:spAutoFit/>
          </a:bodyPr>
          <a:lstStyle/>
          <a:p>
            <a:r>
              <a:rPr lang="sv-SE" sz="1300" i="1" dirty="0" smtClean="0"/>
              <a:t>A conceptual model can be used to visualize the definition of the term by relating it to other defined terms </a:t>
            </a:r>
            <a:endParaRPr lang="sv-SE" sz="1300" i="1" dirty="0"/>
          </a:p>
        </p:txBody>
      </p:sp>
      <p:cxnSp>
        <p:nvCxnSpPr>
          <p:cNvPr id="36" name="Straight Connector 35"/>
          <p:cNvCxnSpPr/>
          <p:nvPr/>
        </p:nvCxnSpPr>
        <p:spPr>
          <a:xfrm flipH="1">
            <a:off x="5024997" y="3247495"/>
            <a:ext cx="987568" cy="398578"/>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06086" y="3710613"/>
            <a:ext cx="1685386" cy="1292662"/>
          </a:xfrm>
          <a:prstGeom prst="rect">
            <a:avLst/>
          </a:prstGeom>
          <a:noFill/>
        </p:spPr>
        <p:txBody>
          <a:bodyPr wrap="square" rtlCol="0">
            <a:spAutoFit/>
          </a:bodyPr>
          <a:lstStyle/>
          <a:p>
            <a:r>
              <a:rPr lang="sv-SE" sz="1300" i="1" dirty="0" smtClean="0"/>
              <a:t>The definitions and creation and usage business rules of a business term are part of the business glossary</a:t>
            </a:r>
            <a:endParaRPr lang="sv-SE" sz="1300" i="1" dirty="0"/>
          </a:p>
        </p:txBody>
      </p:sp>
      <p:sp>
        <p:nvSpPr>
          <p:cNvPr id="29" name="TextBox 28"/>
          <p:cNvSpPr txBox="1"/>
          <p:nvPr/>
        </p:nvSpPr>
        <p:spPr>
          <a:xfrm rot="16200000">
            <a:off x="6288256" y="2260598"/>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87484018"/>
      </p:ext>
    </p:extLst>
  </p:cSld>
  <p:clrMapOvr>
    <a:masterClrMapping/>
  </p:clrMapOvr>
  <mc:AlternateContent xmlns:mc="http://schemas.openxmlformats.org/markup-compatibility/2006" xmlns:p14="http://schemas.microsoft.com/office/powerpoint/2010/main">
    <mc:Choice Requires="p14">
      <p:transition spd="slow" p14:dur="2000" advTm="67747"/>
    </mc:Choice>
    <mc:Fallback xmlns="">
      <p:transition spd="slow" advTm="6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7551506" y="143838"/>
            <a:ext cx="1469204" cy="9657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p:txBody>
          <a:bodyPr>
            <a:normAutofit fontScale="90000"/>
          </a:bodyPr>
          <a:lstStyle/>
          <a:p>
            <a:r>
              <a:rPr lang="sv-SE" sz="2400" dirty="0" smtClean="0"/>
              <a:t>Define key business data element and specify creation and usage business rules</a:t>
            </a:r>
            <a:endParaRPr lang="sv-SE" sz="2400" dirty="0"/>
          </a:p>
        </p:txBody>
      </p:sp>
      <p:sp>
        <p:nvSpPr>
          <p:cNvPr id="4" name="Rectangle 3"/>
          <p:cNvSpPr/>
          <p:nvPr/>
        </p:nvSpPr>
        <p:spPr>
          <a:xfrm>
            <a:off x="2573690" y="2876534"/>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TextBox 4"/>
          <p:cNvSpPr txBox="1"/>
          <p:nvPr/>
        </p:nvSpPr>
        <p:spPr>
          <a:xfrm>
            <a:off x="2573690" y="2840896"/>
            <a:ext cx="1187670" cy="523220"/>
          </a:xfrm>
          <a:prstGeom prst="rect">
            <a:avLst/>
          </a:prstGeom>
          <a:noFill/>
        </p:spPr>
        <p:txBody>
          <a:bodyPr wrap="square" rtlCol="0">
            <a:spAutoFit/>
          </a:bodyPr>
          <a:lstStyle/>
          <a:p>
            <a:r>
              <a:rPr lang="sv-SE" sz="1400" dirty="0" smtClean="0"/>
              <a:t>Insurance agent</a:t>
            </a:r>
            <a:endParaRPr lang="sv-SE" sz="1400" dirty="0"/>
          </a:p>
        </p:txBody>
      </p:sp>
      <p:sp>
        <p:nvSpPr>
          <p:cNvPr id="6" name="Rectangle 5"/>
          <p:cNvSpPr/>
          <p:nvPr/>
        </p:nvSpPr>
        <p:spPr>
          <a:xfrm>
            <a:off x="2573690" y="3710613"/>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TextBox 6"/>
          <p:cNvSpPr txBox="1"/>
          <p:nvPr/>
        </p:nvSpPr>
        <p:spPr>
          <a:xfrm>
            <a:off x="2667878" y="3742490"/>
            <a:ext cx="1187670" cy="307777"/>
          </a:xfrm>
          <a:prstGeom prst="rect">
            <a:avLst/>
          </a:prstGeom>
          <a:noFill/>
        </p:spPr>
        <p:txBody>
          <a:bodyPr wrap="square" rtlCol="0">
            <a:spAutoFit/>
          </a:bodyPr>
          <a:lstStyle/>
          <a:p>
            <a:r>
              <a:rPr lang="sv-SE" sz="1400" dirty="0" smtClean="0"/>
              <a:t>License</a:t>
            </a:r>
            <a:endParaRPr lang="sv-SE" sz="1400" dirty="0"/>
          </a:p>
        </p:txBody>
      </p:sp>
      <p:sp>
        <p:nvSpPr>
          <p:cNvPr id="8" name="Rectangle 7"/>
          <p:cNvSpPr/>
          <p:nvPr/>
        </p:nvSpPr>
        <p:spPr>
          <a:xfrm>
            <a:off x="4197539" y="2862255"/>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4155498" y="2797714"/>
            <a:ext cx="1187670" cy="523220"/>
          </a:xfrm>
          <a:prstGeom prst="rect">
            <a:avLst/>
          </a:prstGeom>
          <a:noFill/>
        </p:spPr>
        <p:txBody>
          <a:bodyPr wrap="square" rtlCol="0">
            <a:spAutoFit/>
          </a:bodyPr>
          <a:lstStyle/>
          <a:p>
            <a:r>
              <a:rPr lang="sv-SE" sz="1400" dirty="0" smtClean="0"/>
              <a:t>Insurance policy</a:t>
            </a:r>
            <a:endParaRPr lang="sv-SE" sz="1400" dirty="0"/>
          </a:p>
        </p:txBody>
      </p:sp>
      <p:sp>
        <p:nvSpPr>
          <p:cNvPr id="10" name="Rectangle 9"/>
          <p:cNvSpPr/>
          <p:nvPr/>
        </p:nvSpPr>
        <p:spPr>
          <a:xfrm>
            <a:off x="949841" y="2876534"/>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 name="TextBox 10"/>
          <p:cNvSpPr txBox="1"/>
          <p:nvPr/>
        </p:nvSpPr>
        <p:spPr>
          <a:xfrm>
            <a:off x="1044433" y="2948617"/>
            <a:ext cx="1187670" cy="307777"/>
          </a:xfrm>
          <a:prstGeom prst="rect">
            <a:avLst/>
          </a:prstGeom>
          <a:noFill/>
        </p:spPr>
        <p:txBody>
          <a:bodyPr wrap="square" rtlCol="0">
            <a:spAutoFit/>
          </a:bodyPr>
          <a:lstStyle/>
          <a:p>
            <a:r>
              <a:rPr lang="sv-SE" sz="1400" dirty="0" smtClean="0"/>
              <a:t>Name</a:t>
            </a:r>
            <a:endParaRPr lang="sv-SE" sz="1400" dirty="0"/>
          </a:p>
        </p:txBody>
      </p:sp>
      <p:cxnSp>
        <p:nvCxnSpPr>
          <p:cNvPr id="13" name="Straight Connector 12"/>
          <p:cNvCxnSpPr/>
          <p:nvPr/>
        </p:nvCxnSpPr>
        <p:spPr>
          <a:xfrm flipH="1">
            <a:off x="3551152" y="3081151"/>
            <a:ext cx="646387" cy="52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3030889" y="3309512"/>
            <a:ext cx="2" cy="402597"/>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1927303" y="3110216"/>
            <a:ext cx="646387" cy="5256"/>
          </a:xfrm>
          <a:prstGeom prst="line">
            <a:avLst/>
          </a:prstGeom>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635622" y="3001735"/>
            <a:ext cx="498855" cy="307777"/>
          </a:xfrm>
          <a:prstGeom prst="rect">
            <a:avLst/>
          </a:prstGeom>
          <a:noFill/>
        </p:spPr>
        <p:txBody>
          <a:bodyPr wrap="none" rtlCol="0">
            <a:spAutoFit/>
          </a:bodyPr>
          <a:lstStyle/>
          <a:p>
            <a:r>
              <a:rPr lang="sv-SE" sz="1400" i="1" dirty="0" smtClean="0"/>
              <a:t>sells</a:t>
            </a:r>
            <a:endParaRPr lang="sv-SE" sz="1400" i="1" dirty="0"/>
          </a:p>
        </p:txBody>
      </p:sp>
      <p:sp>
        <p:nvSpPr>
          <p:cNvPr id="22" name="TextBox 21"/>
          <p:cNvSpPr txBox="1"/>
          <p:nvPr/>
        </p:nvSpPr>
        <p:spPr>
          <a:xfrm>
            <a:off x="2667878" y="2512611"/>
            <a:ext cx="441146" cy="307777"/>
          </a:xfrm>
          <a:prstGeom prst="rect">
            <a:avLst/>
          </a:prstGeom>
          <a:noFill/>
        </p:spPr>
        <p:txBody>
          <a:bodyPr wrap="none" rtlCol="0">
            <a:spAutoFit/>
          </a:bodyPr>
          <a:lstStyle/>
          <a:p>
            <a:r>
              <a:rPr lang="sv-SE" sz="1400" i="1" dirty="0" smtClean="0"/>
              <a:t>has</a:t>
            </a:r>
            <a:endParaRPr lang="sv-SE" sz="1400" i="1" dirty="0"/>
          </a:p>
        </p:txBody>
      </p:sp>
      <p:sp>
        <p:nvSpPr>
          <p:cNvPr id="23" name="TextBox 22"/>
          <p:cNvSpPr txBox="1"/>
          <p:nvPr/>
        </p:nvSpPr>
        <p:spPr>
          <a:xfrm>
            <a:off x="2573978" y="3332564"/>
            <a:ext cx="441146" cy="307777"/>
          </a:xfrm>
          <a:prstGeom prst="rect">
            <a:avLst/>
          </a:prstGeom>
          <a:noFill/>
        </p:spPr>
        <p:txBody>
          <a:bodyPr wrap="none" rtlCol="0">
            <a:spAutoFit/>
          </a:bodyPr>
          <a:lstStyle/>
          <a:p>
            <a:r>
              <a:rPr lang="sv-SE" sz="1400" i="1" dirty="0" smtClean="0"/>
              <a:t>has</a:t>
            </a:r>
            <a:endParaRPr lang="sv-SE" sz="1400" i="1" dirty="0"/>
          </a:p>
        </p:txBody>
      </p:sp>
      <p:sp>
        <p:nvSpPr>
          <p:cNvPr id="24" name="TextBox 23"/>
          <p:cNvSpPr txBox="1"/>
          <p:nvPr/>
        </p:nvSpPr>
        <p:spPr>
          <a:xfrm>
            <a:off x="5018395" y="1583489"/>
            <a:ext cx="3789021" cy="830997"/>
          </a:xfrm>
          <a:prstGeom prst="rect">
            <a:avLst/>
          </a:prstGeom>
          <a:noFill/>
        </p:spPr>
        <p:txBody>
          <a:bodyPr wrap="square" rtlCol="0">
            <a:spAutoFit/>
          </a:bodyPr>
          <a:lstStyle/>
          <a:p>
            <a:r>
              <a:rPr lang="sv-SE" sz="1200" b="1" dirty="0" smtClean="0"/>
              <a:t>Business term (data element): </a:t>
            </a:r>
            <a:r>
              <a:rPr lang="sv-SE" sz="1200" dirty="0" smtClean="0"/>
              <a:t>Insurance agent</a:t>
            </a:r>
          </a:p>
          <a:p>
            <a:r>
              <a:rPr lang="sv-SE" sz="1200" b="1" dirty="0" smtClean="0"/>
              <a:t>Business definition: </a:t>
            </a:r>
            <a:r>
              <a:rPr lang="sv-SE" sz="1200" dirty="0" smtClean="0"/>
              <a:t>An insurance agent is an individual that sells insurance policies. The agent needs to have a name, a unique identifier and a licence</a:t>
            </a:r>
            <a:endParaRPr lang="sv-SE" sz="1200" dirty="0"/>
          </a:p>
        </p:txBody>
      </p:sp>
      <p:sp>
        <p:nvSpPr>
          <p:cNvPr id="25" name="TextBox 24"/>
          <p:cNvSpPr txBox="1"/>
          <p:nvPr/>
        </p:nvSpPr>
        <p:spPr>
          <a:xfrm>
            <a:off x="6212667" y="2573319"/>
            <a:ext cx="2485085" cy="1015663"/>
          </a:xfrm>
          <a:prstGeom prst="rect">
            <a:avLst/>
          </a:prstGeom>
          <a:noFill/>
        </p:spPr>
        <p:txBody>
          <a:bodyPr wrap="square" rtlCol="0">
            <a:spAutoFit/>
          </a:bodyPr>
          <a:lstStyle/>
          <a:p>
            <a:r>
              <a:rPr lang="sv-SE" sz="1200" b="1" dirty="0" smtClean="0"/>
              <a:t>Creation business rules:</a:t>
            </a:r>
          </a:p>
          <a:p>
            <a:pPr marL="171450" indent="-171450">
              <a:buFont typeface="Arial" panose="020B0604020202020204" pitchFamily="34" charset="0"/>
              <a:buChar char="•"/>
            </a:pPr>
            <a:r>
              <a:rPr lang="sv-SE" sz="1200" dirty="0" smtClean="0"/>
              <a:t>Must assign a unique identifier</a:t>
            </a:r>
          </a:p>
          <a:p>
            <a:pPr marL="171450" indent="-171450">
              <a:buFont typeface="Arial" panose="020B0604020202020204" pitchFamily="34" charset="0"/>
              <a:buChar char="•"/>
            </a:pPr>
            <a:r>
              <a:rPr lang="sv-SE" sz="1200" dirty="0" smtClean="0"/>
              <a:t>Must have a valid licence </a:t>
            </a:r>
          </a:p>
          <a:p>
            <a:pPr marL="171450" indent="-171450">
              <a:buFont typeface="Arial" panose="020B0604020202020204" pitchFamily="34" charset="0"/>
              <a:buChar char="•"/>
            </a:pPr>
            <a:r>
              <a:rPr lang="sv-SE" sz="1200" dirty="0" smtClean="0"/>
              <a:t>Must have a valid name</a:t>
            </a:r>
          </a:p>
          <a:p>
            <a:endParaRPr lang="sv-SE" sz="1200" dirty="0"/>
          </a:p>
        </p:txBody>
      </p:sp>
      <p:sp>
        <p:nvSpPr>
          <p:cNvPr id="26" name="Rectangle 25"/>
          <p:cNvSpPr/>
          <p:nvPr/>
        </p:nvSpPr>
        <p:spPr>
          <a:xfrm>
            <a:off x="2667878" y="2076791"/>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7" name="TextBox 26"/>
          <p:cNvSpPr txBox="1"/>
          <p:nvPr/>
        </p:nvSpPr>
        <p:spPr>
          <a:xfrm>
            <a:off x="2667878" y="2013731"/>
            <a:ext cx="1187670" cy="523220"/>
          </a:xfrm>
          <a:prstGeom prst="rect">
            <a:avLst/>
          </a:prstGeom>
          <a:noFill/>
        </p:spPr>
        <p:txBody>
          <a:bodyPr wrap="square" rtlCol="0">
            <a:spAutoFit/>
          </a:bodyPr>
          <a:lstStyle/>
          <a:p>
            <a:r>
              <a:rPr lang="sv-SE" sz="1400" dirty="0"/>
              <a:t>U</a:t>
            </a:r>
            <a:r>
              <a:rPr lang="sv-SE" sz="1400" dirty="0" smtClean="0"/>
              <a:t>nique identifier</a:t>
            </a:r>
            <a:endParaRPr lang="sv-SE" sz="1400" dirty="0"/>
          </a:p>
        </p:txBody>
      </p:sp>
      <p:cxnSp>
        <p:nvCxnSpPr>
          <p:cNvPr id="28" name="Straight Connector 27"/>
          <p:cNvCxnSpPr/>
          <p:nvPr/>
        </p:nvCxnSpPr>
        <p:spPr>
          <a:xfrm flipH="1">
            <a:off x="3061523" y="2442830"/>
            <a:ext cx="2" cy="402597"/>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2053429" y="3073611"/>
            <a:ext cx="441146" cy="307777"/>
          </a:xfrm>
          <a:prstGeom prst="rect">
            <a:avLst/>
          </a:prstGeom>
          <a:noFill/>
        </p:spPr>
        <p:txBody>
          <a:bodyPr wrap="none" rtlCol="0">
            <a:spAutoFit/>
          </a:bodyPr>
          <a:lstStyle/>
          <a:p>
            <a:r>
              <a:rPr lang="sv-SE" sz="1400" i="1" dirty="0" smtClean="0"/>
              <a:t>has</a:t>
            </a:r>
            <a:endParaRPr lang="sv-SE" sz="1400" i="1" dirty="0"/>
          </a:p>
        </p:txBody>
      </p:sp>
      <p:sp>
        <p:nvSpPr>
          <p:cNvPr id="31" name="TextBox 30"/>
          <p:cNvSpPr txBox="1"/>
          <p:nvPr/>
        </p:nvSpPr>
        <p:spPr>
          <a:xfrm>
            <a:off x="6244197" y="3453473"/>
            <a:ext cx="2485085" cy="1015663"/>
          </a:xfrm>
          <a:prstGeom prst="rect">
            <a:avLst/>
          </a:prstGeom>
          <a:noFill/>
        </p:spPr>
        <p:txBody>
          <a:bodyPr wrap="square" rtlCol="0">
            <a:spAutoFit/>
          </a:bodyPr>
          <a:lstStyle/>
          <a:p>
            <a:r>
              <a:rPr lang="sv-SE" sz="1200" b="1" dirty="0" smtClean="0"/>
              <a:t>Usage business rules:</a:t>
            </a:r>
          </a:p>
          <a:p>
            <a:pPr marL="171450" indent="-171450">
              <a:buFont typeface="Arial" panose="020B0604020202020204" pitchFamily="34" charset="0"/>
              <a:buChar char="•"/>
            </a:pPr>
            <a:r>
              <a:rPr lang="sv-SE" sz="1200" dirty="0" smtClean="0"/>
              <a:t>The insurance agent’s licence must be valid when using an instance of ”insurande agent” for closing a deal with a customer</a:t>
            </a:r>
            <a:endParaRPr lang="sv-SE" sz="1200" dirty="0"/>
          </a:p>
        </p:txBody>
      </p:sp>
      <p:cxnSp>
        <p:nvCxnSpPr>
          <p:cNvPr id="33" name="Straight Connector 32"/>
          <p:cNvCxnSpPr/>
          <p:nvPr/>
        </p:nvCxnSpPr>
        <p:spPr>
          <a:xfrm flipH="1">
            <a:off x="1215777" y="3453473"/>
            <a:ext cx="987568" cy="398578"/>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9689" y="3850838"/>
            <a:ext cx="1685386" cy="1292662"/>
          </a:xfrm>
          <a:prstGeom prst="rect">
            <a:avLst/>
          </a:prstGeom>
          <a:noFill/>
        </p:spPr>
        <p:txBody>
          <a:bodyPr wrap="square" rtlCol="0">
            <a:spAutoFit/>
          </a:bodyPr>
          <a:lstStyle/>
          <a:p>
            <a:r>
              <a:rPr lang="sv-SE" sz="1300" i="1" dirty="0" smtClean="0"/>
              <a:t>A conceptual model can be used to visualize the definition of the term by relating it to other defined terms </a:t>
            </a:r>
            <a:endParaRPr lang="sv-SE" sz="1300" i="1" dirty="0"/>
          </a:p>
        </p:txBody>
      </p:sp>
      <p:cxnSp>
        <p:nvCxnSpPr>
          <p:cNvPr id="36" name="Straight Connector 35"/>
          <p:cNvCxnSpPr/>
          <p:nvPr/>
        </p:nvCxnSpPr>
        <p:spPr>
          <a:xfrm flipH="1">
            <a:off x="5024997" y="3247495"/>
            <a:ext cx="987568" cy="398578"/>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06086" y="3710613"/>
            <a:ext cx="1685386" cy="1292662"/>
          </a:xfrm>
          <a:prstGeom prst="rect">
            <a:avLst/>
          </a:prstGeom>
          <a:noFill/>
        </p:spPr>
        <p:txBody>
          <a:bodyPr wrap="square" rtlCol="0">
            <a:spAutoFit/>
          </a:bodyPr>
          <a:lstStyle/>
          <a:p>
            <a:r>
              <a:rPr lang="sv-SE" sz="1300" i="1" dirty="0" smtClean="0"/>
              <a:t>The definitions and creation and usage business rules of a business term are part of the business glossary</a:t>
            </a:r>
            <a:endParaRPr lang="sv-SE" sz="1300" i="1" dirty="0"/>
          </a:p>
        </p:txBody>
      </p:sp>
      <p:sp>
        <p:nvSpPr>
          <p:cNvPr id="29" name="TextBox 28"/>
          <p:cNvSpPr txBox="1"/>
          <p:nvPr/>
        </p:nvSpPr>
        <p:spPr>
          <a:xfrm rot="16200000">
            <a:off x="6288256" y="2260598"/>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34" name="Audio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81139738"/>
      </p:ext>
    </p:extLst>
  </p:cSld>
  <p:clrMapOvr>
    <a:masterClrMapping/>
  </p:clrMapOvr>
  <mc:AlternateContent xmlns:mc="http://schemas.openxmlformats.org/markup-compatibility/2006" xmlns:p14="http://schemas.microsoft.com/office/powerpoint/2010/main">
    <mc:Choice Requires="p14">
      <p:transition spd="slow" p14:dur="2000" advTm="56899"/>
    </mc:Choice>
    <mc:Fallback xmlns="">
      <p:transition spd="slow" advTm="5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Data definitions - requirements</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smtClean="0"/>
              <a:t>The definition should be expressed in a business language</a:t>
            </a:r>
          </a:p>
          <a:p>
            <a:r>
              <a:rPr lang="sv-SE" sz="1600" dirty="0" smtClean="0"/>
              <a:t>The definition should be intensional – that is, express the meaning or content of the term	</a:t>
            </a:r>
            <a:endParaRPr lang="sv-SE" sz="1600" dirty="0"/>
          </a:p>
          <a:p>
            <a:r>
              <a:rPr lang="sv-SE" sz="1600" dirty="0" smtClean="0"/>
              <a:t>The definition should be specific enough so that users should be able tell how the term differs from similar terms</a:t>
            </a:r>
          </a:p>
          <a:p>
            <a:pPr lvl="1"/>
            <a:r>
              <a:rPr lang="sv-SE" sz="1600" dirty="0" smtClean="0"/>
              <a:t>Example: The term ”financial transaction” was broken up in two terms ”attemped financial transaction” and ”completed financial transaction”</a:t>
            </a:r>
          </a:p>
          <a:p>
            <a:r>
              <a:rPr lang="sv-SE" sz="1600" dirty="0" smtClean="0"/>
              <a:t>The words used in the definition should, if possible, be linked to already defined terms (see conceptual model that visualizes this)</a:t>
            </a:r>
          </a:p>
          <a:p>
            <a:endParaRPr lang="sv-SE" sz="1600" dirty="0" smtClean="0"/>
          </a:p>
        </p:txBody>
      </p:sp>
      <p:sp>
        <p:nvSpPr>
          <p:cNvPr id="4" name="TextBox 3"/>
          <p:cNvSpPr txBox="1"/>
          <p:nvPr/>
        </p:nvSpPr>
        <p:spPr>
          <a:xfrm>
            <a:off x="792000" y="4859807"/>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13849991"/>
      </p:ext>
    </p:extLst>
  </p:cSld>
  <p:clrMapOvr>
    <a:masterClrMapping/>
  </p:clrMapOvr>
  <mc:AlternateContent xmlns:mc="http://schemas.openxmlformats.org/markup-compatibility/2006" xmlns:p14="http://schemas.microsoft.com/office/powerpoint/2010/main">
    <mc:Choice Requires="p14">
      <p:transition spd="slow" p14:dur="2000" advTm="129718"/>
    </mc:Choice>
    <mc:Fallback xmlns="">
      <p:transition spd="slow" advTm="12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2400" dirty="0"/>
              <a:t>Specify business rules for creation </a:t>
            </a:r>
            <a:r>
              <a:rPr lang="sv-SE" sz="2400" dirty="0" smtClean="0"/>
              <a:t>of </a:t>
            </a:r>
            <a:r>
              <a:rPr lang="sv-SE" sz="2400" dirty="0"/>
              <a:t>data elements</a:t>
            </a:r>
          </a:p>
        </p:txBody>
      </p:sp>
      <p:sp>
        <p:nvSpPr>
          <p:cNvPr id="3" name="Content Placeholder 2"/>
          <p:cNvSpPr>
            <a:spLocks noGrp="1"/>
          </p:cNvSpPr>
          <p:nvPr>
            <p:ph idx="1"/>
          </p:nvPr>
        </p:nvSpPr>
        <p:spPr>
          <a:xfrm>
            <a:off x="792000" y="1491358"/>
            <a:ext cx="7850912" cy="3943350"/>
          </a:xfrm>
        </p:spPr>
        <p:txBody>
          <a:bodyPr>
            <a:normAutofit/>
          </a:bodyPr>
          <a:lstStyle/>
          <a:p>
            <a:r>
              <a:rPr lang="sv-SE" sz="1600" dirty="0" smtClean="0"/>
              <a:t>The business rules for creation specify under which conditions an instance of a data elements can be created</a:t>
            </a:r>
          </a:p>
          <a:p>
            <a:r>
              <a:rPr lang="sv-SE" sz="1600" dirty="0" smtClean="0"/>
              <a:t>These conditions could include:</a:t>
            </a:r>
          </a:p>
          <a:p>
            <a:pPr lvl="1"/>
            <a:r>
              <a:rPr lang="sv-SE" sz="1600" dirty="0" smtClean="0"/>
              <a:t>At which point in the business process the data instance must be created</a:t>
            </a:r>
          </a:p>
          <a:p>
            <a:pPr lvl="1"/>
            <a:r>
              <a:rPr lang="sv-SE" sz="1600" dirty="0" smtClean="0"/>
              <a:t>Which other data must be available prior to creating </a:t>
            </a:r>
            <a:r>
              <a:rPr lang="sv-SE" sz="1600" dirty="0"/>
              <a:t>the data instance </a:t>
            </a:r>
            <a:r>
              <a:rPr lang="sv-SE" sz="1600" dirty="0" smtClean="0"/>
              <a:t> (can also be shown using multiplicity in the conceptual model)</a:t>
            </a:r>
          </a:p>
          <a:p>
            <a:pPr lvl="1"/>
            <a:r>
              <a:rPr lang="sv-SE" sz="1600" dirty="0" smtClean="0"/>
              <a:t>What business function is allowed to create the data</a:t>
            </a:r>
          </a:p>
          <a:p>
            <a:endParaRPr lang="sv-SE" sz="1600" dirty="0" smtClean="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93610288"/>
      </p:ext>
    </p:extLst>
  </p:cSld>
  <p:clrMapOvr>
    <a:masterClrMapping/>
  </p:clrMapOvr>
  <mc:AlternateContent xmlns:mc="http://schemas.openxmlformats.org/markup-compatibility/2006" xmlns:p14="http://schemas.microsoft.com/office/powerpoint/2010/main">
    <mc:Choice Requires="p14">
      <p:transition spd="slow" p14:dur="2000" advTm="53449"/>
    </mc:Choice>
    <mc:Fallback xmlns="">
      <p:transition spd="slow" advTm="5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2400" dirty="0"/>
              <a:t>Specify business rules for </a:t>
            </a:r>
            <a:r>
              <a:rPr lang="sv-SE" sz="2400" dirty="0" smtClean="0"/>
              <a:t>usage of </a:t>
            </a:r>
            <a:r>
              <a:rPr lang="sv-SE" sz="2400" dirty="0"/>
              <a:t>data elements</a:t>
            </a:r>
          </a:p>
        </p:txBody>
      </p:sp>
      <p:sp>
        <p:nvSpPr>
          <p:cNvPr id="3" name="Content Placeholder 2"/>
          <p:cNvSpPr>
            <a:spLocks noGrp="1"/>
          </p:cNvSpPr>
          <p:nvPr>
            <p:ph idx="1"/>
          </p:nvPr>
        </p:nvSpPr>
        <p:spPr>
          <a:xfrm>
            <a:off x="792000" y="1491362"/>
            <a:ext cx="7850912" cy="3943350"/>
          </a:xfrm>
        </p:spPr>
        <p:txBody>
          <a:bodyPr>
            <a:normAutofit/>
          </a:bodyPr>
          <a:lstStyle/>
          <a:p>
            <a:r>
              <a:rPr lang="sv-SE" sz="1600" dirty="0" smtClean="0"/>
              <a:t>The usage business rules specify how an instance of a data element is allowed to be used</a:t>
            </a:r>
          </a:p>
          <a:p>
            <a:r>
              <a:rPr lang="sv-SE" sz="1600" dirty="0" smtClean="0"/>
              <a:t>These rules could include:</a:t>
            </a:r>
          </a:p>
          <a:p>
            <a:pPr lvl="1"/>
            <a:r>
              <a:rPr lang="sv-SE" sz="1600" dirty="0" smtClean="0"/>
              <a:t>Relationships to other data that must exist</a:t>
            </a:r>
          </a:p>
          <a:p>
            <a:pPr lvl="1"/>
            <a:r>
              <a:rPr lang="sv-SE" sz="1600" dirty="0" smtClean="0"/>
              <a:t>Which business process must use the data and in which way each process use the data</a:t>
            </a:r>
          </a:p>
          <a:p>
            <a:pPr lvl="1"/>
            <a:r>
              <a:rPr lang="sv-SE" sz="1600" dirty="0" smtClean="0"/>
              <a:t>Validy test that must be applied</a:t>
            </a:r>
          </a:p>
          <a:p>
            <a:endParaRPr lang="sv-SE" sz="1600" dirty="0" smtClean="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91357498"/>
      </p:ext>
    </p:extLst>
  </p:cSld>
  <p:clrMapOvr>
    <a:masterClrMapping/>
  </p:clrMapOvr>
  <mc:AlternateContent xmlns:mc="http://schemas.openxmlformats.org/markup-compatibility/2006" xmlns:p14="http://schemas.microsoft.com/office/powerpoint/2010/main">
    <mc:Choice Requires="p14">
      <p:transition spd="slow" p14:dur="2000" advTm="58285"/>
    </mc:Choice>
    <mc:Fallback xmlns="">
      <p:transition spd="slow" advTm="58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2400" dirty="0"/>
              <a:t>Specify derivations rules for data elements</a:t>
            </a:r>
          </a:p>
        </p:txBody>
      </p:sp>
      <p:sp>
        <p:nvSpPr>
          <p:cNvPr id="3" name="Content Placeholder 2"/>
          <p:cNvSpPr>
            <a:spLocks noGrp="1"/>
          </p:cNvSpPr>
          <p:nvPr>
            <p:ph idx="1"/>
          </p:nvPr>
        </p:nvSpPr>
        <p:spPr>
          <a:xfrm>
            <a:off x="855673" y="1419440"/>
            <a:ext cx="7938898" cy="4299942"/>
          </a:xfrm>
        </p:spPr>
        <p:txBody>
          <a:bodyPr>
            <a:noAutofit/>
          </a:bodyPr>
          <a:lstStyle/>
          <a:p>
            <a:pPr marL="300038"/>
            <a:r>
              <a:rPr lang="sv-SE" sz="1600" dirty="0" smtClean="0"/>
              <a:t>Values of data elements instances can be derived. For example, the value of data element ”age” is derived (calculated) from the value of the data element ”date of birth” and the value of the data element ”today’s date”</a:t>
            </a:r>
          </a:p>
          <a:p>
            <a:pPr marL="300038"/>
            <a:r>
              <a:rPr lang="sv-SE" sz="1600" dirty="0" smtClean="0"/>
              <a:t>Another </a:t>
            </a:r>
            <a:r>
              <a:rPr lang="sv-SE" sz="1600" dirty="0"/>
              <a:t>example of a derivation </a:t>
            </a:r>
            <a:r>
              <a:rPr lang="sv-SE" sz="1600" dirty="0" smtClean="0"/>
              <a:t>is: </a:t>
            </a:r>
            <a:r>
              <a:rPr lang="sv-SE" sz="1600" dirty="0"/>
              <a:t>A person’s status move from the value ”prospect” to ”customer” if the person open up a ”bank account</a:t>
            </a:r>
            <a:r>
              <a:rPr lang="sv-SE" sz="1600" dirty="0" smtClean="0"/>
              <a:t>”</a:t>
            </a:r>
          </a:p>
          <a:p>
            <a:pPr marL="300038"/>
            <a:r>
              <a:rPr lang="sv-SE" sz="1600" dirty="0"/>
              <a:t>Such </a:t>
            </a:r>
            <a:r>
              <a:rPr lang="sv-SE" sz="1600" dirty="0" smtClean="0"/>
              <a:t>derivations </a:t>
            </a:r>
            <a:r>
              <a:rPr lang="sv-SE" sz="1600" dirty="0"/>
              <a:t>– called ”derivation rule” - needs to be defined</a:t>
            </a:r>
          </a:p>
          <a:p>
            <a:pPr marL="0" indent="0">
              <a:buNone/>
            </a:pPr>
            <a:endParaRPr lang="sv-SE" sz="1600" dirty="0"/>
          </a:p>
          <a:p>
            <a:pPr marL="300038"/>
            <a:endParaRPr lang="sv-SE" sz="1600" dirty="0" smtClean="0"/>
          </a:p>
          <a:p>
            <a:pPr marL="0" indent="0">
              <a:buNone/>
            </a:pPr>
            <a:endParaRPr lang="sv-SE" sz="1600" dirty="0"/>
          </a:p>
          <a:p>
            <a:pPr lvl="1">
              <a:buNone/>
            </a:pPr>
            <a:r>
              <a:rPr lang="sv-SE" sz="1500" dirty="0"/>
              <a:t>.</a:t>
            </a:r>
          </a:p>
          <a:p>
            <a:pPr lvl="1">
              <a:buNone/>
            </a:pPr>
            <a:r>
              <a:rPr lang="sv-SE" sz="1500" dirty="0"/>
              <a:t> </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64174859"/>
      </p:ext>
    </p:extLst>
  </p:cSld>
  <p:clrMapOvr>
    <a:masterClrMapping/>
  </p:clrMapOvr>
  <mc:AlternateContent xmlns:mc="http://schemas.openxmlformats.org/markup-compatibility/2006" xmlns:p14="http://schemas.microsoft.com/office/powerpoint/2010/main">
    <mc:Choice Requires="p14">
      <p:transition spd="slow" p14:dur="2000" advTm="84161"/>
    </mc:Choice>
    <mc:Fallback xmlns="">
      <p:transition spd="slow" advTm="8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1506" y="143838"/>
            <a:ext cx="1469204" cy="9657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589980" y="499944"/>
            <a:ext cx="8751393" cy="596700"/>
          </a:xfrm>
        </p:spPr>
        <p:txBody>
          <a:bodyPr>
            <a:normAutofit fontScale="90000"/>
          </a:bodyPr>
          <a:lstStyle/>
          <a:p>
            <a:r>
              <a:rPr lang="sv-SE" sz="2400" dirty="0"/>
              <a:t>Specify processes for data </a:t>
            </a:r>
            <a:r>
              <a:rPr lang="sv-SE" sz="2400" dirty="0" smtClean="0"/>
              <a:t>governance/stewardship </a:t>
            </a:r>
            <a:r>
              <a:rPr lang="sv-SE" sz="2400" dirty="0"/>
              <a:t/>
            </a:r>
            <a:br>
              <a:rPr lang="sv-SE" sz="2400" dirty="0"/>
            </a:br>
            <a:endParaRPr lang="sv-SE" sz="2400" dirty="0"/>
          </a:p>
        </p:txBody>
      </p:sp>
      <p:sp>
        <p:nvSpPr>
          <p:cNvPr id="3" name="Content Placeholder 2"/>
          <p:cNvSpPr>
            <a:spLocks noGrp="1"/>
          </p:cNvSpPr>
          <p:nvPr>
            <p:ph idx="1"/>
          </p:nvPr>
        </p:nvSpPr>
        <p:spPr>
          <a:xfrm>
            <a:off x="681424" y="1109609"/>
            <a:ext cx="7938898" cy="4299942"/>
          </a:xfrm>
        </p:spPr>
        <p:txBody>
          <a:bodyPr>
            <a:noAutofit/>
          </a:bodyPr>
          <a:lstStyle/>
          <a:p>
            <a:r>
              <a:rPr lang="sv-SE" sz="1600" dirty="0" smtClean="0"/>
              <a:t>Processes specified for data governance and data stewardship make everybody aware of how job should be carried out – these processes are owned by the data governance council but data stewards will have a say in the design of them </a:t>
            </a:r>
          </a:p>
          <a:p>
            <a:pPr marL="300038"/>
            <a:r>
              <a:rPr lang="sv-SE" sz="1600" dirty="0" smtClean="0"/>
              <a:t>For example, these processes describe how the data steward shall interact with other roles and different councils that are part of the data governance program</a:t>
            </a:r>
          </a:p>
          <a:p>
            <a:pPr marL="300038"/>
            <a:r>
              <a:rPr lang="sv-SE" sz="1600" dirty="0" smtClean="0"/>
              <a:t>For describing these processes, business process models can be used</a:t>
            </a:r>
          </a:p>
          <a:p>
            <a:pPr marL="300038"/>
            <a:r>
              <a:rPr lang="sv-SE" sz="1600" dirty="0" smtClean="0"/>
              <a:t>Business process tools (e.g, a workflow or case management system) can also be used for shepard the processes through the required steps</a:t>
            </a:r>
            <a:endParaRPr lang="sv-SE" sz="1600" dirty="0"/>
          </a:p>
          <a:p>
            <a:pPr lvl="1">
              <a:buNone/>
            </a:pPr>
            <a:r>
              <a:rPr lang="sv-SE" sz="1500" dirty="0"/>
              <a:t>.</a:t>
            </a:r>
          </a:p>
          <a:p>
            <a:pPr lvl="1">
              <a:buNone/>
            </a:pPr>
            <a:r>
              <a:rPr lang="sv-SE" sz="1500" dirty="0"/>
              <a:t> </a:t>
            </a:r>
          </a:p>
        </p:txBody>
      </p:sp>
      <p:sp>
        <p:nvSpPr>
          <p:cNvPr id="6" name="TextBox 5"/>
          <p:cNvSpPr txBox="1"/>
          <p:nvPr/>
        </p:nvSpPr>
        <p:spPr>
          <a:xfrm rot="16200000">
            <a:off x="6283623" y="2318331"/>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44367482"/>
      </p:ext>
    </p:extLst>
  </p:cSld>
  <p:clrMapOvr>
    <a:masterClrMapping/>
  </p:clrMapOvr>
  <mc:AlternateContent xmlns:mc="http://schemas.openxmlformats.org/markup-compatibility/2006" xmlns:p14="http://schemas.microsoft.com/office/powerpoint/2010/main">
    <mc:Choice Requires="p14">
      <p:transition spd="slow" p14:dur="2000" advTm="78437"/>
    </mc:Choice>
    <mc:Fallback xmlns="">
      <p:transition spd="slow" advTm="78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Measuring </a:t>
            </a:r>
            <a:r>
              <a:rPr lang="sv-SE" sz="2400" dirty="0"/>
              <a:t>data </a:t>
            </a:r>
            <a:r>
              <a:rPr lang="sv-SE" sz="2400" dirty="0" smtClean="0"/>
              <a:t>quality</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r>
              <a:rPr lang="en-US" sz="1600" dirty="0"/>
              <a:t>Data quality needs to be measured against a set of requirements </a:t>
            </a:r>
            <a:r>
              <a:rPr lang="en-US" sz="1600" dirty="0" smtClean="0"/>
              <a:t>– that is, data </a:t>
            </a:r>
            <a:r>
              <a:rPr lang="en-US" sz="1600" dirty="0"/>
              <a:t>quality </a:t>
            </a:r>
            <a:r>
              <a:rPr lang="en-US" sz="1600" dirty="0" smtClean="0"/>
              <a:t>rules - </a:t>
            </a:r>
            <a:r>
              <a:rPr lang="en-US" sz="1600" dirty="0"/>
              <a:t>and these </a:t>
            </a:r>
            <a:r>
              <a:rPr lang="en-US" sz="1600" dirty="0" smtClean="0"/>
              <a:t>requirements (read: data quality rules) </a:t>
            </a:r>
            <a:r>
              <a:rPr lang="en-US" sz="1600" dirty="0"/>
              <a:t>are based on how the </a:t>
            </a:r>
            <a:r>
              <a:rPr lang="en-US" sz="1600" dirty="0" smtClean="0"/>
              <a:t>organization wants </a:t>
            </a:r>
            <a:r>
              <a:rPr lang="en-US" sz="1600" dirty="0"/>
              <a:t>to use the data </a:t>
            </a:r>
            <a:endParaRPr lang="en-US" sz="1600" dirty="0" smtClean="0"/>
          </a:p>
          <a:p>
            <a:r>
              <a:rPr lang="en-US" sz="1600" dirty="0" smtClean="0"/>
              <a:t>That is, in order to understand the data quality of an organization it needs to:</a:t>
            </a:r>
          </a:p>
          <a:p>
            <a:pPr lvl="1"/>
            <a:r>
              <a:rPr lang="en-US" sz="1600" dirty="0"/>
              <a:t>s</a:t>
            </a:r>
            <a:r>
              <a:rPr lang="en-US" sz="1600" dirty="0" smtClean="0"/>
              <a:t>pecify data quality rules – specify what data quality means</a:t>
            </a:r>
          </a:p>
          <a:p>
            <a:pPr lvl="1"/>
            <a:r>
              <a:rPr lang="en-US" sz="1600" dirty="0"/>
              <a:t>i</a:t>
            </a:r>
            <a:r>
              <a:rPr lang="en-US" sz="1600" dirty="0" smtClean="0"/>
              <a:t>ntroduce a data profiling process, using a data profiling tool, for measuring data quality of existing data in the organization</a:t>
            </a:r>
          </a:p>
          <a:p>
            <a:pPr lvl="1"/>
            <a:r>
              <a:rPr lang="en-US" sz="1600" dirty="0"/>
              <a:t>m</a:t>
            </a:r>
            <a:r>
              <a:rPr lang="en-US" sz="1600" dirty="0" smtClean="0"/>
              <a:t>easure the quality of the data in the organization using the data quality rules and a the data profiling process and tool</a:t>
            </a:r>
          </a:p>
          <a:p>
            <a:pPr lvl="1">
              <a:buNone/>
            </a:pPr>
            <a:r>
              <a:rPr lang="sv-SE" sz="1500" dirty="0" smtClean="0"/>
              <a:t> </a:t>
            </a:r>
            <a:endParaRPr lang="sv-SE" sz="1500" dirty="0"/>
          </a:p>
        </p:txBody>
      </p:sp>
      <p:sp>
        <p:nvSpPr>
          <p:cNvPr id="4" name="TextBox 3"/>
          <p:cNvSpPr txBox="1"/>
          <p:nvPr/>
        </p:nvSpPr>
        <p:spPr>
          <a:xfrm>
            <a:off x="934948" y="4715839"/>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80405171"/>
      </p:ext>
    </p:extLst>
  </p:cSld>
  <p:clrMapOvr>
    <a:masterClrMapping/>
  </p:clrMapOvr>
  <mc:AlternateContent xmlns:mc="http://schemas.openxmlformats.org/markup-compatibility/2006" xmlns:p14="http://schemas.microsoft.com/office/powerpoint/2010/main">
    <mc:Choice Requires="p14">
      <p:transition spd="slow" p14:dur="2000" advTm="103603"/>
    </mc:Choice>
    <mc:Fallback xmlns="">
      <p:transition spd="slow" advTm="10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Measuring </a:t>
            </a:r>
            <a:r>
              <a:rPr lang="sv-SE" sz="2400" dirty="0"/>
              <a:t>data </a:t>
            </a:r>
            <a:r>
              <a:rPr lang="sv-SE" sz="2400" dirty="0" smtClean="0"/>
              <a:t>quality</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r>
              <a:rPr lang="en-US" sz="1600" dirty="0" smtClean="0"/>
              <a:t>If data quality is not measured, the organization may not have a full understanding of the quality of the data, which may lead to incorrect decisions, wrong investments, accidents, violation of regulations/compliance, loosing credibility </a:t>
            </a:r>
            <a:r>
              <a:rPr lang="sv-SE" sz="1600" dirty="0" smtClean="0"/>
              <a:t>among customer and clients </a:t>
            </a:r>
          </a:p>
          <a:p>
            <a:endParaRPr lang="sv-SE" sz="1600" dirty="0" smtClean="0"/>
          </a:p>
          <a:p>
            <a:pPr marL="0" indent="0">
              <a:buNone/>
            </a:pPr>
            <a:endParaRPr lang="sv-SE" sz="1600" dirty="0" smtClean="0"/>
          </a:p>
          <a:p>
            <a:pPr lvl="1">
              <a:buNone/>
            </a:pPr>
            <a:r>
              <a:rPr lang="sv-SE" sz="1500" dirty="0" smtClean="0"/>
              <a:t> </a:t>
            </a:r>
            <a:endParaRPr lang="sv-SE" sz="15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3654448"/>
      </p:ext>
    </p:extLst>
  </p:cSld>
  <p:clrMapOvr>
    <a:masterClrMapping/>
  </p:clrMapOvr>
  <mc:AlternateContent xmlns:mc="http://schemas.openxmlformats.org/markup-compatibility/2006" xmlns:p14="http://schemas.microsoft.com/office/powerpoint/2010/main">
    <mc:Choice Requires="p14">
      <p:transition spd="slow" p14:dur="2000" advTm="58988"/>
    </mc:Choice>
    <mc:Fallback xmlns="">
      <p:transition spd="slow" advTm="5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Specify data </a:t>
            </a:r>
            <a:r>
              <a:rPr lang="sv-SE" sz="2400" dirty="0"/>
              <a:t>quality rules</a:t>
            </a:r>
          </a:p>
        </p:txBody>
      </p:sp>
      <p:sp>
        <p:nvSpPr>
          <p:cNvPr id="3" name="Content Placeholder 2"/>
          <p:cNvSpPr>
            <a:spLocks noGrp="1"/>
          </p:cNvSpPr>
          <p:nvPr>
            <p:ph idx="1"/>
          </p:nvPr>
        </p:nvSpPr>
        <p:spPr>
          <a:xfrm>
            <a:off x="650189" y="1387010"/>
            <a:ext cx="7938898" cy="1972640"/>
          </a:xfrm>
        </p:spPr>
        <p:txBody>
          <a:bodyPr>
            <a:noAutofit/>
          </a:bodyPr>
          <a:lstStyle/>
          <a:p>
            <a:r>
              <a:rPr lang="en-US" sz="1600" dirty="0"/>
              <a:t>Data quality rules should consist of two parts: </a:t>
            </a:r>
            <a:endParaRPr lang="en-US" sz="1600" dirty="0" smtClean="0"/>
          </a:p>
          <a:p>
            <a:pPr marL="800100" lvl="1" indent="-342900">
              <a:buAutoNum type="arabicParenR"/>
            </a:pPr>
            <a:r>
              <a:rPr lang="en-US" sz="1600" dirty="0" smtClean="0"/>
              <a:t>a </a:t>
            </a:r>
            <a:r>
              <a:rPr lang="en-US" sz="1600" b="1" dirty="0" smtClean="0"/>
              <a:t>business statement of the rule </a:t>
            </a:r>
            <a:r>
              <a:rPr lang="en-US" sz="1600" dirty="0" smtClean="0"/>
              <a:t>- explains </a:t>
            </a:r>
            <a:r>
              <a:rPr lang="en-US" sz="1600" dirty="0"/>
              <a:t>what quality means in business terms, and </a:t>
            </a:r>
            <a:endParaRPr lang="en-US" sz="1600" dirty="0" smtClean="0"/>
          </a:p>
          <a:p>
            <a:pPr marL="457200" lvl="1" indent="0">
              <a:buNone/>
            </a:pPr>
            <a:r>
              <a:rPr lang="en-US" sz="1600" dirty="0" smtClean="0"/>
              <a:t>2</a:t>
            </a:r>
            <a:r>
              <a:rPr lang="en-US" sz="1600" dirty="0"/>
              <a:t>) a</a:t>
            </a:r>
            <a:r>
              <a:rPr lang="en-US" sz="1600" b="1" dirty="0"/>
              <a:t> </a:t>
            </a:r>
            <a:r>
              <a:rPr lang="en-US" sz="1600" b="1" dirty="0" smtClean="0"/>
              <a:t>data quality rule specification </a:t>
            </a:r>
            <a:r>
              <a:rPr lang="en-US" sz="1600" dirty="0" smtClean="0"/>
              <a:t>- explains </a:t>
            </a:r>
            <a:r>
              <a:rPr lang="en-US" sz="1600" dirty="0"/>
              <a:t>what is good quality at the physical </a:t>
            </a:r>
            <a:r>
              <a:rPr lang="en-US" sz="1600" dirty="0" smtClean="0"/>
              <a:t>data store level</a:t>
            </a:r>
            <a:r>
              <a:rPr lang="sv-SE" sz="1500" dirty="0" smtClean="0"/>
              <a:t> </a:t>
            </a:r>
          </a:p>
          <a:p>
            <a:pPr indent="-285750"/>
            <a:r>
              <a:rPr lang="sv-SE" sz="1500" dirty="0" smtClean="0"/>
              <a:t>An example of a data quality rule: </a:t>
            </a:r>
          </a:p>
          <a:p>
            <a:pPr marL="457200" lvl="1" indent="0">
              <a:buNone/>
            </a:pPr>
            <a:endParaRPr lang="sv-SE" sz="1500" dirty="0"/>
          </a:p>
        </p:txBody>
      </p:sp>
      <p:sp>
        <p:nvSpPr>
          <p:cNvPr id="4" name="TextBox 3"/>
          <p:cNvSpPr txBox="1"/>
          <p:nvPr/>
        </p:nvSpPr>
        <p:spPr>
          <a:xfrm>
            <a:off x="1116931" y="3359650"/>
            <a:ext cx="6525869" cy="1169551"/>
          </a:xfrm>
          <a:prstGeom prst="rect">
            <a:avLst/>
          </a:prstGeom>
          <a:noFill/>
        </p:spPr>
        <p:txBody>
          <a:bodyPr wrap="square" rtlCol="0">
            <a:spAutoFit/>
          </a:bodyPr>
          <a:lstStyle/>
          <a:p>
            <a:r>
              <a:rPr lang="sv-SE" sz="1400" b="1" dirty="0" smtClean="0"/>
              <a:t>Business statement: </a:t>
            </a:r>
            <a:r>
              <a:rPr lang="sv-SE" sz="1400" dirty="0" smtClean="0"/>
              <a:t>The marital status code  for employees shall have values of single or married. It shall not be left blank. A value must be selected in the system when entering a new employee in the system. </a:t>
            </a:r>
          </a:p>
          <a:p>
            <a:r>
              <a:rPr lang="sv-SE" sz="1400" b="1" dirty="0" smtClean="0"/>
              <a:t>Data quality rule specification: </a:t>
            </a:r>
            <a:r>
              <a:rPr lang="sv-SE" sz="1400" dirty="0" smtClean="0"/>
              <a:t>EmployeeDemographics.Martial_Cd shall be ”Sng” or ”Mard”. Blank is considered as an invalid value.</a:t>
            </a:r>
          </a:p>
        </p:txBody>
      </p:sp>
      <p:sp>
        <p:nvSpPr>
          <p:cNvPr id="5" name="TextBox 4"/>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0454260"/>
      </p:ext>
    </p:extLst>
  </p:cSld>
  <p:clrMapOvr>
    <a:masterClrMapping/>
  </p:clrMapOvr>
  <mc:AlternateContent xmlns:mc="http://schemas.openxmlformats.org/markup-compatibility/2006" xmlns:p14="http://schemas.microsoft.com/office/powerpoint/2010/main">
    <mc:Choice Requires="p14">
      <p:transition spd="slow" p14:dur="2000" advTm="81211"/>
    </mc:Choice>
    <mc:Fallback xmlns="">
      <p:transition spd="slow" advTm="81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1" y="403247"/>
            <a:ext cx="6850800" cy="596700"/>
          </a:xfrm>
        </p:spPr>
        <p:txBody>
          <a:bodyPr>
            <a:normAutofit/>
          </a:bodyPr>
          <a:lstStyle/>
          <a:p>
            <a:r>
              <a:rPr lang="sv-SE" sz="2400" dirty="0" smtClean="0"/>
              <a:t>Data element – what does it mean? </a:t>
            </a:r>
            <a:endParaRPr lang="sv-SE" sz="24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sp>
        <p:nvSpPr>
          <p:cNvPr id="6" name="Rectangle 5"/>
          <p:cNvSpPr/>
          <p:nvPr/>
        </p:nvSpPr>
        <p:spPr>
          <a:xfrm>
            <a:off x="2481223" y="2424467"/>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TextBox 6"/>
          <p:cNvSpPr txBox="1"/>
          <p:nvPr/>
        </p:nvSpPr>
        <p:spPr>
          <a:xfrm>
            <a:off x="2481223" y="2388829"/>
            <a:ext cx="1187670" cy="523220"/>
          </a:xfrm>
          <a:prstGeom prst="rect">
            <a:avLst/>
          </a:prstGeom>
          <a:noFill/>
        </p:spPr>
        <p:txBody>
          <a:bodyPr wrap="square" rtlCol="0">
            <a:spAutoFit/>
          </a:bodyPr>
          <a:lstStyle/>
          <a:p>
            <a:r>
              <a:rPr lang="sv-SE" sz="1400" dirty="0" smtClean="0"/>
              <a:t>Insurance agent</a:t>
            </a:r>
            <a:endParaRPr lang="sv-SE" sz="1400" dirty="0"/>
          </a:p>
        </p:txBody>
      </p:sp>
      <p:sp>
        <p:nvSpPr>
          <p:cNvPr id="8" name="Rectangle 7"/>
          <p:cNvSpPr/>
          <p:nvPr/>
        </p:nvSpPr>
        <p:spPr>
          <a:xfrm>
            <a:off x="2481223" y="3258546"/>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2575411" y="3290423"/>
            <a:ext cx="1187670" cy="307777"/>
          </a:xfrm>
          <a:prstGeom prst="rect">
            <a:avLst/>
          </a:prstGeom>
          <a:noFill/>
        </p:spPr>
        <p:txBody>
          <a:bodyPr wrap="square" rtlCol="0">
            <a:spAutoFit/>
          </a:bodyPr>
          <a:lstStyle/>
          <a:p>
            <a:r>
              <a:rPr lang="sv-SE" sz="1400" dirty="0" smtClean="0"/>
              <a:t>License</a:t>
            </a:r>
            <a:endParaRPr lang="sv-SE" sz="1400" dirty="0"/>
          </a:p>
        </p:txBody>
      </p:sp>
      <p:sp>
        <p:nvSpPr>
          <p:cNvPr id="10" name="Rectangle 9"/>
          <p:cNvSpPr/>
          <p:nvPr/>
        </p:nvSpPr>
        <p:spPr>
          <a:xfrm>
            <a:off x="4105072" y="2410188"/>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 name="TextBox 10"/>
          <p:cNvSpPr txBox="1"/>
          <p:nvPr/>
        </p:nvSpPr>
        <p:spPr>
          <a:xfrm>
            <a:off x="4063031" y="2345647"/>
            <a:ext cx="1187670" cy="523220"/>
          </a:xfrm>
          <a:prstGeom prst="rect">
            <a:avLst/>
          </a:prstGeom>
          <a:noFill/>
        </p:spPr>
        <p:txBody>
          <a:bodyPr wrap="square" rtlCol="0">
            <a:spAutoFit/>
          </a:bodyPr>
          <a:lstStyle/>
          <a:p>
            <a:r>
              <a:rPr lang="sv-SE" sz="1400" dirty="0" smtClean="0"/>
              <a:t>Insurance policy</a:t>
            </a:r>
            <a:endParaRPr lang="sv-SE" sz="1400" dirty="0"/>
          </a:p>
        </p:txBody>
      </p:sp>
      <p:sp>
        <p:nvSpPr>
          <p:cNvPr id="12" name="Rectangle 11"/>
          <p:cNvSpPr/>
          <p:nvPr/>
        </p:nvSpPr>
        <p:spPr>
          <a:xfrm>
            <a:off x="857374" y="2424467"/>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TextBox 12"/>
          <p:cNvSpPr txBox="1"/>
          <p:nvPr/>
        </p:nvSpPr>
        <p:spPr>
          <a:xfrm>
            <a:off x="951966" y="2496550"/>
            <a:ext cx="1187670" cy="307777"/>
          </a:xfrm>
          <a:prstGeom prst="rect">
            <a:avLst/>
          </a:prstGeom>
          <a:noFill/>
        </p:spPr>
        <p:txBody>
          <a:bodyPr wrap="square" rtlCol="0">
            <a:spAutoFit/>
          </a:bodyPr>
          <a:lstStyle/>
          <a:p>
            <a:r>
              <a:rPr lang="sv-SE" sz="1400" dirty="0" smtClean="0"/>
              <a:t>Name</a:t>
            </a:r>
            <a:endParaRPr lang="sv-SE" sz="1400" dirty="0"/>
          </a:p>
        </p:txBody>
      </p:sp>
      <p:cxnSp>
        <p:nvCxnSpPr>
          <p:cNvPr id="14" name="Straight Connector 13"/>
          <p:cNvCxnSpPr/>
          <p:nvPr/>
        </p:nvCxnSpPr>
        <p:spPr>
          <a:xfrm flipH="1">
            <a:off x="3458685" y="2629084"/>
            <a:ext cx="646387" cy="525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2938422" y="2857445"/>
            <a:ext cx="2" cy="402597"/>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834836" y="2658149"/>
            <a:ext cx="646387" cy="5256"/>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3543155" y="2549668"/>
            <a:ext cx="498855" cy="307777"/>
          </a:xfrm>
          <a:prstGeom prst="rect">
            <a:avLst/>
          </a:prstGeom>
          <a:noFill/>
        </p:spPr>
        <p:txBody>
          <a:bodyPr wrap="none" rtlCol="0">
            <a:spAutoFit/>
          </a:bodyPr>
          <a:lstStyle/>
          <a:p>
            <a:r>
              <a:rPr lang="sv-SE" sz="1400" i="1" dirty="0" smtClean="0"/>
              <a:t>sells</a:t>
            </a:r>
            <a:endParaRPr lang="sv-SE" sz="1400" i="1" dirty="0"/>
          </a:p>
        </p:txBody>
      </p:sp>
      <p:sp>
        <p:nvSpPr>
          <p:cNvPr id="18" name="TextBox 17"/>
          <p:cNvSpPr txBox="1"/>
          <p:nvPr/>
        </p:nvSpPr>
        <p:spPr>
          <a:xfrm>
            <a:off x="2575411" y="2060544"/>
            <a:ext cx="441146" cy="307777"/>
          </a:xfrm>
          <a:prstGeom prst="rect">
            <a:avLst/>
          </a:prstGeom>
          <a:noFill/>
        </p:spPr>
        <p:txBody>
          <a:bodyPr wrap="none" rtlCol="0">
            <a:spAutoFit/>
          </a:bodyPr>
          <a:lstStyle/>
          <a:p>
            <a:r>
              <a:rPr lang="sv-SE" sz="1400" i="1" dirty="0" smtClean="0"/>
              <a:t>has</a:t>
            </a:r>
            <a:endParaRPr lang="sv-SE" sz="1400" i="1" dirty="0"/>
          </a:p>
        </p:txBody>
      </p:sp>
      <p:sp>
        <p:nvSpPr>
          <p:cNvPr id="19" name="TextBox 18"/>
          <p:cNvSpPr txBox="1"/>
          <p:nvPr/>
        </p:nvSpPr>
        <p:spPr>
          <a:xfrm>
            <a:off x="2481511" y="2880497"/>
            <a:ext cx="441146" cy="307777"/>
          </a:xfrm>
          <a:prstGeom prst="rect">
            <a:avLst/>
          </a:prstGeom>
          <a:noFill/>
        </p:spPr>
        <p:txBody>
          <a:bodyPr wrap="none" rtlCol="0">
            <a:spAutoFit/>
          </a:bodyPr>
          <a:lstStyle/>
          <a:p>
            <a:r>
              <a:rPr lang="sv-SE" sz="1400" i="1" dirty="0" smtClean="0"/>
              <a:t>has</a:t>
            </a:r>
            <a:endParaRPr lang="sv-SE" sz="1400" i="1" dirty="0"/>
          </a:p>
        </p:txBody>
      </p:sp>
      <p:sp>
        <p:nvSpPr>
          <p:cNvPr id="20" name="Rectangle 19"/>
          <p:cNvSpPr/>
          <p:nvPr/>
        </p:nvSpPr>
        <p:spPr>
          <a:xfrm>
            <a:off x="2575411" y="1624724"/>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TextBox 20"/>
          <p:cNvSpPr txBox="1"/>
          <p:nvPr/>
        </p:nvSpPr>
        <p:spPr>
          <a:xfrm>
            <a:off x="2575411" y="1561664"/>
            <a:ext cx="1187670" cy="523220"/>
          </a:xfrm>
          <a:prstGeom prst="rect">
            <a:avLst/>
          </a:prstGeom>
          <a:noFill/>
        </p:spPr>
        <p:txBody>
          <a:bodyPr wrap="square" rtlCol="0">
            <a:spAutoFit/>
          </a:bodyPr>
          <a:lstStyle/>
          <a:p>
            <a:r>
              <a:rPr lang="sv-SE" sz="1400" dirty="0"/>
              <a:t>U</a:t>
            </a:r>
            <a:r>
              <a:rPr lang="sv-SE" sz="1400" dirty="0" smtClean="0"/>
              <a:t>nique identifier</a:t>
            </a:r>
            <a:endParaRPr lang="sv-SE" sz="1400" dirty="0"/>
          </a:p>
        </p:txBody>
      </p:sp>
      <p:cxnSp>
        <p:nvCxnSpPr>
          <p:cNvPr id="22" name="Straight Connector 21"/>
          <p:cNvCxnSpPr/>
          <p:nvPr/>
        </p:nvCxnSpPr>
        <p:spPr>
          <a:xfrm flipH="1">
            <a:off x="2969056" y="1990763"/>
            <a:ext cx="2" cy="402597"/>
          </a:xfrm>
          <a:prstGeom prst="line">
            <a:avLst/>
          </a:prstGeom>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960962" y="2621544"/>
            <a:ext cx="441146" cy="307777"/>
          </a:xfrm>
          <a:prstGeom prst="rect">
            <a:avLst/>
          </a:prstGeom>
          <a:noFill/>
        </p:spPr>
        <p:txBody>
          <a:bodyPr wrap="none" rtlCol="0">
            <a:spAutoFit/>
          </a:bodyPr>
          <a:lstStyle/>
          <a:p>
            <a:r>
              <a:rPr lang="sv-SE" sz="1400" i="1" dirty="0" smtClean="0"/>
              <a:t>has</a:t>
            </a:r>
            <a:endParaRPr lang="sv-SE" sz="1400" i="1" dirty="0"/>
          </a:p>
        </p:txBody>
      </p:sp>
      <p:sp>
        <p:nvSpPr>
          <p:cNvPr id="25" name="TextBox 24"/>
          <p:cNvSpPr txBox="1"/>
          <p:nvPr/>
        </p:nvSpPr>
        <p:spPr>
          <a:xfrm>
            <a:off x="5096646" y="1454125"/>
            <a:ext cx="3789021" cy="830997"/>
          </a:xfrm>
          <a:prstGeom prst="rect">
            <a:avLst/>
          </a:prstGeom>
          <a:noFill/>
        </p:spPr>
        <p:txBody>
          <a:bodyPr wrap="square" rtlCol="0">
            <a:spAutoFit/>
          </a:bodyPr>
          <a:lstStyle/>
          <a:p>
            <a:r>
              <a:rPr lang="sv-SE" sz="1200" b="1" dirty="0" smtClean="0"/>
              <a:t>Business term (data element): </a:t>
            </a:r>
            <a:r>
              <a:rPr lang="sv-SE" sz="1200" dirty="0" smtClean="0"/>
              <a:t>Insurance agent</a:t>
            </a:r>
          </a:p>
          <a:p>
            <a:r>
              <a:rPr lang="sv-SE" sz="1200" b="1" dirty="0" smtClean="0"/>
              <a:t>Business definition: </a:t>
            </a:r>
            <a:r>
              <a:rPr lang="sv-SE" sz="1200" dirty="0" smtClean="0"/>
              <a:t>An insurance agent is an individual that sells insurance policies. The agent needs to have a name, a unique identifier and a licence</a:t>
            </a:r>
            <a:endParaRPr lang="sv-SE" sz="1200" dirty="0"/>
          </a:p>
        </p:txBody>
      </p:sp>
      <p:pic>
        <p:nvPicPr>
          <p:cNvPr id="34" name="Audio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67806606"/>
      </p:ext>
    </p:extLst>
  </p:cSld>
  <p:clrMapOvr>
    <a:masterClrMapping/>
  </p:clrMapOvr>
  <mc:AlternateContent xmlns:mc="http://schemas.openxmlformats.org/markup-compatibility/2006" xmlns:p14="http://schemas.microsoft.com/office/powerpoint/2010/main">
    <mc:Choice Requires="p14">
      <p:transition spd="slow" p14:dur="2000" advTm="77106"/>
    </mc:Choice>
    <mc:Fallback xmlns="">
      <p:transition spd="slow" advTm="7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Specify data </a:t>
            </a:r>
            <a:r>
              <a:rPr lang="sv-SE" sz="2400" dirty="0"/>
              <a:t>quality rules</a:t>
            </a:r>
          </a:p>
        </p:txBody>
      </p:sp>
      <p:sp>
        <p:nvSpPr>
          <p:cNvPr id="3" name="Content Placeholder 2"/>
          <p:cNvSpPr>
            <a:spLocks noGrp="1"/>
          </p:cNvSpPr>
          <p:nvPr>
            <p:ph idx="1"/>
          </p:nvPr>
        </p:nvSpPr>
        <p:spPr>
          <a:xfrm>
            <a:off x="650189" y="1387010"/>
            <a:ext cx="7938898" cy="1972640"/>
          </a:xfrm>
        </p:spPr>
        <p:txBody>
          <a:bodyPr>
            <a:noAutofit/>
          </a:bodyPr>
          <a:lstStyle/>
          <a:p>
            <a:r>
              <a:rPr lang="en-US" sz="1600" dirty="0" smtClean="0"/>
              <a:t>The </a:t>
            </a:r>
            <a:r>
              <a:rPr lang="en-US" sz="1600" b="1" dirty="0" smtClean="0"/>
              <a:t>data quality rule specification </a:t>
            </a:r>
            <a:r>
              <a:rPr lang="en-US" sz="1600" dirty="0" smtClean="0"/>
              <a:t>can be categorized in three main types:</a:t>
            </a:r>
          </a:p>
          <a:p>
            <a:pPr lvl="1"/>
            <a:r>
              <a:rPr lang="en-US" sz="1600" dirty="0" smtClean="0"/>
              <a:t>Single column content rules</a:t>
            </a:r>
          </a:p>
          <a:p>
            <a:pPr lvl="1"/>
            <a:r>
              <a:rPr lang="en-US" sz="1600" dirty="0" smtClean="0"/>
              <a:t>Cross-column validation rules (typically in a single table)</a:t>
            </a:r>
          </a:p>
          <a:p>
            <a:pPr lvl="1"/>
            <a:r>
              <a:rPr lang="en-US" sz="1600" dirty="0" smtClean="0"/>
              <a:t>Cross-table validation rules</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31542204"/>
      </p:ext>
    </p:extLst>
  </p:cSld>
  <p:clrMapOvr>
    <a:masterClrMapping/>
  </p:clrMapOvr>
  <mc:AlternateContent xmlns:mc="http://schemas.openxmlformats.org/markup-compatibility/2006" xmlns:p14="http://schemas.microsoft.com/office/powerpoint/2010/main">
    <mc:Choice Requires="p14">
      <p:transition spd="slow" p14:dur="2000" advTm="69691"/>
    </mc:Choice>
    <mc:Fallback xmlns="">
      <p:transition spd="slow" advTm="6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Data </a:t>
            </a:r>
            <a:r>
              <a:rPr lang="sv-SE" sz="2400" dirty="0"/>
              <a:t>quality </a:t>
            </a:r>
            <a:r>
              <a:rPr lang="sv-SE" sz="2400" dirty="0" smtClean="0"/>
              <a:t>dimensions 1(3)</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r>
              <a:rPr lang="en-US" sz="1600" dirty="0" smtClean="0"/>
              <a:t>What do we mean by data quality? </a:t>
            </a:r>
          </a:p>
          <a:p>
            <a:r>
              <a:rPr lang="en-US" sz="1600" dirty="0" smtClean="0"/>
              <a:t>What do we actually measure?</a:t>
            </a:r>
          </a:p>
          <a:p>
            <a:r>
              <a:rPr lang="en-US" sz="1600" dirty="0" smtClean="0"/>
              <a:t>The answers to these questions you need to specify a set of so called data quality dimensions, such as “accuracy”, “completeness”, and “timeliness”, each require different ways to measure data quality</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22631803"/>
      </p:ext>
    </p:extLst>
  </p:cSld>
  <p:clrMapOvr>
    <a:masterClrMapping/>
  </p:clrMapOvr>
  <mc:AlternateContent xmlns:mc="http://schemas.openxmlformats.org/markup-compatibility/2006" xmlns:p14="http://schemas.microsoft.com/office/powerpoint/2010/main">
    <mc:Choice Requires="p14">
      <p:transition spd="slow" p14:dur="2000" advTm="27040"/>
    </mc:Choice>
    <mc:Fallback xmlns="">
      <p:transition spd="slow" advTm="2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Data </a:t>
            </a:r>
            <a:r>
              <a:rPr lang="sv-SE" sz="2400" dirty="0"/>
              <a:t>quality </a:t>
            </a:r>
            <a:r>
              <a:rPr lang="sv-SE" sz="2400" dirty="0" smtClean="0"/>
              <a:t>dimensions 2(3)</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pPr marL="0" indent="0">
              <a:buNone/>
            </a:pPr>
            <a:r>
              <a:rPr lang="en-US" sz="1600" dirty="0" smtClean="0"/>
              <a:t>Examples of data quality dimensions:</a:t>
            </a:r>
          </a:p>
          <a:p>
            <a:r>
              <a:rPr lang="en-US" sz="1600" dirty="0" smtClean="0"/>
              <a:t>“Accuracy</a:t>
            </a:r>
            <a:r>
              <a:rPr lang="en-US" sz="1600" dirty="0"/>
              <a:t>" means the degree to which data correspond to known correct values in the real world, provided by a recognized source of </a:t>
            </a:r>
            <a:r>
              <a:rPr lang="en-US" sz="1600" dirty="0" smtClean="0"/>
              <a:t>truth</a:t>
            </a:r>
          </a:p>
          <a:p>
            <a:r>
              <a:rPr lang="en-US" sz="1500" dirty="0" smtClean="0"/>
              <a:t>“Completeness</a:t>
            </a:r>
            <a:r>
              <a:rPr lang="en-US" sz="1500" dirty="0"/>
              <a:t>" means the degree to which </a:t>
            </a:r>
            <a:r>
              <a:rPr lang="en-US" sz="1500" dirty="0" smtClean="0"/>
              <a:t>data </a:t>
            </a:r>
            <a:r>
              <a:rPr lang="en-US" sz="1500" dirty="0"/>
              <a:t>are </a:t>
            </a:r>
            <a:r>
              <a:rPr lang="en-US" sz="1500" dirty="0" smtClean="0"/>
              <a:t>populated in a system – given the requirement stated in quality rules  </a:t>
            </a:r>
          </a:p>
          <a:p>
            <a:r>
              <a:rPr lang="en-US" sz="1500" dirty="0"/>
              <a:t>“Timeliness” means the degree to which data </a:t>
            </a:r>
            <a:r>
              <a:rPr lang="en-US" sz="1500" dirty="0" smtClean="0"/>
              <a:t>are </a:t>
            </a:r>
            <a:r>
              <a:rPr lang="en-US" sz="1500" dirty="0"/>
              <a:t>available within the timeframe required by the business</a:t>
            </a:r>
            <a:endParaRPr lang="sv-SE" sz="1500" dirty="0"/>
          </a:p>
          <a:p>
            <a:pPr marL="0" indent="0">
              <a:buNone/>
            </a:pPr>
            <a:endParaRPr lang="en-US" sz="1500" dirty="0" smtClean="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84091685"/>
      </p:ext>
    </p:extLst>
  </p:cSld>
  <p:clrMapOvr>
    <a:masterClrMapping/>
  </p:clrMapOvr>
  <mc:AlternateContent xmlns:mc="http://schemas.openxmlformats.org/markup-compatibility/2006" xmlns:p14="http://schemas.microsoft.com/office/powerpoint/2010/main">
    <mc:Choice Requires="p14">
      <p:transition spd="slow" p14:dur="2000" advTm="93675"/>
    </mc:Choice>
    <mc:Fallback xmlns="">
      <p:transition spd="slow" advTm="9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1506" y="143838"/>
            <a:ext cx="1469204" cy="9657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p:txBody>
          <a:bodyPr>
            <a:normAutofit/>
          </a:bodyPr>
          <a:lstStyle/>
          <a:p>
            <a:r>
              <a:rPr lang="sv-SE" sz="2400" dirty="0" smtClean="0"/>
              <a:t>Data </a:t>
            </a:r>
            <a:r>
              <a:rPr lang="sv-SE" sz="2400" dirty="0"/>
              <a:t>quality </a:t>
            </a:r>
            <a:r>
              <a:rPr lang="sv-SE" sz="2400" dirty="0" smtClean="0"/>
              <a:t>dimensions 3(3)</a:t>
            </a:r>
            <a:endParaRPr lang="sv-SE" sz="2400" dirty="0"/>
          </a:p>
        </p:txBody>
      </p:sp>
      <p:sp>
        <p:nvSpPr>
          <p:cNvPr id="3" name="Content Placeholder 2"/>
          <p:cNvSpPr>
            <a:spLocks noGrp="1"/>
          </p:cNvSpPr>
          <p:nvPr>
            <p:ph idx="1"/>
          </p:nvPr>
        </p:nvSpPr>
        <p:spPr>
          <a:xfrm>
            <a:off x="792000" y="1080396"/>
            <a:ext cx="7938898" cy="4299942"/>
          </a:xfrm>
        </p:spPr>
        <p:txBody>
          <a:bodyPr>
            <a:noAutofit/>
          </a:bodyPr>
          <a:lstStyle/>
          <a:p>
            <a:pPr marL="0" indent="0">
              <a:buNone/>
            </a:pPr>
            <a:r>
              <a:rPr lang="en-US" sz="1600" dirty="0" smtClean="0"/>
              <a:t>More examples </a:t>
            </a:r>
            <a:r>
              <a:rPr lang="en-US" sz="1600" dirty="0"/>
              <a:t>of data quality dimensions:</a:t>
            </a:r>
          </a:p>
          <a:p>
            <a:r>
              <a:rPr lang="en-US" sz="1600" dirty="0" smtClean="0"/>
              <a:t>“Coverage</a:t>
            </a:r>
            <a:r>
              <a:rPr lang="en-US" sz="1600" dirty="0"/>
              <a:t>" means the degree to which data </a:t>
            </a:r>
            <a:r>
              <a:rPr lang="en-US" sz="1600" dirty="0" smtClean="0"/>
              <a:t>provide business function with the data needed to carry out </a:t>
            </a:r>
            <a:r>
              <a:rPr lang="en-US" sz="1600" dirty="0"/>
              <a:t>n</a:t>
            </a:r>
            <a:r>
              <a:rPr lang="en-US" sz="1600" dirty="0" smtClean="0"/>
              <a:t>ecessary functions</a:t>
            </a:r>
          </a:p>
          <a:p>
            <a:r>
              <a:rPr lang="en-US" sz="1500" dirty="0" smtClean="0"/>
              <a:t>“Validity</a:t>
            </a:r>
            <a:r>
              <a:rPr lang="en-US" sz="1500" dirty="0"/>
              <a:t>" means the degree to which data </a:t>
            </a:r>
            <a:r>
              <a:rPr lang="en-US" sz="1500" dirty="0" smtClean="0"/>
              <a:t>conforms with acceptable content, stated in quality rules, such as format, valid value list, range, domain, data type </a:t>
            </a:r>
            <a:r>
              <a:rPr lang="en-US" sz="1500" dirty="0" err="1" smtClean="0"/>
              <a:t>etc</a:t>
            </a:r>
            <a:endParaRPr lang="en-US" sz="1500" dirty="0" smtClean="0"/>
          </a:p>
          <a:p>
            <a:r>
              <a:rPr lang="en-US" sz="1500" dirty="0" smtClean="0"/>
              <a:t>“Uniqueness” means the degree to which data is allowed to have duplicated values</a:t>
            </a:r>
          </a:p>
          <a:p>
            <a:r>
              <a:rPr lang="en-US" sz="1500" dirty="0"/>
              <a:t>“Integrity" means the degree to which data contain consistent content across multiple data sources </a:t>
            </a:r>
          </a:p>
        </p:txBody>
      </p:sp>
      <p:sp>
        <p:nvSpPr>
          <p:cNvPr id="4" name="TextBox 3"/>
          <p:cNvSpPr txBox="1"/>
          <p:nvPr/>
        </p:nvSpPr>
        <p:spPr>
          <a:xfrm rot="16200000">
            <a:off x="6318831" y="2318331"/>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28920030"/>
      </p:ext>
    </p:extLst>
  </p:cSld>
  <p:clrMapOvr>
    <a:masterClrMapping/>
  </p:clrMapOvr>
  <mc:AlternateContent xmlns:mc="http://schemas.openxmlformats.org/markup-compatibility/2006" xmlns:p14="http://schemas.microsoft.com/office/powerpoint/2010/main">
    <mc:Choice Requires="p14">
      <p:transition spd="slow" p14:dur="2000" advTm="110318"/>
    </mc:Choice>
    <mc:Fallback xmlns="">
      <p:transition spd="slow" advTm="11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What is the right level of data quality?</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r>
              <a:rPr lang="sv-SE" sz="1500" dirty="0" smtClean="0"/>
              <a:t>When has the level of quality been improved enough?</a:t>
            </a:r>
          </a:p>
          <a:p>
            <a:r>
              <a:rPr lang="sv-SE" sz="1500" dirty="0" smtClean="0"/>
              <a:t>In order to answer that question you need to decide the level of data quality, by, for example, introduce some kind of business cases (such as ROI or cost-benefit analysis) </a:t>
            </a:r>
          </a:p>
          <a:p>
            <a:r>
              <a:rPr lang="sv-SE" sz="1500" dirty="0" smtClean="0"/>
              <a:t>That is, the level of quality for the intended purpose need to be decided</a:t>
            </a:r>
            <a:endParaRPr lang="sv-SE" sz="15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00048963"/>
      </p:ext>
    </p:extLst>
  </p:cSld>
  <p:clrMapOvr>
    <a:masterClrMapping/>
  </p:clrMapOvr>
  <mc:AlternateContent xmlns:mc="http://schemas.openxmlformats.org/markup-compatibility/2006" xmlns:p14="http://schemas.microsoft.com/office/powerpoint/2010/main">
    <mc:Choice Requires="p14">
      <p:transition spd="slow" p14:dur="2000" advTm="61378"/>
    </mc:Choice>
    <mc:Fallback xmlns="">
      <p:transition spd="slow" advTm="6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51506" y="143838"/>
            <a:ext cx="1469204" cy="9657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Rectangle 12"/>
          <p:cNvSpPr/>
          <p:nvPr/>
        </p:nvSpPr>
        <p:spPr>
          <a:xfrm>
            <a:off x="6800319" y="2342766"/>
            <a:ext cx="1078787" cy="11695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 name="Rectangle 11"/>
          <p:cNvSpPr/>
          <p:nvPr/>
        </p:nvSpPr>
        <p:spPr>
          <a:xfrm>
            <a:off x="5444858" y="2342766"/>
            <a:ext cx="1078787" cy="11695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 name="Rectangle 10"/>
          <p:cNvSpPr/>
          <p:nvPr/>
        </p:nvSpPr>
        <p:spPr>
          <a:xfrm>
            <a:off x="4041545" y="2342766"/>
            <a:ext cx="1078787" cy="11695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Rectangle 9"/>
          <p:cNvSpPr/>
          <p:nvPr/>
        </p:nvSpPr>
        <p:spPr>
          <a:xfrm>
            <a:off x="2608745" y="2342766"/>
            <a:ext cx="1078787" cy="11695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Rectangle 8"/>
          <p:cNvSpPr/>
          <p:nvPr/>
        </p:nvSpPr>
        <p:spPr>
          <a:xfrm>
            <a:off x="1119883" y="2342766"/>
            <a:ext cx="1078787" cy="11695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p:txBody>
          <a:bodyPr>
            <a:normAutofit/>
          </a:bodyPr>
          <a:lstStyle/>
          <a:p>
            <a:r>
              <a:rPr lang="sv-SE" sz="2400" dirty="0" smtClean="0"/>
              <a:t>Data profiling process</a:t>
            </a:r>
            <a:endParaRPr lang="sv-SE" sz="2400" dirty="0"/>
          </a:p>
        </p:txBody>
      </p:sp>
      <p:sp>
        <p:nvSpPr>
          <p:cNvPr id="3" name="Content Placeholder 2"/>
          <p:cNvSpPr>
            <a:spLocks noGrp="1"/>
          </p:cNvSpPr>
          <p:nvPr>
            <p:ph idx="1"/>
          </p:nvPr>
        </p:nvSpPr>
        <p:spPr>
          <a:xfrm>
            <a:off x="792000" y="1224234"/>
            <a:ext cx="7938898" cy="768953"/>
          </a:xfrm>
        </p:spPr>
        <p:txBody>
          <a:bodyPr>
            <a:noAutofit/>
          </a:bodyPr>
          <a:lstStyle/>
          <a:p>
            <a:r>
              <a:rPr lang="en-US" sz="1500" dirty="0" smtClean="0"/>
              <a:t>A </a:t>
            </a:r>
            <a:r>
              <a:rPr lang="en-US" sz="1500" dirty="0"/>
              <a:t>data profiling </a:t>
            </a:r>
            <a:r>
              <a:rPr lang="en-US" sz="1500" dirty="0" smtClean="0"/>
              <a:t>process needs to be introduced for measuring the data quality. The process requires a data profiling tool.</a:t>
            </a:r>
            <a:endParaRPr lang="sv-SE" sz="1500" dirty="0"/>
          </a:p>
        </p:txBody>
      </p:sp>
      <p:sp>
        <p:nvSpPr>
          <p:cNvPr id="4" name="TextBox 3"/>
          <p:cNvSpPr txBox="1"/>
          <p:nvPr/>
        </p:nvSpPr>
        <p:spPr>
          <a:xfrm>
            <a:off x="1119883" y="2342769"/>
            <a:ext cx="1150706" cy="1169551"/>
          </a:xfrm>
          <a:prstGeom prst="rect">
            <a:avLst/>
          </a:prstGeom>
          <a:noFill/>
        </p:spPr>
        <p:txBody>
          <a:bodyPr wrap="square" rtlCol="0">
            <a:spAutoFit/>
          </a:bodyPr>
          <a:lstStyle/>
          <a:p>
            <a:r>
              <a:rPr lang="sv-SE" sz="1400" dirty="0" smtClean="0"/>
              <a:t>Extract data to be profiled in the profiling tool</a:t>
            </a:r>
            <a:endParaRPr lang="sv-SE" sz="1400" dirty="0"/>
          </a:p>
        </p:txBody>
      </p:sp>
      <p:sp>
        <p:nvSpPr>
          <p:cNvPr id="5" name="TextBox 4"/>
          <p:cNvSpPr txBox="1"/>
          <p:nvPr/>
        </p:nvSpPr>
        <p:spPr>
          <a:xfrm>
            <a:off x="2608745" y="2342768"/>
            <a:ext cx="1079677" cy="1169551"/>
          </a:xfrm>
          <a:prstGeom prst="rect">
            <a:avLst/>
          </a:prstGeom>
          <a:noFill/>
        </p:spPr>
        <p:txBody>
          <a:bodyPr wrap="square" rtlCol="0">
            <a:spAutoFit/>
          </a:bodyPr>
          <a:lstStyle/>
          <a:p>
            <a:r>
              <a:rPr lang="sv-SE" sz="1400" dirty="0" smtClean="0"/>
              <a:t>Review initial result in the profiling tool</a:t>
            </a:r>
            <a:endParaRPr lang="sv-SE" sz="1400" dirty="0"/>
          </a:p>
        </p:txBody>
      </p:sp>
      <p:sp>
        <p:nvSpPr>
          <p:cNvPr id="6" name="TextBox 5"/>
          <p:cNvSpPr txBox="1"/>
          <p:nvPr/>
        </p:nvSpPr>
        <p:spPr>
          <a:xfrm>
            <a:off x="4026578" y="2342767"/>
            <a:ext cx="1110501" cy="1169551"/>
          </a:xfrm>
          <a:prstGeom prst="rect">
            <a:avLst/>
          </a:prstGeom>
          <a:noFill/>
        </p:spPr>
        <p:txBody>
          <a:bodyPr wrap="square" rtlCol="0">
            <a:spAutoFit/>
          </a:bodyPr>
          <a:lstStyle/>
          <a:p>
            <a:r>
              <a:rPr lang="sv-SE" sz="1400" dirty="0" smtClean="0"/>
              <a:t>Document-ing possible issues that need to be addressed</a:t>
            </a:r>
            <a:endParaRPr lang="sv-SE" sz="1400" dirty="0"/>
          </a:p>
        </p:txBody>
      </p:sp>
      <p:sp>
        <p:nvSpPr>
          <p:cNvPr id="7" name="TextBox 6"/>
          <p:cNvSpPr txBox="1"/>
          <p:nvPr/>
        </p:nvSpPr>
        <p:spPr>
          <a:xfrm>
            <a:off x="5475235" y="2342767"/>
            <a:ext cx="1081390" cy="1169551"/>
          </a:xfrm>
          <a:prstGeom prst="rect">
            <a:avLst/>
          </a:prstGeom>
          <a:noFill/>
        </p:spPr>
        <p:txBody>
          <a:bodyPr wrap="square" rtlCol="0">
            <a:spAutoFit/>
          </a:bodyPr>
          <a:lstStyle/>
          <a:p>
            <a:r>
              <a:rPr lang="sv-SE" sz="1400" dirty="0" smtClean="0"/>
              <a:t>Evaluate and prioritze possible issues</a:t>
            </a:r>
            <a:endParaRPr lang="sv-SE" sz="1400" dirty="0"/>
          </a:p>
        </p:txBody>
      </p:sp>
      <p:sp>
        <p:nvSpPr>
          <p:cNvPr id="8" name="TextBox 7"/>
          <p:cNvSpPr txBox="1"/>
          <p:nvPr/>
        </p:nvSpPr>
        <p:spPr>
          <a:xfrm>
            <a:off x="6831424" y="2404322"/>
            <a:ext cx="1081390" cy="523220"/>
          </a:xfrm>
          <a:prstGeom prst="rect">
            <a:avLst/>
          </a:prstGeom>
          <a:noFill/>
        </p:spPr>
        <p:txBody>
          <a:bodyPr wrap="square" rtlCol="0">
            <a:spAutoFit/>
          </a:bodyPr>
          <a:lstStyle/>
          <a:p>
            <a:r>
              <a:rPr lang="sv-SE" sz="1400" dirty="0" smtClean="0"/>
              <a:t>Decide what to do</a:t>
            </a:r>
            <a:endParaRPr lang="sv-SE" sz="1400" dirty="0"/>
          </a:p>
        </p:txBody>
      </p:sp>
      <p:sp>
        <p:nvSpPr>
          <p:cNvPr id="14" name="Right Brace 13"/>
          <p:cNvSpPr/>
          <p:nvPr/>
        </p:nvSpPr>
        <p:spPr>
          <a:xfrm rot="5400000">
            <a:off x="2938408" y="1893656"/>
            <a:ext cx="493159" cy="41302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Right Brace 14"/>
          <p:cNvSpPr/>
          <p:nvPr/>
        </p:nvSpPr>
        <p:spPr>
          <a:xfrm rot="5400000">
            <a:off x="6538611" y="2596545"/>
            <a:ext cx="493159" cy="27244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TextBox 15"/>
          <p:cNvSpPr txBox="1"/>
          <p:nvPr/>
        </p:nvSpPr>
        <p:spPr>
          <a:xfrm>
            <a:off x="1582221" y="4251313"/>
            <a:ext cx="2915478" cy="307777"/>
          </a:xfrm>
          <a:prstGeom prst="rect">
            <a:avLst/>
          </a:prstGeom>
          <a:noFill/>
        </p:spPr>
        <p:txBody>
          <a:bodyPr wrap="none" rtlCol="0">
            <a:spAutoFit/>
          </a:bodyPr>
          <a:lstStyle/>
          <a:p>
            <a:r>
              <a:rPr lang="sv-SE" sz="1400" dirty="0" smtClean="0"/>
              <a:t>Data profiling analyst mainly involved</a:t>
            </a:r>
            <a:endParaRPr lang="sv-SE" sz="1400" dirty="0"/>
          </a:p>
        </p:txBody>
      </p:sp>
      <p:sp>
        <p:nvSpPr>
          <p:cNvPr id="17" name="TextBox 16"/>
          <p:cNvSpPr txBox="1"/>
          <p:nvPr/>
        </p:nvSpPr>
        <p:spPr>
          <a:xfrm>
            <a:off x="5665175" y="4251312"/>
            <a:ext cx="2332498" cy="307777"/>
          </a:xfrm>
          <a:prstGeom prst="rect">
            <a:avLst/>
          </a:prstGeom>
          <a:noFill/>
        </p:spPr>
        <p:txBody>
          <a:bodyPr wrap="none" rtlCol="0">
            <a:spAutoFit/>
          </a:bodyPr>
          <a:lstStyle/>
          <a:p>
            <a:r>
              <a:rPr lang="sv-SE" sz="1400" dirty="0" smtClean="0"/>
              <a:t>Data steward mainly involved</a:t>
            </a:r>
            <a:endParaRPr lang="sv-SE" sz="1400" dirty="0"/>
          </a:p>
        </p:txBody>
      </p:sp>
      <p:sp>
        <p:nvSpPr>
          <p:cNvPr id="18" name="TextBox 17"/>
          <p:cNvSpPr txBox="1"/>
          <p:nvPr/>
        </p:nvSpPr>
        <p:spPr>
          <a:xfrm rot="16200000">
            <a:off x="6292885" y="2318331"/>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5346298"/>
      </p:ext>
    </p:extLst>
  </p:cSld>
  <p:clrMapOvr>
    <a:masterClrMapping/>
  </p:clrMapOvr>
  <mc:AlternateContent xmlns:mc="http://schemas.openxmlformats.org/markup-compatibility/2006" xmlns:p14="http://schemas.microsoft.com/office/powerpoint/2010/main">
    <mc:Choice Requires="p14">
      <p:transition spd="slow" p14:dur="2000" advTm="82631"/>
    </mc:Choice>
    <mc:Fallback xmlns="">
      <p:transition spd="slow" advTm="8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Data profiling: Decide what to do</a:t>
            </a:r>
            <a:endParaRPr lang="sv-SE" sz="2400" dirty="0"/>
          </a:p>
        </p:txBody>
      </p:sp>
      <p:sp>
        <p:nvSpPr>
          <p:cNvPr id="3" name="Content Placeholder 2"/>
          <p:cNvSpPr>
            <a:spLocks noGrp="1"/>
          </p:cNvSpPr>
          <p:nvPr>
            <p:ph idx="1"/>
          </p:nvPr>
        </p:nvSpPr>
        <p:spPr>
          <a:xfrm>
            <a:off x="792000" y="1224234"/>
            <a:ext cx="7938898" cy="768953"/>
          </a:xfrm>
        </p:spPr>
        <p:txBody>
          <a:bodyPr>
            <a:noAutofit/>
          </a:bodyPr>
          <a:lstStyle/>
          <a:p>
            <a:r>
              <a:rPr lang="en-US" sz="1500" dirty="0" smtClean="0"/>
              <a:t>The data steward can decide to the following in the last step in the process:</a:t>
            </a:r>
          </a:p>
          <a:p>
            <a:pPr lvl="1"/>
            <a:r>
              <a:rPr lang="en-US" sz="1500" dirty="0" smtClean="0"/>
              <a:t>Decide </a:t>
            </a:r>
            <a:r>
              <a:rPr lang="en-US" sz="1500" dirty="0"/>
              <a:t>if there is a need to evaluate </a:t>
            </a:r>
            <a:r>
              <a:rPr lang="en-US" sz="1500" dirty="0" smtClean="0"/>
              <a:t>the </a:t>
            </a:r>
            <a:r>
              <a:rPr lang="en-US" sz="1500" dirty="0"/>
              <a:t>low data </a:t>
            </a:r>
            <a:r>
              <a:rPr lang="en-US" sz="1500" dirty="0" smtClean="0"/>
              <a:t>quality’s </a:t>
            </a:r>
            <a:r>
              <a:rPr lang="en-US" sz="1500" dirty="0"/>
              <a:t>impacts </a:t>
            </a:r>
            <a:r>
              <a:rPr lang="en-US" sz="1500" dirty="0" smtClean="0"/>
              <a:t>on </a:t>
            </a:r>
            <a:r>
              <a:rPr lang="en-US" sz="1500" dirty="0"/>
              <a:t>the business </a:t>
            </a:r>
            <a:endParaRPr lang="en-US" sz="1500" dirty="0" smtClean="0"/>
          </a:p>
          <a:p>
            <a:pPr lvl="1"/>
            <a:r>
              <a:rPr lang="en-US" sz="1500" dirty="0" smtClean="0"/>
              <a:t>Decide if it is worth correcting low data quality</a:t>
            </a:r>
          </a:p>
          <a:p>
            <a:pPr lvl="1"/>
            <a:r>
              <a:rPr lang="en-US" sz="1500" dirty="0"/>
              <a:t>Decide if there are some workarounds that can be used and should be </a:t>
            </a:r>
            <a:r>
              <a:rPr lang="en-US" sz="1500" dirty="0" smtClean="0"/>
              <a:t>used (for example, using a ETL process to correct the data)</a:t>
            </a:r>
            <a:endParaRPr lang="en-US" sz="1500" dirty="0"/>
          </a:p>
          <a:p>
            <a:pPr lvl="1"/>
            <a:r>
              <a:rPr lang="en-US" sz="1500" dirty="0" smtClean="0"/>
              <a:t>Decide if you need to identify the cause to the low quality</a:t>
            </a:r>
          </a:p>
          <a:p>
            <a:pPr lvl="1"/>
            <a:r>
              <a:rPr lang="en-US" sz="1500" dirty="0" smtClean="0"/>
              <a:t>Decide if you need to set up automated enforcement of the data quality rules as well as notification</a:t>
            </a:r>
          </a:p>
          <a:p>
            <a:pPr lvl="1"/>
            <a:endParaRPr lang="sv-SE" sz="15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69017716"/>
      </p:ext>
    </p:extLst>
  </p:cSld>
  <p:clrMapOvr>
    <a:masterClrMapping/>
  </p:clrMapOvr>
  <mc:AlternateContent xmlns:mc="http://schemas.openxmlformats.org/markup-compatibility/2006" xmlns:p14="http://schemas.microsoft.com/office/powerpoint/2010/main">
    <mc:Choice Requires="p14">
      <p:transition spd="slow" p14:dur="2000" advTm="155291"/>
    </mc:Choice>
    <mc:Fallback xmlns="">
      <p:transition spd="slow" advTm="155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Tool: Data profiling tool</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r>
              <a:rPr lang="en-US" sz="1500" dirty="0"/>
              <a:t>A data profiling tool can be used to measure the conformance to data quality rules – also called “goodness to fit” </a:t>
            </a:r>
            <a:endParaRPr lang="en-US" sz="1500" dirty="0" smtClean="0"/>
          </a:p>
          <a:p>
            <a:r>
              <a:rPr lang="en-US" sz="1500" dirty="0"/>
              <a:t>A data profiling tool can </a:t>
            </a:r>
            <a:r>
              <a:rPr lang="en-US" sz="1500" dirty="0" smtClean="0"/>
              <a:t>also be </a:t>
            </a:r>
            <a:r>
              <a:rPr lang="en-US" sz="1500" dirty="0"/>
              <a:t>used to discover possible data quality </a:t>
            </a:r>
            <a:r>
              <a:rPr lang="en-US" sz="1500" dirty="0" smtClean="0"/>
              <a:t>rules, for example, the tool detect that a column in the database always has a unique value, therefore, the tool suggests that that column should have a uniqueness data quality rule</a:t>
            </a:r>
            <a:endParaRPr lang="sv-SE" sz="15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75623175"/>
      </p:ext>
    </p:extLst>
  </p:cSld>
  <p:clrMapOvr>
    <a:masterClrMapping/>
  </p:clrMapOvr>
  <mc:AlternateContent xmlns:mc="http://schemas.openxmlformats.org/markup-compatibility/2006" xmlns:p14="http://schemas.microsoft.com/office/powerpoint/2010/main">
    <mc:Choice Requires="p14">
      <p:transition spd="slow" p14:dur="2000" advTm="57689"/>
    </mc:Choice>
    <mc:Fallback xmlns="">
      <p:transition spd="slow" advTm="5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Enforcing data quality 1(2)</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r>
              <a:rPr lang="en-US" sz="1600" dirty="0" smtClean="0"/>
              <a:t>One </a:t>
            </a:r>
            <a:r>
              <a:rPr lang="en-US" sz="1600" dirty="0"/>
              <a:t>important </a:t>
            </a:r>
            <a:r>
              <a:rPr lang="en-US" sz="1600" dirty="0" smtClean="0"/>
              <a:t>action for </a:t>
            </a:r>
            <a:r>
              <a:rPr lang="en-US" sz="1600" dirty="0"/>
              <a:t>data stewards is to </a:t>
            </a:r>
            <a:r>
              <a:rPr lang="en-US" sz="1600" dirty="0" smtClean="0"/>
              <a:t>create incentives </a:t>
            </a:r>
            <a:r>
              <a:rPr lang="en-US" sz="1600" dirty="0"/>
              <a:t>for data producers to be accurate and complete, for example, do not left blanks, even if the accurateness and completeness do not directly benefit the data producers themselves</a:t>
            </a:r>
            <a:r>
              <a:rPr lang="sv-SE" sz="1500" dirty="0" smtClean="0"/>
              <a:t> </a:t>
            </a:r>
          </a:p>
          <a:p>
            <a:r>
              <a:rPr lang="sv-SE" sz="1500" dirty="0" smtClean="0"/>
              <a:t>Another important action: Inform data producers and user not to correct data qualiy themselves – instead inform the data steward</a:t>
            </a:r>
            <a:endParaRPr lang="sv-SE" sz="15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63847519"/>
      </p:ext>
    </p:extLst>
  </p:cSld>
  <p:clrMapOvr>
    <a:masterClrMapping/>
  </p:clrMapOvr>
  <mc:AlternateContent xmlns:mc="http://schemas.openxmlformats.org/markup-compatibility/2006" xmlns:p14="http://schemas.microsoft.com/office/powerpoint/2010/main">
    <mc:Choice Requires="p14">
      <p:transition spd="slow" p14:dur="2000" advTm="85665"/>
    </mc:Choice>
    <mc:Fallback xmlns="">
      <p:transition spd="slow" advTm="85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Enforcing data quality 2(2)</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r>
              <a:rPr lang="sv-SE" sz="1600" dirty="0" smtClean="0"/>
              <a:t>During data load – from one data source to another - there different way to manage data that violate data quality rules, that is, one of the following approaches can be selected:</a:t>
            </a:r>
          </a:p>
          <a:p>
            <a:pPr lvl="1"/>
            <a:r>
              <a:rPr lang="sv-SE" sz="1600" dirty="0" smtClean="0"/>
              <a:t>Separate data violating and data not violating the data quality rules</a:t>
            </a:r>
          </a:p>
          <a:p>
            <a:pPr lvl="1"/>
            <a:r>
              <a:rPr lang="sv-SE" sz="1600" dirty="0" smtClean="0"/>
              <a:t>Fix the data that are violating </a:t>
            </a:r>
            <a:r>
              <a:rPr lang="sv-SE" sz="1600" dirty="0"/>
              <a:t>the data quality </a:t>
            </a:r>
            <a:r>
              <a:rPr lang="sv-SE" sz="1600" dirty="0" smtClean="0"/>
              <a:t>rules</a:t>
            </a:r>
          </a:p>
          <a:p>
            <a:pPr lvl="1"/>
            <a:r>
              <a:rPr lang="sv-SE" sz="1600" dirty="0" smtClean="0"/>
              <a:t>Document the data </a:t>
            </a:r>
            <a:r>
              <a:rPr lang="sv-SE" sz="1600" dirty="0"/>
              <a:t>violating the data quality </a:t>
            </a:r>
            <a:r>
              <a:rPr lang="sv-SE" sz="1600" dirty="0" smtClean="0"/>
              <a:t>rules and inform the decision maker or keep a log of </a:t>
            </a:r>
            <a:r>
              <a:rPr lang="sv-SE" sz="1600" dirty="0"/>
              <a:t>data </a:t>
            </a:r>
            <a:r>
              <a:rPr lang="sv-SE" sz="1600" dirty="0" smtClean="0"/>
              <a:t>that are violating </a:t>
            </a:r>
            <a:r>
              <a:rPr lang="sv-SE" sz="1600" dirty="0"/>
              <a:t>the data quality rules </a:t>
            </a:r>
            <a:endParaRPr lang="sv-SE" sz="1600" dirty="0" smtClean="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5546137"/>
      </p:ext>
    </p:extLst>
  </p:cSld>
  <p:clrMapOvr>
    <a:masterClrMapping/>
  </p:clrMapOvr>
  <mc:AlternateContent xmlns:mc="http://schemas.openxmlformats.org/markup-compatibility/2006" xmlns:p14="http://schemas.microsoft.com/office/powerpoint/2010/main">
    <mc:Choice Requires="p14">
      <p:transition spd="slow" p14:dur="2000" advTm="77630"/>
    </mc:Choice>
    <mc:Fallback xmlns="">
      <p:transition spd="slow" advTm="7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1" y="403247"/>
            <a:ext cx="6850800" cy="596700"/>
          </a:xfrm>
        </p:spPr>
        <p:txBody>
          <a:bodyPr>
            <a:normAutofit/>
          </a:bodyPr>
          <a:lstStyle/>
          <a:p>
            <a:r>
              <a:rPr lang="sv-SE" sz="2400" dirty="0" smtClean="0"/>
              <a:t>Data element – what does it mean? </a:t>
            </a:r>
            <a:endParaRPr lang="sv-SE" sz="24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sp>
        <p:nvSpPr>
          <p:cNvPr id="6" name="Rectangle 5"/>
          <p:cNvSpPr/>
          <p:nvPr/>
        </p:nvSpPr>
        <p:spPr>
          <a:xfrm>
            <a:off x="2481223" y="2424467"/>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TextBox 6"/>
          <p:cNvSpPr txBox="1"/>
          <p:nvPr/>
        </p:nvSpPr>
        <p:spPr>
          <a:xfrm>
            <a:off x="2481223" y="2388829"/>
            <a:ext cx="1187670" cy="523220"/>
          </a:xfrm>
          <a:prstGeom prst="rect">
            <a:avLst/>
          </a:prstGeom>
          <a:noFill/>
        </p:spPr>
        <p:txBody>
          <a:bodyPr wrap="square" rtlCol="0">
            <a:spAutoFit/>
          </a:bodyPr>
          <a:lstStyle/>
          <a:p>
            <a:r>
              <a:rPr lang="sv-SE" sz="1400" dirty="0" smtClean="0"/>
              <a:t>Insurance agent</a:t>
            </a:r>
            <a:endParaRPr lang="sv-SE" sz="1400" dirty="0"/>
          </a:p>
        </p:txBody>
      </p:sp>
      <p:sp>
        <p:nvSpPr>
          <p:cNvPr id="8" name="Rectangle 7"/>
          <p:cNvSpPr/>
          <p:nvPr/>
        </p:nvSpPr>
        <p:spPr>
          <a:xfrm>
            <a:off x="2481223" y="3258546"/>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2575411" y="3290423"/>
            <a:ext cx="1187670" cy="307777"/>
          </a:xfrm>
          <a:prstGeom prst="rect">
            <a:avLst/>
          </a:prstGeom>
          <a:noFill/>
        </p:spPr>
        <p:txBody>
          <a:bodyPr wrap="square" rtlCol="0">
            <a:spAutoFit/>
          </a:bodyPr>
          <a:lstStyle/>
          <a:p>
            <a:r>
              <a:rPr lang="sv-SE" sz="1400" dirty="0" smtClean="0"/>
              <a:t>License</a:t>
            </a:r>
            <a:endParaRPr lang="sv-SE" sz="1400" dirty="0"/>
          </a:p>
        </p:txBody>
      </p:sp>
      <p:sp>
        <p:nvSpPr>
          <p:cNvPr id="10" name="Rectangle 9"/>
          <p:cNvSpPr/>
          <p:nvPr/>
        </p:nvSpPr>
        <p:spPr>
          <a:xfrm>
            <a:off x="4105072" y="2410188"/>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1" name="TextBox 10"/>
          <p:cNvSpPr txBox="1"/>
          <p:nvPr/>
        </p:nvSpPr>
        <p:spPr>
          <a:xfrm>
            <a:off x="4063031" y="2345647"/>
            <a:ext cx="1187670" cy="523220"/>
          </a:xfrm>
          <a:prstGeom prst="rect">
            <a:avLst/>
          </a:prstGeom>
          <a:noFill/>
        </p:spPr>
        <p:txBody>
          <a:bodyPr wrap="square" rtlCol="0">
            <a:spAutoFit/>
          </a:bodyPr>
          <a:lstStyle/>
          <a:p>
            <a:r>
              <a:rPr lang="sv-SE" sz="1400" dirty="0" smtClean="0"/>
              <a:t>Insurance policy</a:t>
            </a:r>
            <a:endParaRPr lang="sv-SE" sz="1400" dirty="0"/>
          </a:p>
        </p:txBody>
      </p:sp>
      <p:sp>
        <p:nvSpPr>
          <p:cNvPr id="12" name="Rectangle 11"/>
          <p:cNvSpPr/>
          <p:nvPr/>
        </p:nvSpPr>
        <p:spPr>
          <a:xfrm>
            <a:off x="857374" y="2424467"/>
            <a:ext cx="977462" cy="45194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3" name="TextBox 12"/>
          <p:cNvSpPr txBox="1"/>
          <p:nvPr/>
        </p:nvSpPr>
        <p:spPr>
          <a:xfrm>
            <a:off x="951966" y="2496550"/>
            <a:ext cx="1187670" cy="307777"/>
          </a:xfrm>
          <a:prstGeom prst="rect">
            <a:avLst/>
          </a:prstGeom>
          <a:noFill/>
        </p:spPr>
        <p:txBody>
          <a:bodyPr wrap="square" rtlCol="0">
            <a:spAutoFit/>
          </a:bodyPr>
          <a:lstStyle/>
          <a:p>
            <a:r>
              <a:rPr lang="sv-SE" sz="1400" dirty="0" smtClean="0"/>
              <a:t>Name</a:t>
            </a:r>
            <a:endParaRPr lang="sv-SE" sz="1400" dirty="0"/>
          </a:p>
        </p:txBody>
      </p:sp>
      <p:cxnSp>
        <p:nvCxnSpPr>
          <p:cNvPr id="14" name="Straight Connector 13"/>
          <p:cNvCxnSpPr/>
          <p:nvPr/>
        </p:nvCxnSpPr>
        <p:spPr>
          <a:xfrm flipH="1">
            <a:off x="3458685" y="2629084"/>
            <a:ext cx="646387" cy="525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2938422" y="2857445"/>
            <a:ext cx="2" cy="402597"/>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834836" y="2658149"/>
            <a:ext cx="646387" cy="5256"/>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3543155" y="2549668"/>
            <a:ext cx="498855" cy="307777"/>
          </a:xfrm>
          <a:prstGeom prst="rect">
            <a:avLst/>
          </a:prstGeom>
          <a:noFill/>
        </p:spPr>
        <p:txBody>
          <a:bodyPr wrap="none" rtlCol="0">
            <a:spAutoFit/>
          </a:bodyPr>
          <a:lstStyle/>
          <a:p>
            <a:r>
              <a:rPr lang="sv-SE" sz="1400" i="1" dirty="0" smtClean="0"/>
              <a:t>sells</a:t>
            </a:r>
            <a:endParaRPr lang="sv-SE" sz="1400" i="1" dirty="0"/>
          </a:p>
        </p:txBody>
      </p:sp>
      <p:sp>
        <p:nvSpPr>
          <p:cNvPr id="18" name="TextBox 17"/>
          <p:cNvSpPr txBox="1"/>
          <p:nvPr/>
        </p:nvSpPr>
        <p:spPr>
          <a:xfrm>
            <a:off x="2575411" y="2060544"/>
            <a:ext cx="441146" cy="307777"/>
          </a:xfrm>
          <a:prstGeom prst="rect">
            <a:avLst/>
          </a:prstGeom>
          <a:noFill/>
        </p:spPr>
        <p:txBody>
          <a:bodyPr wrap="none" rtlCol="0">
            <a:spAutoFit/>
          </a:bodyPr>
          <a:lstStyle/>
          <a:p>
            <a:r>
              <a:rPr lang="sv-SE" sz="1400" i="1" dirty="0" smtClean="0"/>
              <a:t>has</a:t>
            </a:r>
            <a:endParaRPr lang="sv-SE" sz="1400" i="1" dirty="0"/>
          </a:p>
        </p:txBody>
      </p:sp>
      <p:sp>
        <p:nvSpPr>
          <p:cNvPr id="19" name="TextBox 18"/>
          <p:cNvSpPr txBox="1"/>
          <p:nvPr/>
        </p:nvSpPr>
        <p:spPr>
          <a:xfrm>
            <a:off x="2481511" y="2880497"/>
            <a:ext cx="441146" cy="307777"/>
          </a:xfrm>
          <a:prstGeom prst="rect">
            <a:avLst/>
          </a:prstGeom>
          <a:noFill/>
        </p:spPr>
        <p:txBody>
          <a:bodyPr wrap="none" rtlCol="0">
            <a:spAutoFit/>
          </a:bodyPr>
          <a:lstStyle/>
          <a:p>
            <a:r>
              <a:rPr lang="sv-SE" sz="1400" i="1" dirty="0" smtClean="0"/>
              <a:t>has</a:t>
            </a:r>
            <a:endParaRPr lang="sv-SE" sz="1400" i="1" dirty="0"/>
          </a:p>
        </p:txBody>
      </p:sp>
      <p:sp>
        <p:nvSpPr>
          <p:cNvPr id="20" name="Rectangle 19"/>
          <p:cNvSpPr/>
          <p:nvPr/>
        </p:nvSpPr>
        <p:spPr>
          <a:xfrm>
            <a:off x="2575411" y="1624724"/>
            <a:ext cx="919655" cy="39413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TextBox 20"/>
          <p:cNvSpPr txBox="1"/>
          <p:nvPr/>
        </p:nvSpPr>
        <p:spPr>
          <a:xfrm>
            <a:off x="2575411" y="1561664"/>
            <a:ext cx="1187670" cy="523220"/>
          </a:xfrm>
          <a:prstGeom prst="rect">
            <a:avLst/>
          </a:prstGeom>
          <a:noFill/>
        </p:spPr>
        <p:txBody>
          <a:bodyPr wrap="square" rtlCol="0">
            <a:spAutoFit/>
          </a:bodyPr>
          <a:lstStyle/>
          <a:p>
            <a:r>
              <a:rPr lang="sv-SE" sz="1400" dirty="0"/>
              <a:t>U</a:t>
            </a:r>
            <a:r>
              <a:rPr lang="sv-SE" sz="1400" dirty="0" smtClean="0"/>
              <a:t>nique identifier</a:t>
            </a:r>
            <a:endParaRPr lang="sv-SE" sz="1400" dirty="0"/>
          </a:p>
        </p:txBody>
      </p:sp>
      <p:cxnSp>
        <p:nvCxnSpPr>
          <p:cNvPr id="22" name="Straight Connector 21"/>
          <p:cNvCxnSpPr/>
          <p:nvPr/>
        </p:nvCxnSpPr>
        <p:spPr>
          <a:xfrm flipH="1">
            <a:off x="2969056" y="1990763"/>
            <a:ext cx="2" cy="402597"/>
          </a:xfrm>
          <a:prstGeom prst="line">
            <a:avLst/>
          </a:prstGeom>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960962" y="2621544"/>
            <a:ext cx="441146" cy="307777"/>
          </a:xfrm>
          <a:prstGeom prst="rect">
            <a:avLst/>
          </a:prstGeom>
          <a:noFill/>
        </p:spPr>
        <p:txBody>
          <a:bodyPr wrap="none" rtlCol="0">
            <a:spAutoFit/>
          </a:bodyPr>
          <a:lstStyle/>
          <a:p>
            <a:r>
              <a:rPr lang="sv-SE" sz="1400" i="1" dirty="0" smtClean="0"/>
              <a:t>has</a:t>
            </a:r>
            <a:endParaRPr lang="sv-SE" sz="1400" i="1" dirty="0"/>
          </a:p>
        </p:txBody>
      </p:sp>
      <p:sp>
        <p:nvSpPr>
          <p:cNvPr id="25" name="TextBox 24"/>
          <p:cNvSpPr txBox="1"/>
          <p:nvPr/>
        </p:nvSpPr>
        <p:spPr>
          <a:xfrm>
            <a:off x="5096646" y="1454125"/>
            <a:ext cx="3789021" cy="830997"/>
          </a:xfrm>
          <a:prstGeom prst="rect">
            <a:avLst/>
          </a:prstGeom>
          <a:noFill/>
        </p:spPr>
        <p:txBody>
          <a:bodyPr wrap="square" rtlCol="0">
            <a:spAutoFit/>
          </a:bodyPr>
          <a:lstStyle/>
          <a:p>
            <a:r>
              <a:rPr lang="sv-SE" sz="1200" b="1" dirty="0"/>
              <a:t>Business term (data element): </a:t>
            </a:r>
            <a:r>
              <a:rPr lang="sv-SE" sz="1200" dirty="0" smtClean="0"/>
              <a:t>Insurance agent</a:t>
            </a:r>
          </a:p>
          <a:p>
            <a:r>
              <a:rPr lang="sv-SE" sz="1200" b="1" dirty="0" smtClean="0"/>
              <a:t>Business definition: </a:t>
            </a:r>
            <a:r>
              <a:rPr lang="sv-SE" sz="1200" dirty="0" smtClean="0"/>
              <a:t>An insurance agent is an individual that sells insurance policies. The agent needs to have a name, a unique identifier and a licence</a:t>
            </a:r>
            <a:endParaRPr lang="sv-SE" sz="1200" dirty="0"/>
          </a:p>
        </p:txBody>
      </p:sp>
      <p:cxnSp>
        <p:nvCxnSpPr>
          <p:cNvPr id="5" name="Straight Connector 4"/>
          <p:cNvCxnSpPr/>
          <p:nvPr/>
        </p:nvCxnSpPr>
        <p:spPr>
          <a:xfrm>
            <a:off x="3400878" y="1828800"/>
            <a:ext cx="2147167" cy="1541124"/>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a:endCxn id="35" idx="1"/>
          </p:cNvCxnSpPr>
          <p:nvPr/>
        </p:nvCxnSpPr>
        <p:spPr>
          <a:xfrm>
            <a:off x="1680907" y="2710322"/>
            <a:ext cx="3896638" cy="694235"/>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a:endCxn id="35" idx="1"/>
          </p:cNvCxnSpPr>
          <p:nvPr/>
        </p:nvCxnSpPr>
        <p:spPr>
          <a:xfrm>
            <a:off x="4890499" y="2635527"/>
            <a:ext cx="687046" cy="76903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a:endCxn id="35" idx="1"/>
          </p:cNvCxnSpPr>
          <p:nvPr/>
        </p:nvCxnSpPr>
        <p:spPr>
          <a:xfrm flipV="1">
            <a:off x="3245429" y="3404557"/>
            <a:ext cx="2332116" cy="39911"/>
          </a:xfrm>
          <a:prstGeom prst="line">
            <a:avLst/>
          </a:prstGeom>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5577545" y="3250668"/>
            <a:ext cx="1243546" cy="307777"/>
          </a:xfrm>
          <a:prstGeom prst="rect">
            <a:avLst/>
          </a:prstGeom>
          <a:noFill/>
        </p:spPr>
        <p:txBody>
          <a:bodyPr wrap="none" rtlCol="0">
            <a:spAutoFit/>
          </a:bodyPr>
          <a:lstStyle/>
          <a:p>
            <a:r>
              <a:rPr lang="sv-SE" sz="1400" dirty="0" smtClean="0"/>
              <a:t>Data elements</a:t>
            </a:r>
            <a:endParaRPr lang="sv-SE" sz="1400" dirty="0"/>
          </a:p>
        </p:txBody>
      </p:sp>
      <p:cxnSp>
        <p:nvCxnSpPr>
          <p:cNvPr id="36" name="Straight Connector 35"/>
          <p:cNvCxnSpPr>
            <a:endCxn id="35" idx="1"/>
          </p:cNvCxnSpPr>
          <p:nvPr/>
        </p:nvCxnSpPr>
        <p:spPr>
          <a:xfrm>
            <a:off x="3324457" y="2746091"/>
            <a:ext cx="2253088" cy="658466"/>
          </a:xfrm>
          <a:prstGeom prst="line">
            <a:avLst/>
          </a:prstGeom>
        </p:spPr>
        <p:style>
          <a:lnRef idx="1">
            <a:schemeClr val="dk1"/>
          </a:lnRef>
          <a:fillRef idx="0">
            <a:schemeClr val="dk1"/>
          </a:fillRef>
          <a:effectRef idx="0">
            <a:schemeClr val="dk1"/>
          </a:effectRef>
          <a:fontRef idx="minor">
            <a:schemeClr val="tx1"/>
          </a:fontRef>
        </p:style>
      </p:cxn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49849086"/>
      </p:ext>
    </p:extLst>
  </p:cSld>
  <p:clrMapOvr>
    <a:masterClrMapping/>
  </p:clrMapOvr>
  <mc:AlternateContent xmlns:mc="http://schemas.openxmlformats.org/markup-compatibility/2006" xmlns:p14="http://schemas.microsoft.com/office/powerpoint/2010/main">
    <mc:Choice Requires="p14">
      <p:transition spd="slow" p14:dur="2000" advTm="20428"/>
    </mc:Choice>
    <mc:Fallback xmlns="">
      <p:transition spd="slow" advTm="2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 </a:t>
            </a:r>
            <a:r>
              <a:rPr lang="en-US" sz="2400" dirty="0" smtClean="0"/>
              <a:t>Major </a:t>
            </a:r>
            <a:r>
              <a:rPr lang="en-US" sz="2400" dirty="0"/>
              <a:t>reasons for low data quality</a:t>
            </a:r>
            <a:endParaRPr lang="sv-SE" sz="2400" dirty="0"/>
          </a:p>
        </p:txBody>
      </p:sp>
      <p:sp>
        <p:nvSpPr>
          <p:cNvPr id="3" name="Content Placeholder 2"/>
          <p:cNvSpPr>
            <a:spLocks noGrp="1"/>
          </p:cNvSpPr>
          <p:nvPr>
            <p:ph idx="1"/>
          </p:nvPr>
        </p:nvSpPr>
        <p:spPr>
          <a:xfrm>
            <a:off x="907043" y="1111219"/>
            <a:ext cx="7938898" cy="4299942"/>
          </a:xfrm>
        </p:spPr>
        <p:txBody>
          <a:bodyPr>
            <a:noAutofit/>
          </a:bodyPr>
          <a:lstStyle/>
          <a:p>
            <a:r>
              <a:rPr lang="en-US" sz="1600" dirty="0"/>
              <a:t>Data producers are not accurate and complete when producing data, for example, they may leave blanks and do not change default values when </a:t>
            </a:r>
            <a:r>
              <a:rPr lang="en-US" sz="1600" dirty="0" smtClean="0"/>
              <a:t>needed</a:t>
            </a:r>
          </a:p>
          <a:p>
            <a:r>
              <a:rPr lang="en-US" sz="1600" dirty="0"/>
              <a:t>Data quality rules are not enforced </a:t>
            </a:r>
            <a:r>
              <a:rPr lang="en-US" sz="1600" dirty="0" smtClean="0"/>
              <a:t>during </a:t>
            </a:r>
            <a:r>
              <a:rPr lang="en-US" sz="1600" dirty="0"/>
              <a:t>data loads</a:t>
            </a:r>
          </a:p>
          <a:p>
            <a:r>
              <a:rPr lang="en-US" sz="1600" dirty="0" smtClean="0"/>
              <a:t>Data </a:t>
            </a:r>
            <a:r>
              <a:rPr lang="en-US" sz="1600" dirty="0"/>
              <a:t>users are making their own corrections when identifying data quality issues, instead of informing a responsible for data quality (for example, a data steward that will enhance the data quality also for downstream users). </a:t>
            </a:r>
            <a:r>
              <a:rPr lang="sv-SE" sz="1500" dirty="0" smtClean="0"/>
              <a:t> </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63120649"/>
      </p:ext>
    </p:extLst>
  </p:cSld>
  <p:clrMapOvr>
    <a:masterClrMapping/>
  </p:clrMapOvr>
  <mc:AlternateContent xmlns:mc="http://schemas.openxmlformats.org/markup-compatibility/2006" xmlns:p14="http://schemas.microsoft.com/office/powerpoint/2010/main">
    <mc:Choice Requires="p14">
      <p:transition spd="slow" p14:dur="2000" advTm="63951"/>
    </mc:Choice>
    <mc:Fallback xmlns="">
      <p:transition spd="slow" advTm="6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 </a:t>
            </a:r>
            <a:r>
              <a:rPr lang="en-US" sz="2400" dirty="0" smtClean="0"/>
              <a:t>Major </a:t>
            </a:r>
            <a:r>
              <a:rPr lang="en-US" sz="2400" dirty="0"/>
              <a:t>reasons for low data quality</a:t>
            </a:r>
            <a:endParaRPr lang="sv-SE" sz="2400" dirty="0"/>
          </a:p>
        </p:txBody>
      </p:sp>
      <p:sp>
        <p:nvSpPr>
          <p:cNvPr id="3" name="Content Placeholder 2"/>
          <p:cNvSpPr>
            <a:spLocks noGrp="1"/>
          </p:cNvSpPr>
          <p:nvPr>
            <p:ph idx="1"/>
          </p:nvPr>
        </p:nvSpPr>
        <p:spPr>
          <a:xfrm>
            <a:off x="907043" y="1111219"/>
            <a:ext cx="7938898" cy="4299942"/>
          </a:xfrm>
        </p:spPr>
        <p:txBody>
          <a:bodyPr>
            <a:noAutofit/>
          </a:bodyPr>
          <a:lstStyle/>
          <a:p>
            <a:r>
              <a:rPr lang="en-US" sz="1500" dirty="0" smtClean="0"/>
              <a:t>Data </a:t>
            </a:r>
            <a:r>
              <a:rPr lang="en-US" sz="1500" dirty="0"/>
              <a:t>quality rules are not </a:t>
            </a:r>
            <a:r>
              <a:rPr lang="en-US" sz="1500" dirty="0" smtClean="0"/>
              <a:t>defined</a:t>
            </a:r>
          </a:p>
          <a:p>
            <a:r>
              <a:rPr lang="en-US" sz="1500" dirty="0" smtClean="0"/>
              <a:t>Data quality is not measured (using data profiling process and a tool)</a:t>
            </a:r>
          </a:p>
          <a:p>
            <a:r>
              <a:rPr lang="en-US" sz="1500" dirty="0" smtClean="0"/>
              <a:t>Root causes to data quality are not fixed  </a:t>
            </a:r>
            <a:endParaRPr lang="sv-SE" sz="15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60295219"/>
      </p:ext>
    </p:extLst>
  </p:cSld>
  <p:clrMapOvr>
    <a:masterClrMapping/>
  </p:clrMapOvr>
  <mc:AlternateContent xmlns:mc="http://schemas.openxmlformats.org/markup-compatibility/2006" xmlns:p14="http://schemas.microsoft.com/office/powerpoint/2010/main">
    <mc:Choice Requires="p14">
      <p:transition spd="slow" p14:dur="2000" advTm="34704"/>
    </mc:Choice>
    <mc:Fallback xmlns="">
      <p:transition spd="slow" advTm="3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Tool: Issue log</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pPr marL="300038"/>
            <a:r>
              <a:rPr lang="sv-SE" sz="1600" dirty="0" smtClean="0"/>
              <a:t>An issue log is an log where problems/challenges/questions about governed data are documented as well as information about the requester, the responsible, what actions has been taken, the actual status of </a:t>
            </a:r>
            <a:r>
              <a:rPr lang="sv-SE" sz="1600" dirty="0"/>
              <a:t>the </a:t>
            </a:r>
            <a:r>
              <a:rPr lang="sv-SE" sz="1600" dirty="0" smtClean="0"/>
              <a:t>problems/challenges/questions, the priority among the actions, and, if there exist, the resolutions</a:t>
            </a:r>
          </a:p>
          <a:p>
            <a:pPr marL="300038"/>
            <a:endParaRPr lang="sv-SE" sz="1600" dirty="0"/>
          </a:p>
          <a:p>
            <a:pPr lvl="1">
              <a:buNone/>
            </a:pPr>
            <a:r>
              <a:rPr lang="sv-SE" sz="1500" dirty="0"/>
              <a:t>.</a:t>
            </a:r>
          </a:p>
          <a:p>
            <a:pPr lvl="1">
              <a:buNone/>
            </a:pPr>
            <a:r>
              <a:rPr lang="sv-SE" sz="1500" dirty="0"/>
              <a:t> </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175341"/>
      </p:ext>
    </p:extLst>
  </p:cSld>
  <p:clrMapOvr>
    <a:masterClrMapping/>
  </p:clrMapOvr>
  <mc:AlternateContent xmlns:mc="http://schemas.openxmlformats.org/markup-compatibility/2006" xmlns:p14="http://schemas.microsoft.com/office/powerpoint/2010/main">
    <mc:Choice Requires="p14">
      <p:transition spd="slow" p14:dur="2000" advTm="47595"/>
    </mc:Choice>
    <mc:Fallback xmlns="">
      <p:transition spd="slow" advTm="47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Tool: A business glossary</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pPr marL="300038"/>
            <a:r>
              <a:rPr lang="en-US" sz="1600" dirty="0" smtClean="0"/>
              <a:t>A business </a:t>
            </a:r>
            <a:r>
              <a:rPr lang="en-US" sz="1600" dirty="0"/>
              <a:t>glossary </a:t>
            </a:r>
            <a:r>
              <a:rPr lang="en-US" sz="1600" dirty="0" smtClean="0"/>
              <a:t>is where the business metadata is published, </a:t>
            </a:r>
            <a:r>
              <a:rPr lang="en-US" sz="1600" dirty="0"/>
              <a:t>such </a:t>
            </a:r>
            <a:r>
              <a:rPr lang="en-US" sz="1600" dirty="0" smtClean="0"/>
              <a:t>as:</a:t>
            </a:r>
          </a:p>
          <a:p>
            <a:pPr marL="700088" lvl="1"/>
            <a:r>
              <a:rPr lang="en-US" sz="1600" dirty="0" smtClean="0"/>
              <a:t>data definitions of the data element</a:t>
            </a:r>
            <a:endParaRPr lang="en-US" sz="1600" dirty="0"/>
          </a:p>
          <a:p>
            <a:pPr marL="700088" lvl="1"/>
            <a:r>
              <a:rPr lang="en-US" sz="1600" dirty="0"/>
              <a:t>d</a:t>
            </a:r>
            <a:r>
              <a:rPr lang="en-US" sz="1600" dirty="0" smtClean="0"/>
              <a:t>erivation rules of the </a:t>
            </a:r>
            <a:r>
              <a:rPr lang="en-US" sz="1600" dirty="0"/>
              <a:t>data element</a:t>
            </a:r>
            <a:endParaRPr lang="en-US" sz="1600" dirty="0" smtClean="0"/>
          </a:p>
          <a:p>
            <a:pPr marL="700088" lvl="1"/>
            <a:r>
              <a:rPr lang="en-US" sz="1600" dirty="0" smtClean="0"/>
              <a:t>creation </a:t>
            </a:r>
            <a:r>
              <a:rPr lang="en-US" sz="1600" dirty="0"/>
              <a:t>and usage business rules</a:t>
            </a:r>
            <a:endParaRPr lang="en-US" sz="1600" dirty="0" smtClean="0"/>
          </a:p>
          <a:p>
            <a:pPr marL="700088" lvl="1"/>
            <a:r>
              <a:rPr lang="en-US" sz="1600" dirty="0" smtClean="0"/>
              <a:t>data </a:t>
            </a:r>
            <a:r>
              <a:rPr lang="en-US" sz="1600" dirty="0"/>
              <a:t>quality </a:t>
            </a:r>
            <a:r>
              <a:rPr lang="en-US" sz="1600" dirty="0" smtClean="0"/>
              <a:t>rules/quality requirements</a:t>
            </a:r>
          </a:p>
          <a:p>
            <a:pPr marL="700088" lvl="1"/>
            <a:r>
              <a:rPr lang="en-US" sz="1600" dirty="0"/>
              <a:t>d</a:t>
            </a:r>
            <a:r>
              <a:rPr lang="en-US" sz="1600" dirty="0" smtClean="0"/>
              <a:t>ata security classifications</a:t>
            </a:r>
          </a:p>
          <a:p>
            <a:pPr marL="700088" lvl="1"/>
            <a:r>
              <a:rPr lang="en-US" sz="1600" dirty="0" smtClean="0"/>
              <a:t>info </a:t>
            </a:r>
            <a:r>
              <a:rPr lang="en-US" sz="1600" dirty="0"/>
              <a:t>of responsible data </a:t>
            </a:r>
            <a:r>
              <a:rPr lang="en-US" sz="1600" dirty="0" smtClean="0"/>
              <a:t>stewards</a:t>
            </a:r>
            <a:endParaRPr lang="sv-SE" sz="1500" dirty="0"/>
          </a:p>
          <a:p>
            <a:pPr marL="700088" lvl="1"/>
            <a:r>
              <a:rPr lang="sv-SE" sz="1500" dirty="0"/>
              <a:t>i</a:t>
            </a:r>
            <a:r>
              <a:rPr lang="sv-SE" sz="1500" dirty="0" smtClean="0"/>
              <a:t>nfo of </a:t>
            </a:r>
            <a:r>
              <a:rPr lang="sv-SE" sz="1600" dirty="0"/>
              <a:t>owning business </a:t>
            </a:r>
            <a:r>
              <a:rPr lang="sv-SE" sz="1600" dirty="0" smtClean="0"/>
              <a:t>functions (and data governors)</a:t>
            </a:r>
            <a:endParaRPr lang="sv-SE" sz="1600" dirty="0"/>
          </a:p>
          <a:p>
            <a:pPr marL="700088" lvl="1"/>
            <a:r>
              <a:rPr lang="sv-SE" sz="1600" dirty="0" smtClean="0"/>
              <a:t>applications </a:t>
            </a:r>
            <a:r>
              <a:rPr lang="sv-SE" sz="1600" dirty="0"/>
              <a:t>using the data element</a:t>
            </a:r>
          </a:p>
          <a:p>
            <a:pPr lvl="1">
              <a:buNone/>
            </a:pPr>
            <a:r>
              <a:rPr lang="sv-SE" sz="1500" dirty="0"/>
              <a:t> </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85007810"/>
      </p:ext>
    </p:extLst>
  </p:cSld>
  <p:clrMapOvr>
    <a:masterClrMapping/>
  </p:clrMapOvr>
  <mc:AlternateContent xmlns:mc="http://schemas.openxmlformats.org/markup-compatibility/2006" xmlns:p14="http://schemas.microsoft.com/office/powerpoint/2010/main">
    <mc:Choice Requires="p14">
      <p:transition spd="slow" p14:dur="2000" advTm="56693"/>
    </mc:Choice>
    <mc:Fallback xmlns="">
      <p:transition spd="slow" advTm="5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Tool: A business glossary</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pPr marL="300038"/>
            <a:r>
              <a:rPr lang="en-US" sz="1600" dirty="0" smtClean="0"/>
              <a:t>A business </a:t>
            </a:r>
            <a:r>
              <a:rPr lang="en-US" sz="1600" dirty="0"/>
              <a:t>glossary </a:t>
            </a:r>
            <a:r>
              <a:rPr lang="sv-SE" sz="1600" dirty="0" smtClean="0"/>
              <a:t>should have an effective search function</a:t>
            </a:r>
          </a:p>
          <a:p>
            <a:pPr marL="300038"/>
            <a:r>
              <a:rPr lang="sv-SE" sz="1600" dirty="0" smtClean="0"/>
              <a:t>A busines glossary should warn for duplicates</a:t>
            </a:r>
          </a:p>
          <a:p>
            <a:pPr marL="0" indent="0">
              <a:buNone/>
            </a:pPr>
            <a:endParaRPr lang="sv-SE" sz="1600" dirty="0"/>
          </a:p>
          <a:p>
            <a:pPr lvl="1">
              <a:buNone/>
            </a:pPr>
            <a:r>
              <a:rPr lang="sv-SE" sz="1500" dirty="0"/>
              <a:t> </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37196746"/>
      </p:ext>
    </p:extLst>
  </p:cSld>
  <p:clrMapOvr>
    <a:masterClrMapping/>
  </p:clrMapOvr>
  <mc:AlternateContent xmlns:mc="http://schemas.openxmlformats.org/markup-compatibility/2006" xmlns:p14="http://schemas.microsoft.com/office/powerpoint/2010/main">
    <mc:Choice Requires="p14">
      <p:transition spd="slow" p14:dur="2000" advTm="33945"/>
    </mc:Choice>
    <mc:Fallback xmlns="">
      <p:transition spd="slow" advTm="3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Tool: A metadata repository</a:t>
            </a:r>
            <a:endParaRPr lang="sv-SE" sz="2400" dirty="0"/>
          </a:p>
        </p:txBody>
      </p:sp>
      <p:sp>
        <p:nvSpPr>
          <p:cNvPr id="3" name="Content Placeholder 2"/>
          <p:cNvSpPr>
            <a:spLocks noGrp="1"/>
          </p:cNvSpPr>
          <p:nvPr>
            <p:ph idx="1"/>
          </p:nvPr>
        </p:nvSpPr>
        <p:spPr>
          <a:xfrm>
            <a:off x="792000" y="1121493"/>
            <a:ext cx="7938898" cy="4299942"/>
          </a:xfrm>
        </p:spPr>
        <p:txBody>
          <a:bodyPr>
            <a:noAutofit/>
          </a:bodyPr>
          <a:lstStyle/>
          <a:p>
            <a:r>
              <a:rPr lang="en-US" sz="1500" dirty="0"/>
              <a:t>A metadata repository </a:t>
            </a:r>
            <a:r>
              <a:rPr lang="en-US" sz="1500" dirty="0" smtClean="0"/>
              <a:t>is usually focused </a:t>
            </a:r>
            <a:r>
              <a:rPr lang="en-US" sz="1500" dirty="0"/>
              <a:t>on physical and technical </a:t>
            </a:r>
            <a:r>
              <a:rPr lang="en-US" sz="1500" dirty="0" smtClean="0"/>
              <a:t>metadata, such as data models, database structures, metadata related to BI tools, ETL </a:t>
            </a:r>
          </a:p>
          <a:p>
            <a:r>
              <a:rPr lang="en-US" sz="1500" dirty="0" smtClean="0"/>
              <a:t>A metadata repository provide a link between the business data elements and the potentially many physical implementations of these elements</a:t>
            </a:r>
          </a:p>
          <a:p>
            <a:r>
              <a:rPr lang="en-US" sz="1500" dirty="0" smtClean="0"/>
              <a:t>A metadata repository can also describe the information chain – where data is created and how it is changed/manipulated and used downstream</a:t>
            </a:r>
          </a:p>
          <a:p>
            <a:r>
              <a:rPr lang="en-US" sz="1500" dirty="0" smtClean="0"/>
              <a:t>Business </a:t>
            </a:r>
            <a:r>
              <a:rPr lang="en-US" sz="1500" dirty="0"/>
              <a:t>metadata </a:t>
            </a:r>
            <a:r>
              <a:rPr lang="en-US" sz="1500" dirty="0" smtClean="0"/>
              <a:t>is usually stored in the business glossary, but can also </a:t>
            </a:r>
            <a:r>
              <a:rPr lang="en-US" sz="1500" dirty="0"/>
              <a:t>be part of the </a:t>
            </a:r>
            <a:r>
              <a:rPr lang="en-US" sz="1500" dirty="0" smtClean="0"/>
              <a:t>metadata repository</a:t>
            </a:r>
            <a:endParaRPr lang="sv-SE" sz="1500" dirty="0"/>
          </a:p>
          <a:p>
            <a:endParaRPr lang="sv-SE" sz="1600" dirty="0" smtClean="0"/>
          </a:p>
          <a:p>
            <a:endParaRPr lang="sv-SE" sz="1600" dirty="0" smtClean="0"/>
          </a:p>
          <a:p>
            <a:pPr lvl="1">
              <a:buNone/>
            </a:pPr>
            <a:r>
              <a:rPr lang="sv-SE" sz="1500" dirty="0" smtClean="0"/>
              <a:t> </a:t>
            </a:r>
            <a:endParaRPr lang="sv-SE" sz="1500" dirty="0"/>
          </a:p>
        </p:txBody>
      </p:sp>
      <p:sp>
        <p:nvSpPr>
          <p:cNvPr id="4" name="TextBox 3"/>
          <p:cNvSpPr txBox="1"/>
          <p:nvPr/>
        </p:nvSpPr>
        <p:spPr>
          <a:xfrm>
            <a:off x="873304" y="4736387"/>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32525124"/>
      </p:ext>
    </p:extLst>
  </p:cSld>
  <p:clrMapOvr>
    <a:masterClrMapping/>
  </p:clrMapOvr>
  <mc:AlternateContent xmlns:mc="http://schemas.openxmlformats.org/markup-compatibility/2006" xmlns:p14="http://schemas.microsoft.com/office/powerpoint/2010/main">
    <mc:Choice Requires="p14">
      <p:transition spd="slow" p14:dur="2000" advTm="68498"/>
    </mc:Choice>
    <mc:Fallback xmlns="">
      <p:transition spd="slow" advTm="6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7381680" y="173547"/>
            <a:ext cx="1500027" cy="1150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310833" y="299857"/>
            <a:ext cx="6850800" cy="596700"/>
          </a:xfrm>
        </p:spPr>
        <p:txBody>
          <a:bodyPr>
            <a:normAutofit/>
          </a:bodyPr>
          <a:lstStyle/>
          <a:p>
            <a:r>
              <a:rPr lang="sv-SE" sz="2400" dirty="0" smtClean="0"/>
              <a:t>Manage data in a information chain</a:t>
            </a:r>
            <a:endParaRPr lang="sv-SE" sz="2400" dirty="0"/>
          </a:p>
        </p:txBody>
      </p:sp>
      <p:sp>
        <p:nvSpPr>
          <p:cNvPr id="5" name="Can 4"/>
          <p:cNvSpPr/>
          <p:nvPr/>
        </p:nvSpPr>
        <p:spPr>
          <a:xfrm>
            <a:off x="878262" y="3760426"/>
            <a:ext cx="639986" cy="776378"/>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6" name="Oval 5"/>
          <p:cNvSpPr/>
          <p:nvPr/>
        </p:nvSpPr>
        <p:spPr>
          <a:xfrm>
            <a:off x="2146990" y="3838062"/>
            <a:ext cx="734112" cy="6211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v-SE" dirty="0" smtClean="0"/>
              <a:t>ETL</a:t>
            </a:r>
            <a:endParaRPr lang="sv-SE" dirty="0"/>
          </a:p>
        </p:txBody>
      </p:sp>
      <p:sp>
        <p:nvSpPr>
          <p:cNvPr id="8" name="Can 7"/>
          <p:cNvSpPr/>
          <p:nvPr/>
        </p:nvSpPr>
        <p:spPr>
          <a:xfrm>
            <a:off x="3457740" y="3777675"/>
            <a:ext cx="639986" cy="776378"/>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 name="Oval 8"/>
          <p:cNvSpPr/>
          <p:nvPr/>
        </p:nvSpPr>
        <p:spPr>
          <a:xfrm>
            <a:off x="4700444" y="3876066"/>
            <a:ext cx="734112" cy="6211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v-SE" dirty="0" smtClean="0"/>
              <a:t>ETL</a:t>
            </a:r>
            <a:endParaRPr lang="sv-SE" dirty="0"/>
          </a:p>
        </p:txBody>
      </p:sp>
      <p:sp>
        <p:nvSpPr>
          <p:cNvPr id="10" name="Can 9"/>
          <p:cNvSpPr/>
          <p:nvPr/>
        </p:nvSpPr>
        <p:spPr>
          <a:xfrm>
            <a:off x="6037218" y="3758797"/>
            <a:ext cx="1082552" cy="776378"/>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13" name="Can 12"/>
          <p:cNvSpPr/>
          <p:nvPr/>
        </p:nvSpPr>
        <p:spPr>
          <a:xfrm>
            <a:off x="7770805" y="3810556"/>
            <a:ext cx="639986" cy="776378"/>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cxnSp>
        <p:nvCxnSpPr>
          <p:cNvPr id="25" name="Straight Arrow Connector 24"/>
          <p:cNvCxnSpPr/>
          <p:nvPr/>
        </p:nvCxnSpPr>
        <p:spPr>
          <a:xfrm>
            <a:off x="2881102" y="4189498"/>
            <a:ext cx="552091"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1594899" y="4186618"/>
            <a:ext cx="552091"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4097726" y="4198745"/>
            <a:ext cx="552091"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5434556" y="4242497"/>
            <a:ext cx="552091" cy="0"/>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7119770" y="4242497"/>
            <a:ext cx="552091" cy="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732258" y="4498351"/>
            <a:ext cx="862641" cy="646331"/>
          </a:xfrm>
          <a:prstGeom prst="rect">
            <a:avLst/>
          </a:prstGeom>
          <a:noFill/>
        </p:spPr>
        <p:txBody>
          <a:bodyPr wrap="square" rtlCol="0">
            <a:spAutoFit/>
          </a:bodyPr>
          <a:lstStyle/>
          <a:p>
            <a:r>
              <a:rPr lang="sv-SE" dirty="0" smtClean="0"/>
              <a:t>Source system</a:t>
            </a:r>
            <a:endParaRPr lang="sv-SE" dirty="0"/>
          </a:p>
        </p:txBody>
      </p:sp>
      <p:sp>
        <p:nvSpPr>
          <p:cNvPr id="34" name="TextBox 33"/>
          <p:cNvSpPr txBox="1"/>
          <p:nvPr/>
        </p:nvSpPr>
        <p:spPr>
          <a:xfrm>
            <a:off x="3457740" y="4515609"/>
            <a:ext cx="862641" cy="646331"/>
          </a:xfrm>
          <a:prstGeom prst="rect">
            <a:avLst/>
          </a:prstGeom>
          <a:noFill/>
        </p:spPr>
        <p:txBody>
          <a:bodyPr wrap="square" rtlCol="0">
            <a:spAutoFit/>
          </a:bodyPr>
          <a:lstStyle/>
          <a:p>
            <a:r>
              <a:rPr lang="sv-SE" dirty="0" smtClean="0"/>
              <a:t>Data Store</a:t>
            </a:r>
            <a:endParaRPr lang="sv-SE" dirty="0"/>
          </a:p>
        </p:txBody>
      </p:sp>
      <p:sp>
        <p:nvSpPr>
          <p:cNvPr id="35" name="TextBox 34"/>
          <p:cNvSpPr txBox="1"/>
          <p:nvPr/>
        </p:nvSpPr>
        <p:spPr>
          <a:xfrm>
            <a:off x="5884883" y="4510976"/>
            <a:ext cx="1510932" cy="646331"/>
          </a:xfrm>
          <a:prstGeom prst="rect">
            <a:avLst/>
          </a:prstGeom>
          <a:noFill/>
        </p:spPr>
        <p:txBody>
          <a:bodyPr wrap="square" rtlCol="0">
            <a:spAutoFit/>
          </a:bodyPr>
          <a:lstStyle/>
          <a:p>
            <a:pPr algn="ctr"/>
            <a:r>
              <a:rPr lang="sv-SE" dirty="0" smtClean="0"/>
              <a:t>Data Warehouse</a:t>
            </a:r>
            <a:endParaRPr lang="sv-SE" dirty="0"/>
          </a:p>
        </p:txBody>
      </p:sp>
      <p:sp>
        <p:nvSpPr>
          <p:cNvPr id="36" name="TextBox 35"/>
          <p:cNvSpPr txBox="1"/>
          <p:nvPr/>
        </p:nvSpPr>
        <p:spPr>
          <a:xfrm>
            <a:off x="7449385" y="4636850"/>
            <a:ext cx="1510932" cy="369332"/>
          </a:xfrm>
          <a:prstGeom prst="rect">
            <a:avLst/>
          </a:prstGeom>
          <a:noFill/>
        </p:spPr>
        <p:txBody>
          <a:bodyPr wrap="square" rtlCol="0">
            <a:spAutoFit/>
          </a:bodyPr>
          <a:lstStyle/>
          <a:p>
            <a:pPr algn="ctr"/>
            <a:r>
              <a:rPr lang="sv-SE" dirty="0" smtClean="0"/>
              <a:t>BI tools</a:t>
            </a:r>
            <a:endParaRPr lang="sv-SE" dirty="0"/>
          </a:p>
        </p:txBody>
      </p:sp>
      <p:sp>
        <p:nvSpPr>
          <p:cNvPr id="37" name="Oval 36"/>
          <p:cNvSpPr/>
          <p:nvPr/>
        </p:nvSpPr>
        <p:spPr>
          <a:xfrm>
            <a:off x="641231" y="2795539"/>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39" name="Straight Connector 38"/>
          <p:cNvCxnSpPr/>
          <p:nvPr/>
        </p:nvCxnSpPr>
        <p:spPr>
          <a:xfrm>
            <a:off x="744747" y="2968067"/>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42" name="Straight Connector 41"/>
          <p:cNvCxnSpPr/>
          <p:nvPr/>
        </p:nvCxnSpPr>
        <p:spPr>
          <a:xfrm flipH="1">
            <a:off x="641231" y="3382135"/>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44" name="Straight Connector 43"/>
          <p:cNvCxnSpPr/>
          <p:nvPr/>
        </p:nvCxnSpPr>
        <p:spPr>
          <a:xfrm>
            <a:off x="744747" y="3347284"/>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47" name="Straight Connector 46"/>
          <p:cNvCxnSpPr/>
          <p:nvPr/>
        </p:nvCxnSpPr>
        <p:spPr>
          <a:xfrm>
            <a:off x="641231" y="3162802"/>
            <a:ext cx="172527" cy="0"/>
          </a:xfrm>
          <a:prstGeom prst="line">
            <a:avLst/>
          </a:prstGeom>
        </p:spPr>
        <p:style>
          <a:lnRef idx="2">
            <a:schemeClr val="dk1"/>
          </a:lnRef>
          <a:fillRef idx="1">
            <a:schemeClr val="lt1"/>
          </a:fillRef>
          <a:effectRef idx="0">
            <a:schemeClr val="dk1"/>
          </a:effectRef>
          <a:fontRef idx="minor">
            <a:schemeClr val="dk1"/>
          </a:fontRef>
        </p:style>
      </p:cxnSp>
      <p:sp>
        <p:nvSpPr>
          <p:cNvPr id="48" name="Oval 47"/>
          <p:cNvSpPr/>
          <p:nvPr/>
        </p:nvSpPr>
        <p:spPr>
          <a:xfrm>
            <a:off x="1345721" y="2785285"/>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49" name="Straight Connector 48"/>
          <p:cNvCxnSpPr/>
          <p:nvPr/>
        </p:nvCxnSpPr>
        <p:spPr>
          <a:xfrm>
            <a:off x="1449237" y="2957813"/>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50" name="Straight Connector 49"/>
          <p:cNvCxnSpPr/>
          <p:nvPr/>
        </p:nvCxnSpPr>
        <p:spPr>
          <a:xfrm flipH="1">
            <a:off x="1345721" y="3371881"/>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51" name="Straight Connector 50"/>
          <p:cNvCxnSpPr/>
          <p:nvPr/>
        </p:nvCxnSpPr>
        <p:spPr>
          <a:xfrm>
            <a:off x="1449237" y="3337030"/>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52" name="Straight Connector 51"/>
          <p:cNvCxnSpPr/>
          <p:nvPr/>
        </p:nvCxnSpPr>
        <p:spPr>
          <a:xfrm>
            <a:off x="1345721" y="3152548"/>
            <a:ext cx="172527" cy="0"/>
          </a:xfrm>
          <a:prstGeom prst="line">
            <a:avLst/>
          </a:prstGeom>
        </p:spPr>
        <p:style>
          <a:lnRef idx="2">
            <a:schemeClr val="dk1"/>
          </a:lnRef>
          <a:fillRef idx="1">
            <a:schemeClr val="lt1"/>
          </a:fillRef>
          <a:effectRef idx="0">
            <a:schemeClr val="dk1"/>
          </a:effectRef>
          <a:fontRef idx="minor">
            <a:schemeClr val="dk1"/>
          </a:fontRef>
        </p:style>
      </p:cxnSp>
      <p:sp>
        <p:nvSpPr>
          <p:cNvPr id="53" name="Oval 52"/>
          <p:cNvSpPr/>
          <p:nvPr/>
        </p:nvSpPr>
        <p:spPr>
          <a:xfrm>
            <a:off x="5836320" y="2808948"/>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54" name="Straight Connector 53"/>
          <p:cNvCxnSpPr/>
          <p:nvPr/>
        </p:nvCxnSpPr>
        <p:spPr>
          <a:xfrm>
            <a:off x="5939836" y="2981476"/>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55" name="Straight Connector 54"/>
          <p:cNvCxnSpPr/>
          <p:nvPr/>
        </p:nvCxnSpPr>
        <p:spPr>
          <a:xfrm flipH="1">
            <a:off x="5836320" y="3395544"/>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56" name="Straight Connector 55"/>
          <p:cNvCxnSpPr/>
          <p:nvPr/>
        </p:nvCxnSpPr>
        <p:spPr>
          <a:xfrm>
            <a:off x="5939836" y="3360693"/>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57" name="Straight Connector 56"/>
          <p:cNvCxnSpPr/>
          <p:nvPr/>
        </p:nvCxnSpPr>
        <p:spPr>
          <a:xfrm>
            <a:off x="5836320" y="3176211"/>
            <a:ext cx="172527" cy="0"/>
          </a:xfrm>
          <a:prstGeom prst="line">
            <a:avLst/>
          </a:prstGeom>
        </p:spPr>
        <p:style>
          <a:lnRef idx="2">
            <a:schemeClr val="dk1"/>
          </a:lnRef>
          <a:fillRef idx="1">
            <a:schemeClr val="lt1"/>
          </a:fillRef>
          <a:effectRef idx="0">
            <a:schemeClr val="dk1"/>
          </a:effectRef>
          <a:fontRef idx="minor">
            <a:schemeClr val="dk1"/>
          </a:fontRef>
        </p:style>
      </p:cxnSp>
      <p:sp>
        <p:nvSpPr>
          <p:cNvPr id="58" name="Oval 57"/>
          <p:cNvSpPr/>
          <p:nvPr/>
        </p:nvSpPr>
        <p:spPr>
          <a:xfrm>
            <a:off x="6540810" y="2798694"/>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59" name="Straight Connector 58"/>
          <p:cNvCxnSpPr/>
          <p:nvPr/>
        </p:nvCxnSpPr>
        <p:spPr>
          <a:xfrm>
            <a:off x="6644326" y="2971222"/>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60" name="Straight Connector 59"/>
          <p:cNvCxnSpPr/>
          <p:nvPr/>
        </p:nvCxnSpPr>
        <p:spPr>
          <a:xfrm flipH="1">
            <a:off x="6540810" y="3385290"/>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61" name="Straight Connector 60"/>
          <p:cNvCxnSpPr/>
          <p:nvPr/>
        </p:nvCxnSpPr>
        <p:spPr>
          <a:xfrm>
            <a:off x="6644326" y="3350439"/>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62" name="Straight Connector 61"/>
          <p:cNvCxnSpPr/>
          <p:nvPr/>
        </p:nvCxnSpPr>
        <p:spPr>
          <a:xfrm>
            <a:off x="6540810" y="3165957"/>
            <a:ext cx="172527" cy="0"/>
          </a:xfrm>
          <a:prstGeom prst="line">
            <a:avLst/>
          </a:prstGeom>
        </p:spPr>
        <p:style>
          <a:lnRef idx="2">
            <a:schemeClr val="dk1"/>
          </a:lnRef>
          <a:fillRef idx="1">
            <a:schemeClr val="lt1"/>
          </a:fillRef>
          <a:effectRef idx="0">
            <a:schemeClr val="dk1"/>
          </a:effectRef>
          <a:fontRef idx="minor">
            <a:schemeClr val="dk1"/>
          </a:fontRef>
        </p:style>
      </p:cxnSp>
      <p:sp>
        <p:nvSpPr>
          <p:cNvPr id="63" name="Oval 62"/>
          <p:cNvSpPr/>
          <p:nvPr/>
        </p:nvSpPr>
        <p:spPr>
          <a:xfrm>
            <a:off x="7639344" y="2823410"/>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64" name="Straight Connector 63"/>
          <p:cNvCxnSpPr/>
          <p:nvPr/>
        </p:nvCxnSpPr>
        <p:spPr>
          <a:xfrm>
            <a:off x="7742860" y="2995938"/>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65" name="Straight Connector 64"/>
          <p:cNvCxnSpPr/>
          <p:nvPr/>
        </p:nvCxnSpPr>
        <p:spPr>
          <a:xfrm flipH="1">
            <a:off x="7639344" y="3410006"/>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66" name="Straight Connector 65"/>
          <p:cNvCxnSpPr/>
          <p:nvPr/>
        </p:nvCxnSpPr>
        <p:spPr>
          <a:xfrm>
            <a:off x="7742860" y="3375155"/>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67" name="Straight Connector 66"/>
          <p:cNvCxnSpPr/>
          <p:nvPr/>
        </p:nvCxnSpPr>
        <p:spPr>
          <a:xfrm>
            <a:off x="7639344" y="3190673"/>
            <a:ext cx="172527" cy="0"/>
          </a:xfrm>
          <a:prstGeom prst="line">
            <a:avLst/>
          </a:prstGeom>
        </p:spPr>
        <p:style>
          <a:lnRef idx="2">
            <a:schemeClr val="dk1"/>
          </a:lnRef>
          <a:fillRef idx="1">
            <a:schemeClr val="lt1"/>
          </a:fillRef>
          <a:effectRef idx="0">
            <a:schemeClr val="dk1"/>
          </a:effectRef>
          <a:fontRef idx="minor">
            <a:schemeClr val="dk1"/>
          </a:fontRef>
        </p:style>
      </p:cxnSp>
      <p:sp>
        <p:nvSpPr>
          <p:cNvPr id="68" name="Oval 67"/>
          <p:cNvSpPr/>
          <p:nvPr/>
        </p:nvSpPr>
        <p:spPr>
          <a:xfrm>
            <a:off x="8343834" y="2813156"/>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69" name="Straight Connector 68"/>
          <p:cNvCxnSpPr/>
          <p:nvPr/>
        </p:nvCxnSpPr>
        <p:spPr>
          <a:xfrm>
            <a:off x="8447350" y="2985684"/>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70" name="Straight Connector 69"/>
          <p:cNvCxnSpPr/>
          <p:nvPr/>
        </p:nvCxnSpPr>
        <p:spPr>
          <a:xfrm flipH="1">
            <a:off x="8343834" y="3399752"/>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71" name="Straight Connector 70"/>
          <p:cNvCxnSpPr/>
          <p:nvPr/>
        </p:nvCxnSpPr>
        <p:spPr>
          <a:xfrm>
            <a:off x="8447350" y="3364901"/>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72" name="Straight Connector 71"/>
          <p:cNvCxnSpPr/>
          <p:nvPr/>
        </p:nvCxnSpPr>
        <p:spPr>
          <a:xfrm>
            <a:off x="8343834" y="3180419"/>
            <a:ext cx="172527" cy="0"/>
          </a:xfrm>
          <a:prstGeom prst="line">
            <a:avLst/>
          </a:prstGeom>
        </p:spPr>
        <p:style>
          <a:lnRef idx="2">
            <a:schemeClr val="dk1"/>
          </a:lnRef>
          <a:fillRef idx="1">
            <a:schemeClr val="lt1"/>
          </a:fillRef>
          <a:effectRef idx="0">
            <a:schemeClr val="dk1"/>
          </a:effectRef>
          <a:fontRef idx="minor">
            <a:schemeClr val="dk1"/>
          </a:fontRef>
        </p:style>
      </p:cxnSp>
      <p:sp>
        <p:nvSpPr>
          <p:cNvPr id="73" name="Oval 72"/>
          <p:cNvSpPr/>
          <p:nvPr/>
        </p:nvSpPr>
        <p:spPr>
          <a:xfrm>
            <a:off x="3632717" y="2830755"/>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74" name="Straight Connector 73"/>
          <p:cNvCxnSpPr/>
          <p:nvPr/>
        </p:nvCxnSpPr>
        <p:spPr>
          <a:xfrm>
            <a:off x="3736233" y="3003283"/>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75" name="Straight Connector 74"/>
          <p:cNvCxnSpPr/>
          <p:nvPr/>
        </p:nvCxnSpPr>
        <p:spPr>
          <a:xfrm flipH="1">
            <a:off x="3632717" y="3417351"/>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76" name="Straight Connector 75"/>
          <p:cNvCxnSpPr/>
          <p:nvPr/>
        </p:nvCxnSpPr>
        <p:spPr>
          <a:xfrm>
            <a:off x="3736233" y="3382500"/>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77" name="Straight Connector 76"/>
          <p:cNvCxnSpPr/>
          <p:nvPr/>
        </p:nvCxnSpPr>
        <p:spPr>
          <a:xfrm>
            <a:off x="3632717" y="3198018"/>
            <a:ext cx="172527" cy="0"/>
          </a:xfrm>
          <a:prstGeom prst="line">
            <a:avLst/>
          </a:prstGeom>
        </p:spPr>
        <p:style>
          <a:lnRef idx="2">
            <a:schemeClr val="dk1"/>
          </a:lnRef>
          <a:fillRef idx="1">
            <a:schemeClr val="lt1"/>
          </a:fillRef>
          <a:effectRef idx="0">
            <a:schemeClr val="dk1"/>
          </a:effectRef>
          <a:fontRef idx="minor">
            <a:schemeClr val="dk1"/>
          </a:fontRef>
        </p:style>
      </p:cxnSp>
      <p:sp>
        <p:nvSpPr>
          <p:cNvPr id="78" name="TextBox 77"/>
          <p:cNvSpPr txBox="1"/>
          <p:nvPr/>
        </p:nvSpPr>
        <p:spPr>
          <a:xfrm>
            <a:off x="814208" y="2192976"/>
            <a:ext cx="1367834" cy="923330"/>
          </a:xfrm>
          <a:prstGeom prst="rect">
            <a:avLst/>
          </a:prstGeom>
          <a:noFill/>
        </p:spPr>
        <p:txBody>
          <a:bodyPr wrap="square" rtlCol="0">
            <a:spAutoFit/>
          </a:bodyPr>
          <a:lstStyle/>
          <a:p>
            <a:pPr algn="r"/>
            <a:r>
              <a:rPr lang="sv-SE" dirty="0" smtClean="0"/>
              <a:t>Business</a:t>
            </a:r>
          </a:p>
          <a:p>
            <a:pPr algn="r"/>
            <a:r>
              <a:rPr lang="sv-SE" dirty="0" smtClean="0"/>
              <a:t>Stakeholder/User </a:t>
            </a:r>
            <a:endParaRPr lang="sv-SE" dirty="0"/>
          </a:p>
        </p:txBody>
      </p:sp>
      <p:sp>
        <p:nvSpPr>
          <p:cNvPr id="79" name="TextBox 78"/>
          <p:cNvSpPr txBox="1"/>
          <p:nvPr/>
        </p:nvSpPr>
        <p:spPr>
          <a:xfrm>
            <a:off x="5965060" y="2219699"/>
            <a:ext cx="1367834" cy="923330"/>
          </a:xfrm>
          <a:prstGeom prst="rect">
            <a:avLst/>
          </a:prstGeom>
          <a:noFill/>
        </p:spPr>
        <p:txBody>
          <a:bodyPr wrap="square" rtlCol="0">
            <a:spAutoFit/>
          </a:bodyPr>
          <a:lstStyle/>
          <a:p>
            <a:pPr algn="r"/>
            <a:r>
              <a:rPr lang="sv-SE" dirty="0" smtClean="0"/>
              <a:t>Business</a:t>
            </a:r>
          </a:p>
          <a:p>
            <a:pPr algn="r"/>
            <a:r>
              <a:rPr lang="sv-SE" dirty="0" smtClean="0"/>
              <a:t>Stakeholder/User</a:t>
            </a:r>
            <a:endParaRPr lang="sv-SE" dirty="0"/>
          </a:p>
        </p:txBody>
      </p:sp>
      <p:sp>
        <p:nvSpPr>
          <p:cNvPr id="80" name="TextBox 79"/>
          <p:cNvSpPr txBox="1"/>
          <p:nvPr/>
        </p:nvSpPr>
        <p:spPr>
          <a:xfrm>
            <a:off x="7777365" y="2174433"/>
            <a:ext cx="1367834" cy="923330"/>
          </a:xfrm>
          <a:prstGeom prst="rect">
            <a:avLst/>
          </a:prstGeom>
          <a:noFill/>
        </p:spPr>
        <p:txBody>
          <a:bodyPr wrap="square" rtlCol="0">
            <a:spAutoFit/>
          </a:bodyPr>
          <a:lstStyle/>
          <a:p>
            <a:pPr algn="r"/>
            <a:r>
              <a:rPr lang="sv-SE" dirty="0" smtClean="0"/>
              <a:t>Business</a:t>
            </a:r>
          </a:p>
          <a:p>
            <a:pPr algn="r"/>
            <a:r>
              <a:rPr lang="sv-SE" dirty="0" smtClean="0"/>
              <a:t>Stakeholder/User</a:t>
            </a:r>
            <a:endParaRPr lang="sv-SE" dirty="0"/>
          </a:p>
        </p:txBody>
      </p:sp>
      <p:sp>
        <p:nvSpPr>
          <p:cNvPr id="81" name="TextBox 80"/>
          <p:cNvSpPr txBox="1"/>
          <p:nvPr/>
        </p:nvSpPr>
        <p:spPr>
          <a:xfrm>
            <a:off x="115908" y="1996706"/>
            <a:ext cx="1367834" cy="646331"/>
          </a:xfrm>
          <a:prstGeom prst="rect">
            <a:avLst/>
          </a:prstGeom>
          <a:noFill/>
        </p:spPr>
        <p:txBody>
          <a:bodyPr wrap="square" rtlCol="0">
            <a:spAutoFit/>
          </a:bodyPr>
          <a:lstStyle/>
          <a:p>
            <a:r>
              <a:rPr lang="sv-SE" dirty="0" smtClean="0"/>
              <a:t>Tech data steward</a:t>
            </a:r>
            <a:endParaRPr lang="sv-SE" dirty="0"/>
          </a:p>
        </p:txBody>
      </p:sp>
      <p:sp>
        <p:nvSpPr>
          <p:cNvPr id="82" name="TextBox 81"/>
          <p:cNvSpPr txBox="1"/>
          <p:nvPr/>
        </p:nvSpPr>
        <p:spPr>
          <a:xfrm>
            <a:off x="3218142" y="2163521"/>
            <a:ext cx="1367834" cy="646331"/>
          </a:xfrm>
          <a:prstGeom prst="rect">
            <a:avLst/>
          </a:prstGeom>
          <a:noFill/>
        </p:spPr>
        <p:txBody>
          <a:bodyPr wrap="square" rtlCol="0">
            <a:spAutoFit/>
          </a:bodyPr>
          <a:lstStyle/>
          <a:p>
            <a:r>
              <a:rPr lang="sv-SE" dirty="0" smtClean="0"/>
              <a:t>Tech data steward</a:t>
            </a:r>
            <a:endParaRPr lang="sv-SE" dirty="0"/>
          </a:p>
        </p:txBody>
      </p:sp>
      <p:sp>
        <p:nvSpPr>
          <p:cNvPr id="83" name="TextBox 82"/>
          <p:cNvSpPr txBox="1"/>
          <p:nvPr/>
        </p:nvSpPr>
        <p:spPr>
          <a:xfrm>
            <a:off x="5302549" y="1973929"/>
            <a:ext cx="1367834" cy="646331"/>
          </a:xfrm>
          <a:prstGeom prst="rect">
            <a:avLst/>
          </a:prstGeom>
          <a:noFill/>
        </p:spPr>
        <p:txBody>
          <a:bodyPr wrap="square" rtlCol="0">
            <a:spAutoFit/>
          </a:bodyPr>
          <a:lstStyle/>
          <a:p>
            <a:r>
              <a:rPr lang="sv-SE" dirty="0" smtClean="0"/>
              <a:t>Tech data steward</a:t>
            </a:r>
            <a:endParaRPr lang="sv-SE" dirty="0"/>
          </a:p>
        </p:txBody>
      </p:sp>
      <p:sp>
        <p:nvSpPr>
          <p:cNvPr id="85" name="TextBox 84"/>
          <p:cNvSpPr txBox="1"/>
          <p:nvPr/>
        </p:nvSpPr>
        <p:spPr>
          <a:xfrm>
            <a:off x="7201177" y="1903240"/>
            <a:ext cx="1367834" cy="646331"/>
          </a:xfrm>
          <a:prstGeom prst="rect">
            <a:avLst/>
          </a:prstGeom>
          <a:noFill/>
        </p:spPr>
        <p:txBody>
          <a:bodyPr wrap="square" rtlCol="0">
            <a:spAutoFit/>
          </a:bodyPr>
          <a:lstStyle/>
          <a:p>
            <a:r>
              <a:rPr lang="sv-SE" dirty="0" smtClean="0"/>
              <a:t>Tech data steward</a:t>
            </a:r>
            <a:endParaRPr lang="sv-SE" dirty="0"/>
          </a:p>
        </p:txBody>
      </p:sp>
      <p:sp>
        <p:nvSpPr>
          <p:cNvPr id="86" name="Oval 85"/>
          <p:cNvSpPr/>
          <p:nvPr/>
        </p:nvSpPr>
        <p:spPr>
          <a:xfrm>
            <a:off x="3924759" y="902988"/>
            <a:ext cx="172527" cy="1725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cxnSp>
        <p:nvCxnSpPr>
          <p:cNvPr id="87" name="Straight Connector 86"/>
          <p:cNvCxnSpPr/>
          <p:nvPr/>
        </p:nvCxnSpPr>
        <p:spPr>
          <a:xfrm>
            <a:off x="4028275" y="1075516"/>
            <a:ext cx="0" cy="389471"/>
          </a:xfrm>
          <a:prstGeom prst="line">
            <a:avLst/>
          </a:prstGeom>
        </p:spPr>
        <p:style>
          <a:lnRef idx="2">
            <a:schemeClr val="dk1"/>
          </a:lnRef>
          <a:fillRef idx="1">
            <a:schemeClr val="lt1"/>
          </a:fillRef>
          <a:effectRef idx="0">
            <a:schemeClr val="dk1"/>
          </a:effectRef>
          <a:fontRef idx="minor">
            <a:schemeClr val="dk1"/>
          </a:fontRef>
        </p:style>
      </p:cxnSp>
      <p:cxnSp>
        <p:nvCxnSpPr>
          <p:cNvPr id="88" name="Straight Connector 87"/>
          <p:cNvCxnSpPr/>
          <p:nvPr/>
        </p:nvCxnSpPr>
        <p:spPr>
          <a:xfrm flipH="1">
            <a:off x="3924759" y="1489584"/>
            <a:ext cx="86264" cy="120770"/>
          </a:xfrm>
          <a:prstGeom prst="line">
            <a:avLst/>
          </a:prstGeom>
        </p:spPr>
        <p:style>
          <a:lnRef idx="2">
            <a:schemeClr val="dk1"/>
          </a:lnRef>
          <a:fillRef idx="1">
            <a:schemeClr val="lt1"/>
          </a:fillRef>
          <a:effectRef idx="0">
            <a:schemeClr val="dk1"/>
          </a:effectRef>
          <a:fontRef idx="minor">
            <a:schemeClr val="dk1"/>
          </a:fontRef>
        </p:style>
      </p:cxnSp>
      <p:cxnSp>
        <p:nvCxnSpPr>
          <p:cNvPr id="89" name="Straight Connector 88"/>
          <p:cNvCxnSpPr/>
          <p:nvPr/>
        </p:nvCxnSpPr>
        <p:spPr>
          <a:xfrm>
            <a:off x="4028275" y="1454733"/>
            <a:ext cx="69011" cy="155621"/>
          </a:xfrm>
          <a:prstGeom prst="line">
            <a:avLst/>
          </a:prstGeom>
        </p:spPr>
        <p:style>
          <a:lnRef idx="2">
            <a:schemeClr val="dk1"/>
          </a:lnRef>
          <a:fillRef idx="1">
            <a:schemeClr val="lt1"/>
          </a:fillRef>
          <a:effectRef idx="0">
            <a:schemeClr val="dk1"/>
          </a:effectRef>
          <a:fontRef idx="minor">
            <a:schemeClr val="dk1"/>
          </a:fontRef>
        </p:style>
      </p:cxnSp>
      <p:cxnSp>
        <p:nvCxnSpPr>
          <p:cNvPr id="90" name="Straight Connector 89"/>
          <p:cNvCxnSpPr/>
          <p:nvPr/>
        </p:nvCxnSpPr>
        <p:spPr>
          <a:xfrm>
            <a:off x="3924759" y="1270251"/>
            <a:ext cx="172527" cy="0"/>
          </a:xfrm>
          <a:prstGeom prst="line">
            <a:avLst/>
          </a:prstGeom>
        </p:spPr>
        <p:style>
          <a:lnRef idx="2">
            <a:schemeClr val="dk1"/>
          </a:lnRef>
          <a:fillRef idx="1">
            <a:schemeClr val="lt1"/>
          </a:fillRef>
          <a:effectRef idx="0">
            <a:schemeClr val="dk1"/>
          </a:effectRef>
          <a:fontRef idx="minor">
            <a:schemeClr val="dk1"/>
          </a:fontRef>
        </p:style>
      </p:cxnSp>
      <p:sp>
        <p:nvSpPr>
          <p:cNvPr id="91" name="TextBox 90"/>
          <p:cNvSpPr txBox="1"/>
          <p:nvPr/>
        </p:nvSpPr>
        <p:spPr>
          <a:xfrm>
            <a:off x="2209497" y="986373"/>
            <a:ext cx="1630132" cy="646331"/>
          </a:xfrm>
          <a:prstGeom prst="rect">
            <a:avLst/>
          </a:prstGeom>
          <a:noFill/>
        </p:spPr>
        <p:txBody>
          <a:bodyPr wrap="square" rtlCol="0">
            <a:spAutoFit/>
          </a:bodyPr>
          <a:lstStyle/>
          <a:p>
            <a:pPr algn="r"/>
            <a:r>
              <a:rPr lang="sv-SE" dirty="0" smtClean="0"/>
              <a:t>Business data steward</a:t>
            </a:r>
            <a:endParaRPr lang="sv-SE" dirty="0"/>
          </a:p>
        </p:txBody>
      </p:sp>
      <p:sp>
        <p:nvSpPr>
          <p:cNvPr id="94" name="Down Arrow 93"/>
          <p:cNvSpPr/>
          <p:nvPr/>
        </p:nvSpPr>
        <p:spPr>
          <a:xfrm>
            <a:off x="1171642" y="1690348"/>
            <a:ext cx="5948128" cy="24696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5" name="TextBox 94"/>
          <p:cNvSpPr txBox="1"/>
          <p:nvPr/>
        </p:nvSpPr>
        <p:spPr>
          <a:xfrm>
            <a:off x="3477238" y="1606470"/>
            <a:ext cx="1367834" cy="369332"/>
          </a:xfrm>
          <a:prstGeom prst="rect">
            <a:avLst/>
          </a:prstGeom>
          <a:noFill/>
        </p:spPr>
        <p:txBody>
          <a:bodyPr wrap="square" rtlCol="0">
            <a:spAutoFit/>
          </a:bodyPr>
          <a:lstStyle/>
          <a:p>
            <a:r>
              <a:rPr lang="sv-SE" dirty="0"/>
              <a:t>w</a:t>
            </a:r>
            <a:r>
              <a:rPr lang="sv-SE" dirty="0" smtClean="0"/>
              <a:t>ork with</a:t>
            </a:r>
            <a:endParaRPr lang="sv-SE" dirty="0"/>
          </a:p>
        </p:txBody>
      </p:sp>
      <p:sp>
        <p:nvSpPr>
          <p:cNvPr id="3" name="TextBox 2"/>
          <p:cNvSpPr txBox="1"/>
          <p:nvPr/>
        </p:nvSpPr>
        <p:spPr>
          <a:xfrm>
            <a:off x="7410651" y="991188"/>
            <a:ext cx="1497788" cy="738664"/>
          </a:xfrm>
          <a:prstGeom prst="rect">
            <a:avLst/>
          </a:prstGeom>
          <a:noFill/>
        </p:spPr>
        <p:txBody>
          <a:bodyPr wrap="square" rtlCol="0">
            <a:spAutoFit/>
          </a:bodyPr>
          <a:lstStyle/>
          <a:p>
            <a:r>
              <a:rPr lang="sv-SE" sz="1400" i="1" dirty="0" smtClean="0"/>
              <a:t>NOTE! Business stakeholder=User of the data</a:t>
            </a:r>
            <a:endParaRPr lang="sv-SE" sz="1400" i="1" dirty="0"/>
          </a:p>
        </p:txBody>
      </p:sp>
      <p:sp>
        <p:nvSpPr>
          <p:cNvPr id="92" name="TextBox 91"/>
          <p:cNvSpPr txBox="1"/>
          <p:nvPr/>
        </p:nvSpPr>
        <p:spPr>
          <a:xfrm>
            <a:off x="7354948" y="71722"/>
            <a:ext cx="2428125" cy="738664"/>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69338227"/>
      </p:ext>
    </p:extLst>
  </p:cSld>
  <p:clrMapOvr>
    <a:masterClrMapping/>
  </p:clrMapOvr>
  <mc:AlternateContent xmlns:mc="http://schemas.openxmlformats.org/markup-compatibility/2006" xmlns:p14="http://schemas.microsoft.com/office/powerpoint/2010/main">
    <mc:Choice Requires="p14">
      <p:transition spd="slow" p14:dur="2000" advTm="64146"/>
    </mc:Choice>
    <mc:Fallback xmlns="">
      <p:transition spd="slow" advTm="6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1506" y="143838"/>
            <a:ext cx="1469204" cy="9657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05735" y="403247"/>
            <a:ext cx="6850800" cy="596700"/>
          </a:xfrm>
        </p:spPr>
        <p:txBody>
          <a:bodyPr>
            <a:normAutofit/>
          </a:bodyPr>
          <a:lstStyle/>
          <a:p>
            <a:r>
              <a:rPr lang="sv-SE" sz="2400" dirty="0" smtClean="0"/>
              <a:t>Information chain</a:t>
            </a:r>
            <a:endParaRPr lang="sv-SE" sz="2400" dirty="0"/>
          </a:p>
        </p:txBody>
      </p:sp>
      <p:sp>
        <p:nvSpPr>
          <p:cNvPr id="3" name="Content Placeholder 2"/>
          <p:cNvSpPr>
            <a:spLocks noGrp="1"/>
          </p:cNvSpPr>
          <p:nvPr>
            <p:ph idx="1"/>
          </p:nvPr>
        </p:nvSpPr>
        <p:spPr>
          <a:xfrm>
            <a:off x="531552" y="999947"/>
            <a:ext cx="8078192" cy="4299942"/>
          </a:xfrm>
        </p:spPr>
        <p:txBody>
          <a:bodyPr>
            <a:noAutofit/>
          </a:bodyPr>
          <a:lstStyle/>
          <a:p>
            <a:r>
              <a:rPr lang="sv-SE" sz="1600" b="1" dirty="0" smtClean="0"/>
              <a:t>An information chain </a:t>
            </a:r>
            <a:r>
              <a:rPr lang="sv-SE" sz="1600" dirty="0" smtClean="0"/>
              <a:t>- is the flow of data from the source to various targets where the data is used</a:t>
            </a:r>
          </a:p>
          <a:p>
            <a:r>
              <a:rPr lang="sv-SE" sz="1600" b="1" dirty="0"/>
              <a:t>An information </a:t>
            </a:r>
            <a:r>
              <a:rPr lang="sv-SE" sz="1600" b="1" dirty="0" smtClean="0"/>
              <a:t>chain </a:t>
            </a:r>
            <a:r>
              <a:rPr lang="sv-SE" sz="1600" dirty="0" smtClean="0"/>
              <a:t>- is a supply chain for data, that is where data is created, modified and stored and where it is used in the chain</a:t>
            </a:r>
          </a:p>
          <a:p>
            <a:r>
              <a:rPr lang="sv-SE" sz="1600" dirty="0" smtClean="0"/>
              <a:t>Data must be manage across the information chain. </a:t>
            </a:r>
            <a:r>
              <a:rPr lang="sv-SE" sz="1600" b="1" dirty="0" smtClean="0"/>
              <a:t>Upsteams</a:t>
            </a:r>
            <a:r>
              <a:rPr lang="sv-SE" sz="1600" dirty="0" smtClean="0"/>
              <a:t> means earlier in the </a:t>
            </a:r>
            <a:r>
              <a:rPr lang="sv-SE" sz="1600" dirty="0"/>
              <a:t>information chain </a:t>
            </a:r>
            <a:r>
              <a:rPr lang="sv-SE" sz="1600" dirty="0" smtClean="0"/>
              <a:t>and </a:t>
            </a:r>
            <a:r>
              <a:rPr lang="sv-SE" sz="1600" b="1" dirty="0" smtClean="0"/>
              <a:t>downstreams</a:t>
            </a:r>
            <a:r>
              <a:rPr lang="sv-SE" sz="1600" dirty="0" smtClean="0"/>
              <a:t> is later in the </a:t>
            </a:r>
            <a:r>
              <a:rPr lang="sv-SE" sz="1600" dirty="0"/>
              <a:t>in the information </a:t>
            </a:r>
            <a:r>
              <a:rPr lang="sv-SE" sz="1600" dirty="0" smtClean="0"/>
              <a:t>chain</a:t>
            </a:r>
          </a:p>
          <a:p>
            <a:endParaRPr lang="sv-SE" sz="1600" dirty="0" smtClean="0"/>
          </a:p>
          <a:p>
            <a:pPr lvl="1"/>
            <a:endParaRPr lang="sv-SE" sz="1600" dirty="0" smtClean="0"/>
          </a:p>
          <a:p>
            <a:pPr marL="0" indent="0">
              <a:buNone/>
            </a:pPr>
            <a:endParaRPr lang="sv-SE" sz="1600" dirty="0" smtClean="0"/>
          </a:p>
          <a:p>
            <a:pPr lvl="1">
              <a:buNone/>
            </a:pPr>
            <a:r>
              <a:rPr lang="sv-SE" sz="1500" dirty="0" smtClean="0"/>
              <a:t> </a:t>
            </a:r>
            <a:endParaRPr lang="sv-SE" sz="1500" dirty="0"/>
          </a:p>
        </p:txBody>
      </p:sp>
      <p:sp>
        <p:nvSpPr>
          <p:cNvPr id="4" name="TextBox 3"/>
          <p:cNvSpPr txBox="1"/>
          <p:nvPr/>
        </p:nvSpPr>
        <p:spPr>
          <a:xfrm>
            <a:off x="620647" y="4622800"/>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03139556"/>
      </p:ext>
    </p:extLst>
  </p:cSld>
  <p:clrMapOvr>
    <a:masterClrMapping/>
  </p:clrMapOvr>
  <mc:AlternateContent xmlns:mc="http://schemas.openxmlformats.org/markup-compatibility/2006" xmlns:p14="http://schemas.microsoft.com/office/powerpoint/2010/main">
    <mc:Choice Requires="p14">
      <p:transition spd="slow" p14:dur="2000" advTm="34664"/>
    </mc:Choice>
    <mc:Fallback xmlns="">
      <p:transition spd="slow" advTm="3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Tool: Communication plan</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pPr marL="300038"/>
            <a:r>
              <a:rPr lang="sv-SE" sz="1600" dirty="0" smtClean="0"/>
              <a:t>The communication plan describes how major decisions need to be communicated in the organization. The communication plan needs to have information about:</a:t>
            </a:r>
          </a:p>
          <a:p>
            <a:pPr marL="700088" lvl="1"/>
            <a:r>
              <a:rPr lang="sv-SE" sz="1600" dirty="0" smtClean="0"/>
              <a:t>what type of decision exists</a:t>
            </a:r>
          </a:p>
          <a:p>
            <a:pPr marL="700088" lvl="1"/>
            <a:r>
              <a:rPr lang="sv-SE" sz="1600" dirty="0"/>
              <a:t>h</a:t>
            </a:r>
            <a:r>
              <a:rPr lang="sv-SE" sz="1600" dirty="0" smtClean="0"/>
              <a:t>ow should the different types of decisions be communicated</a:t>
            </a:r>
          </a:p>
          <a:p>
            <a:pPr marL="700088" lvl="1"/>
            <a:r>
              <a:rPr lang="sv-SE" sz="1600" dirty="0"/>
              <a:t>w</a:t>
            </a:r>
            <a:r>
              <a:rPr lang="sv-SE" sz="1600" dirty="0" smtClean="0"/>
              <a:t>ho are the audience for the different types of decision</a:t>
            </a:r>
          </a:p>
          <a:p>
            <a:pPr marL="700088" lvl="1"/>
            <a:r>
              <a:rPr lang="sv-SE" sz="1600" dirty="0" smtClean="0"/>
              <a:t>which medium shall be used for the different types of decisions</a:t>
            </a:r>
          </a:p>
          <a:p>
            <a:pPr marL="700088" lvl="1"/>
            <a:r>
              <a:rPr lang="sv-SE" sz="1600" dirty="0" smtClean="0"/>
              <a:t>who is the responsible for communicating the different types of decisions</a:t>
            </a:r>
          </a:p>
          <a:p>
            <a:pPr marL="300038"/>
            <a:endParaRPr lang="sv-SE" sz="1600" dirty="0"/>
          </a:p>
          <a:p>
            <a:pPr lvl="1">
              <a:buNone/>
            </a:pPr>
            <a:r>
              <a:rPr lang="sv-SE" sz="1500" dirty="0"/>
              <a:t>.</a:t>
            </a:r>
          </a:p>
          <a:p>
            <a:pPr lvl="1">
              <a:buNone/>
            </a:pPr>
            <a:r>
              <a:rPr lang="sv-SE" sz="1500" dirty="0"/>
              <a:t> </a:t>
            </a:r>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161328"/>
      </p:ext>
    </p:extLst>
  </p:cSld>
  <p:clrMapOvr>
    <a:masterClrMapping/>
  </p:clrMapOvr>
  <mc:AlternateContent xmlns:mc="http://schemas.openxmlformats.org/markup-compatibility/2006" xmlns:p14="http://schemas.microsoft.com/office/powerpoint/2010/main">
    <mc:Choice Requires="p14">
      <p:transition spd="slow" p14:dur="2000" advTm="44701"/>
    </mc:Choice>
    <mc:Fallback xmlns="">
      <p:transition spd="slow" advTm="4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More to do for data steward</a:t>
            </a:r>
            <a:endParaRPr lang="sv-SE" sz="2400" dirty="0"/>
          </a:p>
        </p:txBody>
      </p:sp>
      <p:sp>
        <p:nvSpPr>
          <p:cNvPr id="3" name="Content Placeholder 2"/>
          <p:cNvSpPr>
            <a:spLocks noGrp="1"/>
          </p:cNvSpPr>
          <p:nvPr>
            <p:ph idx="1"/>
          </p:nvPr>
        </p:nvSpPr>
        <p:spPr>
          <a:xfrm>
            <a:off x="855673" y="1224234"/>
            <a:ext cx="7938898" cy="4299942"/>
          </a:xfrm>
        </p:spPr>
        <p:txBody>
          <a:bodyPr>
            <a:noAutofit/>
          </a:bodyPr>
          <a:lstStyle/>
          <a:p>
            <a:pPr marL="300038"/>
            <a:r>
              <a:rPr lang="sv-SE" sz="1600" dirty="0" smtClean="0"/>
              <a:t>Managing reference data</a:t>
            </a:r>
          </a:p>
          <a:p>
            <a:pPr marL="300038"/>
            <a:r>
              <a:rPr lang="sv-SE" sz="1600" dirty="0"/>
              <a:t>Managing master data, </a:t>
            </a:r>
            <a:r>
              <a:rPr lang="sv-SE" sz="1600" dirty="0" smtClean="0"/>
              <a:t>including identity resolution</a:t>
            </a:r>
          </a:p>
          <a:p>
            <a:pPr marL="300038"/>
            <a:r>
              <a:rPr lang="sv-SE" sz="1600" dirty="0" smtClean="0"/>
              <a:t>… to be discussed in Week 3</a:t>
            </a:r>
          </a:p>
          <a:p>
            <a:pPr marL="300038"/>
            <a:endParaRPr lang="sv-SE" sz="1600" dirty="0"/>
          </a:p>
          <a:p>
            <a:pPr lvl="1">
              <a:buNone/>
            </a:pPr>
            <a:r>
              <a:rPr lang="sv-SE" sz="1500" dirty="0"/>
              <a:t>.</a:t>
            </a:r>
          </a:p>
          <a:p>
            <a:pPr lvl="1">
              <a:buNone/>
            </a:pPr>
            <a:r>
              <a:rPr lang="sv-SE" sz="1500"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14310142"/>
      </p:ext>
    </p:extLst>
  </p:cSld>
  <p:clrMapOvr>
    <a:masterClrMapping/>
  </p:clrMapOvr>
  <mc:AlternateContent xmlns:mc="http://schemas.openxmlformats.org/markup-compatibility/2006" xmlns:p14="http://schemas.microsoft.com/office/powerpoint/2010/main">
    <mc:Choice Requires="p14">
      <p:transition spd="slow" p14:dur="2000" advTm="15224"/>
    </mc:Choice>
    <mc:Fallback xmlns="">
      <p:transition spd="slow" advTm="15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sz="2400" dirty="0" smtClean="0"/>
              <a:t>Business stakeholder</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smtClean="0"/>
              <a:t>A business stakeholder (in the book of Plotkin) is a role that will be impacted by a decision regarding data and data-related issues</a:t>
            </a:r>
          </a:p>
          <a:p>
            <a:r>
              <a:rPr lang="sv-SE" sz="1600" dirty="0" smtClean="0"/>
              <a:t>A business stakeholder in data governance is often a user of the data</a:t>
            </a:r>
            <a:endParaRPr lang="sv-SE" sz="16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65053234"/>
      </p:ext>
    </p:extLst>
  </p:cSld>
  <p:clrMapOvr>
    <a:masterClrMapping/>
  </p:clrMapOvr>
  <mc:AlternateContent xmlns:mc="http://schemas.openxmlformats.org/markup-compatibility/2006" xmlns:p14="http://schemas.microsoft.com/office/powerpoint/2010/main">
    <mc:Choice Requires="p14">
      <p:transition spd="slow" p14:dur="2000" advTm="34041"/>
    </mc:Choice>
    <mc:Fallback xmlns="">
      <p:transition spd="slow" advTm="34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sz="2400" dirty="0" smtClean="0"/>
              <a:t>What does a data steward needs to do?</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smtClean="0"/>
              <a:t>Determin key business data elements</a:t>
            </a:r>
          </a:p>
          <a:p>
            <a:r>
              <a:rPr lang="sv-SE" sz="1600" dirty="0" smtClean="0"/>
              <a:t>Assign key business data elements to data stewards</a:t>
            </a:r>
          </a:p>
          <a:p>
            <a:r>
              <a:rPr lang="sv-SE" sz="1600" dirty="0"/>
              <a:t>Define </a:t>
            </a:r>
            <a:r>
              <a:rPr lang="sv-SE" sz="1600" dirty="0" smtClean="0"/>
              <a:t>key business </a:t>
            </a:r>
            <a:r>
              <a:rPr lang="sv-SE" sz="1600" dirty="0"/>
              <a:t>data elements</a:t>
            </a:r>
          </a:p>
          <a:p>
            <a:r>
              <a:rPr lang="sv-SE" sz="1600" dirty="0"/>
              <a:t>Specify business rules for creation and usage of </a:t>
            </a:r>
            <a:r>
              <a:rPr lang="sv-SE" sz="1600" dirty="0" smtClean="0"/>
              <a:t>key data </a:t>
            </a:r>
            <a:r>
              <a:rPr lang="sv-SE" sz="1600" dirty="0"/>
              <a:t>elements</a:t>
            </a:r>
          </a:p>
          <a:p>
            <a:r>
              <a:rPr lang="sv-SE" sz="1600" dirty="0"/>
              <a:t>Specify derivations rules for </a:t>
            </a:r>
            <a:r>
              <a:rPr lang="sv-SE" sz="1600" dirty="0" smtClean="0"/>
              <a:t>key data elements</a:t>
            </a:r>
          </a:p>
          <a:p>
            <a:r>
              <a:rPr lang="sv-SE" sz="1600" dirty="0" smtClean="0"/>
              <a:t>Measuring </a:t>
            </a:r>
            <a:r>
              <a:rPr lang="sv-SE" sz="1600" dirty="0"/>
              <a:t>data quality of key data </a:t>
            </a:r>
            <a:r>
              <a:rPr lang="sv-SE" sz="1600" dirty="0" smtClean="0"/>
              <a:t>elements</a:t>
            </a:r>
          </a:p>
          <a:p>
            <a:r>
              <a:rPr lang="sv-SE" sz="1600" dirty="0"/>
              <a:t>Specify data quality rules of key data elements</a:t>
            </a:r>
          </a:p>
          <a:p>
            <a:r>
              <a:rPr lang="sv-SE" sz="1600" dirty="0" smtClean="0"/>
              <a:t>Profiling </a:t>
            </a:r>
            <a:r>
              <a:rPr lang="sv-SE" sz="1600" dirty="0"/>
              <a:t>data quality</a:t>
            </a:r>
          </a:p>
          <a:p>
            <a:pPr marL="0" indent="0">
              <a:buNone/>
            </a:pPr>
            <a:endParaRPr lang="sv-SE" sz="1600" dirty="0"/>
          </a:p>
          <a:p>
            <a:pPr marL="0" indent="0">
              <a:buNone/>
            </a:pPr>
            <a:endParaRPr lang="sv-SE" sz="1600"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96495080"/>
      </p:ext>
    </p:extLst>
  </p:cSld>
  <p:clrMapOvr>
    <a:masterClrMapping/>
  </p:clrMapOvr>
  <mc:AlternateContent xmlns:mc="http://schemas.openxmlformats.org/markup-compatibility/2006" xmlns:p14="http://schemas.microsoft.com/office/powerpoint/2010/main">
    <mc:Choice Requires="p14">
      <p:transition spd="slow" p14:dur="2000" advTm="97827"/>
    </mc:Choice>
    <mc:Fallback xmlns="">
      <p:transition spd="slow" advTm="9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sz="2400" dirty="0" smtClean="0"/>
              <a:t>What does a data steward needs to do?</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smtClean="0"/>
              <a:t>Specify </a:t>
            </a:r>
            <a:r>
              <a:rPr lang="sv-SE" sz="1600" dirty="0"/>
              <a:t>processes for data </a:t>
            </a:r>
            <a:r>
              <a:rPr lang="sv-SE" sz="1600" dirty="0" smtClean="0"/>
              <a:t>governance/stewardship </a:t>
            </a:r>
            <a:endParaRPr lang="sv-SE" sz="1600" dirty="0"/>
          </a:p>
          <a:p>
            <a:r>
              <a:rPr lang="sv-SE" sz="1600" dirty="0"/>
              <a:t>Establish procedures for carrying out steps in the processes in </a:t>
            </a:r>
            <a:r>
              <a:rPr lang="sv-SE" sz="1600" dirty="0" smtClean="0"/>
              <a:t>practice</a:t>
            </a:r>
          </a:p>
          <a:p>
            <a:r>
              <a:rPr lang="sv-SE" sz="1600" dirty="0"/>
              <a:t>Create and manage quality metadata (e.g. business definitions and business rules for creation and usage, etc</a:t>
            </a:r>
            <a:r>
              <a:rPr lang="sv-SE" sz="1600" dirty="0" smtClean="0"/>
              <a:t>)</a:t>
            </a:r>
            <a:endParaRPr lang="sv-SE" sz="1600" dirty="0"/>
          </a:p>
          <a:p>
            <a:r>
              <a:rPr lang="sv-SE" sz="1600" dirty="0" smtClean="0"/>
              <a:t>Introduce </a:t>
            </a:r>
            <a:r>
              <a:rPr lang="sv-SE" sz="1600" dirty="0"/>
              <a:t>and manage tools, such as business glossary, metadata </a:t>
            </a:r>
            <a:r>
              <a:rPr lang="sv-SE" sz="1600" dirty="0" smtClean="0"/>
              <a:t>repository, data profiling tool </a:t>
            </a:r>
            <a:r>
              <a:rPr lang="sv-SE" sz="1600" dirty="0"/>
              <a:t>and issue log  </a:t>
            </a:r>
            <a:endParaRPr lang="sv-SE" sz="1600" dirty="0" smtClean="0"/>
          </a:p>
          <a:p>
            <a:r>
              <a:rPr lang="sv-SE" sz="1600" dirty="0" smtClean="0"/>
              <a:t>Develop a communication plan</a:t>
            </a:r>
            <a:endParaRPr lang="sv-SE" sz="1600" dirty="0"/>
          </a:p>
          <a:p>
            <a:pPr marL="0" indent="0">
              <a:buNone/>
            </a:pPr>
            <a:endParaRPr lang="sv-SE"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60975497"/>
      </p:ext>
    </p:extLst>
  </p:cSld>
  <p:clrMapOvr>
    <a:masterClrMapping/>
  </p:clrMapOvr>
  <mc:AlternateContent xmlns:mc="http://schemas.openxmlformats.org/markup-compatibility/2006" xmlns:p14="http://schemas.microsoft.com/office/powerpoint/2010/main">
    <mc:Choice Requires="p14">
      <p:transition spd="slow" p14:dur="2000" advTm="63041"/>
    </mc:Choice>
    <mc:Fallback xmlns="">
      <p:transition spd="slow" advTm="6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sz="2400" dirty="0" smtClean="0"/>
              <a:t>Determin key business data elements</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b="1" dirty="0" smtClean="0"/>
              <a:t>Determin key business data elements </a:t>
            </a:r>
            <a:r>
              <a:rPr lang="sv-SE" sz="1600" dirty="0" smtClean="0"/>
              <a:t>- The first step for a data steward is to decide which business data elements are key to bring under governance </a:t>
            </a:r>
          </a:p>
          <a:p>
            <a:r>
              <a:rPr lang="sv-SE" sz="1600" dirty="0" smtClean="0"/>
              <a:t>That is, </a:t>
            </a:r>
            <a:r>
              <a:rPr lang="sv-SE" sz="1600" b="1" dirty="0" smtClean="0"/>
              <a:t>identifying business data elements that are worth spending time on to govern</a:t>
            </a:r>
            <a:r>
              <a:rPr lang="sv-SE" sz="1600" dirty="0" smtClean="0"/>
              <a:t>, by doing an informal ROI analysis/cost benefit analysis</a:t>
            </a:r>
          </a:p>
          <a:p>
            <a:pPr marL="0" indent="0">
              <a:buNone/>
            </a:pPr>
            <a:endParaRPr lang="sv-SE" sz="1600" dirty="0" smtClean="0"/>
          </a:p>
          <a:p>
            <a:endParaRPr lang="sv-SE" sz="1600" dirty="0" smtClean="0"/>
          </a:p>
          <a:p>
            <a:endParaRPr lang="sv-SE" sz="16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85460410"/>
      </p:ext>
    </p:extLst>
  </p:cSld>
  <p:clrMapOvr>
    <a:masterClrMapping/>
  </p:clrMapOvr>
  <mc:AlternateContent xmlns:mc="http://schemas.openxmlformats.org/markup-compatibility/2006" xmlns:p14="http://schemas.microsoft.com/office/powerpoint/2010/main">
    <mc:Choice Requires="p14">
      <p:transition spd="slow" p14:dur="2000" advTm="55205"/>
    </mc:Choice>
    <mc:Fallback xmlns="">
      <p:transition spd="slow" advTm="5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sz="2400" dirty="0" smtClean="0"/>
              <a:t>Determin key business data elements</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smtClean="0"/>
              <a:t>Key business data elements candidates:</a:t>
            </a:r>
          </a:p>
          <a:p>
            <a:pPr lvl="1"/>
            <a:r>
              <a:rPr lang="sv-SE" sz="1600" b="1" dirty="0" smtClean="0"/>
              <a:t>Data elements used in financial reporting </a:t>
            </a:r>
            <a:r>
              <a:rPr lang="sv-SE" sz="1600" dirty="0" smtClean="0"/>
              <a:t>– that is, data that is reported to the financial community</a:t>
            </a:r>
          </a:p>
          <a:p>
            <a:pPr lvl="1"/>
            <a:r>
              <a:rPr lang="sv-SE" sz="1600" b="1" dirty="0" smtClean="0"/>
              <a:t>Data elements for complience and regulatory </a:t>
            </a:r>
            <a:r>
              <a:rPr lang="sv-SE" sz="1600" dirty="0" smtClean="0"/>
              <a:t>– </a:t>
            </a:r>
            <a:r>
              <a:rPr lang="sv-SE" sz="1600" dirty="0"/>
              <a:t>that is, </a:t>
            </a:r>
            <a:r>
              <a:rPr lang="sv-SE" sz="1600" dirty="0" smtClean="0"/>
              <a:t>data that need to be reported due to regulations</a:t>
            </a:r>
          </a:p>
          <a:p>
            <a:pPr lvl="1"/>
            <a:r>
              <a:rPr lang="sv-SE" sz="1600" b="1" dirty="0" smtClean="0"/>
              <a:t>Data elements introduced by the executives </a:t>
            </a:r>
            <a:r>
              <a:rPr lang="sv-SE" sz="1600" dirty="0" smtClean="0"/>
              <a:t>– </a:t>
            </a:r>
            <a:r>
              <a:rPr lang="sv-SE" sz="1600" dirty="0"/>
              <a:t>that is, </a:t>
            </a:r>
            <a:r>
              <a:rPr lang="sv-SE" sz="1600" dirty="0" smtClean="0"/>
              <a:t>data that are often found in executives’ presentations</a:t>
            </a:r>
          </a:p>
          <a:p>
            <a:pPr lvl="1"/>
            <a:r>
              <a:rPr lang="sv-SE" sz="1600" b="1" dirty="0" smtClean="0"/>
              <a:t>Data elements used by high-profile projects</a:t>
            </a:r>
          </a:p>
          <a:p>
            <a:pPr lvl="1"/>
            <a:r>
              <a:rPr lang="sv-SE" sz="1600" b="1" dirty="0" smtClean="0"/>
              <a:t>Data elements decided by the data steward </a:t>
            </a:r>
            <a:r>
              <a:rPr lang="sv-SE" sz="1600" dirty="0" smtClean="0"/>
              <a:t>– </a:t>
            </a:r>
            <a:r>
              <a:rPr lang="sv-SE" sz="1600" dirty="0"/>
              <a:t>that is, </a:t>
            </a:r>
            <a:r>
              <a:rPr lang="sv-SE" sz="1600" dirty="0" smtClean="0"/>
              <a:t>based on her/his experiences</a:t>
            </a:r>
          </a:p>
          <a:p>
            <a:pPr lvl="1"/>
            <a:endParaRPr lang="sv-SE" sz="1600" dirty="0" smtClean="0"/>
          </a:p>
          <a:p>
            <a:pPr marL="457200" lvl="1" indent="0">
              <a:buNone/>
            </a:pPr>
            <a:endParaRPr lang="sv-SE" sz="1600" dirty="0" smtClean="0"/>
          </a:p>
          <a:p>
            <a:pPr marL="0" indent="0">
              <a:buNone/>
            </a:pPr>
            <a:endParaRPr lang="sv-SE" sz="1600" dirty="0" smtClean="0"/>
          </a:p>
          <a:p>
            <a:endParaRPr lang="sv-SE" sz="1600" dirty="0" smtClean="0"/>
          </a:p>
          <a:p>
            <a:endParaRPr lang="sv-SE" sz="1600" dirty="0"/>
          </a:p>
        </p:txBody>
      </p:sp>
      <p:sp>
        <p:nvSpPr>
          <p:cNvPr id="4" name="TextBox 3"/>
          <p:cNvSpPr txBox="1"/>
          <p:nvPr/>
        </p:nvSpPr>
        <p:spPr>
          <a:xfrm>
            <a:off x="976045" y="4582275"/>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4670545"/>
      </p:ext>
    </p:extLst>
  </p:cSld>
  <p:clrMapOvr>
    <a:masterClrMapping/>
  </p:clrMapOvr>
  <mc:AlternateContent xmlns:mc="http://schemas.openxmlformats.org/markup-compatibility/2006" xmlns:p14="http://schemas.microsoft.com/office/powerpoint/2010/main">
    <mc:Choice Requires="p14">
      <p:transition spd="slow" p14:dur="2000" advTm="92971"/>
    </mc:Choice>
    <mc:Fallback xmlns="">
      <p:transition spd="slow" advTm="9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1506" y="143838"/>
            <a:ext cx="1469204" cy="9657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592333" y="328373"/>
            <a:ext cx="7850912" cy="596700"/>
          </a:xfrm>
        </p:spPr>
        <p:txBody>
          <a:bodyPr>
            <a:normAutofit fontScale="90000"/>
          </a:bodyPr>
          <a:lstStyle/>
          <a:p>
            <a:r>
              <a:rPr lang="sv-SE" sz="2400" dirty="0" smtClean="0"/>
              <a:t>Assign responsibility to key </a:t>
            </a:r>
            <a:r>
              <a:rPr lang="sv-SE" sz="2400" dirty="0"/>
              <a:t>business data </a:t>
            </a:r>
            <a:r>
              <a:rPr lang="sv-SE" sz="2400" dirty="0" smtClean="0"/>
              <a:t>elements</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a:t>Every key data element should also be owned by one business </a:t>
            </a:r>
            <a:r>
              <a:rPr lang="sv-SE" sz="1600" dirty="0" smtClean="0"/>
              <a:t>function, and be governed by one data governor (decided by the data governance board)</a:t>
            </a:r>
            <a:endParaRPr lang="sv-SE" sz="1600" dirty="0"/>
          </a:p>
          <a:p>
            <a:r>
              <a:rPr lang="sv-SE" sz="1600" dirty="0"/>
              <a:t>If a key data element is used in two or more business functions, the following guidline can be applied:</a:t>
            </a:r>
          </a:p>
          <a:p>
            <a:pPr lvl="1"/>
            <a:r>
              <a:rPr lang="sv-SE" sz="1600" dirty="0"/>
              <a:t>Data elements should be owned by the business function:</a:t>
            </a:r>
          </a:p>
          <a:p>
            <a:pPr lvl="2"/>
            <a:r>
              <a:rPr lang="sv-SE" sz="1600" dirty="0"/>
              <a:t>that would fundamenally change if the definition of the data element change</a:t>
            </a:r>
          </a:p>
          <a:p>
            <a:r>
              <a:rPr lang="sv-SE" sz="1600" dirty="0" smtClean="0"/>
              <a:t>Every key data element should have one responsible data steward (decided by the Data stewardship council)</a:t>
            </a:r>
          </a:p>
          <a:p>
            <a:pPr lvl="1"/>
            <a:endParaRPr lang="sv-SE" sz="1600" dirty="0" smtClean="0"/>
          </a:p>
          <a:p>
            <a:pPr marL="0" indent="0">
              <a:buNone/>
            </a:pPr>
            <a:endParaRPr lang="sv-SE" sz="1600" dirty="0" smtClean="0"/>
          </a:p>
          <a:p>
            <a:pPr marL="0" indent="0">
              <a:buNone/>
            </a:pPr>
            <a:endParaRPr lang="sv-SE" sz="1600" dirty="0" smtClean="0"/>
          </a:p>
          <a:p>
            <a:endParaRPr lang="sv-SE" sz="1600" dirty="0" smtClean="0"/>
          </a:p>
          <a:p>
            <a:endParaRPr lang="sv-SE" sz="1600" dirty="0"/>
          </a:p>
        </p:txBody>
      </p:sp>
      <p:sp>
        <p:nvSpPr>
          <p:cNvPr id="5" name="TextBox 4"/>
          <p:cNvSpPr txBox="1"/>
          <p:nvPr/>
        </p:nvSpPr>
        <p:spPr>
          <a:xfrm rot="16200000">
            <a:off x="6195541" y="2205173"/>
            <a:ext cx="5342562" cy="307777"/>
          </a:xfrm>
          <a:prstGeom prst="rect">
            <a:avLst/>
          </a:prstGeom>
          <a:noFill/>
        </p:spPr>
        <p:txBody>
          <a:bodyPr wrap="square" rtlCol="0">
            <a:spAutoFit/>
          </a:bodyPr>
          <a:lstStyle/>
          <a:p>
            <a:r>
              <a:rPr lang="sv-SE" sz="1400" dirty="0" smtClean="0"/>
              <a:t>[Plotkin D. (2014) Data Stewardship, Morgan Kaufmann Publishers]</a:t>
            </a:r>
            <a:endParaRPr lang="sv-SE" sz="1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99923070"/>
      </p:ext>
    </p:extLst>
  </p:cSld>
  <p:clrMapOvr>
    <a:masterClrMapping/>
  </p:clrMapOvr>
  <mc:AlternateContent xmlns:mc="http://schemas.openxmlformats.org/markup-compatibility/2006" xmlns:p14="http://schemas.microsoft.com/office/powerpoint/2010/main">
    <mc:Choice Requires="p14">
      <p:transition spd="slow" p14:dur="2000" advTm="99235"/>
    </mc:Choice>
    <mc:Fallback xmlns="">
      <p:transition spd="slow" advTm="9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5666</TotalTime>
  <Words>3290</Words>
  <Application>Microsoft Office PowerPoint</Application>
  <PresentationFormat>On-screen Show (16:9)</PresentationFormat>
  <Paragraphs>331</Paragraphs>
  <Slides>39</Slides>
  <Notes>0</Notes>
  <HiddenSlides>0</HiddenSlides>
  <MMClips>39</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39</vt:i4>
      </vt:variant>
    </vt:vector>
  </HeadingPairs>
  <TitlesOfParts>
    <vt:vector size="47" baseType="lpstr">
      <vt:lpstr>Arial</vt:lpstr>
      <vt:lpstr>Calibri</vt:lpstr>
      <vt:lpstr>Verdana</vt:lpstr>
      <vt:lpstr>su_dsv_ppt_template_16_9_20130920</vt:lpstr>
      <vt:lpstr>English SU 16:9 - Widescreen</vt:lpstr>
      <vt:lpstr>SU 16:9 - Blå Widescreen</vt:lpstr>
      <vt:lpstr>English SU 16:9 - Blå Widescreen</vt:lpstr>
      <vt:lpstr>Special</vt:lpstr>
      <vt:lpstr> OBIDAM: Data Stewardship, Part 2</vt:lpstr>
      <vt:lpstr>Data element – what does it mean? </vt:lpstr>
      <vt:lpstr>Data element – what does it mean? </vt:lpstr>
      <vt:lpstr>Business stakeholder</vt:lpstr>
      <vt:lpstr>What does a data steward needs to do?</vt:lpstr>
      <vt:lpstr>What does a data steward needs to do?</vt:lpstr>
      <vt:lpstr>Determin key business data elements</vt:lpstr>
      <vt:lpstr>Determin key business data elements</vt:lpstr>
      <vt:lpstr>Assign responsibility to key business data elements</vt:lpstr>
      <vt:lpstr>Define key business data element and specify creation and usage business rules</vt:lpstr>
      <vt:lpstr>Define key business data element and specify creation and usage business rules</vt:lpstr>
      <vt:lpstr>Data definitions - requirements</vt:lpstr>
      <vt:lpstr>Specify business rules for creation of data elements</vt:lpstr>
      <vt:lpstr>Specify business rules for usage of data elements</vt:lpstr>
      <vt:lpstr>Specify derivations rules for data elements</vt:lpstr>
      <vt:lpstr>Specify processes for data governance/stewardship  </vt:lpstr>
      <vt:lpstr>Measuring data quality</vt:lpstr>
      <vt:lpstr>Measuring data quality</vt:lpstr>
      <vt:lpstr>Specify data quality rules</vt:lpstr>
      <vt:lpstr>Specify data quality rules</vt:lpstr>
      <vt:lpstr>Data quality dimensions 1(3)</vt:lpstr>
      <vt:lpstr>Data quality dimensions 2(3)</vt:lpstr>
      <vt:lpstr>Data quality dimensions 3(3)</vt:lpstr>
      <vt:lpstr>What is the right level of data quality?</vt:lpstr>
      <vt:lpstr>Data profiling process</vt:lpstr>
      <vt:lpstr>Data profiling: Decide what to do</vt:lpstr>
      <vt:lpstr>Tool: Data profiling tool</vt:lpstr>
      <vt:lpstr>Enforcing data quality 1(2)</vt:lpstr>
      <vt:lpstr>Enforcing data quality 2(2)</vt:lpstr>
      <vt:lpstr> Major reasons for low data quality</vt:lpstr>
      <vt:lpstr> Major reasons for low data quality</vt:lpstr>
      <vt:lpstr>Tool: Issue log</vt:lpstr>
      <vt:lpstr>Tool: A business glossary</vt:lpstr>
      <vt:lpstr>Tool: A business glossary</vt:lpstr>
      <vt:lpstr>Tool: A metadata repository</vt:lpstr>
      <vt:lpstr>Manage data in a information chain</vt:lpstr>
      <vt:lpstr>Information chain</vt:lpstr>
      <vt:lpstr>Tool: Communication plan</vt:lpstr>
      <vt:lpstr>More to do for data steward</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320</cp:revision>
  <dcterms:created xsi:type="dcterms:W3CDTF">2015-05-25T21:35:52Z</dcterms:created>
  <dcterms:modified xsi:type="dcterms:W3CDTF">2017-09-13T10:45:35Z</dcterms:modified>
</cp:coreProperties>
</file>