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3"/>
  </p:notesMasterIdLst>
  <p:handoutMasterIdLst>
    <p:handoutMasterId r:id="rId24"/>
  </p:handoutMasterIdLst>
  <p:sldIdLst>
    <p:sldId id="479" r:id="rId6"/>
    <p:sldId id="541" r:id="rId7"/>
    <p:sldId id="542" r:id="rId8"/>
    <p:sldId id="543" r:id="rId9"/>
    <p:sldId id="544" r:id="rId10"/>
    <p:sldId id="572" r:id="rId11"/>
    <p:sldId id="573" r:id="rId12"/>
    <p:sldId id="548" r:id="rId13"/>
    <p:sldId id="547" r:id="rId14"/>
    <p:sldId id="552" r:id="rId15"/>
    <p:sldId id="551" r:id="rId16"/>
    <p:sldId id="554" r:id="rId17"/>
    <p:sldId id="565" r:id="rId18"/>
    <p:sldId id="558" r:id="rId19"/>
    <p:sldId id="557" r:id="rId20"/>
    <p:sldId id="559" r:id="rId21"/>
    <p:sldId id="560" r:id="rId22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4/5/2020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2020-04-05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653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2020-04-05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4/5/2020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2020-04-05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 fontScale="90000"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b="1" i="1" dirty="0" smtClean="0"/>
              <a:t>OBIDAM: </a:t>
            </a:r>
            <a:r>
              <a:rPr lang="en-US" sz="3300" dirty="0" smtClean="0"/>
              <a:t>Data Stewardship, Part 1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7"/>
    </mc:Choice>
    <mc:Fallback xmlns="">
      <p:transition spd="slow" advTm="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51506" y="143838"/>
            <a:ext cx="1469204" cy="965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46" y="305600"/>
            <a:ext cx="6850800" cy="596700"/>
          </a:xfrm>
        </p:spPr>
        <p:txBody>
          <a:bodyPr/>
          <a:lstStyle/>
          <a:p>
            <a:r>
              <a:rPr lang="sv-SE" dirty="0" smtClean="0"/>
              <a:t>Data governance program</a:t>
            </a:r>
            <a:endParaRPr lang="sv-SE" dirty="0"/>
          </a:p>
        </p:txBody>
      </p:sp>
      <p:sp>
        <p:nvSpPr>
          <p:cNvPr id="3" name="Isosceles Triangle 2"/>
          <p:cNvSpPr/>
          <p:nvPr/>
        </p:nvSpPr>
        <p:spPr>
          <a:xfrm>
            <a:off x="503434" y="1242203"/>
            <a:ext cx="5095982" cy="3685397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ounded Rectangle 28"/>
          <p:cNvSpPr/>
          <p:nvPr/>
        </p:nvSpPr>
        <p:spPr>
          <a:xfrm rot="18299105">
            <a:off x="-730529" y="2703003"/>
            <a:ext cx="4508149" cy="4534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Box 29"/>
          <p:cNvSpPr txBox="1"/>
          <p:nvPr/>
        </p:nvSpPr>
        <p:spPr>
          <a:xfrm rot="18303491">
            <a:off x="-283503" y="2595485"/>
            <a:ext cx="38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Data Governance Programme Office</a:t>
            </a:r>
            <a:endParaRPr lang="sv-SE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341962" y="3730725"/>
            <a:ext cx="3379172" cy="324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029208" y="2729308"/>
            <a:ext cx="1989899" cy="256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36622" y="2754988"/>
            <a:ext cx="1316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Data Governance Board</a:t>
            </a:r>
            <a:endParaRPr lang="sv-SE" dirty="0"/>
          </a:p>
        </p:txBody>
      </p:sp>
      <p:sp>
        <p:nvSpPr>
          <p:cNvPr id="37" name="TextBox 36"/>
          <p:cNvSpPr txBox="1"/>
          <p:nvPr/>
        </p:nvSpPr>
        <p:spPr>
          <a:xfrm>
            <a:off x="2405439" y="3881605"/>
            <a:ext cx="145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Data Stewardship Council</a:t>
            </a:r>
            <a:endParaRPr lang="sv-SE" dirty="0"/>
          </a:p>
        </p:txBody>
      </p:sp>
      <p:sp>
        <p:nvSpPr>
          <p:cNvPr id="39" name="TextBox 38"/>
          <p:cNvSpPr txBox="1"/>
          <p:nvPr/>
        </p:nvSpPr>
        <p:spPr>
          <a:xfrm>
            <a:off x="2410365" y="1819996"/>
            <a:ext cx="1316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Executive Steering Committe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22977" y="1896786"/>
            <a:ext cx="358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Provides funding for the program</a:t>
            </a:r>
          </a:p>
          <a:p>
            <a:endParaRPr lang="sv-SE" dirty="0"/>
          </a:p>
        </p:txBody>
      </p:sp>
      <p:sp>
        <p:nvSpPr>
          <p:cNvPr id="41" name="TextBox 40"/>
          <p:cNvSpPr txBox="1"/>
          <p:nvPr/>
        </p:nvSpPr>
        <p:spPr>
          <a:xfrm>
            <a:off x="4263513" y="2638268"/>
            <a:ext cx="48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</a:t>
            </a:r>
            <a:r>
              <a:rPr lang="sv-SE" dirty="0" smtClean="0"/>
              <a:t>wns processes, and key data element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71518" y="3567824"/>
            <a:ext cx="436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Consists of </a:t>
            </a:r>
            <a:r>
              <a:rPr lang="sv-SE" b="1" dirty="0" smtClean="0"/>
              <a:t>data stewards </a:t>
            </a:r>
            <a:r>
              <a:rPr lang="sv-SE" dirty="0" smtClean="0"/>
              <a:t>that are experts on definitions and the use of data</a:t>
            </a:r>
            <a:endParaRPr lang="sv-SE" dirty="0"/>
          </a:p>
        </p:txBody>
      </p:sp>
      <p:sp>
        <p:nvSpPr>
          <p:cNvPr id="49" name="TextBox 48"/>
          <p:cNvSpPr txBox="1"/>
          <p:nvPr/>
        </p:nvSpPr>
        <p:spPr>
          <a:xfrm>
            <a:off x="5258723" y="4110279"/>
            <a:ext cx="377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Decide how to create metadata, create and carry out data-related procedures, and manage tools</a:t>
            </a:r>
            <a:endParaRPr lang="sv-SE" dirty="0"/>
          </a:p>
        </p:txBody>
      </p:sp>
      <p:sp>
        <p:nvSpPr>
          <p:cNvPr id="51" name="TextBox 50"/>
          <p:cNvSpPr txBox="1"/>
          <p:nvPr/>
        </p:nvSpPr>
        <p:spPr>
          <a:xfrm>
            <a:off x="4285997" y="2895668"/>
            <a:ext cx="488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Consists of </a:t>
            </a:r>
            <a:r>
              <a:rPr lang="sv-SE" b="1" dirty="0" smtClean="0"/>
              <a:t>data governors (data owners) </a:t>
            </a:r>
            <a:r>
              <a:rPr lang="sv-SE" dirty="0" smtClean="0"/>
              <a:t>representing data-owning business functions</a:t>
            </a:r>
            <a:endParaRPr lang="sv-SE" dirty="0"/>
          </a:p>
        </p:txBody>
      </p:sp>
      <p:sp>
        <p:nvSpPr>
          <p:cNvPr id="52" name="TextBox 51"/>
          <p:cNvSpPr txBox="1"/>
          <p:nvPr/>
        </p:nvSpPr>
        <p:spPr>
          <a:xfrm>
            <a:off x="67841" y="789783"/>
            <a:ext cx="2346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Manage the data governance program and is</a:t>
            </a:r>
            <a:endParaRPr lang="sv-SE" b="1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3485567" y="1631138"/>
            <a:ext cx="407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Supports the program enterprise-wide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31158" y="2143001"/>
            <a:ext cx="322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Approve data-related policies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72034" y="55868"/>
            <a:ext cx="1910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0843" y="1614229"/>
            <a:ext cx="1542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run by a </a:t>
            </a:r>
            <a:r>
              <a:rPr lang="sv-SE" b="1" dirty="0"/>
              <a:t>data governance manager </a:t>
            </a:r>
            <a:r>
              <a:rPr lang="sv-SE" dirty="0"/>
              <a:t>or </a:t>
            </a:r>
            <a:r>
              <a:rPr lang="sv-SE" b="1" dirty="0"/>
              <a:t>chief data steward</a:t>
            </a:r>
          </a:p>
          <a:p>
            <a:endParaRPr lang="sv-SE" dirty="0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28"/>
    </mc:Choice>
    <mc:Fallback xmlns="">
      <p:transition spd="slow" advTm="11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 fontScale="90000"/>
          </a:bodyPr>
          <a:lstStyle/>
          <a:p>
            <a:r>
              <a:rPr lang="sv-SE" sz="2400" dirty="0" smtClean="0"/>
              <a:t>The three P:s: Policies, Processes and Procedures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5" y="1216927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Effective data governance and data stewardship requires policies, processes and procedures.</a:t>
            </a:r>
          </a:p>
          <a:p>
            <a:r>
              <a:rPr lang="sv-SE" sz="1600" b="1" dirty="0" smtClean="0"/>
              <a:t>Policies</a:t>
            </a:r>
            <a:r>
              <a:rPr lang="sv-SE" sz="1600" dirty="0" smtClean="0"/>
              <a:t> – are high level rules that that supports the achievement of enterprise goals (such as ”Redundant data element are not allowed”)</a:t>
            </a:r>
          </a:p>
          <a:p>
            <a:r>
              <a:rPr lang="sv-SE" sz="1600" b="1" dirty="0" smtClean="0"/>
              <a:t>Processes</a:t>
            </a:r>
            <a:r>
              <a:rPr lang="sv-SE" sz="1600" dirty="0" smtClean="0"/>
              <a:t> – state what tasks to do on a high level </a:t>
            </a:r>
            <a:r>
              <a:rPr lang="sv-SE" sz="1600" dirty="0"/>
              <a:t>to </a:t>
            </a:r>
            <a:r>
              <a:rPr lang="sv-SE" sz="1600" dirty="0" smtClean="0"/>
              <a:t>comply </a:t>
            </a:r>
            <a:r>
              <a:rPr lang="sv-SE" sz="1600" dirty="0"/>
              <a:t>with the </a:t>
            </a:r>
            <a:r>
              <a:rPr lang="sv-SE" sz="1600" dirty="0" smtClean="0"/>
              <a:t>policies (such as  ”search through the business glossary, do a comparison of definitions, resolve potential duplicates, create a new data element, etc) </a:t>
            </a:r>
          </a:p>
          <a:p>
            <a:r>
              <a:rPr lang="sv-SE" sz="1600" b="1" dirty="0" smtClean="0"/>
              <a:t>Procedures</a:t>
            </a:r>
            <a:r>
              <a:rPr lang="sv-SE" sz="1600" dirty="0" smtClean="0"/>
              <a:t> – state exactly how to perform each task in processes (such as, an exact description of how to </a:t>
            </a:r>
            <a:r>
              <a:rPr lang="sv-SE" sz="1600" dirty="0"/>
              <a:t>search through the business </a:t>
            </a:r>
            <a:r>
              <a:rPr lang="sv-SE" sz="1600" dirty="0" smtClean="0"/>
              <a:t>glossary, etc)</a:t>
            </a:r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893852" y="4835723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5"/>
    </mc:Choice>
    <mc:Fallback xmlns="">
      <p:transition spd="slow" advTm="8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Business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The business data steward - is responsible for stewarding the data of a certain business function</a:t>
            </a:r>
          </a:p>
          <a:p>
            <a:r>
              <a:rPr lang="sv-SE" sz="1600" dirty="0" smtClean="0"/>
              <a:t>First, the business </a:t>
            </a:r>
            <a:r>
              <a:rPr lang="sv-SE" sz="1600" dirty="0"/>
              <a:t>data </a:t>
            </a:r>
            <a:r>
              <a:rPr lang="sv-SE" sz="1600" dirty="0" smtClean="0"/>
              <a:t>steward - knows data </a:t>
            </a:r>
            <a:r>
              <a:rPr lang="sv-SE" sz="1600" dirty="0"/>
              <a:t>and issues related to </a:t>
            </a:r>
            <a:r>
              <a:rPr lang="sv-SE" sz="1600" dirty="0" smtClean="0"/>
              <a:t>data in  general</a:t>
            </a:r>
          </a:p>
          <a:p>
            <a:r>
              <a:rPr lang="sv-SE" sz="1600" dirty="0" smtClean="0"/>
              <a:t>Second, the </a:t>
            </a:r>
            <a:r>
              <a:rPr lang="sv-SE" sz="1600" dirty="0"/>
              <a:t>business data steward </a:t>
            </a:r>
            <a:r>
              <a:rPr lang="sv-SE" sz="1600" dirty="0" smtClean="0"/>
              <a:t>- also knows what the business needs is in a certain business function – especially when it comes to requirements on the data used in the business function</a:t>
            </a:r>
          </a:p>
          <a:p>
            <a:pPr marL="457200" lvl="1" indent="0">
              <a:buNone/>
            </a:pPr>
            <a:endParaRPr lang="sv-SE" sz="1600" dirty="0" smtClean="0"/>
          </a:p>
          <a:p>
            <a:pPr marL="0" indent="0">
              <a:buNone/>
            </a:pPr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3"/>
    </mc:Choice>
    <mc:Fallback xmlns="">
      <p:transition spd="slow" advTm="2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Business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The business </a:t>
            </a:r>
            <a:r>
              <a:rPr lang="sv-SE" sz="1600" dirty="0"/>
              <a:t>data </a:t>
            </a:r>
            <a:r>
              <a:rPr lang="sv-SE" sz="1600" dirty="0" smtClean="0"/>
              <a:t>steward - often formalizes </a:t>
            </a:r>
            <a:r>
              <a:rPr lang="sv-SE" sz="1600" dirty="0"/>
              <a:t>and </a:t>
            </a:r>
            <a:r>
              <a:rPr lang="sv-SE" sz="1600" dirty="0" smtClean="0"/>
              <a:t>structures </a:t>
            </a:r>
            <a:r>
              <a:rPr lang="sv-SE" sz="1600" dirty="0"/>
              <a:t>a role that </a:t>
            </a:r>
            <a:r>
              <a:rPr lang="sv-SE" sz="1600" dirty="0" smtClean="0"/>
              <a:t>someobody already has taken informally in an organization, which is a person that </a:t>
            </a:r>
            <a:r>
              <a:rPr lang="sv-SE" sz="1600" dirty="0"/>
              <a:t>everbody </a:t>
            </a:r>
            <a:r>
              <a:rPr lang="sv-SE" sz="1600" dirty="0" smtClean="0"/>
              <a:t>in the organization approach to ask questions regarding </a:t>
            </a:r>
            <a:r>
              <a:rPr lang="sv-SE" sz="1600" dirty="0"/>
              <a:t>data-related issues</a:t>
            </a:r>
          </a:p>
          <a:p>
            <a:r>
              <a:rPr lang="sv-SE" sz="1600" dirty="0" smtClean="0"/>
              <a:t>By formalizing the role of the business data steward, the work with data-related issues will be more effective and efficient</a:t>
            </a:r>
          </a:p>
          <a:p>
            <a:pPr marL="0" indent="0">
              <a:buNone/>
            </a:pPr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2"/>
    </mc:Choice>
    <mc:Fallback xmlns="">
      <p:transition spd="slow" advTm="34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Domain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Domain data steward – is a business data steward that represent several business functions - when the same data element (e.g. customer) are used in several business areas, and the ownership of the data element needs to be shared among two or more business areas</a:t>
            </a:r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1"/>
    </mc:Choice>
    <mc:Fallback xmlns="">
      <p:transition spd="slow" advTm="3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Technical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Technical data </a:t>
            </a:r>
            <a:r>
              <a:rPr lang="sv-SE" sz="1600" dirty="0"/>
              <a:t>steward – </a:t>
            </a:r>
            <a:r>
              <a:rPr lang="sv-SE" sz="1600" dirty="0" smtClean="0"/>
              <a:t>is an IT representative that has knowledge of IT systems</a:t>
            </a:r>
          </a:p>
          <a:p>
            <a:r>
              <a:rPr lang="sv-SE" sz="1600" dirty="0"/>
              <a:t>Technical data </a:t>
            </a:r>
            <a:r>
              <a:rPr lang="sv-SE" sz="1600" dirty="0" smtClean="0"/>
              <a:t>steward – understand how data are created, manipulated (e.g., transformed), stored, and moved (e.g., transported, transfered) in and between IT systems – and therefore needs to collaborate with the other roles of data steward</a:t>
            </a:r>
          </a:p>
          <a:p>
            <a:r>
              <a:rPr lang="sv-SE" sz="1600" dirty="0"/>
              <a:t>Technical data </a:t>
            </a:r>
            <a:r>
              <a:rPr lang="sv-SE" sz="1600" dirty="0" smtClean="0"/>
              <a:t>steward - can work with data quality resolution rules, ETL jobs, identity resolution for master data management</a:t>
            </a:r>
          </a:p>
          <a:p>
            <a:pPr marL="457200" lvl="1" indent="0">
              <a:buNone/>
            </a:pPr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705735" y="4589143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8"/>
    </mc:Choice>
    <mc:Fallback xmlns="">
      <p:transition spd="slow" advTm="4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Project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Project data </a:t>
            </a:r>
            <a:r>
              <a:rPr lang="sv-SE" sz="1600" dirty="0"/>
              <a:t>steward – </a:t>
            </a:r>
            <a:r>
              <a:rPr lang="sv-SE" sz="1600" dirty="0" smtClean="0"/>
              <a:t>works in projects, and helps </a:t>
            </a:r>
            <a:r>
              <a:rPr lang="sv-SE" sz="1600" dirty="0"/>
              <a:t>and reports back </a:t>
            </a:r>
            <a:r>
              <a:rPr lang="sv-SE" sz="1600" dirty="0" smtClean="0"/>
              <a:t>to the </a:t>
            </a:r>
            <a:r>
              <a:rPr lang="sv-SE" sz="1600" dirty="0"/>
              <a:t>business data </a:t>
            </a:r>
            <a:r>
              <a:rPr lang="sv-SE" sz="1600" dirty="0" smtClean="0"/>
              <a:t>stewards about data-related issues in the projects, and, thereby, taking work load off the business data stewards</a:t>
            </a:r>
          </a:p>
          <a:p>
            <a:r>
              <a:rPr lang="sv-SE" sz="1600" dirty="0"/>
              <a:t>Project data steward </a:t>
            </a:r>
            <a:r>
              <a:rPr lang="sv-SE" sz="1600" dirty="0" smtClean="0"/>
              <a:t>– is usually a person already involved in a project </a:t>
            </a:r>
          </a:p>
          <a:p>
            <a:r>
              <a:rPr lang="sv-SE" sz="1600" dirty="0" smtClean="0"/>
              <a:t>Project data steward – is not the responsible for the data in the projects – this is still the role of business data stewards</a:t>
            </a:r>
          </a:p>
          <a:p>
            <a:endParaRPr lang="sv-SE" sz="1600" dirty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5"/>
    </mc:Choice>
    <mc:Fallback xmlns="">
      <p:transition spd="slow" advTm="4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735" y="403247"/>
            <a:ext cx="6850800" cy="596700"/>
          </a:xfrm>
        </p:spPr>
        <p:txBody>
          <a:bodyPr>
            <a:normAutofit/>
          </a:bodyPr>
          <a:lstStyle/>
          <a:p>
            <a:r>
              <a:rPr lang="sv-SE" sz="2400" dirty="0" smtClean="0"/>
              <a:t>Operational data steward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4" y="1258023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Operational data steward – help the business data steward on an operational level, that is, working directly with </a:t>
            </a:r>
            <a:r>
              <a:rPr lang="sv-SE" sz="1600" dirty="0"/>
              <a:t>the </a:t>
            </a:r>
            <a:r>
              <a:rPr lang="sv-SE" sz="1600" dirty="0" smtClean="0"/>
              <a:t>data to address different data-related issues, </a:t>
            </a:r>
            <a:r>
              <a:rPr lang="sv-SE" sz="1600" dirty="0"/>
              <a:t>and reports back to the business data </a:t>
            </a:r>
            <a:r>
              <a:rPr lang="sv-SE" sz="1600" dirty="0" smtClean="0"/>
              <a:t>steward</a:t>
            </a:r>
          </a:p>
          <a:p>
            <a:r>
              <a:rPr lang="sv-SE" sz="1600" dirty="0" smtClean="0"/>
              <a:t>For example, an operational </a:t>
            </a:r>
            <a:r>
              <a:rPr lang="sv-SE" sz="1600" dirty="0"/>
              <a:t>data steward </a:t>
            </a:r>
            <a:r>
              <a:rPr lang="sv-SE" sz="1600" dirty="0" smtClean="0"/>
              <a:t>can ensure that data creation rules are followed </a:t>
            </a:r>
          </a:p>
          <a:p>
            <a:r>
              <a:rPr lang="sv-SE" sz="1600" dirty="0" smtClean="0"/>
              <a:t>Operational data </a:t>
            </a:r>
            <a:r>
              <a:rPr lang="sv-SE" sz="1600" dirty="0"/>
              <a:t>steward – is not the responsible for the </a:t>
            </a:r>
            <a:r>
              <a:rPr lang="sv-SE" sz="1600" dirty="0" smtClean="0"/>
              <a:t>data – </a:t>
            </a:r>
            <a:r>
              <a:rPr lang="sv-SE" sz="1600" dirty="0"/>
              <a:t>this is still the role of business data stewards</a:t>
            </a:r>
          </a:p>
          <a:p>
            <a:endParaRPr lang="sv-SE" sz="1600" dirty="0"/>
          </a:p>
          <a:p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4"/>
    </mc:Choice>
    <mc:Fallback xmlns="">
      <p:transition spd="slow" advTm="3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Data governance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73" y="1224234"/>
            <a:ext cx="7938898" cy="4299942"/>
          </a:xfrm>
        </p:spPr>
        <p:txBody>
          <a:bodyPr>
            <a:noAutofit/>
          </a:bodyPr>
          <a:lstStyle/>
          <a:p>
            <a:pPr marL="300038"/>
            <a:r>
              <a:rPr lang="sv-SE" sz="1600" dirty="0" smtClean="0"/>
              <a:t>Data governance is the governing of data assets in organizations, including the structure, processes, and organization needed for such governing</a:t>
            </a:r>
            <a:endParaRPr lang="sv-SE" sz="1600" dirty="0"/>
          </a:p>
          <a:p>
            <a:pPr lvl="1">
              <a:buNone/>
            </a:pPr>
            <a:r>
              <a:rPr lang="sv-SE" sz="1500" dirty="0"/>
              <a:t>.</a:t>
            </a:r>
          </a:p>
          <a:p>
            <a:pPr lvl="1">
              <a:buNone/>
            </a:pPr>
            <a:r>
              <a:rPr lang="sv-SE" sz="15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[Definition based on Plotkin D. (2014) Data Stewardship, Morgan Kaufmann Publishers]</a:t>
            </a:r>
            <a:endParaRPr lang="sv-SE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6"/>
    </mc:Choice>
    <mc:Fallback xmlns="">
      <p:transition spd="slow" advTm="2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Data governance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73" y="1224234"/>
            <a:ext cx="7938898" cy="4299942"/>
          </a:xfrm>
        </p:spPr>
        <p:txBody>
          <a:bodyPr>
            <a:noAutofit/>
          </a:bodyPr>
          <a:lstStyle/>
          <a:p>
            <a:pPr marL="300038"/>
            <a:r>
              <a:rPr lang="sv-SE" sz="1600" dirty="0" smtClean="0"/>
              <a:t>Data governance aims to move data from an ungoverned state to a governed state</a:t>
            </a:r>
            <a:endParaRPr lang="sv-SE" sz="1600" dirty="0"/>
          </a:p>
          <a:p>
            <a:pPr lvl="1">
              <a:buNone/>
            </a:pPr>
            <a:r>
              <a:rPr lang="sv-SE" sz="1500" dirty="0"/>
              <a:t>.</a:t>
            </a:r>
          </a:p>
          <a:p>
            <a:pPr lvl="1">
              <a:buNone/>
            </a:pPr>
            <a:r>
              <a:rPr lang="sv-SE" sz="15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Data stewardship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73" y="1224234"/>
            <a:ext cx="7938898" cy="4299942"/>
          </a:xfrm>
        </p:spPr>
        <p:txBody>
          <a:bodyPr>
            <a:noAutofit/>
          </a:bodyPr>
          <a:lstStyle/>
          <a:p>
            <a:pPr marL="300038"/>
            <a:r>
              <a:rPr lang="sv-SE" sz="1600" dirty="0" smtClean="0"/>
              <a:t>Data stewardship is the operational aspect of data governance – that is, the day-to-day work of data governance</a:t>
            </a:r>
          </a:p>
          <a:p>
            <a:pPr marL="0" indent="0">
              <a:buNone/>
            </a:pPr>
            <a:endParaRPr lang="sv-SE" sz="1600" dirty="0"/>
          </a:p>
          <a:p>
            <a:pPr lvl="1">
              <a:buNone/>
            </a:pPr>
            <a:r>
              <a:rPr lang="sv-SE" sz="1500" dirty="0"/>
              <a:t>.</a:t>
            </a:r>
          </a:p>
          <a:p>
            <a:pPr lvl="1">
              <a:buNone/>
            </a:pPr>
            <a:r>
              <a:rPr lang="sv-SE" sz="15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8"/>
    </mc:Choice>
    <mc:Fallback xmlns="">
      <p:transition spd="slow" advTm="1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2400" dirty="0" smtClean="0"/>
              <a:t>Data governance and data stewardship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73" y="1224234"/>
            <a:ext cx="7938898" cy="4299942"/>
          </a:xfrm>
        </p:spPr>
        <p:txBody>
          <a:bodyPr>
            <a:noAutofit/>
          </a:bodyPr>
          <a:lstStyle/>
          <a:p>
            <a:pPr marL="300038"/>
            <a:r>
              <a:rPr lang="sv-SE" sz="1600" dirty="0" smtClean="0"/>
              <a:t>Data governance and data </a:t>
            </a:r>
            <a:r>
              <a:rPr lang="sv-SE" sz="1600" dirty="0"/>
              <a:t>s</a:t>
            </a:r>
            <a:r>
              <a:rPr lang="sv-SE" sz="1600" dirty="0" smtClean="0"/>
              <a:t>tewardship ”make sure that people are properly organized and make the right things to make the data understood, trusted and of high quaility – and ultimately, suitable and usable for the purpose of the enterprise”</a:t>
            </a:r>
            <a:endParaRPr lang="sv-SE" sz="1600" dirty="0"/>
          </a:p>
          <a:p>
            <a:pPr lvl="1">
              <a:buNone/>
            </a:pPr>
            <a:r>
              <a:rPr lang="sv-SE" sz="1500" dirty="0"/>
              <a:t>.</a:t>
            </a:r>
          </a:p>
          <a:p>
            <a:pPr lvl="1">
              <a:buNone/>
            </a:pPr>
            <a:r>
              <a:rPr lang="sv-SE" sz="15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Data shall be treated as other assets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24234"/>
            <a:ext cx="8249258" cy="394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dirty="0" smtClean="0"/>
              <a:t>Data shall be treated as we treat other assets (i.e. valuable resources) in an organization:</a:t>
            </a:r>
          </a:p>
          <a:p>
            <a:r>
              <a:rPr lang="sv-SE" sz="1600" dirty="0"/>
              <a:t>Data shall be owned </a:t>
            </a:r>
            <a:endParaRPr lang="sv-SE" sz="1600" dirty="0" smtClean="0"/>
          </a:p>
          <a:p>
            <a:r>
              <a:rPr lang="sv-SE" sz="1600" dirty="0" smtClean="0"/>
              <a:t>Data shall be understood, inventoried and quality checked as well as corrected when data-related issues appear </a:t>
            </a:r>
          </a:p>
          <a:p>
            <a:r>
              <a:rPr lang="sv-SE" sz="1600" dirty="0" smtClean="0"/>
              <a:t>Data shall be wisely used</a:t>
            </a:r>
          </a:p>
          <a:p>
            <a:endParaRPr lang="sv-SE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8"/>
    </mc:Choice>
    <mc:Fallback xmlns="">
      <p:transition spd="slow" advTm="3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Data governance - again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73" y="1224234"/>
            <a:ext cx="7938898" cy="4299942"/>
          </a:xfrm>
        </p:spPr>
        <p:txBody>
          <a:bodyPr>
            <a:noAutofit/>
          </a:bodyPr>
          <a:lstStyle/>
          <a:p>
            <a:pPr marL="300038"/>
            <a:r>
              <a:rPr lang="sv-SE" sz="1600" dirty="0" smtClean="0"/>
              <a:t>Data governance aims to move data from an ungoverned state to a governed state</a:t>
            </a:r>
            <a:endParaRPr lang="sv-SE" sz="1600" dirty="0"/>
          </a:p>
          <a:p>
            <a:pPr lvl="1">
              <a:buNone/>
            </a:pPr>
            <a:r>
              <a:rPr lang="sv-SE" sz="1500" dirty="0"/>
              <a:t>.</a:t>
            </a:r>
          </a:p>
          <a:p>
            <a:pPr lvl="1">
              <a:buNone/>
            </a:pPr>
            <a:r>
              <a:rPr lang="sv-SE" sz="15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3"/>
    </mc:Choice>
    <mc:Fallback xmlns="">
      <p:transition spd="slow" advTm="1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551506" y="143838"/>
            <a:ext cx="1469204" cy="965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ctangle 21"/>
          <p:cNvSpPr/>
          <p:nvPr/>
        </p:nvSpPr>
        <p:spPr>
          <a:xfrm>
            <a:off x="1464846" y="4094785"/>
            <a:ext cx="2001243" cy="599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ounded Rectangle 15"/>
          <p:cNvSpPr/>
          <p:nvPr/>
        </p:nvSpPr>
        <p:spPr>
          <a:xfrm>
            <a:off x="567760" y="1188222"/>
            <a:ext cx="7541070" cy="38005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3299790" y="1309058"/>
            <a:ext cx="2255621" cy="599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68" y="192044"/>
            <a:ext cx="6850800" cy="596700"/>
          </a:xfrm>
        </p:spPr>
        <p:txBody>
          <a:bodyPr/>
          <a:lstStyle/>
          <a:p>
            <a:r>
              <a:rPr lang="sv-SE" dirty="0" smtClean="0"/>
              <a:t>Drivers for moving data to a governed state</a:t>
            </a:r>
            <a:endParaRPr lang="sv-SE" dirty="0"/>
          </a:p>
        </p:txBody>
      </p:sp>
      <p:sp>
        <p:nvSpPr>
          <p:cNvPr id="4" name="Oval 3"/>
          <p:cNvSpPr/>
          <p:nvPr/>
        </p:nvSpPr>
        <p:spPr>
          <a:xfrm>
            <a:off x="3743864" y="2553416"/>
            <a:ext cx="1466491" cy="12767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726612" y="2881217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Governed data</a:t>
            </a:r>
            <a:endParaRPr lang="sv-SE" dirty="0"/>
          </a:p>
        </p:txBody>
      </p:sp>
      <p:sp>
        <p:nvSpPr>
          <p:cNvPr id="6" name="Down Arrow 5"/>
          <p:cNvSpPr/>
          <p:nvPr/>
        </p:nvSpPr>
        <p:spPr>
          <a:xfrm>
            <a:off x="4177267" y="2053416"/>
            <a:ext cx="509429" cy="4363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Down Arrow 6"/>
          <p:cNvSpPr/>
          <p:nvPr/>
        </p:nvSpPr>
        <p:spPr>
          <a:xfrm rot="18264167">
            <a:off x="3113896" y="2504773"/>
            <a:ext cx="509429" cy="4363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Down Arrow 7"/>
          <p:cNvSpPr/>
          <p:nvPr/>
        </p:nvSpPr>
        <p:spPr>
          <a:xfrm rot="14508137">
            <a:off x="3392048" y="3654200"/>
            <a:ext cx="509429" cy="4363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Down Arrow 8"/>
          <p:cNvSpPr/>
          <p:nvPr/>
        </p:nvSpPr>
        <p:spPr>
          <a:xfrm rot="3508408">
            <a:off x="5184543" y="2539134"/>
            <a:ext cx="509429" cy="4363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Down Arrow 9"/>
          <p:cNvSpPr/>
          <p:nvPr/>
        </p:nvSpPr>
        <p:spPr>
          <a:xfrm rot="7185310">
            <a:off x="5184544" y="3618315"/>
            <a:ext cx="509429" cy="43634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/>
          <p:cNvSpPr/>
          <p:nvPr/>
        </p:nvSpPr>
        <p:spPr>
          <a:xfrm>
            <a:off x="717169" y="2139854"/>
            <a:ext cx="2152546" cy="599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711047" y="2115481"/>
            <a:ext cx="223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Implementing master data management</a:t>
            </a:r>
          </a:p>
          <a:p>
            <a:endParaRPr lang="sv-SE" b="1" dirty="0"/>
          </a:p>
        </p:txBody>
      </p:sp>
      <p:sp>
        <p:nvSpPr>
          <p:cNvPr id="24" name="Rectangle 23"/>
          <p:cNvSpPr/>
          <p:nvPr/>
        </p:nvSpPr>
        <p:spPr>
          <a:xfrm>
            <a:off x="5847239" y="2240943"/>
            <a:ext cx="2001243" cy="599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/>
          <p:cNvSpPr/>
          <p:nvPr/>
        </p:nvSpPr>
        <p:spPr>
          <a:xfrm>
            <a:off x="5785903" y="3929058"/>
            <a:ext cx="2001243" cy="599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ctangle 25"/>
          <p:cNvSpPr/>
          <p:nvPr/>
        </p:nvSpPr>
        <p:spPr>
          <a:xfrm>
            <a:off x="1401249" y="3929058"/>
            <a:ext cx="2001243" cy="907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1416215" y="3901783"/>
            <a:ext cx="1904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Implementing data warehousing and BI solutioms</a:t>
            </a:r>
          </a:p>
          <a:p>
            <a:endParaRPr lang="sv-S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61245" y="1300364"/>
            <a:ext cx="2534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Implementing information security</a:t>
            </a:r>
          </a:p>
          <a:p>
            <a:endParaRPr lang="sv-SE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09325" y="3913030"/>
            <a:ext cx="173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Developing new systems</a:t>
            </a:r>
          </a:p>
          <a:p>
            <a:endParaRPr lang="sv-SE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80911" y="2194203"/>
            <a:ext cx="173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Improving data quality</a:t>
            </a:r>
          </a:p>
          <a:p>
            <a:endParaRPr lang="sv-SE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6345" y="3074870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Ungoverned data</a:t>
            </a:r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981725" y="1354066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Ungoverned data</a:t>
            </a:r>
            <a:endParaRPr lang="sv-SE" dirty="0"/>
          </a:p>
        </p:txBody>
      </p:sp>
      <p:sp>
        <p:nvSpPr>
          <p:cNvPr id="19" name="TextBox 18"/>
          <p:cNvSpPr txBox="1"/>
          <p:nvPr/>
        </p:nvSpPr>
        <p:spPr>
          <a:xfrm>
            <a:off x="5878869" y="1441350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Ungoverned data</a:t>
            </a:r>
            <a:endParaRPr lang="sv-SE" dirty="0"/>
          </a:p>
        </p:txBody>
      </p:sp>
      <p:sp>
        <p:nvSpPr>
          <p:cNvPr id="20" name="TextBox 19"/>
          <p:cNvSpPr txBox="1"/>
          <p:nvPr/>
        </p:nvSpPr>
        <p:spPr>
          <a:xfrm>
            <a:off x="6468069" y="3015081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Ungoverned data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3756809" y="4374695"/>
            <a:ext cx="148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Ungoverned data</a:t>
            </a:r>
            <a:endParaRPr lang="sv-SE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6308038" y="2335873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2"/>
    </mc:Choice>
    <mc:Fallback xmlns="">
      <p:transition spd="slow" advTm="8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Governed data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975" y="1236117"/>
            <a:ext cx="8581625" cy="4299942"/>
          </a:xfrm>
        </p:spPr>
        <p:txBody>
          <a:bodyPr>
            <a:noAutofit/>
          </a:bodyPr>
          <a:lstStyle/>
          <a:p>
            <a:r>
              <a:rPr lang="sv-SE" sz="1600" dirty="0" smtClean="0"/>
              <a:t>Governed data require:</a:t>
            </a:r>
          </a:p>
          <a:p>
            <a:pPr lvl="1"/>
            <a:r>
              <a:rPr lang="sv-SE" sz="1600" dirty="0"/>
              <a:t>s</a:t>
            </a:r>
            <a:r>
              <a:rPr lang="sv-SE" sz="1600" dirty="0" smtClean="0"/>
              <a:t>tandardized business names </a:t>
            </a:r>
          </a:p>
          <a:p>
            <a:pPr lvl="1"/>
            <a:r>
              <a:rPr lang="sv-SE" sz="1600" dirty="0" smtClean="0"/>
              <a:t>standardized business definitions </a:t>
            </a:r>
          </a:p>
          <a:p>
            <a:pPr lvl="1"/>
            <a:r>
              <a:rPr lang="sv-SE" sz="1600" dirty="0" smtClean="0"/>
              <a:t>specified rules for data creation </a:t>
            </a:r>
            <a:r>
              <a:rPr lang="sv-SE" sz="1600" dirty="0"/>
              <a:t>– specifying </a:t>
            </a:r>
            <a:r>
              <a:rPr lang="sv-SE" sz="1600" dirty="0" smtClean="0"/>
              <a:t>what is needed for creating certain data </a:t>
            </a:r>
            <a:endParaRPr lang="sv-SE" sz="1600" dirty="0"/>
          </a:p>
          <a:p>
            <a:pPr lvl="1"/>
            <a:r>
              <a:rPr lang="sv-SE" sz="1600" dirty="0" smtClean="0"/>
              <a:t>specified rules for usage of the data – specifying for which purpose the certain data can or cannot be used</a:t>
            </a:r>
          </a:p>
          <a:p>
            <a:pPr lvl="1"/>
            <a:r>
              <a:rPr lang="sv-SE" sz="1600" dirty="0"/>
              <a:t>specified rules of data quality </a:t>
            </a:r>
            <a:endParaRPr lang="sv-SE" sz="1600" dirty="0" smtClean="0"/>
          </a:p>
          <a:p>
            <a:pPr lvl="1"/>
            <a:r>
              <a:rPr lang="sv-SE" sz="1600" dirty="0"/>
              <a:t>documentation of physical location of physical instances of the data </a:t>
            </a:r>
          </a:p>
          <a:p>
            <a:pPr lvl="1"/>
            <a:r>
              <a:rPr lang="sv-SE" sz="1600" dirty="0" smtClean="0"/>
              <a:t>specified data governors and data stewards responsible for the data</a:t>
            </a:r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pPr lvl="1"/>
            <a:endParaRPr lang="sv-SE" sz="1600" dirty="0" smtClean="0"/>
          </a:p>
          <a:p>
            <a:endParaRPr lang="sv-SE" sz="1600" dirty="0"/>
          </a:p>
          <a:p>
            <a:endParaRPr lang="sv-SE" sz="1600" dirty="0" smtClean="0"/>
          </a:p>
          <a:p>
            <a:endParaRPr lang="sv-SE" sz="1600" dirty="0" smtClean="0"/>
          </a:p>
          <a:p>
            <a:pPr lvl="1">
              <a:buNone/>
            </a:pPr>
            <a:r>
              <a:rPr lang="sv-SE" sz="1500" dirty="0" smtClean="0"/>
              <a:t> </a:t>
            </a:r>
            <a:endParaRPr lang="sv-SE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976045" y="4582275"/>
            <a:ext cx="534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[Plotkin D. (2014) Data Stewardship, Morgan Kaufmann Publishers]</a:t>
            </a:r>
            <a:endParaRPr lang="sv-SE" sz="1400" dirty="0"/>
          </a:p>
        </p:txBody>
      </p:sp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1"/>
    </mc:Choice>
    <mc:Fallback xmlns="">
      <p:transition spd="slow" advTm="8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5764</TotalTime>
  <Words>1181</Words>
  <Application>Microsoft Office PowerPoint</Application>
  <PresentationFormat>On-screen Show (16:9)</PresentationFormat>
  <Paragraphs>157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OBIDAM: Data Stewardship, Part 1</vt:lpstr>
      <vt:lpstr>Data governance</vt:lpstr>
      <vt:lpstr>Data governance</vt:lpstr>
      <vt:lpstr>Data stewardship</vt:lpstr>
      <vt:lpstr>Data governance and data stewardship</vt:lpstr>
      <vt:lpstr>Data shall be treated as other assets</vt:lpstr>
      <vt:lpstr>Data governance - again</vt:lpstr>
      <vt:lpstr>Drivers for moving data to a governed state</vt:lpstr>
      <vt:lpstr>Governed data</vt:lpstr>
      <vt:lpstr>Data governance program</vt:lpstr>
      <vt:lpstr>The three P:s: Policies, Processes and Procedures</vt:lpstr>
      <vt:lpstr>Business data steward</vt:lpstr>
      <vt:lpstr>Business data steward</vt:lpstr>
      <vt:lpstr>Domain data steward</vt:lpstr>
      <vt:lpstr>Technical data steward</vt:lpstr>
      <vt:lpstr>Project data steward</vt:lpstr>
      <vt:lpstr>Operational data steward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276</cp:revision>
  <dcterms:created xsi:type="dcterms:W3CDTF">2015-05-25T21:35:52Z</dcterms:created>
  <dcterms:modified xsi:type="dcterms:W3CDTF">2020-04-05T09:23:39Z</dcterms:modified>
</cp:coreProperties>
</file>