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29"/>
  </p:notesMasterIdLst>
  <p:handoutMasterIdLst>
    <p:handoutMasterId r:id="rId30"/>
  </p:handoutMasterIdLst>
  <p:sldIdLst>
    <p:sldId id="264" r:id="rId6"/>
    <p:sldId id="699" r:id="rId7"/>
    <p:sldId id="617" r:id="rId8"/>
    <p:sldId id="666" r:id="rId9"/>
    <p:sldId id="667" r:id="rId10"/>
    <p:sldId id="696" r:id="rId11"/>
    <p:sldId id="691" r:id="rId12"/>
    <p:sldId id="669" r:id="rId13"/>
    <p:sldId id="668" r:id="rId14"/>
    <p:sldId id="698" r:id="rId15"/>
    <p:sldId id="692" r:id="rId16"/>
    <p:sldId id="694" r:id="rId17"/>
    <p:sldId id="677" r:id="rId18"/>
    <p:sldId id="676" r:id="rId19"/>
    <p:sldId id="618" r:id="rId20"/>
    <p:sldId id="678" r:id="rId21"/>
    <p:sldId id="674" r:id="rId22"/>
    <p:sldId id="695" r:id="rId23"/>
    <p:sldId id="681" r:id="rId24"/>
    <p:sldId id="683" r:id="rId25"/>
    <p:sldId id="684" r:id="rId26"/>
    <p:sldId id="686" r:id="rId27"/>
    <p:sldId id="670" r:id="rId28"/>
  </p:sldIdLst>
  <p:sldSz cx="9144000" cy="5143500" type="screen16x9"/>
  <p:notesSz cx="6864350" cy="99964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91023" autoAdjust="0"/>
  </p:normalViewPr>
  <p:slideViewPr>
    <p:cSldViewPr snapToGrid="0">
      <p:cViewPr varScale="1">
        <p:scale>
          <a:sx n="114" d="100"/>
          <a:sy n="114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47C84FDD-BB37-6B48-A9C5-1C3155F992C4}" type="datetimeFigureOut">
              <a:rPr lang="en-US" smtClean="0"/>
              <a:t>9/19/2020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2100B7E-7A17-47E8-A5AB-33071C0C8AAA}" type="datetimeFigureOut">
              <a:rPr lang="sv-SE" smtClean="0"/>
              <a:pPr/>
              <a:t>2020-09-19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96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title</a:t>
            </a:r>
            <a:r>
              <a:rPr lang="sv-SE" noProof="0" dirty="0"/>
              <a:t> style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Avsnittsnamn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Episode name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Speaker or subtitle</a:t>
            </a:r>
          </a:p>
          <a:p>
            <a:pPr lvl="0"/>
            <a:endParaRPr lang="sv-SE" noProof="0" dirty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edit</a:t>
            </a:r>
            <a:r>
              <a:rPr lang="sv-SE" noProof="0" dirty="0"/>
              <a:t> Master </a:t>
            </a:r>
            <a:r>
              <a:rPr lang="sv-SE" noProof="0" dirty="0" err="1"/>
              <a:t>subtitle</a:t>
            </a:r>
            <a:r>
              <a:rPr lang="sv-S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2020-09-19</a:t>
            </a:fld>
            <a:endParaRPr lang="sv-SE" sz="1600" noProof="0" dirty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9/19/2020</a:t>
            </a:fld>
            <a:endParaRPr lang="en-US" sz="1600" noProof="0" dirty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2020-09-19</a:t>
            </a:fld>
            <a:endParaRPr lang="sv-SE" sz="1600" noProof="0" dirty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Click to insert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9/19/2020</a:t>
            </a:fld>
            <a:endParaRPr lang="en-US" sz="1600" noProof="0" dirty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solidFill>
                  <a:schemeClr val="bg1"/>
                </a:solidFill>
                <a:latin typeface="Verdana"/>
              </a:rPr>
              <a:t>Click to insert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571048"/>
            <a:ext cx="7714761" cy="1069200"/>
          </a:xfrm>
        </p:spPr>
        <p:txBody>
          <a:bodyPr/>
          <a:lstStyle/>
          <a:p>
            <a:r>
              <a:rPr lang="sv-SE" sz="3000" dirty="0"/>
              <a:t>Data </a:t>
            </a:r>
            <a:r>
              <a:rPr lang="sv-SE" sz="3000" dirty="0" err="1"/>
              <a:t>Stategy</a:t>
            </a:r>
            <a:r>
              <a:rPr lang="sv-SE" sz="3000" dirty="0"/>
              <a:t> </a:t>
            </a:r>
            <a:br>
              <a:rPr lang="sv-SE" sz="3000" dirty="0"/>
            </a:br>
            <a:r>
              <a:rPr lang="sv-SE" sz="2000" dirty="0"/>
              <a:t>– to </a:t>
            </a:r>
            <a:r>
              <a:rPr lang="sv-SE" sz="2000" dirty="0" err="1"/>
              <a:t>balance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the offensive and defensive data management </a:t>
            </a:r>
            <a:r>
              <a:rPr lang="sv-SE" sz="2000" dirty="0" err="1"/>
              <a:t>activities</a:t>
            </a:r>
            <a:br>
              <a:rPr lang="sv-SE" sz="3200" dirty="0"/>
            </a:br>
            <a:endParaRPr lang="sv-SE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3192349"/>
            <a:ext cx="6631200" cy="1045502"/>
          </a:xfrm>
        </p:spPr>
        <p:txBody>
          <a:bodyPr/>
          <a:lstStyle/>
          <a:p>
            <a:r>
              <a:rPr lang="sv-SE" sz="1800" dirty="0"/>
              <a:t>Erik Perjons</a:t>
            </a:r>
          </a:p>
          <a:p>
            <a:r>
              <a:rPr lang="sv-SE" sz="1400" dirty="0"/>
              <a:t>Department of Computer and Systems Sciences</a:t>
            </a:r>
          </a:p>
          <a:p>
            <a:r>
              <a:rPr lang="sv-SE" sz="1400" dirty="0"/>
              <a:t>Stockholm University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23"/>
    </mc:Choice>
    <mc:Fallback xmlns="">
      <p:transition advTm="1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just defensive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inhibit</a:t>
            </a:r>
            <a:r>
              <a:rPr lang="sv-SE" dirty="0"/>
              <a:t> </a:t>
            </a:r>
            <a:r>
              <a:rPr lang="sv-SE" dirty="0" err="1"/>
              <a:t>flexibility</a:t>
            </a:r>
            <a:r>
              <a:rPr lang="sv-SE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524" y="1790364"/>
            <a:ext cx="6850800" cy="24111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There</a:t>
            </a:r>
            <a:r>
              <a:rPr lang="sv-SE" sz="1500" dirty="0"/>
              <a:t> is a risk </a:t>
            </a:r>
            <a:r>
              <a:rPr lang="sv-SE" sz="1500" dirty="0" err="1"/>
              <a:t>that</a:t>
            </a:r>
            <a:r>
              <a:rPr lang="sv-SE" sz="1500" dirty="0"/>
              <a:t> organisation </a:t>
            </a:r>
            <a:r>
              <a:rPr lang="sv-SE" sz="1500" dirty="0" err="1"/>
              <a:t>takes</a:t>
            </a:r>
            <a:r>
              <a:rPr lang="sv-SE" sz="1500" dirty="0"/>
              <a:t> </a:t>
            </a:r>
            <a:r>
              <a:rPr lang="sv-SE" sz="1500" dirty="0" err="1"/>
              <a:t>too</a:t>
            </a:r>
            <a:r>
              <a:rPr lang="sv-SE" sz="1500" dirty="0"/>
              <a:t> </a:t>
            </a:r>
            <a:r>
              <a:rPr lang="sv-SE" sz="1500" dirty="0" err="1"/>
              <a:t>much</a:t>
            </a:r>
            <a:r>
              <a:rPr lang="sv-SE" sz="1500" dirty="0"/>
              <a:t> focus on defensive </a:t>
            </a:r>
            <a:r>
              <a:rPr lang="sv-SE" sz="1500" dirty="0" err="1"/>
              <a:t>activities</a:t>
            </a:r>
            <a:r>
              <a:rPr lang="sv-SE" sz="1500" dirty="0"/>
              <a:t> – and data is not </a:t>
            </a:r>
            <a:r>
              <a:rPr lang="sv-SE" sz="1500" dirty="0" err="1"/>
              <a:t>transformed</a:t>
            </a:r>
            <a:r>
              <a:rPr lang="sv-SE" sz="1500" dirty="0"/>
              <a:t> </a:t>
            </a:r>
            <a:r>
              <a:rPr lang="sv-SE" sz="1500" dirty="0" err="1"/>
              <a:t>into</a:t>
            </a:r>
            <a:r>
              <a:rPr lang="sv-SE" sz="1500" dirty="0"/>
              <a:t> info </a:t>
            </a:r>
            <a:r>
              <a:rPr lang="sv-SE" sz="1500" dirty="0" err="1"/>
              <a:t>that</a:t>
            </a:r>
            <a:r>
              <a:rPr lang="sv-SE" sz="1500" dirty="0"/>
              <a:t> </a:t>
            </a:r>
            <a:r>
              <a:rPr lang="sv-SE" sz="1500" dirty="0" err="1"/>
              <a:t>can</a:t>
            </a:r>
            <a:r>
              <a:rPr lang="sv-SE" sz="1500" dirty="0"/>
              <a:t> be </a:t>
            </a:r>
            <a:r>
              <a:rPr lang="sv-SE" sz="1500" dirty="0" err="1"/>
              <a:t>used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</a:t>
            </a: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strategically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58187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the </a:t>
            </a:r>
            <a:r>
              <a:rPr lang="sv-SE" dirty="0" err="1"/>
              <a:t>framework</a:t>
            </a:r>
            <a:r>
              <a:rPr lang="sv-SE" dirty="0"/>
              <a:t> support?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306972" cy="3004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b="1" dirty="0"/>
              <a:t>The </a:t>
            </a:r>
            <a:r>
              <a:rPr lang="sv-SE" sz="1500" b="1" dirty="0" err="1"/>
              <a:t>suggested</a:t>
            </a:r>
            <a:r>
              <a:rPr lang="sv-SE" sz="1500" b="1" dirty="0"/>
              <a:t> </a:t>
            </a:r>
            <a:r>
              <a:rPr lang="sv-SE" sz="1500" b="1" dirty="0" err="1"/>
              <a:t>framework</a:t>
            </a:r>
            <a:r>
              <a:rPr lang="sv-SE" sz="1500" b="1" dirty="0"/>
              <a:t> support </a:t>
            </a:r>
            <a:r>
              <a:rPr lang="sv-SE" sz="1500" b="1" dirty="0" err="1"/>
              <a:t>both</a:t>
            </a:r>
            <a:r>
              <a:rPr lang="sv-SE" sz="1500" b="1" dirty="0"/>
              <a:t> defensive and offensive </a:t>
            </a:r>
            <a:r>
              <a:rPr lang="sv-SE" sz="1500" b="1" dirty="0" err="1"/>
              <a:t>activities</a:t>
            </a:r>
            <a:r>
              <a:rPr lang="sv-SE" sz="1500" dirty="0"/>
              <a:t> </a:t>
            </a:r>
            <a:r>
              <a:rPr lang="sv-SE" sz="1500" b="1" dirty="0"/>
              <a:t>by </a:t>
            </a:r>
            <a:r>
              <a:rPr lang="sv-SE" sz="1500" b="1" dirty="0" err="1"/>
              <a:t>introducing</a:t>
            </a:r>
            <a:r>
              <a:rPr lang="sv-SE" sz="1500" b="1" dirty="0"/>
              <a:t>: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b="1" dirty="0"/>
              <a:t>a </a:t>
            </a:r>
            <a:r>
              <a:rPr lang="sv-SE" sz="1500" b="1" dirty="0" err="1"/>
              <a:t>single</a:t>
            </a:r>
            <a:r>
              <a:rPr lang="sv-SE" sz="1500" b="1" dirty="0"/>
              <a:t> source </a:t>
            </a:r>
            <a:r>
              <a:rPr lang="sv-SE" sz="1500" b="1" dirty="0" err="1"/>
              <a:t>of</a:t>
            </a:r>
            <a:r>
              <a:rPr lang="sv-SE" sz="1500" b="1" dirty="0"/>
              <a:t> </a:t>
            </a:r>
            <a:r>
              <a:rPr lang="sv-SE" sz="1500" b="1" dirty="0" err="1"/>
              <a:t>truth</a:t>
            </a:r>
            <a:r>
              <a:rPr lang="sv-SE" sz="1500" b="1" dirty="0"/>
              <a:t> (SSOT) and 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b="1" dirty="0"/>
              <a:t>a </a:t>
            </a:r>
            <a:r>
              <a:rPr lang="sv-SE" sz="1500" b="1" dirty="0" err="1"/>
              <a:t>multiple</a:t>
            </a:r>
            <a:r>
              <a:rPr lang="sv-SE" sz="1500" b="1" dirty="0"/>
              <a:t> version </a:t>
            </a:r>
            <a:r>
              <a:rPr lang="sv-SE" sz="1500" b="1" dirty="0" err="1"/>
              <a:t>of</a:t>
            </a:r>
            <a:r>
              <a:rPr lang="sv-SE" sz="1500" b="1" dirty="0"/>
              <a:t> the </a:t>
            </a:r>
            <a:r>
              <a:rPr lang="sv-SE" sz="1500" b="1" dirty="0" err="1"/>
              <a:t>truth</a:t>
            </a:r>
            <a:r>
              <a:rPr lang="sv-SE" sz="1500" b="1" dirty="0"/>
              <a:t> (MVOT)</a:t>
            </a:r>
          </a:p>
          <a:p>
            <a:pPr marL="741362" lvl="1" indent="0"/>
            <a:endParaRPr lang="sv-S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 err="1"/>
              <a:t>Therefore</a:t>
            </a:r>
            <a:r>
              <a:rPr lang="sv-SE" sz="1500" dirty="0"/>
              <a:t>, the </a:t>
            </a:r>
            <a:r>
              <a:rPr lang="sv-SE" sz="1500" dirty="0" err="1"/>
              <a:t>framework</a:t>
            </a:r>
            <a:r>
              <a:rPr lang="sv-SE" sz="1500" dirty="0"/>
              <a:t> </a:t>
            </a:r>
            <a:r>
              <a:rPr lang="sv-SE" sz="1500" dirty="0" err="1"/>
              <a:t>could</a:t>
            </a:r>
            <a:r>
              <a:rPr lang="sv-SE" sz="1500" dirty="0"/>
              <a:t> be </a:t>
            </a:r>
            <a:r>
              <a:rPr lang="sv-SE" sz="1500" dirty="0" err="1"/>
              <a:t>seen</a:t>
            </a:r>
            <a:r>
              <a:rPr lang="sv-SE" sz="1500" dirty="0"/>
              <a:t> as a </a:t>
            </a:r>
            <a:r>
              <a:rPr lang="sv-SE" sz="1500" b="1" dirty="0"/>
              <a:t>SSOT-MVOT </a:t>
            </a:r>
            <a:r>
              <a:rPr lang="sv-SE" sz="1500" b="1" dirty="0" err="1"/>
              <a:t>model</a:t>
            </a:r>
            <a:endParaRPr lang="sv-SE" sz="1500" b="1" dirty="0"/>
          </a:p>
          <a:p>
            <a:pPr marL="0" indent="0"/>
            <a:endParaRPr lang="sv-SE" sz="1800" dirty="0"/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Singe</a:t>
            </a:r>
            <a:r>
              <a:rPr lang="sv-SE" dirty="0"/>
              <a:t> source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 (SSOT)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530884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Singe</a:t>
            </a:r>
            <a:r>
              <a:rPr lang="sv-SE" sz="1600" b="1" dirty="0"/>
              <a:t> source </a:t>
            </a:r>
            <a:r>
              <a:rPr lang="sv-SE" sz="1600" b="1" dirty="0" err="1"/>
              <a:t>of</a:t>
            </a:r>
            <a:r>
              <a:rPr lang="sv-SE" sz="1600" b="1" dirty="0"/>
              <a:t> </a:t>
            </a:r>
            <a:r>
              <a:rPr lang="sv-SE" sz="1600" b="1" dirty="0" err="1"/>
              <a:t>truth</a:t>
            </a:r>
            <a:r>
              <a:rPr lang="sv-SE" sz="1600" b="1" dirty="0"/>
              <a:t> (SSOT) - </a:t>
            </a:r>
            <a:r>
              <a:rPr lang="en-US" sz="1600" dirty="0"/>
              <a:t>is a repository that contains one </a:t>
            </a:r>
            <a:r>
              <a:rPr lang="en-US" sz="1600" dirty="0" err="1"/>
              <a:t>authorative</a:t>
            </a:r>
            <a:r>
              <a:rPr lang="en-US" sz="1600" dirty="0"/>
              <a:t> copy of all crucial data, such as customers, suppliers and product details</a:t>
            </a:r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589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SSOT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SSOT requires </a:t>
            </a:r>
            <a:r>
              <a:rPr lang="en-US" sz="1600" b="1" dirty="0"/>
              <a:t>data governance to</a:t>
            </a:r>
            <a:r>
              <a:rPr lang="en-US" sz="1600" dirty="0"/>
              <a:t> </a:t>
            </a:r>
            <a:r>
              <a:rPr lang="en-US" sz="1600" b="1" dirty="0"/>
              <a:t>ensure that the data is accurate and timely so that data can be relied on </a:t>
            </a:r>
            <a:r>
              <a:rPr lang="en-US" sz="1600" dirty="0"/>
              <a:t>for both defensive and offensive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example customers, suppliers and product details need to be specified in an agreed-upon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21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SSOT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If a SSOT does not exist </a:t>
            </a:r>
            <a:r>
              <a:rPr lang="en-US" sz="1600" dirty="0"/>
              <a:t>– the company may not understand what: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en-US" sz="1600" dirty="0"/>
              <a:t>relationships to customers and suppliers are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en-US" sz="1600" dirty="0"/>
              <a:t>details are correct about its customers, suppliers 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SSOT is often implemented by introducing a </a:t>
            </a:r>
            <a:r>
              <a:rPr lang="en-US" sz="1600" b="1" dirty="0"/>
              <a:t>master data management system 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60000" y="457143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884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Multiple</a:t>
            </a:r>
            <a:r>
              <a:rPr lang="sv-SE" dirty="0"/>
              <a:t> versions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 (MVOT) 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530884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Multiple</a:t>
            </a:r>
            <a:r>
              <a:rPr lang="sv-SE" sz="1600" b="1" dirty="0"/>
              <a:t> versions </a:t>
            </a:r>
            <a:r>
              <a:rPr lang="sv-SE" sz="1600" b="1" dirty="0" err="1"/>
              <a:t>of</a:t>
            </a:r>
            <a:r>
              <a:rPr lang="sv-SE" sz="1600" b="1" dirty="0"/>
              <a:t> </a:t>
            </a:r>
            <a:r>
              <a:rPr lang="sv-SE" sz="1600" b="1" dirty="0" err="1"/>
              <a:t>truth</a:t>
            </a:r>
            <a:r>
              <a:rPr lang="sv-SE" sz="1600" b="1" dirty="0"/>
              <a:t> (MVOT) </a:t>
            </a:r>
            <a:r>
              <a:rPr lang="sv-SE" sz="1600" dirty="0"/>
              <a:t>– </a:t>
            </a:r>
            <a:r>
              <a:rPr lang="sv-SE" sz="1600" dirty="0" err="1"/>
              <a:t>provide</a:t>
            </a:r>
            <a:r>
              <a:rPr lang="sv-SE" sz="1600" dirty="0"/>
              <a:t> different data for different business </a:t>
            </a:r>
            <a:r>
              <a:rPr lang="sv-SE" sz="1600" dirty="0" err="1"/>
              <a:t>units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MVOT is </a:t>
            </a:r>
            <a:r>
              <a:rPr lang="sv-SE" sz="1600" b="1" dirty="0" err="1"/>
              <a:t>based</a:t>
            </a:r>
            <a:r>
              <a:rPr lang="sv-SE" sz="1600" b="1" dirty="0"/>
              <a:t> on a SSOT </a:t>
            </a:r>
            <a:r>
              <a:rPr lang="sv-SE" sz="1600" b="1" dirty="0" err="1"/>
              <a:t>but</a:t>
            </a:r>
            <a:r>
              <a:rPr lang="sv-SE" sz="1600" b="1" dirty="0"/>
              <a:t> </a:t>
            </a:r>
            <a:r>
              <a:rPr lang="sv-SE" sz="1600" b="1" dirty="0" err="1"/>
              <a:t>adapted</a:t>
            </a:r>
            <a:r>
              <a:rPr lang="sv-SE" sz="1600" b="1" dirty="0"/>
              <a:t> to different </a:t>
            </a:r>
            <a:r>
              <a:rPr lang="sv-SE" sz="1600" b="1" dirty="0" err="1"/>
              <a:t>units</a:t>
            </a:r>
            <a:r>
              <a:rPr lang="sv-SE" sz="1600" b="1" dirty="0"/>
              <a:t>’ </a:t>
            </a:r>
            <a:r>
              <a:rPr lang="sv-SE" sz="1600" b="1" dirty="0" err="1"/>
              <a:t>need</a:t>
            </a:r>
            <a:r>
              <a:rPr lang="sv-SE" sz="16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That</a:t>
            </a:r>
            <a:r>
              <a:rPr lang="sv-SE" sz="1600" dirty="0"/>
              <a:t> is, </a:t>
            </a:r>
            <a:r>
              <a:rPr lang="sv-SE" sz="1600" b="1" dirty="0"/>
              <a:t>SSOT data </a:t>
            </a:r>
            <a:r>
              <a:rPr lang="sv-SE" sz="1600" b="1" dirty="0" err="1"/>
              <a:t>have</a:t>
            </a:r>
            <a:r>
              <a:rPr lang="sv-SE" sz="1600" b="1" dirty="0"/>
              <a:t> to be </a:t>
            </a:r>
            <a:r>
              <a:rPr lang="sv-SE" sz="1600" b="1" dirty="0" err="1"/>
              <a:t>transformed</a:t>
            </a:r>
            <a:r>
              <a:rPr lang="sv-SE" sz="1600" b="1" dirty="0"/>
              <a:t>, </a:t>
            </a:r>
            <a:r>
              <a:rPr lang="sv-SE" sz="1600" b="1" dirty="0" err="1"/>
              <a:t>enriched</a:t>
            </a:r>
            <a:r>
              <a:rPr lang="sv-SE" sz="1600" b="1" dirty="0"/>
              <a:t> and </a:t>
            </a:r>
            <a:r>
              <a:rPr lang="sv-SE" sz="1600" b="1" dirty="0" err="1"/>
              <a:t>adapted</a:t>
            </a:r>
            <a:r>
              <a:rPr lang="sv-SE" sz="1600" b="1" dirty="0"/>
              <a:t> </a:t>
            </a:r>
            <a:r>
              <a:rPr lang="sv-SE" sz="1600" dirty="0"/>
              <a:t>to be </a:t>
            </a:r>
            <a:r>
              <a:rPr lang="sv-SE" sz="1600" dirty="0" err="1"/>
              <a:t>useful</a:t>
            </a:r>
            <a:r>
              <a:rPr lang="sv-SE" sz="1600" dirty="0"/>
              <a:t> for the different </a:t>
            </a:r>
            <a:r>
              <a:rPr lang="sv-SE" sz="1600" dirty="0" err="1"/>
              <a:t>needs</a:t>
            </a:r>
            <a:r>
              <a:rPr lang="sv-SE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40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example, the </a:t>
            </a:r>
            <a:r>
              <a:rPr lang="en-US" sz="1600" b="1" dirty="0"/>
              <a:t>marketing and financial department </a:t>
            </a:r>
            <a:r>
              <a:rPr lang="en-US" sz="1600" dirty="0"/>
              <a:t>are both interested in ad spending.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marketing department </a:t>
            </a:r>
            <a:r>
              <a:rPr lang="en-US" sz="1600" dirty="0"/>
              <a:t>is interested in </a:t>
            </a:r>
            <a:r>
              <a:rPr lang="en-US" sz="1600" b="1" dirty="0"/>
              <a:t>advertising effectiveness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financial department </a:t>
            </a:r>
            <a:r>
              <a:rPr lang="en-US" sz="1600" dirty="0"/>
              <a:t>is interested </a:t>
            </a:r>
            <a:r>
              <a:rPr lang="en-US" sz="1600" b="1" dirty="0"/>
              <a:t>cash flow</a:t>
            </a:r>
            <a:r>
              <a:rPr lang="en-US" sz="1600" dirty="0"/>
              <a:t>, for example, when the invoices were payed.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They are interested in different numbers, and therefore, their reports differs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89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According</a:t>
            </a:r>
            <a:r>
              <a:rPr lang="sv-SE" sz="1600" dirty="0"/>
              <a:t> to </a:t>
            </a:r>
            <a:r>
              <a:rPr lang="sv-SE" sz="1600" dirty="0" err="1"/>
              <a:t>DalleMule</a:t>
            </a:r>
            <a:r>
              <a:rPr lang="sv-SE" sz="1600" dirty="0"/>
              <a:t> and Davenport (2017), </a:t>
            </a:r>
            <a:r>
              <a:rPr lang="sv-SE" sz="1600" b="1" dirty="0"/>
              <a:t>the </a:t>
            </a:r>
            <a:r>
              <a:rPr lang="sv-SE" sz="1600" b="1" dirty="0" err="1"/>
              <a:t>need</a:t>
            </a:r>
            <a:r>
              <a:rPr lang="sv-SE" sz="1600" b="1" dirty="0"/>
              <a:t> for SSOT is </a:t>
            </a:r>
            <a:r>
              <a:rPr lang="sv-SE" sz="1600" b="1" dirty="0" err="1"/>
              <a:t>well</a:t>
            </a:r>
            <a:r>
              <a:rPr lang="sv-SE" sz="1600" b="1" dirty="0"/>
              <a:t> </a:t>
            </a:r>
            <a:r>
              <a:rPr lang="sv-SE" sz="1600" b="1" dirty="0" err="1"/>
              <a:t>understood</a:t>
            </a:r>
            <a:r>
              <a:rPr lang="sv-SE" sz="1600" b="1" dirty="0"/>
              <a:t>, </a:t>
            </a:r>
            <a:r>
              <a:rPr lang="sv-SE" sz="1600" b="1" dirty="0" err="1"/>
              <a:t>but</a:t>
            </a:r>
            <a:r>
              <a:rPr lang="sv-SE" sz="1600" b="1" dirty="0"/>
              <a:t> not the </a:t>
            </a:r>
            <a:r>
              <a:rPr lang="sv-SE" sz="1600" b="1" dirty="0" err="1"/>
              <a:t>need</a:t>
            </a:r>
            <a:r>
              <a:rPr lang="sv-SE" sz="1600" b="1" dirty="0"/>
              <a:t> for MVOT is not</a:t>
            </a:r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22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MVOT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6938138" cy="32697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Different business units have different </a:t>
            </a:r>
            <a:r>
              <a:rPr lang="en-US" sz="1600" b="1"/>
              <a:t>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/>
              <a:t>Therefore</a:t>
            </a:r>
            <a:r>
              <a:rPr lang="sv-SE" sz="1600" dirty="0"/>
              <a:t>, </a:t>
            </a:r>
            <a:r>
              <a:rPr lang="sv-SE" sz="1600" b="1" dirty="0"/>
              <a:t>SSOT data </a:t>
            </a:r>
            <a:r>
              <a:rPr lang="sv-SE" sz="1600" b="1" dirty="0" err="1"/>
              <a:t>need</a:t>
            </a:r>
            <a:r>
              <a:rPr lang="sv-SE" sz="1600" b="1" dirty="0"/>
              <a:t> to be </a:t>
            </a:r>
            <a:r>
              <a:rPr lang="sv-SE" sz="1600" b="1" dirty="0" err="1"/>
              <a:t>transformed</a:t>
            </a:r>
            <a:r>
              <a:rPr lang="sv-SE" sz="1600" b="1" dirty="0"/>
              <a:t>, </a:t>
            </a:r>
            <a:r>
              <a:rPr lang="sv-SE" sz="1600" b="1" dirty="0" err="1"/>
              <a:t>enriched</a:t>
            </a:r>
            <a:r>
              <a:rPr lang="sv-SE" sz="1600" b="1" dirty="0"/>
              <a:t> and </a:t>
            </a:r>
            <a:r>
              <a:rPr lang="sv-SE" sz="1600" b="1" dirty="0" err="1"/>
              <a:t>adapted</a:t>
            </a:r>
            <a:r>
              <a:rPr lang="sv-SE" sz="1600" b="1" dirty="0"/>
              <a:t> for different business </a:t>
            </a:r>
            <a:r>
              <a:rPr lang="sv-SE" sz="1600" b="1" dirty="0" err="1"/>
              <a:t>unit</a:t>
            </a: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MVOT is the </a:t>
            </a:r>
            <a:r>
              <a:rPr lang="sv-SE" sz="1600" b="1" dirty="0" err="1"/>
              <a:t>result</a:t>
            </a:r>
            <a:r>
              <a:rPr lang="sv-SE" sz="1600" b="1" dirty="0"/>
              <a:t> </a:t>
            </a:r>
            <a:r>
              <a:rPr lang="sv-SE" sz="1600" b="1" dirty="0" err="1"/>
              <a:t>such</a:t>
            </a:r>
            <a:r>
              <a:rPr lang="sv-SE" sz="1600" b="1" dirty="0"/>
              <a:t> </a:t>
            </a:r>
            <a:r>
              <a:rPr lang="sv-SE" sz="1600" b="1" dirty="0" err="1"/>
              <a:t>business-specific</a:t>
            </a:r>
            <a:r>
              <a:rPr lang="sv-SE" sz="1600" b="1" dirty="0"/>
              <a:t>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</a:t>
            </a:r>
            <a:r>
              <a:rPr lang="en-US" sz="1600" b="1" dirty="0"/>
              <a:t>MVOT must diverge from SSOT in a carefully controlled way otherwise </a:t>
            </a:r>
            <a:r>
              <a:rPr lang="en-US" sz="1600" b="1" dirty="0" err="1"/>
              <a:t>siloed</a:t>
            </a:r>
            <a:r>
              <a:rPr lang="en-US" sz="1600" b="1" dirty="0"/>
              <a:t> and uncontrolled MVOT will be created</a:t>
            </a:r>
          </a:p>
          <a:p>
            <a:pPr marL="0" indent="0"/>
            <a:endParaRPr lang="sv-SE" sz="1600" dirty="0"/>
          </a:p>
          <a:p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524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SSOT-MVOT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b="1" dirty="0"/>
              <a:t>SSOT-MVOT </a:t>
            </a:r>
            <a:r>
              <a:rPr lang="sv-SE" sz="1500" b="1" dirty="0" err="1"/>
              <a:t>model</a:t>
            </a:r>
            <a:r>
              <a:rPr lang="sv-SE" sz="1500" b="1" dirty="0"/>
              <a:t> </a:t>
            </a:r>
            <a:r>
              <a:rPr lang="sv-SE" sz="1500" b="1" dirty="0" err="1"/>
              <a:t>requires</a:t>
            </a:r>
            <a:r>
              <a:rPr lang="sv-SE" sz="1500" b="1" dirty="0"/>
              <a:t> </a:t>
            </a:r>
            <a:r>
              <a:rPr lang="sv-SE" sz="1500" dirty="0"/>
              <a:t>standars, </a:t>
            </a:r>
            <a:r>
              <a:rPr lang="sv-SE" sz="1500" dirty="0" err="1"/>
              <a:t>controls</a:t>
            </a:r>
            <a:r>
              <a:rPr lang="sv-SE" sz="1500" dirty="0"/>
              <a:t>, </a:t>
            </a:r>
            <a:r>
              <a:rPr lang="sv-SE" sz="1500" dirty="0" err="1"/>
              <a:t>governance</a:t>
            </a:r>
            <a:r>
              <a:rPr lang="sv-SE" sz="1500" dirty="0"/>
              <a:t> and </a:t>
            </a:r>
            <a:r>
              <a:rPr lang="sv-SE" sz="1500" dirty="0" err="1"/>
              <a:t>technology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For </a:t>
            </a:r>
            <a:r>
              <a:rPr lang="sv-SE" sz="1500" dirty="0" err="1"/>
              <a:t>example</a:t>
            </a:r>
            <a:r>
              <a:rPr lang="sv-SE" sz="1500" dirty="0"/>
              <a:t>, </a:t>
            </a:r>
            <a:r>
              <a:rPr lang="sv-SE" sz="1500" dirty="0" err="1"/>
              <a:t>exception</a:t>
            </a:r>
            <a:r>
              <a:rPr lang="sv-SE" sz="1500" dirty="0"/>
              <a:t> handling to </a:t>
            </a:r>
            <a:r>
              <a:rPr lang="sv-SE" sz="1500" dirty="0" err="1"/>
              <a:t>identify</a:t>
            </a:r>
            <a:r>
              <a:rPr lang="sv-SE" sz="1500" dirty="0"/>
              <a:t> data-</a:t>
            </a:r>
            <a:r>
              <a:rPr lang="sv-SE" sz="1500" dirty="0" err="1"/>
              <a:t>integrity</a:t>
            </a:r>
            <a:r>
              <a:rPr lang="sv-SE" sz="1500" dirty="0"/>
              <a:t> </a:t>
            </a:r>
            <a:r>
              <a:rPr lang="sv-SE" sz="1500" dirty="0" err="1"/>
              <a:t>issues</a:t>
            </a:r>
            <a:r>
              <a:rPr lang="sv-SE" sz="1500" dirty="0"/>
              <a:t>, </a:t>
            </a:r>
            <a:r>
              <a:rPr lang="sv-SE" sz="1500" dirty="0" err="1"/>
              <a:t>such</a:t>
            </a:r>
            <a:r>
              <a:rPr lang="sv-SE" sz="1500" dirty="0"/>
              <a:t> as </a:t>
            </a:r>
            <a:r>
              <a:rPr lang="sv-SE" sz="1500" dirty="0" err="1"/>
              <a:t>inconsistent</a:t>
            </a:r>
            <a:r>
              <a:rPr lang="sv-SE" sz="1500" dirty="0"/>
              <a:t> </a:t>
            </a:r>
            <a:r>
              <a:rPr lang="sv-SE" sz="1500" dirty="0" err="1"/>
              <a:t>customer</a:t>
            </a:r>
            <a:r>
              <a:rPr lang="sv-SE" sz="1500" dirty="0"/>
              <a:t> </a:t>
            </a:r>
            <a:r>
              <a:rPr lang="sv-SE" sz="1500" dirty="0" err="1"/>
              <a:t>profiles</a:t>
            </a:r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4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500" dirty="0"/>
              <a:t>A presentation </a:t>
            </a:r>
            <a:r>
              <a:rPr lang="sv-SE" sz="1500" dirty="0" err="1"/>
              <a:t>summarizing</a:t>
            </a:r>
            <a:r>
              <a:rPr lang="sv-SE" sz="1500" dirty="0"/>
              <a:t> the </a:t>
            </a:r>
            <a:r>
              <a:rPr lang="sv-SE" sz="1500" dirty="0" err="1"/>
              <a:t>article</a:t>
            </a:r>
            <a:r>
              <a:rPr lang="sv-SE" sz="1500" dirty="0"/>
              <a:t> </a:t>
            </a:r>
            <a:r>
              <a:rPr lang="sv-SE" sz="1500" dirty="0" err="1"/>
              <a:t>DalleMule</a:t>
            </a:r>
            <a:r>
              <a:rPr lang="sv-SE" sz="1500" dirty="0"/>
              <a:t> &amp; Davenport (2017) </a:t>
            </a:r>
            <a:r>
              <a:rPr lang="sv-SE" sz="1500" dirty="0" err="1"/>
              <a:t>What</a:t>
            </a:r>
            <a:r>
              <a:rPr lang="sv-SE" sz="1500" dirty="0"/>
              <a:t> is </a:t>
            </a:r>
            <a:r>
              <a:rPr lang="sv-SE" sz="1500" dirty="0" err="1"/>
              <a:t>your</a:t>
            </a:r>
            <a:r>
              <a:rPr lang="sv-SE" sz="1500" dirty="0"/>
              <a:t> data </a:t>
            </a:r>
            <a:r>
              <a:rPr lang="sv-SE" sz="1500" dirty="0" err="1"/>
              <a:t>strategy</a:t>
            </a:r>
            <a:r>
              <a:rPr lang="sv-SE" sz="1500" dirty="0"/>
              <a:t>?, Harvard Business Review, May-June 2017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3"/>
    </mc:Choice>
    <mc:Fallback xmlns="">
      <p:transition spd="slow" advTm="1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Assess</a:t>
            </a:r>
            <a:r>
              <a:rPr lang="sv-SE" dirty="0"/>
              <a:t> the </a:t>
            </a:r>
            <a:r>
              <a:rPr lang="sv-SE" dirty="0" err="1"/>
              <a:t>organization’s</a:t>
            </a:r>
            <a:r>
              <a:rPr lang="sv-SE" dirty="0"/>
              <a:t> </a:t>
            </a:r>
            <a:r>
              <a:rPr lang="sv-SE" dirty="0" err="1"/>
              <a:t>strategy</a:t>
            </a:r>
            <a:r>
              <a:rPr lang="sv-SE" dirty="0"/>
              <a:t>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636683"/>
            <a:ext cx="6850800" cy="24111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paper </a:t>
            </a:r>
            <a:r>
              <a:rPr lang="sv-SE" sz="1500" dirty="0" err="1"/>
              <a:t>provide</a:t>
            </a:r>
            <a:r>
              <a:rPr lang="sv-SE" sz="1500" dirty="0"/>
              <a:t> a </a:t>
            </a:r>
            <a:r>
              <a:rPr lang="sv-SE" sz="1500" dirty="0" err="1"/>
              <a:t>link</a:t>
            </a:r>
            <a:r>
              <a:rPr lang="sv-SE" sz="1500" dirty="0"/>
              <a:t> to a </a:t>
            </a:r>
            <a:r>
              <a:rPr lang="sv-SE" sz="1500" dirty="0" err="1"/>
              <a:t>tool</a:t>
            </a:r>
            <a:r>
              <a:rPr lang="sv-SE" sz="1500" dirty="0"/>
              <a:t> to </a:t>
            </a:r>
            <a:r>
              <a:rPr lang="sv-SE" sz="1500" dirty="0" err="1"/>
              <a:t>determine</a:t>
            </a:r>
            <a:r>
              <a:rPr lang="sv-SE" sz="1500" dirty="0"/>
              <a:t> the </a:t>
            </a:r>
            <a:r>
              <a:rPr lang="sv-SE" sz="1500" dirty="0" err="1"/>
              <a:t>strategy</a:t>
            </a:r>
            <a:r>
              <a:rPr lang="sv-SE" sz="1500" dirty="0"/>
              <a:t> position by </a:t>
            </a:r>
            <a:r>
              <a:rPr lang="sv-SE" sz="1500" dirty="0" err="1"/>
              <a:t>selecting</a:t>
            </a:r>
            <a:r>
              <a:rPr lang="sv-SE" sz="1500" dirty="0"/>
              <a:t> the </a:t>
            </a:r>
            <a:r>
              <a:rPr lang="sv-SE" sz="1500" dirty="0" err="1"/>
              <a:t>most</a:t>
            </a:r>
            <a:r>
              <a:rPr lang="sv-SE" sz="1500" dirty="0"/>
              <a:t> </a:t>
            </a:r>
            <a:r>
              <a:rPr lang="sv-SE" sz="1500" dirty="0" err="1"/>
              <a:t>important</a:t>
            </a:r>
            <a:r>
              <a:rPr lang="sv-SE" sz="1500" dirty="0"/>
              <a:t> 8 </a:t>
            </a:r>
            <a:r>
              <a:rPr lang="sv-SE" sz="1500" dirty="0" err="1"/>
              <a:t>objectives</a:t>
            </a:r>
            <a:r>
              <a:rPr lang="sv-SE" sz="1500" dirty="0"/>
              <a:t> for a business </a:t>
            </a:r>
            <a:r>
              <a:rPr lang="sv-SE" sz="1500" dirty="0" err="1"/>
              <a:t>out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16 </a:t>
            </a:r>
            <a:r>
              <a:rPr lang="sv-SE" sz="1500" dirty="0" err="1"/>
              <a:t>listed</a:t>
            </a:r>
            <a:r>
              <a:rPr lang="sv-SE" sz="1500" dirty="0"/>
              <a:t> </a:t>
            </a:r>
            <a:r>
              <a:rPr lang="sv-SE" sz="1500" dirty="0" err="1"/>
              <a:t>objectives</a:t>
            </a:r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4185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strategic</a:t>
            </a:r>
            <a:r>
              <a:rPr lang="sv-SE" dirty="0"/>
              <a:t>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According</a:t>
            </a:r>
            <a:r>
              <a:rPr lang="sv-SE" sz="1500" dirty="0"/>
              <a:t> to </a:t>
            </a:r>
            <a:r>
              <a:rPr lang="sv-SE" sz="1500" dirty="0" err="1"/>
              <a:t>DalleMule</a:t>
            </a:r>
            <a:r>
              <a:rPr lang="sv-SE" sz="1500" dirty="0"/>
              <a:t> and Davenport, it is </a:t>
            </a:r>
            <a:r>
              <a:rPr lang="sv-SE" sz="1500" b="1" dirty="0" err="1"/>
              <a:t>easier</a:t>
            </a:r>
            <a:r>
              <a:rPr lang="sv-SE" sz="1500" b="1" dirty="0"/>
              <a:t> to </a:t>
            </a:r>
            <a:r>
              <a:rPr lang="sv-SE" sz="1500" b="1" dirty="0" err="1"/>
              <a:t>move</a:t>
            </a:r>
            <a:r>
              <a:rPr lang="sv-SE" sz="1500" b="1" dirty="0"/>
              <a:t> from a defensive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b="1" dirty="0" err="1"/>
              <a:t>towards</a:t>
            </a:r>
            <a:r>
              <a:rPr lang="sv-SE" sz="1500" b="1" dirty="0"/>
              <a:t> an offensive </a:t>
            </a:r>
            <a:r>
              <a:rPr lang="sv-SE" sz="1500" b="1" dirty="0" err="1"/>
              <a:t>strategy</a:t>
            </a:r>
            <a:r>
              <a:rPr lang="sv-SE" sz="1500" dirty="0"/>
              <a:t>, </a:t>
            </a:r>
            <a:r>
              <a:rPr lang="sv-SE" sz="1500" dirty="0" err="1"/>
              <a:t>than</a:t>
            </a:r>
            <a:r>
              <a:rPr lang="sv-SE" sz="1500" dirty="0"/>
              <a:t> the </a:t>
            </a:r>
            <a:r>
              <a:rPr lang="sv-SE" sz="1500" dirty="0" err="1"/>
              <a:t>opposite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Starting</a:t>
            </a:r>
            <a:r>
              <a:rPr lang="sv-SE" sz="1500" dirty="0"/>
              <a:t> from a defensive </a:t>
            </a:r>
            <a:r>
              <a:rPr lang="sv-SE" sz="1500" dirty="0" err="1"/>
              <a:t>strategy</a:t>
            </a:r>
            <a:r>
              <a:rPr lang="sv-SE" sz="1500" dirty="0"/>
              <a:t> </a:t>
            </a:r>
            <a:r>
              <a:rPr lang="sv-SE" sz="1500" dirty="0" err="1"/>
              <a:t>means</a:t>
            </a:r>
            <a:r>
              <a:rPr lang="sv-SE" sz="1500" dirty="0"/>
              <a:t> </a:t>
            </a:r>
            <a:r>
              <a:rPr lang="sv-SE" sz="1500" dirty="0" err="1"/>
              <a:t>that</a:t>
            </a:r>
            <a:r>
              <a:rPr lang="sv-SE" sz="1500" dirty="0"/>
              <a:t> a SSOT has </a:t>
            </a:r>
            <a:r>
              <a:rPr lang="sv-SE" sz="1500" dirty="0" err="1"/>
              <a:t>been</a:t>
            </a:r>
            <a:r>
              <a:rPr lang="sv-SE" sz="1500" dirty="0"/>
              <a:t> </a:t>
            </a:r>
            <a:r>
              <a:rPr lang="sv-SE" sz="1500" dirty="0" err="1"/>
              <a:t>developed</a:t>
            </a:r>
            <a:r>
              <a:rPr lang="sv-SE" sz="1500" dirty="0"/>
              <a:t>. </a:t>
            </a:r>
            <a:r>
              <a:rPr lang="sv-SE" sz="1500" dirty="0" err="1"/>
              <a:t>This</a:t>
            </a:r>
            <a:r>
              <a:rPr lang="sv-SE" sz="1500" dirty="0"/>
              <a:t> </a:t>
            </a:r>
            <a:r>
              <a:rPr lang="sv-SE" sz="1500" dirty="0" err="1"/>
              <a:t>can</a:t>
            </a:r>
            <a:r>
              <a:rPr lang="sv-SE" sz="1500" dirty="0"/>
              <a:t> be the </a:t>
            </a:r>
            <a:r>
              <a:rPr lang="sv-SE" sz="1500" dirty="0" err="1"/>
              <a:t>base</a:t>
            </a:r>
            <a:r>
              <a:rPr lang="sv-SE" sz="1500" dirty="0"/>
              <a:t> for </a:t>
            </a:r>
            <a:r>
              <a:rPr lang="sv-SE" sz="1500" dirty="0" err="1"/>
              <a:t>developing</a:t>
            </a:r>
            <a:r>
              <a:rPr lang="sv-SE" sz="1500" dirty="0"/>
              <a:t> MVOT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95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Centralized</a:t>
            </a:r>
            <a:r>
              <a:rPr lang="sv-SE" dirty="0"/>
              <a:t> or a </a:t>
            </a:r>
            <a:r>
              <a:rPr lang="sv-SE" dirty="0" err="1"/>
              <a:t>decentralized</a:t>
            </a:r>
            <a:r>
              <a:rPr lang="sv-SE" dirty="0"/>
              <a:t> data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11" y="1575210"/>
            <a:ext cx="7199395" cy="3319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If an </a:t>
            </a: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should</a:t>
            </a:r>
            <a:r>
              <a:rPr lang="sv-SE" sz="1500" dirty="0"/>
              <a:t> </a:t>
            </a:r>
            <a:r>
              <a:rPr lang="sv-SE" sz="1500" dirty="0" err="1"/>
              <a:t>devolop</a:t>
            </a:r>
            <a:r>
              <a:rPr lang="sv-SE" sz="1500" dirty="0"/>
              <a:t> a </a:t>
            </a:r>
            <a:r>
              <a:rPr lang="sv-SE" sz="1500" b="1" dirty="0" err="1"/>
              <a:t>centralized</a:t>
            </a:r>
            <a:r>
              <a:rPr lang="sv-SE" sz="1500" b="1" dirty="0"/>
              <a:t> or a </a:t>
            </a:r>
            <a:r>
              <a:rPr lang="sv-SE" sz="1500" b="1" dirty="0" err="1"/>
              <a:t>decentralized</a:t>
            </a:r>
            <a:r>
              <a:rPr lang="sv-SE" sz="1500" b="1" dirty="0"/>
              <a:t> data management </a:t>
            </a:r>
            <a:r>
              <a:rPr lang="sv-SE" sz="1500" dirty="0" err="1"/>
              <a:t>depends</a:t>
            </a:r>
            <a:r>
              <a:rPr lang="sv-SE" sz="1500" dirty="0"/>
              <a:t> on the </a:t>
            </a:r>
            <a:r>
              <a:rPr lang="sv-SE" sz="1500" dirty="0" err="1"/>
              <a:t>organizations</a:t>
            </a:r>
            <a:r>
              <a:rPr lang="sv-SE" sz="1500" dirty="0"/>
              <a:t> </a:t>
            </a:r>
            <a:r>
              <a:rPr lang="sv-SE" sz="1500" dirty="0" err="1"/>
              <a:t>poisition</a:t>
            </a:r>
            <a:r>
              <a:rPr lang="sv-SE" sz="1500" dirty="0"/>
              <a:t> on the </a:t>
            </a:r>
            <a:r>
              <a:rPr lang="sv-SE" sz="1500" dirty="0" err="1"/>
              <a:t>offence-defence</a:t>
            </a:r>
            <a:r>
              <a:rPr lang="sv-SE" sz="1500" dirty="0"/>
              <a:t> </a:t>
            </a:r>
            <a:r>
              <a:rPr lang="sv-SE" sz="1500" dirty="0" err="1"/>
              <a:t>spectrum</a:t>
            </a:r>
            <a:r>
              <a:rPr lang="sv-SE" sz="15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Organisations </a:t>
            </a:r>
            <a:r>
              <a:rPr lang="sv-SE" sz="1500" dirty="0" err="1"/>
              <a:t>with</a:t>
            </a:r>
            <a:r>
              <a:rPr lang="sv-SE" sz="1500" dirty="0"/>
              <a:t> a </a:t>
            </a:r>
            <a:r>
              <a:rPr lang="sv-SE" sz="1500" b="1" dirty="0"/>
              <a:t>defensive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 err="1"/>
              <a:t>usually</a:t>
            </a:r>
            <a:r>
              <a:rPr lang="sv-SE" sz="1500" dirty="0"/>
              <a:t> </a:t>
            </a:r>
            <a:r>
              <a:rPr lang="sv-SE" sz="1500" dirty="0" err="1"/>
              <a:t>prefer</a:t>
            </a:r>
            <a:r>
              <a:rPr lang="sv-SE" sz="1500" dirty="0"/>
              <a:t> a </a:t>
            </a:r>
            <a:r>
              <a:rPr lang="sv-SE" sz="1500" b="1" dirty="0" err="1"/>
              <a:t>centralized</a:t>
            </a:r>
            <a:r>
              <a:rPr lang="sv-SE" sz="1500" b="1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Organization</a:t>
            </a:r>
            <a:r>
              <a:rPr lang="sv-SE" sz="1500" dirty="0"/>
              <a:t> </a:t>
            </a:r>
            <a:r>
              <a:rPr lang="sv-SE" sz="1500" dirty="0" err="1"/>
              <a:t>with</a:t>
            </a:r>
            <a:r>
              <a:rPr lang="sv-SE" sz="1500" dirty="0"/>
              <a:t> a </a:t>
            </a:r>
            <a:r>
              <a:rPr lang="sv-SE" sz="1500" b="1" dirty="0"/>
              <a:t>offensive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/>
              <a:t>has a </a:t>
            </a:r>
            <a:r>
              <a:rPr lang="sv-SE" sz="1500" dirty="0" err="1"/>
              <a:t>more</a:t>
            </a:r>
            <a:r>
              <a:rPr lang="sv-SE" sz="1500" dirty="0"/>
              <a:t> </a:t>
            </a:r>
            <a:r>
              <a:rPr lang="sv-SE" sz="1500" b="1" dirty="0" err="1"/>
              <a:t>decentralised</a:t>
            </a:r>
            <a:r>
              <a:rPr lang="sv-SE" sz="1500" b="1" dirty="0"/>
              <a:t> data management</a:t>
            </a:r>
            <a:r>
              <a:rPr lang="sv-SE" sz="1500" dirty="0"/>
              <a:t>, </a:t>
            </a:r>
            <a:r>
              <a:rPr lang="sv-SE" sz="1500" dirty="0" err="1"/>
              <a:t>where</a:t>
            </a:r>
            <a:r>
              <a:rPr lang="sv-SE" sz="1500" dirty="0"/>
              <a:t> </a:t>
            </a:r>
            <a:r>
              <a:rPr lang="sv-SE" sz="1500" dirty="0" err="1"/>
              <a:t>Unit</a:t>
            </a:r>
            <a:r>
              <a:rPr lang="sv-SE" sz="1500" dirty="0"/>
              <a:t> </a:t>
            </a:r>
            <a:r>
              <a:rPr lang="sv-SE" sz="1500" dirty="0" err="1"/>
              <a:t>Chief</a:t>
            </a:r>
            <a:r>
              <a:rPr lang="sv-SE" sz="1500" dirty="0"/>
              <a:t> Data Officers </a:t>
            </a:r>
            <a:r>
              <a:rPr lang="sv-SE" sz="1500" dirty="0" err="1"/>
              <a:t>have</a:t>
            </a:r>
            <a:r>
              <a:rPr lang="sv-SE" sz="1500" dirty="0"/>
              <a:t> </a:t>
            </a:r>
            <a:r>
              <a:rPr lang="sv-SE" sz="1500" dirty="0" err="1"/>
              <a:t>responsibility</a:t>
            </a:r>
            <a:r>
              <a:rPr lang="sv-SE" sz="1500" dirty="0"/>
              <a:t> to MVOT and an Enterprise </a:t>
            </a:r>
            <a:r>
              <a:rPr lang="sv-SE" sz="1500" dirty="0" err="1"/>
              <a:t>Chief</a:t>
            </a:r>
            <a:r>
              <a:rPr lang="sv-SE" sz="1500" dirty="0"/>
              <a:t> Data Officer </a:t>
            </a:r>
            <a:r>
              <a:rPr lang="sv-SE" sz="1500" dirty="0" err="1"/>
              <a:t>owns</a:t>
            </a:r>
            <a:r>
              <a:rPr lang="sv-SE" sz="1500" dirty="0"/>
              <a:t> the SSOT</a:t>
            </a:r>
          </a:p>
          <a:p>
            <a:endParaRPr lang="sv-SE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30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elements </a:t>
            </a:r>
            <a:r>
              <a:rPr lang="sv-SE" dirty="0" err="1"/>
              <a:t>of</a:t>
            </a:r>
            <a:r>
              <a:rPr lang="sv-SE" dirty="0"/>
              <a:t>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524686" cy="3427095"/>
          </a:xfrm>
        </p:spPr>
        <p:txBody>
          <a:bodyPr>
            <a:normAutofit/>
          </a:bodyPr>
          <a:lstStyle/>
          <a:p>
            <a:endParaRPr lang="sv-SE" sz="1400" dirty="0"/>
          </a:p>
          <a:p>
            <a:endParaRPr lang="sv-SE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01473"/>
              </p:ext>
            </p:extLst>
          </p:nvPr>
        </p:nvGraphicFramePr>
        <p:xfrm>
          <a:off x="872774" y="1348208"/>
          <a:ext cx="7527978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Defensive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Offensive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Key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objectives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Ensure</a:t>
                      </a:r>
                      <a:r>
                        <a:rPr lang="sv-SE" sz="1400" baseline="0" dirty="0"/>
                        <a:t> data </a:t>
                      </a:r>
                      <a:r>
                        <a:rPr lang="sv-SE" sz="1400" baseline="0" dirty="0" err="1"/>
                        <a:t>security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privacy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integrity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quality</a:t>
                      </a:r>
                      <a:r>
                        <a:rPr lang="sv-SE" sz="1400" baseline="0" dirty="0"/>
                        <a:t>, </a:t>
                      </a:r>
                      <a:r>
                        <a:rPr lang="sv-SE" sz="1400" baseline="0" dirty="0" err="1"/>
                        <a:t>regulatory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complience</a:t>
                      </a:r>
                      <a:r>
                        <a:rPr lang="sv-SE" sz="1400" baseline="0" dirty="0"/>
                        <a:t>, and </a:t>
                      </a:r>
                      <a:r>
                        <a:rPr lang="sv-SE" sz="1400" baseline="0" dirty="0" err="1"/>
                        <a:t>governance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Improve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competitive</a:t>
                      </a:r>
                      <a:r>
                        <a:rPr lang="sv-SE" sz="1400" baseline="0" dirty="0"/>
                        <a:t> position and </a:t>
                      </a:r>
                      <a:r>
                        <a:rPr lang="sv-SE" sz="1400" baseline="0" dirty="0" err="1"/>
                        <a:t>profability</a:t>
                      </a:r>
                      <a:endParaRPr lang="sv-SE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Core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activities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Optimize</a:t>
                      </a:r>
                      <a:r>
                        <a:rPr lang="sv-SE" sz="1400" dirty="0"/>
                        <a:t> data </a:t>
                      </a:r>
                      <a:r>
                        <a:rPr lang="sv-SE" sz="1400" dirty="0" err="1"/>
                        <a:t>extraction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standarization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storage</a:t>
                      </a:r>
                      <a:r>
                        <a:rPr lang="sv-SE" sz="1400" dirty="0"/>
                        <a:t> ad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/>
                        <a:t>Optimize</a:t>
                      </a:r>
                      <a:r>
                        <a:rPr lang="sv-SE" sz="1400" dirty="0"/>
                        <a:t> data </a:t>
                      </a:r>
                      <a:r>
                        <a:rPr lang="sv-SE" sz="1400" dirty="0" err="1"/>
                        <a:t>analytics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modeling</a:t>
                      </a:r>
                      <a:r>
                        <a:rPr lang="sv-SE" sz="1400" dirty="0"/>
                        <a:t>, </a:t>
                      </a:r>
                      <a:r>
                        <a:rPr lang="sv-SE" sz="1400" dirty="0" err="1"/>
                        <a:t>visualization</a:t>
                      </a:r>
                      <a:r>
                        <a:rPr lang="sv-SE" sz="1400" dirty="0"/>
                        <a:t>, transformation</a:t>
                      </a:r>
                      <a:r>
                        <a:rPr lang="sv-SE" sz="1400" baseline="0" dirty="0"/>
                        <a:t> and </a:t>
                      </a:r>
                      <a:r>
                        <a:rPr lang="sv-SE" sz="1400" baseline="0" dirty="0" err="1"/>
                        <a:t>enrichment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Data management </a:t>
                      </a:r>
                      <a:r>
                        <a:rPr lang="sv-SE" sz="1400" dirty="0" err="1"/>
                        <a:t>orientation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Focus on</a:t>
                      </a:r>
                      <a:r>
                        <a:rPr lang="sv-SE" sz="1400" baseline="0" dirty="0"/>
                        <a:t> control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Focus</a:t>
                      </a:r>
                      <a:r>
                        <a:rPr lang="sv-SE" sz="1400" baseline="0" dirty="0"/>
                        <a:t> on flexibility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 err="1"/>
                        <a:t>Enabling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a</a:t>
                      </a:r>
                      <a:r>
                        <a:rPr lang="sv-SE" sz="1400" dirty="0" err="1"/>
                        <a:t>rchitecture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Single</a:t>
                      </a:r>
                      <a:r>
                        <a:rPr lang="sv-SE" sz="1400" baseline="0" dirty="0"/>
                        <a:t> source </a:t>
                      </a:r>
                      <a:r>
                        <a:rPr lang="sv-SE" sz="1400" baseline="0" dirty="0" err="1"/>
                        <a:t>of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truth</a:t>
                      </a:r>
                      <a:r>
                        <a:rPr lang="sv-SE" sz="1400" baseline="0" dirty="0"/>
                        <a:t> (SSOT)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Multiple</a:t>
                      </a:r>
                      <a:r>
                        <a:rPr lang="sv-SE" sz="1400" baseline="0" dirty="0"/>
                        <a:t> sources </a:t>
                      </a:r>
                      <a:r>
                        <a:rPr lang="sv-SE" sz="1400" baseline="0" dirty="0" err="1"/>
                        <a:t>of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truth</a:t>
                      </a:r>
                      <a:r>
                        <a:rPr lang="sv-SE" sz="1400" baseline="0" dirty="0"/>
                        <a:t> (MVOT)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706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9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/>
              <a:t>The </a:t>
            </a:r>
            <a:r>
              <a:rPr lang="sv-SE" dirty="0" err="1"/>
              <a:t>need</a:t>
            </a:r>
            <a:r>
              <a:rPr lang="sv-SE" dirty="0"/>
              <a:t> for a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4"/>
            <a:ext cx="7801157" cy="24111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 err="1"/>
              <a:t>Organizations</a:t>
            </a:r>
            <a:r>
              <a:rPr lang="sv-SE" sz="1500" dirty="0"/>
              <a:t> </a:t>
            </a:r>
            <a:r>
              <a:rPr lang="sv-SE" sz="1500" dirty="0" err="1"/>
              <a:t>need</a:t>
            </a:r>
            <a:r>
              <a:rPr lang="sv-SE" sz="1500" dirty="0"/>
              <a:t> a </a:t>
            </a:r>
            <a:r>
              <a:rPr lang="sv-SE" sz="1500" b="1" dirty="0"/>
              <a:t>data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/>
              <a:t>to </a:t>
            </a:r>
            <a:r>
              <a:rPr lang="sv-SE" sz="1500" b="1" dirty="0" err="1"/>
              <a:t>organize</a:t>
            </a:r>
            <a:r>
              <a:rPr lang="sv-SE" sz="1500" b="1" dirty="0"/>
              <a:t>, </a:t>
            </a:r>
            <a:r>
              <a:rPr lang="sv-SE" sz="1500" b="1" dirty="0" err="1"/>
              <a:t>manage</a:t>
            </a:r>
            <a:r>
              <a:rPr lang="sv-SE" sz="1500" b="1" dirty="0"/>
              <a:t> and </a:t>
            </a:r>
            <a:r>
              <a:rPr lang="sv-SE" sz="1500" b="1" dirty="0" err="1"/>
              <a:t>govern</a:t>
            </a:r>
            <a:r>
              <a:rPr lang="sv-SE" sz="1500" b="1" dirty="0"/>
              <a:t> the data assets in an </a:t>
            </a:r>
            <a:r>
              <a:rPr lang="sv-SE" sz="1500" b="1" dirty="0" err="1"/>
              <a:t>organization</a:t>
            </a:r>
            <a:endParaRPr lang="sv-SE" sz="1500" b="1" dirty="0"/>
          </a:p>
          <a:p>
            <a:endParaRPr lang="sv-SE" sz="16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0"/>
    </mc:Choice>
    <mc:Fallback xmlns="">
      <p:transition spd="slow" advTm="27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A </a:t>
            </a:r>
            <a:r>
              <a:rPr lang="sv-SE" dirty="0" err="1"/>
              <a:t>framework</a:t>
            </a:r>
            <a:r>
              <a:rPr lang="sv-SE" dirty="0"/>
              <a:t> for </a:t>
            </a:r>
            <a:r>
              <a:rPr lang="sv-SE" dirty="0" err="1"/>
              <a:t>building</a:t>
            </a:r>
            <a:r>
              <a:rPr lang="sv-SE" dirty="0"/>
              <a:t> a data </a:t>
            </a:r>
            <a:r>
              <a:rPr lang="sv-SE" dirty="0" err="1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275533"/>
            <a:ext cx="7814119" cy="300447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 err="1"/>
              <a:t>DalleMule</a:t>
            </a:r>
            <a:r>
              <a:rPr lang="sv-SE" sz="1500" dirty="0"/>
              <a:t> &amp; Davenport </a:t>
            </a:r>
            <a:r>
              <a:rPr lang="sv-SE" sz="1500" b="1" dirty="0" err="1"/>
              <a:t>suggest</a:t>
            </a:r>
            <a:r>
              <a:rPr lang="sv-SE" sz="1500" b="1" dirty="0"/>
              <a:t> a data management </a:t>
            </a:r>
            <a:r>
              <a:rPr lang="sv-SE" sz="1500" b="1" dirty="0" err="1"/>
              <a:t>framework</a:t>
            </a:r>
            <a:r>
              <a:rPr lang="sv-SE" sz="1500" b="1" dirty="0"/>
              <a:t> for </a:t>
            </a:r>
            <a:r>
              <a:rPr lang="sv-SE" sz="1500" b="1" dirty="0" err="1"/>
              <a:t>developing</a:t>
            </a:r>
            <a:r>
              <a:rPr lang="sv-SE" sz="1500" b="1" dirty="0"/>
              <a:t> a data </a:t>
            </a:r>
            <a:r>
              <a:rPr lang="sv-SE" sz="1500" b="1" dirty="0" err="1"/>
              <a:t>strategy</a:t>
            </a:r>
            <a:r>
              <a:rPr lang="sv-SE" sz="1500" b="1" dirty="0"/>
              <a:t> for </a:t>
            </a:r>
            <a:r>
              <a:rPr lang="sv-SE" sz="1500" b="1" dirty="0" err="1"/>
              <a:t>organizations</a:t>
            </a:r>
            <a:r>
              <a:rPr lang="sv-SE" sz="1500" b="1" dirty="0"/>
              <a:t>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b="1" dirty="0" err="1"/>
              <a:t>suggested</a:t>
            </a:r>
            <a:r>
              <a:rPr lang="sv-SE" sz="1500" b="1" dirty="0"/>
              <a:t> </a:t>
            </a:r>
            <a:r>
              <a:rPr lang="sv-SE" sz="1500" b="1" dirty="0" err="1"/>
              <a:t>framework</a:t>
            </a:r>
            <a:r>
              <a:rPr lang="sv-SE" sz="1500" b="1" dirty="0"/>
              <a:t> </a:t>
            </a:r>
            <a:r>
              <a:rPr lang="sv-SE" sz="1500" b="1" dirty="0" err="1"/>
              <a:t>addresses</a:t>
            </a:r>
            <a:r>
              <a:rPr lang="sv-SE" sz="1500" b="1" dirty="0"/>
              <a:t> </a:t>
            </a:r>
            <a:r>
              <a:rPr lang="sv-SE" sz="1500" b="1" dirty="0" err="1"/>
              <a:t>two</a:t>
            </a:r>
            <a:r>
              <a:rPr lang="sv-SE" sz="1500" b="1" dirty="0"/>
              <a:t> </a:t>
            </a:r>
            <a:r>
              <a:rPr lang="sv-SE" sz="1500" b="1" dirty="0" err="1"/>
              <a:t>issues</a:t>
            </a:r>
            <a:r>
              <a:rPr lang="sv-SE" sz="1500" dirty="0"/>
              <a:t>:</a:t>
            </a:r>
          </a:p>
          <a:p>
            <a:pPr marL="0" indent="0">
              <a:spcBef>
                <a:spcPts val="600"/>
              </a:spcBef>
            </a:pPr>
            <a:r>
              <a:rPr lang="sv-SE" sz="1800" dirty="0"/>
              <a:t>	</a:t>
            </a:r>
            <a:r>
              <a:rPr lang="sv-SE" sz="1400" dirty="0"/>
              <a:t>1) </a:t>
            </a:r>
            <a:r>
              <a:rPr lang="sv-SE" sz="1400" dirty="0" err="1"/>
              <a:t>clarify</a:t>
            </a:r>
            <a:r>
              <a:rPr lang="sv-SE" sz="1400" dirty="0"/>
              <a:t> the </a:t>
            </a:r>
            <a:r>
              <a:rPr lang="sv-SE" sz="1400" dirty="0" err="1"/>
              <a:t>primary</a:t>
            </a:r>
            <a:r>
              <a:rPr lang="sv-SE" sz="1400" dirty="0"/>
              <a:t> </a:t>
            </a:r>
            <a:r>
              <a:rPr lang="sv-SE" sz="1400" dirty="0" err="1"/>
              <a:t>purpose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data for </a:t>
            </a:r>
            <a:r>
              <a:rPr lang="sv-SE" sz="1400" dirty="0" err="1"/>
              <a:t>organizations</a:t>
            </a:r>
            <a:endParaRPr lang="sv-SE" sz="1400" dirty="0"/>
          </a:p>
          <a:p>
            <a:pPr marL="0" indent="0">
              <a:spcBef>
                <a:spcPts val="600"/>
              </a:spcBef>
            </a:pPr>
            <a:r>
              <a:rPr lang="sv-SE" sz="1400" dirty="0"/>
              <a:t>	2) guide </a:t>
            </a:r>
            <a:r>
              <a:rPr lang="sv-SE" sz="1400" dirty="0" err="1"/>
              <a:t>organizations</a:t>
            </a:r>
            <a:r>
              <a:rPr lang="sv-SE" sz="1400" dirty="0"/>
              <a:t> in </a:t>
            </a:r>
            <a:r>
              <a:rPr lang="sv-SE" sz="1400" dirty="0" err="1"/>
              <a:t>strategic</a:t>
            </a:r>
            <a:r>
              <a:rPr lang="sv-SE" sz="1400" dirty="0"/>
              <a:t> data management</a:t>
            </a:r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0"/>
    </mc:Choice>
    <mc:Fallback xmlns="">
      <p:transition spd="slow" advTm="4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/>
              <a:t>Defensive vs offensive </a:t>
            </a:r>
            <a:r>
              <a:rPr lang="sv-SE" dirty="0" err="1"/>
              <a:t>strategy</a:t>
            </a:r>
            <a:r>
              <a:rPr lang="sv-SE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3"/>
            <a:ext cx="7306972" cy="3004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dirty="0" err="1"/>
              <a:t>suggested</a:t>
            </a:r>
            <a:r>
              <a:rPr lang="sv-SE" sz="1500" dirty="0"/>
              <a:t> </a:t>
            </a:r>
            <a:r>
              <a:rPr lang="sv-SE" sz="1500" dirty="0" err="1"/>
              <a:t>framework</a:t>
            </a:r>
            <a:r>
              <a:rPr lang="sv-SE" sz="1500" dirty="0"/>
              <a:t> </a:t>
            </a:r>
            <a:r>
              <a:rPr lang="sv-SE" sz="1500" b="1" dirty="0"/>
              <a:t>supports the </a:t>
            </a:r>
            <a:r>
              <a:rPr lang="sv-SE" sz="1500" b="1" dirty="0" err="1"/>
              <a:t>development</a:t>
            </a:r>
            <a:r>
              <a:rPr lang="sv-SE" sz="1500" b="1" dirty="0"/>
              <a:t> </a:t>
            </a:r>
            <a:r>
              <a:rPr lang="sv-SE" sz="1500" b="1" dirty="0" err="1"/>
              <a:t>of</a:t>
            </a:r>
            <a:r>
              <a:rPr lang="sv-SE" sz="1500" b="1" dirty="0"/>
              <a:t> data </a:t>
            </a:r>
            <a:r>
              <a:rPr lang="sv-SE" sz="1500" b="1" dirty="0" err="1"/>
              <a:t>strategy</a:t>
            </a:r>
            <a:r>
              <a:rPr lang="sv-SE" sz="1500" b="1" dirty="0"/>
              <a:t> </a:t>
            </a:r>
            <a:r>
              <a:rPr lang="sv-SE" sz="1500" dirty="0" err="1"/>
              <a:t>that</a:t>
            </a:r>
            <a:r>
              <a:rPr lang="sv-SE" sz="1500" dirty="0"/>
              <a:t> </a:t>
            </a:r>
            <a:r>
              <a:rPr lang="sv-SE" sz="1500" dirty="0" err="1"/>
              <a:t>permits</a:t>
            </a:r>
            <a:r>
              <a:rPr lang="sv-SE" sz="1500" dirty="0"/>
              <a:t> </a:t>
            </a:r>
            <a:r>
              <a:rPr lang="sv-SE" sz="1500" dirty="0" err="1"/>
              <a:t>both</a:t>
            </a:r>
            <a:endParaRPr lang="sv-SE" sz="1500" dirty="0"/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dirty="0"/>
              <a:t>a </a:t>
            </a:r>
            <a:r>
              <a:rPr lang="sv-SE" sz="1500" b="1" dirty="0"/>
              <a:t>defensive data management </a:t>
            </a:r>
            <a:r>
              <a:rPr lang="sv-SE" sz="1500" b="1" dirty="0" err="1"/>
              <a:t>activities</a:t>
            </a:r>
            <a:r>
              <a:rPr lang="sv-SE" sz="1500" b="1" dirty="0"/>
              <a:t>, </a:t>
            </a:r>
            <a:r>
              <a:rPr lang="sv-SE" sz="1500" dirty="0"/>
              <a:t>and </a:t>
            </a:r>
          </a:p>
          <a:p>
            <a:pPr marL="1027112" lvl="1">
              <a:buFont typeface="Arial" panose="020B0604020202020204" pitchFamily="34" charset="0"/>
              <a:buChar char="•"/>
            </a:pPr>
            <a:r>
              <a:rPr lang="sv-SE" sz="1500" dirty="0"/>
              <a:t>an </a:t>
            </a:r>
            <a:r>
              <a:rPr lang="sv-SE" sz="1500" b="1" dirty="0"/>
              <a:t>offensive data management </a:t>
            </a:r>
            <a:r>
              <a:rPr lang="sv-SE" sz="1500" b="1" dirty="0" err="1"/>
              <a:t>activities</a:t>
            </a:r>
            <a:r>
              <a:rPr lang="sv-SE" sz="1500" b="1" dirty="0"/>
              <a:t>.</a:t>
            </a:r>
            <a:endParaRPr lang="sv-S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500" dirty="0"/>
              <a:t>The </a:t>
            </a:r>
            <a:r>
              <a:rPr lang="sv-SE" sz="1500" dirty="0" err="1"/>
              <a:t>framework</a:t>
            </a:r>
            <a:r>
              <a:rPr lang="sv-SE" sz="1500" dirty="0"/>
              <a:t> supports </a:t>
            </a:r>
            <a:r>
              <a:rPr lang="sv-SE" sz="1500" dirty="0" err="1"/>
              <a:t>organizations</a:t>
            </a:r>
            <a:r>
              <a:rPr lang="sv-SE" sz="1500" dirty="0"/>
              <a:t> to </a:t>
            </a:r>
            <a:r>
              <a:rPr lang="sv-SE" sz="1500" dirty="0" err="1"/>
              <a:t>find</a:t>
            </a:r>
            <a:r>
              <a:rPr lang="sv-SE" sz="1500" dirty="0"/>
              <a:t> a </a:t>
            </a:r>
            <a:r>
              <a:rPr lang="sv-SE" sz="1500" b="1" dirty="0"/>
              <a:t>proper </a:t>
            </a:r>
            <a:r>
              <a:rPr lang="sv-SE" sz="1500" b="1" dirty="0" err="1"/>
              <a:t>balance</a:t>
            </a:r>
            <a:r>
              <a:rPr lang="sv-SE" sz="1500" b="1" dirty="0"/>
              <a:t> </a:t>
            </a:r>
            <a:r>
              <a:rPr lang="sv-SE" sz="1500" b="1" dirty="0" err="1"/>
              <a:t>between</a:t>
            </a:r>
            <a:r>
              <a:rPr lang="sv-SE" sz="1500" b="1" dirty="0"/>
              <a:t> the </a:t>
            </a:r>
            <a:r>
              <a:rPr lang="sv-SE" sz="1500" b="1" dirty="0" err="1"/>
              <a:t>two</a:t>
            </a:r>
            <a:r>
              <a:rPr lang="sv-SE" sz="1500" dirty="0"/>
              <a:t> – the offensive and defensive data management </a:t>
            </a:r>
            <a:r>
              <a:rPr lang="sv-SE" sz="1500" dirty="0" err="1"/>
              <a:t>activities</a:t>
            </a:r>
            <a:endParaRPr lang="sv-SE" sz="1500" dirty="0"/>
          </a:p>
          <a:p>
            <a:pPr marL="0" indent="0"/>
            <a:endParaRPr lang="sv-SE" sz="1800" dirty="0"/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  <a:p>
            <a:pPr marL="342900" indent="-342900">
              <a:buFontTx/>
              <a:buChar char="-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5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7"/>
    </mc:Choice>
    <mc:Fallback xmlns="">
      <p:transition spd="slow" advTm="336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proper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depends</a:t>
            </a:r>
            <a:r>
              <a:rPr lang="sv-SE" dirty="0"/>
              <a:t> on a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factors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818" y="1636683"/>
            <a:ext cx="6850800" cy="2411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The overall </a:t>
            </a:r>
            <a:r>
              <a:rPr lang="sv-SE" sz="1500" dirty="0" err="1"/>
              <a:t>strategy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the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Maturity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Centralized</a:t>
            </a:r>
            <a:r>
              <a:rPr lang="sv-SE" sz="1500" dirty="0"/>
              <a:t> or </a:t>
            </a:r>
            <a:r>
              <a:rPr lang="sv-SE" sz="1500" dirty="0" err="1"/>
              <a:t>decentralized</a:t>
            </a:r>
            <a:r>
              <a:rPr lang="sv-SE" sz="1500" dirty="0"/>
              <a:t>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Size</a:t>
            </a:r>
            <a:r>
              <a:rPr lang="sv-SE" sz="1500" dirty="0"/>
              <a:t> </a:t>
            </a:r>
            <a:r>
              <a:rPr lang="sv-SE" sz="1500" dirty="0" err="1"/>
              <a:t>of</a:t>
            </a:r>
            <a:r>
              <a:rPr lang="sv-SE" sz="1500" dirty="0"/>
              <a:t> data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Market </a:t>
            </a:r>
            <a:r>
              <a:rPr lang="sv-SE" sz="1500" dirty="0" err="1"/>
              <a:t>competition</a:t>
            </a:r>
            <a:r>
              <a:rPr lang="sv-SE" sz="1500" dirty="0"/>
              <a:t> and </a:t>
            </a:r>
            <a:r>
              <a:rPr lang="sv-SE" sz="1500" dirty="0" err="1"/>
              <a:t>dynamic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 err="1"/>
              <a:t>Regulatory</a:t>
            </a:r>
            <a:r>
              <a:rPr lang="sv-SE" sz="1500" dirty="0"/>
              <a:t> </a:t>
            </a:r>
            <a:r>
              <a:rPr lang="sv-SE" sz="1500" dirty="0" err="1"/>
              <a:t>environment</a:t>
            </a:r>
            <a:endParaRPr lang="sv-SE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500" dirty="0"/>
          </a:p>
          <a:p>
            <a:endParaRPr lang="sv-SE" dirty="0"/>
          </a:p>
        </p:txBody>
      </p:sp>
      <p:sp>
        <p:nvSpPr>
          <p:cNvPr id="4" name="Right Brace 3"/>
          <p:cNvSpPr/>
          <p:nvPr/>
        </p:nvSpPr>
        <p:spPr>
          <a:xfrm>
            <a:off x="6063094" y="1736592"/>
            <a:ext cx="298893" cy="137545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ight Brace 4"/>
          <p:cNvSpPr/>
          <p:nvPr/>
        </p:nvSpPr>
        <p:spPr>
          <a:xfrm>
            <a:off x="6098065" y="3211960"/>
            <a:ext cx="207470" cy="8682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6569849" y="2170491"/>
            <a:ext cx="160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6642044" y="3443852"/>
            <a:ext cx="164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943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/>
          </a:bodyPr>
          <a:lstStyle/>
          <a:p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factors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  <p:sp>
        <p:nvSpPr>
          <p:cNvPr id="6" name="Right Triangle 5"/>
          <p:cNvSpPr/>
          <p:nvPr/>
        </p:nvSpPr>
        <p:spPr>
          <a:xfrm>
            <a:off x="1282453" y="1844168"/>
            <a:ext cx="2289842" cy="222068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1847498" y="4108461"/>
            <a:ext cx="9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/>
              <a:t>Offense</a:t>
            </a:r>
            <a:endParaRPr lang="sv-SE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96856" y="2790175"/>
            <a:ext cx="95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Defense</a:t>
            </a:r>
            <a:endParaRPr lang="sv-SE" b="1" dirty="0"/>
          </a:p>
        </p:txBody>
      </p:sp>
      <p:sp>
        <p:nvSpPr>
          <p:cNvPr id="9" name="Oval 8"/>
          <p:cNvSpPr/>
          <p:nvPr/>
        </p:nvSpPr>
        <p:spPr>
          <a:xfrm>
            <a:off x="1521439" y="2128477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2312113" y="2886474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3032351" y="3549863"/>
            <a:ext cx="230521" cy="176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3572295" y="3434208"/>
            <a:ext cx="366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Retailers</a:t>
            </a:r>
            <a:r>
              <a:rPr lang="sv-SE" sz="1600" b="1" dirty="0"/>
              <a:t> </a:t>
            </a:r>
            <a:r>
              <a:rPr lang="sv-SE" sz="1600" dirty="0"/>
              <a:t>– must </a:t>
            </a:r>
            <a:r>
              <a:rPr lang="sv-SE" sz="1600" dirty="0" err="1"/>
              <a:t>react</a:t>
            </a:r>
            <a:r>
              <a:rPr lang="sv-SE" sz="1600" dirty="0"/>
              <a:t> </a:t>
            </a:r>
            <a:r>
              <a:rPr lang="sv-SE" sz="1600" dirty="0" err="1"/>
              <a:t>rapidly</a:t>
            </a:r>
            <a:r>
              <a:rPr lang="sv-SE" sz="1600" dirty="0"/>
              <a:t> to </a:t>
            </a:r>
            <a:r>
              <a:rPr lang="sv-SE" sz="1600" dirty="0" err="1"/>
              <a:t>competition</a:t>
            </a:r>
            <a:r>
              <a:rPr lang="sv-SE" sz="1600" dirty="0"/>
              <a:t> and market </a:t>
            </a:r>
            <a:r>
              <a:rPr lang="sv-SE" sz="1600" dirty="0" err="1"/>
              <a:t>changes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9313" y="2682452"/>
            <a:ext cx="366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Banks </a:t>
            </a:r>
            <a:r>
              <a:rPr lang="sv-SE" sz="1600" dirty="0"/>
              <a:t>–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heavily</a:t>
            </a:r>
            <a:r>
              <a:rPr lang="sv-SE" sz="1600" dirty="0"/>
              <a:t> </a:t>
            </a:r>
            <a:r>
              <a:rPr lang="sv-SE" sz="1600" dirty="0" err="1"/>
              <a:t>regulated</a:t>
            </a:r>
            <a:r>
              <a:rPr lang="sv-SE" sz="1600" dirty="0"/>
              <a:t> </a:t>
            </a:r>
            <a:r>
              <a:rPr lang="sv-SE" sz="1600" dirty="0" err="1"/>
              <a:t>but</a:t>
            </a:r>
            <a:r>
              <a:rPr lang="sv-SE" sz="1600" dirty="0"/>
              <a:t> </a:t>
            </a:r>
            <a:r>
              <a:rPr lang="sv-SE" sz="1600" dirty="0" err="1"/>
              <a:t>also</a:t>
            </a:r>
            <a:r>
              <a:rPr lang="sv-SE" sz="1600" dirty="0"/>
              <a:t> </a:t>
            </a:r>
            <a:r>
              <a:rPr lang="sv-SE" sz="1600" dirty="0" err="1"/>
              <a:t>operate</a:t>
            </a:r>
            <a:r>
              <a:rPr lang="sv-SE" sz="1600" dirty="0"/>
              <a:t> on a </a:t>
            </a:r>
            <a:r>
              <a:rPr lang="sv-SE" sz="1600" dirty="0" err="1"/>
              <a:t>dynamic</a:t>
            </a:r>
            <a:r>
              <a:rPr lang="sv-SE" sz="1600" dirty="0"/>
              <a:t> market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1102" y="1997204"/>
            <a:ext cx="478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Hospitals </a:t>
            </a:r>
            <a:r>
              <a:rPr lang="sv-SE" sz="1600" dirty="0"/>
              <a:t>– </a:t>
            </a:r>
            <a:r>
              <a:rPr lang="sv-SE" sz="1600" dirty="0" err="1"/>
              <a:t>operate</a:t>
            </a:r>
            <a:r>
              <a:rPr lang="sv-SE" sz="1600" dirty="0"/>
              <a:t> in a </a:t>
            </a:r>
            <a:r>
              <a:rPr lang="sv-SE" sz="1600" dirty="0" err="1"/>
              <a:t>highly</a:t>
            </a:r>
            <a:r>
              <a:rPr lang="sv-SE" sz="1600" dirty="0"/>
              <a:t> </a:t>
            </a:r>
            <a:r>
              <a:rPr lang="sv-SE" sz="1600" dirty="0" err="1"/>
              <a:t>regulated</a:t>
            </a:r>
            <a:r>
              <a:rPr lang="sv-SE" sz="1600" dirty="0"/>
              <a:t> </a:t>
            </a:r>
            <a:r>
              <a:rPr lang="sv-SE" sz="1600" dirty="0" err="1"/>
              <a:t>environments</a:t>
            </a:r>
            <a:r>
              <a:rPr lang="sv-SE" sz="1600" dirty="0"/>
              <a:t> </a:t>
            </a:r>
            <a:r>
              <a:rPr lang="sv-SE" sz="1600" dirty="0" err="1"/>
              <a:t>where</a:t>
            </a:r>
            <a:r>
              <a:rPr lang="sv-SE" sz="1600" dirty="0"/>
              <a:t> data </a:t>
            </a:r>
            <a:r>
              <a:rPr lang="sv-SE" sz="1600" dirty="0" err="1"/>
              <a:t>quality</a:t>
            </a:r>
            <a:r>
              <a:rPr lang="sv-SE" sz="1600" dirty="0"/>
              <a:t> and </a:t>
            </a:r>
            <a:r>
              <a:rPr lang="sv-SE" sz="1600" dirty="0" err="1"/>
              <a:t>protection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required</a:t>
            </a:r>
            <a:endParaRPr lang="sv-SE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92000" y="1157163"/>
            <a:ext cx="7306972" cy="300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588" indent="-1588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SzPct val="93000"/>
              <a:buFont typeface="Verdana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33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a defensive </a:t>
            </a:r>
            <a:r>
              <a:rPr lang="sv-SE" dirty="0" err="1"/>
              <a:t>activties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86923"/>
            <a:ext cx="8120646" cy="3530966"/>
          </a:xfrm>
        </p:spPr>
        <p:txBody>
          <a:bodyPr>
            <a:normAutofit/>
          </a:bodyPr>
          <a:lstStyle/>
          <a:p>
            <a:r>
              <a:rPr lang="sv-SE" sz="1600" b="1" dirty="0"/>
              <a:t>Business </a:t>
            </a:r>
            <a:r>
              <a:rPr lang="sv-SE" sz="1600" b="1" dirty="0" err="1"/>
              <a:t>objective</a:t>
            </a:r>
            <a:r>
              <a:rPr lang="sv-SE" sz="1600" b="1" dirty="0"/>
              <a:t> for a defensive </a:t>
            </a:r>
            <a:r>
              <a:rPr lang="sv-SE" sz="1600" b="1" dirty="0" err="1"/>
              <a:t>activities</a:t>
            </a:r>
            <a:r>
              <a:rPr lang="sv-SE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Minimizing</a:t>
            </a:r>
            <a:r>
              <a:rPr lang="sv-SE" sz="1600" dirty="0"/>
              <a:t> business risk</a:t>
            </a:r>
          </a:p>
          <a:p>
            <a:endParaRPr lang="sv-SE" sz="1600" dirty="0"/>
          </a:p>
          <a:p>
            <a:r>
              <a:rPr lang="sv-SE" sz="1600" b="1" dirty="0"/>
              <a:t>Data management defensive </a:t>
            </a:r>
            <a:r>
              <a:rPr lang="sv-SE" sz="1600" b="1" dirty="0" err="1"/>
              <a:t>activities</a:t>
            </a:r>
            <a:r>
              <a:rPr lang="sv-SE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Ensuring</a:t>
            </a:r>
            <a:r>
              <a:rPr lang="sv-SE" sz="1600" dirty="0"/>
              <a:t> </a:t>
            </a:r>
            <a:r>
              <a:rPr lang="sv-SE" sz="1600" dirty="0" err="1"/>
              <a:t>complience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regulations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Introduce</a:t>
            </a:r>
            <a:r>
              <a:rPr lang="sv-SE" sz="1600" dirty="0"/>
              <a:t> data access </a:t>
            </a:r>
            <a:r>
              <a:rPr lang="sv-SE" sz="1600" dirty="0" err="1"/>
              <a:t>control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Detect</a:t>
            </a:r>
            <a:r>
              <a:rPr lang="sv-SE" sz="1600" dirty="0"/>
              <a:t> and limit </a:t>
            </a:r>
            <a:r>
              <a:rPr lang="sv-SE" sz="1600" dirty="0" err="1"/>
              <a:t>fraud</a:t>
            </a:r>
            <a:r>
              <a:rPr lang="sv-SE" sz="1600" dirty="0"/>
              <a:t> and </a:t>
            </a:r>
            <a:r>
              <a:rPr lang="sv-SE" sz="1600" dirty="0" err="1"/>
              <a:t>theft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Ensure</a:t>
            </a:r>
            <a:r>
              <a:rPr lang="sv-SE" sz="1600" dirty="0"/>
              <a:t> data </a:t>
            </a:r>
            <a:r>
              <a:rPr lang="sv-SE" sz="1600" dirty="0" err="1"/>
              <a:t>integrity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data </a:t>
            </a:r>
            <a:r>
              <a:rPr lang="sv-SE" sz="1600" dirty="0" err="1"/>
              <a:t>flows</a:t>
            </a:r>
            <a:r>
              <a:rPr lang="sv-S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Provide</a:t>
            </a:r>
            <a:r>
              <a:rPr lang="sv-SE" sz="1600" dirty="0"/>
              <a:t> a </a:t>
            </a:r>
            <a:r>
              <a:rPr lang="sv-SE" sz="1600" dirty="0" err="1"/>
              <a:t>single</a:t>
            </a:r>
            <a:r>
              <a:rPr lang="sv-SE" sz="1600" dirty="0"/>
              <a:t> source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truth</a:t>
            </a:r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61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1" y="195943"/>
            <a:ext cx="1415143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8120646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Focusing</a:t>
            </a:r>
            <a:r>
              <a:rPr lang="sv-SE" dirty="0"/>
              <a:t> on offensive </a:t>
            </a:r>
            <a:r>
              <a:rPr lang="sv-SE" dirty="0" err="1"/>
              <a:t>activities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509760"/>
            <a:ext cx="8120646" cy="3058033"/>
          </a:xfrm>
        </p:spPr>
        <p:txBody>
          <a:bodyPr>
            <a:normAutofit/>
          </a:bodyPr>
          <a:lstStyle/>
          <a:p>
            <a:r>
              <a:rPr lang="sv-SE" sz="1600" b="1" dirty="0"/>
              <a:t>Business </a:t>
            </a:r>
            <a:r>
              <a:rPr lang="sv-SE" sz="1600" b="1" dirty="0" err="1"/>
              <a:t>objective</a:t>
            </a:r>
            <a:r>
              <a:rPr lang="sv-SE" sz="1600" b="1" dirty="0"/>
              <a:t> for an offensive </a:t>
            </a:r>
            <a:r>
              <a:rPr lang="sv-SE" sz="1600" b="1" dirty="0" err="1"/>
              <a:t>activties</a:t>
            </a:r>
            <a:r>
              <a:rPr lang="sv-SE" sz="16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Increasing</a:t>
            </a:r>
            <a:r>
              <a:rPr lang="sv-SE" sz="1600" dirty="0"/>
              <a:t> </a:t>
            </a:r>
            <a:r>
              <a:rPr lang="sv-SE" sz="1600" dirty="0" err="1"/>
              <a:t>revenue</a:t>
            </a:r>
            <a:r>
              <a:rPr lang="sv-SE" sz="1600" dirty="0"/>
              <a:t>, profit, and </a:t>
            </a:r>
            <a:r>
              <a:rPr lang="sv-SE" sz="1600" dirty="0" err="1"/>
              <a:t>customer</a:t>
            </a:r>
            <a:r>
              <a:rPr lang="sv-SE" sz="1600" dirty="0"/>
              <a:t> </a:t>
            </a:r>
            <a:r>
              <a:rPr lang="sv-SE" sz="1600" dirty="0" err="1"/>
              <a:t>satisfaction</a:t>
            </a:r>
            <a:r>
              <a:rPr lang="sv-SE" sz="1600" dirty="0"/>
              <a:t> </a:t>
            </a:r>
          </a:p>
          <a:p>
            <a:endParaRPr lang="sv-SE" sz="1600" dirty="0"/>
          </a:p>
          <a:p>
            <a:r>
              <a:rPr lang="sv-SE" sz="1600" b="1" dirty="0"/>
              <a:t>Data management offensive </a:t>
            </a:r>
            <a:r>
              <a:rPr lang="sv-SE" sz="1600" b="1" dirty="0" err="1"/>
              <a:t>activities</a:t>
            </a:r>
            <a:r>
              <a:rPr lang="sv-SE" sz="1600" b="1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Generate</a:t>
            </a:r>
            <a:r>
              <a:rPr lang="sv-SE" sz="1600" dirty="0"/>
              <a:t> </a:t>
            </a:r>
            <a:r>
              <a:rPr lang="sv-SE" sz="1600" dirty="0" err="1"/>
              <a:t>customer</a:t>
            </a:r>
            <a:r>
              <a:rPr lang="sv-SE" sz="1600" dirty="0"/>
              <a:t> </a:t>
            </a:r>
            <a:r>
              <a:rPr lang="sv-SE" sz="1600" dirty="0" err="1"/>
              <a:t>insights</a:t>
            </a:r>
            <a:r>
              <a:rPr lang="sv-SE" sz="1600" dirty="0"/>
              <a:t> by data </a:t>
            </a:r>
            <a:r>
              <a:rPr lang="sv-SE" sz="1600" dirty="0" err="1"/>
              <a:t>analysis</a:t>
            </a:r>
            <a:r>
              <a:rPr lang="sv-SE" sz="1600" dirty="0"/>
              <a:t> and </a:t>
            </a:r>
            <a:r>
              <a:rPr lang="sv-SE" sz="1600" dirty="0" err="1"/>
              <a:t>advanced</a:t>
            </a:r>
            <a:r>
              <a:rPr lang="sv-SE" sz="1600" dirty="0"/>
              <a:t> data </a:t>
            </a:r>
            <a:r>
              <a:rPr lang="sv-SE" sz="1600" dirty="0" err="1"/>
              <a:t>modellingand</a:t>
            </a:r>
            <a:r>
              <a:rPr lang="sv-SE" sz="1600" dirty="0"/>
              <a:t> data science </a:t>
            </a:r>
            <a:r>
              <a:rPr lang="sv-SE" sz="1600" dirty="0" err="1"/>
              <a:t>work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Integrate</a:t>
            </a:r>
            <a:r>
              <a:rPr lang="sv-SE" sz="1600" dirty="0"/>
              <a:t> </a:t>
            </a:r>
            <a:r>
              <a:rPr lang="sv-SE" sz="1600" dirty="0" err="1"/>
              <a:t>customer</a:t>
            </a:r>
            <a:r>
              <a:rPr lang="sv-SE" sz="1600" dirty="0"/>
              <a:t> and market data for </a:t>
            </a:r>
            <a:r>
              <a:rPr lang="sv-SE" sz="1600" dirty="0" err="1"/>
              <a:t>supporting</a:t>
            </a:r>
            <a:r>
              <a:rPr lang="sv-SE" sz="1600" dirty="0"/>
              <a:t> decision </a:t>
            </a:r>
            <a:r>
              <a:rPr lang="sv-SE" sz="1600" dirty="0" err="1"/>
              <a:t>making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Real </a:t>
            </a:r>
            <a:r>
              <a:rPr lang="sv-SE" sz="1600" dirty="0" err="1"/>
              <a:t>time</a:t>
            </a:r>
            <a:r>
              <a:rPr lang="sv-SE" sz="1600" dirty="0"/>
              <a:t> </a:t>
            </a:r>
            <a:r>
              <a:rPr lang="sv-SE" sz="1600" dirty="0" err="1"/>
              <a:t>analysis</a:t>
            </a:r>
            <a:r>
              <a:rPr lang="sv-SE" sz="1600" dirty="0"/>
              <a:t> </a:t>
            </a:r>
          </a:p>
          <a:p>
            <a:pPr marL="0" indent="0"/>
            <a:endParaRPr lang="sv-SE" sz="1600" dirty="0"/>
          </a:p>
          <a:p>
            <a:pPr marL="0" indent="0"/>
            <a:endParaRPr lang="sv-SE" sz="1600" dirty="0"/>
          </a:p>
          <a:p>
            <a:endParaRPr lang="sv-S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97022" y="4648276"/>
            <a:ext cx="391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</a:t>
            </a:r>
            <a:r>
              <a:rPr lang="sv-SE" sz="1200" dirty="0" err="1"/>
              <a:t>DalleMule</a:t>
            </a:r>
            <a:r>
              <a:rPr lang="sv-SE" sz="1200" dirty="0"/>
              <a:t> &amp; Davenport: </a:t>
            </a:r>
            <a:r>
              <a:rPr lang="sv-SE" sz="1200" dirty="0" err="1"/>
              <a:t>What</a:t>
            </a:r>
            <a:r>
              <a:rPr lang="sv-SE" sz="1200" dirty="0"/>
              <a:t> is </a:t>
            </a:r>
            <a:r>
              <a:rPr lang="sv-SE" sz="1200" dirty="0" err="1"/>
              <a:t>your</a:t>
            </a:r>
            <a:r>
              <a:rPr lang="sv-SE" sz="1200" dirty="0"/>
              <a:t> data </a:t>
            </a:r>
            <a:r>
              <a:rPr lang="sv-SE" sz="1200" dirty="0" err="1"/>
              <a:t>strategy</a:t>
            </a:r>
            <a:r>
              <a:rPr lang="sv-SE" sz="1200" dirty="0"/>
              <a:t>?,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776821"/>
      </p:ext>
    </p:extLst>
  </p:cSld>
  <p:clrMapOvr>
    <a:masterClrMapping/>
  </p:clrMapOvr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5650</TotalTime>
  <Words>1274</Words>
  <Application>Microsoft Office PowerPoint</Application>
  <PresentationFormat>On-screen Show (16:9)</PresentationFormat>
  <Paragraphs>145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Data Stategy  – to balance between the offensive and defensive data management activities </vt:lpstr>
      <vt:lpstr>PowerPoint Presentation</vt:lpstr>
      <vt:lpstr>The need for a data strategy</vt:lpstr>
      <vt:lpstr>A framework for building a data strategy</vt:lpstr>
      <vt:lpstr>Defensive vs offensive strategy  </vt:lpstr>
      <vt:lpstr>The proper balance depends on a number of factors </vt:lpstr>
      <vt:lpstr>External factors</vt:lpstr>
      <vt:lpstr>Focusing on a defensive activties </vt:lpstr>
      <vt:lpstr>Focusing on offensive activities </vt:lpstr>
      <vt:lpstr>Focusing on just defensive activities can inhibit flexibility  </vt:lpstr>
      <vt:lpstr>How does the framework support?</vt:lpstr>
      <vt:lpstr>Singe source of truth (SSOT) </vt:lpstr>
      <vt:lpstr>More about SSOT </vt:lpstr>
      <vt:lpstr>More about SSOT </vt:lpstr>
      <vt:lpstr>Multiple versions of truth (MVOT)  </vt:lpstr>
      <vt:lpstr>More about MVOT </vt:lpstr>
      <vt:lpstr>The need for MVOT </vt:lpstr>
      <vt:lpstr>The need for MVOT </vt:lpstr>
      <vt:lpstr>The SSOT-MVOT model</vt:lpstr>
      <vt:lpstr>Assess the organization’s strategy position</vt:lpstr>
      <vt:lpstr>How to change strategic position</vt:lpstr>
      <vt:lpstr>Centralized or a decentralized data management?</vt:lpstr>
      <vt:lpstr>The elements of data strategy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347</cp:revision>
  <cp:lastPrinted>2017-11-23T06:05:40Z</cp:lastPrinted>
  <dcterms:created xsi:type="dcterms:W3CDTF">2015-05-25T21:35:52Z</dcterms:created>
  <dcterms:modified xsi:type="dcterms:W3CDTF">2020-09-19T06:53:05Z</dcterms:modified>
</cp:coreProperties>
</file>