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36"/>
  </p:notesMasterIdLst>
  <p:handoutMasterIdLst>
    <p:handoutMasterId r:id="rId37"/>
  </p:handoutMasterIdLst>
  <p:sldIdLst>
    <p:sldId id="264" r:id="rId6"/>
    <p:sldId id="530" r:id="rId7"/>
    <p:sldId id="608" r:id="rId8"/>
    <p:sldId id="607" r:id="rId9"/>
    <p:sldId id="532" r:id="rId10"/>
    <p:sldId id="611" r:id="rId11"/>
    <p:sldId id="609" r:id="rId12"/>
    <p:sldId id="580" r:id="rId13"/>
    <p:sldId id="584" r:id="rId14"/>
    <p:sldId id="585" r:id="rId15"/>
    <p:sldId id="586" r:id="rId16"/>
    <p:sldId id="594" r:id="rId17"/>
    <p:sldId id="610" r:id="rId18"/>
    <p:sldId id="602" r:id="rId19"/>
    <p:sldId id="603" r:id="rId20"/>
    <p:sldId id="591" r:id="rId21"/>
    <p:sldId id="605" r:id="rId22"/>
    <p:sldId id="540" r:id="rId23"/>
    <p:sldId id="547" r:id="rId24"/>
    <p:sldId id="550" r:id="rId25"/>
    <p:sldId id="548" r:id="rId26"/>
    <p:sldId id="549" r:id="rId27"/>
    <p:sldId id="552" r:id="rId28"/>
    <p:sldId id="551" r:id="rId29"/>
    <p:sldId id="553" r:id="rId30"/>
    <p:sldId id="546" r:id="rId31"/>
    <p:sldId id="554" r:id="rId32"/>
    <p:sldId id="555" r:id="rId33"/>
    <p:sldId id="556" r:id="rId34"/>
    <p:sldId id="573" r:id="rId35"/>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5" autoAdjust="0"/>
    <p:restoredTop sz="94717" autoAdjust="0"/>
  </p:normalViewPr>
  <p:slideViewPr>
    <p:cSldViewPr snapToGrid="0">
      <p:cViewPr varScale="1">
        <p:scale>
          <a:sx n="105" d="100"/>
          <a:sy n="105" d="100"/>
        </p:scale>
        <p:origin x="782" y="6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8/27/2020</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2020-08-27</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19</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70119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20</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424541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23</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98325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26</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07165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27</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169500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28</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51205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29</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783343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30</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481406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7956550" y="4974432"/>
            <a:ext cx="730250" cy="169069"/>
          </a:xfrm>
          <a:prstGeom prst="rect">
            <a:avLst/>
          </a:prstGeom>
          <a:ln/>
        </p:spPr>
        <p:txBody>
          <a:bodyPr/>
          <a:lstStyle>
            <a:lvl1pPr>
              <a:defRPr/>
            </a:lvl1pPr>
          </a:lstStyle>
          <a:p>
            <a:fld id="{753376D3-784C-465F-A89F-81F2B4FB9584}" type="slidenum">
              <a:rPr lang="sv-SE" altLang="sv-SE"/>
              <a:pPr/>
              <a:t>‹#›</a:t>
            </a:fld>
            <a:endParaRPr lang="sv-SE" altLang="sv-SE"/>
          </a:p>
        </p:txBody>
      </p:sp>
    </p:spTree>
    <p:extLst>
      <p:ext uri="{BB962C8B-B14F-4D97-AF65-F5344CB8AC3E}">
        <p14:creationId xmlns:p14="http://schemas.microsoft.com/office/powerpoint/2010/main" val="15593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2020-08-27</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8/27/2020</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2020-08-27</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8/27/2020</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18.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1.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1.vml"/><Relationship Id="rId6" Type="http://schemas.openxmlformats.org/officeDocument/2006/relationships/notesSlide" Target="../notesSlides/notesSlide1.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18.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19.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2.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2.vml"/><Relationship Id="rId6" Type="http://schemas.openxmlformats.org/officeDocument/2006/relationships/notesSlide" Target="../notesSlides/notesSlide2.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23" Type="http://schemas.openxmlformats.org/officeDocument/2006/relationships/image" Target="../media/image12.png"/><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19.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22.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3.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3.vml"/><Relationship Id="rId6" Type="http://schemas.openxmlformats.org/officeDocument/2006/relationships/notesSlide" Target="../notesSlides/notesSlide3.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23" Type="http://schemas.openxmlformats.org/officeDocument/2006/relationships/image" Target="../media/image12.png"/><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22.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25.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4.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4.vml"/><Relationship Id="rId6" Type="http://schemas.openxmlformats.org/officeDocument/2006/relationships/notesSlide" Target="../notesSlides/notesSlide4.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23" Type="http://schemas.openxmlformats.org/officeDocument/2006/relationships/image" Target="../media/image12.png"/><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25.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26.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5.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5.vml"/><Relationship Id="rId6" Type="http://schemas.openxmlformats.org/officeDocument/2006/relationships/notesSlide" Target="../notesSlides/notesSlide5.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26.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27.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6.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6.vml"/><Relationship Id="rId6" Type="http://schemas.openxmlformats.org/officeDocument/2006/relationships/notesSlide" Target="../notesSlides/notesSlide6.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27.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28.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7.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7.vml"/><Relationship Id="rId6" Type="http://schemas.openxmlformats.org/officeDocument/2006/relationships/notesSlide" Target="../notesSlides/notesSlide7.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28.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29.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8.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8.vml"/><Relationship Id="rId6" Type="http://schemas.openxmlformats.org/officeDocument/2006/relationships/notesSlide" Target="../notesSlides/notesSlide8.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29.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8" y="1704612"/>
            <a:ext cx="8136001" cy="1069200"/>
          </a:xfrm>
        </p:spPr>
        <p:txBody>
          <a:bodyPr/>
          <a:lstStyle/>
          <a:p>
            <a:r>
              <a:rPr lang="sv-SE" dirty="0" err="1" smtClean="0"/>
              <a:t>Model</a:t>
            </a:r>
            <a:r>
              <a:rPr lang="sv-SE" dirty="0" smtClean="0"/>
              <a:t> Driven </a:t>
            </a:r>
            <a:r>
              <a:rPr lang="sv-SE" dirty="0" err="1" smtClean="0"/>
              <a:t>Method</a:t>
            </a:r>
            <a:r>
              <a:rPr lang="sv-SE" dirty="0" smtClean="0"/>
              <a:t> for </a:t>
            </a:r>
            <a:r>
              <a:rPr lang="sv-SE" dirty="0" err="1" smtClean="0"/>
              <a:t>Relational</a:t>
            </a:r>
            <a:r>
              <a:rPr lang="sv-SE" dirty="0" smtClean="0"/>
              <a:t> </a:t>
            </a:r>
            <a:r>
              <a:rPr lang="sv-SE" dirty="0" err="1" smtClean="0"/>
              <a:t>Database</a:t>
            </a:r>
            <a:r>
              <a:rPr lang="sv-SE" dirty="0" smtClean="0"/>
              <a:t> </a:t>
            </a:r>
            <a:r>
              <a:rPr lang="sv-SE" dirty="0" smtClean="0"/>
              <a:t>Design</a:t>
            </a:r>
            <a:r>
              <a:rPr lang="sv-SE" smtClean="0"/>
              <a:t/>
            </a:r>
            <a:br>
              <a:rPr lang="sv-SE" smtClean="0"/>
            </a:br>
            <a:r>
              <a:rPr lang="sv-SE" smtClean="0"/>
              <a:t>part 2</a:t>
            </a:r>
            <a:endParaRPr lang="sv-SE" dirty="0"/>
          </a:p>
        </p:txBody>
      </p:sp>
      <p:sp>
        <p:nvSpPr>
          <p:cNvPr id="3" name="Subtitle 2"/>
          <p:cNvSpPr>
            <a:spLocks noGrp="1"/>
          </p:cNvSpPr>
          <p:nvPr>
            <p:ph type="subTitle" idx="1"/>
          </p:nvPr>
        </p:nvSpPr>
        <p:spPr>
          <a:xfrm>
            <a:off x="968554" y="3272498"/>
            <a:ext cx="6631200" cy="1045502"/>
          </a:xfrm>
        </p:spPr>
        <p:txBody>
          <a:bodyPr/>
          <a:lstStyle/>
          <a:p>
            <a:r>
              <a:rPr lang="sv-SE" dirty="0" smtClean="0"/>
              <a:t>Erik Perjons</a:t>
            </a:r>
            <a:endParaRPr lang="sv-SE" dirty="0"/>
          </a:p>
        </p:txBody>
      </p:sp>
      <p:sp>
        <p:nvSpPr>
          <p:cNvPr id="4" name="Content Placeholder 3"/>
          <p:cNvSpPr>
            <a:spLocks noGrp="1"/>
          </p:cNvSpPr>
          <p:nvPr>
            <p:ph sz="quarter" idx="10"/>
          </p:nvPr>
        </p:nvSpPr>
        <p:spPr/>
        <p:txBody>
          <a:bodyPr/>
          <a:lstStyle/>
          <a:p>
            <a:endParaRPr lang="sv-SE" dirty="0" smtClean="0"/>
          </a:p>
        </p:txBody>
      </p:sp>
      <p:pic>
        <p:nvPicPr>
          <p:cNvPr id="13"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6785" y="4482454"/>
            <a:ext cx="406400" cy="4064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xmlns:p14="http://schemas.microsoft.com/office/powerpoint/2010/main">
    <mc:Choice Requires="p14">
      <p:transition p14:dur="0" advTm="1310"/>
    </mc:Choice>
    <mc:Fallback xmlns="">
      <p:transition advTm="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1262914"/>
          </a:xfrm>
        </p:spPr>
        <p:txBody>
          <a:bodyPr>
            <a:normAutofit/>
          </a:bodyPr>
          <a:lstStyle/>
          <a:p>
            <a:r>
              <a:rPr lang="sv-SE" sz="1600" dirty="0" smtClean="0">
                <a:solidFill>
                  <a:srgbClr val="FF0000"/>
                </a:solidFill>
              </a:rPr>
              <a:t>DONE: </a:t>
            </a:r>
            <a:r>
              <a:rPr lang="sv-SE" sz="1600" dirty="0"/>
              <a:t>If </a:t>
            </a:r>
            <a:r>
              <a:rPr lang="sv-SE" sz="1600" dirty="0" err="1"/>
              <a:t>there</a:t>
            </a:r>
            <a:r>
              <a:rPr lang="sv-SE" sz="1600" dirty="0"/>
              <a:t> is an </a:t>
            </a:r>
            <a:r>
              <a:rPr lang="sv-SE" sz="1600" dirty="0" err="1"/>
              <a:t>accociation</a:t>
            </a:r>
            <a:r>
              <a:rPr lang="sv-SE" sz="1600" dirty="0"/>
              <a:t> </a:t>
            </a:r>
            <a:r>
              <a:rPr lang="sv-SE" sz="1600" dirty="0" err="1"/>
              <a:t>with</a:t>
            </a:r>
            <a:r>
              <a:rPr lang="sv-SE" sz="1600" dirty="0"/>
              <a:t> the </a:t>
            </a:r>
            <a:r>
              <a:rPr lang="sv-SE" sz="1600" dirty="0" err="1"/>
              <a:t>multiplicity</a:t>
            </a:r>
            <a:r>
              <a:rPr lang="sv-SE" sz="1600" dirty="0"/>
              <a:t> 0..1 on </a:t>
            </a:r>
            <a:r>
              <a:rPr lang="sv-SE" sz="1600" dirty="0" err="1"/>
              <a:t>both</a:t>
            </a:r>
            <a:r>
              <a:rPr lang="sv-SE" sz="1600" dirty="0"/>
              <a:t> </a:t>
            </a:r>
            <a:r>
              <a:rPr lang="sv-SE" sz="1600" dirty="0" err="1"/>
              <a:t>side</a:t>
            </a:r>
            <a:r>
              <a:rPr lang="sv-SE" sz="1600" dirty="0"/>
              <a:t> – </a:t>
            </a:r>
            <a:r>
              <a:rPr lang="sv-SE" sz="1600" dirty="0" err="1"/>
              <a:t>add</a:t>
            </a:r>
            <a:r>
              <a:rPr lang="sv-SE" sz="1600" dirty="0"/>
              <a:t> a new table</a:t>
            </a:r>
          </a:p>
          <a:p>
            <a:pPr marL="0" indent="0">
              <a:buNone/>
            </a:pPr>
            <a:endParaRPr lang="sv-SE" sz="2000" dirty="0"/>
          </a:p>
          <a:p>
            <a:pPr marL="0" indent="0">
              <a:buNone/>
            </a:pPr>
            <a:endParaRPr lang="sv-SE" sz="2000" dirty="0" smtClean="0"/>
          </a:p>
          <a:p>
            <a:pPr marL="0" indent="0">
              <a:buNone/>
            </a:pPr>
            <a:endParaRPr lang="sv-SE" sz="2000" dirty="0"/>
          </a:p>
          <a:p>
            <a:endParaRPr lang="sv-SE" sz="2000" dirty="0"/>
          </a:p>
        </p:txBody>
      </p:sp>
      <p:sp>
        <p:nvSpPr>
          <p:cNvPr id="53"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8 </a:t>
            </a:r>
            <a:endParaRPr lang="sv-SE" dirty="0"/>
          </a:p>
        </p:txBody>
      </p:sp>
      <p:sp>
        <p:nvSpPr>
          <p:cNvPr id="56" name="Rectangle 8"/>
          <p:cNvSpPr>
            <a:spLocks noChangeArrowheads="1"/>
          </p:cNvSpPr>
          <p:nvPr/>
        </p:nvSpPr>
        <p:spPr bwMode="auto">
          <a:xfrm>
            <a:off x="4690066" y="3865942"/>
            <a:ext cx="2000420" cy="59461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7" name="Line 9"/>
          <p:cNvSpPr>
            <a:spLocks noChangeShapeType="1"/>
          </p:cNvSpPr>
          <p:nvPr/>
        </p:nvSpPr>
        <p:spPr bwMode="auto">
          <a:xfrm>
            <a:off x="4690066" y="4046308"/>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8" name="Text Box 10"/>
          <p:cNvSpPr txBox="1">
            <a:spLocks noChangeArrowheads="1"/>
          </p:cNvSpPr>
          <p:nvPr/>
        </p:nvSpPr>
        <p:spPr bwMode="auto">
          <a:xfrm>
            <a:off x="5336872" y="381453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59" name="Rectangle 8"/>
          <p:cNvSpPr>
            <a:spLocks noChangeArrowheads="1"/>
          </p:cNvSpPr>
          <p:nvPr/>
        </p:nvSpPr>
        <p:spPr bwMode="auto">
          <a:xfrm>
            <a:off x="2330491" y="2947886"/>
            <a:ext cx="2615221" cy="51921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60" name="Line 9"/>
          <p:cNvSpPr>
            <a:spLocks noChangeShapeType="1"/>
          </p:cNvSpPr>
          <p:nvPr/>
        </p:nvSpPr>
        <p:spPr bwMode="auto">
          <a:xfrm>
            <a:off x="2330492" y="3119333"/>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1" name="Text Box 10"/>
          <p:cNvSpPr txBox="1">
            <a:spLocks noChangeArrowheads="1"/>
          </p:cNvSpPr>
          <p:nvPr/>
        </p:nvSpPr>
        <p:spPr bwMode="auto">
          <a:xfrm>
            <a:off x="3266460" y="2890819"/>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62" name="Rectangle 27"/>
          <p:cNvSpPr>
            <a:spLocks noChangeArrowheads="1"/>
          </p:cNvSpPr>
          <p:nvPr/>
        </p:nvSpPr>
        <p:spPr bwMode="auto">
          <a:xfrm>
            <a:off x="2247537" y="3076450"/>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63" name="Rectangle 27"/>
          <p:cNvSpPr>
            <a:spLocks noChangeArrowheads="1"/>
          </p:cNvSpPr>
          <p:nvPr/>
        </p:nvSpPr>
        <p:spPr bwMode="auto">
          <a:xfrm>
            <a:off x="4690066" y="4051488"/>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p:txBody>
      </p:sp>
      <p:sp>
        <p:nvSpPr>
          <p:cNvPr id="13" name="Rectangle 8"/>
          <p:cNvSpPr>
            <a:spLocks noChangeArrowheads="1"/>
          </p:cNvSpPr>
          <p:nvPr/>
        </p:nvSpPr>
        <p:spPr bwMode="auto">
          <a:xfrm>
            <a:off x="1514245" y="3933304"/>
            <a:ext cx="2467342" cy="77037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 name="Line 9"/>
          <p:cNvSpPr>
            <a:spLocks noChangeShapeType="1"/>
          </p:cNvSpPr>
          <p:nvPr/>
        </p:nvSpPr>
        <p:spPr bwMode="auto">
          <a:xfrm flipV="1">
            <a:off x="1514246" y="4125753"/>
            <a:ext cx="2453638" cy="56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 name="Text Box 10"/>
          <p:cNvSpPr txBox="1">
            <a:spLocks noChangeArrowheads="1"/>
          </p:cNvSpPr>
          <p:nvPr/>
        </p:nvSpPr>
        <p:spPr bwMode="auto">
          <a:xfrm>
            <a:off x="2110969" y="3887436"/>
            <a:ext cx="152713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StudentHasMobile</a:t>
            </a:r>
            <a:endParaRPr lang="sv-SE" altLang="sv-SE" sz="1050" dirty="0">
              <a:latin typeface="Verdana" panose="020B0604030504040204" pitchFamily="34" charset="0"/>
            </a:endParaRPr>
          </a:p>
        </p:txBody>
      </p:sp>
      <p:sp>
        <p:nvSpPr>
          <p:cNvPr id="16" name="Rectangle 27"/>
          <p:cNvSpPr>
            <a:spLocks noChangeArrowheads="1"/>
          </p:cNvSpPr>
          <p:nvPr/>
        </p:nvSpPr>
        <p:spPr bwMode="auto">
          <a:xfrm>
            <a:off x="1451728" y="4132312"/>
            <a:ext cx="264527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studentHasMobileID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Mobile.mobileID</a:t>
            </a:r>
            <a:r>
              <a:rPr lang="sv-SE" altLang="sv-SE" sz="900" dirty="0" smtClean="0">
                <a:latin typeface="Verdana" panose="020B0604030504040204" pitchFamily="34" charset="0"/>
              </a:rPr>
              <a:t>)</a:t>
            </a:r>
          </a:p>
        </p:txBody>
      </p:sp>
      <p:sp>
        <p:nvSpPr>
          <p:cNvPr id="19" name="Rectangle 18"/>
          <p:cNvSpPr/>
          <p:nvPr/>
        </p:nvSpPr>
        <p:spPr>
          <a:xfrm>
            <a:off x="5258513" y="2791090"/>
            <a:ext cx="3058869" cy="583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Box 19"/>
          <p:cNvSpPr txBox="1"/>
          <p:nvPr/>
        </p:nvSpPr>
        <p:spPr>
          <a:xfrm>
            <a:off x="5211819" y="2740219"/>
            <a:ext cx="3105564" cy="646331"/>
          </a:xfrm>
          <a:prstGeom prst="rect">
            <a:avLst/>
          </a:prstGeom>
          <a:noFill/>
        </p:spPr>
        <p:txBody>
          <a:bodyPr wrap="square" rtlCol="0">
            <a:spAutoFit/>
          </a:bodyPr>
          <a:lstStyle/>
          <a:p>
            <a:r>
              <a:rPr lang="sv-SE" i="1" dirty="0" smtClean="0"/>
              <a:t>Note, not </a:t>
            </a:r>
            <a:r>
              <a:rPr lang="sv-SE" i="1" dirty="0" err="1" smtClean="0"/>
              <a:t>used</a:t>
            </a:r>
            <a:r>
              <a:rPr lang="sv-SE" i="1" dirty="0" smtClean="0"/>
              <a:t> in </a:t>
            </a:r>
            <a:r>
              <a:rPr lang="sv-SE" i="1" dirty="0" err="1" smtClean="0"/>
              <a:t>our</a:t>
            </a:r>
            <a:r>
              <a:rPr lang="sv-SE" i="1" dirty="0" smtClean="0"/>
              <a:t> </a:t>
            </a:r>
            <a:r>
              <a:rPr lang="sv-SE" i="1" dirty="0" err="1" smtClean="0"/>
              <a:t>case</a:t>
            </a:r>
            <a:r>
              <a:rPr lang="sv-SE" i="1" dirty="0" smtClean="0"/>
              <a:t>, </a:t>
            </a:r>
            <a:r>
              <a:rPr lang="sv-SE" i="1" dirty="0" err="1" smtClean="0"/>
              <a:t>therefore</a:t>
            </a:r>
            <a:r>
              <a:rPr lang="sv-SE" i="1" dirty="0" smtClean="0"/>
              <a:t> not </a:t>
            </a:r>
            <a:r>
              <a:rPr lang="sv-SE" i="1" dirty="0" err="1" smtClean="0"/>
              <a:t>added</a:t>
            </a:r>
            <a:r>
              <a:rPr lang="sv-SE" i="1" dirty="0" smtClean="0"/>
              <a:t> to the </a:t>
            </a:r>
            <a:r>
              <a:rPr lang="sv-SE" i="1" dirty="0" err="1" smtClean="0"/>
              <a:t>case</a:t>
            </a:r>
            <a:endParaRPr lang="sv-SE" i="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568954997"/>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RDM – Step 9</a:t>
            </a:r>
            <a:endParaRPr lang="sv-SE" dirty="0"/>
          </a:p>
        </p:txBody>
      </p:sp>
      <p:sp>
        <p:nvSpPr>
          <p:cNvPr id="95" name="Content Placeholder 2"/>
          <p:cNvSpPr>
            <a:spLocks noGrp="1"/>
          </p:cNvSpPr>
          <p:nvPr>
            <p:ph idx="1"/>
          </p:nvPr>
        </p:nvSpPr>
        <p:spPr>
          <a:xfrm>
            <a:off x="462816" y="1113556"/>
            <a:ext cx="8326382" cy="765573"/>
          </a:xfrm>
        </p:spPr>
        <p:txBody>
          <a:bodyPr>
            <a:normAutofit fontScale="25000" lnSpcReduction="20000"/>
          </a:bodyPr>
          <a:lstStyle/>
          <a:p>
            <a:r>
              <a:rPr lang="sv-SE" sz="5200" dirty="0" smtClean="0">
                <a:solidFill>
                  <a:srgbClr val="00B050"/>
                </a:solidFill>
              </a:rPr>
              <a:t>TO DO: </a:t>
            </a:r>
            <a:r>
              <a:rPr lang="sv-SE" sz="5200" dirty="0" err="1" smtClean="0"/>
              <a:t>Identify</a:t>
            </a:r>
            <a:r>
              <a:rPr lang="sv-SE" sz="5200" dirty="0" smtClean="0"/>
              <a:t> Alternative Keys (AK), </a:t>
            </a:r>
            <a:r>
              <a:rPr lang="sv-SE" sz="5200" dirty="0" err="1" smtClean="0"/>
              <a:t>that</a:t>
            </a:r>
            <a:r>
              <a:rPr lang="sv-SE" sz="5200" dirty="0" smtClean="0"/>
              <a:t> </a:t>
            </a:r>
            <a:r>
              <a:rPr lang="sv-SE" sz="5200" dirty="0" err="1" smtClean="0"/>
              <a:t>also</a:t>
            </a:r>
            <a:r>
              <a:rPr lang="sv-SE" sz="5200" dirty="0" smtClean="0"/>
              <a:t> </a:t>
            </a:r>
            <a:r>
              <a:rPr lang="sv-SE" sz="5200" dirty="0" err="1" smtClean="0"/>
              <a:t>can</a:t>
            </a:r>
            <a:r>
              <a:rPr lang="sv-SE" sz="5200" dirty="0" smtClean="0"/>
              <a:t> </a:t>
            </a:r>
            <a:r>
              <a:rPr lang="sv-SE" sz="5200" dirty="0" err="1" smtClean="0"/>
              <a:t>uniquely</a:t>
            </a:r>
            <a:r>
              <a:rPr lang="sv-SE" sz="5200" dirty="0" smtClean="0"/>
              <a:t> </a:t>
            </a:r>
            <a:r>
              <a:rPr lang="sv-SE" sz="5200" dirty="0" err="1" smtClean="0"/>
              <a:t>identify</a:t>
            </a:r>
            <a:r>
              <a:rPr lang="sv-SE" sz="5200" dirty="0" smtClean="0"/>
              <a:t> </a:t>
            </a:r>
            <a:r>
              <a:rPr lang="sv-SE" sz="5200" dirty="0" err="1" smtClean="0"/>
              <a:t>objects</a:t>
            </a:r>
            <a:r>
              <a:rPr lang="sv-SE" sz="5200" dirty="0" smtClean="0"/>
              <a:t> </a:t>
            </a:r>
            <a:r>
              <a:rPr lang="sv-SE" sz="5200" dirty="0" err="1" smtClean="0"/>
              <a:t>of</a:t>
            </a:r>
            <a:r>
              <a:rPr lang="sv-SE" sz="5200" dirty="0" smtClean="0"/>
              <a:t> a </a:t>
            </a:r>
            <a:r>
              <a:rPr lang="sv-SE" sz="5200" dirty="0" err="1" smtClean="0"/>
              <a:t>class</a:t>
            </a:r>
            <a:r>
              <a:rPr lang="sv-SE" sz="5200" dirty="0" smtClean="0"/>
              <a:t>. </a:t>
            </a:r>
            <a:r>
              <a:rPr lang="sv-SE" sz="5200" dirty="0" err="1" smtClean="0"/>
              <a:t>Why</a:t>
            </a:r>
            <a:r>
              <a:rPr lang="sv-SE" sz="5200" dirty="0" smtClean="0"/>
              <a:t>? For data </a:t>
            </a:r>
            <a:r>
              <a:rPr lang="sv-SE" sz="5200" dirty="0" err="1" smtClean="0"/>
              <a:t>quality</a:t>
            </a:r>
            <a:r>
              <a:rPr lang="sv-SE" sz="5200" dirty="0" smtClean="0"/>
              <a:t> </a:t>
            </a:r>
            <a:r>
              <a:rPr lang="sv-SE" sz="5200" dirty="0" err="1" smtClean="0"/>
              <a:t>reason</a:t>
            </a:r>
            <a:r>
              <a:rPr lang="sv-SE" sz="5200" dirty="0" smtClean="0"/>
              <a:t>. </a:t>
            </a:r>
            <a:r>
              <a:rPr lang="sv-SE" sz="5200" dirty="0" err="1" smtClean="0"/>
              <a:t>We</a:t>
            </a:r>
            <a:r>
              <a:rPr lang="sv-SE" sz="5200" dirty="0" smtClean="0"/>
              <a:t> </a:t>
            </a:r>
            <a:r>
              <a:rPr lang="sv-SE" sz="5200" dirty="0" err="1" smtClean="0"/>
              <a:t>may</a:t>
            </a:r>
            <a:r>
              <a:rPr lang="sv-SE" sz="5200" dirty="0" smtClean="0"/>
              <a:t> </a:t>
            </a:r>
            <a:r>
              <a:rPr lang="sv-SE" sz="5200" dirty="0" err="1" smtClean="0"/>
              <a:t>need</a:t>
            </a:r>
            <a:r>
              <a:rPr lang="sv-SE" sz="5200" dirty="0" smtClean="0"/>
              <a:t> to </a:t>
            </a:r>
            <a:r>
              <a:rPr lang="sv-SE" sz="5200" dirty="0" err="1" smtClean="0"/>
              <a:t>enforce</a:t>
            </a:r>
            <a:r>
              <a:rPr lang="sv-SE" sz="5200" dirty="0" smtClean="0"/>
              <a:t> the </a:t>
            </a:r>
            <a:r>
              <a:rPr lang="sv-SE" sz="5200" dirty="0" err="1" smtClean="0"/>
              <a:t>use</a:t>
            </a:r>
            <a:r>
              <a:rPr lang="sv-SE" sz="5200" dirty="0" smtClean="0"/>
              <a:t> </a:t>
            </a:r>
            <a:r>
              <a:rPr lang="sv-SE" sz="5200" dirty="0" err="1" smtClean="0"/>
              <a:t>of</a:t>
            </a:r>
            <a:r>
              <a:rPr lang="sv-SE" sz="5200" dirty="0" smtClean="0"/>
              <a:t> </a:t>
            </a:r>
            <a:r>
              <a:rPr lang="sv-SE" sz="5200" dirty="0" err="1" smtClean="0"/>
              <a:t>unique</a:t>
            </a:r>
            <a:r>
              <a:rPr lang="sv-SE" sz="5200" dirty="0" smtClean="0"/>
              <a:t> </a:t>
            </a:r>
            <a:r>
              <a:rPr lang="sv-SE" sz="5200" dirty="0" err="1" smtClean="0"/>
              <a:t>values</a:t>
            </a:r>
            <a:r>
              <a:rPr lang="sv-SE" sz="5200" dirty="0" smtClean="0"/>
              <a:t> for </a:t>
            </a:r>
            <a:r>
              <a:rPr lang="sv-SE" sz="5200" dirty="0" err="1" smtClean="0"/>
              <a:t>these</a:t>
            </a:r>
            <a:r>
              <a:rPr lang="sv-SE" sz="5200" dirty="0" smtClean="0"/>
              <a:t> </a:t>
            </a:r>
            <a:r>
              <a:rPr lang="sv-SE" sz="5200" dirty="0" err="1" smtClean="0"/>
              <a:t>attributes</a:t>
            </a:r>
            <a:r>
              <a:rPr lang="sv-SE" sz="5200" dirty="0" smtClean="0"/>
              <a:t> for business </a:t>
            </a:r>
            <a:r>
              <a:rPr lang="sv-SE" sz="5200" dirty="0" err="1" smtClean="0"/>
              <a:t>reasons</a:t>
            </a:r>
            <a:endParaRPr lang="sv-SE" sz="5200" dirty="0" smtClean="0"/>
          </a:p>
          <a:p>
            <a:pPr marL="0" indent="0">
              <a:buNone/>
            </a:pPr>
            <a:endParaRPr lang="sv-SE" sz="2000" dirty="0"/>
          </a:p>
          <a:p>
            <a:pPr marL="0" indent="0">
              <a:buNone/>
            </a:pPr>
            <a:endParaRPr lang="sv-SE" sz="2000" dirty="0" smtClean="0"/>
          </a:p>
          <a:p>
            <a:pPr marL="0" indent="0">
              <a:buNone/>
            </a:pPr>
            <a:endParaRPr lang="sv-SE" sz="2000" dirty="0"/>
          </a:p>
          <a:p>
            <a:endParaRPr lang="sv-SE" sz="2000" dirty="0"/>
          </a:p>
        </p:txBody>
      </p:sp>
      <p:sp>
        <p:nvSpPr>
          <p:cNvPr id="215" name="Rectangle 23"/>
          <p:cNvSpPr>
            <a:spLocks noChangeArrowheads="1"/>
          </p:cNvSpPr>
          <p:nvPr/>
        </p:nvSpPr>
        <p:spPr bwMode="auto">
          <a:xfrm>
            <a:off x="4079385" y="2006226"/>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16" name="Text Box 25"/>
          <p:cNvSpPr txBox="1">
            <a:spLocks noChangeArrowheads="1"/>
          </p:cNvSpPr>
          <p:nvPr/>
        </p:nvSpPr>
        <p:spPr bwMode="auto">
          <a:xfrm>
            <a:off x="4298461" y="195979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217" name="Line 34"/>
          <p:cNvSpPr>
            <a:spLocks noChangeShapeType="1"/>
          </p:cNvSpPr>
          <p:nvPr/>
        </p:nvSpPr>
        <p:spPr bwMode="auto">
          <a:xfrm flipV="1">
            <a:off x="4079385" y="2183146"/>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18" name="Text Box 22"/>
          <p:cNvSpPr txBox="1">
            <a:spLocks noChangeArrowheads="1"/>
          </p:cNvSpPr>
          <p:nvPr/>
        </p:nvSpPr>
        <p:spPr bwMode="auto">
          <a:xfrm>
            <a:off x="4079385" y="2109486"/>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23" name="Rectangle 23"/>
          <p:cNvSpPr>
            <a:spLocks noChangeArrowheads="1"/>
          </p:cNvSpPr>
          <p:nvPr/>
        </p:nvSpPr>
        <p:spPr bwMode="auto">
          <a:xfrm>
            <a:off x="6000801" y="2880154"/>
            <a:ext cx="2861877" cy="67835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24" name="Text Box 25"/>
          <p:cNvSpPr txBox="1">
            <a:spLocks noChangeArrowheads="1"/>
          </p:cNvSpPr>
          <p:nvPr/>
        </p:nvSpPr>
        <p:spPr bwMode="auto">
          <a:xfrm>
            <a:off x="6346747" y="2872467"/>
            <a:ext cx="15277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25" name="Line 34"/>
          <p:cNvSpPr>
            <a:spLocks noChangeShapeType="1"/>
          </p:cNvSpPr>
          <p:nvPr/>
        </p:nvSpPr>
        <p:spPr bwMode="auto">
          <a:xfrm>
            <a:off x="6011535" y="3081232"/>
            <a:ext cx="2840410" cy="125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26" name="Text Box 22"/>
          <p:cNvSpPr txBox="1">
            <a:spLocks noChangeArrowheads="1"/>
          </p:cNvSpPr>
          <p:nvPr/>
        </p:nvSpPr>
        <p:spPr bwMode="auto">
          <a:xfrm>
            <a:off x="5940965" y="3050518"/>
            <a:ext cx="30853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27" name="Rectangle 8"/>
          <p:cNvSpPr>
            <a:spLocks noChangeArrowheads="1"/>
          </p:cNvSpPr>
          <p:nvPr/>
        </p:nvSpPr>
        <p:spPr bwMode="auto">
          <a:xfrm>
            <a:off x="207491" y="2486709"/>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228" name="Line 9"/>
          <p:cNvSpPr>
            <a:spLocks noChangeShapeType="1"/>
          </p:cNvSpPr>
          <p:nvPr/>
        </p:nvSpPr>
        <p:spPr bwMode="auto">
          <a:xfrm>
            <a:off x="207492" y="2658156"/>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29" name="Text Box 10"/>
          <p:cNvSpPr txBox="1">
            <a:spLocks noChangeArrowheads="1"/>
          </p:cNvSpPr>
          <p:nvPr/>
        </p:nvSpPr>
        <p:spPr bwMode="auto">
          <a:xfrm>
            <a:off x="1143460" y="242964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230" name="Rectangle 27"/>
          <p:cNvSpPr>
            <a:spLocks noChangeArrowheads="1"/>
          </p:cNvSpPr>
          <p:nvPr/>
        </p:nvSpPr>
        <p:spPr bwMode="auto">
          <a:xfrm>
            <a:off x="124537" y="2615273"/>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231" name="Rectangle 23"/>
          <p:cNvSpPr>
            <a:spLocks noChangeArrowheads="1"/>
          </p:cNvSpPr>
          <p:nvPr/>
        </p:nvSpPr>
        <p:spPr bwMode="auto">
          <a:xfrm>
            <a:off x="6195712" y="2063661"/>
            <a:ext cx="2259007"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32" name="Text Box 25"/>
          <p:cNvSpPr txBox="1">
            <a:spLocks noChangeArrowheads="1"/>
          </p:cNvSpPr>
          <p:nvPr/>
        </p:nvSpPr>
        <p:spPr bwMode="auto">
          <a:xfrm>
            <a:off x="6414787" y="2017226"/>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233" name="Line 34"/>
          <p:cNvSpPr>
            <a:spLocks noChangeShapeType="1"/>
          </p:cNvSpPr>
          <p:nvPr/>
        </p:nvSpPr>
        <p:spPr bwMode="auto">
          <a:xfrm flipV="1">
            <a:off x="6195711" y="2229734"/>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34" name="Text Box 22"/>
          <p:cNvSpPr txBox="1">
            <a:spLocks noChangeArrowheads="1"/>
          </p:cNvSpPr>
          <p:nvPr/>
        </p:nvSpPr>
        <p:spPr bwMode="auto">
          <a:xfrm>
            <a:off x="6147357" y="2174700"/>
            <a:ext cx="2355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35" name="Rectangle 8"/>
          <p:cNvSpPr>
            <a:spLocks noChangeArrowheads="1"/>
          </p:cNvSpPr>
          <p:nvPr/>
        </p:nvSpPr>
        <p:spPr bwMode="auto">
          <a:xfrm>
            <a:off x="450308" y="3224841"/>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36" name="Line 9"/>
          <p:cNvSpPr>
            <a:spLocks noChangeShapeType="1"/>
          </p:cNvSpPr>
          <p:nvPr/>
        </p:nvSpPr>
        <p:spPr bwMode="auto">
          <a:xfrm>
            <a:off x="436604" y="341688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37" name="Text Box 10"/>
          <p:cNvSpPr txBox="1">
            <a:spLocks noChangeArrowheads="1"/>
          </p:cNvSpPr>
          <p:nvPr/>
        </p:nvSpPr>
        <p:spPr bwMode="auto">
          <a:xfrm>
            <a:off x="1083410" y="3185107"/>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238" name="Rectangle 18"/>
          <p:cNvSpPr>
            <a:spLocks noChangeArrowheads="1"/>
          </p:cNvSpPr>
          <p:nvPr/>
        </p:nvSpPr>
        <p:spPr bwMode="auto">
          <a:xfrm>
            <a:off x="2986268" y="2590479"/>
            <a:ext cx="2742346"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39" name="Line 19"/>
          <p:cNvSpPr>
            <a:spLocks noChangeShapeType="1"/>
          </p:cNvSpPr>
          <p:nvPr/>
        </p:nvSpPr>
        <p:spPr bwMode="auto">
          <a:xfrm flipV="1">
            <a:off x="2986269" y="2772241"/>
            <a:ext cx="27262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40" name="Text Box 21"/>
          <p:cNvSpPr txBox="1">
            <a:spLocks noChangeArrowheads="1"/>
          </p:cNvSpPr>
          <p:nvPr/>
        </p:nvSpPr>
        <p:spPr bwMode="auto">
          <a:xfrm>
            <a:off x="3722145" y="255922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241" name="Rectangle 27"/>
          <p:cNvSpPr>
            <a:spLocks noChangeArrowheads="1"/>
          </p:cNvSpPr>
          <p:nvPr/>
        </p:nvSpPr>
        <p:spPr bwMode="auto">
          <a:xfrm>
            <a:off x="414215" y="3416713"/>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42" name="Rectangle 28"/>
          <p:cNvSpPr>
            <a:spLocks noChangeArrowheads="1"/>
          </p:cNvSpPr>
          <p:nvPr/>
        </p:nvSpPr>
        <p:spPr bwMode="auto">
          <a:xfrm>
            <a:off x="2924900" y="2750470"/>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endParaRPr lang="sv-SE" altLang="sv-SE" sz="900" dirty="0">
              <a:latin typeface="Verdana" panose="020B0604030504040204" pitchFamily="34" charset="0"/>
            </a:endParaRPr>
          </a:p>
        </p:txBody>
      </p:sp>
      <p:sp>
        <p:nvSpPr>
          <p:cNvPr id="247" name="Rectangle 8"/>
          <p:cNvSpPr>
            <a:spLocks noChangeArrowheads="1"/>
          </p:cNvSpPr>
          <p:nvPr/>
        </p:nvSpPr>
        <p:spPr bwMode="auto">
          <a:xfrm>
            <a:off x="60897" y="3918241"/>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48" name="Line 9"/>
          <p:cNvSpPr>
            <a:spLocks noChangeShapeType="1"/>
          </p:cNvSpPr>
          <p:nvPr/>
        </p:nvSpPr>
        <p:spPr bwMode="auto">
          <a:xfrm>
            <a:off x="48299" y="4095107"/>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49" name="Text Box 10"/>
          <p:cNvSpPr txBox="1">
            <a:spLocks noChangeArrowheads="1"/>
          </p:cNvSpPr>
          <p:nvPr/>
        </p:nvSpPr>
        <p:spPr bwMode="auto">
          <a:xfrm>
            <a:off x="178500" y="386085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50" name="Rectangle 27"/>
          <p:cNvSpPr>
            <a:spLocks noChangeArrowheads="1"/>
          </p:cNvSpPr>
          <p:nvPr/>
        </p:nvSpPr>
        <p:spPr bwMode="auto">
          <a:xfrm>
            <a:off x="-14367" y="4090908"/>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251" name="Rectangle 8"/>
          <p:cNvSpPr>
            <a:spLocks noChangeArrowheads="1"/>
          </p:cNvSpPr>
          <p:nvPr/>
        </p:nvSpPr>
        <p:spPr bwMode="auto">
          <a:xfrm>
            <a:off x="101979" y="4531817"/>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52" name="Line 9"/>
          <p:cNvSpPr>
            <a:spLocks noChangeShapeType="1"/>
          </p:cNvSpPr>
          <p:nvPr/>
        </p:nvSpPr>
        <p:spPr bwMode="auto">
          <a:xfrm>
            <a:off x="89381" y="4708683"/>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53" name="Text Box 10"/>
          <p:cNvSpPr txBox="1">
            <a:spLocks noChangeArrowheads="1"/>
          </p:cNvSpPr>
          <p:nvPr/>
        </p:nvSpPr>
        <p:spPr bwMode="auto">
          <a:xfrm>
            <a:off x="219582" y="4474429"/>
            <a:ext cx="18477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54" name="Rectangle 27"/>
          <p:cNvSpPr>
            <a:spLocks noChangeArrowheads="1"/>
          </p:cNvSpPr>
          <p:nvPr/>
        </p:nvSpPr>
        <p:spPr bwMode="auto">
          <a:xfrm>
            <a:off x="26715" y="4704484"/>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45" name="Rectangle 23"/>
          <p:cNvSpPr>
            <a:spLocks noChangeArrowheads="1"/>
          </p:cNvSpPr>
          <p:nvPr/>
        </p:nvSpPr>
        <p:spPr bwMode="auto">
          <a:xfrm>
            <a:off x="6718165" y="4246566"/>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46"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47" name="Line 34"/>
          <p:cNvSpPr>
            <a:spLocks noChangeShapeType="1"/>
          </p:cNvSpPr>
          <p:nvPr/>
        </p:nvSpPr>
        <p:spPr bwMode="auto">
          <a:xfrm>
            <a:off x="6720545" y="4428730"/>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48" name="Text Box 22"/>
          <p:cNvSpPr txBox="1">
            <a:spLocks noChangeArrowheads="1"/>
          </p:cNvSpPr>
          <p:nvPr/>
        </p:nvSpPr>
        <p:spPr bwMode="auto">
          <a:xfrm>
            <a:off x="6684050" y="4428668"/>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49" name="Rectangle 23"/>
          <p:cNvSpPr>
            <a:spLocks noChangeArrowheads="1"/>
          </p:cNvSpPr>
          <p:nvPr/>
        </p:nvSpPr>
        <p:spPr bwMode="auto">
          <a:xfrm>
            <a:off x="4227160" y="4601370"/>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0" name="Line 34"/>
          <p:cNvSpPr>
            <a:spLocks noChangeShapeType="1"/>
          </p:cNvSpPr>
          <p:nvPr/>
        </p:nvSpPr>
        <p:spPr bwMode="auto">
          <a:xfrm flipV="1">
            <a:off x="4227159" y="4778035"/>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1" name="Text Box 22"/>
          <p:cNvSpPr txBox="1">
            <a:spLocks noChangeArrowheads="1"/>
          </p:cNvSpPr>
          <p:nvPr/>
        </p:nvSpPr>
        <p:spPr bwMode="auto">
          <a:xfrm>
            <a:off x="4197055" y="4715244"/>
            <a:ext cx="17994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2" name="Text Box 25"/>
          <p:cNvSpPr txBox="1">
            <a:spLocks noChangeArrowheads="1"/>
          </p:cNvSpPr>
          <p:nvPr/>
        </p:nvSpPr>
        <p:spPr bwMode="auto">
          <a:xfrm>
            <a:off x="4699105" y="4573802"/>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53" name="Rectangle 23"/>
          <p:cNvSpPr>
            <a:spLocks noChangeArrowheads="1"/>
          </p:cNvSpPr>
          <p:nvPr/>
        </p:nvSpPr>
        <p:spPr bwMode="auto">
          <a:xfrm>
            <a:off x="4018859" y="3703142"/>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4" name="Text Box 25"/>
          <p:cNvSpPr txBox="1">
            <a:spLocks noChangeArrowheads="1"/>
          </p:cNvSpPr>
          <p:nvPr/>
        </p:nvSpPr>
        <p:spPr bwMode="auto">
          <a:xfrm>
            <a:off x="4398591" y="370314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55" name="Line 34"/>
          <p:cNvSpPr>
            <a:spLocks noChangeShapeType="1"/>
          </p:cNvSpPr>
          <p:nvPr/>
        </p:nvSpPr>
        <p:spPr bwMode="auto">
          <a:xfrm flipV="1">
            <a:off x="4018858" y="3916833"/>
            <a:ext cx="204590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6" name="Text Box 22"/>
          <p:cNvSpPr txBox="1">
            <a:spLocks noChangeArrowheads="1"/>
          </p:cNvSpPr>
          <p:nvPr/>
        </p:nvSpPr>
        <p:spPr bwMode="auto">
          <a:xfrm>
            <a:off x="3976254" y="3929327"/>
            <a:ext cx="280267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74970" y="4581464"/>
            <a:ext cx="406400" cy="406400"/>
          </a:xfrm>
          <a:prstGeom prst="rect">
            <a:avLst/>
          </a:prstGeom>
        </p:spPr>
      </p:pic>
    </p:spTree>
    <p:extLst>
      <p:ext uri="{BB962C8B-B14F-4D97-AF65-F5344CB8AC3E}">
        <p14:creationId xmlns:p14="http://schemas.microsoft.com/office/powerpoint/2010/main" val="2263975319"/>
      </p:ext>
    </p:extLst>
  </p:cSld>
  <p:clrMapOvr>
    <a:masterClrMapping/>
  </p:clrMapOvr>
  <mc:AlternateContent xmlns:mc="http://schemas.openxmlformats.org/markup-compatibility/2006" xmlns:p14="http://schemas.microsoft.com/office/powerpoint/2010/main">
    <mc:Choice Requires="p14">
      <p:transition spd="slow" p14:dur="2000" advTm="120052"/>
    </mc:Choice>
    <mc:Fallback xmlns="">
      <p:transition spd="slow" advTm="12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RDM – Step 9</a:t>
            </a:r>
            <a:endParaRPr lang="sv-SE" dirty="0"/>
          </a:p>
        </p:txBody>
      </p:sp>
      <p:sp>
        <p:nvSpPr>
          <p:cNvPr id="95" name="Content Placeholder 2"/>
          <p:cNvSpPr>
            <a:spLocks noGrp="1"/>
          </p:cNvSpPr>
          <p:nvPr>
            <p:ph idx="1"/>
          </p:nvPr>
        </p:nvSpPr>
        <p:spPr>
          <a:xfrm>
            <a:off x="302276" y="1085634"/>
            <a:ext cx="8326382" cy="765573"/>
          </a:xfrm>
        </p:spPr>
        <p:txBody>
          <a:bodyPr>
            <a:normAutofit fontScale="25000" lnSpcReduction="20000"/>
          </a:bodyPr>
          <a:lstStyle/>
          <a:p>
            <a:r>
              <a:rPr lang="sv-SE" sz="5200" dirty="0" smtClean="0">
                <a:solidFill>
                  <a:srgbClr val="FF0000"/>
                </a:solidFill>
              </a:rPr>
              <a:t>DONE: </a:t>
            </a:r>
            <a:r>
              <a:rPr lang="sv-SE" sz="5200" dirty="0" err="1" smtClean="0"/>
              <a:t>Identify</a:t>
            </a:r>
            <a:r>
              <a:rPr lang="sv-SE" sz="5200" dirty="0" smtClean="0"/>
              <a:t> Alternative Keys (AK), </a:t>
            </a:r>
            <a:r>
              <a:rPr lang="sv-SE" sz="5200" dirty="0" err="1" smtClean="0"/>
              <a:t>that</a:t>
            </a:r>
            <a:r>
              <a:rPr lang="sv-SE" sz="5200" dirty="0" smtClean="0"/>
              <a:t> </a:t>
            </a:r>
            <a:r>
              <a:rPr lang="sv-SE" sz="5200" dirty="0" err="1" smtClean="0"/>
              <a:t>also</a:t>
            </a:r>
            <a:r>
              <a:rPr lang="sv-SE" sz="5200" dirty="0" smtClean="0"/>
              <a:t> </a:t>
            </a:r>
            <a:r>
              <a:rPr lang="sv-SE" sz="5200" dirty="0" err="1" smtClean="0"/>
              <a:t>can</a:t>
            </a:r>
            <a:r>
              <a:rPr lang="sv-SE" sz="5200" dirty="0" smtClean="0"/>
              <a:t> </a:t>
            </a:r>
            <a:r>
              <a:rPr lang="sv-SE" sz="5200" dirty="0" err="1" smtClean="0"/>
              <a:t>uniquely</a:t>
            </a:r>
            <a:r>
              <a:rPr lang="sv-SE" sz="5200" dirty="0" smtClean="0"/>
              <a:t> </a:t>
            </a:r>
            <a:r>
              <a:rPr lang="sv-SE" sz="5200" dirty="0" err="1" smtClean="0"/>
              <a:t>identify</a:t>
            </a:r>
            <a:r>
              <a:rPr lang="sv-SE" sz="5200" dirty="0" smtClean="0"/>
              <a:t> </a:t>
            </a:r>
            <a:r>
              <a:rPr lang="sv-SE" sz="5200" dirty="0" err="1" smtClean="0"/>
              <a:t>objects</a:t>
            </a:r>
            <a:r>
              <a:rPr lang="sv-SE" sz="5200" dirty="0" smtClean="0"/>
              <a:t> </a:t>
            </a:r>
            <a:r>
              <a:rPr lang="sv-SE" sz="5200" dirty="0" err="1" smtClean="0"/>
              <a:t>of</a:t>
            </a:r>
            <a:r>
              <a:rPr lang="sv-SE" sz="5200" dirty="0" smtClean="0"/>
              <a:t> a </a:t>
            </a:r>
            <a:r>
              <a:rPr lang="sv-SE" sz="5200" dirty="0" err="1" smtClean="0"/>
              <a:t>class</a:t>
            </a:r>
            <a:r>
              <a:rPr lang="sv-SE" sz="5200" dirty="0" smtClean="0"/>
              <a:t>. </a:t>
            </a:r>
            <a:r>
              <a:rPr lang="sv-SE" sz="5200" dirty="0" err="1" smtClean="0"/>
              <a:t>Why</a:t>
            </a:r>
            <a:r>
              <a:rPr lang="sv-SE" sz="5200" dirty="0"/>
              <a:t>? For data </a:t>
            </a:r>
            <a:r>
              <a:rPr lang="sv-SE" sz="5200" dirty="0" err="1"/>
              <a:t>quality</a:t>
            </a:r>
            <a:r>
              <a:rPr lang="sv-SE" sz="5200" dirty="0"/>
              <a:t> </a:t>
            </a:r>
            <a:r>
              <a:rPr lang="sv-SE" sz="5200" dirty="0" err="1" smtClean="0"/>
              <a:t>reason</a:t>
            </a:r>
            <a:r>
              <a:rPr lang="sv-SE" sz="5200" dirty="0" smtClean="0"/>
              <a:t>. </a:t>
            </a:r>
            <a:r>
              <a:rPr lang="sv-SE" sz="5200" dirty="0" err="1" smtClean="0"/>
              <a:t>We</a:t>
            </a:r>
            <a:r>
              <a:rPr lang="sv-SE" sz="5200" dirty="0" smtClean="0"/>
              <a:t> </a:t>
            </a:r>
            <a:r>
              <a:rPr lang="sv-SE" sz="5200" dirty="0" err="1"/>
              <a:t>may</a:t>
            </a:r>
            <a:r>
              <a:rPr lang="sv-SE" sz="5200" dirty="0"/>
              <a:t> </a:t>
            </a:r>
            <a:r>
              <a:rPr lang="sv-SE" sz="5200" dirty="0" err="1"/>
              <a:t>need</a:t>
            </a:r>
            <a:r>
              <a:rPr lang="sv-SE" sz="5200" dirty="0"/>
              <a:t> to </a:t>
            </a:r>
            <a:r>
              <a:rPr lang="sv-SE" sz="5200" dirty="0" err="1"/>
              <a:t>enforce</a:t>
            </a:r>
            <a:r>
              <a:rPr lang="sv-SE" sz="5200" dirty="0"/>
              <a:t> the </a:t>
            </a:r>
            <a:r>
              <a:rPr lang="sv-SE" sz="5200" dirty="0" err="1"/>
              <a:t>use</a:t>
            </a:r>
            <a:r>
              <a:rPr lang="sv-SE" sz="5200" dirty="0"/>
              <a:t> </a:t>
            </a:r>
            <a:r>
              <a:rPr lang="sv-SE" sz="5200" dirty="0" err="1"/>
              <a:t>of</a:t>
            </a:r>
            <a:r>
              <a:rPr lang="sv-SE" sz="5200" dirty="0"/>
              <a:t> </a:t>
            </a:r>
            <a:r>
              <a:rPr lang="sv-SE" sz="5200" dirty="0" err="1"/>
              <a:t>unique</a:t>
            </a:r>
            <a:r>
              <a:rPr lang="sv-SE" sz="5200" dirty="0"/>
              <a:t> </a:t>
            </a:r>
            <a:r>
              <a:rPr lang="sv-SE" sz="5200" dirty="0" err="1"/>
              <a:t>values</a:t>
            </a:r>
            <a:r>
              <a:rPr lang="sv-SE" sz="5200" dirty="0"/>
              <a:t> for </a:t>
            </a:r>
            <a:r>
              <a:rPr lang="sv-SE" sz="5200" dirty="0" err="1"/>
              <a:t>these</a:t>
            </a:r>
            <a:r>
              <a:rPr lang="sv-SE" sz="5200" dirty="0"/>
              <a:t> </a:t>
            </a:r>
            <a:r>
              <a:rPr lang="sv-SE" sz="5200" dirty="0" err="1"/>
              <a:t>attributes</a:t>
            </a:r>
            <a:r>
              <a:rPr lang="sv-SE" sz="5200" dirty="0"/>
              <a:t> for business </a:t>
            </a:r>
            <a:r>
              <a:rPr lang="sv-SE" sz="5200" dirty="0" err="1"/>
              <a:t>reasons</a:t>
            </a:r>
            <a:endParaRPr lang="sv-SE" sz="5200" dirty="0"/>
          </a:p>
          <a:p>
            <a:pPr marL="0" indent="0">
              <a:buNone/>
            </a:pPr>
            <a:endParaRPr lang="sv-SE" sz="2000" dirty="0"/>
          </a:p>
          <a:p>
            <a:pPr marL="0" indent="0">
              <a:buNone/>
            </a:pPr>
            <a:endParaRPr lang="sv-SE" sz="2000" dirty="0" smtClean="0"/>
          </a:p>
          <a:p>
            <a:pPr marL="0" indent="0">
              <a:buNone/>
            </a:pPr>
            <a:endParaRPr lang="sv-SE" sz="2000" dirty="0"/>
          </a:p>
          <a:p>
            <a:endParaRPr lang="sv-SE" sz="2000" dirty="0"/>
          </a:p>
        </p:txBody>
      </p:sp>
      <p:sp>
        <p:nvSpPr>
          <p:cNvPr id="178" name="Rectangle 8"/>
          <p:cNvSpPr>
            <a:spLocks noChangeArrowheads="1"/>
          </p:cNvSpPr>
          <p:nvPr/>
        </p:nvSpPr>
        <p:spPr bwMode="auto">
          <a:xfrm>
            <a:off x="207491" y="2486709"/>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179" name="Line 9"/>
          <p:cNvSpPr>
            <a:spLocks noChangeShapeType="1"/>
          </p:cNvSpPr>
          <p:nvPr/>
        </p:nvSpPr>
        <p:spPr bwMode="auto">
          <a:xfrm>
            <a:off x="207492" y="2658156"/>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4" name="Text Box 10"/>
          <p:cNvSpPr txBox="1">
            <a:spLocks noChangeArrowheads="1"/>
          </p:cNvSpPr>
          <p:nvPr/>
        </p:nvSpPr>
        <p:spPr bwMode="auto">
          <a:xfrm>
            <a:off x="1143460" y="242964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5" name="Rectangle 27"/>
          <p:cNvSpPr>
            <a:spLocks noChangeArrowheads="1"/>
          </p:cNvSpPr>
          <p:nvPr/>
        </p:nvSpPr>
        <p:spPr bwMode="auto">
          <a:xfrm>
            <a:off x="124537" y="2615273"/>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AK</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190" name="Rectangle 8"/>
          <p:cNvSpPr>
            <a:spLocks noChangeArrowheads="1"/>
          </p:cNvSpPr>
          <p:nvPr/>
        </p:nvSpPr>
        <p:spPr bwMode="auto">
          <a:xfrm>
            <a:off x="450308" y="3224841"/>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1" name="Line 9"/>
          <p:cNvSpPr>
            <a:spLocks noChangeShapeType="1"/>
          </p:cNvSpPr>
          <p:nvPr/>
        </p:nvSpPr>
        <p:spPr bwMode="auto">
          <a:xfrm>
            <a:off x="436604" y="341688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2" name="Text Box 10"/>
          <p:cNvSpPr txBox="1">
            <a:spLocks noChangeArrowheads="1"/>
          </p:cNvSpPr>
          <p:nvPr/>
        </p:nvSpPr>
        <p:spPr bwMode="auto">
          <a:xfrm>
            <a:off x="1083410" y="3185107"/>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93" name="Rectangle 18"/>
          <p:cNvSpPr>
            <a:spLocks noChangeArrowheads="1"/>
          </p:cNvSpPr>
          <p:nvPr/>
        </p:nvSpPr>
        <p:spPr bwMode="auto">
          <a:xfrm>
            <a:off x="2958798" y="2557747"/>
            <a:ext cx="2943964"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4" name="Line 19"/>
          <p:cNvSpPr>
            <a:spLocks noChangeShapeType="1"/>
          </p:cNvSpPr>
          <p:nvPr/>
        </p:nvSpPr>
        <p:spPr bwMode="auto">
          <a:xfrm>
            <a:off x="2958798" y="2739508"/>
            <a:ext cx="2943963" cy="12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5" name="Text Box 21"/>
          <p:cNvSpPr txBox="1">
            <a:spLocks noChangeArrowheads="1"/>
          </p:cNvSpPr>
          <p:nvPr/>
        </p:nvSpPr>
        <p:spPr bwMode="auto">
          <a:xfrm>
            <a:off x="3694675" y="252649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96" name="Rectangle 27"/>
          <p:cNvSpPr>
            <a:spLocks noChangeArrowheads="1"/>
          </p:cNvSpPr>
          <p:nvPr/>
        </p:nvSpPr>
        <p:spPr bwMode="auto">
          <a:xfrm>
            <a:off x="414215" y="3416713"/>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7" name="Rectangle 28"/>
          <p:cNvSpPr>
            <a:spLocks noChangeArrowheads="1"/>
          </p:cNvSpPr>
          <p:nvPr/>
        </p:nvSpPr>
        <p:spPr bwMode="auto">
          <a:xfrm>
            <a:off x="2900033" y="2690135"/>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 AK1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 AK1</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 AK1</a:t>
            </a:r>
            <a:endParaRPr lang="sv-SE" altLang="sv-SE" sz="900" dirty="0">
              <a:latin typeface="Verdana" panose="020B0604030504040204" pitchFamily="34" charset="0"/>
            </a:endParaRPr>
          </a:p>
        </p:txBody>
      </p:sp>
      <p:sp>
        <p:nvSpPr>
          <p:cNvPr id="202" name="Rectangle 8"/>
          <p:cNvSpPr>
            <a:spLocks noChangeArrowheads="1"/>
          </p:cNvSpPr>
          <p:nvPr/>
        </p:nvSpPr>
        <p:spPr bwMode="auto">
          <a:xfrm>
            <a:off x="60897" y="3918241"/>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3" name="Line 9"/>
          <p:cNvSpPr>
            <a:spLocks noChangeShapeType="1"/>
          </p:cNvSpPr>
          <p:nvPr/>
        </p:nvSpPr>
        <p:spPr bwMode="auto">
          <a:xfrm>
            <a:off x="48299" y="4095107"/>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04" name="Text Box 10"/>
          <p:cNvSpPr txBox="1">
            <a:spLocks noChangeArrowheads="1"/>
          </p:cNvSpPr>
          <p:nvPr/>
        </p:nvSpPr>
        <p:spPr bwMode="auto">
          <a:xfrm>
            <a:off x="178500" y="386085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05" name="Rectangle 27"/>
          <p:cNvSpPr>
            <a:spLocks noChangeArrowheads="1"/>
          </p:cNvSpPr>
          <p:nvPr/>
        </p:nvSpPr>
        <p:spPr bwMode="auto">
          <a:xfrm>
            <a:off x="-14367" y="4090908"/>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206" name="Rectangle 8"/>
          <p:cNvSpPr>
            <a:spLocks noChangeArrowheads="1"/>
          </p:cNvSpPr>
          <p:nvPr/>
        </p:nvSpPr>
        <p:spPr bwMode="auto">
          <a:xfrm>
            <a:off x="101979" y="4531817"/>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7" name="Line 9"/>
          <p:cNvSpPr>
            <a:spLocks noChangeShapeType="1"/>
          </p:cNvSpPr>
          <p:nvPr/>
        </p:nvSpPr>
        <p:spPr bwMode="auto">
          <a:xfrm>
            <a:off x="89381" y="4708683"/>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08" name="Text Box 10"/>
          <p:cNvSpPr txBox="1">
            <a:spLocks noChangeArrowheads="1"/>
          </p:cNvSpPr>
          <p:nvPr/>
        </p:nvSpPr>
        <p:spPr bwMode="auto">
          <a:xfrm>
            <a:off x="219582" y="4474429"/>
            <a:ext cx="18477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09" name="Rectangle 27"/>
          <p:cNvSpPr>
            <a:spLocks noChangeArrowheads="1"/>
          </p:cNvSpPr>
          <p:nvPr/>
        </p:nvSpPr>
        <p:spPr bwMode="auto">
          <a:xfrm>
            <a:off x="26715" y="4704484"/>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48" name="Rectangle 23"/>
          <p:cNvSpPr>
            <a:spLocks noChangeArrowheads="1"/>
          </p:cNvSpPr>
          <p:nvPr/>
        </p:nvSpPr>
        <p:spPr bwMode="auto">
          <a:xfrm>
            <a:off x="6118468" y="2876450"/>
            <a:ext cx="2906511" cy="78653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49" name="Text Box 25"/>
          <p:cNvSpPr txBox="1">
            <a:spLocks noChangeArrowheads="1"/>
          </p:cNvSpPr>
          <p:nvPr/>
        </p:nvSpPr>
        <p:spPr bwMode="auto">
          <a:xfrm>
            <a:off x="6852970" y="2837209"/>
            <a:ext cx="18873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50" name="Line 34"/>
          <p:cNvSpPr>
            <a:spLocks noChangeShapeType="1"/>
          </p:cNvSpPr>
          <p:nvPr/>
        </p:nvSpPr>
        <p:spPr bwMode="auto">
          <a:xfrm flipV="1">
            <a:off x="6114869" y="3048592"/>
            <a:ext cx="2910110" cy="72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1" name="Text Box 22"/>
          <p:cNvSpPr txBox="1">
            <a:spLocks noChangeArrowheads="1"/>
          </p:cNvSpPr>
          <p:nvPr/>
        </p:nvSpPr>
        <p:spPr bwMode="auto">
          <a:xfrm>
            <a:off x="6095168" y="3026174"/>
            <a:ext cx="31641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a:latin typeface="Verdana" panose="020B0604030504040204" pitchFamily="34" charset="0"/>
              </a:rPr>
              <a:t> </a:t>
            </a: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 AK1</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 AK1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2" name="Rectangle 23"/>
          <p:cNvSpPr>
            <a:spLocks noChangeArrowheads="1"/>
          </p:cNvSpPr>
          <p:nvPr/>
        </p:nvSpPr>
        <p:spPr bwMode="auto">
          <a:xfrm>
            <a:off x="6313382" y="1864016"/>
            <a:ext cx="2336388"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3" name="Text Box 25"/>
          <p:cNvSpPr txBox="1">
            <a:spLocks noChangeArrowheads="1"/>
          </p:cNvSpPr>
          <p:nvPr/>
        </p:nvSpPr>
        <p:spPr bwMode="auto">
          <a:xfrm>
            <a:off x="6702267" y="1796325"/>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4" name="Line 34"/>
          <p:cNvSpPr>
            <a:spLocks noChangeShapeType="1"/>
          </p:cNvSpPr>
          <p:nvPr/>
        </p:nvSpPr>
        <p:spPr bwMode="auto">
          <a:xfrm flipV="1">
            <a:off x="6313381" y="2030089"/>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5" name="Text Box 22"/>
          <p:cNvSpPr txBox="1">
            <a:spLocks noChangeArrowheads="1"/>
          </p:cNvSpPr>
          <p:nvPr/>
        </p:nvSpPr>
        <p:spPr bwMode="auto">
          <a:xfrm>
            <a:off x="6235999" y="2004083"/>
            <a:ext cx="2513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 AK1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 AK1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6" name="TextBox 55"/>
          <p:cNvSpPr txBox="1"/>
          <p:nvPr/>
        </p:nvSpPr>
        <p:spPr>
          <a:xfrm>
            <a:off x="6060179" y="3664208"/>
            <a:ext cx="2805576" cy="230832"/>
          </a:xfrm>
          <a:prstGeom prst="rect">
            <a:avLst/>
          </a:prstGeom>
          <a:noFill/>
        </p:spPr>
        <p:txBody>
          <a:bodyPr wrap="none" rtlCol="0">
            <a:spAutoFit/>
          </a:bodyPr>
          <a:lstStyle/>
          <a:p>
            <a:r>
              <a:rPr lang="sv-SE" sz="900" dirty="0" err="1" smtClean="0"/>
              <a:t>CourseResponsible</a:t>
            </a:r>
            <a:r>
              <a:rPr lang="sv-SE" sz="900" dirty="0" smtClean="0"/>
              <a:t>. (</a:t>
            </a:r>
            <a:r>
              <a:rPr lang="sv-SE" sz="900" dirty="0" err="1" smtClean="0"/>
              <a:t>courseOccationID</a:t>
            </a:r>
            <a:r>
              <a:rPr lang="sv-SE" sz="900" dirty="0" smtClean="0"/>
              <a:t>, </a:t>
            </a:r>
            <a:r>
              <a:rPr lang="sv-SE" sz="900" dirty="0" err="1" smtClean="0"/>
              <a:t>teacherID</a:t>
            </a:r>
            <a:r>
              <a:rPr lang="sv-SE" sz="900" dirty="0" smtClean="0"/>
              <a:t>) AK1</a:t>
            </a:r>
            <a:endParaRPr lang="sv-SE" sz="900" dirty="0"/>
          </a:p>
        </p:txBody>
      </p:sp>
      <p:sp>
        <p:nvSpPr>
          <p:cNvPr id="57" name="TextBox 56"/>
          <p:cNvSpPr txBox="1"/>
          <p:nvPr/>
        </p:nvSpPr>
        <p:spPr>
          <a:xfrm>
            <a:off x="6209646" y="2490045"/>
            <a:ext cx="2226892" cy="230832"/>
          </a:xfrm>
          <a:prstGeom prst="rect">
            <a:avLst/>
          </a:prstGeom>
          <a:noFill/>
        </p:spPr>
        <p:txBody>
          <a:bodyPr wrap="none" rtlCol="0">
            <a:spAutoFit/>
          </a:bodyPr>
          <a:lstStyle/>
          <a:p>
            <a:r>
              <a:rPr lang="sv-SE" sz="900" dirty="0" err="1" smtClean="0"/>
              <a:t>CourseOccasion</a:t>
            </a:r>
            <a:r>
              <a:rPr lang="sv-SE" sz="900" dirty="0" smtClean="0"/>
              <a:t>. (</a:t>
            </a:r>
            <a:r>
              <a:rPr lang="sv-SE" sz="900" dirty="0" err="1" smtClean="0"/>
              <a:t>startDate</a:t>
            </a:r>
            <a:r>
              <a:rPr lang="sv-SE" sz="900" dirty="0" smtClean="0"/>
              <a:t>, </a:t>
            </a:r>
            <a:r>
              <a:rPr lang="sv-SE" sz="900" dirty="0" err="1" smtClean="0"/>
              <a:t>courseID</a:t>
            </a:r>
            <a:r>
              <a:rPr lang="sv-SE" sz="900" dirty="0" smtClean="0"/>
              <a:t>) AK1</a:t>
            </a:r>
            <a:endParaRPr lang="sv-SE" sz="900" dirty="0"/>
          </a:p>
        </p:txBody>
      </p:sp>
      <p:sp>
        <p:nvSpPr>
          <p:cNvPr id="59" name="Oval 58"/>
          <p:cNvSpPr/>
          <p:nvPr/>
        </p:nvSpPr>
        <p:spPr>
          <a:xfrm>
            <a:off x="6072273" y="2132252"/>
            <a:ext cx="2781388" cy="56766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5" name="Rectangle 23"/>
          <p:cNvSpPr>
            <a:spLocks noChangeArrowheads="1"/>
          </p:cNvSpPr>
          <p:nvPr/>
        </p:nvSpPr>
        <p:spPr bwMode="auto">
          <a:xfrm>
            <a:off x="3425372" y="1958974"/>
            <a:ext cx="200053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6" name="Text Box 25"/>
          <p:cNvSpPr txBox="1">
            <a:spLocks noChangeArrowheads="1"/>
          </p:cNvSpPr>
          <p:nvPr/>
        </p:nvSpPr>
        <p:spPr bwMode="auto">
          <a:xfrm>
            <a:off x="3871846" y="1912539"/>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67" name="Line 34"/>
          <p:cNvSpPr>
            <a:spLocks noChangeShapeType="1"/>
          </p:cNvSpPr>
          <p:nvPr/>
        </p:nvSpPr>
        <p:spPr bwMode="auto">
          <a:xfrm flipV="1">
            <a:off x="3425372" y="2135894"/>
            <a:ext cx="2000540" cy="50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68" name="Text Box 22"/>
          <p:cNvSpPr txBox="1">
            <a:spLocks noChangeArrowheads="1"/>
          </p:cNvSpPr>
          <p:nvPr/>
        </p:nvSpPr>
        <p:spPr bwMode="auto">
          <a:xfrm>
            <a:off x="3374788" y="2085302"/>
            <a:ext cx="21742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AK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69" name="Oval 68"/>
          <p:cNvSpPr/>
          <p:nvPr/>
        </p:nvSpPr>
        <p:spPr>
          <a:xfrm>
            <a:off x="3039711" y="2300274"/>
            <a:ext cx="2509359" cy="20995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0" name="TextBox 69"/>
          <p:cNvSpPr txBox="1"/>
          <p:nvPr/>
        </p:nvSpPr>
        <p:spPr>
          <a:xfrm>
            <a:off x="2862935" y="3439029"/>
            <a:ext cx="2940228" cy="230832"/>
          </a:xfrm>
          <a:prstGeom prst="rect">
            <a:avLst/>
          </a:prstGeom>
          <a:noFill/>
        </p:spPr>
        <p:txBody>
          <a:bodyPr wrap="non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AK1 </a:t>
            </a:r>
            <a:endParaRPr lang="sv-SE" sz="900" dirty="0"/>
          </a:p>
        </p:txBody>
      </p:sp>
      <p:sp>
        <p:nvSpPr>
          <p:cNvPr id="71" name="Oval 70"/>
          <p:cNvSpPr/>
          <p:nvPr/>
        </p:nvSpPr>
        <p:spPr>
          <a:xfrm>
            <a:off x="-113893" y="2751711"/>
            <a:ext cx="2337801" cy="21931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3" name="Oval 72"/>
          <p:cNvSpPr/>
          <p:nvPr/>
        </p:nvSpPr>
        <p:spPr>
          <a:xfrm>
            <a:off x="5918136" y="3191396"/>
            <a:ext cx="3216627" cy="81393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6" name="Rectangle 23"/>
          <p:cNvSpPr>
            <a:spLocks noChangeArrowheads="1"/>
          </p:cNvSpPr>
          <p:nvPr/>
        </p:nvSpPr>
        <p:spPr bwMode="auto">
          <a:xfrm>
            <a:off x="6718165" y="4246566"/>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7"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88" name="Line 34"/>
          <p:cNvSpPr>
            <a:spLocks noChangeShapeType="1"/>
          </p:cNvSpPr>
          <p:nvPr/>
        </p:nvSpPr>
        <p:spPr bwMode="auto">
          <a:xfrm>
            <a:off x="6727369" y="4428730"/>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89" name="Text Box 22"/>
          <p:cNvSpPr txBox="1">
            <a:spLocks noChangeArrowheads="1"/>
          </p:cNvSpPr>
          <p:nvPr/>
        </p:nvSpPr>
        <p:spPr bwMode="auto">
          <a:xfrm>
            <a:off x="6684050" y="4428668"/>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0" name="Rectangle 23"/>
          <p:cNvSpPr>
            <a:spLocks noChangeArrowheads="1"/>
          </p:cNvSpPr>
          <p:nvPr/>
        </p:nvSpPr>
        <p:spPr bwMode="auto">
          <a:xfrm>
            <a:off x="4227160" y="4601370"/>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1" name="Line 34"/>
          <p:cNvSpPr>
            <a:spLocks noChangeShapeType="1"/>
          </p:cNvSpPr>
          <p:nvPr/>
        </p:nvSpPr>
        <p:spPr bwMode="auto">
          <a:xfrm flipV="1">
            <a:off x="4227159" y="4778035"/>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92" name="Text Box 22"/>
          <p:cNvSpPr txBox="1">
            <a:spLocks noChangeArrowheads="1"/>
          </p:cNvSpPr>
          <p:nvPr/>
        </p:nvSpPr>
        <p:spPr bwMode="auto">
          <a:xfrm>
            <a:off x="4197055" y="4715244"/>
            <a:ext cx="20998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AK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3" name="Text Box 25"/>
          <p:cNvSpPr txBox="1">
            <a:spLocks noChangeArrowheads="1"/>
          </p:cNvSpPr>
          <p:nvPr/>
        </p:nvSpPr>
        <p:spPr bwMode="auto">
          <a:xfrm>
            <a:off x="4699105" y="4573802"/>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94" name="Rectangle 23"/>
          <p:cNvSpPr>
            <a:spLocks noChangeArrowheads="1"/>
          </p:cNvSpPr>
          <p:nvPr/>
        </p:nvSpPr>
        <p:spPr bwMode="auto">
          <a:xfrm>
            <a:off x="3780019" y="3703142"/>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6" name="Text Box 25"/>
          <p:cNvSpPr txBox="1">
            <a:spLocks noChangeArrowheads="1"/>
          </p:cNvSpPr>
          <p:nvPr/>
        </p:nvSpPr>
        <p:spPr bwMode="auto">
          <a:xfrm>
            <a:off x="4159751" y="370314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97" name="Line 34"/>
          <p:cNvSpPr>
            <a:spLocks noChangeShapeType="1"/>
          </p:cNvSpPr>
          <p:nvPr/>
        </p:nvSpPr>
        <p:spPr bwMode="auto">
          <a:xfrm flipV="1">
            <a:off x="3780018" y="3916833"/>
            <a:ext cx="204590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98" name="Text Box 22"/>
          <p:cNvSpPr txBox="1">
            <a:spLocks noChangeArrowheads="1"/>
          </p:cNvSpPr>
          <p:nvPr/>
        </p:nvSpPr>
        <p:spPr bwMode="auto">
          <a:xfrm>
            <a:off x="3757873" y="3888159"/>
            <a:ext cx="30382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 UNIQUE</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 AK1</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 AK1</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6802" y="4634747"/>
            <a:ext cx="406400" cy="406400"/>
          </a:xfrm>
          <a:prstGeom prst="rect">
            <a:avLst/>
          </a:prstGeom>
        </p:spPr>
      </p:pic>
      <p:sp>
        <p:nvSpPr>
          <p:cNvPr id="72" name="Oval 71"/>
          <p:cNvSpPr/>
          <p:nvPr/>
        </p:nvSpPr>
        <p:spPr>
          <a:xfrm>
            <a:off x="2747962" y="2817703"/>
            <a:ext cx="3285101" cy="89652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0" name="TextBox 99"/>
          <p:cNvSpPr txBox="1"/>
          <p:nvPr/>
        </p:nvSpPr>
        <p:spPr>
          <a:xfrm>
            <a:off x="3452114" y="4383043"/>
            <a:ext cx="1957587" cy="230832"/>
          </a:xfrm>
          <a:prstGeom prst="rect">
            <a:avLst/>
          </a:prstGeom>
          <a:noFill/>
        </p:spPr>
        <p:txBody>
          <a:bodyPr wrap="none" rtlCol="0">
            <a:spAutoFit/>
          </a:bodyPr>
          <a:lstStyle/>
          <a:p>
            <a:r>
              <a:rPr lang="sv-SE" sz="900" dirty="0" err="1" smtClean="0"/>
              <a:t>TeacherArea</a:t>
            </a:r>
            <a:r>
              <a:rPr lang="sv-SE" sz="900" dirty="0" smtClean="0"/>
              <a:t>. (</a:t>
            </a:r>
            <a:r>
              <a:rPr lang="sv-SE" sz="900" dirty="0" err="1" smtClean="0"/>
              <a:t>areaID</a:t>
            </a:r>
            <a:r>
              <a:rPr lang="sv-SE" sz="900" dirty="0" smtClean="0"/>
              <a:t>, </a:t>
            </a:r>
            <a:r>
              <a:rPr lang="sv-SE" sz="900" dirty="0" err="1" smtClean="0"/>
              <a:t>teacherID</a:t>
            </a:r>
            <a:r>
              <a:rPr lang="sv-SE" sz="900" dirty="0" smtClean="0"/>
              <a:t>) AK1</a:t>
            </a:r>
            <a:endParaRPr lang="sv-SE" sz="900" dirty="0"/>
          </a:p>
        </p:txBody>
      </p:sp>
      <p:sp>
        <p:nvSpPr>
          <p:cNvPr id="101" name="Oval 100"/>
          <p:cNvSpPr/>
          <p:nvPr/>
        </p:nvSpPr>
        <p:spPr>
          <a:xfrm>
            <a:off x="3243766" y="4000886"/>
            <a:ext cx="3285101" cy="653045"/>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2" name="Oval 101"/>
          <p:cNvSpPr/>
          <p:nvPr/>
        </p:nvSpPr>
        <p:spPr>
          <a:xfrm>
            <a:off x="3585809" y="4875829"/>
            <a:ext cx="2509359" cy="20995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354799817"/>
      </p:ext>
    </p:extLst>
  </p:cSld>
  <p:clrMapOvr>
    <a:masterClrMapping/>
  </p:clrMapOvr>
  <mc:AlternateContent xmlns:mc="http://schemas.openxmlformats.org/markup-compatibility/2006" xmlns:p14="http://schemas.microsoft.com/office/powerpoint/2010/main">
    <mc:Choice Requires="p14">
      <p:transition spd="slow" p14:dur="2000" advTm="90857"/>
    </mc:Choice>
    <mc:Fallback xmlns="">
      <p:transition spd="slow" advTm="90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RDM – Step 9</a:t>
            </a:r>
            <a:endParaRPr lang="sv-SE" dirty="0"/>
          </a:p>
        </p:txBody>
      </p:sp>
      <p:sp>
        <p:nvSpPr>
          <p:cNvPr id="95" name="Content Placeholder 2"/>
          <p:cNvSpPr>
            <a:spLocks noGrp="1"/>
          </p:cNvSpPr>
          <p:nvPr>
            <p:ph idx="1"/>
          </p:nvPr>
        </p:nvSpPr>
        <p:spPr>
          <a:xfrm>
            <a:off x="302276" y="1085634"/>
            <a:ext cx="8326382" cy="765573"/>
          </a:xfrm>
        </p:spPr>
        <p:txBody>
          <a:bodyPr>
            <a:normAutofit fontScale="25000" lnSpcReduction="20000"/>
          </a:bodyPr>
          <a:lstStyle/>
          <a:p>
            <a:r>
              <a:rPr lang="sv-SE" sz="5200" dirty="0" smtClean="0">
                <a:solidFill>
                  <a:srgbClr val="FF0000"/>
                </a:solidFill>
              </a:rPr>
              <a:t>DONE: </a:t>
            </a:r>
            <a:r>
              <a:rPr lang="sv-SE" sz="5200" dirty="0" err="1" smtClean="0"/>
              <a:t>Identify</a:t>
            </a:r>
            <a:r>
              <a:rPr lang="sv-SE" sz="5200" dirty="0" smtClean="0"/>
              <a:t> Alternative Keys (AK), </a:t>
            </a:r>
            <a:r>
              <a:rPr lang="sv-SE" sz="5200" dirty="0" err="1" smtClean="0"/>
              <a:t>that</a:t>
            </a:r>
            <a:r>
              <a:rPr lang="sv-SE" sz="5200" dirty="0" smtClean="0"/>
              <a:t> </a:t>
            </a:r>
            <a:r>
              <a:rPr lang="sv-SE" sz="5200" dirty="0" err="1" smtClean="0"/>
              <a:t>also</a:t>
            </a:r>
            <a:r>
              <a:rPr lang="sv-SE" sz="5200" dirty="0" smtClean="0"/>
              <a:t> </a:t>
            </a:r>
            <a:r>
              <a:rPr lang="sv-SE" sz="5200" dirty="0" err="1" smtClean="0"/>
              <a:t>can</a:t>
            </a:r>
            <a:r>
              <a:rPr lang="sv-SE" sz="5200" dirty="0" smtClean="0"/>
              <a:t> </a:t>
            </a:r>
            <a:r>
              <a:rPr lang="sv-SE" sz="5200" dirty="0" err="1" smtClean="0"/>
              <a:t>uniquely</a:t>
            </a:r>
            <a:r>
              <a:rPr lang="sv-SE" sz="5200" dirty="0" smtClean="0"/>
              <a:t> </a:t>
            </a:r>
            <a:r>
              <a:rPr lang="sv-SE" sz="5200" dirty="0" err="1" smtClean="0"/>
              <a:t>identify</a:t>
            </a:r>
            <a:r>
              <a:rPr lang="sv-SE" sz="5200" dirty="0" smtClean="0"/>
              <a:t> </a:t>
            </a:r>
            <a:r>
              <a:rPr lang="sv-SE" sz="5200" dirty="0" err="1" smtClean="0"/>
              <a:t>objects</a:t>
            </a:r>
            <a:r>
              <a:rPr lang="sv-SE" sz="5200" dirty="0" smtClean="0"/>
              <a:t> </a:t>
            </a:r>
            <a:r>
              <a:rPr lang="sv-SE" sz="5200" dirty="0" err="1" smtClean="0"/>
              <a:t>of</a:t>
            </a:r>
            <a:r>
              <a:rPr lang="sv-SE" sz="5200" dirty="0" smtClean="0"/>
              <a:t> a </a:t>
            </a:r>
            <a:r>
              <a:rPr lang="sv-SE" sz="5200" dirty="0" err="1" smtClean="0"/>
              <a:t>class</a:t>
            </a:r>
            <a:r>
              <a:rPr lang="sv-SE" sz="5200" dirty="0" smtClean="0"/>
              <a:t>. </a:t>
            </a:r>
            <a:r>
              <a:rPr lang="sv-SE" sz="5200" dirty="0" err="1" smtClean="0"/>
              <a:t>Why</a:t>
            </a:r>
            <a:r>
              <a:rPr lang="sv-SE" sz="5200" dirty="0"/>
              <a:t>? For data </a:t>
            </a:r>
            <a:r>
              <a:rPr lang="sv-SE" sz="5200" dirty="0" err="1"/>
              <a:t>quality</a:t>
            </a:r>
            <a:r>
              <a:rPr lang="sv-SE" sz="5200" dirty="0"/>
              <a:t> </a:t>
            </a:r>
            <a:r>
              <a:rPr lang="sv-SE" sz="5200" dirty="0" err="1" smtClean="0"/>
              <a:t>reason</a:t>
            </a:r>
            <a:r>
              <a:rPr lang="sv-SE" sz="5200" dirty="0" smtClean="0"/>
              <a:t>. </a:t>
            </a:r>
            <a:r>
              <a:rPr lang="sv-SE" sz="5200" dirty="0" err="1" smtClean="0"/>
              <a:t>We</a:t>
            </a:r>
            <a:r>
              <a:rPr lang="sv-SE" sz="5200" dirty="0" smtClean="0"/>
              <a:t> </a:t>
            </a:r>
            <a:r>
              <a:rPr lang="sv-SE" sz="5200" dirty="0" err="1"/>
              <a:t>may</a:t>
            </a:r>
            <a:r>
              <a:rPr lang="sv-SE" sz="5200" dirty="0"/>
              <a:t> </a:t>
            </a:r>
            <a:r>
              <a:rPr lang="sv-SE" sz="5200" dirty="0" err="1"/>
              <a:t>need</a:t>
            </a:r>
            <a:r>
              <a:rPr lang="sv-SE" sz="5200" dirty="0"/>
              <a:t> to </a:t>
            </a:r>
            <a:r>
              <a:rPr lang="sv-SE" sz="5200" dirty="0" err="1"/>
              <a:t>enforce</a:t>
            </a:r>
            <a:r>
              <a:rPr lang="sv-SE" sz="5200" dirty="0"/>
              <a:t> the </a:t>
            </a:r>
            <a:r>
              <a:rPr lang="sv-SE" sz="5200" dirty="0" err="1"/>
              <a:t>use</a:t>
            </a:r>
            <a:r>
              <a:rPr lang="sv-SE" sz="5200" dirty="0"/>
              <a:t> </a:t>
            </a:r>
            <a:r>
              <a:rPr lang="sv-SE" sz="5200" dirty="0" err="1"/>
              <a:t>of</a:t>
            </a:r>
            <a:r>
              <a:rPr lang="sv-SE" sz="5200" dirty="0"/>
              <a:t> </a:t>
            </a:r>
            <a:r>
              <a:rPr lang="sv-SE" sz="5200" dirty="0" err="1"/>
              <a:t>unique</a:t>
            </a:r>
            <a:r>
              <a:rPr lang="sv-SE" sz="5200" dirty="0"/>
              <a:t> </a:t>
            </a:r>
            <a:r>
              <a:rPr lang="sv-SE" sz="5200" dirty="0" err="1"/>
              <a:t>values</a:t>
            </a:r>
            <a:r>
              <a:rPr lang="sv-SE" sz="5200" dirty="0"/>
              <a:t> for </a:t>
            </a:r>
            <a:r>
              <a:rPr lang="sv-SE" sz="5200" dirty="0" err="1"/>
              <a:t>these</a:t>
            </a:r>
            <a:r>
              <a:rPr lang="sv-SE" sz="5200" dirty="0"/>
              <a:t> </a:t>
            </a:r>
            <a:r>
              <a:rPr lang="sv-SE" sz="5200" dirty="0" err="1"/>
              <a:t>attributes</a:t>
            </a:r>
            <a:r>
              <a:rPr lang="sv-SE" sz="5200" dirty="0"/>
              <a:t> for business </a:t>
            </a:r>
            <a:r>
              <a:rPr lang="sv-SE" sz="5200" dirty="0" err="1"/>
              <a:t>reasons</a:t>
            </a:r>
            <a:endParaRPr lang="sv-SE" sz="5200" dirty="0"/>
          </a:p>
          <a:p>
            <a:pPr marL="0" indent="0">
              <a:buNone/>
            </a:pPr>
            <a:endParaRPr lang="sv-SE" sz="2000" dirty="0"/>
          </a:p>
          <a:p>
            <a:pPr marL="0" indent="0">
              <a:buNone/>
            </a:pPr>
            <a:endParaRPr lang="sv-SE" sz="2000" dirty="0" smtClean="0"/>
          </a:p>
          <a:p>
            <a:pPr marL="0" indent="0">
              <a:buNone/>
            </a:pPr>
            <a:endParaRPr lang="sv-SE" sz="2000" dirty="0"/>
          </a:p>
          <a:p>
            <a:endParaRPr lang="sv-SE" sz="2000" dirty="0"/>
          </a:p>
        </p:txBody>
      </p:sp>
      <p:sp>
        <p:nvSpPr>
          <p:cNvPr id="178" name="Rectangle 8"/>
          <p:cNvSpPr>
            <a:spLocks noChangeArrowheads="1"/>
          </p:cNvSpPr>
          <p:nvPr/>
        </p:nvSpPr>
        <p:spPr bwMode="auto">
          <a:xfrm>
            <a:off x="207491" y="2486709"/>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179" name="Line 9"/>
          <p:cNvSpPr>
            <a:spLocks noChangeShapeType="1"/>
          </p:cNvSpPr>
          <p:nvPr/>
        </p:nvSpPr>
        <p:spPr bwMode="auto">
          <a:xfrm>
            <a:off x="207492" y="2658156"/>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4" name="Text Box 10"/>
          <p:cNvSpPr txBox="1">
            <a:spLocks noChangeArrowheads="1"/>
          </p:cNvSpPr>
          <p:nvPr/>
        </p:nvSpPr>
        <p:spPr bwMode="auto">
          <a:xfrm>
            <a:off x="1143460" y="242964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5" name="Rectangle 27"/>
          <p:cNvSpPr>
            <a:spLocks noChangeArrowheads="1"/>
          </p:cNvSpPr>
          <p:nvPr/>
        </p:nvSpPr>
        <p:spPr bwMode="auto">
          <a:xfrm>
            <a:off x="124537" y="2615273"/>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AK</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190" name="Rectangle 8"/>
          <p:cNvSpPr>
            <a:spLocks noChangeArrowheads="1"/>
          </p:cNvSpPr>
          <p:nvPr/>
        </p:nvSpPr>
        <p:spPr bwMode="auto">
          <a:xfrm>
            <a:off x="450308" y="3224841"/>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1" name="Line 9"/>
          <p:cNvSpPr>
            <a:spLocks noChangeShapeType="1"/>
          </p:cNvSpPr>
          <p:nvPr/>
        </p:nvSpPr>
        <p:spPr bwMode="auto">
          <a:xfrm>
            <a:off x="436604" y="341688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2" name="Text Box 10"/>
          <p:cNvSpPr txBox="1">
            <a:spLocks noChangeArrowheads="1"/>
          </p:cNvSpPr>
          <p:nvPr/>
        </p:nvSpPr>
        <p:spPr bwMode="auto">
          <a:xfrm>
            <a:off x="1083410" y="3185107"/>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93" name="Rectangle 18"/>
          <p:cNvSpPr>
            <a:spLocks noChangeArrowheads="1"/>
          </p:cNvSpPr>
          <p:nvPr/>
        </p:nvSpPr>
        <p:spPr bwMode="auto">
          <a:xfrm>
            <a:off x="2958798" y="2557747"/>
            <a:ext cx="2943964"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4" name="Line 19"/>
          <p:cNvSpPr>
            <a:spLocks noChangeShapeType="1"/>
          </p:cNvSpPr>
          <p:nvPr/>
        </p:nvSpPr>
        <p:spPr bwMode="auto">
          <a:xfrm>
            <a:off x="2958798" y="2739508"/>
            <a:ext cx="2943963" cy="12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5" name="Text Box 21"/>
          <p:cNvSpPr txBox="1">
            <a:spLocks noChangeArrowheads="1"/>
          </p:cNvSpPr>
          <p:nvPr/>
        </p:nvSpPr>
        <p:spPr bwMode="auto">
          <a:xfrm>
            <a:off x="3694675" y="252649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96" name="Rectangle 27"/>
          <p:cNvSpPr>
            <a:spLocks noChangeArrowheads="1"/>
          </p:cNvSpPr>
          <p:nvPr/>
        </p:nvSpPr>
        <p:spPr bwMode="auto">
          <a:xfrm>
            <a:off x="414215" y="3416713"/>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7" name="Rectangle 28"/>
          <p:cNvSpPr>
            <a:spLocks noChangeArrowheads="1"/>
          </p:cNvSpPr>
          <p:nvPr/>
        </p:nvSpPr>
        <p:spPr bwMode="auto">
          <a:xfrm>
            <a:off x="2900033" y="2690135"/>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 AK1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 AK1</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 AK1</a:t>
            </a:r>
            <a:endParaRPr lang="sv-SE" altLang="sv-SE" sz="900" dirty="0">
              <a:latin typeface="Verdana" panose="020B0604030504040204" pitchFamily="34" charset="0"/>
            </a:endParaRPr>
          </a:p>
        </p:txBody>
      </p:sp>
      <p:sp>
        <p:nvSpPr>
          <p:cNvPr id="202" name="Rectangle 8"/>
          <p:cNvSpPr>
            <a:spLocks noChangeArrowheads="1"/>
          </p:cNvSpPr>
          <p:nvPr/>
        </p:nvSpPr>
        <p:spPr bwMode="auto">
          <a:xfrm>
            <a:off x="60897" y="3918241"/>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3" name="Line 9"/>
          <p:cNvSpPr>
            <a:spLocks noChangeShapeType="1"/>
          </p:cNvSpPr>
          <p:nvPr/>
        </p:nvSpPr>
        <p:spPr bwMode="auto">
          <a:xfrm>
            <a:off x="48299" y="4095107"/>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04" name="Text Box 10"/>
          <p:cNvSpPr txBox="1">
            <a:spLocks noChangeArrowheads="1"/>
          </p:cNvSpPr>
          <p:nvPr/>
        </p:nvSpPr>
        <p:spPr bwMode="auto">
          <a:xfrm>
            <a:off x="178500" y="386085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05" name="Rectangle 27"/>
          <p:cNvSpPr>
            <a:spLocks noChangeArrowheads="1"/>
          </p:cNvSpPr>
          <p:nvPr/>
        </p:nvSpPr>
        <p:spPr bwMode="auto">
          <a:xfrm>
            <a:off x="-14367" y="4090908"/>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206" name="Rectangle 8"/>
          <p:cNvSpPr>
            <a:spLocks noChangeArrowheads="1"/>
          </p:cNvSpPr>
          <p:nvPr/>
        </p:nvSpPr>
        <p:spPr bwMode="auto">
          <a:xfrm>
            <a:off x="101979" y="4531817"/>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7" name="Line 9"/>
          <p:cNvSpPr>
            <a:spLocks noChangeShapeType="1"/>
          </p:cNvSpPr>
          <p:nvPr/>
        </p:nvSpPr>
        <p:spPr bwMode="auto">
          <a:xfrm>
            <a:off x="89381" y="4708683"/>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08" name="Text Box 10"/>
          <p:cNvSpPr txBox="1">
            <a:spLocks noChangeArrowheads="1"/>
          </p:cNvSpPr>
          <p:nvPr/>
        </p:nvSpPr>
        <p:spPr bwMode="auto">
          <a:xfrm>
            <a:off x="219582" y="4474429"/>
            <a:ext cx="18477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09" name="Rectangle 27"/>
          <p:cNvSpPr>
            <a:spLocks noChangeArrowheads="1"/>
          </p:cNvSpPr>
          <p:nvPr/>
        </p:nvSpPr>
        <p:spPr bwMode="auto">
          <a:xfrm>
            <a:off x="26715" y="4704484"/>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48" name="Rectangle 23"/>
          <p:cNvSpPr>
            <a:spLocks noChangeArrowheads="1"/>
          </p:cNvSpPr>
          <p:nvPr/>
        </p:nvSpPr>
        <p:spPr bwMode="auto">
          <a:xfrm>
            <a:off x="6118468" y="2876450"/>
            <a:ext cx="2906511" cy="78653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49" name="Text Box 25"/>
          <p:cNvSpPr txBox="1">
            <a:spLocks noChangeArrowheads="1"/>
          </p:cNvSpPr>
          <p:nvPr/>
        </p:nvSpPr>
        <p:spPr bwMode="auto">
          <a:xfrm>
            <a:off x="6852970" y="2837209"/>
            <a:ext cx="18873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50" name="Line 34"/>
          <p:cNvSpPr>
            <a:spLocks noChangeShapeType="1"/>
          </p:cNvSpPr>
          <p:nvPr/>
        </p:nvSpPr>
        <p:spPr bwMode="auto">
          <a:xfrm flipV="1">
            <a:off x="6114869" y="3048592"/>
            <a:ext cx="2910110" cy="72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1" name="Text Box 22"/>
          <p:cNvSpPr txBox="1">
            <a:spLocks noChangeArrowheads="1"/>
          </p:cNvSpPr>
          <p:nvPr/>
        </p:nvSpPr>
        <p:spPr bwMode="auto">
          <a:xfrm>
            <a:off x="6095168" y="3026174"/>
            <a:ext cx="31641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a:latin typeface="Verdana" panose="020B0604030504040204" pitchFamily="34" charset="0"/>
              </a:rPr>
              <a:t> </a:t>
            </a: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 AK1</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 AK1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2" name="Rectangle 23"/>
          <p:cNvSpPr>
            <a:spLocks noChangeArrowheads="1"/>
          </p:cNvSpPr>
          <p:nvPr/>
        </p:nvSpPr>
        <p:spPr bwMode="auto">
          <a:xfrm>
            <a:off x="6313382" y="1864016"/>
            <a:ext cx="2336388"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3" name="Text Box 25"/>
          <p:cNvSpPr txBox="1">
            <a:spLocks noChangeArrowheads="1"/>
          </p:cNvSpPr>
          <p:nvPr/>
        </p:nvSpPr>
        <p:spPr bwMode="auto">
          <a:xfrm>
            <a:off x="6702267" y="1796325"/>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4" name="Line 34"/>
          <p:cNvSpPr>
            <a:spLocks noChangeShapeType="1"/>
          </p:cNvSpPr>
          <p:nvPr/>
        </p:nvSpPr>
        <p:spPr bwMode="auto">
          <a:xfrm flipV="1">
            <a:off x="6313381" y="2030089"/>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5" name="Text Box 22"/>
          <p:cNvSpPr txBox="1">
            <a:spLocks noChangeArrowheads="1"/>
          </p:cNvSpPr>
          <p:nvPr/>
        </p:nvSpPr>
        <p:spPr bwMode="auto">
          <a:xfrm>
            <a:off x="6235999" y="2004083"/>
            <a:ext cx="2513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 AK1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 AK1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6" name="TextBox 55"/>
          <p:cNvSpPr txBox="1"/>
          <p:nvPr/>
        </p:nvSpPr>
        <p:spPr>
          <a:xfrm>
            <a:off x="6060179" y="3664208"/>
            <a:ext cx="2805576" cy="230832"/>
          </a:xfrm>
          <a:prstGeom prst="rect">
            <a:avLst/>
          </a:prstGeom>
          <a:noFill/>
        </p:spPr>
        <p:txBody>
          <a:bodyPr wrap="none" rtlCol="0">
            <a:spAutoFit/>
          </a:bodyPr>
          <a:lstStyle/>
          <a:p>
            <a:r>
              <a:rPr lang="sv-SE" sz="900" dirty="0" err="1" smtClean="0"/>
              <a:t>CourseResponsible</a:t>
            </a:r>
            <a:r>
              <a:rPr lang="sv-SE" sz="900" dirty="0" smtClean="0"/>
              <a:t>. (</a:t>
            </a:r>
            <a:r>
              <a:rPr lang="sv-SE" sz="900" dirty="0" err="1" smtClean="0"/>
              <a:t>courseOccationID</a:t>
            </a:r>
            <a:r>
              <a:rPr lang="sv-SE" sz="900" dirty="0" smtClean="0"/>
              <a:t>, </a:t>
            </a:r>
            <a:r>
              <a:rPr lang="sv-SE" sz="900" dirty="0" err="1" smtClean="0"/>
              <a:t>teacherID</a:t>
            </a:r>
            <a:r>
              <a:rPr lang="sv-SE" sz="900" dirty="0" smtClean="0"/>
              <a:t>) AK1</a:t>
            </a:r>
            <a:endParaRPr lang="sv-SE" sz="900" dirty="0"/>
          </a:p>
        </p:txBody>
      </p:sp>
      <p:sp>
        <p:nvSpPr>
          <p:cNvPr id="57" name="TextBox 56"/>
          <p:cNvSpPr txBox="1"/>
          <p:nvPr/>
        </p:nvSpPr>
        <p:spPr>
          <a:xfrm>
            <a:off x="6209646" y="2490045"/>
            <a:ext cx="2226892" cy="230832"/>
          </a:xfrm>
          <a:prstGeom prst="rect">
            <a:avLst/>
          </a:prstGeom>
          <a:noFill/>
        </p:spPr>
        <p:txBody>
          <a:bodyPr wrap="none" rtlCol="0">
            <a:spAutoFit/>
          </a:bodyPr>
          <a:lstStyle/>
          <a:p>
            <a:r>
              <a:rPr lang="sv-SE" sz="900" dirty="0" err="1" smtClean="0"/>
              <a:t>CourseOccasion</a:t>
            </a:r>
            <a:r>
              <a:rPr lang="sv-SE" sz="900" dirty="0" smtClean="0"/>
              <a:t>. (</a:t>
            </a:r>
            <a:r>
              <a:rPr lang="sv-SE" sz="900" dirty="0" err="1" smtClean="0"/>
              <a:t>startDate</a:t>
            </a:r>
            <a:r>
              <a:rPr lang="sv-SE" sz="900" dirty="0" smtClean="0"/>
              <a:t>, </a:t>
            </a:r>
            <a:r>
              <a:rPr lang="sv-SE" sz="900" dirty="0" err="1" smtClean="0"/>
              <a:t>courseID</a:t>
            </a:r>
            <a:r>
              <a:rPr lang="sv-SE" sz="900" dirty="0" smtClean="0"/>
              <a:t>) AK1</a:t>
            </a:r>
            <a:endParaRPr lang="sv-SE" sz="900" dirty="0"/>
          </a:p>
        </p:txBody>
      </p:sp>
      <p:sp>
        <p:nvSpPr>
          <p:cNvPr id="59" name="Oval 58"/>
          <p:cNvSpPr/>
          <p:nvPr/>
        </p:nvSpPr>
        <p:spPr>
          <a:xfrm>
            <a:off x="6072273" y="2132252"/>
            <a:ext cx="2781388" cy="56766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5" name="Rectangle 23"/>
          <p:cNvSpPr>
            <a:spLocks noChangeArrowheads="1"/>
          </p:cNvSpPr>
          <p:nvPr/>
        </p:nvSpPr>
        <p:spPr bwMode="auto">
          <a:xfrm>
            <a:off x="3425372" y="1958974"/>
            <a:ext cx="200053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6" name="Text Box 25"/>
          <p:cNvSpPr txBox="1">
            <a:spLocks noChangeArrowheads="1"/>
          </p:cNvSpPr>
          <p:nvPr/>
        </p:nvSpPr>
        <p:spPr bwMode="auto">
          <a:xfrm>
            <a:off x="3871846" y="1912539"/>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67" name="Line 34"/>
          <p:cNvSpPr>
            <a:spLocks noChangeShapeType="1"/>
          </p:cNvSpPr>
          <p:nvPr/>
        </p:nvSpPr>
        <p:spPr bwMode="auto">
          <a:xfrm flipV="1">
            <a:off x="3425372" y="2135894"/>
            <a:ext cx="2000540" cy="50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68" name="Text Box 22"/>
          <p:cNvSpPr txBox="1">
            <a:spLocks noChangeArrowheads="1"/>
          </p:cNvSpPr>
          <p:nvPr/>
        </p:nvSpPr>
        <p:spPr bwMode="auto">
          <a:xfrm>
            <a:off x="3374788" y="2085302"/>
            <a:ext cx="21742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AK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69" name="Oval 68"/>
          <p:cNvSpPr/>
          <p:nvPr/>
        </p:nvSpPr>
        <p:spPr>
          <a:xfrm>
            <a:off x="3039711" y="2300274"/>
            <a:ext cx="2509359" cy="20995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0" name="TextBox 69"/>
          <p:cNvSpPr txBox="1"/>
          <p:nvPr/>
        </p:nvSpPr>
        <p:spPr>
          <a:xfrm>
            <a:off x="2862935" y="3439029"/>
            <a:ext cx="2940228" cy="230832"/>
          </a:xfrm>
          <a:prstGeom prst="rect">
            <a:avLst/>
          </a:prstGeom>
          <a:noFill/>
        </p:spPr>
        <p:txBody>
          <a:bodyPr wrap="non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AK1 </a:t>
            </a:r>
            <a:endParaRPr lang="sv-SE" sz="900" dirty="0"/>
          </a:p>
        </p:txBody>
      </p:sp>
      <p:sp>
        <p:nvSpPr>
          <p:cNvPr id="71" name="Oval 70"/>
          <p:cNvSpPr/>
          <p:nvPr/>
        </p:nvSpPr>
        <p:spPr>
          <a:xfrm>
            <a:off x="-113893" y="2751711"/>
            <a:ext cx="2337801" cy="21931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3" name="Oval 72"/>
          <p:cNvSpPr/>
          <p:nvPr/>
        </p:nvSpPr>
        <p:spPr>
          <a:xfrm>
            <a:off x="5918136" y="3191396"/>
            <a:ext cx="3216627" cy="81393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6" name="Rectangle 23"/>
          <p:cNvSpPr>
            <a:spLocks noChangeArrowheads="1"/>
          </p:cNvSpPr>
          <p:nvPr/>
        </p:nvSpPr>
        <p:spPr bwMode="auto">
          <a:xfrm>
            <a:off x="6718165" y="4246566"/>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7"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88" name="Line 34"/>
          <p:cNvSpPr>
            <a:spLocks noChangeShapeType="1"/>
          </p:cNvSpPr>
          <p:nvPr/>
        </p:nvSpPr>
        <p:spPr bwMode="auto">
          <a:xfrm>
            <a:off x="6727369" y="4428730"/>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89" name="Text Box 22"/>
          <p:cNvSpPr txBox="1">
            <a:spLocks noChangeArrowheads="1"/>
          </p:cNvSpPr>
          <p:nvPr/>
        </p:nvSpPr>
        <p:spPr bwMode="auto">
          <a:xfrm>
            <a:off x="6684050" y="4428668"/>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0" name="Rectangle 23"/>
          <p:cNvSpPr>
            <a:spLocks noChangeArrowheads="1"/>
          </p:cNvSpPr>
          <p:nvPr/>
        </p:nvSpPr>
        <p:spPr bwMode="auto">
          <a:xfrm>
            <a:off x="4227160" y="4601370"/>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1" name="Line 34"/>
          <p:cNvSpPr>
            <a:spLocks noChangeShapeType="1"/>
          </p:cNvSpPr>
          <p:nvPr/>
        </p:nvSpPr>
        <p:spPr bwMode="auto">
          <a:xfrm flipV="1">
            <a:off x="4227159" y="4778035"/>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92" name="Text Box 22"/>
          <p:cNvSpPr txBox="1">
            <a:spLocks noChangeArrowheads="1"/>
          </p:cNvSpPr>
          <p:nvPr/>
        </p:nvSpPr>
        <p:spPr bwMode="auto">
          <a:xfrm>
            <a:off x="4197055" y="4715244"/>
            <a:ext cx="20998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AK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3" name="Text Box 25"/>
          <p:cNvSpPr txBox="1">
            <a:spLocks noChangeArrowheads="1"/>
          </p:cNvSpPr>
          <p:nvPr/>
        </p:nvSpPr>
        <p:spPr bwMode="auto">
          <a:xfrm>
            <a:off x="4699105" y="4573802"/>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94" name="Rectangle 23"/>
          <p:cNvSpPr>
            <a:spLocks noChangeArrowheads="1"/>
          </p:cNvSpPr>
          <p:nvPr/>
        </p:nvSpPr>
        <p:spPr bwMode="auto">
          <a:xfrm>
            <a:off x="3780019" y="3703142"/>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6" name="Text Box 25"/>
          <p:cNvSpPr txBox="1">
            <a:spLocks noChangeArrowheads="1"/>
          </p:cNvSpPr>
          <p:nvPr/>
        </p:nvSpPr>
        <p:spPr bwMode="auto">
          <a:xfrm>
            <a:off x="4159751" y="370314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97" name="Line 34"/>
          <p:cNvSpPr>
            <a:spLocks noChangeShapeType="1"/>
          </p:cNvSpPr>
          <p:nvPr/>
        </p:nvSpPr>
        <p:spPr bwMode="auto">
          <a:xfrm flipV="1">
            <a:off x="3780018" y="3916833"/>
            <a:ext cx="204590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98" name="Text Box 22"/>
          <p:cNvSpPr txBox="1">
            <a:spLocks noChangeArrowheads="1"/>
          </p:cNvSpPr>
          <p:nvPr/>
        </p:nvSpPr>
        <p:spPr bwMode="auto">
          <a:xfrm>
            <a:off x="3757873" y="3888159"/>
            <a:ext cx="30382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 UNIQUE</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 AK1</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 AK1</a:t>
            </a:r>
          </a:p>
        </p:txBody>
      </p:sp>
      <p:sp>
        <p:nvSpPr>
          <p:cNvPr id="72" name="Oval 71"/>
          <p:cNvSpPr/>
          <p:nvPr/>
        </p:nvSpPr>
        <p:spPr>
          <a:xfrm>
            <a:off x="2747962" y="2817703"/>
            <a:ext cx="3285101" cy="89652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0" name="TextBox 99"/>
          <p:cNvSpPr txBox="1"/>
          <p:nvPr/>
        </p:nvSpPr>
        <p:spPr>
          <a:xfrm>
            <a:off x="3452114" y="4383043"/>
            <a:ext cx="1957587" cy="230832"/>
          </a:xfrm>
          <a:prstGeom prst="rect">
            <a:avLst/>
          </a:prstGeom>
          <a:noFill/>
        </p:spPr>
        <p:txBody>
          <a:bodyPr wrap="none" rtlCol="0">
            <a:spAutoFit/>
          </a:bodyPr>
          <a:lstStyle/>
          <a:p>
            <a:r>
              <a:rPr lang="sv-SE" sz="900" dirty="0" err="1" smtClean="0"/>
              <a:t>TeacherArea</a:t>
            </a:r>
            <a:r>
              <a:rPr lang="sv-SE" sz="900" dirty="0" smtClean="0"/>
              <a:t>. (</a:t>
            </a:r>
            <a:r>
              <a:rPr lang="sv-SE" sz="900" dirty="0" err="1" smtClean="0"/>
              <a:t>areaID</a:t>
            </a:r>
            <a:r>
              <a:rPr lang="sv-SE" sz="900" dirty="0" smtClean="0"/>
              <a:t>, </a:t>
            </a:r>
            <a:r>
              <a:rPr lang="sv-SE" sz="900" dirty="0" err="1" smtClean="0"/>
              <a:t>teacherID</a:t>
            </a:r>
            <a:r>
              <a:rPr lang="sv-SE" sz="900" dirty="0" smtClean="0"/>
              <a:t>) AK1</a:t>
            </a:r>
            <a:endParaRPr lang="sv-SE" sz="900" dirty="0"/>
          </a:p>
        </p:txBody>
      </p:sp>
      <p:sp>
        <p:nvSpPr>
          <p:cNvPr id="101" name="Oval 100"/>
          <p:cNvSpPr/>
          <p:nvPr/>
        </p:nvSpPr>
        <p:spPr>
          <a:xfrm>
            <a:off x="3243766" y="4000886"/>
            <a:ext cx="3285101" cy="653045"/>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2" name="Oval 101"/>
          <p:cNvSpPr/>
          <p:nvPr/>
        </p:nvSpPr>
        <p:spPr>
          <a:xfrm>
            <a:off x="3585809" y="4875829"/>
            <a:ext cx="2509359" cy="20995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276834626"/>
      </p:ext>
    </p:extLst>
  </p:cSld>
  <p:clrMapOvr>
    <a:masterClrMapping/>
  </p:clrMapOvr>
  <mc:AlternateContent xmlns:mc="http://schemas.openxmlformats.org/markup-compatibility/2006" xmlns:p14="http://schemas.microsoft.com/office/powerpoint/2010/main">
    <mc:Choice Requires="p14">
      <p:transition spd="slow" p14:dur="2000" advTm="223096"/>
    </mc:Choice>
    <mc:Fallback xmlns="">
      <p:transition spd="slow" advTm="22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RDM – Step 9</a:t>
            </a:r>
            <a:endParaRPr lang="sv-SE" dirty="0"/>
          </a:p>
        </p:txBody>
      </p:sp>
      <p:sp>
        <p:nvSpPr>
          <p:cNvPr id="95" name="Content Placeholder 2"/>
          <p:cNvSpPr>
            <a:spLocks noGrp="1"/>
          </p:cNvSpPr>
          <p:nvPr>
            <p:ph idx="1"/>
          </p:nvPr>
        </p:nvSpPr>
        <p:spPr>
          <a:xfrm>
            <a:off x="302276" y="1085634"/>
            <a:ext cx="8326382" cy="765573"/>
          </a:xfrm>
        </p:spPr>
        <p:txBody>
          <a:bodyPr>
            <a:normAutofit fontScale="25000" lnSpcReduction="20000"/>
          </a:bodyPr>
          <a:lstStyle/>
          <a:p>
            <a:r>
              <a:rPr lang="sv-SE" sz="5200" dirty="0" smtClean="0">
                <a:solidFill>
                  <a:srgbClr val="FF0000"/>
                </a:solidFill>
              </a:rPr>
              <a:t>DONE: </a:t>
            </a:r>
            <a:r>
              <a:rPr lang="sv-SE" sz="5200" dirty="0" err="1" smtClean="0"/>
              <a:t>Identify</a:t>
            </a:r>
            <a:r>
              <a:rPr lang="sv-SE" sz="5200" dirty="0" smtClean="0"/>
              <a:t> Alternative Keys (AK), </a:t>
            </a:r>
            <a:r>
              <a:rPr lang="sv-SE" sz="5200" dirty="0" err="1" smtClean="0"/>
              <a:t>that</a:t>
            </a:r>
            <a:r>
              <a:rPr lang="sv-SE" sz="5200" dirty="0" smtClean="0"/>
              <a:t> </a:t>
            </a:r>
            <a:r>
              <a:rPr lang="sv-SE" sz="5200" dirty="0" err="1" smtClean="0"/>
              <a:t>also</a:t>
            </a:r>
            <a:r>
              <a:rPr lang="sv-SE" sz="5200" dirty="0" smtClean="0"/>
              <a:t> </a:t>
            </a:r>
            <a:r>
              <a:rPr lang="sv-SE" sz="5200" dirty="0" err="1" smtClean="0"/>
              <a:t>can</a:t>
            </a:r>
            <a:r>
              <a:rPr lang="sv-SE" sz="5200" dirty="0" smtClean="0"/>
              <a:t> </a:t>
            </a:r>
            <a:r>
              <a:rPr lang="sv-SE" sz="5200" dirty="0" err="1" smtClean="0"/>
              <a:t>uniquely</a:t>
            </a:r>
            <a:r>
              <a:rPr lang="sv-SE" sz="5200" dirty="0" smtClean="0"/>
              <a:t> </a:t>
            </a:r>
            <a:r>
              <a:rPr lang="sv-SE" sz="5200" dirty="0" err="1" smtClean="0"/>
              <a:t>identify</a:t>
            </a:r>
            <a:r>
              <a:rPr lang="sv-SE" sz="5200" dirty="0" smtClean="0"/>
              <a:t> </a:t>
            </a:r>
            <a:r>
              <a:rPr lang="sv-SE" sz="5200" dirty="0" err="1" smtClean="0"/>
              <a:t>objects</a:t>
            </a:r>
            <a:r>
              <a:rPr lang="sv-SE" sz="5200" dirty="0" smtClean="0"/>
              <a:t> </a:t>
            </a:r>
            <a:r>
              <a:rPr lang="sv-SE" sz="5200" dirty="0" err="1" smtClean="0"/>
              <a:t>of</a:t>
            </a:r>
            <a:r>
              <a:rPr lang="sv-SE" sz="5200" dirty="0" smtClean="0"/>
              <a:t> a </a:t>
            </a:r>
            <a:r>
              <a:rPr lang="sv-SE" sz="5200" dirty="0" err="1" smtClean="0"/>
              <a:t>class</a:t>
            </a:r>
            <a:r>
              <a:rPr lang="sv-SE" sz="5200" dirty="0" smtClean="0"/>
              <a:t>. </a:t>
            </a:r>
            <a:r>
              <a:rPr lang="sv-SE" sz="5200" dirty="0" err="1" smtClean="0"/>
              <a:t>Why</a:t>
            </a:r>
            <a:r>
              <a:rPr lang="sv-SE" sz="5200" dirty="0"/>
              <a:t>? For data </a:t>
            </a:r>
            <a:r>
              <a:rPr lang="sv-SE" sz="5200" dirty="0" err="1"/>
              <a:t>quality</a:t>
            </a:r>
            <a:r>
              <a:rPr lang="sv-SE" sz="5200" dirty="0"/>
              <a:t> </a:t>
            </a:r>
            <a:r>
              <a:rPr lang="sv-SE" sz="5200" dirty="0" err="1" smtClean="0"/>
              <a:t>reason</a:t>
            </a:r>
            <a:r>
              <a:rPr lang="sv-SE" sz="5200" dirty="0" smtClean="0"/>
              <a:t>. </a:t>
            </a:r>
            <a:r>
              <a:rPr lang="sv-SE" sz="5200" dirty="0" err="1" smtClean="0"/>
              <a:t>We</a:t>
            </a:r>
            <a:r>
              <a:rPr lang="sv-SE" sz="5200" dirty="0" smtClean="0"/>
              <a:t> </a:t>
            </a:r>
            <a:r>
              <a:rPr lang="sv-SE" sz="5200" dirty="0" err="1"/>
              <a:t>may</a:t>
            </a:r>
            <a:r>
              <a:rPr lang="sv-SE" sz="5200" dirty="0"/>
              <a:t> </a:t>
            </a:r>
            <a:r>
              <a:rPr lang="sv-SE" sz="5200" dirty="0" err="1"/>
              <a:t>need</a:t>
            </a:r>
            <a:r>
              <a:rPr lang="sv-SE" sz="5200" dirty="0"/>
              <a:t> to </a:t>
            </a:r>
            <a:r>
              <a:rPr lang="sv-SE" sz="5200" dirty="0" err="1"/>
              <a:t>enforce</a:t>
            </a:r>
            <a:r>
              <a:rPr lang="sv-SE" sz="5200" dirty="0"/>
              <a:t> the </a:t>
            </a:r>
            <a:r>
              <a:rPr lang="sv-SE" sz="5200" dirty="0" err="1"/>
              <a:t>use</a:t>
            </a:r>
            <a:r>
              <a:rPr lang="sv-SE" sz="5200" dirty="0"/>
              <a:t> </a:t>
            </a:r>
            <a:r>
              <a:rPr lang="sv-SE" sz="5200" dirty="0" err="1"/>
              <a:t>of</a:t>
            </a:r>
            <a:r>
              <a:rPr lang="sv-SE" sz="5200" dirty="0"/>
              <a:t> </a:t>
            </a:r>
            <a:r>
              <a:rPr lang="sv-SE" sz="5200" dirty="0" err="1"/>
              <a:t>unique</a:t>
            </a:r>
            <a:r>
              <a:rPr lang="sv-SE" sz="5200" dirty="0"/>
              <a:t> </a:t>
            </a:r>
            <a:r>
              <a:rPr lang="sv-SE" sz="5200" dirty="0" err="1"/>
              <a:t>values</a:t>
            </a:r>
            <a:r>
              <a:rPr lang="sv-SE" sz="5200" dirty="0"/>
              <a:t> for </a:t>
            </a:r>
            <a:r>
              <a:rPr lang="sv-SE" sz="5200" dirty="0" err="1"/>
              <a:t>these</a:t>
            </a:r>
            <a:r>
              <a:rPr lang="sv-SE" sz="5200" dirty="0"/>
              <a:t> </a:t>
            </a:r>
            <a:r>
              <a:rPr lang="sv-SE" sz="5200" dirty="0" err="1"/>
              <a:t>attributes</a:t>
            </a:r>
            <a:r>
              <a:rPr lang="sv-SE" sz="5200" dirty="0"/>
              <a:t> for business </a:t>
            </a:r>
            <a:r>
              <a:rPr lang="sv-SE" sz="5200" dirty="0" err="1"/>
              <a:t>reasons</a:t>
            </a:r>
            <a:endParaRPr lang="sv-SE" sz="5200" dirty="0"/>
          </a:p>
          <a:p>
            <a:pPr marL="0" indent="0">
              <a:buNone/>
            </a:pPr>
            <a:endParaRPr lang="sv-SE" sz="2000" dirty="0"/>
          </a:p>
          <a:p>
            <a:pPr marL="0" indent="0">
              <a:buNone/>
            </a:pPr>
            <a:endParaRPr lang="sv-SE" sz="2000" dirty="0" smtClean="0"/>
          </a:p>
          <a:p>
            <a:pPr marL="0" indent="0">
              <a:buNone/>
            </a:pPr>
            <a:endParaRPr lang="sv-SE" sz="2000" dirty="0"/>
          </a:p>
          <a:p>
            <a:endParaRPr lang="sv-SE" sz="2000" dirty="0"/>
          </a:p>
        </p:txBody>
      </p:sp>
      <p:sp>
        <p:nvSpPr>
          <p:cNvPr id="60" name="Rectangle 8"/>
          <p:cNvSpPr>
            <a:spLocks noChangeArrowheads="1"/>
          </p:cNvSpPr>
          <p:nvPr/>
        </p:nvSpPr>
        <p:spPr bwMode="auto">
          <a:xfrm>
            <a:off x="207491" y="2486709"/>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61" name="Line 9"/>
          <p:cNvSpPr>
            <a:spLocks noChangeShapeType="1"/>
          </p:cNvSpPr>
          <p:nvPr/>
        </p:nvSpPr>
        <p:spPr bwMode="auto">
          <a:xfrm>
            <a:off x="207492" y="2658156"/>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2" name="Text Box 10"/>
          <p:cNvSpPr txBox="1">
            <a:spLocks noChangeArrowheads="1"/>
          </p:cNvSpPr>
          <p:nvPr/>
        </p:nvSpPr>
        <p:spPr bwMode="auto">
          <a:xfrm>
            <a:off x="1143460" y="242964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64" name="Rectangle 27"/>
          <p:cNvSpPr>
            <a:spLocks noChangeArrowheads="1"/>
          </p:cNvSpPr>
          <p:nvPr/>
        </p:nvSpPr>
        <p:spPr bwMode="auto">
          <a:xfrm>
            <a:off x="124537" y="2615273"/>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AK</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74" name="Rectangle 8"/>
          <p:cNvSpPr>
            <a:spLocks noChangeArrowheads="1"/>
          </p:cNvSpPr>
          <p:nvPr/>
        </p:nvSpPr>
        <p:spPr bwMode="auto">
          <a:xfrm>
            <a:off x="450308" y="3224841"/>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5" name="Line 9"/>
          <p:cNvSpPr>
            <a:spLocks noChangeShapeType="1"/>
          </p:cNvSpPr>
          <p:nvPr/>
        </p:nvSpPr>
        <p:spPr bwMode="auto">
          <a:xfrm>
            <a:off x="436604" y="341688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6" name="Text Box 10"/>
          <p:cNvSpPr txBox="1">
            <a:spLocks noChangeArrowheads="1"/>
          </p:cNvSpPr>
          <p:nvPr/>
        </p:nvSpPr>
        <p:spPr bwMode="auto">
          <a:xfrm>
            <a:off x="1083410" y="3185107"/>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77" name="Rectangle 18"/>
          <p:cNvSpPr>
            <a:spLocks noChangeArrowheads="1"/>
          </p:cNvSpPr>
          <p:nvPr/>
        </p:nvSpPr>
        <p:spPr bwMode="auto">
          <a:xfrm>
            <a:off x="2958798" y="2557747"/>
            <a:ext cx="2943964"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8" name="Line 19"/>
          <p:cNvSpPr>
            <a:spLocks noChangeShapeType="1"/>
          </p:cNvSpPr>
          <p:nvPr/>
        </p:nvSpPr>
        <p:spPr bwMode="auto">
          <a:xfrm>
            <a:off x="2958798" y="2739508"/>
            <a:ext cx="2943963" cy="12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9" name="Text Box 21"/>
          <p:cNvSpPr txBox="1">
            <a:spLocks noChangeArrowheads="1"/>
          </p:cNvSpPr>
          <p:nvPr/>
        </p:nvSpPr>
        <p:spPr bwMode="auto">
          <a:xfrm>
            <a:off x="3694675" y="252649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80" name="Rectangle 27"/>
          <p:cNvSpPr>
            <a:spLocks noChangeArrowheads="1"/>
          </p:cNvSpPr>
          <p:nvPr/>
        </p:nvSpPr>
        <p:spPr bwMode="auto">
          <a:xfrm>
            <a:off x="414215" y="3416713"/>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1" name="Rectangle 28"/>
          <p:cNvSpPr>
            <a:spLocks noChangeArrowheads="1"/>
          </p:cNvSpPr>
          <p:nvPr/>
        </p:nvSpPr>
        <p:spPr bwMode="auto">
          <a:xfrm>
            <a:off x="2900033" y="2690135"/>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 AK1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 AK1</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 AK1</a:t>
            </a:r>
            <a:endParaRPr lang="sv-SE" altLang="sv-SE" sz="900" dirty="0">
              <a:latin typeface="Verdana" panose="020B0604030504040204" pitchFamily="34" charset="0"/>
            </a:endParaRPr>
          </a:p>
        </p:txBody>
      </p:sp>
      <p:sp>
        <p:nvSpPr>
          <p:cNvPr id="82" name="Rectangle 8"/>
          <p:cNvSpPr>
            <a:spLocks noChangeArrowheads="1"/>
          </p:cNvSpPr>
          <p:nvPr/>
        </p:nvSpPr>
        <p:spPr bwMode="auto">
          <a:xfrm>
            <a:off x="60897" y="3918241"/>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3" name="Line 9"/>
          <p:cNvSpPr>
            <a:spLocks noChangeShapeType="1"/>
          </p:cNvSpPr>
          <p:nvPr/>
        </p:nvSpPr>
        <p:spPr bwMode="auto">
          <a:xfrm>
            <a:off x="48299" y="4095107"/>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84" name="Text Box 10"/>
          <p:cNvSpPr txBox="1">
            <a:spLocks noChangeArrowheads="1"/>
          </p:cNvSpPr>
          <p:nvPr/>
        </p:nvSpPr>
        <p:spPr bwMode="auto">
          <a:xfrm>
            <a:off x="178500" y="386085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85" name="Rectangle 27"/>
          <p:cNvSpPr>
            <a:spLocks noChangeArrowheads="1"/>
          </p:cNvSpPr>
          <p:nvPr/>
        </p:nvSpPr>
        <p:spPr bwMode="auto">
          <a:xfrm>
            <a:off x="-14367" y="4090908"/>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99" name="Rectangle 8"/>
          <p:cNvSpPr>
            <a:spLocks noChangeArrowheads="1"/>
          </p:cNvSpPr>
          <p:nvPr/>
        </p:nvSpPr>
        <p:spPr bwMode="auto">
          <a:xfrm>
            <a:off x="101979" y="4531817"/>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2" name="Line 9"/>
          <p:cNvSpPr>
            <a:spLocks noChangeShapeType="1"/>
          </p:cNvSpPr>
          <p:nvPr/>
        </p:nvSpPr>
        <p:spPr bwMode="auto">
          <a:xfrm>
            <a:off x="89381" y="4708683"/>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03" name="Text Box 10"/>
          <p:cNvSpPr txBox="1">
            <a:spLocks noChangeArrowheads="1"/>
          </p:cNvSpPr>
          <p:nvPr/>
        </p:nvSpPr>
        <p:spPr bwMode="auto">
          <a:xfrm>
            <a:off x="219582" y="4474429"/>
            <a:ext cx="18477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04" name="Rectangle 27"/>
          <p:cNvSpPr>
            <a:spLocks noChangeArrowheads="1"/>
          </p:cNvSpPr>
          <p:nvPr/>
        </p:nvSpPr>
        <p:spPr bwMode="auto">
          <a:xfrm>
            <a:off x="26715" y="4704484"/>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05" name="Rectangle 23"/>
          <p:cNvSpPr>
            <a:spLocks noChangeArrowheads="1"/>
          </p:cNvSpPr>
          <p:nvPr/>
        </p:nvSpPr>
        <p:spPr bwMode="auto">
          <a:xfrm>
            <a:off x="6118468" y="2876450"/>
            <a:ext cx="2906511" cy="78653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6" name="Text Box 25"/>
          <p:cNvSpPr txBox="1">
            <a:spLocks noChangeArrowheads="1"/>
          </p:cNvSpPr>
          <p:nvPr/>
        </p:nvSpPr>
        <p:spPr bwMode="auto">
          <a:xfrm>
            <a:off x="6852970" y="2837209"/>
            <a:ext cx="18873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107" name="Line 34"/>
          <p:cNvSpPr>
            <a:spLocks noChangeShapeType="1"/>
          </p:cNvSpPr>
          <p:nvPr/>
        </p:nvSpPr>
        <p:spPr bwMode="auto">
          <a:xfrm flipV="1">
            <a:off x="6114869" y="3048592"/>
            <a:ext cx="2910110" cy="72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08" name="Text Box 22"/>
          <p:cNvSpPr txBox="1">
            <a:spLocks noChangeArrowheads="1"/>
          </p:cNvSpPr>
          <p:nvPr/>
        </p:nvSpPr>
        <p:spPr bwMode="auto">
          <a:xfrm>
            <a:off x="6095168" y="3026174"/>
            <a:ext cx="31641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a:latin typeface="Verdana" panose="020B0604030504040204" pitchFamily="34" charset="0"/>
              </a:rPr>
              <a:t> </a:t>
            </a: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 AK1</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 AK1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9" name="Rectangle 23"/>
          <p:cNvSpPr>
            <a:spLocks noChangeArrowheads="1"/>
          </p:cNvSpPr>
          <p:nvPr/>
        </p:nvSpPr>
        <p:spPr bwMode="auto">
          <a:xfrm>
            <a:off x="6313382" y="1864016"/>
            <a:ext cx="2336388"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0" name="Text Box 25"/>
          <p:cNvSpPr txBox="1">
            <a:spLocks noChangeArrowheads="1"/>
          </p:cNvSpPr>
          <p:nvPr/>
        </p:nvSpPr>
        <p:spPr bwMode="auto">
          <a:xfrm>
            <a:off x="6702267" y="1796325"/>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11" name="Line 34"/>
          <p:cNvSpPr>
            <a:spLocks noChangeShapeType="1"/>
          </p:cNvSpPr>
          <p:nvPr/>
        </p:nvSpPr>
        <p:spPr bwMode="auto">
          <a:xfrm flipV="1">
            <a:off x="6313381" y="2030089"/>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12" name="Text Box 22"/>
          <p:cNvSpPr txBox="1">
            <a:spLocks noChangeArrowheads="1"/>
          </p:cNvSpPr>
          <p:nvPr/>
        </p:nvSpPr>
        <p:spPr bwMode="auto">
          <a:xfrm>
            <a:off x="6235999" y="2004083"/>
            <a:ext cx="2513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 AK1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 AK1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13" name="TextBox 112"/>
          <p:cNvSpPr txBox="1"/>
          <p:nvPr/>
        </p:nvSpPr>
        <p:spPr>
          <a:xfrm>
            <a:off x="6060179" y="3664208"/>
            <a:ext cx="2805576" cy="230832"/>
          </a:xfrm>
          <a:prstGeom prst="rect">
            <a:avLst/>
          </a:prstGeom>
          <a:noFill/>
        </p:spPr>
        <p:txBody>
          <a:bodyPr wrap="none" rtlCol="0">
            <a:spAutoFit/>
          </a:bodyPr>
          <a:lstStyle/>
          <a:p>
            <a:r>
              <a:rPr lang="sv-SE" sz="900" dirty="0" err="1" smtClean="0"/>
              <a:t>CourseResponsible</a:t>
            </a:r>
            <a:r>
              <a:rPr lang="sv-SE" sz="900" dirty="0" smtClean="0"/>
              <a:t>. (</a:t>
            </a:r>
            <a:r>
              <a:rPr lang="sv-SE" sz="900" dirty="0" err="1" smtClean="0"/>
              <a:t>courseOccationID</a:t>
            </a:r>
            <a:r>
              <a:rPr lang="sv-SE" sz="900" dirty="0" smtClean="0"/>
              <a:t>, </a:t>
            </a:r>
            <a:r>
              <a:rPr lang="sv-SE" sz="900" dirty="0" err="1" smtClean="0"/>
              <a:t>teacherID</a:t>
            </a:r>
            <a:r>
              <a:rPr lang="sv-SE" sz="900" dirty="0" smtClean="0"/>
              <a:t>) AK1</a:t>
            </a:r>
            <a:endParaRPr lang="sv-SE" sz="900" dirty="0"/>
          </a:p>
        </p:txBody>
      </p:sp>
      <p:sp>
        <p:nvSpPr>
          <p:cNvPr id="114" name="TextBox 113"/>
          <p:cNvSpPr txBox="1"/>
          <p:nvPr/>
        </p:nvSpPr>
        <p:spPr>
          <a:xfrm>
            <a:off x="6209646" y="2490045"/>
            <a:ext cx="2226892" cy="230832"/>
          </a:xfrm>
          <a:prstGeom prst="rect">
            <a:avLst/>
          </a:prstGeom>
          <a:noFill/>
        </p:spPr>
        <p:txBody>
          <a:bodyPr wrap="none" rtlCol="0">
            <a:spAutoFit/>
          </a:bodyPr>
          <a:lstStyle/>
          <a:p>
            <a:r>
              <a:rPr lang="sv-SE" sz="900" dirty="0" err="1" smtClean="0"/>
              <a:t>CourseOccasion</a:t>
            </a:r>
            <a:r>
              <a:rPr lang="sv-SE" sz="900" dirty="0" smtClean="0"/>
              <a:t>. (</a:t>
            </a:r>
            <a:r>
              <a:rPr lang="sv-SE" sz="900" dirty="0" err="1" smtClean="0"/>
              <a:t>startDate</a:t>
            </a:r>
            <a:r>
              <a:rPr lang="sv-SE" sz="900" dirty="0" smtClean="0"/>
              <a:t>, </a:t>
            </a:r>
            <a:r>
              <a:rPr lang="sv-SE" sz="900" dirty="0" err="1" smtClean="0"/>
              <a:t>courseID</a:t>
            </a:r>
            <a:r>
              <a:rPr lang="sv-SE" sz="900" dirty="0" smtClean="0"/>
              <a:t>) AK1</a:t>
            </a:r>
            <a:endParaRPr lang="sv-SE" sz="900" dirty="0"/>
          </a:p>
        </p:txBody>
      </p:sp>
      <p:sp>
        <p:nvSpPr>
          <p:cNvPr id="115" name="Oval 114"/>
          <p:cNvSpPr/>
          <p:nvPr/>
        </p:nvSpPr>
        <p:spPr>
          <a:xfrm>
            <a:off x="6072273" y="2132252"/>
            <a:ext cx="2781388" cy="56766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6" name="Rectangle 23"/>
          <p:cNvSpPr>
            <a:spLocks noChangeArrowheads="1"/>
          </p:cNvSpPr>
          <p:nvPr/>
        </p:nvSpPr>
        <p:spPr bwMode="auto">
          <a:xfrm>
            <a:off x="3425372" y="1958974"/>
            <a:ext cx="200053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7" name="Text Box 25"/>
          <p:cNvSpPr txBox="1">
            <a:spLocks noChangeArrowheads="1"/>
          </p:cNvSpPr>
          <p:nvPr/>
        </p:nvSpPr>
        <p:spPr bwMode="auto">
          <a:xfrm>
            <a:off x="3871846" y="1912539"/>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18" name="Line 34"/>
          <p:cNvSpPr>
            <a:spLocks noChangeShapeType="1"/>
          </p:cNvSpPr>
          <p:nvPr/>
        </p:nvSpPr>
        <p:spPr bwMode="auto">
          <a:xfrm flipV="1">
            <a:off x="3425372" y="2135894"/>
            <a:ext cx="2000540" cy="50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19" name="Text Box 22"/>
          <p:cNvSpPr txBox="1">
            <a:spLocks noChangeArrowheads="1"/>
          </p:cNvSpPr>
          <p:nvPr/>
        </p:nvSpPr>
        <p:spPr bwMode="auto">
          <a:xfrm>
            <a:off x="3374788" y="2085302"/>
            <a:ext cx="21742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 AK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0" name="Oval 119"/>
          <p:cNvSpPr/>
          <p:nvPr/>
        </p:nvSpPr>
        <p:spPr>
          <a:xfrm>
            <a:off x="3039711" y="2300274"/>
            <a:ext cx="2509359" cy="20995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1" name="TextBox 120"/>
          <p:cNvSpPr txBox="1"/>
          <p:nvPr/>
        </p:nvSpPr>
        <p:spPr>
          <a:xfrm>
            <a:off x="2862935" y="3439029"/>
            <a:ext cx="2940228" cy="230832"/>
          </a:xfrm>
          <a:prstGeom prst="rect">
            <a:avLst/>
          </a:prstGeom>
          <a:noFill/>
        </p:spPr>
        <p:txBody>
          <a:bodyPr wrap="non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AK1 </a:t>
            </a:r>
            <a:endParaRPr lang="sv-SE" sz="900" dirty="0"/>
          </a:p>
        </p:txBody>
      </p:sp>
      <p:sp>
        <p:nvSpPr>
          <p:cNvPr id="122" name="Oval 121"/>
          <p:cNvSpPr/>
          <p:nvPr/>
        </p:nvSpPr>
        <p:spPr>
          <a:xfrm>
            <a:off x="-113893" y="2751711"/>
            <a:ext cx="2337801" cy="21931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3" name="Oval 122"/>
          <p:cNvSpPr/>
          <p:nvPr/>
        </p:nvSpPr>
        <p:spPr>
          <a:xfrm>
            <a:off x="5918136" y="3191396"/>
            <a:ext cx="3216627" cy="81393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4" name="Rectangle 23"/>
          <p:cNvSpPr>
            <a:spLocks noChangeArrowheads="1"/>
          </p:cNvSpPr>
          <p:nvPr/>
        </p:nvSpPr>
        <p:spPr bwMode="auto">
          <a:xfrm>
            <a:off x="6718165" y="4246566"/>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5"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26" name="Line 34"/>
          <p:cNvSpPr>
            <a:spLocks noChangeShapeType="1"/>
          </p:cNvSpPr>
          <p:nvPr/>
        </p:nvSpPr>
        <p:spPr bwMode="auto">
          <a:xfrm>
            <a:off x="6727369" y="4428730"/>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27" name="Text Box 22"/>
          <p:cNvSpPr txBox="1">
            <a:spLocks noChangeArrowheads="1"/>
          </p:cNvSpPr>
          <p:nvPr/>
        </p:nvSpPr>
        <p:spPr bwMode="auto">
          <a:xfrm>
            <a:off x="6684050" y="4428668"/>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8" name="Rectangle 23"/>
          <p:cNvSpPr>
            <a:spLocks noChangeArrowheads="1"/>
          </p:cNvSpPr>
          <p:nvPr/>
        </p:nvSpPr>
        <p:spPr bwMode="auto">
          <a:xfrm>
            <a:off x="4227160" y="4601370"/>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9" name="Line 34"/>
          <p:cNvSpPr>
            <a:spLocks noChangeShapeType="1"/>
          </p:cNvSpPr>
          <p:nvPr/>
        </p:nvSpPr>
        <p:spPr bwMode="auto">
          <a:xfrm flipV="1">
            <a:off x="4227159" y="4778035"/>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30" name="Text Box 22"/>
          <p:cNvSpPr txBox="1">
            <a:spLocks noChangeArrowheads="1"/>
          </p:cNvSpPr>
          <p:nvPr/>
        </p:nvSpPr>
        <p:spPr bwMode="auto">
          <a:xfrm>
            <a:off x="4197055" y="4715244"/>
            <a:ext cx="20998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AK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1" name="Text Box 25"/>
          <p:cNvSpPr txBox="1">
            <a:spLocks noChangeArrowheads="1"/>
          </p:cNvSpPr>
          <p:nvPr/>
        </p:nvSpPr>
        <p:spPr bwMode="auto">
          <a:xfrm>
            <a:off x="4699105" y="4573802"/>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32" name="Rectangle 23"/>
          <p:cNvSpPr>
            <a:spLocks noChangeArrowheads="1"/>
          </p:cNvSpPr>
          <p:nvPr/>
        </p:nvSpPr>
        <p:spPr bwMode="auto">
          <a:xfrm>
            <a:off x="3780019" y="3703142"/>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3" name="Text Box 25"/>
          <p:cNvSpPr txBox="1">
            <a:spLocks noChangeArrowheads="1"/>
          </p:cNvSpPr>
          <p:nvPr/>
        </p:nvSpPr>
        <p:spPr bwMode="auto">
          <a:xfrm>
            <a:off x="4159751" y="370314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134" name="Line 34"/>
          <p:cNvSpPr>
            <a:spLocks noChangeShapeType="1"/>
          </p:cNvSpPr>
          <p:nvPr/>
        </p:nvSpPr>
        <p:spPr bwMode="auto">
          <a:xfrm flipV="1">
            <a:off x="3780018" y="3916833"/>
            <a:ext cx="204590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35" name="Text Box 22"/>
          <p:cNvSpPr txBox="1">
            <a:spLocks noChangeArrowheads="1"/>
          </p:cNvSpPr>
          <p:nvPr/>
        </p:nvSpPr>
        <p:spPr bwMode="auto">
          <a:xfrm>
            <a:off x="3757873" y="3888159"/>
            <a:ext cx="30382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 UNIQUE</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 AK1</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 AK1</a:t>
            </a:r>
          </a:p>
        </p:txBody>
      </p:sp>
      <p:sp>
        <p:nvSpPr>
          <p:cNvPr id="137" name="Oval 136"/>
          <p:cNvSpPr/>
          <p:nvPr/>
        </p:nvSpPr>
        <p:spPr>
          <a:xfrm>
            <a:off x="2747962" y="2817703"/>
            <a:ext cx="3285101" cy="89652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8" name="TextBox 137"/>
          <p:cNvSpPr txBox="1"/>
          <p:nvPr/>
        </p:nvSpPr>
        <p:spPr>
          <a:xfrm>
            <a:off x="3452114" y="4383043"/>
            <a:ext cx="1957587" cy="230832"/>
          </a:xfrm>
          <a:prstGeom prst="rect">
            <a:avLst/>
          </a:prstGeom>
          <a:noFill/>
        </p:spPr>
        <p:txBody>
          <a:bodyPr wrap="none" rtlCol="0">
            <a:spAutoFit/>
          </a:bodyPr>
          <a:lstStyle/>
          <a:p>
            <a:r>
              <a:rPr lang="sv-SE" sz="900" dirty="0" err="1" smtClean="0"/>
              <a:t>TeacherArea</a:t>
            </a:r>
            <a:r>
              <a:rPr lang="sv-SE" sz="900" dirty="0" smtClean="0"/>
              <a:t>. (</a:t>
            </a:r>
            <a:r>
              <a:rPr lang="sv-SE" sz="900" dirty="0" err="1" smtClean="0"/>
              <a:t>areaID</a:t>
            </a:r>
            <a:r>
              <a:rPr lang="sv-SE" sz="900" dirty="0" smtClean="0"/>
              <a:t>, </a:t>
            </a:r>
            <a:r>
              <a:rPr lang="sv-SE" sz="900" dirty="0" err="1" smtClean="0"/>
              <a:t>teacherID</a:t>
            </a:r>
            <a:r>
              <a:rPr lang="sv-SE" sz="900" dirty="0" smtClean="0"/>
              <a:t>) AK1</a:t>
            </a:r>
            <a:endParaRPr lang="sv-SE" sz="900" dirty="0"/>
          </a:p>
        </p:txBody>
      </p:sp>
      <p:sp>
        <p:nvSpPr>
          <p:cNvPr id="139" name="Oval 138"/>
          <p:cNvSpPr/>
          <p:nvPr/>
        </p:nvSpPr>
        <p:spPr>
          <a:xfrm>
            <a:off x="3243766" y="4000886"/>
            <a:ext cx="3285101" cy="653045"/>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0" name="Oval 139"/>
          <p:cNvSpPr/>
          <p:nvPr/>
        </p:nvSpPr>
        <p:spPr>
          <a:xfrm>
            <a:off x="3585809" y="4875829"/>
            <a:ext cx="2509359" cy="209957"/>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12620" y="4531817"/>
            <a:ext cx="487362" cy="487362"/>
          </a:xfrm>
          <a:prstGeom prst="rect">
            <a:avLst/>
          </a:prstGeom>
        </p:spPr>
      </p:pic>
    </p:spTree>
    <p:extLst>
      <p:ext uri="{BB962C8B-B14F-4D97-AF65-F5344CB8AC3E}">
        <p14:creationId xmlns:p14="http://schemas.microsoft.com/office/powerpoint/2010/main" val="2056336331"/>
      </p:ext>
    </p:extLst>
  </p:cSld>
  <p:clrMapOvr>
    <a:masterClrMapping/>
  </p:clrMapOvr>
  <mc:AlternateContent xmlns:mc="http://schemas.openxmlformats.org/markup-compatibility/2006" xmlns:p14="http://schemas.microsoft.com/office/powerpoint/2010/main">
    <mc:Choice Requires="p14">
      <p:transition spd="slow" p14:dur="2000" advTm="174893"/>
    </mc:Choice>
    <mc:Fallback xmlns="">
      <p:transition spd="slow" advTm="17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552470"/>
            <a:ext cx="6850800" cy="596700"/>
          </a:xfrm>
        </p:spPr>
        <p:txBody>
          <a:bodyPr/>
          <a:lstStyle/>
          <a:p>
            <a:r>
              <a:rPr lang="sv-SE" dirty="0" err="1" smtClean="0"/>
              <a:t>Towards</a:t>
            </a:r>
            <a:r>
              <a:rPr lang="sv-SE" dirty="0" smtClean="0"/>
              <a:t> a RDM – Step 9</a:t>
            </a:r>
            <a:endParaRPr lang="sv-SE" dirty="0"/>
          </a:p>
        </p:txBody>
      </p:sp>
      <p:sp>
        <p:nvSpPr>
          <p:cNvPr id="95" name="Content Placeholder 2"/>
          <p:cNvSpPr>
            <a:spLocks noGrp="1"/>
          </p:cNvSpPr>
          <p:nvPr>
            <p:ph idx="1"/>
          </p:nvPr>
        </p:nvSpPr>
        <p:spPr>
          <a:xfrm>
            <a:off x="302276" y="1010570"/>
            <a:ext cx="8326382" cy="765573"/>
          </a:xfrm>
        </p:spPr>
        <p:txBody>
          <a:bodyPr>
            <a:normAutofit fontScale="25000" lnSpcReduction="20000"/>
          </a:bodyPr>
          <a:lstStyle/>
          <a:p>
            <a:r>
              <a:rPr lang="sv-SE" sz="5200" dirty="0" smtClean="0">
                <a:solidFill>
                  <a:srgbClr val="FF0000"/>
                </a:solidFill>
              </a:rPr>
              <a:t>DONE: </a:t>
            </a:r>
            <a:r>
              <a:rPr lang="sv-SE" sz="5200" dirty="0" err="1" smtClean="0"/>
              <a:t>Identify</a:t>
            </a:r>
            <a:r>
              <a:rPr lang="sv-SE" sz="5200" dirty="0" smtClean="0"/>
              <a:t> Alternative Keys (AK), </a:t>
            </a:r>
            <a:r>
              <a:rPr lang="sv-SE" sz="5200" dirty="0" err="1" smtClean="0"/>
              <a:t>that</a:t>
            </a:r>
            <a:r>
              <a:rPr lang="sv-SE" sz="5200" dirty="0" smtClean="0"/>
              <a:t> </a:t>
            </a:r>
            <a:r>
              <a:rPr lang="sv-SE" sz="5200" dirty="0" err="1" smtClean="0"/>
              <a:t>also</a:t>
            </a:r>
            <a:r>
              <a:rPr lang="sv-SE" sz="5200" dirty="0" smtClean="0"/>
              <a:t> </a:t>
            </a:r>
            <a:r>
              <a:rPr lang="sv-SE" sz="5200" dirty="0" err="1" smtClean="0"/>
              <a:t>can</a:t>
            </a:r>
            <a:r>
              <a:rPr lang="sv-SE" sz="5200" dirty="0" smtClean="0"/>
              <a:t> </a:t>
            </a:r>
            <a:r>
              <a:rPr lang="sv-SE" sz="5200" dirty="0" err="1" smtClean="0"/>
              <a:t>uniquely</a:t>
            </a:r>
            <a:r>
              <a:rPr lang="sv-SE" sz="5200" dirty="0" smtClean="0"/>
              <a:t> </a:t>
            </a:r>
            <a:r>
              <a:rPr lang="sv-SE" sz="5200" dirty="0" err="1" smtClean="0"/>
              <a:t>identify</a:t>
            </a:r>
            <a:r>
              <a:rPr lang="sv-SE" sz="5200" dirty="0" smtClean="0"/>
              <a:t> </a:t>
            </a:r>
            <a:r>
              <a:rPr lang="sv-SE" sz="5200" dirty="0" err="1" smtClean="0"/>
              <a:t>objects</a:t>
            </a:r>
            <a:r>
              <a:rPr lang="sv-SE" sz="5200" dirty="0" smtClean="0"/>
              <a:t> </a:t>
            </a:r>
            <a:r>
              <a:rPr lang="sv-SE" sz="5200" dirty="0" err="1" smtClean="0"/>
              <a:t>of</a:t>
            </a:r>
            <a:r>
              <a:rPr lang="sv-SE" sz="5200" dirty="0" smtClean="0"/>
              <a:t> a </a:t>
            </a:r>
            <a:r>
              <a:rPr lang="sv-SE" sz="5200" dirty="0" err="1" smtClean="0"/>
              <a:t>class</a:t>
            </a:r>
            <a:r>
              <a:rPr lang="sv-SE" sz="5200" dirty="0" smtClean="0"/>
              <a:t>. </a:t>
            </a:r>
            <a:r>
              <a:rPr lang="sv-SE" sz="5200" dirty="0" err="1" smtClean="0"/>
              <a:t>Why</a:t>
            </a:r>
            <a:r>
              <a:rPr lang="sv-SE" sz="5200" dirty="0"/>
              <a:t>? For data </a:t>
            </a:r>
            <a:r>
              <a:rPr lang="sv-SE" sz="5200" dirty="0" err="1"/>
              <a:t>quality</a:t>
            </a:r>
            <a:r>
              <a:rPr lang="sv-SE" sz="5200" dirty="0"/>
              <a:t> </a:t>
            </a:r>
            <a:r>
              <a:rPr lang="sv-SE" sz="5200" dirty="0" err="1" smtClean="0"/>
              <a:t>reason</a:t>
            </a:r>
            <a:r>
              <a:rPr lang="sv-SE" sz="5200" dirty="0" smtClean="0"/>
              <a:t>. </a:t>
            </a:r>
            <a:r>
              <a:rPr lang="sv-SE" sz="5200" dirty="0" err="1" smtClean="0"/>
              <a:t>We</a:t>
            </a:r>
            <a:r>
              <a:rPr lang="sv-SE" sz="5200" dirty="0" smtClean="0"/>
              <a:t> </a:t>
            </a:r>
            <a:r>
              <a:rPr lang="sv-SE" sz="5200" dirty="0" err="1"/>
              <a:t>may</a:t>
            </a:r>
            <a:r>
              <a:rPr lang="sv-SE" sz="5200" dirty="0"/>
              <a:t> </a:t>
            </a:r>
            <a:r>
              <a:rPr lang="sv-SE" sz="5200" dirty="0" err="1"/>
              <a:t>need</a:t>
            </a:r>
            <a:r>
              <a:rPr lang="sv-SE" sz="5200" dirty="0"/>
              <a:t> to </a:t>
            </a:r>
            <a:r>
              <a:rPr lang="sv-SE" sz="5200" dirty="0" err="1"/>
              <a:t>enforce</a:t>
            </a:r>
            <a:r>
              <a:rPr lang="sv-SE" sz="5200" dirty="0"/>
              <a:t> the </a:t>
            </a:r>
            <a:r>
              <a:rPr lang="sv-SE" sz="5200" dirty="0" err="1"/>
              <a:t>use</a:t>
            </a:r>
            <a:r>
              <a:rPr lang="sv-SE" sz="5200" dirty="0"/>
              <a:t> </a:t>
            </a:r>
            <a:r>
              <a:rPr lang="sv-SE" sz="5200" dirty="0" err="1"/>
              <a:t>of</a:t>
            </a:r>
            <a:r>
              <a:rPr lang="sv-SE" sz="5200" dirty="0"/>
              <a:t> </a:t>
            </a:r>
            <a:r>
              <a:rPr lang="sv-SE" sz="5200" dirty="0" err="1"/>
              <a:t>unique</a:t>
            </a:r>
            <a:r>
              <a:rPr lang="sv-SE" sz="5200" dirty="0"/>
              <a:t> </a:t>
            </a:r>
            <a:r>
              <a:rPr lang="sv-SE" sz="5200" dirty="0" err="1"/>
              <a:t>values</a:t>
            </a:r>
            <a:r>
              <a:rPr lang="sv-SE" sz="5200" dirty="0"/>
              <a:t> for </a:t>
            </a:r>
            <a:r>
              <a:rPr lang="sv-SE" sz="5200" dirty="0" err="1"/>
              <a:t>these</a:t>
            </a:r>
            <a:r>
              <a:rPr lang="sv-SE" sz="5200" dirty="0"/>
              <a:t> </a:t>
            </a:r>
            <a:r>
              <a:rPr lang="sv-SE" sz="5200" dirty="0" err="1"/>
              <a:t>attributes</a:t>
            </a:r>
            <a:r>
              <a:rPr lang="sv-SE" sz="5200" dirty="0"/>
              <a:t> for business </a:t>
            </a:r>
            <a:r>
              <a:rPr lang="sv-SE" sz="5200" dirty="0" err="1"/>
              <a:t>reasons</a:t>
            </a:r>
            <a:endParaRPr lang="sv-SE" sz="5200" dirty="0"/>
          </a:p>
          <a:p>
            <a:pPr marL="0" indent="0">
              <a:buNone/>
            </a:pPr>
            <a:endParaRPr lang="sv-SE" sz="2000" dirty="0"/>
          </a:p>
          <a:p>
            <a:pPr marL="0" indent="0">
              <a:buNone/>
            </a:pPr>
            <a:endParaRPr lang="sv-SE" sz="2000" dirty="0" smtClean="0"/>
          </a:p>
          <a:p>
            <a:pPr marL="0" indent="0">
              <a:buNone/>
            </a:pPr>
            <a:endParaRPr lang="sv-SE" sz="2000" dirty="0"/>
          </a:p>
          <a:p>
            <a:endParaRPr lang="sv-SE" sz="2000" dirty="0"/>
          </a:p>
        </p:txBody>
      </p:sp>
      <p:sp>
        <p:nvSpPr>
          <p:cNvPr id="178" name="Rectangle 8"/>
          <p:cNvSpPr>
            <a:spLocks noChangeArrowheads="1"/>
          </p:cNvSpPr>
          <p:nvPr/>
        </p:nvSpPr>
        <p:spPr bwMode="auto">
          <a:xfrm>
            <a:off x="207491" y="2336581"/>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179" name="Line 9"/>
          <p:cNvSpPr>
            <a:spLocks noChangeShapeType="1"/>
          </p:cNvSpPr>
          <p:nvPr/>
        </p:nvSpPr>
        <p:spPr bwMode="auto">
          <a:xfrm>
            <a:off x="207492" y="2508028"/>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4" name="Text Box 10"/>
          <p:cNvSpPr txBox="1">
            <a:spLocks noChangeArrowheads="1"/>
          </p:cNvSpPr>
          <p:nvPr/>
        </p:nvSpPr>
        <p:spPr bwMode="auto">
          <a:xfrm>
            <a:off x="1143460" y="22795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5" name="Rectangle 27"/>
          <p:cNvSpPr>
            <a:spLocks noChangeArrowheads="1"/>
          </p:cNvSpPr>
          <p:nvPr/>
        </p:nvSpPr>
        <p:spPr bwMode="auto">
          <a:xfrm>
            <a:off x="124537" y="2465145"/>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190" name="Rectangle 8"/>
          <p:cNvSpPr>
            <a:spLocks noChangeArrowheads="1"/>
          </p:cNvSpPr>
          <p:nvPr/>
        </p:nvSpPr>
        <p:spPr bwMode="auto">
          <a:xfrm>
            <a:off x="450308" y="3149777"/>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1" name="Line 9"/>
          <p:cNvSpPr>
            <a:spLocks noChangeShapeType="1"/>
          </p:cNvSpPr>
          <p:nvPr/>
        </p:nvSpPr>
        <p:spPr bwMode="auto">
          <a:xfrm>
            <a:off x="436604" y="3341818"/>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2" name="Text Box 10"/>
          <p:cNvSpPr txBox="1">
            <a:spLocks noChangeArrowheads="1"/>
          </p:cNvSpPr>
          <p:nvPr/>
        </p:nvSpPr>
        <p:spPr bwMode="auto">
          <a:xfrm>
            <a:off x="1083410" y="31100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93" name="Rectangle 18"/>
          <p:cNvSpPr>
            <a:spLocks noChangeArrowheads="1"/>
          </p:cNvSpPr>
          <p:nvPr/>
        </p:nvSpPr>
        <p:spPr bwMode="auto">
          <a:xfrm>
            <a:off x="2958798" y="2482683"/>
            <a:ext cx="2943964"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4" name="Line 19"/>
          <p:cNvSpPr>
            <a:spLocks noChangeShapeType="1"/>
          </p:cNvSpPr>
          <p:nvPr/>
        </p:nvSpPr>
        <p:spPr bwMode="auto">
          <a:xfrm>
            <a:off x="2958798" y="2664444"/>
            <a:ext cx="2943963" cy="12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5" name="Text Box 21"/>
          <p:cNvSpPr txBox="1">
            <a:spLocks noChangeArrowheads="1"/>
          </p:cNvSpPr>
          <p:nvPr/>
        </p:nvSpPr>
        <p:spPr bwMode="auto">
          <a:xfrm>
            <a:off x="3694675" y="245142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96" name="Rectangle 27"/>
          <p:cNvSpPr>
            <a:spLocks noChangeArrowheads="1"/>
          </p:cNvSpPr>
          <p:nvPr/>
        </p:nvSpPr>
        <p:spPr bwMode="auto">
          <a:xfrm>
            <a:off x="414215" y="3341649"/>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7" name="Rectangle 28"/>
          <p:cNvSpPr>
            <a:spLocks noChangeArrowheads="1"/>
          </p:cNvSpPr>
          <p:nvPr/>
        </p:nvSpPr>
        <p:spPr bwMode="auto">
          <a:xfrm>
            <a:off x="2913287" y="2658913"/>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a:latin typeface="Verdana" panose="020B0604030504040204" pitchFamily="34" charset="0"/>
              </a:rPr>
              <a:t>)</a:t>
            </a:r>
          </a:p>
        </p:txBody>
      </p:sp>
      <p:sp>
        <p:nvSpPr>
          <p:cNvPr id="202" name="Rectangle 8"/>
          <p:cNvSpPr>
            <a:spLocks noChangeArrowheads="1"/>
          </p:cNvSpPr>
          <p:nvPr/>
        </p:nvSpPr>
        <p:spPr bwMode="auto">
          <a:xfrm>
            <a:off x="60897" y="3843177"/>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3" name="Line 9"/>
          <p:cNvSpPr>
            <a:spLocks noChangeShapeType="1"/>
          </p:cNvSpPr>
          <p:nvPr/>
        </p:nvSpPr>
        <p:spPr bwMode="auto">
          <a:xfrm>
            <a:off x="48299" y="4020043"/>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04" name="Text Box 10"/>
          <p:cNvSpPr txBox="1">
            <a:spLocks noChangeArrowheads="1"/>
          </p:cNvSpPr>
          <p:nvPr/>
        </p:nvSpPr>
        <p:spPr bwMode="auto">
          <a:xfrm>
            <a:off x="178500" y="3785789"/>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05" name="Rectangle 27"/>
          <p:cNvSpPr>
            <a:spLocks noChangeArrowheads="1"/>
          </p:cNvSpPr>
          <p:nvPr/>
        </p:nvSpPr>
        <p:spPr bwMode="auto">
          <a:xfrm>
            <a:off x="-14367" y="4015844"/>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206" name="Rectangle 8"/>
          <p:cNvSpPr>
            <a:spLocks noChangeArrowheads="1"/>
          </p:cNvSpPr>
          <p:nvPr/>
        </p:nvSpPr>
        <p:spPr bwMode="auto">
          <a:xfrm>
            <a:off x="101979" y="4456753"/>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7" name="Line 9"/>
          <p:cNvSpPr>
            <a:spLocks noChangeShapeType="1"/>
          </p:cNvSpPr>
          <p:nvPr/>
        </p:nvSpPr>
        <p:spPr bwMode="auto">
          <a:xfrm>
            <a:off x="89381" y="4633619"/>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08" name="Text Box 10"/>
          <p:cNvSpPr txBox="1">
            <a:spLocks noChangeArrowheads="1"/>
          </p:cNvSpPr>
          <p:nvPr/>
        </p:nvSpPr>
        <p:spPr bwMode="auto">
          <a:xfrm>
            <a:off x="219582" y="4399365"/>
            <a:ext cx="18477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09" name="Rectangle 27"/>
          <p:cNvSpPr>
            <a:spLocks noChangeArrowheads="1"/>
          </p:cNvSpPr>
          <p:nvPr/>
        </p:nvSpPr>
        <p:spPr bwMode="auto">
          <a:xfrm>
            <a:off x="26715" y="4629420"/>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48" name="Rectangle 23"/>
          <p:cNvSpPr>
            <a:spLocks noChangeArrowheads="1"/>
          </p:cNvSpPr>
          <p:nvPr/>
        </p:nvSpPr>
        <p:spPr bwMode="auto">
          <a:xfrm>
            <a:off x="6118468" y="2801386"/>
            <a:ext cx="2906511" cy="78653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49" name="Text Box 25"/>
          <p:cNvSpPr txBox="1">
            <a:spLocks noChangeArrowheads="1"/>
          </p:cNvSpPr>
          <p:nvPr/>
        </p:nvSpPr>
        <p:spPr bwMode="auto">
          <a:xfrm>
            <a:off x="6852970" y="2762145"/>
            <a:ext cx="18873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50" name="Line 34"/>
          <p:cNvSpPr>
            <a:spLocks noChangeShapeType="1"/>
          </p:cNvSpPr>
          <p:nvPr/>
        </p:nvSpPr>
        <p:spPr bwMode="auto">
          <a:xfrm flipV="1">
            <a:off x="6114869" y="2973528"/>
            <a:ext cx="2910110" cy="72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1" name="Text Box 22"/>
          <p:cNvSpPr txBox="1">
            <a:spLocks noChangeArrowheads="1"/>
          </p:cNvSpPr>
          <p:nvPr/>
        </p:nvSpPr>
        <p:spPr bwMode="auto">
          <a:xfrm>
            <a:off x="6130176" y="2966609"/>
            <a:ext cx="31641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a:latin typeface="Verdana" panose="020B0604030504040204" pitchFamily="34" charset="0"/>
              </a:rPr>
              <a:t> </a:t>
            </a: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2" name="Rectangle 23"/>
          <p:cNvSpPr>
            <a:spLocks noChangeArrowheads="1"/>
          </p:cNvSpPr>
          <p:nvPr/>
        </p:nvSpPr>
        <p:spPr bwMode="auto">
          <a:xfrm>
            <a:off x="6313382" y="1788952"/>
            <a:ext cx="2336388"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3" name="Text Box 25"/>
          <p:cNvSpPr txBox="1">
            <a:spLocks noChangeArrowheads="1"/>
          </p:cNvSpPr>
          <p:nvPr/>
        </p:nvSpPr>
        <p:spPr bwMode="auto">
          <a:xfrm>
            <a:off x="6702267" y="1721261"/>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4" name="Line 34"/>
          <p:cNvSpPr>
            <a:spLocks noChangeShapeType="1"/>
          </p:cNvSpPr>
          <p:nvPr/>
        </p:nvSpPr>
        <p:spPr bwMode="auto">
          <a:xfrm flipV="1">
            <a:off x="6313381" y="1955025"/>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5" name="Text Box 22"/>
          <p:cNvSpPr txBox="1">
            <a:spLocks noChangeArrowheads="1"/>
          </p:cNvSpPr>
          <p:nvPr/>
        </p:nvSpPr>
        <p:spPr bwMode="auto">
          <a:xfrm>
            <a:off x="6235999" y="1929019"/>
            <a:ext cx="2513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6" name="TextBox 55"/>
          <p:cNvSpPr txBox="1"/>
          <p:nvPr/>
        </p:nvSpPr>
        <p:spPr>
          <a:xfrm>
            <a:off x="6060179" y="3589144"/>
            <a:ext cx="2747868" cy="230832"/>
          </a:xfrm>
          <a:prstGeom prst="rect">
            <a:avLst/>
          </a:prstGeom>
          <a:noFill/>
        </p:spPr>
        <p:txBody>
          <a:bodyPr wrap="none" rtlCol="0">
            <a:spAutoFit/>
          </a:bodyPr>
          <a:lstStyle/>
          <a:p>
            <a:r>
              <a:rPr lang="sv-SE" sz="900" dirty="0" err="1" smtClean="0"/>
              <a:t>CourseResponsible</a:t>
            </a:r>
            <a:r>
              <a:rPr lang="sv-SE" sz="900" dirty="0" smtClean="0"/>
              <a:t>. (</a:t>
            </a:r>
            <a:r>
              <a:rPr lang="sv-SE" sz="900" dirty="0" err="1" smtClean="0"/>
              <a:t>courseOccationID</a:t>
            </a:r>
            <a:r>
              <a:rPr lang="sv-SE" sz="900" dirty="0" smtClean="0"/>
              <a:t>, </a:t>
            </a:r>
            <a:r>
              <a:rPr lang="sv-SE" sz="900" dirty="0" err="1" smtClean="0"/>
              <a:t>teacherID</a:t>
            </a:r>
            <a:r>
              <a:rPr lang="sv-SE" sz="900" dirty="0" smtClean="0"/>
              <a:t>) AK</a:t>
            </a:r>
            <a:endParaRPr lang="sv-SE" sz="900" dirty="0"/>
          </a:p>
        </p:txBody>
      </p:sp>
      <p:sp>
        <p:nvSpPr>
          <p:cNvPr id="57" name="TextBox 56"/>
          <p:cNvSpPr txBox="1"/>
          <p:nvPr/>
        </p:nvSpPr>
        <p:spPr>
          <a:xfrm>
            <a:off x="3299406" y="2223806"/>
            <a:ext cx="1334020" cy="230832"/>
          </a:xfrm>
          <a:prstGeom prst="rect">
            <a:avLst/>
          </a:prstGeom>
          <a:noFill/>
        </p:spPr>
        <p:txBody>
          <a:bodyPr wrap="none" rtlCol="0">
            <a:spAutoFit/>
          </a:bodyPr>
          <a:lstStyle/>
          <a:p>
            <a:r>
              <a:rPr lang="sv-SE" sz="900" dirty="0" smtClean="0"/>
              <a:t>Course. </a:t>
            </a:r>
            <a:r>
              <a:rPr lang="sv-SE" sz="900" dirty="0" err="1" smtClean="0"/>
              <a:t>courseName</a:t>
            </a:r>
            <a:r>
              <a:rPr lang="sv-SE" sz="900" dirty="0" smtClean="0"/>
              <a:t> AK </a:t>
            </a:r>
            <a:endParaRPr lang="sv-SE" sz="900" dirty="0"/>
          </a:p>
        </p:txBody>
      </p:sp>
      <p:sp>
        <p:nvSpPr>
          <p:cNvPr id="65" name="Rectangle 23"/>
          <p:cNvSpPr>
            <a:spLocks noChangeArrowheads="1"/>
          </p:cNvSpPr>
          <p:nvPr/>
        </p:nvSpPr>
        <p:spPr bwMode="auto">
          <a:xfrm>
            <a:off x="3425372" y="1815670"/>
            <a:ext cx="200053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6" name="Text Box 25"/>
          <p:cNvSpPr txBox="1">
            <a:spLocks noChangeArrowheads="1"/>
          </p:cNvSpPr>
          <p:nvPr/>
        </p:nvSpPr>
        <p:spPr bwMode="auto">
          <a:xfrm>
            <a:off x="3871846" y="1769235"/>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67" name="Line 34"/>
          <p:cNvSpPr>
            <a:spLocks noChangeShapeType="1"/>
          </p:cNvSpPr>
          <p:nvPr/>
        </p:nvSpPr>
        <p:spPr bwMode="auto">
          <a:xfrm flipV="1">
            <a:off x="3425372" y="1992590"/>
            <a:ext cx="2000540" cy="50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68" name="Text Box 22"/>
          <p:cNvSpPr txBox="1">
            <a:spLocks noChangeArrowheads="1"/>
          </p:cNvSpPr>
          <p:nvPr/>
        </p:nvSpPr>
        <p:spPr bwMode="auto">
          <a:xfrm>
            <a:off x="3378326" y="1919206"/>
            <a:ext cx="21742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70" name="TextBox 69"/>
          <p:cNvSpPr txBox="1"/>
          <p:nvPr/>
        </p:nvSpPr>
        <p:spPr>
          <a:xfrm>
            <a:off x="2862935" y="3363965"/>
            <a:ext cx="2900153" cy="230832"/>
          </a:xfrm>
          <a:prstGeom prst="rect">
            <a:avLst/>
          </a:prstGeom>
          <a:noFill/>
        </p:spPr>
        <p:txBody>
          <a:bodyPr wrap="non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 </a:t>
            </a:r>
            <a:endParaRPr lang="sv-SE" sz="900" dirty="0"/>
          </a:p>
        </p:txBody>
      </p:sp>
      <p:sp>
        <p:nvSpPr>
          <p:cNvPr id="86" name="Rectangle 23"/>
          <p:cNvSpPr>
            <a:spLocks noChangeArrowheads="1"/>
          </p:cNvSpPr>
          <p:nvPr/>
        </p:nvSpPr>
        <p:spPr bwMode="auto">
          <a:xfrm>
            <a:off x="6718165" y="4171502"/>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7" name="Text Box 25"/>
          <p:cNvSpPr txBox="1">
            <a:spLocks noChangeArrowheads="1"/>
          </p:cNvSpPr>
          <p:nvPr/>
        </p:nvSpPr>
        <p:spPr bwMode="auto">
          <a:xfrm>
            <a:off x="6937241" y="412506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88" name="Line 34"/>
          <p:cNvSpPr>
            <a:spLocks noChangeShapeType="1"/>
          </p:cNvSpPr>
          <p:nvPr/>
        </p:nvSpPr>
        <p:spPr bwMode="auto">
          <a:xfrm>
            <a:off x="6727369" y="4353666"/>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89" name="Text Box 22"/>
          <p:cNvSpPr txBox="1">
            <a:spLocks noChangeArrowheads="1"/>
          </p:cNvSpPr>
          <p:nvPr/>
        </p:nvSpPr>
        <p:spPr bwMode="auto">
          <a:xfrm>
            <a:off x="6684050" y="4353604"/>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0" name="Rectangle 23"/>
          <p:cNvSpPr>
            <a:spLocks noChangeArrowheads="1"/>
          </p:cNvSpPr>
          <p:nvPr/>
        </p:nvSpPr>
        <p:spPr bwMode="auto">
          <a:xfrm>
            <a:off x="4227160" y="4526306"/>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1" name="Line 34"/>
          <p:cNvSpPr>
            <a:spLocks noChangeShapeType="1"/>
          </p:cNvSpPr>
          <p:nvPr/>
        </p:nvSpPr>
        <p:spPr bwMode="auto">
          <a:xfrm flipV="1">
            <a:off x="4227159" y="4702971"/>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92" name="Text Box 22"/>
          <p:cNvSpPr txBox="1">
            <a:spLocks noChangeArrowheads="1"/>
          </p:cNvSpPr>
          <p:nvPr/>
        </p:nvSpPr>
        <p:spPr bwMode="auto">
          <a:xfrm>
            <a:off x="4197055" y="4640180"/>
            <a:ext cx="20998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3" name="Text Box 25"/>
          <p:cNvSpPr txBox="1">
            <a:spLocks noChangeArrowheads="1"/>
          </p:cNvSpPr>
          <p:nvPr/>
        </p:nvSpPr>
        <p:spPr bwMode="auto">
          <a:xfrm>
            <a:off x="4699105" y="4498738"/>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94" name="Rectangle 23"/>
          <p:cNvSpPr>
            <a:spLocks noChangeArrowheads="1"/>
          </p:cNvSpPr>
          <p:nvPr/>
        </p:nvSpPr>
        <p:spPr bwMode="auto">
          <a:xfrm>
            <a:off x="3780019" y="3628078"/>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6" name="Text Box 25"/>
          <p:cNvSpPr txBox="1">
            <a:spLocks noChangeArrowheads="1"/>
          </p:cNvSpPr>
          <p:nvPr/>
        </p:nvSpPr>
        <p:spPr bwMode="auto">
          <a:xfrm>
            <a:off x="4159751" y="362807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97" name="Line 34"/>
          <p:cNvSpPr>
            <a:spLocks noChangeShapeType="1"/>
          </p:cNvSpPr>
          <p:nvPr/>
        </p:nvSpPr>
        <p:spPr bwMode="auto">
          <a:xfrm flipV="1">
            <a:off x="3780018" y="3841769"/>
            <a:ext cx="204590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98" name="Text Box 22"/>
          <p:cNvSpPr txBox="1">
            <a:spLocks noChangeArrowheads="1"/>
          </p:cNvSpPr>
          <p:nvPr/>
        </p:nvSpPr>
        <p:spPr bwMode="auto">
          <a:xfrm>
            <a:off x="3757873" y="3813095"/>
            <a:ext cx="30382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p:txBody>
      </p:sp>
      <p:sp>
        <p:nvSpPr>
          <p:cNvPr id="100" name="TextBox 99"/>
          <p:cNvSpPr txBox="1"/>
          <p:nvPr/>
        </p:nvSpPr>
        <p:spPr>
          <a:xfrm>
            <a:off x="3452114" y="4307979"/>
            <a:ext cx="1899879" cy="230832"/>
          </a:xfrm>
          <a:prstGeom prst="rect">
            <a:avLst/>
          </a:prstGeom>
          <a:noFill/>
        </p:spPr>
        <p:txBody>
          <a:bodyPr wrap="none" rtlCol="0">
            <a:spAutoFit/>
          </a:bodyPr>
          <a:lstStyle/>
          <a:p>
            <a:r>
              <a:rPr lang="sv-SE" sz="900" dirty="0" err="1" smtClean="0"/>
              <a:t>TeacherArea</a:t>
            </a:r>
            <a:r>
              <a:rPr lang="sv-SE" sz="900" dirty="0" smtClean="0"/>
              <a:t>. (</a:t>
            </a:r>
            <a:r>
              <a:rPr lang="sv-SE" sz="900" dirty="0" err="1" smtClean="0"/>
              <a:t>areaID</a:t>
            </a:r>
            <a:r>
              <a:rPr lang="sv-SE" sz="900" dirty="0" smtClean="0"/>
              <a:t>, </a:t>
            </a:r>
            <a:r>
              <a:rPr lang="sv-SE" sz="900" dirty="0" err="1" smtClean="0"/>
              <a:t>teacherID</a:t>
            </a:r>
            <a:r>
              <a:rPr lang="sv-SE" sz="900" dirty="0" smtClean="0"/>
              <a:t>) AK </a:t>
            </a:r>
            <a:endParaRPr lang="sv-SE" sz="900" dirty="0"/>
          </a:p>
        </p:txBody>
      </p:sp>
      <p:sp>
        <p:nvSpPr>
          <p:cNvPr id="60" name="TextBox 59"/>
          <p:cNvSpPr txBox="1"/>
          <p:nvPr/>
        </p:nvSpPr>
        <p:spPr>
          <a:xfrm>
            <a:off x="33962" y="2901695"/>
            <a:ext cx="1212191" cy="230832"/>
          </a:xfrm>
          <a:prstGeom prst="rect">
            <a:avLst/>
          </a:prstGeom>
          <a:noFill/>
        </p:spPr>
        <p:txBody>
          <a:bodyPr wrap="none" rtlCol="0">
            <a:spAutoFit/>
          </a:bodyPr>
          <a:lstStyle/>
          <a:p>
            <a:r>
              <a:rPr lang="sv-SE" sz="900" dirty="0" smtClean="0"/>
              <a:t>Mobile. </a:t>
            </a:r>
            <a:r>
              <a:rPr lang="sv-SE" sz="900" dirty="0" err="1" smtClean="0"/>
              <a:t>mobileNo</a:t>
            </a:r>
            <a:r>
              <a:rPr lang="sv-SE" sz="900" dirty="0" smtClean="0"/>
              <a:t> AK </a:t>
            </a:r>
            <a:endParaRPr lang="sv-SE" sz="9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365174"/>
            <a:ext cx="487362" cy="487362"/>
          </a:xfrm>
          <a:prstGeom prst="rect">
            <a:avLst/>
          </a:prstGeom>
        </p:spPr>
      </p:pic>
      <p:sp>
        <p:nvSpPr>
          <p:cNvPr id="61" name="TextBox 60"/>
          <p:cNvSpPr txBox="1"/>
          <p:nvPr/>
        </p:nvSpPr>
        <p:spPr>
          <a:xfrm>
            <a:off x="4159751" y="4951787"/>
            <a:ext cx="1096775" cy="230832"/>
          </a:xfrm>
          <a:prstGeom prst="rect">
            <a:avLst/>
          </a:prstGeom>
          <a:noFill/>
        </p:spPr>
        <p:txBody>
          <a:bodyPr wrap="none" rtlCol="0">
            <a:spAutoFit/>
          </a:bodyPr>
          <a:lstStyle/>
          <a:p>
            <a:r>
              <a:rPr lang="sv-SE" sz="900" dirty="0" err="1" smtClean="0"/>
              <a:t>Area.areaName</a:t>
            </a:r>
            <a:r>
              <a:rPr lang="sv-SE" sz="900" dirty="0" smtClean="0"/>
              <a:t> AK </a:t>
            </a:r>
            <a:endParaRPr lang="sv-SE" sz="900" dirty="0"/>
          </a:p>
        </p:txBody>
      </p:sp>
    </p:spTree>
    <p:extLst>
      <p:ext uri="{BB962C8B-B14F-4D97-AF65-F5344CB8AC3E}">
        <p14:creationId xmlns:p14="http://schemas.microsoft.com/office/powerpoint/2010/main" val="2898452413"/>
      </p:ext>
    </p:extLst>
  </p:cSld>
  <p:clrMapOvr>
    <a:masterClrMapping/>
  </p:clrMapOvr>
  <mc:AlternateContent xmlns:mc="http://schemas.openxmlformats.org/markup-compatibility/2006" xmlns:p14="http://schemas.microsoft.com/office/powerpoint/2010/main">
    <mc:Choice Requires="p14">
      <p:transition spd="slow" p14:dur="2000" advTm="69353"/>
    </mc:Choice>
    <mc:Fallback xmlns="">
      <p:transition spd="slow" advTm="69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388695"/>
            <a:ext cx="6850800" cy="596700"/>
          </a:xfrm>
        </p:spPr>
        <p:txBody>
          <a:bodyPr/>
          <a:lstStyle/>
          <a:p>
            <a:r>
              <a:rPr lang="sv-SE" dirty="0" err="1" smtClean="0"/>
              <a:t>Towards</a:t>
            </a:r>
            <a:r>
              <a:rPr lang="sv-SE" dirty="0" smtClean="0"/>
              <a:t> a RDM – Step 10</a:t>
            </a:r>
            <a:endParaRPr lang="sv-SE" dirty="0"/>
          </a:p>
        </p:txBody>
      </p:sp>
      <p:sp>
        <p:nvSpPr>
          <p:cNvPr id="39" name="Content Placeholder 2"/>
          <p:cNvSpPr>
            <a:spLocks noGrp="1"/>
          </p:cNvSpPr>
          <p:nvPr>
            <p:ph idx="1"/>
          </p:nvPr>
        </p:nvSpPr>
        <p:spPr>
          <a:xfrm>
            <a:off x="462816" y="902638"/>
            <a:ext cx="8186954" cy="765573"/>
          </a:xfrm>
          <a:ln>
            <a:noFill/>
          </a:ln>
        </p:spPr>
        <p:txBody>
          <a:bodyPr>
            <a:normAutofit fontScale="25000" lnSpcReduction="20000"/>
          </a:bodyPr>
          <a:lstStyle/>
          <a:p>
            <a:r>
              <a:rPr lang="sv-SE" sz="5200" dirty="0" smtClean="0">
                <a:solidFill>
                  <a:srgbClr val="00B050"/>
                </a:solidFill>
              </a:rPr>
              <a:t>TO DO: </a:t>
            </a:r>
            <a:r>
              <a:rPr lang="sv-SE" sz="5200" dirty="0" smtClean="0"/>
              <a:t>Transform the ”Classes” to ”</a:t>
            </a:r>
            <a:r>
              <a:rPr lang="sv-SE" sz="5200" dirty="0" err="1" smtClean="0"/>
              <a:t>Tables</a:t>
            </a:r>
            <a:r>
              <a:rPr lang="sv-SE" sz="5200" dirty="0" smtClean="0"/>
              <a:t>” </a:t>
            </a:r>
            <a:r>
              <a:rPr lang="sv-SE" sz="5200" dirty="0"/>
              <a:t>(or </a:t>
            </a:r>
            <a:r>
              <a:rPr lang="sv-SE" sz="5200" dirty="0" smtClean="0"/>
              <a:t>”Relations”) and ”</a:t>
            </a:r>
            <a:r>
              <a:rPr lang="sv-SE" sz="5200" dirty="0" err="1" smtClean="0"/>
              <a:t>Attributes</a:t>
            </a:r>
            <a:r>
              <a:rPr lang="sv-SE" sz="5200" dirty="0" smtClean="0"/>
              <a:t>” to ”</a:t>
            </a:r>
            <a:r>
              <a:rPr lang="sv-SE" sz="5200" dirty="0" err="1" smtClean="0"/>
              <a:t>Columns</a:t>
            </a:r>
            <a:r>
              <a:rPr lang="sv-SE" sz="5200" dirty="0" smtClean="0"/>
              <a:t>” </a:t>
            </a:r>
            <a:r>
              <a:rPr lang="sv-SE" sz="5200" dirty="0"/>
              <a:t>(or </a:t>
            </a:r>
            <a:r>
              <a:rPr lang="sv-SE" sz="5200" dirty="0" smtClean="0"/>
              <a:t>”Table definitions”) - </a:t>
            </a:r>
            <a:r>
              <a:rPr lang="sv-SE" sz="5200" dirty="0" err="1" smtClean="0"/>
              <a:t>that</a:t>
            </a:r>
            <a:r>
              <a:rPr lang="sv-SE" sz="5200" dirty="0" smtClean="0"/>
              <a:t> is, </a:t>
            </a:r>
            <a:r>
              <a:rPr lang="sv-SE" sz="5200" dirty="0" err="1" smtClean="0"/>
              <a:t>use</a:t>
            </a:r>
            <a:r>
              <a:rPr lang="sv-SE" sz="5200" dirty="0" smtClean="0"/>
              <a:t> the terms ”</a:t>
            </a:r>
            <a:r>
              <a:rPr lang="sv-SE" sz="5200" dirty="0" err="1" smtClean="0"/>
              <a:t>Tables</a:t>
            </a:r>
            <a:r>
              <a:rPr lang="sv-SE" sz="5200" dirty="0" smtClean="0"/>
              <a:t>” and ”</a:t>
            </a:r>
            <a:r>
              <a:rPr lang="sv-SE" sz="5200" dirty="0" err="1" smtClean="0"/>
              <a:t>Columns</a:t>
            </a:r>
            <a:r>
              <a:rPr lang="sv-SE" sz="5200" dirty="0" smtClean="0"/>
              <a:t>” </a:t>
            </a:r>
            <a:r>
              <a:rPr lang="sv-SE" sz="5200" dirty="0" err="1" smtClean="0"/>
              <a:t>instead</a:t>
            </a:r>
            <a:r>
              <a:rPr lang="sv-SE" sz="5200" dirty="0" smtClean="0"/>
              <a:t> </a:t>
            </a:r>
            <a:r>
              <a:rPr lang="sv-SE" sz="5200" dirty="0" err="1" smtClean="0"/>
              <a:t>ot</a:t>
            </a:r>
            <a:r>
              <a:rPr lang="sv-SE" sz="5200" dirty="0" smtClean="0"/>
              <a:t> ”Classes” and ”</a:t>
            </a:r>
            <a:r>
              <a:rPr lang="sv-SE" sz="5200" dirty="0" err="1" smtClean="0"/>
              <a:t>Attributes</a:t>
            </a:r>
            <a:r>
              <a:rPr lang="sv-SE" sz="5200" dirty="0" smtClean="0"/>
              <a:t>”</a:t>
            </a:r>
            <a:endParaRPr lang="sv-SE" sz="5200" dirty="0"/>
          </a:p>
          <a:p>
            <a:pPr marL="0" indent="0">
              <a:buNone/>
            </a:pPr>
            <a:endParaRPr lang="sv-SE" sz="2000" dirty="0"/>
          </a:p>
          <a:p>
            <a:pPr marL="0" indent="0">
              <a:buNone/>
            </a:pPr>
            <a:endParaRPr lang="sv-SE" sz="2000" dirty="0" smtClean="0"/>
          </a:p>
          <a:p>
            <a:pPr marL="0" indent="0">
              <a:buNone/>
            </a:pPr>
            <a:endParaRPr lang="sv-SE" sz="2000" dirty="0"/>
          </a:p>
          <a:p>
            <a:endParaRPr lang="sv-SE" sz="2000" dirty="0"/>
          </a:p>
        </p:txBody>
      </p:sp>
      <p:sp>
        <p:nvSpPr>
          <p:cNvPr id="55" name="Rectangle 8"/>
          <p:cNvSpPr>
            <a:spLocks noChangeArrowheads="1"/>
          </p:cNvSpPr>
          <p:nvPr/>
        </p:nvSpPr>
        <p:spPr bwMode="auto">
          <a:xfrm>
            <a:off x="207491" y="2336581"/>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56" name="Line 9"/>
          <p:cNvSpPr>
            <a:spLocks noChangeShapeType="1"/>
          </p:cNvSpPr>
          <p:nvPr/>
        </p:nvSpPr>
        <p:spPr bwMode="auto">
          <a:xfrm>
            <a:off x="207492" y="2508028"/>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7" name="Text Box 10"/>
          <p:cNvSpPr txBox="1">
            <a:spLocks noChangeArrowheads="1"/>
          </p:cNvSpPr>
          <p:nvPr/>
        </p:nvSpPr>
        <p:spPr bwMode="auto">
          <a:xfrm>
            <a:off x="1143460" y="22795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58" name="Rectangle 27"/>
          <p:cNvSpPr>
            <a:spLocks noChangeArrowheads="1"/>
          </p:cNvSpPr>
          <p:nvPr/>
        </p:nvSpPr>
        <p:spPr bwMode="auto">
          <a:xfrm>
            <a:off x="124537" y="2465145"/>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59" name="Rectangle 8"/>
          <p:cNvSpPr>
            <a:spLocks noChangeArrowheads="1"/>
          </p:cNvSpPr>
          <p:nvPr/>
        </p:nvSpPr>
        <p:spPr bwMode="auto">
          <a:xfrm>
            <a:off x="450308" y="3149777"/>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0" name="Line 9"/>
          <p:cNvSpPr>
            <a:spLocks noChangeShapeType="1"/>
          </p:cNvSpPr>
          <p:nvPr/>
        </p:nvSpPr>
        <p:spPr bwMode="auto">
          <a:xfrm>
            <a:off x="436604" y="3341818"/>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1" name="Text Box 10"/>
          <p:cNvSpPr txBox="1">
            <a:spLocks noChangeArrowheads="1"/>
          </p:cNvSpPr>
          <p:nvPr/>
        </p:nvSpPr>
        <p:spPr bwMode="auto">
          <a:xfrm>
            <a:off x="1083410" y="31100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62" name="Rectangle 18"/>
          <p:cNvSpPr>
            <a:spLocks noChangeArrowheads="1"/>
          </p:cNvSpPr>
          <p:nvPr/>
        </p:nvSpPr>
        <p:spPr bwMode="auto">
          <a:xfrm>
            <a:off x="2958798" y="2482683"/>
            <a:ext cx="2943964"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3" name="Line 19"/>
          <p:cNvSpPr>
            <a:spLocks noChangeShapeType="1"/>
          </p:cNvSpPr>
          <p:nvPr/>
        </p:nvSpPr>
        <p:spPr bwMode="auto">
          <a:xfrm>
            <a:off x="2958798" y="2664444"/>
            <a:ext cx="2943963" cy="12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4" name="Text Box 21"/>
          <p:cNvSpPr txBox="1">
            <a:spLocks noChangeArrowheads="1"/>
          </p:cNvSpPr>
          <p:nvPr/>
        </p:nvSpPr>
        <p:spPr bwMode="auto">
          <a:xfrm>
            <a:off x="3694675" y="245142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77" name="Rectangle 27"/>
          <p:cNvSpPr>
            <a:spLocks noChangeArrowheads="1"/>
          </p:cNvSpPr>
          <p:nvPr/>
        </p:nvSpPr>
        <p:spPr bwMode="auto">
          <a:xfrm>
            <a:off x="414215" y="3341649"/>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2" name="Rectangle 28"/>
          <p:cNvSpPr>
            <a:spLocks noChangeArrowheads="1"/>
          </p:cNvSpPr>
          <p:nvPr/>
        </p:nvSpPr>
        <p:spPr bwMode="auto">
          <a:xfrm>
            <a:off x="2913287" y="2658913"/>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a:latin typeface="Verdana" panose="020B0604030504040204" pitchFamily="34" charset="0"/>
              </a:rPr>
              <a:t>)</a:t>
            </a:r>
          </a:p>
        </p:txBody>
      </p:sp>
      <p:sp>
        <p:nvSpPr>
          <p:cNvPr id="93" name="Rectangle 8"/>
          <p:cNvSpPr>
            <a:spLocks noChangeArrowheads="1"/>
          </p:cNvSpPr>
          <p:nvPr/>
        </p:nvSpPr>
        <p:spPr bwMode="auto">
          <a:xfrm>
            <a:off x="60897" y="3843177"/>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4" name="Line 9"/>
          <p:cNvSpPr>
            <a:spLocks noChangeShapeType="1"/>
          </p:cNvSpPr>
          <p:nvPr/>
        </p:nvSpPr>
        <p:spPr bwMode="auto">
          <a:xfrm>
            <a:off x="48299" y="4020043"/>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5" name="Text Box 10"/>
          <p:cNvSpPr txBox="1">
            <a:spLocks noChangeArrowheads="1"/>
          </p:cNvSpPr>
          <p:nvPr/>
        </p:nvSpPr>
        <p:spPr bwMode="auto">
          <a:xfrm>
            <a:off x="178500" y="3785789"/>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96" name="Rectangle 27"/>
          <p:cNvSpPr>
            <a:spLocks noChangeArrowheads="1"/>
          </p:cNvSpPr>
          <p:nvPr/>
        </p:nvSpPr>
        <p:spPr bwMode="auto">
          <a:xfrm>
            <a:off x="-14367" y="4015844"/>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97" name="Rectangle 8"/>
          <p:cNvSpPr>
            <a:spLocks noChangeArrowheads="1"/>
          </p:cNvSpPr>
          <p:nvPr/>
        </p:nvSpPr>
        <p:spPr bwMode="auto">
          <a:xfrm>
            <a:off x="101979" y="4456753"/>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8" name="Line 9"/>
          <p:cNvSpPr>
            <a:spLocks noChangeShapeType="1"/>
          </p:cNvSpPr>
          <p:nvPr/>
        </p:nvSpPr>
        <p:spPr bwMode="auto">
          <a:xfrm>
            <a:off x="89381" y="4633619"/>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9" name="Text Box 10"/>
          <p:cNvSpPr txBox="1">
            <a:spLocks noChangeArrowheads="1"/>
          </p:cNvSpPr>
          <p:nvPr/>
        </p:nvSpPr>
        <p:spPr bwMode="auto">
          <a:xfrm>
            <a:off x="219582" y="4399365"/>
            <a:ext cx="18477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00" name="Rectangle 27"/>
          <p:cNvSpPr>
            <a:spLocks noChangeArrowheads="1"/>
          </p:cNvSpPr>
          <p:nvPr/>
        </p:nvSpPr>
        <p:spPr bwMode="auto">
          <a:xfrm>
            <a:off x="26715" y="4629420"/>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01" name="Rectangle 23"/>
          <p:cNvSpPr>
            <a:spLocks noChangeArrowheads="1"/>
          </p:cNvSpPr>
          <p:nvPr/>
        </p:nvSpPr>
        <p:spPr bwMode="auto">
          <a:xfrm>
            <a:off x="6118468" y="2801386"/>
            <a:ext cx="2906511" cy="78653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2" name="Text Box 25"/>
          <p:cNvSpPr txBox="1">
            <a:spLocks noChangeArrowheads="1"/>
          </p:cNvSpPr>
          <p:nvPr/>
        </p:nvSpPr>
        <p:spPr bwMode="auto">
          <a:xfrm>
            <a:off x="6852970" y="2762145"/>
            <a:ext cx="18873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103" name="Line 34"/>
          <p:cNvSpPr>
            <a:spLocks noChangeShapeType="1"/>
          </p:cNvSpPr>
          <p:nvPr/>
        </p:nvSpPr>
        <p:spPr bwMode="auto">
          <a:xfrm flipV="1">
            <a:off x="6114869" y="2973528"/>
            <a:ext cx="2910110" cy="72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04" name="Text Box 22"/>
          <p:cNvSpPr txBox="1">
            <a:spLocks noChangeArrowheads="1"/>
          </p:cNvSpPr>
          <p:nvPr/>
        </p:nvSpPr>
        <p:spPr bwMode="auto">
          <a:xfrm>
            <a:off x="6130176" y="2966609"/>
            <a:ext cx="31641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a:latin typeface="Verdana" panose="020B0604030504040204" pitchFamily="34" charset="0"/>
              </a:rPr>
              <a:t> </a:t>
            </a: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5" name="Rectangle 23"/>
          <p:cNvSpPr>
            <a:spLocks noChangeArrowheads="1"/>
          </p:cNvSpPr>
          <p:nvPr/>
        </p:nvSpPr>
        <p:spPr bwMode="auto">
          <a:xfrm>
            <a:off x="6313382" y="1788952"/>
            <a:ext cx="2336388"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6" name="Line 34"/>
          <p:cNvSpPr>
            <a:spLocks noChangeShapeType="1"/>
          </p:cNvSpPr>
          <p:nvPr/>
        </p:nvSpPr>
        <p:spPr bwMode="auto">
          <a:xfrm flipV="1">
            <a:off x="6313381" y="1955025"/>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07" name="Text Box 22"/>
          <p:cNvSpPr txBox="1">
            <a:spLocks noChangeArrowheads="1"/>
          </p:cNvSpPr>
          <p:nvPr/>
        </p:nvSpPr>
        <p:spPr bwMode="auto">
          <a:xfrm>
            <a:off x="6235999" y="1929019"/>
            <a:ext cx="2513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8" name="TextBox 107"/>
          <p:cNvSpPr txBox="1"/>
          <p:nvPr/>
        </p:nvSpPr>
        <p:spPr>
          <a:xfrm>
            <a:off x="6060179" y="3589144"/>
            <a:ext cx="2747868" cy="230832"/>
          </a:xfrm>
          <a:prstGeom prst="rect">
            <a:avLst/>
          </a:prstGeom>
          <a:noFill/>
        </p:spPr>
        <p:txBody>
          <a:bodyPr wrap="none" rtlCol="0">
            <a:spAutoFit/>
          </a:bodyPr>
          <a:lstStyle/>
          <a:p>
            <a:r>
              <a:rPr lang="sv-SE" sz="900" dirty="0" err="1" smtClean="0"/>
              <a:t>CourseResponsible</a:t>
            </a:r>
            <a:r>
              <a:rPr lang="sv-SE" sz="900" dirty="0" smtClean="0"/>
              <a:t>. (</a:t>
            </a:r>
            <a:r>
              <a:rPr lang="sv-SE" sz="900" dirty="0" err="1" smtClean="0"/>
              <a:t>courseOccationID</a:t>
            </a:r>
            <a:r>
              <a:rPr lang="sv-SE" sz="900" dirty="0" smtClean="0"/>
              <a:t>, </a:t>
            </a:r>
            <a:r>
              <a:rPr lang="sv-SE" sz="900" dirty="0" err="1" smtClean="0"/>
              <a:t>teacherID</a:t>
            </a:r>
            <a:r>
              <a:rPr lang="sv-SE" sz="900" dirty="0" smtClean="0"/>
              <a:t>) AK</a:t>
            </a:r>
            <a:endParaRPr lang="sv-SE" sz="900" dirty="0"/>
          </a:p>
        </p:txBody>
      </p:sp>
      <p:sp>
        <p:nvSpPr>
          <p:cNvPr id="109" name="TextBox 108"/>
          <p:cNvSpPr txBox="1"/>
          <p:nvPr/>
        </p:nvSpPr>
        <p:spPr>
          <a:xfrm>
            <a:off x="3299406" y="2223806"/>
            <a:ext cx="1334020" cy="230832"/>
          </a:xfrm>
          <a:prstGeom prst="rect">
            <a:avLst/>
          </a:prstGeom>
          <a:noFill/>
        </p:spPr>
        <p:txBody>
          <a:bodyPr wrap="none" rtlCol="0">
            <a:spAutoFit/>
          </a:bodyPr>
          <a:lstStyle/>
          <a:p>
            <a:r>
              <a:rPr lang="sv-SE" sz="900" dirty="0" smtClean="0"/>
              <a:t>Course. </a:t>
            </a:r>
            <a:r>
              <a:rPr lang="sv-SE" sz="900" dirty="0" err="1" smtClean="0"/>
              <a:t>courseName</a:t>
            </a:r>
            <a:r>
              <a:rPr lang="sv-SE" sz="900" dirty="0" smtClean="0"/>
              <a:t> AK </a:t>
            </a:r>
            <a:endParaRPr lang="sv-SE" sz="900" dirty="0"/>
          </a:p>
        </p:txBody>
      </p:sp>
      <p:sp>
        <p:nvSpPr>
          <p:cNvPr id="110" name="Rectangle 23"/>
          <p:cNvSpPr>
            <a:spLocks noChangeArrowheads="1"/>
          </p:cNvSpPr>
          <p:nvPr/>
        </p:nvSpPr>
        <p:spPr bwMode="auto">
          <a:xfrm>
            <a:off x="3425372" y="1815670"/>
            <a:ext cx="200053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1" name="Text Box 25"/>
          <p:cNvSpPr txBox="1">
            <a:spLocks noChangeArrowheads="1"/>
          </p:cNvSpPr>
          <p:nvPr/>
        </p:nvSpPr>
        <p:spPr bwMode="auto">
          <a:xfrm>
            <a:off x="3871846" y="1769235"/>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12" name="Line 34"/>
          <p:cNvSpPr>
            <a:spLocks noChangeShapeType="1"/>
          </p:cNvSpPr>
          <p:nvPr/>
        </p:nvSpPr>
        <p:spPr bwMode="auto">
          <a:xfrm flipV="1">
            <a:off x="3425372" y="1992590"/>
            <a:ext cx="2000540" cy="50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13" name="Text Box 22"/>
          <p:cNvSpPr txBox="1">
            <a:spLocks noChangeArrowheads="1"/>
          </p:cNvSpPr>
          <p:nvPr/>
        </p:nvSpPr>
        <p:spPr bwMode="auto">
          <a:xfrm>
            <a:off x="3378326" y="1919206"/>
            <a:ext cx="21742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14" name="TextBox 113"/>
          <p:cNvSpPr txBox="1"/>
          <p:nvPr/>
        </p:nvSpPr>
        <p:spPr>
          <a:xfrm>
            <a:off x="2862935" y="3363965"/>
            <a:ext cx="2900153" cy="230832"/>
          </a:xfrm>
          <a:prstGeom prst="rect">
            <a:avLst/>
          </a:prstGeom>
          <a:noFill/>
        </p:spPr>
        <p:txBody>
          <a:bodyPr wrap="non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 </a:t>
            </a:r>
            <a:endParaRPr lang="sv-SE" sz="900" dirty="0"/>
          </a:p>
        </p:txBody>
      </p:sp>
      <p:sp>
        <p:nvSpPr>
          <p:cNvPr id="115" name="Rectangle 23"/>
          <p:cNvSpPr>
            <a:spLocks noChangeArrowheads="1"/>
          </p:cNvSpPr>
          <p:nvPr/>
        </p:nvSpPr>
        <p:spPr bwMode="auto">
          <a:xfrm>
            <a:off x="6718165" y="4171502"/>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6" name="Text Box 25"/>
          <p:cNvSpPr txBox="1">
            <a:spLocks noChangeArrowheads="1"/>
          </p:cNvSpPr>
          <p:nvPr/>
        </p:nvSpPr>
        <p:spPr bwMode="auto">
          <a:xfrm>
            <a:off x="6937241" y="412506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17" name="Line 34"/>
          <p:cNvSpPr>
            <a:spLocks noChangeShapeType="1"/>
          </p:cNvSpPr>
          <p:nvPr/>
        </p:nvSpPr>
        <p:spPr bwMode="auto">
          <a:xfrm>
            <a:off x="6727369" y="4353666"/>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18" name="Text Box 22"/>
          <p:cNvSpPr txBox="1">
            <a:spLocks noChangeArrowheads="1"/>
          </p:cNvSpPr>
          <p:nvPr/>
        </p:nvSpPr>
        <p:spPr bwMode="auto">
          <a:xfrm>
            <a:off x="6684050" y="4353604"/>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19" name="Rectangle 23"/>
          <p:cNvSpPr>
            <a:spLocks noChangeArrowheads="1"/>
          </p:cNvSpPr>
          <p:nvPr/>
        </p:nvSpPr>
        <p:spPr bwMode="auto">
          <a:xfrm>
            <a:off x="4227160" y="4526306"/>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0" name="Line 34"/>
          <p:cNvSpPr>
            <a:spLocks noChangeShapeType="1"/>
          </p:cNvSpPr>
          <p:nvPr/>
        </p:nvSpPr>
        <p:spPr bwMode="auto">
          <a:xfrm flipV="1">
            <a:off x="4227159" y="4702971"/>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21" name="Text Box 22"/>
          <p:cNvSpPr txBox="1">
            <a:spLocks noChangeArrowheads="1"/>
          </p:cNvSpPr>
          <p:nvPr/>
        </p:nvSpPr>
        <p:spPr bwMode="auto">
          <a:xfrm>
            <a:off x="4197055" y="4640180"/>
            <a:ext cx="20998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3" name="Text Box 25"/>
          <p:cNvSpPr txBox="1">
            <a:spLocks noChangeArrowheads="1"/>
          </p:cNvSpPr>
          <p:nvPr/>
        </p:nvSpPr>
        <p:spPr bwMode="auto">
          <a:xfrm>
            <a:off x="4699105" y="4498738"/>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24" name="Rectangle 23"/>
          <p:cNvSpPr>
            <a:spLocks noChangeArrowheads="1"/>
          </p:cNvSpPr>
          <p:nvPr/>
        </p:nvSpPr>
        <p:spPr bwMode="auto">
          <a:xfrm>
            <a:off x="3780019" y="3628078"/>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5" name="Text Box 25"/>
          <p:cNvSpPr txBox="1">
            <a:spLocks noChangeArrowheads="1"/>
          </p:cNvSpPr>
          <p:nvPr/>
        </p:nvSpPr>
        <p:spPr bwMode="auto">
          <a:xfrm>
            <a:off x="4159751" y="362807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126" name="Line 34"/>
          <p:cNvSpPr>
            <a:spLocks noChangeShapeType="1"/>
          </p:cNvSpPr>
          <p:nvPr/>
        </p:nvSpPr>
        <p:spPr bwMode="auto">
          <a:xfrm flipV="1">
            <a:off x="3780018" y="3841769"/>
            <a:ext cx="204590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28" name="Text Box 22"/>
          <p:cNvSpPr txBox="1">
            <a:spLocks noChangeArrowheads="1"/>
          </p:cNvSpPr>
          <p:nvPr/>
        </p:nvSpPr>
        <p:spPr bwMode="auto">
          <a:xfrm>
            <a:off x="3757873" y="3813095"/>
            <a:ext cx="30382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p:txBody>
      </p:sp>
      <p:sp>
        <p:nvSpPr>
          <p:cNvPr id="129" name="TextBox 128"/>
          <p:cNvSpPr txBox="1"/>
          <p:nvPr/>
        </p:nvSpPr>
        <p:spPr>
          <a:xfrm>
            <a:off x="3452114" y="4307979"/>
            <a:ext cx="1899879" cy="230832"/>
          </a:xfrm>
          <a:prstGeom prst="rect">
            <a:avLst/>
          </a:prstGeom>
          <a:noFill/>
        </p:spPr>
        <p:txBody>
          <a:bodyPr wrap="none" rtlCol="0">
            <a:spAutoFit/>
          </a:bodyPr>
          <a:lstStyle/>
          <a:p>
            <a:r>
              <a:rPr lang="sv-SE" sz="900" dirty="0" err="1" smtClean="0"/>
              <a:t>TeacherArea</a:t>
            </a:r>
            <a:r>
              <a:rPr lang="sv-SE" sz="900" dirty="0" smtClean="0"/>
              <a:t>. (</a:t>
            </a:r>
            <a:r>
              <a:rPr lang="sv-SE" sz="900" dirty="0" err="1" smtClean="0"/>
              <a:t>areaID</a:t>
            </a:r>
            <a:r>
              <a:rPr lang="sv-SE" sz="900" dirty="0" smtClean="0"/>
              <a:t>, </a:t>
            </a:r>
            <a:r>
              <a:rPr lang="sv-SE" sz="900" dirty="0" err="1" smtClean="0"/>
              <a:t>teacherID</a:t>
            </a:r>
            <a:r>
              <a:rPr lang="sv-SE" sz="900" dirty="0" smtClean="0"/>
              <a:t>) AK </a:t>
            </a:r>
            <a:endParaRPr lang="sv-SE" sz="900" dirty="0"/>
          </a:p>
        </p:txBody>
      </p:sp>
      <p:sp>
        <p:nvSpPr>
          <p:cNvPr id="130" name="TextBox 129"/>
          <p:cNvSpPr txBox="1"/>
          <p:nvPr/>
        </p:nvSpPr>
        <p:spPr>
          <a:xfrm>
            <a:off x="33962" y="2901695"/>
            <a:ext cx="1212191" cy="230832"/>
          </a:xfrm>
          <a:prstGeom prst="rect">
            <a:avLst/>
          </a:prstGeom>
          <a:noFill/>
        </p:spPr>
        <p:txBody>
          <a:bodyPr wrap="none" rtlCol="0">
            <a:spAutoFit/>
          </a:bodyPr>
          <a:lstStyle/>
          <a:p>
            <a:r>
              <a:rPr lang="sv-SE" sz="900" dirty="0" smtClean="0"/>
              <a:t>Mobile. </a:t>
            </a:r>
            <a:r>
              <a:rPr lang="sv-SE" sz="900" dirty="0" err="1" smtClean="0"/>
              <a:t>mobileNo</a:t>
            </a:r>
            <a:r>
              <a:rPr lang="sv-SE" sz="900" dirty="0" smtClean="0"/>
              <a:t> AK </a:t>
            </a:r>
            <a:endParaRPr lang="sv-SE" sz="900" dirty="0"/>
          </a:p>
        </p:txBody>
      </p:sp>
      <p:sp>
        <p:nvSpPr>
          <p:cNvPr id="133" name="TextBox 132"/>
          <p:cNvSpPr txBox="1"/>
          <p:nvPr/>
        </p:nvSpPr>
        <p:spPr>
          <a:xfrm>
            <a:off x="4159751" y="4951787"/>
            <a:ext cx="1096775" cy="230832"/>
          </a:xfrm>
          <a:prstGeom prst="rect">
            <a:avLst/>
          </a:prstGeom>
          <a:noFill/>
        </p:spPr>
        <p:txBody>
          <a:bodyPr wrap="none" rtlCol="0">
            <a:spAutoFit/>
          </a:bodyPr>
          <a:lstStyle/>
          <a:p>
            <a:r>
              <a:rPr lang="sv-SE" sz="900" dirty="0" err="1" smtClean="0"/>
              <a:t>Area.areaName</a:t>
            </a:r>
            <a:r>
              <a:rPr lang="sv-SE" sz="900" dirty="0" smtClean="0"/>
              <a:t> AK </a:t>
            </a:r>
            <a:endParaRPr lang="sv-SE" sz="9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01647" y="4486833"/>
            <a:ext cx="406400" cy="406400"/>
          </a:xfrm>
          <a:prstGeom prst="rect">
            <a:avLst/>
          </a:prstGeom>
        </p:spPr>
      </p:pic>
    </p:spTree>
    <p:extLst>
      <p:ext uri="{BB962C8B-B14F-4D97-AF65-F5344CB8AC3E}">
        <p14:creationId xmlns:p14="http://schemas.microsoft.com/office/powerpoint/2010/main" val="1559239065"/>
      </p:ext>
    </p:extLst>
  </p:cSld>
  <p:clrMapOvr>
    <a:masterClrMapping/>
  </p:clrMapOvr>
  <mc:AlternateContent xmlns:mc="http://schemas.openxmlformats.org/markup-compatibility/2006" xmlns:p14="http://schemas.microsoft.com/office/powerpoint/2010/main">
    <mc:Choice Requires="p14">
      <p:transition spd="slow" p14:dur="2000" advTm="41121"/>
    </mc:Choice>
    <mc:Fallback xmlns="">
      <p:transition spd="slow" advTm="41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388695"/>
            <a:ext cx="6850800" cy="596700"/>
          </a:xfrm>
        </p:spPr>
        <p:txBody>
          <a:bodyPr/>
          <a:lstStyle/>
          <a:p>
            <a:r>
              <a:rPr lang="sv-SE" dirty="0" err="1" smtClean="0"/>
              <a:t>Towards</a:t>
            </a:r>
            <a:r>
              <a:rPr lang="sv-SE" dirty="0" smtClean="0"/>
              <a:t> a RDM – Step 10</a:t>
            </a:r>
            <a:endParaRPr lang="sv-SE" dirty="0"/>
          </a:p>
        </p:txBody>
      </p:sp>
      <p:sp>
        <p:nvSpPr>
          <p:cNvPr id="39" name="Content Placeholder 2"/>
          <p:cNvSpPr>
            <a:spLocks noGrp="1"/>
          </p:cNvSpPr>
          <p:nvPr>
            <p:ph idx="1"/>
          </p:nvPr>
        </p:nvSpPr>
        <p:spPr>
          <a:xfrm>
            <a:off x="462816" y="902638"/>
            <a:ext cx="8186954" cy="765573"/>
          </a:xfrm>
          <a:ln>
            <a:noFill/>
          </a:ln>
        </p:spPr>
        <p:txBody>
          <a:bodyPr>
            <a:normAutofit fontScale="25000" lnSpcReduction="20000"/>
          </a:bodyPr>
          <a:lstStyle/>
          <a:p>
            <a:r>
              <a:rPr lang="sv-SE" sz="5200" dirty="0" smtClean="0">
                <a:solidFill>
                  <a:srgbClr val="00B050"/>
                </a:solidFill>
              </a:rPr>
              <a:t>TO DO: </a:t>
            </a:r>
            <a:r>
              <a:rPr lang="sv-SE" sz="5200" dirty="0" smtClean="0"/>
              <a:t>Transform the ”Classes” to ”</a:t>
            </a:r>
            <a:r>
              <a:rPr lang="sv-SE" sz="5200" dirty="0" err="1" smtClean="0"/>
              <a:t>Tables</a:t>
            </a:r>
            <a:r>
              <a:rPr lang="sv-SE" sz="5200" dirty="0" smtClean="0"/>
              <a:t>” </a:t>
            </a:r>
            <a:r>
              <a:rPr lang="sv-SE" sz="5200" dirty="0"/>
              <a:t>(or </a:t>
            </a:r>
            <a:r>
              <a:rPr lang="sv-SE" sz="5200" dirty="0" smtClean="0"/>
              <a:t>”Relations”) and ”</a:t>
            </a:r>
            <a:r>
              <a:rPr lang="sv-SE" sz="5200" dirty="0" err="1" smtClean="0"/>
              <a:t>Attributes</a:t>
            </a:r>
            <a:r>
              <a:rPr lang="sv-SE" sz="5200" dirty="0" smtClean="0"/>
              <a:t>” to ”</a:t>
            </a:r>
            <a:r>
              <a:rPr lang="sv-SE" sz="5200" dirty="0" err="1" smtClean="0"/>
              <a:t>Columns</a:t>
            </a:r>
            <a:r>
              <a:rPr lang="sv-SE" sz="5200" dirty="0" smtClean="0"/>
              <a:t>” </a:t>
            </a:r>
            <a:r>
              <a:rPr lang="sv-SE" sz="5200" dirty="0"/>
              <a:t>(or </a:t>
            </a:r>
            <a:r>
              <a:rPr lang="sv-SE" sz="5200" dirty="0" smtClean="0"/>
              <a:t>”Table definitions”) - </a:t>
            </a:r>
            <a:r>
              <a:rPr lang="sv-SE" sz="5200" dirty="0" err="1" smtClean="0"/>
              <a:t>that</a:t>
            </a:r>
            <a:r>
              <a:rPr lang="sv-SE" sz="5200" dirty="0" smtClean="0"/>
              <a:t> is, </a:t>
            </a:r>
            <a:r>
              <a:rPr lang="sv-SE" sz="5200" dirty="0" err="1" smtClean="0"/>
              <a:t>use</a:t>
            </a:r>
            <a:r>
              <a:rPr lang="sv-SE" sz="5200" dirty="0" smtClean="0"/>
              <a:t> the terms ”</a:t>
            </a:r>
            <a:r>
              <a:rPr lang="sv-SE" sz="5200" dirty="0" err="1" smtClean="0"/>
              <a:t>Tables</a:t>
            </a:r>
            <a:r>
              <a:rPr lang="sv-SE" sz="5200" dirty="0" smtClean="0"/>
              <a:t>” and ”</a:t>
            </a:r>
            <a:r>
              <a:rPr lang="sv-SE" sz="5200" dirty="0" err="1" smtClean="0"/>
              <a:t>Columns</a:t>
            </a:r>
            <a:r>
              <a:rPr lang="sv-SE" sz="5200" dirty="0" smtClean="0"/>
              <a:t>” </a:t>
            </a:r>
            <a:r>
              <a:rPr lang="sv-SE" sz="5200" dirty="0" err="1" smtClean="0"/>
              <a:t>instead</a:t>
            </a:r>
            <a:r>
              <a:rPr lang="sv-SE" sz="5200" dirty="0" smtClean="0"/>
              <a:t> </a:t>
            </a:r>
            <a:r>
              <a:rPr lang="sv-SE" sz="5200" dirty="0" err="1" smtClean="0"/>
              <a:t>ot</a:t>
            </a:r>
            <a:r>
              <a:rPr lang="sv-SE" sz="5200" dirty="0" smtClean="0"/>
              <a:t> ”Classes” and ”</a:t>
            </a:r>
            <a:r>
              <a:rPr lang="sv-SE" sz="5200" dirty="0" err="1" smtClean="0"/>
              <a:t>Attributes</a:t>
            </a:r>
            <a:r>
              <a:rPr lang="sv-SE" sz="5200" dirty="0" smtClean="0"/>
              <a:t>”</a:t>
            </a:r>
            <a:endParaRPr lang="sv-SE" sz="5200" dirty="0"/>
          </a:p>
          <a:p>
            <a:pPr marL="0" indent="0">
              <a:buNone/>
            </a:pPr>
            <a:endParaRPr lang="sv-SE" sz="2000" dirty="0"/>
          </a:p>
          <a:p>
            <a:pPr marL="0" indent="0">
              <a:buNone/>
            </a:pPr>
            <a:endParaRPr lang="sv-SE" sz="2000" dirty="0" smtClean="0"/>
          </a:p>
          <a:p>
            <a:pPr marL="0" indent="0">
              <a:buNone/>
            </a:pPr>
            <a:endParaRPr lang="sv-SE" sz="2000" dirty="0"/>
          </a:p>
          <a:p>
            <a:endParaRPr lang="sv-SE" sz="2000" dirty="0"/>
          </a:p>
        </p:txBody>
      </p:sp>
      <p:sp>
        <p:nvSpPr>
          <p:cNvPr id="55" name="Right Brace 54"/>
          <p:cNvSpPr/>
          <p:nvPr/>
        </p:nvSpPr>
        <p:spPr>
          <a:xfrm>
            <a:off x="5434796" y="4653846"/>
            <a:ext cx="269303" cy="35931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6" name="TextBox 55"/>
          <p:cNvSpPr txBox="1"/>
          <p:nvPr/>
        </p:nvSpPr>
        <p:spPr>
          <a:xfrm>
            <a:off x="5803395" y="4399984"/>
            <a:ext cx="689804" cy="369332"/>
          </a:xfrm>
          <a:prstGeom prst="rect">
            <a:avLst/>
          </a:prstGeom>
          <a:noFill/>
        </p:spPr>
        <p:txBody>
          <a:bodyPr wrap="none" rtlCol="0">
            <a:spAutoFit/>
          </a:bodyPr>
          <a:lstStyle/>
          <a:p>
            <a:r>
              <a:rPr lang="sv-SE" b="1" dirty="0" smtClean="0">
                <a:solidFill>
                  <a:srgbClr val="FF0000"/>
                </a:solidFill>
              </a:rPr>
              <a:t>Table</a:t>
            </a:r>
            <a:endParaRPr lang="sv-SE" b="1" dirty="0">
              <a:solidFill>
                <a:srgbClr val="FF0000"/>
              </a:solidFill>
            </a:endParaRPr>
          </a:p>
        </p:txBody>
      </p:sp>
      <p:sp>
        <p:nvSpPr>
          <p:cNvPr id="57" name="TextBox 56"/>
          <p:cNvSpPr txBox="1"/>
          <p:nvPr/>
        </p:nvSpPr>
        <p:spPr>
          <a:xfrm>
            <a:off x="5671611" y="4653846"/>
            <a:ext cx="1011815" cy="369332"/>
          </a:xfrm>
          <a:prstGeom prst="rect">
            <a:avLst/>
          </a:prstGeom>
          <a:noFill/>
        </p:spPr>
        <p:txBody>
          <a:bodyPr wrap="none" rtlCol="0">
            <a:spAutoFit/>
          </a:bodyPr>
          <a:lstStyle/>
          <a:p>
            <a:r>
              <a:rPr lang="sv-SE" b="1" dirty="0" err="1" smtClean="0">
                <a:solidFill>
                  <a:srgbClr val="FF0000"/>
                </a:solidFill>
              </a:rPr>
              <a:t>Columns</a:t>
            </a:r>
            <a:endParaRPr lang="sv-SE" b="1" dirty="0">
              <a:solidFill>
                <a:srgbClr val="FF0000"/>
              </a:solidFill>
            </a:endParaRPr>
          </a:p>
        </p:txBody>
      </p:sp>
      <p:cxnSp>
        <p:nvCxnSpPr>
          <p:cNvPr id="58" name="Straight Arrow Connector 57"/>
          <p:cNvCxnSpPr>
            <a:stCxn id="56" idx="1"/>
          </p:cNvCxnSpPr>
          <p:nvPr/>
        </p:nvCxnSpPr>
        <p:spPr>
          <a:xfrm flipH="1" flipV="1">
            <a:off x="5431956" y="4577864"/>
            <a:ext cx="371439" cy="6786"/>
          </a:xfrm>
          <a:prstGeom prst="straightConnector1">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Rectangle 8"/>
          <p:cNvSpPr>
            <a:spLocks noChangeArrowheads="1"/>
          </p:cNvSpPr>
          <p:nvPr/>
        </p:nvSpPr>
        <p:spPr bwMode="auto">
          <a:xfrm>
            <a:off x="207491" y="2336581"/>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60" name="Line 9"/>
          <p:cNvSpPr>
            <a:spLocks noChangeShapeType="1"/>
          </p:cNvSpPr>
          <p:nvPr/>
        </p:nvSpPr>
        <p:spPr bwMode="auto">
          <a:xfrm>
            <a:off x="207492" y="2508028"/>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1" name="Text Box 10"/>
          <p:cNvSpPr txBox="1">
            <a:spLocks noChangeArrowheads="1"/>
          </p:cNvSpPr>
          <p:nvPr/>
        </p:nvSpPr>
        <p:spPr bwMode="auto">
          <a:xfrm>
            <a:off x="1143460" y="22795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62" name="Rectangle 27"/>
          <p:cNvSpPr>
            <a:spLocks noChangeArrowheads="1"/>
          </p:cNvSpPr>
          <p:nvPr/>
        </p:nvSpPr>
        <p:spPr bwMode="auto">
          <a:xfrm>
            <a:off x="124537" y="2465145"/>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63" name="Rectangle 8"/>
          <p:cNvSpPr>
            <a:spLocks noChangeArrowheads="1"/>
          </p:cNvSpPr>
          <p:nvPr/>
        </p:nvSpPr>
        <p:spPr bwMode="auto">
          <a:xfrm>
            <a:off x="450308" y="3149777"/>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4" name="Line 9"/>
          <p:cNvSpPr>
            <a:spLocks noChangeShapeType="1"/>
          </p:cNvSpPr>
          <p:nvPr/>
        </p:nvSpPr>
        <p:spPr bwMode="auto">
          <a:xfrm>
            <a:off x="436604" y="3341818"/>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7" name="Text Box 10"/>
          <p:cNvSpPr txBox="1">
            <a:spLocks noChangeArrowheads="1"/>
          </p:cNvSpPr>
          <p:nvPr/>
        </p:nvSpPr>
        <p:spPr bwMode="auto">
          <a:xfrm>
            <a:off x="1083410" y="31100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92" name="Rectangle 18"/>
          <p:cNvSpPr>
            <a:spLocks noChangeArrowheads="1"/>
          </p:cNvSpPr>
          <p:nvPr/>
        </p:nvSpPr>
        <p:spPr bwMode="auto">
          <a:xfrm>
            <a:off x="2958798" y="2482683"/>
            <a:ext cx="2943964"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3" name="Line 19"/>
          <p:cNvSpPr>
            <a:spLocks noChangeShapeType="1"/>
          </p:cNvSpPr>
          <p:nvPr/>
        </p:nvSpPr>
        <p:spPr bwMode="auto">
          <a:xfrm>
            <a:off x="2958798" y="2664444"/>
            <a:ext cx="2943963" cy="12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4" name="Text Box 21"/>
          <p:cNvSpPr txBox="1">
            <a:spLocks noChangeArrowheads="1"/>
          </p:cNvSpPr>
          <p:nvPr/>
        </p:nvSpPr>
        <p:spPr bwMode="auto">
          <a:xfrm>
            <a:off x="3694675" y="245142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95" name="Rectangle 27"/>
          <p:cNvSpPr>
            <a:spLocks noChangeArrowheads="1"/>
          </p:cNvSpPr>
          <p:nvPr/>
        </p:nvSpPr>
        <p:spPr bwMode="auto">
          <a:xfrm>
            <a:off x="414215" y="3341649"/>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6" name="Rectangle 28"/>
          <p:cNvSpPr>
            <a:spLocks noChangeArrowheads="1"/>
          </p:cNvSpPr>
          <p:nvPr/>
        </p:nvSpPr>
        <p:spPr bwMode="auto">
          <a:xfrm>
            <a:off x="2913287" y="2658913"/>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a:latin typeface="Verdana" panose="020B0604030504040204" pitchFamily="34" charset="0"/>
              </a:rPr>
              <a:t>)</a:t>
            </a:r>
          </a:p>
        </p:txBody>
      </p:sp>
      <p:sp>
        <p:nvSpPr>
          <p:cNvPr id="97" name="Rectangle 8"/>
          <p:cNvSpPr>
            <a:spLocks noChangeArrowheads="1"/>
          </p:cNvSpPr>
          <p:nvPr/>
        </p:nvSpPr>
        <p:spPr bwMode="auto">
          <a:xfrm>
            <a:off x="60897" y="3843177"/>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8" name="Line 9"/>
          <p:cNvSpPr>
            <a:spLocks noChangeShapeType="1"/>
          </p:cNvSpPr>
          <p:nvPr/>
        </p:nvSpPr>
        <p:spPr bwMode="auto">
          <a:xfrm>
            <a:off x="48299" y="4020043"/>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9" name="Text Box 10"/>
          <p:cNvSpPr txBox="1">
            <a:spLocks noChangeArrowheads="1"/>
          </p:cNvSpPr>
          <p:nvPr/>
        </p:nvSpPr>
        <p:spPr bwMode="auto">
          <a:xfrm>
            <a:off x="178500" y="3785789"/>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00" name="Rectangle 27"/>
          <p:cNvSpPr>
            <a:spLocks noChangeArrowheads="1"/>
          </p:cNvSpPr>
          <p:nvPr/>
        </p:nvSpPr>
        <p:spPr bwMode="auto">
          <a:xfrm>
            <a:off x="-14367" y="4015844"/>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01" name="Rectangle 8"/>
          <p:cNvSpPr>
            <a:spLocks noChangeArrowheads="1"/>
          </p:cNvSpPr>
          <p:nvPr/>
        </p:nvSpPr>
        <p:spPr bwMode="auto">
          <a:xfrm>
            <a:off x="101979" y="4456753"/>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2" name="Line 9"/>
          <p:cNvSpPr>
            <a:spLocks noChangeShapeType="1"/>
          </p:cNvSpPr>
          <p:nvPr/>
        </p:nvSpPr>
        <p:spPr bwMode="auto">
          <a:xfrm>
            <a:off x="89381" y="4633619"/>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03" name="Text Box 10"/>
          <p:cNvSpPr txBox="1">
            <a:spLocks noChangeArrowheads="1"/>
          </p:cNvSpPr>
          <p:nvPr/>
        </p:nvSpPr>
        <p:spPr bwMode="auto">
          <a:xfrm>
            <a:off x="219582" y="4399365"/>
            <a:ext cx="18477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04" name="Rectangle 27"/>
          <p:cNvSpPr>
            <a:spLocks noChangeArrowheads="1"/>
          </p:cNvSpPr>
          <p:nvPr/>
        </p:nvSpPr>
        <p:spPr bwMode="auto">
          <a:xfrm>
            <a:off x="26715" y="4629420"/>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05" name="Rectangle 23"/>
          <p:cNvSpPr>
            <a:spLocks noChangeArrowheads="1"/>
          </p:cNvSpPr>
          <p:nvPr/>
        </p:nvSpPr>
        <p:spPr bwMode="auto">
          <a:xfrm>
            <a:off x="6118468" y="2801386"/>
            <a:ext cx="2906511" cy="78653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6" name="Text Box 25"/>
          <p:cNvSpPr txBox="1">
            <a:spLocks noChangeArrowheads="1"/>
          </p:cNvSpPr>
          <p:nvPr/>
        </p:nvSpPr>
        <p:spPr bwMode="auto">
          <a:xfrm>
            <a:off x="6852970" y="2762145"/>
            <a:ext cx="18873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107" name="Line 34"/>
          <p:cNvSpPr>
            <a:spLocks noChangeShapeType="1"/>
          </p:cNvSpPr>
          <p:nvPr/>
        </p:nvSpPr>
        <p:spPr bwMode="auto">
          <a:xfrm flipV="1">
            <a:off x="6114869" y="2973528"/>
            <a:ext cx="2910110" cy="72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08" name="Text Box 22"/>
          <p:cNvSpPr txBox="1">
            <a:spLocks noChangeArrowheads="1"/>
          </p:cNvSpPr>
          <p:nvPr/>
        </p:nvSpPr>
        <p:spPr bwMode="auto">
          <a:xfrm>
            <a:off x="6130176" y="2966609"/>
            <a:ext cx="31641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a:latin typeface="Verdana" panose="020B0604030504040204" pitchFamily="34" charset="0"/>
              </a:rPr>
              <a:t> </a:t>
            </a: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9" name="Rectangle 23"/>
          <p:cNvSpPr>
            <a:spLocks noChangeArrowheads="1"/>
          </p:cNvSpPr>
          <p:nvPr/>
        </p:nvSpPr>
        <p:spPr bwMode="auto">
          <a:xfrm>
            <a:off x="6313382" y="1788952"/>
            <a:ext cx="2336388"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0" name="Line 34"/>
          <p:cNvSpPr>
            <a:spLocks noChangeShapeType="1"/>
          </p:cNvSpPr>
          <p:nvPr/>
        </p:nvSpPr>
        <p:spPr bwMode="auto">
          <a:xfrm flipV="1">
            <a:off x="6313381" y="1955025"/>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11" name="Text Box 22"/>
          <p:cNvSpPr txBox="1">
            <a:spLocks noChangeArrowheads="1"/>
          </p:cNvSpPr>
          <p:nvPr/>
        </p:nvSpPr>
        <p:spPr bwMode="auto">
          <a:xfrm>
            <a:off x="6235999" y="1929019"/>
            <a:ext cx="2513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12" name="TextBox 111"/>
          <p:cNvSpPr txBox="1"/>
          <p:nvPr/>
        </p:nvSpPr>
        <p:spPr>
          <a:xfrm>
            <a:off x="6060179" y="3589144"/>
            <a:ext cx="2747868" cy="230832"/>
          </a:xfrm>
          <a:prstGeom prst="rect">
            <a:avLst/>
          </a:prstGeom>
          <a:noFill/>
        </p:spPr>
        <p:txBody>
          <a:bodyPr wrap="none" rtlCol="0">
            <a:spAutoFit/>
          </a:bodyPr>
          <a:lstStyle/>
          <a:p>
            <a:r>
              <a:rPr lang="sv-SE" sz="900" dirty="0" err="1" smtClean="0"/>
              <a:t>CourseResponsible</a:t>
            </a:r>
            <a:r>
              <a:rPr lang="sv-SE" sz="900" dirty="0" smtClean="0"/>
              <a:t>. (</a:t>
            </a:r>
            <a:r>
              <a:rPr lang="sv-SE" sz="900" dirty="0" err="1" smtClean="0"/>
              <a:t>courseOccationID</a:t>
            </a:r>
            <a:r>
              <a:rPr lang="sv-SE" sz="900" dirty="0" smtClean="0"/>
              <a:t>, </a:t>
            </a:r>
            <a:r>
              <a:rPr lang="sv-SE" sz="900" dirty="0" err="1" smtClean="0"/>
              <a:t>teacherID</a:t>
            </a:r>
            <a:r>
              <a:rPr lang="sv-SE" sz="900" dirty="0" smtClean="0"/>
              <a:t>) AK</a:t>
            </a:r>
            <a:endParaRPr lang="sv-SE" sz="900" dirty="0"/>
          </a:p>
        </p:txBody>
      </p:sp>
      <p:sp>
        <p:nvSpPr>
          <p:cNvPr id="113" name="TextBox 112"/>
          <p:cNvSpPr txBox="1"/>
          <p:nvPr/>
        </p:nvSpPr>
        <p:spPr>
          <a:xfrm>
            <a:off x="3299406" y="2223806"/>
            <a:ext cx="1334020" cy="230832"/>
          </a:xfrm>
          <a:prstGeom prst="rect">
            <a:avLst/>
          </a:prstGeom>
          <a:noFill/>
        </p:spPr>
        <p:txBody>
          <a:bodyPr wrap="none" rtlCol="0">
            <a:spAutoFit/>
          </a:bodyPr>
          <a:lstStyle/>
          <a:p>
            <a:r>
              <a:rPr lang="sv-SE" sz="900" dirty="0" smtClean="0"/>
              <a:t>Course. </a:t>
            </a:r>
            <a:r>
              <a:rPr lang="sv-SE" sz="900" dirty="0" err="1" smtClean="0"/>
              <a:t>courseName</a:t>
            </a:r>
            <a:r>
              <a:rPr lang="sv-SE" sz="900" dirty="0" smtClean="0"/>
              <a:t> AK </a:t>
            </a:r>
            <a:endParaRPr lang="sv-SE" sz="900" dirty="0"/>
          </a:p>
        </p:txBody>
      </p:sp>
      <p:sp>
        <p:nvSpPr>
          <p:cNvPr id="114" name="Rectangle 23"/>
          <p:cNvSpPr>
            <a:spLocks noChangeArrowheads="1"/>
          </p:cNvSpPr>
          <p:nvPr/>
        </p:nvSpPr>
        <p:spPr bwMode="auto">
          <a:xfrm>
            <a:off x="3425372" y="1815670"/>
            <a:ext cx="200053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5" name="Text Box 25"/>
          <p:cNvSpPr txBox="1">
            <a:spLocks noChangeArrowheads="1"/>
          </p:cNvSpPr>
          <p:nvPr/>
        </p:nvSpPr>
        <p:spPr bwMode="auto">
          <a:xfrm>
            <a:off x="3871846" y="1769235"/>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16" name="Line 34"/>
          <p:cNvSpPr>
            <a:spLocks noChangeShapeType="1"/>
          </p:cNvSpPr>
          <p:nvPr/>
        </p:nvSpPr>
        <p:spPr bwMode="auto">
          <a:xfrm flipV="1">
            <a:off x="3425372" y="1992590"/>
            <a:ext cx="2000540" cy="50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17" name="Text Box 22"/>
          <p:cNvSpPr txBox="1">
            <a:spLocks noChangeArrowheads="1"/>
          </p:cNvSpPr>
          <p:nvPr/>
        </p:nvSpPr>
        <p:spPr bwMode="auto">
          <a:xfrm>
            <a:off x="3378326" y="1919206"/>
            <a:ext cx="21742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18" name="TextBox 117"/>
          <p:cNvSpPr txBox="1"/>
          <p:nvPr/>
        </p:nvSpPr>
        <p:spPr>
          <a:xfrm>
            <a:off x="2862935" y="3363965"/>
            <a:ext cx="2900153" cy="230832"/>
          </a:xfrm>
          <a:prstGeom prst="rect">
            <a:avLst/>
          </a:prstGeom>
          <a:noFill/>
        </p:spPr>
        <p:txBody>
          <a:bodyPr wrap="non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 </a:t>
            </a:r>
            <a:endParaRPr lang="sv-SE" sz="900" dirty="0"/>
          </a:p>
        </p:txBody>
      </p:sp>
      <p:sp>
        <p:nvSpPr>
          <p:cNvPr id="119" name="Rectangle 23"/>
          <p:cNvSpPr>
            <a:spLocks noChangeArrowheads="1"/>
          </p:cNvSpPr>
          <p:nvPr/>
        </p:nvSpPr>
        <p:spPr bwMode="auto">
          <a:xfrm>
            <a:off x="6718165" y="4171502"/>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0" name="Text Box 25"/>
          <p:cNvSpPr txBox="1">
            <a:spLocks noChangeArrowheads="1"/>
          </p:cNvSpPr>
          <p:nvPr/>
        </p:nvSpPr>
        <p:spPr bwMode="auto">
          <a:xfrm>
            <a:off x="6937241" y="412506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21" name="Line 34"/>
          <p:cNvSpPr>
            <a:spLocks noChangeShapeType="1"/>
          </p:cNvSpPr>
          <p:nvPr/>
        </p:nvSpPr>
        <p:spPr bwMode="auto">
          <a:xfrm>
            <a:off x="6727369" y="4353666"/>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23" name="Text Box 22"/>
          <p:cNvSpPr txBox="1">
            <a:spLocks noChangeArrowheads="1"/>
          </p:cNvSpPr>
          <p:nvPr/>
        </p:nvSpPr>
        <p:spPr bwMode="auto">
          <a:xfrm>
            <a:off x="6684050" y="4353604"/>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4" name="Rectangle 23"/>
          <p:cNvSpPr>
            <a:spLocks noChangeArrowheads="1"/>
          </p:cNvSpPr>
          <p:nvPr/>
        </p:nvSpPr>
        <p:spPr bwMode="auto">
          <a:xfrm>
            <a:off x="3733676" y="4526306"/>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5" name="Line 34"/>
          <p:cNvSpPr>
            <a:spLocks noChangeShapeType="1"/>
          </p:cNvSpPr>
          <p:nvPr/>
        </p:nvSpPr>
        <p:spPr bwMode="auto">
          <a:xfrm flipV="1">
            <a:off x="3733675" y="4702971"/>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26" name="Text Box 22"/>
          <p:cNvSpPr txBox="1">
            <a:spLocks noChangeArrowheads="1"/>
          </p:cNvSpPr>
          <p:nvPr/>
        </p:nvSpPr>
        <p:spPr bwMode="auto">
          <a:xfrm>
            <a:off x="3703571" y="4640180"/>
            <a:ext cx="20998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8" name="Text Box 25"/>
          <p:cNvSpPr txBox="1">
            <a:spLocks noChangeArrowheads="1"/>
          </p:cNvSpPr>
          <p:nvPr/>
        </p:nvSpPr>
        <p:spPr bwMode="auto">
          <a:xfrm>
            <a:off x="4205621" y="4498738"/>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29" name="Rectangle 23"/>
          <p:cNvSpPr>
            <a:spLocks noChangeArrowheads="1"/>
          </p:cNvSpPr>
          <p:nvPr/>
        </p:nvSpPr>
        <p:spPr bwMode="auto">
          <a:xfrm>
            <a:off x="3780019" y="3628078"/>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0" name="Text Box 25"/>
          <p:cNvSpPr txBox="1">
            <a:spLocks noChangeArrowheads="1"/>
          </p:cNvSpPr>
          <p:nvPr/>
        </p:nvSpPr>
        <p:spPr bwMode="auto">
          <a:xfrm>
            <a:off x="4159751" y="362807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131" name="Line 34"/>
          <p:cNvSpPr>
            <a:spLocks noChangeShapeType="1"/>
          </p:cNvSpPr>
          <p:nvPr/>
        </p:nvSpPr>
        <p:spPr bwMode="auto">
          <a:xfrm flipV="1">
            <a:off x="3780018" y="3841769"/>
            <a:ext cx="204590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33" name="Text Box 22"/>
          <p:cNvSpPr txBox="1">
            <a:spLocks noChangeArrowheads="1"/>
          </p:cNvSpPr>
          <p:nvPr/>
        </p:nvSpPr>
        <p:spPr bwMode="auto">
          <a:xfrm>
            <a:off x="3757873" y="3813095"/>
            <a:ext cx="30382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p:txBody>
      </p:sp>
      <p:sp>
        <p:nvSpPr>
          <p:cNvPr id="154" name="TextBox 153"/>
          <p:cNvSpPr txBox="1"/>
          <p:nvPr/>
        </p:nvSpPr>
        <p:spPr>
          <a:xfrm>
            <a:off x="3452114" y="4307979"/>
            <a:ext cx="1899879" cy="230832"/>
          </a:xfrm>
          <a:prstGeom prst="rect">
            <a:avLst/>
          </a:prstGeom>
          <a:noFill/>
        </p:spPr>
        <p:txBody>
          <a:bodyPr wrap="none" rtlCol="0">
            <a:spAutoFit/>
          </a:bodyPr>
          <a:lstStyle/>
          <a:p>
            <a:r>
              <a:rPr lang="sv-SE" sz="900" dirty="0" err="1" smtClean="0"/>
              <a:t>TeacherArea</a:t>
            </a:r>
            <a:r>
              <a:rPr lang="sv-SE" sz="900" dirty="0" smtClean="0"/>
              <a:t>. (</a:t>
            </a:r>
            <a:r>
              <a:rPr lang="sv-SE" sz="900" dirty="0" err="1" smtClean="0"/>
              <a:t>areaID</a:t>
            </a:r>
            <a:r>
              <a:rPr lang="sv-SE" sz="900" dirty="0" smtClean="0"/>
              <a:t>, </a:t>
            </a:r>
            <a:r>
              <a:rPr lang="sv-SE" sz="900" dirty="0" err="1" smtClean="0"/>
              <a:t>teacherID</a:t>
            </a:r>
            <a:r>
              <a:rPr lang="sv-SE" sz="900" dirty="0" smtClean="0"/>
              <a:t>) AK </a:t>
            </a:r>
            <a:endParaRPr lang="sv-SE" sz="900" dirty="0"/>
          </a:p>
        </p:txBody>
      </p:sp>
      <p:sp>
        <p:nvSpPr>
          <p:cNvPr id="156" name="TextBox 155"/>
          <p:cNvSpPr txBox="1"/>
          <p:nvPr/>
        </p:nvSpPr>
        <p:spPr>
          <a:xfrm>
            <a:off x="33962" y="2901695"/>
            <a:ext cx="1212191" cy="230832"/>
          </a:xfrm>
          <a:prstGeom prst="rect">
            <a:avLst/>
          </a:prstGeom>
          <a:noFill/>
        </p:spPr>
        <p:txBody>
          <a:bodyPr wrap="none" rtlCol="0">
            <a:spAutoFit/>
          </a:bodyPr>
          <a:lstStyle/>
          <a:p>
            <a:r>
              <a:rPr lang="sv-SE" sz="900" dirty="0" smtClean="0"/>
              <a:t>Mobile. </a:t>
            </a:r>
            <a:r>
              <a:rPr lang="sv-SE" sz="900" dirty="0" err="1" smtClean="0"/>
              <a:t>mobileNo</a:t>
            </a:r>
            <a:r>
              <a:rPr lang="sv-SE" sz="900" dirty="0" smtClean="0"/>
              <a:t> AK </a:t>
            </a:r>
            <a:endParaRPr lang="sv-SE" sz="900" dirty="0"/>
          </a:p>
        </p:txBody>
      </p:sp>
      <p:sp>
        <p:nvSpPr>
          <p:cNvPr id="157" name="TextBox 156"/>
          <p:cNvSpPr txBox="1"/>
          <p:nvPr/>
        </p:nvSpPr>
        <p:spPr>
          <a:xfrm>
            <a:off x="3666267" y="4951787"/>
            <a:ext cx="1096775" cy="230832"/>
          </a:xfrm>
          <a:prstGeom prst="rect">
            <a:avLst/>
          </a:prstGeom>
          <a:noFill/>
        </p:spPr>
        <p:txBody>
          <a:bodyPr wrap="none" rtlCol="0">
            <a:spAutoFit/>
          </a:bodyPr>
          <a:lstStyle/>
          <a:p>
            <a:r>
              <a:rPr lang="sv-SE" sz="900" dirty="0" err="1" smtClean="0"/>
              <a:t>Area.areaName</a:t>
            </a:r>
            <a:r>
              <a:rPr lang="sv-SE" sz="900" dirty="0" smtClean="0"/>
              <a:t> AK </a:t>
            </a:r>
            <a:endParaRPr lang="sv-SE" sz="9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35799" y="4454945"/>
            <a:ext cx="487362" cy="487362"/>
          </a:xfrm>
          <a:prstGeom prst="rect">
            <a:avLst/>
          </a:prstGeom>
        </p:spPr>
      </p:pic>
    </p:spTree>
    <p:extLst>
      <p:ext uri="{BB962C8B-B14F-4D97-AF65-F5344CB8AC3E}">
        <p14:creationId xmlns:p14="http://schemas.microsoft.com/office/powerpoint/2010/main" val="646167642"/>
      </p:ext>
    </p:extLst>
  </p:cSld>
  <p:clrMapOvr>
    <a:masterClrMapping/>
  </p:clrMapOvr>
  <mc:AlternateContent xmlns:mc="http://schemas.openxmlformats.org/markup-compatibility/2006" xmlns:p14="http://schemas.microsoft.com/office/powerpoint/2010/main">
    <mc:Choice Requires="p14">
      <p:transition spd="slow" p14:dur="2000" advTm="27914"/>
    </mc:Choice>
    <mc:Fallback xmlns="">
      <p:transition spd="slow" advTm="27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272690"/>
            <a:ext cx="6850800" cy="596700"/>
          </a:xfrm>
        </p:spPr>
        <p:txBody>
          <a:bodyPr/>
          <a:lstStyle/>
          <a:p>
            <a:r>
              <a:rPr lang="sv-SE" dirty="0" err="1" smtClean="0"/>
              <a:t>Relational</a:t>
            </a:r>
            <a:r>
              <a:rPr lang="sv-SE" dirty="0" smtClean="0"/>
              <a:t> </a:t>
            </a:r>
            <a:r>
              <a:rPr lang="sv-SE" dirty="0" err="1" smtClean="0"/>
              <a:t>Database</a:t>
            </a:r>
            <a:r>
              <a:rPr lang="sv-SE" dirty="0" smtClean="0"/>
              <a:t> </a:t>
            </a:r>
            <a:r>
              <a:rPr lang="sv-SE" dirty="0" err="1" smtClean="0"/>
              <a:t>Model</a:t>
            </a:r>
            <a:endParaRPr lang="sv-SE" dirty="0"/>
          </a:p>
        </p:txBody>
      </p:sp>
      <p:sp>
        <p:nvSpPr>
          <p:cNvPr id="100" name="Content Placeholder 2"/>
          <p:cNvSpPr>
            <a:spLocks noGrp="1"/>
          </p:cNvSpPr>
          <p:nvPr>
            <p:ph idx="1"/>
          </p:nvPr>
        </p:nvSpPr>
        <p:spPr>
          <a:xfrm>
            <a:off x="462816" y="912273"/>
            <a:ext cx="7411486" cy="447975"/>
          </a:xfrm>
          <a:ln>
            <a:noFill/>
          </a:ln>
        </p:spPr>
        <p:txBody>
          <a:bodyPr>
            <a:normAutofit fontScale="25000" lnSpcReduction="20000"/>
          </a:bodyPr>
          <a:lstStyle/>
          <a:p>
            <a:r>
              <a:rPr lang="sv-SE" sz="5600" dirty="0" smtClean="0">
                <a:solidFill>
                  <a:srgbClr val="FF0000"/>
                </a:solidFill>
              </a:rPr>
              <a:t>FINALLY: </a:t>
            </a:r>
            <a:r>
              <a:rPr lang="sv-SE" sz="5600" dirty="0" err="1" smtClean="0"/>
              <a:t>We</a:t>
            </a:r>
            <a:r>
              <a:rPr lang="sv-SE" sz="5600" dirty="0" smtClean="0"/>
              <a:t> </a:t>
            </a:r>
            <a:r>
              <a:rPr lang="sv-SE" sz="5600" dirty="0" err="1" smtClean="0"/>
              <a:t>have</a:t>
            </a:r>
            <a:r>
              <a:rPr lang="sv-SE" sz="5600" dirty="0" smtClean="0"/>
              <a:t> the </a:t>
            </a:r>
            <a:r>
              <a:rPr lang="sv-SE" sz="5600" dirty="0" err="1" smtClean="0"/>
              <a:t>Relational</a:t>
            </a:r>
            <a:r>
              <a:rPr lang="sv-SE" sz="5600" dirty="0" smtClean="0"/>
              <a:t> </a:t>
            </a:r>
            <a:r>
              <a:rPr lang="sv-SE" sz="5600" dirty="0" err="1" smtClean="0"/>
              <a:t>Database</a:t>
            </a:r>
            <a:r>
              <a:rPr lang="sv-SE" sz="5600" dirty="0" smtClean="0"/>
              <a:t> </a:t>
            </a:r>
            <a:r>
              <a:rPr lang="sv-SE" sz="5600" dirty="0" err="1" smtClean="0"/>
              <a:t>Model</a:t>
            </a:r>
            <a:endParaRPr lang="sv-SE" sz="5600" dirty="0"/>
          </a:p>
          <a:p>
            <a:pPr marL="0" indent="0">
              <a:buNone/>
            </a:pPr>
            <a:endParaRPr lang="sv-SE" sz="2000" dirty="0" smtClean="0"/>
          </a:p>
          <a:p>
            <a:pPr marL="0" indent="0">
              <a:buNone/>
            </a:pPr>
            <a:endParaRPr lang="sv-SE" sz="2000" dirty="0"/>
          </a:p>
          <a:p>
            <a:endParaRPr lang="sv-SE" sz="2000" dirty="0"/>
          </a:p>
        </p:txBody>
      </p:sp>
      <p:sp>
        <p:nvSpPr>
          <p:cNvPr id="99" name="Rectangle 8"/>
          <p:cNvSpPr>
            <a:spLocks noChangeArrowheads="1"/>
          </p:cNvSpPr>
          <p:nvPr/>
        </p:nvSpPr>
        <p:spPr bwMode="auto">
          <a:xfrm>
            <a:off x="207491" y="2336581"/>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101" name="Line 9"/>
          <p:cNvSpPr>
            <a:spLocks noChangeShapeType="1"/>
          </p:cNvSpPr>
          <p:nvPr/>
        </p:nvSpPr>
        <p:spPr bwMode="auto">
          <a:xfrm>
            <a:off x="207492" y="2508028"/>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02" name="Text Box 10"/>
          <p:cNvSpPr txBox="1">
            <a:spLocks noChangeArrowheads="1"/>
          </p:cNvSpPr>
          <p:nvPr/>
        </p:nvSpPr>
        <p:spPr bwMode="auto">
          <a:xfrm>
            <a:off x="1143460" y="22795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03" name="Rectangle 27"/>
          <p:cNvSpPr>
            <a:spLocks noChangeArrowheads="1"/>
          </p:cNvSpPr>
          <p:nvPr/>
        </p:nvSpPr>
        <p:spPr bwMode="auto">
          <a:xfrm>
            <a:off x="124537" y="2465145"/>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104" name="Rectangle 8"/>
          <p:cNvSpPr>
            <a:spLocks noChangeArrowheads="1"/>
          </p:cNvSpPr>
          <p:nvPr/>
        </p:nvSpPr>
        <p:spPr bwMode="auto">
          <a:xfrm>
            <a:off x="450308" y="3149777"/>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5" name="Line 9"/>
          <p:cNvSpPr>
            <a:spLocks noChangeShapeType="1"/>
          </p:cNvSpPr>
          <p:nvPr/>
        </p:nvSpPr>
        <p:spPr bwMode="auto">
          <a:xfrm>
            <a:off x="436604" y="3341818"/>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06" name="Text Box 10"/>
          <p:cNvSpPr txBox="1">
            <a:spLocks noChangeArrowheads="1"/>
          </p:cNvSpPr>
          <p:nvPr/>
        </p:nvSpPr>
        <p:spPr bwMode="auto">
          <a:xfrm>
            <a:off x="1083410" y="3110043"/>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07" name="Rectangle 18"/>
          <p:cNvSpPr>
            <a:spLocks noChangeArrowheads="1"/>
          </p:cNvSpPr>
          <p:nvPr/>
        </p:nvSpPr>
        <p:spPr bwMode="auto">
          <a:xfrm>
            <a:off x="2958798" y="2482683"/>
            <a:ext cx="2943964"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8" name="Line 19"/>
          <p:cNvSpPr>
            <a:spLocks noChangeShapeType="1"/>
          </p:cNvSpPr>
          <p:nvPr/>
        </p:nvSpPr>
        <p:spPr bwMode="auto">
          <a:xfrm>
            <a:off x="2958798" y="2664444"/>
            <a:ext cx="2943963" cy="12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09" name="Text Box 21"/>
          <p:cNvSpPr txBox="1">
            <a:spLocks noChangeArrowheads="1"/>
          </p:cNvSpPr>
          <p:nvPr/>
        </p:nvSpPr>
        <p:spPr bwMode="auto">
          <a:xfrm>
            <a:off x="3694675" y="245142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10" name="Rectangle 27"/>
          <p:cNvSpPr>
            <a:spLocks noChangeArrowheads="1"/>
          </p:cNvSpPr>
          <p:nvPr/>
        </p:nvSpPr>
        <p:spPr bwMode="auto">
          <a:xfrm>
            <a:off x="414215" y="3341649"/>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11" name="Rectangle 28"/>
          <p:cNvSpPr>
            <a:spLocks noChangeArrowheads="1"/>
          </p:cNvSpPr>
          <p:nvPr/>
        </p:nvSpPr>
        <p:spPr bwMode="auto">
          <a:xfrm>
            <a:off x="2913287" y="2658913"/>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a:latin typeface="Verdana" panose="020B0604030504040204" pitchFamily="34" charset="0"/>
              </a:rPr>
              <a:t>)</a:t>
            </a:r>
          </a:p>
        </p:txBody>
      </p:sp>
      <p:sp>
        <p:nvSpPr>
          <p:cNvPr id="112" name="Rectangle 8"/>
          <p:cNvSpPr>
            <a:spLocks noChangeArrowheads="1"/>
          </p:cNvSpPr>
          <p:nvPr/>
        </p:nvSpPr>
        <p:spPr bwMode="auto">
          <a:xfrm>
            <a:off x="60897" y="3843177"/>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3" name="Line 9"/>
          <p:cNvSpPr>
            <a:spLocks noChangeShapeType="1"/>
          </p:cNvSpPr>
          <p:nvPr/>
        </p:nvSpPr>
        <p:spPr bwMode="auto">
          <a:xfrm>
            <a:off x="48299" y="4020043"/>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4" name="Text Box 10"/>
          <p:cNvSpPr txBox="1">
            <a:spLocks noChangeArrowheads="1"/>
          </p:cNvSpPr>
          <p:nvPr/>
        </p:nvSpPr>
        <p:spPr bwMode="auto">
          <a:xfrm>
            <a:off x="178500" y="3785789"/>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15" name="Rectangle 27"/>
          <p:cNvSpPr>
            <a:spLocks noChangeArrowheads="1"/>
          </p:cNvSpPr>
          <p:nvPr/>
        </p:nvSpPr>
        <p:spPr bwMode="auto">
          <a:xfrm>
            <a:off x="-14367" y="4015844"/>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16" name="Rectangle 8"/>
          <p:cNvSpPr>
            <a:spLocks noChangeArrowheads="1"/>
          </p:cNvSpPr>
          <p:nvPr/>
        </p:nvSpPr>
        <p:spPr bwMode="auto">
          <a:xfrm>
            <a:off x="101979" y="4456753"/>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7" name="Line 9"/>
          <p:cNvSpPr>
            <a:spLocks noChangeShapeType="1"/>
          </p:cNvSpPr>
          <p:nvPr/>
        </p:nvSpPr>
        <p:spPr bwMode="auto">
          <a:xfrm>
            <a:off x="89381" y="4633619"/>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8" name="Text Box 10"/>
          <p:cNvSpPr txBox="1">
            <a:spLocks noChangeArrowheads="1"/>
          </p:cNvSpPr>
          <p:nvPr/>
        </p:nvSpPr>
        <p:spPr bwMode="auto">
          <a:xfrm>
            <a:off x="219582" y="4399365"/>
            <a:ext cx="18477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19" name="Rectangle 27"/>
          <p:cNvSpPr>
            <a:spLocks noChangeArrowheads="1"/>
          </p:cNvSpPr>
          <p:nvPr/>
        </p:nvSpPr>
        <p:spPr bwMode="auto">
          <a:xfrm>
            <a:off x="26715" y="4629420"/>
            <a:ext cx="356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20" name="Rectangle 23"/>
          <p:cNvSpPr>
            <a:spLocks noChangeArrowheads="1"/>
          </p:cNvSpPr>
          <p:nvPr/>
        </p:nvSpPr>
        <p:spPr bwMode="auto">
          <a:xfrm>
            <a:off x="6118468" y="2801386"/>
            <a:ext cx="2906511" cy="78653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1" name="Text Box 25"/>
          <p:cNvSpPr txBox="1">
            <a:spLocks noChangeArrowheads="1"/>
          </p:cNvSpPr>
          <p:nvPr/>
        </p:nvSpPr>
        <p:spPr bwMode="auto">
          <a:xfrm>
            <a:off x="6852970" y="2762145"/>
            <a:ext cx="18873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122" name="Line 34"/>
          <p:cNvSpPr>
            <a:spLocks noChangeShapeType="1"/>
          </p:cNvSpPr>
          <p:nvPr/>
        </p:nvSpPr>
        <p:spPr bwMode="auto">
          <a:xfrm flipV="1">
            <a:off x="6114869" y="2973528"/>
            <a:ext cx="2910110" cy="72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23" name="Text Box 22"/>
          <p:cNvSpPr txBox="1">
            <a:spLocks noChangeArrowheads="1"/>
          </p:cNvSpPr>
          <p:nvPr/>
        </p:nvSpPr>
        <p:spPr bwMode="auto">
          <a:xfrm>
            <a:off x="6130176" y="2966609"/>
            <a:ext cx="31641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a:latin typeface="Verdana" panose="020B0604030504040204" pitchFamily="34" charset="0"/>
              </a:rPr>
              <a:t> </a:t>
            </a: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4" name="Rectangle 23"/>
          <p:cNvSpPr>
            <a:spLocks noChangeArrowheads="1"/>
          </p:cNvSpPr>
          <p:nvPr/>
        </p:nvSpPr>
        <p:spPr bwMode="auto">
          <a:xfrm>
            <a:off x="6313382" y="1788952"/>
            <a:ext cx="2336388"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5" name="Line 34"/>
          <p:cNvSpPr>
            <a:spLocks noChangeShapeType="1"/>
          </p:cNvSpPr>
          <p:nvPr/>
        </p:nvSpPr>
        <p:spPr bwMode="auto">
          <a:xfrm flipV="1">
            <a:off x="6313381" y="1955025"/>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26" name="Text Box 22"/>
          <p:cNvSpPr txBox="1">
            <a:spLocks noChangeArrowheads="1"/>
          </p:cNvSpPr>
          <p:nvPr/>
        </p:nvSpPr>
        <p:spPr bwMode="auto">
          <a:xfrm>
            <a:off x="6235999" y="1929019"/>
            <a:ext cx="2513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7" name="TextBox 126"/>
          <p:cNvSpPr txBox="1"/>
          <p:nvPr/>
        </p:nvSpPr>
        <p:spPr>
          <a:xfrm>
            <a:off x="6060179" y="3589144"/>
            <a:ext cx="2747868" cy="230832"/>
          </a:xfrm>
          <a:prstGeom prst="rect">
            <a:avLst/>
          </a:prstGeom>
          <a:noFill/>
        </p:spPr>
        <p:txBody>
          <a:bodyPr wrap="none" rtlCol="0">
            <a:spAutoFit/>
          </a:bodyPr>
          <a:lstStyle/>
          <a:p>
            <a:r>
              <a:rPr lang="sv-SE" sz="900" dirty="0" err="1" smtClean="0"/>
              <a:t>CourseResponsible</a:t>
            </a:r>
            <a:r>
              <a:rPr lang="sv-SE" sz="900" dirty="0" smtClean="0"/>
              <a:t>. (</a:t>
            </a:r>
            <a:r>
              <a:rPr lang="sv-SE" sz="900" dirty="0" err="1" smtClean="0"/>
              <a:t>courseOccationID</a:t>
            </a:r>
            <a:r>
              <a:rPr lang="sv-SE" sz="900" dirty="0" smtClean="0"/>
              <a:t>, </a:t>
            </a:r>
            <a:r>
              <a:rPr lang="sv-SE" sz="900" dirty="0" err="1" smtClean="0"/>
              <a:t>teacherID</a:t>
            </a:r>
            <a:r>
              <a:rPr lang="sv-SE" sz="900" dirty="0" smtClean="0"/>
              <a:t>) AK</a:t>
            </a:r>
            <a:endParaRPr lang="sv-SE" sz="900" dirty="0"/>
          </a:p>
        </p:txBody>
      </p:sp>
      <p:sp>
        <p:nvSpPr>
          <p:cNvPr id="128" name="TextBox 127"/>
          <p:cNvSpPr txBox="1"/>
          <p:nvPr/>
        </p:nvSpPr>
        <p:spPr>
          <a:xfrm>
            <a:off x="3299406" y="2223806"/>
            <a:ext cx="1334020" cy="230832"/>
          </a:xfrm>
          <a:prstGeom prst="rect">
            <a:avLst/>
          </a:prstGeom>
          <a:noFill/>
        </p:spPr>
        <p:txBody>
          <a:bodyPr wrap="none" rtlCol="0">
            <a:spAutoFit/>
          </a:bodyPr>
          <a:lstStyle/>
          <a:p>
            <a:r>
              <a:rPr lang="sv-SE" sz="900" dirty="0" smtClean="0"/>
              <a:t>Course. </a:t>
            </a:r>
            <a:r>
              <a:rPr lang="sv-SE" sz="900" dirty="0" err="1" smtClean="0"/>
              <a:t>courseName</a:t>
            </a:r>
            <a:r>
              <a:rPr lang="sv-SE" sz="900" dirty="0" smtClean="0"/>
              <a:t> AK </a:t>
            </a:r>
            <a:endParaRPr lang="sv-SE" sz="900" dirty="0"/>
          </a:p>
        </p:txBody>
      </p:sp>
      <p:sp>
        <p:nvSpPr>
          <p:cNvPr id="129" name="Rectangle 23"/>
          <p:cNvSpPr>
            <a:spLocks noChangeArrowheads="1"/>
          </p:cNvSpPr>
          <p:nvPr/>
        </p:nvSpPr>
        <p:spPr bwMode="auto">
          <a:xfrm>
            <a:off x="3425372" y="1815670"/>
            <a:ext cx="200053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0" name="Text Box 25"/>
          <p:cNvSpPr txBox="1">
            <a:spLocks noChangeArrowheads="1"/>
          </p:cNvSpPr>
          <p:nvPr/>
        </p:nvSpPr>
        <p:spPr bwMode="auto">
          <a:xfrm>
            <a:off x="3871846" y="1769235"/>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31" name="Line 34"/>
          <p:cNvSpPr>
            <a:spLocks noChangeShapeType="1"/>
          </p:cNvSpPr>
          <p:nvPr/>
        </p:nvSpPr>
        <p:spPr bwMode="auto">
          <a:xfrm flipV="1">
            <a:off x="3425372" y="1992590"/>
            <a:ext cx="2000540" cy="50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32" name="Text Box 22"/>
          <p:cNvSpPr txBox="1">
            <a:spLocks noChangeArrowheads="1"/>
          </p:cNvSpPr>
          <p:nvPr/>
        </p:nvSpPr>
        <p:spPr bwMode="auto">
          <a:xfrm>
            <a:off x="3378326" y="1919206"/>
            <a:ext cx="21742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3" name="TextBox 132"/>
          <p:cNvSpPr txBox="1"/>
          <p:nvPr/>
        </p:nvSpPr>
        <p:spPr>
          <a:xfrm>
            <a:off x="2862935" y="3363965"/>
            <a:ext cx="2900153" cy="230832"/>
          </a:xfrm>
          <a:prstGeom prst="rect">
            <a:avLst/>
          </a:prstGeom>
          <a:noFill/>
        </p:spPr>
        <p:txBody>
          <a:bodyPr wrap="non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 </a:t>
            </a:r>
            <a:endParaRPr lang="sv-SE" sz="900" dirty="0"/>
          </a:p>
        </p:txBody>
      </p:sp>
      <p:sp>
        <p:nvSpPr>
          <p:cNvPr id="134" name="Rectangle 23"/>
          <p:cNvSpPr>
            <a:spLocks noChangeArrowheads="1"/>
          </p:cNvSpPr>
          <p:nvPr/>
        </p:nvSpPr>
        <p:spPr bwMode="auto">
          <a:xfrm>
            <a:off x="6718165" y="4171502"/>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5" name="Text Box 25"/>
          <p:cNvSpPr txBox="1">
            <a:spLocks noChangeArrowheads="1"/>
          </p:cNvSpPr>
          <p:nvPr/>
        </p:nvSpPr>
        <p:spPr bwMode="auto">
          <a:xfrm>
            <a:off x="6937241" y="412506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36" name="Line 34"/>
          <p:cNvSpPr>
            <a:spLocks noChangeShapeType="1"/>
          </p:cNvSpPr>
          <p:nvPr/>
        </p:nvSpPr>
        <p:spPr bwMode="auto">
          <a:xfrm>
            <a:off x="6727369" y="4353666"/>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37" name="Text Box 22"/>
          <p:cNvSpPr txBox="1">
            <a:spLocks noChangeArrowheads="1"/>
          </p:cNvSpPr>
          <p:nvPr/>
        </p:nvSpPr>
        <p:spPr bwMode="auto">
          <a:xfrm>
            <a:off x="6684050" y="4353604"/>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8" name="Rectangle 23"/>
          <p:cNvSpPr>
            <a:spLocks noChangeArrowheads="1"/>
          </p:cNvSpPr>
          <p:nvPr/>
        </p:nvSpPr>
        <p:spPr bwMode="auto">
          <a:xfrm>
            <a:off x="4227160" y="4526306"/>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34"/>
          <p:cNvSpPr>
            <a:spLocks noChangeShapeType="1"/>
          </p:cNvSpPr>
          <p:nvPr/>
        </p:nvSpPr>
        <p:spPr bwMode="auto">
          <a:xfrm flipV="1">
            <a:off x="4227159" y="4702971"/>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40" name="Text Box 22"/>
          <p:cNvSpPr txBox="1">
            <a:spLocks noChangeArrowheads="1"/>
          </p:cNvSpPr>
          <p:nvPr/>
        </p:nvSpPr>
        <p:spPr bwMode="auto">
          <a:xfrm>
            <a:off x="4197055" y="4640180"/>
            <a:ext cx="20998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1" name="Text Box 25"/>
          <p:cNvSpPr txBox="1">
            <a:spLocks noChangeArrowheads="1"/>
          </p:cNvSpPr>
          <p:nvPr/>
        </p:nvSpPr>
        <p:spPr bwMode="auto">
          <a:xfrm>
            <a:off x="4699105" y="4498738"/>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42" name="Rectangle 23"/>
          <p:cNvSpPr>
            <a:spLocks noChangeArrowheads="1"/>
          </p:cNvSpPr>
          <p:nvPr/>
        </p:nvSpPr>
        <p:spPr bwMode="auto">
          <a:xfrm>
            <a:off x="3780019" y="3628078"/>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3" name="Text Box 25"/>
          <p:cNvSpPr txBox="1">
            <a:spLocks noChangeArrowheads="1"/>
          </p:cNvSpPr>
          <p:nvPr/>
        </p:nvSpPr>
        <p:spPr bwMode="auto">
          <a:xfrm>
            <a:off x="4159751" y="362807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144" name="Line 34"/>
          <p:cNvSpPr>
            <a:spLocks noChangeShapeType="1"/>
          </p:cNvSpPr>
          <p:nvPr/>
        </p:nvSpPr>
        <p:spPr bwMode="auto">
          <a:xfrm flipV="1">
            <a:off x="3780018" y="3841769"/>
            <a:ext cx="204590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45" name="Text Box 22"/>
          <p:cNvSpPr txBox="1">
            <a:spLocks noChangeArrowheads="1"/>
          </p:cNvSpPr>
          <p:nvPr/>
        </p:nvSpPr>
        <p:spPr bwMode="auto">
          <a:xfrm>
            <a:off x="3757873" y="3813095"/>
            <a:ext cx="30382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p:txBody>
      </p:sp>
      <p:sp>
        <p:nvSpPr>
          <p:cNvPr id="146" name="TextBox 145"/>
          <p:cNvSpPr txBox="1"/>
          <p:nvPr/>
        </p:nvSpPr>
        <p:spPr>
          <a:xfrm>
            <a:off x="3452114" y="4307979"/>
            <a:ext cx="1899879" cy="230832"/>
          </a:xfrm>
          <a:prstGeom prst="rect">
            <a:avLst/>
          </a:prstGeom>
          <a:noFill/>
        </p:spPr>
        <p:txBody>
          <a:bodyPr wrap="none" rtlCol="0">
            <a:spAutoFit/>
          </a:bodyPr>
          <a:lstStyle/>
          <a:p>
            <a:r>
              <a:rPr lang="sv-SE" sz="900" dirty="0" err="1" smtClean="0"/>
              <a:t>TeacherArea</a:t>
            </a:r>
            <a:r>
              <a:rPr lang="sv-SE" sz="900" dirty="0" smtClean="0"/>
              <a:t>. (</a:t>
            </a:r>
            <a:r>
              <a:rPr lang="sv-SE" sz="900" dirty="0" err="1" smtClean="0"/>
              <a:t>areaID</a:t>
            </a:r>
            <a:r>
              <a:rPr lang="sv-SE" sz="900" dirty="0" smtClean="0"/>
              <a:t>, </a:t>
            </a:r>
            <a:r>
              <a:rPr lang="sv-SE" sz="900" dirty="0" err="1" smtClean="0"/>
              <a:t>teacherID</a:t>
            </a:r>
            <a:r>
              <a:rPr lang="sv-SE" sz="900" dirty="0" smtClean="0"/>
              <a:t>) AK </a:t>
            </a:r>
            <a:endParaRPr lang="sv-SE" sz="900" dirty="0"/>
          </a:p>
        </p:txBody>
      </p:sp>
      <p:sp>
        <p:nvSpPr>
          <p:cNvPr id="147" name="TextBox 146"/>
          <p:cNvSpPr txBox="1"/>
          <p:nvPr/>
        </p:nvSpPr>
        <p:spPr>
          <a:xfrm>
            <a:off x="33962" y="2901695"/>
            <a:ext cx="1212191" cy="230832"/>
          </a:xfrm>
          <a:prstGeom prst="rect">
            <a:avLst/>
          </a:prstGeom>
          <a:noFill/>
        </p:spPr>
        <p:txBody>
          <a:bodyPr wrap="none" rtlCol="0">
            <a:spAutoFit/>
          </a:bodyPr>
          <a:lstStyle/>
          <a:p>
            <a:r>
              <a:rPr lang="sv-SE" sz="900" dirty="0" smtClean="0"/>
              <a:t>Mobile. </a:t>
            </a:r>
            <a:r>
              <a:rPr lang="sv-SE" sz="900" dirty="0" err="1" smtClean="0"/>
              <a:t>mobileNo</a:t>
            </a:r>
            <a:r>
              <a:rPr lang="sv-SE" sz="900" dirty="0" smtClean="0"/>
              <a:t> AK </a:t>
            </a:r>
            <a:endParaRPr lang="sv-SE" sz="900" dirty="0"/>
          </a:p>
        </p:txBody>
      </p:sp>
      <p:sp>
        <p:nvSpPr>
          <p:cNvPr id="148" name="TextBox 147"/>
          <p:cNvSpPr txBox="1"/>
          <p:nvPr/>
        </p:nvSpPr>
        <p:spPr>
          <a:xfrm>
            <a:off x="4159751" y="4951787"/>
            <a:ext cx="1096775" cy="230832"/>
          </a:xfrm>
          <a:prstGeom prst="rect">
            <a:avLst/>
          </a:prstGeom>
          <a:noFill/>
        </p:spPr>
        <p:txBody>
          <a:bodyPr wrap="none" rtlCol="0">
            <a:spAutoFit/>
          </a:bodyPr>
          <a:lstStyle/>
          <a:p>
            <a:r>
              <a:rPr lang="sv-SE" sz="900" dirty="0" err="1" smtClean="0"/>
              <a:t>Area.areaName</a:t>
            </a:r>
            <a:r>
              <a:rPr lang="sv-SE" sz="900" dirty="0" smtClean="0"/>
              <a:t> AK </a:t>
            </a:r>
            <a:endParaRPr lang="sv-SE" sz="9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6570" y="4632096"/>
            <a:ext cx="406400" cy="406400"/>
          </a:xfrm>
          <a:prstGeom prst="rect">
            <a:avLst/>
          </a:prstGeom>
        </p:spPr>
      </p:pic>
    </p:spTree>
    <p:extLst>
      <p:ext uri="{BB962C8B-B14F-4D97-AF65-F5344CB8AC3E}">
        <p14:creationId xmlns:p14="http://schemas.microsoft.com/office/powerpoint/2010/main" val="4082584328"/>
      </p:ext>
    </p:extLst>
  </p:cSld>
  <p:clrMapOvr>
    <a:masterClrMapping/>
  </p:clrMapOvr>
  <mc:AlternateContent xmlns:mc="http://schemas.openxmlformats.org/markup-compatibility/2006" xmlns:p14="http://schemas.microsoft.com/office/powerpoint/2010/main">
    <mc:Choice Requires="p14">
      <p:transition spd="slow" p14:dur="2000" advTm="7155"/>
    </mc:Choice>
    <mc:Fallback xmlns="">
      <p:transition spd="slow" advTm="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r>
              <a:rPr lang="sv-SE" altLang="sv-SE" dirty="0" smtClean="0"/>
              <a:t>A </a:t>
            </a:r>
            <a:r>
              <a:rPr lang="sv-SE" altLang="sv-SE" dirty="0" err="1" smtClean="0"/>
              <a:t>Relational</a:t>
            </a:r>
            <a:r>
              <a:rPr lang="sv-SE" altLang="sv-SE" dirty="0" smtClean="0"/>
              <a:t> </a:t>
            </a:r>
            <a:r>
              <a:rPr lang="sv-SE" altLang="sv-SE" dirty="0" err="1" smtClean="0"/>
              <a:t>Database</a:t>
            </a:r>
            <a:r>
              <a:rPr lang="sv-SE" altLang="sv-SE" dirty="0" smtClean="0"/>
              <a:t> </a:t>
            </a:r>
            <a:r>
              <a:rPr lang="sv-SE" altLang="sv-SE" dirty="0" err="1" smtClean="0"/>
              <a:t>Model</a:t>
            </a:r>
            <a:endParaRPr lang="sv-SE" altLang="sv-SE" dirty="0" smtClean="0"/>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7725"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7726"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7727"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7728"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7729"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7730"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7731"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7732"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7733"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5" name="Text Box 101"/>
          <p:cNvSpPr txBox="1">
            <a:spLocks noChangeArrowheads="1"/>
          </p:cNvSpPr>
          <p:nvPr/>
        </p:nvSpPr>
        <p:spPr bwMode="auto">
          <a:xfrm>
            <a:off x="3682085" y="4432277"/>
            <a:ext cx="12398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a:t>
            </a:r>
            <a:r>
              <a:rPr lang="sv-SE" altLang="sv-SE" sz="825" i="0" dirty="0" smtClean="0"/>
              <a:t>(in a UML Class Diagram)</a:t>
            </a:r>
            <a:endParaRPr lang="sv-SE" altLang="sv-SE" sz="825" i="0" dirty="0"/>
          </a:p>
          <a:p>
            <a:pPr algn="r" eaLnBrk="1" hangingPunct="1"/>
            <a:endParaRPr lang="sv-SE" altLang="sv-SE" sz="825" b="1"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3" name="Rectangle 2"/>
          <p:cNvSpPr/>
          <p:nvPr/>
        </p:nvSpPr>
        <p:spPr>
          <a:xfrm>
            <a:off x="10941575" y="50852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6" name="Rectangle 265"/>
          <p:cNvSpPr/>
          <p:nvPr/>
        </p:nvSpPr>
        <p:spPr>
          <a:xfrm>
            <a:off x="11211373" y="50852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7" name="Rectangle 266"/>
          <p:cNvSpPr/>
          <p:nvPr/>
        </p:nvSpPr>
        <p:spPr>
          <a:xfrm>
            <a:off x="11451234" y="50865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9" name="Rectangle 268"/>
          <p:cNvSpPr/>
          <p:nvPr/>
        </p:nvSpPr>
        <p:spPr>
          <a:xfrm>
            <a:off x="11093975" y="52376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0" name="Rectangle 269"/>
          <p:cNvSpPr/>
          <p:nvPr/>
        </p:nvSpPr>
        <p:spPr>
          <a:xfrm>
            <a:off x="11363773" y="52376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1" name="Rectangle 270"/>
          <p:cNvSpPr/>
          <p:nvPr/>
        </p:nvSpPr>
        <p:spPr>
          <a:xfrm>
            <a:off x="11603634" y="52389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2" name="Rectangle 271"/>
          <p:cNvSpPr/>
          <p:nvPr/>
        </p:nvSpPr>
        <p:spPr>
          <a:xfrm>
            <a:off x="11246375" y="53900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3" name="Rectangle 272"/>
          <p:cNvSpPr/>
          <p:nvPr/>
        </p:nvSpPr>
        <p:spPr>
          <a:xfrm>
            <a:off x="11516173" y="53900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4" name="Rectangle 273"/>
          <p:cNvSpPr/>
          <p:nvPr/>
        </p:nvSpPr>
        <p:spPr>
          <a:xfrm>
            <a:off x="11756034" y="53913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4"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r>
              <a:rPr lang="sv-SE" altLang="sv-SE" sz="825" i="0" dirty="0" err="1" smtClean="0"/>
              <a:t>of</a:t>
            </a:r>
            <a:r>
              <a:rPr lang="sv-SE" altLang="sv-SE" sz="825" i="0" dirty="0" smtClean="0"/>
              <a:t> software </a:t>
            </a:r>
            <a:r>
              <a:rPr lang="sv-SE" altLang="sv-SE" sz="825" i="0" dirty="0" err="1" smtClean="0"/>
              <a:t>concepts</a:t>
            </a:r>
            <a:r>
              <a:rPr lang="sv-SE" altLang="sv-SE" sz="825" i="0" dirty="0"/>
              <a:t> </a:t>
            </a:r>
            <a:r>
              <a:rPr lang="sv-SE" altLang="sv-SE" sz="825" i="0" dirty="0" smtClean="0"/>
              <a:t>(in UML Class Diagram)</a:t>
            </a:r>
            <a:endParaRPr lang="sv-SE" altLang="sv-SE" sz="825" i="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1744756289"/>
      </p:ext>
    </p:extLst>
  </p:cSld>
  <p:clrMapOvr>
    <a:masterClrMapping/>
  </p:clrMapOvr>
  <mc:AlternateContent xmlns:mc="http://schemas.openxmlformats.org/markup-compatibility/2006" xmlns:p14="http://schemas.microsoft.com/office/powerpoint/2010/main">
    <mc:Choice Requires="p14">
      <p:transition spd="slow" p14:dur="2000" advTm="28801"/>
    </mc:Choice>
    <mc:Fallback xmlns="">
      <p:transition spd="slow" advTm="2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1262914"/>
          </a:xfrm>
        </p:spPr>
        <p:txBody>
          <a:bodyPr>
            <a:normAutofit/>
          </a:bodyPr>
          <a:lstStyle/>
          <a:p>
            <a:r>
              <a:rPr lang="sv-SE" sz="1400" dirty="0" smtClean="0">
                <a:solidFill>
                  <a:srgbClr val="00B050"/>
                </a:solidFill>
              </a:rPr>
              <a:t>TO DO: </a:t>
            </a:r>
            <a:r>
              <a:rPr lang="sv-SE" sz="1400" dirty="0" err="1" smtClean="0"/>
              <a:t>Add</a:t>
            </a:r>
            <a:r>
              <a:rPr lang="sv-SE" sz="1400" dirty="0" smtClean="0"/>
              <a:t> </a:t>
            </a:r>
            <a:r>
              <a:rPr lang="sv-SE" sz="1400" dirty="0" err="1"/>
              <a:t>foreign</a:t>
            </a:r>
            <a:r>
              <a:rPr lang="sv-SE" sz="1400" dirty="0"/>
              <a:t> </a:t>
            </a:r>
            <a:r>
              <a:rPr lang="sv-SE" sz="1400" dirty="0" err="1"/>
              <a:t>keys</a:t>
            </a:r>
            <a:r>
              <a:rPr lang="sv-SE" sz="1400" dirty="0"/>
              <a:t> (FK) to </a:t>
            </a:r>
            <a:r>
              <a:rPr lang="sv-SE" sz="1400" dirty="0" smtClean="0"/>
              <a:t>match the PK </a:t>
            </a:r>
            <a:r>
              <a:rPr lang="sv-SE" sz="1400" dirty="0"/>
              <a:t>as </a:t>
            </a:r>
            <a:r>
              <a:rPr lang="sv-SE" sz="1400" dirty="0" smtClean="0"/>
              <a:t>the </a:t>
            </a:r>
            <a:r>
              <a:rPr lang="sv-SE" sz="1400" i="1" dirty="0" smtClean="0"/>
              <a:t>second </a:t>
            </a:r>
            <a:r>
              <a:rPr lang="sv-SE" sz="1400" i="1" dirty="0" err="1" smtClean="0"/>
              <a:t>of</a:t>
            </a:r>
            <a:r>
              <a:rPr lang="sv-SE" sz="1400" i="1" dirty="0" smtClean="0"/>
              <a:t> </a:t>
            </a:r>
            <a:r>
              <a:rPr lang="sv-SE" sz="1400" i="1" dirty="0" err="1"/>
              <a:t>two</a:t>
            </a:r>
            <a:r>
              <a:rPr lang="sv-SE" sz="1400" i="1" dirty="0"/>
              <a:t> steps </a:t>
            </a:r>
            <a:r>
              <a:rPr lang="sv-SE" sz="1400" dirty="0"/>
              <a:t>to </a:t>
            </a:r>
            <a:r>
              <a:rPr lang="sv-SE" sz="1400" dirty="0" err="1"/>
              <a:t>replace</a:t>
            </a:r>
            <a:r>
              <a:rPr lang="sv-SE" sz="1400" dirty="0"/>
              <a:t> </a:t>
            </a:r>
            <a:r>
              <a:rPr lang="sv-SE" sz="1400" dirty="0" smtClean="0"/>
              <a:t>and </a:t>
            </a:r>
            <a:r>
              <a:rPr lang="sv-SE" sz="1400" dirty="0" err="1" smtClean="0"/>
              <a:t>represent</a:t>
            </a:r>
            <a:r>
              <a:rPr lang="sv-SE" sz="1400" dirty="0" smtClean="0"/>
              <a:t> </a:t>
            </a:r>
            <a:r>
              <a:rPr lang="sv-SE" sz="1400" dirty="0"/>
              <a:t>associations. </a:t>
            </a:r>
            <a:r>
              <a:rPr lang="sv-SE" sz="1400" dirty="0" err="1"/>
              <a:t>Why</a:t>
            </a:r>
            <a:r>
              <a:rPr lang="sv-SE" sz="1400" dirty="0"/>
              <a:t>? The </a:t>
            </a:r>
            <a:r>
              <a:rPr lang="sv-SE" sz="1400" dirty="0" err="1"/>
              <a:t>relational</a:t>
            </a:r>
            <a:r>
              <a:rPr lang="sv-SE" sz="1400" dirty="0"/>
              <a:t> </a:t>
            </a:r>
            <a:r>
              <a:rPr lang="sv-SE" sz="1400" dirty="0" err="1"/>
              <a:t>database</a:t>
            </a:r>
            <a:r>
              <a:rPr lang="sv-SE" sz="1400" dirty="0"/>
              <a:t> </a:t>
            </a:r>
            <a:r>
              <a:rPr lang="sv-SE" sz="1400" dirty="0" err="1"/>
              <a:t>technology</a:t>
            </a:r>
            <a:r>
              <a:rPr lang="sv-SE" sz="1400" dirty="0"/>
              <a:t> </a:t>
            </a:r>
            <a:r>
              <a:rPr lang="sv-SE" sz="1400" dirty="0" err="1"/>
              <a:t>requires</a:t>
            </a:r>
            <a:r>
              <a:rPr lang="sv-SE" sz="1400" dirty="0"/>
              <a:t> </a:t>
            </a:r>
            <a:r>
              <a:rPr lang="sv-SE" sz="1400" dirty="0" smtClean="0"/>
              <a:t>FK</a:t>
            </a:r>
            <a:endParaRPr lang="sv-SE" sz="1400" dirty="0"/>
          </a:p>
          <a:p>
            <a:endParaRPr lang="sv-SE" sz="2000" dirty="0"/>
          </a:p>
          <a:p>
            <a:pPr marL="0" indent="0">
              <a:buNone/>
            </a:pPr>
            <a:endParaRPr lang="sv-SE" sz="2000" dirty="0" smtClean="0"/>
          </a:p>
          <a:p>
            <a:pPr marL="0" indent="0">
              <a:buNone/>
            </a:pPr>
            <a:endParaRPr lang="sv-SE" sz="2000" dirty="0"/>
          </a:p>
          <a:p>
            <a:endParaRPr lang="sv-SE" sz="2000" dirty="0"/>
          </a:p>
        </p:txBody>
      </p:sp>
      <p:sp>
        <p:nvSpPr>
          <p:cNvPr id="80"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6</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8113" y="4665864"/>
            <a:ext cx="406400" cy="406400"/>
          </a:xfrm>
          <a:prstGeom prst="rect">
            <a:avLst/>
          </a:prstGeom>
        </p:spPr>
      </p:pic>
      <p:sp>
        <p:nvSpPr>
          <p:cNvPr id="137" name="Rectangle 8"/>
          <p:cNvSpPr>
            <a:spLocks noChangeArrowheads="1"/>
          </p:cNvSpPr>
          <p:nvPr/>
        </p:nvSpPr>
        <p:spPr bwMode="auto">
          <a:xfrm>
            <a:off x="1145641" y="2702929"/>
            <a:ext cx="1844818" cy="643537"/>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8" name="Line 9"/>
          <p:cNvSpPr>
            <a:spLocks noChangeShapeType="1"/>
          </p:cNvSpPr>
          <p:nvPr/>
        </p:nvSpPr>
        <p:spPr bwMode="auto">
          <a:xfrm flipV="1">
            <a:off x="1145641" y="2874376"/>
            <a:ext cx="1844818" cy="11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9" name="Text Box 10"/>
          <p:cNvSpPr txBox="1">
            <a:spLocks noChangeArrowheads="1"/>
          </p:cNvSpPr>
          <p:nvPr/>
        </p:nvSpPr>
        <p:spPr bwMode="auto">
          <a:xfrm>
            <a:off x="1813972" y="26552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0" name="Text Box 16"/>
          <p:cNvSpPr txBox="1">
            <a:spLocks noChangeArrowheads="1"/>
          </p:cNvSpPr>
          <p:nvPr/>
        </p:nvSpPr>
        <p:spPr bwMode="auto">
          <a:xfrm>
            <a:off x="2936620" y="292393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1" name="Text Box 17"/>
          <p:cNvSpPr txBox="1">
            <a:spLocks noChangeArrowheads="1"/>
          </p:cNvSpPr>
          <p:nvPr/>
        </p:nvSpPr>
        <p:spPr bwMode="auto">
          <a:xfrm>
            <a:off x="5877119" y="353161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2" name="Rectangle 18"/>
          <p:cNvSpPr>
            <a:spLocks noChangeArrowheads="1"/>
          </p:cNvSpPr>
          <p:nvPr/>
        </p:nvSpPr>
        <p:spPr bwMode="auto">
          <a:xfrm>
            <a:off x="3853268" y="3477451"/>
            <a:ext cx="2030727"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3" name="Line 19"/>
          <p:cNvSpPr>
            <a:spLocks noChangeShapeType="1"/>
          </p:cNvSpPr>
          <p:nvPr/>
        </p:nvSpPr>
        <p:spPr bwMode="auto">
          <a:xfrm>
            <a:off x="3853268" y="3626077"/>
            <a:ext cx="2030728" cy="159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4" name="Text Box 21"/>
          <p:cNvSpPr txBox="1">
            <a:spLocks noChangeArrowheads="1"/>
          </p:cNvSpPr>
          <p:nvPr/>
        </p:nvSpPr>
        <p:spPr bwMode="auto">
          <a:xfrm>
            <a:off x="4282185" y="342031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5" name="Rectangle 23"/>
          <p:cNvSpPr>
            <a:spLocks noChangeArrowheads="1"/>
          </p:cNvSpPr>
          <p:nvPr/>
        </p:nvSpPr>
        <p:spPr bwMode="auto">
          <a:xfrm>
            <a:off x="6613305" y="2372375"/>
            <a:ext cx="2259007"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6" name="Text Box 25"/>
          <p:cNvSpPr txBox="1">
            <a:spLocks noChangeArrowheads="1"/>
          </p:cNvSpPr>
          <p:nvPr/>
        </p:nvSpPr>
        <p:spPr bwMode="auto">
          <a:xfrm>
            <a:off x="6832380" y="2325940"/>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47" name="Rectangle 27"/>
          <p:cNvSpPr>
            <a:spLocks noChangeArrowheads="1"/>
          </p:cNvSpPr>
          <p:nvPr/>
        </p:nvSpPr>
        <p:spPr bwMode="auto">
          <a:xfrm>
            <a:off x="1133099" y="2854510"/>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p:txBody>
      </p:sp>
      <p:sp>
        <p:nvSpPr>
          <p:cNvPr id="148" name="Rectangle 28"/>
          <p:cNvSpPr>
            <a:spLocks noChangeArrowheads="1"/>
          </p:cNvSpPr>
          <p:nvPr/>
        </p:nvSpPr>
        <p:spPr bwMode="auto">
          <a:xfrm>
            <a:off x="3830935" y="3605971"/>
            <a:ext cx="1555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9" name="Text Box 29"/>
          <p:cNvSpPr txBox="1">
            <a:spLocks noChangeArrowheads="1"/>
          </p:cNvSpPr>
          <p:nvPr/>
        </p:nvSpPr>
        <p:spPr bwMode="auto">
          <a:xfrm>
            <a:off x="3371899" y="328657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50" name="Text Box 30"/>
          <p:cNvSpPr txBox="1">
            <a:spLocks noChangeArrowheads="1"/>
          </p:cNvSpPr>
          <p:nvPr/>
        </p:nvSpPr>
        <p:spPr bwMode="auto">
          <a:xfrm>
            <a:off x="6269259" y="262880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1" name="Line 34"/>
          <p:cNvSpPr>
            <a:spLocks noChangeShapeType="1"/>
          </p:cNvSpPr>
          <p:nvPr/>
        </p:nvSpPr>
        <p:spPr bwMode="auto">
          <a:xfrm flipV="1">
            <a:off x="6613304" y="2538448"/>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52" name="Line 106"/>
          <p:cNvSpPr>
            <a:spLocks noChangeShapeType="1"/>
          </p:cNvSpPr>
          <p:nvPr/>
        </p:nvSpPr>
        <p:spPr bwMode="auto">
          <a:xfrm>
            <a:off x="3004752" y="3176601"/>
            <a:ext cx="814454" cy="39097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3" name="Line 106"/>
          <p:cNvSpPr>
            <a:spLocks noChangeShapeType="1"/>
          </p:cNvSpPr>
          <p:nvPr/>
        </p:nvSpPr>
        <p:spPr bwMode="auto">
          <a:xfrm flipH="1">
            <a:off x="5877120" y="2595585"/>
            <a:ext cx="726019" cy="100073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4" name="Text Box 22"/>
          <p:cNvSpPr txBox="1">
            <a:spLocks noChangeArrowheads="1"/>
          </p:cNvSpPr>
          <p:nvPr/>
        </p:nvSpPr>
        <p:spPr bwMode="auto">
          <a:xfrm>
            <a:off x="6564950" y="2483414"/>
            <a:ext cx="23557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55" name="Text Box 17"/>
          <p:cNvSpPr txBox="1">
            <a:spLocks noChangeArrowheads="1"/>
          </p:cNvSpPr>
          <p:nvPr/>
        </p:nvSpPr>
        <p:spPr bwMode="auto">
          <a:xfrm>
            <a:off x="5738275" y="3185362"/>
            <a:ext cx="815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6" name="Text Box 17"/>
          <p:cNvSpPr txBox="1">
            <a:spLocks noChangeArrowheads="1"/>
          </p:cNvSpPr>
          <p:nvPr/>
        </p:nvSpPr>
        <p:spPr bwMode="auto">
          <a:xfrm>
            <a:off x="2936620" y="3099140"/>
            <a:ext cx="9363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65" name="Rectangle 23"/>
          <p:cNvSpPr>
            <a:spLocks noChangeArrowheads="1"/>
          </p:cNvSpPr>
          <p:nvPr/>
        </p:nvSpPr>
        <p:spPr bwMode="auto">
          <a:xfrm>
            <a:off x="6718165" y="4246566"/>
            <a:ext cx="1773141" cy="69877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6"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67" name="Line 34"/>
          <p:cNvSpPr>
            <a:spLocks noChangeShapeType="1"/>
          </p:cNvSpPr>
          <p:nvPr/>
        </p:nvSpPr>
        <p:spPr bwMode="auto">
          <a:xfrm>
            <a:off x="6720546" y="4428730"/>
            <a:ext cx="177076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70" name="Text Box 22"/>
          <p:cNvSpPr txBox="1">
            <a:spLocks noChangeArrowheads="1"/>
          </p:cNvSpPr>
          <p:nvPr/>
        </p:nvSpPr>
        <p:spPr bwMode="auto">
          <a:xfrm>
            <a:off x="6665833" y="4436051"/>
            <a:ext cx="18833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a:latin typeface="Verdana" panose="020B0604030504040204" pitchFamily="34" charset="0"/>
              </a:rPr>
              <a:t>t</a:t>
            </a:r>
            <a:r>
              <a:rPr lang="sv-SE" altLang="sv-SE" sz="900" dirty="0" err="1" smtClean="0">
                <a:latin typeface="Verdana" panose="020B0604030504040204" pitchFamily="34" charset="0"/>
              </a:rPr>
              <a: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72" name="Text Box 30"/>
          <p:cNvSpPr txBox="1">
            <a:spLocks noChangeArrowheads="1"/>
          </p:cNvSpPr>
          <p:nvPr/>
        </p:nvSpPr>
        <p:spPr bwMode="auto">
          <a:xfrm>
            <a:off x="6945878" y="282553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75" name="Isosceles Triangle 174"/>
          <p:cNvSpPr/>
          <p:nvPr/>
        </p:nvSpPr>
        <p:spPr>
          <a:xfrm rot="5400000">
            <a:off x="3550841" y="322073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6" name="Isosceles Triangle 175"/>
          <p:cNvSpPr/>
          <p:nvPr/>
        </p:nvSpPr>
        <p:spPr>
          <a:xfrm>
            <a:off x="2234596" y="3355039"/>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7" name="Straight Connector 176"/>
          <p:cNvCxnSpPr>
            <a:stCxn id="176" idx="3"/>
          </p:cNvCxnSpPr>
          <p:nvPr/>
        </p:nvCxnSpPr>
        <p:spPr>
          <a:xfrm>
            <a:off x="2377388" y="3508305"/>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8" name="Straight Connector 177"/>
          <p:cNvCxnSpPr/>
          <p:nvPr/>
        </p:nvCxnSpPr>
        <p:spPr>
          <a:xfrm>
            <a:off x="976335" y="3643247"/>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9" name="Straight Connector 178"/>
          <p:cNvCxnSpPr/>
          <p:nvPr/>
        </p:nvCxnSpPr>
        <p:spPr>
          <a:xfrm>
            <a:off x="3356404" y="3660705"/>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80" name="Straight Connector 179"/>
          <p:cNvCxnSpPr/>
          <p:nvPr/>
        </p:nvCxnSpPr>
        <p:spPr>
          <a:xfrm>
            <a:off x="977745" y="3652175"/>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81" name="Rectangle 23"/>
          <p:cNvSpPr>
            <a:spLocks noChangeArrowheads="1"/>
          </p:cNvSpPr>
          <p:nvPr/>
        </p:nvSpPr>
        <p:spPr bwMode="auto">
          <a:xfrm>
            <a:off x="1489353" y="4527231"/>
            <a:ext cx="1649298"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2" name="Line 34"/>
          <p:cNvSpPr>
            <a:spLocks noChangeShapeType="1"/>
          </p:cNvSpPr>
          <p:nvPr/>
        </p:nvSpPr>
        <p:spPr bwMode="auto">
          <a:xfrm flipV="1">
            <a:off x="1489352" y="4728123"/>
            <a:ext cx="1619284" cy="17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83" name="Text Box 22"/>
          <p:cNvSpPr txBox="1">
            <a:spLocks noChangeArrowheads="1"/>
          </p:cNvSpPr>
          <p:nvPr/>
        </p:nvSpPr>
        <p:spPr bwMode="auto">
          <a:xfrm>
            <a:off x="1560429" y="4682153"/>
            <a:ext cx="17994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4" name="Text Box 25"/>
          <p:cNvSpPr txBox="1">
            <a:spLocks noChangeArrowheads="1"/>
          </p:cNvSpPr>
          <p:nvPr/>
        </p:nvSpPr>
        <p:spPr bwMode="auto">
          <a:xfrm>
            <a:off x="1945229" y="4492673"/>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85" name="Line 106"/>
          <p:cNvSpPr>
            <a:spLocks noChangeShapeType="1"/>
          </p:cNvSpPr>
          <p:nvPr/>
        </p:nvSpPr>
        <p:spPr bwMode="auto">
          <a:xfrm flipH="1">
            <a:off x="5823474" y="4715836"/>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6" name="Text Box 17"/>
          <p:cNvSpPr txBox="1">
            <a:spLocks noChangeArrowheads="1"/>
          </p:cNvSpPr>
          <p:nvPr/>
        </p:nvSpPr>
        <p:spPr bwMode="auto">
          <a:xfrm>
            <a:off x="5863406" y="468701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187" name="TextBox 186"/>
          <p:cNvSpPr txBox="1"/>
          <p:nvPr/>
        </p:nvSpPr>
        <p:spPr>
          <a:xfrm>
            <a:off x="5942356" y="4485004"/>
            <a:ext cx="850094"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88" name="TextBox 187"/>
          <p:cNvSpPr txBox="1"/>
          <p:nvPr/>
        </p:nvSpPr>
        <p:spPr>
          <a:xfrm>
            <a:off x="523521" y="2841127"/>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93" name="Rectangle 8"/>
          <p:cNvSpPr>
            <a:spLocks noChangeArrowheads="1"/>
          </p:cNvSpPr>
          <p:nvPr/>
        </p:nvSpPr>
        <p:spPr bwMode="auto">
          <a:xfrm>
            <a:off x="91456" y="2115863"/>
            <a:ext cx="1884167"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4" name="Line 9"/>
          <p:cNvSpPr>
            <a:spLocks noChangeShapeType="1"/>
          </p:cNvSpPr>
          <p:nvPr/>
        </p:nvSpPr>
        <p:spPr bwMode="auto">
          <a:xfrm flipV="1">
            <a:off x="91457" y="2285777"/>
            <a:ext cx="1842789" cy="15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5" name="Text Box 10"/>
          <p:cNvSpPr txBox="1">
            <a:spLocks noChangeArrowheads="1"/>
          </p:cNvSpPr>
          <p:nvPr/>
        </p:nvSpPr>
        <p:spPr bwMode="auto">
          <a:xfrm>
            <a:off x="107903" y="2076888"/>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96" name="Rectangle 27"/>
          <p:cNvSpPr>
            <a:spLocks noChangeArrowheads="1"/>
          </p:cNvSpPr>
          <p:nvPr/>
        </p:nvSpPr>
        <p:spPr bwMode="auto">
          <a:xfrm>
            <a:off x="54548" y="2252225"/>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197" name="Line 106"/>
          <p:cNvSpPr>
            <a:spLocks noChangeShapeType="1"/>
          </p:cNvSpPr>
          <p:nvPr/>
        </p:nvSpPr>
        <p:spPr bwMode="auto">
          <a:xfrm flipH="1" flipV="1">
            <a:off x="324276" y="3076292"/>
            <a:ext cx="798592" cy="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98" name="Text Box 17"/>
          <p:cNvSpPr txBox="1">
            <a:spLocks noChangeArrowheads="1"/>
          </p:cNvSpPr>
          <p:nvPr/>
        </p:nvSpPr>
        <p:spPr bwMode="auto">
          <a:xfrm>
            <a:off x="-20317" y="261079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201" name="Text Box 17"/>
          <p:cNvSpPr txBox="1">
            <a:spLocks noChangeArrowheads="1"/>
          </p:cNvSpPr>
          <p:nvPr/>
        </p:nvSpPr>
        <p:spPr bwMode="auto">
          <a:xfrm>
            <a:off x="763542" y="314488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02" name="Isosceles Triangle 201"/>
          <p:cNvSpPr/>
          <p:nvPr/>
        </p:nvSpPr>
        <p:spPr>
          <a:xfrm rot="16200000">
            <a:off x="428344" y="2930240"/>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6" name="Line 106"/>
          <p:cNvSpPr>
            <a:spLocks noChangeShapeType="1"/>
          </p:cNvSpPr>
          <p:nvPr/>
        </p:nvSpPr>
        <p:spPr bwMode="auto">
          <a:xfrm flipV="1">
            <a:off x="316526" y="2629508"/>
            <a:ext cx="7750" cy="45349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7" name="Line 106"/>
          <p:cNvSpPr>
            <a:spLocks noChangeShapeType="1"/>
          </p:cNvSpPr>
          <p:nvPr/>
        </p:nvSpPr>
        <p:spPr bwMode="auto">
          <a:xfrm>
            <a:off x="7336242" y="3715327"/>
            <a:ext cx="2455" cy="53123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8" name="Text Box 30"/>
          <p:cNvSpPr txBox="1">
            <a:spLocks noChangeArrowheads="1"/>
          </p:cNvSpPr>
          <p:nvPr/>
        </p:nvSpPr>
        <p:spPr bwMode="auto">
          <a:xfrm>
            <a:off x="6985916" y="37675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9" name="Isosceles Triangle 208"/>
          <p:cNvSpPr/>
          <p:nvPr/>
        </p:nvSpPr>
        <p:spPr>
          <a:xfrm>
            <a:off x="7382148" y="2891325"/>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0" name="Rectangle 23"/>
          <p:cNvSpPr>
            <a:spLocks noChangeArrowheads="1"/>
          </p:cNvSpPr>
          <p:nvPr/>
        </p:nvSpPr>
        <p:spPr bwMode="auto">
          <a:xfrm>
            <a:off x="6479632" y="3264191"/>
            <a:ext cx="2302037" cy="54853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11" name="Text Box 25"/>
          <p:cNvSpPr txBox="1">
            <a:spLocks noChangeArrowheads="1"/>
          </p:cNvSpPr>
          <p:nvPr/>
        </p:nvSpPr>
        <p:spPr bwMode="auto">
          <a:xfrm>
            <a:off x="6742394" y="3217756"/>
            <a:ext cx="16198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12" name="Line 34"/>
          <p:cNvSpPr>
            <a:spLocks noChangeShapeType="1"/>
          </p:cNvSpPr>
          <p:nvPr/>
        </p:nvSpPr>
        <p:spPr bwMode="auto">
          <a:xfrm>
            <a:off x="6485568" y="3441001"/>
            <a:ext cx="2290163" cy="58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19" name="Line 106"/>
          <p:cNvSpPr>
            <a:spLocks noChangeShapeType="1"/>
          </p:cNvSpPr>
          <p:nvPr/>
        </p:nvSpPr>
        <p:spPr bwMode="auto">
          <a:xfrm>
            <a:off x="7308539" y="283250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20" name="Text Box 30"/>
          <p:cNvSpPr txBox="1">
            <a:spLocks noChangeArrowheads="1"/>
          </p:cNvSpPr>
          <p:nvPr/>
        </p:nvSpPr>
        <p:spPr bwMode="auto">
          <a:xfrm>
            <a:off x="7316929" y="308306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21" name="Text Box 17"/>
          <p:cNvSpPr txBox="1">
            <a:spLocks noChangeArrowheads="1"/>
          </p:cNvSpPr>
          <p:nvPr/>
        </p:nvSpPr>
        <p:spPr bwMode="auto">
          <a:xfrm>
            <a:off x="7276707" y="2919724"/>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22" name="Isosceles Triangle 221"/>
          <p:cNvSpPr/>
          <p:nvPr/>
        </p:nvSpPr>
        <p:spPr>
          <a:xfrm>
            <a:off x="7383943" y="3885241"/>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23" name="Isosceles Triangle 222"/>
          <p:cNvSpPr/>
          <p:nvPr/>
        </p:nvSpPr>
        <p:spPr>
          <a:xfrm>
            <a:off x="5863406" y="3164475"/>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24" name="Text Box 17"/>
          <p:cNvSpPr txBox="1">
            <a:spLocks noChangeArrowheads="1"/>
          </p:cNvSpPr>
          <p:nvPr/>
        </p:nvSpPr>
        <p:spPr bwMode="auto">
          <a:xfrm>
            <a:off x="7335145" y="393257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is</a:t>
            </a:r>
            <a:endParaRPr lang="sv-SE" altLang="sv-SE" sz="900" i="1" dirty="0">
              <a:latin typeface="Verdana" panose="020B0604030504040204" pitchFamily="34" charset="0"/>
            </a:endParaRPr>
          </a:p>
        </p:txBody>
      </p:sp>
      <p:sp>
        <p:nvSpPr>
          <p:cNvPr id="225" name="Text Box 30"/>
          <p:cNvSpPr txBox="1">
            <a:spLocks noChangeArrowheads="1"/>
          </p:cNvSpPr>
          <p:nvPr/>
        </p:nvSpPr>
        <p:spPr bwMode="auto">
          <a:xfrm>
            <a:off x="7002865" y="4027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32" name="Text Box 22"/>
          <p:cNvSpPr txBox="1">
            <a:spLocks noChangeArrowheads="1"/>
          </p:cNvSpPr>
          <p:nvPr/>
        </p:nvSpPr>
        <p:spPr bwMode="auto">
          <a:xfrm>
            <a:off x="6430385" y="3399435"/>
            <a:ext cx="2703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36" name="Text Box 30"/>
          <p:cNvSpPr txBox="1">
            <a:spLocks noChangeArrowheads="1"/>
          </p:cNvSpPr>
          <p:nvPr/>
        </p:nvSpPr>
        <p:spPr bwMode="auto">
          <a:xfrm>
            <a:off x="6356588" y="469337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44" name="Line 106"/>
          <p:cNvSpPr>
            <a:spLocks noChangeShapeType="1"/>
          </p:cNvSpPr>
          <p:nvPr/>
        </p:nvSpPr>
        <p:spPr bwMode="auto">
          <a:xfrm flipH="1">
            <a:off x="5470931" y="2451554"/>
            <a:ext cx="1132207" cy="2070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45" name="Text Box 16"/>
          <p:cNvSpPr txBox="1">
            <a:spLocks noChangeArrowheads="1"/>
          </p:cNvSpPr>
          <p:nvPr/>
        </p:nvSpPr>
        <p:spPr bwMode="auto">
          <a:xfrm>
            <a:off x="5394570" y="24614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46" name="Text Box 30"/>
          <p:cNvSpPr txBox="1">
            <a:spLocks noChangeArrowheads="1"/>
          </p:cNvSpPr>
          <p:nvPr/>
        </p:nvSpPr>
        <p:spPr bwMode="auto">
          <a:xfrm>
            <a:off x="6252135" y="23278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47" name="Rectangle 23"/>
          <p:cNvSpPr>
            <a:spLocks noChangeArrowheads="1"/>
          </p:cNvSpPr>
          <p:nvPr/>
        </p:nvSpPr>
        <p:spPr bwMode="auto">
          <a:xfrm>
            <a:off x="3671376" y="2495515"/>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48" name="Text Box 25"/>
          <p:cNvSpPr txBox="1">
            <a:spLocks noChangeArrowheads="1"/>
          </p:cNvSpPr>
          <p:nvPr/>
        </p:nvSpPr>
        <p:spPr bwMode="auto">
          <a:xfrm>
            <a:off x="3890452" y="244908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249" name="Line 34"/>
          <p:cNvSpPr>
            <a:spLocks noChangeShapeType="1"/>
          </p:cNvSpPr>
          <p:nvPr/>
        </p:nvSpPr>
        <p:spPr bwMode="auto">
          <a:xfrm flipV="1">
            <a:off x="3671376" y="2672435"/>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51" name="Text Box 22"/>
          <p:cNvSpPr txBox="1">
            <a:spLocks noChangeArrowheads="1"/>
          </p:cNvSpPr>
          <p:nvPr/>
        </p:nvSpPr>
        <p:spPr bwMode="auto">
          <a:xfrm>
            <a:off x="3644380" y="2604974"/>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52" name="Text Box 17"/>
          <p:cNvSpPr txBox="1">
            <a:spLocks noChangeArrowheads="1"/>
          </p:cNvSpPr>
          <p:nvPr/>
        </p:nvSpPr>
        <p:spPr bwMode="auto">
          <a:xfrm>
            <a:off x="5768713" y="2456778"/>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53" name="Isosceles Triangle 252"/>
          <p:cNvSpPr/>
          <p:nvPr/>
        </p:nvSpPr>
        <p:spPr>
          <a:xfrm rot="5400000">
            <a:off x="6045724" y="253440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56" name="Rectangle 23"/>
          <p:cNvSpPr>
            <a:spLocks noChangeArrowheads="1"/>
          </p:cNvSpPr>
          <p:nvPr/>
        </p:nvSpPr>
        <p:spPr bwMode="auto">
          <a:xfrm>
            <a:off x="3862128" y="4432750"/>
            <a:ext cx="197039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57" name="Text Box 25"/>
          <p:cNvSpPr txBox="1">
            <a:spLocks noChangeArrowheads="1"/>
          </p:cNvSpPr>
          <p:nvPr/>
        </p:nvSpPr>
        <p:spPr bwMode="auto">
          <a:xfrm>
            <a:off x="4177936" y="4382289"/>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258" name="Line 34"/>
          <p:cNvSpPr>
            <a:spLocks noChangeShapeType="1"/>
          </p:cNvSpPr>
          <p:nvPr/>
        </p:nvSpPr>
        <p:spPr bwMode="auto">
          <a:xfrm>
            <a:off x="3885761" y="4612020"/>
            <a:ext cx="1946764" cy="289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59" name="Isosceles Triangle 258"/>
          <p:cNvSpPr/>
          <p:nvPr/>
        </p:nvSpPr>
        <p:spPr>
          <a:xfrm rot="16200000">
            <a:off x="5885271" y="460369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60" name="Line 106"/>
          <p:cNvSpPr>
            <a:spLocks noChangeShapeType="1"/>
          </p:cNvSpPr>
          <p:nvPr/>
        </p:nvSpPr>
        <p:spPr bwMode="auto">
          <a:xfrm flipH="1">
            <a:off x="3141709" y="4782399"/>
            <a:ext cx="689225" cy="1694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61" name="Text Box 17"/>
          <p:cNvSpPr txBox="1">
            <a:spLocks noChangeArrowheads="1"/>
          </p:cNvSpPr>
          <p:nvPr/>
        </p:nvSpPr>
        <p:spPr bwMode="auto">
          <a:xfrm>
            <a:off x="3144141" y="476061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62" name="TextBox 261"/>
          <p:cNvSpPr txBox="1"/>
          <p:nvPr/>
        </p:nvSpPr>
        <p:spPr>
          <a:xfrm>
            <a:off x="3411680" y="4564796"/>
            <a:ext cx="850094" cy="230832"/>
          </a:xfrm>
          <a:prstGeom prst="rect">
            <a:avLst/>
          </a:prstGeom>
          <a:noFill/>
        </p:spPr>
        <p:txBody>
          <a:bodyPr wrap="square" rtlCol="0">
            <a:spAutoFit/>
          </a:bodyPr>
          <a:lstStyle/>
          <a:p>
            <a:r>
              <a:rPr lang="sv-SE" sz="900" i="1" dirty="0" err="1" smtClean="0">
                <a:latin typeface="Verdana" panose="020B0604030504040204" pitchFamily="34" charset="0"/>
              </a:rPr>
              <a:t>isOf</a:t>
            </a:r>
            <a:endParaRPr lang="sv-SE" sz="900" i="1" dirty="0">
              <a:latin typeface="Verdana" panose="020B0604030504040204" pitchFamily="34" charset="0"/>
            </a:endParaRPr>
          </a:p>
        </p:txBody>
      </p:sp>
      <p:sp>
        <p:nvSpPr>
          <p:cNvPr id="263" name="Isosceles Triangle 262"/>
          <p:cNvSpPr/>
          <p:nvPr/>
        </p:nvSpPr>
        <p:spPr>
          <a:xfrm rot="16200000">
            <a:off x="3358153" y="466283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64" name="Text Box 17"/>
          <p:cNvSpPr txBox="1">
            <a:spLocks noChangeArrowheads="1"/>
          </p:cNvSpPr>
          <p:nvPr/>
        </p:nvSpPr>
        <p:spPr bwMode="auto">
          <a:xfrm>
            <a:off x="3504189" y="476443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65" name="Text Box 22"/>
          <p:cNvSpPr txBox="1">
            <a:spLocks noChangeArrowheads="1"/>
          </p:cNvSpPr>
          <p:nvPr/>
        </p:nvSpPr>
        <p:spPr bwMode="auto">
          <a:xfrm>
            <a:off x="3789527" y="4618975"/>
            <a:ext cx="2324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67" name="Rectangle 8"/>
          <p:cNvSpPr>
            <a:spLocks noChangeArrowheads="1"/>
          </p:cNvSpPr>
          <p:nvPr/>
        </p:nvSpPr>
        <p:spPr bwMode="auto">
          <a:xfrm>
            <a:off x="125804" y="3790458"/>
            <a:ext cx="1713947"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68" name="Line 9"/>
          <p:cNvSpPr>
            <a:spLocks noChangeShapeType="1"/>
          </p:cNvSpPr>
          <p:nvPr/>
        </p:nvSpPr>
        <p:spPr bwMode="auto">
          <a:xfrm flipV="1">
            <a:off x="113207" y="3951053"/>
            <a:ext cx="1726544" cy="16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69" name="Text Box 10"/>
          <p:cNvSpPr txBox="1">
            <a:spLocks noChangeArrowheads="1"/>
          </p:cNvSpPr>
          <p:nvPr/>
        </p:nvSpPr>
        <p:spPr bwMode="auto">
          <a:xfrm>
            <a:off x="243407" y="3733070"/>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70" name="Rectangle 8"/>
          <p:cNvSpPr>
            <a:spLocks noChangeArrowheads="1"/>
          </p:cNvSpPr>
          <p:nvPr/>
        </p:nvSpPr>
        <p:spPr bwMode="auto">
          <a:xfrm>
            <a:off x="1962680" y="3810111"/>
            <a:ext cx="1875250"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71" name="Line 9"/>
          <p:cNvSpPr>
            <a:spLocks noChangeShapeType="1"/>
          </p:cNvSpPr>
          <p:nvPr/>
        </p:nvSpPr>
        <p:spPr bwMode="auto">
          <a:xfrm flipV="1">
            <a:off x="1962680" y="3976368"/>
            <a:ext cx="1875249" cy="5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72" name="Text Box 10"/>
          <p:cNvSpPr txBox="1">
            <a:spLocks noChangeArrowheads="1"/>
          </p:cNvSpPr>
          <p:nvPr/>
        </p:nvSpPr>
        <p:spPr bwMode="auto">
          <a:xfrm>
            <a:off x="2169419" y="3755008"/>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73" name="Rectangle 27"/>
          <p:cNvSpPr>
            <a:spLocks noChangeArrowheads="1"/>
          </p:cNvSpPr>
          <p:nvPr/>
        </p:nvSpPr>
        <p:spPr bwMode="auto">
          <a:xfrm>
            <a:off x="1950083" y="3986978"/>
            <a:ext cx="17972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bachelorStudentID</a:t>
            </a:r>
            <a:r>
              <a:rPr lang="sv-SE" altLang="sv-SE" sz="800" dirty="0" smtClean="0">
                <a:latin typeface="Verdana" panose="020B0604030504040204" pitchFamily="34" charset="0"/>
              </a:rPr>
              <a:t> </a:t>
            </a:r>
            <a:r>
              <a:rPr lang="sv-SE" altLang="sv-SE" sz="800" dirty="0">
                <a:latin typeface="Verdana" panose="020B0604030504040204" pitchFamily="34" charset="0"/>
              </a:rPr>
              <a:t>(1..1)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highSchoolExamYear</a:t>
            </a:r>
            <a:r>
              <a:rPr lang="sv-SE" altLang="sv-SE" sz="900" dirty="0" smtClean="0">
                <a:latin typeface="Verdana" panose="020B0604030504040204" pitchFamily="34" charset="0"/>
              </a:rPr>
              <a:t> (1..1)</a:t>
            </a:r>
          </a:p>
        </p:txBody>
      </p:sp>
      <p:sp>
        <p:nvSpPr>
          <p:cNvPr id="274" name="Rectangle 27"/>
          <p:cNvSpPr>
            <a:spLocks noChangeArrowheads="1"/>
          </p:cNvSpPr>
          <p:nvPr/>
        </p:nvSpPr>
        <p:spPr bwMode="auto">
          <a:xfrm>
            <a:off x="50540" y="3963125"/>
            <a:ext cx="238630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masterStudentID</a:t>
            </a:r>
            <a:r>
              <a:rPr lang="sv-SE" altLang="sv-SE" sz="800" dirty="0" smtClean="0">
                <a:latin typeface="Verdana" panose="020B0604030504040204" pitchFamily="34" charset="0"/>
              </a:rPr>
              <a:t> (1</a:t>
            </a:r>
            <a:r>
              <a:rPr lang="sv-SE" altLang="sv-SE" sz="800" dirty="0">
                <a:latin typeface="Verdana" panose="020B0604030504040204" pitchFamily="34" charset="0"/>
              </a:rPr>
              <a:t>..1)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Tree>
    <p:extLst>
      <p:ext uri="{BB962C8B-B14F-4D97-AF65-F5344CB8AC3E}">
        <p14:creationId xmlns:p14="http://schemas.microsoft.com/office/powerpoint/2010/main" val="2756715545"/>
      </p:ext>
    </p:extLst>
  </p:cSld>
  <p:clrMapOvr>
    <a:masterClrMapping/>
  </p:clrMapOvr>
  <mc:AlternateContent xmlns:mc="http://schemas.openxmlformats.org/markup-compatibility/2006" xmlns:p14="http://schemas.microsoft.com/office/powerpoint/2010/main">
    <mc:Choice Requires="p14">
      <p:transition spd="slow" p14:dur="2000" advTm="39198"/>
    </mc:Choice>
    <mc:Fallback xmlns="">
      <p:transition spd="slow" advTm="39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r>
              <a:rPr lang="sv-SE" altLang="sv-SE" dirty="0"/>
              <a:t>Different forms </a:t>
            </a:r>
            <a:r>
              <a:rPr lang="sv-SE" altLang="sv-SE" dirty="0" err="1"/>
              <a:t>of</a:t>
            </a:r>
            <a:r>
              <a:rPr lang="sv-SE" altLang="sv-SE" dirty="0"/>
              <a:t> RDMs</a:t>
            </a:r>
            <a:endParaRPr lang="sv-SE" altLang="sv-SE" dirty="0" smtClean="0"/>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22854"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22855"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22856"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22857"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22858"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22859"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22860"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22861"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22862"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5" name="Text Box 101"/>
          <p:cNvSpPr txBox="1">
            <a:spLocks noChangeArrowheads="1"/>
          </p:cNvSpPr>
          <p:nvPr/>
        </p:nvSpPr>
        <p:spPr bwMode="auto">
          <a:xfrm>
            <a:off x="3682085" y="4432277"/>
            <a:ext cx="12398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a:t>
            </a:r>
            <a:r>
              <a:rPr lang="sv-SE" altLang="sv-SE" sz="825" i="0" dirty="0" smtClean="0"/>
              <a:t>(in a UML Class Diagram)</a:t>
            </a:r>
            <a:endParaRPr lang="sv-SE" altLang="sv-SE" sz="825" i="0" dirty="0"/>
          </a:p>
          <a:p>
            <a:pPr algn="r" eaLnBrk="1" hangingPunct="1"/>
            <a:endParaRPr lang="sv-SE" altLang="sv-SE" sz="825" b="1" i="0" dirty="0"/>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r>
              <a:rPr lang="sv-SE" altLang="sv-SE" sz="825" i="0" dirty="0" err="1" smtClean="0"/>
              <a:t>of</a:t>
            </a:r>
            <a:r>
              <a:rPr lang="sv-SE" altLang="sv-SE" sz="825" i="0" dirty="0" smtClean="0"/>
              <a:t> software </a:t>
            </a:r>
            <a:r>
              <a:rPr lang="sv-SE" altLang="sv-SE" sz="825" i="0" dirty="0" err="1" smtClean="0"/>
              <a:t>concepts</a:t>
            </a:r>
            <a:r>
              <a:rPr lang="sv-SE" altLang="sv-SE" sz="825" i="0" dirty="0"/>
              <a:t> </a:t>
            </a:r>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4" name="Text Box 101"/>
          <p:cNvSpPr txBox="1">
            <a:spLocks noChangeArrowheads="1"/>
          </p:cNvSpPr>
          <p:nvPr/>
        </p:nvSpPr>
        <p:spPr bwMode="auto">
          <a:xfrm>
            <a:off x="4929576" y="4434794"/>
            <a:ext cx="12328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i="0" dirty="0" smtClean="0"/>
              <a:t> (in form </a:t>
            </a:r>
            <a:r>
              <a:rPr lang="sv-SE" altLang="sv-SE" sz="825" i="0" dirty="0" err="1" smtClean="0"/>
              <a:t>of</a:t>
            </a:r>
            <a:r>
              <a:rPr lang="sv-SE" altLang="sv-SE" sz="825" i="0" dirty="0" smtClean="0"/>
              <a:t> table </a:t>
            </a:r>
            <a:r>
              <a:rPr lang="sv-SE" altLang="sv-SE" sz="825" i="0" dirty="0" err="1" smtClean="0"/>
              <a:t>columns</a:t>
            </a:r>
            <a:r>
              <a:rPr lang="sv-SE" altLang="sv-SE" sz="825" i="0" dirty="0" smtClean="0"/>
              <a:t>)</a:t>
            </a:r>
            <a:endParaRPr lang="sv-SE" altLang="sv-SE" sz="825" i="0" dirty="0"/>
          </a:p>
          <a:p>
            <a:pPr algn="r" eaLnBrk="1" hangingPunct="1"/>
            <a:endParaRPr lang="sv-SE" altLang="sv-SE" sz="825" b="1" i="0" dirty="0"/>
          </a:p>
        </p:txBody>
      </p:sp>
      <p:sp>
        <p:nvSpPr>
          <p:cNvPr id="264" name="Text Box 101"/>
          <p:cNvSpPr txBox="1">
            <a:spLocks noChangeArrowheads="1"/>
          </p:cNvSpPr>
          <p:nvPr/>
        </p:nvSpPr>
        <p:spPr bwMode="auto">
          <a:xfrm>
            <a:off x="6223536" y="4446588"/>
            <a:ext cx="12328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00" b="1" i="0" dirty="0" err="1" smtClean="0"/>
              <a:t>database</a:t>
            </a:r>
            <a:r>
              <a:rPr lang="sv-SE" altLang="sv-SE" sz="825" b="1" i="0" dirty="0" smtClean="0"/>
              <a:t> </a:t>
            </a:r>
            <a:r>
              <a:rPr lang="sv-SE" altLang="sv-SE" sz="825" b="1" i="0" dirty="0" err="1" smtClean="0"/>
              <a:t>model</a:t>
            </a:r>
            <a:r>
              <a:rPr lang="sv-SE" altLang="sv-SE" sz="825" i="0" dirty="0" smtClean="0"/>
              <a:t> (in form </a:t>
            </a:r>
            <a:r>
              <a:rPr lang="sv-SE" altLang="sv-SE" sz="825" i="0" dirty="0" err="1" smtClean="0"/>
              <a:t>of</a:t>
            </a:r>
            <a:r>
              <a:rPr lang="sv-SE" altLang="sv-SE" sz="825" i="0" dirty="0" smtClean="0"/>
              <a:t> </a:t>
            </a:r>
            <a:r>
              <a:rPr lang="sv-SE" altLang="sv-SE" sz="825" i="0" dirty="0" err="1" smtClean="0"/>
              <a:t>textual</a:t>
            </a:r>
            <a:r>
              <a:rPr lang="sv-SE" altLang="sv-SE" sz="825" i="0" dirty="0" smtClean="0"/>
              <a:t> </a:t>
            </a:r>
            <a:r>
              <a:rPr lang="sv-SE" altLang="sv-SE" sz="825" i="0" dirty="0" err="1" smtClean="0"/>
              <a:t>descriptions</a:t>
            </a:r>
            <a:r>
              <a:rPr lang="sv-SE" altLang="sv-SE" sz="825" i="0" dirty="0" smtClean="0"/>
              <a:t>)</a:t>
            </a:r>
            <a:endParaRPr lang="sv-SE" altLang="sv-SE" sz="825" i="0" dirty="0"/>
          </a:p>
          <a:p>
            <a:pPr algn="r" eaLnBrk="1" hangingPunct="1"/>
            <a:endParaRPr lang="sv-SE" altLang="sv-SE" sz="825" b="1" i="0" dirty="0"/>
          </a:p>
        </p:txBody>
      </p:sp>
      <p:sp>
        <p:nvSpPr>
          <p:cNvPr id="3" name="Rectangle 2"/>
          <p:cNvSpPr/>
          <p:nvPr/>
        </p:nvSpPr>
        <p:spPr>
          <a:xfrm>
            <a:off x="10941575" y="50852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6" name="Rectangle 265"/>
          <p:cNvSpPr/>
          <p:nvPr/>
        </p:nvSpPr>
        <p:spPr>
          <a:xfrm>
            <a:off x="11211373" y="50852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7" name="Rectangle 266"/>
          <p:cNvSpPr/>
          <p:nvPr/>
        </p:nvSpPr>
        <p:spPr>
          <a:xfrm>
            <a:off x="11451234" y="50865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9" name="Rectangle 268"/>
          <p:cNvSpPr/>
          <p:nvPr/>
        </p:nvSpPr>
        <p:spPr>
          <a:xfrm>
            <a:off x="11093975" y="52376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0" name="Rectangle 269"/>
          <p:cNvSpPr/>
          <p:nvPr/>
        </p:nvSpPr>
        <p:spPr>
          <a:xfrm>
            <a:off x="11363773" y="52376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1" name="Rectangle 270"/>
          <p:cNvSpPr/>
          <p:nvPr/>
        </p:nvSpPr>
        <p:spPr>
          <a:xfrm>
            <a:off x="11603634" y="52389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2" name="Rectangle 271"/>
          <p:cNvSpPr/>
          <p:nvPr/>
        </p:nvSpPr>
        <p:spPr>
          <a:xfrm>
            <a:off x="11246375" y="53900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3" name="Rectangle 272"/>
          <p:cNvSpPr/>
          <p:nvPr/>
        </p:nvSpPr>
        <p:spPr>
          <a:xfrm>
            <a:off x="11516173" y="53900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4" name="Rectangle 273"/>
          <p:cNvSpPr/>
          <p:nvPr/>
        </p:nvSpPr>
        <p:spPr>
          <a:xfrm>
            <a:off x="11756034" y="53913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12308" name="Picture 2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5852" y="4122797"/>
            <a:ext cx="630463" cy="2486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p:cNvSpPr txBox="1"/>
          <p:nvPr/>
        </p:nvSpPr>
        <p:spPr>
          <a:xfrm>
            <a:off x="6258446" y="4087823"/>
            <a:ext cx="389850" cy="276999"/>
          </a:xfrm>
          <a:prstGeom prst="rect">
            <a:avLst/>
          </a:prstGeom>
          <a:noFill/>
        </p:spPr>
        <p:txBody>
          <a:bodyPr wrap="none" rtlCol="0">
            <a:spAutoFit/>
          </a:bodyPr>
          <a:lstStyle/>
          <a:p>
            <a:r>
              <a:rPr lang="sv-SE" sz="400" dirty="0" err="1" smtClean="0"/>
              <a:t>Sdsffsfsdf</a:t>
            </a:r>
            <a:endParaRPr lang="sv-SE" sz="400" dirty="0" smtClean="0"/>
          </a:p>
          <a:p>
            <a:r>
              <a:rPr lang="sv-SE" sz="400" dirty="0" err="1" smtClean="0"/>
              <a:t>Sfsfdsfsff</a:t>
            </a:r>
            <a:endParaRPr lang="sv-SE" sz="400" dirty="0"/>
          </a:p>
          <a:p>
            <a:r>
              <a:rPr lang="sv-SE" sz="400" dirty="0" err="1" smtClean="0"/>
              <a:t>sfssdfsdff</a:t>
            </a:r>
            <a:endParaRPr lang="sv-SE" sz="400" dirty="0"/>
          </a:p>
        </p:txBody>
      </p:sp>
      <p:sp>
        <p:nvSpPr>
          <p:cNvPr id="275" name="TextBox 274"/>
          <p:cNvSpPr txBox="1"/>
          <p:nvPr/>
        </p:nvSpPr>
        <p:spPr>
          <a:xfrm>
            <a:off x="6649383" y="4097105"/>
            <a:ext cx="389850" cy="276999"/>
          </a:xfrm>
          <a:prstGeom prst="rect">
            <a:avLst/>
          </a:prstGeom>
          <a:noFill/>
        </p:spPr>
        <p:txBody>
          <a:bodyPr wrap="none" rtlCol="0">
            <a:spAutoFit/>
          </a:bodyPr>
          <a:lstStyle/>
          <a:p>
            <a:r>
              <a:rPr lang="sv-SE" sz="400" dirty="0" err="1" smtClean="0"/>
              <a:t>Sdsffsfsdf</a:t>
            </a:r>
            <a:endParaRPr lang="sv-SE" sz="400" dirty="0" smtClean="0"/>
          </a:p>
          <a:p>
            <a:r>
              <a:rPr lang="sv-SE" sz="400" dirty="0" err="1" smtClean="0"/>
              <a:t>Sfsfdsfsff</a:t>
            </a:r>
            <a:endParaRPr lang="sv-SE" sz="400" dirty="0"/>
          </a:p>
          <a:p>
            <a:r>
              <a:rPr lang="sv-SE" sz="400" dirty="0" err="1" smtClean="0"/>
              <a:t>sfssdfsdff</a:t>
            </a:r>
            <a:endParaRPr lang="sv-SE" sz="400" dirty="0"/>
          </a:p>
        </p:txBody>
      </p:sp>
      <p:sp>
        <p:nvSpPr>
          <p:cNvPr id="278" name="Down Arrow 277"/>
          <p:cNvSpPr/>
          <p:nvPr/>
        </p:nvSpPr>
        <p:spPr>
          <a:xfrm rot="16200000">
            <a:off x="4783815" y="4137112"/>
            <a:ext cx="169580" cy="23432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79" name="Down Arrow 278"/>
          <p:cNvSpPr/>
          <p:nvPr/>
        </p:nvSpPr>
        <p:spPr>
          <a:xfrm rot="16200000">
            <a:off x="5968772" y="4146783"/>
            <a:ext cx="169580" cy="23432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65" name="Oval 264"/>
          <p:cNvSpPr/>
          <p:nvPr/>
        </p:nvSpPr>
        <p:spPr>
          <a:xfrm>
            <a:off x="4832111" y="3809678"/>
            <a:ext cx="1172606" cy="1249399"/>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3259077543"/>
      </p:ext>
    </p:extLst>
  </p:cSld>
  <p:clrMapOvr>
    <a:masterClrMapping/>
  </p:clrMapOvr>
  <mc:AlternateContent xmlns:mc="http://schemas.openxmlformats.org/markup-compatibility/2006" xmlns:p14="http://schemas.microsoft.com/office/powerpoint/2010/main">
    <mc:Choice Requires="p14">
      <p:transition spd="slow" p14:dur="2000" advTm="9745"/>
    </mc:Choice>
    <mc:Fallback xmlns="">
      <p:transition spd="slow" advTm="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757377" y="2191202"/>
            <a:ext cx="2000420" cy="49596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 name="Title 1"/>
          <p:cNvSpPr>
            <a:spLocks noGrp="1"/>
          </p:cNvSpPr>
          <p:nvPr>
            <p:ph type="title"/>
          </p:nvPr>
        </p:nvSpPr>
        <p:spPr/>
        <p:txBody>
          <a:bodyPr/>
          <a:lstStyle/>
          <a:p>
            <a:r>
              <a:rPr lang="sv-SE" dirty="0" err="1" smtClean="0"/>
              <a:t>Towards</a:t>
            </a:r>
            <a:r>
              <a:rPr lang="sv-SE" dirty="0" smtClean="0"/>
              <a:t> a RDM in form </a:t>
            </a:r>
            <a:r>
              <a:rPr lang="sv-SE" dirty="0" err="1" smtClean="0"/>
              <a:t>of</a:t>
            </a:r>
            <a:r>
              <a:rPr lang="sv-SE" dirty="0" smtClean="0"/>
              <a:t> table </a:t>
            </a:r>
            <a:r>
              <a:rPr lang="sv-SE" dirty="0" err="1" smtClean="0"/>
              <a:t>columns</a:t>
            </a:r>
            <a:endParaRPr lang="sv-SE" dirty="0"/>
          </a:p>
        </p:txBody>
      </p:sp>
      <p:sp>
        <p:nvSpPr>
          <p:cNvPr id="4" name="Line 9"/>
          <p:cNvSpPr>
            <a:spLocks noChangeShapeType="1"/>
          </p:cNvSpPr>
          <p:nvPr/>
        </p:nvSpPr>
        <p:spPr bwMode="auto">
          <a:xfrm>
            <a:off x="743673" y="2359357"/>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 name="Text Box 10"/>
          <p:cNvSpPr txBox="1">
            <a:spLocks noChangeArrowheads="1"/>
          </p:cNvSpPr>
          <p:nvPr/>
        </p:nvSpPr>
        <p:spPr bwMode="auto">
          <a:xfrm>
            <a:off x="1581310" y="2143486"/>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9" name="Rectangle 27"/>
          <p:cNvSpPr>
            <a:spLocks noChangeArrowheads="1"/>
          </p:cNvSpPr>
          <p:nvPr/>
        </p:nvSpPr>
        <p:spPr bwMode="auto">
          <a:xfrm>
            <a:off x="706622" y="2317835"/>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p:txBody>
      </p:sp>
      <p:sp>
        <p:nvSpPr>
          <p:cNvPr id="16" name="Rectangle 23"/>
          <p:cNvSpPr>
            <a:spLocks noChangeArrowheads="1"/>
          </p:cNvSpPr>
          <p:nvPr/>
        </p:nvSpPr>
        <p:spPr bwMode="auto">
          <a:xfrm>
            <a:off x="6564785" y="1709032"/>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 name="Text Box 25"/>
          <p:cNvSpPr txBox="1">
            <a:spLocks noChangeArrowheads="1"/>
          </p:cNvSpPr>
          <p:nvPr/>
        </p:nvSpPr>
        <p:spPr bwMode="auto">
          <a:xfrm>
            <a:off x="6783861" y="166259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8" name="Line 34"/>
          <p:cNvSpPr>
            <a:spLocks noChangeShapeType="1"/>
          </p:cNvSpPr>
          <p:nvPr/>
        </p:nvSpPr>
        <p:spPr bwMode="auto">
          <a:xfrm flipV="1">
            <a:off x="6564785" y="1885952"/>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9" name="Text Box 22"/>
          <p:cNvSpPr txBox="1">
            <a:spLocks noChangeArrowheads="1"/>
          </p:cNvSpPr>
          <p:nvPr/>
        </p:nvSpPr>
        <p:spPr bwMode="auto">
          <a:xfrm>
            <a:off x="6493898" y="1840436"/>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4" name="Rectangle 23"/>
          <p:cNvSpPr>
            <a:spLocks noChangeArrowheads="1"/>
          </p:cNvSpPr>
          <p:nvPr/>
        </p:nvSpPr>
        <p:spPr bwMode="auto">
          <a:xfrm>
            <a:off x="6264862" y="2493095"/>
            <a:ext cx="2336388"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5" name="Text Box 25"/>
          <p:cNvSpPr txBox="1">
            <a:spLocks noChangeArrowheads="1"/>
          </p:cNvSpPr>
          <p:nvPr/>
        </p:nvSpPr>
        <p:spPr bwMode="auto">
          <a:xfrm>
            <a:off x="6483937" y="2446660"/>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26" name="Line 34"/>
          <p:cNvSpPr>
            <a:spLocks noChangeShapeType="1"/>
          </p:cNvSpPr>
          <p:nvPr/>
        </p:nvSpPr>
        <p:spPr bwMode="auto">
          <a:xfrm flipV="1">
            <a:off x="6264861" y="2659168"/>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7" name="Text Box 22"/>
          <p:cNvSpPr txBox="1">
            <a:spLocks noChangeArrowheads="1"/>
          </p:cNvSpPr>
          <p:nvPr/>
        </p:nvSpPr>
        <p:spPr bwMode="auto">
          <a:xfrm>
            <a:off x="6187479" y="2633162"/>
            <a:ext cx="2513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8" name="TextBox 27"/>
          <p:cNvSpPr txBox="1"/>
          <p:nvPr/>
        </p:nvSpPr>
        <p:spPr>
          <a:xfrm>
            <a:off x="6161126" y="3119124"/>
            <a:ext cx="2196435" cy="230832"/>
          </a:xfrm>
          <a:prstGeom prst="rect">
            <a:avLst/>
          </a:prstGeom>
          <a:noFill/>
        </p:spPr>
        <p:txBody>
          <a:bodyPr wrap="none" rtlCol="0">
            <a:spAutoFit/>
          </a:bodyPr>
          <a:lstStyle/>
          <a:p>
            <a:r>
              <a:rPr lang="sv-SE" sz="900" dirty="0" err="1" smtClean="0"/>
              <a:t>CourseOccasion</a:t>
            </a:r>
            <a:r>
              <a:rPr lang="sv-SE" sz="900" dirty="0" smtClean="0"/>
              <a:t>. (</a:t>
            </a:r>
            <a:r>
              <a:rPr lang="sv-SE" sz="900" dirty="0" err="1" smtClean="0"/>
              <a:t>startDate</a:t>
            </a:r>
            <a:r>
              <a:rPr lang="sv-SE" sz="900" dirty="0" smtClean="0"/>
              <a:t>, </a:t>
            </a:r>
            <a:r>
              <a:rPr lang="sv-SE" sz="900" dirty="0" err="1" smtClean="0"/>
              <a:t>courseID</a:t>
            </a:r>
            <a:r>
              <a:rPr lang="sv-SE" sz="900" dirty="0" smtClean="0"/>
              <a:t>) AK</a:t>
            </a:r>
            <a:endParaRPr lang="sv-SE" sz="900" dirty="0"/>
          </a:p>
        </p:txBody>
      </p:sp>
      <p:sp>
        <p:nvSpPr>
          <p:cNvPr id="35" name="Rectangle 18"/>
          <p:cNvSpPr>
            <a:spLocks noChangeArrowheads="1"/>
          </p:cNvSpPr>
          <p:nvPr/>
        </p:nvSpPr>
        <p:spPr bwMode="auto">
          <a:xfrm>
            <a:off x="2958798" y="1694802"/>
            <a:ext cx="2943964"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36" name="Line 19"/>
          <p:cNvSpPr>
            <a:spLocks noChangeShapeType="1"/>
          </p:cNvSpPr>
          <p:nvPr/>
        </p:nvSpPr>
        <p:spPr bwMode="auto">
          <a:xfrm>
            <a:off x="2958798" y="1876563"/>
            <a:ext cx="2943963" cy="12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37" name="Text Box 21"/>
          <p:cNvSpPr txBox="1">
            <a:spLocks noChangeArrowheads="1"/>
          </p:cNvSpPr>
          <p:nvPr/>
        </p:nvSpPr>
        <p:spPr bwMode="auto">
          <a:xfrm>
            <a:off x="3694675" y="166354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38" name="Rectangle 28"/>
          <p:cNvSpPr>
            <a:spLocks noChangeArrowheads="1"/>
          </p:cNvSpPr>
          <p:nvPr/>
        </p:nvSpPr>
        <p:spPr bwMode="auto">
          <a:xfrm>
            <a:off x="2913287" y="1871032"/>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39" name="TextBox 38"/>
          <p:cNvSpPr txBox="1"/>
          <p:nvPr/>
        </p:nvSpPr>
        <p:spPr>
          <a:xfrm>
            <a:off x="2862935" y="2576084"/>
            <a:ext cx="2800767" cy="230832"/>
          </a:xfrm>
          <a:prstGeom prst="rect">
            <a:avLst/>
          </a:prstGeom>
          <a:noFill/>
        </p:spPr>
        <p:txBody>
          <a:bodyPr wrap="non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a:t>
            </a:r>
            <a:endParaRPr lang="sv-SE" sz="9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429612891"/>
      </p:ext>
    </p:extLst>
  </p:cSld>
  <p:clrMapOvr>
    <a:masterClrMapping/>
  </p:clrMapOvr>
  <mc:AlternateContent xmlns:mc="http://schemas.openxmlformats.org/markup-compatibility/2006" xmlns:p14="http://schemas.microsoft.com/office/powerpoint/2010/main">
    <mc:Choice Requires="p14">
      <p:transition spd="slow" p14:dur="2000" advTm="21150"/>
    </mc:Choice>
    <mc:Fallback xmlns="">
      <p:transition spd="slow" advTm="2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362669" y="4368763"/>
            <a:ext cx="5126474" cy="430958"/>
          </a:xfrm>
          <a:prstGeom prst="rect">
            <a:avLst/>
          </a:prstGeom>
        </p:spPr>
      </p:pic>
      <p:pic>
        <p:nvPicPr>
          <p:cNvPr id="3" name="Picture 2"/>
          <p:cNvPicPr>
            <a:picLocks noChangeAspect="1"/>
          </p:cNvPicPr>
          <p:nvPr/>
        </p:nvPicPr>
        <p:blipFill>
          <a:blip r:embed="rId5"/>
          <a:stretch>
            <a:fillRect/>
          </a:stretch>
        </p:blipFill>
        <p:spPr>
          <a:xfrm>
            <a:off x="5269267" y="3797934"/>
            <a:ext cx="3671307" cy="391684"/>
          </a:xfrm>
          <a:prstGeom prst="rect">
            <a:avLst/>
          </a:prstGeom>
        </p:spPr>
      </p:pic>
      <p:pic>
        <p:nvPicPr>
          <p:cNvPr id="35" name="Picture 34"/>
          <p:cNvPicPr>
            <a:picLocks noChangeAspect="1"/>
          </p:cNvPicPr>
          <p:nvPr/>
        </p:nvPicPr>
        <p:blipFill>
          <a:blip r:embed="rId6"/>
          <a:stretch>
            <a:fillRect/>
          </a:stretch>
        </p:blipFill>
        <p:spPr>
          <a:xfrm>
            <a:off x="1294138" y="3225726"/>
            <a:ext cx="2186260" cy="446584"/>
          </a:xfrm>
          <a:prstGeom prst="rect">
            <a:avLst/>
          </a:prstGeom>
        </p:spPr>
      </p:pic>
      <p:sp>
        <p:nvSpPr>
          <p:cNvPr id="2" name="Title 1"/>
          <p:cNvSpPr>
            <a:spLocks noGrp="1"/>
          </p:cNvSpPr>
          <p:nvPr>
            <p:ph type="title"/>
          </p:nvPr>
        </p:nvSpPr>
        <p:spPr/>
        <p:txBody>
          <a:bodyPr/>
          <a:lstStyle/>
          <a:p>
            <a:r>
              <a:rPr lang="sv-SE" dirty="0" err="1" smtClean="0"/>
              <a:t>Towards</a:t>
            </a:r>
            <a:r>
              <a:rPr lang="sv-SE" dirty="0" smtClean="0"/>
              <a:t> a RDM in form </a:t>
            </a:r>
            <a:r>
              <a:rPr lang="sv-SE" dirty="0" err="1" smtClean="0"/>
              <a:t>of</a:t>
            </a:r>
            <a:r>
              <a:rPr lang="sv-SE" dirty="0" smtClean="0"/>
              <a:t> table </a:t>
            </a:r>
            <a:r>
              <a:rPr lang="sv-SE" dirty="0" err="1" smtClean="0"/>
              <a:t>columns</a:t>
            </a:r>
            <a:endParaRPr lang="sv-SE" dirty="0"/>
          </a:p>
        </p:txBody>
      </p:sp>
      <p:pic>
        <p:nvPicPr>
          <p:cNvPr id="22" name="Picture 21"/>
          <p:cNvPicPr>
            <a:picLocks noChangeAspect="1"/>
          </p:cNvPicPr>
          <p:nvPr/>
        </p:nvPicPr>
        <p:blipFill>
          <a:blip r:embed="rId7"/>
          <a:stretch>
            <a:fillRect/>
          </a:stretch>
        </p:blipFill>
        <p:spPr>
          <a:xfrm>
            <a:off x="4891465" y="3184265"/>
            <a:ext cx="1957096" cy="398558"/>
          </a:xfrm>
          <a:prstGeom prst="rect">
            <a:avLst/>
          </a:prstGeom>
        </p:spPr>
      </p:pic>
      <p:cxnSp>
        <p:nvCxnSpPr>
          <p:cNvPr id="24" name="Straight Connector 23"/>
          <p:cNvCxnSpPr/>
          <p:nvPr/>
        </p:nvCxnSpPr>
        <p:spPr>
          <a:xfrm flipV="1">
            <a:off x="6840085" y="4295061"/>
            <a:ext cx="0" cy="26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88530" y="4302041"/>
            <a:ext cx="56003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5615364" y="4285669"/>
            <a:ext cx="0" cy="26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731442" y="4285669"/>
            <a:ext cx="3883922" cy="2412"/>
          </a:xfrm>
          <a:prstGeom prst="line">
            <a:avLst/>
          </a:prstGeom>
          <a:ln w="12700"/>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H="1" flipV="1">
            <a:off x="6281672" y="4147785"/>
            <a:ext cx="6980" cy="15590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731442" y="3662768"/>
            <a:ext cx="0" cy="63229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Down Arrow 33"/>
          <p:cNvSpPr/>
          <p:nvPr/>
        </p:nvSpPr>
        <p:spPr>
          <a:xfrm>
            <a:off x="3642721" y="2873434"/>
            <a:ext cx="1499055" cy="172407"/>
          </a:xfrm>
          <a:prstGeom prst="downArrow">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4" name="Rectangle 8"/>
          <p:cNvSpPr>
            <a:spLocks noChangeArrowheads="1"/>
          </p:cNvSpPr>
          <p:nvPr/>
        </p:nvSpPr>
        <p:spPr bwMode="auto">
          <a:xfrm>
            <a:off x="757377" y="1911997"/>
            <a:ext cx="2000420" cy="49596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5" name="Line 9"/>
          <p:cNvSpPr>
            <a:spLocks noChangeShapeType="1"/>
          </p:cNvSpPr>
          <p:nvPr/>
        </p:nvSpPr>
        <p:spPr bwMode="auto">
          <a:xfrm>
            <a:off x="743673" y="208015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6" name="Text Box 10"/>
          <p:cNvSpPr txBox="1">
            <a:spLocks noChangeArrowheads="1"/>
          </p:cNvSpPr>
          <p:nvPr/>
        </p:nvSpPr>
        <p:spPr bwMode="auto">
          <a:xfrm>
            <a:off x="1581310" y="1864281"/>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57" name="Rectangle 27"/>
          <p:cNvSpPr>
            <a:spLocks noChangeArrowheads="1"/>
          </p:cNvSpPr>
          <p:nvPr/>
        </p:nvSpPr>
        <p:spPr bwMode="auto">
          <a:xfrm>
            <a:off x="706622" y="2038630"/>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p:txBody>
      </p:sp>
      <p:sp>
        <p:nvSpPr>
          <p:cNvPr id="58" name="Rectangle 23"/>
          <p:cNvSpPr>
            <a:spLocks noChangeArrowheads="1"/>
          </p:cNvSpPr>
          <p:nvPr/>
        </p:nvSpPr>
        <p:spPr bwMode="auto">
          <a:xfrm>
            <a:off x="6564785" y="1429827"/>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9" name="Text Box 25"/>
          <p:cNvSpPr txBox="1">
            <a:spLocks noChangeArrowheads="1"/>
          </p:cNvSpPr>
          <p:nvPr/>
        </p:nvSpPr>
        <p:spPr bwMode="auto">
          <a:xfrm>
            <a:off x="6783861" y="138339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60" name="Line 34"/>
          <p:cNvSpPr>
            <a:spLocks noChangeShapeType="1"/>
          </p:cNvSpPr>
          <p:nvPr/>
        </p:nvSpPr>
        <p:spPr bwMode="auto">
          <a:xfrm flipV="1">
            <a:off x="6564785" y="1606747"/>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61" name="Text Box 22"/>
          <p:cNvSpPr txBox="1">
            <a:spLocks noChangeArrowheads="1"/>
          </p:cNvSpPr>
          <p:nvPr/>
        </p:nvSpPr>
        <p:spPr bwMode="auto">
          <a:xfrm>
            <a:off x="6493898" y="1561231"/>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62" name="Rectangle 61"/>
          <p:cNvSpPr>
            <a:spLocks noChangeArrowheads="1"/>
          </p:cNvSpPr>
          <p:nvPr/>
        </p:nvSpPr>
        <p:spPr bwMode="auto">
          <a:xfrm>
            <a:off x="6264862" y="2213890"/>
            <a:ext cx="2336388"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3" name="Text Box 25"/>
          <p:cNvSpPr txBox="1">
            <a:spLocks noChangeArrowheads="1"/>
          </p:cNvSpPr>
          <p:nvPr/>
        </p:nvSpPr>
        <p:spPr bwMode="auto">
          <a:xfrm>
            <a:off x="6483937" y="2167455"/>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64" name="Line 34"/>
          <p:cNvSpPr>
            <a:spLocks noChangeShapeType="1"/>
          </p:cNvSpPr>
          <p:nvPr/>
        </p:nvSpPr>
        <p:spPr bwMode="auto">
          <a:xfrm flipV="1">
            <a:off x="6264861" y="2379963"/>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65" name="Text Box 22"/>
          <p:cNvSpPr txBox="1">
            <a:spLocks noChangeArrowheads="1"/>
          </p:cNvSpPr>
          <p:nvPr/>
        </p:nvSpPr>
        <p:spPr bwMode="auto">
          <a:xfrm>
            <a:off x="6187479" y="2353957"/>
            <a:ext cx="2513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 </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66" name="TextBox 65"/>
          <p:cNvSpPr txBox="1"/>
          <p:nvPr/>
        </p:nvSpPr>
        <p:spPr>
          <a:xfrm>
            <a:off x="6161126" y="2839919"/>
            <a:ext cx="2196435" cy="230832"/>
          </a:xfrm>
          <a:prstGeom prst="rect">
            <a:avLst/>
          </a:prstGeom>
          <a:noFill/>
        </p:spPr>
        <p:txBody>
          <a:bodyPr wrap="none" rtlCol="0">
            <a:spAutoFit/>
          </a:bodyPr>
          <a:lstStyle/>
          <a:p>
            <a:r>
              <a:rPr lang="sv-SE" sz="900" dirty="0" err="1" smtClean="0"/>
              <a:t>CourseOccasion</a:t>
            </a:r>
            <a:r>
              <a:rPr lang="sv-SE" sz="900" dirty="0" smtClean="0"/>
              <a:t>. (</a:t>
            </a:r>
            <a:r>
              <a:rPr lang="sv-SE" sz="900" dirty="0" err="1" smtClean="0"/>
              <a:t>startDate</a:t>
            </a:r>
            <a:r>
              <a:rPr lang="sv-SE" sz="900" dirty="0" smtClean="0"/>
              <a:t>, </a:t>
            </a:r>
            <a:r>
              <a:rPr lang="sv-SE" sz="900" dirty="0" err="1" smtClean="0"/>
              <a:t>courseID</a:t>
            </a:r>
            <a:r>
              <a:rPr lang="sv-SE" sz="900" dirty="0" smtClean="0"/>
              <a:t>) AK</a:t>
            </a:r>
            <a:endParaRPr lang="sv-SE" sz="900" dirty="0"/>
          </a:p>
        </p:txBody>
      </p:sp>
      <p:sp>
        <p:nvSpPr>
          <p:cNvPr id="67" name="Rectangle 18"/>
          <p:cNvSpPr>
            <a:spLocks noChangeArrowheads="1"/>
          </p:cNvSpPr>
          <p:nvPr/>
        </p:nvSpPr>
        <p:spPr bwMode="auto">
          <a:xfrm>
            <a:off x="2958798" y="1415597"/>
            <a:ext cx="2943964"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8" name="Line 19"/>
          <p:cNvSpPr>
            <a:spLocks noChangeShapeType="1"/>
          </p:cNvSpPr>
          <p:nvPr/>
        </p:nvSpPr>
        <p:spPr bwMode="auto">
          <a:xfrm>
            <a:off x="2958798" y="1597358"/>
            <a:ext cx="2943963" cy="12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9" name="Text Box 21"/>
          <p:cNvSpPr txBox="1">
            <a:spLocks noChangeArrowheads="1"/>
          </p:cNvSpPr>
          <p:nvPr/>
        </p:nvSpPr>
        <p:spPr bwMode="auto">
          <a:xfrm>
            <a:off x="3694675" y="138434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70" name="Rectangle 28"/>
          <p:cNvSpPr>
            <a:spLocks noChangeArrowheads="1"/>
          </p:cNvSpPr>
          <p:nvPr/>
        </p:nvSpPr>
        <p:spPr bwMode="auto">
          <a:xfrm>
            <a:off x="2913287" y="1591827"/>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71" name="TextBox 70"/>
          <p:cNvSpPr txBox="1"/>
          <p:nvPr/>
        </p:nvSpPr>
        <p:spPr>
          <a:xfrm>
            <a:off x="2862935" y="2296879"/>
            <a:ext cx="2800767" cy="230832"/>
          </a:xfrm>
          <a:prstGeom prst="rect">
            <a:avLst/>
          </a:prstGeom>
          <a:noFill/>
        </p:spPr>
        <p:txBody>
          <a:bodyPr wrap="non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a:t>
            </a:r>
            <a:endParaRPr lang="sv-SE" sz="900" dirty="0"/>
          </a:p>
        </p:txBody>
      </p:sp>
      <p:cxnSp>
        <p:nvCxnSpPr>
          <p:cNvPr id="33" name="Straight Connector 32"/>
          <p:cNvCxnSpPr/>
          <p:nvPr/>
        </p:nvCxnSpPr>
        <p:spPr>
          <a:xfrm flipV="1">
            <a:off x="8173496" y="3721247"/>
            <a:ext cx="0" cy="26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451499" y="3721247"/>
            <a:ext cx="272199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H="1" flipV="1">
            <a:off x="5442892" y="3560291"/>
            <a:ext cx="6980" cy="15590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331040" y="4101003"/>
            <a:ext cx="1684912" cy="369332"/>
          </a:xfrm>
          <a:prstGeom prst="rect">
            <a:avLst/>
          </a:prstGeom>
          <a:noFill/>
        </p:spPr>
        <p:txBody>
          <a:bodyPr wrap="square" rtlCol="0">
            <a:spAutoFit/>
          </a:bodyPr>
          <a:lstStyle/>
          <a:p>
            <a:pPr algn="r"/>
            <a:r>
              <a:rPr lang="sv-SE" sz="900" dirty="0" err="1" smtClean="0"/>
              <a:t>CourseOccasion</a:t>
            </a:r>
            <a:r>
              <a:rPr lang="sv-SE" sz="900" dirty="0" smtClean="0"/>
              <a:t>. (</a:t>
            </a:r>
            <a:r>
              <a:rPr lang="sv-SE" sz="900" dirty="0" err="1" smtClean="0"/>
              <a:t>startDate</a:t>
            </a:r>
            <a:r>
              <a:rPr lang="sv-SE" sz="900" dirty="0" smtClean="0"/>
              <a:t>, </a:t>
            </a:r>
            <a:r>
              <a:rPr lang="sv-SE" sz="900" dirty="0" err="1" smtClean="0"/>
              <a:t>courseID</a:t>
            </a:r>
            <a:r>
              <a:rPr lang="sv-SE" sz="900" dirty="0" smtClean="0"/>
              <a:t>) AK UNIQUE</a:t>
            </a:r>
            <a:endParaRPr lang="sv-SE" sz="900" dirty="0"/>
          </a:p>
        </p:txBody>
      </p:sp>
      <p:sp>
        <p:nvSpPr>
          <p:cNvPr id="42" name="TextBox 41"/>
          <p:cNvSpPr txBox="1"/>
          <p:nvPr/>
        </p:nvSpPr>
        <p:spPr>
          <a:xfrm>
            <a:off x="2298642" y="4752301"/>
            <a:ext cx="3316722" cy="230832"/>
          </a:xfrm>
          <a:prstGeom prst="rect">
            <a:avLst/>
          </a:prstGeom>
          <a:noFill/>
        </p:spPr>
        <p:txBody>
          <a:bodyPr wrap="squar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 AK </a:t>
            </a:r>
            <a:endParaRPr lang="sv-SE" sz="9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40576" y="4549101"/>
            <a:ext cx="406400" cy="406400"/>
          </a:xfrm>
          <a:prstGeom prst="rect">
            <a:avLst/>
          </a:prstGeom>
        </p:spPr>
      </p:pic>
      <p:sp>
        <p:nvSpPr>
          <p:cNvPr id="4" name="Rectangle 3"/>
          <p:cNvSpPr/>
          <p:nvPr/>
        </p:nvSpPr>
        <p:spPr>
          <a:xfrm>
            <a:off x="2119086" y="3470390"/>
            <a:ext cx="464973" cy="1131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9" name="Rectangle 38"/>
          <p:cNvSpPr/>
          <p:nvPr/>
        </p:nvSpPr>
        <p:spPr>
          <a:xfrm>
            <a:off x="5579910" y="3377769"/>
            <a:ext cx="464973" cy="1131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0" name="Rectangle 39"/>
          <p:cNvSpPr/>
          <p:nvPr/>
        </p:nvSpPr>
        <p:spPr>
          <a:xfrm>
            <a:off x="6333050" y="3999085"/>
            <a:ext cx="388332" cy="1150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3" name="Rectangle 42"/>
          <p:cNvSpPr/>
          <p:nvPr/>
        </p:nvSpPr>
        <p:spPr>
          <a:xfrm>
            <a:off x="8513527" y="4315811"/>
            <a:ext cx="388332" cy="1150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4" name="Rectangle 43"/>
          <p:cNvSpPr/>
          <p:nvPr/>
        </p:nvSpPr>
        <p:spPr>
          <a:xfrm>
            <a:off x="5075101" y="4796138"/>
            <a:ext cx="388332" cy="1150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5" name="Rectangle 44"/>
          <p:cNvSpPr/>
          <p:nvPr/>
        </p:nvSpPr>
        <p:spPr>
          <a:xfrm>
            <a:off x="3352206" y="4599740"/>
            <a:ext cx="388332" cy="1150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Rectangle 45"/>
          <p:cNvSpPr/>
          <p:nvPr/>
        </p:nvSpPr>
        <p:spPr>
          <a:xfrm>
            <a:off x="7241191" y="4009219"/>
            <a:ext cx="247951" cy="917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7" name="Rectangle 46"/>
          <p:cNvSpPr/>
          <p:nvPr/>
        </p:nvSpPr>
        <p:spPr>
          <a:xfrm>
            <a:off x="8292489" y="4014387"/>
            <a:ext cx="247951" cy="917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8" name="Rectangle 47"/>
          <p:cNvSpPr/>
          <p:nvPr/>
        </p:nvSpPr>
        <p:spPr>
          <a:xfrm>
            <a:off x="4458567" y="4575632"/>
            <a:ext cx="263759" cy="1391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9" name="Rectangle 48"/>
          <p:cNvSpPr/>
          <p:nvPr/>
        </p:nvSpPr>
        <p:spPr>
          <a:xfrm>
            <a:off x="5579911" y="4587686"/>
            <a:ext cx="290802" cy="1421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0" name="Rectangle 49"/>
          <p:cNvSpPr/>
          <p:nvPr/>
        </p:nvSpPr>
        <p:spPr>
          <a:xfrm>
            <a:off x="7074364" y="4584242"/>
            <a:ext cx="290802" cy="1421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4070422615"/>
      </p:ext>
    </p:extLst>
  </p:cSld>
  <p:clrMapOvr>
    <a:masterClrMapping/>
  </p:clrMapOvr>
  <mc:AlternateContent xmlns:mc="http://schemas.openxmlformats.org/markup-compatibility/2006" xmlns:p14="http://schemas.microsoft.com/office/powerpoint/2010/main">
    <mc:Choice Requires="p14">
      <p:transition spd="slow" p14:dur="2000" advTm="81526"/>
    </mc:Choice>
    <mc:Fallback xmlns="">
      <p:transition spd="slow" advTm="8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r>
              <a:rPr lang="sv-SE" altLang="sv-SE" dirty="0"/>
              <a:t>Different forms </a:t>
            </a:r>
            <a:r>
              <a:rPr lang="sv-SE" altLang="sv-SE" dirty="0" err="1"/>
              <a:t>of</a:t>
            </a:r>
            <a:r>
              <a:rPr lang="sv-SE" altLang="sv-SE" dirty="0"/>
              <a:t> RDMs</a:t>
            </a:r>
            <a:endParaRPr lang="sv-SE" altLang="sv-SE" dirty="0" smtClean="0"/>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23887"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23888"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23889"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23890"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23891"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23892"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23893"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23894"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23895"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5" name="Text Box 101"/>
          <p:cNvSpPr txBox="1">
            <a:spLocks noChangeArrowheads="1"/>
          </p:cNvSpPr>
          <p:nvPr/>
        </p:nvSpPr>
        <p:spPr bwMode="auto">
          <a:xfrm>
            <a:off x="3682085" y="4432277"/>
            <a:ext cx="12398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a:t>
            </a:r>
            <a:r>
              <a:rPr lang="sv-SE" altLang="sv-SE" sz="825" i="0" dirty="0" smtClean="0"/>
              <a:t>(in a UML Class Diagram)</a:t>
            </a:r>
            <a:endParaRPr lang="sv-SE" altLang="sv-SE" sz="825" i="0" dirty="0"/>
          </a:p>
          <a:p>
            <a:pPr algn="r" eaLnBrk="1" hangingPunct="1"/>
            <a:endParaRPr lang="sv-SE" altLang="sv-SE" sz="825" b="1" i="0" dirty="0"/>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r>
              <a:rPr lang="sv-SE" altLang="sv-SE" sz="825" i="0" dirty="0" err="1" smtClean="0"/>
              <a:t>of</a:t>
            </a:r>
            <a:r>
              <a:rPr lang="sv-SE" altLang="sv-SE" sz="825" i="0" dirty="0" smtClean="0"/>
              <a:t> software </a:t>
            </a:r>
            <a:r>
              <a:rPr lang="sv-SE" altLang="sv-SE" sz="825" i="0" dirty="0" err="1" smtClean="0"/>
              <a:t>concepts</a:t>
            </a:r>
            <a:r>
              <a:rPr lang="sv-SE" altLang="sv-SE" sz="825" i="0" dirty="0"/>
              <a:t> </a:t>
            </a:r>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4" name="Text Box 101"/>
          <p:cNvSpPr txBox="1">
            <a:spLocks noChangeArrowheads="1"/>
          </p:cNvSpPr>
          <p:nvPr/>
        </p:nvSpPr>
        <p:spPr bwMode="auto">
          <a:xfrm>
            <a:off x="4929576" y="4434794"/>
            <a:ext cx="12328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i="0" dirty="0" smtClean="0"/>
              <a:t> (in form </a:t>
            </a:r>
            <a:r>
              <a:rPr lang="sv-SE" altLang="sv-SE" sz="825" i="0" dirty="0" err="1" smtClean="0"/>
              <a:t>of</a:t>
            </a:r>
            <a:r>
              <a:rPr lang="sv-SE" altLang="sv-SE" sz="825" i="0" dirty="0" smtClean="0"/>
              <a:t> table </a:t>
            </a:r>
            <a:r>
              <a:rPr lang="sv-SE" altLang="sv-SE" sz="825" i="0" dirty="0" err="1" smtClean="0"/>
              <a:t>columns</a:t>
            </a:r>
            <a:r>
              <a:rPr lang="sv-SE" altLang="sv-SE" sz="825" i="0" dirty="0" smtClean="0"/>
              <a:t>)</a:t>
            </a:r>
            <a:endParaRPr lang="sv-SE" altLang="sv-SE" sz="825" i="0" dirty="0"/>
          </a:p>
          <a:p>
            <a:pPr algn="r" eaLnBrk="1" hangingPunct="1"/>
            <a:endParaRPr lang="sv-SE" altLang="sv-SE" sz="825" b="1" i="0" dirty="0"/>
          </a:p>
        </p:txBody>
      </p:sp>
      <p:sp>
        <p:nvSpPr>
          <p:cNvPr id="264" name="Text Box 101"/>
          <p:cNvSpPr txBox="1">
            <a:spLocks noChangeArrowheads="1"/>
          </p:cNvSpPr>
          <p:nvPr/>
        </p:nvSpPr>
        <p:spPr bwMode="auto">
          <a:xfrm>
            <a:off x="6223536" y="4446588"/>
            <a:ext cx="12328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00" b="1" i="0" dirty="0" err="1" smtClean="0"/>
              <a:t>database</a:t>
            </a:r>
            <a:r>
              <a:rPr lang="sv-SE" altLang="sv-SE" sz="825" b="1" i="0" dirty="0" smtClean="0"/>
              <a:t> </a:t>
            </a:r>
            <a:r>
              <a:rPr lang="sv-SE" altLang="sv-SE" sz="825" b="1" i="0" dirty="0" err="1" smtClean="0"/>
              <a:t>model</a:t>
            </a:r>
            <a:r>
              <a:rPr lang="sv-SE" altLang="sv-SE" sz="825" i="0" dirty="0" smtClean="0"/>
              <a:t> (in form </a:t>
            </a:r>
            <a:r>
              <a:rPr lang="sv-SE" altLang="sv-SE" sz="825" i="0" dirty="0" err="1" smtClean="0"/>
              <a:t>of</a:t>
            </a:r>
            <a:r>
              <a:rPr lang="sv-SE" altLang="sv-SE" sz="825" i="0" dirty="0" smtClean="0"/>
              <a:t> </a:t>
            </a:r>
            <a:r>
              <a:rPr lang="sv-SE" altLang="sv-SE" sz="825" i="0" dirty="0" err="1" smtClean="0"/>
              <a:t>textual</a:t>
            </a:r>
            <a:r>
              <a:rPr lang="sv-SE" altLang="sv-SE" sz="825" i="0" dirty="0" smtClean="0"/>
              <a:t> </a:t>
            </a:r>
            <a:r>
              <a:rPr lang="sv-SE" altLang="sv-SE" sz="825" i="0" dirty="0" err="1" smtClean="0"/>
              <a:t>descriptions</a:t>
            </a:r>
            <a:r>
              <a:rPr lang="sv-SE" altLang="sv-SE" sz="825" i="0" dirty="0" smtClean="0"/>
              <a:t>)</a:t>
            </a:r>
            <a:endParaRPr lang="sv-SE" altLang="sv-SE" sz="825" i="0" dirty="0"/>
          </a:p>
          <a:p>
            <a:pPr algn="r" eaLnBrk="1" hangingPunct="1"/>
            <a:endParaRPr lang="sv-SE" altLang="sv-SE" sz="825" b="1" i="0" dirty="0"/>
          </a:p>
        </p:txBody>
      </p:sp>
      <p:sp>
        <p:nvSpPr>
          <p:cNvPr id="3" name="Rectangle 2"/>
          <p:cNvSpPr/>
          <p:nvPr/>
        </p:nvSpPr>
        <p:spPr>
          <a:xfrm>
            <a:off x="10941575" y="50852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6" name="Rectangle 265"/>
          <p:cNvSpPr/>
          <p:nvPr/>
        </p:nvSpPr>
        <p:spPr>
          <a:xfrm>
            <a:off x="11211373" y="50852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7" name="Rectangle 266"/>
          <p:cNvSpPr/>
          <p:nvPr/>
        </p:nvSpPr>
        <p:spPr>
          <a:xfrm>
            <a:off x="11451234" y="50865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9" name="Rectangle 268"/>
          <p:cNvSpPr/>
          <p:nvPr/>
        </p:nvSpPr>
        <p:spPr>
          <a:xfrm>
            <a:off x="11093975" y="52376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0" name="Rectangle 269"/>
          <p:cNvSpPr/>
          <p:nvPr/>
        </p:nvSpPr>
        <p:spPr>
          <a:xfrm>
            <a:off x="11363773" y="52376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1" name="Rectangle 270"/>
          <p:cNvSpPr/>
          <p:nvPr/>
        </p:nvSpPr>
        <p:spPr>
          <a:xfrm>
            <a:off x="11603634" y="52389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2" name="Rectangle 271"/>
          <p:cNvSpPr/>
          <p:nvPr/>
        </p:nvSpPr>
        <p:spPr>
          <a:xfrm>
            <a:off x="11246375" y="53900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3" name="Rectangle 272"/>
          <p:cNvSpPr/>
          <p:nvPr/>
        </p:nvSpPr>
        <p:spPr>
          <a:xfrm>
            <a:off x="11516173" y="53900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4" name="Rectangle 273"/>
          <p:cNvSpPr/>
          <p:nvPr/>
        </p:nvSpPr>
        <p:spPr>
          <a:xfrm>
            <a:off x="11756034" y="53913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12308" name="Picture 2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5852" y="4122797"/>
            <a:ext cx="630463" cy="2486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p:cNvSpPr txBox="1"/>
          <p:nvPr/>
        </p:nvSpPr>
        <p:spPr>
          <a:xfrm>
            <a:off x="6258446" y="4087823"/>
            <a:ext cx="389850" cy="276999"/>
          </a:xfrm>
          <a:prstGeom prst="rect">
            <a:avLst/>
          </a:prstGeom>
          <a:noFill/>
        </p:spPr>
        <p:txBody>
          <a:bodyPr wrap="none" rtlCol="0">
            <a:spAutoFit/>
          </a:bodyPr>
          <a:lstStyle/>
          <a:p>
            <a:r>
              <a:rPr lang="sv-SE" sz="400" dirty="0" err="1" smtClean="0"/>
              <a:t>Sdsffsfsdf</a:t>
            </a:r>
            <a:endParaRPr lang="sv-SE" sz="400" dirty="0" smtClean="0"/>
          </a:p>
          <a:p>
            <a:r>
              <a:rPr lang="sv-SE" sz="400" dirty="0" err="1" smtClean="0"/>
              <a:t>Sfsfdsfsff</a:t>
            </a:r>
            <a:endParaRPr lang="sv-SE" sz="400" dirty="0"/>
          </a:p>
          <a:p>
            <a:r>
              <a:rPr lang="sv-SE" sz="400" dirty="0" err="1" smtClean="0"/>
              <a:t>sfssdfsdff</a:t>
            </a:r>
            <a:endParaRPr lang="sv-SE" sz="400" dirty="0"/>
          </a:p>
        </p:txBody>
      </p:sp>
      <p:sp>
        <p:nvSpPr>
          <p:cNvPr id="275" name="TextBox 274"/>
          <p:cNvSpPr txBox="1"/>
          <p:nvPr/>
        </p:nvSpPr>
        <p:spPr>
          <a:xfrm>
            <a:off x="6649383" y="4097105"/>
            <a:ext cx="389850" cy="276999"/>
          </a:xfrm>
          <a:prstGeom prst="rect">
            <a:avLst/>
          </a:prstGeom>
          <a:noFill/>
        </p:spPr>
        <p:txBody>
          <a:bodyPr wrap="none" rtlCol="0">
            <a:spAutoFit/>
          </a:bodyPr>
          <a:lstStyle/>
          <a:p>
            <a:r>
              <a:rPr lang="sv-SE" sz="400" dirty="0" err="1" smtClean="0"/>
              <a:t>Sdsffsfsdf</a:t>
            </a:r>
            <a:endParaRPr lang="sv-SE" sz="400" dirty="0" smtClean="0"/>
          </a:p>
          <a:p>
            <a:r>
              <a:rPr lang="sv-SE" sz="400" dirty="0" err="1" smtClean="0"/>
              <a:t>Sfsfdsfsff</a:t>
            </a:r>
            <a:endParaRPr lang="sv-SE" sz="400" dirty="0"/>
          </a:p>
          <a:p>
            <a:r>
              <a:rPr lang="sv-SE" sz="400" dirty="0" err="1" smtClean="0"/>
              <a:t>sfssdfsdff</a:t>
            </a:r>
            <a:endParaRPr lang="sv-SE" sz="400" dirty="0"/>
          </a:p>
        </p:txBody>
      </p:sp>
      <p:sp>
        <p:nvSpPr>
          <p:cNvPr id="278" name="Down Arrow 277"/>
          <p:cNvSpPr/>
          <p:nvPr/>
        </p:nvSpPr>
        <p:spPr>
          <a:xfrm rot="16200000">
            <a:off x="4783815" y="4137112"/>
            <a:ext cx="169580" cy="23432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79" name="Down Arrow 278"/>
          <p:cNvSpPr/>
          <p:nvPr/>
        </p:nvSpPr>
        <p:spPr>
          <a:xfrm rot="16200000">
            <a:off x="5968772" y="4146783"/>
            <a:ext cx="169580" cy="23432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65" name="Oval 264"/>
          <p:cNvSpPr/>
          <p:nvPr/>
        </p:nvSpPr>
        <p:spPr>
          <a:xfrm>
            <a:off x="6161843" y="3739460"/>
            <a:ext cx="1172606" cy="1249399"/>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3159868555"/>
      </p:ext>
    </p:extLst>
  </p:cSld>
  <p:clrMapOvr>
    <a:masterClrMapping/>
  </p:clrMapOvr>
  <mc:AlternateContent xmlns:mc="http://schemas.openxmlformats.org/markup-compatibility/2006" xmlns:p14="http://schemas.microsoft.com/office/powerpoint/2010/main">
    <mc:Choice Requires="p14">
      <p:transition spd="slow" p14:dur="2000" advTm="21733"/>
    </mc:Choice>
    <mc:Fallback xmlns="">
      <p:transition spd="slow" advTm="2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RDM in form </a:t>
            </a:r>
            <a:r>
              <a:rPr lang="sv-SE" dirty="0" err="1" smtClean="0"/>
              <a:t>of</a:t>
            </a:r>
            <a:r>
              <a:rPr lang="sv-SE" dirty="0" smtClean="0"/>
              <a:t> </a:t>
            </a:r>
            <a:r>
              <a:rPr lang="sv-SE" dirty="0" err="1" smtClean="0"/>
              <a:t>textual</a:t>
            </a:r>
            <a:r>
              <a:rPr lang="sv-SE" dirty="0" smtClean="0"/>
              <a:t> </a:t>
            </a:r>
            <a:r>
              <a:rPr lang="sv-SE" dirty="0" err="1" smtClean="0"/>
              <a:t>descriptions</a:t>
            </a:r>
            <a:endParaRPr lang="sv-SE" dirty="0"/>
          </a:p>
        </p:txBody>
      </p:sp>
      <p:pic>
        <p:nvPicPr>
          <p:cNvPr id="12" name="Picture 11"/>
          <p:cNvPicPr>
            <a:picLocks noChangeAspect="1"/>
          </p:cNvPicPr>
          <p:nvPr/>
        </p:nvPicPr>
        <p:blipFill>
          <a:blip r:embed="rId4"/>
          <a:stretch>
            <a:fillRect/>
          </a:stretch>
        </p:blipFill>
        <p:spPr>
          <a:xfrm>
            <a:off x="1957821" y="2840116"/>
            <a:ext cx="5126474" cy="430958"/>
          </a:xfrm>
          <a:prstGeom prst="rect">
            <a:avLst/>
          </a:prstGeom>
        </p:spPr>
      </p:pic>
      <p:pic>
        <p:nvPicPr>
          <p:cNvPr id="13" name="Picture 12"/>
          <p:cNvPicPr>
            <a:picLocks noChangeAspect="1"/>
          </p:cNvPicPr>
          <p:nvPr/>
        </p:nvPicPr>
        <p:blipFill>
          <a:blip r:embed="rId5"/>
          <a:stretch>
            <a:fillRect/>
          </a:stretch>
        </p:blipFill>
        <p:spPr>
          <a:xfrm>
            <a:off x="4864419" y="2269287"/>
            <a:ext cx="3671307" cy="391684"/>
          </a:xfrm>
          <a:prstGeom prst="rect">
            <a:avLst/>
          </a:prstGeom>
        </p:spPr>
      </p:pic>
      <p:pic>
        <p:nvPicPr>
          <p:cNvPr id="14" name="Picture 13"/>
          <p:cNvPicPr>
            <a:picLocks noChangeAspect="1"/>
          </p:cNvPicPr>
          <p:nvPr/>
        </p:nvPicPr>
        <p:blipFill>
          <a:blip r:embed="rId6"/>
          <a:stretch>
            <a:fillRect/>
          </a:stretch>
        </p:blipFill>
        <p:spPr>
          <a:xfrm>
            <a:off x="889290" y="1697079"/>
            <a:ext cx="2186260" cy="446584"/>
          </a:xfrm>
          <a:prstGeom prst="rect">
            <a:avLst/>
          </a:prstGeom>
        </p:spPr>
      </p:pic>
      <p:pic>
        <p:nvPicPr>
          <p:cNvPr id="15" name="Picture 14"/>
          <p:cNvPicPr>
            <a:picLocks noChangeAspect="1"/>
          </p:cNvPicPr>
          <p:nvPr/>
        </p:nvPicPr>
        <p:blipFill>
          <a:blip r:embed="rId7"/>
          <a:stretch>
            <a:fillRect/>
          </a:stretch>
        </p:blipFill>
        <p:spPr>
          <a:xfrm>
            <a:off x="4486617" y="1655618"/>
            <a:ext cx="1957096" cy="398558"/>
          </a:xfrm>
          <a:prstGeom prst="rect">
            <a:avLst/>
          </a:prstGeom>
        </p:spPr>
      </p:pic>
      <p:cxnSp>
        <p:nvCxnSpPr>
          <p:cNvPr id="16" name="Straight Connector 15"/>
          <p:cNvCxnSpPr/>
          <p:nvPr/>
        </p:nvCxnSpPr>
        <p:spPr>
          <a:xfrm flipV="1">
            <a:off x="6435237" y="2766414"/>
            <a:ext cx="0" cy="26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83682" y="2773394"/>
            <a:ext cx="56003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5210516" y="2757022"/>
            <a:ext cx="0" cy="26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26594" y="2757022"/>
            <a:ext cx="3883922" cy="2412"/>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flipV="1">
            <a:off x="5876824" y="2619138"/>
            <a:ext cx="6980" cy="15590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326594" y="2134121"/>
            <a:ext cx="0" cy="63229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768648" y="2192600"/>
            <a:ext cx="0" cy="26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046651" y="2192600"/>
            <a:ext cx="272199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H="1" flipV="1">
            <a:off x="5038044" y="2031644"/>
            <a:ext cx="6980" cy="15590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26192" y="2572356"/>
            <a:ext cx="1684912" cy="369332"/>
          </a:xfrm>
          <a:prstGeom prst="rect">
            <a:avLst/>
          </a:prstGeom>
          <a:noFill/>
        </p:spPr>
        <p:txBody>
          <a:bodyPr wrap="square" rtlCol="0">
            <a:spAutoFit/>
          </a:bodyPr>
          <a:lstStyle/>
          <a:p>
            <a:pPr algn="r"/>
            <a:r>
              <a:rPr lang="sv-SE" sz="900" dirty="0" err="1" smtClean="0"/>
              <a:t>CourseOccasion</a:t>
            </a:r>
            <a:r>
              <a:rPr lang="sv-SE" sz="900" dirty="0" smtClean="0"/>
              <a:t>. (</a:t>
            </a:r>
            <a:r>
              <a:rPr lang="sv-SE" sz="900" dirty="0" err="1" smtClean="0"/>
              <a:t>startDate</a:t>
            </a:r>
            <a:r>
              <a:rPr lang="sv-SE" sz="900" dirty="0" smtClean="0"/>
              <a:t>, </a:t>
            </a:r>
            <a:r>
              <a:rPr lang="sv-SE" sz="900" dirty="0" err="1" smtClean="0"/>
              <a:t>courseID</a:t>
            </a:r>
            <a:r>
              <a:rPr lang="sv-SE" sz="900" dirty="0" smtClean="0"/>
              <a:t>) AK1 UNIQUE</a:t>
            </a:r>
            <a:endParaRPr lang="sv-SE" sz="900" dirty="0"/>
          </a:p>
        </p:txBody>
      </p:sp>
      <p:sp>
        <p:nvSpPr>
          <p:cNvPr id="34" name="TextBox 33"/>
          <p:cNvSpPr txBox="1"/>
          <p:nvPr/>
        </p:nvSpPr>
        <p:spPr>
          <a:xfrm>
            <a:off x="1893794" y="3223654"/>
            <a:ext cx="3316722" cy="230832"/>
          </a:xfrm>
          <a:prstGeom prst="rect">
            <a:avLst/>
          </a:prstGeom>
          <a:noFill/>
        </p:spPr>
        <p:txBody>
          <a:bodyPr wrap="squar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)AK</a:t>
            </a:r>
            <a:endParaRPr lang="sv-SE" sz="9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
        <p:nvSpPr>
          <p:cNvPr id="23" name="Rectangle 22"/>
          <p:cNvSpPr/>
          <p:nvPr/>
        </p:nvSpPr>
        <p:spPr>
          <a:xfrm>
            <a:off x="1692303" y="1934054"/>
            <a:ext cx="464973" cy="1131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4" name="Rectangle 23"/>
          <p:cNvSpPr/>
          <p:nvPr/>
        </p:nvSpPr>
        <p:spPr>
          <a:xfrm>
            <a:off x="5179520" y="1870506"/>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5" name="Rectangle 24"/>
          <p:cNvSpPr/>
          <p:nvPr/>
        </p:nvSpPr>
        <p:spPr>
          <a:xfrm>
            <a:off x="5945674" y="2465129"/>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 name="Rectangle 25"/>
          <p:cNvSpPr/>
          <p:nvPr/>
        </p:nvSpPr>
        <p:spPr>
          <a:xfrm>
            <a:off x="2951918" y="3055595"/>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 name="Rectangle 26"/>
          <p:cNvSpPr/>
          <p:nvPr/>
        </p:nvSpPr>
        <p:spPr>
          <a:xfrm>
            <a:off x="4013376" y="3080693"/>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8" name="Rectangle 27"/>
          <p:cNvSpPr/>
          <p:nvPr/>
        </p:nvSpPr>
        <p:spPr>
          <a:xfrm>
            <a:off x="5195017" y="3072077"/>
            <a:ext cx="260385" cy="1015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9" name="Rectangle 28"/>
          <p:cNvSpPr/>
          <p:nvPr/>
        </p:nvSpPr>
        <p:spPr>
          <a:xfrm>
            <a:off x="6696803" y="3075815"/>
            <a:ext cx="260385" cy="1015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Rectangle 34"/>
          <p:cNvSpPr/>
          <p:nvPr/>
        </p:nvSpPr>
        <p:spPr>
          <a:xfrm>
            <a:off x="4593187" y="3271074"/>
            <a:ext cx="464973" cy="1131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6" name="Rectangle 35"/>
          <p:cNvSpPr/>
          <p:nvPr/>
        </p:nvSpPr>
        <p:spPr>
          <a:xfrm>
            <a:off x="8070753" y="2793559"/>
            <a:ext cx="464973" cy="1131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7" name="Rectangle 36"/>
          <p:cNvSpPr/>
          <p:nvPr/>
        </p:nvSpPr>
        <p:spPr>
          <a:xfrm>
            <a:off x="6813679" y="2465129"/>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38" name="Rectangle 37"/>
          <p:cNvSpPr/>
          <p:nvPr/>
        </p:nvSpPr>
        <p:spPr>
          <a:xfrm>
            <a:off x="7882552" y="2465129"/>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Tree>
    <p:extLst>
      <p:ext uri="{BB962C8B-B14F-4D97-AF65-F5344CB8AC3E}">
        <p14:creationId xmlns:p14="http://schemas.microsoft.com/office/powerpoint/2010/main" val="1647363212"/>
      </p:ext>
    </p:extLst>
  </p:cSld>
  <p:clrMapOvr>
    <a:masterClrMapping/>
  </p:clrMapOvr>
  <mc:AlternateContent xmlns:mc="http://schemas.openxmlformats.org/markup-compatibility/2006" xmlns:p14="http://schemas.microsoft.com/office/powerpoint/2010/main">
    <mc:Choice Requires="p14">
      <p:transition spd="slow" p14:dur="2000" advTm="14368"/>
    </mc:Choice>
    <mc:Fallback xmlns="">
      <p:transition spd="slow" advTm="1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238" y="177234"/>
            <a:ext cx="6850800" cy="596700"/>
          </a:xfrm>
        </p:spPr>
        <p:txBody>
          <a:bodyPr/>
          <a:lstStyle/>
          <a:p>
            <a:r>
              <a:rPr lang="sv-SE" dirty="0" err="1" smtClean="0"/>
              <a:t>Towards</a:t>
            </a:r>
            <a:r>
              <a:rPr lang="sv-SE" dirty="0" smtClean="0"/>
              <a:t> a RDM in form </a:t>
            </a:r>
            <a:r>
              <a:rPr lang="sv-SE" dirty="0" err="1" smtClean="0"/>
              <a:t>of</a:t>
            </a:r>
            <a:r>
              <a:rPr lang="sv-SE" dirty="0" smtClean="0"/>
              <a:t> </a:t>
            </a:r>
            <a:r>
              <a:rPr lang="sv-SE" dirty="0" err="1" smtClean="0"/>
              <a:t>textual</a:t>
            </a:r>
            <a:r>
              <a:rPr lang="sv-SE" dirty="0" smtClean="0"/>
              <a:t> </a:t>
            </a:r>
            <a:r>
              <a:rPr lang="sv-SE" dirty="0" err="1" smtClean="0"/>
              <a:t>descriptions</a:t>
            </a:r>
            <a:endParaRPr lang="sv-SE" dirty="0"/>
          </a:p>
        </p:txBody>
      </p:sp>
      <p:sp>
        <p:nvSpPr>
          <p:cNvPr id="16" name="Down Arrow 15"/>
          <p:cNvSpPr/>
          <p:nvPr/>
        </p:nvSpPr>
        <p:spPr>
          <a:xfrm>
            <a:off x="3511617" y="3339525"/>
            <a:ext cx="1499055" cy="172407"/>
          </a:xfrm>
          <a:prstGeom prst="downArrow">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7" name="TextBox 16"/>
          <p:cNvSpPr txBox="1"/>
          <p:nvPr/>
        </p:nvSpPr>
        <p:spPr>
          <a:xfrm>
            <a:off x="1526438" y="3745977"/>
            <a:ext cx="3484234" cy="1477328"/>
          </a:xfrm>
          <a:prstGeom prst="rect">
            <a:avLst/>
          </a:prstGeom>
          <a:noFill/>
        </p:spPr>
        <p:txBody>
          <a:bodyPr wrap="square" rtlCol="0">
            <a:spAutoFit/>
          </a:bodyPr>
          <a:lstStyle/>
          <a:p>
            <a:r>
              <a:rPr lang="sv-SE" sz="1000" b="1" dirty="0" err="1" smtClean="0"/>
              <a:t>Tables</a:t>
            </a:r>
            <a:r>
              <a:rPr lang="sv-SE" sz="1000" b="1" dirty="0" smtClean="0"/>
              <a:t>:</a:t>
            </a:r>
          </a:p>
          <a:p>
            <a:r>
              <a:rPr lang="sv-SE" sz="1000" dirty="0" smtClean="0"/>
              <a:t>Student (</a:t>
            </a:r>
            <a:r>
              <a:rPr lang="sv-SE" sz="1000" u="sng" dirty="0" err="1" smtClean="0"/>
              <a:t>studentID</a:t>
            </a:r>
            <a:r>
              <a:rPr lang="sv-SE" sz="1000" dirty="0" smtClean="0"/>
              <a:t>, </a:t>
            </a:r>
            <a:r>
              <a:rPr lang="sv-SE" sz="1000" dirty="0" err="1" smtClean="0"/>
              <a:t>studentName</a:t>
            </a:r>
            <a:r>
              <a:rPr lang="sv-SE" sz="1000" dirty="0" smtClean="0"/>
              <a:t>) </a:t>
            </a:r>
          </a:p>
          <a:p>
            <a:r>
              <a:rPr lang="sv-SE" sz="1000" dirty="0" smtClean="0"/>
              <a:t>Course (</a:t>
            </a:r>
            <a:r>
              <a:rPr lang="sv-SE" sz="1000" u="sng" dirty="0" err="1" smtClean="0"/>
              <a:t>courseID</a:t>
            </a:r>
            <a:r>
              <a:rPr lang="sv-SE" sz="1000" dirty="0" smtClean="0"/>
              <a:t>, </a:t>
            </a:r>
            <a:r>
              <a:rPr lang="sv-SE" sz="1000" dirty="0" err="1" smtClean="0"/>
              <a:t>courseName</a:t>
            </a:r>
            <a:r>
              <a:rPr lang="sv-SE" sz="1000" dirty="0" smtClean="0"/>
              <a:t>)</a:t>
            </a:r>
          </a:p>
          <a:p>
            <a:r>
              <a:rPr lang="sv-SE" sz="1000" dirty="0" err="1" smtClean="0"/>
              <a:t>CourseOccasion</a:t>
            </a:r>
            <a:r>
              <a:rPr lang="sv-SE" sz="1000" dirty="0" smtClean="0"/>
              <a:t> (</a:t>
            </a:r>
            <a:r>
              <a:rPr lang="sv-SE" sz="1000" u="sng" dirty="0" err="1" smtClean="0"/>
              <a:t>courseOccasionID</a:t>
            </a:r>
            <a:r>
              <a:rPr lang="sv-SE" sz="1000" dirty="0" smtClean="0"/>
              <a:t>, </a:t>
            </a:r>
            <a:r>
              <a:rPr lang="sv-SE" sz="1000" dirty="0" err="1" smtClean="0"/>
              <a:t>startDate</a:t>
            </a:r>
            <a:r>
              <a:rPr lang="sv-SE" sz="1000" dirty="0" smtClean="0"/>
              <a:t>, </a:t>
            </a:r>
            <a:r>
              <a:rPr lang="sv-SE" sz="1000" dirty="0" err="1" smtClean="0"/>
              <a:t>courseID</a:t>
            </a:r>
            <a:r>
              <a:rPr lang="sv-SE" sz="1000" dirty="0" smtClean="0"/>
              <a:t>)</a:t>
            </a:r>
          </a:p>
          <a:p>
            <a:r>
              <a:rPr lang="sv-SE" sz="1000" dirty="0" err="1" smtClean="0"/>
              <a:t>Registration</a:t>
            </a:r>
            <a:r>
              <a:rPr lang="sv-SE" sz="1000" dirty="0" smtClean="0"/>
              <a:t> (</a:t>
            </a:r>
            <a:r>
              <a:rPr lang="sv-SE" sz="1000" u="sng" dirty="0" err="1" smtClean="0"/>
              <a:t>registrationID</a:t>
            </a:r>
            <a:r>
              <a:rPr lang="sv-SE" sz="1000" dirty="0" smtClean="0"/>
              <a:t>, </a:t>
            </a:r>
            <a:r>
              <a:rPr lang="sv-SE" sz="1000" dirty="0" err="1" smtClean="0"/>
              <a:t>RegDate</a:t>
            </a:r>
            <a:r>
              <a:rPr lang="sv-SE" sz="1000" dirty="0" smtClean="0"/>
              <a:t>, </a:t>
            </a:r>
            <a:r>
              <a:rPr lang="sv-SE" sz="1000" dirty="0" err="1" smtClean="0"/>
              <a:t>studentID</a:t>
            </a:r>
            <a:r>
              <a:rPr lang="sv-SE" sz="1000" dirty="0" smtClean="0"/>
              <a:t>, </a:t>
            </a:r>
            <a:r>
              <a:rPr lang="sv-SE" sz="1000" dirty="0" err="1" smtClean="0"/>
              <a:t>courseOccasionID</a:t>
            </a:r>
            <a:r>
              <a:rPr lang="sv-SE" sz="1000" dirty="0" smtClean="0"/>
              <a:t>)</a:t>
            </a:r>
          </a:p>
          <a:p>
            <a:endParaRPr lang="sv-SE" sz="1000" dirty="0" smtClean="0"/>
          </a:p>
          <a:p>
            <a:endParaRPr lang="sv-SE" sz="1000" dirty="0"/>
          </a:p>
          <a:p>
            <a:endParaRPr lang="sv-SE" sz="1000" dirty="0" smtClean="0"/>
          </a:p>
        </p:txBody>
      </p:sp>
      <p:sp>
        <p:nvSpPr>
          <p:cNvPr id="39" name="TextBox 38"/>
          <p:cNvSpPr txBox="1"/>
          <p:nvPr/>
        </p:nvSpPr>
        <p:spPr>
          <a:xfrm>
            <a:off x="4741931" y="3722062"/>
            <a:ext cx="4872146" cy="1631216"/>
          </a:xfrm>
          <a:prstGeom prst="rect">
            <a:avLst/>
          </a:prstGeom>
          <a:noFill/>
        </p:spPr>
        <p:txBody>
          <a:bodyPr wrap="square" rtlCol="0">
            <a:spAutoFit/>
          </a:bodyPr>
          <a:lstStyle/>
          <a:p>
            <a:r>
              <a:rPr lang="sv-SE" sz="1000" b="1" dirty="0" smtClean="0"/>
              <a:t>FKs</a:t>
            </a:r>
          </a:p>
          <a:p>
            <a:r>
              <a:rPr lang="sv-SE" sz="1000" dirty="0" err="1" smtClean="0"/>
              <a:t>Registration.studentID</a:t>
            </a:r>
            <a:r>
              <a:rPr lang="sv-SE" sz="1000" dirty="0" smtClean="0"/>
              <a:t> is FK </a:t>
            </a:r>
            <a:r>
              <a:rPr lang="sv-SE" sz="1000" dirty="0" err="1" smtClean="0"/>
              <a:t>towards</a:t>
            </a:r>
            <a:r>
              <a:rPr lang="sv-SE" sz="1000" dirty="0" smtClean="0"/>
              <a:t> </a:t>
            </a:r>
            <a:r>
              <a:rPr lang="sv-SE" sz="1000" dirty="0" err="1" smtClean="0"/>
              <a:t>Student.studentID</a:t>
            </a:r>
            <a:endParaRPr lang="sv-SE" sz="1000" dirty="0" smtClean="0"/>
          </a:p>
          <a:p>
            <a:r>
              <a:rPr lang="sv-SE" sz="1000" dirty="0" err="1" smtClean="0"/>
              <a:t>Registration.courseOccasionID</a:t>
            </a:r>
            <a:r>
              <a:rPr lang="sv-SE" sz="1000" dirty="0" smtClean="0"/>
              <a:t> is FK </a:t>
            </a:r>
            <a:r>
              <a:rPr lang="sv-SE" sz="1000" dirty="0" err="1" smtClean="0"/>
              <a:t>towards</a:t>
            </a:r>
            <a:r>
              <a:rPr lang="sv-SE" sz="1000" dirty="0" smtClean="0"/>
              <a:t> </a:t>
            </a:r>
            <a:r>
              <a:rPr lang="sv-SE" sz="1000" dirty="0" err="1" smtClean="0"/>
              <a:t>CourseOccasion.courseOccasionID</a:t>
            </a:r>
            <a:endParaRPr lang="sv-SE" sz="1000" dirty="0" smtClean="0"/>
          </a:p>
          <a:p>
            <a:r>
              <a:rPr lang="sv-SE" sz="1000" dirty="0" err="1" smtClean="0"/>
              <a:t>CourseOccasion.CourseID</a:t>
            </a:r>
            <a:r>
              <a:rPr lang="sv-SE" sz="1000" dirty="0" smtClean="0"/>
              <a:t> is FK </a:t>
            </a:r>
            <a:r>
              <a:rPr lang="sv-SE" sz="1000" dirty="0" err="1" smtClean="0"/>
              <a:t>towards</a:t>
            </a:r>
            <a:r>
              <a:rPr lang="sv-SE" sz="1000" dirty="0" smtClean="0"/>
              <a:t> </a:t>
            </a:r>
            <a:r>
              <a:rPr lang="sv-SE" sz="1000" dirty="0" err="1" smtClean="0"/>
              <a:t>Course.ourseID</a:t>
            </a:r>
            <a:endParaRPr lang="sv-SE" sz="1000" dirty="0" smtClean="0"/>
          </a:p>
          <a:p>
            <a:endParaRPr lang="sv-SE" sz="1000" dirty="0"/>
          </a:p>
          <a:p>
            <a:r>
              <a:rPr lang="sv-SE" sz="1000" b="1" dirty="0" smtClean="0"/>
              <a:t>AKs</a:t>
            </a:r>
          </a:p>
          <a:p>
            <a:r>
              <a:rPr lang="sv-SE" sz="1000" dirty="0" err="1" smtClean="0"/>
              <a:t>Registration</a:t>
            </a:r>
            <a:r>
              <a:rPr lang="sv-SE" sz="1000" dirty="0"/>
              <a:t>. (</a:t>
            </a:r>
            <a:r>
              <a:rPr lang="sv-SE" sz="1000" dirty="0" err="1"/>
              <a:t>regDate</a:t>
            </a:r>
            <a:r>
              <a:rPr lang="sv-SE" sz="1000" dirty="0"/>
              <a:t>, </a:t>
            </a:r>
            <a:r>
              <a:rPr lang="sv-SE" sz="1000" dirty="0" err="1"/>
              <a:t>courseOccationID</a:t>
            </a:r>
            <a:r>
              <a:rPr lang="sv-SE" sz="1000" dirty="0"/>
              <a:t>, </a:t>
            </a:r>
            <a:r>
              <a:rPr lang="sv-SE" sz="1000" dirty="0" err="1"/>
              <a:t>studentID</a:t>
            </a:r>
            <a:r>
              <a:rPr lang="sv-SE" sz="1000" dirty="0"/>
              <a:t>) </a:t>
            </a:r>
            <a:r>
              <a:rPr lang="sv-SE" sz="1000" dirty="0" smtClean="0"/>
              <a:t>AK</a:t>
            </a:r>
          </a:p>
          <a:p>
            <a:r>
              <a:rPr lang="sv-SE" sz="1000" dirty="0" err="1"/>
              <a:t>CourseOccasion</a:t>
            </a:r>
            <a:r>
              <a:rPr lang="sv-SE" sz="1000" dirty="0"/>
              <a:t>. (</a:t>
            </a:r>
            <a:r>
              <a:rPr lang="sv-SE" sz="1000" dirty="0" err="1"/>
              <a:t>startDate</a:t>
            </a:r>
            <a:r>
              <a:rPr lang="sv-SE" sz="1000" dirty="0"/>
              <a:t>, </a:t>
            </a:r>
            <a:r>
              <a:rPr lang="sv-SE" sz="1000" dirty="0" err="1"/>
              <a:t>courseID</a:t>
            </a:r>
            <a:r>
              <a:rPr lang="sv-SE" sz="1000" dirty="0"/>
              <a:t>) </a:t>
            </a:r>
            <a:r>
              <a:rPr lang="sv-SE" sz="1000" dirty="0" smtClean="0"/>
              <a:t>AK</a:t>
            </a:r>
            <a:endParaRPr lang="sv-SE" sz="1000" dirty="0"/>
          </a:p>
          <a:p>
            <a:endParaRPr lang="sv-SE" sz="1000" dirty="0"/>
          </a:p>
          <a:p>
            <a:endParaRPr lang="sv-SE" sz="10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pic>
        <p:nvPicPr>
          <p:cNvPr id="22" name="Picture 21"/>
          <p:cNvPicPr>
            <a:picLocks noChangeAspect="1"/>
          </p:cNvPicPr>
          <p:nvPr/>
        </p:nvPicPr>
        <p:blipFill>
          <a:blip r:embed="rId5"/>
          <a:stretch>
            <a:fillRect/>
          </a:stretch>
        </p:blipFill>
        <p:spPr>
          <a:xfrm>
            <a:off x="1957821" y="2623144"/>
            <a:ext cx="5126474" cy="430958"/>
          </a:xfrm>
          <a:prstGeom prst="rect">
            <a:avLst/>
          </a:prstGeom>
        </p:spPr>
      </p:pic>
      <p:pic>
        <p:nvPicPr>
          <p:cNvPr id="23" name="Picture 22"/>
          <p:cNvPicPr>
            <a:picLocks noChangeAspect="1"/>
          </p:cNvPicPr>
          <p:nvPr/>
        </p:nvPicPr>
        <p:blipFill>
          <a:blip r:embed="rId6"/>
          <a:stretch>
            <a:fillRect/>
          </a:stretch>
        </p:blipFill>
        <p:spPr>
          <a:xfrm>
            <a:off x="4864419" y="2052315"/>
            <a:ext cx="3671307" cy="391684"/>
          </a:xfrm>
          <a:prstGeom prst="rect">
            <a:avLst/>
          </a:prstGeom>
        </p:spPr>
      </p:pic>
      <p:pic>
        <p:nvPicPr>
          <p:cNvPr id="24" name="Picture 23"/>
          <p:cNvPicPr>
            <a:picLocks noChangeAspect="1"/>
          </p:cNvPicPr>
          <p:nvPr/>
        </p:nvPicPr>
        <p:blipFill>
          <a:blip r:embed="rId7"/>
          <a:stretch>
            <a:fillRect/>
          </a:stretch>
        </p:blipFill>
        <p:spPr>
          <a:xfrm>
            <a:off x="889290" y="1480107"/>
            <a:ext cx="2186260" cy="446584"/>
          </a:xfrm>
          <a:prstGeom prst="rect">
            <a:avLst/>
          </a:prstGeom>
        </p:spPr>
      </p:pic>
      <p:pic>
        <p:nvPicPr>
          <p:cNvPr id="25" name="Picture 24"/>
          <p:cNvPicPr>
            <a:picLocks noChangeAspect="1"/>
          </p:cNvPicPr>
          <p:nvPr/>
        </p:nvPicPr>
        <p:blipFill>
          <a:blip r:embed="rId8"/>
          <a:stretch>
            <a:fillRect/>
          </a:stretch>
        </p:blipFill>
        <p:spPr>
          <a:xfrm>
            <a:off x="4486617" y="1438646"/>
            <a:ext cx="1957096" cy="398558"/>
          </a:xfrm>
          <a:prstGeom prst="rect">
            <a:avLst/>
          </a:prstGeom>
        </p:spPr>
      </p:pic>
      <p:cxnSp>
        <p:nvCxnSpPr>
          <p:cNvPr id="26" name="Straight Connector 25"/>
          <p:cNvCxnSpPr/>
          <p:nvPr/>
        </p:nvCxnSpPr>
        <p:spPr>
          <a:xfrm flipV="1">
            <a:off x="6435237" y="2549442"/>
            <a:ext cx="0" cy="26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883682" y="2556422"/>
            <a:ext cx="56003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V="1">
            <a:off x="5210516" y="2540050"/>
            <a:ext cx="0" cy="26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326594" y="2540050"/>
            <a:ext cx="3883922" cy="2412"/>
          </a:xfrm>
          <a:prstGeom prst="line">
            <a:avLst/>
          </a:prstGeom>
          <a:ln w="12700"/>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H="1" flipV="1">
            <a:off x="5876824" y="2402166"/>
            <a:ext cx="6980" cy="15590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1326594" y="1917149"/>
            <a:ext cx="0" cy="63229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768648" y="1975628"/>
            <a:ext cx="0" cy="26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046651" y="1975628"/>
            <a:ext cx="272199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flipH="1" flipV="1">
            <a:off x="5038044" y="1814672"/>
            <a:ext cx="6980" cy="15590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926192" y="2355384"/>
            <a:ext cx="1684912" cy="369332"/>
          </a:xfrm>
          <a:prstGeom prst="rect">
            <a:avLst/>
          </a:prstGeom>
          <a:noFill/>
        </p:spPr>
        <p:txBody>
          <a:bodyPr wrap="square" rtlCol="0">
            <a:spAutoFit/>
          </a:bodyPr>
          <a:lstStyle/>
          <a:p>
            <a:pPr algn="r"/>
            <a:r>
              <a:rPr lang="sv-SE" sz="900" dirty="0" err="1" smtClean="0"/>
              <a:t>CourseOccasion</a:t>
            </a:r>
            <a:r>
              <a:rPr lang="sv-SE" sz="900" dirty="0" smtClean="0"/>
              <a:t>. (</a:t>
            </a:r>
            <a:r>
              <a:rPr lang="sv-SE" sz="900" dirty="0" err="1" smtClean="0"/>
              <a:t>startDate</a:t>
            </a:r>
            <a:r>
              <a:rPr lang="sv-SE" sz="900" dirty="0" smtClean="0"/>
              <a:t>, </a:t>
            </a:r>
            <a:r>
              <a:rPr lang="sv-SE" sz="900" dirty="0" err="1" smtClean="0"/>
              <a:t>courseID</a:t>
            </a:r>
            <a:r>
              <a:rPr lang="sv-SE" sz="900" dirty="0" smtClean="0"/>
              <a:t>) AK1 UNIQUE</a:t>
            </a:r>
            <a:endParaRPr lang="sv-SE" sz="900" dirty="0"/>
          </a:p>
        </p:txBody>
      </p:sp>
      <p:sp>
        <p:nvSpPr>
          <p:cNvPr id="46" name="TextBox 45"/>
          <p:cNvSpPr txBox="1"/>
          <p:nvPr/>
        </p:nvSpPr>
        <p:spPr>
          <a:xfrm>
            <a:off x="1893794" y="3006682"/>
            <a:ext cx="3316722" cy="230832"/>
          </a:xfrm>
          <a:prstGeom prst="rect">
            <a:avLst/>
          </a:prstGeom>
          <a:noFill/>
        </p:spPr>
        <p:txBody>
          <a:bodyPr wrap="square" rtlCol="0">
            <a:spAutoFit/>
          </a:bodyPr>
          <a:lstStyle/>
          <a:p>
            <a:r>
              <a:rPr lang="sv-SE" sz="900" dirty="0" err="1" smtClean="0"/>
              <a:t>Registration</a:t>
            </a:r>
            <a:r>
              <a:rPr lang="sv-SE" sz="900" dirty="0" smtClean="0"/>
              <a:t>. (</a:t>
            </a:r>
            <a:r>
              <a:rPr lang="sv-SE" sz="900" dirty="0" err="1" smtClean="0"/>
              <a:t>regDate</a:t>
            </a:r>
            <a:r>
              <a:rPr lang="sv-SE" sz="900" dirty="0" smtClean="0"/>
              <a:t>, </a:t>
            </a:r>
            <a:r>
              <a:rPr lang="sv-SE" sz="900" dirty="0" err="1" smtClean="0"/>
              <a:t>courseOccationID</a:t>
            </a:r>
            <a:r>
              <a:rPr lang="sv-SE" sz="900" dirty="0" smtClean="0"/>
              <a:t>, </a:t>
            </a:r>
            <a:r>
              <a:rPr lang="sv-SE" sz="900" dirty="0" err="1" smtClean="0"/>
              <a:t>studentID</a:t>
            </a:r>
            <a:r>
              <a:rPr lang="sv-SE" sz="900" dirty="0" smtClean="0"/>
              <a:t>)AK</a:t>
            </a:r>
            <a:endParaRPr lang="sv-SE" sz="900" dirty="0"/>
          </a:p>
        </p:txBody>
      </p:sp>
      <p:sp>
        <p:nvSpPr>
          <p:cNvPr id="47" name="Rectangle 46"/>
          <p:cNvSpPr/>
          <p:nvPr/>
        </p:nvSpPr>
        <p:spPr>
          <a:xfrm>
            <a:off x="1692303" y="1717082"/>
            <a:ext cx="464973" cy="1131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8" name="Rectangle 47"/>
          <p:cNvSpPr/>
          <p:nvPr/>
        </p:nvSpPr>
        <p:spPr>
          <a:xfrm>
            <a:off x="5179520" y="1653534"/>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49" name="Rectangle 48"/>
          <p:cNvSpPr/>
          <p:nvPr/>
        </p:nvSpPr>
        <p:spPr>
          <a:xfrm>
            <a:off x="5945674" y="2248157"/>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0" name="Rectangle 49"/>
          <p:cNvSpPr/>
          <p:nvPr/>
        </p:nvSpPr>
        <p:spPr>
          <a:xfrm>
            <a:off x="2951918" y="2838623"/>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1" name="Rectangle 50"/>
          <p:cNvSpPr/>
          <p:nvPr/>
        </p:nvSpPr>
        <p:spPr>
          <a:xfrm>
            <a:off x="4013376" y="2863721"/>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2" name="Rectangle 51"/>
          <p:cNvSpPr/>
          <p:nvPr/>
        </p:nvSpPr>
        <p:spPr>
          <a:xfrm>
            <a:off x="5195017" y="2855105"/>
            <a:ext cx="260385" cy="1015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3" name="Rectangle 52"/>
          <p:cNvSpPr/>
          <p:nvPr/>
        </p:nvSpPr>
        <p:spPr>
          <a:xfrm>
            <a:off x="6696803" y="2858843"/>
            <a:ext cx="260385" cy="1015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4" name="Rectangle 53"/>
          <p:cNvSpPr/>
          <p:nvPr/>
        </p:nvSpPr>
        <p:spPr>
          <a:xfrm>
            <a:off x="4593187" y="3054102"/>
            <a:ext cx="464973" cy="1131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5" name="Rectangle 54"/>
          <p:cNvSpPr/>
          <p:nvPr/>
        </p:nvSpPr>
        <p:spPr>
          <a:xfrm>
            <a:off x="8070753" y="2576587"/>
            <a:ext cx="464973" cy="1131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6" name="Rectangle 55"/>
          <p:cNvSpPr/>
          <p:nvPr/>
        </p:nvSpPr>
        <p:spPr>
          <a:xfrm>
            <a:off x="6813679" y="2248157"/>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57" name="Rectangle 56"/>
          <p:cNvSpPr/>
          <p:nvPr/>
        </p:nvSpPr>
        <p:spPr>
          <a:xfrm>
            <a:off x="7882552" y="2248157"/>
            <a:ext cx="377051" cy="118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Tree>
    <p:extLst>
      <p:ext uri="{BB962C8B-B14F-4D97-AF65-F5344CB8AC3E}">
        <p14:creationId xmlns:p14="http://schemas.microsoft.com/office/powerpoint/2010/main" val="1002211137"/>
      </p:ext>
    </p:extLst>
  </p:cSld>
  <p:clrMapOvr>
    <a:masterClrMapping/>
  </p:clrMapOvr>
  <mc:AlternateContent xmlns:mc="http://schemas.openxmlformats.org/markup-compatibility/2006" xmlns:p14="http://schemas.microsoft.com/office/powerpoint/2010/main">
    <mc:Choice Requires="p14">
      <p:transition spd="slow" p14:dur="2000" advTm="44847"/>
    </mc:Choice>
    <mc:Fallback xmlns="">
      <p:transition spd="slow" advTm="4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Different forms </a:t>
            </a:r>
            <a:r>
              <a:rPr lang="sv-SE" altLang="sv-SE" dirty="0" err="1" smtClean="0"/>
              <a:t>of</a:t>
            </a:r>
            <a:r>
              <a:rPr lang="sv-SE" altLang="sv-SE" dirty="0" smtClean="0"/>
              <a:t> RDMs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9782"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9783"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9784"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9785"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9786"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9787"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9788"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9789"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9790"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5" name="Text Box 101"/>
          <p:cNvSpPr txBox="1">
            <a:spLocks noChangeArrowheads="1"/>
          </p:cNvSpPr>
          <p:nvPr/>
        </p:nvSpPr>
        <p:spPr bwMode="auto">
          <a:xfrm>
            <a:off x="3682085" y="4432277"/>
            <a:ext cx="12398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a:t>
            </a:r>
            <a:r>
              <a:rPr lang="sv-SE" altLang="sv-SE" sz="825" i="0" dirty="0" smtClean="0"/>
              <a:t>(in a UML Class Diagram)</a:t>
            </a:r>
            <a:endParaRPr lang="sv-SE" altLang="sv-SE" sz="825" i="0" dirty="0"/>
          </a:p>
          <a:p>
            <a:pPr algn="r" eaLnBrk="1" hangingPunct="1"/>
            <a:endParaRPr lang="sv-SE" altLang="sv-SE" sz="825" b="1" i="0" dirty="0"/>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r>
              <a:rPr lang="sv-SE" altLang="sv-SE" sz="825" i="0" dirty="0" err="1" smtClean="0"/>
              <a:t>of</a:t>
            </a:r>
            <a:r>
              <a:rPr lang="sv-SE" altLang="sv-SE" sz="825" i="0" dirty="0" smtClean="0"/>
              <a:t> software </a:t>
            </a:r>
            <a:r>
              <a:rPr lang="sv-SE" altLang="sv-SE" sz="825" i="0" dirty="0" err="1" smtClean="0"/>
              <a:t>concepts</a:t>
            </a:r>
            <a:r>
              <a:rPr lang="sv-SE" altLang="sv-SE" sz="825" i="0" dirty="0"/>
              <a:t> </a:t>
            </a:r>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3" name="Down Arrow 242"/>
          <p:cNvSpPr/>
          <p:nvPr/>
        </p:nvSpPr>
        <p:spPr>
          <a:xfrm rot="7818382" flipV="1">
            <a:off x="5903384" y="3776444"/>
            <a:ext cx="156434" cy="389077"/>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4" name="Text Box 101"/>
          <p:cNvSpPr txBox="1">
            <a:spLocks noChangeArrowheads="1"/>
          </p:cNvSpPr>
          <p:nvPr/>
        </p:nvSpPr>
        <p:spPr bwMode="auto">
          <a:xfrm>
            <a:off x="4929576" y="4434794"/>
            <a:ext cx="12328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a:t>
            </a:r>
            <a:r>
              <a:rPr lang="sv-SE" altLang="sv-SE" sz="825" i="0" dirty="0" smtClean="0"/>
              <a:t> (in form </a:t>
            </a:r>
            <a:r>
              <a:rPr lang="sv-SE" altLang="sv-SE" sz="825" i="0" dirty="0" err="1" smtClean="0"/>
              <a:t>of</a:t>
            </a:r>
            <a:r>
              <a:rPr lang="sv-SE" altLang="sv-SE" sz="825" i="0" dirty="0" smtClean="0"/>
              <a:t> table </a:t>
            </a:r>
            <a:r>
              <a:rPr lang="sv-SE" altLang="sv-SE" sz="825" i="0" dirty="0" err="1" smtClean="0"/>
              <a:t>columns</a:t>
            </a:r>
            <a:r>
              <a:rPr lang="sv-SE" altLang="sv-SE" sz="825" i="0" dirty="0" smtClean="0"/>
              <a:t>)</a:t>
            </a:r>
            <a:endParaRPr lang="sv-SE" altLang="sv-SE" sz="825" i="0" dirty="0"/>
          </a:p>
          <a:p>
            <a:pPr algn="r" eaLnBrk="1" hangingPunct="1"/>
            <a:endParaRPr lang="sv-SE" altLang="sv-SE" sz="825" b="1" i="0" dirty="0"/>
          </a:p>
        </p:txBody>
      </p:sp>
      <p:sp>
        <p:nvSpPr>
          <p:cNvPr id="264" name="Text Box 101"/>
          <p:cNvSpPr txBox="1">
            <a:spLocks noChangeArrowheads="1"/>
          </p:cNvSpPr>
          <p:nvPr/>
        </p:nvSpPr>
        <p:spPr bwMode="auto">
          <a:xfrm>
            <a:off x="6223536" y="4446588"/>
            <a:ext cx="12328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00" b="1" i="0" dirty="0" err="1" smtClean="0"/>
              <a:t>database</a:t>
            </a:r>
            <a:r>
              <a:rPr lang="sv-SE" altLang="sv-SE" sz="825" b="1" i="0" dirty="0" smtClean="0"/>
              <a:t> </a:t>
            </a:r>
            <a:r>
              <a:rPr lang="sv-SE" altLang="sv-SE" sz="825" b="1" i="0" dirty="0" err="1" smtClean="0"/>
              <a:t>model</a:t>
            </a:r>
            <a:r>
              <a:rPr lang="sv-SE" altLang="sv-SE" sz="825" i="0" dirty="0" smtClean="0"/>
              <a:t> (in form </a:t>
            </a:r>
            <a:r>
              <a:rPr lang="sv-SE" altLang="sv-SE" sz="825" i="0" dirty="0" err="1" smtClean="0"/>
              <a:t>of</a:t>
            </a:r>
            <a:r>
              <a:rPr lang="sv-SE" altLang="sv-SE" sz="825" i="0" dirty="0" smtClean="0"/>
              <a:t> </a:t>
            </a:r>
            <a:r>
              <a:rPr lang="sv-SE" altLang="sv-SE" sz="825" i="0" dirty="0" err="1" smtClean="0"/>
              <a:t>textual</a:t>
            </a:r>
            <a:r>
              <a:rPr lang="sv-SE" altLang="sv-SE" sz="825" i="0" dirty="0" smtClean="0"/>
              <a:t> </a:t>
            </a:r>
            <a:r>
              <a:rPr lang="sv-SE" altLang="sv-SE" sz="825" i="0" dirty="0" err="1" smtClean="0"/>
              <a:t>descriptions</a:t>
            </a:r>
            <a:r>
              <a:rPr lang="sv-SE" altLang="sv-SE" sz="825" i="0" dirty="0" smtClean="0"/>
              <a:t>)</a:t>
            </a:r>
            <a:endParaRPr lang="sv-SE" altLang="sv-SE" sz="825" i="0" dirty="0"/>
          </a:p>
          <a:p>
            <a:pPr algn="r" eaLnBrk="1" hangingPunct="1"/>
            <a:endParaRPr lang="sv-SE" altLang="sv-SE" sz="825" b="1" i="0" dirty="0"/>
          </a:p>
        </p:txBody>
      </p:sp>
      <p:sp>
        <p:nvSpPr>
          <p:cNvPr id="265" name="Down Arrow 264"/>
          <p:cNvSpPr/>
          <p:nvPr/>
        </p:nvSpPr>
        <p:spPr>
          <a:xfrm rot="10800000" flipV="1">
            <a:off x="5321170" y="3855534"/>
            <a:ext cx="145834" cy="18555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3" name="Rectangle 2"/>
          <p:cNvSpPr/>
          <p:nvPr/>
        </p:nvSpPr>
        <p:spPr>
          <a:xfrm>
            <a:off x="10941575" y="50852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6" name="Rectangle 265"/>
          <p:cNvSpPr/>
          <p:nvPr/>
        </p:nvSpPr>
        <p:spPr>
          <a:xfrm>
            <a:off x="11211373" y="50852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7" name="Rectangle 266"/>
          <p:cNvSpPr/>
          <p:nvPr/>
        </p:nvSpPr>
        <p:spPr>
          <a:xfrm>
            <a:off x="11451234" y="50865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9" name="Rectangle 268"/>
          <p:cNvSpPr/>
          <p:nvPr/>
        </p:nvSpPr>
        <p:spPr>
          <a:xfrm>
            <a:off x="11093975" y="52376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0" name="Rectangle 269"/>
          <p:cNvSpPr/>
          <p:nvPr/>
        </p:nvSpPr>
        <p:spPr>
          <a:xfrm>
            <a:off x="11363773" y="52376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1" name="Rectangle 270"/>
          <p:cNvSpPr/>
          <p:nvPr/>
        </p:nvSpPr>
        <p:spPr>
          <a:xfrm>
            <a:off x="11603634" y="52389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2" name="Rectangle 271"/>
          <p:cNvSpPr/>
          <p:nvPr/>
        </p:nvSpPr>
        <p:spPr>
          <a:xfrm>
            <a:off x="11246375" y="53900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3" name="Rectangle 272"/>
          <p:cNvSpPr/>
          <p:nvPr/>
        </p:nvSpPr>
        <p:spPr>
          <a:xfrm>
            <a:off x="11516173" y="53900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4" name="Rectangle 273"/>
          <p:cNvSpPr/>
          <p:nvPr/>
        </p:nvSpPr>
        <p:spPr>
          <a:xfrm>
            <a:off x="11756034" y="53913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12308" name="Picture 2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5852" y="4122797"/>
            <a:ext cx="630463" cy="2486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p:cNvSpPr txBox="1"/>
          <p:nvPr/>
        </p:nvSpPr>
        <p:spPr>
          <a:xfrm>
            <a:off x="6258446" y="4087823"/>
            <a:ext cx="389850" cy="276999"/>
          </a:xfrm>
          <a:prstGeom prst="rect">
            <a:avLst/>
          </a:prstGeom>
          <a:noFill/>
        </p:spPr>
        <p:txBody>
          <a:bodyPr wrap="none" rtlCol="0">
            <a:spAutoFit/>
          </a:bodyPr>
          <a:lstStyle/>
          <a:p>
            <a:r>
              <a:rPr lang="sv-SE" sz="400" dirty="0" err="1" smtClean="0"/>
              <a:t>Sdsffsfsdf</a:t>
            </a:r>
            <a:endParaRPr lang="sv-SE" sz="400" dirty="0" smtClean="0"/>
          </a:p>
          <a:p>
            <a:r>
              <a:rPr lang="sv-SE" sz="400" dirty="0" err="1" smtClean="0"/>
              <a:t>Sfsfdsfsff</a:t>
            </a:r>
            <a:endParaRPr lang="sv-SE" sz="400" dirty="0"/>
          </a:p>
          <a:p>
            <a:r>
              <a:rPr lang="sv-SE" sz="400" dirty="0" err="1" smtClean="0"/>
              <a:t>sfssdfsdff</a:t>
            </a:r>
            <a:endParaRPr lang="sv-SE" sz="400" dirty="0"/>
          </a:p>
        </p:txBody>
      </p:sp>
      <p:sp>
        <p:nvSpPr>
          <p:cNvPr id="275" name="TextBox 274"/>
          <p:cNvSpPr txBox="1"/>
          <p:nvPr/>
        </p:nvSpPr>
        <p:spPr>
          <a:xfrm>
            <a:off x="6649383" y="4097105"/>
            <a:ext cx="389850" cy="276999"/>
          </a:xfrm>
          <a:prstGeom prst="rect">
            <a:avLst/>
          </a:prstGeom>
          <a:noFill/>
        </p:spPr>
        <p:txBody>
          <a:bodyPr wrap="none" rtlCol="0">
            <a:spAutoFit/>
          </a:bodyPr>
          <a:lstStyle/>
          <a:p>
            <a:r>
              <a:rPr lang="sv-SE" sz="400" dirty="0" err="1" smtClean="0"/>
              <a:t>Sdsffsfsdf</a:t>
            </a:r>
            <a:endParaRPr lang="sv-SE" sz="400" dirty="0" smtClean="0"/>
          </a:p>
          <a:p>
            <a:r>
              <a:rPr lang="sv-SE" sz="400" dirty="0" err="1" smtClean="0"/>
              <a:t>Sfsfdsfsff</a:t>
            </a:r>
            <a:endParaRPr lang="sv-SE" sz="400" dirty="0"/>
          </a:p>
          <a:p>
            <a:r>
              <a:rPr lang="sv-SE" sz="400" dirty="0" err="1" smtClean="0"/>
              <a:t>sfssdfsdff</a:t>
            </a:r>
            <a:endParaRPr lang="sv-SE" sz="400"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2383774834"/>
      </p:ext>
    </p:extLst>
  </p:cSld>
  <p:clrMapOvr>
    <a:masterClrMapping/>
  </p:clrMapOvr>
  <mc:AlternateContent xmlns:mc="http://schemas.openxmlformats.org/markup-compatibility/2006" xmlns:p14="http://schemas.microsoft.com/office/powerpoint/2010/main">
    <mc:Choice Requires="p14">
      <p:transition spd="slow" p14:dur="2000" advTm="45397"/>
    </mc:Choice>
    <mc:Fallback xmlns="">
      <p:transition spd="slow" advTm="4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r>
              <a:rPr lang="sv-SE" altLang="sv-SE" dirty="0" err="1"/>
              <a:t>Towards</a:t>
            </a:r>
            <a:r>
              <a:rPr lang="sv-SE" altLang="sv-SE" dirty="0"/>
              <a:t> </a:t>
            </a:r>
            <a:r>
              <a:rPr lang="sv-SE" altLang="sv-SE" dirty="0" err="1"/>
              <a:t>Model</a:t>
            </a:r>
            <a:r>
              <a:rPr lang="sv-SE" altLang="sv-SE" dirty="0"/>
              <a:t> Driven </a:t>
            </a:r>
            <a:r>
              <a:rPr lang="sv-SE" altLang="sv-SE" dirty="0" err="1"/>
              <a:t>Development</a:t>
            </a:r>
            <a:endParaRPr lang="sv-SE" altLang="sv-SE" dirty="0" smtClean="0"/>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24866"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24867"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24868"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24869"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24870"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24871"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24872"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24873"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24874"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45" name="Text Box 101"/>
          <p:cNvSpPr txBox="1">
            <a:spLocks noChangeArrowheads="1"/>
          </p:cNvSpPr>
          <p:nvPr/>
        </p:nvSpPr>
        <p:spPr bwMode="auto">
          <a:xfrm>
            <a:off x="6072027" y="4708542"/>
            <a:ext cx="1650527"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a:t>
            </a:r>
            <a:r>
              <a:rPr lang="sv-SE" altLang="sv-SE" sz="825" i="0" dirty="0" smtClean="0"/>
              <a:t>(in a UML Class Diagram)</a:t>
            </a:r>
            <a:endParaRPr lang="sv-SE" altLang="sv-SE" sz="825" i="0" dirty="0"/>
          </a:p>
          <a:p>
            <a:pPr algn="r" eaLnBrk="1" hangingPunct="1"/>
            <a:endParaRPr lang="sv-SE" altLang="sv-SE" sz="825" b="1" i="0" dirty="0"/>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r>
              <a:rPr lang="sv-SE" altLang="sv-SE" sz="825" i="0" dirty="0" err="1" smtClean="0"/>
              <a:t>of</a:t>
            </a:r>
            <a:r>
              <a:rPr lang="sv-SE" altLang="sv-SE" sz="825" i="0" dirty="0" smtClean="0"/>
              <a:t> software </a:t>
            </a:r>
            <a:r>
              <a:rPr lang="sv-SE" altLang="sv-SE" sz="825" i="0" dirty="0" err="1" smtClean="0"/>
              <a:t>concepts</a:t>
            </a:r>
            <a:r>
              <a:rPr lang="sv-SE" altLang="sv-SE" sz="825" i="0" dirty="0"/>
              <a:t> </a:t>
            </a:r>
            <a:r>
              <a:rPr lang="sv-SE" altLang="sv-SE" sz="825" i="0" dirty="0" smtClean="0"/>
              <a:t>(in UML Class Diagram)</a:t>
            </a:r>
            <a:endParaRPr lang="sv-SE" altLang="sv-SE" sz="825" i="0" dirty="0"/>
          </a:p>
        </p:txBody>
      </p:sp>
      <p:grpSp>
        <p:nvGrpSpPr>
          <p:cNvPr id="247" name="Group 103"/>
          <p:cNvGrpSpPr>
            <a:grpSpLocks/>
          </p:cNvGrpSpPr>
          <p:nvPr/>
        </p:nvGrpSpPr>
        <p:grpSpPr bwMode="auto">
          <a:xfrm>
            <a:off x="6151434" y="4273154"/>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6389478" y="4273154"/>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6389478" y="4490848"/>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6627230" y="4490848"/>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3" name="Rectangle 2"/>
          <p:cNvSpPr/>
          <p:nvPr/>
        </p:nvSpPr>
        <p:spPr>
          <a:xfrm>
            <a:off x="10941575" y="50852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6" name="Rectangle 265"/>
          <p:cNvSpPr/>
          <p:nvPr/>
        </p:nvSpPr>
        <p:spPr>
          <a:xfrm>
            <a:off x="11211373" y="50852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7" name="Rectangle 266"/>
          <p:cNvSpPr/>
          <p:nvPr/>
        </p:nvSpPr>
        <p:spPr>
          <a:xfrm>
            <a:off x="11451234" y="50865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9" name="Rectangle 268"/>
          <p:cNvSpPr/>
          <p:nvPr/>
        </p:nvSpPr>
        <p:spPr>
          <a:xfrm>
            <a:off x="11093975" y="52376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0" name="Rectangle 269"/>
          <p:cNvSpPr/>
          <p:nvPr/>
        </p:nvSpPr>
        <p:spPr>
          <a:xfrm>
            <a:off x="11363773" y="52376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1" name="Rectangle 270"/>
          <p:cNvSpPr/>
          <p:nvPr/>
        </p:nvSpPr>
        <p:spPr>
          <a:xfrm>
            <a:off x="11603634" y="52389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2" name="Rectangle 271"/>
          <p:cNvSpPr/>
          <p:nvPr/>
        </p:nvSpPr>
        <p:spPr>
          <a:xfrm>
            <a:off x="11246375" y="53900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3" name="Rectangle 272"/>
          <p:cNvSpPr/>
          <p:nvPr/>
        </p:nvSpPr>
        <p:spPr>
          <a:xfrm>
            <a:off x="11516173" y="53900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4" name="Rectangle 273"/>
          <p:cNvSpPr/>
          <p:nvPr/>
        </p:nvSpPr>
        <p:spPr>
          <a:xfrm>
            <a:off x="11756034" y="53913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6" name="Down Arrow 275"/>
          <p:cNvSpPr/>
          <p:nvPr/>
        </p:nvSpPr>
        <p:spPr>
          <a:xfrm rot="18572919">
            <a:off x="5832920" y="3880984"/>
            <a:ext cx="126898" cy="40442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894600881"/>
      </p:ext>
    </p:extLst>
  </p:cSld>
  <p:clrMapOvr>
    <a:masterClrMapping/>
  </p:clrMapOvr>
  <mc:AlternateContent xmlns:mc="http://schemas.openxmlformats.org/markup-compatibility/2006" xmlns:p14="http://schemas.microsoft.com/office/powerpoint/2010/main">
    <mc:Choice Requires="p14">
      <p:transition spd="slow" p14:dur="2000" advTm="40432"/>
    </mc:Choice>
    <mc:Fallback xmlns="">
      <p:transition spd="slow" advTm="4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r>
              <a:rPr lang="sv-SE" altLang="sv-SE" dirty="0" err="1"/>
              <a:t>Towards</a:t>
            </a:r>
            <a:r>
              <a:rPr lang="sv-SE" altLang="sv-SE" dirty="0"/>
              <a:t> </a:t>
            </a:r>
            <a:r>
              <a:rPr lang="sv-SE" altLang="sv-SE" dirty="0" err="1"/>
              <a:t>Model</a:t>
            </a:r>
            <a:r>
              <a:rPr lang="sv-SE" altLang="sv-SE" dirty="0"/>
              <a:t> Driven </a:t>
            </a:r>
            <a:r>
              <a:rPr lang="sv-SE" altLang="sv-SE" dirty="0" err="1"/>
              <a:t>Development</a:t>
            </a:r>
            <a:endParaRPr lang="sv-SE" altLang="sv-SE" dirty="0" smtClean="0"/>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25890"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25891"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25892"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25893"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25894"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25895"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25896"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25897"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25898"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45" name="Text Box 101"/>
          <p:cNvSpPr txBox="1">
            <a:spLocks noChangeArrowheads="1"/>
          </p:cNvSpPr>
          <p:nvPr/>
        </p:nvSpPr>
        <p:spPr bwMode="auto">
          <a:xfrm>
            <a:off x="6072027" y="4708542"/>
            <a:ext cx="1650527"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a:t>
            </a:r>
            <a:r>
              <a:rPr lang="sv-SE" altLang="sv-SE" sz="825" i="0" dirty="0" smtClean="0"/>
              <a:t>(in a UML Class Diagram)</a:t>
            </a:r>
            <a:endParaRPr lang="sv-SE" altLang="sv-SE" sz="825" i="0" dirty="0"/>
          </a:p>
          <a:p>
            <a:pPr algn="r" eaLnBrk="1" hangingPunct="1"/>
            <a:endParaRPr lang="sv-SE" altLang="sv-SE" sz="825" b="1" i="0" dirty="0"/>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r>
              <a:rPr lang="sv-SE" altLang="sv-SE" sz="825" i="0" dirty="0" err="1" smtClean="0"/>
              <a:t>of</a:t>
            </a:r>
            <a:r>
              <a:rPr lang="sv-SE" altLang="sv-SE" sz="825" i="0" dirty="0" smtClean="0"/>
              <a:t> software </a:t>
            </a:r>
            <a:r>
              <a:rPr lang="sv-SE" altLang="sv-SE" sz="825" i="0" dirty="0" err="1" smtClean="0"/>
              <a:t>concepts</a:t>
            </a:r>
            <a:r>
              <a:rPr lang="sv-SE" altLang="sv-SE" sz="825" i="0" dirty="0"/>
              <a:t> </a:t>
            </a:r>
            <a:r>
              <a:rPr lang="sv-SE" altLang="sv-SE" sz="825" i="0" dirty="0" smtClean="0"/>
              <a:t>(in UML Class Diagram)</a:t>
            </a:r>
            <a:endParaRPr lang="sv-SE" altLang="sv-SE" sz="825" i="0" dirty="0"/>
          </a:p>
        </p:txBody>
      </p:sp>
      <p:grpSp>
        <p:nvGrpSpPr>
          <p:cNvPr id="247" name="Group 103"/>
          <p:cNvGrpSpPr>
            <a:grpSpLocks/>
          </p:cNvGrpSpPr>
          <p:nvPr/>
        </p:nvGrpSpPr>
        <p:grpSpPr bwMode="auto">
          <a:xfrm>
            <a:off x="6151434" y="4273154"/>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6389478" y="4273154"/>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6389478" y="4490848"/>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6627230" y="4490848"/>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3" name="Rectangle 2"/>
          <p:cNvSpPr/>
          <p:nvPr/>
        </p:nvSpPr>
        <p:spPr>
          <a:xfrm>
            <a:off x="10941575" y="50852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6" name="Rectangle 265"/>
          <p:cNvSpPr/>
          <p:nvPr/>
        </p:nvSpPr>
        <p:spPr>
          <a:xfrm>
            <a:off x="11211373" y="50852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7" name="Rectangle 266"/>
          <p:cNvSpPr/>
          <p:nvPr/>
        </p:nvSpPr>
        <p:spPr>
          <a:xfrm>
            <a:off x="11451234" y="50865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9" name="Rectangle 268"/>
          <p:cNvSpPr/>
          <p:nvPr/>
        </p:nvSpPr>
        <p:spPr>
          <a:xfrm>
            <a:off x="11093975" y="52376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0" name="Rectangle 269"/>
          <p:cNvSpPr/>
          <p:nvPr/>
        </p:nvSpPr>
        <p:spPr>
          <a:xfrm>
            <a:off x="11363773" y="52376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1" name="Rectangle 270"/>
          <p:cNvSpPr/>
          <p:nvPr/>
        </p:nvSpPr>
        <p:spPr>
          <a:xfrm>
            <a:off x="11603634" y="52389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2" name="Rectangle 271"/>
          <p:cNvSpPr/>
          <p:nvPr/>
        </p:nvSpPr>
        <p:spPr>
          <a:xfrm>
            <a:off x="11246375" y="53900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3" name="Rectangle 272"/>
          <p:cNvSpPr/>
          <p:nvPr/>
        </p:nvSpPr>
        <p:spPr>
          <a:xfrm>
            <a:off x="11516173" y="53900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4" name="Rectangle 273"/>
          <p:cNvSpPr/>
          <p:nvPr/>
        </p:nvSpPr>
        <p:spPr>
          <a:xfrm>
            <a:off x="11756034" y="53913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6" name="Down Arrow 275"/>
          <p:cNvSpPr/>
          <p:nvPr/>
        </p:nvSpPr>
        <p:spPr>
          <a:xfrm rot="18572919">
            <a:off x="5832920" y="3880984"/>
            <a:ext cx="126898" cy="40442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77" name="Down Arrow 276"/>
          <p:cNvSpPr/>
          <p:nvPr/>
        </p:nvSpPr>
        <p:spPr>
          <a:xfrm>
            <a:off x="5226059" y="3956103"/>
            <a:ext cx="178290" cy="260290"/>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300" name="Text Box 101"/>
          <p:cNvSpPr txBox="1">
            <a:spLocks noChangeArrowheads="1"/>
          </p:cNvSpPr>
          <p:nvPr/>
        </p:nvSpPr>
        <p:spPr bwMode="auto">
          <a:xfrm>
            <a:off x="4742185" y="4713689"/>
            <a:ext cx="1235661"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smtClean="0"/>
              <a:t>Java  </a:t>
            </a:r>
            <a:r>
              <a:rPr lang="sv-SE" altLang="sv-SE" sz="825" b="1" i="0" dirty="0" err="1" smtClean="0"/>
              <a:t>model</a:t>
            </a:r>
            <a:r>
              <a:rPr lang="sv-SE" altLang="sv-SE" sz="825" b="1" i="0" dirty="0" smtClean="0"/>
              <a:t> </a:t>
            </a:r>
            <a:r>
              <a:rPr lang="sv-SE" altLang="sv-SE" sz="825" i="0" dirty="0" smtClean="0"/>
              <a:t>(in a UML Class Diagram</a:t>
            </a:r>
            <a:r>
              <a:rPr lang="sv-SE" altLang="sv-SE" sz="825" b="1" i="0" dirty="0" smtClean="0"/>
              <a:t>)</a:t>
            </a:r>
            <a:endParaRPr lang="sv-SE" altLang="sv-SE" sz="825" i="0" dirty="0"/>
          </a:p>
          <a:p>
            <a:pPr algn="r" eaLnBrk="1" hangingPunct="1"/>
            <a:endParaRPr lang="sv-SE" altLang="sv-SE" sz="825" b="1" i="0" dirty="0"/>
          </a:p>
        </p:txBody>
      </p:sp>
      <p:grpSp>
        <p:nvGrpSpPr>
          <p:cNvPr id="275" name="Group 103"/>
          <p:cNvGrpSpPr>
            <a:grpSpLocks/>
          </p:cNvGrpSpPr>
          <p:nvPr/>
        </p:nvGrpSpPr>
        <p:grpSpPr bwMode="auto">
          <a:xfrm>
            <a:off x="5134987" y="4298335"/>
            <a:ext cx="171904" cy="159734"/>
            <a:chOff x="2608" y="1888"/>
            <a:chExt cx="590" cy="576"/>
          </a:xfrm>
        </p:grpSpPr>
        <p:sp>
          <p:nvSpPr>
            <p:cNvPr id="27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01"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02" name="Group 107"/>
          <p:cNvGrpSpPr>
            <a:grpSpLocks/>
          </p:cNvGrpSpPr>
          <p:nvPr/>
        </p:nvGrpSpPr>
        <p:grpSpPr bwMode="auto">
          <a:xfrm>
            <a:off x="5373031" y="4298335"/>
            <a:ext cx="171904" cy="159734"/>
            <a:chOff x="2608" y="1888"/>
            <a:chExt cx="590" cy="576"/>
          </a:xfrm>
        </p:grpSpPr>
        <p:sp>
          <p:nvSpPr>
            <p:cNvPr id="303"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04"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05"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06" name="Group 111"/>
          <p:cNvGrpSpPr>
            <a:grpSpLocks/>
          </p:cNvGrpSpPr>
          <p:nvPr/>
        </p:nvGrpSpPr>
        <p:grpSpPr bwMode="auto">
          <a:xfrm>
            <a:off x="5373031" y="4516029"/>
            <a:ext cx="171904" cy="159734"/>
            <a:chOff x="2608" y="1888"/>
            <a:chExt cx="590" cy="576"/>
          </a:xfrm>
        </p:grpSpPr>
        <p:sp>
          <p:nvSpPr>
            <p:cNvPr id="307"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08"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09"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10" name="Group 115"/>
          <p:cNvGrpSpPr>
            <a:grpSpLocks/>
          </p:cNvGrpSpPr>
          <p:nvPr/>
        </p:nvGrpSpPr>
        <p:grpSpPr bwMode="auto">
          <a:xfrm>
            <a:off x="5610783" y="4516029"/>
            <a:ext cx="171904" cy="159734"/>
            <a:chOff x="2608" y="1888"/>
            <a:chExt cx="590" cy="576"/>
          </a:xfrm>
        </p:grpSpPr>
        <p:sp>
          <p:nvSpPr>
            <p:cNvPr id="311"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2"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3"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1107193130"/>
      </p:ext>
    </p:extLst>
  </p:cSld>
  <p:clrMapOvr>
    <a:masterClrMapping/>
  </p:clrMapOvr>
  <mc:AlternateContent xmlns:mc="http://schemas.openxmlformats.org/markup-compatibility/2006" xmlns:p14="http://schemas.microsoft.com/office/powerpoint/2010/main">
    <mc:Choice Requires="p14">
      <p:transition spd="slow" p14:dur="2000" advTm="13547"/>
    </mc:Choice>
    <mc:Fallback xmlns="">
      <p:transition spd="slow" advTm="1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r>
              <a:rPr lang="sv-SE" altLang="sv-SE" dirty="0" err="1"/>
              <a:t>Towards</a:t>
            </a:r>
            <a:r>
              <a:rPr lang="sv-SE" altLang="sv-SE" dirty="0"/>
              <a:t> </a:t>
            </a:r>
            <a:r>
              <a:rPr lang="sv-SE" altLang="sv-SE" dirty="0" err="1"/>
              <a:t>Model</a:t>
            </a:r>
            <a:r>
              <a:rPr lang="sv-SE" altLang="sv-SE" dirty="0"/>
              <a:t> Driven </a:t>
            </a:r>
            <a:r>
              <a:rPr lang="sv-SE" altLang="sv-SE" dirty="0" err="1"/>
              <a:t>Development</a:t>
            </a:r>
            <a:endParaRPr lang="sv-SE" altLang="sv-SE" dirty="0" smtClean="0"/>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27947"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27948"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27949"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27950"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27951"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27952"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27953"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27954"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27955"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618814" y="3833920"/>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5" name="Text Box 101"/>
          <p:cNvSpPr txBox="1">
            <a:spLocks noChangeArrowheads="1"/>
          </p:cNvSpPr>
          <p:nvPr/>
        </p:nvSpPr>
        <p:spPr bwMode="auto">
          <a:xfrm>
            <a:off x="6072027" y="4708542"/>
            <a:ext cx="1650527"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a:t>
            </a:r>
            <a:r>
              <a:rPr lang="sv-SE" altLang="sv-SE" sz="825" i="0" dirty="0" smtClean="0"/>
              <a:t>(in a UML Class Diagram)</a:t>
            </a:r>
            <a:endParaRPr lang="sv-SE" altLang="sv-SE" sz="825" i="0" dirty="0"/>
          </a:p>
          <a:p>
            <a:pPr algn="r" eaLnBrk="1" hangingPunct="1"/>
            <a:endParaRPr lang="sv-SE" altLang="sv-SE" sz="825" b="1" i="0" dirty="0"/>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r>
              <a:rPr lang="sv-SE" altLang="sv-SE" sz="825" i="0" dirty="0" err="1" smtClean="0"/>
              <a:t>of</a:t>
            </a:r>
            <a:r>
              <a:rPr lang="sv-SE" altLang="sv-SE" sz="825" i="0" dirty="0" smtClean="0"/>
              <a:t> software </a:t>
            </a:r>
            <a:r>
              <a:rPr lang="sv-SE" altLang="sv-SE" sz="825" i="0" dirty="0" err="1" smtClean="0"/>
              <a:t>concepts</a:t>
            </a:r>
            <a:r>
              <a:rPr lang="sv-SE" altLang="sv-SE" sz="825" i="0" dirty="0"/>
              <a:t> </a:t>
            </a:r>
            <a:r>
              <a:rPr lang="sv-SE" altLang="sv-SE" sz="825" i="0" dirty="0" smtClean="0"/>
              <a:t>(in UML Class Diagram)</a:t>
            </a:r>
            <a:endParaRPr lang="sv-SE" altLang="sv-SE" sz="825" i="0" dirty="0"/>
          </a:p>
        </p:txBody>
      </p:sp>
      <p:grpSp>
        <p:nvGrpSpPr>
          <p:cNvPr id="247" name="Group 103"/>
          <p:cNvGrpSpPr>
            <a:grpSpLocks/>
          </p:cNvGrpSpPr>
          <p:nvPr/>
        </p:nvGrpSpPr>
        <p:grpSpPr bwMode="auto">
          <a:xfrm>
            <a:off x="6151434" y="4273154"/>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6389478" y="4273154"/>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6389478" y="4490848"/>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6627230" y="4490848"/>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3" name="Rectangle 2"/>
          <p:cNvSpPr/>
          <p:nvPr/>
        </p:nvSpPr>
        <p:spPr>
          <a:xfrm>
            <a:off x="10941575" y="50852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6" name="Rectangle 265"/>
          <p:cNvSpPr/>
          <p:nvPr/>
        </p:nvSpPr>
        <p:spPr>
          <a:xfrm>
            <a:off x="11211373" y="50852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7" name="Rectangle 266"/>
          <p:cNvSpPr/>
          <p:nvPr/>
        </p:nvSpPr>
        <p:spPr>
          <a:xfrm>
            <a:off x="11451234" y="50865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9" name="Rectangle 268"/>
          <p:cNvSpPr/>
          <p:nvPr/>
        </p:nvSpPr>
        <p:spPr>
          <a:xfrm>
            <a:off x="11093975" y="52376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0" name="Rectangle 269"/>
          <p:cNvSpPr/>
          <p:nvPr/>
        </p:nvSpPr>
        <p:spPr>
          <a:xfrm>
            <a:off x="11363773" y="52376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1" name="Rectangle 270"/>
          <p:cNvSpPr/>
          <p:nvPr/>
        </p:nvSpPr>
        <p:spPr>
          <a:xfrm>
            <a:off x="11603634" y="52389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2" name="Rectangle 271"/>
          <p:cNvSpPr/>
          <p:nvPr/>
        </p:nvSpPr>
        <p:spPr>
          <a:xfrm>
            <a:off x="11246375" y="53900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3" name="Rectangle 272"/>
          <p:cNvSpPr/>
          <p:nvPr/>
        </p:nvSpPr>
        <p:spPr>
          <a:xfrm>
            <a:off x="11516173" y="53900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4" name="Rectangle 273"/>
          <p:cNvSpPr/>
          <p:nvPr/>
        </p:nvSpPr>
        <p:spPr>
          <a:xfrm>
            <a:off x="11756034" y="53913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6" name="Down Arrow 275"/>
          <p:cNvSpPr/>
          <p:nvPr/>
        </p:nvSpPr>
        <p:spPr>
          <a:xfrm rot="18572919">
            <a:off x="5832920" y="3880984"/>
            <a:ext cx="126898" cy="40442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77" name="Down Arrow 276"/>
          <p:cNvSpPr/>
          <p:nvPr/>
        </p:nvSpPr>
        <p:spPr>
          <a:xfrm>
            <a:off x="5226059" y="3956103"/>
            <a:ext cx="178290" cy="260290"/>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grpSp>
        <p:nvGrpSpPr>
          <p:cNvPr id="280" name="Group 102"/>
          <p:cNvGrpSpPr>
            <a:grpSpLocks/>
          </p:cNvGrpSpPr>
          <p:nvPr/>
        </p:nvGrpSpPr>
        <p:grpSpPr bwMode="auto">
          <a:xfrm>
            <a:off x="5061089" y="4266256"/>
            <a:ext cx="647700" cy="377428"/>
            <a:chOff x="521" y="1071"/>
            <a:chExt cx="2223" cy="1361"/>
          </a:xfrm>
        </p:grpSpPr>
        <p:grpSp>
          <p:nvGrpSpPr>
            <p:cNvPr id="281" name="Group 103"/>
            <p:cNvGrpSpPr>
              <a:grpSpLocks/>
            </p:cNvGrpSpPr>
            <p:nvPr/>
          </p:nvGrpSpPr>
          <p:grpSpPr bwMode="auto">
            <a:xfrm>
              <a:off x="521" y="1071"/>
              <a:ext cx="590" cy="576"/>
              <a:chOff x="2608" y="1888"/>
              <a:chExt cx="590" cy="576"/>
            </a:xfrm>
          </p:grpSpPr>
          <p:sp>
            <p:nvSpPr>
              <p:cNvPr id="297"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8"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9"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2" name="Group 107"/>
            <p:cNvGrpSpPr>
              <a:grpSpLocks/>
            </p:cNvGrpSpPr>
            <p:nvPr/>
          </p:nvGrpSpPr>
          <p:grpSpPr bwMode="auto">
            <a:xfrm>
              <a:off x="1338" y="1071"/>
              <a:ext cx="590" cy="576"/>
              <a:chOff x="2608" y="1888"/>
              <a:chExt cx="590" cy="576"/>
            </a:xfrm>
          </p:grpSpPr>
          <p:sp>
            <p:nvSpPr>
              <p:cNvPr id="294"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5"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6"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3" name="Group 111"/>
            <p:cNvGrpSpPr>
              <a:grpSpLocks/>
            </p:cNvGrpSpPr>
            <p:nvPr/>
          </p:nvGrpSpPr>
          <p:grpSpPr bwMode="auto">
            <a:xfrm>
              <a:off x="1338" y="1856"/>
              <a:ext cx="590" cy="576"/>
              <a:chOff x="2608" y="1888"/>
              <a:chExt cx="590" cy="576"/>
            </a:xfrm>
          </p:grpSpPr>
          <p:sp>
            <p:nvSpPr>
              <p:cNvPr id="291"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2"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3"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4" name="Group 115"/>
            <p:cNvGrpSpPr>
              <a:grpSpLocks/>
            </p:cNvGrpSpPr>
            <p:nvPr/>
          </p:nvGrpSpPr>
          <p:grpSpPr bwMode="auto">
            <a:xfrm>
              <a:off x="2154" y="1856"/>
              <a:ext cx="590" cy="576"/>
              <a:chOff x="2608" y="1888"/>
              <a:chExt cx="590" cy="576"/>
            </a:xfrm>
          </p:grpSpPr>
          <p:sp>
            <p:nvSpPr>
              <p:cNvPr id="288"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89"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0"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85" name="AutoShape 119"/>
            <p:cNvCxnSpPr>
              <a:cxnSpLocks noChangeShapeType="1"/>
              <a:stCxn id="294" idx="2"/>
              <a:endCxn id="291"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6" name="AutoShape 120"/>
            <p:cNvCxnSpPr>
              <a:cxnSpLocks noChangeShapeType="1"/>
              <a:stCxn id="291" idx="3"/>
              <a:endCxn id="288"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7" name="AutoShape 121"/>
            <p:cNvCxnSpPr>
              <a:cxnSpLocks noChangeShapeType="1"/>
              <a:stCxn id="291" idx="1"/>
              <a:endCxn id="297"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300" name="Text Box 101"/>
          <p:cNvSpPr txBox="1">
            <a:spLocks noChangeArrowheads="1"/>
          </p:cNvSpPr>
          <p:nvPr/>
        </p:nvSpPr>
        <p:spPr bwMode="auto">
          <a:xfrm>
            <a:off x="4742185" y="4713689"/>
            <a:ext cx="1235661"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smtClean="0"/>
              <a:t>Java  </a:t>
            </a:r>
            <a:r>
              <a:rPr lang="sv-SE" altLang="sv-SE" sz="825" b="1" i="0" dirty="0" err="1" smtClean="0"/>
              <a:t>model</a:t>
            </a:r>
            <a:r>
              <a:rPr lang="sv-SE" altLang="sv-SE" sz="825" b="1" i="0" dirty="0" smtClean="0"/>
              <a:t> </a:t>
            </a:r>
            <a:r>
              <a:rPr lang="sv-SE" altLang="sv-SE" sz="825" i="0" dirty="0" smtClean="0"/>
              <a:t>(in a UML Class Diagram</a:t>
            </a:r>
            <a:r>
              <a:rPr lang="sv-SE" altLang="sv-SE" sz="825" b="1" i="0" dirty="0" smtClean="0"/>
              <a:t>)</a:t>
            </a:r>
            <a:endParaRPr lang="sv-SE" altLang="sv-SE" sz="825" i="0" dirty="0"/>
          </a:p>
          <a:p>
            <a:pPr algn="r" eaLnBrk="1" hangingPunct="1"/>
            <a:endParaRPr lang="sv-SE" altLang="sv-SE" sz="825" b="1" i="0" dirty="0"/>
          </a:p>
        </p:txBody>
      </p:sp>
      <p:grpSp>
        <p:nvGrpSpPr>
          <p:cNvPr id="275" name="Group 102"/>
          <p:cNvGrpSpPr>
            <a:grpSpLocks/>
          </p:cNvGrpSpPr>
          <p:nvPr/>
        </p:nvGrpSpPr>
        <p:grpSpPr bwMode="auto">
          <a:xfrm>
            <a:off x="3911557" y="4267723"/>
            <a:ext cx="647700" cy="377428"/>
            <a:chOff x="521" y="1071"/>
            <a:chExt cx="2223" cy="1361"/>
          </a:xfrm>
        </p:grpSpPr>
        <p:grpSp>
          <p:nvGrpSpPr>
            <p:cNvPr id="278" name="Group 103"/>
            <p:cNvGrpSpPr>
              <a:grpSpLocks/>
            </p:cNvGrpSpPr>
            <p:nvPr/>
          </p:nvGrpSpPr>
          <p:grpSpPr bwMode="auto">
            <a:xfrm>
              <a:off x="521" y="1071"/>
              <a:ext cx="590" cy="576"/>
              <a:chOff x="2608" y="1888"/>
              <a:chExt cx="590" cy="576"/>
            </a:xfrm>
          </p:grpSpPr>
          <p:sp>
            <p:nvSpPr>
              <p:cNvPr id="315"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6"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7"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79" name="Group 107"/>
            <p:cNvGrpSpPr>
              <a:grpSpLocks/>
            </p:cNvGrpSpPr>
            <p:nvPr/>
          </p:nvGrpSpPr>
          <p:grpSpPr bwMode="auto">
            <a:xfrm>
              <a:off x="1338" y="1071"/>
              <a:ext cx="590" cy="576"/>
              <a:chOff x="2608" y="1888"/>
              <a:chExt cx="590" cy="576"/>
            </a:xfrm>
          </p:grpSpPr>
          <p:sp>
            <p:nvSpPr>
              <p:cNvPr id="31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01" name="Group 111"/>
            <p:cNvGrpSpPr>
              <a:grpSpLocks/>
            </p:cNvGrpSpPr>
            <p:nvPr/>
          </p:nvGrpSpPr>
          <p:grpSpPr bwMode="auto">
            <a:xfrm>
              <a:off x="1338" y="1856"/>
              <a:ext cx="590" cy="576"/>
              <a:chOff x="2608" y="1888"/>
              <a:chExt cx="590" cy="576"/>
            </a:xfrm>
          </p:grpSpPr>
          <p:sp>
            <p:nvSpPr>
              <p:cNvPr id="309"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0"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1"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02" name="Group 115"/>
            <p:cNvGrpSpPr>
              <a:grpSpLocks/>
            </p:cNvGrpSpPr>
            <p:nvPr/>
          </p:nvGrpSpPr>
          <p:grpSpPr bwMode="auto">
            <a:xfrm>
              <a:off x="2154" y="1856"/>
              <a:ext cx="590" cy="576"/>
              <a:chOff x="2608" y="1888"/>
              <a:chExt cx="590" cy="576"/>
            </a:xfrm>
          </p:grpSpPr>
          <p:sp>
            <p:nvSpPr>
              <p:cNvPr id="306"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07"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08"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303" name="AutoShape 119"/>
            <p:cNvCxnSpPr>
              <a:cxnSpLocks noChangeShapeType="1"/>
              <a:stCxn id="312" idx="2"/>
              <a:endCxn id="309"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04" name="AutoShape 120"/>
            <p:cNvCxnSpPr>
              <a:cxnSpLocks noChangeShapeType="1"/>
              <a:stCxn id="309" idx="3"/>
              <a:endCxn id="306"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05" name="AutoShape 121"/>
            <p:cNvCxnSpPr>
              <a:cxnSpLocks noChangeShapeType="1"/>
              <a:stCxn id="309" idx="1"/>
              <a:endCxn id="315"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318" name="Text Box 101"/>
          <p:cNvSpPr txBox="1">
            <a:spLocks noChangeArrowheads="1"/>
          </p:cNvSpPr>
          <p:nvPr/>
        </p:nvSpPr>
        <p:spPr bwMode="auto">
          <a:xfrm>
            <a:off x="3424609" y="4696247"/>
            <a:ext cx="138864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smtClean="0"/>
              <a:t>Web/JSP </a:t>
            </a:r>
            <a:r>
              <a:rPr lang="sv-SE" altLang="sv-SE" sz="825" b="1" i="0" dirty="0" err="1" smtClean="0"/>
              <a:t>model</a:t>
            </a:r>
            <a:r>
              <a:rPr lang="sv-SE" altLang="sv-SE" sz="825" b="1" i="0" dirty="0" smtClean="0"/>
              <a:t> </a:t>
            </a:r>
            <a:r>
              <a:rPr lang="sv-SE" altLang="sv-SE" sz="825" i="0" dirty="0" smtClean="0"/>
              <a:t>(in a UML Class Diagram</a:t>
            </a:r>
            <a:r>
              <a:rPr lang="sv-SE" altLang="sv-SE" sz="825" b="1" i="0" dirty="0" smtClean="0"/>
              <a:t>)</a:t>
            </a:r>
            <a:endParaRPr lang="sv-SE" altLang="sv-SE" sz="825" i="0" dirty="0"/>
          </a:p>
          <a:p>
            <a:pPr algn="r" eaLnBrk="1" hangingPunct="1"/>
            <a:endParaRPr lang="sv-SE" altLang="sv-SE" sz="825" b="1" i="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3281301116"/>
      </p:ext>
    </p:extLst>
  </p:cSld>
  <p:clrMapOvr>
    <a:masterClrMapping/>
  </p:clrMapOvr>
  <mc:AlternateContent xmlns:mc="http://schemas.openxmlformats.org/markup-compatibility/2006" xmlns:p14="http://schemas.microsoft.com/office/powerpoint/2010/main">
    <mc:Choice Requires="p14">
      <p:transition spd="slow" p14:dur="2000" advTm="19355"/>
    </mc:Choice>
    <mc:Fallback xmlns="">
      <p:transition spd="slow" advTm="1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17" y="946230"/>
            <a:ext cx="8497026" cy="1262914"/>
          </a:xfrm>
        </p:spPr>
        <p:txBody>
          <a:bodyPr>
            <a:normAutofit/>
          </a:bodyPr>
          <a:lstStyle/>
          <a:p>
            <a:r>
              <a:rPr lang="sv-SE" sz="1400" dirty="0" smtClean="0">
                <a:solidFill>
                  <a:srgbClr val="00B050"/>
                </a:solidFill>
              </a:rPr>
              <a:t>TO DO: </a:t>
            </a:r>
            <a:r>
              <a:rPr lang="sv-SE" sz="1400" dirty="0" err="1" smtClean="0"/>
              <a:t>Add</a:t>
            </a:r>
            <a:r>
              <a:rPr lang="sv-SE" sz="1400" dirty="0" smtClean="0"/>
              <a:t> </a:t>
            </a:r>
            <a:r>
              <a:rPr lang="sv-SE" sz="1400" dirty="0" err="1" smtClean="0"/>
              <a:t>foreign</a:t>
            </a:r>
            <a:r>
              <a:rPr lang="sv-SE" sz="1400" dirty="0" smtClean="0"/>
              <a:t> </a:t>
            </a:r>
            <a:r>
              <a:rPr lang="sv-SE" sz="1400" dirty="0" err="1" smtClean="0"/>
              <a:t>keys</a:t>
            </a:r>
            <a:r>
              <a:rPr lang="sv-SE" sz="1400" dirty="0" smtClean="0"/>
              <a:t> (FK) to match the PK, as the second </a:t>
            </a:r>
            <a:r>
              <a:rPr lang="sv-SE" sz="1400" dirty="0" err="1" smtClean="0"/>
              <a:t>of</a:t>
            </a:r>
            <a:r>
              <a:rPr lang="sv-SE" sz="1400" dirty="0" smtClean="0"/>
              <a:t> </a:t>
            </a:r>
            <a:r>
              <a:rPr lang="sv-SE" sz="1400" dirty="0" err="1" smtClean="0"/>
              <a:t>two</a:t>
            </a:r>
            <a:r>
              <a:rPr lang="sv-SE" sz="1400" dirty="0" smtClean="0"/>
              <a:t> steps to </a:t>
            </a:r>
            <a:r>
              <a:rPr lang="sv-SE" sz="1400" dirty="0" err="1" smtClean="0"/>
              <a:t>replace</a:t>
            </a:r>
            <a:r>
              <a:rPr lang="sv-SE" sz="1400" dirty="0" smtClean="0"/>
              <a:t> and </a:t>
            </a:r>
            <a:r>
              <a:rPr lang="sv-SE" sz="1400" dirty="0" err="1" smtClean="0"/>
              <a:t>represent</a:t>
            </a:r>
            <a:r>
              <a:rPr lang="sv-SE" sz="1400" dirty="0" smtClean="0"/>
              <a:t> associations – </a:t>
            </a:r>
            <a:r>
              <a:rPr lang="sv-SE" sz="1400" b="1" dirty="0" smtClean="0"/>
              <a:t>on the </a:t>
            </a:r>
            <a:r>
              <a:rPr lang="sv-SE" sz="1400" b="1" dirty="0" err="1" smtClean="0"/>
              <a:t>side</a:t>
            </a:r>
            <a:r>
              <a:rPr lang="sv-SE" sz="1400" b="1" dirty="0" smtClean="0"/>
              <a:t> </a:t>
            </a:r>
            <a:r>
              <a:rPr lang="sv-SE" sz="1400" b="1" dirty="0" err="1" smtClean="0"/>
              <a:t>of</a:t>
            </a:r>
            <a:r>
              <a:rPr lang="sv-SE" sz="1400" b="1" dirty="0" smtClean="0"/>
              <a:t> the association </a:t>
            </a:r>
            <a:r>
              <a:rPr lang="sv-SE" sz="1400" b="1" dirty="0" err="1" smtClean="0"/>
              <a:t>that</a:t>
            </a:r>
            <a:r>
              <a:rPr lang="sv-SE" sz="1400" b="1" dirty="0" smtClean="0"/>
              <a:t> has 0..* or 1..*	</a:t>
            </a:r>
            <a:endParaRPr lang="sv-SE" sz="1400" b="1" dirty="0"/>
          </a:p>
          <a:p>
            <a:endParaRPr lang="sv-SE" sz="2000" dirty="0"/>
          </a:p>
          <a:p>
            <a:pPr marL="0" indent="0">
              <a:buNone/>
            </a:pPr>
            <a:endParaRPr lang="sv-SE" sz="2000" dirty="0" smtClean="0"/>
          </a:p>
          <a:p>
            <a:pPr marL="0" indent="0">
              <a:buNone/>
            </a:pPr>
            <a:endParaRPr lang="sv-SE" sz="2000" dirty="0"/>
          </a:p>
          <a:p>
            <a:endParaRPr lang="sv-SE" sz="2000" dirty="0"/>
          </a:p>
        </p:txBody>
      </p:sp>
      <p:sp>
        <p:nvSpPr>
          <p:cNvPr id="80" name="Title 1"/>
          <p:cNvSpPr>
            <a:spLocks noGrp="1"/>
          </p:cNvSpPr>
          <p:nvPr>
            <p:ph type="title"/>
          </p:nvPr>
        </p:nvSpPr>
        <p:spPr>
          <a:xfrm>
            <a:off x="630048" y="368162"/>
            <a:ext cx="6850800" cy="596700"/>
          </a:xfrm>
        </p:spPr>
        <p:txBody>
          <a:bodyPr/>
          <a:lstStyle/>
          <a:p>
            <a:r>
              <a:rPr lang="sv-SE" dirty="0" err="1" smtClean="0"/>
              <a:t>Towards</a:t>
            </a:r>
            <a:r>
              <a:rPr lang="sv-SE" dirty="0" smtClean="0"/>
              <a:t> a RDM - Step 6</a:t>
            </a:r>
            <a:endParaRPr lang="sv-SE" dirty="0"/>
          </a:p>
        </p:txBody>
      </p:sp>
      <p:sp>
        <p:nvSpPr>
          <p:cNvPr id="137" name="Rectangle 8"/>
          <p:cNvSpPr>
            <a:spLocks noChangeArrowheads="1"/>
          </p:cNvSpPr>
          <p:nvPr/>
        </p:nvSpPr>
        <p:spPr bwMode="auto">
          <a:xfrm>
            <a:off x="1145641" y="2702929"/>
            <a:ext cx="1844818" cy="643537"/>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8" name="Line 9"/>
          <p:cNvSpPr>
            <a:spLocks noChangeShapeType="1"/>
          </p:cNvSpPr>
          <p:nvPr/>
        </p:nvSpPr>
        <p:spPr bwMode="auto">
          <a:xfrm flipV="1">
            <a:off x="1145641" y="2874376"/>
            <a:ext cx="1844818" cy="11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9" name="Text Box 10"/>
          <p:cNvSpPr txBox="1">
            <a:spLocks noChangeArrowheads="1"/>
          </p:cNvSpPr>
          <p:nvPr/>
        </p:nvSpPr>
        <p:spPr bwMode="auto">
          <a:xfrm>
            <a:off x="1813972" y="26552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0" name="Text Box 16"/>
          <p:cNvSpPr txBox="1">
            <a:spLocks noChangeArrowheads="1"/>
          </p:cNvSpPr>
          <p:nvPr/>
        </p:nvSpPr>
        <p:spPr bwMode="auto">
          <a:xfrm>
            <a:off x="2936620" y="292393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1" name="Text Box 17"/>
          <p:cNvSpPr txBox="1">
            <a:spLocks noChangeArrowheads="1"/>
          </p:cNvSpPr>
          <p:nvPr/>
        </p:nvSpPr>
        <p:spPr bwMode="auto">
          <a:xfrm>
            <a:off x="5877119" y="353161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2" name="Rectangle 18"/>
          <p:cNvSpPr>
            <a:spLocks noChangeArrowheads="1"/>
          </p:cNvSpPr>
          <p:nvPr/>
        </p:nvSpPr>
        <p:spPr bwMode="auto">
          <a:xfrm>
            <a:off x="3853268" y="3477451"/>
            <a:ext cx="2030727"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3" name="Line 19"/>
          <p:cNvSpPr>
            <a:spLocks noChangeShapeType="1"/>
          </p:cNvSpPr>
          <p:nvPr/>
        </p:nvSpPr>
        <p:spPr bwMode="auto">
          <a:xfrm>
            <a:off x="3853268" y="3626077"/>
            <a:ext cx="2030728" cy="159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4" name="Text Box 21"/>
          <p:cNvSpPr txBox="1">
            <a:spLocks noChangeArrowheads="1"/>
          </p:cNvSpPr>
          <p:nvPr/>
        </p:nvSpPr>
        <p:spPr bwMode="auto">
          <a:xfrm>
            <a:off x="4282185" y="342031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5" name="Rectangle 23"/>
          <p:cNvSpPr>
            <a:spLocks noChangeArrowheads="1"/>
          </p:cNvSpPr>
          <p:nvPr/>
        </p:nvSpPr>
        <p:spPr bwMode="auto">
          <a:xfrm>
            <a:off x="6613305" y="2372375"/>
            <a:ext cx="2259007"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6" name="Text Box 25"/>
          <p:cNvSpPr txBox="1">
            <a:spLocks noChangeArrowheads="1"/>
          </p:cNvSpPr>
          <p:nvPr/>
        </p:nvSpPr>
        <p:spPr bwMode="auto">
          <a:xfrm>
            <a:off x="6832380" y="2325940"/>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47" name="Rectangle 27"/>
          <p:cNvSpPr>
            <a:spLocks noChangeArrowheads="1"/>
          </p:cNvSpPr>
          <p:nvPr/>
        </p:nvSpPr>
        <p:spPr bwMode="auto">
          <a:xfrm>
            <a:off x="1133099" y="2854510"/>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p:txBody>
      </p:sp>
      <p:sp>
        <p:nvSpPr>
          <p:cNvPr id="148" name="Rectangle 28"/>
          <p:cNvSpPr>
            <a:spLocks noChangeArrowheads="1"/>
          </p:cNvSpPr>
          <p:nvPr/>
        </p:nvSpPr>
        <p:spPr bwMode="auto">
          <a:xfrm>
            <a:off x="3830935" y="3605971"/>
            <a:ext cx="1555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9" name="Text Box 29"/>
          <p:cNvSpPr txBox="1">
            <a:spLocks noChangeArrowheads="1"/>
          </p:cNvSpPr>
          <p:nvPr/>
        </p:nvSpPr>
        <p:spPr bwMode="auto">
          <a:xfrm>
            <a:off x="3371899" y="328657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50" name="Text Box 30"/>
          <p:cNvSpPr txBox="1">
            <a:spLocks noChangeArrowheads="1"/>
          </p:cNvSpPr>
          <p:nvPr/>
        </p:nvSpPr>
        <p:spPr bwMode="auto">
          <a:xfrm>
            <a:off x="6269259" y="262880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1" name="Line 34"/>
          <p:cNvSpPr>
            <a:spLocks noChangeShapeType="1"/>
          </p:cNvSpPr>
          <p:nvPr/>
        </p:nvSpPr>
        <p:spPr bwMode="auto">
          <a:xfrm flipV="1">
            <a:off x="6613304" y="2538448"/>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52" name="Line 106"/>
          <p:cNvSpPr>
            <a:spLocks noChangeShapeType="1"/>
          </p:cNvSpPr>
          <p:nvPr/>
        </p:nvSpPr>
        <p:spPr bwMode="auto">
          <a:xfrm>
            <a:off x="3004752" y="3176601"/>
            <a:ext cx="814454" cy="39097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3" name="Line 106"/>
          <p:cNvSpPr>
            <a:spLocks noChangeShapeType="1"/>
          </p:cNvSpPr>
          <p:nvPr/>
        </p:nvSpPr>
        <p:spPr bwMode="auto">
          <a:xfrm flipH="1">
            <a:off x="5877120" y="2595585"/>
            <a:ext cx="726019" cy="100073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4" name="Text Box 22"/>
          <p:cNvSpPr txBox="1">
            <a:spLocks noChangeArrowheads="1"/>
          </p:cNvSpPr>
          <p:nvPr/>
        </p:nvSpPr>
        <p:spPr bwMode="auto">
          <a:xfrm>
            <a:off x="6564950" y="2483414"/>
            <a:ext cx="23557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55" name="Text Box 17"/>
          <p:cNvSpPr txBox="1">
            <a:spLocks noChangeArrowheads="1"/>
          </p:cNvSpPr>
          <p:nvPr/>
        </p:nvSpPr>
        <p:spPr bwMode="auto">
          <a:xfrm>
            <a:off x="5738275" y="3185362"/>
            <a:ext cx="815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6" name="Text Box 17"/>
          <p:cNvSpPr txBox="1">
            <a:spLocks noChangeArrowheads="1"/>
          </p:cNvSpPr>
          <p:nvPr/>
        </p:nvSpPr>
        <p:spPr bwMode="auto">
          <a:xfrm>
            <a:off x="2936620" y="3099140"/>
            <a:ext cx="9363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65" name="Rectangle 23"/>
          <p:cNvSpPr>
            <a:spLocks noChangeArrowheads="1"/>
          </p:cNvSpPr>
          <p:nvPr/>
        </p:nvSpPr>
        <p:spPr bwMode="auto">
          <a:xfrm>
            <a:off x="6718165" y="4246566"/>
            <a:ext cx="1773141" cy="69877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6"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67" name="Line 34"/>
          <p:cNvSpPr>
            <a:spLocks noChangeShapeType="1"/>
          </p:cNvSpPr>
          <p:nvPr/>
        </p:nvSpPr>
        <p:spPr bwMode="auto">
          <a:xfrm>
            <a:off x="6720546" y="4428730"/>
            <a:ext cx="177076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70" name="Text Box 22"/>
          <p:cNvSpPr txBox="1">
            <a:spLocks noChangeArrowheads="1"/>
          </p:cNvSpPr>
          <p:nvPr/>
        </p:nvSpPr>
        <p:spPr bwMode="auto">
          <a:xfrm>
            <a:off x="6665833" y="4436051"/>
            <a:ext cx="18833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a:latin typeface="Verdana" panose="020B0604030504040204" pitchFamily="34" charset="0"/>
              </a:rPr>
              <a:t>t</a:t>
            </a:r>
            <a:r>
              <a:rPr lang="sv-SE" altLang="sv-SE" sz="900" dirty="0" err="1" smtClean="0">
                <a:latin typeface="Verdana" panose="020B0604030504040204" pitchFamily="34" charset="0"/>
              </a:rPr>
              <a: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72" name="Text Box 30"/>
          <p:cNvSpPr txBox="1">
            <a:spLocks noChangeArrowheads="1"/>
          </p:cNvSpPr>
          <p:nvPr/>
        </p:nvSpPr>
        <p:spPr bwMode="auto">
          <a:xfrm>
            <a:off x="6945878" y="282553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75" name="Isosceles Triangle 174"/>
          <p:cNvSpPr/>
          <p:nvPr/>
        </p:nvSpPr>
        <p:spPr>
          <a:xfrm rot="5400000">
            <a:off x="3550841" y="322073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6" name="Isosceles Triangle 175"/>
          <p:cNvSpPr/>
          <p:nvPr/>
        </p:nvSpPr>
        <p:spPr>
          <a:xfrm>
            <a:off x="2234596" y="3355039"/>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7" name="Straight Connector 176"/>
          <p:cNvCxnSpPr>
            <a:stCxn id="176" idx="3"/>
          </p:cNvCxnSpPr>
          <p:nvPr/>
        </p:nvCxnSpPr>
        <p:spPr>
          <a:xfrm>
            <a:off x="2377388" y="3508305"/>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8" name="Straight Connector 177"/>
          <p:cNvCxnSpPr/>
          <p:nvPr/>
        </p:nvCxnSpPr>
        <p:spPr>
          <a:xfrm>
            <a:off x="976335" y="3643247"/>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9" name="Straight Connector 178"/>
          <p:cNvCxnSpPr/>
          <p:nvPr/>
        </p:nvCxnSpPr>
        <p:spPr>
          <a:xfrm>
            <a:off x="3356404" y="3660705"/>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80" name="Straight Connector 179"/>
          <p:cNvCxnSpPr/>
          <p:nvPr/>
        </p:nvCxnSpPr>
        <p:spPr>
          <a:xfrm>
            <a:off x="977745" y="3652175"/>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81" name="Rectangle 23"/>
          <p:cNvSpPr>
            <a:spLocks noChangeArrowheads="1"/>
          </p:cNvSpPr>
          <p:nvPr/>
        </p:nvSpPr>
        <p:spPr bwMode="auto">
          <a:xfrm>
            <a:off x="1489353" y="4527231"/>
            <a:ext cx="1649298"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2" name="Line 34"/>
          <p:cNvSpPr>
            <a:spLocks noChangeShapeType="1"/>
          </p:cNvSpPr>
          <p:nvPr/>
        </p:nvSpPr>
        <p:spPr bwMode="auto">
          <a:xfrm flipV="1">
            <a:off x="1489352" y="4728123"/>
            <a:ext cx="1619284" cy="17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83" name="Text Box 22"/>
          <p:cNvSpPr txBox="1">
            <a:spLocks noChangeArrowheads="1"/>
          </p:cNvSpPr>
          <p:nvPr/>
        </p:nvSpPr>
        <p:spPr bwMode="auto">
          <a:xfrm>
            <a:off x="1560429" y="4682153"/>
            <a:ext cx="17994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4" name="Text Box 25"/>
          <p:cNvSpPr txBox="1">
            <a:spLocks noChangeArrowheads="1"/>
          </p:cNvSpPr>
          <p:nvPr/>
        </p:nvSpPr>
        <p:spPr bwMode="auto">
          <a:xfrm>
            <a:off x="1945229" y="4492673"/>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85" name="Line 106"/>
          <p:cNvSpPr>
            <a:spLocks noChangeShapeType="1"/>
          </p:cNvSpPr>
          <p:nvPr/>
        </p:nvSpPr>
        <p:spPr bwMode="auto">
          <a:xfrm flipH="1">
            <a:off x="5823474" y="4715836"/>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6" name="Text Box 17"/>
          <p:cNvSpPr txBox="1">
            <a:spLocks noChangeArrowheads="1"/>
          </p:cNvSpPr>
          <p:nvPr/>
        </p:nvSpPr>
        <p:spPr bwMode="auto">
          <a:xfrm>
            <a:off x="5863406" y="468701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187" name="TextBox 186"/>
          <p:cNvSpPr txBox="1"/>
          <p:nvPr/>
        </p:nvSpPr>
        <p:spPr>
          <a:xfrm>
            <a:off x="5942356" y="4485004"/>
            <a:ext cx="850094"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88" name="TextBox 187"/>
          <p:cNvSpPr txBox="1"/>
          <p:nvPr/>
        </p:nvSpPr>
        <p:spPr>
          <a:xfrm>
            <a:off x="523521" y="2841127"/>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93" name="Rectangle 8"/>
          <p:cNvSpPr>
            <a:spLocks noChangeArrowheads="1"/>
          </p:cNvSpPr>
          <p:nvPr/>
        </p:nvSpPr>
        <p:spPr bwMode="auto">
          <a:xfrm>
            <a:off x="91456" y="2115863"/>
            <a:ext cx="1884167"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4" name="Line 9"/>
          <p:cNvSpPr>
            <a:spLocks noChangeShapeType="1"/>
          </p:cNvSpPr>
          <p:nvPr/>
        </p:nvSpPr>
        <p:spPr bwMode="auto">
          <a:xfrm flipV="1">
            <a:off x="91457" y="2285777"/>
            <a:ext cx="1842789" cy="15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5" name="Text Box 10"/>
          <p:cNvSpPr txBox="1">
            <a:spLocks noChangeArrowheads="1"/>
          </p:cNvSpPr>
          <p:nvPr/>
        </p:nvSpPr>
        <p:spPr bwMode="auto">
          <a:xfrm>
            <a:off x="107903" y="2076888"/>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96" name="Rectangle 27"/>
          <p:cNvSpPr>
            <a:spLocks noChangeArrowheads="1"/>
          </p:cNvSpPr>
          <p:nvPr/>
        </p:nvSpPr>
        <p:spPr bwMode="auto">
          <a:xfrm>
            <a:off x="54548" y="2252225"/>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197" name="Line 106"/>
          <p:cNvSpPr>
            <a:spLocks noChangeShapeType="1"/>
          </p:cNvSpPr>
          <p:nvPr/>
        </p:nvSpPr>
        <p:spPr bwMode="auto">
          <a:xfrm flipH="1" flipV="1">
            <a:off x="324276" y="3076292"/>
            <a:ext cx="798592" cy="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98" name="Text Box 17"/>
          <p:cNvSpPr txBox="1">
            <a:spLocks noChangeArrowheads="1"/>
          </p:cNvSpPr>
          <p:nvPr/>
        </p:nvSpPr>
        <p:spPr bwMode="auto">
          <a:xfrm>
            <a:off x="-20317" y="261079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201" name="Text Box 17"/>
          <p:cNvSpPr txBox="1">
            <a:spLocks noChangeArrowheads="1"/>
          </p:cNvSpPr>
          <p:nvPr/>
        </p:nvSpPr>
        <p:spPr bwMode="auto">
          <a:xfrm>
            <a:off x="763542" y="314488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02" name="Isosceles Triangle 201"/>
          <p:cNvSpPr/>
          <p:nvPr/>
        </p:nvSpPr>
        <p:spPr>
          <a:xfrm rot="16200000">
            <a:off x="428344" y="2930240"/>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6" name="Line 106"/>
          <p:cNvSpPr>
            <a:spLocks noChangeShapeType="1"/>
          </p:cNvSpPr>
          <p:nvPr/>
        </p:nvSpPr>
        <p:spPr bwMode="auto">
          <a:xfrm flipV="1">
            <a:off x="316526" y="2629508"/>
            <a:ext cx="7750" cy="45349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7" name="Line 106"/>
          <p:cNvSpPr>
            <a:spLocks noChangeShapeType="1"/>
          </p:cNvSpPr>
          <p:nvPr/>
        </p:nvSpPr>
        <p:spPr bwMode="auto">
          <a:xfrm>
            <a:off x="7336242" y="3715327"/>
            <a:ext cx="2455" cy="53123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8" name="Text Box 30"/>
          <p:cNvSpPr txBox="1">
            <a:spLocks noChangeArrowheads="1"/>
          </p:cNvSpPr>
          <p:nvPr/>
        </p:nvSpPr>
        <p:spPr bwMode="auto">
          <a:xfrm>
            <a:off x="6985916" y="37675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9" name="Isosceles Triangle 208"/>
          <p:cNvSpPr/>
          <p:nvPr/>
        </p:nvSpPr>
        <p:spPr>
          <a:xfrm>
            <a:off x="7382148" y="2891325"/>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0" name="Rectangle 23"/>
          <p:cNvSpPr>
            <a:spLocks noChangeArrowheads="1"/>
          </p:cNvSpPr>
          <p:nvPr/>
        </p:nvSpPr>
        <p:spPr bwMode="auto">
          <a:xfrm>
            <a:off x="6479632" y="3264191"/>
            <a:ext cx="2302037" cy="54853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11" name="Text Box 25"/>
          <p:cNvSpPr txBox="1">
            <a:spLocks noChangeArrowheads="1"/>
          </p:cNvSpPr>
          <p:nvPr/>
        </p:nvSpPr>
        <p:spPr bwMode="auto">
          <a:xfrm>
            <a:off x="6742394" y="3217756"/>
            <a:ext cx="16198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12" name="Line 34"/>
          <p:cNvSpPr>
            <a:spLocks noChangeShapeType="1"/>
          </p:cNvSpPr>
          <p:nvPr/>
        </p:nvSpPr>
        <p:spPr bwMode="auto">
          <a:xfrm>
            <a:off x="6485568" y="3441001"/>
            <a:ext cx="2290163" cy="58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28" name="Line 106"/>
          <p:cNvSpPr>
            <a:spLocks noChangeShapeType="1"/>
          </p:cNvSpPr>
          <p:nvPr/>
        </p:nvSpPr>
        <p:spPr bwMode="auto">
          <a:xfrm>
            <a:off x="7308539" y="283250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29" name="Text Box 30"/>
          <p:cNvSpPr txBox="1">
            <a:spLocks noChangeArrowheads="1"/>
          </p:cNvSpPr>
          <p:nvPr/>
        </p:nvSpPr>
        <p:spPr bwMode="auto">
          <a:xfrm>
            <a:off x="7316929" y="308306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30" name="Text Box 17"/>
          <p:cNvSpPr txBox="1">
            <a:spLocks noChangeArrowheads="1"/>
          </p:cNvSpPr>
          <p:nvPr/>
        </p:nvSpPr>
        <p:spPr bwMode="auto">
          <a:xfrm>
            <a:off x="7276707" y="2919724"/>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31" name="Isosceles Triangle 230"/>
          <p:cNvSpPr/>
          <p:nvPr/>
        </p:nvSpPr>
        <p:spPr>
          <a:xfrm>
            <a:off x="7383943" y="3885241"/>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32" name="Isosceles Triangle 231"/>
          <p:cNvSpPr/>
          <p:nvPr/>
        </p:nvSpPr>
        <p:spPr>
          <a:xfrm>
            <a:off x="5863406" y="3164475"/>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33" name="Text Box 17"/>
          <p:cNvSpPr txBox="1">
            <a:spLocks noChangeArrowheads="1"/>
          </p:cNvSpPr>
          <p:nvPr/>
        </p:nvSpPr>
        <p:spPr bwMode="auto">
          <a:xfrm>
            <a:off x="7335145" y="393257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is</a:t>
            </a:r>
            <a:endParaRPr lang="sv-SE" altLang="sv-SE" sz="900" i="1" dirty="0">
              <a:latin typeface="Verdana" panose="020B0604030504040204" pitchFamily="34" charset="0"/>
            </a:endParaRPr>
          </a:p>
        </p:txBody>
      </p:sp>
      <p:sp>
        <p:nvSpPr>
          <p:cNvPr id="234" name="Text Box 30"/>
          <p:cNvSpPr txBox="1">
            <a:spLocks noChangeArrowheads="1"/>
          </p:cNvSpPr>
          <p:nvPr/>
        </p:nvSpPr>
        <p:spPr bwMode="auto">
          <a:xfrm>
            <a:off x="7002865" y="4027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35" name="Text Box 22"/>
          <p:cNvSpPr txBox="1">
            <a:spLocks noChangeArrowheads="1"/>
          </p:cNvSpPr>
          <p:nvPr/>
        </p:nvSpPr>
        <p:spPr bwMode="auto">
          <a:xfrm>
            <a:off x="6430385" y="3399435"/>
            <a:ext cx="2703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36" name="Text Box 30"/>
          <p:cNvSpPr txBox="1">
            <a:spLocks noChangeArrowheads="1"/>
          </p:cNvSpPr>
          <p:nvPr/>
        </p:nvSpPr>
        <p:spPr bwMode="auto">
          <a:xfrm>
            <a:off x="6356588" y="469337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37" name="Line 106"/>
          <p:cNvSpPr>
            <a:spLocks noChangeShapeType="1"/>
          </p:cNvSpPr>
          <p:nvPr/>
        </p:nvSpPr>
        <p:spPr bwMode="auto">
          <a:xfrm flipH="1">
            <a:off x="5470931" y="2451554"/>
            <a:ext cx="1132207" cy="2070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38" name="Text Box 16"/>
          <p:cNvSpPr txBox="1">
            <a:spLocks noChangeArrowheads="1"/>
          </p:cNvSpPr>
          <p:nvPr/>
        </p:nvSpPr>
        <p:spPr bwMode="auto">
          <a:xfrm>
            <a:off x="5394570" y="24614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39" name="Text Box 30"/>
          <p:cNvSpPr txBox="1">
            <a:spLocks noChangeArrowheads="1"/>
          </p:cNvSpPr>
          <p:nvPr/>
        </p:nvSpPr>
        <p:spPr bwMode="auto">
          <a:xfrm>
            <a:off x="6252135" y="23278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40" name="Rectangle 23"/>
          <p:cNvSpPr>
            <a:spLocks noChangeArrowheads="1"/>
          </p:cNvSpPr>
          <p:nvPr/>
        </p:nvSpPr>
        <p:spPr bwMode="auto">
          <a:xfrm>
            <a:off x="3671376" y="2495515"/>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41" name="Text Box 25"/>
          <p:cNvSpPr txBox="1">
            <a:spLocks noChangeArrowheads="1"/>
          </p:cNvSpPr>
          <p:nvPr/>
        </p:nvSpPr>
        <p:spPr bwMode="auto">
          <a:xfrm>
            <a:off x="3890452" y="244908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242" name="Line 34"/>
          <p:cNvSpPr>
            <a:spLocks noChangeShapeType="1"/>
          </p:cNvSpPr>
          <p:nvPr/>
        </p:nvSpPr>
        <p:spPr bwMode="auto">
          <a:xfrm flipV="1">
            <a:off x="3671376" y="2672435"/>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43" name="Text Box 22"/>
          <p:cNvSpPr txBox="1">
            <a:spLocks noChangeArrowheads="1"/>
          </p:cNvSpPr>
          <p:nvPr/>
        </p:nvSpPr>
        <p:spPr bwMode="auto">
          <a:xfrm>
            <a:off x="3644380" y="2604974"/>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44" name="Text Box 17"/>
          <p:cNvSpPr txBox="1">
            <a:spLocks noChangeArrowheads="1"/>
          </p:cNvSpPr>
          <p:nvPr/>
        </p:nvSpPr>
        <p:spPr bwMode="auto">
          <a:xfrm>
            <a:off x="5768713" y="2456778"/>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45" name="Isosceles Triangle 244"/>
          <p:cNvSpPr/>
          <p:nvPr/>
        </p:nvSpPr>
        <p:spPr>
          <a:xfrm rot="5400000">
            <a:off x="6045724" y="253440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46" name="Rectangle 23"/>
          <p:cNvSpPr>
            <a:spLocks noChangeArrowheads="1"/>
          </p:cNvSpPr>
          <p:nvPr/>
        </p:nvSpPr>
        <p:spPr bwMode="auto">
          <a:xfrm>
            <a:off x="3862128" y="4432750"/>
            <a:ext cx="197039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47" name="Text Box 25"/>
          <p:cNvSpPr txBox="1">
            <a:spLocks noChangeArrowheads="1"/>
          </p:cNvSpPr>
          <p:nvPr/>
        </p:nvSpPr>
        <p:spPr bwMode="auto">
          <a:xfrm>
            <a:off x="4177936" y="4382289"/>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248" name="Line 34"/>
          <p:cNvSpPr>
            <a:spLocks noChangeShapeType="1"/>
          </p:cNvSpPr>
          <p:nvPr/>
        </p:nvSpPr>
        <p:spPr bwMode="auto">
          <a:xfrm>
            <a:off x="3885761" y="4612020"/>
            <a:ext cx="1946764" cy="289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49" name="Isosceles Triangle 248"/>
          <p:cNvSpPr/>
          <p:nvPr/>
        </p:nvSpPr>
        <p:spPr>
          <a:xfrm rot="16200000">
            <a:off x="5885271" y="460369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50" name="Line 106"/>
          <p:cNvSpPr>
            <a:spLocks noChangeShapeType="1"/>
          </p:cNvSpPr>
          <p:nvPr/>
        </p:nvSpPr>
        <p:spPr bwMode="auto">
          <a:xfrm flipH="1">
            <a:off x="3141709" y="4782399"/>
            <a:ext cx="689225" cy="1694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51" name="Text Box 17"/>
          <p:cNvSpPr txBox="1">
            <a:spLocks noChangeArrowheads="1"/>
          </p:cNvSpPr>
          <p:nvPr/>
        </p:nvSpPr>
        <p:spPr bwMode="auto">
          <a:xfrm>
            <a:off x="3144141" y="476061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52" name="TextBox 251"/>
          <p:cNvSpPr txBox="1"/>
          <p:nvPr/>
        </p:nvSpPr>
        <p:spPr>
          <a:xfrm>
            <a:off x="3411680" y="4564796"/>
            <a:ext cx="850094" cy="230832"/>
          </a:xfrm>
          <a:prstGeom prst="rect">
            <a:avLst/>
          </a:prstGeom>
          <a:noFill/>
        </p:spPr>
        <p:txBody>
          <a:bodyPr wrap="square" rtlCol="0">
            <a:spAutoFit/>
          </a:bodyPr>
          <a:lstStyle/>
          <a:p>
            <a:r>
              <a:rPr lang="sv-SE" sz="900" i="1" dirty="0" err="1" smtClean="0">
                <a:latin typeface="Verdana" panose="020B0604030504040204" pitchFamily="34" charset="0"/>
              </a:rPr>
              <a:t>isOf</a:t>
            </a:r>
            <a:endParaRPr lang="sv-SE" sz="900" i="1" dirty="0">
              <a:latin typeface="Verdana" panose="020B0604030504040204" pitchFamily="34" charset="0"/>
            </a:endParaRPr>
          </a:p>
        </p:txBody>
      </p:sp>
      <p:sp>
        <p:nvSpPr>
          <p:cNvPr id="253" name="Isosceles Triangle 252"/>
          <p:cNvSpPr/>
          <p:nvPr/>
        </p:nvSpPr>
        <p:spPr>
          <a:xfrm rot="16200000">
            <a:off x="3358153" y="466283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54" name="Text Box 17"/>
          <p:cNvSpPr txBox="1">
            <a:spLocks noChangeArrowheads="1"/>
          </p:cNvSpPr>
          <p:nvPr/>
        </p:nvSpPr>
        <p:spPr bwMode="auto">
          <a:xfrm>
            <a:off x="3504189" y="476443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55" name="Text Box 22"/>
          <p:cNvSpPr txBox="1">
            <a:spLocks noChangeArrowheads="1"/>
          </p:cNvSpPr>
          <p:nvPr/>
        </p:nvSpPr>
        <p:spPr bwMode="auto">
          <a:xfrm>
            <a:off x="3789527" y="4618975"/>
            <a:ext cx="2324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56" name="Rectangle 8"/>
          <p:cNvSpPr>
            <a:spLocks noChangeArrowheads="1"/>
          </p:cNvSpPr>
          <p:nvPr/>
        </p:nvSpPr>
        <p:spPr bwMode="auto">
          <a:xfrm>
            <a:off x="125804" y="3790458"/>
            <a:ext cx="1713947"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57" name="Line 9"/>
          <p:cNvSpPr>
            <a:spLocks noChangeShapeType="1"/>
          </p:cNvSpPr>
          <p:nvPr/>
        </p:nvSpPr>
        <p:spPr bwMode="auto">
          <a:xfrm flipV="1">
            <a:off x="113207" y="3951053"/>
            <a:ext cx="1726544" cy="16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58" name="Text Box 10"/>
          <p:cNvSpPr txBox="1">
            <a:spLocks noChangeArrowheads="1"/>
          </p:cNvSpPr>
          <p:nvPr/>
        </p:nvSpPr>
        <p:spPr bwMode="auto">
          <a:xfrm>
            <a:off x="243407" y="3733070"/>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59" name="Rectangle 8"/>
          <p:cNvSpPr>
            <a:spLocks noChangeArrowheads="1"/>
          </p:cNvSpPr>
          <p:nvPr/>
        </p:nvSpPr>
        <p:spPr bwMode="auto">
          <a:xfrm>
            <a:off x="1962680" y="3810111"/>
            <a:ext cx="1875250"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60" name="Line 9"/>
          <p:cNvSpPr>
            <a:spLocks noChangeShapeType="1"/>
          </p:cNvSpPr>
          <p:nvPr/>
        </p:nvSpPr>
        <p:spPr bwMode="auto">
          <a:xfrm flipV="1">
            <a:off x="1962680" y="3976368"/>
            <a:ext cx="1875249" cy="5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61" name="Text Box 10"/>
          <p:cNvSpPr txBox="1">
            <a:spLocks noChangeArrowheads="1"/>
          </p:cNvSpPr>
          <p:nvPr/>
        </p:nvSpPr>
        <p:spPr bwMode="auto">
          <a:xfrm>
            <a:off x="2169419" y="3755008"/>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62" name="Rectangle 27"/>
          <p:cNvSpPr>
            <a:spLocks noChangeArrowheads="1"/>
          </p:cNvSpPr>
          <p:nvPr/>
        </p:nvSpPr>
        <p:spPr bwMode="auto">
          <a:xfrm>
            <a:off x="1950083" y="3986978"/>
            <a:ext cx="17972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bachelorStudentID</a:t>
            </a:r>
            <a:r>
              <a:rPr lang="sv-SE" altLang="sv-SE" sz="800" dirty="0" smtClean="0">
                <a:latin typeface="Verdana" panose="020B0604030504040204" pitchFamily="34" charset="0"/>
              </a:rPr>
              <a:t> </a:t>
            </a:r>
            <a:r>
              <a:rPr lang="sv-SE" altLang="sv-SE" sz="800" dirty="0">
                <a:latin typeface="Verdana" panose="020B0604030504040204" pitchFamily="34" charset="0"/>
              </a:rPr>
              <a:t>(1..1)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highSchoolExamYear</a:t>
            </a:r>
            <a:r>
              <a:rPr lang="sv-SE" altLang="sv-SE" sz="900" dirty="0" smtClean="0">
                <a:latin typeface="Verdana" panose="020B0604030504040204" pitchFamily="34" charset="0"/>
              </a:rPr>
              <a:t> (1..1)</a:t>
            </a:r>
          </a:p>
        </p:txBody>
      </p:sp>
      <p:sp>
        <p:nvSpPr>
          <p:cNvPr id="263" name="Rectangle 27"/>
          <p:cNvSpPr>
            <a:spLocks noChangeArrowheads="1"/>
          </p:cNvSpPr>
          <p:nvPr/>
        </p:nvSpPr>
        <p:spPr bwMode="auto">
          <a:xfrm>
            <a:off x="50540" y="3963125"/>
            <a:ext cx="238630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masterStudentID</a:t>
            </a:r>
            <a:r>
              <a:rPr lang="sv-SE" altLang="sv-SE" sz="800" dirty="0" smtClean="0">
                <a:latin typeface="Verdana" panose="020B0604030504040204" pitchFamily="34" charset="0"/>
              </a:rPr>
              <a:t> (1</a:t>
            </a:r>
            <a:r>
              <a:rPr lang="sv-SE" altLang="sv-SE" sz="800" dirty="0">
                <a:latin typeface="Verdana" panose="020B0604030504040204" pitchFamily="34" charset="0"/>
              </a:rPr>
              <a:t>..1)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594008589"/>
      </p:ext>
    </p:extLst>
  </p:cSld>
  <p:clrMapOvr>
    <a:masterClrMapping/>
  </p:clrMapOvr>
  <mc:AlternateContent xmlns:mc="http://schemas.openxmlformats.org/markup-compatibility/2006" xmlns:p14="http://schemas.microsoft.com/office/powerpoint/2010/main">
    <mc:Choice Requires="p14">
      <p:transition spd="slow" p14:dur="2000" advTm="124737"/>
    </mc:Choice>
    <mc:Fallback xmlns="">
      <p:transition spd="slow" advTm="124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err="1" smtClean="0"/>
              <a:t>Towards</a:t>
            </a:r>
            <a:r>
              <a:rPr lang="sv-SE" altLang="sv-SE" dirty="0" smtClean="0"/>
              <a:t> </a:t>
            </a:r>
            <a:r>
              <a:rPr lang="sv-SE" altLang="sv-SE" dirty="0" err="1" smtClean="0"/>
              <a:t>Model</a:t>
            </a:r>
            <a:r>
              <a:rPr lang="sv-SE" altLang="sv-SE" dirty="0" smtClean="0"/>
              <a:t> Driven </a:t>
            </a:r>
            <a:r>
              <a:rPr lang="sv-SE" altLang="sv-SE" dirty="0" err="1" smtClean="0"/>
              <a:t>Development</a:t>
            </a:r>
            <a:endParaRPr lang="sv-SE" altLang="sv-SE" dirty="0" smtClean="0"/>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32007"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32008"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32009"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32010"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32011"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32012"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32013"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32014"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32015"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618814" y="3833920"/>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5" name="Text Box 101"/>
          <p:cNvSpPr txBox="1">
            <a:spLocks noChangeArrowheads="1"/>
          </p:cNvSpPr>
          <p:nvPr/>
        </p:nvSpPr>
        <p:spPr bwMode="auto">
          <a:xfrm>
            <a:off x="6072027" y="4708542"/>
            <a:ext cx="1650527"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a:t>
            </a:r>
            <a:r>
              <a:rPr lang="sv-SE" altLang="sv-SE" sz="825" i="0" dirty="0" smtClean="0"/>
              <a:t>(in a UML Class Diagram)</a:t>
            </a:r>
            <a:endParaRPr lang="sv-SE" altLang="sv-SE" sz="825" i="0" dirty="0"/>
          </a:p>
          <a:p>
            <a:pPr algn="r" eaLnBrk="1" hangingPunct="1"/>
            <a:endParaRPr lang="sv-SE" altLang="sv-SE" sz="825" b="1" i="0" dirty="0"/>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r>
              <a:rPr lang="sv-SE" altLang="sv-SE" sz="825" i="0" dirty="0" err="1" smtClean="0"/>
              <a:t>of</a:t>
            </a:r>
            <a:r>
              <a:rPr lang="sv-SE" altLang="sv-SE" sz="825" i="0" dirty="0" smtClean="0"/>
              <a:t> software </a:t>
            </a:r>
            <a:r>
              <a:rPr lang="sv-SE" altLang="sv-SE" sz="825" i="0" dirty="0" err="1" smtClean="0"/>
              <a:t>concepts</a:t>
            </a:r>
            <a:r>
              <a:rPr lang="sv-SE" altLang="sv-SE" sz="825" i="0" dirty="0"/>
              <a:t> </a:t>
            </a:r>
            <a:r>
              <a:rPr lang="sv-SE" altLang="sv-SE" sz="825" i="0" dirty="0" smtClean="0"/>
              <a:t>(in UML Class Diagram)</a:t>
            </a:r>
            <a:endParaRPr lang="sv-SE" altLang="sv-SE" sz="825" i="0" dirty="0"/>
          </a:p>
        </p:txBody>
      </p:sp>
      <p:grpSp>
        <p:nvGrpSpPr>
          <p:cNvPr id="247" name="Group 103"/>
          <p:cNvGrpSpPr>
            <a:grpSpLocks/>
          </p:cNvGrpSpPr>
          <p:nvPr/>
        </p:nvGrpSpPr>
        <p:grpSpPr bwMode="auto">
          <a:xfrm>
            <a:off x="6151434" y="4273154"/>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6389478" y="4273154"/>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6389478" y="4490848"/>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6627230" y="4490848"/>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3" name="Rectangle 2"/>
          <p:cNvSpPr/>
          <p:nvPr/>
        </p:nvSpPr>
        <p:spPr>
          <a:xfrm>
            <a:off x="10941575" y="50852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6" name="Rectangle 265"/>
          <p:cNvSpPr/>
          <p:nvPr/>
        </p:nvSpPr>
        <p:spPr>
          <a:xfrm>
            <a:off x="11211373" y="50852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7" name="Rectangle 266"/>
          <p:cNvSpPr/>
          <p:nvPr/>
        </p:nvSpPr>
        <p:spPr>
          <a:xfrm>
            <a:off x="11451234" y="50865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9" name="Rectangle 268"/>
          <p:cNvSpPr/>
          <p:nvPr/>
        </p:nvSpPr>
        <p:spPr>
          <a:xfrm>
            <a:off x="11093975" y="52376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0" name="Rectangle 269"/>
          <p:cNvSpPr/>
          <p:nvPr/>
        </p:nvSpPr>
        <p:spPr>
          <a:xfrm>
            <a:off x="11363773" y="52376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1" name="Rectangle 270"/>
          <p:cNvSpPr/>
          <p:nvPr/>
        </p:nvSpPr>
        <p:spPr>
          <a:xfrm>
            <a:off x="11603634" y="52389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2" name="Rectangle 271"/>
          <p:cNvSpPr/>
          <p:nvPr/>
        </p:nvSpPr>
        <p:spPr>
          <a:xfrm>
            <a:off x="11246375" y="5390020"/>
            <a:ext cx="126797"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3" name="Rectangle 272"/>
          <p:cNvSpPr/>
          <p:nvPr/>
        </p:nvSpPr>
        <p:spPr>
          <a:xfrm>
            <a:off x="11516173" y="5390020"/>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4" name="Rectangle 273"/>
          <p:cNvSpPr/>
          <p:nvPr/>
        </p:nvSpPr>
        <p:spPr>
          <a:xfrm>
            <a:off x="11756034" y="5391351"/>
            <a:ext cx="113553" cy="50424"/>
          </a:xfrm>
          <a:prstGeom prst="rect">
            <a:avLst/>
          </a:prstGeom>
          <a:solidFill>
            <a:srgbClr val="FFFF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6" name="Down Arrow 275"/>
          <p:cNvSpPr/>
          <p:nvPr/>
        </p:nvSpPr>
        <p:spPr>
          <a:xfrm rot="18572919">
            <a:off x="5832920" y="3880984"/>
            <a:ext cx="126898" cy="40442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77" name="Down Arrow 276"/>
          <p:cNvSpPr/>
          <p:nvPr/>
        </p:nvSpPr>
        <p:spPr>
          <a:xfrm>
            <a:off x="5226059" y="3956103"/>
            <a:ext cx="178290" cy="260290"/>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grpSp>
        <p:nvGrpSpPr>
          <p:cNvPr id="280" name="Group 102"/>
          <p:cNvGrpSpPr>
            <a:grpSpLocks/>
          </p:cNvGrpSpPr>
          <p:nvPr/>
        </p:nvGrpSpPr>
        <p:grpSpPr bwMode="auto">
          <a:xfrm>
            <a:off x="5061089" y="4266256"/>
            <a:ext cx="647700" cy="377428"/>
            <a:chOff x="521" y="1071"/>
            <a:chExt cx="2223" cy="1361"/>
          </a:xfrm>
        </p:grpSpPr>
        <p:grpSp>
          <p:nvGrpSpPr>
            <p:cNvPr id="281" name="Group 103"/>
            <p:cNvGrpSpPr>
              <a:grpSpLocks/>
            </p:cNvGrpSpPr>
            <p:nvPr/>
          </p:nvGrpSpPr>
          <p:grpSpPr bwMode="auto">
            <a:xfrm>
              <a:off x="521" y="1071"/>
              <a:ext cx="590" cy="576"/>
              <a:chOff x="2608" y="1888"/>
              <a:chExt cx="590" cy="576"/>
            </a:xfrm>
          </p:grpSpPr>
          <p:sp>
            <p:nvSpPr>
              <p:cNvPr id="297"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8"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9"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2" name="Group 107"/>
            <p:cNvGrpSpPr>
              <a:grpSpLocks/>
            </p:cNvGrpSpPr>
            <p:nvPr/>
          </p:nvGrpSpPr>
          <p:grpSpPr bwMode="auto">
            <a:xfrm>
              <a:off x="1338" y="1071"/>
              <a:ext cx="590" cy="576"/>
              <a:chOff x="2608" y="1888"/>
              <a:chExt cx="590" cy="576"/>
            </a:xfrm>
          </p:grpSpPr>
          <p:sp>
            <p:nvSpPr>
              <p:cNvPr id="294"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5"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6"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3" name="Group 111"/>
            <p:cNvGrpSpPr>
              <a:grpSpLocks/>
            </p:cNvGrpSpPr>
            <p:nvPr/>
          </p:nvGrpSpPr>
          <p:grpSpPr bwMode="auto">
            <a:xfrm>
              <a:off x="1338" y="1856"/>
              <a:ext cx="590" cy="576"/>
              <a:chOff x="2608" y="1888"/>
              <a:chExt cx="590" cy="576"/>
            </a:xfrm>
          </p:grpSpPr>
          <p:sp>
            <p:nvSpPr>
              <p:cNvPr id="291"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2"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3"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4" name="Group 115"/>
            <p:cNvGrpSpPr>
              <a:grpSpLocks/>
            </p:cNvGrpSpPr>
            <p:nvPr/>
          </p:nvGrpSpPr>
          <p:grpSpPr bwMode="auto">
            <a:xfrm>
              <a:off x="2154" y="1856"/>
              <a:ext cx="590" cy="576"/>
              <a:chOff x="2608" y="1888"/>
              <a:chExt cx="590" cy="576"/>
            </a:xfrm>
          </p:grpSpPr>
          <p:sp>
            <p:nvSpPr>
              <p:cNvPr id="288"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89"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0"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85" name="AutoShape 119"/>
            <p:cNvCxnSpPr>
              <a:cxnSpLocks noChangeShapeType="1"/>
              <a:stCxn id="294" idx="2"/>
              <a:endCxn id="291"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6" name="AutoShape 120"/>
            <p:cNvCxnSpPr>
              <a:cxnSpLocks noChangeShapeType="1"/>
              <a:stCxn id="291" idx="3"/>
              <a:endCxn id="288"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7" name="AutoShape 121"/>
            <p:cNvCxnSpPr>
              <a:cxnSpLocks noChangeShapeType="1"/>
              <a:stCxn id="291" idx="1"/>
              <a:endCxn id="297"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300" name="Text Box 101"/>
          <p:cNvSpPr txBox="1">
            <a:spLocks noChangeArrowheads="1"/>
          </p:cNvSpPr>
          <p:nvPr/>
        </p:nvSpPr>
        <p:spPr bwMode="auto">
          <a:xfrm>
            <a:off x="4742185" y="4713689"/>
            <a:ext cx="1235661"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smtClean="0"/>
              <a:t>Java  </a:t>
            </a:r>
            <a:r>
              <a:rPr lang="sv-SE" altLang="sv-SE" sz="825" b="1" i="0" dirty="0" err="1" smtClean="0"/>
              <a:t>model</a:t>
            </a:r>
            <a:r>
              <a:rPr lang="sv-SE" altLang="sv-SE" sz="825" b="1" i="0" dirty="0" smtClean="0"/>
              <a:t> </a:t>
            </a:r>
            <a:r>
              <a:rPr lang="sv-SE" altLang="sv-SE" sz="825" i="0" dirty="0" smtClean="0"/>
              <a:t>(in a UML Class Diagram</a:t>
            </a:r>
            <a:r>
              <a:rPr lang="sv-SE" altLang="sv-SE" sz="825" b="1" i="0" dirty="0" smtClean="0"/>
              <a:t>)</a:t>
            </a:r>
            <a:endParaRPr lang="sv-SE" altLang="sv-SE" sz="825" i="0" dirty="0"/>
          </a:p>
          <a:p>
            <a:pPr algn="r" eaLnBrk="1" hangingPunct="1"/>
            <a:endParaRPr lang="sv-SE" altLang="sv-SE" sz="825" b="1" i="0" dirty="0"/>
          </a:p>
        </p:txBody>
      </p:sp>
      <p:grpSp>
        <p:nvGrpSpPr>
          <p:cNvPr id="275" name="Group 102"/>
          <p:cNvGrpSpPr>
            <a:grpSpLocks/>
          </p:cNvGrpSpPr>
          <p:nvPr/>
        </p:nvGrpSpPr>
        <p:grpSpPr bwMode="auto">
          <a:xfrm>
            <a:off x="3911557" y="4267723"/>
            <a:ext cx="647700" cy="377428"/>
            <a:chOff x="521" y="1071"/>
            <a:chExt cx="2223" cy="1361"/>
          </a:xfrm>
        </p:grpSpPr>
        <p:grpSp>
          <p:nvGrpSpPr>
            <p:cNvPr id="278" name="Group 103"/>
            <p:cNvGrpSpPr>
              <a:grpSpLocks/>
            </p:cNvGrpSpPr>
            <p:nvPr/>
          </p:nvGrpSpPr>
          <p:grpSpPr bwMode="auto">
            <a:xfrm>
              <a:off x="521" y="1071"/>
              <a:ext cx="590" cy="576"/>
              <a:chOff x="2608" y="1888"/>
              <a:chExt cx="590" cy="576"/>
            </a:xfrm>
          </p:grpSpPr>
          <p:sp>
            <p:nvSpPr>
              <p:cNvPr id="315"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6"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7"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79" name="Group 107"/>
            <p:cNvGrpSpPr>
              <a:grpSpLocks/>
            </p:cNvGrpSpPr>
            <p:nvPr/>
          </p:nvGrpSpPr>
          <p:grpSpPr bwMode="auto">
            <a:xfrm>
              <a:off x="1338" y="1071"/>
              <a:ext cx="590" cy="576"/>
              <a:chOff x="2608" y="1888"/>
              <a:chExt cx="590" cy="576"/>
            </a:xfrm>
          </p:grpSpPr>
          <p:sp>
            <p:nvSpPr>
              <p:cNvPr id="31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01" name="Group 111"/>
            <p:cNvGrpSpPr>
              <a:grpSpLocks/>
            </p:cNvGrpSpPr>
            <p:nvPr/>
          </p:nvGrpSpPr>
          <p:grpSpPr bwMode="auto">
            <a:xfrm>
              <a:off x="1338" y="1856"/>
              <a:ext cx="590" cy="576"/>
              <a:chOff x="2608" y="1888"/>
              <a:chExt cx="590" cy="576"/>
            </a:xfrm>
          </p:grpSpPr>
          <p:sp>
            <p:nvSpPr>
              <p:cNvPr id="309"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0"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1"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02" name="Group 115"/>
            <p:cNvGrpSpPr>
              <a:grpSpLocks/>
            </p:cNvGrpSpPr>
            <p:nvPr/>
          </p:nvGrpSpPr>
          <p:grpSpPr bwMode="auto">
            <a:xfrm>
              <a:off x="2154" y="1856"/>
              <a:ext cx="590" cy="576"/>
              <a:chOff x="2608" y="1888"/>
              <a:chExt cx="590" cy="576"/>
            </a:xfrm>
          </p:grpSpPr>
          <p:sp>
            <p:nvSpPr>
              <p:cNvPr id="306"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07"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08"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303" name="AutoShape 119"/>
            <p:cNvCxnSpPr>
              <a:cxnSpLocks noChangeShapeType="1"/>
              <a:stCxn id="312" idx="2"/>
              <a:endCxn id="309"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04" name="AutoShape 120"/>
            <p:cNvCxnSpPr>
              <a:cxnSpLocks noChangeShapeType="1"/>
              <a:stCxn id="309" idx="3"/>
              <a:endCxn id="306"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05" name="AutoShape 121"/>
            <p:cNvCxnSpPr>
              <a:cxnSpLocks noChangeShapeType="1"/>
              <a:stCxn id="309" idx="1"/>
              <a:endCxn id="315"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318" name="Text Box 101"/>
          <p:cNvSpPr txBox="1">
            <a:spLocks noChangeArrowheads="1"/>
          </p:cNvSpPr>
          <p:nvPr/>
        </p:nvSpPr>
        <p:spPr bwMode="auto">
          <a:xfrm>
            <a:off x="3424609" y="4696247"/>
            <a:ext cx="138864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smtClean="0"/>
              <a:t>Web/JSP </a:t>
            </a:r>
            <a:r>
              <a:rPr lang="sv-SE" altLang="sv-SE" sz="825" b="1" i="0" dirty="0" err="1" smtClean="0"/>
              <a:t>model</a:t>
            </a:r>
            <a:r>
              <a:rPr lang="sv-SE" altLang="sv-SE" sz="825" b="1" i="0" dirty="0" smtClean="0"/>
              <a:t> </a:t>
            </a:r>
            <a:r>
              <a:rPr lang="sv-SE" altLang="sv-SE" sz="825" i="0" dirty="0" smtClean="0"/>
              <a:t>(in a UML Class Diagram</a:t>
            </a:r>
            <a:r>
              <a:rPr lang="sv-SE" altLang="sv-SE" sz="825" b="1" i="0" dirty="0" smtClean="0"/>
              <a:t>)</a:t>
            </a:r>
            <a:endParaRPr lang="sv-SE" altLang="sv-SE" sz="825" i="0" dirty="0"/>
          </a:p>
          <a:p>
            <a:pPr algn="r" eaLnBrk="1" hangingPunct="1"/>
            <a:endParaRPr lang="sv-SE" altLang="sv-SE" sz="825" b="1" i="0" dirty="0"/>
          </a:p>
        </p:txBody>
      </p:sp>
      <p:sp>
        <p:nvSpPr>
          <p:cNvPr id="5" name="Rectangle 4"/>
          <p:cNvSpPr/>
          <p:nvPr/>
        </p:nvSpPr>
        <p:spPr>
          <a:xfrm>
            <a:off x="4808716" y="3869327"/>
            <a:ext cx="1233555" cy="1181721"/>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19" name="Rectangle 318"/>
          <p:cNvSpPr/>
          <p:nvPr/>
        </p:nvSpPr>
        <p:spPr>
          <a:xfrm>
            <a:off x="3531581" y="3868014"/>
            <a:ext cx="1175000" cy="1210574"/>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20" name="Rectangle 319"/>
          <p:cNvSpPr/>
          <p:nvPr/>
        </p:nvSpPr>
        <p:spPr>
          <a:xfrm>
            <a:off x="6146104" y="3870256"/>
            <a:ext cx="1111276" cy="1181721"/>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3508546" y="3832613"/>
            <a:ext cx="1316258" cy="338554"/>
          </a:xfrm>
          <a:prstGeom prst="rect">
            <a:avLst/>
          </a:prstGeom>
          <a:noFill/>
        </p:spPr>
        <p:txBody>
          <a:bodyPr wrap="none" rtlCol="0">
            <a:spAutoFit/>
          </a:bodyPr>
          <a:lstStyle/>
          <a:p>
            <a:r>
              <a:rPr lang="sv-SE" sz="1600" b="1" dirty="0" smtClean="0"/>
              <a:t>Presentation </a:t>
            </a:r>
            <a:endParaRPr lang="sv-SE" sz="1600" b="1" dirty="0"/>
          </a:p>
        </p:txBody>
      </p:sp>
      <p:sp>
        <p:nvSpPr>
          <p:cNvPr id="321" name="TextBox 320"/>
          <p:cNvSpPr txBox="1"/>
          <p:nvPr/>
        </p:nvSpPr>
        <p:spPr>
          <a:xfrm>
            <a:off x="4775209" y="3818892"/>
            <a:ext cx="1202637" cy="338554"/>
          </a:xfrm>
          <a:prstGeom prst="rect">
            <a:avLst/>
          </a:prstGeom>
          <a:noFill/>
        </p:spPr>
        <p:txBody>
          <a:bodyPr wrap="none" rtlCol="0">
            <a:spAutoFit/>
          </a:bodyPr>
          <a:lstStyle/>
          <a:p>
            <a:r>
              <a:rPr lang="sv-SE" sz="1600" b="1" dirty="0" err="1" smtClean="0"/>
              <a:t>Application</a:t>
            </a:r>
            <a:r>
              <a:rPr lang="sv-SE" sz="1600" b="1" dirty="0" smtClean="0"/>
              <a:t> </a:t>
            </a:r>
            <a:endParaRPr lang="sv-SE" sz="1600" b="1" dirty="0"/>
          </a:p>
        </p:txBody>
      </p:sp>
      <p:sp>
        <p:nvSpPr>
          <p:cNvPr id="322" name="TextBox 321"/>
          <p:cNvSpPr txBox="1"/>
          <p:nvPr/>
        </p:nvSpPr>
        <p:spPr>
          <a:xfrm>
            <a:off x="6417660" y="3818892"/>
            <a:ext cx="876522" cy="338554"/>
          </a:xfrm>
          <a:prstGeom prst="rect">
            <a:avLst/>
          </a:prstGeom>
          <a:noFill/>
        </p:spPr>
        <p:txBody>
          <a:bodyPr wrap="none" rtlCol="0">
            <a:spAutoFit/>
          </a:bodyPr>
          <a:lstStyle/>
          <a:p>
            <a:r>
              <a:rPr lang="sv-SE" sz="1600" b="1" dirty="0" err="1" smtClean="0"/>
              <a:t>Storage</a:t>
            </a:r>
            <a:r>
              <a:rPr lang="sv-SE" sz="1600" b="1" dirty="0" smtClean="0"/>
              <a:t> </a:t>
            </a:r>
            <a:endParaRPr lang="sv-SE" sz="1600" b="1"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4145785161"/>
      </p:ext>
    </p:extLst>
  </p:cSld>
  <p:clrMapOvr>
    <a:masterClrMapping/>
  </p:clrMapOvr>
  <mc:AlternateContent xmlns:mc="http://schemas.openxmlformats.org/markup-compatibility/2006" xmlns:p14="http://schemas.microsoft.com/office/powerpoint/2010/main">
    <mc:Choice Requires="p14">
      <p:transition spd="slow" p14:dur="2000" advTm="58514"/>
    </mc:Choice>
    <mc:Fallback xmlns="">
      <p:transition spd="slow" advTm="5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17" y="946230"/>
            <a:ext cx="7253872" cy="1262914"/>
          </a:xfrm>
        </p:spPr>
        <p:txBody>
          <a:bodyPr>
            <a:normAutofit/>
          </a:bodyPr>
          <a:lstStyle/>
          <a:p>
            <a:r>
              <a:rPr lang="sv-SE" sz="1400" dirty="0" smtClean="0">
                <a:solidFill>
                  <a:srgbClr val="00B050"/>
                </a:solidFill>
              </a:rPr>
              <a:t>TO DO: </a:t>
            </a:r>
            <a:r>
              <a:rPr lang="sv-SE" sz="1400" dirty="0" err="1" smtClean="0"/>
              <a:t>Add</a:t>
            </a:r>
            <a:r>
              <a:rPr lang="sv-SE" sz="1400" dirty="0" smtClean="0"/>
              <a:t> </a:t>
            </a:r>
            <a:r>
              <a:rPr lang="sv-SE" sz="1400" dirty="0" err="1" smtClean="0"/>
              <a:t>foreign</a:t>
            </a:r>
            <a:r>
              <a:rPr lang="sv-SE" sz="1400" dirty="0" smtClean="0"/>
              <a:t> </a:t>
            </a:r>
            <a:r>
              <a:rPr lang="sv-SE" sz="1400" dirty="0" err="1" smtClean="0"/>
              <a:t>keys</a:t>
            </a:r>
            <a:r>
              <a:rPr lang="sv-SE" sz="1400" dirty="0" smtClean="0"/>
              <a:t> (FK) to match the PK, as the second </a:t>
            </a:r>
            <a:r>
              <a:rPr lang="sv-SE" sz="1400" dirty="0" err="1" smtClean="0"/>
              <a:t>of</a:t>
            </a:r>
            <a:r>
              <a:rPr lang="sv-SE" sz="1400" dirty="0" smtClean="0"/>
              <a:t> </a:t>
            </a:r>
            <a:r>
              <a:rPr lang="sv-SE" sz="1400" dirty="0" err="1" smtClean="0"/>
              <a:t>two</a:t>
            </a:r>
            <a:r>
              <a:rPr lang="sv-SE" sz="1400" dirty="0" smtClean="0"/>
              <a:t> steps to </a:t>
            </a:r>
            <a:r>
              <a:rPr lang="sv-SE" sz="1400" dirty="0" err="1" smtClean="0"/>
              <a:t>replace</a:t>
            </a:r>
            <a:r>
              <a:rPr lang="sv-SE" sz="1400" dirty="0" smtClean="0"/>
              <a:t> and </a:t>
            </a:r>
            <a:r>
              <a:rPr lang="sv-SE" sz="1400" dirty="0" err="1" smtClean="0"/>
              <a:t>represent</a:t>
            </a:r>
            <a:r>
              <a:rPr lang="sv-SE" sz="1400" dirty="0" smtClean="0"/>
              <a:t> associations – </a:t>
            </a:r>
            <a:r>
              <a:rPr lang="sv-SE" sz="1400" b="1" dirty="0" smtClean="0"/>
              <a:t>on the </a:t>
            </a:r>
            <a:r>
              <a:rPr lang="sv-SE" sz="1400" b="1" dirty="0" err="1" smtClean="0"/>
              <a:t>side</a:t>
            </a:r>
            <a:r>
              <a:rPr lang="sv-SE" sz="1400" b="1" dirty="0" smtClean="0"/>
              <a:t> </a:t>
            </a:r>
            <a:r>
              <a:rPr lang="sv-SE" sz="1400" b="1" dirty="0" err="1" smtClean="0"/>
              <a:t>of</a:t>
            </a:r>
            <a:r>
              <a:rPr lang="sv-SE" sz="1400" b="1" dirty="0" smtClean="0"/>
              <a:t> the association </a:t>
            </a:r>
            <a:r>
              <a:rPr lang="sv-SE" sz="1400" b="1" dirty="0" err="1" smtClean="0"/>
              <a:t>that</a:t>
            </a:r>
            <a:r>
              <a:rPr lang="sv-SE" sz="1400" b="1" dirty="0" smtClean="0"/>
              <a:t> has 0..1 </a:t>
            </a:r>
            <a:r>
              <a:rPr lang="sv-SE" sz="1400" b="1" dirty="0" err="1" smtClean="0"/>
              <a:t>if</a:t>
            </a:r>
            <a:r>
              <a:rPr lang="sv-SE" sz="1400" b="1" dirty="0" smtClean="0"/>
              <a:t> the </a:t>
            </a:r>
            <a:r>
              <a:rPr lang="sv-SE" sz="1400" b="1" dirty="0" err="1" smtClean="0"/>
              <a:t>other</a:t>
            </a:r>
            <a:r>
              <a:rPr lang="sv-SE" sz="1400" b="1" dirty="0" smtClean="0"/>
              <a:t> </a:t>
            </a:r>
            <a:r>
              <a:rPr lang="sv-SE" sz="1400" b="1" dirty="0" err="1" smtClean="0"/>
              <a:t>side</a:t>
            </a:r>
            <a:r>
              <a:rPr lang="sv-SE" sz="1400" b="1" dirty="0" smtClean="0"/>
              <a:t> is 1..1	</a:t>
            </a:r>
            <a:endParaRPr lang="sv-SE" sz="1400" b="1" dirty="0"/>
          </a:p>
          <a:p>
            <a:endParaRPr lang="sv-SE" sz="2000" dirty="0"/>
          </a:p>
          <a:p>
            <a:pPr marL="0" indent="0">
              <a:buNone/>
            </a:pPr>
            <a:endParaRPr lang="sv-SE" sz="2000" dirty="0" smtClean="0"/>
          </a:p>
          <a:p>
            <a:pPr marL="0" indent="0">
              <a:buNone/>
            </a:pPr>
            <a:endParaRPr lang="sv-SE" sz="2000" dirty="0"/>
          </a:p>
          <a:p>
            <a:endParaRPr lang="sv-SE" sz="2000" dirty="0"/>
          </a:p>
        </p:txBody>
      </p:sp>
      <p:sp>
        <p:nvSpPr>
          <p:cNvPr id="80" name="Title 1"/>
          <p:cNvSpPr>
            <a:spLocks noGrp="1"/>
          </p:cNvSpPr>
          <p:nvPr>
            <p:ph type="title"/>
          </p:nvPr>
        </p:nvSpPr>
        <p:spPr>
          <a:xfrm>
            <a:off x="630048" y="368162"/>
            <a:ext cx="6850800" cy="596700"/>
          </a:xfrm>
        </p:spPr>
        <p:txBody>
          <a:bodyPr/>
          <a:lstStyle/>
          <a:p>
            <a:r>
              <a:rPr lang="sv-SE" dirty="0" err="1" smtClean="0"/>
              <a:t>Towards</a:t>
            </a:r>
            <a:r>
              <a:rPr lang="sv-SE" dirty="0" smtClean="0"/>
              <a:t> a RDM - Step 6</a:t>
            </a:r>
            <a:endParaRPr lang="sv-SE" dirty="0"/>
          </a:p>
        </p:txBody>
      </p:sp>
      <p:sp>
        <p:nvSpPr>
          <p:cNvPr id="137" name="Rectangle 8"/>
          <p:cNvSpPr>
            <a:spLocks noChangeArrowheads="1"/>
          </p:cNvSpPr>
          <p:nvPr/>
        </p:nvSpPr>
        <p:spPr bwMode="auto">
          <a:xfrm>
            <a:off x="1145641" y="2702929"/>
            <a:ext cx="1844818" cy="643537"/>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8" name="Line 9"/>
          <p:cNvSpPr>
            <a:spLocks noChangeShapeType="1"/>
          </p:cNvSpPr>
          <p:nvPr/>
        </p:nvSpPr>
        <p:spPr bwMode="auto">
          <a:xfrm flipV="1">
            <a:off x="1145641" y="2874376"/>
            <a:ext cx="1844818" cy="11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9" name="Text Box 10"/>
          <p:cNvSpPr txBox="1">
            <a:spLocks noChangeArrowheads="1"/>
          </p:cNvSpPr>
          <p:nvPr/>
        </p:nvSpPr>
        <p:spPr bwMode="auto">
          <a:xfrm>
            <a:off x="1813972" y="26552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0" name="Text Box 16"/>
          <p:cNvSpPr txBox="1">
            <a:spLocks noChangeArrowheads="1"/>
          </p:cNvSpPr>
          <p:nvPr/>
        </p:nvSpPr>
        <p:spPr bwMode="auto">
          <a:xfrm>
            <a:off x="2936620" y="292393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1" name="Text Box 17"/>
          <p:cNvSpPr txBox="1">
            <a:spLocks noChangeArrowheads="1"/>
          </p:cNvSpPr>
          <p:nvPr/>
        </p:nvSpPr>
        <p:spPr bwMode="auto">
          <a:xfrm>
            <a:off x="5877119" y="353161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2" name="Rectangle 18"/>
          <p:cNvSpPr>
            <a:spLocks noChangeArrowheads="1"/>
          </p:cNvSpPr>
          <p:nvPr/>
        </p:nvSpPr>
        <p:spPr bwMode="auto">
          <a:xfrm>
            <a:off x="3853268" y="3477451"/>
            <a:ext cx="2030727"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3" name="Line 19"/>
          <p:cNvSpPr>
            <a:spLocks noChangeShapeType="1"/>
          </p:cNvSpPr>
          <p:nvPr/>
        </p:nvSpPr>
        <p:spPr bwMode="auto">
          <a:xfrm>
            <a:off x="3853268" y="3626077"/>
            <a:ext cx="2030728" cy="159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4" name="Text Box 21"/>
          <p:cNvSpPr txBox="1">
            <a:spLocks noChangeArrowheads="1"/>
          </p:cNvSpPr>
          <p:nvPr/>
        </p:nvSpPr>
        <p:spPr bwMode="auto">
          <a:xfrm>
            <a:off x="4282185" y="342031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5" name="Rectangle 23"/>
          <p:cNvSpPr>
            <a:spLocks noChangeArrowheads="1"/>
          </p:cNvSpPr>
          <p:nvPr/>
        </p:nvSpPr>
        <p:spPr bwMode="auto">
          <a:xfrm>
            <a:off x="6613305" y="2372375"/>
            <a:ext cx="2259007"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6" name="Text Box 25"/>
          <p:cNvSpPr txBox="1">
            <a:spLocks noChangeArrowheads="1"/>
          </p:cNvSpPr>
          <p:nvPr/>
        </p:nvSpPr>
        <p:spPr bwMode="auto">
          <a:xfrm>
            <a:off x="6832380" y="2325940"/>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47" name="Rectangle 27"/>
          <p:cNvSpPr>
            <a:spLocks noChangeArrowheads="1"/>
          </p:cNvSpPr>
          <p:nvPr/>
        </p:nvSpPr>
        <p:spPr bwMode="auto">
          <a:xfrm>
            <a:off x="1133099" y="2854510"/>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p:txBody>
      </p:sp>
      <p:sp>
        <p:nvSpPr>
          <p:cNvPr id="148" name="Rectangle 28"/>
          <p:cNvSpPr>
            <a:spLocks noChangeArrowheads="1"/>
          </p:cNvSpPr>
          <p:nvPr/>
        </p:nvSpPr>
        <p:spPr bwMode="auto">
          <a:xfrm>
            <a:off x="3830935" y="3605971"/>
            <a:ext cx="1555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9" name="Text Box 29"/>
          <p:cNvSpPr txBox="1">
            <a:spLocks noChangeArrowheads="1"/>
          </p:cNvSpPr>
          <p:nvPr/>
        </p:nvSpPr>
        <p:spPr bwMode="auto">
          <a:xfrm>
            <a:off x="3371899" y="328657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50" name="Text Box 30"/>
          <p:cNvSpPr txBox="1">
            <a:spLocks noChangeArrowheads="1"/>
          </p:cNvSpPr>
          <p:nvPr/>
        </p:nvSpPr>
        <p:spPr bwMode="auto">
          <a:xfrm>
            <a:off x="6269259" y="262880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1" name="Line 34"/>
          <p:cNvSpPr>
            <a:spLocks noChangeShapeType="1"/>
          </p:cNvSpPr>
          <p:nvPr/>
        </p:nvSpPr>
        <p:spPr bwMode="auto">
          <a:xfrm flipV="1">
            <a:off x="6613304" y="2538448"/>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52" name="Line 106"/>
          <p:cNvSpPr>
            <a:spLocks noChangeShapeType="1"/>
          </p:cNvSpPr>
          <p:nvPr/>
        </p:nvSpPr>
        <p:spPr bwMode="auto">
          <a:xfrm>
            <a:off x="3004752" y="3176601"/>
            <a:ext cx="814454" cy="39097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3" name="Line 106"/>
          <p:cNvSpPr>
            <a:spLocks noChangeShapeType="1"/>
          </p:cNvSpPr>
          <p:nvPr/>
        </p:nvSpPr>
        <p:spPr bwMode="auto">
          <a:xfrm flipH="1">
            <a:off x="5877120" y="2595585"/>
            <a:ext cx="726019" cy="100073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4" name="Text Box 22"/>
          <p:cNvSpPr txBox="1">
            <a:spLocks noChangeArrowheads="1"/>
          </p:cNvSpPr>
          <p:nvPr/>
        </p:nvSpPr>
        <p:spPr bwMode="auto">
          <a:xfrm>
            <a:off x="6564950" y="2483414"/>
            <a:ext cx="23557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55" name="Text Box 17"/>
          <p:cNvSpPr txBox="1">
            <a:spLocks noChangeArrowheads="1"/>
          </p:cNvSpPr>
          <p:nvPr/>
        </p:nvSpPr>
        <p:spPr bwMode="auto">
          <a:xfrm>
            <a:off x="5738275" y="3185362"/>
            <a:ext cx="815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6" name="Text Box 17"/>
          <p:cNvSpPr txBox="1">
            <a:spLocks noChangeArrowheads="1"/>
          </p:cNvSpPr>
          <p:nvPr/>
        </p:nvSpPr>
        <p:spPr bwMode="auto">
          <a:xfrm>
            <a:off x="2936620" y="3099140"/>
            <a:ext cx="9363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65" name="Rectangle 23"/>
          <p:cNvSpPr>
            <a:spLocks noChangeArrowheads="1"/>
          </p:cNvSpPr>
          <p:nvPr/>
        </p:nvSpPr>
        <p:spPr bwMode="auto">
          <a:xfrm>
            <a:off x="6718165" y="4246566"/>
            <a:ext cx="1773141" cy="69877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6"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67" name="Line 34"/>
          <p:cNvSpPr>
            <a:spLocks noChangeShapeType="1"/>
          </p:cNvSpPr>
          <p:nvPr/>
        </p:nvSpPr>
        <p:spPr bwMode="auto">
          <a:xfrm>
            <a:off x="6720546" y="4428730"/>
            <a:ext cx="177076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70" name="Text Box 22"/>
          <p:cNvSpPr txBox="1">
            <a:spLocks noChangeArrowheads="1"/>
          </p:cNvSpPr>
          <p:nvPr/>
        </p:nvSpPr>
        <p:spPr bwMode="auto">
          <a:xfrm>
            <a:off x="6665833" y="4436051"/>
            <a:ext cx="18833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a:latin typeface="Verdana" panose="020B0604030504040204" pitchFamily="34" charset="0"/>
              </a:rPr>
              <a:t>t</a:t>
            </a:r>
            <a:r>
              <a:rPr lang="sv-SE" altLang="sv-SE" sz="900" dirty="0" err="1" smtClean="0">
                <a:latin typeface="Verdana" panose="020B0604030504040204" pitchFamily="34" charset="0"/>
              </a:rPr>
              <a: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72" name="Text Box 30"/>
          <p:cNvSpPr txBox="1">
            <a:spLocks noChangeArrowheads="1"/>
          </p:cNvSpPr>
          <p:nvPr/>
        </p:nvSpPr>
        <p:spPr bwMode="auto">
          <a:xfrm>
            <a:off x="6945878" y="282553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75" name="Isosceles Triangle 174"/>
          <p:cNvSpPr/>
          <p:nvPr/>
        </p:nvSpPr>
        <p:spPr>
          <a:xfrm rot="5400000">
            <a:off x="3550841" y="322073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6" name="Isosceles Triangle 175"/>
          <p:cNvSpPr/>
          <p:nvPr/>
        </p:nvSpPr>
        <p:spPr>
          <a:xfrm>
            <a:off x="2234596" y="3355039"/>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7" name="Straight Connector 176"/>
          <p:cNvCxnSpPr>
            <a:stCxn id="176" idx="3"/>
          </p:cNvCxnSpPr>
          <p:nvPr/>
        </p:nvCxnSpPr>
        <p:spPr>
          <a:xfrm>
            <a:off x="2377388" y="3508305"/>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8" name="Straight Connector 177"/>
          <p:cNvCxnSpPr/>
          <p:nvPr/>
        </p:nvCxnSpPr>
        <p:spPr>
          <a:xfrm>
            <a:off x="976335" y="3643247"/>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9" name="Straight Connector 178"/>
          <p:cNvCxnSpPr/>
          <p:nvPr/>
        </p:nvCxnSpPr>
        <p:spPr>
          <a:xfrm>
            <a:off x="3356404" y="3660705"/>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80" name="Straight Connector 179"/>
          <p:cNvCxnSpPr/>
          <p:nvPr/>
        </p:nvCxnSpPr>
        <p:spPr>
          <a:xfrm>
            <a:off x="977745" y="3652175"/>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81" name="Rectangle 23"/>
          <p:cNvSpPr>
            <a:spLocks noChangeArrowheads="1"/>
          </p:cNvSpPr>
          <p:nvPr/>
        </p:nvSpPr>
        <p:spPr bwMode="auto">
          <a:xfrm>
            <a:off x="1489353" y="4527231"/>
            <a:ext cx="1649298"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2" name="Line 34"/>
          <p:cNvSpPr>
            <a:spLocks noChangeShapeType="1"/>
          </p:cNvSpPr>
          <p:nvPr/>
        </p:nvSpPr>
        <p:spPr bwMode="auto">
          <a:xfrm flipV="1">
            <a:off x="1489352" y="4728123"/>
            <a:ext cx="1619284" cy="17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83" name="Text Box 22"/>
          <p:cNvSpPr txBox="1">
            <a:spLocks noChangeArrowheads="1"/>
          </p:cNvSpPr>
          <p:nvPr/>
        </p:nvSpPr>
        <p:spPr bwMode="auto">
          <a:xfrm>
            <a:off x="1560429" y="4682153"/>
            <a:ext cx="17994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4" name="Text Box 25"/>
          <p:cNvSpPr txBox="1">
            <a:spLocks noChangeArrowheads="1"/>
          </p:cNvSpPr>
          <p:nvPr/>
        </p:nvSpPr>
        <p:spPr bwMode="auto">
          <a:xfrm>
            <a:off x="1945229" y="4492673"/>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85" name="Line 106"/>
          <p:cNvSpPr>
            <a:spLocks noChangeShapeType="1"/>
          </p:cNvSpPr>
          <p:nvPr/>
        </p:nvSpPr>
        <p:spPr bwMode="auto">
          <a:xfrm flipH="1">
            <a:off x="5823474" y="4715836"/>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6" name="Text Box 17"/>
          <p:cNvSpPr txBox="1">
            <a:spLocks noChangeArrowheads="1"/>
          </p:cNvSpPr>
          <p:nvPr/>
        </p:nvSpPr>
        <p:spPr bwMode="auto">
          <a:xfrm>
            <a:off x="5863406" y="468701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187" name="TextBox 186"/>
          <p:cNvSpPr txBox="1"/>
          <p:nvPr/>
        </p:nvSpPr>
        <p:spPr>
          <a:xfrm>
            <a:off x="5942356" y="4485004"/>
            <a:ext cx="850094"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88" name="TextBox 187"/>
          <p:cNvSpPr txBox="1"/>
          <p:nvPr/>
        </p:nvSpPr>
        <p:spPr>
          <a:xfrm>
            <a:off x="523521" y="2841127"/>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93" name="Rectangle 8"/>
          <p:cNvSpPr>
            <a:spLocks noChangeArrowheads="1"/>
          </p:cNvSpPr>
          <p:nvPr/>
        </p:nvSpPr>
        <p:spPr bwMode="auto">
          <a:xfrm>
            <a:off x="91456" y="2115863"/>
            <a:ext cx="1884167"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4" name="Line 9"/>
          <p:cNvSpPr>
            <a:spLocks noChangeShapeType="1"/>
          </p:cNvSpPr>
          <p:nvPr/>
        </p:nvSpPr>
        <p:spPr bwMode="auto">
          <a:xfrm flipV="1">
            <a:off x="91457" y="2285777"/>
            <a:ext cx="1842789" cy="15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5" name="Text Box 10"/>
          <p:cNvSpPr txBox="1">
            <a:spLocks noChangeArrowheads="1"/>
          </p:cNvSpPr>
          <p:nvPr/>
        </p:nvSpPr>
        <p:spPr bwMode="auto">
          <a:xfrm>
            <a:off x="107903" y="2076888"/>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96" name="Rectangle 27"/>
          <p:cNvSpPr>
            <a:spLocks noChangeArrowheads="1"/>
          </p:cNvSpPr>
          <p:nvPr/>
        </p:nvSpPr>
        <p:spPr bwMode="auto">
          <a:xfrm>
            <a:off x="54548" y="2252225"/>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197" name="Line 106"/>
          <p:cNvSpPr>
            <a:spLocks noChangeShapeType="1"/>
          </p:cNvSpPr>
          <p:nvPr/>
        </p:nvSpPr>
        <p:spPr bwMode="auto">
          <a:xfrm flipH="1" flipV="1">
            <a:off x="324276" y="3076292"/>
            <a:ext cx="798592" cy="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98" name="Text Box 17"/>
          <p:cNvSpPr txBox="1">
            <a:spLocks noChangeArrowheads="1"/>
          </p:cNvSpPr>
          <p:nvPr/>
        </p:nvSpPr>
        <p:spPr bwMode="auto">
          <a:xfrm>
            <a:off x="-20317" y="261079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201" name="Text Box 17"/>
          <p:cNvSpPr txBox="1">
            <a:spLocks noChangeArrowheads="1"/>
          </p:cNvSpPr>
          <p:nvPr/>
        </p:nvSpPr>
        <p:spPr bwMode="auto">
          <a:xfrm>
            <a:off x="763542" y="314488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02" name="Isosceles Triangle 201"/>
          <p:cNvSpPr/>
          <p:nvPr/>
        </p:nvSpPr>
        <p:spPr>
          <a:xfrm rot="16200000">
            <a:off x="428344" y="2930240"/>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6" name="Line 106"/>
          <p:cNvSpPr>
            <a:spLocks noChangeShapeType="1"/>
          </p:cNvSpPr>
          <p:nvPr/>
        </p:nvSpPr>
        <p:spPr bwMode="auto">
          <a:xfrm flipV="1">
            <a:off x="316526" y="2629508"/>
            <a:ext cx="7750" cy="45349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7" name="Line 106"/>
          <p:cNvSpPr>
            <a:spLocks noChangeShapeType="1"/>
          </p:cNvSpPr>
          <p:nvPr/>
        </p:nvSpPr>
        <p:spPr bwMode="auto">
          <a:xfrm>
            <a:off x="7336242" y="3715327"/>
            <a:ext cx="2455" cy="53123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8" name="Text Box 30"/>
          <p:cNvSpPr txBox="1">
            <a:spLocks noChangeArrowheads="1"/>
          </p:cNvSpPr>
          <p:nvPr/>
        </p:nvSpPr>
        <p:spPr bwMode="auto">
          <a:xfrm>
            <a:off x="6985916" y="37675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9" name="Isosceles Triangle 208"/>
          <p:cNvSpPr/>
          <p:nvPr/>
        </p:nvSpPr>
        <p:spPr>
          <a:xfrm>
            <a:off x="7382148" y="2891325"/>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0" name="Rectangle 23"/>
          <p:cNvSpPr>
            <a:spLocks noChangeArrowheads="1"/>
          </p:cNvSpPr>
          <p:nvPr/>
        </p:nvSpPr>
        <p:spPr bwMode="auto">
          <a:xfrm>
            <a:off x="6479632" y="3264191"/>
            <a:ext cx="2302037" cy="54853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11" name="Text Box 25"/>
          <p:cNvSpPr txBox="1">
            <a:spLocks noChangeArrowheads="1"/>
          </p:cNvSpPr>
          <p:nvPr/>
        </p:nvSpPr>
        <p:spPr bwMode="auto">
          <a:xfrm>
            <a:off x="6742394" y="3217756"/>
            <a:ext cx="16198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12" name="Line 34"/>
          <p:cNvSpPr>
            <a:spLocks noChangeShapeType="1"/>
          </p:cNvSpPr>
          <p:nvPr/>
        </p:nvSpPr>
        <p:spPr bwMode="auto">
          <a:xfrm>
            <a:off x="6485568" y="3441001"/>
            <a:ext cx="2290163" cy="58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28" name="Line 106"/>
          <p:cNvSpPr>
            <a:spLocks noChangeShapeType="1"/>
          </p:cNvSpPr>
          <p:nvPr/>
        </p:nvSpPr>
        <p:spPr bwMode="auto">
          <a:xfrm>
            <a:off x="7308539" y="283250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29" name="Text Box 30"/>
          <p:cNvSpPr txBox="1">
            <a:spLocks noChangeArrowheads="1"/>
          </p:cNvSpPr>
          <p:nvPr/>
        </p:nvSpPr>
        <p:spPr bwMode="auto">
          <a:xfrm>
            <a:off x="7316929" y="308306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30" name="Text Box 17"/>
          <p:cNvSpPr txBox="1">
            <a:spLocks noChangeArrowheads="1"/>
          </p:cNvSpPr>
          <p:nvPr/>
        </p:nvSpPr>
        <p:spPr bwMode="auto">
          <a:xfrm>
            <a:off x="7276707" y="2919724"/>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31" name="Isosceles Triangle 230"/>
          <p:cNvSpPr/>
          <p:nvPr/>
        </p:nvSpPr>
        <p:spPr>
          <a:xfrm>
            <a:off x="7383943" y="3885241"/>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32" name="Isosceles Triangle 231"/>
          <p:cNvSpPr/>
          <p:nvPr/>
        </p:nvSpPr>
        <p:spPr>
          <a:xfrm>
            <a:off x="5863406" y="3164475"/>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33" name="Text Box 17"/>
          <p:cNvSpPr txBox="1">
            <a:spLocks noChangeArrowheads="1"/>
          </p:cNvSpPr>
          <p:nvPr/>
        </p:nvSpPr>
        <p:spPr bwMode="auto">
          <a:xfrm>
            <a:off x="7335145" y="393257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is</a:t>
            </a:r>
            <a:endParaRPr lang="sv-SE" altLang="sv-SE" sz="900" i="1" dirty="0">
              <a:latin typeface="Verdana" panose="020B0604030504040204" pitchFamily="34" charset="0"/>
            </a:endParaRPr>
          </a:p>
        </p:txBody>
      </p:sp>
      <p:sp>
        <p:nvSpPr>
          <p:cNvPr id="234" name="Text Box 30"/>
          <p:cNvSpPr txBox="1">
            <a:spLocks noChangeArrowheads="1"/>
          </p:cNvSpPr>
          <p:nvPr/>
        </p:nvSpPr>
        <p:spPr bwMode="auto">
          <a:xfrm>
            <a:off x="7002865" y="4027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35" name="Text Box 22"/>
          <p:cNvSpPr txBox="1">
            <a:spLocks noChangeArrowheads="1"/>
          </p:cNvSpPr>
          <p:nvPr/>
        </p:nvSpPr>
        <p:spPr bwMode="auto">
          <a:xfrm>
            <a:off x="6430385" y="3399435"/>
            <a:ext cx="2703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36" name="Text Box 30"/>
          <p:cNvSpPr txBox="1">
            <a:spLocks noChangeArrowheads="1"/>
          </p:cNvSpPr>
          <p:nvPr/>
        </p:nvSpPr>
        <p:spPr bwMode="auto">
          <a:xfrm>
            <a:off x="6356588" y="469337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37" name="Line 106"/>
          <p:cNvSpPr>
            <a:spLocks noChangeShapeType="1"/>
          </p:cNvSpPr>
          <p:nvPr/>
        </p:nvSpPr>
        <p:spPr bwMode="auto">
          <a:xfrm flipH="1">
            <a:off x="5470931" y="2451554"/>
            <a:ext cx="1132207" cy="2070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38" name="Text Box 16"/>
          <p:cNvSpPr txBox="1">
            <a:spLocks noChangeArrowheads="1"/>
          </p:cNvSpPr>
          <p:nvPr/>
        </p:nvSpPr>
        <p:spPr bwMode="auto">
          <a:xfrm>
            <a:off x="5394570" y="24614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39" name="Text Box 30"/>
          <p:cNvSpPr txBox="1">
            <a:spLocks noChangeArrowheads="1"/>
          </p:cNvSpPr>
          <p:nvPr/>
        </p:nvSpPr>
        <p:spPr bwMode="auto">
          <a:xfrm>
            <a:off x="6252135" y="23278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40" name="Rectangle 23"/>
          <p:cNvSpPr>
            <a:spLocks noChangeArrowheads="1"/>
          </p:cNvSpPr>
          <p:nvPr/>
        </p:nvSpPr>
        <p:spPr bwMode="auto">
          <a:xfrm>
            <a:off x="3671376" y="2495515"/>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41" name="Text Box 25"/>
          <p:cNvSpPr txBox="1">
            <a:spLocks noChangeArrowheads="1"/>
          </p:cNvSpPr>
          <p:nvPr/>
        </p:nvSpPr>
        <p:spPr bwMode="auto">
          <a:xfrm>
            <a:off x="3890452" y="244908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242" name="Line 34"/>
          <p:cNvSpPr>
            <a:spLocks noChangeShapeType="1"/>
          </p:cNvSpPr>
          <p:nvPr/>
        </p:nvSpPr>
        <p:spPr bwMode="auto">
          <a:xfrm flipV="1">
            <a:off x="3671376" y="2672435"/>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43" name="Text Box 22"/>
          <p:cNvSpPr txBox="1">
            <a:spLocks noChangeArrowheads="1"/>
          </p:cNvSpPr>
          <p:nvPr/>
        </p:nvSpPr>
        <p:spPr bwMode="auto">
          <a:xfrm>
            <a:off x="3644380" y="2604974"/>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44" name="Text Box 17"/>
          <p:cNvSpPr txBox="1">
            <a:spLocks noChangeArrowheads="1"/>
          </p:cNvSpPr>
          <p:nvPr/>
        </p:nvSpPr>
        <p:spPr bwMode="auto">
          <a:xfrm>
            <a:off x="5768713" y="2456778"/>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45" name="Isosceles Triangle 244"/>
          <p:cNvSpPr/>
          <p:nvPr/>
        </p:nvSpPr>
        <p:spPr>
          <a:xfrm rot="5400000">
            <a:off x="6045724" y="253440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46" name="Rectangle 23"/>
          <p:cNvSpPr>
            <a:spLocks noChangeArrowheads="1"/>
          </p:cNvSpPr>
          <p:nvPr/>
        </p:nvSpPr>
        <p:spPr bwMode="auto">
          <a:xfrm>
            <a:off x="3862128" y="4432750"/>
            <a:ext cx="197039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47" name="Text Box 25"/>
          <p:cNvSpPr txBox="1">
            <a:spLocks noChangeArrowheads="1"/>
          </p:cNvSpPr>
          <p:nvPr/>
        </p:nvSpPr>
        <p:spPr bwMode="auto">
          <a:xfrm>
            <a:off x="4177936" y="4382289"/>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248" name="Line 34"/>
          <p:cNvSpPr>
            <a:spLocks noChangeShapeType="1"/>
          </p:cNvSpPr>
          <p:nvPr/>
        </p:nvSpPr>
        <p:spPr bwMode="auto">
          <a:xfrm>
            <a:off x="3885761" y="4612020"/>
            <a:ext cx="1946764" cy="289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49" name="Isosceles Triangle 248"/>
          <p:cNvSpPr/>
          <p:nvPr/>
        </p:nvSpPr>
        <p:spPr>
          <a:xfrm rot="16200000">
            <a:off x="5885271" y="460369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50" name="Line 106"/>
          <p:cNvSpPr>
            <a:spLocks noChangeShapeType="1"/>
          </p:cNvSpPr>
          <p:nvPr/>
        </p:nvSpPr>
        <p:spPr bwMode="auto">
          <a:xfrm flipH="1">
            <a:off x="3141709" y="4782399"/>
            <a:ext cx="689225" cy="1694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51" name="Text Box 17"/>
          <p:cNvSpPr txBox="1">
            <a:spLocks noChangeArrowheads="1"/>
          </p:cNvSpPr>
          <p:nvPr/>
        </p:nvSpPr>
        <p:spPr bwMode="auto">
          <a:xfrm>
            <a:off x="3144141" y="476061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52" name="TextBox 251"/>
          <p:cNvSpPr txBox="1"/>
          <p:nvPr/>
        </p:nvSpPr>
        <p:spPr>
          <a:xfrm>
            <a:off x="3411680" y="4564796"/>
            <a:ext cx="850094" cy="230832"/>
          </a:xfrm>
          <a:prstGeom prst="rect">
            <a:avLst/>
          </a:prstGeom>
          <a:noFill/>
        </p:spPr>
        <p:txBody>
          <a:bodyPr wrap="square" rtlCol="0">
            <a:spAutoFit/>
          </a:bodyPr>
          <a:lstStyle/>
          <a:p>
            <a:r>
              <a:rPr lang="sv-SE" sz="900" i="1" dirty="0" err="1" smtClean="0">
                <a:latin typeface="Verdana" panose="020B0604030504040204" pitchFamily="34" charset="0"/>
              </a:rPr>
              <a:t>isOf</a:t>
            </a:r>
            <a:endParaRPr lang="sv-SE" sz="900" i="1" dirty="0">
              <a:latin typeface="Verdana" panose="020B0604030504040204" pitchFamily="34" charset="0"/>
            </a:endParaRPr>
          </a:p>
        </p:txBody>
      </p:sp>
      <p:sp>
        <p:nvSpPr>
          <p:cNvPr id="253" name="Isosceles Triangle 252"/>
          <p:cNvSpPr/>
          <p:nvPr/>
        </p:nvSpPr>
        <p:spPr>
          <a:xfrm rot="16200000">
            <a:off x="3358153" y="466283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54" name="Text Box 17"/>
          <p:cNvSpPr txBox="1">
            <a:spLocks noChangeArrowheads="1"/>
          </p:cNvSpPr>
          <p:nvPr/>
        </p:nvSpPr>
        <p:spPr bwMode="auto">
          <a:xfrm>
            <a:off x="3504189" y="476443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55" name="Text Box 22"/>
          <p:cNvSpPr txBox="1">
            <a:spLocks noChangeArrowheads="1"/>
          </p:cNvSpPr>
          <p:nvPr/>
        </p:nvSpPr>
        <p:spPr bwMode="auto">
          <a:xfrm>
            <a:off x="3789527" y="4618975"/>
            <a:ext cx="2324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56" name="Rectangle 8"/>
          <p:cNvSpPr>
            <a:spLocks noChangeArrowheads="1"/>
          </p:cNvSpPr>
          <p:nvPr/>
        </p:nvSpPr>
        <p:spPr bwMode="auto">
          <a:xfrm>
            <a:off x="125804" y="3790458"/>
            <a:ext cx="1713947"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57" name="Line 9"/>
          <p:cNvSpPr>
            <a:spLocks noChangeShapeType="1"/>
          </p:cNvSpPr>
          <p:nvPr/>
        </p:nvSpPr>
        <p:spPr bwMode="auto">
          <a:xfrm flipV="1">
            <a:off x="113207" y="3951053"/>
            <a:ext cx="1726544" cy="16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58" name="Text Box 10"/>
          <p:cNvSpPr txBox="1">
            <a:spLocks noChangeArrowheads="1"/>
          </p:cNvSpPr>
          <p:nvPr/>
        </p:nvSpPr>
        <p:spPr bwMode="auto">
          <a:xfrm>
            <a:off x="243407" y="3733070"/>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59" name="Rectangle 8"/>
          <p:cNvSpPr>
            <a:spLocks noChangeArrowheads="1"/>
          </p:cNvSpPr>
          <p:nvPr/>
        </p:nvSpPr>
        <p:spPr bwMode="auto">
          <a:xfrm>
            <a:off x="1962680" y="3810111"/>
            <a:ext cx="1875250"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60" name="Line 9"/>
          <p:cNvSpPr>
            <a:spLocks noChangeShapeType="1"/>
          </p:cNvSpPr>
          <p:nvPr/>
        </p:nvSpPr>
        <p:spPr bwMode="auto">
          <a:xfrm flipV="1">
            <a:off x="1962680" y="3976368"/>
            <a:ext cx="1875249" cy="5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61" name="Text Box 10"/>
          <p:cNvSpPr txBox="1">
            <a:spLocks noChangeArrowheads="1"/>
          </p:cNvSpPr>
          <p:nvPr/>
        </p:nvSpPr>
        <p:spPr bwMode="auto">
          <a:xfrm>
            <a:off x="2169419" y="3755008"/>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62" name="Rectangle 27"/>
          <p:cNvSpPr>
            <a:spLocks noChangeArrowheads="1"/>
          </p:cNvSpPr>
          <p:nvPr/>
        </p:nvSpPr>
        <p:spPr bwMode="auto">
          <a:xfrm>
            <a:off x="1950083" y="3986978"/>
            <a:ext cx="17972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bachelorStudentID</a:t>
            </a:r>
            <a:r>
              <a:rPr lang="sv-SE" altLang="sv-SE" sz="800" dirty="0" smtClean="0">
                <a:latin typeface="Verdana" panose="020B0604030504040204" pitchFamily="34" charset="0"/>
              </a:rPr>
              <a:t> </a:t>
            </a:r>
            <a:r>
              <a:rPr lang="sv-SE" altLang="sv-SE" sz="800" dirty="0">
                <a:latin typeface="Verdana" panose="020B0604030504040204" pitchFamily="34" charset="0"/>
              </a:rPr>
              <a:t>(1..1)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highSchoolExamYear</a:t>
            </a:r>
            <a:r>
              <a:rPr lang="sv-SE" altLang="sv-SE" sz="900" dirty="0" smtClean="0">
                <a:latin typeface="Verdana" panose="020B0604030504040204" pitchFamily="34" charset="0"/>
              </a:rPr>
              <a:t> (1..1)</a:t>
            </a:r>
          </a:p>
        </p:txBody>
      </p:sp>
      <p:sp>
        <p:nvSpPr>
          <p:cNvPr id="263" name="Rectangle 27"/>
          <p:cNvSpPr>
            <a:spLocks noChangeArrowheads="1"/>
          </p:cNvSpPr>
          <p:nvPr/>
        </p:nvSpPr>
        <p:spPr bwMode="auto">
          <a:xfrm>
            <a:off x="50540" y="3963125"/>
            <a:ext cx="238630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masterStudentID</a:t>
            </a:r>
            <a:r>
              <a:rPr lang="sv-SE" altLang="sv-SE" sz="800" dirty="0" smtClean="0">
                <a:latin typeface="Verdana" panose="020B0604030504040204" pitchFamily="34" charset="0"/>
              </a:rPr>
              <a:t> (1</a:t>
            </a:r>
            <a:r>
              <a:rPr lang="sv-SE" altLang="sv-SE" sz="800" dirty="0">
                <a:latin typeface="Verdana" panose="020B0604030504040204" pitchFamily="34" charset="0"/>
              </a:rPr>
              <a:t>..1)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401826759"/>
      </p:ext>
    </p:extLst>
  </p:cSld>
  <p:clrMapOvr>
    <a:masterClrMapping/>
  </p:clrMapOvr>
  <mc:AlternateContent xmlns:mc="http://schemas.openxmlformats.org/markup-compatibility/2006" xmlns:p14="http://schemas.microsoft.com/office/powerpoint/2010/main">
    <mc:Choice Requires="p14">
      <p:transition spd="slow" p14:dur="2000" advTm="61544"/>
    </mc:Choice>
    <mc:Fallback xmlns="">
      <p:transition spd="slow" advTm="6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1262914"/>
          </a:xfrm>
        </p:spPr>
        <p:txBody>
          <a:bodyPr>
            <a:normAutofit/>
          </a:bodyPr>
          <a:lstStyle/>
          <a:p>
            <a:r>
              <a:rPr lang="sv-SE" sz="1400" dirty="0" smtClean="0">
                <a:solidFill>
                  <a:srgbClr val="FF0000"/>
                </a:solidFill>
              </a:rPr>
              <a:t>DONE: </a:t>
            </a:r>
            <a:r>
              <a:rPr lang="sv-SE" sz="1400" dirty="0" err="1"/>
              <a:t>Add</a:t>
            </a:r>
            <a:r>
              <a:rPr lang="sv-SE" sz="1400" dirty="0"/>
              <a:t> </a:t>
            </a:r>
            <a:r>
              <a:rPr lang="sv-SE" sz="1400" dirty="0" err="1"/>
              <a:t>foreign</a:t>
            </a:r>
            <a:r>
              <a:rPr lang="sv-SE" sz="1400" dirty="0"/>
              <a:t> </a:t>
            </a:r>
            <a:r>
              <a:rPr lang="sv-SE" sz="1400" dirty="0" err="1"/>
              <a:t>keys</a:t>
            </a:r>
            <a:r>
              <a:rPr lang="sv-SE" sz="1400" dirty="0"/>
              <a:t> (FK) to match the </a:t>
            </a:r>
            <a:r>
              <a:rPr lang="sv-SE" sz="1400" dirty="0" smtClean="0"/>
              <a:t>PK, as </a:t>
            </a:r>
            <a:r>
              <a:rPr lang="sv-SE" sz="1400" dirty="0"/>
              <a:t>the second </a:t>
            </a:r>
            <a:r>
              <a:rPr lang="sv-SE" sz="1400" dirty="0" err="1"/>
              <a:t>of</a:t>
            </a:r>
            <a:r>
              <a:rPr lang="sv-SE" sz="1400" dirty="0"/>
              <a:t> </a:t>
            </a:r>
            <a:r>
              <a:rPr lang="sv-SE" sz="1400" dirty="0" err="1"/>
              <a:t>two</a:t>
            </a:r>
            <a:r>
              <a:rPr lang="sv-SE" sz="1400" dirty="0"/>
              <a:t> steps to </a:t>
            </a:r>
            <a:r>
              <a:rPr lang="sv-SE" sz="1400" dirty="0" err="1"/>
              <a:t>replace</a:t>
            </a:r>
            <a:r>
              <a:rPr lang="sv-SE" sz="1400" dirty="0"/>
              <a:t> and </a:t>
            </a:r>
            <a:r>
              <a:rPr lang="sv-SE" sz="1400" dirty="0" err="1"/>
              <a:t>represent</a:t>
            </a:r>
            <a:r>
              <a:rPr lang="sv-SE" sz="1400" dirty="0"/>
              <a:t> associations – on the </a:t>
            </a:r>
            <a:r>
              <a:rPr lang="sv-SE" sz="1400" dirty="0" err="1"/>
              <a:t>side</a:t>
            </a:r>
            <a:r>
              <a:rPr lang="sv-SE" sz="1400" dirty="0"/>
              <a:t> </a:t>
            </a:r>
            <a:r>
              <a:rPr lang="sv-SE" sz="1400" dirty="0" err="1"/>
              <a:t>of</a:t>
            </a:r>
            <a:r>
              <a:rPr lang="sv-SE" sz="1400" dirty="0"/>
              <a:t> the association </a:t>
            </a:r>
            <a:r>
              <a:rPr lang="sv-SE" sz="1400" dirty="0" err="1"/>
              <a:t>that</a:t>
            </a:r>
            <a:r>
              <a:rPr lang="sv-SE" sz="1400" dirty="0"/>
              <a:t> has 0..* or 1</a:t>
            </a:r>
            <a:r>
              <a:rPr lang="sv-SE" sz="1400" dirty="0" smtClean="0"/>
              <a:t>..* or 0..1</a:t>
            </a:r>
            <a:endParaRPr lang="sv-SE" sz="1400" dirty="0"/>
          </a:p>
          <a:p>
            <a:endParaRPr lang="sv-SE" sz="2000" dirty="0"/>
          </a:p>
          <a:p>
            <a:pPr marL="0" indent="0">
              <a:buNone/>
            </a:pPr>
            <a:endParaRPr lang="sv-SE" sz="2000" dirty="0" smtClean="0"/>
          </a:p>
          <a:p>
            <a:pPr marL="0" indent="0">
              <a:buNone/>
            </a:pPr>
            <a:endParaRPr lang="sv-SE" sz="2000" dirty="0"/>
          </a:p>
          <a:p>
            <a:endParaRPr lang="sv-SE" sz="2000" dirty="0"/>
          </a:p>
        </p:txBody>
      </p:sp>
      <p:sp>
        <p:nvSpPr>
          <p:cNvPr id="136" name="Rectangle 8"/>
          <p:cNvSpPr>
            <a:spLocks noChangeArrowheads="1"/>
          </p:cNvSpPr>
          <p:nvPr/>
        </p:nvSpPr>
        <p:spPr bwMode="auto">
          <a:xfrm>
            <a:off x="450308" y="3224841"/>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7" name="Line 9"/>
          <p:cNvSpPr>
            <a:spLocks noChangeShapeType="1"/>
          </p:cNvSpPr>
          <p:nvPr/>
        </p:nvSpPr>
        <p:spPr bwMode="auto">
          <a:xfrm>
            <a:off x="436604" y="341688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8" name="Text Box 10"/>
          <p:cNvSpPr txBox="1">
            <a:spLocks noChangeArrowheads="1"/>
          </p:cNvSpPr>
          <p:nvPr/>
        </p:nvSpPr>
        <p:spPr bwMode="auto">
          <a:xfrm>
            <a:off x="1083410" y="3185107"/>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Rectangle 18"/>
          <p:cNvSpPr>
            <a:spLocks noChangeArrowheads="1"/>
          </p:cNvSpPr>
          <p:nvPr/>
        </p:nvSpPr>
        <p:spPr bwMode="auto">
          <a:xfrm>
            <a:off x="2966051" y="2701799"/>
            <a:ext cx="2742346"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2" name="Line 19"/>
          <p:cNvSpPr>
            <a:spLocks noChangeShapeType="1"/>
          </p:cNvSpPr>
          <p:nvPr/>
        </p:nvSpPr>
        <p:spPr bwMode="auto">
          <a:xfrm flipV="1">
            <a:off x="2966052" y="2883561"/>
            <a:ext cx="27262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3" name="Text Box 21"/>
          <p:cNvSpPr txBox="1">
            <a:spLocks noChangeArrowheads="1"/>
          </p:cNvSpPr>
          <p:nvPr/>
        </p:nvSpPr>
        <p:spPr bwMode="auto">
          <a:xfrm>
            <a:off x="3701928" y="267054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4" name="Rectangle 23"/>
          <p:cNvSpPr>
            <a:spLocks noChangeArrowheads="1"/>
          </p:cNvSpPr>
          <p:nvPr/>
        </p:nvSpPr>
        <p:spPr bwMode="auto">
          <a:xfrm>
            <a:off x="4197055" y="2117548"/>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5" name="Text Box 25"/>
          <p:cNvSpPr txBox="1">
            <a:spLocks noChangeArrowheads="1"/>
          </p:cNvSpPr>
          <p:nvPr/>
        </p:nvSpPr>
        <p:spPr bwMode="auto">
          <a:xfrm>
            <a:off x="4416131" y="2071113"/>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414215" y="3416713"/>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2904683" y="2861790"/>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endParaRPr lang="sv-SE" altLang="sv-SE" sz="900" dirty="0">
              <a:latin typeface="Verdana" panose="020B0604030504040204" pitchFamily="34" charset="0"/>
            </a:endParaRPr>
          </a:p>
        </p:txBody>
      </p:sp>
      <p:sp>
        <p:nvSpPr>
          <p:cNvPr id="150" name="Line 34"/>
          <p:cNvSpPr>
            <a:spLocks noChangeShapeType="1"/>
          </p:cNvSpPr>
          <p:nvPr/>
        </p:nvSpPr>
        <p:spPr bwMode="auto">
          <a:xfrm flipV="1">
            <a:off x="4197055" y="2294468"/>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53" name="Text Box 22"/>
          <p:cNvSpPr txBox="1">
            <a:spLocks noChangeArrowheads="1"/>
          </p:cNvSpPr>
          <p:nvPr/>
        </p:nvSpPr>
        <p:spPr bwMode="auto">
          <a:xfrm>
            <a:off x="4197055" y="2220808"/>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4" name="Rectangle 23"/>
          <p:cNvSpPr>
            <a:spLocks noChangeArrowheads="1"/>
          </p:cNvSpPr>
          <p:nvPr/>
        </p:nvSpPr>
        <p:spPr bwMode="auto">
          <a:xfrm>
            <a:off x="6718165" y="4246566"/>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5"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66" name="Line 34"/>
          <p:cNvSpPr>
            <a:spLocks noChangeShapeType="1"/>
          </p:cNvSpPr>
          <p:nvPr/>
        </p:nvSpPr>
        <p:spPr bwMode="auto">
          <a:xfrm>
            <a:off x="6720545" y="4428730"/>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67" name="Text Box 22"/>
          <p:cNvSpPr txBox="1">
            <a:spLocks noChangeArrowheads="1"/>
          </p:cNvSpPr>
          <p:nvPr/>
        </p:nvSpPr>
        <p:spPr bwMode="auto">
          <a:xfrm>
            <a:off x="6684050" y="4428668"/>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75" name="Isosceles Triangle 174"/>
          <p:cNvSpPr/>
          <p:nvPr/>
        </p:nvSpPr>
        <p:spPr>
          <a:xfrm>
            <a:off x="1615033" y="3832716"/>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6" name="Straight Connector 175"/>
          <p:cNvCxnSpPr>
            <a:stCxn id="175" idx="3"/>
          </p:cNvCxnSpPr>
          <p:nvPr/>
        </p:nvCxnSpPr>
        <p:spPr>
          <a:xfrm>
            <a:off x="1757825" y="398598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7" name="Straight Connector 176"/>
          <p:cNvCxnSpPr/>
          <p:nvPr/>
        </p:nvCxnSpPr>
        <p:spPr>
          <a:xfrm>
            <a:off x="1133287" y="4120924"/>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8" name="Straight Connector 177"/>
          <p:cNvCxnSpPr/>
          <p:nvPr/>
        </p:nvCxnSpPr>
        <p:spPr>
          <a:xfrm>
            <a:off x="3513356" y="413838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9" name="Straight Connector 178"/>
          <p:cNvCxnSpPr/>
          <p:nvPr/>
        </p:nvCxnSpPr>
        <p:spPr>
          <a:xfrm>
            <a:off x="1134697" y="412985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80" name="Rectangle 23"/>
          <p:cNvSpPr>
            <a:spLocks noChangeArrowheads="1"/>
          </p:cNvSpPr>
          <p:nvPr/>
        </p:nvSpPr>
        <p:spPr bwMode="auto">
          <a:xfrm>
            <a:off x="4227160" y="4601370"/>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1" name="Line 34"/>
          <p:cNvSpPr>
            <a:spLocks noChangeShapeType="1"/>
          </p:cNvSpPr>
          <p:nvPr/>
        </p:nvSpPr>
        <p:spPr bwMode="auto">
          <a:xfrm flipV="1">
            <a:off x="4227159" y="4778035"/>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82" name="Text Box 22"/>
          <p:cNvSpPr txBox="1">
            <a:spLocks noChangeArrowheads="1"/>
          </p:cNvSpPr>
          <p:nvPr/>
        </p:nvSpPr>
        <p:spPr bwMode="auto">
          <a:xfrm>
            <a:off x="4197055" y="4715244"/>
            <a:ext cx="17994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3" name="Text Box 25"/>
          <p:cNvSpPr txBox="1">
            <a:spLocks noChangeArrowheads="1"/>
          </p:cNvSpPr>
          <p:nvPr/>
        </p:nvSpPr>
        <p:spPr bwMode="auto">
          <a:xfrm>
            <a:off x="4699105" y="4573802"/>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74" name="Rectangle 23"/>
          <p:cNvSpPr>
            <a:spLocks noChangeArrowheads="1"/>
          </p:cNvSpPr>
          <p:nvPr/>
        </p:nvSpPr>
        <p:spPr bwMode="auto">
          <a:xfrm>
            <a:off x="6118471" y="3225443"/>
            <a:ext cx="2861877" cy="67835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5" name="Text Box 25"/>
          <p:cNvSpPr txBox="1">
            <a:spLocks noChangeArrowheads="1"/>
          </p:cNvSpPr>
          <p:nvPr/>
        </p:nvSpPr>
        <p:spPr bwMode="auto">
          <a:xfrm>
            <a:off x="6464417" y="3217756"/>
            <a:ext cx="1656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76" name="Line 34"/>
          <p:cNvSpPr>
            <a:spLocks noChangeShapeType="1"/>
          </p:cNvSpPr>
          <p:nvPr/>
        </p:nvSpPr>
        <p:spPr bwMode="auto">
          <a:xfrm>
            <a:off x="6129205" y="3426521"/>
            <a:ext cx="2840410" cy="125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77" name="Text Box 22"/>
          <p:cNvSpPr txBox="1">
            <a:spLocks noChangeArrowheads="1"/>
          </p:cNvSpPr>
          <p:nvPr/>
        </p:nvSpPr>
        <p:spPr bwMode="auto">
          <a:xfrm>
            <a:off x="6058635" y="3395807"/>
            <a:ext cx="31808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3"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6</a:t>
            </a:r>
            <a:endParaRPr lang="sv-SE" dirty="0"/>
          </a:p>
        </p:txBody>
      </p:sp>
      <p:sp>
        <p:nvSpPr>
          <p:cNvPr id="84" name="Rectangle 8"/>
          <p:cNvSpPr>
            <a:spLocks noChangeArrowheads="1"/>
          </p:cNvSpPr>
          <p:nvPr/>
        </p:nvSpPr>
        <p:spPr bwMode="auto">
          <a:xfrm>
            <a:off x="207491" y="2486709"/>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85" name="Line 9"/>
          <p:cNvSpPr>
            <a:spLocks noChangeShapeType="1"/>
          </p:cNvSpPr>
          <p:nvPr/>
        </p:nvSpPr>
        <p:spPr bwMode="auto">
          <a:xfrm>
            <a:off x="207492" y="2658156"/>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86" name="Text Box 10"/>
          <p:cNvSpPr txBox="1">
            <a:spLocks noChangeArrowheads="1"/>
          </p:cNvSpPr>
          <p:nvPr/>
        </p:nvSpPr>
        <p:spPr bwMode="auto">
          <a:xfrm>
            <a:off x="1143460" y="242964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87" name="Rectangle 27"/>
          <p:cNvSpPr>
            <a:spLocks noChangeArrowheads="1"/>
          </p:cNvSpPr>
          <p:nvPr/>
        </p:nvSpPr>
        <p:spPr bwMode="auto">
          <a:xfrm>
            <a:off x="124537" y="2615273"/>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88" name="Oval 87"/>
          <p:cNvSpPr/>
          <p:nvPr/>
        </p:nvSpPr>
        <p:spPr>
          <a:xfrm>
            <a:off x="47017" y="2922895"/>
            <a:ext cx="2653630" cy="207615"/>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9" name="Rectangle 23"/>
          <p:cNvSpPr>
            <a:spLocks noChangeArrowheads="1"/>
          </p:cNvSpPr>
          <p:nvPr/>
        </p:nvSpPr>
        <p:spPr bwMode="auto">
          <a:xfrm>
            <a:off x="6313382" y="2408950"/>
            <a:ext cx="2259007"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0" name="Text Box 25"/>
          <p:cNvSpPr txBox="1">
            <a:spLocks noChangeArrowheads="1"/>
          </p:cNvSpPr>
          <p:nvPr/>
        </p:nvSpPr>
        <p:spPr bwMode="auto">
          <a:xfrm>
            <a:off x="6532457" y="2362515"/>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1" name="Line 34"/>
          <p:cNvSpPr>
            <a:spLocks noChangeShapeType="1"/>
          </p:cNvSpPr>
          <p:nvPr/>
        </p:nvSpPr>
        <p:spPr bwMode="auto">
          <a:xfrm flipV="1">
            <a:off x="6313381" y="2575023"/>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2" name="Text Box 22"/>
          <p:cNvSpPr txBox="1">
            <a:spLocks noChangeArrowheads="1"/>
          </p:cNvSpPr>
          <p:nvPr/>
        </p:nvSpPr>
        <p:spPr bwMode="auto">
          <a:xfrm>
            <a:off x="6265027" y="2519989"/>
            <a:ext cx="2602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4" name="Oval 53"/>
          <p:cNvSpPr/>
          <p:nvPr/>
        </p:nvSpPr>
        <p:spPr>
          <a:xfrm>
            <a:off x="6137873" y="2824686"/>
            <a:ext cx="2653630" cy="207615"/>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5" name="Oval 54"/>
          <p:cNvSpPr/>
          <p:nvPr/>
        </p:nvSpPr>
        <p:spPr>
          <a:xfrm>
            <a:off x="2872969" y="3159324"/>
            <a:ext cx="2987112" cy="518386"/>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6" name="Rectangle 23"/>
          <p:cNvSpPr>
            <a:spLocks noChangeArrowheads="1"/>
          </p:cNvSpPr>
          <p:nvPr/>
        </p:nvSpPr>
        <p:spPr bwMode="auto">
          <a:xfrm>
            <a:off x="4018859" y="3703142"/>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7" name="Text Box 25"/>
          <p:cNvSpPr txBox="1">
            <a:spLocks noChangeArrowheads="1"/>
          </p:cNvSpPr>
          <p:nvPr/>
        </p:nvSpPr>
        <p:spPr bwMode="auto">
          <a:xfrm>
            <a:off x="4334667" y="365268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58" name="Line 34"/>
          <p:cNvSpPr>
            <a:spLocks noChangeShapeType="1"/>
          </p:cNvSpPr>
          <p:nvPr/>
        </p:nvSpPr>
        <p:spPr bwMode="auto">
          <a:xfrm>
            <a:off x="4042492" y="3882412"/>
            <a:ext cx="1946764" cy="289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60" name="Text Box 22"/>
          <p:cNvSpPr txBox="1">
            <a:spLocks noChangeArrowheads="1"/>
          </p:cNvSpPr>
          <p:nvPr/>
        </p:nvSpPr>
        <p:spPr bwMode="auto">
          <a:xfrm>
            <a:off x="3988750" y="3855009"/>
            <a:ext cx="288840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p:txBody>
      </p:sp>
      <p:sp>
        <p:nvSpPr>
          <p:cNvPr id="82" name="Oval 81"/>
          <p:cNvSpPr/>
          <p:nvPr/>
        </p:nvSpPr>
        <p:spPr>
          <a:xfrm>
            <a:off x="3745793" y="4045074"/>
            <a:ext cx="2653630" cy="34501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1" name="Oval 80"/>
          <p:cNvSpPr/>
          <p:nvPr/>
        </p:nvSpPr>
        <p:spPr>
          <a:xfrm>
            <a:off x="5986902" y="3526436"/>
            <a:ext cx="3050890" cy="467039"/>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2" name="Rectangle 8"/>
          <p:cNvSpPr>
            <a:spLocks noChangeArrowheads="1"/>
          </p:cNvSpPr>
          <p:nvPr/>
        </p:nvSpPr>
        <p:spPr bwMode="auto">
          <a:xfrm>
            <a:off x="125804" y="4312971"/>
            <a:ext cx="1713947"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3" name="Line 9"/>
          <p:cNvSpPr>
            <a:spLocks noChangeShapeType="1"/>
          </p:cNvSpPr>
          <p:nvPr/>
        </p:nvSpPr>
        <p:spPr bwMode="auto">
          <a:xfrm flipV="1">
            <a:off x="113207" y="4473566"/>
            <a:ext cx="1726544" cy="16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4" name="Text Box 10"/>
          <p:cNvSpPr txBox="1">
            <a:spLocks noChangeArrowheads="1"/>
          </p:cNvSpPr>
          <p:nvPr/>
        </p:nvSpPr>
        <p:spPr bwMode="auto">
          <a:xfrm>
            <a:off x="243407" y="425558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65" name="Rectangle 8"/>
          <p:cNvSpPr>
            <a:spLocks noChangeArrowheads="1"/>
          </p:cNvSpPr>
          <p:nvPr/>
        </p:nvSpPr>
        <p:spPr bwMode="auto">
          <a:xfrm>
            <a:off x="1962680" y="4332624"/>
            <a:ext cx="1875250"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6" name="Line 9"/>
          <p:cNvSpPr>
            <a:spLocks noChangeShapeType="1"/>
          </p:cNvSpPr>
          <p:nvPr/>
        </p:nvSpPr>
        <p:spPr bwMode="auto">
          <a:xfrm flipV="1">
            <a:off x="1962680" y="4498881"/>
            <a:ext cx="1875249" cy="5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7" name="Text Box 10"/>
          <p:cNvSpPr txBox="1">
            <a:spLocks noChangeArrowheads="1"/>
          </p:cNvSpPr>
          <p:nvPr/>
        </p:nvSpPr>
        <p:spPr bwMode="auto">
          <a:xfrm>
            <a:off x="2169419" y="427752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68" name="Rectangle 27"/>
          <p:cNvSpPr>
            <a:spLocks noChangeArrowheads="1"/>
          </p:cNvSpPr>
          <p:nvPr/>
        </p:nvSpPr>
        <p:spPr bwMode="auto">
          <a:xfrm>
            <a:off x="1950083" y="4509491"/>
            <a:ext cx="17972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bachelorStudentID</a:t>
            </a:r>
            <a:r>
              <a:rPr lang="sv-SE" altLang="sv-SE" sz="800" dirty="0" smtClean="0">
                <a:latin typeface="Verdana" panose="020B0604030504040204" pitchFamily="34" charset="0"/>
              </a:rPr>
              <a:t> </a:t>
            </a:r>
            <a:r>
              <a:rPr lang="sv-SE" altLang="sv-SE" sz="800" dirty="0">
                <a:latin typeface="Verdana" panose="020B0604030504040204" pitchFamily="34" charset="0"/>
              </a:rPr>
              <a:t>(1..1)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highSchoolExamYear</a:t>
            </a:r>
            <a:r>
              <a:rPr lang="sv-SE" altLang="sv-SE" sz="900" dirty="0" smtClean="0">
                <a:latin typeface="Verdana" panose="020B0604030504040204" pitchFamily="34" charset="0"/>
              </a:rPr>
              <a:t> (1..1)</a:t>
            </a:r>
          </a:p>
        </p:txBody>
      </p:sp>
      <p:sp>
        <p:nvSpPr>
          <p:cNvPr id="69" name="Rectangle 27"/>
          <p:cNvSpPr>
            <a:spLocks noChangeArrowheads="1"/>
          </p:cNvSpPr>
          <p:nvPr/>
        </p:nvSpPr>
        <p:spPr bwMode="auto">
          <a:xfrm>
            <a:off x="50540" y="4485638"/>
            <a:ext cx="238630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masterStudentID</a:t>
            </a:r>
            <a:r>
              <a:rPr lang="sv-SE" altLang="sv-SE" sz="800" dirty="0" smtClean="0">
                <a:latin typeface="Verdana" panose="020B0604030504040204" pitchFamily="34" charset="0"/>
              </a:rPr>
              <a:t> (1</a:t>
            </a:r>
            <a:r>
              <a:rPr lang="sv-SE" altLang="sv-SE" sz="800" dirty="0">
                <a:latin typeface="Verdana" panose="020B0604030504040204" pitchFamily="34" charset="0"/>
              </a:rPr>
              <a:t>..1)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001114923"/>
      </p:ext>
    </p:extLst>
  </p:cSld>
  <p:clrMapOvr>
    <a:masterClrMapping/>
  </p:clrMapOvr>
  <mc:AlternateContent xmlns:mc="http://schemas.openxmlformats.org/markup-compatibility/2006" xmlns:p14="http://schemas.microsoft.com/office/powerpoint/2010/main">
    <mc:Choice Requires="p14">
      <p:transition spd="slow" p14:dur="2000" advTm="227988"/>
    </mc:Choice>
    <mc:Fallback xmlns="">
      <p:transition spd="slow" advTm="22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1262914"/>
          </a:xfrm>
        </p:spPr>
        <p:txBody>
          <a:bodyPr>
            <a:normAutofit/>
          </a:bodyPr>
          <a:lstStyle/>
          <a:p>
            <a:r>
              <a:rPr lang="sv-SE" sz="1400" dirty="0" smtClean="0">
                <a:solidFill>
                  <a:srgbClr val="FF0000"/>
                </a:solidFill>
              </a:rPr>
              <a:t>DONE: </a:t>
            </a:r>
            <a:r>
              <a:rPr lang="sv-SE" sz="1400" dirty="0" err="1"/>
              <a:t>Add</a:t>
            </a:r>
            <a:r>
              <a:rPr lang="sv-SE" sz="1400" dirty="0"/>
              <a:t> </a:t>
            </a:r>
            <a:r>
              <a:rPr lang="sv-SE" sz="1400" dirty="0" err="1"/>
              <a:t>foreign</a:t>
            </a:r>
            <a:r>
              <a:rPr lang="sv-SE" sz="1400" dirty="0"/>
              <a:t> </a:t>
            </a:r>
            <a:r>
              <a:rPr lang="sv-SE" sz="1400" dirty="0" err="1"/>
              <a:t>keys</a:t>
            </a:r>
            <a:r>
              <a:rPr lang="sv-SE" sz="1400" dirty="0"/>
              <a:t> (FK) to match the </a:t>
            </a:r>
            <a:r>
              <a:rPr lang="sv-SE" sz="1400" dirty="0" smtClean="0"/>
              <a:t>PK, as </a:t>
            </a:r>
            <a:r>
              <a:rPr lang="sv-SE" sz="1400" dirty="0"/>
              <a:t>the second </a:t>
            </a:r>
            <a:r>
              <a:rPr lang="sv-SE" sz="1400" dirty="0" err="1"/>
              <a:t>of</a:t>
            </a:r>
            <a:r>
              <a:rPr lang="sv-SE" sz="1400" dirty="0"/>
              <a:t> </a:t>
            </a:r>
            <a:r>
              <a:rPr lang="sv-SE" sz="1400" dirty="0" err="1"/>
              <a:t>two</a:t>
            </a:r>
            <a:r>
              <a:rPr lang="sv-SE" sz="1400" dirty="0"/>
              <a:t> steps to </a:t>
            </a:r>
            <a:r>
              <a:rPr lang="sv-SE" sz="1400" dirty="0" err="1"/>
              <a:t>replace</a:t>
            </a:r>
            <a:r>
              <a:rPr lang="sv-SE" sz="1400" dirty="0"/>
              <a:t> and </a:t>
            </a:r>
            <a:r>
              <a:rPr lang="sv-SE" sz="1400" dirty="0" err="1"/>
              <a:t>represent</a:t>
            </a:r>
            <a:r>
              <a:rPr lang="sv-SE" sz="1400" dirty="0"/>
              <a:t> associations – on the </a:t>
            </a:r>
            <a:r>
              <a:rPr lang="sv-SE" sz="1400" dirty="0" err="1"/>
              <a:t>side</a:t>
            </a:r>
            <a:r>
              <a:rPr lang="sv-SE" sz="1400" dirty="0"/>
              <a:t> </a:t>
            </a:r>
            <a:r>
              <a:rPr lang="sv-SE" sz="1400" dirty="0" err="1"/>
              <a:t>of</a:t>
            </a:r>
            <a:r>
              <a:rPr lang="sv-SE" sz="1400" dirty="0"/>
              <a:t> the association </a:t>
            </a:r>
            <a:r>
              <a:rPr lang="sv-SE" sz="1400" dirty="0" err="1"/>
              <a:t>that</a:t>
            </a:r>
            <a:r>
              <a:rPr lang="sv-SE" sz="1400" dirty="0"/>
              <a:t> has 0..* or 1</a:t>
            </a:r>
            <a:r>
              <a:rPr lang="sv-SE" sz="1400" dirty="0" smtClean="0"/>
              <a:t>..* or 0..1</a:t>
            </a:r>
            <a:endParaRPr lang="sv-SE" sz="1400" dirty="0"/>
          </a:p>
          <a:p>
            <a:endParaRPr lang="sv-SE" sz="2000" dirty="0"/>
          </a:p>
          <a:p>
            <a:pPr marL="0" indent="0">
              <a:buNone/>
            </a:pPr>
            <a:endParaRPr lang="sv-SE" sz="2000" dirty="0" smtClean="0"/>
          </a:p>
          <a:p>
            <a:pPr marL="0" indent="0">
              <a:buNone/>
            </a:pPr>
            <a:endParaRPr lang="sv-SE" sz="2000" dirty="0"/>
          </a:p>
          <a:p>
            <a:endParaRPr lang="sv-SE" sz="2000" dirty="0"/>
          </a:p>
        </p:txBody>
      </p:sp>
      <p:sp>
        <p:nvSpPr>
          <p:cNvPr id="136" name="Rectangle 8"/>
          <p:cNvSpPr>
            <a:spLocks noChangeArrowheads="1"/>
          </p:cNvSpPr>
          <p:nvPr/>
        </p:nvSpPr>
        <p:spPr bwMode="auto">
          <a:xfrm>
            <a:off x="450308" y="3224841"/>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7" name="Line 9"/>
          <p:cNvSpPr>
            <a:spLocks noChangeShapeType="1"/>
          </p:cNvSpPr>
          <p:nvPr/>
        </p:nvSpPr>
        <p:spPr bwMode="auto">
          <a:xfrm>
            <a:off x="436604" y="341688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8" name="Text Box 10"/>
          <p:cNvSpPr txBox="1">
            <a:spLocks noChangeArrowheads="1"/>
          </p:cNvSpPr>
          <p:nvPr/>
        </p:nvSpPr>
        <p:spPr bwMode="auto">
          <a:xfrm>
            <a:off x="1083410" y="3185107"/>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Rectangle 18"/>
          <p:cNvSpPr>
            <a:spLocks noChangeArrowheads="1"/>
          </p:cNvSpPr>
          <p:nvPr/>
        </p:nvSpPr>
        <p:spPr bwMode="auto">
          <a:xfrm>
            <a:off x="2966051" y="2701799"/>
            <a:ext cx="2742346"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2" name="Line 19"/>
          <p:cNvSpPr>
            <a:spLocks noChangeShapeType="1"/>
          </p:cNvSpPr>
          <p:nvPr/>
        </p:nvSpPr>
        <p:spPr bwMode="auto">
          <a:xfrm flipV="1">
            <a:off x="2966052" y="2883561"/>
            <a:ext cx="27262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3" name="Text Box 21"/>
          <p:cNvSpPr txBox="1">
            <a:spLocks noChangeArrowheads="1"/>
          </p:cNvSpPr>
          <p:nvPr/>
        </p:nvSpPr>
        <p:spPr bwMode="auto">
          <a:xfrm>
            <a:off x="3701928" y="267054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4" name="Rectangle 23"/>
          <p:cNvSpPr>
            <a:spLocks noChangeArrowheads="1"/>
          </p:cNvSpPr>
          <p:nvPr/>
        </p:nvSpPr>
        <p:spPr bwMode="auto">
          <a:xfrm>
            <a:off x="4197055" y="2117548"/>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5" name="Text Box 25"/>
          <p:cNvSpPr txBox="1">
            <a:spLocks noChangeArrowheads="1"/>
          </p:cNvSpPr>
          <p:nvPr/>
        </p:nvSpPr>
        <p:spPr bwMode="auto">
          <a:xfrm>
            <a:off x="4416131" y="2071113"/>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414215" y="3416713"/>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2904683" y="2861790"/>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endParaRPr lang="sv-SE" altLang="sv-SE" sz="900" dirty="0">
              <a:latin typeface="Verdana" panose="020B0604030504040204" pitchFamily="34" charset="0"/>
            </a:endParaRPr>
          </a:p>
        </p:txBody>
      </p:sp>
      <p:sp>
        <p:nvSpPr>
          <p:cNvPr id="150" name="Line 34"/>
          <p:cNvSpPr>
            <a:spLocks noChangeShapeType="1"/>
          </p:cNvSpPr>
          <p:nvPr/>
        </p:nvSpPr>
        <p:spPr bwMode="auto">
          <a:xfrm flipV="1">
            <a:off x="4197055" y="2294468"/>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53" name="Text Box 22"/>
          <p:cNvSpPr txBox="1">
            <a:spLocks noChangeArrowheads="1"/>
          </p:cNvSpPr>
          <p:nvPr/>
        </p:nvSpPr>
        <p:spPr bwMode="auto">
          <a:xfrm>
            <a:off x="4197055" y="2220808"/>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4" name="Rectangle 23"/>
          <p:cNvSpPr>
            <a:spLocks noChangeArrowheads="1"/>
          </p:cNvSpPr>
          <p:nvPr/>
        </p:nvSpPr>
        <p:spPr bwMode="auto">
          <a:xfrm>
            <a:off x="6718165" y="4246566"/>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5"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66" name="Line 34"/>
          <p:cNvSpPr>
            <a:spLocks noChangeShapeType="1"/>
          </p:cNvSpPr>
          <p:nvPr/>
        </p:nvSpPr>
        <p:spPr bwMode="auto">
          <a:xfrm>
            <a:off x="6720545" y="4428730"/>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67" name="Text Box 22"/>
          <p:cNvSpPr txBox="1">
            <a:spLocks noChangeArrowheads="1"/>
          </p:cNvSpPr>
          <p:nvPr/>
        </p:nvSpPr>
        <p:spPr bwMode="auto">
          <a:xfrm>
            <a:off x="6684050" y="4428668"/>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75" name="Isosceles Triangle 174"/>
          <p:cNvSpPr/>
          <p:nvPr/>
        </p:nvSpPr>
        <p:spPr>
          <a:xfrm>
            <a:off x="1615033" y="3832716"/>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6" name="Straight Connector 175"/>
          <p:cNvCxnSpPr>
            <a:stCxn id="175" idx="3"/>
          </p:cNvCxnSpPr>
          <p:nvPr/>
        </p:nvCxnSpPr>
        <p:spPr>
          <a:xfrm>
            <a:off x="1757825" y="398598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7" name="Straight Connector 176"/>
          <p:cNvCxnSpPr/>
          <p:nvPr/>
        </p:nvCxnSpPr>
        <p:spPr>
          <a:xfrm>
            <a:off x="1133287" y="4120924"/>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8" name="Straight Connector 177"/>
          <p:cNvCxnSpPr/>
          <p:nvPr/>
        </p:nvCxnSpPr>
        <p:spPr>
          <a:xfrm>
            <a:off x="3513356" y="413838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9" name="Straight Connector 178"/>
          <p:cNvCxnSpPr/>
          <p:nvPr/>
        </p:nvCxnSpPr>
        <p:spPr>
          <a:xfrm>
            <a:off x="1134697" y="412985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80" name="Rectangle 23"/>
          <p:cNvSpPr>
            <a:spLocks noChangeArrowheads="1"/>
          </p:cNvSpPr>
          <p:nvPr/>
        </p:nvSpPr>
        <p:spPr bwMode="auto">
          <a:xfrm>
            <a:off x="4227160" y="4601370"/>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1" name="Line 34"/>
          <p:cNvSpPr>
            <a:spLocks noChangeShapeType="1"/>
          </p:cNvSpPr>
          <p:nvPr/>
        </p:nvSpPr>
        <p:spPr bwMode="auto">
          <a:xfrm flipV="1">
            <a:off x="4227159" y="4778035"/>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82" name="Text Box 22"/>
          <p:cNvSpPr txBox="1">
            <a:spLocks noChangeArrowheads="1"/>
          </p:cNvSpPr>
          <p:nvPr/>
        </p:nvSpPr>
        <p:spPr bwMode="auto">
          <a:xfrm>
            <a:off x="4197055" y="4715244"/>
            <a:ext cx="17994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3" name="Text Box 25"/>
          <p:cNvSpPr txBox="1">
            <a:spLocks noChangeArrowheads="1"/>
          </p:cNvSpPr>
          <p:nvPr/>
        </p:nvSpPr>
        <p:spPr bwMode="auto">
          <a:xfrm>
            <a:off x="4699105" y="4573802"/>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74" name="Rectangle 23"/>
          <p:cNvSpPr>
            <a:spLocks noChangeArrowheads="1"/>
          </p:cNvSpPr>
          <p:nvPr/>
        </p:nvSpPr>
        <p:spPr bwMode="auto">
          <a:xfrm>
            <a:off x="6118471" y="3225443"/>
            <a:ext cx="2861877" cy="67835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5" name="Text Box 25"/>
          <p:cNvSpPr txBox="1">
            <a:spLocks noChangeArrowheads="1"/>
          </p:cNvSpPr>
          <p:nvPr/>
        </p:nvSpPr>
        <p:spPr bwMode="auto">
          <a:xfrm>
            <a:off x="6464417" y="3217756"/>
            <a:ext cx="1656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76" name="Line 34"/>
          <p:cNvSpPr>
            <a:spLocks noChangeShapeType="1"/>
          </p:cNvSpPr>
          <p:nvPr/>
        </p:nvSpPr>
        <p:spPr bwMode="auto">
          <a:xfrm>
            <a:off x="6129205" y="3426521"/>
            <a:ext cx="2840410" cy="125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77" name="Text Box 22"/>
          <p:cNvSpPr txBox="1">
            <a:spLocks noChangeArrowheads="1"/>
          </p:cNvSpPr>
          <p:nvPr/>
        </p:nvSpPr>
        <p:spPr bwMode="auto">
          <a:xfrm>
            <a:off x="6058635" y="3395807"/>
            <a:ext cx="31808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3"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6</a:t>
            </a:r>
            <a:endParaRPr lang="sv-SE" dirty="0"/>
          </a:p>
        </p:txBody>
      </p:sp>
      <p:sp>
        <p:nvSpPr>
          <p:cNvPr id="84" name="Rectangle 8"/>
          <p:cNvSpPr>
            <a:spLocks noChangeArrowheads="1"/>
          </p:cNvSpPr>
          <p:nvPr/>
        </p:nvSpPr>
        <p:spPr bwMode="auto">
          <a:xfrm>
            <a:off x="207491" y="2486709"/>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85" name="Line 9"/>
          <p:cNvSpPr>
            <a:spLocks noChangeShapeType="1"/>
          </p:cNvSpPr>
          <p:nvPr/>
        </p:nvSpPr>
        <p:spPr bwMode="auto">
          <a:xfrm>
            <a:off x="207492" y="2658156"/>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86" name="Text Box 10"/>
          <p:cNvSpPr txBox="1">
            <a:spLocks noChangeArrowheads="1"/>
          </p:cNvSpPr>
          <p:nvPr/>
        </p:nvSpPr>
        <p:spPr bwMode="auto">
          <a:xfrm>
            <a:off x="1143460" y="242964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87" name="Rectangle 27"/>
          <p:cNvSpPr>
            <a:spLocks noChangeArrowheads="1"/>
          </p:cNvSpPr>
          <p:nvPr/>
        </p:nvSpPr>
        <p:spPr bwMode="auto">
          <a:xfrm>
            <a:off x="124537" y="2615273"/>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88" name="Oval 87"/>
          <p:cNvSpPr/>
          <p:nvPr/>
        </p:nvSpPr>
        <p:spPr>
          <a:xfrm>
            <a:off x="47017" y="2922895"/>
            <a:ext cx="2653630" cy="207615"/>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9" name="Rectangle 23"/>
          <p:cNvSpPr>
            <a:spLocks noChangeArrowheads="1"/>
          </p:cNvSpPr>
          <p:nvPr/>
        </p:nvSpPr>
        <p:spPr bwMode="auto">
          <a:xfrm>
            <a:off x="6313382" y="2408950"/>
            <a:ext cx="2259007"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0" name="Text Box 25"/>
          <p:cNvSpPr txBox="1">
            <a:spLocks noChangeArrowheads="1"/>
          </p:cNvSpPr>
          <p:nvPr/>
        </p:nvSpPr>
        <p:spPr bwMode="auto">
          <a:xfrm>
            <a:off x="6532457" y="2362515"/>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1" name="Line 34"/>
          <p:cNvSpPr>
            <a:spLocks noChangeShapeType="1"/>
          </p:cNvSpPr>
          <p:nvPr/>
        </p:nvSpPr>
        <p:spPr bwMode="auto">
          <a:xfrm flipV="1">
            <a:off x="6313381" y="2575023"/>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2" name="Text Box 22"/>
          <p:cNvSpPr txBox="1">
            <a:spLocks noChangeArrowheads="1"/>
          </p:cNvSpPr>
          <p:nvPr/>
        </p:nvSpPr>
        <p:spPr bwMode="auto">
          <a:xfrm>
            <a:off x="6265027" y="2519989"/>
            <a:ext cx="2602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4" name="Oval 53"/>
          <p:cNvSpPr/>
          <p:nvPr/>
        </p:nvSpPr>
        <p:spPr>
          <a:xfrm>
            <a:off x="6137873" y="2824686"/>
            <a:ext cx="2653630" cy="207615"/>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5" name="Oval 54"/>
          <p:cNvSpPr/>
          <p:nvPr/>
        </p:nvSpPr>
        <p:spPr>
          <a:xfrm>
            <a:off x="2872969" y="3159324"/>
            <a:ext cx="2987112" cy="518386"/>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6" name="Rectangle 23"/>
          <p:cNvSpPr>
            <a:spLocks noChangeArrowheads="1"/>
          </p:cNvSpPr>
          <p:nvPr/>
        </p:nvSpPr>
        <p:spPr bwMode="auto">
          <a:xfrm>
            <a:off x="4018859" y="3703142"/>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7" name="Text Box 25"/>
          <p:cNvSpPr txBox="1">
            <a:spLocks noChangeArrowheads="1"/>
          </p:cNvSpPr>
          <p:nvPr/>
        </p:nvSpPr>
        <p:spPr bwMode="auto">
          <a:xfrm>
            <a:off x="4334667" y="365268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58" name="Line 34"/>
          <p:cNvSpPr>
            <a:spLocks noChangeShapeType="1"/>
          </p:cNvSpPr>
          <p:nvPr/>
        </p:nvSpPr>
        <p:spPr bwMode="auto">
          <a:xfrm>
            <a:off x="4042492" y="3882412"/>
            <a:ext cx="1946764" cy="289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60" name="Text Box 22"/>
          <p:cNvSpPr txBox="1">
            <a:spLocks noChangeArrowheads="1"/>
          </p:cNvSpPr>
          <p:nvPr/>
        </p:nvSpPr>
        <p:spPr bwMode="auto">
          <a:xfrm>
            <a:off x="3988750" y="3855009"/>
            <a:ext cx="288840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p:txBody>
      </p:sp>
      <p:sp>
        <p:nvSpPr>
          <p:cNvPr id="82" name="Oval 81"/>
          <p:cNvSpPr/>
          <p:nvPr/>
        </p:nvSpPr>
        <p:spPr>
          <a:xfrm>
            <a:off x="3745793" y="4045074"/>
            <a:ext cx="2653630" cy="34501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1" name="Oval 80"/>
          <p:cNvSpPr/>
          <p:nvPr/>
        </p:nvSpPr>
        <p:spPr>
          <a:xfrm>
            <a:off x="5986902" y="3526436"/>
            <a:ext cx="3050890" cy="467039"/>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2" name="Rectangle 8"/>
          <p:cNvSpPr>
            <a:spLocks noChangeArrowheads="1"/>
          </p:cNvSpPr>
          <p:nvPr/>
        </p:nvSpPr>
        <p:spPr bwMode="auto">
          <a:xfrm>
            <a:off x="125804" y="4312971"/>
            <a:ext cx="1713947"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3" name="Line 9"/>
          <p:cNvSpPr>
            <a:spLocks noChangeShapeType="1"/>
          </p:cNvSpPr>
          <p:nvPr/>
        </p:nvSpPr>
        <p:spPr bwMode="auto">
          <a:xfrm flipV="1">
            <a:off x="113207" y="4473566"/>
            <a:ext cx="1726544" cy="16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4" name="Text Box 10"/>
          <p:cNvSpPr txBox="1">
            <a:spLocks noChangeArrowheads="1"/>
          </p:cNvSpPr>
          <p:nvPr/>
        </p:nvSpPr>
        <p:spPr bwMode="auto">
          <a:xfrm>
            <a:off x="243407" y="425558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65" name="Rectangle 8"/>
          <p:cNvSpPr>
            <a:spLocks noChangeArrowheads="1"/>
          </p:cNvSpPr>
          <p:nvPr/>
        </p:nvSpPr>
        <p:spPr bwMode="auto">
          <a:xfrm>
            <a:off x="1962680" y="4332624"/>
            <a:ext cx="1875250"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6" name="Line 9"/>
          <p:cNvSpPr>
            <a:spLocks noChangeShapeType="1"/>
          </p:cNvSpPr>
          <p:nvPr/>
        </p:nvSpPr>
        <p:spPr bwMode="auto">
          <a:xfrm flipV="1">
            <a:off x="1962680" y="4498881"/>
            <a:ext cx="1875249" cy="5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7" name="Text Box 10"/>
          <p:cNvSpPr txBox="1">
            <a:spLocks noChangeArrowheads="1"/>
          </p:cNvSpPr>
          <p:nvPr/>
        </p:nvSpPr>
        <p:spPr bwMode="auto">
          <a:xfrm>
            <a:off x="2169419" y="427752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68" name="Rectangle 27"/>
          <p:cNvSpPr>
            <a:spLocks noChangeArrowheads="1"/>
          </p:cNvSpPr>
          <p:nvPr/>
        </p:nvSpPr>
        <p:spPr bwMode="auto">
          <a:xfrm>
            <a:off x="1950083" y="4509491"/>
            <a:ext cx="17972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bachelorStudentID</a:t>
            </a:r>
            <a:r>
              <a:rPr lang="sv-SE" altLang="sv-SE" sz="800" dirty="0" smtClean="0">
                <a:latin typeface="Verdana" panose="020B0604030504040204" pitchFamily="34" charset="0"/>
              </a:rPr>
              <a:t> </a:t>
            </a:r>
            <a:r>
              <a:rPr lang="sv-SE" altLang="sv-SE" sz="800" dirty="0">
                <a:latin typeface="Verdana" panose="020B0604030504040204" pitchFamily="34" charset="0"/>
              </a:rPr>
              <a:t>(1..1)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highSchoolExamYear</a:t>
            </a:r>
            <a:r>
              <a:rPr lang="sv-SE" altLang="sv-SE" sz="900" dirty="0" smtClean="0">
                <a:latin typeface="Verdana" panose="020B0604030504040204" pitchFamily="34" charset="0"/>
              </a:rPr>
              <a:t> (1..1)</a:t>
            </a:r>
          </a:p>
        </p:txBody>
      </p:sp>
      <p:sp>
        <p:nvSpPr>
          <p:cNvPr id="69" name="Rectangle 27"/>
          <p:cNvSpPr>
            <a:spLocks noChangeArrowheads="1"/>
          </p:cNvSpPr>
          <p:nvPr/>
        </p:nvSpPr>
        <p:spPr bwMode="auto">
          <a:xfrm>
            <a:off x="50540" y="4485638"/>
            <a:ext cx="238630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masterStudentID</a:t>
            </a:r>
            <a:r>
              <a:rPr lang="sv-SE" altLang="sv-SE" sz="800" dirty="0" smtClean="0">
                <a:latin typeface="Verdana" panose="020B0604030504040204" pitchFamily="34" charset="0"/>
              </a:rPr>
              <a:t> (1</a:t>
            </a:r>
            <a:r>
              <a:rPr lang="sv-SE" altLang="sv-SE" sz="800" dirty="0">
                <a:latin typeface="Verdana" panose="020B0604030504040204" pitchFamily="34" charset="0"/>
              </a:rPr>
              <a:t>..1)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Tree>
    <p:extLst>
      <p:ext uri="{BB962C8B-B14F-4D97-AF65-F5344CB8AC3E}">
        <p14:creationId xmlns:p14="http://schemas.microsoft.com/office/powerpoint/2010/main" val="3257428512"/>
      </p:ext>
    </p:extLst>
  </p:cSld>
  <p:clrMapOvr>
    <a:masterClrMapping/>
  </p:clrMapOvr>
  <mc:AlternateContent xmlns:mc="http://schemas.openxmlformats.org/markup-compatibility/2006" xmlns:p14="http://schemas.microsoft.com/office/powerpoint/2010/main">
    <mc:Choice Requires="p14">
      <p:transition spd="slow" p14:dur="2000" advTm="227988"/>
    </mc:Choice>
    <mc:Fallback xmlns="">
      <p:transition spd="slow" advTm="22798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p:cNvSpPr>
            <a:spLocks noGrp="1"/>
          </p:cNvSpPr>
          <p:nvPr>
            <p:ph type="title"/>
          </p:nvPr>
        </p:nvSpPr>
        <p:spPr>
          <a:xfrm>
            <a:off x="671425" y="331564"/>
            <a:ext cx="6850800" cy="596700"/>
          </a:xfrm>
        </p:spPr>
        <p:txBody>
          <a:bodyPr/>
          <a:lstStyle/>
          <a:p>
            <a:r>
              <a:rPr lang="sv-SE" dirty="0" err="1" smtClean="0"/>
              <a:t>Towards</a:t>
            </a:r>
            <a:r>
              <a:rPr lang="sv-SE" dirty="0" smtClean="0"/>
              <a:t> a RDM - Step 7</a:t>
            </a:r>
            <a:endParaRPr lang="sv-SE" dirty="0"/>
          </a:p>
        </p:txBody>
      </p:sp>
      <p:sp>
        <p:nvSpPr>
          <p:cNvPr id="50" name="Rectangle 8"/>
          <p:cNvSpPr>
            <a:spLocks noChangeArrowheads="1"/>
          </p:cNvSpPr>
          <p:nvPr/>
        </p:nvSpPr>
        <p:spPr bwMode="auto">
          <a:xfrm>
            <a:off x="450308" y="3224841"/>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1" name="Line 9"/>
          <p:cNvSpPr>
            <a:spLocks noChangeShapeType="1"/>
          </p:cNvSpPr>
          <p:nvPr/>
        </p:nvSpPr>
        <p:spPr bwMode="auto">
          <a:xfrm>
            <a:off x="436604" y="341688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2" name="Text Box 10"/>
          <p:cNvSpPr txBox="1">
            <a:spLocks noChangeArrowheads="1"/>
          </p:cNvSpPr>
          <p:nvPr/>
        </p:nvSpPr>
        <p:spPr bwMode="auto">
          <a:xfrm>
            <a:off x="1083410" y="3185107"/>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53" name="Rectangle 18"/>
          <p:cNvSpPr>
            <a:spLocks noChangeArrowheads="1"/>
          </p:cNvSpPr>
          <p:nvPr/>
        </p:nvSpPr>
        <p:spPr bwMode="auto">
          <a:xfrm>
            <a:off x="2966051" y="2701799"/>
            <a:ext cx="2742346"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4" name="Line 19"/>
          <p:cNvSpPr>
            <a:spLocks noChangeShapeType="1"/>
          </p:cNvSpPr>
          <p:nvPr/>
        </p:nvSpPr>
        <p:spPr bwMode="auto">
          <a:xfrm flipV="1">
            <a:off x="2966052" y="2883561"/>
            <a:ext cx="27262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5" name="Text Box 21"/>
          <p:cNvSpPr txBox="1">
            <a:spLocks noChangeArrowheads="1"/>
          </p:cNvSpPr>
          <p:nvPr/>
        </p:nvSpPr>
        <p:spPr bwMode="auto">
          <a:xfrm>
            <a:off x="3701928" y="267054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56" name="Rectangle 23"/>
          <p:cNvSpPr>
            <a:spLocks noChangeArrowheads="1"/>
          </p:cNvSpPr>
          <p:nvPr/>
        </p:nvSpPr>
        <p:spPr bwMode="auto">
          <a:xfrm>
            <a:off x="4342195" y="2117548"/>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7" name="Text Box 25"/>
          <p:cNvSpPr txBox="1">
            <a:spLocks noChangeArrowheads="1"/>
          </p:cNvSpPr>
          <p:nvPr/>
        </p:nvSpPr>
        <p:spPr bwMode="auto">
          <a:xfrm>
            <a:off x="4561271" y="2071113"/>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58" name="Rectangle 27"/>
          <p:cNvSpPr>
            <a:spLocks noChangeArrowheads="1"/>
          </p:cNvSpPr>
          <p:nvPr/>
        </p:nvSpPr>
        <p:spPr bwMode="auto">
          <a:xfrm>
            <a:off x="414215" y="3416713"/>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9" name="Rectangle 28"/>
          <p:cNvSpPr>
            <a:spLocks noChangeArrowheads="1"/>
          </p:cNvSpPr>
          <p:nvPr/>
        </p:nvSpPr>
        <p:spPr bwMode="auto">
          <a:xfrm>
            <a:off x="2904683" y="2861790"/>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endParaRPr lang="sv-SE" altLang="sv-SE" sz="900" dirty="0">
              <a:latin typeface="Verdana" panose="020B0604030504040204" pitchFamily="34" charset="0"/>
            </a:endParaRPr>
          </a:p>
        </p:txBody>
      </p:sp>
      <p:sp>
        <p:nvSpPr>
          <p:cNvPr id="60" name="Line 34"/>
          <p:cNvSpPr>
            <a:spLocks noChangeShapeType="1"/>
          </p:cNvSpPr>
          <p:nvPr/>
        </p:nvSpPr>
        <p:spPr bwMode="auto">
          <a:xfrm flipV="1">
            <a:off x="4342195" y="2294468"/>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61" name="Text Box 22"/>
          <p:cNvSpPr txBox="1">
            <a:spLocks noChangeArrowheads="1"/>
          </p:cNvSpPr>
          <p:nvPr/>
        </p:nvSpPr>
        <p:spPr bwMode="auto">
          <a:xfrm>
            <a:off x="4342195" y="2220808"/>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70" name="Rectangle 23"/>
          <p:cNvSpPr>
            <a:spLocks noChangeArrowheads="1"/>
          </p:cNvSpPr>
          <p:nvPr/>
        </p:nvSpPr>
        <p:spPr bwMode="auto">
          <a:xfrm>
            <a:off x="6718165" y="4246566"/>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1"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72" name="Line 34"/>
          <p:cNvSpPr>
            <a:spLocks noChangeShapeType="1"/>
          </p:cNvSpPr>
          <p:nvPr/>
        </p:nvSpPr>
        <p:spPr bwMode="auto">
          <a:xfrm>
            <a:off x="6720545" y="4428730"/>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73" name="Text Box 22"/>
          <p:cNvSpPr txBox="1">
            <a:spLocks noChangeArrowheads="1"/>
          </p:cNvSpPr>
          <p:nvPr/>
        </p:nvSpPr>
        <p:spPr bwMode="auto">
          <a:xfrm>
            <a:off x="6684050" y="4428668"/>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74" name="Isosceles Triangle 73"/>
          <p:cNvSpPr/>
          <p:nvPr/>
        </p:nvSpPr>
        <p:spPr>
          <a:xfrm>
            <a:off x="1615033" y="3832716"/>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75" name="Straight Connector 74"/>
          <p:cNvCxnSpPr>
            <a:stCxn id="74" idx="3"/>
          </p:cNvCxnSpPr>
          <p:nvPr/>
        </p:nvCxnSpPr>
        <p:spPr>
          <a:xfrm>
            <a:off x="1757825" y="398598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1133287" y="4120924"/>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3513356" y="413838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1134697" y="412985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79" name="Rectangle 23"/>
          <p:cNvSpPr>
            <a:spLocks noChangeArrowheads="1"/>
          </p:cNvSpPr>
          <p:nvPr/>
        </p:nvSpPr>
        <p:spPr bwMode="auto">
          <a:xfrm>
            <a:off x="4227160" y="4601370"/>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0" name="Line 34"/>
          <p:cNvSpPr>
            <a:spLocks noChangeShapeType="1"/>
          </p:cNvSpPr>
          <p:nvPr/>
        </p:nvSpPr>
        <p:spPr bwMode="auto">
          <a:xfrm flipV="1">
            <a:off x="4227159" y="4778035"/>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81" name="Text Box 22"/>
          <p:cNvSpPr txBox="1">
            <a:spLocks noChangeArrowheads="1"/>
          </p:cNvSpPr>
          <p:nvPr/>
        </p:nvSpPr>
        <p:spPr bwMode="auto">
          <a:xfrm>
            <a:off x="4197055" y="4715244"/>
            <a:ext cx="17994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2" name="Text Box 25"/>
          <p:cNvSpPr txBox="1">
            <a:spLocks noChangeArrowheads="1"/>
          </p:cNvSpPr>
          <p:nvPr/>
        </p:nvSpPr>
        <p:spPr bwMode="auto">
          <a:xfrm>
            <a:off x="4699105" y="4573802"/>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83" name="Rectangle 23"/>
          <p:cNvSpPr>
            <a:spLocks noChangeArrowheads="1"/>
          </p:cNvSpPr>
          <p:nvPr/>
        </p:nvSpPr>
        <p:spPr bwMode="auto">
          <a:xfrm>
            <a:off x="6118471" y="3225443"/>
            <a:ext cx="2861877" cy="67835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4" name="Text Box 25"/>
          <p:cNvSpPr txBox="1">
            <a:spLocks noChangeArrowheads="1"/>
          </p:cNvSpPr>
          <p:nvPr/>
        </p:nvSpPr>
        <p:spPr bwMode="auto">
          <a:xfrm>
            <a:off x="6464417" y="3217756"/>
            <a:ext cx="1656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86" name="Text Box 22"/>
          <p:cNvSpPr txBox="1">
            <a:spLocks noChangeArrowheads="1"/>
          </p:cNvSpPr>
          <p:nvPr/>
        </p:nvSpPr>
        <p:spPr bwMode="auto">
          <a:xfrm>
            <a:off x="6058635" y="3395807"/>
            <a:ext cx="31808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7" name="Rectangle 8"/>
          <p:cNvSpPr>
            <a:spLocks noChangeArrowheads="1"/>
          </p:cNvSpPr>
          <p:nvPr/>
        </p:nvSpPr>
        <p:spPr bwMode="auto">
          <a:xfrm>
            <a:off x="207491" y="2486709"/>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88" name="Line 9"/>
          <p:cNvSpPr>
            <a:spLocks noChangeShapeType="1"/>
          </p:cNvSpPr>
          <p:nvPr/>
        </p:nvSpPr>
        <p:spPr bwMode="auto">
          <a:xfrm>
            <a:off x="207492" y="2658156"/>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89" name="Text Box 10"/>
          <p:cNvSpPr txBox="1">
            <a:spLocks noChangeArrowheads="1"/>
          </p:cNvSpPr>
          <p:nvPr/>
        </p:nvSpPr>
        <p:spPr bwMode="auto">
          <a:xfrm>
            <a:off x="1143460" y="242964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90" name="Rectangle 27"/>
          <p:cNvSpPr>
            <a:spLocks noChangeArrowheads="1"/>
          </p:cNvSpPr>
          <p:nvPr/>
        </p:nvSpPr>
        <p:spPr bwMode="auto">
          <a:xfrm>
            <a:off x="124537" y="2615273"/>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92" name="Rectangle 23"/>
          <p:cNvSpPr>
            <a:spLocks noChangeArrowheads="1"/>
          </p:cNvSpPr>
          <p:nvPr/>
        </p:nvSpPr>
        <p:spPr bwMode="auto">
          <a:xfrm>
            <a:off x="6313382" y="2408950"/>
            <a:ext cx="2259007"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3" name="Text Box 25"/>
          <p:cNvSpPr txBox="1">
            <a:spLocks noChangeArrowheads="1"/>
          </p:cNvSpPr>
          <p:nvPr/>
        </p:nvSpPr>
        <p:spPr bwMode="auto">
          <a:xfrm>
            <a:off x="6532457" y="2362515"/>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94" name="Line 34"/>
          <p:cNvSpPr>
            <a:spLocks noChangeShapeType="1"/>
          </p:cNvSpPr>
          <p:nvPr/>
        </p:nvSpPr>
        <p:spPr bwMode="auto">
          <a:xfrm flipV="1">
            <a:off x="6313381" y="2575023"/>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95" name="Text Box 22"/>
          <p:cNvSpPr txBox="1">
            <a:spLocks noChangeArrowheads="1"/>
          </p:cNvSpPr>
          <p:nvPr/>
        </p:nvSpPr>
        <p:spPr bwMode="auto">
          <a:xfrm>
            <a:off x="6265027" y="2519989"/>
            <a:ext cx="2602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9" name="Rectangle 23"/>
          <p:cNvSpPr>
            <a:spLocks noChangeArrowheads="1"/>
          </p:cNvSpPr>
          <p:nvPr/>
        </p:nvSpPr>
        <p:spPr bwMode="auto">
          <a:xfrm>
            <a:off x="4018859" y="3703142"/>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0" name="Text Box 25"/>
          <p:cNvSpPr txBox="1">
            <a:spLocks noChangeArrowheads="1"/>
          </p:cNvSpPr>
          <p:nvPr/>
        </p:nvSpPr>
        <p:spPr bwMode="auto">
          <a:xfrm>
            <a:off x="4334667" y="365268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101" name="Line 34"/>
          <p:cNvSpPr>
            <a:spLocks noChangeShapeType="1"/>
          </p:cNvSpPr>
          <p:nvPr/>
        </p:nvSpPr>
        <p:spPr bwMode="auto">
          <a:xfrm>
            <a:off x="4042492" y="3882412"/>
            <a:ext cx="1946764" cy="289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02" name="Text Box 22"/>
          <p:cNvSpPr txBox="1">
            <a:spLocks noChangeArrowheads="1"/>
          </p:cNvSpPr>
          <p:nvPr/>
        </p:nvSpPr>
        <p:spPr bwMode="auto">
          <a:xfrm>
            <a:off x="3988751" y="3855009"/>
            <a:ext cx="272496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p:txBody>
      </p:sp>
      <p:sp>
        <p:nvSpPr>
          <p:cNvPr id="106" name="Rectangle 8"/>
          <p:cNvSpPr>
            <a:spLocks noChangeArrowheads="1"/>
          </p:cNvSpPr>
          <p:nvPr/>
        </p:nvSpPr>
        <p:spPr bwMode="auto">
          <a:xfrm>
            <a:off x="125804" y="4276683"/>
            <a:ext cx="1713947"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7" name="Line 9"/>
          <p:cNvSpPr>
            <a:spLocks noChangeShapeType="1"/>
          </p:cNvSpPr>
          <p:nvPr/>
        </p:nvSpPr>
        <p:spPr bwMode="auto">
          <a:xfrm flipV="1">
            <a:off x="113207" y="4437278"/>
            <a:ext cx="1726544" cy="16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08" name="Text Box 10"/>
          <p:cNvSpPr txBox="1">
            <a:spLocks noChangeArrowheads="1"/>
          </p:cNvSpPr>
          <p:nvPr/>
        </p:nvSpPr>
        <p:spPr bwMode="auto">
          <a:xfrm>
            <a:off x="243407" y="421929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09" name="Rectangle 8"/>
          <p:cNvSpPr>
            <a:spLocks noChangeArrowheads="1"/>
          </p:cNvSpPr>
          <p:nvPr/>
        </p:nvSpPr>
        <p:spPr bwMode="auto">
          <a:xfrm>
            <a:off x="1962680" y="4296336"/>
            <a:ext cx="1875250"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0" name="Line 9"/>
          <p:cNvSpPr>
            <a:spLocks noChangeShapeType="1"/>
          </p:cNvSpPr>
          <p:nvPr/>
        </p:nvSpPr>
        <p:spPr bwMode="auto">
          <a:xfrm flipV="1">
            <a:off x="1962680" y="4462593"/>
            <a:ext cx="1875249" cy="5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3" name="Text Box 10"/>
          <p:cNvSpPr txBox="1">
            <a:spLocks noChangeArrowheads="1"/>
          </p:cNvSpPr>
          <p:nvPr/>
        </p:nvSpPr>
        <p:spPr bwMode="auto">
          <a:xfrm>
            <a:off x="2169419" y="424123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14" name="Rectangle 27"/>
          <p:cNvSpPr>
            <a:spLocks noChangeArrowheads="1"/>
          </p:cNvSpPr>
          <p:nvPr/>
        </p:nvSpPr>
        <p:spPr bwMode="auto">
          <a:xfrm>
            <a:off x="1950083" y="4473203"/>
            <a:ext cx="17972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bachelorStudentID</a:t>
            </a:r>
            <a:r>
              <a:rPr lang="sv-SE" altLang="sv-SE" sz="800" dirty="0" smtClean="0">
                <a:latin typeface="Verdana" panose="020B0604030504040204" pitchFamily="34" charset="0"/>
              </a:rPr>
              <a:t> </a:t>
            </a:r>
            <a:r>
              <a:rPr lang="sv-SE" altLang="sv-SE" sz="800" dirty="0">
                <a:latin typeface="Verdana" panose="020B0604030504040204" pitchFamily="34" charset="0"/>
              </a:rPr>
              <a:t>(1..1)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highSchoolExamYear</a:t>
            </a:r>
            <a:r>
              <a:rPr lang="sv-SE" altLang="sv-SE" sz="900" dirty="0" smtClean="0">
                <a:latin typeface="Verdana" panose="020B0604030504040204" pitchFamily="34" charset="0"/>
              </a:rPr>
              <a:t> (1..1)</a:t>
            </a:r>
          </a:p>
        </p:txBody>
      </p:sp>
      <p:sp>
        <p:nvSpPr>
          <p:cNvPr id="117" name="Rectangle 27"/>
          <p:cNvSpPr>
            <a:spLocks noChangeArrowheads="1"/>
          </p:cNvSpPr>
          <p:nvPr/>
        </p:nvSpPr>
        <p:spPr bwMode="auto">
          <a:xfrm>
            <a:off x="50540" y="4449350"/>
            <a:ext cx="238630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masterStudentID</a:t>
            </a:r>
            <a:r>
              <a:rPr lang="sv-SE" altLang="sv-SE" sz="800" dirty="0" smtClean="0">
                <a:latin typeface="Verdana" panose="020B0604030504040204" pitchFamily="34" charset="0"/>
              </a:rPr>
              <a:t> (1</a:t>
            </a:r>
            <a:r>
              <a:rPr lang="sv-SE" altLang="sv-SE" sz="800" dirty="0">
                <a:latin typeface="Verdana" panose="020B0604030504040204" pitchFamily="34" charset="0"/>
              </a:rPr>
              <a:t>..1)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
        <p:nvSpPr>
          <p:cNvPr id="62" name="Content Placeholder 2"/>
          <p:cNvSpPr>
            <a:spLocks noGrp="1"/>
          </p:cNvSpPr>
          <p:nvPr>
            <p:ph idx="1"/>
          </p:nvPr>
        </p:nvSpPr>
        <p:spPr>
          <a:xfrm>
            <a:off x="414215" y="1058350"/>
            <a:ext cx="8178978" cy="1262914"/>
          </a:xfrm>
        </p:spPr>
        <p:txBody>
          <a:bodyPr>
            <a:normAutofit/>
          </a:bodyPr>
          <a:lstStyle/>
          <a:p>
            <a:r>
              <a:rPr lang="sv-SE" sz="1400" dirty="0" smtClean="0">
                <a:solidFill>
                  <a:srgbClr val="00B050"/>
                </a:solidFill>
              </a:rPr>
              <a:t>TO DO: </a:t>
            </a:r>
            <a:r>
              <a:rPr lang="sv-SE" sz="1400" dirty="0" err="1" smtClean="0"/>
              <a:t>We</a:t>
            </a:r>
            <a:r>
              <a:rPr lang="sv-SE" sz="1400" dirty="0" smtClean="0"/>
              <a:t> </a:t>
            </a:r>
            <a:r>
              <a:rPr lang="sv-SE" sz="1400" dirty="0" err="1" smtClean="0"/>
              <a:t>also</a:t>
            </a:r>
            <a:r>
              <a:rPr lang="sv-SE" sz="1400" dirty="0" smtClean="0"/>
              <a:t> </a:t>
            </a:r>
            <a:r>
              <a:rPr lang="sv-SE" sz="1400" dirty="0" err="1" smtClean="0"/>
              <a:t>need</a:t>
            </a:r>
            <a:r>
              <a:rPr lang="sv-SE" sz="1400" dirty="0" smtClean="0"/>
              <a:t> to </a:t>
            </a:r>
            <a:r>
              <a:rPr lang="sv-SE" sz="1400" dirty="0" err="1" smtClean="0"/>
              <a:t>manage</a:t>
            </a:r>
            <a:r>
              <a:rPr lang="sv-SE" sz="1400" dirty="0" smtClean="0"/>
              <a:t> the </a:t>
            </a:r>
            <a:r>
              <a:rPr lang="sv-SE" sz="1400" dirty="0" err="1"/>
              <a:t>generalization</a:t>
            </a:r>
            <a:r>
              <a:rPr lang="sv-SE" sz="1400" dirty="0"/>
              <a:t>/</a:t>
            </a:r>
            <a:r>
              <a:rPr lang="sv-SE" sz="1400" dirty="0" err="1"/>
              <a:t>specialization</a:t>
            </a:r>
            <a:r>
              <a:rPr lang="sv-SE" sz="1400" dirty="0"/>
              <a:t> </a:t>
            </a:r>
            <a:r>
              <a:rPr lang="sv-SE" sz="1400" dirty="0" smtClean="0"/>
              <a:t>relationship. </a:t>
            </a:r>
            <a:r>
              <a:rPr lang="sv-SE" sz="1400" dirty="0" err="1" smtClean="0"/>
              <a:t>We</a:t>
            </a:r>
            <a:r>
              <a:rPr lang="sv-SE" sz="1400" dirty="0" smtClean="0"/>
              <a:t> do </a:t>
            </a:r>
            <a:r>
              <a:rPr lang="sv-SE" sz="1400" dirty="0" err="1" smtClean="0"/>
              <a:t>that</a:t>
            </a:r>
            <a:r>
              <a:rPr lang="sv-SE" sz="1400" dirty="0" smtClean="0"/>
              <a:t> by </a:t>
            </a:r>
            <a:r>
              <a:rPr lang="sv-SE" sz="1400" dirty="0" err="1" smtClean="0"/>
              <a:t>letting</a:t>
            </a:r>
            <a:r>
              <a:rPr lang="sv-SE" sz="1400" dirty="0" smtClean="0"/>
              <a:t> the </a:t>
            </a:r>
            <a:r>
              <a:rPr lang="sv-SE" sz="1400" dirty="0" err="1" smtClean="0"/>
              <a:t>primary</a:t>
            </a:r>
            <a:r>
              <a:rPr lang="sv-SE" sz="1400" dirty="0" smtClean="0"/>
              <a:t> </a:t>
            </a:r>
            <a:r>
              <a:rPr lang="sv-SE" sz="1400" dirty="0" err="1" smtClean="0"/>
              <a:t>keys</a:t>
            </a:r>
            <a:r>
              <a:rPr lang="sv-SE" sz="1400" dirty="0" smtClean="0"/>
              <a:t> in </a:t>
            </a:r>
            <a:r>
              <a:rPr lang="sv-SE" sz="1400" dirty="0" err="1" smtClean="0"/>
              <a:t>subclasses</a:t>
            </a:r>
            <a:r>
              <a:rPr lang="sv-SE" sz="1400" dirty="0" smtClean="0"/>
              <a:t> be </a:t>
            </a:r>
            <a:r>
              <a:rPr lang="sv-SE" sz="1400" dirty="0" err="1" smtClean="0"/>
              <a:t>foreign</a:t>
            </a:r>
            <a:r>
              <a:rPr lang="sv-SE" sz="1400" dirty="0" smtClean="0"/>
              <a:t> </a:t>
            </a:r>
            <a:r>
              <a:rPr lang="sv-SE" sz="1400" dirty="0" err="1" smtClean="0"/>
              <a:t>keys</a:t>
            </a:r>
            <a:r>
              <a:rPr lang="sv-SE" sz="1400" dirty="0" smtClean="0"/>
              <a:t> to the </a:t>
            </a:r>
            <a:r>
              <a:rPr lang="sv-SE" sz="1400" dirty="0" err="1" smtClean="0"/>
              <a:t>primary</a:t>
            </a:r>
            <a:r>
              <a:rPr lang="sv-SE" sz="1400" dirty="0" smtClean="0"/>
              <a:t> </a:t>
            </a:r>
            <a:r>
              <a:rPr lang="sv-SE" sz="1400" dirty="0" err="1" smtClean="0"/>
              <a:t>key</a:t>
            </a:r>
            <a:r>
              <a:rPr lang="sv-SE" sz="1400" dirty="0" smtClean="0"/>
              <a:t> in the </a:t>
            </a:r>
            <a:r>
              <a:rPr lang="sv-SE" sz="1400" dirty="0" err="1" smtClean="0"/>
              <a:t>superclass</a:t>
            </a:r>
            <a:r>
              <a:rPr lang="sv-SE" sz="1400" dirty="0"/>
              <a:t>. </a:t>
            </a:r>
            <a:endParaRPr lang="sv-SE" sz="2000" dirty="0"/>
          </a:p>
          <a:p>
            <a:endParaRPr lang="sv-SE" sz="2000" dirty="0"/>
          </a:p>
          <a:p>
            <a:pPr marL="0" indent="0">
              <a:buNone/>
            </a:pPr>
            <a:endParaRPr lang="sv-SE" sz="2000" dirty="0" smtClean="0"/>
          </a:p>
          <a:p>
            <a:pPr marL="0" indent="0">
              <a:buNone/>
            </a:pPr>
            <a:endParaRPr lang="sv-SE" sz="2000" dirty="0"/>
          </a:p>
          <a:p>
            <a:endParaRPr lang="sv-SE" sz="2000" dirty="0"/>
          </a:p>
        </p:txBody>
      </p:sp>
    </p:spTree>
    <p:extLst>
      <p:ext uri="{BB962C8B-B14F-4D97-AF65-F5344CB8AC3E}">
        <p14:creationId xmlns:p14="http://schemas.microsoft.com/office/powerpoint/2010/main" val="1552866011"/>
      </p:ext>
    </p:extLst>
  </p:cSld>
  <p:clrMapOvr>
    <a:masterClrMapping/>
  </p:clrMapOvr>
  <mc:AlternateContent xmlns:mc="http://schemas.openxmlformats.org/markup-compatibility/2006" xmlns:p14="http://schemas.microsoft.com/office/powerpoint/2010/main">
    <mc:Choice Requires="p14">
      <p:transition spd="slow" p14:dur="2000" advTm="65651"/>
    </mc:Choice>
    <mc:Fallback xmlns="">
      <p:transition spd="slow" advTm="6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1262914"/>
          </a:xfrm>
        </p:spPr>
        <p:txBody>
          <a:bodyPr>
            <a:normAutofit/>
          </a:bodyPr>
          <a:lstStyle/>
          <a:p>
            <a:r>
              <a:rPr lang="sv-SE" sz="1400" dirty="0" smtClean="0">
                <a:solidFill>
                  <a:srgbClr val="FF0000"/>
                </a:solidFill>
              </a:rPr>
              <a:t>DONE: </a:t>
            </a:r>
            <a:r>
              <a:rPr lang="sv-SE" sz="1400" dirty="0" err="1" smtClean="0"/>
              <a:t>Let</a:t>
            </a:r>
            <a:r>
              <a:rPr lang="sv-SE" sz="1400" dirty="0" smtClean="0"/>
              <a:t> the </a:t>
            </a:r>
            <a:r>
              <a:rPr lang="sv-SE" sz="1400" dirty="0" err="1" smtClean="0"/>
              <a:t>primary</a:t>
            </a:r>
            <a:r>
              <a:rPr lang="sv-SE" sz="1400" dirty="0" smtClean="0"/>
              <a:t> </a:t>
            </a:r>
            <a:r>
              <a:rPr lang="sv-SE" sz="1400" dirty="0" err="1" smtClean="0"/>
              <a:t>keys</a:t>
            </a:r>
            <a:r>
              <a:rPr lang="sv-SE" sz="1400" dirty="0" smtClean="0"/>
              <a:t> in </a:t>
            </a:r>
            <a:r>
              <a:rPr lang="sv-SE" sz="1400" dirty="0" err="1" smtClean="0"/>
              <a:t>subclasses</a:t>
            </a:r>
            <a:r>
              <a:rPr lang="sv-SE" sz="1400" dirty="0" smtClean="0"/>
              <a:t> be </a:t>
            </a:r>
            <a:r>
              <a:rPr lang="sv-SE" sz="1400" dirty="0" err="1" smtClean="0"/>
              <a:t>foreign</a:t>
            </a:r>
            <a:r>
              <a:rPr lang="sv-SE" sz="1400" dirty="0" smtClean="0"/>
              <a:t> </a:t>
            </a:r>
            <a:r>
              <a:rPr lang="sv-SE" sz="1400" dirty="0" err="1" smtClean="0"/>
              <a:t>keys</a:t>
            </a:r>
            <a:r>
              <a:rPr lang="sv-SE" sz="1400" dirty="0" smtClean="0"/>
              <a:t> to the </a:t>
            </a:r>
            <a:r>
              <a:rPr lang="sv-SE" sz="1400" dirty="0" err="1" smtClean="0"/>
              <a:t>primary</a:t>
            </a:r>
            <a:r>
              <a:rPr lang="sv-SE" sz="1400" dirty="0" smtClean="0"/>
              <a:t> </a:t>
            </a:r>
            <a:r>
              <a:rPr lang="sv-SE" sz="1400" dirty="0" err="1" smtClean="0"/>
              <a:t>key</a:t>
            </a:r>
            <a:r>
              <a:rPr lang="sv-SE" sz="1400" dirty="0" smtClean="0"/>
              <a:t> in the </a:t>
            </a:r>
            <a:r>
              <a:rPr lang="sv-SE" sz="1400" dirty="0" err="1" smtClean="0"/>
              <a:t>superclass</a:t>
            </a:r>
            <a:r>
              <a:rPr lang="sv-SE" sz="1400" dirty="0"/>
              <a:t>. </a:t>
            </a:r>
            <a:r>
              <a:rPr lang="sv-SE" sz="1400" dirty="0" err="1"/>
              <a:t>Why</a:t>
            </a:r>
            <a:r>
              <a:rPr lang="sv-SE" sz="1400" dirty="0"/>
              <a:t>? </a:t>
            </a:r>
            <a:r>
              <a:rPr lang="sv-SE" sz="1400" dirty="0" err="1"/>
              <a:t>One</a:t>
            </a:r>
            <a:r>
              <a:rPr lang="sv-SE" sz="1400" dirty="0"/>
              <a:t> </a:t>
            </a:r>
            <a:r>
              <a:rPr lang="sv-SE" sz="1400" dirty="0" err="1"/>
              <a:t>way</a:t>
            </a:r>
            <a:r>
              <a:rPr lang="sv-SE" sz="1400" dirty="0"/>
              <a:t> to </a:t>
            </a:r>
            <a:r>
              <a:rPr lang="sv-SE" sz="1400" dirty="0" smtClean="0"/>
              <a:t>transfer </a:t>
            </a:r>
            <a:r>
              <a:rPr lang="sv-SE" sz="1400" dirty="0" err="1"/>
              <a:t>generalization</a:t>
            </a:r>
            <a:r>
              <a:rPr lang="sv-SE" sz="1400" dirty="0"/>
              <a:t>/</a:t>
            </a:r>
            <a:r>
              <a:rPr lang="sv-SE" sz="1400" dirty="0" err="1"/>
              <a:t>specialization</a:t>
            </a:r>
            <a:r>
              <a:rPr lang="sv-SE" sz="1400" dirty="0"/>
              <a:t> </a:t>
            </a:r>
            <a:r>
              <a:rPr lang="sv-SE" sz="1400" dirty="0" err="1" smtClean="0"/>
              <a:t>towards</a:t>
            </a:r>
            <a:r>
              <a:rPr lang="sv-SE" sz="1400" dirty="0" smtClean="0"/>
              <a:t> a </a:t>
            </a:r>
            <a:r>
              <a:rPr lang="sv-SE" sz="1400" dirty="0" err="1" smtClean="0"/>
              <a:t>relational</a:t>
            </a:r>
            <a:r>
              <a:rPr lang="sv-SE" sz="1400" dirty="0" smtClean="0"/>
              <a:t> </a:t>
            </a:r>
            <a:r>
              <a:rPr lang="sv-SE" sz="1400" dirty="0" err="1"/>
              <a:t>database</a:t>
            </a:r>
            <a:r>
              <a:rPr lang="sv-SE" sz="1400" dirty="0"/>
              <a:t> </a:t>
            </a:r>
            <a:r>
              <a:rPr lang="sv-SE" sz="1400" dirty="0" err="1" smtClean="0"/>
              <a:t>model</a:t>
            </a:r>
            <a:endParaRPr lang="sv-SE" sz="1400" dirty="0"/>
          </a:p>
          <a:p>
            <a:endParaRPr lang="sv-SE" sz="2000" dirty="0"/>
          </a:p>
          <a:p>
            <a:endParaRPr lang="sv-SE" sz="2000" dirty="0"/>
          </a:p>
          <a:p>
            <a:pPr marL="0" indent="0">
              <a:buNone/>
            </a:pPr>
            <a:endParaRPr lang="sv-SE" sz="2000" dirty="0" smtClean="0"/>
          </a:p>
          <a:p>
            <a:pPr marL="0" indent="0">
              <a:buNone/>
            </a:pPr>
            <a:endParaRPr lang="sv-SE" sz="2000" dirty="0"/>
          </a:p>
          <a:p>
            <a:endParaRPr lang="sv-SE" sz="2000" dirty="0"/>
          </a:p>
        </p:txBody>
      </p:sp>
      <p:sp>
        <p:nvSpPr>
          <p:cNvPr id="46"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7</a:t>
            </a:r>
            <a:endParaRPr lang="sv-SE" dirty="0"/>
          </a:p>
        </p:txBody>
      </p:sp>
      <p:sp>
        <p:nvSpPr>
          <p:cNvPr id="152" name="Rectangle 8"/>
          <p:cNvSpPr>
            <a:spLocks noChangeArrowheads="1"/>
          </p:cNvSpPr>
          <p:nvPr/>
        </p:nvSpPr>
        <p:spPr bwMode="auto">
          <a:xfrm>
            <a:off x="207491" y="2486709"/>
            <a:ext cx="2615221" cy="62637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dirty="0"/>
          </a:p>
        </p:txBody>
      </p:sp>
      <p:sp>
        <p:nvSpPr>
          <p:cNvPr id="154" name="Line 9"/>
          <p:cNvSpPr>
            <a:spLocks noChangeShapeType="1"/>
          </p:cNvSpPr>
          <p:nvPr/>
        </p:nvSpPr>
        <p:spPr bwMode="auto">
          <a:xfrm>
            <a:off x="207492" y="2658156"/>
            <a:ext cx="2615220" cy="16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5" name="Text Box 10"/>
          <p:cNvSpPr txBox="1">
            <a:spLocks noChangeArrowheads="1"/>
          </p:cNvSpPr>
          <p:nvPr/>
        </p:nvSpPr>
        <p:spPr bwMode="auto">
          <a:xfrm>
            <a:off x="1143460" y="242964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68" name="Rectangle 27"/>
          <p:cNvSpPr>
            <a:spLocks noChangeArrowheads="1"/>
          </p:cNvSpPr>
          <p:nvPr/>
        </p:nvSpPr>
        <p:spPr bwMode="auto">
          <a:xfrm>
            <a:off x="124537" y="2615273"/>
            <a:ext cx="26981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p>
        </p:txBody>
      </p:sp>
      <p:sp>
        <p:nvSpPr>
          <p:cNvPr id="59" name="Rectangle 8"/>
          <p:cNvSpPr>
            <a:spLocks noChangeArrowheads="1"/>
          </p:cNvSpPr>
          <p:nvPr/>
        </p:nvSpPr>
        <p:spPr bwMode="auto">
          <a:xfrm>
            <a:off x="450308" y="3224841"/>
            <a:ext cx="2000420" cy="57200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0" name="Line 9"/>
          <p:cNvSpPr>
            <a:spLocks noChangeShapeType="1"/>
          </p:cNvSpPr>
          <p:nvPr/>
        </p:nvSpPr>
        <p:spPr bwMode="auto">
          <a:xfrm>
            <a:off x="436604" y="341688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1" name="Text Box 10"/>
          <p:cNvSpPr txBox="1">
            <a:spLocks noChangeArrowheads="1"/>
          </p:cNvSpPr>
          <p:nvPr/>
        </p:nvSpPr>
        <p:spPr bwMode="auto">
          <a:xfrm>
            <a:off x="1083410" y="3185107"/>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65" name="Rectangle 27"/>
          <p:cNvSpPr>
            <a:spLocks noChangeArrowheads="1"/>
          </p:cNvSpPr>
          <p:nvPr/>
        </p:nvSpPr>
        <p:spPr bwMode="auto">
          <a:xfrm>
            <a:off x="414215" y="3416713"/>
            <a:ext cx="1337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1" name="Rectangle 8"/>
          <p:cNvSpPr>
            <a:spLocks noChangeArrowheads="1"/>
          </p:cNvSpPr>
          <p:nvPr/>
        </p:nvSpPr>
        <p:spPr bwMode="auto">
          <a:xfrm>
            <a:off x="60897" y="3918241"/>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2" name="Line 9"/>
          <p:cNvSpPr>
            <a:spLocks noChangeShapeType="1"/>
          </p:cNvSpPr>
          <p:nvPr/>
        </p:nvSpPr>
        <p:spPr bwMode="auto">
          <a:xfrm>
            <a:off x="48299" y="4095107"/>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3" name="Text Box 10"/>
          <p:cNvSpPr txBox="1">
            <a:spLocks noChangeArrowheads="1"/>
          </p:cNvSpPr>
          <p:nvPr/>
        </p:nvSpPr>
        <p:spPr bwMode="auto">
          <a:xfrm>
            <a:off x="178500" y="386085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94" name="Rectangle 27"/>
          <p:cNvSpPr>
            <a:spLocks noChangeArrowheads="1"/>
          </p:cNvSpPr>
          <p:nvPr/>
        </p:nvSpPr>
        <p:spPr bwMode="auto">
          <a:xfrm>
            <a:off x="-14367" y="4090908"/>
            <a:ext cx="39909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masterStudentID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95" name="Rectangle 8"/>
          <p:cNvSpPr>
            <a:spLocks noChangeArrowheads="1"/>
          </p:cNvSpPr>
          <p:nvPr/>
        </p:nvSpPr>
        <p:spPr bwMode="auto">
          <a:xfrm>
            <a:off x="101979" y="4531817"/>
            <a:ext cx="3304454"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6" name="Line 9"/>
          <p:cNvSpPr>
            <a:spLocks noChangeShapeType="1"/>
          </p:cNvSpPr>
          <p:nvPr/>
        </p:nvSpPr>
        <p:spPr bwMode="auto">
          <a:xfrm>
            <a:off x="89381" y="4708683"/>
            <a:ext cx="3317052" cy="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7" name="Text Box 10"/>
          <p:cNvSpPr txBox="1">
            <a:spLocks noChangeArrowheads="1"/>
          </p:cNvSpPr>
          <p:nvPr/>
        </p:nvSpPr>
        <p:spPr bwMode="auto">
          <a:xfrm>
            <a:off x="219582" y="4474429"/>
            <a:ext cx="18477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98" name="Rectangle 27"/>
          <p:cNvSpPr>
            <a:spLocks noChangeArrowheads="1"/>
          </p:cNvSpPr>
          <p:nvPr/>
        </p:nvSpPr>
        <p:spPr bwMode="auto">
          <a:xfrm>
            <a:off x="26714" y="4704484"/>
            <a:ext cx="4012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bachelorStudentID</a:t>
            </a:r>
            <a:r>
              <a:rPr lang="sv-SE" altLang="sv-SE" sz="900" dirty="0" smtClean="0">
                <a:latin typeface="Verdana" panose="020B0604030504040204" pitchFamily="34" charset="0"/>
              </a:rPr>
              <a:t> (1</a:t>
            </a:r>
            <a:r>
              <a:rPr lang="sv-SE" altLang="sv-SE" sz="900" dirty="0">
                <a:latin typeface="Verdana" panose="020B0604030504040204" pitchFamily="34" charset="0"/>
              </a:rPr>
              <a:t>..1) </a:t>
            </a:r>
            <a:r>
              <a:rPr lang="sv-SE" altLang="sv-SE" sz="900" dirty="0" smtClean="0">
                <a:latin typeface="Verdana" panose="020B0604030504040204" pitchFamily="34" charset="0"/>
              </a:rPr>
              <a:t>PK (FK to </a:t>
            </a:r>
            <a:r>
              <a:rPr lang="sv-SE" altLang="sv-SE" sz="900" dirty="0" err="1" smtClean="0">
                <a:latin typeface="Verdana" panose="020B0604030504040204" pitchFamily="34" charset="0"/>
              </a:rPr>
              <a:t>Student.studentID</a:t>
            </a:r>
            <a:r>
              <a:rPr lang="sv-SE" altLang="sv-SE" sz="900" dirty="0" smtClean="0">
                <a:latin typeface="Verdana" panose="020B0604030504040204" pitchFamily="34" charset="0"/>
              </a:rPr>
              <a:t>)</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45" name="Rectangle 18"/>
          <p:cNvSpPr>
            <a:spLocks noChangeArrowheads="1"/>
          </p:cNvSpPr>
          <p:nvPr/>
        </p:nvSpPr>
        <p:spPr bwMode="auto">
          <a:xfrm>
            <a:off x="2966051" y="2701799"/>
            <a:ext cx="2742346" cy="89997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47" name="Line 19"/>
          <p:cNvSpPr>
            <a:spLocks noChangeShapeType="1"/>
          </p:cNvSpPr>
          <p:nvPr/>
        </p:nvSpPr>
        <p:spPr bwMode="auto">
          <a:xfrm flipV="1">
            <a:off x="2966052" y="2883561"/>
            <a:ext cx="27262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48" name="Text Box 21"/>
          <p:cNvSpPr txBox="1">
            <a:spLocks noChangeArrowheads="1"/>
          </p:cNvSpPr>
          <p:nvPr/>
        </p:nvSpPr>
        <p:spPr bwMode="auto">
          <a:xfrm>
            <a:off x="3701928" y="267054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49" name="Rectangle 23"/>
          <p:cNvSpPr>
            <a:spLocks noChangeArrowheads="1"/>
          </p:cNvSpPr>
          <p:nvPr/>
        </p:nvSpPr>
        <p:spPr bwMode="auto">
          <a:xfrm>
            <a:off x="4197055" y="2117548"/>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0" name="Text Box 25"/>
          <p:cNvSpPr txBox="1">
            <a:spLocks noChangeArrowheads="1"/>
          </p:cNvSpPr>
          <p:nvPr/>
        </p:nvSpPr>
        <p:spPr bwMode="auto">
          <a:xfrm>
            <a:off x="4416131" y="2071113"/>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51" name="Rectangle 28"/>
          <p:cNvSpPr>
            <a:spLocks noChangeArrowheads="1"/>
          </p:cNvSpPr>
          <p:nvPr/>
        </p:nvSpPr>
        <p:spPr bwMode="auto">
          <a:xfrm>
            <a:off x="2904683" y="2861790"/>
            <a:ext cx="31444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a:t>
            </a:r>
            <a:r>
              <a:rPr lang="sv-SE" altLang="sv-SE" sz="900" dirty="0" err="1">
                <a:latin typeface="Verdana" panose="020B0604030504040204" pitchFamily="34" charset="0"/>
              </a:rPr>
              <a:t>O</a:t>
            </a:r>
            <a:r>
              <a:rPr lang="sv-SE" altLang="sv-SE" sz="900" dirty="0" err="1" smtClean="0">
                <a:latin typeface="Verdana" panose="020B0604030504040204" pitchFamily="34" charset="0"/>
              </a:rPr>
              <a:t>ccasionID</a:t>
            </a:r>
            <a:r>
              <a:rPr lang="sv-SE" altLang="sv-SE" sz="900" dirty="0" smtClean="0">
                <a:latin typeface="Verdana" panose="020B0604030504040204" pitchFamily="34" charset="0"/>
              </a:rPr>
              <a:t> (1..1) (FK to      </a:t>
            </a:r>
          </a:p>
          <a:p>
            <a:pPr>
              <a:spcBef>
                <a:spcPct val="0"/>
              </a:spcBef>
              <a:spcAft>
                <a:spcPct val="0"/>
              </a:spcAft>
              <a:buClrTx/>
              <a:buFontTx/>
              <a:buNone/>
            </a:pPr>
            <a:r>
              <a:rPr lang="sv-SE" altLang="sv-SE" sz="900" dirty="0" smtClean="0">
                <a:latin typeface="Verdana" panose="020B0604030504040204" pitchFamily="34" charset="0"/>
              </a:rPr>
              <a:t>               </a:t>
            </a:r>
            <a:r>
              <a:rPr lang="sv-SE" altLang="sv-SE" sz="900" dirty="0" err="1" smtClean="0">
                <a:latin typeface="Verdana" panose="020B0604030504040204" pitchFamily="34" charset="0"/>
              </a:rPr>
              <a:t>CourseOccasion.courseOccasionID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Student.studentID</a:t>
            </a:r>
            <a:endParaRPr lang="sv-SE" altLang="sv-SE" sz="900" dirty="0">
              <a:latin typeface="Verdana" panose="020B0604030504040204" pitchFamily="34" charset="0"/>
            </a:endParaRPr>
          </a:p>
        </p:txBody>
      </p:sp>
      <p:sp>
        <p:nvSpPr>
          <p:cNvPr id="52" name="Line 34"/>
          <p:cNvSpPr>
            <a:spLocks noChangeShapeType="1"/>
          </p:cNvSpPr>
          <p:nvPr/>
        </p:nvSpPr>
        <p:spPr bwMode="auto">
          <a:xfrm flipV="1">
            <a:off x="4197055" y="2294468"/>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3" name="Text Box 22"/>
          <p:cNvSpPr txBox="1">
            <a:spLocks noChangeArrowheads="1"/>
          </p:cNvSpPr>
          <p:nvPr/>
        </p:nvSpPr>
        <p:spPr bwMode="auto">
          <a:xfrm>
            <a:off x="4197055" y="2220808"/>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4" name="Rectangle 23"/>
          <p:cNvSpPr>
            <a:spLocks noChangeArrowheads="1"/>
          </p:cNvSpPr>
          <p:nvPr/>
        </p:nvSpPr>
        <p:spPr bwMode="auto">
          <a:xfrm>
            <a:off x="6718165" y="4246566"/>
            <a:ext cx="2060075" cy="61735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5"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56" name="Line 34"/>
          <p:cNvSpPr>
            <a:spLocks noChangeShapeType="1"/>
          </p:cNvSpPr>
          <p:nvPr/>
        </p:nvSpPr>
        <p:spPr bwMode="auto">
          <a:xfrm>
            <a:off x="6720545" y="4428730"/>
            <a:ext cx="204556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57" name="Text Box 22"/>
          <p:cNvSpPr txBox="1">
            <a:spLocks noChangeArrowheads="1"/>
          </p:cNvSpPr>
          <p:nvPr/>
        </p:nvSpPr>
        <p:spPr bwMode="auto">
          <a:xfrm>
            <a:off x="6684050" y="4428668"/>
            <a:ext cx="2183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cxnSp>
        <p:nvCxnSpPr>
          <p:cNvPr id="58" name="Straight Connector 57"/>
          <p:cNvCxnSpPr/>
          <p:nvPr/>
        </p:nvCxnSpPr>
        <p:spPr>
          <a:xfrm>
            <a:off x="3513356" y="413838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67" name="Rectangle 23"/>
          <p:cNvSpPr>
            <a:spLocks noChangeArrowheads="1"/>
          </p:cNvSpPr>
          <p:nvPr/>
        </p:nvSpPr>
        <p:spPr bwMode="auto">
          <a:xfrm>
            <a:off x="4227160" y="4601370"/>
            <a:ext cx="1649298" cy="486148"/>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8" name="Line 34"/>
          <p:cNvSpPr>
            <a:spLocks noChangeShapeType="1"/>
          </p:cNvSpPr>
          <p:nvPr/>
        </p:nvSpPr>
        <p:spPr bwMode="auto">
          <a:xfrm flipV="1">
            <a:off x="4227159" y="4778035"/>
            <a:ext cx="1619284" cy="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69" name="Text Box 22"/>
          <p:cNvSpPr txBox="1">
            <a:spLocks noChangeArrowheads="1"/>
          </p:cNvSpPr>
          <p:nvPr/>
        </p:nvSpPr>
        <p:spPr bwMode="auto">
          <a:xfrm>
            <a:off x="4197055" y="4715244"/>
            <a:ext cx="17994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p>
          <a:p>
            <a:pPr>
              <a:spcBef>
                <a:spcPct val="0"/>
              </a:spcBef>
              <a:spcAft>
                <a:spcPct val="0"/>
              </a:spcAft>
              <a:buClr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70" name="Text Box 25"/>
          <p:cNvSpPr txBox="1">
            <a:spLocks noChangeArrowheads="1"/>
          </p:cNvSpPr>
          <p:nvPr/>
        </p:nvSpPr>
        <p:spPr bwMode="auto">
          <a:xfrm>
            <a:off x="4699105" y="4573802"/>
            <a:ext cx="10548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71" name="Rectangle 23"/>
          <p:cNvSpPr>
            <a:spLocks noChangeArrowheads="1"/>
          </p:cNvSpPr>
          <p:nvPr/>
        </p:nvSpPr>
        <p:spPr bwMode="auto">
          <a:xfrm>
            <a:off x="6118471" y="3225443"/>
            <a:ext cx="2861877" cy="67835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2" name="Text Box 25"/>
          <p:cNvSpPr txBox="1">
            <a:spLocks noChangeArrowheads="1"/>
          </p:cNvSpPr>
          <p:nvPr/>
        </p:nvSpPr>
        <p:spPr bwMode="auto">
          <a:xfrm>
            <a:off x="6464417" y="3217756"/>
            <a:ext cx="1656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73" name="Text Box 22"/>
          <p:cNvSpPr txBox="1">
            <a:spLocks noChangeArrowheads="1"/>
          </p:cNvSpPr>
          <p:nvPr/>
        </p:nvSpPr>
        <p:spPr bwMode="auto">
          <a:xfrm>
            <a:off x="6058635" y="3395807"/>
            <a:ext cx="31808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74" name="Rectangle 23"/>
          <p:cNvSpPr>
            <a:spLocks noChangeArrowheads="1"/>
          </p:cNvSpPr>
          <p:nvPr/>
        </p:nvSpPr>
        <p:spPr bwMode="auto">
          <a:xfrm>
            <a:off x="6313382" y="2408950"/>
            <a:ext cx="2259007" cy="65081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5" name="Text Box 25"/>
          <p:cNvSpPr txBox="1">
            <a:spLocks noChangeArrowheads="1"/>
          </p:cNvSpPr>
          <p:nvPr/>
        </p:nvSpPr>
        <p:spPr bwMode="auto">
          <a:xfrm>
            <a:off x="6532457" y="2362515"/>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76" name="Line 34"/>
          <p:cNvSpPr>
            <a:spLocks noChangeShapeType="1"/>
          </p:cNvSpPr>
          <p:nvPr/>
        </p:nvSpPr>
        <p:spPr bwMode="auto">
          <a:xfrm flipV="1">
            <a:off x="6313381" y="2575023"/>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77" name="Text Box 22"/>
          <p:cNvSpPr txBox="1">
            <a:spLocks noChangeArrowheads="1"/>
          </p:cNvSpPr>
          <p:nvPr/>
        </p:nvSpPr>
        <p:spPr bwMode="auto">
          <a:xfrm>
            <a:off x="6265027" y="2519989"/>
            <a:ext cx="2602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Course.courseID</a:t>
            </a:r>
            <a:r>
              <a:rPr lang="sv-SE" altLang="sv-SE" sz="900" dirty="0" smtClean="0">
                <a:latin typeface="Verdana" panose="020B0604030504040204" pitchFamily="34" charset="0"/>
              </a:rPr>
              <a:t>)</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78" name="Rectangle 23"/>
          <p:cNvSpPr>
            <a:spLocks noChangeArrowheads="1"/>
          </p:cNvSpPr>
          <p:nvPr/>
        </p:nvSpPr>
        <p:spPr bwMode="auto">
          <a:xfrm>
            <a:off x="4018859" y="3703142"/>
            <a:ext cx="2045907" cy="721522"/>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9" name="Text Box 25"/>
          <p:cNvSpPr txBox="1">
            <a:spLocks noChangeArrowheads="1"/>
          </p:cNvSpPr>
          <p:nvPr/>
        </p:nvSpPr>
        <p:spPr bwMode="auto">
          <a:xfrm>
            <a:off x="4334667" y="3652681"/>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84" name="Line 34"/>
          <p:cNvSpPr>
            <a:spLocks noChangeShapeType="1"/>
          </p:cNvSpPr>
          <p:nvPr/>
        </p:nvSpPr>
        <p:spPr bwMode="auto">
          <a:xfrm>
            <a:off x="4042492" y="3882412"/>
            <a:ext cx="1946764" cy="289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85" name="Text Box 22"/>
          <p:cNvSpPr txBox="1">
            <a:spLocks noChangeArrowheads="1"/>
          </p:cNvSpPr>
          <p:nvPr/>
        </p:nvSpPr>
        <p:spPr bwMode="auto">
          <a:xfrm>
            <a:off x="3988751" y="3855009"/>
            <a:ext cx="280267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(FK to </a:t>
            </a:r>
            <a:r>
              <a:rPr lang="sv-SE" altLang="sv-SE" sz="900" dirty="0" err="1" smtClean="0">
                <a:latin typeface="Verdana" panose="020B0604030504040204" pitchFamily="34" charset="0"/>
              </a:rPr>
              <a:t>Area.areaID</a:t>
            </a:r>
            <a:r>
              <a:rPr lang="sv-SE" altLang="sv-SE" sz="900" dirty="0" smtClean="0">
                <a:latin typeface="Verdana" panose="020B0604030504040204" pitchFamily="34" charset="0"/>
              </a:rPr>
              <a:t>)</a:t>
            </a:r>
          </a:p>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(FK to </a:t>
            </a:r>
            <a:r>
              <a:rPr lang="sv-SE" altLang="sv-SE" sz="900" dirty="0" err="1" smtClean="0">
                <a:latin typeface="Verdana" panose="020B0604030504040204" pitchFamily="34" charset="0"/>
              </a:rPr>
              <a:t>Teacher.teacherID</a:t>
            </a:r>
            <a:r>
              <a:rPr lang="sv-SE" altLang="sv-SE" sz="900" dirty="0" smtClean="0">
                <a:latin typeface="Verdana" panose="020B0604030504040204" pitchFamily="34" charset="0"/>
              </a:rPr>
              <a:t>)</a:t>
            </a:r>
          </a:p>
        </p:txBody>
      </p:sp>
      <p:sp>
        <p:nvSpPr>
          <p:cNvPr id="62" name="Oval 61"/>
          <p:cNvSpPr/>
          <p:nvPr/>
        </p:nvSpPr>
        <p:spPr>
          <a:xfrm>
            <a:off x="-195252" y="4105785"/>
            <a:ext cx="3857304" cy="21905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3" name="Oval 62"/>
          <p:cNvSpPr/>
          <p:nvPr/>
        </p:nvSpPr>
        <p:spPr>
          <a:xfrm>
            <a:off x="-95745" y="4701526"/>
            <a:ext cx="3857304" cy="21905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040237951"/>
      </p:ext>
    </p:extLst>
  </p:cSld>
  <p:clrMapOvr>
    <a:masterClrMapping/>
  </p:clrMapOvr>
  <mc:AlternateContent xmlns:mc="http://schemas.openxmlformats.org/markup-compatibility/2006" xmlns:p14="http://schemas.microsoft.com/office/powerpoint/2010/main">
    <mc:Choice Requires="p14">
      <p:transition spd="slow" p14:dur="2000" advTm="83804"/>
    </mc:Choice>
    <mc:Fallback xmlns="">
      <p:transition spd="slow" advTm="8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1262914"/>
          </a:xfrm>
        </p:spPr>
        <p:txBody>
          <a:bodyPr>
            <a:normAutofit/>
          </a:bodyPr>
          <a:lstStyle/>
          <a:p>
            <a:r>
              <a:rPr lang="sv-SE" sz="1600" dirty="0" smtClean="0">
                <a:solidFill>
                  <a:srgbClr val="00B050"/>
                </a:solidFill>
              </a:rPr>
              <a:t>TO DO: </a:t>
            </a:r>
            <a:r>
              <a:rPr lang="sv-SE" sz="1600" dirty="0" smtClean="0"/>
              <a:t>If </a:t>
            </a:r>
            <a:r>
              <a:rPr lang="sv-SE" sz="1600" dirty="0" err="1" smtClean="0"/>
              <a:t>there</a:t>
            </a:r>
            <a:r>
              <a:rPr lang="sv-SE" sz="1600" dirty="0" smtClean="0"/>
              <a:t> is an </a:t>
            </a:r>
            <a:r>
              <a:rPr lang="sv-SE" sz="1600" dirty="0" err="1" smtClean="0"/>
              <a:t>accociation</a:t>
            </a:r>
            <a:r>
              <a:rPr lang="sv-SE" sz="1600" dirty="0" smtClean="0"/>
              <a:t> </a:t>
            </a:r>
            <a:r>
              <a:rPr lang="sv-SE" sz="1600" dirty="0" err="1" smtClean="0"/>
              <a:t>with</a:t>
            </a:r>
            <a:r>
              <a:rPr lang="sv-SE" sz="1600" dirty="0" smtClean="0"/>
              <a:t> the </a:t>
            </a:r>
            <a:r>
              <a:rPr lang="sv-SE" sz="1600" dirty="0" err="1" smtClean="0"/>
              <a:t>multiplicity</a:t>
            </a:r>
            <a:r>
              <a:rPr lang="sv-SE" sz="1600" dirty="0" smtClean="0"/>
              <a:t> 0..1 on </a:t>
            </a:r>
            <a:r>
              <a:rPr lang="sv-SE" sz="1600" dirty="0" err="1" smtClean="0"/>
              <a:t>both</a:t>
            </a:r>
            <a:r>
              <a:rPr lang="sv-SE" sz="1600" dirty="0" smtClean="0"/>
              <a:t> </a:t>
            </a:r>
            <a:r>
              <a:rPr lang="sv-SE" sz="1600" dirty="0" err="1" smtClean="0"/>
              <a:t>side</a:t>
            </a:r>
            <a:r>
              <a:rPr lang="sv-SE" sz="1600" dirty="0" smtClean="0"/>
              <a:t> – </a:t>
            </a:r>
            <a:r>
              <a:rPr lang="sv-SE" sz="1600" dirty="0" err="1" smtClean="0"/>
              <a:t>add</a:t>
            </a:r>
            <a:r>
              <a:rPr lang="sv-SE" sz="1600" dirty="0" smtClean="0"/>
              <a:t> a new table</a:t>
            </a:r>
            <a:endParaRPr lang="sv-SE" sz="1600" dirty="0"/>
          </a:p>
          <a:p>
            <a:endParaRPr lang="sv-SE" sz="2000" dirty="0"/>
          </a:p>
          <a:p>
            <a:pPr marL="0" indent="0">
              <a:buNone/>
            </a:pPr>
            <a:endParaRPr lang="sv-SE" sz="2000" dirty="0" smtClean="0"/>
          </a:p>
          <a:p>
            <a:pPr marL="0" indent="0">
              <a:buNone/>
            </a:pPr>
            <a:endParaRPr lang="sv-SE" sz="2000" dirty="0"/>
          </a:p>
          <a:p>
            <a:pPr marL="0" indent="0">
              <a:buNone/>
            </a:pPr>
            <a:endParaRPr lang="sv-SE" sz="2000" dirty="0"/>
          </a:p>
        </p:txBody>
      </p:sp>
      <p:sp>
        <p:nvSpPr>
          <p:cNvPr id="136" name="Rectangle 8"/>
          <p:cNvSpPr>
            <a:spLocks noChangeArrowheads="1"/>
          </p:cNvSpPr>
          <p:nvPr/>
        </p:nvSpPr>
        <p:spPr bwMode="auto">
          <a:xfrm>
            <a:off x="4224147" y="3439556"/>
            <a:ext cx="2000420" cy="643537"/>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7" name="Line 9"/>
          <p:cNvSpPr>
            <a:spLocks noChangeShapeType="1"/>
          </p:cNvSpPr>
          <p:nvPr/>
        </p:nvSpPr>
        <p:spPr bwMode="auto">
          <a:xfrm>
            <a:off x="4210443" y="3607712"/>
            <a:ext cx="2014124" cy="32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8" name="Text Box 10"/>
          <p:cNvSpPr txBox="1">
            <a:spLocks noChangeArrowheads="1"/>
          </p:cNvSpPr>
          <p:nvPr/>
        </p:nvSpPr>
        <p:spPr bwMode="auto">
          <a:xfrm>
            <a:off x="5048080" y="3391841"/>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6" name="Rectangle 27"/>
          <p:cNvSpPr>
            <a:spLocks noChangeArrowheads="1"/>
          </p:cNvSpPr>
          <p:nvPr/>
        </p:nvSpPr>
        <p:spPr bwMode="auto">
          <a:xfrm>
            <a:off x="4173392" y="3566190"/>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p:txBody>
      </p:sp>
      <p:sp>
        <p:nvSpPr>
          <p:cNvPr id="189" name="Rectangle 8"/>
          <p:cNvSpPr>
            <a:spLocks noChangeArrowheads="1"/>
          </p:cNvSpPr>
          <p:nvPr/>
        </p:nvSpPr>
        <p:spPr bwMode="auto">
          <a:xfrm>
            <a:off x="2640626" y="2875842"/>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0" name="Line 9"/>
          <p:cNvSpPr>
            <a:spLocks noChangeShapeType="1"/>
          </p:cNvSpPr>
          <p:nvPr/>
        </p:nvSpPr>
        <p:spPr bwMode="auto">
          <a:xfrm>
            <a:off x="2640626" y="3047290"/>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1" name="Text Box 10"/>
          <p:cNvSpPr txBox="1">
            <a:spLocks noChangeArrowheads="1"/>
          </p:cNvSpPr>
          <p:nvPr/>
        </p:nvSpPr>
        <p:spPr bwMode="auto">
          <a:xfrm>
            <a:off x="2841842" y="2828215"/>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92" name="Rectangle 27"/>
          <p:cNvSpPr>
            <a:spLocks noChangeArrowheads="1"/>
          </p:cNvSpPr>
          <p:nvPr/>
        </p:nvSpPr>
        <p:spPr bwMode="auto">
          <a:xfrm>
            <a:off x="2603717" y="3012204"/>
            <a:ext cx="1106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46"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8</a:t>
            </a:r>
            <a:endParaRPr lang="sv-SE" dirty="0"/>
          </a:p>
        </p:txBody>
      </p:sp>
      <p:sp>
        <p:nvSpPr>
          <p:cNvPr id="45" name="TextBox 44"/>
          <p:cNvSpPr txBox="1"/>
          <p:nvPr/>
        </p:nvSpPr>
        <p:spPr>
          <a:xfrm>
            <a:off x="3606556" y="3633416"/>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47" name="Line 106"/>
          <p:cNvSpPr>
            <a:spLocks noChangeShapeType="1"/>
          </p:cNvSpPr>
          <p:nvPr/>
        </p:nvSpPr>
        <p:spPr bwMode="auto">
          <a:xfrm flipH="1" flipV="1">
            <a:off x="3407311" y="3868581"/>
            <a:ext cx="798592" cy="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48" name="Text Box 17"/>
          <p:cNvSpPr txBox="1">
            <a:spLocks noChangeArrowheads="1"/>
          </p:cNvSpPr>
          <p:nvPr/>
        </p:nvSpPr>
        <p:spPr bwMode="auto">
          <a:xfrm>
            <a:off x="3062718" y="340308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r>
              <a:rPr lang="sv-SE" altLang="sv-SE" sz="900" dirty="0">
                <a:latin typeface="Verdana" panose="020B0604030504040204" pitchFamily="34" charset="0"/>
              </a:rPr>
              <a:t>1</a:t>
            </a:r>
          </a:p>
        </p:txBody>
      </p:sp>
      <p:sp>
        <p:nvSpPr>
          <p:cNvPr id="49" name="Text Box 17"/>
          <p:cNvSpPr txBox="1">
            <a:spLocks noChangeArrowheads="1"/>
          </p:cNvSpPr>
          <p:nvPr/>
        </p:nvSpPr>
        <p:spPr bwMode="auto">
          <a:xfrm>
            <a:off x="3811800" y="385491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50" name="Isosceles Triangle 49"/>
          <p:cNvSpPr/>
          <p:nvPr/>
        </p:nvSpPr>
        <p:spPr>
          <a:xfrm rot="16200000">
            <a:off x="3511379" y="3722529"/>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1" name="Line 106"/>
          <p:cNvSpPr>
            <a:spLocks noChangeShapeType="1"/>
          </p:cNvSpPr>
          <p:nvPr/>
        </p:nvSpPr>
        <p:spPr bwMode="auto">
          <a:xfrm flipV="1">
            <a:off x="3399561" y="3421797"/>
            <a:ext cx="7750" cy="45349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014933059"/>
      </p:ext>
    </p:extLst>
  </p:cSld>
  <p:clrMapOvr>
    <a:masterClrMapping/>
  </p:clrMapOvr>
  <mc:AlternateContent xmlns:mc="http://schemas.openxmlformats.org/markup-compatibility/2006" xmlns:p14="http://schemas.microsoft.com/office/powerpoint/2010/main">
    <mc:Choice Requires="p14">
      <p:transition spd="slow" p14:dur="2000" advTm="55690"/>
    </mc:Choice>
    <mc:Fallback xmlns="">
      <p:transition spd="slow" advTm="55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2.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3.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4.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5.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6.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7.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8.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10307</TotalTime>
  <Words>8009</Words>
  <Application>Microsoft Office PowerPoint</Application>
  <PresentationFormat>On-screen Show (16:9)</PresentationFormat>
  <Paragraphs>1037</Paragraphs>
  <Slides>30</Slides>
  <Notes>8</Notes>
  <HiddenSlides>0</HiddenSlides>
  <MMClips>29</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30</vt:i4>
      </vt:variant>
    </vt:vector>
  </HeadingPairs>
  <TitlesOfParts>
    <vt:vector size="40"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Visio</vt:lpstr>
      <vt:lpstr>Model Driven Method for Relational Database Design part 2</vt:lpstr>
      <vt:lpstr>Towards a RDM - Step 6</vt:lpstr>
      <vt:lpstr>Towards a RDM - Step 6</vt:lpstr>
      <vt:lpstr>Towards a RDM - Step 6</vt:lpstr>
      <vt:lpstr>Towards a RDM - Step 6</vt:lpstr>
      <vt:lpstr>Towards a RDM - Step 6</vt:lpstr>
      <vt:lpstr>Towards a RDM - Step 7</vt:lpstr>
      <vt:lpstr>Towards a RDM - Step 7</vt:lpstr>
      <vt:lpstr>Towards a RDM - Step 8</vt:lpstr>
      <vt:lpstr>Towards a RDM – Step 8 </vt:lpstr>
      <vt:lpstr>Towards a RDM – Step 9</vt:lpstr>
      <vt:lpstr>Towards a RDM – Step 9</vt:lpstr>
      <vt:lpstr>Towards a RDM – Step 9</vt:lpstr>
      <vt:lpstr>Towards a RDM – Step 9</vt:lpstr>
      <vt:lpstr>Towards a RDM – Step 9</vt:lpstr>
      <vt:lpstr>Towards a RDM – Step 10</vt:lpstr>
      <vt:lpstr>Towards a RDM – Step 10</vt:lpstr>
      <vt:lpstr>Relational Database Model</vt:lpstr>
      <vt:lpstr>A Relational Database Model</vt:lpstr>
      <vt:lpstr>Different forms of RDMs</vt:lpstr>
      <vt:lpstr>Towards a RDM in form of table columns</vt:lpstr>
      <vt:lpstr>Towards a RDM in form of table columns</vt:lpstr>
      <vt:lpstr>Different forms of RDMs</vt:lpstr>
      <vt:lpstr>Towards a RDM in form of textual descriptions</vt:lpstr>
      <vt:lpstr>Towards a RDM in form of textual descriptions</vt:lpstr>
      <vt:lpstr>Different forms of RDMs</vt:lpstr>
      <vt:lpstr>Towards Model Driven Development</vt:lpstr>
      <vt:lpstr>Towards Model Driven Development</vt:lpstr>
      <vt:lpstr>Towards Model Driven Development</vt:lpstr>
      <vt:lpstr>Towards Model Driven Development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368</cp:revision>
  <dcterms:created xsi:type="dcterms:W3CDTF">2015-05-25T21:35:52Z</dcterms:created>
  <dcterms:modified xsi:type="dcterms:W3CDTF">2020-08-27T17:23:22Z</dcterms:modified>
</cp:coreProperties>
</file>