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35"/>
  </p:notesMasterIdLst>
  <p:handoutMasterIdLst>
    <p:handoutMasterId r:id="rId36"/>
  </p:handoutMasterIdLst>
  <p:sldIdLst>
    <p:sldId id="479" r:id="rId6"/>
    <p:sldId id="480" r:id="rId7"/>
    <p:sldId id="481" r:id="rId8"/>
    <p:sldId id="482" r:id="rId9"/>
    <p:sldId id="483" r:id="rId10"/>
    <p:sldId id="484" r:id="rId11"/>
    <p:sldId id="485" r:id="rId12"/>
    <p:sldId id="486" r:id="rId13"/>
    <p:sldId id="487" r:id="rId14"/>
    <p:sldId id="488" r:id="rId15"/>
    <p:sldId id="489" r:id="rId16"/>
    <p:sldId id="490" r:id="rId17"/>
    <p:sldId id="491" r:id="rId18"/>
    <p:sldId id="492" r:id="rId19"/>
    <p:sldId id="493" r:id="rId20"/>
    <p:sldId id="494" r:id="rId21"/>
    <p:sldId id="495" r:id="rId22"/>
    <p:sldId id="496" r:id="rId23"/>
    <p:sldId id="497" r:id="rId24"/>
    <p:sldId id="498" r:id="rId25"/>
    <p:sldId id="499" r:id="rId26"/>
    <p:sldId id="500" r:id="rId27"/>
    <p:sldId id="507" r:id="rId28"/>
    <p:sldId id="501" r:id="rId29"/>
    <p:sldId id="502" r:id="rId30"/>
    <p:sldId id="503" r:id="rId31"/>
    <p:sldId id="504" r:id="rId32"/>
    <p:sldId id="505" r:id="rId33"/>
    <p:sldId id="506" r:id="rId34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714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9/6/2017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2017-09-06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838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2017-09-06</a:t>
            </a:fld>
            <a:endParaRPr lang="sv-SE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chemeClr val="tx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smtClean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  <a:endParaRPr lang="en-US" sz="2400" b="1" noProof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9/6/2017</a:t>
            </a:fld>
            <a:endParaRPr lang="en-US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2017-09-06</a:t>
            </a:fld>
            <a:endParaRPr lang="sv-SE" sz="1600" noProof="0" dirty="0" smtClean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9/6/2017</a:t>
            </a:fld>
            <a:endParaRPr lang="en-US" sz="1600" noProof="0" dirty="0" smtClean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 smtClean="0"/>
              <a:t>Klicka här för att ändra format</a:t>
            </a:r>
            <a:endParaRPr lang="en-US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smtClean="0"/>
              <a:t>Klicka här för att ändra format på bakgrundstexten</a:t>
            </a:r>
          </a:p>
          <a:p>
            <a:pPr lvl="1"/>
            <a:r>
              <a:rPr lang="en-US" noProof="0" smtClean="0"/>
              <a:t>Nivå två</a:t>
            </a:r>
          </a:p>
          <a:p>
            <a:pPr lvl="2"/>
            <a:r>
              <a:rPr lang="en-US" noProof="0" smtClean="0"/>
              <a:t>Nivå tre</a:t>
            </a:r>
          </a:p>
          <a:p>
            <a:pPr lvl="3"/>
            <a:r>
              <a:rPr lang="en-US" noProof="0" smtClean="0"/>
              <a:t>Nivå fyra</a:t>
            </a:r>
          </a:p>
          <a:p>
            <a:pPr lvl="4"/>
            <a:r>
              <a:rPr lang="en-US" noProof="0" smtClean="0"/>
              <a:t>Nivå fem</a:t>
            </a:r>
            <a:endParaRPr lang="en-US" noProof="0"/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827900"/>
            <a:ext cx="8269565" cy="1069200"/>
          </a:xfrm>
        </p:spPr>
        <p:txBody>
          <a:bodyPr>
            <a:normAutofit/>
          </a:bodyPr>
          <a:lstStyle/>
          <a:p>
            <a:r>
              <a:rPr lang="sv-SE" sz="3000" b="1" i="1" dirty="0" smtClean="0"/>
              <a:t>Lecture 2: </a:t>
            </a:r>
            <a:r>
              <a:rPr lang="sv-SE" sz="3000" dirty="0" smtClean="0"/>
              <a:t>Defining Knowledge </a:t>
            </a:r>
            <a:r>
              <a:rPr lang="sv-SE" sz="3000" dirty="0"/>
              <a:t>and </a:t>
            </a:r>
            <a:r>
              <a:rPr lang="sv-SE" sz="3000" dirty="0" smtClean="0"/>
              <a:t>Knowledge </a:t>
            </a:r>
            <a:r>
              <a:rPr lang="sv-SE" sz="3000" dirty="0"/>
              <a:t>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smtClean="0"/>
              <a:t>Erik Perjons</a:t>
            </a:r>
          </a:p>
          <a:p>
            <a:r>
              <a:rPr lang="sv-SE" dirty="0" smtClean="0"/>
              <a:t>DSV, Stockholm University</a:t>
            </a:r>
            <a:endParaRPr lang="sv-SE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3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7"/>
    </mc:Choice>
    <mc:Fallback>
      <p:transition spd="slow" advTm="7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386" y="343911"/>
            <a:ext cx="6850800" cy="596700"/>
          </a:xfrm>
        </p:spPr>
        <p:txBody>
          <a:bodyPr/>
          <a:lstStyle/>
          <a:p>
            <a:r>
              <a:rPr lang="sv-SE" sz="2400" dirty="0" smtClean="0"/>
              <a:t>Defining ”knowledge” in the hierarchy - examples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386" y="1283943"/>
            <a:ext cx="6850800" cy="3240432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Knowledge</a:t>
            </a:r>
            <a:r>
              <a:rPr lang="en-US" sz="1600" dirty="0" smtClean="0"/>
              <a:t> </a:t>
            </a:r>
            <a:r>
              <a:rPr lang="en-US" sz="1600" dirty="0"/>
              <a:t>can be defined </a:t>
            </a:r>
            <a:r>
              <a:rPr lang="en-US" sz="1600" dirty="0" smtClean="0"/>
              <a:t>as:</a:t>
            </a:r>
          </a:p>
          <a:p>
            <a:pPr lvl="1"/>
            <a:r>
              <a:rPr lang="en-US" sz="1600" dirty="0" smtClean="0"/>
              <a:t>information made actionable</a:t>
            </a:r>
          </a:p>
          <a:p>
            <a:pPr lvl="1"/>
            <a:r>
              <a:rPr lang="en-US" sz="1600" dirty="0" smtClean="0"/>
              <a:t>Information that is understood and/or interpreted</a:t>
            </a:r>
          </a:p>
          <a:p>
            <a:pPr lvl="1"/>
            <a:r>
              <a:rPr lang="en-US" sz="1600" dirty="0" smtClean="0"/>
              <a:t>information processed in the mind of people, </a:t>
            </a:r>
            <a:r>
              <a:rPr lang="en-US" sz="1600" dirty="0" err="1" smtClean="0"/>
              <a:t>etc</a:t>
            </a:r>
            <a:endParaRPr lang="en-US" sz="1600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87278" y="4387492"/>
            <a:ext cx="7189469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[Rowley, J. E. (2007). The wisdom hierarchy: representations of the DIKW hierarchy. </a:t>
            </a:r>
            <a:r>
              <a:rPr lang="en-US" sz="1500" i="1" dirty="0"/>
              <a:t>Journal of information science</a:t>
            </a:r>
            <a:r>
              <a:rPr lang="en-US" sz="1500" dirty="0"/>
              <a:t>.</a:t>
            </a:r>
            <a:r>
              <a:rPr lang="sv-SE" sz="1500" dirty="0"/>
              <a:t>]</a:t>
            </a:r>
          </a:p>
          <a:p>
            <a:endParaRPr lang="sv-SE"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66"/>
    </mc:Choice>
    <mc:Fallback xmlns="">
      <p:transition spd="slow" advTm="39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796" y="376725"/>
            <a:ext cx="6850800" cy="596700"/>
          </a:xfrm>
        </p:spPr>
        <p:txBody>
          <a:bodyPr/>
          <a:lstStyle/>
          <a:p>
            <a:r>
              <a:rPr lang="sv-SE" sz="2400" dirty="0"/>
              <a:t>The hierachy of data, information and </a:t>
            </a:r>
            <a:r>
              <a:rPr lang="sv-SE" sz="2400" dirty="0" smtClean="0"/>
              <a:t>knowledge – another example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Choo, </a:t>
            </a:r>
            <a:r>
              <a:rPr lang="en-US" sz="1600" b="1" dirty="0" smtClean="0"/>
              <a:t>et al (2000):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58438" y="4633277"/>
            <a:ext cx="8095037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[Choo, C. W., </a:t>
            </a:r>
            <a:r>
              <a:rPr lang="en-US" sz="1500" dirty="0" err="1"/>
              <a:t>Detlor</a:t>
            </a:r>
            <a:r>
              <a:rPr lang="en-US" sz="1500" dirty="0"/>
              <a:t>, B., &amp; Turnbull, D. (2000). </a:t>
            </a:r>
            <a:r>
              <a:rPr lang="en-US" sz="1500" i="1" dirty="0"/>
              <a:t>Web work</a:t>
            </a:r>
            <a:r>
              <a:rPr lang="en-US" sz="1500" dirty="0"/>
              <a:t> (Vol. 1). Springer Science &amp; Business Media.].</a:t>
            </a:r>
            <a:endParaRPr lang="sv-SE" sz="1500" dirty="0"/>
          </a:p>
          <a:p>
            <a:endParaRPr lang="sv-SE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545" y="1268016"/>
            <a:ext cx="3925490" cy="3174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1292" y="1741588"/>
            <a:ext cx="34925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sv-S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transformation from signals to knowledge is a result of the dynamics of </a:t>
            </a:r>
            <a:r>
              <a:rPr lang="sv-S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dimensions</a:t>
            </a:r>
            <a:r>
              <a:rPr lang="sv-S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sv-S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structuring of data</a:t>
            </a:r>
            <a:r>
              <a:rPr lang="sv-S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and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sv-SE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human acting on data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sv-S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the specified activities/processes carrying out the transformations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4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50"/>
    </mc:Choice>
    <mc:Fallback xmlns="">
      <p:transition spd="slow" advTm="10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8" y="569314"/>
            <a:ext cx="8311841" cy="994172"/>
          </a:xfrm>
        </p:spPr>
        <p:txBody>
          <a:bodyPr/>
          <a:lstStyle/>
          <a:p>
            <a:r>
              <a:rPr lang="sv-SE" sz="2400" dirty="0" smtClean="0"/>
              <a:t>Questioning the hierarchy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216581"/>
            <a:ext cx="8311841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The data, information and knowledge hierarchy can be questioned: </a:t>
            </a:r>
          </a:p>
          <a:p>
            <a:r>
              <a:rPr lang="en-US" sz="1600" dirty="0" smtClean="0"/>
              <a:t>The </a:t>
            </a:r>
            <a:r>
              <a:rPr lang="en-US" sz="1600" b="1" dirty="0" smtClean="0"/>
              <a:t>transformation of data to information, and to knowledge, seems, in many definitions, to be based on many and/or vaguely defined dimensions </a:t>
            </a:r>
          </a:p>
          <a:p>
            <a:r>
              <a:rPr lang="en-US" sz="1600" b="1" dirty="0" smtClean="0"/>
              <a:t>Examples of dimensions: </a:t>
            </a:r>
            <a:r>
              <a:rPr lang="sv-SE" sz="1600" dirty="0" smtClean="0"/>
              <a:t>structuring of data, human acting on data, </a:t>
            </a:r>
            <a:r>
              <a:rPr lang="en-US" sz="1600" dirty="0" smtClean="0"/>
              <a:t>context, usability and interpretability, </a:t>
            </a:r>
            <a:r>
              <a:rPr lang="en-US" sz="1600" dirty="0" err="1" smtClean="0"/>
              <a:t>etc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This </a:t>
            </a:r>
            <a:r>
              <a:rPr lang="en-US" sz="1600" dirty="0"/>
              <a:t>makes it </a:t>
            </a:r>
            <a:r>
              <a:rPr lang="en-US" sz="1600" b="1" dirty="0"/>
              <a:t>hard in practice to determine when information is </a:t>
            </a:r>
            <a:r>
              <a:rPr lang="en-US" sz="1600" b="1" dirty="0" smtClean="0"/>
              <a:t>transformed to knowledge</a:t>
            </a:r>
            <a:endParaRPr lang="sv-SE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28648" y="4480085"/>
            <a:ext cx="8105447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</a:t>
            </a:r>
            <a:r>
              <a:rPr lang="en-US" sz="1500" dirty="0" err="1"/>
              <a:t>Alavi</a:t>
            </a:r>
            <a:r>
              <a:rPr lang="en-US" sz="1500" dirty="0"/>
              <a:t>, M. and </a:t>
            </a:r>
            <a:r>
              <a:rPr lang="en-US" sz="1500" dirty="0" err="1"/>
              <a:t>Leidner</a:t>
            </a:r>
            <a:r>
              <a:rPr lang="en-US" sz="1500" dirty="0"/>
              <a:t>, D.E. (2001). Review: Knowledge management and knowledge management systems: Conceptual foundations and research issues. </a:t>
            </a:r>
            <a:r>
              <a:rPr lang="en-US" sz="1500" i="1" dirty="0"/>
              <a:t>MIS Quarterly</a:t>
            </a:r>
            <a:r>
              <a:rPr lang="en-US" sz="1500" dirty="0"/>
              <a:t>, 25, (1), 107-136.].</a:t>
            </a:r>
            <a:endParaRPr lang="sv-SE" sz="1500" dirty="0"/>
          </a:p>
          <a:p>
            <a:endParaRPr lang="sv-SE"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61"/>
    </mc:Choice>
    <mc:Fallback xmlns="">
      <p:transition spd="slow" advTm="97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16523"/>
            <a:ext cx="8311841" cy="994172"/>
          </a:xfrm>
        </p:spPr>
        <p:txBody>
          <a:bodyPr/>
          <a:lstStyle/>
          <a:p>
            <a:r>
              <a:rPr lang="sv-SE" sz="2400" dirty="0"/>
              <a:t>Questioning the </a:t>
            </a:r>
            <a:r>
              <a:rPr lang="sv-SE" sz="2400" dirty="0" smtClean="0"/>
              <a:t>hierarchy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z="1600" dirty="0" err="1" smtClean="0"/>
              <a:t>Alavi</a:t>
            </a:r>
            <a:r>
              <a:rPr lang="en-US" sz="1600" dirty="0" smtClean="0"/>
              <a:t> and </a:t>
            </a:r>
            <a:r>
              <a:rPr lang="en-US" sz="1600" dirty="0" err="1" smtClean="0"/>
              <a:t>Leidner</a:t>
            </a:r>
            <a:r>
              <a:rPr lang="en-US" sz="1600" dirty="0" smtClean="0"/>
              <a:t> (2001) </a:t>
            </a:r>
            <a:r>
              <a:rPr lang="en-US" sz="1600" dirty="0"/>
              <a:t>suggest </a:t>
            </a:r>
            <a:r>
              <a:rPr lang="en-US" sz="1600" dirty="0" smtClean="0"/>
              <a:t>a more clear distinction between knowledge and information: </a:t>
            </a:r>
            <a:r>
              <a:rPr lang="en-US" sz="1600" b="1" dirty="0" smtClean="0"/>
              <a:t>knowledge does not exist outside of an agent</a:t>
            </a:r>
            <a:r>
              <a:rPr lang="en-US" sz="1600" dirty="0" smtClean="0"/>
              <a:t>: </a:t>
            </a:r>
          </a:p>
          <a:p>
            <a:pPr lvl="0"/>
            <a:r>
              <a:rPr lang="en-US" sz="1600" dirty="0" smtClean="0"/>
              <a:t>“/…/information </a:t>
            </a:r>
            <a:r>
              <a:rPr lang="en-US" sz="1600" dirty="0"/>
              <a:t>is converted to knowledge once it is processed in the mind of </a:t>
            </a:r>
            <a:r>
              <a:rPr lang="en-US" sz="1600" dirty="0" smtClean="0"/>
              <a:t>individuals”</a:t>
            </a:r>
          </a:p>
          <a:p>
            <a:pPr lvl="0"/>
            <a:r>
              <a:rPr lang="en-US" sz="1600" dirty="0" smtClean="0"/>
              <a:t>“/../ knowledge </a:t>
            </a:r>
            <a:r>
              <a:rPr lang="en-US" sz="1600" dirty="0"/>
              <a:t>become information once it is articulated and presented in form of text, graphics, word and other symbolic forms” </a:t>
            </a: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92000" y="4381753"/>
            <a:ext cx="8190075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</a:t>
            </a:r>
            <a:r>
              <a:rPr lang="en-US" sz="1500" dirty="0" err="1"/>
              <a:t>Alavi</a:t>
            </a:r>
            <a:r>
              <a:rPr lang="en-US" sz="1500" dirty="0"/>
              <a:t>, M. and </a:t>
            </a:r>
            <a:r>
              <a:rPr lang="en-US" sz="1500" dirty="0" err="1"/>
              <a:t>Leidner</a:t>
            </a:r>
            <a:r>
              <a:rPr lang="en-US" sz="1500" dirty="0"/>
              <a:t>, D.E. (2001). Review: Knowledge management and knowledge management systems: Conceptual foundations and research issues. </a:t>
            </a:r>
            <a:r>
              <a:rPr lang="en-US" sz="1500" i="1" dirty="0"/>
              <a:t>MIS Quarterly</a:t>
            </a:r>
            <a:r>
              <a:rPr lang="en-US" sz="1500" dirty="0"/>
              <a:t>, 25, (1), 107-136.].</a:t>
            </a:r>
            <a:endParaRPr lang="sv-SE" sz="1500" dirty="0"/>
          </a:p>
          <a:p>
            <a:endParaRPr lang="sv-SE" sz="135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7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20"/>
    </mc:Choice>
    <mc:Fallback xmlns="">
      <p:transition spd="slow" advTm="5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234" y="621800"/>
            <a:ext cx="8311841" cy="994172"/>
          </a:xfrm>
        </p:spPr>
        <p:txBody>
          <a:bodyPr/>
          <a:lstStyle/>
          <a:p>
            <a:r>
              <a:rPr lang="sv-SE" sz="2400" dirty="0"/>
              <a:t>Questioning </a:t>
            </a:r>
            <a:r>
              <a:rPr lang="sv-SE" sz="2400" dirty="0" smtClean="0"/>
              <a:t>the hierarchy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err="1" smtClean="0"/>
              <a:t>Alavi</a:t>
            </a:r>
            <a:r>
              <a:rPr lang="en-US" sz="1600" dirty="0" smtClean="0"/>
              <a:t> </a:t>
            </a:r>
            <a:r>
              <a:rPr lang="en-US" sz="1600" dirty="0"/>
              <a:t>and </a:t>
            </a:r>
            <a:r>
              <a:rPr lang="en-US" sz="1600" dirty="0" err="1"/>
              <a:t>Leidner</a:t>
            </a:r>
            <a:r>
              <a:rPr lang="en-US" sz="1600" dirty="0"/>
              <a:t> (2001</a:t>
            </a:r>
            <a:r>
              <a:rPr lang="en-US" sz="1600" dirty="0" smtClean="0"/>
              <a:t>) refer to Fahey and </a:t>
            </a:r>
            <a:r>
              <a:rPr lang="en-US" sz="1600" dirty="0" err="1" smtClean="0"/>
              <a:t>Prusak</a:t>
            </a:r>
            <a:r>
              <a:rPr lang="en-US" sz="1600" dirty="0" smtClean="0"/>
              <a:t> (1998): </a:t>
            </a:r>
          </a:p>
          <a:p>
            <a:pPr lvl="0"/>
            <a:r>
              <a:rPr lang="en-US" sz="1600" dirty="0" smtClean="0"/>
              <a:t>Knowledge does not exists independently of a knower</a:t>
            </a:r>
          </a:p>
          <a:p>
            <a:pPr lvl="0"/>
            <a:r>
              <a:rPr lang="en-US" sz="1600" dirty="0" smtClean="0"/>
              <a:t>Knowledge is a result of a cognitive process, triggered by the input of new stimuli (information) and shaped by a person’s existing stock of knowledge (experiences)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000" y="3664297"/>
            <a:ext cx="835200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</a:t>
            </a:r>
            <a:r>
              <a:rPr lang="en-US" sz="1500" dirty="0" err="1"/>
              <a:t>Alavi</a:t>
            </a:r>
            <a:r>
              <a:rPr lang="en-US" sz="1500" dirty="0"/>
              <a:t>, M. and </a:t>
            </a:r>
            <a:r>
              <a:rPr lang="en-US" sz="1500" dirty="0" err="1"/>
              <a:t>Leidner</a:t>
            </a:r>
            <a:r>
              <a:rPr lang="en-US" sz="1500" dirty="0"/>
              <a:t>, D.E. (2001). Review: Knowledge management and knowledge management systems: Conceptual foundations and research issues. </a:t>
            </a:r>
            <a:r>
              <a:rPr lang="en-US" sz="1500" i="1" dirty="0"/>
              <a:t>MIS Quarterly</a:t>
            </a:r>
            <a:r>
              <a:rPr lang="en-US" sz="1500" dirty="0"/>
              <a:t>, 25, (1), 107-136</a:t>
            </a:r>
            <a:r>
              <a:rPr lang="sv-SE" sz="1500" dirty="0"/>
              <a:t>]</a:t>
            </a:r>
          </a:p>
          <a:p>
            <a:endParaRPr lang="sv-SE"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23"/>
    </mc:Choice>
    <mc:Fallback xmlns="">
      <p:transition spd="slow" advTm="70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234" y="653332"/>
            <a:ext cx="8311841" cy="994172"/>
          </a:xfrm>
        </p:spPr>
        <p:txBody>
          <a:bodyPr/>
          <a:lstStyle/>
          <a:p>
            <a:r>
              <a:rPr lang="sv-SE" sz="2400" dirty="0" smtClean="0"/>
              <a:t>Explicit and </a:t>
            </a:r>
            <a:r>
              <a:rPr lang="sv-SE" sz="2400" dirty="0"/>
              <a:t>t</a:t>
            </a:r>
            <a:r>
              <a:rPr lang="sv-SE" sz="2400" dirty="0" smtClean="0"/>
              <a:t>acit knowledge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8190075" cy="3240432"/>
          </a:xfrm>
        </p:spPr>
        <p:txBody>
          <a:bodyPr>
            <a:normAutofit/>
          </a:bodyPr>
          <a:lstStyle/>
          <a:p>
            <a:pPr lvl="0"/>
            <a:r>
              <a:rPr lang="en-US" sz="1600" dirty="0" smtClean="0"/>
              <a:t>The differences between information and knowledge suggested by </a:t>
            </a:r>
            <a:r>
              <a:rPr lang="en-US" sz="1600" dirty="0" err="1" smtClean="0"/>
              <a:t>Alavi</a:t>
            </a:r>
            <a:r>
              <a:rPr lang="en-US" sz="1600" dirty="0" smtClean="0"/>
              <a:t> and </a:t>
            </a:r>
            <a:r>
              <a:rPr lang="en-US" sz="1600" dirty="0" err="1" smtClean="0"/>
              <a:t>Leidner</a:t>
            </a:r>
            <a:r>
              <a:rPr lang="en-US" sz="1600" dirty="0" smtClean="0"/>
              <a:t> are similar to differences between explicit </a:t>
            </a:r>
            <a:r>
              <a:rPr lang="en-US" sz="1600" dirty="0"/>
              <a:t>knowledge and tacit </a:t>
            </a:r>
            <a:r>
              <a:rPr lang="en-US" sz="1600" dirty="0" smtClean="0"/>
              <a:t>knowledge </a:t>
            </a:r>
          </a:p>
          <a:p>
            <a:pPr lvl="0"/>
            <a:r>
              <a:rPr lang="en-US" sz="1600" dirty="0" smtClean="0"/>
              <a:t>Information is similar to explicit knowledge </a:t>
            </a:r>
          </a:p>
          <a:p>
            <a:pPr lvl="0"/>
            <a:r>
              <a:rPr lang="en-US" sz="1600" dirty="0" smtClean="0"/>
              <a:t>Knowledge is similar to tacit knowledge</a:t>
            </a:r>
            <a:endParaRPr lang="sv-SE" sz="1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7"/>
    </mc:Choice>
    <mc:Fallback xmlns="">
      <p:transition spd="slow" advTm="2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234" y="632312"/>
            <a:ext cx="8311841" cy="994172"/>
          </a:xfrm>
        </p:spPr>
        <p:txBody>
          <a:bodyPr/>
          <a:lstStyle/>
          <a:p>
            <a:r>
              <a:rPr lang="sv-SE" sz="2400" dirty="0"/>
              <a:t>Questioning </a:t>
            </a:r>
            <a:r>
              <a:rPr lang="sv-SE" sz="2400" dirty="0" smtClean="0"/>
              <a:t>the hierarchy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err="1" smtClean="0"/>
              <a:t>Toumi</a:t>
            </a:r>
            <a:r>
              <a:rPr lang="en-US" sz="1600" dirty="0" smtClean="0"/>
              <a:t> (1999): </a:t>
            </a:r>
          </a:p>
          <a:p>
            <a:pPr lvl="0"/>
            <a:r>
              <a:rPr lang="en-US" sz="1600" dirty="0" smtClean="0"/>
              <a:t>Knowledge must exist before information can be formulated and before data can form information</a:t>
            </a:r>
          </a:p>
          <a:p>
            <a:pPr lvl="0"/>
            <a:r>
              <a:rPr lang="en-US" sz="1600" dirty="0" smtClean="0"/>
              <a:t>That is, identifying and collecting data require knowledge</a:t>
            </a:r>
          </a:p>
          <a:p>
            <a:pPr lvl="0"/>
            <a:r>
              <a:rPr lang="en-US" sz="1600" dirty="0" smtClean="0"/>
              <a:t>Therefore, the hierarchy from data to knowledge is actually inverse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2226" y="3991228"/>
            <a:ext cx="8129849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</a:t>
            </a:r>
            <a:r>
              <a:rPr lang="en-US" sz="1500" dirty="0" err="1"/>
              <a:t>Alavi</a:t>
            </a:r>
            <a:r>
              <a:rPr lang="en-US" sz="1500" dirty="0"/>
              <a:t>, M. and </a:t>
            </a:r>
            <a:r>
              <a:rPr lang="en-US" sz="1500" dirty="0" err="1"/>
              <a:t>Leidner</a:t>
            </a:r>
            <a:r>
              <a:rPr lang="en-US" sz="1500" dirty="0"/>
              <a:t>, D.E. (2001). Review: Knowledge management and knowledge management systems: Conceptual foundations and research issues. </a:t>
            </a:r>
            <a:r>
              <a:rPr lang="en-US" sz="1500" i="1" dirty="0"/>
              <a:t>MIS Quarterly</a:t>
            </a:r>
            <a:r>
              <a:rPr lang="en-US" sz="1500" dirty="0"/>
              <a:t>, 25, (1), 107-136</a:t>
            </a:r>
            <a:r>
              <a:rPr lang="sv-SE" sz="1500" dirty="0"/>
              <a:t>]</a:t>
            </a:r>
          </a:p>
          <a:p>
            <a:endParaRPr lang="sv-SE"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0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06"/>
    </mc:Choice>
    <mc:Fallback xmlns="">
      <p:transition spd="slow" advTm="41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234" y="778448"/>
            <a:ext cx="8311841" cy="994172"/>
          </a:xfrm>
        </p:spPr>
        <p:txBody>
          <a:bodyPr/>
          <a:lstStyle/>
          <a:p>
            <a:r>
              <a:rPr lang="sv-SE" sz="2400" dirty="0" smtClean="0"/>
              <a:t>Questioning the hierarchy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234" y="1512543"/>
            <a:ext cx="7723350" cy="3240432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Bernstein (1999) </a:t>
            </a:r>
            <a:r>
              <a:rPr lang="en-US" sz="1600" dirty="0" smtClean="0"/>
              <a:t>asks the question: What is the opposite/inverse to data, information, knowledge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70234" y="2600108"/>
            <a:ext cx="7854641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[Bernstein, J. H. (2011). The data-information-knowledge-wisdom hierarchy and its antithesis. </a:t>
            </a:r>
            <a:r>
              <a:rPr lang="en-US" sz="1500" i="1" dirty="0"/>
              <a:t>NASKO</a:t>
            </a:r>
            <a:r>
              <a:rPr lang="en-US" sz="1500" dirty="0"/>
              <a:t>, </a:t>
            </a:r>
            <a:r>
              <a:rPr lang="en-US" sz="1500" i="1" dirty="0"/>
              <a:t>2</a:t>
            </a:r>
            <a:r>
              <a:rPr lang="en-US" sz="1500" dirty="0"/>
              <a:t>(1), 68-75.</a:t>
            </a:r>
            <a:r>
              <a:rPr lang="sv-SE" sz="1500" dirty="0"/>
              <a:t>]</a:t>
            </a:r>
          </a:p>
          <a:p>
            <a:endParaRPr lang="sv-SE"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6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90"/>
    </mc:Choice>
    <mc:Fallback xmlns="">
      <p:transition spd="slow" advTm="32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934" y="650946"/>
            <a:ext cx="8311841" cy="994172"/>
          </a:xfrm>
        </p:spPr>
        <p:txBody>
          <a:bodyPr/>
          <a:lstStyle/>
          <a:p>
            <a:r>
              <a:rPr lang="sv-SE" sz="2400" dirty="0" smtClean="0"/>
              <a:t>Other views of knowledge 1(2)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765" y="1173632"/>
            <a:ext cx="8281010" cy="32404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dirty="0" smtClean="0"/>
              <a:t>There are views which do not relate knowledge to information:</a:t>
            </a:r>
          </a:p>
          <a:p>
            <a:pPr marL="0" indent="0">
              <a:buNone/>
            </a:pPr>
            <a:r>
              <a:rPr lang="en-US" sz="2300" b="1" dirty="0" smtClean="0"/>
              <a:t>Knowledge is cognitive state of mind</a:t>
            </a:r>
            <a:r>
              <a:rPr lang="en-US" sz="2300" dirty="0" smtClean="0"/>
              <a:t>: knowledge is a state of knowing and understanding, and this knowing/understanding is gained through experience or study. That is, knowledge is the sum of what has been perceived, discovered and/or learned (Schubert et al, 1998)</a:t>
            </a:r>
          </a:p>
          <a:p>
            <a:pPr marL="0" indent="0">
              <a:buNone/>
            </a:pPr>
            <a:r>
              <a:rPr lang="sv-SE" sz="2300" b="1" dirty="0"/>
              <a:t>Knowledge is an object</a:t>
            </a:r>
            <a:r>
              <a:rPr lang="sv-SE" sz="2300" dirty="0"/>
              <a:t>: knowledge is a thing to be stored and manipulated (Zack, 1998) or a thing that is organized to facilitate access and retrieval (McQueen, 1999)</a:t>
            </a:r>
          </a:p>
          <a:p>
            <a:pPr marL="0" indent="0">
              <a:buNone/>
            </a:pPr>
            <a:endParaRPr lang="sv-SE" b="1" dirty="0" smtClean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95765" y="4414064"/>
            <a:ext cx="8340344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</a:t>
            </a:r>
            <a:r>
              <a:rPr lang="en-US" sz="1500" dirty="0" err="1"/>
              <a:t>Alavi</a:t>
            </a:r>
            <a:r>
              <a:rPr lang="en-US" sz="1500" dirty="0"/>
              <a:t>, M. and </a:t>
            </a:r>
            <a:r>
              <a:rPr lang="en-US" sz="1500" dirty="0" err="1"/>
              <a:t>Leidner</a:t>
            </a:r>
            <a:r>
              <a:rPr lang="en-US" sz="1500" dirty="0"/>
              <a:t>, D.E. (2001). Review: Knowledge management and knowledge management systems: Conceptual foundations and research issues. </a:t>
            </a:r>
            <a:r>
              <a:rPr lang="en-US" sz="1500" i="1" dirty="0"/>
              <a:t>MIS Quarterly</a:t>
            </a:r>
            <a:r>
              <a:rPr lang="en-US" sz="1500" dirty="0"/>
              <a:t>, 25, (1), 107-136.].</a:t>
            </a:r>
            <a:endParaRPr lang="sv-SE" sz="1500" dirty="0"/>
          </a:p>
          <a:p>
            <a:endParaRPr lang="sv-SE"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67"/>
    </mc:Choice>
    <mc:Fallback xmlns="">
      <p:transition spd="slow" advTm="76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980" y="650946"/>
            <a:ext cx="8311841" cy="994172"/>
          </a:xfrm>
        </p:spPr>
        <p:txBody>
          <a:bodyPr/>
          <a:lstStyle/>
          <a:p>
            <a:r>
              <a:rPr lang="sv-SE" sz="2400" dirty="0" smtClean="0"/>
              <a:t>Other views of knowledge 2(2)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1600" b="1" dirty="0" smtClean="0"/>
              <a:t>Knowledge is a process</a:t>
            </a:r>
            <a:r>
              <a:rPr lang="sv-SE" sz="1600" dirty="0" smtClean="0"/>
              <a:t>: knowledge is a procedure of applying expertise (Zack</a:t>
            </a:r>
            <a:r>
              <a:rPr lang="sv-SE" sz="1600" dirty="0"/>
              <a:t>, 1998</a:t>
            </a:r>
            <a:r>
              <a:rPr lang="sv-SE" sz="1600" dirty="0" smtClean="0"/>
              <a:t>)</a:t>
            </a:r>
          </a:p>
          <a:p>
            <a:pPr marL="0" indent="0">
              <a:buNone/>
            </a:pPr>
            <a:r>
              <a:rPr lang="sv-SE" sz="1600" b="1" dirty="0" smtClean="0"/>
              <a:t>Knowledge as a capability</a:t>
            </a:r>
            <a:r>
              <a:rPr lang="sv-SE" sz="1600" dirty="0" smtClean="0"/>
              <a:t>:  knowledge is a thing that have potentional to influence future actions </a:t>
            </a:r>
            <a:r>
              <a:rPr lang="sv-SE" sz="1600" dirty="0"/>
              <a:t>(Carlsson et al, 1998)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71973" y="3760396"/>
            <a:ext cx="7893655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</a:t>
            </a:r>
            <a:r>
              <a:rPr lang="en-US" sz="1500" dirty="0" err="1"/>
              <a:t>Alavi</a:t>
            </a:r>
            <a:r>
              <a:rPr lang="en-US" sz="1500" dirty="0"/>
              <a:t>, M. and </a:t>
            </a:r>
            <a:r>
              <a:rPr lang="en-US" sz="1500" dirty="0" err="1"/>
              <a:t>Leidner</a:t>
            </a:r>
            <a:r>
              <a:rPr lang="en-US" sz="1500" dirty="0"/>
              <a:t>, D.E. (2001). Review: Knowledge management and knowledge management systems: Conceptual foundations and research issues. </a:t>
            </a:r>
            <a:r>
              <a:rPr lang="en-US" sz="1500" i="1" dirty="0"/>
              <a:t>MIS Quarterly</a:t>
            </a:r>
            <a:r>
              <a:rPr lang="en-US" sz="1500" dirty="0"/>
              <a:t>, 25, (1), 107-136.].</a:t>
            </a:r>
            <a:endParaRPr lang="sv-SE" sz="1500" dirty="0"/>
          </a:p>
          <a:p>
            <a:endParaRPr lang="sv-SE"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10"/>
    </mc:Choice>
    <mc:Fallback xmlns="">
      <p:transition spd="slow" advTm="40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The focus in the course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How can knowledge be managed in order to make an organization successful?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3"/>
    </mc:Choice>
    <mc:Fallback xmlns="">
      <p:transition spd="slow" advTm="9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65065"/>
            <a:ext cx="8311841" cy="994172"/>
          </a:xfrm>
        </p:spPr>
        <p:txBody>
          <a:bodyPr/>
          <a:lstStyle/>
          <a:p>
            <a:r>
              <a:rPr lang="sv-SE" sz="2400" dirty="0" smtClean="0"/>
              <a:t>Different views on knowledge 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84521"/>
            <a:ext cx="8683516" cy="42291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sv-SE" sz="3400" b="1" dirty="0" smtClean="0"/>
              <a:t>Different views on knowledge </a:t>
            </a:r>
            <a:r>
              <a:rPr lang="sv-SE" sz="3400" dirty="0" smtClean="0"/>
              <a:t>lead to different perception on KM (Carlsson et al, 1998), which </a:t>
            </a:r>
            <a:r>
              <a:rPr lang="sv-SE" sz="3400" b="1" dirty="0" smtClean="0"/>
              <a:t>lead to different strategies for KM </a:t>
            </a:r>
            <a:r>
              <a:rPr lang="sv-SE" sz="3400" dirty="0" smtClean="0"/>
              <a:t>and </a:t>
            </a:r>
            <a:r>
              <a:rPr lang="sv-SE" sz="3400" b="1" dirty="0" smtClean="0"/>
              <a:t>different views on IT system support</a:t>
            </a:r>
            <a:r>
              <a:rPr lang="sv-SE" sz="3400" dirty="0" smtClean="0"/>
              <a:t> (Shultz, 1998):</a:t>
            </a:r>
          </a:p>
          <a:p>
            <a:r>
              <a:rPr lang="en-US" sz="3400" b="1" dirty="0"/>
              <a:t>Knowledge is cognitive state of mind</a:t>
            </a:r>
            <a:r>
              <a:rPr lang="en-US" sz="3400" dirty="0"/>
              <a:t>: </a:t>
            </a:r>
            <a:r>
              <a:rPr lang="en-US" sz="3400" dirty="0" smtClean="0"/>
              <a:t>KM focuses on enhancing individual’s learning </a:t>
            </a:r>
          </a:p>
          <a:p>
            <a:r>
              <a:rPr lang="sv-SE" sz="3400" b="1" dirty="0" smtClean="0"/>
              <a:t>Knowledge as an object: </a:t>
            </a:r>
            <a:r>
              <a:rPr lang="sv-SE" sz="3400" dirty="0" smtClean="0"/>
              <a:t>KM focuses on building and managing knowledge stocks, and organizes access to these stocks</a:t>
            </a:r>
          </a:p>
          <a:p>
            <a:r>
              <a:rPr lang="sv-SE" sz="3400" b="1" dirty="0" smtClean="0"/>
              <a:t>Knowledge as a process: </a:t>
            </a:r>
            <a:r>
              <a:rPr lang="sv-SE" sz="3400" dirty="0" smtClean="0"/>
              <a:t>KM focuses on the knowledge flow and the processes of creation, sharing and distribution of knowledge</a:t>
            </a:r>
          </a:p>
          <a:p>
            <a:r>
              <a:rPr lang="sv-SE" sz="3400" b="1" dirty="0" smtClean="0"/>
              <a:t>Knowledge as a capability: </a:t>
            </a:r>
            <a:r>
              <a:rPr lang="sv-SE" sz="3400" dirty="0" smtClean="0"/>
              <a:t>KM focuses on building core competences and understand strategic advantages of know-how, and creation of  intellectual capital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43"/>
    </mc:Choice>
    <mc:Fallback xmlns="">
      <p:transition spd="slow" advTm="113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Defining Knowledge Management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0"/>
    </mc:Choice>
    <mc:Fallback xmlns="">
      <p:transition spd="slow" advTm="5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err="1" smtClean="0"/>
              <a:t>Defining</a:t>
            </a:r>
            <a:r>
              <a:rPr lang="sv-SE" sz="2400" dirty="0" smtClean="0"/>
              <a:t> KM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8509655" cy="373790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“Knowledge </a:t>
            </a:r>
            <a:r>
              <a:rPr lang="en-US" sz="1600" dirty="0"/>
              <a:t>management refers to identifying and leveraging the </a:t>
            </a:r>
            <a:r>
              <a:rPr lang="en-US" sz="1600" dirty="0" smtClean="0"/>
              <a:t>collective knowledge </a:t>
            </a:r>
            <a:r>
              <a:rPr lang="en-US" sz="1600" dirty="0"/>
              <a:t>in an organization to help the organization compete</a:t>
            </a:r>
            <a:r>
              <a:rPr lang="en-US" sz="1600" dirty="0" smtClean="0"/>
              <a:t>.</a:t>
            </a:r>
            <a:r>
              <a:rPr lang="en-US" sz="1600" dirty="0"/>
              <a:t> </a:t>
            </a:r>
            <a:r>
              <a:rPr lang="en-US" sz="1600" dirty="0" smtClean="0"/>
              <a:t>” (</a:t>
            </a:r>
            <a:r>
              <a:rPr lang="en-US" sz="1600" dirty="0" err="1" smtClean="0"/>
              <a:t>Alavi</a:t>
            </a:r>
            <a:r>
              <a:rPr lang="en-US" sz="1600" dirty="0" smtClean="0"/>
              <a:t> and </a:t>
            </a:r>
            <a:r>
              <a:rPr lang="en-US" sz="1600" dirty="0" err="1" smtClean="0"/>
              <a:t>Leidner</a:t>
            </a:r>
            <a:r>
              <a:rPr lang="en-US" sz="1600" dirty="0" smtClean="0"/>
              <a:t>, 2001 referring to von Krogh, 1998). </a:t>
            </a:r>
          </a:p>
          <a:p>
            <a:pPr lvl="1"/>
            <a:r>
              <a:rPr lang="sv-SE" sz="1400" dirty="0" smtClean="0"/>
              <a:t>The </a:t>
            </a:r>
            <a:r>
              <a:rPr lang="sv-SE" sz="1400" dirty="0"/>
              <a:t>definition states that KM is an action/process: </a:t>
            </a:r>
            <a:r>
              <a:rPr lang="sv-SE" sz="1400" dirty="0" smtClean="0"/>
              <a:t>”identifying and leveraging” </a:t>
            </a:r>
            <a:endParaRPr lang="sv-SE" sz="1400" dirty="0"/>
          </a:p>
          <a:p>
            <a:pPr lvl="1"/>
            <a:r>
              <a:rPr lang="en-US" sz="1400" dirty="0"/>
              <a:t>Leveraging is a general term in finance for any technique to multiply gains from a certain </a:t>
            </a:r>
            <a:r>
              <a:rPr lang="en-US" sz="1400" dirty="0" smtClean="0"/>
              <a:t>input</a:t>
            </a:r>
          </a:p>
          <a:p>
            <a:pPr lvl="1"/>
            <a:r>
              <a:rPr lang="en-US" sz="1400" dirty="0" smtClean="0"/>
              <a:t>The goal/purpose is “to </a:t>
            </a:r>
            <a:r>
              <a:rPr lang="en-US" sz="1400" dirty="0"/>
              <a:t>help the organization </a:t>
            </a:r>
            <a:r>
              <a:rPr lang="en-US" sz="1400" dirty="0" smtClean="0"/>
              <a:t>compete”</a:t>
            </a:r>
          </a:p>
          <a:p>
            <a:pPr lvl="1"/>
            <a:r>
              <a:rPr lang="en-US" sz="1400" dirty="0"/>
              <a:t>Important term: </a:t>
            </a:r>
            <a:r>
              <a:rPr lang="en-US" sz="1400" dirty="0" smtClean="0"/>
              <a:t>“collective knowledge”</a:t>
            </a:r>
            <a:endParaRPr lang="en-US" sz="14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>
                <a:latin typeface="+mj-lt"/>
              </a:rPr>
              <a:t>	</a:t>
            </a:r>
            <a:endParaRPr lang="sv-SE" sz="1800" dirty="0"/>
          </a:p>
          <a:p>
            <a:pPr marL="0" indent="0">
              <a:buNone/>
            </a:pPr>
            <a:endParaRPr lang="sv-SE" sz="1500" dirty="0"/>
          </a:p>
          <a:p>
            <a:pPr marL="457200" lvl="1" indent="0">
              <a:buNone/>
            </a:pPr>
            <a:endParaRPr lang="sv-SE" dirty="0" smtClean="0"/>
          </a:p>
        </p:txBody>
      </p:sp>
      <p:sp>
        <p:nvSpPr>
          <p:cNvPr id="6" name="Rectangle 5"/>
          <p:cNvSpPr/>
          <p:nvPr/>
        </p:nvSpPr>
        <p:spPr>
          <a:xfrm>
            <a:off x="1148316" y="4228604"/>
            <a:ext cx="76022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[</a:t>
            </a:r>
            <a:r>
              <a:rPr lang="en-US" sz="1500" dirty="0" err="1"/>
              <a:t>Alavi</a:t>
            </a:r>
            <a:r>
              <a:rPr lang="en-US" sz="1500" dirty="0"/>
              <a:t>, M. and </a:t>
            </a:r>
            <a:r>
              <a:rPr lang="en-US" sz="1500" dirty="0" err="1"/>
              <a:t>Leidner</a:t>
            </a:r>
            <a:r>
              <a:rPr lang="en-US" sz="1500" dirty="0"/>
              <a:t>, D.E. (2001). Review: Knowledge management and knowledge management systems: Conceptual foundations and research issues. </a:t>
            </a:r>
            <a:r>
              <a:rPr lang="en-US" sz="1500" i="1" dirty="0"/>
              <a:t>MIS Quarterly</a:t>
            </a:r>
            <a:r>
              <a:rPr lang="en-US" sz="1500" dirty="0"/>
              <a:t>, 25, (1), 107-136.].</a:t>
            </a:r>
            <a:endParaRPr lang="sv-SE" sz="1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91"/>
    </mc:Choice>
    <mc:Fallback xmlns="">
      <p:transition spd="slow" advTm="6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err="1" smtClean="0"/>
              <a:t>Defining</a:t>
            </a:r>
            <a:r>
              <a:rPr lang="sv-SE" sz="2400" dirty="0" smtClean="0"/>
              <a:t> KM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3"/>
            <a:ext cx="8160614" cy="373790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“Knowledge management </a:t>
            </a:r>
            <a:r>
              <a:rPr lang="en-US" sz="1600" dirty="0"/>
              <a:t>is the deliberate and systematic coordination of an organization’s people, technology, processes, and organizational structure in order to add value through reuse and innovation</a:t>
            </a:r>
            <a:r>
              <a:rPr lang="en-US" sz="1600" dirty="0" smtClean="0"/>
              <a:t>.” (</a:t>
            </a:r>
            <a:r>
              <a:rPr lang="en-US" sz="1600" dirty="0" err="1" smtClean="0"/>
              <a:t>Dalkir</a:t>
            </a:r>
            <a:r>
              <a:rPr lang="en-US" sz="1600" dirty="0" smtClean="0"/>
              <a:t>, 2013)</a:t>
            </a:r>
          </a:p>
          <a:p>
            <a:pPr lvl="1"/>
            <a:r>
              <a:rPr lang="sv-SE" sz="1400" dirty="0"/>
              <a:t>The definition states that KM is an action/process: </a:t>
            </a:r>
            <a:r>
              <a:rPr lang="sv-SE" sz="1400" dirty="0" smtClean="0"/>
              <a:t>”</a:t>
            </a:r>
            <a:r>
              <a:rPr lang="en-US" sz="1400" dirty="0" smtClean="0"/>
              <a:t>coordination” </a:t>
            </a:r>
            <a:endParaRPr lang="en-US" sz="1400" dirty="0"/>
          </a:p>
          <a:p>
            <a:pPr lvl="1"/>
            <a:r>
              <a:rPr lang="en-US" sz="1400" dirty="0"/>
              <a:t>The goal/purpose is </a:t>
            </a:r>
            <a:r>
              <a:rPr lang="en-US" sz="1400" dirty="0" smtClean="0"/>
              <a:t>“to add </a:t>
            </a:r>
            <a:r>
              <a:rPr lang="en-US" sz="1400" dirty="0"/>
              <a:t>value through reuse and </a:t>
            </a:r>
            <a:r>
              <a:rPr lang="en-US" sz="1400" dirty="0" smtClean="0"/>
              <a:t>innovation”</a:t>
            </a:r>
            <a:endParaRPr lang="en-US" sz="1400" dirty="0"/>
          </a:p>
          <a:p>
            <a:pPr lvl="1"/>
            <a:r>
              <a:rPr lang="en-US" sz="1400" dirty="0"/>
              <a:t>Other important terms: </a:t>
            </a:r>
            <a:r>
              <a:rPr lang="en-US" sz="1400" dirty="0" smtClean="0"/>
              <a:t>“people”, “technology”, “processes”, </a:t>
            </a:r>
            <a:r>
              <a:rPr lang="en-US" sz="1400" dirty="0"/>
              <a:t>and </a:t>
            </a:r>
            <a:r>
              <a:rPr lang="en-US" sz="1400" dirty="0" smtClean="0"/>
              <a:t>“organizational structure”</a:t>
            </a:r>
            <a:endParaRPr lang="sv-SE" sz="1400" dirty="0"/>
          </a:p>
          <a:p>
            <a:pPr marL="0" indent="0">
              <a:buNone/>
            </a:pPr>
            <a:endParaRPr lang="sv-SE" sz="1500" dirty="0"/>
          </a:p>
          <a:p>
            <a:pPr lvl="1"/>
            <a:endParaRPr lang="sv-SE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93134" y="4433415"/>
            <a:ext cx="7538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 smtClean="0"/>
              <a:t>[</a:t>
            </a:r>
            <a:r>
              <a:rPr lang="en-US" sz="1600" dirty="0" err="1"/>
              <a:t>Dalkir</a:t>
            </a:r>
            <a:r>
              <a:rPr lang="en-US" sz="1600" dirty="0"/>
              <a:t>, </a:t>
            </a:r>
            <a:r>
              <a:rPr lang="en-US" sz="1600" dirty="0" err="1"/>
              <a:t>Kimiz</a:t>
            </a:r>
            <a:r>
              <a:rPr lang="en-US" sz="1600" dirty="0"/>
              <a:t> (2013). </a:t>
            </a:r>
            <a:r>
              <a:rPr lang="en-US" sz="1600" i="1" dirty="0"/>
              <a:t>Knowledge Management in Theory and Practice. </a:t>
            </a:r>
            <a:r>
              <a:rPr lang="sv-SE" sz="1600" dirty="0"/>
              <a:t>Routledge, 2013</a:t>
            </a:r>
            <a:r>
              <a:rPr lang="sv-SE" sz="1600" dirty="0" smtClean="0"/>
              <a:t>.</a:t>
            </a:r>
            <a:r>
              <a:rPr lang="sv-SE" sz="1500" dirty="0" smtClean="0"/>
              <a:t>]</a:t>
            </a:r>
            <a:endParaRPr lang="sv-SE" sz="15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03"/>
    </mc:Choice>
    <mc:Fallback xmlns="">
      <p:transition spd="slow" advTm="76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564933" y="3003798"/>
            <a:ext cx="2484276" cy="1458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 smtClean="0"/>
              <a:t>IM vs KM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282113"/>
            <a:ext cx="7366554" cy="3394472"/>
          </a:xfrm>
        </p:spPr>
        <p:txBody>
          <a:bodyPr>
            <a:normAutofit/>
          </a:bodyPr>
          <a:lstStyle/>
          <a:p>
            <a:r>
              <a:rPr lang="sv-SE" sz="1600" b="1" dirty="0"/>
              <a:t>Information Management (IM) </a:t>
            </a:r>
            <a:r>
              <a:rPr lang="sv-SE" sz="1600" dirty="0"/>
              <a:t>-  manages planned (predetermined) responses to anticipated stimuli/input. These can be (at least partly) automated through </a:t>
            </a:r>
            <a:r>
              <a:rPr lang="sv-SE" sz="1600" dirty="0" smtClean="0"/>
              <a:t>IT</a:t>
            </a:r>
            <a:endParaRPr lang="sv-SE" sz="1600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598157" y="3737050"/>
            <a:ext cx="24302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endCxn id="9" idx="2"/>
          </p:cNvCxnSpPr>
          <p:nvPr/>
        </p:nvCxnSpPr>
        <p:spPr>
          <a:xfrm>
            <a:off x="6807071" y="3057804"/>
            <a:ext cx="0" cy="14041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5171" y="3639365"/>
            <a:ext cx="1080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 err="1"/>
              <a:t>Response</a:t>
            </a:r>
            <a:endParaRPr lang="sv-SE" sz="135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21017" y="4843920"/>
            <a:ext cx="14581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Stimuli/Input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38819" y="3273828"/>
            <a:ext cx="1080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err="1"/>
              <a:t>Unplanned</a:t>
            </a:r>
            <a:endParaRPr lang="sv-SE" sz="1350" dirty="0"/>
          </a:p>
        </p:txBody>
      </p:sp>
      <p:sp>
        <p:nvSpPr>
          <p:cNvPr id="14" name="TextBox 13"/>
          <p:cNvSpPr txBox="1"/>
          <p:nvPr/>
        </p:nvSpPr>
        <p:spPr>
          <a:xfrm>
            <a:off x="4754843" y="4029912"/>
            <a:ext cx="1080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err="1"/>
              <a:t>Planned</a:t>
            </a:r>
            <a:endParaRPr lang="sv-SE" sz="1350" dirty="0"/>
          </a:p>
        </p:txBody>
      </p:sp>
      <p:sp>
        <p:nvSpPr>
          <p:cNvPr id="15" name="TextBox 14"/>
          <p:cNvSpPr txBox="1"/>
          <p:nvPr/>
        </p:nvSpPr>
        <p:spPr>
          <a:xfrm>
            <a:off x="5672945" y="4560181"/>
            <a:ext cx="1080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err="1"/>
              <a:t>Anticipated</a:t>
            </a:r>
            <a:endParaRPr lang="sv-SE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6861077" y="4553212"/>
            <a:ext cx="14581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err="1"/>
              <a:t>Unanticipated</a:t>
            </a:r>
            <a:endParaRPr lang="sv-SE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5834963" y="3867895"/>
            <a:ext cx="97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 Black" pitchFamily="34" charset="0"/>
              </a:rPr>
              <a:t>IM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34963" y="3165817"/>
            <a:ext cx="97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 Black" pitchFamily="34" charset="0"/>
              </a:rPr>
              <a:t>KM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23095" y="3165817"/>
            <a:ext cx="97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 Black" pitchFamily="34" charset="0"/>
              </a:rPr>
              <a:t>KM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23095" y="3867895"/>
            <a:ext cx="97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 Black" pitchFamily="34" charset="0"/>
              </a:rPr>
              <a:t>KM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6479719" y="2888526"/>
            <a:ext cx="4111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[</a:t>
            </a:r>
            <a:r>
              <a:rPr lang="sv-SE" sz="1600" dirty="0" err="1"/>
              <a:t>Frappaolo</a:t>
            </a:r>
            <a:r>
              <a:rPr lang="sv-SE" sz="1600" dirty="0"/>
              <a:t>: </a:t>
            </a:r>
            <a:r>
              <a:rPr lang="sv-SE" sz="1600" i="1" dirty="0" err="1"/>
              <a:t>Knowledge</a:t>
            </a:r>
            <a:r>
              <a:rPr lang="sv-SE" sz="1600" i="1" dirty="0"/>
              <a:t> Management</a:t>
            </a:r>
            <a:r>
              <a:rPr lang="sv-SE" sz="1600" dirty="0"/>
              <a:t>, 2006]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627808" y="2632324"/>
            <a:ext cx="3559131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b="1" dirty="0" smtClean="0"/>
              <a:t>Knowledge management (KM) </a:t>
            </a:r>
            <a:r>
              <a:rPr lang="sv-SE" sz="1600" dirty="0" smtClean="0"/>
              <a:t>-  manages innovative responses to new opportunities and challenges – it co-exists with intelligence and experience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63441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89"/>
    </mc:Choice>
    <mc:Fallback xmlns="">
      <p:transition spd="slow" advTm="138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KM has </a:t>
            </a:r>
            <a:r>
              <a:rPr lang="sv-SE" sz="2400" dirty="0" err="1" smtClean="0"/>
              <a:t>many</a:t>
            </a:r>
            <a:r>
              <a:rPr lang="sv-SE" sz="2400" dirty="0" smtClean="0"/>
              <a:t> </a:t>
            </a:r>
            <a:r>
              <a:rPr lang="sv-SE" sz="2400" dirty="0" err="1" smtClean="0"/>
              <a:t>names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800" dirty="0" err="1"/>
              <a:t>Knowledge</a:t>
            </a:r>
            <a:r>
              <a:rPr lang="sv-SE" sz="1800" dirty="0"/>
              <a:t> Management</a:t>
            </a:r>
          </a:p>
          <a:p>
            <a:r>
              <a:rPr lang="sv-SE" sz="1800" dirty="0" err="1"/>
              <a:t>Intellectual</a:t>
            </a:r>
            <a:r>
              <a:rPr lang="sv-SE" sz="1800" dirty="0"/>
              <a:t> Capital</a:t>
            </a:r>
          </a:p>
          <a:p>
            <a:r>
              <a:rPr lang="sv-SE" sz="1800" dirty="0" err="1"/>
              <a:t>Content</a:t>
            </a:r>
            <a:r>
              <a:rPr lang="sv-SE" sz="1800" dirty="0"/>
              <a:t> Management</a:t>
            </a:r>
          </a:p>
          <a:p>
            <a:r>
              <a:rPr lang="sv-SE" sz="1800" dirty="0"/>
              <a:t>…</a:t>
            </a:r>
          </a:p>
          <a:p>
            <a:pPr>
              <a:buNone/>
            </a:pPr>
            <a:endParaRPr lang="sv-SE" sz="1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7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4"/>
    </mc:Choice>
    <mc:Fallback xmlns="">
      <p:transition spd="slow" advTm="19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Today’s status for KM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17" y="1169894"/>
            <a:ext cx="7720390" cy="3639852"/>
          </a:xfrm>
        </p:spPr>
        <p:txBody>
          <a:bodyPr>
            <a:normAutofit fontScale="85000" lnSpcReduction="20000"/>
          </a:bodyPr>
          <a:lstStyle/>
          <a:p>
            <a:r>
              <a:rPr lang="sv-SE" sz="1900" dirty="0"/>
              <a:t>Today, there are </a:t>
            </a:r>
            <a:r>
              <a:rPr lang="sv-SE" sz="1900" b="1" dirty="0"/>
              <a:t>many succesful KM initiative and applications </a:t>
            </a:r>
            <a:r>
              <a:rPr lang="sv-SE" sz="1900" dirty="0"/>
              <a:t>introduced in organisations, such as:</a:t>
            </a:r>
          </a:p>
          <a:p>
            <a:pPr lvl="1"/>
            <a:r>
              <a:rPr lang="sv-SE" sz="1500" dirty="0"/>
              <a:t>best practices, </a:t>
            </a:r>
          </a:p>
          <a:p>
            <a:pPr lvl="1"/>
            <a:r>
              <a:rPr lang="sv-SE" sz="1500" dirty="0"/>
              <a:t>content management, </a:t>
            </a:r>
          </a:p>
          <a:p>
            <a:pPr lvl="1"/>
            <a:r>
              <a:rPr lang="sv-SE" sz="1500" dirty="0"/>
              <a:t>community of practices, </a:t>
            </a:r>
          </a:p>
          <a:p>
            <a:pPr lvl="1"/>
            <a:r>
              <a:rPr lang="sv-SE" sz="1500" dirty="0"/>
              <a:t>social media, </a:t>
            </a:r>
          </a:p>
          <a:p>
            <a:pPr lvl="1"/>
            <a:r>
              <a:rPr lang="sv-SE" sz="1500" dirty="0"/>
              <a:t>e-learning, </a:t>
            </a:r>
          </a:p>
          <a:p>
            <a:pPr lvl="1"/>
            <a:r>
              <a:rPr lang="sv-SE" sz="1500" dirty="0"/>
              <a:t>knowledge bases, </a:t>
            </a:r>
          </a:p>
          <a:p>
            <a:pPr lvl="1"/>
            <a:r>
              <a:rPr lang="sv-SE" sz="1500" dirty="0"/>
              <a:t>knowledge management system</a:t>
            </a:r>
          </a:p>
          <a:p>
            <a:pPr lvl="1"/>
            <a:r>
              <a:rPr lang="sv-SE" sz="1500" dirty="0"/>
              <a:t>business intelligence solutions, </a:t>
            </a:r>
          </a:p>
          <a:p>
            <a:pPr lvl="1"/>
            <a:r>
              <a:rPr lang="sv-SE" sz="1500" dirty="0"/>
              <a:t>expert and rules based systems</a:t>
            </a:r>
          </a:p>
          <a:p>
            <a:pPr lvl="1"/>
            <a:r>
              <a:rPr lang="sv-SE" sz="1500" dirty="0"/>
              <a:t>...</a:t>
            </a:r>
          </a:p>
          <a:p>
            <a:r>
              <a:rPr lang="sv-SE" sz="1900" dirty="0"/>
              <a:t>The litterature in the course presents </a:t>
            </a:r>
            <a:r>
              <a:rPr lang="sv-SE" sz="1900" dirty="0" smtClean="0"/>
              <a:t>some examples </a:t>
            </a:r>
            <a:r>
              <a:rPr lang="sv-SE" sz="1900" dirty="0"/>
              <a:t>of successful KM initiatives and applications</a:t>
            </a:r>
          </a:p>
          <a:p>
            <a:pPr marL="0" indent="0">
              <a:buNone/>
            </a:pPr>
            <a:endParaRPr lang="sv-SE" sz="15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12"/>
    </mc:Choice>
    <mc:Fallback xmlns="">
      <p:transition spd="slow" advTm="44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Today’s status for KM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503" y="1268016"/>
            <a:ext cx="8165726" cy="3639852"/>
          </a:xfrm>
        </p:spPr>
        <p:txBody>
          <a:bodyPr>
            <a:normAutofit/>
          </a:bodyPr>
          <a:lstStyle/>
          <a:p>
            <a:r>
              <a:rPr lang="sv-SE" sz="1600" dirty="0"/>
              <a:t>There are </a:t>
            </a:r>
            <a:r>
              <a:rPr lang="sv-SE" sz="1600" b="1" dirty="0"/>
              <a:t>also many non-successful KM initiatives</a:t>
            </a:r>
            <a:endParaRPr lang="sv-SE" sz="1600" dirty="0"/>
          </a:p>
          <a:p>
            <a:r>
              <a:rPr lang="sv-SE" sz="1600" dirty="0"/>
              <a:t>A common reason for KM failures are that the initiatives are </a:t>
            </a:r>
            <a:r>
              <a:rPr lang="sv-SE" sz="1600" b="1" dirty="0"/>
              <a:t>too technical, not considering business issues</a:t>
            </a:r>
          </a:p>
          <a:p>
            <a:r>
              <a:rPr lang="sv-SE" sz="1600" dirty="0"/>
              <a:t>This results in </a:t>
            </a:r>
            <a:r>
              <a:rPr lang="sv-SE" sz="1600" b="1" dirty="0"/>
              <a:t>KM solutions that are not being used in practice after implementation </a:t>
            </a:r>
            <a:r>
              <a:rPr lang="sv-SE" sz="1600" dirty="0"/>
              <a:t>(similar to many non-successful IT related initiatives)</a:t>
            </a:r>
          </a:p>
          <a:p>
            <a:pPr marL="0" indent="0">
              <a:buNone/>
            </a:pPr>
            <a:endParaRPr lang="sv-SE" sz="1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7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90"/>
    </mc:Choice>
    <mc:Fallback xmlns="">
      <p:transition spd="slow" advTm="83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Why KM?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9896"/>
            <a:ext cx="8135471" cy="3639851"/>
          </a:xfrm>
        </p:spPr>
        <p:txBody>
          <a:bodyPr>
            <a:normAutofit fontScale="77500" lnSpcReduction="20000"/>
          </a:bodyPr>
          <a:lstStyle/>
          <a:p>
            <a:r>
              <a:rPr lang="sv-SE" sz="1900" dirty="0"/>
              <a:t>KM can make the organisations more </a:t>
            </a:r>
            <a:r>
              <a:rPr lang="sv-SE" sz="1900" b="1" dirty="0"/>
              <a:t>efficient/productive, flexible, innovative</a:t>
            </a:r>
            <a:r>
              <a:rPr lang="sv-SE" sz="1900" dirty="0"/>
              <a:t>, and support the organization </a:t>
            </a:r>
            <a:r>
              <a:rPr lang="sv-SE" sz="1900" b="1" dirty="0"/>
              <a:t>providing higher quality services and goods</a:t>
            </a:r>
          </a:p>
          <a:p>
            <a:r>
              <a:rPr lang="sv-SE" sz="1900" b="1" dirty="0"/>
              <a:t>Peter Druker: </a:t>
            </a:r>
            <a:r>
              <a:rPr lang="sv-SE" sz="1900" dirty="0"/>
              <a:t>Knowledge has become the </a:t>
            </a:r>
            <a:r>
              <a:rPr lang="sv-SE" sz="1900" b="1" dirty="0"/>
              <a:t>key economic resource </a:t>
            </a:r>
            <a:r>
              <a:rPr lang="sv-SE" sz="1900" dirty="0"/>
              <a:t>and the dominate – and perhaps the only </a:t>
            </a:r>
            <a:r>
              <a:rPr lang="sv-SE" sz="1900" b="1" dirty="0"/>
              <a:t>– source to compatitive advantage</a:t>
            </a:r>
            <a:r>
              <a:rPr lang="sv-SE" sz="1900" dirty="0"/>
              <a:t>, that is, to make the organisation stronger in the competition in the market </a:t>
            </a:r>
          </a:p>
          <a:p>
            <a:r>
              <a:rPr lang="sv-SE" sz="1900" dirty="0"/>
              <a:t>A </a:t>
            </a:r>
            <a:r>
              <a:rPr lang="sv-SE" sz="1900" b="1" dirty="0"/>
              <a:t>knowledge based perspective of the firm </a:t>
            </a:r>
            <a:r>
              <a:rPr lang="sv-SE" sz="1900" dirty="0"/>
              <a:t>– knowledge based resources are difficult to imitated and social complex, and can, therefore, produce long-term sustainable competitive advantage</a:t>
            </a:r>
          </a:p>
          <a:p>
            <a:pPr marL="0" indent="0">
              <a:buNone/>
            </a:pPr>
            <a:endParaRPr lang="sv-SE" sz="1500" dirty="0"/>
          </a:p>
          <a:p>
            <a:endParaRPr lang="sv-SE" sz="1500" dirty="0"/>
          </a:p>
          <a:p>
            <a:endParaRPr lang="sv-SE" sz="1500" dirty="0"/>
          </a:p>
          <a:p>
            <a:endParaRPr lang="sv-SE" sz="1650" dirty="0"/>
          </a:p>
          <a:p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0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01"/>
    </mc:Choice>
    <mc:Fallback xmlns="">
      <p:transition spd="slow" advTm="13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Why KM?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8267917" cy="3240432"/>
          </a:xfrm>
        </p:spPr>
        <p:txBody>
          <a:bodyPr>
            <a:noAutofit/>
          </a:bodyPr>
          <a:lstStyle/>
          <a:p>
            <a:r>
              <a:rPr lang="sv-SE" sz="1600" b="1" dirty="0"/>
              <a:t>Companies are aquired for many times their book values</a:t>
            </a:r>
            <a:r>
              <a:rPr lang="sv-SE" sz="1600" dirty="0"/>
              <a:t>. For example, IBM bought Lotus for 14 times their book value </a:t>
            </a:r>
          </a:p>
          <a:p>
            <a:r>
              <a:rPr lang="sv-SE" sz="1600" b="1" dirty="0"/>
              <a:t>What do the buyers pay for? </a:t>
            </a:r>
          </a:p>
          <a:p>
            <a:r>
              <a:rPr lang="sv-SE" sz="1600" dirty="0"/>
              <a:t>Mainly, the buyer pay for the </a:t>
            </a:r>
            <a:r>
              <a:rPr lang="sv-SE" sz="1600" b="1" dirty="0"/>
              <a:t>companies’ knowledge about practices, products (that is, goods and services) and markets/customers</a:t>
            </a:r>
          </a:p>
          <a:p>
            <a:r>
              <a:rPr lang="sv-SE" sz="1600" dirty="0"/>
              <a:t>Moreover, companies are not only valued for their current products and market share, but also for its </a:t>
            </a:r>
            <a:r>
              <a:rPr lang="sv-SE" sz="1600" b="1" dirty="0"/>
              <a:t>potential for making use of its knowledge resources (e.g. experiences and know-how) in the future</a:t>
            </a:r>
            <a:endParaRPr lang="sv-SE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925957" y="4658410"/>
            <a:ext cx="43348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/>
              <a:t>[</a:t>
            </a:r>
            <a:r>
              <a:rPr lang="sv-SE" sz="1500" dirty="0" err="1"/>
              <a:t>Frappaolo</a:t>
            </a:r>
            <a:r>
              <a:rPr lang="sv-SE" sz="1500" dirty="0"/>
              <a:t>: </a:t>
            </a:r>
            <a:r>
              <a:rPr lang="sv-SE" sz="1500" i="1" dirty="0" err="1"/>
              <a:t>Knowledge</a:t>
            </a:r>
            <a:r>
              <a:rPr lang="sv-SE" sz="1500" i="1" dirty="0"/>
              <a:t> Management</a:t>
            </a:r>
            <a:r>
              <a:rPr lang="sv-SE" sz="1500" dirty="0"/>
              <a:t>, 2006]</a:t>
            </a: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0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25"/>
    </mc:Choice>
    <mc:Fallback xmlns="">
      <p:transition spd="slow" advTm="53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Defining Knowledge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"/>
    </mc:Choice>
    <mc:Fallback xmlns="">
      <p:transition spd="slow" advTm="1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Defining knowledge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8084873" cy="3240432"/>
          </a:xfrm>
        </p:spPr>
        <p:txBody>
          <a:bodyPr>
            <a:normAutofit/>
          </a:bodyPr>
          <a:lstStyle/>
          <a:p>
            <a:r>
              <a:rPr lang="en-US" sz="1600" b="1" dirty="0"/>
              <a:t>Data, information and knowledge </a:t>
            </a:r>
            <a:r>
              <a:rPr lang="en-US" sz="1600" b="1" dirty="0" smtClean="0"/>
              <a:t>hierarchy </a:t>
            </a:r>
            <a:r>
              <a:rPr lang="en-US" sz="1600" dirty="0" smtClean="0"/>
              <a:t>is used for defining knowledge and differentiated it from information and data</a:t>
            </a:r>
            <a:endParaRPr lang="en-US" sz="1600" dirty="0"/>
          </a:p>
          <a:p>
            <a:r>
              <a:rPr lang="en-US" sz="1600" b="1" dirty="0" smtClean="0"/>
              <a:t>Knowledge</a:t>
            </a:r>
            <a:r>
              <a:rPr lang="en-US" sz="1600" dirty="0" smtClean="0"/>
              <a:t> is often defined in terms of information</a:t>
            </a:r>
          </a:p>
          <a:p>
            <a:r>
              <a:rPr lang="en-US" sz="1600" b="1" dirty="0" smtClean="0"/>
              <a:t>Information</a:t>
            </a:r>
            <a:r>
              <a:rPr lang="en-US" sz="1600" dirty="0" smtClean="0"/>
              <a:t> is often defined in terms of data</a:t>
            </a:r>
            <a:endParaRPr lang="en-US" sz="1600" b="1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9" name="Isosceles Triangle 8"/>
          <p:cNvSpPr/>
          <p:nvPr/>
        </p:nvSpPr>
        <p:spPr>
          <a:xfrm>
            <a:off x="2451098" y="3132223"/>
            <a:ext cx="3810000" cy="1312778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895601" y="4102328"/>
            <a:ext cx="2844800" cy="118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492501" y="3739925"/>
            <a:ext cx="17573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19562" y="4112993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Data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87774" y="3764935"/>
            <a:ext cx="150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Information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21113" y="3393676"/>
            <a:ext cx="150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Knowledge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5"/>
    </mc:Choice>
    <mc:Fallback xmlns="">
      <p:transition spd="slow" advTm="23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387119" y="138998"/>
            <a:ext cx="1674688" cy="1011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373" y="509134"/>
            <a:ext cx="8746578" cy="994172"/>
          </a:xfrm>
        </p:spPr>
        <p:txBody>
          <a:bodyPr/>
          <a:lstStyle/>
          <a:p>
            <a:r>
              <a:rPr lang="sv-SE" sz="2400" dirty="0" smtClean="0"/>
              <a:t>The data</a:t>
            </a:r>
            <a:r>
              <a:rPr lang="sv-SE" sz="2400" dirty="0"/>
              <a:t>, information and knowledge hierarchy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842" y="1241893"/>
            <a:ext cx="6850800" cy="324043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The</a:t>
            </a:r>
            <a:r>
              <a:rPr lang="en-US" sz="1600" b="1" dirty="0" smtClean="0"/>
              <a:t> data</a:t>
            </a:r>
            <a:r>
              <a:rPr lang="en-US" sz="1600" b="1" dirty="0"/>
              <a:t>, information and knowledge </a:t>
            </a:r>
            <a:r>
              <a:rPr lang="en-US" sz="1600" b="1" dirty="0" smtClean="0"/>
              <a:t>hierarchy </a:t>
            </a:r>
            <a:r>
              <a:rPr lang="en-US" sz="1600" dirty="0" smtClean="0"/>
              <a:t>assumes that concepts </a:t>
            </a:r>
            <a:r>
              <a:rPr lang="en-US" sz="1600" dirty="0"/>
              <a:t>higher up in the hierarchy are </a:t>
            </a:r>
            <a:r>
              <a:rPr lang="en-US" sz="1600" b="1" dirty="0" smtClean="0"/>
              <a:t>providing </a:t>
            </a:r>
            <a:r>
              <a:rPr lang="en-US" sz="1600" b="1" dirty="0"/>
              <a:t>higher value </a:t>
            </a:r>
            <a:r>
              <a:rPr lang="en-US" sz="1600" dirty="0"/>
              <a:t>than concepts lower down, from an actor’s perspective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9" name="Isosceles Triangle 8"/>
          <p:cNvSpPr/>
          <p:nvPr/>
        </p:nvSpPr>
        <p:spPr>
          <a:xfrm>
            <a:off x="2451098" y="3132223"/>
            <a:ext cx="3810000" cy="1312778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895601" y="4102328"/>
            <a:ext cx="2844800" cy="118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492501" y="3739925"/>
            <a:ext cx="17573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19562" y="4112993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Data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87774" y="3764935"/>
            <a:ext cx="150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Information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21113" y="3393676"/>
            <a:ext cx="150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Knowledge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895921" y="3035301"/>
            <a:ext cx="0" cy="14224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34417" y="3608001"/>
            <a:ext cx="687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/>
              <a:t>value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84820" y="2953866"/>
            <a:ext cx="5857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i="1" dirty="0"/>
              <a:t>high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21730" y="4220342"/>
            <a:ext cx="5857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i="1" dirty="0"/>
              <a:t>low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6369161" y="2221420"/>
            <a:ext cx="463008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[Rowley, J. E. (2007). The wisdom hierarchy: representations of the DIKW hierarchy. </a:t>
            </a:r>
            <a:r>
              <a:rPr lang="en-US" sz="1500" i="1" dirty="0"/>
              <a:t>Journal of information science</a:t>
            </a:r>
            <a:r>
              <a:rPr lang="en-US" sz="1500" dirty="0"/>
              <a:t>.</a:t>
            </a:r>
            <a:r>
              <a:rPr lang="sv-SE" sz="1500" dirty="0"/>
              <a:t>]</a:t>
            </a:r>
          </a:p>
          <a:p>
            <a:endParaRPr lang="sv-SE"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9"/>
    </mc:Choice>
    <mc:Fallback xmlns="">
      <p:transition spd="slow" advTm="19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87119" y="138998"/>
            <a:ext cx="1674688" cy="1011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599610"/>
            <a:ext cx="8190075" cy="596700"/>
          </a:xfrm>
        </p:spPr>
        <p:txBody>
          <a:bodyPr/>
          <a:lstStyle/>
          <a:p>
            <a:r>
              <a:rPr lang="sv-SE" sz="2400" dirty="0" smtClean="0"/>
              <a:t>Other concepts added to the hierarchy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5" y="1112014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Sometimes other concepts are added in the hierarchy, for example:</a:t>
            </a:r>
          </a:p>
          <a:p>
            <a:r>
              <a:rPr lang="en-US" sz="1600" b="1" dirty="0"/>
              <a:t>Signals </a:t>
            </a:r>
            <a:endParaRPr lang="en-US" sz="1600" b="1" dirty="0" smtClean="0"/>
          </a:p>
          <a:p>
            <a:r>
              <a:rPr lang="en-US" sz="1600" b="1" dirty="0" smtClean="0"/>
              <a:t>Understanding</a:t>
            </a:r>
            <a:endParaRPr lang="en-US" sz="1600" b="1" dirty="0"/>
          </a:p>
          <a:p>
            <a:r>
              <a:rPr lang="en-US" sz="1600" b="1" dirty="0" smtClean="0"/>
              <a:t>Wisdom </a:t>
            </a:r>
            <a:r>
              <a:rPr lang="en-US" sz="1600" dirty="0"/>
              <a:t>(thereby called the DIKW </a:t>
            </a:r>
            <a:r>
              <a:rPr lang="en-US" sz="1600" dirty="0" smtClean="0"/>
              <a:t>hierarchy, which stands </a:t>
            </a:r>
            <a:r>
              <a:rPr lang="en-US" sz="1600" dirty="0"/>
              <a:t>for data, information, knowledge, wisdom)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6687598" y="2509661"/>
            <a:ext cx="4275099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[Rowley, J. E. (2007). The wisdom hierarchy: representations of the DIKW hierarchy. </a:t>
            </a:r>
            <a:r>
              <a:rPr lang="en-US" sz="1500" i="1" dirty="0"/>
              <a:t>Journal of information science</a:t>
            </a:r>
            <a:r>
              <a:rPr lang="en-US" sz="1500" dirty="0"/>
              <a:t>.</a:t>
            </a:r>
            <a:r>
              <a:rPr lang="sv-SE" sz="1500" dirty="0"/>
              <a:t>]</a:t>
            </a:r>
          </a:p>
          <a:p>
            <a:endParaRPr lang="sv-SE" sz="1350" dirty="0"/>
          </a:p>
        </p:txBody>
      </p:sp>
      <p:sp>
        <p:nvSpPr>
          <p:cNvPr id="6" name="Isosceles Triangle 5"/>
          <p:cNvSpPr/>
          <p:nvPr/>
        </p:nvSpPr>
        <p:spPr>
          <a:xfrm>
            <a:off x="1724585" y="3259817"/>
            <a:ext cx="5274609" cy="1789401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871787" y="4236895"/>
            <a:ext cx="2978384" cy="10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15446" y="3950740"/>
            <a:ext cx="20074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44856" y="4477599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80211" y="4228739"/>
            <a:ext cx="150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Information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70686" y="3950740"/>
            <a:ext cx="150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Knowledge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551580" y="4524782"/>
            <a:ext cx="3691217" cy="138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07827" y="4779302"/>
            <a:ext cx="4467785" cy="292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57451" y="4743177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Signals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3691963" y="3707874"/>
            <a:ext cx="1293440" cy="41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6449" y="3653856"/>
            <a:ext cx="1655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Understanding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36722" y="3417951"/>
            <a:ext cx="151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Wisdom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0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85"/>
    </mc:Choice>
    <mc:Fallback xmlns="">
      <p:transition spd="slow" advTm="26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87119" y="138998"/>
            <a:ext cx="1674688" cy="1011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281362"/>
            <a:ext cx="8515350" cy="994172"/>
          </a:xfrm>
        </p:spPr>
        <p:txBody>
          <a:bodyPr/>
          <a:lstStyle/>
          <a:p>
            <a:r>
              <a:rPr lang="sv-SE" sz="2400" dirty="0"/>
              <a:t>The </a:t>
            </a:r>
            <a:r>
              <a:rPr lang="sv-SE" sz="2400" dirty="0" smtClean="0"/>
              <a:t>data</a:t>
            </a:r>
            <a:r>
              <a:rPr lang="sv-SE" sz="2400" dirty="0"/>
              <a:t>, information and knowledge </a:t>
            </a:r>
            <a:r>
              <a:rPr lang="sv-SE" sz="2400" dirty="0" smtClean="0"/>
              <a:t>hierarchy – an example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139700"/>
            <a:ext cx="8190076" cy="310327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600" b="1" dirty="0" err="1" smtClean="0"/>
              <a:t>Ackoff</a:t>
            </a:r>
            <a:r>
              <a:rPr lang="en-US" sz="2600" b="1" dirty="0"/>
              <a:t> </a:t>
            </a:r>
            <a:r>
              <a:rPr lang="en-US" sz="2600" b="1" dirty="0" smtClean="0"/>
              <a:t>(1989): </a:t>
            </a:r>
          </a:p>
          <a:p>
            <a:pPr lvl="0"/>
            <a:r>
              <a:rPr lang="en-US" sz="2600" b="1" dirty="0"/>
              <a:t>Data: </a:t>
            </a:r>
            <a:r>
              <a:rPr lang="en-US" sz="2600" dirty="0"/>
              <a:t>Symbols</a:t>
            </a:r>
            <a:endParaRPr lang="sv-SE" sz="2600" dirty="0"/>
          </a:p>
          <a:p>
            <a:pPr lvl="0"/>
            <a:r>
              <a:rPr lang="en-US" sz="2600" b="1" dirty="0"/>
              <a:t>Information: </a:t>
            </a:r>
            <a:r>
              <a:rPr lang="en-US" sz="2600" dirty="0" smtClean="0"/>
              <a:t>Data that are processed to be useful. Answers who</a:t>
            </a:r>
            <a:r>
              <a:rPr lang="en-US" sz="2600" dirty="0"/>
              <a:t>, what, where, and when questions</a:t>
            </a:r>
            <a:endParaRPr lang="sv-SE" sz="2600" dirty="0"/>
          </a:p>
          <a:p>
            <a:pPr lvl="0"/>
            <a:r>
              <a:rPr lang="en-US" sz="2600" b="1" dirty="0"/>
              <a:t>Knowledge: </a:t>
            </a:r>
            <a:r>
              <a:rPr lang="en-US" sz="2600" dirty="0"/>
              <a:t>Application of data and </a:t>
            </a:r>
            <a:r>
              <a:rPr lang="en-US" sz="2600" dirty="0" smtClean="0"/>
              <a:t>information. Answers </a:t>
            </a:r>
            <a:r>
              <a:rPr lang="en-US" sz="2600" dirty="0"/>
              <a:t>how </a:t>
            </a:r>
            <a:r>
              <a:rPr lang="en-US" sz="2600" dirty="0" smtClean="0"/>
              <a:t>questions </a:t>
            </a:r>
          </a:p>
          <a:p>
            <a:pPr lvl="0"/>
            <a:r>
              <a:rPr lang="en-US" sz="2600" b="1" dirty="0" smtClean="0"/>
              <a:t>Understanding</a:t>
            </a:r>
            <a:r>
              <a:rPr lang="en-US" sz="2600" b="1" dirty="0"/>
              <a:t>: </a:t>
            </a:r>
            <a:r>
              <a:rPr lang="en-US" sz="2600" dirty="0" smtClean="0"/>
              <a:t>Answers why questions</a:t>
            </a:r>
            <a:endParaRPr lang="sv-SE" sz="2600" dirty="0"/>
          </a:p>
          <a:p>
            <a:r>
              <a:rPr lang="en-US" sz="2600" b="1" dirty="0"/>
              <a:t>Wisdom: </a:t>
            </a:r>
            <a:r>
              <a:rPr lang="en-US" sz="2600" dirty="0"/>
              <a:t>Evaluated </a:t>
            </a:r>
            <a:r>
              <a:rPr lang="en-US" sz="2600" dirty="0" smtClean="0"/>
              <a:t>understanding, judgement </a:t>
            </a:r>
            <a:endParaRPr lang="sv-SE" sz="2600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91999" y="4378807"/>
            <a:ext cx="7013395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[</a:t>
            </a:r>
            <a:r>
              <a:rPr lang="en-US" sz="1500" dirty="0" err="1"/>
              <a:t>Ackoff</a:t>
            </a:r>
            <a:r>
              <a:rPr lang="en-US" sz="1500" dirty="0"/>
              <a:t>, R.L. (1989). From Data to Wisdom. </a:t>
            </a:r>
            <a:r>
              <a:rPr lang="en-US" sz="1500" i="1" dirty="0"/>
              <a:t>Journal of Applies Systems Analysis</a:t>
            </a:r>
            <a:r>
              <a:rPr lang="en-US" sz="1500" dirty="0"/>
              <a:t>, 16, 3-9].</a:t>
            </a:r>
            <a:endParaRPr lang="sv-SE" sz="1500" dirty="0"/>
          </a:p>
          <a:p>
            <a:endParaRPr lang="sv-SE"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2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63"/>
    </mc:Choice>
    <mc:Fallback xmlns="">
      <p:transition spd="slow" advTm="57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87119" y="138998"/>
            <a:ext cx="1674688" cy="1011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72" y="599095"/>
            <a:ext cx="8184690" cy="596700"/>
          </a:xfrm>
        </p:spPr>
        <p:txBody>
          <a:bodyPr/>
          <a:lstStyle/>
          <a:p>
            <a:r>
              <a:rPr lang="sv-SE" sz="2400" dirty="0" smtClean="0"/>
              <a:t>Defining ”data” in the hierarchy – examples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b="1" dirty="0" smtClean="0"/>
              <a:t>Data</a:t>
            </a:r>
            <a:r>
              <a:rPr lang="en-US" sz="1600" dirty="0" smtClean="0"/>
              <a:t> can be defined as: </a:t>
            </a:r>
          </a:p>
          <a:p>
            <a:pPr lvl="1"/>
            <a:r>
              <a:rPr lang="en-US" sz="1600" dirty="0" smtClean="0"/>
              <a:t>signals, </a:t>
            </a:r>
          </a:p>
          <a:p>
            <a:pPr lvl="1"/>
            <a:r>
              <a:rPr lang="en-US" sz="1600" dirty="0" smtClean="0"/>
              <a:t>symbols, </a:t>
            </a:r>
          </a:p>
          <a:p>
            <a:pPr lvl="1"/>
            <a:r>
              <a:rPr lang="en-US" sz="1600" dirty="0" smtClean="0"/>
              <a:t>raw </a:t>
            </a:r>
            <a:r>
              <a:rPr lang="en-US" sz="1600" dirty="0"/>
              <a:t>numbers, </a:t>
            </a:r>
            <a:endParaRPr lang="en-US" sz="1600" dirty="0" smtClean="0"/>
          </a:p>
          <a:p>
            <a:pPr lvl="1"/>
            <a:r>
              <a:rPr lang="en-US" sz="1600" dirty="0" smtClean="0"/>
              <a:t>unprocessed and unorganized facts, </a:t>
            </a:r>
            <a:r>
              <a:rPr lang="en-US" sz="1600" dirty="0" err="1" smtClean="0"/>
              <a:t>etc</a:t>
            </a:r>
            <a:endParaRPr lang="en-US" sz="1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97911" y="4219828"/>
            <a:ext cx="7189469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[Rowley, J. E. (2007). The wisdom hierarchy: representations of the DIKW hierarchy. </a:t>
            </a:r>
            <a:r>
              <a:rPr lang="en-US" sz="1500" i="1" dirty="0"/>
              <a:t>Journal of information science</a:t>
            </a:r>
            <a:r>
              <a:rPr lang="en-US" sz="1500" dirty="0"/>
              <a:t>.</a:t>
            </a:r>
            <a:r>
              <a:rPr lang="sv-SE" sz="1500" dirty="0"/>
              <a:t>]</a:t>
            </a:r>
          </a:p>
          <a:p>
            <a:endParaRPr lang="sv-SE"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4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17"/>
    </mc:Choice>
    <mc:Fallback xmlns="">
      <p:transition spd="slow" advTm="26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87119" y="138998"/>
            <a:ext cx="1674688" cy="1011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503" y="425516"/>
            <a:ext cx="8277572" cy="596700"/>
          </a:xfrm>
        </p:spPr>
        <p:txBody>
          <a:bodyPr/>
          <a:lstStyle/>
          <a:p>
            <a:r>
              <a:rPr lang="sv-SE" sz="2400" dirty="0" smtClean="0"/>
              <a:t>Defining ”information” in the hierarchy - examples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b="1" dirty="0" smtClean="0"/>
              <a:t>Information</a:t>
            </a:r>
            <a:r>
              <a:rPr lang="en-US" sz="1600" dirty="0" smtClean="0"/>
              <a:t> </a:t>
            </a:r>
            <a:r>
              <a:rPr lang="en-US" sz="1600" dirty="0"/>
              <a:t>can be defined </a:t>
            </a:r>
            <a:r>
              <a:rPr lang="en-US" sz="1600" dirty="0" smtClean="0"/>
              <a:t>as:</a:t>
            </a:r>
          </a:p>
          <a:p>
            <a:pPr lvl="1"/>
            <a:r>
              <a:rPr lang="en-US" sz="1600" dirty="0" smtClean="0"/>
              <a:t>processed data, </a:t>
            </a:r>
          </a:p>
          <a:p>
            <a:pPr lvl="1"/>
            <a:r>
              <a:rPr lang="en-US" sz="1600" dirty="0" smtClean="0"/>
              <a:t>data with meaning, </a:t>
            </a:r>
          </a:p>
          <a:p>
            <a:pPr lvl="1"/>
            <a:r>
              <a:rPr lang="en-US" sz="1600" dirty="0" smtClean="0"/>
              <a:t>data with context, </a:t>
            </a:r>
          </a:p>
          <a:p>
            <a:pPr lvl="1"/>
            <a:r>
              <a:rPr lang="en-US" sz="1600" dirty="0" smtClean="0"/>
              <a:t>data </a:t>
            </a:r>
            <a:r>
              <a:rPr lang="en-US" sz="1600" dirty="0"/>
              <a:t>with </a:t>
            </a:r>
            <a:r>
              <a:rPr lang="en-US" sz="1600" dirty="0" smtClean="0"/>
              <a:t>purpose, </a:t>
            </a:r>
          </a:p>
          <a:p>
            <a:pPr lvl="1"/>
            <a:r>
              <a:rPr lang="en-US" sz="1600" dirty="0" smtClean="0"/>
              <a:t>data interpretable into a meaningful framework, </a:t>
            </a:r>
          </a:p>
          <a:p>
            <a:pPr lvl="1"/>
            <a:r>
              <a:rPr lang="en-US" sz="1600" dirty="0" smtClean="0"/>
              <a:t>data related to other data, </a:t>
            </a:r>
            <a:r>
              <a:rPr lang="en-US" sz="1600" dirty="0" err="1" smtClean="0"/>
              <a:t>etc</a:t>
            </a:r>
            <a:endParaRPr lang="en-US" sz="1600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87278" y="4387492"/>
            <a:ext cx="7189469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[Rowley, J. E. (2007). The wisdom hierarchy: representations of the DIKW hierarchy. </a:t>
            </a:r>
            <a:r>
              <a:rPr lang="en-US" sz="1500" i="1" dirty="0"/>
              <a:t>Journal of information science</a:t>
            </a:r>
            <a:r>
              <a:rPr lang="en-US" sz="1500" dirty="0"/>
              <a:t>.</a:t>
            </a:r>
            <a:r>
              <a:rPr lang="sv-SE" sz="1500" dirty="0"/>
              <a:t>]</a:t>
            </a:r>
          </a:p>
          <a:p>
            <a:endParaRPr lang="sv-SE"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5" y="45243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4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04"/>
    </mc:Choice>
    <mc:Fallback xmlns="">
      <p:transition spd="slow" advTm="52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3056</TotalTime>
  <Words>1927</Words>
  <Application>Microsoft Office PowerPoint</Application>
  <PresentationFormat>On-screen Show (16:9)</PresentationFormat>
  <Paragraphs>187</Paragraphs>
  <Slides>29</Slides>
  <Notes>1</Notes>
  <HiddenSlides>0</HiddenSlides>
  <MMClips>29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 Black</vt:lpstr>
      <vt:lpstr>Calibri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Lecture 2: Defining Knowledge and Knowledge Management</vt:lpstr>
      <vt:lpstr>The focus in the course</vt:lpstr>
      <vt:lpstr>PowerPoint Presentation</vt:lpstr>
      <vt:lpstr>Defining knowledge</vt:lpstr>
      <vt:lpstr>The data, information and knowledge hierarchy</vt:lpstr>
      <vt:lpstr>Other concepts added to the hierarchy</vt:lpstr>
      <vt:lpstr>The data, information and knowledge hierarchy – an example</vt:lpstr>
      <vt:lpstr>Defining ”data” in the hierarchy – examples</vt:lpstr>
      <vt:lpstr>Defining ”information” in the hierarchy - examples</vt:lpstr>
      <vt:lpstr>Defining ”knowledge” in the hierarchy - examples</vt:lpstr>
      <vt:lpstr>The hierachy of data, information and knowledge – another example</vt:lpstr>
      <vt:lpstr>Questioning the hierarchy</vt:lpstr>
      <vt:lpstr>Questioning the hierarchy</vt:lpstr>
      <vt:lpstr>Questioning the hierarchy</vt:lpstr>
      <vt:lpstr>Explicit and tacit knowledge</vt:lpstr>
      <vt:lpstr>Questioning the hierarchy</vt:lpstr>
      <vt:lpstr>Questioning the hierarchy</vt:lpstr>
      <vt:lpstr>Other views of knowledge 1(2)</vt:lpstr>
      <vt:lpstr>Other views of knowledge 2(2)</vt:lpstr>
      <vt:lpstr>Different views on knowledge </vt:lpstr>
      <vt:lpstr>PowerPoint Presentation</vt:lpstr>
      <vt:lpstr>Defining KM</vt:lpstr>
      <vt:lpstr>Defining KM</vt:lpstr>
      <vt:lpstr>IM vs KM</vt:lpstr>
      <vt:lpstr>KM has many names</vt:lpstr>
      <vt:lpstr>Today’s status for KM</vt:lpstr>
      <vt:lpstr>Today’s status for KM</vt:lpstr>
      <vt:lpstr>Why KM?</vt:lpstr>
      <vt:lpstr>Why KM?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</cp:lastModifiedBy>
  <cp:revision>146</cp:revision>
  <dcterms:created xsi:type="dcterms:W3CDTF">2015-05-25T21:35:52Z</dcterms:created>
  <dcterms:modified xsi:type="dcterms:W3CDTF">2017-09-06T11:04:18Z</dcterms:modified>
</cp:coreProperties>
</file>