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58"/>
  </p:notesMasterIdLst>
  <p:handoutMasterIdLst>
    <p:handoutMasterId r:id="rId59"/>
  </p:handoutMasterIdLst>
  <p:sldIdLst>
    <p:sldId id="479" r:id="rId6"/>
    <p:sldId id="550" r:id="rId7"/>
    <p:sldId id="551" r:id="rId8"/>
    <p:sldId id="552" r:id="rId9"/>
    <p:sldId id="625" r:id="rId10"/>
    <p:sldId id="626" r:id="rId11"/>
    <p:sldId id="553" r:id="rId12"/>
    <p:sldId id="554" r:id="rId13"/>
    <p:sldId id="627" r:id="rId14"/>
    <p:sldId id="637" r:id="rId15"/>
    <p:sldId id="565" r:id="rId16"/>
    <p:sldId id="555" r:id="rId17"/>
    <p:sldId id="628" r:id="rId18"/>
    <p:sldId id="629" r:id="rId19"/>
    <p:sldId id="556" r:id="rId20"/>
    <p:sldId id="630" r:id="rId21"/>
    <p:sldId id="557" r:id="rId22"/>
    <p:sldId id="632" r:id="rId23"/>
    <p:sldId id="631" r:id="rId24"/>
    <p:sldId id="558" r:id="rId25"/>
    <p:sldId id="559" r:id="rId26"/>
    <p:sldId id="633" r:id="rId27"/>
    <p:sldId id="634" r:id="rId28"/>
    <p:sldId id="560" r:id="rId29"/>
    <p:sldId id="635" r:id="rId30"/>
    <p:sldId id="652" r:id="rId31"/>
    <p:sldId id="654" r:id="rId32"/>
    <p:sldId id="662" r:id="rId33"/>
    <p:sldId id="562" r:id="rId34"/>
    <p:sldId id="563" r:id="rId35"/>
    <p:sldId id="566" r:id="rId36"/>
    <p:sldId id="638" r:id="rId37"/>
    <p:sldId id="567" r:id="rId38"/>
    <p:sldId id="568" r:id="rId39"/>
    <p:sldId id="570" r:id="rId40"/>
    <p:sldId id="571" r:id="rId41"/>
    <p:sldId id="655" r:id="rId42"/>
    <p:sldId id="656" r:id="rId43"/>
    <p:sldId id="657" r:id="rId44"/>
    <p:sldId id="658" r:id="rId45"/>
    <p:sldId id="659" r:id="rId46"/>
    <p:sldId id="660" r:id="rId47"/>
    <p:sldId id="573" r:id="rId48"/>
    <p:sldId id="661" r:id="rId49"/>
    <p:sldId id="669" r:id="rId50"/>
    <p:sldId id="653" r:id="rId51"/>
    <p:sldId id="663" r:id="rId52"/>
    <p:sldId id="664" r:id="rId53"/>
    <p:sldId id="665" r:id="rId54"/>
    <p:sldId id="666" r:id="rId55"/>
    <p:sldId id="667" r:id="rId56"/>
    <p:sldId id="668" r:id="rId57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4" d="100"/>
          <a:sy n="84" d="100"/>
        </p:scale>
        <p:origin x="84" y="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10/26/2018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2018-10-26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11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3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25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26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4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27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29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2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658"/>
            <a:fld id="{CF105D39-D62F-4D25-9BBE-A580576104D3}" type="slidenum">
              <a:rPr lang="en-US" smtClean="0">
                <a:latin typeface="Arial" pitchFamily="34" charset="0"/>
              </a:rPr>
              <a:pPr defTabSz="996658"/>
              <a:t>30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63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032936"/>
            <a:fld id="{CF105D39-D62F-4D25-9BBE-A580576104D3}" type="slidenum">
              <a:rPr lang="en-US" smtClean="0">
                <a:latin typeface="Arial" pitchFamily="34" charset="0"/>
              </a:rPr>
              <a:pPr defTabSz="1032936"/>
              <a:t>47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4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2018-10-26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10/26/2018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2018-10-26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10/26/2018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b="1" i="1" dirty="0" smtClean="0"/>
              <a:t>Presentation: </a:t>
            </a:r>
            <a:r>
              <a:rPr lang="en-US" sz="3300" dirty="0" smtClean="0"/>
              <a:t>Theory, part 1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4"/>
    </mc:Choice>
    <mc:Fallback>
      <p:transition spd="slow" advTm="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Explanatory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786608" cy="3240432"/>
          </a:xfrm>
        </p:spPr>
        <p:txBody>
          <a:bodyPr>
            <a:normAutofit/>
          </a:bodyPr>
          <a:lstStyle/>
          <a:p>
            <a:r>
              <a:rPr lang="en-GB" sz="1500" dirty="0" smtClean="0"/>
              <a:t>In order to show the relationships between </a:t>
            </a:r>
            <a:r>
              <a:rPr lang="en-GB" sz="1500" b="1" dirty="0" smtClean="0"/>
              <a:t>phenomena, </a:t>
            </a:r>
            <a:r>
              <a:rPr lang="en-GB" sz="1500" dirty="0" smtClean="0"/>
              <a:t>these </a:t>
            </a:r>
            <a:r>
              <a:rPr lang="en-GB" sz="1500" b="1" dirty="0" smtClean="0"/>
              <a:t>phenomena</a:t>
            </a:r>
            <a:r>
              <a:rPr lang="en-GB" sz="1500" dirty="0" smtClean="0"/>
              <a:t> are represented as </a:t>
            </a:r>
            <a:r>
              <a:rPr lang="en-GB" sz="1500" b="1" dirty="0" smtClean="0"/>
              <a:t>dependent and independent variables</a:t>
            </a:r>
            <a:endParaRPr lang="sv-SE" sz="15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96007" y="3289985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81761" y="3181974"/>
            <a:ext cx="16741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perceived</a:t>
            </a:r>
            <a:r>
              <a:rPr lang="sv-SE" sz="1350" dirty="0"/>
              <a:t> </a:t>
            </a:r>
            <a:r>
              <a:rPr lang="sv-SE" sz="1350" dirty="0" err="1"/>
              <a:t>usefullnes</a:t>
            </a:r>
            <a:r>
              <a:rPr lang="sv-SE" sz="1350" dirty="0"/>
              <a:t> with the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4199" y="3229010"/>
            <a:ext cx="15661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system </a:t>
            </a:r>
            <a:r>
              <a:rPr lang="sv-SE" sz="1350" dirty="0" err="1"/>
              <a:t>use</a:t>
            </a:r>
            <a:endParaRPr lang="sv-SE" sz="1350" dirty="0"/>
          </a:p>
        </p:txBody>
      </p:sp>
      <p:sp>
        <p:nvSpPr>
          <p:cNvPr id="7" name="Right Brace 6"/>
          <p:cNvSpPr/>
          <p:nvPr/>
        </p:nvSpPr>
        <p:spPr>
          <a:xfrm rot="5400000">
            <a:off x="5948235" y="3289985"/>
            <a:ext cx="270030" cy="91810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ight Brace 7"/>
          <p:cNvSpPr/>
          <p:nvPr/>
        </p:nvSpPr>
        <p:spPr>
          <a:xfrm rot="5400000">
            <a:off x="2356836" y="2938946"/>
            <a:ext cx="270030" cy="162018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TextBox 8"/>
          <p:cNvSpPr txBox="1"/>
          <p:nvPr/>
        </p:nvSpPr>
        <p:spPr>
          <a:xfrm>
            <a:off x="1627755" y="3992063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independent variable</a:t>
            </a:r>
            <a:endParaRPr lang="sv-SE" sz="135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516187" y="3938057"/>
            <a:ext cx="2052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dependent</a:t>
            </a:r>
            <a:r>
              <a:rPr lang="sv-SE" sz="1350" dirty="0"/>
              <a:t> variable</a:t>
            </a:r>
            <a:endParaRPr lang="sv-SE" sz="135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33990" y="2857937"/>
            <a:ext cx="16478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i="1" dirty="0" err="1"/>
              <a:t>cause/have</a:t>
            </a:r>
            <a:r>
              <a:rPr lang="sv-SE" sz="1350" i="1" dirty="0"/>
              <a:t> </a:t>
            </a:r>
            <a:r>
              <a:rPr lang="sv-SE" sz="1350" i="1" dirty="0" err="1"/>
              <a:t>effect</a:t>
            </a:r>
            <a:r>
              <a:rPr lang="sv-SE" sz="1350" i="1" dirty="0"/>
              <a:t> on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5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8"/>
    </mc:Choice>
    <mc:Fallback>
      <p:transition spd="slow" advTm="2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7298" y="567849"/>
            <a:ext cx="6850800" cy="596700"/>
          </a:xfrm>
        </p:spPr>
        <p:txBody>
          <a:bodyPr>
            <a:normAutofit fontScale="90000"/>
          </a:bodyPr>
          <a:lstStyle/>
          <a:p>
            <a:r>
              <a:rPr lang="sv-SE" sz="2700" dirty="0" err="1" smtClean="0"/>
              <a:t>Dependent</a:t>
            </a:r>
            <a:r>
              <a:rPr lang="sv-SE" sz="2700" dirty="0" smtClean="0"/>
              <a:t> and independent </a:t>
            </a:r>
            <a:r>
              <a:rPr lang="sv-SE" sz="2700" dirty="0" err="1" smtClean="0"/>
              <a:t>variables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0847" y="1164549"/>
            <a:ext cx="8082066" cy="3888432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900"/>
              </a:spcAft>
              <a:buNone/>
            </a:pPr>
            <a:r>
              <a:rPr lang="sv-SE" sz="6000" b="1" dirty="0" smtClean="0"/>
              <a:t>The </a:t>
            </a:r>
            <a:r>
              <a:rPr lang="sv-SE" sz="6000" b="1" dirty="0"/>
              <a:t>dependent variable </a:t>
            </a:r>
            <a:r>
              <a:rPr lang="sv-SE" sz="6000" dirty="0"/>
              <a:t>– is a variable that is dependent on one or several other variables (which are the independent variables). </a:t>
            </a:r>
          </a:p>
          <a:p>
            <a:pPr>
              <a:spcAft>
                <a:spcPts val="900"/>
              </a:spcAft>
              <a:buNone/>
            </a:pPr>
            <a:r>
              <a:rPr lang="sv-SE" sz="6000" b="1" dirty="0"/>
              <a:t>Den independent variable </a:t>
            </a:r>
            <a:r>
              <a:rPr lang="sv-SE" sz="6000" dirty="0"/>
              <a:t>– is a </a:t>
            </a:r>
            <a:r>
              <a:rPr lang="sv-SE" sz="6000" dirty="0" err="1" smtClean="0"/>
              <a:t>variable</a:t>
            </a:r>
            <a:r>
              <a:rPr lang="sv-SE" sz="6000" dirty="0" smtClean="0"/>
              <a:t> </a:t>
            </a:r>
            <a:r>
              <a:rPr lang="sv-SE" sz="6000" dirty="0"/>
              <a:t>that cause, that is, have effects on, the dependent variables</a:t>
            </a:r>
          </a:p>
          <a:p>
            <a:pPr>
              <a:spcAft>
                <a:spcPts val="900"/>
              </a:spcAft>
              <a:buNone/>
            </a:pPr>
            <a:endParaRPr lang="sv-SE" sz="1350" dirty="0"/>
          </a:p>
          <a:p>
            <a:pPr>
              <a:spcAft>
                <a:spcPts val="900"/>
              </a:spcAft>
              <a:buNone/>
            </a:pPr>
            <a:endParaRPr lang="sv-SE" sz="1350" dirty="0"/>
          </a:p>
          <a:p>
            <a:pPr>
              <a:spcAft>
                <a:spcPts val="900"/>
              </a:spcAft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>
              <a:spcAft>
                <a:spcPts val="900"/>
              </a:spcAft>
              <a:buNone/>
            </a:pPr>
            <a:r>
              <a:rPr lang="en-US" sz="1350" b="1" dirty="0"/>
              <a:t>Note! Correlation does not imply causation. </a:t>
            </a:r>
            <a:r>
              <a:rPr lang="en-US" sz="1350" dirty="0"/>
              <a:t>A correlation between two variables does not necessarily imply that one causes the other </a:t>
            </a:r>
            <a:endParaRPr lang="sv-SE" sz="1350" dirty="0"/>
          </a:p>
          <a:p>
            <a:pPr>
              <a:buNone/>
            </a:pPr>
            <a:endParaRPr lang="sv-SE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56407" y="3555231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2161" y="3447220"/>
            <a:ext cx="16741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perceived</a:t>
            </a:r>
            <a:r>
              <a:rPr lang="sv-SE" sz="1350" dirty="0"/>
              <a:t> </a:t>
            </a:r>
            <a:r>
              <a:rPr lang="sv-SE" sz="1350" dirty="0" err="1"/>
              <a:t>usefullnes</a:t>
            </a:r>
            <a:r>
              <a:rPr lang="sv-SE" sz="1350" dirty="0"/>
              <a:t> with the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4599" y="3494256"/>
            <a:ext cx="15661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system </a:t>
            </a:r>
            <a:r>
              <a:rPr lang="sv-SE" sz="1350" dirty="0" err="1"/>
              <a:t>use</a:t>
            </a:r>
            <a:endParaRPr lang="sv-SE" sz="135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808635" y="3555231"/>
            <a:ext cx="270030" cy="91810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ight Brace 12"/>
          <p:cNvSpPr/>
          <p:nvPr/>
        </p:nvSpPr>
        <p:spPr>
          <a:xfrm rot="5400000">
            <a:off x="2217236" y="3204192"/>
            <a:ext cx="270030" cy="162018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4" name="TextBox 13"/>
          <p:cNvSpPr txBox="1"/>
          <p:nvPr/>
        </p:nvSpPr>
        <p:spPr>
          <a:xfrm>
            <a:off x="1488155" y="4257309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independent variable</a:t>
            </a:r>
            <a:endParaRPr lang="sv-SE" sz="135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76587" y="4203303"/>
            <a:ext cx="2052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dependent</a:t>
            </a:r>
            <a:r>
              <a:rPr lang="sv-SE" sz="1350" dirty="0"/>
              <a:t> variable</a:t>
            </a:r>
            <a:endParaRPr lang="sv-SE" sz="135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94390" y="3123183"/>
            <a:ext cx="16478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i="1" dirty="0" err="1"/>
              <a:t>cause/have</a:t>
            </a:r>
            <a:r>
              <a:rPr lang="sv-SE" sz="1350" i="1" dirty="0"/>
              <a:t> </a:t>
            </a:r>
            <a:r>
              <a:rPr lang="sv-SE" sz="1350" i="1" dirty="0" err="1"/>
              <a:t>effect</a:t>
            </a:r>
            <a:r>
              <a:rPr lang="sv-SE" sz="1350" i="1" dirty="0"/>
              <a:t> 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24"/>
    </mc:Choice>
    <mc:Fallback>
      <p:transition spd="slow" advTm="3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Explanatory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500" b="1" i="1" dirty="0"/>
              <a:t>Explanatory knowledge, on a higher level</a:t>
            </a:r>
            <a:r>
              <a:rPr lang="en-GB" sz="1500" b="1" dirty="0"/>
              <a:t>, </a:t>
            </a:r>
            <a:r>
              <a:rPr lang="en-GB" sz="1500" dirty="0"/>
              <a:t>provides </a:t>
            </a:r>
            <a:r>
              <a:rPr lang="en-GB" sz="1500" b="1" dirty="0"/>
              <a:t>explanations how the world can be viewed </a:t>
            </a:r>
            <a:r>
              <a:rPr lang="en-GB" sz="1500" dirty="0"/>
              <a:t>in a certain </a:t>
            </a:r>
            <a:r>
              <a:rPr lang="en-GB" sz="1500" dirty="0" smtClean="0"/>
              <a:t>way </a:t>
            </a:r>
            <a:endParaRPr lang="en-GB" sz="1500" dirty="0"/>
          </a:p>
          <a:p>
            <a:r>
              <a:rPr lang="en-GB" sz="1500" b="1" dirty="0" smtClean="0"/>
              <a:t>Such </a:t>
            </a:r>
            <a:r>
              <a:rPr lang="en-GB" sz="1500" b="1" dirty="0"/>
              <a:t>knowledge is usually presented as a </a:t>
            </a:r>
            <a:r>
              <a:rPr lang="en-GB" sz="1500" b="1" dirty="0" smtClean="0"/>
              <a:t>theory </a:t>
            </a:r>
          </a:p>
          <a:p>
            <a:r>
              <a:rPr lang="en-GB" sz="1500" dirty="0" smtClean="0"/>
              <a:t>For </a:t>
            </a:r>
            <a:r>
              <a:rPr lang="en-GB" sz="1500" dirty="0"/>
              <a:t>example, a theory can be used to explain why information systems introduced for improving productivity might evolve into instruments for monitoring and </a:t>
            </a:r>
            <a:r>
              <a:rPr lang="en-GB" sz="1500" dirty="0" smtClean="0"/>
              <a:t>control </a:t>
            </a:r>
            <a:endParaRPr lang="en-GB" sz="1500" dirty="0"/>
          </a:p>
          <a:p>
            <a:endParaRPr lang="sv-SE" sz="1500" dirty="0" smtClean="0"/>
          </a:p>
          <a:p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50"/>
    </mc:Choice>
    <mc:Fallback>
      <p:transition spd="slow" advTm="1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Explanatory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500" b="1" i="1" dirty="0" smtClean="0"/>
              <a:t>Explanatory </a:t>
            </a:r>
            <a:r>
              <a:rPr lang="en-GB" sz="1500" b="1" i="1" dirty="0"/>
              <a:t>knowledge</a:t>
            </a:r>
            <a:r>
              <a:rPr lang="en-GB" sz="1500" b="1" dirty="0"/>
              <a:t>, </a:t>
            </a:r>
            <a:r>
              <a:rPr lang="en-GB" sz="1500" b="1" i="1" dirty="0"/>
              <a:t>on a lower level</a:t>
            </a:r>
            <a:r>
              <a:rPr lang="en-GB" sz="1500" dirty="0"/>
              <a:t>, provides </a:t>
            </a:r>
            <a:r>
              <a:rPr lang="en-GB" sz="1500" b="1" dirty="0"/>
              <a:t>explanations for particular situations</a:t>
            </a:r>
            <a:r>
              <a:rPr lang="en-GB" sz="1500" dirty="0"/>
              <a:t>, in a certain organisation, where it explains why and how specific </a:t>
            </a:r>
            <a:r>
              <a:rPr lang="en-GB" sz="1500" dirty="0" smtClean="0"/>
              <a:t>factors </a:t>
            </a:r>
            <a:r>
              <a:rPr lang="en-GB" sz="1500" dirty="0"/>
              <a:t>unfold. </a:t>
            </a:r>
            <a:endParaRPr lang="en-GB" sz="1500" dirty="0" smtClean="0"/>
          </a:p>
          <a:p>
            <a:r>
              <a:rPr lang="en-GB" sz="1500" dirty="0" smtClean="0"/>
              <a:t>For </a:t>
            </a:r>
            <a:r>
              <a:rPr lang="en-GB" sz="1500" dirty="0"/>
              <a:t>example, the introduction of a reward system in an organisation can be a major cause for the employees’ acceptance of a new ERP system</a:t>
            </a:r>
          </a:p>
          <a:p>
            <a:pPr marL="0" indent="0">
              <a:buNone/>
            </a:pP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1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39"/>
    </mc:Choice>
    <mc:Fallback>
      <p:transition spd="slow" advTm="2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Explanatory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lnSpc>
                <a:spcPct val="150000"/>
              </a:lnSpc>
            </a:pPr>
            <a:r>
              <a:rPr lang="en-GB" sz="1500" dirty="0" smtClean="0"/>
              <a:t>Examples </a:t>
            </a:r>
            <a:r>
              <a:rPr lang="en-GB" sz="1500" dirty="0"/>
              <a:t>of </a:t>
            </a:r>
            <a:r>
              <a:rPr lang="en-GB" sz="1500" b="1" i="1" dirty="0"/>
              <a:t>explanatory knowledge</a:t>
            </a:r>
            <a:r>
              <a:rPr lang="en-GB" sz="1500" dirty="0"/>
              <a:t>: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500" dirty="0"/>
              <a:t>The earthquake in Japan 2011 was a consequence of displacements of tectonic plates.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500" dirty="0"/>
              <a:t>The failure to introduce social software into the company was caused by its authoritarian organisational culture.</a:t>
            </a:r>
            <a:endParaRPr lang="sv-SE" sz="1500" dirty="0"/>
          </a:p>
          <a:p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9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8"/>
    </mc:Choice>
    <mc:Fallback>
      <p:transition spd="slow" advTm="1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Predictive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500" b="1" i="1" dirty="0"/>
              <a:t>Predictive knowledge</a:t>
            </a:r>
            <a:r>
              <a:rPr lang="en-GB" sz="1500" b="1" dirty="0"/>
              <a:t> </a:t>
            </a:r>
            <a:r>
              <a:rPr lang="en-GB" sz="1500" dirty="0"/>
              <a:t>offers </a:t>
            </a:r>
            <a:r>
              <a:rPr lang="en-GB" sz="1500" b="1" dirty="0"/>
              <a:t>black-box predictions, </a:t>
            </a:r>
            <a:r>
              <a:rPr lang="en-GB" sz="1500" dirty="0"/>
              <a:t>i.e. it </a:t>
            </a:r>
            <a:r>
              <a:rPr lang="en-GB" sz="1500" b="1" dirty="0"/>
              <a:t>predicts outcomes </a:t>
            </a:r>
            <a:r>
              <a:rPr lang="en-GB" sz="1500" dirty="0"/>
              <a:t>based on underlying factors but without explaining causal or other relationships between them. </a:t>
            </a:r>
          </a:p>
          <a:p>
            <a:r>
              <a:rPr lang="en-GB" sz="1500" dirty="0"/>
              <a:t>The goal of </a:t>
            </a:r>
            <a:r>
              <a:rPr lang="en-GB" sz="1500" i="1" dirty="0"/>
              <a:t>predictive knowledge </a:t>
            </a:r>
            <a:r>
              <a:rPr lang="en-GB" sz="1500" b="1" dirty="0"/>
              <a:t>is accurate prediction, not </a:t>
            </a:r>
            <a:r>
              <a:rPr lang="en-GB" sz="1500" b="1" dirty="0" smtClean="0"/>
              <a:t>understanding</a:t>
            </a:r>
          </a:p>
          <a:p>
            <a:r>
              <a:rPr lang="en-GB" sz="1500" dirty="0" smtClean="0"/>
              <a:t>Therefore</a:t>
            </a:r>
            <a:r>
              <a:rPr lang="en-GB" sz="1500" b="1" dirty="0" smtClean="0"/>
              <a:t>, </a:t>
            </a:r>
            <a:r>
              <a:rPr lang="en-GB" sz="1500" i="1" dirty="0"/>
              <a:t>predictive knowledge </a:t>
            </a:r>
            <a:r>
              <a:rPr lang="en-GB" sz="1500" dirty="0" smtClean="0"/>
              <a:t>is usually not described as a theory, since a prediction does not explain why things happen </a:t>
            </a:r>
            <a:endParaRPr lang="en-GB" sz="1500" b="1" dirty="0"/>
          </a:p>
          <a:p>
            <a:pPr marL="0" indent="0">
              <a:buNone/>
            </a:pP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2"/>
    </mc:Choice>
    <mc:Fallback>
      <p:transition spd="slow" advTm="3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Predictive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lnSpc>
                <a:spcPct val="150000"/>
              </a:lnSpc>
            </a:pPr>
            <a:r>
              <a:rPr lang="en-GB" sz="1500" dirty="0" smtClean="0"/>
              <a:t>Examples </a:t>
            </a:r>
            <a:r>
              <a:rPr lang="en-GB" sz="1500" dirty="0"/>
              <a:t>of </a:t>
            </a:r>
            <a:r>
              <a:rPr lang="en-GB" sz="1500" b="1" i="1" dirty="0"/>
              <a:t>predictive knowledge</a:t>
            </a:r>
            <a:r>
              <a:rPr lang="en-GB" sz="1500" dirty="0"/>
              <a:t>: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US" sz="1500" dirty="0"/>
              <a:t>The treatment of patients by physicians with unwashed hands may result in </a:t>
            </a:r>
            <a:r>
              <a:rPr lang="en-US" sz="1500" dirty="0" smtClean="0"/>
              <a:t>diseases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500" dirty="0"/>
              <a:t>Heavy exposure to sunlight may result in skin </a:t>
            </a:r>
            <a:r>
              <a:rPr lang="en-GB" sz="1500" dirty="0" smtClean="0"/>
              <a:t>diseases</a:t>
            </a:r>
            <a:endParaRPr lang="sv-SE" sz="1500" dirty="0"/>
          </a:p>
          <a:p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2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4"/>
    </mc:Choice>
    <mc:Fallback>
      <p:transition spd="slow" advTm="2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549282" cy="596700"/>
          </a:xfrm>
        </p:spPr>
        <p:txBody>
          <a:bodyPr>
            <a:normAutofit fontScale="90000"/>
          </a:bodyPr>
          <a:lstStyle/>
          <a:p>
            <a:r>
              <a:rPr lang="en-GB" dirty="0"/>
              <a:t>Explanatory and predictive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2576"/>
            <a:ext cx="8079774" cy="3240432"/>
          </a:xfrm>
        </p:spPr>
        <p:txBody>
          <a:bodyPr>
            <a:normAutofit/>
          </a:bodyPr>
          <a:lstStyle/>
          <a:p>
            <a:r>
              <a:rPr lang="en-GB" sz="1500" b="1" i="1" dirty="0"/>
              <a:t>Explanatory and predictive knowledge </a:t>
            </a:r>
            <a:r>
              <a:rPr lang="en-GB" sz="1500" dirty="0"/>
              <a:t>offers both explanations and predictions </a:t>
            </a:r>
          </a:p>
          <a:p>
            <a:r>
              <a:rPr lang="en-GB" sz="1500" dirty="0"/>
              <a:t>It </a:t>
            </a:r>
            <a:r>
              <a:rPr lang="en-GB" sz="1500" b="1" dirty="0"/>
              <a:t>predicts outcomes and explains </a:t>
            </a:r>
            <a:r>
              <a:rPr lang="en-GB" sz="1500" dirty="0"/>
              <a:t>how these are related to underlying mechanisms and factors, often through causal relationships. </a:t>
            </a:r>
          </a:p>
          <a:p>
            <a:endParaRPr lang="en-GB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8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2"/>
    </mc:Choice>
    <mc:Fallback>
      <p:transition spd="slow" advTm="1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430620" cy="596700"/>
          </a:xfrm>
        </p:spPr>
        <p:txBody>
          <a:bodyPr>
            <a:normAutofit fontScale="90000"/>
          </a:bodyPr>
          <a:lstStyle/>
          <a:p>
            <a:r>
              <a:rPr lang="en-GB" dirty="0"/>
              <a:t>Explanatory and predictive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31376"/>
            <a:ext cx="7688885" cy="2006184"/>
          </a:xfrm>
        </p:spPr>
        <p:txBody>
          <a:bodyPr>
            <a:normAutofit fontScale="92500"/>
          </a:bodyPr>
          <a:lstStyle/>
          <a:p>
            <a:r>
              <a:rPr lang="en-GB" sz="1800" dirty="0" smtClean="0"/>
              <a:t>This </a:t>
            </a:r>
            <a:r>
              <a:rPr lang="en-GB" sz="1800" dirty="0"/>
              <a:t>kind of knowledge is considered the most common in natural science. It is much less common in the IT area, but there are examples such as the </a:t>
            </a:r>
            <a:r>
              <a:rPr lang="en-GB" sz="1800" b="1" dirty="0"/>
              <a:t>Technology Acceptance Model (TAM) </a:t>
            </a:r>
            <a:r>
              <a:rPr lang="en-GB" sz="1800" dirty="0"/>
              <a:t>(</a:t>
            </a:r>
            <a:r>
              <a:rPr lang="en-GB" sz="1800" dirty="0" err="1"/>
              <a:t>Venkatesh</a:t>
            </a:r>
            <a:r>
              <a:rPr lang="en-GB" sz="1800" dirty="0"/>
              <a:t> and Davis 2000), and </a:t>
            </a:r>
            <a:r>
              <a:rPr lang="en-GB" sz="1800" b="1" dirty="0" err="1"/>
              <a:t>DeLone</a:t>
            </a:r>
            <a:r>
              <a:rPr lang="en-GB" sz="1800" b="1" dirty="0"/>
              <a:t> and McLean’s model of information system success </a:t>
            </a:r>
            <a:r>
              <a:rPr lang="en-GB" sz="1800" dirty="0"/>
              <a:t>(</a:t>
            </a:r>
            <a:r>
              <a:rPr lang="en-GB" sz="1800" dirty="0" err="1"/>
              <a:t>DeLone</a:t>
            </a:r>
            <a:r>
              <a:rPr lang="en-GB" sz="1800" dirty="0"/>
              <a:t> and McLean 2003</a:t>
            </a:r>
            <a:r>
              <a:rPr lang="en-GB" sz="1800" dirty="0" smtClean="0"/>
              <a:t>)</a:t>
            </a:r>
            <a:endParaRPr lang="en-GB" sz="1800" dirty="0" smtClean="0"/>
          </a:p>
          <a:p>
            <a:endParaRPr lang="en-GB" dirty="0" smtClean="0"/>
          </a:p>
          <a:p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6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52"/>
    </mc:Choice>
    <mc:Fallback>
      <p:transition spd="slow" advTm="7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207255" cy="596700"/>
          </a:xfrm>
        </p:spPr>
        <p:txBody>
          <a:bodyPr>
            <a:normAutofit fontScale="90000"/>
          </a:bodyPr>
          <a:lstStyle/>
          <a:p>
            <a:r>
              <a:rPr lang="en-GB" dirty="0"/>
              <a:t>Explanatory and predictive knowledge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62" y="1422118"/>
            <a:ext cx="7688885" cy="2081919"/>
          </a:xfrm>
        </p:spPr>
        <p:txBody>
          <a:bodyPr>
            <a:normAutofit fontScale="62500" lnSpcReduction="20000"/>
          </a:bodyPr>
          <a:lstStyle/>
          <a:p>
            <a:pPr hangingPunct="0">
              <a:lnSpc>
                <a:spcPct val="170000"/>
              </a:lnSpc>
            </a:pPr>
            <a:r>
              <a:rPr lang="en-GB" dirty="0" smtClean="0"/>
              <a:t>Examples </a:t>
            </a:r>
            <a:r>
              <a:rPr lang="en-GB" dirty="0"/>
              <a:t>of </a:t>
            </a:r>
            <a:r>
              <a:rPr lang="en-GB" b="1" dirty="0"/>
              <a:t>explanatory and predictive knowledge</a:t>
            </a:r>
            <a:r>
              <a:rPr lang="en-GB" dirty="0"/>
              <a:t>:</a:t>
            </a:r>
            <a:endParaRPr lang="sv-SE" dirty="0"/>
          </a:p>
          <a:p>
            <a:pPr lvl="1" hangingPunct="0">
              <a:lnSpc>
                <a:spcPct val="170000"/>
              </a:lnSpc>
            </a:pPr>
            <a:r>
              <a:rPr lang="en-GB" dirty="0"/>
              <a:t>Microorganisms can survive in dirt and infect people that come into contact with </a:t>
            </a:r>
            <a:r>
              <a:rPr lang="en-GB" dirty="0" smtClean="0"/>
              <a:t>them</a:t>
            </a:r>
            <a:endParaRPr lang="sv-SE" dirty="0"/>
          </a:p>
          <a:p>
            <a:pPr lvl="1" hangingPunct="0">
              <a:lnSpc>
                <a:spcPct val="170000"/>
              </a:lnSpc>
            </a:pPr>
            <a:r>
              <a:rPr lang="en-GB" dirty="0"/>
              <a:t>Exposure to the ultraviolet radiation of sunlight may cause a burn of the skin, which may result in skin </a:t>
            </a:r>
            <a:r>
              <a:rPr lang="en-GB" dirty="0" smtClean="0"/>
              <a:t>diseases</a:t>
            </a:r>
            <a:endParaRPr lang="sv-SE" dirty="0"/>
          </a:p>
          <a:p>
            <a:endParaRPr lang="en-GB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4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43"/>
    </mc:Choice>
    <mc:Fallback>
      <p:transition spd="slow" advTm="24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50119" y="1444109"/>
            <a:ext cx="6260769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sv-SE" sz="2700" dirty="0">
                <a:latin typeface="+mj-lt"/>
                <a:ea typeface="+mj-ea"/>
                <a:cs typeface="+mj-cs"/>
              </a:rPr>
              <a:t>Knowledge types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8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1"/>
    </mc:Choice>
    <mc:Fallback>
      <p:transition spd="slow" advTm="1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Presciptive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500" b="1" i="1" dirty="0"/>
              <a:t>Prescriptive knowledge</a:t>
            </a:r>
            <a:r>
              <a:rPr lang="en-GB" sz="1500" b="1" dirty="0"/>
              <a:t> </a:t>
            </a:r>
            <a:r>
              <a:rPr lang="en-GB" sz="1500" dirty="0"/>
              <a:t>consists of </a:t>
            </a:r>
            <a:r>
              <a:rPr lang="en-GB" sz="1500" b="1" dirty="0"/>
              <a:t>prescriptive models </a:t>
            </a:r>
            <a:r>
              <a:rPr lang="en-GB" sz="1500" dirty="0"/>
              <a:t>and </a:t>
            </a:r>
            <a:r>
              <a:rPr lang="en-GB" sz="1500" b="1" dirty="0"/>
              <a:t>methods</a:t>
            </a:r>
            <a:r>
              <a:rPr lang="en-GB" sz="1500" dirty="0"/>
              <a:t> that help solve </a:t>
            </a:r>
            <a:r>
              <a:rPr lang="en-GB" sz="1500" b="1" dirty="0"/>
              <a:t>practical problems</a:t>
            </a:r>
          </a:p>
          <a:p>
            <a:r>
              <a:rPr lang="en-GB" sz="1500" i="1" dirty="0"/>
              <a:t>Prescriptive methods </a:t>
            </a:r>
            <a:r>
              <a:rPr lang="en-GB" sz="1500" dirty="0"/>
              <a:t>are </a:t>
            </a:r>
            <a:r>
              <a:rPr lang="en-GB" sz="1500" b="1" dirty="0"/>
              <a:t>guidelines and procedures </a:t>
            </a:r>
            <a:r>
              <a:rPr lang="en-GB" sz="1500" dirty="0"/>
              <a:t>that help people to work in systematic ways when solving problems. </a:t>
            </a:r>
          </a:p>
          <a:p>
            <a:r>
              <a:rPr lang="en-GB" sz="1500" i="1" dirty="0" smtClean="0"/>
              <a:t>Prescriptive </a:t>
            </a:r>
            <a:r>
              <a:rPr lang="en-GB" sz="1500" i="1" dirty="0"/>
              <a:t>models </a:t>
            </a:r>
            <a:r>
              <a:rPr lang="en-GB" sz="1500" dirty="0"/>
              <a:t>can be seen as </a:t>
            </a:r>
            <a:r>
              <a:rPr lang="en-GB" sz="1500" b="1" dirty="0"/>
              <a:t>blueprints</a:t>
            </a:r>
            <a:r>
              <a:rPr lang="en-GB" sz="1500" dirty="0"/>
              <a:t> for </a:t>
            </a:r>
            <a:r>
              <a:rPr lang="en-GB" sz="1500" dirty="0" smtClean="0"/>
              <a:t>developing, for example, business processes or IT systems</a:t>
            </a:r>
          </a:p>
          <a:p>
            <a:endParaRPr lang="sv-SE" sz="1500" dirty="0"/>
          </a:p>
          <a:p>
            <a:endParaRPr lang="sv-S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8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50"/>
    </mc:Choice>
    <mc:Fallback>
      <p:transition spd="slow" advTm="3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Presciptive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695866" cy="3240432"/>
          </a:xfrm>
        </p:spPr>
        <p:txBody>
          <a:bodyPr>
            <a:normAutofit/>
          </a:bodyPr>
          <a:lstStyle/>
          <a:p>
            <a:r>
              <a:rPr lang="en-GB" sz="1500" dirty="0"/>
              <a:t>Typical examples of </a:t>
            </a:r>
            <a:r>
              <a:rPr lang="en-GB" sz="1500" i="1" dirty="0"/>
              <a:t>prescriptive methods </a:t>
            </a:r>
            <a:r>
              <a:rPr lang="en-GB" sz="1500" dirty="0"/>
              <a:t>are </a:t>
            </a:r>
            <a:r>
              <a:rPr lang="en-GB" sz="1500" b="1" dirty="0"/>
              <a:t>systems and software development methods</a:t>
            </a:r>
            <a:r>
              <a:rPr lang="en-GB" sz="1500" dirty="0"/>
              <a:t>, such as the </a:t>
            </a:r>
            <a:r>
              <a:rPr lang="en-GB" sz="1500" b="1" dirty="0"/>
              <a:t>Rational Unified Process (RUP) </a:t>
            </a:r>
            <a:r>
              <a:rPr lang="en-GB" sz="1500" dirty="0"/>
              <a:t>(Kroll et al. 2003), or agile methods, such as </a:t>
            </a:r>
            <a:r>
              <a:rPr lang="en-GB" sz="1500" b="1" dirty="0"/>
              <a:t>XP and SCRUM </a:t>
            </a:r>
            <a:r>
              <a:rPr lang="en-GB" sz="1500" dirty="0"/>
              <a:t>(Cohn 2009). </a:t>
            </a:r>
          </a:p>
          <a:p>
            <a:r>
              <a:rPr lang="en-GB" sz="1500" dirty="0"/>
              <a:t>Typical examples of prescriptive models are </a:t>
            </a:r>
            <a:r>
              <a:rPr lang="en-GB" sz="1500" b="1" dirty="0"/>
              <a:t>conceptual reference models, such as SCOR </a:t>
            </a:r>
            <a:r>
              <a:rPr lang="en-GB" sz="1500" dirty="0"/>
              <a:t>(</a:t>
            </a:r>
            <a:r>
              <a:rPr lang="en-GB" sz="1500" dirty="0" err="1"/>
              <a:t>Bolstorff</a:t>
            </a:r>
            <a:r>
              <a:rPr lang="en-GB" sz="1500" dirty="0"/>
              <a:t> and Rosenbaum 2007), or </a:t>
            </a:r>
            <a:r>
              <a:rPr lang="en-GB" sz="1500" b="1" dirty="0"/>
              <a:t>architectural models, such as OSI </a:t>
            </a:r>
            <a:r>
              <a:rPr lang="en-GB" sz="1500" dirty="0"/>
              <a:t>(Day and Zimmerman 1983).  </a:t>
            </a:r>
          </a:p>
          <a:p>
            <a:endParaRPr lang="en-GB" sz="1500" dirty="0"/>
          </a:p>
          <a:p>
            <a:endParaRPr lang="sv-SE" sz="15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9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3"/>
    </mc:Choice>
    <mc:Fallback>
      <p:transition spd="slow" advTm="39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Presciptive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3"/>
            <a:ext cx="7437600" cy="3610573"/>
          </a:xfrm>
        </p:spPr>
        <p:txBody>
          <a:bodyPr>
            <a:normAutofit/>
          </a:bodyPr>
          <a:lstStyle/>
          <a:p>
            <a:r>
              <a:rPr lang="en-GB" sz="1500" i="1" dirty="0" smtClean="0"/>
              <a:t>Prescriptive </a:t>
            </a:r>
            <a:r>
              <a:rPr lang="en-GB" sz="1500" i="1" dirty="0"/>
              <a:t>models and methods </a:t>
            </a:r>
            <a:r>
              <a:rPr lang="en-GB" sz="1500" dirty="0"/>
              <a:t>can be viewed as comprising two </a:t>
            </a:r>
            <a:r>
              <a:rPr lang="en-GB" sz="1500" dirty="0" smtClean="0"/>
              <a:t>parts.</a:t>
            </a:r>
          </a:p>
          <a:p>
            <a:r>
              <a:rPr lang="en-GB" sz="1350" b="1" dirty="0" smtClean="0"/>
              <a:t>The </a:t>
            </a:r>
            <a:r>
              <a:rPr lang="en-GB" sz="1350" b="1" dirty="0"/>
              <a:t>first </a:t>
            </a:r>
            <a:r>
              <a:rPr lang="en-GB" sz="1350" b="1" dirty="0" smtClean="0"/>
              <a:t>part </a:t>
            </a:r>
            <a:r>
              <a:rPr lang="en-GB" sz="1350" dirty="0" smtClean="0"/>
              <a:t>- is </a:t>
            </a:r>
            <a:r>
              <a:rPr lang="en-GB" sz="1350" dirty="0"/>
              <a:t>the </a:t>
            </a:r>
            <a:r>
              <a:rPr lang="en-GB" sz="1350" b="1" dirty="0"/>
              <a:t>model or method </a:t>
            </a:r>
            <a:r>
              <a:rPr lang="en-GB" sz="1350" b="1" dirty="0" smtClean="0"/>
              <a:t>itself</a:t>
            </a:r>
          </a:p>
          <a:p>
            <a:r>
              <a:rPr lang="en-GB" sz="1350" b="1" dirty="0" smtClean="0"/>
              <a:t>The </a:t>
            </a:r>
            <a:r>
              <a:rPr lang="en-GB" sz="1350" b="1" dirty="0"/>
              <a:t>second </a:t>
            </a:r>
            <a:r>
              <a:rPr lang="en-GB" sz="1350" b="1" dirty="0" smtClean="0"/>
              <a:t>part </a:t>
            </a:r>
            <a:r>
              <a:rPr lang="en-GB" sz="1350" dirty="0" smtClean="0"/>
              <a:t>- is </a:t>
            </a:r>
            <a:r>
              <a:rPr lang="en-GB" sz="1350" dirty="0"/>
              <a:t>a </a:t>
            </a:r>
            <a:r>
              <a:rPr lang="en-GB" sz="1350" b="1" dirty="0"/>
              <a:t>statement </a:t>
            </a:r>
            <a:r>
              <a:rPr lang="en-GB" sz="1350" dirty="0"/>
              <a:t>about some desirable effect of using the model or method. </a:t>
            </a:r>
            <a:endParaRPr lang="en-GB" sz="1350" dirty="0" smtClean="0"/>
          </a:p>
          <a:p>
            <a:r>
              <a:rPr lang="en-GB" sz="1350" dirty="0" smtClean="0"/>
              <a:t>This </a:t>
            </a:r>
            <a:r>
              <a:rPr lang="en-GB" sz="1350" b="1" dirty="0" smtClean="0"/>
              <a:t>predictive </a:t>
            </a:r>
            <a:r>
              <a:rPr lang="en-GB" sz="1350" b="1" dirty="0"/>
              <a:t>statement </a:t>
            </a:r>
            <a:r>
              <a:rPr lang="en-GB" sz="1350" dirty="0" smtClean="0"/>
              <a:t>(the second part) implies that if a prescriptive model or method is used in a certain practice, </a:t>
            </a:r>
            <a:r>
              <a:rPr lang="en-GB" sz="1350" dirty="0"/>
              <a:t>this will contribute to effects desired by some stakeholders</a:t>
            </a:r>
            <a:r>
              <a:rPr lang="en-GB" sz="1350" dirty="0" smtClean="0"/>
              <a:t>. </a:t>
            </a:r>
          </a:p>
          <a:p>
            <a:r>
              <a:rPr lang="en-GB" sz="1350" dirty="0" smtClean="0"/>
              <a:t>In </a:t>
            </a:r>
            <a:r>
              <a:rPr lang="en-GB" sz="1350" dirty="0"/>
              <a:t>this sense, prescription can be seen as a special case of prediction</a:t>
            </a:r>
            <a:r>
              <a:rPr lang="en-GB" sz="1200" dirty="0"/>
              <a:t>. </a:t>
            </a:r>
            <a:endParaRPr lang="sv-SE" sz="1200" dirty="0"/>
          </a:p>
          <a:p>
            <a:endParaRPr lang="sv-SE" sz="1500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9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77"/>
    </mc:Choice>
    <mc:Fallback>
      <p:transition spd="slow" advTm="5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Presciptive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lnSpc>
                <a:spcPct val="150000"/>
              </a:lnSpc>
            </a:pPr>
            <a:r>
              <a:rPr lang="en-GB" sz="1500" dirty="0" smtClean="0"/>
              <a:t>Examples </a:t>
            </a:r>
            <a:r>
              <a:rPr lang="en-GB" sz="1500" dirty="0"/>
              <a:t>of </a:t>
            </a:r>
            <a:r>
              <a:rPr lang="en-GB" sz="1500" b="1" i="1" dirty="0"/>
              <a:t>prescriptive knowledge</a:t>
            </a:r>
            <a:r>
              <a:rPr lang="en-GB" sz="1500" dirty="0"/>
              <a:t>: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350" dirty="0"/>
              <a:t>Apply sun lotion before sun bathing!</a:t>
            </a:r>
            <a:endParaRPr lang="sv-SE" sz="1350" dirty="0"/>
          </a:p>
          <a:p>
            <a:pPr lvl="1" hangingPunct="0">
              <a:lnSpc>
                <a:spcPct val="150000"/>
              </a:lnSpc>
            </a:pPr>
            <a:r>
              <a:rPr lang="en-GB" sz="1350" dirty="0"/>
              <a:t>Develop your software system iteratively!</a:t>
            </a:r>
            <a:endParaRPr lang="sv-SE" sz="1350" dirty="0"/>
          </a:p>
          <a:p>
            <a:endParaRPr lang="en-GB" sz="1500" dirty="0"/>
          </a:p>
          <a:p>
            <a:endParaRPr lang="sv-SE" sz="15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2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4"/>
    </mc:Choice>
    <mc:Fallback>
      <p:transition spd="slow" advTm="1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43579" y="1660494"/>
            <a:ext cx="6260769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sv-SE" sz="2700" dirty="0">
                <a:latin typeface="+mj-lt"/>
                <a:ea typeface="+mj-ea"/>
                <a:cs typeface="+mj-cs"/>
              </a:rPr>
              <a:t>Theories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6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"/>
    </mc:Choice>
    <mc:Fallback>
      <p:transition spd="slow" advTm="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Theories 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2001" y="1255067"/>
            <a:ext cx="7444580" cy="2618917"/>
          </a:xfrm>
        </p:spPr>
        <p:txBody>
          <a:bodyPr>
            <a:normAutofit/>
          </a:bodyPr>
          <a:lstStyle/>
          <a:p>
            <a:r>
              <a:rPr lang="en-US" sz="1350" dirty="0" smtClean="0"/>
              <a:t>Theories </a:t>
            </a:r>
            <a:r>
              <a:rPr lang="en-US" sz="1350" dirty="0"/>
              <a:t>are key instruments for structuring and </a:t>
            </a:r>
            <a:r>
              <a:rPr lang="en-US" sz="1350" dirty="0" smtClean="0"/>
              <a:t>organizing </a:t>
            </a:r>
            <a:r>
              <a:rPr lang="en-US" sz="1350" dirty="0"/>
              <a:t>large bodies of scientific knowledge</a:t>
            </a:r>
            <a:endParaRPr lang="en-GB" sz="1350" dirty="0"/>
          </a:p>
          <a:p>
            <a:pPr marL="0" indent="0">
              <a:buNone/>
            </a:pPr>
            <a:endParaRPr lang="sv-SE" sz="1350" dirty="0"/>
          </a:p>
          <a:p>
            <a:pPr>
              <a:buNone/>
            </a:pPr>
            <a:endParaRPr lang="sv-SE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9"/>
    </mc:Choice>
    <mc:Fallback>
      <p:transition spd="slow" advTm="10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Theories 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1999" y="1255066"/>
            <a:ext cx="7674925" cy="3749703"/>
          </a:xfrm>
        </p:spPr>
        <p:txBody>
          <a:bodyPr>
            <a:normAutofit/>
          </a:bodyPr>
          <a:lstStyle/>
          <a:p>
            <a:r>
              <a:rPr lang="en-GB" sz="1350" dirty="0" smtClean="0"/>
              <a:t>A </a:t>
            </a:r>
            <a:r>
              <a:rPr lang="en-GB" sz="1350" dirty="0"/>
              <a:t>theory </a:t>
            </a:r>
            <a:r>
              <a:rPr lang="en-GB" sz="1350" b="1" dirty="0"/>
              <a:t>aims to explain </a:t>
            </a:r>
            <a:r>
              <a:rPr lang="en-GB" sz="1350" b="1" dirty="0" smtClean="0"/>
              <a:t>how </a:t>
            </a:r>
            <a:r>
              <a:rPr lang="en-GB" sz="1400" b="1" dirty="0" smtClean="0"/>
              <a:t>phenomena </a:t>
            </a:r>
            <a:r>
              <a:rPr lang="en-GB" sz="1350" b="1" dirty="0" smtClean="0"/>
              <a:t>in </a:t>
            </a:r>
            <a:r>
              <a:rPr lang="en-GB" sz="1350" b="1" dirty="0"/>
              <a:t>a domain are related to each other, typically through cause and effect relationships. </a:t>
            </a:r>
            <a:endParaRPr lang="en-GB" sz="1350" b="1" dirty="0" smtClean="0"/>
          </a:p>
          <a:p>
            <a:r>
              <a:rPr lang="en-GB" sz="1350" dirty="0" smtClean="0"/>
              <a:t>A </a:t>
            </a:r>
            <a:r>
              <a:rPr lang="en-GB" sz="1350" dirty="0"/>
              <a:t>theory</a:t>
            </a:r>
            <a:r>
              <a:rPr lang="en-GB" sz="1350" dirty="0" smtClean="0"/>
              <a:t> should contain </a:t>
            </a:r>
            <a:r>
              <a:rPr lang="en-GB" sz="1350" b="1" dirty="0" smtClean="0"/>
              <a:t>logical (sometimes called theoretical) argument for why </a:t>
            </a:r>
            <a:r>
              <a:rPr lang="en-GB" sz="1350" dirty="0" smtClean="0"/>
              <a:t>a </a:t>
            </a:r>
            <a:r>
              <a:rPr lang="en-GB" sz="1350" dirty="0"/>
              <a:t>cause and effect </a:t>
            </a:r>
            <a:r>
              <a:rPr lang="en-GB" sz="1350" dirty="0" smtClean="0"/>
              <a:t>relationships exist – that is, it is </a:t>
            </a:r>
            <a:r>
              <a:rPr lang="en-GB" sz="1350" b="1" dirty="0" smtClean="0"/>
              <a:t>explicating the causal logic using logical arguments</a:t>
            </a:r>
          </a:p>
          <a:p>
            <a:r>
              <a:rPr lang="en-GB" sz="1350" dirty="0" smtClean="0"/>
              <a:t>A “theory is the answer to queries of why” (Sutton &amp; Straw, 1995)</a:t>
            </a:r>
          </a:p>
          <a:p>
            <a:endParaRPr lang="en-GB" sz="1350" dirty="0" smtClean="0"/>
          </a:p>
          <a:p>
            <a:endParaRPr lang="en-GB" sz="1350" dirty="0"/>
          </a:p>
          <a:p>
            <a:pPr marL="0" indent="0">
              <a:buNone/>
            </a:pPr>
            <a:r>
              <a:rPr lang="en-US" sz="1350" dirty="0"/>
              <a:t> </a:t>
            </a: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3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64"/>
    </mc:Choice>
    <mc:Fallback>
      <p:transition spd="slow" advTm="5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 err="1" smtClean="0"/>
              <a:t>Theories</a:t>
            </a:r>
            <a:r>
              <a:rPr lang="sv-SE" sz="2700" dirty="0" smtClean="0"/>
              <a:t> vs </a:t>
            </a:r>
            <a:r>
              <a:rPr lang="sv-SE" sz="2700" dirty="0" err="1" smtClean="0"/>
              <a:t>empirical</a:t>
            </a:r>
            <a:r>
              <a:rPr lang="sv-SE" sz="2700" dirty="0" smtClean="0"/>
              <a:t> </a:t>
            </a:r>
            <a:r>
              <a:rPr lang="sv-SE" sz="2700" dirty="0" smtClean="0"/>
              <a:t>data  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1999" y="1255065"/>
            <a:ext cx="7765667" cy="3658961"/>
          </a:xfrm>
        </p:spPr>
        <p:txBody>
          <a:bodyPr>
            <a:normAutofit/>
          </a:bodyPr>
          <a:lstStyle/>
          <a:p>
            <a:r>
              <a:rPr lang="en-GB" sz="1500" b="1" dirty="0" smtClean="0"/>
              <a:t>Empirical data </a:t>
            </a:r>
            <a:r>
              <a:rPr lang="en-GB" sz="1500" dirty="0" smtClean="0"/>
              <a:t>can be used to </a:t>
            </a:r>
            <a:r>
              <a:rPr lang="en-GB" sz="1500" b="1" dirty="0" smtClean="0"/>
              <a:t>describe empirical relationships or </a:t>
            </a:r>
            <a:r>
              <a:rPr lang="en-GB" sz="1500" b="1" dirty="0" smtClean="0"/>
              <a:t>patterns </a:t>
            </a:r>
            <a:r>
              <a:rPr lang="en-GB" sz="1500" dirty="0" smtClean="0"/>
              <a:t>that have been </a:t>
            </a:r>
            <a:r>
              <a:rPr lang="en-GB" sz="1500" b="1" dirty="0" smtClean="0"/>
              <a:t>observed in the real world, </a:t>
            </a:r>
            <a:r>
              <a:rPr lang="en-GB" sz="1500" dirty="0" smtClean="0"/>
              <a:t>however, they </a:t>
            </a:r>
            <a:r>
              <a:rPr lang="en-GB" sz="1500" b="1" dirty="0" smtClean="0"/>
              <a:t>do not explain why these relationships or </a:t>
            </a:r>
            <a:r>
              <a:rPr lang="en-GB" sz="1500" b="1" dirty="0" smtClean="0"/>
              <a:t>patterns </a:t>
            </a:r>
            <a:r>
              <a:rPr lang="en-GB" sz="1500" b="1" dirty="0" smtClean="0"/>
              <a:t>exists. </a:t>
            </a:r>
          </a:p>
          <a:p>
            <a:r>
              <a:rPr lang="en-GB" sz="1500" dirty="0" smtClean="0"/>
              <a:t>A </a:t>
            </a:r>
            <a:r>
              <a:rPr lang="en-GB" sz="1500" b="1" dirty="0" smtClean="0"/>
              <a:t>theory is needed for explaining why the </a:t>
            </a:r>
            <a:r>
              <a:rPr lang="en-GB" sz="1500" b="1" dirty="0"/>
              <a:t>empirical </a:t>
            </a:r>
            <a:r>
              <a:rPr lang="en-GB" sz="1500" b="1" dirty="0" smtClean="0"/>
              <a:t>relationships or patterns are observed </a:t>
            </a:r>
            <a:r>
              <a:rPr lang="en-GB" sz="1500" dirty="0" smtClean="0"/>
              <a:t>by </a:t>
            </a:r>
            <a:r>
              <a:rPr lang="en-GB" sz="1500" b="1" dirty="0" smtClean="0"/>
              <a:t>providing logical argument</a:t>
            </a:r>
          </a:p>
          <a:p>
            <a:r>
              <a:rPr lang="sv-SE" sz="1500" b="1" dirty="0" err="1"/>
              <a:t>Empirical</a:t>
            </a:r>
            <a:r>
              <a:rPr lang="sv-SE" sz="1500" b="1" dirty="0"/>
              <a:t> data do not </a:t>
            </a:r>
            <a:r>
              <a:rPr lang="sv-SE" sz="1500" b="1" dirty="0" err="1"/>
              <a:t>generate</a:t>
            </a:r>
            <a:r>
              <a:rPr lang="sv-SE" sz="1500" b="1" dirty="0"/>
              <a:t> </a:t>
            </a:r>
            <a:r>
              <a:rPr lang="sv-SE" sz="1500" b="1" dirty="0" err="1"/>
              <a:t>theories</a:t>
            </a:r>
            <a:r>
              <a:rPr lang="sv-SE" sz="1500" b="1" dirty="0"/>
              <a:t> – </a:t>
            </a:r>
            <a:r>
              <a:rPr lang="sv-SE" sz="1500" b="1" dirty="0" err="1"/>
              <a:t>reseachers</a:t>
            </a:r>
            <a:r>
              <a:rPr lang="sv-SE" sz="1500" b="1" dirty="0"/>
              <a:t> do</a:t>
            </a:r>
            <a:endParaRPr lang="en-GB" sz="1500" b="1" dirty="0"/>
          </a:p>
          <a:p>
            <a:r>
              <a:rPr lang="en-GB" sz="1500" dirty="0" smtClean="0"/>
              <a:t>Note, however, empirical data can provide support for a theory </a:t>
            </a:r>
            <a:r>
              <a:rPr lang="en-US" sz="1350" dirty="0"/>
              <a:t> </a:t>
            </a: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8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71"/>
    </mc:Choice>
    <mc:Fallback>
      <p:transition spd="slow" advTm="72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Teories</a:t>
            </a:r>
            <a:r>
              <a:rPr lang="sv-SE" dirty="0" smtClean="0"/>
              <a:t> and </a:t>
            </a:r>
            <a:r>
              <a:rPr lang="sv-SE" dirty="0" err="1" smtClean="0"/>
              <a:t>Empirical</a:t>
            </a:r>
            <a:r>
              <a:rPr lang="sv-SE" dirty="0" smtClean="0"/>
              <a:t> data</a:t>
            </a:r>
            <a:endParaRPr lang="sv-SE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19418" y="2930577"/>
            <a:ext cx="7212747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40702" y="16157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Theories </a:t>
            </a:r>
            <a:r>
              <a:rPr lang="en-US" dirty="0"/>
              <a:t>- are logical / theoretical arguments / statements about why cause-effect relationships between empirical events occur or arise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740702" y="33220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Empirical </a:t>
            </a:r>
            <a:r>
              <a:rPr lang="en-US" b="1" dirty="0"/>
              <a:t>data </a:t>
            </a:r>
            <a:r>
              <a:rPr lang="en-US" dirty="0"/>
              <a:t>- describes relationships between data we can observe, but do not explain why these relationships exist. Explanations we find instead of theories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96868" y="3322082"/>
            <a:ext cx="1419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i="1" dirty="0" err="1" smtClean="0"/>
              <a:t>Empirical</a:t>
            </a:r>
            <a:r>
              <a:rPr lang="sv-SE" b="1" i="1" dirty="0" smtClean="0"/>
              <a:t> </a:t>
            </a:r>
            <a:r>
              <a:rPr lang="sv-SE" b="1" i="1" dirty="0" err="1" smtClean="0"/>
              <a:t>level</a:t>
            </a:r>
            <a:endParaRPr lang="sv-SE" b="1" i="1" dirty="0" smtClean="0"/>
          </a:p>
          <a:p>
            <a:r>
              <a:rPr lang="sv-SE" dirty="0" smtClean="0"/>
              <a:t>-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observe</a:t>
            </a:r>
            <a:endParaRPr lang="sv-SE" dirty="0"/>
          </a:p>
        </p:txBody>
      </p:sp>
      <p:sp>
        <p:nvSpPr>
          <p:cNvPr id="15" name="TextBox 14"/>
          <p:cNvSpPr txBox="1"/>
          <p:nvPr/>
        </p:nvSpPr>
        <p:spPr>
          <a:xfrm>
            <a:off x="996868" y="1615739"/>
            <a:ext cx="1419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i="1" dirty="0" err="1" smtClean="0"/>
              <a:t>Theoretical</a:t>
            </a:r>
            <a:r>
              <a:rPr lang="sv-SE" b="1" i="1" dirty="0" smtClean="0"/>
              <a:t> </a:t>
            </a:r>
            <a:r>
              <a:rPr lang="sv-SE" b="1" i="1" dirty="0" err="1" smtClean="0"/>
              <a:t>level</a:t>
            </a:r>
            <a:r>
              <a:rPr lang="sv-SE" b="1" i="1" dirty="0" smtClean="0"/>
              <a:t> </a:t>
            </a:r>
            <a:endParaRPr lang="sv-SE" b="1" i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Theories - are logical / theoretical arguments / statements about why cause-effect relationships between empirical events occur or arise</a:t>
            </a:r>
            <a:r>
              <a:rPr kumimoji="0" lang="sv-SE" altLang="sv-SE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6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63"/>
    </mc:Choice>
    <mc:Fallback>
      <p:transition spd="slow" advTm="4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Theories 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1999" y="1448996"/>
            <a:ext cx="7744727" cy="3888432"/>
          </a:xfrm>
        </p:spPr>
        <p:txBody>
          <a:bodyPr>
            <a:normAutofit/>
          </a:bodyPr>
          <a:lstStyle/>
          <a:p>
            <a:r>
              <a:rPr lang="sv-SE" sz="1350" dirty="0" err="1" smtClean="0"/>
              <a:t>Theories</a:t>
            </a:r>
            <a:r>
              <a:rPr lang="sv-SE" sz="1350" dirty="0" smtClean="0"/>
              <a:t> </a:t>
            </a:r>
            <a:r>
              <a:rPr lang="sv-SE" sz="1350" dirty="0"/>
              <a:t>also provide a </a:t>
            </a:r>
            <a:r>
              <a:rPr lang="sv-SE" sz="1350" b="1" dirty="0"/>
              <a:t>lens or a way of thinking of </a:t>
            </a:r>
            <a:r>
              <a:rPr lang="en-GB" sz="1350" b="1" dirty="0"/>
              <a:t>phenomena and their </a:t>
            </a:r>
            <a:r>
              <a:rPr lang="en-GB" sz="1350" b="1" dirty="0" smtClean="0"/>
              <a:t>behaviour </a:t>
            </a:r>
            <a:endParaRPr lang="en-GB" sz="1350" dirty="0"/>
          </a:p>
          <a:p>
            <a:r>
              <a:rPr lang="sv-SE" sz="1350" b="1" dirty="0"/>
              <a:t>Different theories give different perspectives on what is happening </a:t>
            </a:r>
            <a:endParaRPr lang="sv-SE" sz="135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69666" y="4080576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(</a:t>
            </a:r>
            <a:r>
              <a:rPr lang="sv-SE" sz="1350" dirty="0" err="1"/>
              <a:t>Cuncliffe</a:t>
            </a:r>
            <a:r>
              <a:rPr lang="sv-SE" sz="1350" dirty="0"/>
              <a:t>, 2008)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80"/>
    </mc:Choice>
    <mc:Fallback>
      <p:transition spd="slow" advTm="2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 err="1"/>
              <a:t>Knowledge</a:t>
            </a:r>
            <a:r>
              <a:rPr lang="sv-SE" sz="2700" dirty="0"/>
              <a:t> </a:t>
            </a:r>
            <a:r>
              <a:rPr lang="sv-SE" sz="2700" dirty="0" err="1" smtClean="0"/>
              <a:t>types</a:t>
            </a:r>
            <a:r>
              <a:rPr lang="sv-SE" sz="2700" dirty="0" smtClean="0"/>
              <a:t> in science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50" dirty="0"/>
              <a:t>Definitional knowledge </a:t>
            </a:r>
          </a:p>
          <a:p>
            <a:r>
              <a:rPr lang="en-GB" sz="1650" dirty="0"/>
              <a:t>Descriptive knowledge</a:t>
            </a:r>
          </a:p>
          <a:p>
            <a:r>
              <a:rPr lang="en-GB" sz="1650" dirty="0"/>
              <a:t>Explanatory knowledge</a:t>
            </a:r>
          </a:p>
          <a:p>
            <a:r>
              <a:rPr lang="en-GB" sz="1650" dirty="0"/>
              <a:t>Predictive knowledge</a:t>
            </a:r>
          </a:p>
          <a:p>
            <a:r>
              <a:rPr lang="en-GB" sz="1650" dirty="0"/>
              <a:t>Explanatory and predictive knowledge</a:t>
            </a:r>
          </a:p>
          <a:p>
            <a:r>
              <a:rPr lang="en-GB" sz="1650" dirty="0"/>
              <a:t>Prescriptive knowledge</a:t>
            </a:r>
          </a:p>
          <a:p>
            <a:endParaRPr lang="en-GB" sz="1800" i="1" dirty="0"/>
          </a:p>
          <a:p>
            <a:endParaRPr lang="en-GB" sz="1650" i="1" dirty="0"/>
          </a:p>
          <a:p>
            <a:endParaRPr lang="sv-SE" sz="1650" dirty="0"/>
          </a:p>
          <a:p>
            <a:pPr marL="342900" lvl="1" indent="0">
              <a:buNone/>
            </a:pPr>
            <a:endParaRPr lang="sv-SE" sz="135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3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3"/>
    </mc:Choice>
    <mc:Fallback>
      <p:transition spd="slow" advTm="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 err="1" smtClean="0"/>
              <a:t>Theory</a:t>
            </a:r>
            <a:r>
              <a:rPr lang="sv-SE" sz="2700" dirty="0" smtClean="0"/>
              <a:t> vs. </a:t>
            </a:r>
            <a:r>
              <a:rPr lang="sv-SE" sz="2700" dirty="0" err="1"/>
              <a:t>t</a:t>
            </a:r>
            <a:r>
              <a:rPr lang="sv-SE" sz="2700" dirty="0" err="1" smtClean="0"/>
              <a:t>heoretical</a:t>
            </a:r>
            <a:r>
              <a:rPr lang="sv-SE" sz="2700" dirty="0" smtClean="0"/>
              <a:t> </a:t>
            </a:r>
            <a:r>
              <a:rPr lang="sv-SE" sz="2700" dirty="0" err="1" smtClean="0"/>
              <a:t>framework</a:t>
            </a:r>
            <a:r>
              <a:rPr lang="sv-SE" sz="2700" dirty="0" smtClean="0"/>
              <a:t> 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2000" y="1420715"/>
            <a:ext cx="7891310" cy="3888432"/>
          </a:xfrm>
        </p:spPr>
        <p:txBody>
          <a:bodyPr>
            <a:normAutofit/>
          </a:bodyPr>
          <a:lstStyle/>
          <a:p>
            <a:r>
              <a:rPr lang="sv-SE" sz="1350" dirty="0"/>
              <a:t>A </a:t>
            </a:r>
            <a:r>
              <a:rPr lang="sv-SE" sz="1350" b="1" i="1" dirty="0"/>
              <a:t>theoretical framework </a:t>
            </a:r>
            <a:r>
              <a:rPr lang="sv-SE" sz="1350" b="1" dirty="0"/>
              <a:t>describes the major concepts and their </a:t>
            </a:r>
            <a:r>
              <a:rPr lang="sv-SE" sz="1350" b="1" dirty="0" err="1"/>
              <a:t>relationsships</a:t>
            </a:r>
            <a:r>
              <a:rPr lang="sv-SE" sz="1350" b="1" dirty="0"/>
              <a:t> </a:t>
            </a:r>
            <a:r>
              <a:rPr lang="sv-SE" sz="1350" b="1" dirty="0" smtClean="0"/>
              <a:t>and, </a:t>
            </a:r>
            <a:r>
              <a:rPr lang="sv-SE" sz="1350" b="1" dirty="0" err="1" smtClean="0"/>
              <a:t>thereby</a:t>
            </a:r>
            <a:r>
              <a:rPr lang="sv-SE" sz="1350" b="1" dirty="0" smtClean="0"/>
              <a:t>, </a:t>
            </a:r>
            <a:r>
              <a:rPr lang="sv-SE" sz="1350" b="1" dirty="0" err="1" smtClean="0"/>
              <a:t>provides</a:t>
            </a:r>
            <a:r>
              <a:rPr lang="sv-SE" sz="1350" b="1" dirty="0" smtClean="0"/>
              <a:t> </a:t>
            </a:r>
            <a:r>
              <a:rPr lang="sv-SE" sz="1350" b="1" dirty="0"/>
              <a:t>a lens or a way </a:t>
            </a:r>
            <a:r>
              <a:rPr lang="sv-SE" sz="1350" b="1" dirty="0" err="1"/>
              <a:t>of</a:t>
            </a:r>
            <a:r>
              <a:rPr lang="sv-SE" sz="1350" b="1" dirty="0"/>
              <a:t> </a:t>
            </a:r>
            <a:r>
              <a:rPr lang="sv-SE" sz="1350" b="1" dirty="0" err="1" smtClean="0"/>
              <a:t>thinking</a:t>
            </a:r>
            <a:r>
              <a:rPr lang="sv-SE" sz="1350" b="1" dirty="0" smtClean="0"/>
              <a:t> on </a:t>
            </a:r>
            <a:r>
              <a:rPr lang="sv-SE" sz="1350" b="1" dirty="0" err="1" smtClean="0"/>
              <a:t>observed</a:t>
            </a:r>
            <a:r>
              <a:rPr lang="sv-SE" sz="1350" b="1" dirty="0" smtClean="0"/>
              <a:t> </a:t>
            </a:r>
            <a:r>
              <a:rPr lang="sv-SE" sz="1350" b="1" dirty="0" err="1" smtClean="0"/>
              <a:t>empirical</a:t>
            </a:r>
            <a:r>
              <a:rPr lang="sv-SE" sz="1350" b="1" dirty="0"/>
              <a:t> </a:t>
            </a:r>
            <a:r>
              <a:rPr lang="sv-SE" sz="1350" b="1" dirty="0" smtClean="0"/>
              <a:t>relationships and </a:t>
            </a:r>
            <a:r>
              <a:rPr lang="sv-SE" sz="1350" b="1" dirty="0" err="1" smtClean="0"/>
              <a:t>patterns</a:t>
            </a:r>
            <a:r>
              <a:rPr lang="sv-SE" sz="1350" b="1" dirty="0" smtClean="0"/>
              <a:t> </a:t>
            </a:r>
            <a:endParaRPr lang="en-GB" sz="1350" b="1" dirty="0" smtClean="0"/>
          </a:p>
          <a:p>
            <a:r>
              <a:rPr lang="en-GB" sz="1350" dirty="0"/>
              <a:t>While a theory </a:t>
            </a:r>
            <a:r>
              <a:rPr lang="en-GB" sz="1350" dirty="0" smtClean="0"/>
              <a:t>explains, </a:t>
            </a:r>
            <a:r>
              <a:rPr lang="en-GB" sz="1350" b="1" dirty="0"/>
              <a:t>a theoretical framework does NOT explain </a:t>
            </a:r>
            <a:r>
              <a:rPr lang="en-GB" sz="1350" dirty="0"/>
              <a:t>how phenomena and behaviour in a domain are related to each other in cause and effect relationships</a:t>
            </a:r>
            <a:endParaRPr lang="en-GB" sz="1350" b="1" dirty="0"/>
          </a:p>
          <a:p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endParaRPr lang="en-GB" sz="1350" dirty="0"/>
          </a:p>
          <a:p>
            <a:endParaRPr lang="sv-SE" sz="1350" dirty="0"/>
          </a:p>
          <a:p>
            <a:pPr>
              <a:buNone/>
            </a:pPr>
            <a:endParaRPr lang="sv-SE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92"/>
    </mc:Choice>
    <mc:Fallback>
      <p:transition spd="slow" advTm="50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Different levels of theories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713" y="1311834"/>
            <a:ext cx="7109561" cy="2548191"/>
          </a:xfrm>
        </p:spPr>
        <p:txBody>
          <a:bodyPr>
            <a:noAutofit/>
          </a:bodyPr>
          <a:lstStyle/>
          <a:p>
            <a:pPr marL="0" indent="0" hangingPunct="0">
              <a:buNone/>
            </a:pPr>
            <a:r>
              <a:rPr lang="en-US" sz="1400" dirty="0"/>
              <a:t>Theories can vary widely in scope, from addressing narrowly defined phenomena to covering entire disciplines</a:t>
            </a:r>
            <a:r>
              <a:rPr lang="en-US" sz="1400" dirty="0" smtClean="0"/>
              <a:t>:</a:t>
            </a:r>
          </a:p>
          <a:p>
            <a:pPr hangingPunct="0"/>
            <a:r>
              <a:rPr lang="en-US" sz="1400" i="1" dirty="0" smtClean="0"/>
              <a:t>Grand theories</a:t>
            </a:r>
          </a:p>
          <a:p>
            <a:pPr hangingPunct="0"/>
            <a:r>
              <a:rPr lang="en-US" sz="1400" i="1" dirty="0"/>
              <a:t>Middle-range theory</a:t>
            </a:r>
            <a:endParaRPr lang="sv-SE" sz="1400" b="1" dirty="0"/>
          </a:p>
          <a:p>
            <a:pPr hangingPunct="0"/>
            <a:r>
              <a:rPr lang="en-US" sz="1400" i="1" dirty="0" smtClean="0"/>
              <a:t>Micro-range </a:t>
            </a:r>
            <a:r>
              <a:rPr lang="en-US" sz="1400" i="1" dirty="0"/>
              <a:t>theory</a:t>
            </a:r>
            <a:r>
              <a:rPr lang="en-US" sz="1400" b="1" dirty="0" smtClean="0"/>
              <a:t> </a:t>
            </a:r>
          </a:p>
          <a:p>
            <a:pPr marL="0" indent="0" hangingPunct="0">
              <a:buNone/>
            </a:pP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3"/>
    </mc:Choice>
    <mc:Fallback>
      <p:transition spd="slow" advTm="1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Different levels of theories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554" y="1465397"/>
            <a:ext cx="7563272" cy="3394472"/>
          </a:xfrm>
        </p:spPr>
        <p:txBody>
          <a:bodyPr>
            <a:noAutofit/>
          </a:bodyPr>
          <a:lstStyle/>
          <a:p>
            <a:pPr hangingPunct="0"/>
            <a:r>
              <a:rPr lang="en-US" sz="1500" dirty="0" smtClean="0"/>
              <a:t>A </a:t>
            </a:r>
            <a:r>
              <a:rPr lang="en-US" sz="1500" i="1" dirty="0"/>
              <a:t>grand theory</a:t>
            </a:r>
            <a:r>
              <a:rPr lang="en-US" sz="1500" dirty="0"/>
              <a:t> is </a:t>
            </a:r>
            <a:r>
              <a:rPr lang="en-US" sz="1500" b="1" dirty="0"/>
              <a:t>comprehensive in scope, highly abstract, and aims at providing grand theoretical schemes for explaining a wide variety of </a:t>
            </a:r>
            <a:r>
              <a:rPr lang="en-US" sz="1500" b="1" dirty="0" smtClean="0"/>
              <a:t>phenomena</a:t>
            </a:r>
            <a:r>
              <a:rPr lang="en-US" sz="1500" dirty="0" smtClean="0"/>
              <a:t> </a:t>
            </a:r>
            <a:endParaRPr lang="en-US" sz="1500" dirty="0"/>
          </a:p>
          <a:p>
            <a:pPr hangingPunct="0"/>
            <a:r>
              <a:rPr lang="en-US" sz="1500" dirty="0"/>
              <a:t>A </a:t>
            </a:r>
            <a:r>
              <a:rPr lang="en-US" sz="1500" i="1" dirty="0"/>
              <a:t>grand theory </a:t>
            </a:r>
            <a:r>
              <a:rPr lang="en-US" sz="1500" dirty="0"/>
              <a:t>is typically </a:t>
            </a:r>
            <a:r>
              <a:rPr lang="en-US" sz="1500" b="1" dirty="0"/>
              <a:t>not testable but can inform and provide a basis for theories on a lower </a:t>
            </a:r>
            <a:r>
              <a:rPr lang="en-US" sz="1500" b="1" dirty="0" smtClean="0"/>
              <a:t>level</a:t>
            </a:r>
            <a:r>
              <a:rPr lang="en-US" sz="1500" dirty="0" smtClean="0"/>
              <a:t> </a:t>
            </a:r>
            <a:endParaRPr lang="en-US" sz="1500" dirty="0"/>
          </a:p>
          <a:p>
            <a:pPr hangingPunct="0"/>
            <a:r>
              <a:rPr lang="en-US" sz="1500" dirty="0"/>
              <a:t>Within the social and </a:t>
            </a:r>
            <a:r>
              <a:rPr lang="en-US" sz="1500" dirty="0" err="1"/>
              <a:t>behavioural</a:t>
            </a:r>
            <a:r>
              <a:rPr lang="en-US" sz="1500" dirty="0"/>
              <a:t> sciences, some examples of grand theories are</a:t>
            </a:r>
            <a:r>
              <a:rPr lang="en-US" sz="1500" b="1" dirty="0"/>
              <a:t> Marxism, Psychoanalysis, and Structuration theory. </a:t>
            </a:r>
            <a:endParaRPr lang="sv-SE" sz="1500" b="1" dirty="0"/>
          </a:p>
          <a:p>
            <a:pPr marL="0" indent="0" hangingPunct="0">
              <a:buNone/>
            </a:pPr>
            <a:endParaRPr lang="sv-SE" sz="15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6"/>
    </mc:Choice>
    <mc:Fallback>
      <p:transition spd="slow" advTm="40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Different levels of theories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695" y="1353715"/>
            <a:ext cx="7556290" cy="3394472"/>
          </a:xfrm>
        </p:spPr>
        <p:txBody>
          <a:bodyPr>
            <a:noAutofit/>
          </a:bodyPr>
          <a:lstStyle/>
          <a:p>
            <a:pPr hangingPunct="0"/>
            <a:r>
              <a:rPr lang="en-US" sz="1500" dirty="0"/>
              <a:t>A </a:t>
            </a:r>
            <a:r>
              <a:rPr lang="en-US" sz="1500" i="1" dirty="0"/>
              <a:t>middle-range theory</a:t>
            </a:r>
            <a:r>
              <a:rPr lang="en-US" sz="1500" dirty="0"/>
              <a:t> </a:t>
            </a:r>
            <a:r>
              <a:rPr lang="en-US" sz="1500" b="1" dirty="0"/>
              <a:t>explains some </a:t>
            </a:r>
            <a:r>
              <a:rPr lang="en-US" sz="1500" b="1" dirty="0" smtClean="0"/>
              <a:t>phenomena </a:t>
            </a:r>
            <a:r>
              <a:rPr lang="en-US" sz="1500" b="1" dirty="0"/>
              <a:t>on an intermediate level across different contexts</a:t>
            </a:r>
            <a:r>
              <a:rPr lang="en-US" sz="1500" dirty="0"/>
              <a:t>. </a:t>
            </a:r>
            <a:endParaRPr lang="en-US" sz="1500" dirty="0" smtClean="0"/>
          </a:p>
          <a:p>
            <a:pPr hangingPunct="0"/>
            <a:r>
              <a:rPr lang="en-US" sz="1500" dirty="0"/>
              <a:t>A </a:t>
            </a:r>
            <a:r>
              <a:rPr lang="en-US" sz="1500" i="1" dirty="0"/>
              <a:t>middle-range theory</a:t>
            </a:r>
            <a:r>
              <a:rPr lang="en-US" sz="1500" dirty="0"/>
              <a:t> </a:t>
            </a:r>
            <a:r>
              <a:rPr lang="en-US" sz="1500" dirty="0" smtClean="0"/>
              <a:t>is</a:t>
            </a:r>
            <a:r>
              <a:rPr lang="en-US" sz="1500" b="1" dirty="0" smtClean="0"/>
              <a:t> </a:t>
            </a:r>
            <a:r>
              <a:rPr lang="en-US" sz="1500" b="1" dirty="0"/>
              <a:t>testable</a:t>
            </a:r>
            <a:endParaRPr lang="en-US" sz="1500" dirty="0"/>
          </a:p>
          <a:p>
            <a:pPr hangingPunct="0"/>
            <a:r>
              <a:rPr lang="en-US" sz="1500" dirty="0"/>
              <a:t>An example of a middle-range theory is </a:t>
            </a:r>
            <a:r>
              <a:rPr lang="en-US" sz="1500" b="1" dirty="0"/>
              <a:t>Technology Acceptance Model (TAM) </a:t>
            </a:r>
            <a:r>
              <a:rPr lang="en-US" sz="1500" dirty="0"/>
              <a:t>(</a:t>
            </a:r>
            <a:r>
              <a:rPr lang="en-US" sz="1500" dirty="0" err="1"/>
              <a:t>Venkatesh</a:t>
            </a:r>
            <a:r>
              <a:rPr lang="en-US" sz="1500" dirty="0"/>
              <a:t> and Davis 2000), which is an information systems theory that explains and predicts how users come to accept and use a technology. Another example of a middle-range theory is  </a:t>
            </a:r>
            <a:r>
              <a:rPr lang="en-US" sz="1500" b="1" dirty="0"/>
              <a:t>Agency theory.</a:t>
            </a:r>
            <a:endParaRPr lang="sv-SE" sz="15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27"/>
    </mc:Choice>
    <mc:Fallback>
      <p:transition spd="slow" advTm="2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Different levels of theories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714" y="1374655"/>
            <a:ext cx="7535350" cy="3394472"/>
          </a:xfrm>
        </p:spPr>
        <p:txBody>
          <a:bodyPr>
            <a:noAutofit/>
          </a:bodyPr>
          <a:lstStyle/>
          <a:p>
            <a:pPr hangingPunct="0"/>
            <a:r>
              <a:rPr lang="en-US" sz="1500" dirty="0"/>
              <a:t>A </a:t>
            </a:r>
            <a:r>
              <a:rPr lang="en-US" sz="1500" i="1" dirty="0"/>
              <a:t>micro-range theory</a:t>
            </a:r>
            <a:r>
              <a:rPr lang="en-US" sz="1500" dirty="0"/>
              <a:t> </a:t>
            </a:r>
            <a:r>
              <a:rPr lang="en-US" sz="1500" b="1" dirty="0"/>
              <a:t>deals with </a:t>
            </a:r>
            <a:r>
              <a:rPr lang="en-US" sz="1500" b="1" dirty="0" smtClean="0"/>
              <a:t>specific </a:t>
            </a:r>
            <a:r>
              <a:rPr lang="en-US" sz="1500" b="1" dirty="0" smtClean="0"/>
              <a:t>phenomena </a:t>
            </a:r>
            <a:r>
              <a:rPr lang="en-US" sz="1500" b="1" dirty="0"/>
              <a:t>in a particular setting</a:t>
            </a:r>
            <a:r>
              <a:rPr lang="en-US" sz="1500" dirty="0"/>
              <a:t>, e.g. patient care in urban hospitals.</a:t>
            </a:r>
          </a:p>
          <a:p>
            <a:pPr hangingPunct="0"/>
            <a:r>
              <a:rPr lang="en-US" sz="1500" dirty="0"/>
              <a:t>The distinction between middle-range and micro-range theories is more one of degree than of kind, where middle-range theories address more general phenomena and wider contexts.</a:t>
            </a: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1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5"/>
    </mc:Choice>
    <mc:Fallback>
      <p:transition spd="slow" advTm="1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Scientific theory –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753" y="1451437"/>
            <a:ext cx="7343994" cy="1479611"/>
          </a:xfrm>
        </p:spPr>
        <p:txBody>
          <a:bodyPr>
            <a:normAutofit fontScale="25000" lnSpcReduction="20000"/>
          </a:bodyPr>
          <a:lstStyle/>
          <a:p>
            <a:r>
              <a:rPr lang="en-US" sz="6000" dirty="0"/>
              <a:t>A </a:t>
            </a:r>
            <a:r>
              <a:rPr lang="en-US" sz="6000" b="1" dirty="0"/>
              <a:t>scientific theory </a:t>
            </a:r>
            <a:r>
              <a:rPr lang="en-US" sz="6000" dirty="0"/>
              <a:t>is a </a:t>
            </a:r>
            <a:r>
              <a:rPr lang="en-US" sz="6000" b="1" dirty="0"/>
              <a:t>well-substantiated explanation </a:t>
            </a:r>
            <a:r>
              <a:rPr lang="en-US" sz="6000" dirty="0"/>
              <a:t>of some </a:t>
            </a:r>
            <a:r>
              <a:rPr lang="en-US" sz="6000" b="1" dirty="0"/>
              <a:t>aspect of the natural world </a:t>
            </a:r>
            <a:r>
              <a:rPr lang="en-US" sz="6000" dirty="0"/>
              <a:t>that is </a:t>
            </a:r>
            <a:r>
              <a:rPr lang="en-US" sz="6000" b="1" dirty="0"/>
              <a:t>acquired through the scientific method</a:t>
            </a:r>
            <a:r>
              <a:rPr lang="en-US" sz="6000" dirty="0"/>
              <a:t> and </a:t>
            </a:r>
            <a:r>
              <a:rPr lang="en-US" sz="6000" b="1" dirty="0"/>
              <a:t>repeatedly tested and confirmed through observation and experimentation</a:t>
            </a:r>
            <a:r>
              <a:rPr lang="en-US" sz="6000" dirty="0"/>
              <a:t>. </a:t>
            </a:r>
          </a:p>
          <a:p>
            <a:r>
              <a:rPr lang="en-US" sz="6000" dirty="0" smtClean="0"/>
              <a:t>Scientific </a:t>
            </a:r>
            <a:r>
              <a:rPr lang="en-US" sz="6000" dirty="0"/>
              <a:t>theories are </a:t>
            </a:r>
            <a:r>
              <a:rPr lang="en-US" sz="6000" b="1" dirty="0"/>
              <a:t>inductive in nature </a:t>
            </a:r>
            <a:r>
              <a:rPr lang="en-US" sz="6000" dirty="0" smtClean="0"/>
              <a:t>(</a:t>
            </a:r>
            <a:r>
              <a:rPr lang="en-US" sz="6000" dirty="0"/>
              <a:t>As with </a:t>
            </a:r>
            <a:r>
              <a:rPr lang="en-US" sz="6000" dirty="0" smtClean="0"/>
              <a:t>most, if </a:t>
            </a:r>
            <a:r>
              <a:rPr lang="en-US" sz="6000" dirty="0"/>
              <a:t>not </a:t>
            </a:r>
            <a:r>
              <a:rPr lang="en-US" sz="6000" dirty="0" smtClean="0"/>
              <a:t>all, </a:t>
            </a:r>
            <a:r>
              <a:rPr lang="en-US" sz="6000" dirty="0"/>
              <a:t>forms of scientific </a:t>
            </a:r>
            <a:r>
              <a:rPr lang="en-US" sz="6000" dirty="0" smtClean="0"/>
              <a:t>knowledge</a:t>
            </a:r>
            <a:r>
              <a:rPr lang="en-US" sz="6000" dirty="0"/>
              <a:t>)</a:t>
            </a:r>
            <a:endParaRPr lang="en-US" sz="6000" dirty="0" smtClean="0"/>
          </a:p>
          <a:p>
            <a:r>
              <a:rPr lang="en-US" sz="6000" dirty="0"/>
              <a:t>Scientific theories</a:t>
            </a:r>
            <a:r>
              <a:rPr lang="en-US" sz="6000" dirty="0" smtClean="0"/>
              <a:t> </a:t>
            </a:r>
            <a:r>
              <a:rPr lang="en-US" sz="6000" dirty="0"/>
              <a:t>aim for </a:t>
            </a:r>
            <a:r>
              <a:rPr lang="en-US" sz="6000" b="1" dirty="0" smtClean="0"/>
              <a:t>explanatory force</a:t>
            </a:r>
            <a:r>
              <a:rPr lang="en-US" sz="6000" dirty="0" smtClean="0"/>
              <a:t> and maybe also </a:t>
            </a:r>
            <a:r>
              <a:rPr lang="en-US" sz="6000" b="1" dirty="0"/>
              <a:t>predictive power </a:t>
            </a:r>
            <a:endParaRPr lang="en-US" sz="6000" baseline="30000" dirty="0"/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70692" y="4192980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(Wikipedia)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6"/>
    </mc:Choice>
    <mc:Fallback>
      <p:transition spd="slow" advTm="3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Inductive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b="1" dirty="0"/>
              <a:t>Inductive reasoning</a:t>
            </a:r>
            <a:r>
              <a:rPr lang="en-US" sz="1500" dirty="0"/>
              <a:t> is reasoning in which the premises seek to supply strong evidence for (not absolute proof of) the truth of the conclusion.</a:t>
            </a:r>
          </a:p>
          <a:p>
            <a:r>
              <a:rPr lang="en-US" sz="1500" dirty="0"/>
              <a:t>The truth of the conclusion of an inductive argument is supposed to be </a:t>
            </a:r>
            <a:r>
              <a:rPr lang="en-US" sz="1500" i="1" dirty="0"/>
              <a:t>probable</a:t>
            </a:r>
            <a:r>
              <a:rPr lang="en-US" sz="1500" dirty="0"/>
              <a:t>, based upon the evidence given</a:t>
            </a:r>
            <a:endParaRPr lang="sv-SE" sz="1500" dirty="0"/>
          </a:p>
          <a:p>
            <a:r>
              <a:rPr lang="en-US" sz="1500" i="1" dirty="0"/>
              <a:t>An example of an inductive argument: </a:t>
            </a:r>
            <a:r>
              <a:rPr lang="en-US" sz="1500" dirty="0"/>
              <a:t>All life forms that we know of depends on liquid water to exist. Therefore, if we discover a new life form, it will probably depend on water to exist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2140" y="4567266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(Wikipedia)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5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61"/>
    </mc:Choice>
    <mc:Fallback>
      <p:transition spd="slow" advTm="5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theory</a:t>
            </a:r>
            <a:r>
              <a:rPr lang="sv-SE" dirty="0" smtClean="0"/>
              <a:t> is not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400" dirty="0" smtClean="0"/>
              <a:t>Researchers do not </a:t>
            </a:r>
            <a:r>
              <a:rPr lang="sv-SE" sz="1400" dirty="0" err="1" smtClean="0"/>
              <a:t>agree</a:t>
            </a:r>
            <a:r>
              <a:rPr lang="sv-SE" sz="1400" dirty="0" smtClean="0"/>
              <a:t> on </a:t>
            </a:r>
            <a:r>
              <a:rPr lang="sv-SE" sz="1400" dirty="0" err="1" smtClean="0"/>
              <a:t>what</a:t>
            </a:r>
            <a:r>
              <a:rPr lang="sv-SE" sz="1400" dirty="0" smtClean="0"/>
              <a:t> </a:t>
            </a:r>
            <a:r>
              <a:rPr lang="sv-SE" sz="1400" dirty="0" err="1" smtClean="0"/>
              <a:t>constitute</a:t>
            </a:r>
            <a:r>
              <a:rPr lang="sv-SE" sz="1400" dirty="0" smtClean="0"/>
              <a:t> 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. </a:t>
            </a:r>
            <a:r>
              <a:rPr lang="sv-SE" sz="1400" dirty="0" err="1" smtClean="0"/>
              <a:t>Easier</a:t>
            </a:r>
            <a:r>
              <a:rPr lang="sv-SE" sz="1400" dirty="0" smtClean="0"/>
              <a:t> is to </a:t>
            </a:r>
            <a:r>
              <a:rPr lang="sv-SE" sz="1400" dirty="0" err="1" smtClean="0"/>
              <a:t>agree</a:t>
            </a:r>
            <a:r>
              <a:rPr lang="sv-SE" sz="1400" dirty="0" smtClean="0"/>
              <a:t> on </a:t>
            </a:r>
            <a:r>
              <a:rPr lang="sv-SE" sz="1400" dirty="0" err="1" smtClean="0"/>
              <a:t>what</a:t>
            </a:r>
            <a:r>
              <a:rPr lang="sv-SE" sz="1400" dirty="0" smtClean="0"/>
              <a:t> do not </a:t>
            </a:r>
            <a:r>
              <a:rPr lang="sv-SE" sz="1400" dirty="0" err="1" smtClean="0"/>
              <a:t>constitute</a:t>
            </a:r>
            <a:r>
              <a:rPr lang="sv-SE" sz="1400" dirty="0" smtClean="0"/>
              <a:t> 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:</a:t>
            </a:r>
          </a:p>
          <a:p>
            <a:r>
              <a:rPr lang="sv-SE" sz="1400" dirty="0" err="1" smtClean="0"/>
              <a:t>References</a:t>
            </a:r>
            <a:r>
              <a:rPr lang="sv-SE" sz="1400" dirty="0" smtClean="0"/>
              <a:t> </a:t>
            </a:r>
            <a:r>
              <a:rPr lang="sv-SE" sz="1400" dirty="0" err="1" smtClean="0"/>
              <a:t>are</a:t>
            </a:r>
            <a:r>
              <a:rPr lang="sv-SE" sz="1400" dirty="0" smtClean="0"/>
              <a:t> not </a:t>
            </a:r>
            <a:r>
              <a:rPr lang="sv-SE" sz="1400" dirty="0" err="1" smtClean="0"/>
              <a:t>theory</a:t>
            </a:r>
            <a:endParaRPr lang="sv-SE" sz="1400" dirty="0" smtClean="0"/>
          </a:p>
          <a:p>
            <a:r>
              <a:rPr lang="sv-SE" sz="1400" dirty="0" smtClean="0"/>
              <a:t>Data </a:t>
            </a:r>
            <a:r>
              <a:rPr lang="sv-SE" sz="1400" dirty="0" err="1" smtClean="0"/>
              <a:t>are</a:t>
            </a:r>
            <a:r>
              <a:rPr lang="sv-SE" sz="1400" dirty="0" smtClean="0"/>
              <a:t> not </a:t>
            </a:r>
            <a:r>
              <a:rPr lang="sv-SE" sz="1400" dirty="0" err="1" smtClean="0"/>
              <a:t>theory</a:t>
            </a:r>
            <a:endParaRPr lang="sv-SE" sz="1400" dirty="0" smtClean="0"/>
          </a:p>
          <a:p>
            <a:r>
              <a:rPr lang="sv-SE" sz="1400" dirty="0" smtClean="0"/>
              <a:t>List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 smtClean="0"/>
              <a:t>variables</a:t>
            </a:r>
            <a:r>
              <a:rPr lang="sv-SE" sz="1400" dirty="0" smtClean="0"/>
              <a:t> or </a:t>
            </a:r>
            <a:r>
              <a:rPr lang="sv-SE" sz="1400" dirty="0" err="1" smtClean="0"/>
              <a:t>constructs</a:t>
            </a:r>
            <a:r>
              <a:rPr lang="sv-SE" sz="1400" dirty="0" smtClean="0"/>
              <a:t> </a:t>
            </a:r>
            <a:r>
              <a:rPr lang="sv-SE" sz="1400" dirty="0" err="1" smtClean="0"/>
              <a:t>are</a:t>
            </a:r>
            <a:r>
              <a:rPr lang="sv-SE" sz="1400" dirty="0" smtClean="0"/>
              <a:t> not </a:t>
            </a:r>
            <a:r>
              <a:rPr lang="sv-SE" sz="1400" dirty="0" err="1" smtClean="0"/>
              <a:t>theory</a:t>
            </a:r>
            <a:endParaRPr lang="sv-SE" sz="1400" dirty="0" smtClean="0"/>
          </a:p>
          <a:p>
            <a:r>
              <a:rPr lang="sv-SE" sz="1400" dirty="0" smtClean="0"/>
              <a:t>Diagrams </a:t>
            </a:r>
            <a:r>
              <a:rPr lang="sv-SE" sz="1400" dirty="0" err="1" smtClean="0"/>
              <a:t>are</a:t>
            </a:r>
            <a:r>
              <a:rPr lang="sv-SE" sz="1400" dirty="0" smtClean="0"/>
              <a:t> not </a:t>
            </a:r>
            <a:r>
              <a:rPr lang="sv-SE" sz="1400" dirty="0" err="1" smtClean="0"/>
              <a:t>theories</a:t>
            </a:r>
            <a:endParaRPr lang="sv-SE" sz="1400" dirty="0" smtClean="0"/>
          </a:p>
          <a:p>
            <a:r>
              <a:rPr lang="sv-SE" sz="1400" dirty="0" err="1" smtClean="0"/>
              <a:t>Hypotheses</a:t>
            </a:r>
            <a:r>
              <a:rPr lang="sv-SE" sz="1400" dirty="0" smtClean="0"/>
              <a:t> </a:t>
            </a:r>
            <a:r>
              <a:rPr lang="sv-SE" sz="1400" dirty="0" err="1" smtClean="0"/>
              <a:t>are</a:t>
            </a:r>
            <a:r>
              <a:rPr lang="sv-SE" sz="1400" dirty="0" smtClean="0"/>
              <a:t> not </a:t>
            </a:r>
            <a:r>
              <a:rPr lang="sv-SE" sz="1400" dirty="0" err="1" smtClean="0"/>
              <a:t>theories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140200" y="436592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4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90"/>
    </mc:Choice>
    <mc:Fallback>
      <p:transition spd="slow" advTm="3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References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not </a:t>
            </a:r>
            <a:r>
              <a:rPr lang="sv-SE" dirty="0" err="1" smtClean="0"/>
              <a:t>theory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400" dirty="0" err="1" smtClean="0"/>
              <a:t>When</a:t>
            </a:r>
            <a:r>
              <a:rPr lang="sv-SE" sz="1400" dirty="0" smtClean="0"/>
              <a:t> </a:t>
            </a:r>
            <a:r>
              <a:rPr lang="sv-SE" sz="1400" dirty="0" err="1" smtClean="0"/>
              <a:t>presenting</a:t>
            </a:r>
            <a:r>
              <a:rPr lang="sv-SE" sz="1400" dirty="0" smtClean="0"/>
              <a:t> a new </a:t>
            </a:r>
            <a:r>
              <a:rPr lang="sv-SE" sz="1400" dirty="0" err="1" smtClean="0"/>
              <a:t>theory</a:t>
            </a:r>
            <a:r>
              <a:rPr lang="sv-SE" sz="1400" dirty="0" smtClean="0"/>
              <a:t>, </a:t>
            </a:r>
            <a:r>
              <a:rPr lang="sv-SE" sz="1400" dirty="0" err="1" smtClean="0"/>
              <a:t>references</a:t>
            </a:r>
            <a:r>
              <a:rPr lang="sv-SE" sz="1400" dirty="0" smtClean="0"/>
              <a:t> from </a:t>
            </a:r>
            <a:r>
              <a:rPr lang="sv-SE" sz="1400" dirty="0" err="1" smtClean="0"/>
              <a:t>other</a:t>
            </a:r>
            <a:r>
              <a:rPr lang="sv-SE" sz="1400" dirty="0" smtClean="0"/>
              <a:t> research </a:t>
            </a:r>
            <a:r>
              <a:rPr lang="sv-SE" sz="1400" dirty="0" err="1" smtClean="0"/>
              <a:t>papers</a:t>
            </a:r>
            <a:r>
              <a:rPr lang="sv-SE" sz="1400" dirty="0" smtClean="0"/>
              <a:t> </a:t>
            </a:r>
            <a:r>
              <a:rPr lang="sv-SE" sz="1400" dirty="0" err="1" smtClean="0"/>
              <a:t>cannot</a:t>
            </a:r>
            <a:r>
              <a:rPr lang="sv-SE" sz="1400" dirty="0" smtClean="0"/>
              <a:t> </a:t>
            </a:r>
            <a:r>
              <a:rPr lang="sv-SE" sz="1400" dirty="0" err="1" smtClean="0"/>
              <a:t>replace</a:t>
            </a:r>
            <a:r>
              <a:rPr lang="sv-SE" sz="1400" dirty="0" smtClean="0"/>
              <a:t> the </a:t>
            </a:r>
            <a:r>
              <a:rPr lang="sv-SE" sz="1400" dirty="0" err="1" smtClean="0"/>
              <a:t>need</a:t>
            </a:r>
            <a:r>
              <a:rPr lang="sv-SE" sz="1400" dirty="0" smtClean="0"/>
              <a:t> for researchers to </a:t>
            </a:r>
            <a:r>
              <a:rPr lang="sv-SE" sz="1400" dirty="0" err="1" smtClean="0"/>
              <a:t>explicating</a:t>
            </a:r>
            <a:r>
              <a:rPr lang="sv-SE" sz="1400" dirty="0" smtClean="0"/>
              <a:t> the </a:t>
            </a:r>
            <a:r>
              <a:rPr lang="sv-SE" sz="1400" dirty="0" err="1" smtClean="0"/>
              <a:t>causal</a:t>
            </a:r>
            <a:r>
              <a:rPr lang="sv-SE" sz="1400" dirty="0" smtClean="0"/>
              <a:t> </a:t>
            </a:r>
            <a:r>
              <a:rPr lang="sv-SE" sz="1400" dirty="0" err="1" smtClean="0"/>
              <a:t>logic</a:t>
            </a:r>
            <a:r>
              <a:rPr lang="sv-SE" sz="1400" dirty="0" smtClean="0"/>
              <a:t> </a:t>
            </a:r>
            <a:r>
              <a:rPr lang="sv-SE" sz="1400" dirty="0" err="1" smtClean="0"/>
              <a:t>behind</a:t>
            </a:r>
            <a:r>
              <a:rPr lang="sv-SE" sz="1400" dirty="0" smtClean="0"/>
              <a:t> the </a:t>
            </a:r>
            <a:r>
              <a:rPr lang="sv-SE" sz="1400" dirty="0" err="1" smtClean="0"/>
              <a:t>theory</a:t>
            </a:r>
            <a:endParaRPr lang="sv-SE" sz="1400" dirty="0" smtClean="0"/>
          </a:p>
          <a:p>
            <a:r>
              <a:rPr lang="sv-SE" sz="1400" dirty="0" err="1" smtClean="0"/>
              <a:t>Instead</a:t>
            </a:r>
            <a:r>
              <a:rPr lang="sv-SE" sz="1400" dirty="0" smtClean="0"/>
              <a:t>, </a:t>
            </a:r>
            <a:r>
              <a:rPr lang="sv-SE" sz="1400" dirty="0" err="1" smtClean="0"/>
              <a:t>references</a:t>
            </a:r>
            <a:r>
              <a:rPr lang="sv-SE" sz="1400" dirty="0" smtClean="0"/>
              <a:t> </a:t>
            </a:r>
            <a:r>
              <a:rPr lang="sv-SE" sz="1400" dirty="0" err="1" smtClean="0"/>
              <a:t>should</a:t>
            </a:r>
            <a:r>
              <a:rPr lang="sv-SE" sz="1400" dirty="0" smtClean="0"/>
              <a:t> be </a:t>
            </a:r>
            <a:r>
              <a:rPr lang="sv-SE" sz="1400" dirty="0" err="1" smtClean="0"/>
              <a:t>used</a:t>
            </a:r>
            <a:r>
              <a:rPr lang="sv-SE" sz="1400" dirty="0" smtClean="0"/>
              <a:t> to presents </a:t>
            </a:r>
            <a:r>
              <a:rPr lang="sv-SE" sz="1400" dirty="0" err="1" smtClean="0"/>
              <a:t>which</a:t>
            </a:r>
            <a:r>
              <a:rPr lang="sv-SE" sz="1400" dirty="0" smtClean="0"/>
              <a:t> </a:t>
            </a:r>
            <a:r>
              <a:rPr lang="sv-SE" sz="1400" dirty="0" err="1" smtClean="0"/>
              <a:t>concepts</a:t>
            </a:r>
            <a:r>
              <a:rPr lang="sv-SE" sz="1400" dirty="0" smtClean="0"/>
              <a:t> </a:t>
            </a:r>
            <a:r>
              <a:rPr lang="sv-SE" sz="1400" dirty="0" err="1" smtClean="0"/>
              <a:t>are</a:t>
            </a:r>
            <a:r>
              <a:rPr lang="sv-SE" sz="1400" dirty="0" smtClean="0"/>
              <a:t> </a:t>
            </a:r>
            <a:r>
              <a:rPr lang="sv-SE" sz="1400" dirty="0" err="1" smtClean="0"/>
              <a:t>adopted</a:t>
            </a:r>
            <a:r>
              <a:rPr lang="sv-SE" sz="1400" dirty="0" smtClean="0"/>
              <a:t> from </a:t>
            </a:r>
            <a:r>
              <a:rPr lang="sv-SE" sz="1400" dirty="0" err="1" smtClean="0"/>
              <a:t>other</a:t>
            </a:r>
            <a:r>
              <a:rPr lang="sv-SE" sz="1400" dirty="0" smtClean="0"/>
              <a:t> researchers, and make it </a:t>
            </a:r>
            <a:r>
              <a:rPr lang="sv-SE" sz="1400" dirty="0" err="1" smtClean="0"/>
              <a:t>clear</a:t>
            </a:r>
            <a:r>
              <a:rPr lang="sv-SE" sz="1400" dirty="0" smtClean="0"/>
              <a:t> </a:t>
            </a:r>
            <a:r>
              <a:rPr lang="sv-SE" sz="1400" dirty="0" err="1" smtClean="0"/>
              <a:t>how</a:t>
            </a:r>
            <a:r>
              <a:rPr lang="sv-SE" sz="1400" dirty="0" smtClean="0"/>
              <a:t> the </a:t>
            </a:r>
            <a:r>
              <a:rPr lang="sv-SE" sz="1400" dirty="0" err="1" smtClean="0"/>
              <a:t>theory</a:t>
            </a:r>
            <a:r>
              <a:rPr lang="sv-SE" sz="1400" dirty="0" smtClean="0"/>
              <a:t> </a:t>
            </a:r>
            <a:r>
              <a:rPr lang="sv-SE" sz="1400" dirty="0" err="1" smtClean="0"/>
              <a:t>differs</a:t>
            </a:r>
            <a:r>
              <a:rPr lang="sv-SE" sz="1400" dirty="0" smtClean="0"/>
              <a:t> from </a:t>
            </a:r>
            <a:r>
              <a:rPr lang="sv-SE" sz="1400" dirty="0" err="1" smtClean="0"/>
              <a:t>other</a:t>
            </a:r>
            <a:r>
              <a:rPr lang="sv-SE" sz="1400" dirty="0" smtClean="0"/>
              <a:t> </a:t>
            </a:r>
            <a:r>
              <a:rPr lang="sv-SE" sz="1400" dirty="0" smtClean="0"/>
              <a:t>researchers’ </a:t>
            </a:r>
            <a:r>
              <a:rPr lang="sv-SE" sz="1400" dirty="0" err="1" smtClean="0"/>
              <a:t>theories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140200" y="436592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3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83"/>
    </mc:Choice>
    <mc:Fallback>
      <p:transition spd="slow" advTm="5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Data </a:t>
            </a:r>
            <a:r>
              <a:rPr lang="sv-SE" dirty="0" err="1" smtClean="0"/>
              <a:t>are</a:t>
            </a:r>
            <a:r>
              <a:rPr lang="sv-SE" dirty="0" smtClean="0"/>
              <a:t> not a </a:t>
            </a:r>
            <a:r>
              <a:rPr lang="sv-SE" dirty="0" err="1" smtClean="0"/>
              <a:t>theory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793588" cy="3659435"/>
          </a:xfrm>
        </p:spPr>
        <p:txBody>
          <a:bodyPr>
            <a:normAutofit/>
          </a:bodyPr>
          <a:lstStyle/>
          <a:p>
            <a:r>
              <a:rPr lang="sv-SE" sz="1400" dirty="0" smtClean="0"/>
              <a:t>On the </a:t>
            </a:r>
            <a:r>
              <a:rPr lang="sv-SE" sz="1400" dirty="0" err="1" smtClean="0"/>
              <a:t>empirical</a:t>
            </a:r>
            <a:r>
              <a:rPr lang="sv-SE" sz="1400" dirty="0" smtClean="0"/>
              <a:t> </a:t>
            </a:r>
            <a:r>
              <a:rPr lang="sv-SE" sz="1400" dirty="0" err="1" smtClean="0"/>
              <a:t>level</a:t>
            </a:r>
            <a:r>
              <a:rPr lang="sv-SE" sz="1400" dirty="0" smtClean="0"/>
              <a:t>, </a:t>
            </a:r>
            <a:r>
              <a:rPr lang="sv-SE" sz="1400" dirty="0" err="1" smtClean="0"/>
              <a:t>e</a:t>
            </a:r>
            <a:r>
              <a:rPr lang="sv-SE" sz="1400" dirty="0" err="1" smtClean="0"/>
              <a:t>mpirical</a:t>
            </a:r>
            <a:r>
              <a:rPr lang="sv-SE" sz="1400" dirty="0" smtClean="0"/>
              <a:t> </a:t>
            </a:r>
            <a:r>
              <a:rPr lang="sv-SE" sz="1400" dirty="0" err="1" smtClean="0"/>
              <a:t>patterns</a:t>
            </a:r>
            <a:r>
              <a:rPr lang="sv-SE" sz="1400" dirty="0" smtClean="0"/>
              <a:t> </a:t>
            </a:r>
            <a:r>
              <a:rPr lang="sv-SE" sz="1400" dirty="0" err="1" smtClean="0"/>
              <a:t>observed</a:t>
            </a:r>
            <a:r>
              <a:rPr lang="sv-SE" sz="1400" dirty="0" smtClean="0"/>
              <a:t> </a:t>
            </a:r>
            <a:r>
              <a:rPr lang="sv-SE" sz="1400" dirty="0" err="1" smtClean="0"/>
              <a:t>are</a:t>
            </a:r>
            <a:r>
              <a:rPr lang="sv-SE" sz="1400" dirty="0" smtClean="0"/>
              <a:t> </a:t>
            </a:r>
            <a:r>
              <a:rPr lang="sv-SE" sz="1400" dirty="0" err="1" smtClean="0"/>
              <a:t>described</a:t>
            </a:r>
            <a:r>
              <a:rPr lang="sv-SE" sz="1400" dirty="0" smtClean="0"/>
              <a:t>. </a:t>
            </a:r>
            <a:r>
              <a:rPr lang="sv-SE" sz="1400" dirty="0" err="1" smtClean="0"/>
              <a:t>However</a:t>
            </a:r>
            <a:r>
              <a:rPr lang="sv-SE" sz="1400" dirty="0" smtClean="0"/>
              <a:t>, </a:t>
            </a:r>
            <a:r>
              <a:rPr lang="sv-SE" sz="1400" dirty="0" err="1" smtClean="0"/>
              <a:t>these</a:t>
            </a:r>
            <a:r>
              <a:rPr lang="sv-SE" sz="1400" dirty="0" smtClean="0"/>
              <a:t> </a:t>
            </a:r>
            <a:r>
              <a:rPr lang="sv-SE" sz="1400" dirty="0" err="1" smtClean="0"/>
              <a:t>empirical</a:t>
            </a:r>
            <a:r>
              <a:rPr lang="sv-SE" sz="1400" dirty="0" smtClean="0"/>
              <a:t> </a:t>
            </a:r>
            <a:r>
              <a:rPr lang="sv-SE" sz="1400" dirty="0" err="1" smtClean="0"/>
              <a:t>patterns</a:t>
            </a:r>
            <a:r>
              <a:rPr lang="sv-SE" sz="1400" dirty="0" smtClean="0"/>
              <a:t> do not </a:t>
            </a:r>
            <a:r>
              <a:rPr lang="sv-SE" sz="1400" dirty="0" err="1" smtClean="0"/>
              <a:t>describe</a:t>
            </a:r>
            <a:r>
              <a:rPr lang="sv-SE" sz="1400" dirty="0" smtClean="0"/>
              <a:t> </a:t>
            </a:r>
            <a:r>
              <a:rPr lang="sv-SE" sz="1400" dirty="0" err="1" smtClean="0"/>
              <a:t>why</a:t>
            </a:r>
            <a:r>
              <a:rPr lang="sv-SE" sz="1400" dirty="0" smtClean="0"/>
              <a:t> </a:t>
            </a:r>
            <a:r>
              <a:rPr lang="sv-SE" sz="1400" dirty="0" err="1" smtClean="0"/>
              <a:t>they</a:t>
            </a:r>
            <a:r>
              <a:rPr lang="sv-SE" sz="1400" dirty="0" smtClean="0"/>
              <a:t> </a:t>
            </a:r>
            <a:r>
              <a:rPr lang="sv-SE" sz="1400" dirty="0" err="1" smtClean="0"/>
              <a:t>exist</a:t>
            </a:r>
            <a:r>
              <a:rPr lang="sv-SE" sz="1400" dirty="0" smtClean="0"/>
              <a:t> or </a:t>
            </a:r>
            <a:r>
              <a:rPr lang="sv-SE" sz="1400" dirty="0" err="1" smtClean="0"/>
              <a:t>occure</a:t>
            </a:r>
            <a:endParaRPr lang="sv-SE" sz="1400" dirty="0" smtClean="0"/>
          </a:p>
          <a:p>
            <a:r>
              <a:rPr lang="sv-SE" sz="1400" dirty="0" smtClean="0"/>
              <a:t>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 is </a:t>
            </a:r>
            <a:r>
              <a:rPr lang="sv-SE" sz="1400" dirty="0" err="1" smtClean="0"/>
              <a:t>needed</a:t>
            </a:r>
            <a:r>
              <a:rPr lang="sv-SE" sz="1400" dirty="0" smtClean="0"/>
              <a:t> to </a:t>
            </a:r>
            <a:r>
              <a:rPr lang="sv-SE" sz="1400" dirty="0" err="1" smtClean="0"/>
              <a:t>explain</a:t>
            </a:r>
            <a:r>
              <a:rPr lang="sv-SE" sz="1400" dirty="0" smtClean="0"/>
              <a:t> </a:t>
            </a:r>
            <a:r>
              <a:rPr lang="sv-SE" sz="1400" dirty="0" err="1" smtClean="0"/>
              <a:t>why</a:t>
            </a:r>
            <a:r>
              <a:rPr lang="sv-SE" sz="1400" dirty="0" smtClean="0"/>
              <a:t> the </a:t>
            </a:r>
            <a:r>
              <a:rPr lang="sv-SE" sz="1400" dirty="0" err="1"/>
              <a:t>empirical</a:t>
            </a:r>
            <a:r>
              <a:rPr lang="sv-SE" sz="1400" dirty="0"/>
              <a:t> </a:t>
            </a:r>
            <a:r>
              <a:rPr lang="sv-SE" sz="1400" dirty="0" err="1" smtClean="0"/>
              <a:t>patterns</a:t>
            </a:r>
            <a:r>
              <a:rPr lang="sv-SE" sz="1400" dirty="0" smtClean="0"/>
              <a:t> </a:t>
            </a:r>
            <a:r>
              <a:rPr lang="sv-SE" sz="1400" dirty="0" err="1" smtClean="0"/>
              <a:t>exist</a:t>
            </a:r>
            <a:r>
              <a:rPr lang="sv-SE" sz="1400" dirty="0" smtClean="0"/>
              <a:t> </a:t>
            </a:r>
            <a:r>
              <a:rPr lang="sv-SE" sz="1400" dirty="0" err="1" smtClean="0"/>
              <a:t>occur</a:t>
            </a:r>
            <a:r>
              <a:rPr lang="sv-SE" sz="1400" dirty="0" smtClean="0"/>
              <a:t>.</a:t>
            </a:r>
          </a:p>
          <a:p>
            <a:r>
              <a:rPr lang="sv-SE" sz="1400" dirty="0" smtClean="0"/>
              <a:t>Data </a:t>
            </a:r>
            <a:r>
              <a:rPr lang="sv-SE" sz="1400" dirty="0" smtClean="0"/>
              <a:t>do not </a:t>
            </a:r>
            <a:r>
              <a:rPr lang="sv-SE" sz="1400" dirty="0" err="1" smtClean="0"/>
              <a:t>generate</a:t>
            </a:r>
            <a:r>
              <a:rPr lang="sv-SE" sz="1400" dirty="0" smtClean="0"/>
              <a:t> </a:t>
            </a:r>
            <a:r>
              <a:rPr lang="sv-SE" sz="1400" dirty="0" err="1" smtClean="0"/>
              <a:t>theories</a:t>
            </a:r>
            <a:r>
              <a:rPr lang="sv-SE" sz="1400" dirty="0" smtClean="0"/>
              <a:t> – </a:t>
            </a:r>
            <a:r>
              <a:rPr lang="sv-SE" sz="1400" dirty="0" err="1" smtClean="0"/>
              <a:t>reseachers</a:t>
            </a:r>
            <a:r>
              <a:rPr lang="sv-SE" sz="1400" dirty="0" smtClean="0"/>
              <a:t> do</a:t>
            </a:r>
            <a:r>
              <a:rPr lang="sv-SE" sz="1400" dirty="0" smtClean="0"/>
              <a:t>!</a:t>
            </a:r>
            <a:endParaRPr lang="sv-SE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40200" y="4547407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3"/>
    </mc:Choice>
    <mc:Fallback>
      <p:transition spd="slow" advTm="3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Definitional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926211" cy="3066121"/>
          </a:xfrm>
        </p:spPr>
        <p:txBody>
          <a:bodyPr>
            <a:normAutofit/>
          </a:bodyPr>
          <a:lstStyle/>
          <a:p>
            <a:r>
              <a:rPr lang="en-GB" sz="1500" b="1" i="1" dirty="0"/>
              <a:t>Definitional knowledge</a:t>
            </a:r>
            <a:r>
              <a:rPr lang="en-GB" sz="1500" b="1" dirty="0"/>
              <a:t> </a:t>
            </a:r>
            <a:r>
              <a:rPr lang="en-GB" sz="1500" dirty="0"/>
              <a:t>consists of concepts, constructs, terms, definitions, classifications </a:t>
            </a:r>
          </a:p>
          <a:p>
            <a:r>
              <a:rPr lang="en-GB" sz="1500" i="1" dirty="0"/>
              <a:t>Definitional knowledge </a:t>
            </a:r>
            <a:r>
              <a:rPr lang="en-GB" sz="1500" b="1" dirty="0" smtClean="0"/>
              <a:t>DOES</a:t>
            </a:r>
            <a:r>
              <a:rPr lang="en-GB" sz="1500" dirty="0" smtClean="0"/>
              <a:t> </a:t>
            </a:r>
            <a:r>
              <a:rPr lang="en-GB" sz="1500" b="1" dirty="0"/>
              <a:t>NOT include statements about reality that are claimed to be true </a:t>
            </a:r>
          </a:p>
          <a:p>
            <a:r>
              <a:rPr lang="en-GB" sz="1500" dirty="0"/>
              <a:t>Instead, </a:t>
            </a:r>
            <a:r>
              <a:rPr lang="en-GB" sz="1500" i="1" dirty="0"/>
              <a:t>definitional knowledge </a:t>
            </a:r>
            <a:r>
              <a:rPr lang="en-GB" sz="1500" dirty="0"/>
              <a:t>is </a:t>
            </a:r>
            <a:r>
              <a:rPr lang="en-GB" sz="1500" b="1" dirty="0"/>
              <a:t>used as a basis for all other types of knowledge</a:t>
            </a:r>
            <a:r>
              <a:rPr lang="en-GB" sz="1500" dirty="0"/>
              <a:t> in the sense that it </a:t>
            </a:r>
            <a:r>
              <a:rPr lang="en-GB" sz="1500" b="1" dirty="0"/>
              <a:t>provides the basic concepts</a:t>
            </a:r>
            <a:r>
              <a:rPr lang="en-GB" sz="1500" dirty="0"/>
              <a:t> that are required to </a:t>
            </a:r>
            <a:r>
              <a:rPr lang="en-GB" sz="1500" b="1" dirty="0"/>
              <a:t>express that knowledge</a:t>
            </a:r>
          </a:p>
          <a:p>
            <a:pPr marL="342900" lvl="1" indent="0">
              <a:buNone/>
            </a:pPr>
            <a:endParaRPr lang="sv-SE" sz="1350" dirty="0"/>
          </a:p>
          <a:p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4"/>
    </mc:Choice>
    <mc:Fallback>
      <p:transition spd="slow" advTm="3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List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/>
              <a:t>variables</a:t>
            </a:r>
            <a:r>
              <a:rPr lang="sv-SE" dirty="0"/>
              <a:t> or </a:t>
            </a:r>
            <a:r>
              <a:rPr lang="sv-SE" dirty="0" err="1"/>
              <a:t>constructs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not </a:t>
            </a:r>
            <a:r>
              <a:rPr lang="sv-SE" dirty="0" smtClean="0"/>
              <a:t>a </a:t>
            </a:r>
            <a:r>
              <a:rPr lang="sv-SE" dirty="0" err="1" smtClean="0"/>
              <a:t>theory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630648"/>
            <a:ext cx="7626064" cy="3512852"/>
          </a:xfrm>
        </p:spPr>
        <p:txBody>
          <a:bodyPr>
            <a:normAutofit/>
          </a:bodyPr>
          <a:lstStyle/>
          <a:p>
            <a:r>
              <a:rPr lang="sv-SE" sz="1400" dirty="0" err="1" smtClean="0"/>
              <a:t>Variables</a:t>
            </a:r>
            <a:r>
              <a:rPr lang="sv-SE" sz="1400" dirty="0" smtClean="0"/>
              <a:t> and definitions </a:t>
            </a:r>
            <a:r>
              <a:rPr lang="sv-SE" sz="1400" dirty="0" err="1" smtClean="0"/>
              <a:t>are</a:t>
            </a:r>
            <a:r>
              <a:rPr lang="sv-SE" sz="1400" dirty="0" smtClean="0"/>
              <a:t> </a:t>
            </a:r>
            <a:r>
              <a:rPr lang="sv-SE" sz="1400" dirty="0" err="1" smtClean="0"/>
              <a:t>important</a:t>
            </a:r>
            <a:r>
              <a:rPr lang="sv-SE" sz="1400" dirty="0" smtClean="0"/>
              <a:t> parts </a:t>
            </a:r>
            <a:r>
              <a:rPr lang="sv-SE" sz="1400" dirty="0" err="1" smtClean="0"/>
              <a:t>of</a:t>
            </a:r>
            <a:r>
              <a:rPr lang="sv-SE" sz="1400" dirty="0" smtClean="0"/>
              <a:t> 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 – </a:t>
            </a:r>
            <a:r>
              <a:rPr lang="sv-SE" sz="1400" dirty="0" err="1" smtClean="0"/>
              <a:t>but</a:t>
            </a:r>
            <a:r>
              <a:rPr lang="sv-SE" sz="1400" dirty="0" smtClean="0"/>
              <a:t> do not </a:t>
            </a:r>
            <a:r>
              <a:rPr lang="sv-SE" sz="1400" dirty="0" err="1" smtClean="0"/>
              <a:t>constitute</a:t>
            </a:r>
            <a:r>
              <a:rPr lang="sv-SE" sz="1400" dirty="0" smtClean="0"/>
              <a:t> </a:t>
            </a:r>
            <a:r>
              <a:rPr lang="sv-SE" sz="1400" dirty="0" err="1" smtClean="0"/>
              <a:t>one</a:t>
            </a:r>
            <a:endParaRPr lang="sv-SE" sz="1400" dirty="0" smtClean="0"/>
          </a:p>
          <a:p>
            <a:r>
              <a:rPr lang="sv-SE" sz="1400" dirty="0" smtClean="0"/>
              <a:t>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 must </a:t>
            </a:r>
            <a:r>
              <a:rPr lang="sv-SE" sz="1400" dirty="0" err="1" smtClean="0"/>
              <a:t>explain</a:t>
            </a:r>
            <a:r>
              <a:rPr lang="sv-SE" sz="1400" dirty="0" smtClean="0"/>
              <a:t> </a:t>
            </a:r>
            <a:r>
              <a:rPr lang="sv-SE" sz="1400" dirty="0" err="1" smtClean="0"/>
              <a:t>why</a:t>
            </a:r>
            <a:r>
              <a:rPr lang="sv-SE" sz="1400" dirty="0" smtClean="0"/>
              <a:t> </a:t>
            </a:r>
            <a:r>
              <a:rPr lang="sv-SE" sz="1400" dirty="0" err="1" smtClean="0"/>
              <a:t>these</a:t>
            </a:r>
            <a:r>
              <a:rPr lang="sv-SE" sz="1400" dirty="0" smtClean="0"/>
              <a:t> </a:t>
            </a:r>
            <a:r>
              <a:rPr lang="sv-SE" sz="1400" dirty="0" err="1" smtClean="0"/>
              <a:t>variables</a:t>
            </a:r>
            <a:r>
              <a:rPr lang="sv-SE" sz="1400" dirty="0" smtClean="0"/>
              <a:t> </a:t>
            </a:r>
            <a:r>
              <a:rPr lang="sv-SE" sz="1400" dirty="0" err="1" smtClean="0"/>
              <a:t>were</a:t>
            </a:r>
            <a:r>
              <a:rPr lang="sv-SE" sz="1400" dirty="0" smtClean="0"/>
              <a:t> chosen in 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, and </a:t>
            </a:r>
            <a:r>
              <a:rPr lang="sv-SE" sz="1400" dirty="0" err="1" smtClean="0"/>
              <a:t>how</a:t>
            </a:r>
            <a:r>
              <a:rPr lang="sv-SE" sz="1400" dirty="0" smtClean="0"/>
              <a:t> and </a:t>
            </a:r>
            <a:r>
              <a:rPr lang="sv-SE" sz="1400" dirty="0" err="1" smtClean="0"/>
              <a:t>and</a:t>
            </a:r>
            <a:r>
              <a:rPr lang="sv-SE" sz="1400" dirty="0" smtClean="0"/>
              <a:t> </a:t>
            </a:r>
            <a:r>
              <a:rPr lang="sv-SE" sz="1400" dirty="0" err="1" smtClean="0"/>
              <a:t>why</a:t>
            </a:r>
            <a:r>
              <a:rPr lang="sv-SE" sz="1400" dirty="0" smtClean="0"/>
              <a:t> </a:t>
            </a:r>
            <a:r>
              <a:rPr lang="sv-SE" sz="1400" dirty="0" err="1" smtClean="0"/>
              <a:t>they</a:t>
            </a:r>
            <a:r>
              <a:rPr lang="sv-SE" sz="1400" dirty="0" smtClean="0"/>
              <a:t> </a:t>
            </a:r>
            <a:r>
              <a:rPr lang="sv-SE" sz="1400" dirty="0" err="1" smtClean="0"/>
              <a:t>are</a:t>
            </a:r>
            <a:r>
              <a:rPr lang="sv-SE" sz="1400" dirty="0" smtClean="0"/>
              <a:t> </a:t>
            </a:r>
            <a:r>
              <a:rPr lang="sv-SE" sz="1400" dirty="0" err="1" smtClean="0"/>
              <a:t>related</a:t>
            </a:r>
            <a:r>
              <a:rPr lang="sv-SE" sz="1400" dirty="0" smtClean="0"/>
              <a:t> – in cause </a:t>
            </a:r>
            <a:r>
              <a:rPr lang="sv-SE" sz="1400" dirty="0" err="1" smtClean="0"/>
              <a:t>effect</a:t>
            </a:r>
            <a:r>
              <a:rPr lang="sv-SE" sz="1400" dirty="0" smtClean="0"/>
              <a:t> </a:t>
            </a:r>
            <a:r>
              <a:rPr lang="sv-SE" sz="1400" dirty="0" smtClean="0"/>
              <a:t>relationships</a:t>
            </a:r>
            <a:endParaRPr lang="sv-SE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40200" y="436592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77"/>
    </mc:Choice>
    <mc:Fallback>
      <p:transition spd="slow" advTm="3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Diagrams </a:t>
            </a:r>
            <a:r>
              <a:rPr lang="sv-SE" dirty="0" err="1" smtClean="0"/>
              <a:t>are</a:t>
            </a:r>
            <a:r>
              <a:rPr lang="sv-SE" dirty="0" smtClean="0"/>
              <a:t> not </a:t>
            </a:r>
            <a:r>
              <a:rPr lang="sv-SE" dirty="0" err="1" smtClean="0"/>
              <a:t>theories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630648"/>
            <a:ext cx="7626064" cy="3512852"/>
          </a:xfrm>
        </p:spPr>
        <p:txBody>
          <a:bodyPr>
            <a:normAutofit/>
          </a:bodyPr>
          <a:lstStyle/>
          <a:p>
            <a:r>
              <a:rPr lang="sv-SE" sz="1400" dirty="0" smtClean="0"/>
              <a:t>Diagrams </a:t>
            </a:r>
            <a:r>
              <a:rPr lang="sv-SE" sz="1400" dirty="0" err="1" smtClean="0"/>
              <a:t>can</a:t>
            </a:r>
            <a:r>
              <a:rPr lang="sv-SE" sz="1400" dirty="0" smtClean="0"/>
              <a:t> be </a:t>
            </a:r>
            <a:r>
              <a:rPr lang="sv-SE" sz="1400" dirty="0" err="1" smtClean="0"/>
              <a:t>used</a:t>
            </a:r>
            <a:r>
              <a:rPr lang="sv-SE" sz="1400" dirty="0" smtClean="0"/>
              <a:t> to show cause </a:t>
            </a:r>
            <a:r>
              <a:rPr lang="sv-SE" sz="1400" dirty="0" err="1" smtClean="0"/>
              <a:t>effect</a:t>
            </a:r>
            <a:r>
              <a:rPr lang="sv-SE" sz="1400" dirty="0"/>
              <a:t> </a:t>
            </a:r>
            <a:r>
              <a:rPr lang="sv-SE" sz="1400" dirty="0" smtClean="0"/>
              <a:t>relationships, </a:t>
            </a:r>
            <a:r>
              <a:rPr lang="sv-SE" sz="1400" dirty="0" err="1" smtClean="0"/>
              <a:t>but</a:t>
            </a:r>
            <a:r>
              <a:rPr lang="sv-SE" sz="1400" dirty="0" smtClean="0"/>
              <a:t> </a:t>
            </a:r>
            <a:r>
              <a:rPr lang="sv-SE" sz="1400" dirty="0" err="1" smtClean="0"/>
              <a:t>they</a:t>
            </a:r>
            <a:r>
              <a:rPr lang="sv-SE" sz="1400" dirty="0" smtClean="0"/>
              <a:t> do not </a:t>
            </a:r>
            <a:r>
              <a:rPr lang="sv-SE" sz="1400" dirty="0" err="1" smtClean="0"/>
              <a:t>explain</a:t>
            </a:r>
            <a:r>
              <a:rPr lang="sv-SE" sz="1400" dirty="0" smtClean="0"/>
              <a:t> </a:t>
            </a:r>
            <a:r>
              <a:rPr lang="sv-SE" sz="1400" dirty="0" err="1" smtClean="0"/>
              <a:t>why</a:t>
            </a:r>
            <a:r>
              <a:rPr lang="sv-SE" sz="1400" dirty="0" smtClean="0"/>
              <a:t> </a:t>
            </a:r>
            <a:r>
              <a:rPr lang="sv-SE" sz="1400" dirty="0" err="1" smtClean="0"/>
              <a:t>this</a:t>
            </a:r>
            <a:r>
              <a:rPr lang="sv-SE" sz="1400" dirty="0" smtClean="0"/>
              <a:t> </a:t>
            </a:r>
            <a:r>
              <a:rPr lang="sv-SE" sz="1400" dirty="0"/>
              <a:t>cause </a:t>
            </a:r>
            <a:r>
              <a:rPr lang="sv-SE" sz="1400" dirty="0" err="1"/>
              <a:t>effect</a:t>
            </a:r>
            <a:r>
              <a:rPr lang="sv-SE" sz="1400" dirty="0"/>
              <a:t> </a:t>
            </a:r>
            <a:r>
              <a:rPr lang="sv-SE" sz="1400" dirty="0" smtClean="0"/>
              <a:t>relationships </a:t>
            </a:r>
            <a:r>
              <a:rPr lang="sv-SE" sz="1400" dirty="0" err="1" smtClean="0"/>
              <a:t>exists</a:t>
            </a:r>
            <a:endParaRPr lang="sv-SE" sz="1400" dirty="0" smtClean="0"/>
          </a:p>
          <a:p>
            <a:r>
              <a:rPr lang="sv-SE" sz="1400" dirty="0" err="1" smtClean="0"/>
              <a:t>Theories</a:t>
            </a:r>
            <a:r>
              <a:rPr lang="sv-SE" sz="1400" dirty="0" smtClean="0"/>
              <a:t> </a:t>
            </a:r>
            <a:r>
              <a:rPr lang="sv-SE" sz="1400" dirty="0" err="1" smtClean="0"/>
              <a:t>need</a:t>
            </a:r>
            <a:r>
              <a:rPr lang="sv-SE" sz="1400" dirty="0" smtClean="0"/>
              <a:t> to </a:t>
            </a:r>
            <a:r>
              <a:rPr lang="sv-SE" sz="1400" dirty="0" err="1" smtClean="0"/>
              <a:t>have</a:t>
            </a:r>
            <a:r>
              <a:rPr lang="sv-SE" sz="1400" dirty="0" smtClean="0"/>
              <a:t> </a:t>
            </a:r>
            <a:r>
              <a:rPr lang="sv-SE" sz="1400" dirty="0" err="1" smtClean="0"/>
              <a:t>some</a:t>
            </a:r>
            <a:r>
              <a:rPr lang="sv-SE" sz="1400" dirty="0" smtClean="0"/>
              <a:t> </a:t>
            </a:r>
            <a:r>
              <a:rPr lang="sv-SE" sz="1400" dirty="0" err="1" smtClean="0"/>
              <a:t>textual</a:t>
            </a:r>
            <a:r>
              <a:rPr lang="sv-SE" sz="1400" dirty="0" smtClean="0"/>
              <a:t>/verbal </a:t>
            </a:r>
            <a:r>
              <a:rPr lang="sv-SE" sz="1400" dirty="0" err="1" smtClean="0"/>
              <a:t>descriptions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</a:t>
            </a:r>
            <a:r>
              <a:rPr lang="sv-SE" sz="1400" dirty="0" err="1"/>
              <a:t>why</a:t>
            </a:r>
            <a:r>
              <a:rPr lang="sv-SE" sz="1400" dirty="0"/>
              <a:t> </a:t>
            </a:r>
            <a:r>
              <a:rPr lang="sv-SE" sz="1400" dirty="0" err="1"/>
              <a:t>this</a:t>
            </a:r>
            <a:r>
              <a:rPr lang="sv-SE" sz="1400" dirty="0"/>
              <a:t> cause </a:t>
            </a:r>
            <a:r>
              <a:rPr lang="sv-SE" sz="1400" dirty="0" err="1"/>
              <a:t>effect</a:t>
            </a:r>
            <a:r>
              <a:rPr lang="sv-SE" sz="1400" dirty="0"/>
              <a:t> relationships </a:t>
            </a:r>
            <a:r>
              <a:rPr lang="sv-SE" sz="1400" dirty="0" err="1" smtClean="0"/>
              <a:t>exists</a:t>
            </a:r>
            <a:endParaRPr lang="sv-SE" sz="1400" dirty="0" smtClean="0"/>
          </a:p>
          <a:p>
            <a:r>
              <a:rPr lang="sv-SE" sz="1400" dirty="0" err="1" smtClean="0"/>
              <a:t>Textual</a:t>
            </a:r>
            <a:r>
              <a:rPr lang="sv-SE" sz="1400" dirty="0" smtClean="0"/>
              <a:t> </a:t>
            </a:r>
            <a:r>
              <a:rPr lang="sv-SE" sz="1400" dirty="0" err="1" smtClean="0"/>
              <a:t>descriptions</a:t>
            </a:r>
            <a:r>
              <a:rPr lang="sv-SE" sz="1400" dirty="0" smtClean="0"/>
              <a:t> ”</a:t>
            </a:r>
            <a:r>
              <a:rPr lang="sv-SE" sz="1400" dirty="0" err="1" smtClean="0"/>
              <a:t>convey</a:t>
            </a:r>
            <a:r>
              <a:rPr lang="sv-SE" sz="1400" dirty="0" smtClean="0"/>
              <a:t> the </a:t>
            </a:r>
            <a:r>
              <a:rPr lang="sv-SE" sz="1400" dirty="0" err="1" smtClean="0"/>
              <a:t>logical</a:t>
            </a:r>
            <a:r>
              <a:rPr lang="sv-SE" sz="1400" dirty="0" smtClean="0"/>
              <a:t> </a:t>
            </a:r>
            <a:r>
              <a:rPr lang="sv-SE" sz="1400" dirty="0" err="1" smtClean="0"/>
              <a:t>nuances</a:t>
            </a:r>
            <a:r>
              <a:rPr lang="sv-SE" sz="1400" dirty="0" smtClean="0"/>
              <a:t> </a:t>
            </a:r>
            <a:r>
              <a:rPr lang="sv-SE" sz="1400" dirty="0" err="1" smtClean="0"/>
              <a:t>behind</a:t>
            </a:r>
            <a:r>
              <a:rPr lang="sv-SE" sz="1400" dirty="0" smtClean="0"/>
              <a:t> the </a:t>
            </a:r>
            <a:r>
              <a:rPr lang="sv-SE" sz="1400" dirty="0" err="1" smtClean="0"/>
              <a:t>causal</a:t>
            </a:r>
            <a:r>
              <a:rPr lang="sv-SE" sz="1400" dirty="0" smtClean="0"/>
              <a:t> </a:t>
            </a:r>
            <a:r>
              <a:rPr lang="sv-SE" sz="1400" dirty="0" err="1" smtClean="0"/>
              <a:t>arrows</a:t>
            </a:r>
            <a:r>
              <a:rPr lang="sv-SE" sz="1400" dirty="0" smtClean="0"/>
              <a:t>” in the diagrams 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140200" y="436592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5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97"/>
    </mc:Choice>
    <mc:Fallback>
      <p:transition spd="slow" advTm="5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388739" cy="596700"/>
          </a:xfrm>
        </p:spPr>
        <p:txBody>
          <a:bodyPr/>
          <a:lstStyle/>
          <a:p>
            <a:r>
              <a:rPr lang="sv-SE" dirty="0" err="1" smtClean="0"/>
              <a:t>Hypotheses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smtClean="0"/>
              <a:t>not </a:t>
            </a:r>
            <a:r>
              <a:rPr lang="sv-SE" dirty="0" err="1" smtClean="0"/>
              <a:t>theories</a:t>
            </a:r>
            <a:r>
              <a:rPr lang="sv-SE" dirty="0" smtClean="0"/>
              <a:t> 1(4)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630648"/>
            <a:ext cx="7626064" cy="3512852"/>
          </a:xfrm>
        </p:spPr>
        <p:txBody>
          <a:bodyPr>
            <a:normAutofit/>
          </a:bodyPr>
          <a:lstStyle/>
          <a:p>
            <a:r>
              <a:rPr lang="sv-SE" sz="1400" dirty="0" err="1"/>
              <a:t>Hypotheses</a:t>
            </a:r>
            <a:r>
              <a:rPr lang="sv-SE" sz="1400" dirty="0"/>
              <a:t> do not </a:t>
            </a:r>
            <a:r>
              <a:rPr lang="sv-SE" sz="1400" dirty="0" err="1"/>
              <a:t>contain</a:t>
            </a:r>
            <a:r>
              <a:rPr lang="sv-SE" sz="1400" dirty="0"/>
              <a:t> </a:t>
            </a:r>
            <a:r>
              <a:rPr lang="sv-SE" sz="1400" dirty="0" err="1"/>
              <a:t>logical</a:t>
            </a:r>
            <a:r>
              <a:rPr lang="sv-SE" sz="1400" dirty="0"/>
              <a:t> arguments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why</a:t>
            </a:r>
            <a:r>
              <a:rPr lang="sv-SE" sz="1400" dirty="0"/>
              <a:t> </a:t>
            </a:r>
            <a:r>
              <a:rPr lang="sv-SE" sz="1400" dirty="0" err="1"/>
              <a:t>certain</a:t>
            </a:r>
            <a:r>
              <a:rPr lang="sv-SE" sz="1400" dirty="0"/>
              <a:t> </a:t>
            </a:r>
            <a:r>
              <a:rPr lang="sv-SE" sz="1400" dirty="0" err="1"/>
              <a:t>empirical</a:t>
            </a:r>
            <a:r>
              <a:rPr lang="sv-SE" sz="1400" dirty="0"/>
              <a:t> relations and </a:t>
            </a:r>
            <a:r>
              <a:rPr lang="sv-SE" sz="1400" dirty="0" err="1"/>
              <a:t>patterns</a:t>
            </a:r>
            <a:r>
              <a:rPr lang="sv-SE" sz="1400" dirty="0"/>
              <a:t> </a:t>
            </a:r>
            <a:r>
              <a:rPr lang="sv-SE" sz="1400" dirty="0" err="1"/>
              <a:t>are</a:t>
            </a:r>
            <a:r>
              <a:rPr lang="sv-SE" sz="1400" dirty="0"/>
              <a:t> </a:t>
            </a:r>
            <a:r>
              <a:rPr lang="sv-SE" sz="1400" dirty="0" err="1"/>
              <a:t>expected</a:t>
            </a:r>
            <a:r>
              <a:rPr lang="sv-SE" sz="1400" dirty="0"/>
              <a:t> to </a:t>
            </a:r>
            <a:r>
              <a:rPr lang="sv-SE" sz="1400" dirty="0" err="1"/>
              <a:t>occure</a:t>
            </a:r>
            <a:r>
              <a:rPr lang="sv-SE" sz="1400" dirty="0"/>
              <a:t>. </a:t>
            </a:r>
          </a:p>
          <a:p>
            <a:r>
              <a:rPr lang="sv-SE" sz="1400" dirty="0" err="1" smtClean="0"/>
              <a:t>Hypotheses</a:t>
            </a:r>
            <a:r>
              <a:rPr lang="sv-SE" sz="1400" dirty="0" smtClean="0"/>
              <a:t> show </a:t>
            </a:r>
            <a:r>
              <a:rPr lang="sv-SE" sz="1400" dirty="0" err="1" smtClean="0"/>
              <a:t>how</a:t>
            </a:r>
            <a:r>
              <a:rPr lang="sv-SE" sz="1400" dirty="0" smtClean="0"/>
              <a:t> </a:t>
            </a:r>
            <a:r>
              <a:rPr lang="sv-SE" sz="1400" dirty="0" err="1" smtClean="0"/>
              <a:t>variables</a:t>
            </a:r>
            <a:r>
              <a:rPr lang="sv-SE" sz="1400" dirty="0" smtClean="0"/>
              <a:t> </a:t>
            </a:r>
            <a:r>
              <a:rPr lang="sv-SE" sz="1400" dirty="0" smtClean="0"/>
              <a:t>and </a:t>
            </a:r>
            <a:r>
              <a:rPr lang="sv-SE" sz="1400" dirty="0" err="1" smtClean="0"/>
              <a:t>their</a:t>
            </a:r>
            <a:r>
              <a:rPr lang="sv-SE" sz="1400" dirty="0" smtClean="0"/>
              <a:t> relationships </a:t>
            </a:r>
            <a:r>
              <a:rPr lang="sv-SE" sz="1400" dirty="0" err="1" smtClean="0"/>
              <a:t>shall</a:t>
            </a:r>
            <a:r>
              <a:rPr lang="sv-SE" sz="1400" dirty="0" smtClean="0"/>
              <a:t> </a:t>
            </a:r>
            <a:r>
              <a:rPr lang="sv-SE" sz="1400" dirty="0" smtClean="0"/>
              <a:t>be </a:t>
            </a:r>
            <a:r>
              <a:rPr lang="sv-SE" sz="1400" dirty="0" err="1" smtClean="0"/>
              <a:t>operationalized</a:t>
            </a:r>
            <a:r>
              <a:rPr lang="sv-SE" sz="1400" dirty="0" smtClean="0"/>
              <a:t> </a:t>
            </a:r>
            <a:r>
              <a:rPr lang="sv-SE" sz="1400" dirty="0" smtClean="0"/>
              <a:t>so </a:t>
            </a:r>
            <a:r>
              <a:rPr lang="sv-SE" sz="1400" dirty="0" err="1" smtClean="0"/>
              <a:t>that</a:t>
            </a:r>
            <a:r>
              <a:rPr lang="sv-SE" sz="1400" dirty="0" smtClean="0"/>
              <a:t> the </a:t>
            </a:r>
            <a:r>
              <a:rPr lang="sv-SE" sz="1400" dirty="0" err="1" smtClean="0"/>
              <a:t>theory</a:t>
            </a:r>
            <a:r>
              <a:rPr lang="sv-SE" sz="1400" dirty="0" smtClean="0"/>
              <a:t> </a:t>
            </a:r>
            <a:r>
              <a:rPr lang="sv-SE" sz="1400" dirty="0" err="1" smtClean="0"/>
              <a:t>can</a:t>
            </a:r>
            <a:r>
              <a:rPr lang="sv-SE" sz="1400" dirty="0" smtClean="0"/>
              <a:t> be </a:t>
            </a:r>
            <a:r>
              <a:rPr lang="sv-SE" sz="1400" dirty="0" err="1" smtClean="0"/>
              <a:t>tested</a:t>
            </a:r>
            <a:endParaRPr lang="sv-SE" sz="1400" dirty="0" smtClean="0"/>
          </a:p>
          <a:p>
            <a:r>
              <a:rPr lang="sv-SE" sz="1400" dirty="0" err="1" smtClean="0"/>
              <a:t>Hypotheses</a:t>
            </a:r>
            <a:r>
              <a:rPr lang="sv-SE" sz="1400" dirty="0" smtClean="0"/>
              <a:t> </a:t>
            </a:r>
            <a:r>
              <a:rPr lang="sv-SE" sz="1400" dirty="0" err="1" smtClean="0"/>
              <a:t>state</a:t>
            </a:r>
            <a:r>
              <a:rPr lang="sv-SE" sz="1400" dirty="0" smtClean="0"/>
              <a:t> </a:t>
            </a:r>
            <a:r>
              <a:rPr lang="sv-SE" sz="1400" dirty="0" err="1" smtClean="0"/>
              <a:t>what</a:t>
            </a:r>
            <a:r>
              <a:rPr lang="sv-SE" sz="1400" dirty="0" smtClean="0"/>
              <a:t> </a:t>
            </a:r>
            <a:r>
              <a:rPr lang="sv-SE" sz="1400" dirty="0" err="1" smtClean="0"/>
              <a:t>should</a:t>
            </a:r>
            <a:r>
              <a:rPr lang="sv-SE" sz="1400" dirty="0" smtClean="0"/>
              <a:t> </a:t>
            </a:r>
            <a:r>
              <a:rPr lang="sv-SE" sz="1400" dirty="0" err="1" smtClean="0"/>
              <a:t>happen</a:t>
            </a:r>
            <a:r>
              <a:rPr lang="sv-SE" sz="1400" dirty="0" smtClean="0"/>
              <a:t> – not </a:t>
            </a:r>
            <a:r>
              <a:rPr lang="sv-SE" sz="1400" dirty="0" err="1" smtClean="0"/>
              <a:t>why</a:t>
            </a:r>
            <a:endParaRPr lang="sv-SE" sz="1400" dirty="0" smtClean="0"/>
          </a:p>
          <a:p>
            <a:r>
              <a:rPr lang="sv-SE" sz="1400" dirty="0" err="1" smtClean="0"/>
              <a:t>That</a:t>
            </a:r>
            <a:r>
              <a:rPr lang="sv-SE" sz="1400" dirty="0" smtClean="0"/>
              <a:t> is, a </a:t>
            </a:r>
            <a:r>
              <a:rPr lang="sv-SE" sz="1400" dirty="0" err="1" smtClean="0"/>
              <a:t>theory</a:t>
            </a:r>
            <a:r>
              <a:rPr lang="sv-SE" sz="1400" dirty="0" smtClean="0"/>
              <a:t> is not a simple </a:t>
            </a:r>
            <a:r>
              <a:rPr lang="sv-SE" sz="1400" dirty="0" err="1" smtClean="0"/>
              <a:t>statement</a:t>
            </a:r>
            <a:r>
              <a:rPr lang="sv-SE" sz="1400" dirty="0" smtClean="0"/>
              <a:t> in form </a:t>
            </a:r>
            <a:r>
              <a:rPr lang="sv-SE" sz="1400" dirty="0" err="1" smtClean="0"/>
              <a:t>of</a:t>
            </a:r>
            <a:r>
              <a:rPr lang="sv-SE" sz="1400" dirty="0" smtClean="0"/>
              <a:t> a </a:t>
            </a:r>
            <a:r>
              <a:rPr lang="sv-SE" sz="1400" dirty="0" err="1" smtClean="0"/>
              <a:t>hypothesis</a:t>
            </a:r>
            <a:endParaRPr lang="sv-SE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140200" y="436592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82"/>
    </mc:Choice>
    <mc:Fallback>
      <p:transition spd="slow" advTm="4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err="1"/>
              <a:t>Hypotheses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not a </a:t>
            </a:r>
            <a:r>
              <a:rPr lang="sv-SE" sz="2400" dirty="0" err="1" smtClean="0"/>
              <a:t>theories</a:t>
            </a:r>
            <a:r>
              <a:rPr lang="sv-SE" sz="2400" dirty="0" smtClean="0"/>
              <a:t> 2(4)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765667" cy="3240432"/>
          </a:xfrm>
        </p:spPr>
        <p:txBody>
          <a:bodyPr>
            <a:normAutofit/>
          </a:bodyPr>
          <a:lstStyle/>
          <a:p>
            <a:r>
              <a:rPr lang="en-US" sz="1500" dirty="0"/>
              <a:t>Theory is not the same as a </a:t>
            </a:r>
            <a:r>
              <a:rPr lang="en-US" sz="1500" b="1" dirty="0" smtClean="0"/>
              <a:t>hypothesis</a:t>
            </a:r>
            <a:r>
              <a:rPr lang="en-US" sz="1500" dirty="0" smtClean="0"/>
              <a:t> </a:t>
            </a:r>
          </a:p>
          <a:p>
            <a:r>
              <a:rPr lang="en-US" sz="1500" dirty="0" smtClean="0"/>
              <a:t>A </a:t>
            </a:r>
            <a:r>
              <a:rPr lang="en-US" sz="1500" dirty="0"/>
              <a:t>theory provides an </a:t>
            </a:r>
            <a:r>
              <a:rPr lang="en-US" sz="1500" b="1" dirty="0"/>
              <a:t>explanatory framework for some </a:t>
            </a:r>
            <a:r>
              <a:rPr lang="en-US" sz="1500" b="1" dirty="0" smtClean="0"/>
              <a:t>observation</a:t>
            </a:r>
          </a:p>
          <a:p>
            <a:r>
              <a:rPr lang="en-US" sz="1500" dirty="0" smtClean="0"/>
              <a:t>From </a:t>
            </a:r>
            <a:r>
              <a:rPr lang="en-US" sz="1500" dirty="0"/>
              <a:t>the assumptions of the explanation </a:t>
            </a:r>
            <a:r>
              <a:rPr lang="en-US" sz="1500" b="1" dirty="0"/>
              <a:t>follows a number of possible hypotheses that can be tested</a:t>
            </a:r>
            <a:r>
              <a:rPr lang="en-US" sz="1500" dirty="0"/>
              <a:t> in order to provide support for, or challenge, the theory.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7045956" y="4417225"/>
            <a:ext cx="12534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(Wikipedia)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3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2"/>
    </mc:Choice>
    <mc:Fallback>
      <p:transition spd="slow" advTm="3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err="1"/>
              <a:t>Hypotheses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not a </a:t>
            </a:r>
            <a:r>
              <a:rPr lang="sv-SE" sz="2400" dirty="0" err="1" smtClean="0"/>
              <a:t>theories</a:t>
            </a:r>
            <a:r>
              <a:rPr lang="sv-SE" sz="2400" dirty="0" smtClean="0"/>
              <a:t> 3(4)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765667" cy="3240432"/>
          </a:xfrm>
        </p:spPr>
        <p:txBody>
          <a:bodyPr>
            <a:normAutofit/>
          </a:bodyPr>
          <a:lstStyle/>
          <a:p>
            <a:r>
              <a:rPr lang="en-US" sz="1500" dirty="0" smtClean="0"/>
              <a:t>A hypothesis connects:</a:t>
            </a:r>
          </a:p>
          <a:p>
            <a:pPr lvl="1"/>
            <a:r>
              <a:rPr lang="en-US" sz="1500" dirty="0" smtClean="0"/>
              <a:t>the theoretical work presenting logical connected arguments, and </a:t>
            </a:r>
          </a:p>
          <a:p>
            <a:pPr lvl="1"/>
            <a:r>
              <a:rPr lang="en-US" sz="1500" dirty="0" smtClean="0"/>
              <a:t>the empirical world showing empirical relationships and patterns in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0200" y="436592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(Sutton&amp; </a:t>
            </a:r>
            <a:r>
              <a:rPr lang="sv-SE" sz="1350" dirty="0" err="1" smtClean="0"/>
              <a:t>Straw</a:t>
            </a:r>
            <a:r>
              <a:rPr lang="sv-SE" sz="1350" dirty="0" smtClean="0"/>
              <a:t>, 1995)</a:t>
            </a:r>
            <a:endParaRPr lang="sv-SE" sz="135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0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3"/>
    </mc:Choice>
    <mc:Fallback>
      <p:transition spd="slow" advTm="3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err="1"/>
              <a:t>Hypotheses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not a </a:t>
            </a:r>
            <a:r>
              <a:rPr lang="sv-SE" sz="2400" dirty="0" err="1" smtClean="0"/>
              <a:t>theories</a:t>
            </a:r>
            <a:r>
              <a:rPr lang="sv-SE" sz="2400" dirty="0" smtClean="0"/>
              <a:t> </a:t>
            </a:r>
            <a:r>
              <a:rPr lang="sv-SE" sz="2400" dirty="0"/>
              <a:t>4</a:t>
            </a:r>
            <a:r>
              <a:rPr lang="sv-SE" sz="2400" dirty="0" smtClean="0"/>
              <a:t>(4)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765667" cy="3240432"/>
          </a:xfrm>
        </p:spPr>
        <p:txBody>
          <a:bodyPr>
            <a:normAutofit/>
          </a:bodyPr>
          <a:lstStyle/>
          <a:p>
            <a:r>
              <a:rPr lang="en-US" sz="1500" dirty="0" smtClean="0"/>
              <a:t>Sometimes, though, researchers talk about </a:t>
            </a:r>
            <a:r>
              <a:rPr lang="en-US" sz="1600" dirty="0"/>
              <a:t>“explanatory hypotheses” </a:t>
            </a:r>
            <a:r>
              <a:rPr lang="en-US" sz="1600" dirty="0" smtClean="0"/>
              <a:t>, that is, different explanations on a theoretical level, explaining the same empirical relationships and pattern</a:t>
            </a:r>
          </a:p>
          <a:p>
            <a:r>
              <a:rPr lang="en-US" sz="1600" dirty="0" smtClean="0"/>
              <a:t>In this case the term hypotheses is used in a different meaning than </a:t>
            </a:r>
            <a:r>
              <a:rPr lang="sv-SE" sz="1600" dirty="0"/>
              <a:t>(Sutton&amp; </a:t>
            </a:r>
            <a:r>
              <a:rPr lang="sv-SE" sz="1600" dirty="0" err="1"/>
              <a:t>Straw</a:t>
            </a:r>
            <a:r>
              <a:rPr lang="sv-SE" sz="1600" dirty="0"/>
              <a:t>, 1995)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45"/>
    </mc:Choice>
    <mc:Fallback>
      <p:transition spd="slow" advTm="8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about</a:t>
            </a:r>
            <a:r>
              <a:rPr lang="sv-SE" dirty="0" smtClean="0"/>
              <a:t> </a:t>
            </a:r>
            <a:r>
              <a:rPr lang="sv-SE" dirty="0" err="1" smtClean="0"/>
              <a:t>theories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500" dirty="0" err="1" smtClean="0"/>
              <a:t>Weick</a:t>
            </a:r>
            <a:r>
              <a:rPr lang="sv-SE" sz="1500" dirty="0" smtClean="0"/>
              <a:t>: ”A </a:t>
            </a:r>
            <a:r>
              <a:rPr lang="sv-SE" sz="1500" dirty="0" err="1" smtClean="0"/>
              <a:t>good</a:t>
            </a:r>
            <a:r>
              <a:rPr lang="sv-SE" sz="1500" dirty="0" smtClean="0"/>
              <a:t> </a:t>
            </a:r>
            <a:r>
              <a:rPr lang="sv-SE" sz="1500" dirty="0" err="1" smtClean="0"/>
              <a:t>theory</a:t>
            </a:r>
            <a:r>
              <a:rPr lang="sv-SE" sz="1500" dirty="0" smtClean="0"/>
              <a:t> </a:t>
            </a:r>
            <a:r>
              <a:rPr lang="sv-SE" sz="1500" dirty="0" err="1" smtClean="0"/>
              <a:t>explain</a:t>
            </a:r>
            <a:r>
              <a:rPr lang="sv-SE" sz="1500" dirty="0" smtClean="0"/>
              <a:t>, </a:t>
            </a:r>
            <a:r>
              <a:rPr lang="sv-SE" sz="1500" dirty="0" err="1" smtClean="0"/>
              <a:t>predicts</a:t>
            </a:r>
            <a:r>
              <a:rPr lang="sv-SE" sz="1500" dirty="0" smtClean="0"/>
              <a:t> and </a:t>
            </a:r>
            <a:r>
              <a:rPr lang="sv-SE" sz="1500" dirty="0" err="1" smtClean="0"/>
              <a:t>delights</a:t>
            </a:r>
            <a:r>
              <a:rPr lang="sv-SE" sz="1500" dirty="0" smtClean="0"/>
              <a:t>”</a:t>
            </a:r>
            <a:endParaRPr lang="sv-SE" sz="1500" dirty="0"/>
          </a:p>
          <a:p>
            <a:r>
              <a:rPr lang="sv-SE" sz="1500" dirty="0" err="1" smtClean="0"/>
              <a:t>That</a:t>
            </a:r>
            <a:r>
              <a:rPr lang="sv-SE" sz="1500" dirty="0" smtClean="0"/>
              <a:t> is, a </a:t>
            </a:r>
            <a:r>
              <a:rPr lang="sv-SE" sz="1500" dirty="0" err="1" smtClean="0"/>
              <a:t>theory</a:t>
            </a:r>
            <a:r>
              <a:rPr lang="sv-SE" sz="1500" dirty="0" smtClean="0"/>
              <a:t> </a:t>
            </a:r>
            <a:r>
              <a:rPr lang="sv-SE" sz="1500" dirty="0" err="1" smtClean="0"/>
              <a:t>can</a:t>
            </a:r>
            <a:r>
              <a:rPr lang="sv-SE" sz="1500" dirty="0" smtClean="0"/>
              <a:t> </a:t>
            </a:r>
            <a:r>
              <a:rPr lang="sv-SE" sz="1500" dirty="0" smtClean="0"/>
              <a:t>make </a:t>
            </a:r>
            <a:r>
              <a:rPr lang="sv-SE" sz="1500" dirty="0" err="1" smtClean="0"/>
              <a:t>us</a:t>
            </a:r>
            <a:r>
              <a:rPr lang="sv-SE" sz="1500" dirty="0" smtClean="0"/>
              <a:t> </a:t>
            </a:r>
            <a:r>
              <a:rPr lang="sv-SE" sz="1500" dirty="0" err="1" smtClean="0"/>
              <a:t>aware</a:t>
            </a:r>
            <a:r>
              <a:rPr lang="sv-SE" sz="1500" dirty="0" smtClean="0"/>
              <a:t> </a:t>
            </a:r>
            <a:r>
              <a:rPr lang="sv-SE" sz="1500" dirty="0" err="1" smtClean="0"/>
              <a:t>of</a:t>
            </a:r>
            <a:r>
              <a:rPr lang="sv-SE" sz="1500" dirty="0" smtClean="0"/>
              <a:t>:</a:t>
            </a:r>
          </a:p>
          <a:p>
            <a:pPr lvl="1"/>
            <a:r>
              <a:rPr lang="sv-SE" sz="1500" dirty="0" smtClean="0"/>
              <a:t>relationships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we</a:t>
            </a:r>
            <a:r>
              <a:rPr lang="sv-SE" sz="1500" dirty="0" smtClean="0"/>
              <a:t> </a:t>
            </a:r>
            <a:r>
              <a:rPr lang="sv-SE" sz="1500" dirty="0" err="1" smtClean="0"/>
              <a:t>cannot</a:t>
            </a:r>
            <a:r>
              <a:rPr lang="sv-SE" sz="1500" dirty="0" smtClean="0"/>
              <a:t> </a:t>
            </a:r>
            <a:r>
              <a:rPr lang="sv-SE" sz="1500" dirty="0" err="1" smtClean="0"/>
              <a:t>observe</a:t>
            </a:r>
            <a:r>
              <a:rPr lang="sv-SE" sz="1500" dirty="0" smtClean="0"/>
              <a:t> </a:t>
            </a:r>
            <a:r>
              <a:rPr lang="sv-SE" sz="1500" dirty="0" err="1" smtClean="0"/>
              <a:t>with</a:t>
            </a:r>
            <a:r>
              <a:rPr lang="sv-SE" sz="1500" dirty="0" smtClean="0"/>
              <a:t> </a:t>
            </a:r>
            <a:r>
              <a:rPr lang="sv-SE" sz="1500" dirty="0" err="1" smtClean="0"/>
              <a:t>our</a:t>
            </a:r>
            <a:r>
              <a:rPr lang="sv-SE" sz="1500" dirty="0" smtClean="0"/>
              <a:t> </a:t>
            </a:r>
            <a:r>
              <a:rPr lang="sv-SE" sz="1500" dirty="0" err="1" smtClean="0"/>
              <a:t>eyes</a:t>
            </a:r>
            <a:endParaRPr lang="sv-SE" sz="1500" dirty="0" smtClean="0"/>
          </a:p>
          <a:p>
            <a:pPr lvl="1"/>
            <a:r>
              <a:rPr lang="sv-SE" sz="1500" dirty="0" smtClean="0"/>
              <a:t>relationships</a:t>
            </a:r>
            <a:r>
              <a:rPr lang="sv-SE" sz="1500" dirty="0" smtClean="0"/>
              <a:t> </a:t>
            </a:r>
            <a:r>
              <a:rPr lang="sv-SE" sz="1500" dirty="0" err="1" smtClean="0"/>
              <a:t>that</a:t>
            </a:r>
            <a:r>
              <a:rPr lang="sv-SE" sz="1500" dirty="0" smtClean="0"/>
              <a:t> </a:t>
            </a:r>
            <a:r>
              <a:rPr lang="sv-SE" sz="1500" dirty="0" err="1" smtClean="0"/>
              <a:t>contradict</a:t>
            </a:r>
            <a:r>
              <a:rPr lang="sv-SE" sz="1500" dirty="0" smtClean="0"/>
              <a:t> </a:t>
            </a:r>
            <a:r>
              <a:rPr lang="sv-SE" sz="1500" dirty="0" err="1" smtClean="0"/>
              <a:t>our</a:t>
            </a:r>
            <a:r>
              <a:rPr lang="sv-SE" sz="1500" dirty="0" smtClean="0"/>
              <a:t> common sense</a:t>
            </a: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43"/>
    </mc:Choice>
    <mc:Fallback>
      <p:transition spd="slow" advTm="3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63330" y="398759"/>
            <a:ext cx="61722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err="1" smtClean="0"/>
              <a:t>How</a:t>
            </a:r>
            <a:r>
              <a:rPr lang="sv-SE" sz="2700" dirty="0" smtClean="0"/>
              <a:t> </a:t>
            </a:r>
            <a:r>
              <a:rPr lang="sv-SE" sz="2700" dirty="0" err="1" smtClean="0"/>
              <a:t>can</a:t>
            </a:r>
            <a:r>
              <a:rPr lang="sv-SE" sz="2700" dirty="0" smtClean="0"/>
              <a:t> </a:t>
            </a:r>
            <a:r>
              <a:rPr lang="sv-SE" sz="2700" dirty="0" err="1" smtClean="0"/>
              <a:t>theories</a:t>
            </a:r>
            <a:r>
              <a:rPr lang="sv-SE" sz="2700" dirty="0" smtClean="0"/>
              <a:t> support </a:t>
            </a:r>
            <a:r>
              <a:rPr lang="sv-SE" sz="2700" dirty="0" err="1" smtClean="0"/>
              <a:t>knowledge</a:t>
            </a:r>
            <a:r>
              <a:rPr lang="sv-SE" sz="2700" dirty="0" smtClean="0"/>
              <a:t> </a:t>
            </a:r>
            <a:r>
              <a:rPr lang="sv-SE" sz="2700" dirty="0" err="1" smtClean="0"/>
              <a:t>workers</a:t>
            </a:r>
            <a:r>
              <a:rPr lang="sv-SE" sz="2700" dirty="0" smtClean="0"/>
              <a:t>?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863330" y="1256009"/>
            <a:ext cx="7366270" cy="3888432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Theories </a:t>
            </a:r>
            <a:r>
              <a:rPr lang="en-US" sz="1400" dirty="0"/>
              <a:t>- give us a good reason to act rationally if we base our decisions on theories that are well </a:t>
            </a:r>
            <a:r>
              <a:rPr lang="en-US" sz="1400" dirty="0" smtClean="0"/>
              <a:t>grounded, that is, theories </a:t>
            </a:r>
            <a:r>
              <a:rPr lang="en-US" sz="1400" dirty="0"/>
              <a:t>that are well </a:t>
            </a:r>
            <a:r>
              <a:rPr lang="en-US" sz="1400" dirty="0" smtClean="0"/>
              <a:t>tested towards empirical data </a:t>
            </a:r>
          </a:p>
          <a:p>
            <a:r>
              <a:rPr lang="en-US" sz="1400" dirty="0" smtClean="0"/>
              <a:t>Theories </a:t>
            </a:r>
            <a:r>
              <a:rPr lang="en-US" sz="1400" dirty="0"/>
              <a:t>- can also present relationships between phenomena that are not obvious to us - which we can not observe with our eyes and who even may question our common sense </a:t>
            </a:r>
            <a:endParaRPr lang="en-US" sz="1400" dirty="0" smtClean="0"/>
          </a:p>
          <a:p>
            <a:r>
              <a:rPr lang="en-US" sz="1400" dirty="0" smtClean="0"/>
              <a:t>Theories </a:t>
            </a:r>
            <a:r>
              <a:rPr lang="en-US" sz="1400" dirty="0"/>
              <a:t>- provide new insights and ideas about empirical phenomena</a:t>
            </a:r>
            <a:endParaRPr lang="sv-SE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14871" y="4598205"/>
            <a:ext cx="1944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(</a:t>
            </a:r>
            <a:r>
              <a:rPr lang="sv-SE" sz="1350" dirty="0" err="1"/>
              <a:t>Cuncliffe</a:t>
            </a:r>
            <a:r>
              <a:rPr lang="sv-SE" sz="1350" dirty="0"/>
              <a:t>, 2008)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65"/>
    </mc:Choice>
    <mc:Fallback>
      <p:transition spd="slow" advTm="4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Research Paradigm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A research paradigm is a set of commonly held beliefs and assumptions within a research community about ontological, epistemological, and methodological </a:t>
            </a:r>
            <a:r>
              <a:rPr lang="en-US" sz="1400" dirty="0" smtClean="0"/>
              <a:t>concerns</a:t>
            </a:r>
            <a:endParaRPr lang="en-US" sz="1400" dirty="0"/>
          </a:p>
          <a:p>
            <a:pPr lvl="1"/>
            <a:r>
              <a:rPr lang="en-US" sz="1400" dirty="0" smtClean="0"/>
              <a:t>Ontology </a:t>
            </a:r>
            <a:r>
              <a:rPr lang="en-US" sz="1400" dirty="0"/>
              <a:t>asks “What is in the world?” </a:t>
            </a:r>
            <a:endParaRPr lang="en-US" sz="1400" dirty="0" smtClean="0"/>
          </a:p>
          <a:p>
            <a:pPr lvl="1"/>
            <a:r>
              <a:rPr lang="en-US" sz="1400" dirty="0" smtClean="0"/>
              <a:t>Epistemology </a:t>
            </a:r>
            <a:r>
              <a:rPr lang="en-US" sz="1400" dirty="0"/>
              <a:t>asks “What can we know about the world and how should we obtain that knowledge?” </a:t>
            </a:r>
            <a:endParaRPr lang="en-US" sz="1400" dirty="0" smtClean="0"/>
          </a:p>
          <a:p>
            <a:pPr lvl="1"/>
            <a:r>
              <a:rPr lang="en-US" sz="1400" dirty="0" smtClean="0"/>
              <a:t>Methodology </a:t>
            </a:r>
            <a:r>
              <a:rPr lang="en-US" sz="1400" dirty="0"/>
              <a:t>asks “Which procedures can be used to obtain knowledge?”</a:t>
            </a:r>
            <a:endParaRPr lang="sv-SE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3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8"/>
    </mc:Choice>
    <mc:Fallback>
      <p:transition spd="slow" advTm="5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Research Paradigm: Positivism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608886"/>
          </a:xfrm>
        </p:spPr>
        <p:txBody>
          <a:bodyPr>
            <a:normAutofit/>
          </a:bodyPr>
          <a:lstStyle/>
          <a:p>
            <a:r>
              <a:rPr lang="en-US" sz="1400" dirty="0" smtClean="0"/>
              <a:t>Positivism </a:t>
            </a:r>
            <a:r>
              <a:rPr lang="en-US" sz="1400" dirty="0"/>
              <a:t>assumes a reality that exists independently of human actions and experiences, the desired regularities you want to find should be general and independent of context. </a:t>
            </a:r>
            <a:endParaRPr lang="en-US" sz="1400" dirty="0" smtClean="0"/>
          </a:p>
          <a:p>
            <a:r>
              <a:rPr lang="en-US" sz="1400" dirty="0" smtClean="0"/>
              <a:t>Positivism </a:t>
            </a:r>
            <a:r>
              <a:rPr lang="en-US" sz="1400" dirty="0"/>
              <a:t>claims that objective knowledge about the social world is obtainable through observation and </a:t>
            </a:r>
            <a:r>
              <a:rPr lang="en-US" sz="1400" dirty="0" smtClean="0"/>
              <a:t>experimentation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researcher/observer should be separated from the subjects being investigated. </a:t>
            </a:r>
            <a:r>
              <a:rPr lang="en-US" sz="1400" dirty="0" smtClean="0"/>
              <a:t>Because </a:t>
            </a:r>
            <a:r>
              <a:rPr lang="en-US" sz="1400" dirty="0"/>
              <a:t>of this separation, there is a reduced risk that the observer’s background and interests </a:t>
            </a:r>
            <a:r>
              <a:rPr lang="en-US" sz="1400" dirty="0" smtClean="0"/>
              <a:t>bias his/her findings</a:t>
            </a:r>
            <a:endParaRPr lang="sv-SE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8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02"/>
    </mc:Choice>
    <mc:Fallback>
      <p:transition spd="slow" advTm="5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700" dirty="0"/>
              <a:t>Definitional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535322" cy="3240432"/>
          </a:xfrm>
        </p:spPr>
        <p:txBody>
          <a:bodyPr>
            <a:normAutofit/>
          </a:bodyPr>
          <a:lstStyle/>
          <a:p>
            <a:pPr hangingPunct="0"/>
            <a:r>
              <a:rPr lang="en-GB" sz="1500" dirty="0" smtClean="0"/>
              <a:t>Examples </a:t>
            </a:r>
            <a:r>
              <a:rPr lang="en-GB" sz="1500" dirty="0"/>
              <a:t>of </a:t>
            </a:r>
            <a:r>
              <a:rPr lang="en-GB" sz="1500" b="1" i="1" dirty="0"/>
              <a:t>definitional knowledge</a:t>
            </a:r>
            <a:r>
              <a:rPr lang="en-GB" sz="1500" dirty="0"/>
              <a:t>: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500" dirty="0"/>
              <a:t>A </a:t>
            </a:r>
            <a:r>
              <a:rPr lang="en-GB" sz="1500" i="1" dirty="0"/>
              <a:t>right triangle </a:t>
            </a:r>
            <a:r>
              <a:rPr lang="en-GB" sz="1500" dirty="0"/>
              <a:t>is a triangle in which one angle is a right angle</a:t>
            </a:r>
            <a:endParaRPr lang="sv-SE" sz="1500" dirty="0"/>
          </a:p>
          <a:p>
            <a:pPr lvl="1">
              <a:lnSpc>
                <a:spcPct val="150000"/>
              </a:lnSpc>
            </a:pPr>
            <a:r>
              <a:rPr lang="en-GB" sz="1500" dirty="0"/>
              <a:t>A </a:t>
            </a:r>
            <a:r>
              <a:rPr lang="en-GB" sz="1500" i="1" dirty="0"/>
              <a:t>unicorn</a:t>
            </a:r>
            <a:r>
              <a:rPr lang="en-GB" sz="1500" dirty="0"/>
              <a:t> is a mythical creature depicted as a white horse with a large, pointed, spiralling horn projecting from its forehead</a:t>
            </a:r>
          </a:p>
          <a:p>
            <a:pPr lvl="1">
              <a:lnSpc>
                <a:spcPct val="150000"/>
              </a:lnSpc>
            </a:pPr>
            <a:r>
              <a:rPr lang="en-GB" sz="1500" dirty="0"/>
              <a:t>A </a:t>
            </a:r>
            <a:r>
              <a:rPr lang="en-GB" sz="1500" i="1" dirty="0"/>
              <a:t>relation is in third normal form,</a:t>
            </a:r>
            <a:r>
              <a:rPr lang="en-GB" sz="1500" dirty="0"/>
              <a:t> within relational database theory, if all of its attributes are dependent on the key, the whole key and nothing but the key</a:t>
            </a:r>
            <a:endParaRPr lang="sv-SE" sz="1500" dirty="0"/>
          </a:p>
          <a:p>
            <a:pPr marL="342900" lvl="1" indent="0">
              <a:buNone/>
            </a:pPr>
            <a:endParaRPr lang="sv-SE" sz="135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1"/>
    </mc:Choice>
    <mc:Fallback>
      <p:transition spd="slow" advTm="17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536660" cy="596700"/>
          </a:xfrm>
        </p:spPr>
        <p:txBody>
          <a:bodyPr/>
          <a:lstStyle/>
          <a:p>
            <a:r>
              <a:rPr lang="sv-SE" dirty="0" smtClean="0"/>
              <a:t>Research Paradigm: </a:t>
            </a:r>
            <a:r>
              <a:rPr lang="sv-SE" dirty="0" err="1" smtClean="0"/>
              <a:t>Interpretivism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041360" cy="3517446"/>
          </a:xfrm>
        </p:spPr>
        <p:txBody>
          <a:bodyPr>
            <a:normAutofit/>
          </a:bodyPr>
          <a:lstStyle/>
          <a:p>
            <a:r>
              <a:rPr lang="en-US" sz="1400" dirty="0" err="1" smtClean="0"/>
              <a:t>Interpretivism</a:t>
            </a:r>
            <a:r>
              <a:rPr lang="en-US" sz="1400" dirty="0" smtClean="0"/>
              <a:t> claims </a:t>
            </a:r>
            <a:r>
              <a:rPr lang="en-US" sz="1400" dirty="0"/>
              <a:t>that the social world is constructed by people who constantly performs social actions and gives meaning to </a:t>
            </a:r>
            <a:r>
              <a:rPr lang="en-US" sz="1400" dirty="0" smtClean="0"/>
              <a:t>the world</a:t>
            </a:r>
            <a:endParaRPr lang="en-US" sz="1400" dirty="0"/>
          </a:p>
          <a:p>
            <a:r>
              <a:rPr lang="en-US" sz="1400" dirty="0" smtClean="0"/>
              <a:t>Therefore, </a:t>
            </a:r>
            <a:r>
              <a:rPr lang="en-US" sz="1400" dirty="0"/>
              <a:t>instead of studying people as if they were objects, a researcher should observe people as subjects who actively </a:t>
            </a:r>
            <a:r>
              <a:rPr lang="en-US" sz="1400" dirty="0" smtClean="0"/>
              <a:t>construct </a:t>
            </a:r>
            <a:r>
              <a:rPr lang="en-US" sz="1400" dirty="0"/>
              <a:t>the social </a:t>
            </a:r>
            <a:r>
              <a:rPr lang="en-US" sz="1400" dirty="0" smtClean="0"/>
              <a:t>world </a:t>
            </a:r>
          </a:p>
          <a:p>
            <a:r>
              <a:rPr lang="en-US" sz="1400" dirty="0" smtClean="0"/>
              <a:t>Moreover, by participating </a:t>
            </a:r>
            <a:r>
              <a:rPr lang="en-US" sz="1400" dirty="0"/>
              <a:t>in the daily </a:t>
            </a:r>
            <a:r>
              <a:rPr lang="en-US" sz="1400" dirty="0" smtClean="0"/>
              <a:t>practices </a:t>
            </a:r>
            <a:r>
              <a:rPr lang="en-US" sz="1400" dirty="0"/>
              <a:t>of the group being </a:t>
            </a:r>
            <a:r>
              <a:rPr lang="en-US" sz="1400" dirty="0" smtClean="0"/>
              <a:t>studied, </a:t>
            </a:r>
            <a:r>
              <a:rPr lang="en-US" sz="1400" dirty="0"/>
              <a:t>the researcher will obtain a deeper understanding and </a:t>
            </a:r>
            <a:r>
              <a:rPr lang="en-US" sz="1400" dirty="0" smtClean="0"/>
              <a:t>a deeper knowledge</a:t>
            </a:r>
            <a:endParaRPr lang="sv-SE" sz="14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81"/>
    </mc:Choice>
    <mc:Fallback>
      <p:transition spd="slow" advTm="4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536660" cy="596700"/>
          </a:xfrm>
        </p:spPr>
        <p:txBody>
          <a:bodyPr/>
          <a:lstStyle/>
          <a:p>
            <a:r>
              <a:rPr lang="sv-SE" dirty="0" smtClean="0"/>
              <a:t>Research Paradigm: </a:t>
            </a:r>
            <a:r>
              <a:rPr lang="sv-SE" dirty="0" err="1" smtClean="0"/>
              <a:t>Critical</a:t>
            </a:r>
            <a:r>
              <a:rPr lang="sv-SE" dirty="0" smtClean="0"/>
              <a:t> realis</a:t>
            </a:r>
            <a:r>
              <a:rPr lang="sv-SE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Critical </a:t>
            </a:r>
            <a:r>
              <a:rPr lang="en-US" sz="1400" dirty="0"/>
              <a:t>realism </a:t>
            </a:r>
            <a:r>
              <a:rPr lang="en-US" sz="1400" dirty="0" smtClean="0"/>
              <a:t>- emphasizes not only to study the observed </a:t>
            </a:r>
            <a:r>
              <a:rPr lang="en-US" sz="1400" dirty="0"/>
              <a:t>outcomes, </a:t>
            </a:r>
            <a:r>
              <a:rPr lang="en-US" sz="1400" dirty="0" smtClean="0"/>
              <a:t>but also the need to understand the </a:t>
            </a:r>
            <a:r>
              <a:rPr lang="en-US" sz="1400" dirty="0"/>
              <a:t>mechanisms that cause </a:t>
            </a:r>
            <a:r>
              <a:rPr lang="en-US" sz="1400" dirty="0" smtClean="0"/>
              <a:t>the outcome </a:t>
            </a:r>
          </a:p>
          <a:p>
            <a:r>
              <a:rPr lang="en-US" sz="1400" dirty="0" smtClean="0"/>
              <a:t>Based on the observed outcome, several “explanatory hypotheses” can be generated, since </a:t>
            </a:r>
            <a:r>
              <a:rPr lang="en-US" sz="1400" dirty="0"/>
              <a:t>there may be several alternative mechanisms that can explain the same </a:t>
            </a:r>
            <a:r>
              <a:rPr lang="en-US" sz="1400" dirty="0" smtClean="0"/>
              <a:t>observations </a:t>
            </a:r>
          </a:p>
          <a:p>
            <a:r>
              <a:rPr lang="en-US" sz="1400" dirty="0" smtClean="0"/>
              <a:t>These </a:t>
            </a:r>
            <a:r>
              <a:rPr lang="en-US" sz="1400" dirty="0"/>
              <a:t>competing “explanatory hypotheses”</a:t>
            </a:r>
            <a:r>
              <a:rPr lang="en-US" sz="1400" dirty="0" smtClean="0"/>
              <a:t> can be </a:t>
            </a:r>
            <a:r>
              <a:rPr lang="en-US" sz="1400" dirty="0"/>
              <a:t>further evaluated and </a:t>
            </a:r>
            <a:r>
              <a:rPr lang="en-US" sz="1400" dirty="0" smtClean="0"/>
              <a:t>compared </a:t>
            </a:r>
            <a:endParaRPr lang="sv-SE" sz="1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1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29"/>
    </mc:Choice>
    <mc:Fallback>
      <p:transition spd="slow" advTm="4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536660" cy="596700"/>
          </a:xfrm>
        </p:spPr>
        <p:txBody>
          <a:bodyPr/>
          <a:lstStyle/>
          <a:p>
            <a:r>
              <a:rPr lang="sv-SE" dirty="0" smtClean="0"/>
              <a:t>Research Paradigm: </a:t>
            </a:r>
            <a:r>
              <a:rPr lang="sv-SE" dirty="0" err="1" smtClean="0"/>
              <a:t>Critical</a:t>
            </a:r>
            <a:r>
              <a:rPr lang="sv-SE" dirty="0" smtClean="0"/>
              <a:t> </a:t>
            </a:r>
            <a:r>
              <a:rPr lang="sv-SE" dirty="0" err="1" smtClean="0"/>
              <a:t>theory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Critical </a:t>
            </a:r>
            <a:r>
              <a:rPr lang="en-US" sz="1400" dirty="0"/>
              <a:t>theory </a:t>
            </a:r>
            <a:r>
              <a:rPr lang="en-US" sz="1400" dirty="0" smtClean="0"/>
              <a:t>- emphasizes the need to increase </a:t>
            </a:r>
            <a:r>
              <a:rPr lang="en-US" sz="1400" dirty="0"/>
              <a:t>people’s freedom by questioning purposes and hidden assumptions in established </a:t>
            </a:r>
            <a:r>
              <a:rPr lang="en-US" sz="1400" dirty="0" smtClean="0"/>
              <a:t>theories </a:t>
            </a:r>
          </a:p>
          <a:p>
            <a:r>
              <a:rPr lang="en-US" sz="1400" dirty="0" smtClean="0"/>
              <a:t>Critical </a:t>
            </a:r>
            <a:r>
              <a:rPr lang="en-US" sz="1400" dirty="0"/>
              <a:t>theories can make people aware of any oppressing effects of these </a:t>
            </a:r>
            <a:r>
              <a:rPr lang="en-US" sz="1400" dirty="0" smtClean="0"/>
              <a:t>theories</a:t>
            </a:r>
            <a:endParaRPr lang="sv-SE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1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50"/>
    </mc:Choice>
    <mc:Fallback>
      <p:transition spd="slow" advTm="3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Descriptive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221215" cy="3240432"/>
          </a:xfrm>
        </p:spPr>
        <p:txBody>
          <a:bodyPr>
            <a:normAutofit/>
          </a:bodyPr>
          <a:lstStyle/>
          <a:p>
            <a:r>
              <a:rPr lang="en-GB" sz="1500" b="1" i="1" dirty="0"/>
              <a:t>Descriptive knowledge</a:t>
            </a:r>
            <a:r>
              <a:rPr lang="en-GB" sz="1500" b="1" dirty="0"/>
              <a:t> </a:t>
            </a:r>
            <a:r>
              <a:rPr lang="en-GB" sz="1500" dirty="0"/>
              <a:t>describes an existing or past reality</a:t>
            </a:r>
          </a:p>
          <a:p>
            <a:r>
              <a:rPr lang="en-GB" sz="1500" dirty="0"/>
              <a:t>In contrast to definitional knowledge, </a:t>
            </a:r>
            <a:r>
              <a:rPr lang="en-GB" sz="1500" i="1" dirty="0"/>
              <a:t>descriptive knowledge </a:t>
            </a:r>
            <a:r>
              <a:rPr lang="en-GB" sz="1500" b="1" dirty="0" smtClean="0"/>
              <a:t>consists of statements </a:t>
            </a:r>
            <a:r>
              <a:rPr lang="en-GB" sz="1500" b="1" dirty="0"/>
              <a:t>that are claimed to be </a:t>
            </a:r>
            <a:r>
              <a:rPr lang="en-GB" sz="1500" b="1" dirty="0" smtClean="0"/>
              <a:t>true</a:t>
            </a:r>
            <a:endParaRPr lang="en-GB" sz="1500" dirty="0"/>
          </a:p>
          <a:p>
            <a:r>
              <a:rPr lang="en-GB" sz="1500" dirty="0"/>
              <a:t>In other words, </a:t>
            </a:r>
            <a:r>
              <a:rPr lang="en-GB" sz="1500" i="1" dirty="0"/>
              <a:t>descriptive knowledge </a:t>
            </a:r>
            <a:r>
              <a:rPr lang="en-GB" sz="1500" dirty="0"/>
              <a:t>claims to describe the world “as is” or “have been</a:t>
            </a:r>
            <a:r>
              <a:rPr lang="en-GB" sz="1500" dirty="0" smtClean="0"/>
              <a:t>”</a:t>
            </a:r>
            <a:endParaRPr lang="en-GB" sz="1500" dirty="0"/>
          </a:p>
          <a:p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1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2"/>
    </mc:Choice>
    <mc:Fallback>
      <p:transition spd="slow" advTm="2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Descriptive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>
              <a:lnSpc>
                <a:spcPct val="150000"/>
              </a:lnSpc>
            </a:pPr>
            <a:r>
              <a:rPr lang="en-GB" sz="1500" dirty="0" smtClean="0"/>
              <a:t>Examples </a:t>
            </a:r>
            <a:r>
              <a:rPr lang="en-GB" sz="1500" dirty="0"/>
              <a:t>of </a:t>
            </a:r>
            <a:r>
              <a:rPr lang="en-GB" sz="1500" b="1" i="1" dirty="0"/>
              <a:t>descriptive knowledge</a:t>
            </a:r>
            <a:r>
              <a:rPr lang="en-GB" sz="1500" dirty="0"/>
              <a:t>: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500" dirty="0"/>
              <a:t>The height of the Eiffel tower is 300 </a:t>
            </a:r>
            <a:r>
              <a:rPr lang="en-GB" sz="1500" dirty="0" smtClean="0"/>
              <a:t>meters</a:t>
            </a:r>
            <a:endParaRPr lang="sv-SE" sz="1500" dirty="0"/>
          </a:p>
          <a:p>
            <a:pPr lvl="1" hangingPunct="0">
              <a:lnSpc>
                <a:spcPct val="150000"/>
              </a:lnSpc>
            </a:pPr>
            <a:r>
              <a:rPr lang="en-GB" sz="1500" dirty="0"/>
              <a:t>A majority of large companies in Europe use ERP </a:t>
            </a:r>
            <a:r>
              <a:rPr lang="en-GB" sz="1500" dirty="0" smtClean="0"/>
              <a:t>systems</a:t>
            </a:r>
            <a:endParaRPr lang="sv-SE" sz="1500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9"/>
    </mc:Choice>
    <mc:Fallback>
      <p:transition spd="slow" advTm="1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Explanatory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221215" cy="3240432"/>
          </a:xfrm>
        </p:spPr>
        <p:txBody>
          <a:bodyPr>
            <a:normAutofit/>
          </a:bodyPr>
          <a:lstStyle/>
          <a:p>
            <a:r>
              <a:rPr lang="en-GB" sz="1500" b="1" i="1" dirty="0"/>
              <a:t>Explanatory knowledge</a:t>
            </a:r>
            <a:r>
              <a:rPr lang="en-GB" sz="1500" b="1" dirty="0"/>
              <a:t> </a:t>
            </a:r>
            <a:r>
              <a:rPr lang="en-GB" sz="1500" dirty="0"/>
              <a:t>provides </a:t>
            </a:r>
            <a:r>
              <a:rPr lang="en-GB" sz="1500" b="1" dirty="0"/>
              <a:t>answers to questions of ‘why’</a:t>
            </a:r>
          </a:p>
          <a:p>
            <a:r>
              <a:rPr lang="en-GB" sz="1500" i="1" dirty="0"/>
              <a:t>Explanatory knowledge</a:t>
            </a:r>
            <a:r>
              <a:rPr lang="en-GB" sz="1500" dirty="0"/>
              <a:t> </a:t>
            </a:r>
            <a:r>
              <a:rPr lang="en-GB" sz="1500" b="1" dirty="0" smtClean="0"/>
              <a:t>explains how phenomena, </a:t>
            </a:r>
            <a:r>
              <a:rPr lang="en-GB" sz="1500" dirty="0" smtClean="0"/>
              <a:t>that is,  </a:t>
            </a:r>
            <a:r>
              <a:rPr lang="en-GB" sz="1500" b="1" dirty="0" smtClean="0"/>
              <a:t>events/mechanisms/factors/outcomes, </a:t>
            </a:r>
            <a:r>
              <a:rPr lang="en-GB" sz="1500" b="1" dirty="0" smtClean="0"/>
              <a:t>are related </a:t>
            </a:r>
          </a:p>
          <a:p>
            <a:r>
              <a:rPr lang="en-GB" sz="1500" i="1" dirty="0" smtClean="0"/>
              <a:t>Explanatory </a:t>
            </a:r>
            <a:r>
              <a:rPr lang="en-GB" sz="1500" i="1" dirty="0"/>
              <a:t>knowledge </a:t>
            </a:r>
            <a:r>
              <a:rPr lang="en-GB" sz="1500" dirty="0"/>
              <a:t>goes beyond descriptive knowledge, because it not only describes, but also </a:t>
            </a:r>
            <a:r>
              <a:rPr lang="en-GB" sz="1500" b="1" dirty="0" smtClean="0"/>
              <a:t>explains </a:t>
            </a:r>
            <a:r>
              <a:rPr lang="en-GB" sz="1500" b="1" dirty="0"/>
              <a:t>in order to offer </a:t>
            </a:r>
            <a:r>
              <a:rPr lang="en-GB" sz="1500" b="1" dirty="0" smtClean="0"/>
              <a:t>a deeper understanding</a:t>
            </a:r>
            <a:endParaRPr lang="en-GB" sz="15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0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84"/>
    </mc:Choice>
    <mc:Fallback>
      <p:transition spd="slow" advTm="3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dirty="0"/>
              <a:t>Explanatory knowledge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786608" cy="3240432"/>
          </a:xfrm>
        </p:spPr>
        <p:txBody>
          <a:bodyPr>
            <a:normAutofit/>
          </a:bodyPr>
          <a:lstStyle/>
          <a:p>
            <a:r>
              <a:rPr lang="en-GB" sz="1500" b="1" dirty="0" smtClean="0"/>
              <a:t>Explanations </a:t>
            </a:r>
            <a:r>
              <a:rPr lang="en-GB" sz="1500" b="1" dirty="0"/>
              <a:t>often take the form of cause-effect chains, </a:t>
            </a:r>
            <a:r>
              <a:rPr lang="en-GB" sz="1500" dirty="0"/>
              <a:t>showing how </a:t>
            </a:r>
            <a:r>
              <a:rPr lang="en-GB" sz="1500" b="1" dirty="0" smtClean="0"/>
              <a:t>phenomena (such as events, mechanisms, factors, outcomes) </a:t>
            </a:r>
            <a:r>
              <a:rPr lang="en-GB" sz="1500" dirty="0" smtClean="0"/>
              <a:t>are </a:t>
            </a:r>
            <a:r>
              <a:rPr lang="en-GB" sz="1500" dirty="0"/>
              <a:t>causally related </a:t>
            </a:r>
          </a:p>
          <a:p>
            <a:r>
              <a:rPr lang="en-GB" sz="1500" dirty="0" smtClean="0"/>
              <a:t>For example, the increased acceptance of Internet banking among the public can be partially explained by improvements in security infrastructures</a:t>
            </a:r>
          </a:p>
          <a:p>
            <a:r>
              <a:rPr lang="en-GB" sz="1500" b="1" dirty="0" smtClean="0"/>
              <a:t>To show the relationships between phenomena, </a:t>
            </a:r>
            <a:r>
              <a:rPr lang="en-GB" sz="1500" dirty="0" smtClean="0"/>
              <a:t>these are represented by dependent and independent variables</a:t>
            </a: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46"/>
    </mc:Choice>
    <mc:Fallback>
      <p:transition spd="slow" advTm="6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7123</TotalTime>
  <Words>2725</Words>
  <Application>Microsoft Office PowerPoint</Application>
  <PresentationFormat>On-screen Show (16:9)</PresentationFormat>
  <Paragraphs>247</Paragraphs>
  <Slides>52</Slides>
  <Notes>7</Notes>
  <HiddenSlides>0</HiddenSlides>
  <MMClips>52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inherit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Presentation: Theory, part 1</vt:lpstr>
      <vt:lpstr>PowerPoint Presentation</vt:lpstr>
      <vt:lpstr>Knowledge types in science</vt:lpstr>
      <vt:lpstr>Definitional knowledge</vt:lpstr>
      <vt:lpstr>Definitional knowledge</vt:lpstr>
      <vt:lpstr>Descriptive knowledge</vt:lpstr>
      <vt:lpstr>Descriptive knowledge</vt:lpstr>
      <vt:lpstr>Explanatory knowledge</vt:lpstr>
      <vt:lpstr>Explanatory knowledge</vt:lpstr>
      <vt:lpstr>Explanatory knowledge</vt:lpstr>
      <vt:lpstr>Dependent and independent variables</vt:lpstr>
      <vt:lpstr>Explanatory knowledge</vt:lpstr>
      <vt:lpstr>Explanatory knowledge</vt:lpstr>
      <vt:lpstr>Explanatory knowledge</vt:lpstr>
      <vt:lpstr>Predictive knowledge</vt:lpstr>
      <vt:lpstr>Predictive knowledge</vt:lpstr>
      <vt:lpstr>Explanatory and predictive knowledge</vt:lpstr>
      <vt:lpstr>Explanatory and predictive knowledge</vt:lpstr>
      <vt:lpstr>Explanatory and predictive knowledge</vt:lpstr>
      <vt:lpstr>Presciptive knowledge</vt:lpstr>
      <vt:lpstr>Presciptive knowledge</vt:lpstr>
      <vt:lpstr>Presciptive knowledge</vt:lpstr>
      <vt:lpstr>Presciptive knowledge</vt:lpstr>
      <vt:lpstr>PowerPoint Presentation</vt:lpstr>
      <vt:lpstr>Theories </vt:lpstr>
      <vt:lpstr>Theories </vt:lpstr>
      <vt:lpstr>Theories vs empirical data  </vt:lpstr>
      <vt:lpstr>Teories and Empirical data</vt:lpstr>
      <vt:lpstr>Theories </vt:lpstr>
      <vt:lpstr>Theory vs. theoretical framework </vt:lpstr>
      <vt:lpstr>Different levels of theories </vt:lpstr>
      <vt:lpstr>Different levels of theories </vt:lpstr>
      <vt:lpstr>Different levels of theories </vt:lpstr>
      <vt:lpstr>Different levels of theories </vt:lpstr>
      <vt:lpstr>Scientific theory – definition</vt:lpstr>
      <vt:lpstr>Inductive reasoning</vt:lpstr>
      <vt:lpstr>What theory is not</vt:lpstr>
      <vt:lpstr>References are not theory</vt:lpstr>
      <vt:lpstr>Data are not a theory</vt:lpstr>
      <vt:lpstr>List of variables or constructs are not a theory  </vt:lpstr>
      <vt:lpstr>Diagrams are not theories  </vt:lpstr>
      <vt:lpstr>Hypotheses are not theories 1(4)  </vt:lpstr>
      <vt:lpstr>Hypotheses are not a theories 2(4)</vt:lpstr>
      <vt:lpstr>Hypotheses are not a theories 3(4)</vt:lpstr>
      <vt:lpstr>Hypotheses are not a theories 4(4)</vt:lpstr>
      <vt:lpstr>More about theories </vt:lpstr>
      <vt:lpstr>How can theories support knowledge workers?</vt:lpstr>
      <vt:lpstr>Research Paradigm</vt:lpstr>
      <vt:lpstr>Research Paradigm: Positivism</vt:lpstr>
      <vt:lpstr>Research Paradigm: Interpretivism</vt:lpstr>
      <vt:lpstr>Research Paradigm: Critical realism</vt:lpstr>
      <vt:lpstr>Research Paradigm: Critical theory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263</cp:revision>
  <dcterms:created xsi:type="dcterms:W3CDTF">2015-05-25T21:35:52Z</dcterms:created>
  <dcterms:modified xsi:type="dcterms:W3CDTF">2018-10-26T10:22:28Z</dcterms:modified>
</cp:coreProperties>
</file>