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19" r:id="rId3"/>
    <p:sldId id="386" r:id="rId4"/>
    <p:sldId id="387" r:id="rId5"/>
    <p:sldId id="324" r:id="rId6"/>
    <p:sldId id="388" r:id="rId7"/>
    <p:sldId id="320" r:id="rId8"/>
    <p:sldId id="321" r:id="rId9"/>
    <p:sldId id="389" r:id="rId10"/>
    <p:sldId id="322" r:id="rId11"/>
    <p:sldId id="323" r:id="rId12"/>
    <p:sldId id="393" r:id="rId13"/>
    <p:sldId id="394" r:id="rId14"/>
    <p:sldId id="395" r:id="rId15"/>
    <p:sldId id="39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97" r:id="rId31"/>
    <p:sldId id="398" r:id="rId32"/>
    <p:sldId id="399" r:id="rId33"/>
    <p:sldId id="400" r:id="rId34"/>
    <p:sldId id="401" r:id="rId35"/>
    <p:sldId id="402" r:id="rId36"/>
    <p:sldId id="403" r:id="rId37"/>
    <p:sldId id="404" r:id="rId38"/>
    <p:sldId id="405" r:id="rId39"/>
    <p:sldId id="406" r:id="rId40"/>
    <p:sldId id="407" r:id="rId41"/>
    <p:sldId id="408" r:id="rId42"/>
    <p:sldId id="409" r:id="rId4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42" d="100"/>
          <a:sy n="42" d="100"/>
        </p:scale>
        <p:origin x="1320" y="6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F2845-BBF8-4FDB-9B2B-59E7BF49BB23}" type="datetimeFigureOut">
              <a:rPr lang="sv-SE" smtClean="0"/>
              <a:pPr/>
              <a:t>2015-10-19</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9A4D8E-E84E-4AFE-B971-D15D9C0B0511}" type="slidenum">
              <a:rPr lang="sv-SE" smtClean="0"/>
              <a:pPr/>
              <a:t>‹#›</a:t>
            </a:fld>
            <a:endParaRPr lang="sv-SE"/>
          </a:p>
        </p:txBody>
      </p:sp>
    </p:spTree>
    <p:extLst>
      <p:ext uri="{BB962C8B-B14F-4D97-AF65-F5344CB8AC3E}">
        <p14:creationId xmlns:p14="http://schemas.microsoft.com/office/powerpoint/2010/main" val="2536415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p:spPr>
        <p:txBody>
          <a:bodyPr/>
          <a:lstStyle/>
          <a:p>
            <a:endParaRPr lang="sv-SE" smtClean="0">
              <a:latin typeface="Arial" pitchFamily="34" charset="0"/>
            </a:endParaRPr>
          </a:p>
        </p:txBody>
      </p:sp>
      <p:sp>
        <p:nvSpPr>
          <p:cNvPr id="152580" name="Slide Number Placeholder 3"/>
          <p:cNvSpPr>
            <a:spLocks noGrp="1"/>
          </p:cNvSpPr>
          <p:nvPr>
            <p:ph type="sldNum" sz="quarter" idx="5"/>
          </p:nvPr>
        </p:nvSpPr>
        <p:spPr>
          <a:noFill/>
        </p:spPr>
        <p:txBody>
          <a:bodyPr/>
          <a:lstStyle/>
          <a:p>
            <a:pPr defTabSz="996658"/>
            <a:fld id="{ECA8F11A-8F78-4216-A1B9-5E056A70F50C}" type="slidenum">
              <a:rPr lang="en-US" smtClean="0">
                <a:latin typeface="Arial" pitchFamily="34" charset="0"/>
              </a:rPr>
              <a:pPr defTabSz="996658"/>
              <a:t>5</a:t>
            </a:fld>
            <a:endParaRPr lang="en-US" dirty="0" smtClean="0">
              <a:latin typeface="Arial" pitchFamily="34" charset="0"/>
            </a:endParaRPr>
          </a:p>
        </p:txBody>
      </p:sp>
    </p:spTree>
    <p:extLst>
      <p:ext uri="{BB962C8B-B14F-4D97-AF65-F5344CB8AC3E}">
        <p14:creationId xmlns:p14="http://schemas.microsoft.com/office/powerpoint/2010/main" val="153081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23</a:t>
            </a:fld>
            <a:endParaRPr lang="sv-SE"/>
          </a:p>
        </p:txBody>
      </p:sp>
    </p:spTree>
    <p:extLst>
      <p:ext uri="{BB962C8B-B14F-4D97-AF65-F5344CB8AC3E}">
        <p14:creationId xmlns:p14="http://schemas.microsoft.com/office/powerpoint/2010/main" val="3177951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24</a:t>
            </a:fld>
            <a:endParaRPr lang="sv-SE"/>
          </a:p>
        </p:txBody>
      </p:sp>
    </p:spTree>
    <p:extLst>
      <p:ext uri="{BB962C8B-B14F-4D97-AF65-F5344CB8AC3E}">
        <p14:creationId xmlns:p14="http://schemas.microsoft.com/office/powerpoint/2010/main" val="1640723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25</a:t>
            </a:fld>
            <a:endParaRPr lang="sv-SE"/>
          </a:p>
        </p:txBody>
      </p:sp>
    </p:spTree>
    <p:extLst>
      <p:ext uri="{BB962C8B-B14F-4D97-AF65-F5344CB8AC3E}">
        <p14:creationId xmlns:p14="http://schemas.microsoft.com/office/powerpoint/2010/main" val="999405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26</a:t>
            </a:fld>
            <a:endParaRPr lang="sv-SE"/>
          </a:p>
        </p:txBody>
      </p:sp>
    </p:spTree>
    <p:extLst>
      <p:ext uri="{BB962C8B-B14F-4D97-AF65-F5344CB8AC3E}">
        <p14:creationId xmlns:p14="http://schemas.microsoft.com/office/powerpoint/2010/main" val="954233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27</a:t>
            </a:fld>
            <a:endParaRPr lang="sv-SE"/>
          </a:p>
        </p:txBody>
      </p:sp>
    </p:spTree>
    <p:extLst>
      <p:ext uri="{BB962C8B-B14F-4D97-AF65-F5344CB8AC3E}">
        <p14:creationId xmlns:p14="http://schemas.microsoft.com/office/powerpoint/2010/main" val="278232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28</a:t>
            </a:fld>
            <a:endParaRPr lang="sv-SE"/>
          </a:p>
        </p:txBody>
      </p:sp>
    </p:spTree>
    <p:extLst>
      <p:ext uri="{BB962C8B-B14F-4D97-AF65-F5344CB8AC3E}">
        <p14:creationId xmlns:p14="http://schemas.microsoft.com/office/powerpoint/2010/main" val="113807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29</a:t>
            </a:fld>
            <a:endParaRPr lang="sv-SE"/>
          </a:p>
        </p:txBody>
      </p:sp>
    </p:spTree>
    <p:extLst>
      <p:ext uri="{BB962C8B-B14F-4D97-AF65-F5344CB8AC3E}">
        <p14:creationId xmlns:p14="http://schemas.microsoft.com/office/powerpoint/2010/main" val="126224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67EE73-CEC2-4527-A4D2-C1EEC3BF2990}" type="slidenum">
              <a:rPr lang="sv-SE"/>
              <a:pPr/>
              <a:t>8</a:t>
            </a:fld>
            <a:endParaRPr lang="sv-SE"/>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GB"/>
              <a:t>Every collaboration among actors in a business environment are driven by, and affected by, a set of forces exerted by the collaborating parties. For example, a new service provider that enters a service environment might compete with existing providers, thereby giving consumers an increased ability to select provider. In this case the force of </a:t>
            </a:r>
            <a:r>
              <a:rPr lang="en-GB" i="1"/>
              <a:t>consumer bargaining power</a:t>
            </a:r>
            <a:r>
              <a:rPr lang="en-GB"/>
              <a:t> increases. The environment supervisor can also exert the environment for forces, by setting rules. On an high level the collaborating parties in a service environment are affected by the rules similar to that on an economic market. We therefore employ Michael E. Porters theory (Porter 1979) on competitive markets to analyze these forces. Four main forces are defined in Porters framework; Bargaining power of suppliers, bargaining power of consumers, threat of substitutes and the threat of new entrants (Figure 2).</a:t>
            </a:r>
            <a:r>
              <a:rPr lang="en-US"/>
              <a:t> </a:t>
            </a:r>
            <a:endParaRPr lang="en-GB"/>
          </a:p>
        </p:txBody>
      </p:sp>
    </p:spTree>
    <p:extLst>
      <p:ext uri="{BB962C8B-B14F-4D97-AF65-F5344CB8AC3E}">
        <p14:creationId xmlns:p14="http://schemas.microsoft.com/office/powerpoint/2010/main" val="2192258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16</a:t>
            </a:fld>
            <a:endParaRPr lang="sv-SE"/>
          </a:p>
        </p:txBody>
      </p:sp>
    </p:spTree>
    <p:extLst>
      <p:ext uri="{BB962C8B-B14F-4D97-AF65-F5344CB8AC3E}">
        <p14:creationId xmlns:p14="http://schemas.microsoft.com/office/powerpoint/2010/main" val="3258922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17</a:t>
            </a:fld>
            <a:endParaRPr lang="sv-SE"/>
          </a:p>
        </p:txBody>
      </p:sp>
    </p:spTree>
    <p:extLst>
      <p:ext uri="{BB962C8B-B14F-4D97-AF65-F5344CB8AC3E}">
        <p14:creationId xmlns:p14="http://schemas.microsoft.com/office/powerpoint/2010/main" val="2088187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18</a:t>
            </a:fld>
            <a:endParaRPr lang="sv-SE"/>
          </a:p>
        </p:txBody>
      </p:sp>
    </p:spTree>
    <p:extLst>
      <p:ext uri="{BB962C8B-B14F-4D97-AF65-F5344CB8AC3E}">
        <p14:creationId xmlns:p14="http://schemas.microsoft.com/office/powerpoint/2010/main" val="943795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19</a:t>
            </a:fld>
            <a:endParaRPr lang="sv-SE"/>
          </a:p>
        </p:txBody>
      </p:sp>
    </p:spTree>
    <p:extLst>
      <p:ext uri="{BB962C8B-B14F-4D97-AF65-F5344CB8AC3E}">
        <p14:creationId xmlns:p14="http://schemas.microsoft.com/office/powerpoint/2010/main" val="668797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20</a:t>
            </a:fld>
            <a:endParaRPr lang="sv-SE"/>
          </a:p>
        </p:txBody>
      </p:sp>
    </p:spTree>
    <p:extLst>
      <p:ext uri="{BB962C8B-B14F-4D97-AF65-F5344CB8AC3E}">
        <p14:creationId xmlns:p14="http://schemas.microsoft.com/office/powerpoint/2010/main" val="2373954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21</a:t>
            </a:fld>
            <a:endParaRPr lang="sv-SE"/>
          </a:p>
        </p:txBody>
      </p:sp>
    </p:spTree>
    <p:extLst>
      <p:ext uri="{BB962C8B-B14F-4D97-AF65-F5344CB8AC3E}">
        <p14:creationId xmlns:p14="http://schemas.microsoft.com/office/powerpoint/2010/main" val="3697933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B086B94F-FDDF-4325-9609-095A9A1DA4C7}" type="slidenum">
              <a:rPr lang="sv-SE" smtClean="0"/>
              <a:pPr/>
              <a:t>22</a:t>
            </a:fld>
            <a:endParaRPr lang="sv-SE"/>
          </a:p>
        </p:txBody>
      </p:sp>
    </p:spTree>
    <p:extLst>
      <p:ext uri="{BB962C8B-B14F-4D97-AF65-F5344CB8AC3E}">
        <p14:creationId xmlns:p14="http://schemas.microsoft.com/office/powerpoint/2010/main" val="307125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C93E0-F3B4-4D3F-BDE0-FF7FEF68D5C7}" type="datetimeFigureOut">
              <a:rPr lang="sv-SE" smtClean="0"/>
              <a:pPr/>
              <a:t>2015-10-19</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CD29F-371D-4FCF-8456-76A1F4E8E2EE}"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130425"/>
            <a:ext cx="8782744" cy="1470025"/>
          </a:xfrm>
        </p:spPr>
        <p:txBody>
          <a:bodyPr>
            <a:normAutofit/>
          </a:bodyPr>
          <a:lstStyle/>
          <a:p>
            <a:r>
              <a:rPr lang="sv-SE" sz="3600" smtClean="0"/>
              <a:t>KM: </a:t>
            </a:r>
            <a:r>
              <a:rPr lang="sv-SE" sz="3600" smtClean="0"/>
              <a:t>Strategies &amp; Resources and Capabilities</a:t>
            </a:r>
            <a:endParaRPr lang="sv-SE" sz="3600" dirty="0"/>
          </a:p>
        </p:txBody>
      </p:sp>
      <p:sp>
        <p:nvSpPr>
          <p:cNvPr id="3" name="Subtitle 2"/>
          <p:cNvSpPr>
            <a:spLocks noGrp="1"/>
          </p:cNvSpPr>
          <p:nvPr>
            <p:ph type="subTitle" idx="1"/>
          </p:nvPr>
        </p:nvSpPr>
        <p:spPr/>
        <p:txBody>
          <a:bodyPr>
            <a:normAutofit/>
          </a:bodyPr>
          <a:lstStyle/>
          <a:p>
            <a:r>
              <a:rPr lang="sv-SE" sz="2400" dirty="0" smtClean="0"/>
              <a:t>Erik Perjons</a:t>
            </a:r>
          </a:p>
          <a:p>
            <a:r>
              <a:rPr lang="sv-SE" sz="2400" dirty="0" smtClean="0"/>
              <a:t>perjons@dsv.su.se</a:t>
            </a:r>
            <a:endParaRPr lang="sv-SE"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a:bodyPr>
          <a:lstStyle/>
          <a:p>
            <a:r>
              <a:rPr lang="sv-SE" sz="3600" dirty="0" err="1" smtClean="0"/>
              <a:t>Strategic</a:t>
            </a:r>
            <a:r>
              <a:rPr lang="sv-SE" sz="3600" dirty="0" smtClean="0"/>
              <a:t> </a:t>
            </a:r>
            <a:r>
              <a:rPr lang="sv-SE" sz="3600" dirty="0" err="1" smtClean="0"/>
              <a:t>tool</a:t>
            </a:r>
            <a:r>
              <a:rPr lang="sv-SE" sz="3600" dirty="0" smtClean="0"/>
              <a:t>: </a:t>
            </a:r>
            <a:r>
              <a:rPr lang="sv-SE" sz="3600" dirty="0" err="1" smtClean="0"/>
              <a:t>Porter’s</a:t>
            </a:r>
            <a:r>
              <a:rPr lang="sv-SE" sz="3600" dirty="0" smtClean="0"/>
              <a:t> </a:t>
            </a:r>
            <a:r>
              <a:rPr lang="sv-SE" sz="3600" dirty="0" err="1" smtClean="0"/>
              <a:t>generic</a:t>
            </a:r>
            <a:r>
              <a:rPr lang="sv-SE" sz="3600" dirty="0" smtClean="0"/>
              <a:t> </a:t>
            </a:r>
            <a:r>
              <a:rPr lang="sv-SE" sz="3600" dirty="0" err="1" smtClean="0"/>
              <a:t>strategies</a:t>
            </a:r>
            <a:endParaRPr lang="sv-SE" sz="3600" dirty="0"/>
          </a:p>
        </p:txBody>
      </p:sp>
      <p:cxnSp>
        <p:nvCxnSpPr>
          <p:cNvPr id="6" name="Straight Connector 5"/>
          <p:cNvCxnSpPr/>
          <p:nvPr/>
        </p:nvCxnSpPr>
        <p:spPr>
          <a:xfrm>
            <a:off x="899592" y="4725144"/>
            <a:ext cx="7128792"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899592" y="3645024"/>
            <a:ext cx="7128792"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8028384" y="2564904"/>
            <a:ext cx="0" cy="216024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899592" y="3645024"/>
            <a:ext cx="0" cy="108012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4427984" y="2564904"/>
            <a:ext cx="0" cy="216024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2843808" y="3645024"/>
            <a:ext cx="0" cy="108012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2843808" y="4149080"/>
            <a:ext cx="5184576"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427984" y="3140968"/>
            <a:ext cx="3600400" cy="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6156176" y="3140968"/>
            <a:ext cx="0" cy="1584176"/>
          </a:xfrm>
          <a:prstGeom prst="line">
            <a:avLst/>
          </a:prstGeom>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1115616" y="3861048"/>
            <a:ext cx="1512168" cy="646331"/>
          </a:xfrm>
          <a:prstGeom prst="rect">
            <a:avLst/>
          </a:prstGeom>
          <a:noFill/>
        </p:spPr>
        <p:txBody>
          <a:bodyPr wrap="square" rtlCol="0">
            <a:spAutoFit/>
          </a:bodyPr>
          <a:lstStyle/>
          <a:p>
            <a:r>
              <a:rPr lang="sv-SE" dirty="0" err="1" smtClean="0"/>
              <a:t>Competitive</a:t>
            </a:r>
            <a:r>
              <a:rPr lang="sv-SE" dirty="0" smtClean="0"/>
              <a:t> </a:t>
            </a:r>
            <a:r>
              <a:rPr lang="sv-SE" dirty="0" err="1" smtClean="0"/>
              <a:t>scope</a:t>
            </a:r>
            <a:endParaRPr lang="sv-SE" dirty="0"/>
          </a:p>
        </p:txBody>
      </p:sp>
      <p:sp>
        <p:nvSpPr>
          <p:cNvPr id="42" name="TextBox 41"/>
          <p:cNvSpPr txBox="1"/>
          <p:nvPr/>
        </p:nvSpPr>
        <p:spPr>
          <a:xfrm>
            <a:off x="5004048" y="2636912"/>
            <a:ext cx="2952328" cy="369332"/>
          </a:xfrm>
          <a:prstGeom prst="rect">
            <a:avLst/>
          </a:prstGeom>
          <a:noFill/>
        </p:spPr>
        <p:txBody>
          <a:bodyPr wrap="square" rtlCol="0">
            <a:spAutoFit/>
          </a:bodyPr>
          <a:lstStyle/>
          <a:p>
            <a:r>
              <a:rPr lang="sv-SE" dirty="0" err="1" smtClean="0"/>
              <a:t>Competitive</a:t>
            </a:r>
            <a:r>
              <a:rPr lang="sv-SE" dirty="0" smtClean="0"/>
              <a:t> </a:t>
            </a:r>
            <a:r>
              <a:rPr lang="sv-SE" dirty="0" err="1" smtClean="0"/>
              <a:t>advantage</a:t>
            </a:r>
            <a:endParaRPr lang="sv-SE" dirty="0"/>
          </a:p>
        </p:txBody>
      </p:sp>
      <p:sp>
        <p:nvSpPr>
          <p:cNvPr id="43" name="TextBox 42"/>
          <p:cNvSpPr txBox="1"/>
          <p:nvPr/>
        </p:nvSpPr>
        <p:spPr>
          <a:xfrm>
            <a:off x="4499992" y="3212976"/>
            <a:ext cx="2952328" cy="369332"/>
          </a:xfrm>
          <a:prstGeom prst="rect">
            <a:avLst/>
          </a:prstGeom>
          <a:noFill/>
        </p:spPr>
        <p:txBody>
          <a:bodyPr wrap="square" rtlCol="0">
            <a:spAutoFit/>
          </a:bodyPr>
          <a:lstStyle/>
          <a:p>
            <a:r>
              <a:rPr lang="sv-SE" dirty="0" err="1" smtClean="0"/>
              <a:t>Lower</a:t>
            </a:r>
            <a:r>
              <a:rPr lang="sv-SE" dirty="0" smtClean="0"/>
              <a:t> </a:t>
            </a:r>
            <a:r>
              <a:rPr lang="sv-SE" dirty="0" err="1" smtClean="0"/>
              <a:t>cost</a:t>
            </a:r>
            <a:endParaRPr lang="sv-SE" dirty="0"/>
          </a:p>
        </p:txBody>
      </p:sp>
      <p:sp>
        <p:nvSpPr>
          <p:cNvPr id="44" name="TextBox 43"/>
          <p:cNvSpPr txBox="1"/>
          <p:nvPr/>
        </p:nvSpPr>
        <p:spPr>
          <a:xfrm>
            <a:off x="6191672" y="3212976"/>
            <a:ext cx="2952328" cy="369332"/>
          </a:xfrm>
          <a:prstGeom prst="rect">
            <a:avLst/>
          </a:prstGeom>
          <a:noFill/>
        </p:spPr>
        <p:txBody>
          <a:bodyPr wrap="square" rtlCol="0">
            <a:spAutoFit/>
          </a:bodyPr>
          <a:lstStyle/>
          <a:p>
            <a:r>
              <a:rPr lang="sv-SE" dirty="0" err="1" smtClean="0"/>
              <a:t>Differentiation</a:t>
            </a:r>
            <a:endParaRPr lang="sv-SE" dirty="0"/>
          </a:p>
        </p:txBody>
      </p:sp>
      <p:sp>
        <p:nvSpPr>
          <p:cNvPr id="45" name="TextBox 44"/>
          <p:cNvSpPr txBox="1"/>
          <p:nvPr/>
        </p:nvSpPr>
        <p:spPr>
          <a:xfrm>
            <a:off x="6274434" y="3661490"/>
            <a:ext cx="2952328" cy="369332"/>
          </a:xfrm>
          <a:prstGeom prst="rect">
            <a:avLst/>
          </a:prstGeom>
          <a:noFill/>
        </p:spPr>
        <p:txBody>
          <a:bodyPr wrap="square" rtlCol="0">
            <a:spAutoFit/>
          </a:bodyPr>
          <a:lstStyle/>
          <a:p>
            <a:r>
              <a:rPr lang="sv-SE" dirty="0" err="1" smtClean="0"/>
              <a:t>Differentiation</a:t>
            </a:r>
            <a:endParaRPr lang="sv-SE" dirty="0"/>
          </a:p>
        </p:txBody>
      </p:sp>
      <p:sp>
        <p:nvSpPr>
          <p:cNvPr id="46" name="TextBox 45"/>
          <p:cNvSpPr txBox="1"/>
          <p:nvPr/>
        </p:nvSpPr>
        <p:spPr>
          <a:xfrm>
            <a:off x="6300192" y="4139788"/>
            <a:ext cx="2952328" cy="646331"/>
          </a:xfrm>
          <a:prstGeom prst="rect">
            <a:avLst/>
          </a:prstGeom>
          <a:noFill/>
        </p:spPr>
        <p:txBody>
          <a:bodyPr wrap="square" rtlCol="0">
            <a:spAutoFit/>
          </a:bodyPr>
          <a:lstStyle/>
          <a:p>
            <a:r>
              <a:rPr lang="sv-SE" dirty="0" err="1" smtClean="0"/>
              <a:t>Differentiation</a:t>
            </a:r>
            <a:endParaRPr lang="sv-SE" dirty="0" smtClean="0"/>
          </a:p>
          <a:p>
            <a:r>
              <a:rPr lang="sv-SE" dirty="0" err="1" smtClean="0"/>
              <a:t>focus</a:t>
            </a:r>
            <a:endParaRPr lang="sv-SE" dirty="0"/>
          </a:p>
        </p:txBody>
      </p:sp>
      <p:sp>
        <p:nvSpPr>
          <p:cNvPr id="47" name="TextBox 46"/>
          <p:cNvSpPr txBox="1"/>
          <p:nvPr/>
        </p:nvSpPr>
        <p:spPr>
          <a:xfrm>
            <a:off x="4499992" y="3645024"/>
            <a:ext cx="2952328" cy="369332"/>
          </a:xfrm>
          <a:prstGeom prst="rect">
            <a:avLst/>
          </a:prstGeom>
          <a:noFill/>
        </p:spPr>
        <p:txBody>
          <a:bodyPr wrap="square" rtlCol="0">
            <a:spAutoFit/>
          </a:bodyPr>
          <a:lstStyle/>
          <a:p>
            <a:r>
              <a:rPr lang="sv-SE" dirty="0" err="1" smtClean="0"/>
              <a:t>Cost</a:t>
            </a:r>
            <a:r>
              <a:rPr lang="sv-SE" dirty="0" smtClean="0"/>
              <a:t> </a:t>
            </a:r>
            <a:r>
              <a:rPr lang="sv-SE" dirty="0" err="1" smtClean="0"/>
              <a:t>leadership</a:t>
            </a:r>
            <a:endParaRPr lang="sv-SE" dirty="0"/>
          </a:p>
        </p:txBody>
      </p:sp>
      <p:sp>
        <p:nvSpPr>
          <p:cNvPr id="48" name="TextBox 47"/>
          <p:cNvSpPr txBox="1"/>
          <p:nvPr/>
        </p:nvSpPr>
        <p:spPr>
          <a:xfrm>
            <a:off x="4644008" y="4211796"/>
            <a:ext cx="2952328" cy="369332"/>
          </a:xfrm>
          <a:prstGeom prst="rect">
            <a:avLst/>
          </a:prstGeom>
          <a:noFill/>
        </p:spPr>
        <p:txBody>
          <a:bodyPr wrap="square" rtlCol="0">
            <a:spAutoFit/>
          </a:bodyPr>
          <a:lstStyle/>
          <a:p>
            <a:r>
              <a:rPr lang="sv-SE" dirty="0" err="1" smtClean="0"/>
              <a:t>Cost</a:t>
            </a:r>
            <a:r>
              <a:rPr lang="sv-SE" dirty="0" smtClean="0"/>
              <a:t> </a:t>
            </a:r>
            <a:r>
              <a:rPr lang="sv-SE" dirty="0" err="1" smtClean="0"/>
              <a:t>focus</a:t>
            </a:r>
            <a:endParaRPr lang="sv-SE" dirty="0"/>
          </a:p>
        </p:txBody>
      </p:sp>
      <p:sp>
        <p:nvSpPr>
          <p:cNvPr id="49" name="TextBox 48"/>
          <p:cNvSpPr txBox="1"/>
          <p:nvPr/>
        </p:nvSpPr>
        <p:spPr>
          <a:xfrm>
            <a:off x="2843808" y="3717032"/>
            <a:ext cx="2952328" cy="369332"/>
          </a:xfrm>
          <a:prstGeom prst="rect">
            <a:avLst/>
          </a:prstGeom>
          <a:noFill/>
        </p:spPr>
        <p:txBody>
          <a:bodyPr wrap="square" rtlCol="0">
            <a:spAutoFit/>
          </a:bodyPr>
          <a:lstStyle/>
          <a:p>
            <a:r>
              <a:rPr lang="sv-SE" dirty="0" smtClean="0"/>
              <a:t>Broad </a:t>
            </a:r>
            <a:r>
              <a:rPr lang="sv-SE" dirty="0" err="1" smtClean="0"/>
              <a:t>target</a:t>
            </a:r>
            <a:endParaRPr lang="sv-SE" dirty="0"/>
          </a:p>
        </p:txBody>
      </p:sp>
      <p:sp>
        <p:nvSpPr>
          <p:cNvPr id="50" name="TextBox 49"/>
          <p:cNvSpPr txBox="1"/>
          <p:nvPr/>
        </p:nvSpPr>
        <p:spPr>
          <a:xfrm>
            <a:off x="2843808" y="4293096"/>
            <a:ext cx="2952328" cy="369332"/>
          </a:xfrm>
          <a:prstGeom prst="rect">
            <a:avLst/>
          </a:prstGeom>
          <a:noFill/>
        </p:spPr>
        <p:txBody>
          <a:bodyPr wrap="square" rtlCol="0">
            <a:spAutoFit/>
          </a:bodyPr>
          <a:lstStyle/>
          <a:p>
            <a:r>
              <a:rPr lang="sv-SE" dirty="0" err="1" smtClean="0"/>
              <a:t>Narrow</a:t>
            </a:r>
            <a:r>
              <a:rPr lang="sv-SE" dirty="0" smtClean="0"/>
              <a:t> </a:t>
            </a:r>
            <a:r>
              <a:rPr lang="sv-SE" dirty="0" err="1" smtClean="0"/>
              <a:t>target</a:t>
            </a:r>
            <a:endParaRPr lang="sv-SE" dirty="0"/>
          </a:p>
        </p:txBody>
      </p:sp>
      <p:cxnSp>
        <p:nvCxnSpPr>
          <p:cNvPr id="52" name="Straight Connector 51"/>
          <p:cNvCxnSpPr/>
          <p:nvPr/>
        </p:nvCxnSpPr>
        <p:spPr>
          <a:xfrm>
            <a:off x="4427984" y="3645024"/>
            <a:ext cx="36004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4427984" y="4725144"/>
            <a:ext cx="36004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8028384" y="3645024"/>
            <a:ext cx="0" cy="1080120"/>
          </a:xfrm>
          <a:prstGeom prst="line">
            <a:avLst/>
          </a:prstGeom>
          <a:ln w="38100"/>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4427984" y="3677276"/>
            <a:ext cx="0" cy="1080120"/>
          </a:xfrm>
          <a:prstGeom prst="line">
            <a:avLst/>
          </a:prstGeom>
          <a:ln w="38100"/>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4439859" y="2588654"/>
            <a:ext cx="3600400" cy="0"/>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611560" y="1424970"/>
            <a:ext cx="7920880" cy="707886"/>
          </a:xfrm>
          <a:prstGeom prst="rect">
            <a:avLst/>
          </a:prstGeom>
          <a:noFill/>
        </p:spPr>
        <p:txBody>
          <a:bodyPr wrap="square" rtlCol="0">
            <a:spAutoFit/>
          </a:bodyPr>
          <a:lstStyle/>
          <a:p>
            <a:r>
              <a:rPr lang="sv-SE" sz="2000" dirty="0" smtClean="0"/>
              <a:t>Michael Porter’s generic strategies present the major strategic choice an organisation can do for achieving long term profability</a:t>
            </a:r>
            <a:endParaRPr lang="sv-SE" sz="2000" dirty="0"/>
          </a:p>
        </p:txBody>
      </p:sp>
    </p:spTree>
    <p:extLst>
      <p:ext uri="{BB962C8B-B14F-4D97-AF65-F5344CB8AC3E}">
        <p14:creationId xmlns:p14="http://schemas.microsoft.com/office/powerpoint/2010/main" val="2079466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939336" cy="1143000"/>
          </a:xfrm>
        </p:spPr>
        <p:txBody>
          <a:bodyPr>
            <a:normAutofit/>
          </a:bodyPr>
          <a:lstStyle/>
          <a:p>
            <a:r>
              <a:rPr lang="sv-SE" sz="3600" dirty="0" err="1"/>
              <a:t>Strategic</a:t>
            </a:r>
            <a:r>
              <a:rPr lang="sv-SE" sz="3600" dirty="0"/>
              <a:t> </a:t>
            </a:r>
            <a:r>
              <a:rPr lang="sv-SE" sz="3600" dirty="0" err="1"/>
              <a:t>tool</a:t>
            </a:r>
            <a:r>
              <a:rPr lang="sv-SE" sz="3600" dirty="0"/>
              <a:t>: </a:t>
            </a:r>
            <a:r>
              <a:rPr lang="sv-SE" sz="3600" dirty="0" err="1"/>
              <a:t>Porter’s</a:t>
            </a:r>
            <a:r>
              <a:rPr lang="sv-SE" sz="3600" dirty="0"/>
              <a:t> </a:t>
            </a:r>
            <a:r>
              <a:rPr lang="sv-SE" sz="3600" dirty="0" err="1"/>
              <a:t>generic</a:t>
            </a:r>
            <a:r>
              <a:rPr lang="sv-SE" sz="3600" dirty="0"/>
              <a:t> </a:t>
            </a:r>
            <a:r>
              <a:rPr lang="sv-SE" sz="3600" dirty="0" err="1"/>
              <a:t>strategies</a:t>
            </a:r>
            <a:endParaRPr lang="sv-SE" sz="3600" dirty="0"/>
          </a:p>
        </p:txBody>
      </p:sp>
      <p:cxnSp>
        <p:nvCxnSpPr>
          <p:cNvPr id="6" name="Straight Connector 5"/>
          <p:cNvCxnSpPr/>
          <p:nvPr/>
        </p:nvCxnSpPr>
        <p:spPr>
          <a:xfrm>
            <a:off x="899592" y="4725144"/>
            <a:ext cx="7128792"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899592" y="3645024"/>
            <a:ext cx="7128792"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427984" y="2564904"/>
            <a:ext cx="360040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8028384" y="2564904"/>
            <a:ext cx="0" cy="216024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899592" y="3645024"/>
            <a:ext cx="0" cy="108012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4427984" y="2564904"/>
            <a:ext cx="0" cy="216024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2843808" y="3645024"/>
            <a:ext cx="0" cy="108012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2843808" y="4149080"/>
            <a:ext cx="5184576"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427984" y="3140968"/>
            <a:ext cx="3600400" cy="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6156176" y="3140968"/>
            <a:ext cx="0" cy="1584176"/>
          </a:xfrm>
          <a:prstGeom prst="line">
            <a:avLst/>
          </a:prstGeom>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1115616" y="3861048"/>
            <a:ext cx="1512168" cy="646331"/>
          </a:xfrm>
          <a:prstGeom prst="rect">
            <a:avLst/>
          </a:prstGeom>
          <a:noFill/>
        </p:spPr>
        <p:txBody>
          <a:bodyPr wrap="square" rtlCol="0">
            <a:spAutoFit/>
          </a:bodyPr>
          <a:lstStyle/>
          <a:p>
            <a:r>
              <a:rPr lang="sv-SE" dirty="0" err="1" smtClean="0"/>
              <a:t>Competitive</a:t>
            </a:r>
            <a:r>
              <a:rPr lang="sv-SE" dirty="0" smtClean="0"/>
              <a:t> </a:t>
            </a:r>
            <a:r>
              <a:rPr lang="sv-SE" dirty="0" err="1" smtClean="0"/>
              <a:t>scope</a:t>
            </a:r>
            <a:endParaRPr lang="sv-SE" dirty="0"/>
          </a:p>
        </p:txBody>
      </p:sp>
      <p:sp>
        <p:nvSpPr>
          <p:cNvPr id="42" name="TextBox 41"/>
          <p:cNvSpPr txBox="1"/>
          <p:nvPr/>
        </p:nvSpPr>
        <p:spPr>
          <a:xfrm>
            <a:off x="5004048" y="2636912"/>
            <a:ext cx="2952328" cy="369332"/>
          </a:xfrm>
          <a:prstGeom prst="rect">
            <a:avLst/>
          </a:prstGeom>
          <a:noFill/>
        </p:spPr>
        <p:txBody>
          <a:bodyPr wrap="square" rtlCol="0">
            <a:spAutoFit/>
          </a:bodyPr>
          <a:lstStyle/>
          <a:p>
            <a:r>
              <a:rPr lang="sv-SE" dirty="0" err="1" smtClean="0"/>
              <a:t>Competitive</a:t>
            </a:r>
            <a:r>
              <a:rPr lang="sv-SE" dirty="0" smtClean="0"/>
              <a:t> </a:t>
            </a:r>
            <a:r>
              <a:rPr lang="sv-SE" dirty="0" err="1" smtClean="0"/>
              <a:t>advantage</a:t>
            </a:r>
            <a:endParaRPr lang="sv-SE" dirty="0"/>
          </a:p>
        </p:txBody>
      </p:sp>
      <p:sp>
        <p:nvSpPr>
          <p:cNvPr id="43" name="TextBox 42"/>
          <p:cNvSpPr txBox="1"/>
          <p:nvPr/>
        </p:nvSpPr>
        <p:spPr>
          <a:xfrm>
            <a:off x="4499992" y="3212976"/>
            <a:ext cx="2952328" cy="369332"/>
          </a:xfrm>
          <a:prstGeom prst="rect">
            <a:avLst/>
          </a:prstGeom>
          <a:noFill/>
        </p:spPr>
        <p:txBody>
          <a:bodyPr wrap="square" rtlCol="0">
            <a:spAutoFit/>
          </a:bodyPr>
          <a:lstStyle/>
          <a:p>
            <a:r>
              <a:rPr lang="sv-SE" dirty="0" err="1" smtClean="0"/>
              <a:t>Lower</a:t>
            </a:r>
            <a:r>
              <a:rPr lang="sv-SE" dirty="0" smtClean="0"/>
              <a:t> </a:t>
            </a:r>
            <a:r>
              <a:rPr lang="sv-SE" dirty="0" err="1" smtClean="0"/>
              <a:t>cost</a:t>
            </a:r>
            <a:endParaRPr lang="sv-SE" dirty="0"/>
          </a:p>
        </p:txBody>
      </p:sp>
      <p:sp>
        <p:nvSpPr>
          <p:cNvPr id="44" name="TextBox 43"/>
          <p:cNvSpPr txBox="1"/>
          <p:nvPr/>
        </p:nvSpPr>
        <p:spPr>
          <a:xfrm>
            <a:off x="6191672" y="3212976"/>
            <a:ext cx="2952328" cy="369332"/>
          </a:xfrm>
          <a:prstGeom prst="rect">
            <a:avLst/>
          </a:prstGeom>
          <a:noFill/>
        </p:spPr>
        <p:txBody>
          <a:bodyPr wrap="square" rtlCol="0">
            <a:spAutoFit/>
          </a:bodyPr>
          <a:lstStyle/>
          <a:p>
            <a:r>
              <a:rPr lang="sv-SE" dirty="0" err="1" smtClean="0"/>
              <a:t>Differentiation</a:t>
            </a:r>
            <a:endParaRPr lang="sv-SE" dirty="0"/>
          </a:p>
        </p:txBody>
      </p:sp>
      <p:sp>
        <p:nvSpPr>
          <p:cNvPr id="45" name="TextBox 44"/>
          <p:cNvSpPr txBox="1"/>
          <p:nvPr/>
        </p:nvSpPr>
        <p:spPr>
          <a:xfrm>
            <a:off x="6300192" y="3635732"/>
            <a:ext cx="2952328" cy="369332"/>
          </a:xfrm>
          <a:prstGeom prst="rect">
            <a:avLst/>
          </a:prstGeom>
          <a:noFill/>
        </p:spPr>
        <p:txBody>
          <a:bodyPr wrap="square" rtlCol="0">
            <a:spAutoFit/>
          </a:bodyPr>
          <a:lstStyle/>
          <a:p>
            <a:r>
              <a:rPr lang="sv-SE" dirty="0" err="1" smtClean="0"/>
              <a:t>Differentiation</a:t>
            </a:r>
            <a:endParaRPr lang="sv-SE" dirty="0"/>
          </a:p>
        </p:txBody>
      </p:sp>
      <p:sp>
        <p:nvSpPr>
          <p:cNvPr id="46" name="TextBox 45"/>
          <p:cNvSpPr txBox="1"/>
          <p:nvPr/>
        </p:nvSpPr>
        <p:spPr>
          <a:xfrm>
            <a:off x="6300192" y="4139788"/>
            <a:ext cx="2952328" cy="646331"/>
          </a:xfrm>
          <a:prstGeom prst="rect">
            <a:avLst/>
          </a:prstGeom>
          <a:noFill/>
        </p:spPr>
        <p:txBody>
          <a:bodyPr wrap="square" rtlCol="0">
            <a:spAutoFit/>
          </a:bodyPr>
          <a:lstStyle/>
          <a:p>
            <a:r>
              <a:rPr lang="sv-SE" dirty="0" err="1" smtClean="0"/>
              <a:t>Differentiation</a:t>
            </a:r>
            <a:endParaRPr lang="sv-SE" dirty="0" smtClean="0"/>
          </a:p>
          <a:p>
            <a:r>
              <a:rPr lang="sv-SE" dirty="0" err="1" smtClean="0"/>
              <a:t>focus</a:t>
            </a:r>
            <a:endParaRPr lang="sv-SE" dirty="0"/>
          </a:p>
        </p:txBody>
      </p:sp>
      <p:sp>
        <p:nvSpPr>
          <p:cNvPr id="47" name="TextBox 46"/>
          <p:cNvSpPr txBox="1"/>
          <p:nvPr/>
        </p:nvSpPr>
        <p:spPr>
          <a:xfrm>
            <a:off x="4427984" y="3645024"/>
            <a:ext cx="2952328" cy="369332"/>
          </a:xfrm>
          <a:prstGeom prst="rect">
            <a:avLst/>
          </a:prstGeom>
          <a:noFill/>
        </p:spPr>
        <p:txBody>
          <a:bodyPr wrap="square" rtlCol="0">
            <a:spAutoFit/>
          </a:bodyPr>
          <a:lstStyle/>
          <a:p>
            <a:r>
              <a:rPr lang="sv-SE" dirty="0" err="1" smtClean="0"/>
              <a:t>Cost</a:t>
            </a:r>
            <a:r>
              <a:rPr lang="sv-SE" dirty="0" smtClean="0"/>
              <a:t> </a:t>
            </a:r>
            <a:r>
              <a:rPr lang="sv-SE" dirty="0" err="1" smtClean="0"/>
              <a:t>leadership</a:t>
            </a:r>
            <a:endParaRPr lang="sv-SE" dirty="0"/>
          </a:p>
        </p:txBody>
      </p:sp>
      <p:sp>
        <p:nvSpPr>
          <p:cNvPr id="48" name="TextBox 47"/>
          <p:cNvSpPr txBox="1"/>
          <p:nvPr/>
        </p:nvSpPr>
        <p:spPr>
          <a:xfrm>
            <a:off x="4644008" y="4211796"/>
            <a:ext cx="2952328" cy="369332"/>
          </a:xfrm>
          <a:prstGeom prst="rect">
            <a:avLst/>
          </a:prstGeom>
          <a:noFill/>
        </p:spPr>
        <p:txBody>
          <a:bodyPr wrap="square" rtlCol="0">
            <a:spAutoFit/>
          </a:bodyPr>
          <a:lstStyle/>
          <a:p>
            <a:r>
              <a:rPr lang="sv-SE" dirty="0" err="1" smtClean="0"/>
              <a:t>Cost</a:t>
            </a:r>
            <a:r>
              <a:rPr lang="sv-SE" dirty="0" smtClean="0"/>
              <a:t> </a:t>
            </a:r>
            <a:r>
              <a:rPr lang="sv-SE" dirty="0" err="1" smtClean="0"/>
              <a:t>focus</a:t>
            </a:r>
            <a:endParaRPr lang="sv-SE" dirty="0"/>
          </a:p>
        </p:txBody>
      </p:sp>
      <p:sp>
        <p:nvSpPr>
          <p:cNvPr id="49" name="TextBox 48"/>
          <p:cNvSpPr txBox="1"/>
          <p:nvPr/>
        </p:nvSpPr>
        <p:spPr>
          <a:xfrm>
            <a:off x="2843808" y="3717032"/>
            <a:ext cx="2952328" cy="369332"/>
          </a:xfrm>
          <a:prstGeom prst="rect">
            <a:avLst/>
          </a:prstGeom>
          <a:noFill/>
        </p:spPr>
        <p:txBody>
          <a:bodyPr wrap="square" rtlCol="0">
            <a:spAutoFit/>
          </a:bodyPr>
          <a:lstStyle/>
          <a:p>
            <a:r>
              <a:rPr lang="sv-SE" dirty="0" smtClean="0"/>
              <a:t>Broad </a:t>
            </a:r>
            <a:r>
              <a:rPr lang="sv-SE" dirty="0" err="1" smtClean="0"/>
              <a:t>target</a:t>
            </a:r>
            <a:endParaRPr lang="sv-SE" dirty="0"/>
          </a:p>
        </p:txBody>
      </p:sp>
      <p:sp>
        <p:nvSpPr>
          <p:cNvPr id="50" name="TextBox 49"/>
          <p:cNvSpPr txBox="1"/>
          <p:nvPr/>
        </p:nvSpPr>
        <p:spPr>
          <a:xfrm>
            <a:off x="2843808" y="4293096"/>
            <a:ext cx="2952328" cy="369332"/>
          </a:xfrm>
          <a:prstGeom prst="rect">
            <a:avLst/>
          </a:prstGeom>
          <a:noFill/>
        </p:spPr>
        <p:txBody>
          <a:bodyPr wrap="square" rtlCol="0">
            <a:spAutoFit/>
          </a:bodyPr>
          <a:lstStyle/>
          <a:p>
            <a:r>
              <a:rPr lang="sv-SE" dirty="0" err="1" smtClean="0"/>
              <a:t>Narrow</a:t>
            </a:r>
            <a:r>
              <a:rPr lang="sv-SE" dirty="0" smtClean="0"/>
              <a:t> </a:t>
            </a:r>
            <a:r>
              <a:rPr lang="sv-SE" dirty="0" err="1" smtClean="0"/>
              <a:t>target</a:t>
            </a:r>
            <a:endParaRPr lang="sv-SE" dirty="0"/>
          </a:p>
        </p:txBody>
      </p:sp>
      <p:cxnSp>
        <p:nvCxnSpPr>
          <p:cNvPr id="52" name="Straight Connector 51"/>
          <p:cNvCxnSpPr/>
          <p:nvPr/>
        </p:nvCxnSpPr>
        <p:spPr>
          <a:xfrm>
            <a:off x="4427984" y="3645024"/>
            <a:ext cx="36004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4427984" y="4725144"/>
            <a:ext cx="36004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8028384" y="3645024"/>
            <a:ext cx="0" cy="1080120"/>
          </a:xfrm>
          <a:prstGeom prst="line">
            <a:avLst/>
          </a:prstGeom>
          <a:ln w="38100"/>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a:off x="4427984" y="3677276"/>
            <a:ext cx="0" cy="1080120"/>
          </a:xfrm>
          <a:prstGeom prst="line">
            <a:avLst/>
          </a:prstGeom>
          <a:ln w="38100"/>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7164288" y="4005064"/>
            <a:ext cx="504056" cy="936104"/>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912768" y="4925486"/>
            <a:ext cx="2267744" cy="1323439"/>
          </a:xfrm>
          <a:prstGeom prst="rect">
            <a:avLst/>
          </a:prstGeom>
          <a:noFill/>
        </p:spPr>
        <p:txBody>
          <a:bodyPr wrap="square" rtlCol="0">
            <a:spAutoFit/>
          </a:bodyPr>
          <a:lstStyle/>
          <a:p>
            <a:r>
              <a:rPr lang="sv-SE" sz="1600" dirty="0" err="1" smtClean="0"/>
              <a:t>Distinguish</a:t>
            </a:r>
            <a:r>
              <a:rPr lang="sv-SE" sz="1600" dirty="0" smtClean="0"/>
              <a:t> </a:t>
            </a:r>
            <a:r>
              <a:rPr lang="sv-SE" sz="1600" dirty="0" err="1" smtClean="0"/>
              <a:t>itself</a:t>
            </a:r>
            <a:r>
              <a:rPr lang="sv-SE" sz="1600" dirty="0" smtClean="0"/>
              <a:t> from </a:t>
            </a:r>
            <a:r>
              <a:rPr lang="sv-SE" sz="1600" dirty="0" err="1" smtClean="0"/>
              <a:t>competitors</a:t>
            </a:r>
            <a:endParaRPr lang="sv-SE" sz="1600" dirty="0" smtClean="0"/>
          </a:p>
          <a:p>
            <a:r>
              <a:rPr lang="sv-SE" sz="1600" dirty="0" smtClean="0"/>
              <a:t>by high </a:t>
            </a:r>
            <a:r>
              <a:rPr lang="sv-SE" sz="1600" dirty="0" err="1" smtClean="0"/>
              <a:t>product</a:t>
            </a:r>
            <a:r>
              <a:rPr lang="sv-SE" sz="1600" dirty="0" smtClean="0"/>
              <a:t> </a:t>
            </a:r>
            <a:r>
              <a:rPr lang="sv-SE" sz="1600" dirty="0" err="1" smtClean="0"/>
              <a:t>quality</a:t>
            </a:r>
            <a:r>
              <a:rPr lang="sv-SE" sz="1600" dirty="0" smtClean="0"/>
              <a:t> or </a:t>
            </a:r>
            <a:r>
              <a:rPr lang="sv-SE" sz="1600" dirty="0" err="1" smtClean="0"/>
              <a:t>customisation</a:t>
            </a:r>
            <a:r>
              <a:rPr lang="sv-SE" sz="1600" dirty="0" smtClean="0"/>
              <a:t> for the </a:t>
            </a:r>
            <a:r>
              <a:rPr lang="sv-SE" sz="1600" dirty="0" err="1" smtClean="0"/>
              <a:t>whole</a:t>
            </a:r>
            <a:r>
              <a:rPr lang="sv-SE" sz="1600" dirty="0" smtClean="0"/>
              <a:t> market</a:t>
            </a:r>
            <a:endParaRPr lang="sv-SE" sz="1600" dirty="0"/>
          </a:p>
        </p:txBody>
      </p:sp>
      <p:cxnSp>
        <p:nvCxnSpPr>
          <p:cNvPr id="61" name="Straight Connector 60"/>
          <p:cNvCxnSpPr/>
          <p:nvPr/>
        </p:nvCxnSpPr>
        <p:spPr>
          <a:xfrm flipH="1">
            <a:off x="5940152" y="4581128"/>
            <a:ext cx="1152128"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4306960" y="4941168"/>
            <a:ext cx="2425280" cy="1323439"/>
          </a:xfrm>
          <a:prstGeom prst="rect">
            <a:avLst/>
          </a:prstGeom>
          <a:noFill/>
        </p:spPr>
        <p:txBody>
          <a:bodyPr wrap="square" rtlCol="0">
            <a:spAutoFit/>
          </a:bodyPr>
          <a:lstStyle/>
          <a:p>
            <a:r>
              <a:rPr lang="sv-SE" sz="1600" dirty="0" err="1" smtClean="0"/>
              <a:t>Distinguish</a:t>
            </a:r>
            <a:r>
              <a:rPr lang="sv-SE" sz="1600" dirty="0" smtClean="0"/>
              <a:t> </a:t>
            </a:r>
            <a:r>
              <a:rPr lang="sv-SE" sz="1600" dirty="0" err="1" smtClean="0"/>
              <a:t>itself</a:t>
            </a:r>
            <a:r>
              <a:rPr lang="sv-SE" sz="1600" dirty="0" smtClean="0"/>
              <a:t> from </a:t>
            </a:r>
            <a:r>
              <a:rPr lang="sv-SE" sz="1600" dirty="0" err="1" smtClean="0"/>
              <a:t>competitors</a:t>
            </a:r>
            <a:endParaRPr lang="sv-SE" sz="1600" dirty="0" smtClean="0"/>
          </a:p>
          <a:p>
            <a:r>
              <a:rPr lang="sv-SE" sz="1600" dirty="0" smtClean="0"/>
              <a:t>by high </a:t>
            </a:r>
            <a:r>
              <a:rPr lang="sv-SE" sz="1600" dirty="0" err="1" smtClean="0"/>
              <a:t>product</a:t>
            </a:r>
            <a:r>
              <a:rPr lang="sv-SE" sz="1600" dirty="0" smtClean="0"/>
              <a:t> </a:t>
            </a:r>
            <a:r>
              <a:rPr lang="sv-SE" sz="1600" dirty="0" err="1" smtClean="0"/>
              <a:t>quality</a:t>
            </a:r>
            <a:r>
              <a:rPr lang="sv-SE" sz="1600" dirty="0" smtClean="0"/>
              <a:t> or </a:t>
            </a:r>
            <a:r>
              <a:rPr lang="sv-SE" sz="1600" dirty="0" err="1" smtClean="0"/>
              <a:t>customisation</a:t>
            </a:r>
            <a:r>
              <a:rPr lang="sv-SE" sz="1600" dirty="0" smtClean="0"/>
              <a:t> for a </a:t>
            </a:r>
            <a:r>
              <a:rPr lang="sv-SE" sz="1600" dirty="0" err="1" smtClean="0"/>
              <a:t>certain</a:t>
            </a:r>
            <a:r>
              <a:rPr lang="sv-SE" sz="1600" dirty="0" smtClean="0"/>
              <a:t> part of the market</a:t>
            </a:r>
            <a:endParaRPr lang="sv-SE" sz="1600" dirty="0"/>
          </a:p>
        </p:txBody>
      </p:sp>
      <p:cxnSp>
        <p:nvCxnSpPr>
          <p:cNvPr id="68" name="Straight Connector 67"/>
          <p:cNvCxnSpPr/>
          <p:nvPr/>
        </p:nvCxnSpPr>
        <p:spPr>
          <a:xfrm flipH="1">
            <a:off x="2123728" y="4581128"/>
            <a:ext cx="2520280"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179512" y="4869160"/>
            <a:ext cx="1872208" cy="1815882"/>
          </a:xfrm>
          <a:prstGeom prst="rect">
            <a:avLst/>
          </a:prstGeom>
          <a:noFill/>
        </p:spPr>
        <p:txBody>
          <a:bodyPr wrap="square" rtlCol="0">
            <a:spAutoFit/>
          </a:bodyPr>
          <a:lstStyle/>
          <a:p>
            <a:r>
              <a:rPr lang="sv-SE" sz="1600" dirty="0" err="1" smtClean="0"/>
              <a:t>Compete</a:t>
            </a:r>
            <a:r>
              <a:rPr lang="sv-SE" sz="1600" dirty="0" smtClean="0"/>
              <a:t> with a </a:t>
            </a:r>
            <a:r>
              <a:rPr lang="sv-SE" sz="1600" dirty="0" err="1" smtClean="0"/>
              <a:t>low</a:t>
            </a:r>
            <a:r>
              <a:rPr lang="sv-SE" sz="1600" dirty="0" smtClean="0"/>
              <a:t> </a:t>
            </a:r>
            <a:r>
              <a:rPr lang="sv-SE" sz="1600" dirty="0" err="1" smtClean="0"/>
              <a:t>price</a:t>
            </a:r>
            <a:r>
              <a:rPr lang="sv-SE" sz="1600" dirty="0" smtClean="0"/>
              <a:t> for a </a:t>
            </a:r>
            <a:r>
              <a:rPr lang="sv-SE" sz="1600" dirty="0" err="1" smtClean="0"/>
              <a:t>certain</a:t>
            </a:r>
            <a:r>
              <a:rPr lang="sv-SE" sz="1600" dirty="0" smtClean="0"/>
              <a:t>  part of the market (</a:t>
            </a:r>
            <a:r>
              <a:rPr lang="sv-SE" sz="1600" dirty="0" err="1" smtClean="0"/>
              <a:t>e.g</a:t>
            </a:r>
            <a:r>
              <a:rPr lang="sv-SE" sz="1600" dirty="0" smtClean="0"/>
              <a:t>. by </a:t>
            </a:r>
            <a:r>
              <a:rPr lang="sv-SE" sz="1600" dirty="0" err="1" smtClean="0"/>
              <a:t>using</a:t>
            </a:r>
            <a:r>
              <a:rPr lang="sv-SE" sz="1600" dirty="0" smtClean="0"/>
              <a:t> </a:t>
            </a:r>
            <a:r>
              <a:rPr lang="sv-SE" sz="1600" dirty="0" err="1" smtClean="0"/>
              <a:t>efficient</a:t>
            </a:r>
            <a:r>
              <a:rPr lang="sv-SE" sz="1600" dirty="0" smtClean="0"/>
              <a:t> </a:t>
            </a:r>
            <a:r>
              <a:rPr lang="sv-SE" sz="1600" dirty="0" err="1" smtClean="0"/>
              <a:t>processes</a:t>
            </a:r>
            <a:r>
              <a:rPr lang="sv-SE" sz="1600" dirty="0" smtClean="0"/>
              <a:t> and </a:t>
            </a:r>
            <a:r>
              <a:rPr lang="sv-SE" sz="1600" dirty="0" err="1" smtClean="0"/>
              <a:t>few</a:t>
            </a:r>
            <a:r>
              <a:rPr lang="sv-SE" sz="1600" dirty="0" smtClean="0"/>
              <a:t> </a:t>
            </a:r>
            <a:r>
              <a:rPr lang="sv-SE" sz="1600" dirty="0" err="1" smtClean="0"/>
              <a:t>product</a:t>
            </a:r>
            <a:r>
              <a:rPr lang="sv-SE" sz="1600" dirty="0" smtClean="0"/>
              <a:t> variations)</a:t>
            </a:r>
            <a:endParaRPr lang="sv-SE" sz="1600" dirty="0"/>
          </a:p>
        </p:txBody>
      </p:sp>
      <p:sp>
        <p:nvSpPr>
          <p:cNvPr id="72" name="TextBox 71"/>
          <p:cNvSpPr txBox="1"/>
          <p:nvPr/>
        </p:nvSpPr>
        <p:spPr>
          <a:xfrm>
            <a:off x="2195736" y="5085184"/>
            <a:ext cx="2016224" cy="1323439"/>
          </a:xfrm>
          <a:prstGeom prst="rect">
            <a:avLst/>
          </a:prstGeom>
          <a:noFill/>
        </p:spPr>
        <p:txBody>
          <a:bodyPr wrap="square" rtlCol="0">
            <a:spAutoFit/>
          </a:bodyPr>
          <a:lstStyle/>
          <a:p>
            <a:r>
              <a:rPr lang="sv-SE" sz="1600" dirty="0" err="1" smtClean="0"/>
              <a:t>Compete</a:t>
            </a:r>
            <a:r>
              <a:rPr lang="sv-SE" sz="1600" dirty="0" smtClean="0"/>
              <a:t> with a </a:t>
            </a:r>
            <a:r>
              <a:rPr lang="sv-SE" sz="1600" dirty="0" err="1" smtClean="0"/>
              <a:t>low</a:t>
            </a:r>
            <a:r>
              <a:rPr lang="sv-SE" sz="1600" dirty="0" smtClean="0"/>
              <a:t> </a:t>
            </a:r>
            <a:r>
              <a:rPr lang="sv-SE" sz="1600" dirty="0" err="1" smtClean="0"/>
              <a:t>price</a:t>
            </a:r>
            <a:r>
              <a:rPr lang="sv-SE" sz="1600" dirty="0" smtClean="0"/>
              <a:t> for the </a:t>
            </a:r>
            <a:r>
              <a:rPr lang="sv-SE" sz="1600" dirty="0" err="1" smtClean="0"/>
              <a:t>whole</a:t>
            </a:r>
            <a:r>
              <a:rPr lang="sv-SE" sz="1600" dirty="0" smtClean="0"/>
              <a:t>  market (</a:t>
            </a:r>
            <a:r>
              <a:rPr lang="sv-SE" sz="1600" dirty="0" err="1" smtClean="0"/>
              <a:t>e.g</a:t>
            </a:r>
            <a:r>
              <a:rPr lang="sv-SE" sz="1600" dirty="0" smtClean="0"/>
              <a:t>. </a:t>
            </a:r>
            <a:r>
              <a:rPr lang="sv-SE" sz="1600" dirty="0" err="1" smtClean="0"/>
              <a:t>efficient</a:t>
            </a:r>
            <a:r>
              <a:rPr lang="sv-SE" sz="1600" dirty="0" smtClean="0"/>
              <a:t> </a:t>
            </a:r>
            <a:r>
              <a:rPr lang="sv-SE" sz="1600" dirty="0" err="1" smtClean="0"/>
              <a:t>processes</a:t>
            </a:r>
            <a:r>
              <a:rPr lang="sv-SE" sz="1600" dirty="0" smtClean="0"/>
              <a:t> and </a:t>
            </a:r>
            <a:r>
              <a:rPr lang="sv-SE" sz="1600" dirty="0" err="1" smtClean="0"/>
              <a:t>few</a:t>
            </a:r>
            <a:r>
              <a:rPr lang="sv-SE" sz="1600" dirty="0" smtClean="0"/>
              <a:t> </a:t>
            </a:r>
            <a:r>
              <a:rPr lang="sv-SE" sz="1600" dirty="0" err="1" smtClean="0"/>
              <a:t>product</a:t>
            </a:r>
            <a:r>
              <a:rPr lang="sv-SE" sz="1600" dirty="0" smtClean="0"/>
              <a:t> variations)</a:t>
            </a:r>
            <a:endParaRPr lang="sv-SE" sz="1600" dirty="0"/>
          </a:p>
        </p:txBody>
      </p:sp>
      <p:cxnSp>
        <p:nvCxnSpPr>
          <p:cNvPr id="75" name="Straight Connector 74"/>
          <p:cNvCxnSpPr/>
          <p:nvPr/>
        </p:nvCxnSpPr>
        <p:spPr>
          <a:xfrm flipH="1" flipV="1">
            <a:off x="2843808" y="3140968"/>
            <a:ext cx="144016"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2483768" y="2636912"/>
            <a:ext cx="1800200" cy="338554"/>
          </a:xfrm>
          <a:prstGeom prst="rect">
            <a:avLst/>
          </a:prstGeom>
          <a:noFill/>
        </p:spPr>
        <p:txBody>
          <a:bodyPr wrap="square" rtlCol="0">
            <a:spAutoFit/>
          </a:bodyPr>
          <a:lstStyle/>
          <a:p>
            <a:r>
              <a:rPr lang="sv-SE" sz="1600" dirty="0" smtClean="0"/>
              <a:t>The </a:t>
            </a:r>
            <a:r>
              <a:rPr lang="sv-SE" sz="1600" dirty="0" err="1" smtClean="0"/>
              <a:t>whole</a:t>
            </a:r>
            <a:r>
              <a:rPr lang="sv-SE" sz="1600" dirty="0" smtClean="0"/>
              <a:t> market</a:t>
            </a:r>
            <a:endParaRPr lang="sv-SE" sz="1600" dirty="0"/>
          </a:p>
        </p:txBody>
      </p:sp>
      <p:cxnSp>
        <p:nvCxnSpPr>
          <p:cNvPr id="78" name="Straight Connector 77"/>
          <p:cNvCxnSpPr/>
          <p:nvPr/>
        </p:nvCxnSpPr>
        <p:spPr>
          <a:xfrm flipH="1" flipV="1">
            <a:off x="1547664" y="2924944"/>
            <a:ext cx="1368152" cy="1368152"/>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67544" y="2132856"/>
            <a:ext cx="1800200" cy="1077218"/>
          </a:xfrm>
          <a:prstGeom prst="rect">
            <a:avLst/>
          </a:prstGeom>
          <a:noFill/>
        </p:spPr>
        <p:txBody>
          <a:bodyPr wrap="square" rtlCol="0">
            <a:spAutoFit/>
          </a:bodyPr>
          <a:lstStyle/>
          <a:p>
            <a:r>
              <a:rPr lang="sv-SE" sz="1600" dirty="0" err="1" smtClean="0"/>
              <a:t>Focused</a:t>
            </a:r>
            <a:r>
              <a:rPr lang="sv-SE" sz="1600" dirty="0" smtClean="0"/>
              <a:t> on part of the market or a </a:t>
            </a:r>
            <a:r>
              <a:rPr lang="sv-SE" sz="1600" dirty="0" err="1" smtClean="0"/>
              <a:t>certain</a:t>
            </a:r>
            <a:r>
              <a:rPr lang="sv-SE" sz="1600" dirty="0" smtClean="0"/>
              <a:t> </a:t>
            </a:r>
            <a:r>
              <a:rPr lang="sv-SE" sz="1600" dirty="0" err="1" smtClean="0"/>
              <a:t>customer</a:t>
            </a:r>
            <a:r>
              <a:rPr lang="sv-SE" sz="1600" dirty="0" smtClean="0"/>
              <a:t> group</a:t>
            </a:r>
            <a:endParaRPr lang="sv-SE" sz="1600" dirty="0"/>
          </a:p>
        </p:txBody>
      </p:sp>
      <p:cxnSp>
        <p:nvCxnSpPr>
          <p:cNvPr id="81" name="Straight Connector 80"/>
          <p:cNvCxnSpPr/>
          <p:nvPr/>
        </p:nvCxnSpPr>
        <p:spPr>
          <a:xfrm flipH="1">
            <a:off x="3995936" y="4005064"/>
            <a:ext cx="1872208"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5796136" y="2420888"/>
            <a:ext cx="216024"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364088" y="2060848"/>
            <a:ext cx="1800200" cy="338554"/>
          </a:xfrm>
          <a:prstGeom prst="rect">
            <a:avLst/>
          </a:prstGeom>
          <a:noFill/>
        </p:spPr>
        <p:txBody>
          <a:bodyPr wrap="square" rtlCol="0">
            <a:spAutoFit/>
          </a:bodyPr>
          <a:lstStyle/>
          <a:p>
            <a:r>
              <a:rPr lang="sv-SE" sz="1600" dirty="0" err="1" smtClean="0"/>
              <a:t>Low</a:t>
            </a:r>
            <a:r>
              <a:rPr lang="sv-SE" sz="1600" dirty="0" smtClean="0"/>
              <a:t> </a:t>
            </a:r>
            <a:r>
              <a:rPr lang="sv-SE" sz="1600" dirty="0" err="1" smtClean="0"/>
              <a:t>prices</a:t>
            </a:r>
            <a:endParaRPr lang="sv-SE" sz="1600" dirty="0"/>
          </a:p>
        </p:txBody>
      </p:sp>
      <p:cxnSp>
        <p:nvCxnSpPr>
          <p:cNvPr id="87" name="Straight Connector 86"/>
          <p:cNvCxnSpPr/>
          <p:nvPr/>
        </p:nvCxnSpPr>
        <p:spPr>
          <a:xfrm flipH="1">
            <a:off x="7668344" y="2420888"/>
            <a:ext cx="216024" cy="864096"/>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7343800" y="1844824"/>
            <a:ext cx="1800200" cy="584775"/>
          </a:xfrm>
          <a:prstGeom prst="rect">
            <a:avLst/>
          </a:prstGeom>
          <a:noFill/>
        </p:spPr>
        <p:txBody>
          <a:bodyPr wrap="square" rtlCol="0">
            <a:spAutoFit/>
          </a:bodyPr>
          <a:lstStyle/>
          <a:p>
            <a:r>
              <a:rPr lang="sv-SE" sz="1600" dirty="0" err="1" smtClean="0"/>
              <a:t>Distinguish</a:t>
            </a:r>
            <a:r>
              <a:rPr lang="sv-SE" sz="1600" dirty="0" smtClean="0"/>
              <a:t> </a:t>
            </a:r>
            <a:r>
              <a:rPr lang="sv-SE" sz="1600" dirty="0" err="1" smtClean="0"/>
              <a:t>itself</a:t>
            </a:r>
            <a:r>
              <a:rPr lang="sv-SE" sz="1600" dirty="0" smtClean="0"/>
              <a:t> from </a:t>
            </a:r>
            <a:r>
              <a:rPr lang="sv-SE" sz="1600" dirty="0" err="1" smtClean="0"/>
              <a:t>competitors</a:t>
            </a:r>
            <a:endParaRPr lang="sv-SE" sz="1600" dirty="0"/>
          </a:p>
        </p:txBody>
      </p:sp>
    </p:spTree>
    <p:extLst>
      <p:ext uri="{BB962C8B-B14F-4D97-AF65-F5344CB8AC3E}">
        <p14:creationId xmlns:p14="http://schemas.microsoft.com/office/powerpoint/2010/main" val="3034342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Resource and competence based strategies</a:t>
            </a:r>
            <a:endParaRPr lang="sv-SE" dirty="0"/>
          </a:p>
        </p:txBody>
      </p:sp>
      <p:sp>
        <p:nvSpPr>
          <p:cNvPr id="3" name="Content Placeholder 2"/>
          <p:cNvSpPr>
            <a:spLocks noGrp="1"/>
          </p:cNvSpPr>
          <p:nvPr>
            <p:ph idx="1"/>
          </p:nvPr>
        </p:nvSpPr>
        <p:spPr/>
        <p:txBody>
          <a:bodyPr>
            <a:normAutofit/>
          </a:bodyPr>
          <a:lstStyle/>
          <a:p>
            <a:r>
              <a:rPr lang="sv-SE" sz="2000" dirty="0" smtClean="0"/>
              <a:t>The relation between the external world, strategy, and the internal resources and capabilties have always been an important theme in strategic thinking</a:t>
            </a:r>
          </a:p>
          <a:p>
            <a:r>
              <a:rPr lang="sv-SE" sz="2000" dirty="0" smtClean="0"/>
              <a:t>During the 1980s, the focus was on strategy and the external world, mainly in form of industry analysis, such as Porter’s</a:t>
            </a:r>
          </a:p>
          <a:p>
            <a:r>
              <a:rPr lang="sv-SE" sz="2000" dirty="0" smtClean="0"/>
              <a:t>During the 1990s, the interest changed, and the focus was on strategy and the internal resources and competences. </a:t>
            </a:r>
          </a:p>
          <a:p>
            <a:r>
              <a:rPr lang="sv-SE" sz="2000" dirty="0" smtClean="0"/>
              <a:t>These ideas are sometimes called the </a:t>
            </a:r>
            <a:r>
              <a:rPr lang="sv-SE" sz="2000" b="1" dirty="0" smtClean="0"/>
              <a:t>resource base theory of the firm</a:t>
            </a:r>
          </a:p>
        </p:txBody>
      </p:sp>
      <p:sp>
        <p:nvSpPr>
          <p:cNvPr id="4" name="TextBox 3"/>
          <p:cNvSpPr txBox="1"/>
          <p:nvPr/>
        </p:nvSpPr>
        <p:spPr>
          <a:xfrm>
            <a:off x="5482818" y="5661248"/>
            <a:ext cx="2761590" cy="369332"/>
          </a:xfrm>
          <a:prstGeom prst="rect">
            <a:avLst/>
          </a:prstGeom>
          <a:noFill/>
        </p:spPr>
        <p:txBody>
          <a:bodyPr wrap="none" rtlCol="0">
            <a:spAutoFit/>
          </a:bodyPr>
          <a:lstStyle/>
          <a:p>
            <a:r>
              <a:rPr lang="sv-SE" dirty="0" smtClean="0"/>
              <a:t>(Bengtsson&amp;Skärvad, 2011)</a:t>
            </a:r>
            <a:endParaRPr lang="sv-SE" dirty="0"/>
          </a:p>
        </p:txBody>
      </p:sp>
    </p:spTree>
    <p:extLst>
      <p:ext uri="{BB962C8B-B14F-4D97-AF65-F5344CB8AC3E}">
        <p14:creationId xmlns:p14="http://schemas.microsoft.com/office/powerpoint/2010/main" val="53136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Resource and competence based strategies</a:t>
            </a:r>
            <a:endParaRPr lang="sv-SE" dirty="0"/>
          </a:p>
        </p:txBody>
      </p:sp>
      <p:sp>
        <p:nvSpPr>
          <p:cNvPr id="3" name="Content Placeholder 2"/>
          <p:cNvSpPr>
            <a:spLocks noGrp="1"/>
          </p:cNvSpPr>
          <p:nvPr>
            <p:ph idx="1"/>
          </p:nvPr>
        </p:nvSpPr>
        <p:spPr>
          <a:xfrm>
            <a:off x="457200" y="1600200"/>
            <a:ext cx="8229600" cy="4781128"/>
          </a:xfrm>
        </p:spPr>
        <p:txBody>
          <a:bodyPr>
            <a:normAutofit fontScale="92500" lnSpcReduction="10000"/>
          </a:bodyPr>
          <a:lstStyle/>
          <a:p>
            <a:r>
              <a:rPr lang="sv-SE" sz="2000" dirty="0" smtClean="0"/>
              <a:t>The major ideas are that </a:t>
            </a:r>
            <a:r>
              <a:rPr lang="sv-SE" sz="2000" dirty="0"/>
              <a:t>resources and </a:t>
            </a:r>
            <a:r>
              <a:rPr lang="sv-SE" sz="2000" dirty="0" smtClean="0"/>
              <a:t>competences are a stable base for an organisation’s strategy in an ever changing world. </a:t>
            </a:r>
          </a:p>
          <a:p>
            <a:r>
              <a:rPr lang="sv-SE" sz="2000" dirty="0" smtClean="0"/>
              <a:t>The company should identify its internal strenghts and manage these in a structured way. </a:t>
            </a:r>
          </a:p>
          <a:p>
            <a:r>
              <a:rPr lang="sv-SE" sz="2000" dirty="0" smtClean="0"/>
              <a:t>The unique </a:t>
            </a:r>
            <a:r>
              <a:rPr lang="sv-SE" sz="2000" dirty="0"/>
              <a:t>resources and </a:t>
            </a:r>
            <a:r>
              <a:rPr lang="sv-SE" sz="2000" dirty="0" smtClean="0"/>
              <a:t>competenes are the major sources for competitive advantages. Such resources and competences could be the brand, production and distribution resources, customer relations, and technology</a:t>
            </a:r>
          </a:p>
          <a:p>
            <a:r>
              <a:rPr lang="sv-SE" sz="2000" dirty="0" smtClean="0"/>
              <a:t>Moreover, if the organisation focus too much on the customers’ need (a customer driven strategy) there is always a risk that the organisation needs to adapt too much to the customer, and end up in areas where the organisation has problem competing with other organisation. </a:t>
            </a:r>
          </a:p>
          <a:p>
            <a:r>
              <a:rPr lang="sv-SE" sz="2000" dirty="0" smtClean="0"/>
              <a:t>Therefore, a more long term strategy is to focus on its resources </a:t>
            </a:r>
            <a:r>
              <a:rPr lang="sv-SE" sz="2000" dirty="0"/>
              <a:t>and </a:t>
            </a:r>
            <a:r>
              <a:rPr lang="sv-SE" sz="2000" dirty="0" smtClean="0"/>
              <a:t>competences and develop and make use of these.</a:t>
            </a:r>
          </a:p>
          <a:p>
            <a:r>
              <a:rPr lang="sv-SE" sz="2000" dirty="0" smtClean="0"/>
              <a:t>Example of organisations using a competence based strategies are ABB and IKEA. Example of organisations using a more customer driven approach are SAS and Sears</a:t>
            </a:r>
          </a:p>
        </p:txBody>
      </p:sp>
      <p:sp>
        <p:nvSpPr>
          <p:cNvPr id="4" name="TextBox 3"/>
          <p:cNvSpPr txBox="1"/>
          <p:nvPr/>
        </p:nvSpPr>
        <p:spPr>
          <a:xfrm>
            <a:off x="5770850" y="6237312"/>
            <a:ext cx="2761590" cy="369332"/>
          </a:xfrm>
          <a:prstGeom prst="rect">
            <a:avLst/>
          </a:prstGeom>
          <a:noFill/>
        </p:spPr>
        <p:txBody>
          <a:bodyPr wrap="none" rtlCol="0">
            <a:spAutoFit/>
          </a:bodyPr>
          <a:lstStyle/>
          <a:p>
            <a:r>
              <a:rPr lang="sv-SE" dirty="0" smtClean="0"/>
              <a:t>(Bengtsson&amp;Skärvad, 2011)</a:t>
            </a:r>
            <a:endParaRPr lang="sv-SE" dirty="0"/>
          </a:p>
        </p:txBody>
      </p:sp>
    </p:spTree>
    <p:extLst>
      <p:ext uri="{BB962C8B-B14F-4D97-AF65-F5344CB8AC3E}">
        <p14:creationId xmlns:p14="http://schemas.microsoft.com/office/powerpoint/2010/main" val="1344965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Resource and competence based strategies</a:t>
            </a:r>
            <a:endParaRPr lang="sv-SE"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r>
              <a:rPr lang="sv-SE" sz="2000" dirty="0" smtClean="0"/>
              <a:t>Important in a competence based strategy is to develop so called </a:t>
            </a:r>
            <a:r>
              <a:rPr lang="sv-SE" sz="2000" b="1" dirty="0" smtClean="0"/>
              <a:t>core competences </a:t>
            </a:r>
          </a:p>
          <a:p>
            <a:r>
              <a:rPr lang="sv-SE" sz="2000" dirty="0" smtClean="0"/>
              <a:t>A core competence is an integrated combination of technologies, knowledge and resources, which through organisational learning has developed to excellence. </a:t>
            </a:r>
          </a:p>
          <a:p>
            <a:r>
              <a:rPr lang="sv-SE" sz="2000" dirty="0" smtClean="0"/>
              <a:t>This means that a core competence can seldom be found in individuals and groups in the organisation. Therefore, organisational learning and competence development are important in an organisation</a:t>
            </a:r>
          </a:p>
          <a:p>
            <a:r>
              <a:rPr lang="sv-SE" sz="2000" dirty="0" smtClean="0"/>
              <a:t>A brand or a production process is not a core competence – it is rather the capability to organise, govern and manage the </a:t>
            </a:r>
            <a:r>
              <a:rPr lang="sv-SE" sz="2000" dirty="0"/>
              <a:t>brand </a:t>
            </a:r>
            <a:r>
              <a:rPr lang="sv-SE" sz="2000" dirty="0" smtClean="0"/>
              <a:t>or a </a:t>
            </a:r>
            <a:r>
              <a:rPr lang="sv-SE" sz="2000" dirty="0"/>
              <a:t>production process </a:t>
            </a:r>
            <a:r>
              <a:rPr lang="sv-SE" sz="2000" dirty="0" smtClean="0"/>
              <a:t>and utilise these to create customer value and competitive advantages</a:t>
            </a:r>
          </a:p>
          <a:p>
            <a:r>
              <a:rPr lang="sv-SE" sz="2000" dirty="0" smtClean="0"/>
              <a:t>Core competences are </a:t>
            </a:r>
            <a:r>
              <a:rPr lang="sv-SE" sz="2000" dirty="0"/>
              <a:t>hard to imitate for other organisations, such as an innovative organisational </a:t>
            </a:r>
            <a:r>
              <a:rPr lang="sv-SE" sz="2000" dirty="0" smtClean="0"/>
              <a:t>culture</a:t>
            </a:r>
          </a:p>
          <a:p>
            <a:r>
              <a:rPr lang="sv-SE" sz="2000" dirty="0" smtClean="0"/>
              <a:t>The core competences are the base that provide the business units and products with a stable flow of knowledge, resources and contacts leading to new products and new markets</a:t>
            </a:r>
          </a:p>
          <a:p>
            <a:r>
              <a:rPr lang="sv-SE" sz="2000" dirty="0" smtClean="0"/>
              <a:t>However, a new technology can make some core competence worthless. Therefore, the organisation need to develop core competences all the time and be ahead the competitors</a:t>
            </a:r>
          </a:p>
        </p:txBody>
      </p:sp>
      <p:sp>
        <p:nvSpPr>
          <p:cNvPr id="4" name="TextBox 3"/>
          <p:cNvSpPr txBox="1"/>
          <p:nvPr/>
        </p:nvSpPr>
        <p:spPr>
          <a:xfrm>
            <a:off x="5626834" y="6309320"/>
            <a:ext cx="2761590" cy="369332"/>
          </a:xfrm>
          <a:prstGeom prst="rect">
            <a:avLst/>
          </a:prstGeom>
          <a:noFill/>
        </p:spPr>
        <p:txBody>
          <a:bodyPr wrap="none" rtlCol="0">
            <a:spAutoFit/>
          </a:bodyPr>
          <a:lstStyle/>
          <a:p>
            <a:r>
              <a:rPr lang="sv-SE" dirty="0" smtClean="0"/>
              <a:t>(Bengtsson&amp;Skärvad, 2011)</a:t>
            </a:r>
            <a:endParaRPr lang="sv-SE" dirty="0"/>
          </a:p>
        </p:txBody>
      </p:sp>
    </p:spTree>
    <p:extLst>
      <p:ext uri="{BB962C8B-B14F-4D97-AF65-F5344CB8AC3E}">
        <p14:creationId xmlns:p14="http://schemas.microsoft.com/office/powerpoint/2010/main" val="1079154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Resource and competence based strategies</a:t>
            </a:r>
            <a:endParaRPr lang="sv-SE" dirty="0"/>
          </a:p>
        </p:txBody>
      </p:sp>
      <p:sp>
        <p:nvSpPr>
          <p:cNvPr id="3" name="Content Placeholder 2"/>
          <p:cNvSpPr>
            <a:spLocks noGrp="1"/>
          </p:cNvSpPr>
          <p:nvPr>
            <p:ph idx="1"/>
          </p:nvPr>
        </p:nvSpPr>
        <p:spPr/>
        <p:txBody>
          <a:bodyPr>
            <a:normAutofit/>
          </a:bodyPr>
          <a:lstStyle/>
          <a:p>
            <a:r>
              <a:rPr lang="sv-SE" sz="2000" dirty="0" smtClean="0"/>
              <a:t>How to develop competences?</a:t>
            </a:r>
          </a:p>
          <a:p>
            <a:r>
              <a:rPr lang="sv-SE" sz="2000" dirty="0" smtClean="0"/>
              <a:t>Prahalad and Hamel (1990) claims that a </a:t>
            </a:r>
            <a:r>
              <a:rPr lang="sv-SE" sz="2000" b="1" dirty="0" smtClean="0"/>
              <a:t>strategic architecture </a:t>
            </a:r>
            <a:r>
              <a:rPr lang="sv-SE" sz="2000" dirty="0" smtClean="0"/>
              <a:t>need to be developed showing which core competences (the base) exist and how they are related, and how they can be used to create new products lines and products as well as create new markets for using the core competences</a:t>
            </a:r>
          </a:p>
          <a:p>
            <a:r>
              <a:rPr lang="sv-SE" sz="2000" dirty="0" smtClean="0"/>
              <a:t>An real life example. Canon has used its core competences in optics, mechanics and electronics not only to develop cameras, but also to develop copy machines, calculators and other office machines</a:t>
            </a:r>
          </a:p>
        </p:txBody>
      </p:sp>
      <p:sp>
        <p:nvSpPr>
          <p:cNvPr id="4" name="TextBox 3"/>
          <p:cNvSpPr txBox="1"/>
          <p:nvPr/>
        </p:nvSpPr>
        <p:spPr>
          <a:xfrm>
            <a:off x="5410810" y="5651956"/>
            <a:ext cx="2761590" cy="369332"/>
          </a:xfrm>
          <a:prstGeom prst="rect">
            <a:avLst/>
          </a:prstGeom>
          <a:noFill/>
        </p:spPr>
        <p:txBody>
          <a:bodyPr wrap="none" rtlCol="0">
            <a:spAutoFit/>
          </a:bodyPr>
          <a:lstStyle/>
          <a:p>
            <a:r>
              <a:rPr lang="sv-SE" dirty="0" smtClean="0"/>
              <a:t>(Bengtsson&amp;Skärvad, 2011)</a:t>
            </a:r>
            <a:endParaRPr lang="sv-SE" dirty="0"/>
          </a:p>
        </p:txBody>
      </p:sp>
    </p:spTree>
    <p:extLst>
      <p:ext uri="{BB962C8B-B14F-4D97-AF65-F5344CB8AC3E}">
        <p14:creationId xmlns:p14="http://schemas.microsoft.com/office/powerpoint/2010/main" val="404111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smtClean="0"/>
              <a:t>Resources, Capabilities, Competences and Core Competences</a:t>
            </a:r>
            <a:endParaRPr lang="sv-SE" sz="3600" dirty="0"/>
          </a:p>
        </p:txBody>
      </p:sp>
      <p:sp>
        <p:nvSpPr>
          <p:cNvPr id="3" name="Content Placeholder 2"/>
          <p:cNvSpPr>
            <a:spLocks noGrp="1"/>
          </p:cNvSpPr>
          <p:nvPr>
            <p:ph idx="1"/>
          </p:nvPr>
        </p:nvSpPr>
        <p:spPr>
          <a:xfrm>
            <a:off x="565212" y="1713862"/>
            <a:ext cx="8229600" cy="1508406"/>
          </a:xfrm>
        </p:spPr>
        <p:txBody>
          <a:bodyPr>
            <a:normAutofit fontScale="70000" lnSpcReduction="20000"/>
          </a:bodyPr>
          <a:lstStyle/>
          <a:p>
            <a:pPr>
              <a:spcBef>
                <a:spcPts val="1200"/>
              </a:spcBef>
            </a:pPr>
            <a:r>
              <a:rPr lang="sv-SE" sz="2900" dirty="0" smtClean="0"/>
              <a:t>Authors, like Mansour Javidan, has include the concept of capabilities in the hierarchy of resources, competences and core competences.</a:t>
            </a:r>
          </a:p>
          <a:p>
            <a:pPr>
              <a:spcBef>
                <a:spcPts val="1200"/>
              </a:spcBef>
            </a:pPr>
            <a:r>
              <a:rPr lang="sv-SE" sz="2900" dirty="0" smtClean="0"/>
              <a:t>The following slides are partly based on Javidan (1998) ”Core Competences – What doas it mean in practice?”. He has based his thinking on Prahalad and Hamel (1990)</a:t>
            </a:r>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Rectangle 3"/>
          <p:cNvSpPr/>
          <p:nvPr/>
        </p:nvSpPr>
        <p:spPr>
          <a:xfrm>
            <a:off x="3131840" y="6021288"/>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5" name="Rectangle 4"/>
          <p:cNvSpPr/>
          <p:nvPr/>
        </p:nvSpPr>
        <p:spPr>
          <a:xfrm>
            <a:off x="3131840" y="5085184"/>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Rectangle 5"/>
          <p:cNvSpPr/>
          <p:nvPr/>
        </p:nvSpPr>
        <p:spPr>
          <a:xfrm>
            <a:off x="3131840" y="4149080"/>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Rectangle 6"/>
          <p:cNvSpPr/>
          <p:nvPr/>
        </p:nvSpPr>
        <p:spPr>
          <a:xfrm>
            <a:off x="3131840" y="3212976"/>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9" name="Straight Arrow Connector 8"/>
          <p:cNvCxnSpPr/>
          <p:nvPr/>
        </p:nvCxnSpPr>
        <p:spPr>
          <a:xfrm flipV="1">
            <a:off x="4331468" y="5589240"/>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4332226" y="4653136"/>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V="1">
            <a:off x="4319593" y="3717032"/>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707904" y="6045038"/>
            <a:ext cx="1368152" cy="369332"/>
          </a:xfrm>
          <a:prstGeom prst="rect">
            <a:avLst/>
          </a:prstGeom>
          <a:noFill/>
        </p:spPr>
        <p:txBody>
          <a:bodyPr wrap="square" rtlCol="0">
            <a:spAutoFit/>
          </a:bodyPr>
          <a:lstStyle/>
          <a:p>
            <a:r>
              <a:rPr lang="sv-SE" dirty="0" smtClean="0"/>
              <a:t>Resources</a:t>
            </a:r>
            <a:endParaRPr lang="sv-SE" dirty="0"/>
          </a:p>
        </p:txBody>
      </p:sp>
      <p:sp>
        <p:nvSpPr>
          <p:cNvPr id="13" name="TextBox 12"/>
          <p:cNvSpPr txBox="1"/>
          <p:nvPr/>
        </p:nvSpPr>
        <p:spPr>
          <a:xfrm>
            <a:off x="3683396" y="5108934"/>
            <a:ext cx="1368152" cy="369332"/>
          </a:xfrm>
          <a:prstGeom prst="rect">
            <a:avLst/>
          </a:prstGeom>
          <a:noFill/>
        </p:spPr>
        <p:txBody>
          <a:bodyPr wrap="square" rtlCol="0">
            <a:spAutoFit/>
          </a:bodyPr>
          <a:lstStyle/>
          <a:p>
            <a:r>
              <a:rPr lang="sv-SE" dirty="0" err="1" smtClean="0"/>
              <a:t>Capabilities</a:t>
            </a:r>
            <a:endParaRPr lang="sv-SE" dirty="0"/>
          </a:p>
        </p:txBody>
      </p:sp>
      <p:sp>
        <p:nvSpPr>
          <p:cNvPr id="14" name="TextBox 13"/>
          <p:cNvSpPr txBox="1"/>
          <p:nvPr/>
        </p:nvSpPr>
        <p:spPr>
          <a:xfrm>
            <a:off x="3635896" y="4184705"/>
            <a:ext cx="1800200" cy="369332"/>
          </a:xfrm>
          <a:prstGeom prst="rect">
            <a:avLst/>
          </a:prstGeom>
          <a:noFill/>
        </p:spPr>
        <p:txBody>
          <a:bodyPr wrap="square" rtlCol="0">
            <a:spAutoFit/>
          </a:bodyPr>
          <a:lstStyle/>
          <a:p>
            <a:r>
              <a:rPr lang="sv-SE" dirty="0" err="1" smtClean="0"/>
              <a:t>Competences</a:t>
            </a:r>
            <a:endParaRPr lang="sv-SE" dirty="0"/>
          </a:p>
        </p:txBody>
      </p:sp>
      <p:sp>
        <p:nvSpPr>
          <p:cNvPr id="15" name="TextBox 14"/>
          <p:cNvSpPr txBox="1"/>
          <p:nvPr/>
        </p:nvSpPr>
        <p:spPr>
          <a:xfrm>
            <a:off x="3491880" y="3284984"/>
            <a:ext cx="2376264" cy="369332"/>
          </a:xfrm>
          <a:prstGeom prst="rect">
            <a:avLst/>
          </a:prstGeom>
          <a:noFill/>
        </p:spPr>
        <p:txBody>
          <a:bodyPr wrap="square" rtlCol="0">
            <a:spAutoFit/>
          </a:bodyPr>
          <a:lstStyle/>
          <a:p>
            <a:r>
              <a:rPr lang="sv-SE" dirty="0" err="1" smtClean="0"/>
              <a:t>Core</a:t>
            </a:r>
            <a:r>
              <a:rPr lang="sv-SE" dirty="0" smtClean="0"/>
              <a:t> </a:t>
            </a:r>
            <a:r>
              <a:rPr lang="sv-SE" dirty="0" err="1" smtClean="0"/>
              <a:t>Competences</a:t>
            </a:r>
            <a:endParaRPr lang="sv-SE" dirty="0"/>
          </a:p>
        </p:txBody>
      </p:sp>
    </p:spTree>
    <p:extLst>
      <p:ext uri="{BB962C8B-B14F-4D97-AF65-F5344CB8AC3E}">
        <p14:creationId xmlns:p14="http://schemas.microsoft.com/office/powerpoint/2010/main" val="803339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smtClean="0"/>
              <a:t>Resources</a:t>
            </a:r>
            <a:endParaRPr lang="sv-SE" sz="3600" dirty="0"/>
          </a:p>
        </p:txBody>
      </p:sp>
      <p:sp>
        <p:nvSpPr>
          <p:cNvPr id="3" name="Content Placeholder 2"/>
          <p:cNvSpPr>
            <a:spLocks noGrp="1"/>
          </p:cNvSpPr>
          <p:nvPr>
            <p:ph idx="1"/>
          </p:nvPr>
        </p:nvSpPr>
        <p:spPr>
          <a:xfrm>
            <a:off x="457200" y="1600200"/>
            <a:ext cx="8229600" cy="5573216"/>
          </a:xfrm>
        </p:spPr>
        <p:txBody>
          <a:bodyPr>
            <a:normAutofit/>
          </a:bodyPr>
          <a:lstStyle/>
          <a:p>
            <a:r>
              <a:rPr lang="en-US" sz="2000" dirty="0" smtClean="0"/>
              <a:t>A </a:t>
            </a:r>
            <a:r>
              <a:rPr lang="en-US" sz="2000" i="1" dirty="0" smtClean="0"/>
              <a:t>resource is an object that is viewed as being valuable by some actor. A </a:t>
            </a:r>
            <a:r>
              <a:rPr lang="en-US" sz="2000" dirty="0" smtClean="0"/>
              <a:t>resource is typically scarce; otherwise an actor would not consider it as valuable. For example, ice would not count as a resource at the North Pole where it is abundant, neither would sand in Sahara. </a:t>
            </a:r>
          </a:p>
          <a:p>
            <a:r>
              <a:rPr lang="en-US" sz="2000" dirty="0" smtClean="0"/>
              <a:t>Some concrete examples of resources are books, money, cars, movies, hair cuts, and </a:t>
            </a:r>
            <a:r>
              <a:rPr lang="sv-SE" sz="2000" dirty="0" err="1" smtClean="0"/>
              <a:t>medical</a:t>
            </a:r>
            <a:r>
              <a:rPr lang="sv-SE" sz="2000" dirty="0" smtClean="0"/>
              <a:t> </a:t>
            </a:r>
            <a:r>
              <a:rPr lang="sv-SE" sz="2000" dirty="0" err="1" smtClean="0"/>
              <a:t>treatments</a:t>
            </a:r>
            <a:r>
              <a:rPr lang="sv-SE" sz="2000" dirty="0" smtClean="0"/>
              <a:t>.</a:t>
            </a:r>
          </a:p>
          <a:p>
            <a:r>
              <a:rPr lang="en-US" sz="2000" dirty="0" err="1" smtClean="0"/>
              <a:t>Organisations</a:t>
            </a:r>
            <a:r>
              <a:rPr lang="en-US" sz="2000" dirty="0" smtClean="0"/>
              <a:t> has a bundle of resources, but not every </a:t>
            </a:r>
            <a:r>
              <a:rPr lang="en-US" sz="2000" dirty="0" err="1" smtClean="0"/>
              <a:t>organisation</a:t>
            </a:r>
            <a:r>
              <a:rPr lang="en-US" sz="2000" dirty="0" smtClean="0"/>
              <a:t> can put its resources into best use. That is, </a:t>
            </a:r>
            <a:r>
              <a:rPr lang="en-US" sz="2000" dirty="0" err="1" smtClean="0"/>
              <a:t>organisations</a:t>
            </a:r>
            <a:r>
              <a:rPr lang="en-US" sz="2000" dirty="0" smtClean="0"/>
              <a:t> vary in how they leverage their resources</a:t>
            </a:r>
          </a:p>
          <a:p>
            <a:r>
              <a:rPr lang="en-US" sz="2000" dirty="0" err="1" smtClean="0"/>
              <a:t>Reources</a:t>
            </a:r>
            <a:r>
              <a:rPr lang="en-US" sz="2000" dirty="0" smtClean="0"/>
              <a:t> are at the bottom of the hierarchy in previous slide</a:t>
            </a:r>
          </a:p>
          <a:p>
            <a:pPr marL="0" indent="0">
              <a:buNone/>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Tree>
    <p:extLst>
      <p:ext uri="{BB962C8B-B14F-4D97-AF65-F5344CB8AC3E}">
        <p14:creationId xmlns:p14="http://schemas.microsoft.com/office/powerpoint/2010/main" val="2108677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Catergorising</a:t>
            </a:r>
            <a:r>
              <a:rPr lang="sv-SE" sz="3600" dirty="0" smtClean="0"/>
              <a:t> </a:t>
            </a:r>
            <a:r>
              <a:rPr lang="sv-SE" sz="3600" dirty="0" err="1" smtClean="0"/>
              <a:t>resources</a:t>
            </a:r>
            <a:endParaRPr lang="sv-SE" sz="3600" dirty="0"/>
          </a:p>
        </p:txBody>
      </p:sp>
      <p:sp>
        <p:nvSpPr>
          <p:cNvPr id="3" name="Content Placeholder 2"/>
          <p:cNvSpPr>
            <a:spLocks noGrp="1"/>
          </p:cNvSpPr>
          <p:nvPr>
            <p:ph idx="1"/>
          </p:nvPr>
        </p:nvSpPr>
        <p:spPr>
          <a:xfrm>
            <a:off x="457200" y="1340768"/>
            <a:ext cx="8229600" cy="4997152"/>
          </a:xfrm>
        </p:spPr>
        <p:txBody>
          <a:bodyPr>
            <a:normAutofit/>
          </a:bodyPr>
          <a:lstStyle/>
          <a:p>
            <a:r>
              <a:rPr lang="sv-SE" sz="2000" dirty="0" smtClean="0"/>
              <a:t>Resources </a:t>
            </a:r>
            <a:r>
              <a:rPr lang="sv-SE" sz="2000" dirty="0" err="1" smtClean="0"/>
              <a:t>can</a:t>
            </a:r>
            <a:r>
              <a:rPr lang="sv-SE" sz="2000" dirty="0" smtClean="0"/>
              <a:t> be </a:t>
            </a:r>
            <a:r>
              <a:rPr lang="sv-SE" sz="2000" dirty="0" err="1" smtClean="0"/>
              <a:t>categorised</a:t>
            </a:r>
            <a:r>
              <a:rPr lang="sv-SE" sz="2000" dirty="0" smtClean="0"/>
              <a:t> in </a:t>
            </a:r>
            <a:r>
              <a:rPr lang="sv-SE" sz="2000" dirty="0" err="1" smtClean="0"/>
              <a:t>many</a:t>
            </a:r>
            <a:r>
              <a:rPr lang="sv-SE" sz="2000" dirty="0" smtClean="0"/>
              <a:t> </a:t>
            </a:r>
            <a:r>
              <a:rPr lang="sv-SE" sz="2000" dirty="0" err="1" smtClean="0"/>
              <a:t>ways</a:t>
            </a:r>
            <a:r>
              <a:rPr lang="sv-SE" sz="2000" dirty="0" smtClean="0"/>
              <a:t>, for </a:t>
            </a:r>
            <a:r>
              <a:rPr lang="sv-SE" sz="2000" dirty="0" err="1" smtClean="0"/>
              <a:t>example</a:t>
            </a:r>
            <a:r>
              <a:rPr lang="sv-SE" sz="2000" dirty="0" smtClean="0"/>
              <a:t>:</a:t>
            </a:r>
          </a:p>
          <a:p>
            <a:pPr lvl="1"/>
            <a:r>
              <a:rPr lang="en-US" sz="1800" i="1" dirty="0" smtClean="0"/>
              <a:t>physical resources </a:t>
            </a:r>
            <a:r>
              <a:rPr lang="en-US" sz="1800" dirty="0" smtClean="0"/>
              <a:t>such as plant, equipment, location and assets</a:t>
            </a:r>
            <a:endParaRPr lang="sv-SE" sz="1800" dirty="0" smtClean="0"/>
          </a:p>
          <a:p>
            <a:pPr lvl="1"/>
            <a:r>
              <a:rPr lang="en-US" sz="1800" i="1" dirty="0" smtClean="0"/>
              <a:t>human resources </a:t>
            </a:r>
            <a:r>
              <a:rPr lang="en-US" sz="1800" dirty="0" smtClean="0"/>
              <a:t>such as manpower, management team, training and experience; and</a:t>
            </a:r>
            <a:endParaRPr lang="sv-SE" sz="1800" dirty="0" smtClean="0"/>
          </a:p>
          <a:p>
            <a:pPr lvl="1"/>
            <a:r>
              <a:rPr lang="en-US" sz="1800" i="1" dirty="0" err="1" smtClean="0"/>
              <a:t>organisational</a:t>
            </a:r>
            <a:r>
              <a:rPr lang="en-US" sz="1800" i="1" dirty="0" smtClean="0"/>
              <a:t> resources </a:t>
            </a:r>
            <a:r>
              <a:rPr lang="en-US" sz="1800" dirty="0" smtClean="0"/>
              <a:t>such as culture and reputation</a:t>
            </a:r>
            <a:endParaRPr lang="sv-SE" sz="1800" dirty="0" smtClean="0"/>
          </a:p>
          <a:p>
            <a:pPr>
              <a:spcBef>
                <a:spcPts val="1200"/>
              </a:spcBef>
            </a:pPr>
            <a:r>
              <a:rPr lang="sv-SE" sz="2000" dirty="0" smtClean="0"/>
              <a:t>Resources </a:t>
            </a:r>
            <a:r>
              <a:rPr lang="sv-SE" sz="2000" dirty="0" err="1" smtClean="0"/>
              <a:t>can</a:t>
            </a:r>
            <a:r>
              <a:rPr lang="sv-SE" sz="2000" dirty="0" smtClean="0"/>
              <a:t> </a:t>
            </a:r>
            <a:r>
              <a:rPr lang="sv-SE" sz="2000" dirty="0" err="1" smtClean="0"/>
              <a:t>also</a:t>
            </a:r>
            <a:r>
              <a:rPr lang="sv-SE" sz="2000" dirty="0" smtClean="0"/>
              <a:t> be </a:t>
            </a:r>
            <a:r>
              <a:rPr lang="sv-SE" sz="2000" dirty="0" err="1" smtClean="0"/>
              <a:t>categorised</a:t>
            </a:r>
            <a:r>
              <a:rPr lang="sv-SE" sz="2000" dirty="0" smtClean="0"/>
              <a:t> in this </a:t>
            </a:r>
            <a:r>
              <a:rPr lang="sv-SE" sz="2000" dirty="0" err="1" smtClean="0"/>
              <a:t>way</a:t>
            </a:r>
            <a:r>
              <a:rPr lang="sv-SE" sz="2000" dirty="0" smtClean="0"/>
              <a:t>:</a:t>
            </a:r>
          </a:p>
          <a:p>
            <a:pPr lvl="1"/>
            <a:r>
              <a:rPr lang="en-US" sz="1800" i="1" dirty="0" smtClean="0"/>
              <a:t>transferable resource </a:t>
            </a:r>
            <a:r>
              <a:rPr lang="en-US" sz="1800" dirty="0" smtClean="0"/>
              <a:t>is a resource that can be transferred between two actors. These are often only valuable as an instruments for producing other </a:t>
            </a:r>
            <a:r>
              <a:rPr lang="sv-SE" sz="1800" dirty="0" err="1" smtClean="0"/>
              <a:t>resources</a:t>
            </a:r>
            <a:r>
              <a:rPr lang="sv-SE" sz="1800" dirty="0" smtClean="0"/>
              <a:t>. </a:t>
            </a:r>
            <a:r>
              <a:rPr lang="sv-SE" sz="1800" dirty="0" err="1" smtClean="0"/>
              <a:t>Examples</a:t>
            </a:r>
            <a:r>
              <a:rPr lang="sv-SE" sz="1800" dirty="0" smtClean="0"/>
              <a:t> of </a:t>
            </a:r>
            <a:r>
              <a:rPr lang="en-US" sz="1800" dirty="0" smtClean="0"/>
              <a:t>transferable resources </a:t>
            </a:r>
            <a:r>
              <a:rPr lang="sv-SE" sz="1800" dirty="0" smtClean="0"/>
              <a:t>are cars, </a:t>
            </a:r>
            <a:r>
              <a:rPr lang="sv-SE" sz="1800" dirty="0" err="1" smtClean="0"/>
              <a:t>blueprints</a:t>
            </a:r>
            <a:r>
              <a:rPr lang="sv-SE" sz="1800" dirty="0" smtClean="0"/>
              <a:t>, </a:t>
            </a:r>
            <a:r>
              <a:rPr lang="sv-SE" sz="1800" dirty="0" err="1" smtClean="0"/>
              <a:t>money</a:t>
            </a:r>
            <a:r>
              <a:rPr lang="sv-SE" sz="1800" dirty="0" smtClean="0"/>
              <a:t> (</a:t>
            </a:r>
            <a:r>
              <a:rPr lang="sv-SE" sz="1800" dirty="0" err="1" smtClean="0"/>
              <a:t>which</a:t>
            </a:r>
            <a:r>
              <a:rPr lang="sv-SE" sz="1800" dirty="0" smtClean="0"/>
              <a:t> is a medium for </a:t>
            </a:r>
            <a:r>
              <a:rPr lang="sv-SE" sz="1800" dirty="0" err="1" smtClean="0"/>
              <a:t>exchange</a:t>
            </a:r>
            <a:r>
              <a:rPr lang="sv-SE" sz="1800" dirty="0" smtClean="0"/>
              <a:t>) and services </a:t>
            </a:r>
            <a:r>
              <a:rPr lang="sv-SE" sz="1800" dirty="0" err="1" smtClean="0"/>
              <a:t>such</a:t>
            </a:r>
            <a:r>
              <a:rPr lang="sv-SE" sz="1800" dirty="0" smtClean="0"/>
              <a:t> as </a:t>
            </a:r>
            <a:r>
              <a:rPr lang="sv-SE" sz="1800" dirty="0" err="1" smtClean="0"/>
              <a:t>hair</a:t>
            </a:r>
            <a:r>
              <a:rPr lang="sv-SE" sz="1800" dirty="0" smtClean="0"/>
              <a:t> </a:t>
            </a:r>
            <a:r>
              <a:rPr lang="sv-SE" sz="1800" dirty="0" err="1" smtClean="0"/>
              <a:t>cut</a:t>
            </a:r>
            <a:endParaRPr lang="en-US" sz="1800" dirty="0" smtClean="0"/>
          </a:p>
          <a:p>
            <a:pPr lvl="1"/>
            <a:r>
              <a:rPr lang="en-US" sz="1800" i="1" dirty="0" smtClean="0"/>
              <a:t>non-transferable resource </a:t>
            </a:r>
            <a:r>
              <a:rPr lang="en-US" sz="1800" dirty="0" smtClean="0"/>
              <a:t>is a resource that cannot be transferred between to actors, such as </a:t>
            </a:r>
            <a:r>
              <a:rPr lang="sv-SE" sz="1800" dirty="0" err="1" smtClean="0"/>
              <a:t>beauty</a:t>
            </a:r>
            <a:r>
              <a:rPr lang="sv-SE" sz="1800" dirty="0" smtClean="0"/>
              <a:t>, </a:t>
            </a:r>
            <a:r>
              <a:rPr lang="sv-SE" sz="1800" dirty="0" err="1" smtClean="0"/>
              <a:t>health</a:t>
            </a:r>
            <a:r>
              <a:rPr lang="sv-SE" sz="1800" dirty="0" smtClean="0"/>
              <a:t> </a:t>
            </a:r>
            <a:r>
              <a:rPr lang="sv-SE" sz="1800" dirty="0" err="1" smtClean="0"/>
              <a:t>state</a:t>
            </a:r>
            <a:r>
              <a:rPr lang="sv-SE" sz="1800" dirty="0" smtClean="0"/>
              <a:t>, </a:t>
            </a:r>
            <a:r>
              <a:rPr lang="sv-SE" sz="1800" dirty="0" err="1" smtClean="0"/>
              <a:t>honour</a:t>
            </a:r>
            <a:r>
              <a:rPr lang="sv-SE" sz="1800" dirty="0" smtClean="0"/>
              <a:t>, and </a:t>
            </a:r>
            <a:r>
              <a:rPr lang="sv-SE" sz="1800" dirty="0" err="1" smtClean="0"/>
              <a:t>glory</a:t>
            </a:r>
            <a:r>
              <a:rPr lang="sv-SE" sz="1800" dirty="0" smtClean="0"/>
              <a:t>. </a:t>
            </a:r>
            <a:r>
              <a:rPr lang="sv-SE" sz="1800" dirty="0" err="1" smtClean="0"/>
              <a:t>They</a:t>
            </a:r>
            <a:r>
              <a:rPr lang="sv-SE" sz="1800" dirty="0" smtClean="0"/>
              <a:t> </a:t>
            </a:r>
            <a:r>
              <a:rPr lang="en-US" sz="1800" dirty="0" smtClean="0"/>
              <a:t>are often desired by people for their own sake, but could also be used as instruments for other purposes (e.g. beauty could be used for producing money)</a:t>
            </a:r>
          </a:p>
          <a:p>
            <a:pPr>
              <a:spcBef>
                <a:spcPts val="1200"/>
              </a:spcBef>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Tree>
    <p:extLst>
      <p:ext uri="{BB962C8B-B14F-4D97-AF65-F5344CB8AC3E}">
        <p14:creationId xmlns:p14="http://schemas.microsoft.com/office/powerpoint/2010/main" val="4216886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Catergorising</a:t>
            </a:r>
            <a:r>
              <a:rPr lang="sv-SE" sz="3600" dirty="0" smtClean="0"/>
              <a:t> </a:t>
            </a:r>
            <a:r>
              <a:rPr lang="sv-SE" sz="3600" dirty="0" err="1" smtClean="0"/>
              <a:t>resources</a:t>
            </a:r>
            <a:endParaRPr lang="sv-SE" sz="3600" dirty="0"/>
          </a:p>
        </p:txBody>
      </p:sp>
      <p:sp>
        <p:nvSpPr>
          <p:cNvPr id="3" name="Content Placeholder 2"/>
          <p:cNvSpPr>
            <a:spLocks noGrp="1"/>
          </p:cNvSpPr>
          <p:nvPr>
            <p:ph idx="1"/>
          </p:nvPr>
        </p:nvSpPr>
        <p:spPr>
          <a:xfrm>
            <a:off x="457200" y="1340768"/>
            <a:ext cx="8229600" cy="5112568"/>
          </a:xfrm>
        </p:spPr>
        <p:txBody>
          <a:bodyPr>
            <a:normAutofit/>
          </a:bodyPr>
          <a:lstStyle/>
          <a:p>
            <a:r>
              <a:rPr lang="sv-SE" sz="2000" dirty="0" smtClean="0"/>
              <a:t>Resources </a:t>
            </a:r>
            <a:r>
              <a:rPr lang="sv-SE" sz="2000" dirty="0" err="1" smtClean="0"/>
              <a:t>can</a:t>
            </a:r>
            <a:r>
              <a:rPr lang="sv-SE" sz="2000" dirty="0" smtClean="0"/>
              <a:t> be </a:t>
            </a:r>
            <a:r>
              <a:rPr lang="sv-SE" sz="2000" dirty="0" err="1" smtClean="0"/>
              <a:t>categorised</a:t>
            </a:r>
            <a:r>
              <a:rPr lang="sv-SE" sz="2000" dirty="0" smtClean="0"/>
              <a:t> in this </a:t>
            </a:r>
            <a:r>
              <a:rPr lang="sv-SE" sz="2000" dirty="0" err="1" smtClean="0"/>
              <a:t>way</a:t>
            </a:r>
            <a:r>
              <a:rPr lang="sv-SE" sz="2000" dirty="0" smtClean="0"/>
              <a:t> as </a:t>
            </a:r>
            <a:r>
              <a:rPr lang="sv-SE" sz="2000" dirty="0" err="1" smtClean="0"/>
              <a:t>well</a:t>
            </a:r>
            <a:r>
              <a:rPr lang="sv-SE" sz="2000" dirty="0" smtClean="0"/>
              <a:t>:</a:t>
            </a:r>
          </a:p>
          <a:p>
            <a:pPr lvl="1"/>
            <a:r>
              <a:rPr lang="en-US" sz="1800" i="1" dirty="0" smtClean="0"/>
              <a:t>tangible and physical </a:t>
            </a:r>
            <a:r>
              <a:rPr lang="en-US" sz="1800" dirty="0" smtClean="0"/>
              <a:t>such as plant and equipment </a:t>
            </a:r>
          </a:p>
          <a:p>
            <a:pPr lvl="1"/>
            <a:r>
              <a:rPr lang="en-US" sz="1800" i="1" dirty="0" smtClean="0"/>
              <a:t>intangible </a:t>
            </a:r>
            <a:r>
              <a:rPr lang="en-US" sz="1800" dirty="0" smtClean="0"/>
              <a:t>like a brand name</a:t>
            </a:r>
          </a:p>
          <a:p>
            <a:pPr>
              <a:spcBef>
                <a:spcPts val="1200"/>
              </a:spcBef>
            </a:pPr>
            <a:r>
              <a:rPr lang="sv-SE" sz="2000" dirty="0" smtClean="0"/>
              <a:t>Resources </a:t>
            </a:r>
            <a:r>
              <a:rPr lang="sv-SE" sz="2000" dirty="0" err="1" smtClean="0"/>
              <a:t>can</a:t>
            </a:r>
            <a:r>
              <a:rPr lang="sv-SE" sz="2000" dirty="0" smtClean="0"/>
              <a:t> </a:t>
            </a:r>
            <a:r>
              <a:rPr lang="sv-SE" sz="2000" dirty="0" err="1" smtClean="0"/>
              <a:t>also</a:t>
            </a:r>
            <a:r>
              <a:rPr lang="sv-SE" sz="2000" dirty="0" smtClean="0"/>
              <a:t> be </a:t>
            </a:r>
            <a:r>
              <a:rPr lang="sv-SE" sz="2000" dirty="0" err="1" smtClean="0"/>
              <a:t>categorised</a:t>
            </a:r>
            <a:r>
              <a:rPr lang="sv-SE" sz="2000" dirty="0" smtClean="0"/>
              <a:t> in this </a:t>
            </a:r>
            <a:r>
              <a:rPr lang="sv-SE" sz="2000" dirty="0" err="1" smtClean="0"/>
              <a:t>way</a:t>
            </a:r>
            <a:r>
              <a:rPr lang="sv-SE" sz="2000" dirty="0" smtClean="0"/>
              <a:t>:</a:t>
            </a:r>
          </a:p>
          <a:p>
            <a:pPr lvl="1"/>
            <a:r>
              <a:rPr lang="sv-SE" sz="1800" i="1" dirty="0" err="1" smtClean="0"/>
              <a:t>goods</a:t>
            </a:r>
            <a:r>
              <a:rPr lang="sv-SE" sz="1800" i="1" dirty="0" smtClean="0"/>
              <a:t>, </a:t>
            </a:r>
            <a:r>
              <a:rPr lang="en-US" sz="1800" dirty="0" smtClean="0"/>
              <a:t>which are physical objects, like cars, refrigerators, and cell phones</a:t>
            </a:r>
            <a:endParaRPr lang="sv-SE" sz="1800" i="1" dirty="0" smtClean="0"/>
          </a:p>
          <a:p>
            <a:pPr lvl="1"/>
            <a:r>
              <a:rPr lang="en-US" sz="1800" dirty="0" smtClean="0"/>
              <a:t>s</a:t>
            </a:r>
            <a:r>
              <a:rPr lang="sv-SE" sz="1800" i="1" dirty="0" err="1" smtClean="0"/>
              <a:t>ervices</a:t>
            </a:r>
            <a:r>
              <a:rPr lang="sv-SE" sz="1800" i="1" dirty="0" smtClean="0"/>
              <a:t>, </a:t>
            </a:r>
            <a:r>
              <a:rPr lang="sv-SE" sz="1800" dirty="0" err="1" smtClean="0"/>
              <a:t>which</a:t>
            </a:r>
            <a:r>
              <a:rPr lang="sv-SE" sz="1800" dirty="0" smtClean="0"/>
              <a:t> are </a:t>
            </a:r>
            <a:r>
              <a:rPr lang="en-US" sz="1800" dirty="0" smtClean="0"/>
              <a:t>resources that encapsulate other resources and are used to increase the value of some other resource. A hair cut can increase the beauty and an eye treatment can give better </a:t>
            </a:r>
            <a:r>
              <a:rPr lang="sv-SE" sz="1800" dirty="0" err="1" smtClean="0"/>
              <a:t>health</a:t>
            </a:r>
            <a:r>
              <a:rPr lang="sv-SE" sz="1800" dirty="0" smtClean="0"/>
              <a:t> </a:t>
            </a:r>
            <a:r>
              <a:rPr lang="sv-SE" sz="1800" dirty="0" err="1" smtClean="0"/>
              <a:t>state</a:t>
            </a:r>
            <a:endParaRPr lang="sv-SE" sz="1800" dirty="0" smtClean="0"/>
          </a:p>
          <a:p>
            <a:pPr lvl="1"/>
            <a:r>
              <a:rPr lang="sv-SE" sz="1800" i="1" dirty="0" smtClean="0"/>
              <a:t>information, </a:t>
            </a:r>
            <a:r>
              <a:rPr lang="en-US" sz="1800" dirty="0" smtClean="0"/>
              <a:t>which is data in a certain context, like blueprints, referrals, and customer </a:t>
            </a:r>
            <a:r>
              <a:rPr lang="sv-SE" sz="1800" dirty="0" err="1" smtClean="0"/>
              <a:t>databases</a:t>
            </a:r>
            <a:endParaRPr lang="sv-SE" sz="1800" dirty="0" smtClean="0"/>
          </a:p>
          <a:p>
            <a:pPr lvl="1"/>
            <a:r>
              <a:rPr lang="sv-SE" sz="1800" i="1" dirty="0" err="1" smtClean="0"/>
              <a:t>money</a:t>
            </a:r>
            <a:r>
              <a:rPr lang="sv-SE" sz="1800" i="1" dirty="0" smtClean="0"/>
              <a:t>, </a:t>
            </a:r>
            <a:r>
              <a:rPr lang="en-US" sz="1800" dirty="0" smtClean="0"/>
              <a:t>which is a medium for exchange.</a:t>
            </a:r>
            <a:endParaRPr lang="sv-SE" sz="1800" i="1" dirty="0" smtClean="0"/>
          </a:p>
          <a:p>
            <a:pPr lvl="1"/>
            <a:r>
              <a:rPr lang="sv-SE" sz="1800" i="1" dirty="0" smtClean="0"/>
              <a:t>vouchers, </a:t>
            </a:r>
            <a:r>
              <a:rPr lang="en-US" sz="1800" dirty="0" smtClean="0"/>
              <a:t>which is a certificate that can be exchanged for another specific economic resource, e.g. a good or a service. Usually, a voucher can be exchanged only with some pre-specified actor(s). Money can be viewed as the most general form of voucher without any restriction on economic resources and actors.</a:t>
            </a:r>
            <a:endParaRPr lang="sv-SE" sz="1800" dirty="0" smtClean="0"/>
          </a:p>
          <a:p>
            <a:pPr lvl="1">
              <a:buNone/>
            </a:pPr>
            <a:endParaRPr lang="en-US" sz="1800" dirty="0" smtClean="0"/>
          </a:p>
          <a:p>
            <a:pPr>
              <a:spcBef>
                <a:spcPts val="1200"/>
              </a:spcBef>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Tree>
    <p:extLst>
      <p:ext uri="{BB962C8B-B14F-4D97-AF65-F5344CB8AC3E}">
        <p14:creationId xmlns:p14="http://schemas.microsoft.com/office/powerpoint/2010/main" val="3300218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0772" y="2213992"/>
            <a:ext cx="8347692"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sv-SE" sz="3600" dirty="0" smtClean="0">
                <a:latin typeface="+mj-lt"/>
                <a:ea typeface="+mj-ea"/>
                <a:cs typeface="+mj-cs"/>
              </a:rPr>
              <a:t>Strategy</a:t>
            </a:r>
            <a:endParaRPr kumimoji="0" lang="sv-SE" sz="3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223958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51520" y="2492896"/>
            <a:ext cx="3888432" cy="37444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Title 1"/>
          <p:cNvSpPr>
            <a:spLocks noGrp="1"/>
          </p:cNvSpPr>
          <p:nvPr>
            <p:ph type="title"/>
          </p:nvPr>
        </p:nvSpPr>
        <p:spPr/>
        <p:txBody>
          <a:bodyPr>
            <a:noAutofit/>
          </a:bodyPr>
          <a:lstStyle/>
          <a:p>
            <a:r>
              <a:rPr lang="sv-SE" sz="3600" dirty="0" err="1" smtClean="0"/>
              <a:t>Conversion</a:t>
            </a:r>
            <a:r>
              <a:rPr lang="sv-SE" sz="3600" dirty="0" smtClean="0"/>
              <a:t> vs transfer of </a:t>
            </a:r>
            <a:r>
              <a:rPr lang="sv-SE" sz="3600" dirty="0" err="1" smtClean="0"/>
              <a:t>resources</a:t>
            </a:r>
            <a:endParaRPr lang="sv-SE" sz="3600" dirty="0"/>
          </a:p>
        </p:txBody>
      </p:sp>
      <p:sp>
        <p:nvSpPr>
          <p:cNvPr id="3" name="Content Placeholder 2"/>
          <p:cNvSpPr>
            <a:spLocks noGrp="1"/>
          </p:cNvSpPr>
          <p:nvPr>
            <p:ph idx="1"/>
          </p:nvPr>
        </p:nvSpPr>
        <p:spPr>
          <a:xfrm>
            <a:off x="251520" y="1412776"/>
            <a:ext cx="8219256" cy="648072"/>
          </a:xfrm>
        </p:spPr>
        <p:txBody>
          <a:bodyPr>
            <a:normAutofit fontScale="62500" lnSpcReduction="20000"/>
          </a:bodyPr>
          <a:lstStyle/>
          <a:p>
            <a:pPr>
              <a:buNone/>
            </a:pPr>
            <a:r>
              <a:rPr lang="sv-SE" sz="3300" dirty="0" smtClean="0"/>
              <a:t>There are two main ways of increasing value  of resources in an  organisation: conversion or transfer of resources (Hruby, 2011)</a:t>
            </a:r>
            <a:endParaRPr lang="en-US" sz="3300" dirty="0" smtClean="0"/>
          </a:p>
          <a:p>
            <a:pPr>
              <a:spcBef>
                <a:spcPts val="1200"/>
              </a:spcBef>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buNone/>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Rectangle 3"/>
          <p:cNvSpPr/>
          <p:nvPr/>
        </p:nvSpPr>
        <p:spPr>
          <a:xfrm>
            <a:off x="1067358" y="3140968"/>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6" name="Straight Arrow Connector 5"/>
          <p:cNvCxnSpPr/>
          <p:nvPr/>
        </p:nvCxnSpPr>
        <p:spPr>
          <a:xfrm>
            <a:off x="491294" y="3356992"/>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491294" y="3789040"/>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2267744" y="3393375"/>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Rectangle 11"/>
          <p:cNvSpPr/>
          <p:nvPr/>
        </p:nvSpPr>
        <p:spPr>
          <a:xfrm>
            <a:off x="1067358" y="4725144"/>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5" name="Straight Arrow Connector 14"/>
          <p:cNvCxnSpPr/>
          <p:nvPr/>
        </p:nvCxnSpPr>
        <p:spPr>
          <a:xfrm flipH="1">
            <a:off x="2267744" y="5050317"/>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4932040" y="2492896"/>
            <a:ext cx="3960440" cy="37444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7" name="Rectangle 16"/>
          <p:cNvSpPr/>
          <p:nvPr/>
        </p:nvSpPr>
        <p:spPr>
          <a:xfrm>
            <a:off x="7032147" y="3140968"/>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8" name="Straight Arrow Connector 17"/>
          <p:cNvCxnSpPr/>
          <p:nvPr/>
        </p:nvCxnSpPr>
        <p:spPr>
          <a:xfrm>
            <a:off x="6456083" y="3356992"/>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6456083" y="3789040"/>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8244408" y="3596766"/>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1043608" y="3284984"/>
            <a:ext cx="1872208"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6" name="TextBox 25"/>
          <p:cNvSpPr txBox="1"/>
          <p:nvPr/>
        </p:nvSpPr>
        <p:spPr>
          <a:xfrm>
            <a:off x="1043608" y="4869160"/>
            <a:ext cx="1440160"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7" name="TextBox 26"/>
          <p:cNvSpPr txBox="1"/>
          <p:nvPr/>
        </p:nvSpPr>
        <p:spPr>
          <a:xfrm>
            <a:off x="7008397" y="3284984"/>
            <a:ext cx="1872208"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9" name="TextBox 28"/>
          <p:cNvSpPr txBox="1"/>
          <p:nvPr/>
        </p:nvSpPr>
        <p:spPr>
          <a:xfrm>
            <a:off x="143887" y="3086179"/>
            <a:ext cx="936104" cy="523220"/>
          </a:xfrm>
          <a:prstGeom prst="rect">
            <a:avLst/>
          </a:prstGeom>
          <a:noFill/>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46" name="TextBox 45"/>
          <p:cNvSpPr txBox="1"/>
          <p:nvPr/>
        </p:nvSpPr>
        <p:spPr>
          <a:xfrm>
            <a:off x="107504" y="3506352"/>
            <a:ext cx="936104" cy="523220"/>
          </a:xfrm>
          <a:prstGeom prst="rect">
            <a:avLst/>
          </a:prstGeom>
          <a:noFill/>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47" name="TextBox 46"/>
          <p:cNvSpPr txBox="1"/>
          <p:nvPr/>
        </p:nvSpPr>
        <p:spPr>
          <a:xfrm>
            <a:off x="2195736" y="3140968"/>
            <a:ext cx="936104" cy="523220"/>
          </a:xfrm>
          <a:prstGeom prst="rect">
            <a:avLst/>
          </a:prstGeom>
          <a:noFill/>
        </p:spPr>
        <p:txBody>
          <a:bodyPr wrap="square" rtlCol="0">
            <a:spAutoFit/>
          </a:bodyPr>
          <a:lstStyle/>
          <a:p>
            <a:r>
              <a:rPr lang="sv-SE" sz="1400" i="1" dirty="0" smtClean="0"/>
              <a:t>output </a:t>
            </a:r>
            <a:r>
              <a:rPr lang="sv-SE" sz="1400" i="1" dirty="0" err="1" smtClean="0"/>
              <a:t>resource</a:t>
            </a:r>
            <a:endParaRPr lang="sv-SE" sz="1400" i="1" dirty="0"/>
          </a:p>
        </p:txBody>
      </p:sp>
      <p:sp>
        <p:nvSpPr>
          <p:cNvPr id="51" name="TextBox 50"/>
          <p:cNvSpPr txBox="1"/>
          <p:nvPr/>
        </p:nvSpPr>
        <p:spPr>
          <a:xfrm>
            <a:off x="8172400" y="3337828"/>
            <a:ext cx="936104" cy="523220"/>
          </a:xfrm>
          <a:prstGeom prst="rect">
            <a:avLst/>
          </a:prstGeom>
          <a:noFill/>
        </p:spPr>
        <p:txBody>
          <a:bodyPr wrap="square" rtlCol="0">
            <a:spAutoFit/>
          </a:bodyPr>
          <a:lstStyle/>
          <a:p>
            <a:r>
              <a:rPr lang="sv-SE" sz="1400" i="1" dirty="0" smtClean="0"/>
              <a:t>output </a:t>
            </a:r>
            <a:r>
              <a:rPr lang="sv-SE" sz="1400" i="1" dirty="0" err="1" smtClean="0"/>
              <a:t>resource</a:t>
            </a:r>
            <a:endParaRPr lang="sv-SE" sz="1400" i="1" dirty="0"/>
          </a:p>
        </p:txBody>
      </p:sp>
      <p:sp>
        <p:nvSpPr>
          <p:cNvPr id="53" name="TextBox 52"/>
          <p:cNvSpPr txBox="1"/>
          <p:nvPr/>
        </p:nvSpPr>
        <p:spPr>
          <a:xfrm>
            <a:off x="6072293" y="3068960"/>
            <a:ext cx="936104" cy="523220"/>
          </a:xfrm>
          <a:prstGeom prst="rect">
            <a:avLst/>
          </a:prstGeom>
          <a:noFill/>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54" name="TextBox 53"/>
          <p:cNvSpPr txBox="1"/>
          <p:nvPr/>
        </p:nvSpPr>
        <p:spPr>
          <a:xfrm>
            <a:off x="6120551" y="3501008"/>
            <a:ext cx="936104" cy="523220"/>
          </a:xfrm>
          <a:prstGeom prst="rect">
            <a:avLst/>
          </a:prstGeom>
          <a:noFill/>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72" name="TextBox 71"/>
          <p:cNvSpPr txBox="1"/>
          <p:nvPr/>
        </p:nvSpPr>
        <p:spPr>
          <a:xfrm>
            <a:off x="3995936" y="2977207"/>
            <a:ext cx="936104" cy="307777"/>
          </a:xfrm>
          <a:prstGeom prst="rect">
            <a:avLst/>
          </a:prstGeom>
          <a:noFill/>
        </p:spPr>
        <p:txBody>
          <a:bodyPr wrap="square" rtlCol="0">
            <a:spAutoFit/>
          </a:bodyPr>
          <a:lstStyle/>
          <a:p>
            <a:pPr algn="r"/>
            <a:r>
              <a:rPr lang="sv-SE" sz="1400" i="1" dirty="0" err="1" smtClean="0"/>
              <a:t>resource</a:t>
            </a:r>
            <a:endParaRPr lang="sv-SE" sz="1400" i="1" dirty="0"/>
          </a:p>
        </p:txBody>
      </p:sp>
      <p:cxnSp>
        <p:nvCxnSpPr>
          <p:cNvPr id="76" name="Straight Arrow Connector 75"/>
          <p:cNvCxnSpPr/>
          <p:nvPr/>
        </p:nvCxnSpPr>
        <p:spPr>
          <a:xfrm flipH="1">
            <a:off x="2267744" y="5445224"/>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7" name="Straight Arrow Connector 76"/>
          <p:cNvCxnSpPr/>
          <p:nvPr/>
        </p:nvCxnSpPr>
        <p:spPr>
          <a:xfrm flipH="1">
            <a:off x="539552" y="5229200"/>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8" name="TextBox 77"/>
          <p:cNvSpPr txBox="1"/>
          <p:nvPr/>
        </p:nvSpPr>
        <p:spPr>
          <a:xfrm>
            <a:off x="167637" y="4964918"/>
            <a:ext cx="936104" cy="523220"/>
          </a:xfrm>
          <a:prstGeom prst="rect">
            <a:avLst/>
          </a:prstGeom>
          <a:noFill/>
        </p:spPr>
        <p:txBody>
          <a:bodyPr wrap="square" rtlCol="0">
            <a:spAutoFit/>
          </a:bodyPr>
          <a:lstStyle/>
          <a:p>
            <a:pPr algn="r"/>
            <a:r>
              <a:rPr lang="sv-SE" sz="1400" i="1" dirty="0" smtClean="0"/>
              <a:t>output </a:t>
            </a:r>
            <a:r>
              <a:rPr lang="sv-SE" sz="1400" i="1" dirty="0" err="1" smtClean="0"/>
              <a:t>resource</a:t>
            </a:r>
            <a:endParaRPr lang="sv-SE" sz="1400" i="1" dirty="0"/>
          </a:p>
        </p:txBody>
      </p:sp>
      <p:sp>
        <p:nvSpPr>
          <p:cNvPr id="79" name="TextBox 78"/>
          <p:cNvSpPr txBox="1"/>
          <p:nvPr/>
        </p:nvSpPr>
        <p:spPr>
          <a:xfrm>
            <a:off x="2256627" y="4761527"/>
            <a:ext cx="936104" cy="523220"/>
          </a:xfrm>
          <a:prstGeom prst="rect">
            <a:avLst/>
          </a:prstGeom>
          <a:noFill/>
        </p:spPr>
        <p:txBody>
          <a:bodyPr wrap="square" rtlCol="0">
            <a:spAutoFit/>
          </a:bodyPr>
          <a:lstStyle/>
          <a:p>
            <a:r>
              <a:rPr lang="sv-SE" sz="1400" i="1" dirty="0" smtClean="0"/>
              <a:t>input </a:t>
            </a:r>
            <a:r>
              <a:rPr lang="sv-SE" sz="1400" i="1" dirty="0" err="1" smtClean="0"/>
              <a:t>resource</a:t>
            </a:r>
            <a:endParaRPr lang="sv-SE" sz="1400" i="1" dirty="0"/>
          </a:p>
        </p:txBody>
      </p:sp>
      <p:sp>
        <p:nvSpPr>
          <p:cNvPr id="80" name="TextBox 79"/>
          <p:cNvSpPr txBox="1"/>
          <p:nvPr/>
        </p:nvSpPr>
        <p:spPr>
          <a:xfrm>
            <a:off x="2302152" y="5173653"/>
            <a:ext cx="936104" cy="523220"/>
          </a:xfrm>
          <a:prstGeom prst="rect">
            <a:avLst/>
          </a:prstGeom>
          <a:noFill/>
        </p:spPr>
        <p:txBody>
          <a:bodyPr wrap="square" rtlCol="0">
            <a:spAutoFit/>
          </a:bodyPr>
          <a:lstStyle/>
          <a:p>
            <a:r>
              <a:rPr lang="sv-SE" sz="1400" i="1" dirty="0" smtClean="0"/>
              <a:t>input </a:t>
            </a:r>
            <a:r>
              <a:rPr lang="sv-SE" sz="1400" i="1" dirty="0" err="1" smtClean="0"/>
              <a:t>resource</a:t>
            </a:r>
            <a:endParaRPr lang="sv-SE" sz="1400" i="1" dirty="0"/>
          </a:p>
        </p:txBody>
      </p:sp>
      <p:sp>
        <p:nvSpPr>
          <p:cNvPr id="81" name="Rectangle 80"/>
          <p:cNvSpPr/>
          <p:nvPr/>
        </p:nvSpPr>
        <p:spPr>
          <a:xfrm>
            <a:off x="6983889" y="4833535"/>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82" name="Straight Arrow Connector 81"/>
          <p:cNvCxnSpPr/>
          <p:nvPr/>
        </p:nvCxnSpPr>
        <p:spPr>
          <a:xfrm flipH="1">
            <a:off x="8184275" y="5158708"/>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3" name="TextBox 82"/>
          <p:cNvSpPr txBox="1"/>
          <p:nvPr/>
        </p:nvSpPr>
        <p:spPr>
          <a:xfrm>
            <a:off x="6960139" y="4977551"/>
            <a:ext cx="1440160"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cxnSp>
        <p:nvCxnSpPr>
          <p:cNvPr id="84" name="Straight Arrow Connector 83"/>
          <p:cNvCxnSpPr/>
          <p:nvPr/>
        </p:nvCxnSpPr>
        <p:spPr>
          <a:xfrm flipH="1">
            <a:off x="8184275" y="5553615"/>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Straight Arrow Connector 84"/>
          <p:cNvCxnSpPr/>
          <p:nvPr/>
        </p:nvCxnSpPr>
        <p:spPr>
          <a:xfrm flipH="1">
            <a:off x="6456083" y="5474318"/>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6" name="TextBox 85"/>
          <p:cNvSpPr txBox="1"/>
          <p:nvPr/>
        </p:nvSpPr>
        <p:spPr>
          <a:xfrm>
            <a:off x="6084168" y="5210036"/>
            <a:ext cx="936104" cy="523220"/>
          </a:xfrm>
          <a:prstGeom prst="rect">
            <a:avLst/>
          </a:prstGeom>
          <a:noFill/>
        </p:spPr>
        <p:txBody>
          <a:bodyPr wrap="square" rtlCol="0">
            <a:spAutoFit/>
          </a:bodyPr>
          <a:lstStyle/>
          <a:p>
            <a:pPr algn="r"/>
            <a:r>
              <a:rPr lang="sv-SE" sz="1400" i="1" dirty="0" smtClean="0"/>
              <a:t>output </a:t>
            </a:r>
            <a:r>
              <a:rPr lang="sv-SE" sz="1400" i="1" dirty="0" err="1" smtClean="0"/>
              <a:t>resource</a:t>
            </a:r>
            <a:endParaRPr lang="sv-SE" sz="1400" i="1" dirty="0"/>
          </a:p>
        </p:txBody>
      </p:sp>
      <p:sp>
        <p:nvSpPr>
          <p:cNvPr id="87" name="TextBox 86"/>
          <p:cNvSpPr txBox="1"/>
          <p:nvPr/>
        </p:nvSpPr>
        <p:spPr>
          <a:xfrm>
            <a:off x="8173158" y="4869918"/>
            <a:ext cx="936104" cy="523220"/>
          </a:xfrm>
          <a:prstGeom prst="rect">
            <a:avLst/>
          </a:prstGeom>
          <a:noFill/>
        </p:spPr>
        <p:txBody>
          <a:bodyPr wrap="square" rtlCol="0">
            <a:spAutoFit/>
          </a:bodyPr>
          <a:lstStyle/>
          <a:p>
            <a:r>
              <a:rPr lang="sv-SE" sz="1400" i="1" dirty="0" smtClean="0"/>
              <a:t>input </a:t>
            </a:r>
            <a:r>
              <a:rPr lang="sv-SE" sz="1400" i="1" dirty="0" err="1" smtClean="0"/>
              <a:t>resource</a:t>
            </a:r>
            <a:endParaRPr lang="sv-SE" sz="1400" i="1" dirty="0"/>
          </a:p>
        </p:txBody>
      </p:sp>
      <p:sp>
        <p:nvSpPr>
          <p:cNvPr id="88" name="TextBox 87"/>
          <p:cNvSpPr txBox="1"/>
          <p:nvPr/>
        </p:nvSpPr>
        <p:spPr>
          <a:xfrm>
            <a:off x="8218683" y="5282044"/>
            <a:ext cx="936104" cy="523220"/>
          </a:xfrm>
          <a:prstGeom prst="rect">
            <a:avLst/>
          </a:prstGeom>
          <a:noFill/>
        </p:spPr>
        <p:txBody>
          <a:bodyPr wrap="square" rtlCol="0">
            <a:spAutoFit/>
          </a:bodyPr>
          <a:lstStyle/>
          <a:p>
            <a:r>
              <a:rPr lang="sv-SE" sz="1400" i="1" dirty="0" smtClean="0"/>
              <a:t>input </a:t>
            </a:r>
            <a:r>
              <a:rPr lang="sv-SE" sz="1400" i="1" dirty="0" err="1" smtClean="0"/>
              <a:t>resource</a:t>
            </a:r>
            <a:endParaRPr lang="sv-SE" sz="1400" i="1" dirty="0"/>
          </a:p>
        </p:txBody>
      </p:sp>
      <p:sp>
        <p:nvSpPr>
          <p:cNvPr id="94" name="Rectangle 93"/>
          <p:cNvSpPr/>
          <p:nvPr/>
        </p:nvSpPr>
        <p:spPr>
          <a:xfrm>
            <a:off x="3203848" y="306896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5" name="Rectangle 94"/>
          <p:cNvSpPr/>
          <p:nvPr/>
        </p:nvSpPr>
        <p:spPr>
          <a:xfrm>
            <a:off x="3203848" y="450912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6" name="Rectangle 95"/>
          <p:cNvSpPr/>
          <p:nvPr/>
        </p:nvSpPr>
        <p:spPr>
          <a:xfrm>
            <a:off x="5220072" y="450912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7" name="Rectangle 96"/>
          <p:cNvSpPr/>
          <p:nvPr/>
        </p:nvSpPr>
        <p:spPr>
          <a:xfrm>
            <a:off x="5148064" y="306896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8" name="TextBox 97"/>
          <p:cNvSpPr txBox="1"/>
          <p:nvPr/>
        </p:nvSpPr>
        <p:spPr>
          <a:xfrm>
            <a:off x="3995936" y="3709920"/>
            <a:ext cx="936104" cy="307777"/>
          </a:xfrm>
          <a:prstGeom prst="rect">
            <a:avLst/>
          </a:prstGeom>
          <a:noFill/>
        </p:spPr>
        <p:txBody>
          <a:bodyPr wrap="square" rtlCol="0">
            <a:spAutoFit/>
          </a:bodyPr>
          <a:lstStyle/>
          <a:p>
            <a:pPr algn="r"/>
            <a:r>
              <a:rPr lang="sv-SE" sz="1400" i="1" dirty="0" err="1" smtClean="0"/>
              <a:t>resource</a:t>
            </a:r>
            <a:endParaRPr lang="sv-SE" sz="1400" i="1" dirty="0"/>
          </a:p>
        </p:txBody>
      </p:sp>
      <p:sp>
        <p:nvSpPr>
          <p:cNvPr id="99" name="TextBox 98"/>
          <p:cNvSpPr txBox="1"/>
          <p:nvPr/>
        </p:nvSpPr>
        <p:spPr>
          <a:xfrm>
            <a:off x="4019686" y="4561383"/>
            <a:ext cx="936104" cy="307777"/>
          </a:xfrm>
          <a:prstGeom prst="rect">
            <a:avLst/>
          </a:prstGeom>
          <a:noFill/>
        </p:spPr>
        <p:txBody>
          <a:bodyPr wrap="square" rtlCol="0">
            <a:spAutoFit/>
          </a:bodyPr>
          <a:lstStyle/>
          <a:p>
            <a:pPr algn="r"/>
            <a:r>
              <a:rPr lang="sv-SE" sz="1400" i="1" dirty="0" err="1" smtClean="0"/>
              <a:t>resource</a:t>
            </a:r>
            <a:endParaRPr lang="sv-SE" sz="1400" i="1" dirty="0"/>
          </a:p>
        </p:txBody>
      </p:sp>
      <p:sp>
        <p:nvSpPr>
          <p:cNvPr id="100" name="TextBox 99"/>
          <p:cNvSpPr txBox="1"/>
          <p:nvPr/>
        </p:nvSpPr>
        <p:spPr>
          <a:xfrm>
            <a:off x="4067944" y="5137447"/>
            <a:ext cx="936104" cy="307777"/>
          </a:xfrm>
          <a:prstGeom prst="rect">
            <a:avLst/>
          </a:prstGeom>
          <a:noFill/>
        </p:spPr>
        <p:txBody>
          <a:bodyPr wrap="square" rtlCol="0">
            <a:spAutoFit/>
          </a:bodyPr>
          <a:lstStyle/>
          <a:p>
            <a:pPr algn="r"/>
            <a:r>
              <a:rPr lang="sv-SE" sz="1400" i="1" dirty="0" err="1" smtClean="0"/>
              <a:t>resource</a:t>
            </a:r>
            <a:endParaRPr lang="sv-SE" sz="1400" i="1" dirty="0"/>
          </a:p>
        </p:txBody>
      </p:sp>
      <p:cxnSp>
        <p:nvCxnSpPr>
          <p:cNvPr id="69" name="Straight Arrow Connector 68"/>
          <p:cNvCxnSpPr/>
          <p:nvPr/>
        </p:nvCxnSpPr>
        <p:spPr>
          <a:xfrm>
            <a:off x="3779912" y="3356992"/>
            <a:ext cx="151216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1" name="Straight Arrow Connector 90"/>
          <p:cNvCxnSpPr/>
          <p:nvPr/>
        </p:nvCxnSpPr>
        <p:spPr>
          <a:xfrm>
            <a:off x="3851920" y="4005064"/>
            <a:ext cx="1512168"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2" name="Straight Arrow Connector 91"/>
          <p:cNvCxnSpPr/>
          <p:nvPr/>
        </p:nvCxnSpPr>
        <p:spPr>
          <a:xfrm>
            <a:off x="3851920" y="4869160"/>
            <a:ext cx="151216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a:xfrm>
            <a:off x="3851920" y="5445224"/>
            <a:ext cx="1512168"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01" name="TextBox 100"/>
          <p:cNvSpPr txBox="1"/>
          <p:nvPr/>
        </p:nvSpPr>
        <p:spPr>
          <a:xfrm rot="16200000">
            <a:off x="2914946" y="4726015"/>
            <a:ext cx="1224136" cy="646331"/>
          </a:xfrm>
          <a:prstGeom prst="rect">
            <a:avLst/>
          </a:prstGeom>
          <a:noFill/>
        </p:spPr>
        <p:txBody>
          <a:bodyPr wrap="square" rtlCol="0">
            <a:spAutoFit/>
          </a:bodyPr>
          <a:lstStyle/>
          <a:p>
            <a:r>
              <a:rPr lang="sv-SE" dirty="0" smtClean="0"/>
              <a:t>Exchange process</a:t>
            </a:r>
            <a:endParaRPr lang="sv-SE" dirty="0"/>
          </a:p>
        </p:txBody>
      </p:sp>
      <p:sp>
        <p:nvSpPr>
          <p:cNvPr id="102" name="TextBox 101"/>
          <p:cNvSpPr txBox="1"/>
          <p:nvPr/>
        </p:nvSpPr>
        <p:spPr>
          <a:xfrm rot="16200000">
            <a:off x="2914946" y="3213846"/>
            <a:ext cx="1224136" cy="646331"/>
          </a:xfrm>
          <a:prstGeom prst="rect">
            <a:avLst/>
          </a:prstGeom>
          <a:noFill/>
        </p:spPr>
        <p:txBody>
          <a:bodyPr wrap="square" rtlCol="0">
            <a:spAutoFit/>
          </a:bodyPr>
          <a:lstStyle/>
          <a:p>
            <a:r>
              <a:rPr lang="sv-SE" dirty="0" smtClean="0"/>
              <a:t>Exchange process</a:t>
            </a:r>
            <a:endParaRPr lang="sv-SE" dirty="0"/>
          </a:p>
        </p:txBody>
      </p:sp>
      <p:sp>
        <p:nvSpPr>
          <p:cNvPr id="103" name="TextBox 102"/>
          <p:cNvSpPr txBox="1"/>
          <p:nvPr/>
        </p:nvSpPr>
        <p:spPr>
          <a:xfrm rot="16200000">
            <a:off x="5003178" y="3285854"/>
            <a:ext cx="1224136" cy="646331"/>
          </a:xfrm>
          <a:prstGeom prst="rect">
            <a:avLst/>
          </a:prstGeom>
          <a:noFill/>
        </p:spPr>
        <p:txBody>
          <a:bodyPr wrap="square" rtlCol="0">
            <a:spAutoFit/>
          </a:bodyPr>
          <a:lstStyle/>
          <a:p>
            <a:r>
              <a:rPr lang="sv-SE" dirty="0" smtClean="0"/>
              <a:t>Exchange process</a:t>
            </a:r>
            <a:endParaRPr lang="sv-SE" dirty="0"/>
          </a:p>
        </p:txBody>
      </p:sp>
      <p:sp>
        <p:nvSpPr>
          <p:cNvPr id="104" name="TextBox 103"/>
          <p:cNvSpPr txBox="1"/>
          <p:nvPr/>
        </p:nvSpPr>
        <p:spPr>
          <a:xfrm rot="16200000">
            <a:off x="5075186" y="4726014"/>
            <a:ext cx="1224136" cy="646331"/>
          </a:xfrm>
          <a:prstGeom prst="rect">
            <a:avLst/>
          </a:prstGeom>
          <a:noFill/>
        </p:spPr>
        <p:txBody>
          <a:bodyPr wrap="square" rtlCol="0">
            <a:spAutoFit/>
          </a:bodyPr>
          <a:lstStyle/>
          <a:p>
            <a:r>
              <a:rPr lang="sv-SE" dirty="0" smtClean="0"/>
              <a:t>Exchange process</a:t>
            </a:r>
            <a:endParaRPr lang="sv-SE" dirty="0"/>
          </a:p>
        </p:txBody>
      </p:sp>
      <p:cxnSp>
        <p:nvCxnSpPr>
          <p:cNvPr id="106" name="Straight Arrow Connector 105"/>
          <p:cNvCxnSpPr/>
          <p:nvPr/>
        </p:nvCxnSpPr>
        <p:spPr>
          <a:xfrm flipV="1">
            <a:off x="2915816" y="3356992"/>
            <a:ext cx="720080" cy="7200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2843808" y="5445224"/>
            <a:ext cx="1008112"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H="1">
            <a:off x="2771800" y="4005064"/>
            <a:ext cx="1008112"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5436096" y="5445224"/>
            <a:ext cx="936104"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5364088" y="3789040"/>
            <a:ext cx="1080120" cy="108012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5292080" y="3356992"/>
            <a:ext cx="1080120"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2267744" y="3830009"/>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0" name="TextBox 119"/>
          <p:cNvSpPr txBox="1"/>
          <p:nvPr/>
        </p:nvSpPr>
        <p:spPr>
          <a:xfrm>
            <a:off x="2195736" y="3577602"/>
            <a:ext cx="936104" cy="523220"/>
          </a:xfrm>
          <a:prstGeom prst="rect">
            <a:avLst/>
          </a:prstGeom>
          <a:noFill/>
        </p:spPr>
        <p:txBody>
          <a:bodyPr wrap="square" rtlCol="0">
            <a:spAutoFit/>
          </a:bodyPr>
          <a:lstStyle/>
          <a:p>
            <a:r>
              <a:rPr lang="sv-SE" sz="1400" i="1" dirty="0" smtClean="0"/>
              <a:t>output </a:t>
            </a:r>
            <a:r>
              <a:rPr lang="sv-SE" sz="1400" i="1" dirty="0" err="1" smtClean="0"/>
              <a:t>resource</a:t>
            </a:r>
            <a:endParaRPr lang="sv-SE" sz="1400" i="1" dirty="0"/>
          </a:p>
        </p:txBody>
      </p:sp>
      <p:cxnSp>
        <p:nvCxnSpPr>
          <p:cNvPr id="122" name="Straight Arrow Connector 121"/>
          <p:cNvCxnSpPr/>
          <p:nvPr/>
        </p:nvCxnSpPr>
        <p:spPr>
          <a:xfrm>
            <a:off x="2843808" y="3861048"/>
            <a:ext cx="1008112"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H="1">
            <a:off x="6456083" y="4989426"/>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5" name="TextBox 124"/>
          <p:cNvSpPr txBox="1"/>
          <p:nvPr/>
        </p:nvSpPr>
        <p:spPr>
          <a:xfrm>
            <a:off x="6084168" y="4725144"/>
            <a:ext cx="936104" cy="523220"/>
          </a:xfrm>
          <a:prstGeom prst="rect">
            <a:avLst/>
          </a:prstGeom>
          <a:noFill/>
        </p:spPr>
        <p:txBody>
          <a:bodyPr wrap="square" rtlCol="0">
            <a:spAutoFit/>
          </a:bodyPr>
          <a:lstStyle/>
          <a:p>
            <a:pPr algn="r"/>
            <a:r>
              <a:rPr lang="sv-SE" sz="1400" i="1" dirty="0" smtClean="0"/>
              <a:t>output </a:t>
            </a:r>
            <a:r>
              <a:rPr lang="sv-SE" sz="1400" i="1" dirty="0" err="1" smtClean="0"/>
              <a:t>resource</a:t>
            </a:r>
            <a:endParaRPr lang="sv-SE" sz="1400" i="1" dirty="0"/>
          </a:p>
        </p:txBody>
      </p:sp>
      <p:cxnSp>
        <p:nvCxnSpPr>
          <p:cNvPr id="127" name="Straight Arrow Connector 126"/>
          <p:cNvCxnSpPr/>
          <p:nvPr/>
        </p:nvCxnSpPr>
        <p:spPr>
          <a:xfrm flipH="1" flipV="1">
            <a:off x="5364088" y="4005064"/>
            <a:ext cx="1152128"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1187624" y="2492896"/>
            <a:ext cx="2232248" cy="369332"/>
          </a:xfrm>
          <a:prstGeom prst="rect">
            <a:avLst/>
          </a:prstGeom>
          <a:noFill/>
        </p:spPr>
        <p:txBody>
          <a:bodyPr wrap="square" rtlCol="0">
            <a:spAutoFit/>
          </a:bodyPr>
          <a:lstStyle/>
          <a:p>
            <a:r>
              <a:rPr lang="sv-SE" dirty="0" smtClean="0"/>
              <a:t>Organisation A</a:t>
            </a:r>
            <a:endParaRPr lang="sv-SE" dirty="0"/>
          </a:p>
        </p:txBody>
      </p:sp>
      <p:sp>
        <p:nvSpPr>
          <p:cNvPr id="131" name="TextBox 130"/>
          <p:cNvSpPr txBox="1"/>
          <p:nvPr/>
        </p:nvSpPr>
        <p:spPr>
          <a:xfrm>
            <a:off x="6084168" y="2492896"/>
            <a:ext cx="2232248" cy="369332"/>
          </a:xfrm>
          <a:prstGeom prst="rect">
            <a:avLst/>
          </a:prstGeom>
          <a:noFill/>
        </p:spPr>
        <p:txBody>
          <a:bodyPr wrap="square" rtlCol="0">
            <a:spAutoFit/>
          </a:bodyPr>
          <a:lstStyle/>
          <a:p>
            <a:r>
              <a:rPr lang="sv-SE" dirty="0" smtClean="0"/>
              <a:t>Organisation B</a:t>
            </a:r>
            <a:endParaRPr lang="sv-SE" dirty="0"/>
          </a:p>
        </p:txBody>
      </p:sp>
    </p:spTree>
    <p:extLst>
      <p:ext uri="{BB962C8B-B14F-4D97-AF65-F5344CB8AC3E}">
        <p14:creationId xmlns:p14="http://schemas.microsoft.com/office/powerpoint/2010/main" val="1324018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51520" y="2492896"/>
            <a:ext cx="3888432" cy="37444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Title 1"/>
          <p:cNvSpPr>
            <a:spLocks noGrp="1"/>
          </p:cNvSpPr>
          <p:nvPr>
            <p:ph type="title"/>
          </p:nvPr>
        </p:nvSpPr>
        <p:spPr/>
        <p:txBody>
          <a:bodyPr>
            <a:noAutofit/>
          </a:bodyPr>
          <a:lstStyle/>
          <a:p>
            <a:r>
              <a:rPr lang="sv-SE" sz="3600" dirty="0" err="1" smtClean="0"/>
              <a:t>Conversion</a:t>
            </a:r>
            <a:r>
              <a:rPr lang="sv-SE" sz="3600" dirty="0" smtClean="0"/>
              <a:t> vs transfer of </a:t>
            </a:r>
            <a:r>
              <a:rPr lang="sv-SE" sz="3600" dirty="0" err="1" smtClean="0"/>
              <a:t>resources</a:t>
            </a:r>
            <a:endParaRPr lang="sv-SE" sz="3600" dirty="0"/>
          </a:p>
        </p:txBody>
      </p:sp>
      <p:sp>
        <p:nvSpPr>
          <p:cNvPr id="3" name="Content Placeholder 2"/>
          <p:cNvSpPr>
            <a:spLocks noGrp="1"/>
          </p:cNvSpPr>
          <p:nvPr>
            <p:ph idx="1"/>
          </p:nvPr>
        </p:nvSpPr>
        <p:spPr>
          <a:xfrm>
            <a:off x="251520" y="1412776"/>
            <a:ext cx="8219256" cy="648072"/>
          </a:xfrm>
        </p:spPr>
        <p:txBody>
          <a:bodyPr>
            <a:normAutofit fontScale="62500" lnSpcReduction="20000"/>
          </a:bodyPr>
          <a:lstStyle/>
          <a:p>
            <a:pPr>
              <a:buNone/>
            </a:pPr>
            <a:r>
              <a:rPr lang="sv-SE" sz="3300" dirty="0" err="1" smtClean="0"/>
              <a:t>There</a:t>
            </a:r>
            <a:r>
              <a:rPr lang="sv-SE" sz="3300" dirty="0" smtClean="0"/>
              <a:t> are </a:t>
            </a:r>
            <a:r>
              <a:rPr lang="sv-SE" sz="3300" dirty="0" err="1" smtClean="0"/>
              <a:t>two</a:t>
            </a:r>
            <a:r>
              <a:rPr lang="sv-SE" sz="3300" dirty="0" smtClean="0"/>
              <a:t> </a:t>
            </a:r>
            <a:r>
              <a:rPr lang="sv-SE" sz="3300" dirty="0" err="1" smtClean="0"/>
              <a:t>main</a:t>
            </a:r>
            <a:r>
              <a:rPr lang="sv-SE" sz="3300" dirty="0" smtClean="0"/>
              <a:t> </a:t>
            </a:r>
            <a:r>
              <a:rPr lang="sv-SE" sz="3300" dirty="0" err="1" smtClean="0"/>
              <a:t>ways</a:t>
            </a:r>
            <a:r>
              <a:rPr lang="sv-SE" sz="3300" dirty="0" smtClean="0"/>
              <a:t> of </a:t>
            </a:r>
            <a:r>
              <a:rPr lang="sv-SE" sz="3300" dirty="0" err="1" smtClean="0"/>
              <a:t>increasing</a:t>
            </a:r>
            <a:r>
              <a:rPr lang="sv-SE" sz="3300" dirty="0" smtClean="0"/>
              <a:t> </a:t>
            </a:r>
            <a:r>
              <a:rPr lang="sv-SE" sz="3300" dirty="0" err="1" smtClean="0"/>
              <a:t>value</a:t>
            </a:r>
            <a:r>
              <a:rPr lang="sv-SE" sz="3300" dirty="0" smtClean="0"/>
              <a:t>  of </a:t>
            </a:r>
            <a:r>
              <a:rPr lang="sv-SE" sz="3300" dirty="0" err="1" smtClean="0"/>
              <a:t>resources</a:t>
            </a:r>
            <a:r>
              <a:rPr lang="sv-SE" sz="3300" dirty="0" smtClean="0"/>
              <a:t> in an  organisation: </a:t>
            </a:r>
            <a:r>
              <a:rPr lang="sv-SE" sz="3300" dirty="0" err="1" smtClean="0"/>
              <a:t>conversion</a:t>
            </a:r>
            <a:r>
              <a:rPr lang="sv-SE" sz="3300" dirty="0" smtClean="0"/>
              <a:t> or transfer of </a:t>
            </a:r>
            <a:r>
              <a:rPr lang="sv-SE" sz="3300" dirty="0" err="1" smtClean="0"/>
              <a:t>resources</a:t>
            </a:r>
            <a:endParaRPr lang="en-US" sz="3300" dirty="0" smtClean="0"/>
          </a:p>
          <a:p>
            <a:pPr>
              <a:spcBef>
                <a:spcPts val="1200"/>
              </a:spcBef>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buNone/>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Rectangle 3"/>
          <p:cNvSpPr/>
          <p:nvPr/>
        </p:nvSpPr>
        <p:spPr>
          <a:xfrm>
            <a:off x="1067358" y="3140968"/>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6" name="Straight Arrow Connector 5"/>
          <p:cNvCxnSpPr/>
          <p:nvPr/>
        </p:nvCxnSpPr>
        <p:spPr>
          <a:xfrm>
            <a:off x="491294" y="3356992"/>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491294" y="3789040"/>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2267744" y="3393375"/>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Rectangle 11"/>
          <p:cNvSpPr/>
          <p:nvPr/>
        </p:nvSpPr>
        <p:spPr>
          <a:xfrm>
            <a:off x="1067358" y="4725144"/>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5" name="Straight Arrow Connector 14"/>
          <p:cNvCxnSpPr/>
          <p:nvPr/>
        </p:nvCxnSpPr>
        <p:spPr>
          <a:xfrm flipH="1">
            <a:off x="2267744" y="5050317"/>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4932040" y="2492896"/>
            <a:ext cx="3960440" cy="37444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7" name="Rectangle 16"/>
          <p:cNvSpPr/>
          <p:nvPr/>
        </p:nvSpPr>
        <p:spPr>
          <a:xfrm>
            <a:off x="7032147" y="3140968"/>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8" name="Straight Arrow Connector 17"/>
          <p:cNvCxnSpPr/>
          <p:nvPr/>
        </p:nvCxnSpPr>
        <p:spPr>
          <a:xfrm>
            <a:off x="6456083" y="3356992"/>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6456083" y="3789040"/>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8244408" y="3596766"/>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1043608" y="3284984"/>
            <a:ext cx="1872208"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6" name="TextBox 25"/>
          <p:cNvSpPr txBox="1"/>
          <p:nvPr/>
        </p:nvSpPr>
        <p:spPr>
          <a:xfrm>
            <a:off x="1043608" y="4869160"/>
            <a:ext cx="1440160"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7" name="TextBox 26"/>
          <p:cNvSpPr txBox="1"/>
          <p:nvPr/>
        </p:nvSpPr>
        <p:spPr>
          <a:xfrm>
            <a:off x="7008397" y="3284984"/>
            <a:ext cx="1872208"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sp>
        <p:nvSpPr>
          <p:cNvPr id="29" name="TextBox 28"/>
          <p:cNvSpPr txBox="1"/>
          <p:nvPr/>
        </p:nvSpPr>
        <p:spPr>
          <a:xfrm>
            <a:off x="143887" y="3086179"/>
            <a:ext cx="936104" cy="307777"/>
          </a:xfrm>
          <a:prstGeom prst="rect">
            <a:avLst/>
          </a:prstGeom>
          <a:noFill/>
        </p:spPr>
        <p:txBody>
          <a:bodyPr wrap="square" rtlCol="0">
            <a:spAutoFit/>
          </a:bodyPr>
          <a:lstStyle/>
          <a:p>
            <a:pPr algn="r"/>
            <a:r>
              <a:rPr lang="sv-SE" sz="1400" i="1" dirty="0" smtClean="0"/>
              <a:t>suger</a:t>
            </a:r>
            <a:endParaRPr lang="sv-SE" sz="1400" i="1" dirty="0"/>
          </a:p>
        </p:txBody>
      </p:sp>
      <p:sp>
        <p:nvSpPr>
          <p:cNvPr id="46" name="TextBox 45"/>
          <p:cNvSpPr txBox="1"/>
          <p:nvPr/>
        </p:nvSpPr>
        <p:spPr>
          <a:xfrm>
            <a:off x="107504" y="3506352"/>
            <a:ext cx="936104" cy="307777"/>
          </a:xfrm>
          <a:prstGeom prst="rect">
            <a:avLst/>
          </a:prstGeom>
          <a:noFill/>
        </p:spPr>
        <p:txBody>
          <a:bodyPr wrap="square" rtlCol="0">
            <a:spAutoFit/>
          </a:bodyPr>
          <a:lstStyle/>
          <a:p>
            <a:pPr algn="r"/>
            <a:r>
              <a:rPr lang="sv-SE" sz="1400" i="1" dirty="0" err="1" smtClean="0"/>
              <a:t>flour</a:t>
            </a:r>
            <a:endParaRPr lang="sv-SE" sz="1400" i="1" dirty="0"/>
          </a:p>
        </p:txBody>
      </p:sp>
      <p:sp>
        <p:nvSpPr>
          <p:cNvPr id="47" name="TextBox 46"/>
          <p:cNvSpPr txBox="1"/>
          <p:nvPr/>
        </p:nvSpPr>
        <p:spPr>
          <a:xfrm>
            <a:off x="2195736" y="3140968"/>
            <a:ext cx="936104" cy="307777"/>
          </a:xfrm>
          <a:prstGeom prst="rect">
            <a:avLst/>
          </a:prstGeom>
          <a:noFill/>
        </p:spPr>
        <p:txBody>
          <a:bodyPr wrap="square" rtlCol="0">
            <a:spAutoFit/>
          </a:bodyPr>
          <a:lstStyle/>
          <a:p>
            <a:r>
              <a:rPr lang="sv-SE" sz="1400" i="1" dirty="0" err="1" smtClean="0"/>
              <a:t>bread</a:t>
            </a:r>
            <a:endParaRPr lang="sv-SE" sz="1400" i="1" dirty="0"/>
          </a:p>
        </p:txBody>
      </p:sp>
      <p:sp>
        <p:nvSpPr>
          <p:cNvPr id="51" name="TextBox 50"/>
          <p:cNvSpPr txBox="1"/>
          <p:nvPr/>
        </p:nvSpPr>
        <p:spPr>
          <a:xfrm>
            <a:off x="8172400" y="3337828"/>
            <a:ext cx="1152128" cy="523220"/>
          </a:xfrm>
          <a:prstGeom prst="rect">
            <a:avLst/>
          </a:prstGeom>
          <a:noFill/>
        </p:spPr>
        <p:txBody>
          <a:bodyPr wrap="square" rtlCol="0">
            <a:spAutoFit/>
          </a:bodyPr>
          <a:lstStyle/>
          <a:p>
            <a:r>
              <a:rPr lang="sv-SE" sz="1400" i="1" dirty="0" err="1" smtClean="0"/>
              <a:t>cafe</a:t>
            </a:r>
            <a:r>
              <a:rPr lang="sv-SE" sz="1400" i="1" dirty="0" smtClean="0"/>
              <a:t>  </a:t>
            </a:r>
            <a:r>
              <a:rPr lang="sv-SE" sz="1400" i="1" dirty="0" err="1" smtClean="0"/>
              <a:t>packages</a:t>
            </a:r>
            <a:r>
              <a:rPr lang="sv-SE" sz="1400" i="1" dirty="0" smtClean="0"/>
              <a:t> </a:t>
            </a:r>
            <a:endParaRPr lang="sv-SE" sz="1400" i="1" dirty="0"/>
          </a:p>
        </p:txBody>
      </p:sp>
      <p:sp>
        <p:nvSpPr>
          <p:cNvPr id="53" name="TextBox 52"/>
          <p:cNvSpPr txBox="1"/>
          <p:nvPr/>
        </p:nvSpPr>
        <p:spPr>
          <a:xfrm>
            <a:off x="6072293" y="3068960"/>
            <a:ext cx="936104" cy="307777"/>
          </a:xfrm>
          <a:prstGeom prst="rect">
            <a:avLst/>
          </a:prstGeom>
          <a:noFill/>
        </p:spPr>
        <p:txBody>
          <a:bodyPr wrap="square" rtlCol="0">
            <a:spAutoFit/>
          </a:bodyPr>
          <a:lstStyle/>
          <a:p>
            <a:pPr algn="r"/>
            <a:r>
              <a:rPr lang="sv-SE" sz="1400" i="1" dirty="0" err="1" smtClean="0"/>
              <a:t>bread</a:t>
            </a:r>
            <a:endParaRPr lang="sv-SE" sz="1400" i="1" dirty="0"/>
          </a:p>
        </p:txBody>
      </p:sp>
      <p:sp>
        <p:nvSpPr>
          <p:cNvPr id="54" name="TextBox 53"/>
          <p:cNvSpPr txBox="1"/>
          <p:nvPr/>
        </p:nvSpPr>
        <p:spPr>
          <a:xfrm>
            <a:off x="6120551" y="3501008"/>
            <a:ext cx="936104" cy="307777"/>
          </a:xfrm>
          <a:prstGeom prst="rect">
            <a:avLst/>
          </a:prstGeom>
          <a:noFill/>
        </p:spPr>
        <p:txBody>
          <a:bodyPr wrap="square" rtlCol="0">
            <a:spAutoFit/>
          </a:bodyPr>
          <a:lstStyle/>
          <a:p>
            <a:pPr algn="r"/>
            <a:r>
              <a:rPr lang="sv-SE" sz="1400" i="1" dirty="0" err="1" smtClean="0"/>
              <a:t>cockies</a:t>
            </a:r>
            <a:endParaRPr lang="sv-SE" sz="1400" i="1" dirty="0"/>
          </a:p>
        </p:txBody>
      </p:sp>
      <p:sp>
        <p:nvSpPr>
          <p:cNvPr id="72" name="TextBox 71"/>
          <p:cNvSpPr txBox="1"/>
          <p:nvPr/>
        </p:nvSpPr>
        <p:spPr>
          <a:xfrm>
            <a:off x="3995936" y="2977207"/>
            <a:ext cx="936104" cy="307777"/>
          </a:xfrm>
          <a:prstGeom prst="rect">
            <a:avLst/>
          </a:prstGeom>
          <a:noFill/>
        </p:spPr>
        <p:txBody>
          <a:bodyPr wrap="square" rtlCol="0">
            <a:spAutoFit/>
          </a:bodyPr>
          <a:lstStyle/>
          <a:p>
            <a:pPr algn="r"/>
            <a:r>
              <a:rPr lang="sv-SE" sz="1400" i="1" dirty="0" err="1" smtClean="0"/>
              <a:t>bread</a:t>
            </a:r>
            <a:endParaRPr lang="sv-SE" sz="1400" i="1" dirty="0"/>
          </a:p>
        </p:txBody>
      </p:sp>
      <p:cxnSp>
        <p:nvCxnSpPr>
          <p:cNvPr id="76" name="Straight Arrow Connector 75"/>
          <p:cNvCxnSpPr/>
          <p:nvPr/>
        </p:nvCxnSpPr>
        <p:spPr>
          <a:xfrm flipH="1">
            <a:off x="2267744" y="5445224"/>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7" name="Straight Arrow Connector 76"/>
          <p:cNvCxnSpPr/>
          <p:nvPr/>
        </p:nvCxnSpPr>
        <p:spPr>
          <a:xfrm flipH="1">
            <a:off x="539552" y="5229200"/>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8" name="TextBox 77"/>
          <p:cNvSpPr txBox="1"/>
          <p:nvPr/>
        </p:nvSpPr>
        <p:spPr>
          <a:xfrm>
            <a:off x="-108520" y="4964918"/>
            <a:ext cx="1212261" cy="523220"/>
          </a:xfrm>
          <a:prstGeom prst="rect">
            <a:avLst/>
          </a:prstGeom>
          <a:noFill/>
        </p:spPr>
        <p:txBody>
          <a:bodyPr wrap="square" rtlCol="0">
            <a:spAutoFit/>
          </a:bodyPr>
          <a:lstStyle/>
          <a:p>
            <a:pPr algn="r"/>
            <a:r>
              <a:rPr lang="sv-SE" sz="1400" i="1" dirty="0" err="1" smtClean="0"/>
              <a:t>money</a:t>
            </a:r>
            <a:r>
              <a:rPr lang="sv-SE" sz="1400" i="1" dirty="0" smtClean="0"/>
              <a:t> to </a:t>
            </a:r>
            <a:r>
              <a:rPr lang="sv-SE" sz="1400" i="1" dirty="0" err="1" smtClean="0"/>
              <a:t>procurement</a:t>
            </a:r>
            <a:endParaRPr lang="sv-SE" sz="1400" i="1" dirty="0"/>
          </a:p>
        </p:txBody>
      </p:sp>
      <p:sp>
        <p:nvSpPr>
          <p:cNvPr id="79" name="TextBox 78"/>
          <p:cNvSpPr txBox="1"/>
          <p:nvPr/>
        </p:nvSpPr>
        <p:spPr>
          <a:xfrm>
            <a:off x="2256627" y="4562544"/>
            <a:ext cx="936104" cy="738664"/>
          </a:xfrm>
          <a:prstGeom prst="rect">
            <a:avLst/>
          </a:prstGeom>
          <a:noFill/>
        </p:spPr>
        <p:txBody>
          <a:bodyPr wrap="square" rtlCol="0">
            <a:spAutoFit/>
          </a:bodyPr>
          <a:lstStyle/>
          <a:p>
            <a:r>
              <a:rPr lang="sv-SE" sz="1400" i="1" dirty="0" err="1" smtClean="0"/>
              <a:t>money</a:t>
            </a:r>
            <a:r>
              <a:rPr lang="sv-SE" sz="1400" i="1" dirty="0" smtClean="0"/>
              <a:t> from </a:t>
            </a:r>
            <a:r>
              <a:rPr lang="sv-SE" sz="1400" i="1" dirty="0" err="1" smtClean="0"/>
              <a:t>cutsomers</a:t>
            </a:r>
            <a:endParaRPr lang="sv-SE" sz="1400" i="1" dirty="0"/>
          </a:p>
        </p:txBody>
      </p:sp>
      <p:sp>
        <p:nvSpPr>
          <p:cNvPr id="80" name="TextBox 79"/>
          <p:cNvSpPr txBox="1"/>
          <p:nvPr/>
        </p:nvSpPr>
        <p:spPr>
          <a:xfrm>
            <a:off x="2302152" y="5173653"/>
            <a:ext cx="936104" cy="738664"/>
          </a:xfrm>
          <a:prstGeom prst="rect">
            <a:avLst/>
          </a:prstGeom>
          <a:noFill/>
        </p:spPr>
        <p:txBody>
          <a:bodyPr wrap="square" rtlCol="0">
            <a:spAutoFit/>
          </a:bodyPr>
          <a:lstStyle/>
          <a:p>
            <a:r>
              <a:rPr lang="sv-SE" sz="1400" i="1" dirty="0" err="1" smtClean="0"/>
              <a:t>money</a:t>
            </a:r>
            <a:r>
              <a:rPr lang="sv-SE" sz="1400" i="1" dirty="0" smtClean="0"/>
              <a:t> from </a:t>
            </a:r>
            <a:r>
              <a:rPr lang="sv-SE" sz="1400" i="1" dirty="0" err="1" smtClean="0"/>
              <a:t>customers</a:t>
            </a:r>
            <a:endParaRPr lang="sv-SE" sz="1400" i="1" dirty="0"/>
          </a:p>
        </p:txBody>
      </p:sp>
      <p:sp>
        <p:nvSpPr>
          <p:cNvPr id="81" name="Rectangle 80"/>
          <p:cNvSpPr/>
          <p:nvPr/>
        </p:nvSpPr>
        <p:spPr>
          <a:xfrm>
            <a:off x="6983889" y="4833535"/>
            <a:ext cx="1200386"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82" name="Straight Arrow Connector 81"/>
          <p:cNvCxnSpPr/>
          <p:nvPr/>
        </p:nvCxnSpPr>
        <p:spPr>
          <a:xfrm flipH="1">
            <a:off x="8184275" y="5393316"/>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3" name="TextBox 82"/>
          <p:cNvSpPr txBox="1"/>
          <p:nvPr/>
        </p:nvSpPr>
        <p:spPr>
          <a:xfrm>
            <a:off x="6960139" y="4977551"/>
            <a:ext cx="1440160" cy="646331"/>
          </a:xfrm>
          <a:prstGeom prst="rect">
            <a:avLst/>
          </a:prstGeom>
          <a:noFill/>
        </p:spPr>
        <p:txBody>
          <a:bodyPr wrap="square" rtlCol="0">
            <a:spAutoFit/>
          </a:bodyPr>
          <a:lstStyle/>
          <a:p>
            <a:r>
              <a:rPr lang="sv-SE" dirty="0" err="1" smtClean="0"/>
              <a:t>Conversion</a:t>
            </a:r>
            <a:r>
              <a:rPr lang="sv-SE" dirty="0" smtClean="0"/>
              <a:t> process</a:t>
            </a:r>
            <a:endParaRPr lang="sv-SE" dirty="0"/>
          </a:p>
        </p:txBody>
      </p:sp>
      <p:cxnSp>
        <p:nvCxnSpPr>
          <p:cNvPr id="85" name="Straight Arrow Connector 84"/>
          <p:cNvCxnSpPr/>
          <p:nvPr/>
        </p:nvCxnSpPr>
        <p:spPr>
          <a:xfrm flipH="1">
            <a:off x="6456083" y="5474318"/>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6" name="TextBox 85"/>
          <p:cNvSpPr txBox="1"/>
          <p:nvPr/>
        </p:nvSpPr>
        <p:spPr>
          <a:xfrm>
            <a:off x="5940152" y="5210036"/>
            <a:ext cx="1080120" cy="523220"/>
          </a:xfrm>
          <a:prstGeom prst="rect">
            <a:avLst/>
          </a:prstGeom>
          <a:noFill/>
        </p:spPr>
        <p:txBody>
          <a:bodyPr wrap="square" rtlCol="0">
            <a:spAutoFit/>
          </a:bodyPr>
          <a:lstStyle/>
          <a:p>
            <a:pPr algn="r"/>
            <a:r>
              <a:rPr lang="sv-SE" sz="1400" i="1" dirty="0" err="1" smtClean="0"/>
              <a:t>money</a:t>
            </a:r>
            <a:r>
              <a:rPr lang="sv-SE" sz="1400" i="1" dirty="0" smtClean="0"/>
              <a:t> to </a:t>
            </a:r>
            <a:r>
              <a:rPr lang="sv-SE" sz="1400" i="1" dirty="0" err="1" smtClean="0"/>
              <a:t>procurment</a:t>
            </a:r>
            <a:endParaRPr lang="sv-SE" sz="1400" i="1" dirty="0"/>
          </a:p>
        </p:txBody>
      </p:sp>
      <p:sp>
        <p:nvSpPr>
          <p:cNvPr id="87" name="TextBox 86"/>
          <p:cNvSpPr txBox="1"/>
          <p:nvPr/>
        </p:nvSpPr>
        <p:spPr>
          <a:xfrm>
            <a:off x="8173158" y="4869160"/>
            <a:ext cx="936104" cy="738664"/>
          </a:xfrm>
          <a:prstGeom prst="rect">
            <a:avLst/>
          </a:prstGeom>
          <a:noFill/>
        </p:spPr>
        <p:txBody>
          <a:bodyPr wrap="square" rtlCol="0">
            <a:spAutoFit/>
          </a:bodyPr>
          <a:lstStyle/>
          <a:p>
            <a:r>
              <a:rPr lang="sv-SE" sz="1400" i="1" dirty="0" err="1" smtClean="0"/>
              <a:t>money</a:t>
            </a:r>
            <a:r>
              <a:rPr lang="sv-SE" sz="1400" i="1" dirty="0" smtClean="0"/>
              <a:t> from  </a:t>
            </a:r>
            <a:r>
              <a:rPr lang="sv-SE" sz="1400" i="1" dirty="0" err="1" smtClean="0"/>
              <a:t>customers</a:t>
            </a:r>
            <a:endParaRPr lang="sv-SE" sz="1400" i="1" dirty="0"/>
          </a:p>
        </p:txBody>
      </p:sp>
      <p:sp>
        <p:nvSpPr>
          <p:cNvPr id="94" name="Rectangle 93"/>
          <p:cNvSpPr/>
          <p:nvPr/>
        </p:nvSpPr>
        <p:spPr>
          <a:xfrm>
            <a:off x="3203848" y="306896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5" name="Rectangle 94"/>
          <p:cNvSpPr/>
          <p:nvPr/>
        </p:nvSpPr>
        <p:spPr>
          <a:xfrm>
            <a:off x="3203848" y="450912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6" name="Rectangle 95"/>
          <p:cNvSpPr/>
          <p:nvPr/>
        </p:nvSpPr>
        <p:spPr>
          <a:xfrm>
            <a:off x="5220072" y="450912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7" name="Rectangle 96"/>
          <p:cNvSpPr/>
          <p:nvPr/>
        </p:nvSpPr>
        <p:spPr>
          <a:xfrm>
            <a:off x="5148064" y="3068960"/>
            <a:ext cx="7920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8" name="TextBox 97"/>
          <p:cNvSpPr txBox="1"/>
          <p:nvPr/>
        </p:nvSpPr>
        <p:spPr>
          <a:xfrm>
            <a:off x="3995936" y="3709920"/>
            <a:ext cx="936104" cy="307777"/>
          </a:xfrm>
          <a:prstGeom prst="rect">
            <a:avLst/>
          </a:prstGeom>
          <a:noFill/>
        </p:spPr>
        <p:txBody>
          <a:bodyPr wrap="square" rtlCol="0">
            <a:spAutoFit/>
          </a:bodyPr>
          <a:lstStyle/>
          <a:p>
            <a:pPr algn="r"/>
            <a:r>
              <a:rPr lang="sv-SE" sz="1400" i="1" dirty="0" err="1" smtClean="0"/>
              <a:t>money</a:t>
            </a:r>
            <a:endParaRPr lang="sv-SE" sz="1400" i="1" dirty="0"/>
          </a:p>
        </p:txBody>
      </p:sp>
      <p:sp>
        <p:nvSpPr>
          <p:cNvPr id="99" name="TextBox 98"/>
          <p:cNvSpPr txBox="1"/>
          <p:nvPr/>
        </p:nvSpPr>
        <p:spPr>
          <a:xfrm>
            <a:off x="4019686" y="4561383"/>
            <a:ext cx="936104" cy="307777"/>
          </a:xfrm>
          <a:prstGeom prst="rect">
            <a:avLst/>
          </a:prstGeom>
          <a:noFill/>
        </p:spPr>
        <p:txBody>
          <a:bodyPr wrap="square" rtlCol="0">
            <a:spAutoFit/>
          </a:bodyPr>
          <a:lstStyle/>
          <a:p>
            <a:pPr algn="r"/>
            <a:r>
              <a:rPr lang="sv-SE" sz="1400" i="1" dirty="0" err="1" smtClean="0"/>
              <a:t>cockies</a:t>
            </a:r>
            <a:endParaRPr lang="sv-SE" sz="1400" i="1" dirty="0"/>
          </a:p>
        </p:txBody>
      </p:sp>
      <p:sp>
        <p:nvSpPr>
          <p:cNvPr id="100" name="TextBox 99"/>
          <p:cNvSpPr txBox="1"/>
          <p:nvPr/>
        </p:nvSpPr>
        <p:spPr>
          <a:xfrm>
            <a:off x="4067944" y="5137447"/>
            <a:ext cx="936104" cy="307777"/>
          </a:xfrm>
          <a:prstGeom prst="rect">
            <a:avLst/>
          </a:prstGeom>
          <a:noFill/>
        </p:spPr>
        <p:txBody>
          <a:bodyPr wrap="square" rtlCol="0">
            <a:spAutoFit/>
          </a:bodyPr>
          <a:lstStyle/>
          <a:p>
            <a:pPr algn="r"/>
            <a:r>
              <a:rPr lang="sv-SE" sz="1400" i="1" dirty="0" err="1" smtClean="0"/>
              <a:t>money</a:t>
            </a:r>
            <a:endParaRPr lang="sv-SE" sz="1400" i="1" dirty="0"/>
          </a:p>
        </p:txBody>
      </p:sp>
      <p:cxnSp>
        <p:nvCxnSpPr>
          <p:cNvPr id="69" name="Straight Arrow Connector 68"/>
          <p:cNvCxnSpPr/>
          <p:nvPr/>
        </p:nvCxnSpPr>
        <p:spPr>
          <a:xfrm>
            <a:off x="3779912" y="3356992"/>
            <a:ext cx="151216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1" name="Straight Arrow Connector 90"/>
          <p:cNvCxnSpPr/>
          <p:nvPr/>
        </p:nvCxnSpPr>
        <p:spPr>
          <a:xfrm>
            <a:off x="3851920" y="4005064"/>
            <a:ext cx="1512168"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2" name="Straight Arrow Connector 91"/>
          <p:cNvCxnSpPr/>
          <p:nvPr/>
        </p:nvCxnSpPr>
        <p:spPr>
          <a:xfrm>
            <a:off x="3851920" y="4869160"/>
            <a:ext cx="151216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a:xfrm>
            <a:off x="3851920" y="5445224"/>
            <a:ext cx="1512168"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01" name="TextBox 100"/>
          <p:cNvSpPr txBox="1"/>
          <p:nvPr/>
        </p:nvSpPr>
        <p:spPr>
          <a:xfrm rot="16200000">
            <a:off x="2914946" y="4726015"/>
            <a:ext cx="1224136" cy="646331"/>
          </a:xfrm>
          <a:prstGeom prst="rect">
            <a:avLst/>
          </a:prstGeom>
          <a:noFill/>
        </p:spPr>
        <p:txBody>
          <a:bodyPr wrap="square" rtlCol="0">
            <a:spAutoFit/>
          </a:bodyPr>
          <a:lstStyle/>
          <a:p>
            <a:r>
              <a:rPr lang="sv-SE" dirty="0" smtClean="0"/>
              <a:t>Exchange process</a:t>
            </a:r>
            <a:endParaRPr lang="sv-SE" dirty="0"/>
          </a:p>
        </p:txBody>
      </p:sp>
      <p:sp>
        <p:nvSpPr>
          <p:cNvPr id="102" name="TextBox 101"/>
          <p:cNvSpPr txBox="1"/>
          <p:nvPr/>
        </p:nvSpPr>
        <p:spPr>
          <a:xfrm rot="16200000">
            <a:off x="2914946" y="3213846"/>
            <a:ext cx="1224136" cy="646331"/>
          </a:xfrm>
          <a:prstGeom prst="rect">
            <a:avLst/>
          </a:prstGeom>
          <a:noFill/>
        </p:spPr>
        <p:txBody>
          <a:bodyPr wrap="square" rtlCol="0">
            <a:spAutoFit/>
          </a:bodyPr>
          <a:lstStyle/>
          <a:p>
            <a:r>
              <a:rPr lang="sv-SE" dirty="0" smtClean="0"/>
              <a:t>Exchange process</a:t>
            </a:r>
            <a:endParaRPr lang="sv-SE" dirty="0"/>
          </a:p>
        </p:txBody>
      </p:sp>
      <p:sp>
        <p:nvSpPr>
          <p:cNvPr id="103" name="TextBox 102"/>
          <p:cNvSpPr txBox="1"/>
          <p:nvPr/>
        </p:nvSpPr>
        <p:spPr>
          <a:xfrm rot="16200000">
            <a:off x="5003178" y="3285854"/>
            <a:ext cx="1224136" cy="646331"/>
          </a:xfrm>
          <a:prstGeom prst="rect">
            <a:avLst/>
          </a:prstGeom>
          <a:noFill/>
        </p:spPr>
        <p:txBody>
          <a:bodyPr wrap="square" rtlCol="0">
            <a:spAutoFit/>
          </a:bodyPr>
          <a:lstStyle/>
          <a:p>
            <a:r>
              <a:rPr lang="sv-SE" dirty="0" smtClean="0"/>
              <a:t>Exchange process</a:t>
            </a:r>
            <a:endParaRPr lang="sv-SE" dirty="0"/>
          </a:p>
        </p:txBody>
      </p:sp>
      <p:sp>
        <p:nvSpPr>
          <p:cNvPr id="104" name="TextBox 103"/>
          <p:cNvSpPr txBox="1"/>
          <p:nvPr/>
        </p:nvSpPr>
        <p:spPr>
          <a:xfrm rot="16200000">
            <a:off x="5075186" y="4726014"/>
            <a:ext cx="1224136" cy="646331"/>
          </a:xfrm>
          <a:prstGeom prst="rect">
            <a:avLst/>
          </a:prstGeom>
          <a:noFill/>
        </p:spPr>
        <p:txBody>
          <a:bodyPr wrap="square" rtlCol="0">
            <a:spAutoFit/>
          </a:bodyPr>
          <a:lstStyle/>
          <a:p>
            <a:r>
              <a:rPr lang="sv-SE" dirty="0" smtClean="0"/>
              <a:t>Exchange process</a:t>
            </a:r>
            <a:endParaRPr lang="sv-SE" dirty="0"/>
          </a:p>
        </p:txBody>
      </p:sp>
      <p:cxnSp>
        <p:nvCxnSpPr>
          <p:cNvPr id="106" name="Straight Arrow Connector 105"/>
          <p:cNvCxnSpPr/>
          <p:nvPr/>
        </p:nvCxnSpPr>
        <p:spPr>
          <a:xfrm flipV="1">
            <a:off x="2915816" y="3356992"/>
            <a:ext cx="720080" cy="7200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2843808" y="5445224"/>
            <a:ext cx="1008112"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H="1">
            <a:off x="2771800" y="4005064"/>
            <a:ext cx="1008112"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5436096" y="5445224"/>
            <a:ext cx="936104"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5364088" y="3789040"/>
            <a:ext cx="1080120" cy="108012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5292080" y="3356992"/>
            <a:ext cx="1080120"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2267744" y="3830009"/>
            <a:ext cx="57606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0" name="TextBox 119"/>
          <p:cNvSpPr txBox="1"/>
          <p:nvPr/>
        </p:nvSpPr>
        <p:spPr>
          <a:xfrm>
            <a:off x="2195736" y="3577602"/>
            <a:ext cx="936104" cy="307777"/>
          </a:xfrm>
          <a:prstGeom prst="rect">
            <a:avLst/>
          </a:prstGeom>
          <a:noFill/>
        </p:spPr>
        <p:txBody>
          <a:bodyPr wrap="square" rtlCol="0">
            <a:spAutoFit/>
          </a:bodyPr>
          <a:lstStyle/>
          <a:p>
            <a:r>
              <a:rPr lang="sv-SE" sz="1400" i="1" dirty="0" err="1" smtClean="0"/>
              <a:t>cockies</a:t>
            </a:r>
            <a:endParaRPr lang="sv-SE" sz="1400" i="1" dirty="0"/>
          </a:p>
        </p:txBody>
      </p:sp>
      <p:cxnSp>
        <p:nvCxnSpPr>
          <p:cNvPr id="122" name="Straight Arrow Connector 121"/>
          <p:cNvCxnSpPr/>
          <p:nvPr/>
        </p:nvCxnSpPr>
        <p:spPr>
          <a:xfrm>
            <a:off x="2843808" y="3861048"/>
            <a:ext cx="1008112"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H="1">
            <a:off x="6456083" y="4989426"/>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5" name="TextBox 124"/>
          <p:cNvSpPr txBox="1"/>
          <p:nvPr/>
        </p:nvSpPr>
        <p:spPr>
          <a:xfrm>
            <a:off x="5940152" y="4509120"/>
            <a:ext cx="1080120" cy="523220"/>
          </a:xfrm>
          <a:prstGeom prst="rect">
            <a:avLst/>
          </a:prstGeom>
          <a:noFill/>
        </p:spPr>
        <p:txBody>
          <a:bodyPr wrap="square" rtlCol="0">
            <a:spAutoFit/>
          </a:bodyPr>
          <a:lstStyle/>
          <a:p>
            <a:pPr algn="r"/>
            <a:r>
              <a:rPr lang="sv-SE" sz="1400" i="1" dirty="0" err="1" smtClean="0"/>
              <a:t>money</a:t>
            </a:r>
            <a:r>
              <a:rPr lang="sv-SE" sz="1400" i="1" dirty="0" smtClean="0"/>
              <a:t> to </a:t>
            </a:r>
            <a:r>
              <a:rPr lang="sv-SE" sz="1400" i="1" dirty="0" err="1" smtClean="0"/>
              <a:t>procurment</a:t>
            </a:r>
            <a:endParaRPr lang="sv-SE" sz="1400" i="1" dirty="0"/>
          </a:p>
        </p:txBody>
      </p:sp>
      <p:cxnSp>
        <p:nvCxnSpPr>
          <p:cNvPr id="127" name="Straight Arrow Connector 126"/>
          <p:cNvCxnSpPr/>
          <p:nvPr/>
        </p:nvCxnSpPr>
        <p:spPr>
          <a:xfrm flipH="1" flipV="1">
            <a:off x="5364088" y="4005064"/>
            <a:ext cx="1152128" cy="100811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1187624" y="2492896"/>
            <a:ext cx="2232248" cy="369332"/>
          </a:xfrm>
          <a:prstGeom prst="rect">
            <a:avLst/>
          </a:prstGeom>
          <a:noFill/>
        </p:spPr>
        <p:txBody>
          <a:bodyPr wrap="square" rtlCol="0">
            <a:spAutoFit/>
          </a:bodyPr>
          <a:lstStyle/>
          <a:p>
            <a:r>
              <a:rPr lang="sv-SE" dirty="0" smtClean="0"/>
              <a:t>Organisation A</a:t>
            </a:r>
            <a:endParaRPr lang="sv-SE" dirty="0"/>
          </a:p>
        </p:txBody>
      </p:sp>
      <p:sp>
        <p:nvSpPr>
          <p:cNvPr id="131" name="TextBox 130"/>
          <p:cNvSpPr txBox="1"/>
          <p:nvPr/>
        </p:nvSpPr>
        <p:spPr>
          <a:xfrm>
            <a:off x="6084168" y="2492896"/>
            <a:ext cx="2232248" cy="369332"/>
          </a:xfrm>
          <a:prstGeom prst="rect">
            <a:avLst/>
          </a:prstGeom>
          <a:noFill/>
        </p:spPr>
        <p:txBody>
          <a:bodyPr wrap="square" rtlCol="0">
            <a:spAutoFit/>
          </a:bodyPr>
          <a:lstStyle/>
          <a:p>
            <a:r>
              <a:rPr lang="sv-SE" dirty="0" smtClean="0"/>
              <a:t>Organisation B</a:t>
            </a:r>
            <a:endParaRPr lang="sv-SE" dirty="0"/>
          </a:p>
        </p:txBody>
      </p:sp>
    </p:spTree>
    <p:extLst>
      <p:ext uri="{BB962C8B-B14F-4D97-AF65-F5344CB8AC3E}">
        <p14:creationId xmlns:p14="http://schemas.microsoft.com/office/powerpoint/2010/main" val="38796808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51520" y="2492896"/>
            <a:ext cx="3888432" cy="3744416"/>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 name="Title 1"/>
          <p:cNvSpPr>
            <a:spLocks noGrp="1"/>
          </p:cNvSpPr>
          <p:nvPr>
            <p:ph type="title"/>
          </p:nvPr>
        </p:nvSpPr>
        <p:spPr/>
        <p:txBody>
          <a:bodyPr>
            <a:noAutofit/>
          </a:bodyPr>
          <a:lstStyle/>
          <a:p>
            <a:r>
              <a:rPr lang="sv-SE" sz="3600" dirty="0" err="1" smtClean="0"/>
              <a:t>Conversion</a:t>
            </a:r>
            <a:r>
              <a:rPr lang="sv-SE" sz="3600" dirty="0" smtClean="0"/>
              <a:t> vs transfer of </a:t>
            </a:r>
            <a:r>
              <a:rPr lang="sv-SE" sz="3600" dirty="0" err="1" smtClean="0"/>
              <a:t>resources</a:t>
            </a:r>
            <a:endParaRPr lang="sv-SE" sz="3600" dirty="0"/>
          </a:p>
        </p:txBody>
      </p:sp>
      <p:sp>
        <p:nvSpPr>
          <p:cNvPr id="3" name="Content Placeholder 2"/>
          <p:cNvSpPr>
            <a:spLocks noGrp="1"/>
          </p:cNvSpPr>
          <p:nvPr>
            <p:ph idx="1"/>
          </p:nvPr>
        </p:nvSpPr>
        <p:spPr>
          <a:xfrm>
            <a:off x="251520" y="1412776"/>
            <a:ext cx="8219256" cy="648072"/>
          </a:xfrm>
        </p:spPr>
        <p:txBody>
          <a:bodyPr>
            <a:normAutofit fontScale="62500" lnSpcReduction="20000"/>
          </a:bodyPr>
          <a:lstStyle/>
          <a:p>
            <a:pPr>
              <a:buNone/>
            </a:pPr>
            <a:r>
              <a:rPr lang="sv-SE" sz="3300" dirty="0" smtClean="0"/>
              <a:t>Enterprise </a:t>
            </a:r>
            <a:r>
              <a:rPr lang="sv-SE" sz="3300" dirty="0" err="1" smtClean="0"/>
              <a:t>models</a:t>
            </a:r>
            <a:r>
              <a:rPr lang="sv-SE" sz="3300" dirty="0" smtClean="0"/>
              <a:t> </a:t>
            </a:r>
            <a:r>
              <a:rPr lang="sv-SE" sz="3300" dirty="0" err="1" smtClean="0"/>
              <a:t>can</a:t>
            </a:r>
            <a:r>
              <a:rPr lang="sv-SE" sz="3300" dirty="0" smtClean="0"/>
              <a:t> be </a:t>
            </a:r>
            <a:r>
              <a:rPr lang="sv-SE" sz="3300" dirty="0" err="1" smtClean="0"/>
              <a:t>used</a:t>
            </a:r>
            <a:r>
              <a:rPr lang="sv-SE" sz="3300" dirty="0" smtClean="0"/>
              <a:t> for </a:t>
            </a:r>
            <a:r>
              <a:rPr lang="sv-SE" sz="3300" dirty="0" err="1" smtClean="0"/>
              <a:t>representing</a:t>
            </a:r>
            <a:r>
              <a:rPr lang="sv-SE" sz="3300" dirty="0" smtClean="0"/>
              <a:t> </a:t>
            </a:r>
            <a:r>
              <a:rPr lang="sv-SE" sz="3300" dirty="0" err="1" smtClean="0"/>
              <a:t>conversion</a:t>
            </a:r>
            <a:r>
              <a:rPr lang="sv-SE" sz="3300" dirty="0" smtClean="0"/>
              <a:t> and transfer of </a:t>
            </a:r>
            <a:r>
              <a:rPr lang="sv-SE" sz="3300" dirty="0" err="1" smtClean="0"/>
              <a:t>resources</a:t>
            </a:r>
            <a:endParaRPr lang="en-US" sz="3300" dirty="0" smtClean="0"/>
          </a:p>
          <a:p>
            <a:pPr>
              <a:spcBef>
                <a:spcPts val="1200"/>
              </a:spcBef>
            </a:pPr>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buNone/>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Rectangle 3"/>
          <p:cNvSpPr/>
          <p:nvPr/>
        </p:nvSpPr>
        <p:spPr>
          <a:xfrm>
            <a:off x="1067358" y="3140968"/>
            <a:ext cx="1200386" cy="93610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6" name="Straight Arrow Connector 5"/>
          <p:cNvCxnSpPr/>
          <p:nvPr/>
        </p:nvCxnSpPr>
        <p:spPr>
          <a:xfrm>
            <a:off x="491294" y="3356992"/>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491294" y="3789040"/>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2267744" y="3393375"/>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12" name="Rectangle 11"/>
          <p:cNvSpPr/>
          <p:nvPr/>
        </p:nvSpPr>
        <p:spPr>
          <a:xfrm>
            <a:off x="1067358" y="4725144"/>
            <a:ext cx="1200386" cy="93610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5" name="Straight Arrow Connector 14"/>
          <p:cNvCxnSpPr/>
          <p:nvPr/>
        </p:nvCxnSpPr>
        <p:spPr>
          <a:xfrm flipH="1">
            <a:off x="2267744" y="5050317"/>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16" name="Rectangle 15"/>
          <p:cNvSpPr/>
          <p:nvPr/>
        </p:nvSpPr>
        <p:spPr>
          <a:xfrm>
            <a:off x="4932040" y="2492896"/>
            <a:ext cx="3960440" cy="3744416"/>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7" name="Rectangle 16"/>
          <p:cNvSpPr/>
          <p:nvPr/>
        </p:nvSpPr>
        <p:spPr>
          <a:xfrm>
            <a:off x="7032147" y="3140968"/>
            <a:ext cx="1200386" cy="93610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8" name="Straight Arrow Connector 17"/>
          <p:cNvCxnSpPr/>
          <p:nvPr/>
        </p:nvCxnSpPr>
        <p:spPr>
          <a:xfrm>
            <a:off x="6456083" y="3356992"/>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6456083" y="3789040"/>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8244408" y="3596766"/>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1043608" y="3284984"/>
            <a:ext cx="1872208" cy="646331"/>
          </a:xfrm>
          <a:prstGeom prst="rect">
            <a:avLst/>
          </a:prstGeom>
          <a:noFill/>
          <a:ln>
            <a:solidFill>
              <a:schemeClr val="accent2">
                <a:lumMod val="40000"/>
                <a:lumOff val="60000"/>
              </a:schemeClr>
            </a:solidFill>
          </a:ln>
        </p:spPr>
        <p:txBody>
          <a:bodyPr wrap="square" rtlCol="0">
            <a:spAutoFit/>
          </a:bodyPr>
          <a:lstStyle/>
          <a:p>
            <a:r>
              <a:rPr lang="sv-SE" dirty="0" err="1" smtClean="0"/>
              <a:t>Conversion</a:t>
            </a:r>
            <a:r>
              <a:rPr lang="sv-SE" dirty="0" smtClean="0"/>
              <a:t> process</a:t>
            </a:r>
            <a:endParaRPr lang="sv-SE" dirty="0"/>
          </a:p>
        </p:txBody>
      </p:sp>
      <p:sp>
        <p:nvSpPr>
          <p:cNvPr id="26" name="TextBox 25"/>
          <p:cNvSpPr txBox="1"/>
          <p:nvPr/>
        </p:nvSpPr>
        <p:spPr>
          <a:xfrm>
            <a:off x="1043608" y="4869160"/>
            <a:ext cx="1440160" cy="646331"/>
          </a:xfrm>
          <a:prstGeom prst="rect">
            <a:avLst/>
          </a:prstGeom>
          <a:noFill/>
          <a:ln>
            <a:solidFill>
              <a:schemeClr val="accent2">
                <a:lumMod val="40000"/>
                <a:lumOff val="60000"/>
              </a:schemeClr>
            </a:solidFill>
          </a:ln>
        </p:spPr>
        <p:txBody>
          <a:bodyPr wrap="square" rtlCol="0">
            <a:spAutoFit/>
          </a:bodyPr>
          <a:lstStyle/>
          <a:p>
            <a:r>
              <a:rPr lang="sv-SE" dirty="0" err="1" smtClean="0"/>
              <a:t>Conversion</a:t>
            </a:r>
            <a:r>
              <a:rPr lang="sv-SE" dirty="0" smtClean="0"/>
              <a:t> process</a:t>
            </a:r>
            <a:endParaRPr lang="sv-SE" dirty="0"/>
          </a:p>
        </p:txBody>
      </p:sp>
      <p:sp>
        <p:nvSpPr>
          <p:cNvPr id="27" name="TextBox 26"/>
          <p:cNvSpPr txBox="1"/>
          <p:nvPr/>
        </p:nvSpPr>
        <p:spPr>
          <a:xfrm>
            <a:off x="7008397" y="3284984"/>
            <a:ext cx="1872208" cy="646331"/>
          </a:xfrm>
          <a:prstGeom prst="rect">
            <a:avLst/>
          </a:prstGeom>
          <a:noFill/>
          <a:ln>
            <a:solidFill>
              <a:schemeClr val="accent2">
                <a:lumMod val="40000"/>
                <a:lumOff val="60000"/>
              </a:schemeClr>
            </a:solidFill>
          </a:ln>
        </p:spPr>
        <p:txBody>
          <a:bodyPr wrap="square" rtlCol="0">
            <a:spAutoFit/>
          </a:bodyPr>
          <a:lstStyle/>
          <a:p>
            <a:r>
              <a:rPr lang="sv-SE" dirty="0" err="1" smtClean="0"/>
              <a:t>Conversion</a:t>
            </a:r>
            <a:r>
              <a:rPr lang="sv-SE" dirty="0" smtClean="0"/>
              <a:t> process</a:t>
            </a:r>
            <a:endParaRPr lang="sv-SE" dirty="0"/>
          </a:p>
        </p:txBody>
      </p:sp>
      <p:sp>
        <p:nvSpPr>
          <p:cNvPr id="29" name="TextBox 28"/>
          <p:cNvSpPr txBox="1"/>
          <p:nvPr/>
        </p:nvSpPr>
        <p:spPr>
          <a:xfrm>
            <a:off x="143887" y="3086179"/>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46" name="TextBox 45"/>
          <p:cNvSpPr txBox="1"/>
          <p:nvPr/>
        </p:nvSpPr>
        <p:spPr>
          <a:xfrm>
            <a:off x="107504" y="3506352"/>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47" name="TextBox 46"/>
          <p:cNvSpPr txBox="1"/>
          <p:nvPr/>
        </p:nvSpPr>
        <p:spPr>
          <a:xfrm>
            <a:off x="2195736" y="3140968"/>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output </a:t>
            </a:r>
            <a:r>
              <a:rPr lang="sv-SE" sz="1400" i="1" dirty="0" err="1" smtClean="0"/>
              <a:t>resource</a:t>
            </a:r>
            <a:endParaRPr lang="sv-SE" sz="1400" i="1" dirty="0"/>
          </a:p>
        </p:txBody>
      </p:sp>
      <p:sp>
        <p:nvSpPr>
          <p:cNvPr id="51" name="TextBox 50"/>
          <p:cNvSpPr txBox="1"/>
          <p:nvPr/>
        </p:nvSpPr>
        <p:spPr>
          <a:xfrm>
            <a:off x="8172400" y="3337828"/>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output </a:t>
            </a:r>
            <a:r>
              <a:rPr lang="sv-SE" sz="1400" i="1" dirty="0" err="1" smtClean="0"/>
              <a:t>resource</a:t>
            </a:r>
            <a:endParaRPr lang="sv-SE" sz="1400" i="1" dirty="0"/>
          </a:p>
        </p:txBody>
      </p:sp>
      <p:sp>
        <p:nvSpPr>
          <p:cNvPr id="53" name="TextBox 52"/>
          <p:cNvSpPr txBox="1"/>
          <p:nvPr/>
        </p:nvSpPr>
        <p:spPr>
          <a:xfrm>
            <a:off x="6072293" y="3068960"/>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54" name="TextBox 53"/>
          <p:cNvSpPr txBox="1"/>
          <p:nvPr/>
        </p:nvSpPr>
        <p:spPr>
          <a:xfrm>
            <a:off x="6120551" y="3501008"/>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input </a:t>
            </a:r>
            <a:r>
              <a:rPr lang="sv-SE" sz="1400" i="1" dirty="0" err="1" smtClean="0"/>
              <a:t>resource</a:t>
            </a:r>
            <a:endParaRPr lang="sv-SE" sz="1400" i="1" dirty="0"/>
          </a:p>
        </p:txBody>
      </p:sp>
      <p:sp>
        <p:nvSpPr>
          <p:cNvPr id="72" name="TextBox 71"/>
          <p:cNvSpPr txBox="1"/>
          <p:nvPr/>
        </p:nvSpPr>
        <p:spPr>
          <a:xfrm>
            <a:off x="3995936" y="2977207"/>
            <a:ext cx="936104" cy="307777"/>
          </a:xfrm>
          <a:prstGeom prst="rect">
            <a:avLst/>
          </a:prstGeom>
          <a:noFill/>
          <a:ln>
            <a:solidFill>
              <a:schemeClr val="accent2">
                <a:lumMod val="40000"/>
                <a:lumOff val="60000"/>
              </a:schemeClr>
            </a:solidFill>
          </a:ln>
        </p:spPr>
        <p:txBody>
          <a:bodyPr wrap="square" rtlCol="0">
            <a:spAutoFit/>
          </a:bodyPr>
          <a:lstStyle/>
          <a:p>
            <a:pPr algn="r"/>
            <a:r>
              <a:rPr lang="sv-SE" sz="1400" i="1" dirty="0" err="1" smtClean="0"/>
              <a:t>resource</a:t>
            </a:r>
            <a:endParaRPr lang="sv-SE" sz="1400" i="1" dirty="0"/>
          </a:p>
        </p:txBody>
      </p:sp>
      <p:cxnSp>
        <p:nvCxnSpPr>
          <p:cNvPr id="76" name="Straight Arrow Connector 75"/>
          <p:cNvCxnSpPr/>
          <p:nvPr/>
        </p:nvCxnSpPr>
        <p:spPr>
          <a:xfrm flipH="1">
            <a:off x="2267744" y="5445224"/>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77" name="Straight Arrow Connector 76"/>
          <p:cNvCxnSpPr/>
          <p:nvPr/>
        </p:nvCxnSpPr>
        <p:spPr>
          <a:xfrm flipH="1">
            <a:off x="539552" y="5229200"/>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78" name="TextBox 77"/>
          <p:cNvSpPr txBox="1"/>
          <p:nvPr/>
        </p:nvSpPr>
        <p:spPr>
          <a:xfrm>
            <a:off x="167637" y="4964918"/>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output </a:t>
            </a:r>
            <a:r>
              <a:rPr lang="sv-SE" sz="1400" i="1" dirty="0" err="1" smtClean="0"/>
              <a:t>resource</a:t>
            </a:r>
            <a:endParaRPr lang="sv-SE" sz="1400" i="1" dirty="0"/>
          </a:p>
        </p:txBody>
      </p:sp>
      <p:sp>
        <p:nvSpPr>
          <p:cNvPr id="79" name="TextBox 78"/>
          <p:cNvSpPr txBox="1"/>
          <p:nvPr/>
        </p:nvSpPr>
        <p:spPr>
          <a:xfrm>
            <a:off x="2256627" y="4761527"/>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input </a:t>
            </a:r>
            <a:r>
              <a:rPr lang="sv-SE" sz="1400" i="1" dirty="0" err="1" smtClean="0"/>
              <a:t>resource</a:t>
            </a:r>
            <a:endParaRPr lang="sv-SE" sz="1400" i="1" dirty="0"/>
          </a:p>
        </p:txBody>
      </p:sp>
      <p:sp>
        <p:nvSpPr>
          <p:cNvPr id="80" name="TextBox 79"/>
          <p:cNvSpPr txBox="1"/>
          <p:nvPr/>
        </p:nvSpPr>
        <p:spPr>
          <a:xfrm>
            <a:off x="2302152" y="5173653"/>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input </a:t>
            </a:r>
            <a:r>
              <a:rPr lang="sv-SE" sz="1400" i="1" dirty="0" err="1" smtClean="0"/>
              <a:t>resource</a:t>
            </a:r>
            <a:endParaRPr lang="sv-SE" sz="1400" i="1" dirty="0"/>
          </a:p>
        </p:txBody>
      </p:sp>
      <p:sp>
        <p:nvSpPr>
          <p:cNvPr id="81" name="Rectangle 80"/>
          <p:cNvSpPr/>
          <p:nvPr/>
        </p:nvSpPr>
        <p:spPr>
          <a:xfrm>
            <a:off x="6983889" y="4833535"/>
            <a:ext cx="1200386" cy="93610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82" name="Straight Arrow Connector 81"/>
          <p:cNvCxnSpPr/>
          <p:nvPr/>
        </p:nvCxnSpPr>
        <p:spPr>
          <a:xfrm flipH="1">
            <a:off x="8184275" y="5158708"/>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83" name="TextBox 82"/>
          <p:cNvSpPr txBox="1"/>
          <p:nvPr/>
        </p:nvSpPr>
        <p:spPr>
          <a:xfrm>
            <a:off x="6960139" y="4977551"/>
            <a:ext cx="1440160" cy="646331"/>
          </a:xfrm>
          <a:prstGeom prst="rect">
            <a:avLst/>
          </a:prstGeom>
          <a:noFill/>
          <a:ln>
            <a:solidFill>
              <a:schemeClr val="accent2">
                <a:lumMod val="40000"/>
                <a:lumOff val="60000"/>
              </a:schemeClr>
            </a:solidFill>
          </a:ln>
        </p:spPr>
        <p:txBody>
          <a:bodyPr wrap="square" rtlCol="0">
            <a:spAutoFit/>
          </a:bodyPr>
          <a:lstStyle/>
          <a:p>
            <a:r>
              <a:rPr lang="sv-SE" dirty="0" err="1" smtClean="0"/>
              <a:t>Conversion</a:t>
            </a:r>
            <a:r>
              <a:rPr lang="sv-SE" dirty="0" smtClean="0"/>
              <a:t> process</a:t>
            </a:r>
            <a:endParaRPr lang="sv-SE" dirty="0"/>
          </a:p>
        </p:txBody>
      </p:sp>
      <p:cxnSp>
        <p:nvCxnSpPr>
          <p:cNvPr id="84" name="Straight Arrow Connector 83"/>
          <p:cNvCxnSpPr/>
          <p:nvPr/>
        </p:nvCxnSpPr>
        <p:spPr>
          <a:xfrm flipH="1">
            <a:off x="8184275" y="5553615"/>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85" name="Straight Arrow Connector 84"/>
          <p:cNvCxnSpPr/>
          <p:nvPr/>
        </p:nvCxnSpPr>
        <p:spPr>
          <a:xfrm flipH="1">
            <a:off x="6456083" y="5474318"/>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86" name="TextBox 85"/>
          <p:cNvSpPr txBox="1"/>
          <p:nvPr/>
        </p:nvSpPr>
        <p:spPr>
          <a:xfrm>
            <a:off x="6084168" y="5210036"/>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output </a:t>
            </a:r>
            <a:r>
              <a:rPr lang="sv-SE" sz="1400" i="1" dirty="0" err="1" smtClean="0"/>
              <a:t>resource</a:t>
            </a:r>
            <a:endParaRPr lang="sv-SE" sz="1400" i="1" dirty="0"/>
          </a:p>
        </p:txBody>
      </p:sp>
      <p:sp>
        <p:nvSpPr>
          <p:cNvPr id="87" name="TextBox 86"/>
          <p:cNvSpPr txBox="1"/>
          <p:nvPr/>
        </p:nvSpPr>
        <p:spPr>
          <a:xfrm>
            <a:off x="8173158" y="4869918"/>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input </a:t>
            </a:r>
            <a:r>
              <a:rPr lang="sv-SE" sz="1400" i="1" dirty="0" err="1" smtClean="0"/>
              <a:t>resource</a:t>
            </a:r>
            <a:endParaRPr lang="sv-SE" sz="1400" i="1" dirty="0"/>
          </a:p>
        </p:txBody>
      </p:sp>
      <p:sp>
        <p:nvSpPr>
          <p:cNvPr id="88" name="TextBox 87"/>
          <p:cNvSpPr txBox="1"/>
          <p:nvPr/>
        </p:nvSpPr>
        <p:spPr>
          <a:xfrm>
            <a:off x="8218683" y="5282044"/>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input </a:t>
            </a:r>
            <a:r>
              <a:rPr lang="sv-SE" sz="1400" i="1" dirty="0" err="1" smtClean="0"/>
              <a:t>resource</a:t>
            </a:r>
            <a:endParaRPr lang="sv-SE" sz="1400" i="1" dirty="0"/>
          </a:p>
        </p:txBody>
      </p:sp>
      <p:sp>
        <p:nvSpPr>
          <p:cNvPr id="94" name="Rectangle 93"/>
          <p:cNvSpPr/>
          <p:nvPr/>
        </p:nvSpPr>
        <p:spPr>
          <a:xfrm>
            <a:off x="3203848" y="3068960"/>
            <a:ext cx="792088" cy="129614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5" name="Rectangle 94"/>
          <p:cNvSpPr/>
          <p:nvPr/>
        </p:nvSpPr>
        <p:spPr>
          <a:xfrm>
            <a:off x="3203848" y="4509120"/>
            <a:ext cx="792088" cy="129614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6" name="Rectangle 95"/>
          <p:cNvSpPr/>
          <p:nvPr/>
        </p:nvSpPr>
        <p:spPr>
          <a:xfrm>
            <a:off x="5220072" y="4509120"/>
            <a:ext cx="792088" cy="129614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7" name="Rectangle 96"/>
          <p:cNvSpPr/>
          <p:nvPr/>
        </p:nvSpPr>
        <p:spPr>
          <a:xfrm>
            <a:off x="5148064" y="3068960"/>
            <a:ext cx="792088" cy="1296144"/>
          </a:xfrm>
          <a:prstGeom prst="rect">
            <a:avLst/>
          </a:prstGeom>
          <a:ln>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8" name="TextBox 97"/>
          <p:cNvSpPr txBox="1"/>
          <p:nvPr/>
        </p:nvSpPr>
        <p:spPr>
          <a:xfrm>
            <a:off x="3995936" y="3709920"/>
            <a:ext cx="936104" cy="307777"/>
          </a:xfrm>
          <a:prstGeom prst="rect">
            <a:avLst/>
          </a:prstGeom>
          <a:noFill/>
          <a:ln>
            <a:solidFill>
              <a:schemeClr val="accent2">
                <a:lumMod val="40000"/>
                <a:lumOff val="60000"/>
              </a:schemeClr>
            </a:solidFill>
          </a:ln>
        </p:spPr>
        <p:txBody>
          <a:bodyPr wrap="square" rtlCol="0">
            <a:spAutoFit/>
          </a:bodyPr>
          <a:lstStyle/>
          <a:p>
            <a:pPr algn="r"/>
            <a:r>
              <a:rPr lang="sv-SE" sz="1400" i="1" dirty="0" err="1" smtClean="0"/>
              <a:t>resource</a:t>
            </a:r>
            <a:endParaRPr lang="sv-SE" sz="1400" i="1" dirty="0"/>
          </a:p>
        </p:txBody>
      </p:sp>
      <p:sp>
        <p:nvSpPr>
          <p:cNvPr id="99" name="TextBox 98"/>
          <p:cNvSpPr txBox="1"/>
          <p:nvPr/>
        </p:nvSpPr>
        <p:spPr>
          <a:xfrm>
            <a:off x="4019686" y="4561383"/>
            <a:ext cx="936104" cy="307777"/>
          </a:xfrm>
          <a:prstGeom prst="rect">
            <a:avLst/>
          </a:prstGeom>
          <a:noFill/>
          <a:ln>
            <a:solidFill>
              <a:schemeClr val="accent2">
                <a:lumMod val="40000"/>
                <a:lumOff val="60000"/>
              </a:schemeClr>
            </a:solidFill>
          </a:ln>
        </p:spPr>
        <p:txBody>
          <a:bodyPr wrap="square" rtlCol="0">
            <a:spAutoFit/>
          </a:bodyPr>
          <a:lstStyle/>
          <a:p>
            <a:pPr algn="r"/>
            <a:r>
              <a:rPr lang="sv-SE" sz="1400" i="1" dirty="0" err="1" smtClean="0"/>
              <a:t>resource</a:t>
            </a:r>
            <a:endParaRPr lang="sv-SE" sz="1400" i="1" dirty="0"/>
          </a:p>
        </p:txBody>
      </p:sp>
      <p:sp>
        <p:nvSpPr>
          <p:cNvPr id="100" name="TextBox 99"/>
          <p:cNvSpPr txBox="1"/>
          <p:nvPr/>
        </p:nvSpPr>
        <p:spPr>
          <a:xfrm>
            <a:off x="4067944" y="5137447"/>
            <a:ext cx="936104" cy="307777"/>
          </a:xfrm>
          <a:prstGeom prst="rect">
            <a:avLst/>
          </a:prstGeom>
          <a:noFill/>
          <a:ln>
            <a:solidFill>
              <a:schemeClr val="accent2">
                <a:lumMod val="40000"/>
                <a:lumOff val="60000"/>
              </a:schemeClr>
            </a:solidFill>
          </a:ln>
        </p:spPr>
        <p:txBody>
          <a:bodyPr wrap="square" rtlCol="0">
            <a:spAutoFit/>
          </a:bodyPr>
          <a:lstStyle/>
          <a:p>
            <a:pPr algn="r"/>
            <a:r>
              <a:rPr lang="sv-SE" sz="1400" i="1" dirty="0" err="1" smtClean="0"/>
              <a:t>resource</a:t>
            </a:r>
            <a:endParaRPr lang="sv-SE" sz="1400" i="1" dirty="0"/>
          </a:p>
        </p:txBody>
      </p:sp>
      <p:cxnSp>
        <p:nvCxnSpPr>
          <p:cNvPr id="69" name="Straight Arrow Connector 68"/>
          <p:cNvCxnSpPr/>
          <p:nvPr/>
        </p:nvCxnSpPr>
        <p:spPr>
          <a:xfrm>
            <a:off x="3779912" y="3356992"/>
            <a:ext cx="1512168"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91" name="Straight Arrow Connector 90"/>
          <p:cNvCxnSpPr/>
          <p:nvPr/>
        </p:nvCxnSpPr>
        <p:spPr>
          <a:xfrm>
            <a:off x="3851920" y="4005064"/>
            <a:ext cx="1512168" cy="0"/>
          </a:xfrm>
          <a:prstGeom prst="straightConnector1">
            <a:avLst/>
          </a:prstGeom>
          <a:ln>
            <a:solidFill>
              <a:schemeClr val="accent2">
                <a:lumMod val="40000"/>
                <a:lumOff val="60000"/>
              </a:schemeClr>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2" name="Straight Arrow Connector 91"/>
          <p:cNvCxnSpPr/>
          <p:nvPr/>
        </p:nvCxnSpPr>
        <p:spPr>
          <a:xfrm>
            <a:off x="3851920" y="4869160"/>
            <a:ext cx="1512168"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a:xfrm>
            <a:off x="3851920" y="5445224"/>
            <a:ext cx="1512168" cy="0"/>
          </a:xfrm>
          <a:prstGeom prst="straightConnector1">
            <a:avLst/>
          </a:prstGeom>
          <a:ln>
            <a:solidFill>
              <a:schemeClr val="accent2">
                <a:lumMod val="40000"/>
                <a:lumOff val="60000"/>
              </a:schemeClr>
            </a:solidFill>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01" name="TextBox 100"/>
          <p:cNvSpPr txBox="1"/>
          <p:nvPr/>
        </p:nvSpPr>
        <p:spPr>
          <a:xfrm rot="16200000">
            <a:off x="2914946" y="4726015"/>
            <a:ext cx="1224136" cy="646331"/>
          </a:xfrm>
          <a:prstGeom prst="rect">
            <a:avLst/>
          </a:prstGeom>
          <a:noFill/>
          <a:ln>
            <a:solidFill>
              <a:schemeClr val="accent2">
                <a:lumMod val="40000"/>
                <a:lumOff val="60000"/>
              </a:schemeClr>
            </a:solidFill>
          </a:ln>
        </p:spPr>
        <p:txBody>
          <a:bodyPr wrap="square" rtlCol="0">
            <a:spAutoFit/>
          </a:bodyPr>
          <a:lstStyle/>
          <a:p>
            <a:r>
              <a:rPr lang="sv-SE" dirty="0" smtClean="0"/>
              <a:t>Exchange process</a:t>
            </a:r>
            <a:endParaRPr lang="sv-SE" dirty="0"/>
          </a:p>
        </p:txBody>
      </p:sp>
      <p:sp>
        <p:nvSpPr>
          <p:cNvPr id="102" name="TextBox 101"/>
          <p:cNvSpPr txBox="1"/>
          <p:nvPr/>
        </p:nvSpPr>
        <p:spPr>
          <a:xfrm rot="16200000">
            <a:off x="2914946" y="3213846"/>
            <a:ext cx="1224136" cy="646331"/>
          </a:xfrm>
          <a:prstGeom prst="rect">
            <a:avLst/>
          </a:prstGeom>
          <a:noFill/>
          <a:ln>
            <a:solidFill>
              <a:schemeClr val="accent2">
                <a:lumMod val="40000"/>
                <a:lumOff val="60000"/>
              </a:schemeClr>
            </a:solidFill>
          </a:ln>
        </p:spPr>
        <p:txBody>
          <a:bodyPr wrap="square" rtlCol="0">
            <a:spAutoFit/>
          </a:bodyPr>
          <a:lstStyle/>
          <a:p>
            <a:r>
              <a:rPr lang="sv-SE" dirty="0" smtClean="0"/>
              <a:t>Exchange process</a:t>
            </a:r>
            <a:endParaRPr lang="sv-SE" dirty="0"/>
          </a:p>
        </p:txBody>
      </p:sp>
      <p:sp>
        <p:nvSpPr>
          <p:cNvPr id="103" name="TextBox 102"/>
          <p:cNvSpPr txBox="1"/>
          <p:nvPr/>
        </p:nvSpPr>
        <p:spPr>
          <a:xfrm rot="16200000">
            <a:off x="5003178" y="3285854"/>
            <a:ext cx="1224136" cy="646331"/>
          </a:xfrm>
          <a:prstGeom prst="rect">
            <a:avLst/>
          </a:prstGeom>
          <a:noFill/>
          <a:ln>
            <a:solidFill>
              <a:schemeClr val="accent2">
                <a:lumMod val="40000"/>
                <a:lumOff val="60000"/>
              </a:schemeClr>
            </a:solidFill>
          </a:ln>
        </p:spPr>
        <p:txBody>
          <a:bodyPr wrap="square" rtlCol="0">
            <a:spAutoFit/>
          </a:bodyPr>
          <a:lstStyle/>
          <a:p>
            <a:r>
              <a:rPr lang="sv-SE" dirty="0" smtClean="0"/>
              <a:t>Exchange process</a:t>
            </a:r>
            <a:endParaRPr lang="sv-SE" dirty="0"/>
          </a:p>
        </p:txBody>
      </p:sp>
      <p:sp>
        <p:nvSpPr>
          <p:cNvPr id="104" name="TextBox 103"/>
          <p:cNvSpPr txBox="1"/>
          <p:nvPr/>
        </p:nvSpPr>
        <p:spPr>
          <a:xfrm rot="16200000">
            <a:off x="5075186" y="4726014"/>
            <a:ext cx="1224136" cy="646331"/>
          </a:xfrm>
          <a:prstGeom prst="rect">
            <a:avLst/>
          </a:prstGeom>
          <a:noFill/>
          <a:ln>
            <a:solidFill>
              <a:schemeClr val="accent2">
                <a:lumMod val="40000"/>
                <a:lumOff val="60000"/>
              </a:schemeClr>
            </a:solidFill>
          </a:ln>
        </p:spPr>
        <p:txBody>
          <a:bodyPr wrap="square" rtlCol="0">
            <a:spAutoFit/>
          </a:bodyPr>
          <a:lstStyle/>
          <a:p>
            <a:r>
              <a:rPr lang="sv-SE" dirty="0" smtClean="0"/>
              <a:t>Exchange process</a:t>
            </a:r>
            <a:endParaRPr lang="sv-SE" dirty="0"/>
          </a:p>
        </p:txBody>
      </p:sp>
      <p:cxnSp>
        <p:nvCxnSpPr>
          <p:cNvPr id="106" name="Straight Arrow Connector 105"/>
          <p:cNvCxnSpPr/>
          <p:nvPr/>
        </p:nvCxnSpPr>
        <p:spPr>
          <a:xfrm flipV="1">
            <a:off x="2915816" y="3356992"/>
            <a:ext cx="720080" cy="72008"/>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2843808" y="5445224"/>
            <a:ext cx="1008112" cy="0"/>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H="1">
            <a:off x="2771800" y="4005064"/>
            <a:ext cx="1008112" cy="1008112"/>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5436096" y="5445224"/>
            <a:ext cx="936104" cy="0"/>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5364088" y="3789040"/>
            <a:ext cx="1080120" cy="1080120"/>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5292080" y="3356992"/>
            <a:ext cx="1080120" cy="0"/>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2267744" y="3830009"/>
            <a:ext cx="576064"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120" name="TextBox 119"/>
          <p:cNvSpPr txBox="1"/>
          <p:nvPr/>
        </p:nvSpPr>
        <p:spPr>
          <a:xfrm>
            <a:off x="2195736" y="3577602"/>
            <a:ext cx="936104" cy="523220"/>
          </a:xfrm>
          <a:prstGeom prst="rect">
            <a:avLst/>
          </a:prstGeom>
          <a:noFill/>
          <a:ln>
            <a:solidFill>
              <a:schemeClr val="accent2">
                <a:lumMod val="40000"/>
                <a:lumOff val="60000"/>
              </a:schemeClr>
            </a:solidFill>
          </a:ln>
        </p:spPr>
        <p:txBody>
          <a:bodyPr wrap="square" rtlCol="0">
            <a:spAutoFit/>
          </a:bodyPr>
          <a:lstStyle/>
          <a:p>
            <a:r>
              <a:rPr lang="sv-SE" sz="1400" i="1" dirty="0" smtClean="0"/>
              <a:t>output </a:t>
            </a:r>
            <a:r>
              <a:rPr lang="sv-SE" sz="1400" i="1" dirty="0" err="1" smtClean="0"/>
              <a:t>resource</a:t>
            </a:r>
            <a:endParaRPr lang="sv-SE" sz="1400" i="1" dirty="0"/>
          </a:p>
        </p:txBody>
      </p:sp>
      <p:cxnSp>
        <p:nvCxnSpPr>
          <p:cNvPr id="122" name="Straight Arrow Connector 121"/>
          <p:cNvCxnSpPr/>
          <p:nvPr/>
        </p:nvCxnSpPr>
        <p:spPr>
          <a:xfrm>
            <a:off x="2843808" y="3861048"/>
            <a:ext cx="1008112" cy="1008112"/>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H="1">
            <a:off x="6456083" y="4989426"/>
            <a:ext cx="504056" cy="0"/>
          </a:xfrm>
          <a:prstGeom prst="straightConnector1">
            <a:avLst/>
          </a:prstGeom>
          <a:ln>
            <a:solidFill>
              <a:schemeClr val="accent2">
                <a:lumMod val="40000"/>
                <a:lumOff val="60000"/>
              </a:schemeClr>
            </a:solidFill>
            <a:tailEnd type="arrow"/>
          </a:ln>
        </p:spPr>
        <p:style>
          <a:lnRef idx="1">
            <a:schemeClr val="dk1"/>
          </a:lnRef>
          <a:fillRef idx="0">
            <a:schemeClr val="dk1"/>
          </a:fillRef>
          <a:effectRef idx="0">
            <a:schemeClr val="dk1"/>
          </a:effectRef>
          <a:fontRef idx="minor">
            <a:schemeClr val="tx1"/>
          </a:fontRef>
        </p:style>
      </p:cxnSp>
      <p:sp>
        <p:nvSpPr>
          <p:cNvPr id="125" name="TextBox 124"/>
          <p:cNvSpPr txBox="1"/>
          <p:nvPr/>
        </p:nvSpPr>
        <p:spPr>
          <a:xfrm>
            <a:off x="6084168" y="4725144"/>
            <a:ext cx="936104" cy="523220"/>
          </a:xfrm>
          <a:prstGeom prst="rect">
            <a:avLst/>
          </a:prstGeom>
          <a:noFill/>
          <a:ln>
            <a:solidFill>
              <a:schemeClr val="accent2">
                <a:lumMod val="40000"/>
                <a:lumOff val="60000"/>
              </a:schemeClr>
            </a:solidFill>
          </a:ln>
        </p:spPr>
        <p:txBody>
          <a:bodyPr wrap="square" rtlCol="0">
            <a:spAutoFit/>
          </a:bodyPr>
          <a:lstStyle/>
          <a:p>
            <a:pPr algn="r"/>
            <a:r>
              <a:rPr lang="sv-SE" sz="1400" i="1" dirty="0" smtClean="0"/>
              <a:t>output </a:t>
            </a:r>
            <a:r>
              <a:rPr lang="sv-SE" sz="1400" i="1" dirty="0" err="1" smtClean="0"/>
              <a:t>resource</a:t>
            </a:r>
            <a:endParaRPr lang="sv-SE" sz="1400" i="1" dirty="0"/>
          </a:p>
        </p:txBody>
      </p:sp>
      <p:cxnSp>
        <p:nvCxnSpPr>
          <p:cNvPr id="127" name="Straight Arrow Connector 126"/>
          <p:cNvCxnSpPr/>
          <p:nvPr/>
        </p:nvCxnSpPr>
        <p:spPr>
          <a:xfrm flipH="1" flipV="1">
            <a:off x="5364088" y="4005064"/>
            <a:ext cx="1152128" cy="1008112"/>
          </a:xfrm>
          <a:prstGeom prst="straightConnector1">
            <a:avLst/>
          </a:prstGeom>
          <a:ln>
            <a:solidFill>
              <a:schemeClr val="accent2">
                <a:lumMod val="40000"/>
                <a:lumOff val="6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1187624" y="2492896"/>
            <a:ext cx="2232248" cy="369332"/>
          </a:xfrm>
          <a:prstGeom prst="rect">
            <a:avLst/>
          </a:prstGeom>
          <a:noFill/>
          <a:ln>
            <a:solidFill>
              <a:schemeClr val="accent2">
                <a:lumMod val="40000"/>
                <a:lumOff val="60000"/>
              </a:schemeClr>
            </a:solidFill>
          </a:ln>
        </p:spPr>
        <p:txBody>
          <a:bodyPr wrap="square" rtlCol="0">
            <a:spAutoFit/>
          </a:bodyPr>
          <a:lstStyle/>
          <a:p>
            <a:r>
              <a:rPr lang="sv-SE" dirty="0" smtClean="0"/>
              <a:t>Organisation A</a:t>
            </a:r>
            <a:endParaRPr lang="sv-SE" dirty="0"/>
          </a:p>
        </p:txBody>
      </p:sp>
      <p:sp>
        <p:nvSpPr>
          <p:cNvPr id="131" name="TextBox 130"/>
          <p:cNvSpPr txBox="1"/>
          <p:nvPr/>
        </p:nvSpPr>
        <p:spPr>
          <a:xfrm>
            <a:off x="6084168" y="2492896"/>
            <a:ext cx="2232248" cy="369332"/>
          </a:xfrm>
          <a:prstGeom prst="rect">
            <a:avLst/>
          </a:prstGeom>
          <a:noFill/>
          <a:ln>
            <a:solidFill>
              <a:schemeClr val="accent2">
                <a:lumMod val="40000"/>
                <a:lumOff val="60000"/>
              </a:schemeClr>
            </a:solidFill>
          </a:ln>
        </p:spPr>
        <p:txBody>
          <a:bodyPr wrap="square" rtlCol="0">
            <a:spAutoFit/>
          </a:bodyPr>
          <a:lstStyle/>
          <a:p>
            <a:r>
              <a:rPr lang="sv-SE" dirty="0" smtClean="0"/>
              <a:t>Organisation B</a:t>
            </a:r>
            <a:endParaRPr lang="sv-SE" dirty="0"/>
          </a:p>
        </p:txBody>
      </p:sp>
      <p:sp>
        <p:nvSpPr>
          <p:cNvPr id="71" name="Oval 70"/>
          <p:cNvSpPr/>
          <p:nvPr/>
        </p:nvSpPr>
        <p:spPr>
          <a:xfrm>
            <a:off x="3635896" y="2060848"/>
            <a:ext cx="1872208" cy="4464496"/>
          </a:xfrm>
          <a:prstGeom prst="ellipse">
            <a:avLst/>
          </a:prstGeom>
          <a:solidFill>
            <a:schemeClr val="lt1">
              <a:alpha val="21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3" name="TextBox 72"/>
          <p:cNvSpPr txBox="1"/>
          <p:nvPr/>
        </p:nvSpPr>
        <p:spPr>
          <a:xfrm>
            <a:off x="3779912" y="3429000"/>
            <a:ext cx="1800200" cy="1754326"/>
          </a:xfrm>
          <a:prstGeom prst="rect">
            <a:avLst/>
          </a:prstGeom>
          <a:noFill/>
        </p:spPr>
        <p:txBody>
          <a:bodyPr wrap="square" rtlCol="0">
            <a:spAutoFit/>
          </a:bodyPr>
          <a:lstStyle/>
          <a:p>
            <a:r>
              <a:rPr lang="sv-SE" sz="3600" b="1" dirty="0" err="1" smtClean="0"/>
              <a:t>Value</a:t>
            </a:r>
            <a:r>
              <a:rPr lang="sv-SE" sz="3600" b="1" dirty="0" smtClean="0"/>
              <a:t> </a:t>
            </a:r>
            <a:r>
              <a:rPr lang="sv-SE" sz="3600" b="1" dirty="0" err="1" smtClean="0"/>
              <a:t>network</a:t>
            </a:r>
            <a:r>
              <a:rPr lang="sv-SE" sz="3600" b="1" dirty="0" smtClean="0"/>
              <a:t> </a:t>
            </a:r>
            <a:r>
              <a:rPr lang="sv-SE" sz="3600" b="1" dirty="0" err="1" smtClean="0"/>
              <a:t>models</a:t>
            </a:r>
            <a:endParaRPr lang="sv-SE" sz="3600" b="1" dirty="0"/>
          </a:p>
        </p:txBody>
      </p:sp>
      <p:sp>
        <p:nvSpPr>
          <p:cNvPr id="74" name="Oval 73"/>
          <p:cNvSpPr/>
          <p:nvPr/>
        </p:nvSpPr>
        <p:spPr>
          <a:xfrm>
            <a:off x="827584" y="2132856"/>
            <a:ext cx="3024336" cy="4392488"/>
          </a:xfrm>
          <a:prstGeom prst="ellipse">
            <a:avLst/>
          </a:prstGeom>
          <a:solidFill>
            <a:schemeClr val="lt1">
              <a:alpha val="21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5" name="TextBox 74"/>
          <p:cNvSpPr txBox="1"/>
          <p:nvPr/>
        </p:nvSpPr>
        <p:spPr>
          <a:xfrm>
            <a:off x="1475656" y="3402866"/>
            <a:ext cx="2160240" cy="1754326"/>
          </a:xfrm>
          <a:prstGeom prst="rect">
            <a:avLst/>
          </a:prstGeom>
          <a:noFill/>
        </p:spPr>
        <p:txBody>
          <a:bodyPr wrap="square" rtlCol="0">
            <a:spAutoFit/>
          </a:bodyPr>
          <a:lstStyle/>
          <a:p>
            <a:r>
              <a:rPr lang="sv-SE" sz="3600" b="1" dirty="0" smtClean="0"/>
              <a:t>Business process </a:t>
            </a:r>
            <a:r>
              <a:rPr lang="sv-SE" sz="3600" b="1" dirty="0" err="1" smtClean="0"/>
              <a:t>models</a:t>
            </a:r>
            <a:endParaRPr lang="sv-SE" sz="3600" b="1" dirty="0"/>
          </a:p>
        </p:txBody>
      </p:sp>
    </p:spTree>
    <p:extLst>
      <p:ext uri="{BB962C8B-B14F-4D97-AF65-F5344CB8AC3E}">
        <p14:creationId xmlns:p14="http://schemas.microsoft.com/office/powerpoint/2010/main" val="2955661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Capabilities</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1800" i="1" dirty="0" smtClean="0"/>
              <a:t>Capabilities often </a:t>
            </a:r>
            <a:r>
              <a:rPr lang="en-US" sz="1800" dirty="0" smtClean="0"/>
              <a:t>refer to the </a:t>
            </a:r>
            <a:r>
              <a:rPr lang="en-US" sz="1800" i="1" dirty="0" smtClean="0"/>
              <a:t>corporation’s ability to exploit its resources</a:t>
            </a:r>
            <a:r>
              <a:rPr lang="en-US" sz="1800" dirty="0" smtClean="0"/>
              <a:t>. They are the second level in the hierarchy and </a:t>
            </a:r>
            <a:r>
              <a:rPr lang="en-US" sz="1800" b="1" dirty="0" smtClean="0"/>
              <a:t>consist of a series of business processes and routines that manage the interaction among its resources</a:t>
            </a:r>
            <a:r>
              <a:rPr lang="en-US" sz="1800" dirty="0" smtClean="0"/>
              <a:t>. A process is a set of activities that transform an input into an output.</a:t>
            </a:r>
            <a:endParaRPr lang="sv-SE" sz="1800" dirty="0" smtClean="0"/>
          </a:p>
          <a:p>
            <a:r>
              <a:rPr lang="en-US" sz="1800" dirty="0" smtClean="0"/>
              <a:t>For example, a company’s marketing capability can be based, among other things, on the interaction among its employees (marketing specialists), technology (computer hardware and software), business processes, and financial resources.</a:t>
            </a:r>
          </a:p>
          <a:p>
            <a:r>
              <a:rPr lang="en-US" sz="1800" dirty="0" smtClean="0"/>
              <a:t>A capability is usually interpreted as resident in a particular function. For example, there are marketing capabilities, production capabilities, distribution and logistics capabilities and human resource management capabilities.</a:t>
            </a:r>
            <a:endParaRPr lang="sv-SE" sz="1800" dirty="0" smtClean="0"/>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TextBox 3"/>
          <p:cNvSpPr txBox="1"/>
          <p:nvPr/>
        </p:nvSpPr>
        <p:spPr>
          <a:xfrm>
            <a:off x="2771800" y="5517232"/>
            <a:ext cx="4896544" cy="1200329"/>
          </a:xfrm>
          <a:prstGeom prst="rect">
            <a:avLst/>
          </a:prstGeom>
          <a:noFill/>
        </p:spPr>
        <p:txBody>
          <a:bodyPr wrap="square" rtlCol="0">
            <a:spAutoFit/>
          </a:bodyPr>
          <a:lstStyle/>
          <a:p>
            <a:r>
              <a:rPr lang="en-US" dirty="0" smtClean="0"/>
              <a:t>[</a:t>
            </a:r>
            <a:r>
              <a:rPr lang="en-US" dirty="0" err="1" smtClean="0"/>
              <a:t>Mansour</a:t>
            </a:r>
            <a:r>
              <a:rPr lang="en-US" dirty="0" smtClean="0"/>
              <a:t>. J.: "Core competence: what does it mean in practice?." </a:t>
            </a:r>
            <a:r>
              <a:rPr lang="en-US" i="1" dirty="0" smtClean="0"/>
              <a:t>Long range planning</a:t>
            </a:r>
            <a:r>
              <a:rPr lang="en-US" dirty="0" smtClean="0"/>
              <a:t> 31.1 (1998): 60-71]</a:t>
            </a:r>
          </a:p>
          <a:p>
            <a:endParaRPr lang="sv-SE" dirty="0"/>
          </a:p>
        </p:txBody>
      </p:sp>
    </p:spTree>
    <p:extLst>
      <p:ext uri="{BB962C8B-B14F-4D97-AF65-F5344CB8AC3E}">
        <p14:creationId xmlns:p14="http://schemas.microsoft.com/office/powerpoint/2010/main" val="4282628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Competency</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1800" dirty="0" smtClean="0"/>
              <a:t>A </a:t>
            </a:r>
            <a:r>
              <a:rPr lang="en-US" sz="1800" i="1" dirty="0" smtClean="0"/>
              <a:t>competency, </a:t>
            </a:r>
            <a:r>
              <a:rPr lang="en-US" sz="1800" dirty="0" smtClean="0"/>
              <a:t>the third level in the hierarchy, is a </a:t>
            </a:r>
            <a:r>
              <a:rPr lang="en-US" sz="1800" i="1" dirty="0" smtClean="0"/>
              <a:t>cross-functional integration and co-ordination of capabilities</a:t>
            </a:r>
            <a:r>
              <a:rPr lang="en-US" sz="1800" dirty="0" smtClean="0"/>
              <a:t>. In a multi-business corporation, competencies are a set of skills and know-how housed in an business unit. They result from interfaces and integration within a business unit’s functional capabilities</a:t>
            </a:r>
          </a:p>
          <a:p>
            <a:r>
              <a:rPr lang="en-US" sz="1800" dirty="0" smtClean="0"/>
              <a:t>For example, a particular business unit may possess the </a:t>
            </a:r>
            <a:r>
              <a:rPr lang="en-US" sz="1800" b="1" dirty="0" smtClean="0"/>
              <a:t>competency of developing successful new products</a:t>
            </a:r>
            <a:r>
              <a:rPr lang="en-US" sz="1800" dirty="0" smtClean="0"/>
              <a:t>. Such a competency may be the consequence of integrating MIS capabilities, marketing capabilities, R&amp;D capabilities and production capabilities in the business unit</a:t>
            </a:r>
            <a:endParaRPr lang="sv-SE" sz="1800" dirty="0" smtClean="0"/>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TextBox 3"/>
          <p:cNvSpPr txBox="1"/>
          <p:nvPr/>
        </p:nvSpPr>
        <p:spPr>
          <a:xfrm>
            <a:off x="2771800" y="5517232"/>
            <a:ext cx="4896544" cy="1200329"/>
          </a:xfrm>
          <a:prstGeom prst="rect">
            <a:avLst/>
          </a:prstGeom>
          <a:noFill/>
        </p:spPr>
        <p:txBody>
          <a:bodyPr wrap="square" rtlCol="0">
            <a:spAutoFit/>
          </a:bodyPr>
          <a:lstStyle/>
          <a:p>
            <a:r>
              <a:rPr lang="en-US" dirty="0" smtClean="0"/>
              <a:t>[</a:t>
            </a:r>
            <a:r>
              <a:rPr lang="en-US" dirty="0" err="1" smtClean="0"/>
              <a:t>Mansour</a:t>
            </a:r>
            <a:r>
              <a:rPr lang="en-US" dirty="0" smtClean="0"/>
              <a:t>. J.: "Core competence: what does it mean in practice?." </a:t>
            </a:r>
            <a:r>
              <a:rPr lang="en-US" i="1" dirty="0" smtClean="0"/>
              <a:t>Long range planning</a:t>
            </a:r>
            <a:r>
              <a:rPr lang="en-US" dirty="0" smtClean="0"/>
              <a:t> 31.1 (1998): 60-71]</a:t>
            </a:r>
          </a:p>
          <a:p>
            <a:endParaRPr lang="sv-SE" dirty="0"/>
          </a:p>
        </p:txBody>
      </p:sp>
    </p:spTree>
    <p:extLst>
      <p:ext uri="{BB962C8B-B14F-4D97-AF65-F5344CB8AC3E}">
        <p14:creationId xmlns:p14="http://schemas.microsoft.com/office/powerpoint/2010/main" val="35753563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Core</a:t>
            </a:r>
            <a:r>
              <a:rPr lang="sv-SE" sz="3600" dirty="0" smtClean="0"/>
              <a:t> </a:t>
            </a:r>
            <a:r>
              <a:rPr lang="sv-SE" sz="3600" dirty="0" err="1" smtClean="0"/>
              <a:t>Competencies</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1800" dirty="0" smtClean="0"/>
              <a:t>Core </a:t>
            </a:r>
            <a:r>
              <a:rPr lang="en-US" sz="1800" i="1" dirty="0" smtClean="0"/>
              <a:t>competencies </a:t>
            </a:r>
            <a:r>
              <a:rPr lang="en-US" sz="1800" dirty="0" smtClean="0"/>
              <a:t>are </a:t>
            </a:r>
            <a:r>
              <a:rPr lang="en-US" sz="1800" i="1" dirty="0" smtClean="0"/>
              <a:t>skills and areas of knowledge that are shared across business units</a:t>
            </a:r>
            <a:r>
              <a:rPr lang="en-US" sz="1800" dirty="0" smtClean="0"/>
              <a:t>. They are the result of interaction, integration and harmonization of business unit competencies</a:t>
            </a:r>
            <a:r>
              <a:rPr lang="en-US" sz="1800" b="1" dirty="0" smtClean="0"/>
              <a:t>. </a:t>
            </a:r>
            <a:r>
              <a:rPr lang="en-US" sz="1800" dirty="0" smtClean="0"/>
              <a:t>They are the highest level in the hierarchy</a:t>
            </a:r>
            <a:r>
              <a:rPr lang="en-US" sz="1800" i="1" dirty="0" smtClean="0"/>
              <a:t>, </a:t>
            </a:r>
            <a:r>
              <a:rPr lang="en-US" sz="1800" dirty="0" smtClean="0"/>
              <a:t>and</a:t>
            </a:r>
            <a:r>
              <a:rPr lang="en-US" sz="1800" i="1" dirty="0" smtClean="0"/>
              <a:t> </a:t>
            </a:r>
            <a:r>
              <a:rPr lang="en-US" sz="1800" dirty="0" smtClean="0"/>
              <a:t>cross business unit boundaries. </a:t>
            </a:r>
            <a:endParaRPr lang="en-US" sz="1800" b="1" dirty="0" smtClean="0"/>
          </a:p>
          <a:p>
            <a:r>
              <a:rPr lang="en-US" sz="1800" dirty="0" smtClean="0"/>
              <a:t>Core competencies require collective organizational learning, involvements and a commitment to cross-business-unit integration.</a:t>
            </a:r>
          </a:p>
          <a:p>
            <a:r>
              <a:rPr lang="en-US" sz="1800" dirty="0" smtClean="0"/>
              <a:t>Core competences are hard to imitate, provide high customer value, give access to new mark</a:t>
            </a:r>
            <a:endParaRPr lang="sv-SE" sz="1800" dirty="0" smtClean="0"/>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TextBox 3"/>
          <p:cNvSpPr txBox="1"/>
          <p:nvPr/>
        </p:nvSpPr>
        <p:spPr>
          <a:xfrm>
            <a:off x="2771800" y="5517232"/>
            <a:ext cx="4896544" cy="1200329"/>
          </a:xfrm>
          <a:prstGeom prst="rect">
            <a:avLst/>
          </a:prstGeom>
          <a:noFill/>
        </p:spPr>
        <p:txBody>
          <a:bodyPr wrap="square" rtlCol="0">
            <a:spAutoFit/>
          </a:bodyPr>
          <a:lstStyle/>
          <a:p>
            <a:r>
              <a:rPr lang="en-US" dirty="0" smtClean="0"/>
              <a:t>[</a:t>
            </a:r>
            <a:r>
              <a:rPr lang="en-US" dirty="0" err="1" smtClean="0"/>
              <a:t>Mansour</a:t>
            </a:r>
            <a:r>
              <a:rPr lang="en-US" dirty="0" smtClean="0"/>
              <a:t>. J.: "Core competence: what does it mean in practice?." </a:t>
            </a:r>
            <a:r>
              <a:rPr lang="en-US" i="1" dirty="0" smtClean="0"/>
              <a:t>Long range planning</a:t>
            </a:r>
            <a:r>
              <a:rPr lang="en-US" dirty="0" smtClean="0"/>
              <a:t> 31.1 (1998): 60-71]</a:t>
            </a:r>
          </a:p>
          <a:p>
            <a:endParaRPr lang="sv-SE" dirty="0"/>
          </a:p>
        </p:txBody>
      </p:sp>
    </p:spTree>
    <p:extLst>
      <p:ext uri="{BB962C8B-B14F-4D97-AF65-F5344CB8AC3E}">
        <p14:creationId xmlns:p14="http://schemas.microsoft.com/office/powerpoint/2010/main" val="25835395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smtClean="0"/>
              <a:t>Features of the </a:t>
            </a:r>
            <a:r>
              <a:rPr lang="sv-SE" sz="3600" dirty="0" err="1" smtClean="0"/>
              <a:t>hierarchy</a:t>
            </a:r>
            <a:endParaRPr lang="sv-SE" sz="3600" dirty="0"/>
          </a:p>
        </p:txBody>
      </p:sp>
      <p:sp>
        <p:nvSpPr>
          <p:cNvPr id="3" name="Content Placeholder 2"/>
          <p:cNvSpPr>
            <a:spLocks noGrp="1"/>
          </p:cNvSpPr>
          <p:nvPr>
            <p:ph idx="1"/>
          </p:nvPr>
        </p:nvSpPr>
        <p:spPr>
          <a:xfrm>
            <a:off x="457200" y="1600200"/>
            <a:ext cx="8229600" cy="964704"/>
          </a:xfrm>
        </p:spPr>
        <p:txBody>
          <a:bodyPr>
            <a:normAutofit/>
          </a:bodyPr>
          <a:lstStyle/>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Rectangle 3"/>
          <p:cNvSpPr/>
          <p:nvPr/>
        </p:nvSpPr>
        <p:spPr>
          <a:xfrm>
            <a:off x="1763688" y="5013176"/>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5" name="Rectangle 4"/>
          <p:cNvSpPr/>
          <p:nvPr/>
        </p:nvSpPr>
        <p:spPr>
          <a:xfrm>
            <a:off x="1763688" y="4077072"/>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Rectangle 5"/>
          <p:cNvSpPr/>
          <p:nvPr/>
        </p:nvSpPr>
        <p:spPr>
          <a:xfrm>
            <a:off x="1763688" y="3140968"/>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Rectangle 6"/>
          <p:cNvSpPr/>
          <p:nvPr/>
        </p:nvSpPr>
        <p:spPr>
          <a:xfrm>
            <a:off x="1763688" y="2204864"/>
            <a:ext cx="244827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9" name="Straight Arrow Connector 8"/>
          <p:cNvCxnSpPr/>
          <p:nvPr/>
        </p:nvCxnSpPr>
        <p:spPr>
          <a:xfrm flipV="1">
            <a:off x="2963316" y="4581128"/>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2964074" y="3645024"/>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V="1">
            <a:off x="2951441" y="2708920"/>
            <a:ext cx="0"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339752" y="5036926"/>
            <a:ext cx="1368152" cy="369332"/>
          </a:xfrm>
          <a:prstGeom prst="rect">
            <a:avLst/>
          </a:prstGeom>
          <a:noFill/>
        </p:spPr>
        <p:txBody>
          <a:bodyPr wrap="square" rtlCol="0">
            <a:spAutoFit/>
          </a:bodyPr>
          <a:lstStyle/>
          <a:p>
            <a:r>
              <a:rPr lang="sv-SE" dirty="0" smtClean="0"/>
              <a:t>Resources</a:t>
            </a:r>
            <a:endParaRPr lang="sv-SE" dirty="0"/>
          </a:p>
        </p:txBody>
      </p:sp>
      <p:sp>
        <p:nvSpPr>
          <p:cNvPr id="13" name="TextBox 12"/>
          <p:cNvSpPr txBox="1"/>
          <p:nvPr/>
        </p:nvSpPr>
        <p:spPr>
          <a:xfrm>
            <a:off x="2315244" y="4100822"/>
            <a:ext cx="1368152" cy="369332"/>
          </a:xfrm>
          <a:prstGeom prst="rect">
            <a:avLst/>
          </a:prstGeom>
          <a:noFill/>
        </p:spPr>
        <p:txBody>
          <a:bodyPr wrap="square" rtlCol="0">
            <a:spAutoFit/>
          </a:bodyPr>
          <a:lstStyle/>
          <a:p>
            <a:r>
              <a:rPr lang="sv-SE" dirty="0" err="1" smtClean="0"/>
              <a:t>Capabilities</a:t>
            </a:r>
            <a:endParaRPr lang="sv-SE" dirty="0"/>
          </a:p>
        </p:txBody>
      </p:sp>
      <p:sp>
        <p:nvSpPr>
          <p:cNvPr id="14" name="TextBox 13"/>
          <p:cNvSpPr txBox="1"/>
          <p:nvPr/>
        </p:nvSpPr>
        <p:spPr>
          <a:xfrm>
            <a:off x="2267744" y="3176593"/>
            <a:ext cx="1800200" cy="369332"/>
          </a:xfrm>
          <a:prstGeom prst="rect">
            <a:avLst/>
          </a:prstGeom>
          <a:noFill/>
        </p:spPr>
        <p:txBody>
          <a:bodyPr wrap="square" rtlCol="0">
            <a:spAutoFit/>
          </a:bodyPr>
          <a:lstStyle/>
          <a:p>
            <a:r>
              <a:rPr lang="sv-SE" dirty="0" err="1" smtClean="0"/>
              <a:t>Competences</a:t>
            </a:r>
            <a:endParaRPr lang="sv-SE" dirty="0"/>
          </a:p>
        </p:txBody>
      </p:sp>
      <p:sp>
        <p:nvSpPr>
          <p:cNvPr id="15" name="TextBox 14"/>
          <p:cNvSpPr txBox="1"/>
          <p:nvPr/>
        </p:nvSpPr>
        <p:spPr>
          <a:xfrm>
            <a:off x="2123728" y="2276872"/>
            <a:ext cx="2376264" cy="369332"/>
          </a:xfrm>
          <a:prstGeom prst="rect">
            <a:avLst/>
          </a:prstGeom>
          <a:noFill/>
        </p:spPr>
        <p:txBody>
          <a:bodyPr wrap="square" rtlCol="0">
            <a:spAutoFit/>
          </a:bodyPr>
          <a:lstStyle/>
          <a:p>
            <a:r>
              <a:rPr lang="sv-SE" dirty="0" err="1" smtClean="0"/>
              <a:t>Core</a:t>
            </a:r>
            <a:r>
              <a:rPr lang="sv-SE" dirty="0" smtClean="0"/>
              <a:t> </a:t>
            </a:r>
            <a:r>
              <a:rPr lang="sv-SE" dirty="0" err="1" smtClean="0"/>
              <a:t>Competences</a:t>
            </a:r>
            <a:endParaRPr lang="sv-SE" dirty="0"/>
          </a:p>
        </p:txBody>
      </p:sp>
      <p:cxnSp>
        <p:nvCxnSpPr>
          <p:cNvPr id="20" name="Straight Arrow Connector 19"/>
          <p:cNvCxnSpPr/>
          <p:nvPr/>
        </p:nvCxnSpPr>
        <p:spPr>
          <a:xfrm flipV="1">
            <a:off x="5652120" y="2276872"/>
            <a:ext cx="0" cy="31683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V="1">
            <a:off x="6876256" y="2276872"/>
            <a:ext cx="0" cy="31683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5292080" y="3717032"/>
            <a:ext cx="2088232" cy="369332"/>
          </a:xfrm>
          <a:prstGeom prst="rect">
            <a:avLst/>
          </a:prstGeom>
          <a:noFill/>
        </p:spPr>
        <p:txBody>
          <a:bodyPr wrap="square" rtlCol="0">
            <a:spAutoFit/>
          </a:bodyPr>
          <a:lstStyle/>
          <a:p>
            <a:r>
              <a:rPr lang="sv-SE" dirty="0" err="1" smtClean="0"/>
              <a:t>Value</a:t>
            </a:r>
            <a:endParaRPr lang="sv-SE" dirty="0"/>
          </a:p>
        </p:txBody>
      </p:sp>
      <p:sp>
        <p:nvSpPr>
          <p:cNvPr id="24" name="TextBox 23"/>
          <p:cNvSpPr txBox="1"/>
          <p:nvPr/>
        </p:nvSpPr>
        <p:spPr>
          <a:xfrm>
            <a:off x="6588224" y="3717032"/>
            <a:ext cx="2088232" cy="369332"/>
          </a:xfrm>
          <a:prstGeom prst="rect">
            <a:avLst/>
          </a:prstGeom>
          <a:noFill/>
        </p:spPr>
        <p:txBody>
          <a:bodyPr wrap="square" rtlCol="0">
            <a:spAutoFit/>
          </a:bodyPr>
          <a:lstStyle/>
          <a:p>
            <a:r>
              <a:rPr lang="sv-SE" dirty="0" err="1" smtClean="0"/>
              <a:t>Difficulty</a:t>
            </a:r>
            <a:endParaRPr lang="sv-SE" dirty="0"/>
          </a:p>
        </p:txBody>
      </p:sp>
    </p:spTree>
    <p:extLst>
      <p:ext uri="{BB962C8B-B14F-4D97-AF65-F5344CB8AC3E}">
        <p14:creationId xmlns:p14="http://schemas.microsoft.com/office/powerpoint/2010/main" val="980749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smtClean="0"/>
              <a:t>Features of the </a:t>
            </a:r>
            <a:r>
              <a:rPr lang="sv-SE" sz="3600" dirty="0" err="1" smtClean="0"/>
              <a:t>hierarchy</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1800" b="1" dirty="0" smtClean="0"/>
              <a:t>Each level in the hierarchy is based on the level below</a:t>
            </a:r>
            <a:r>
              <a:rPr lang="en-US" sz="1800" dirty="0" smtClean="0"/>
              <a:t>. It results from the integration of the elements in the lower level. </a:t>
            </a:r>
          </a:p>
          <a:p>
            <a:r>
              <a:rPr lang="en-US" sz="1800" b="1" dirty="0" smtClean="0"/>
              <a:t>Each level encompasses a higher level of value added for the company. </a:t>
            </a:r>
            <a:r>
              <a:rPr lang="en-US" sz="1800" dirty="0" smtClean="0"/>
              <a:t>Resources on their own add little value. Functional capabilities generate value by deploying resources. Competencies add greater value because they expand the boundaries of capabilities. They result from synergies among capabilities. Core competencies add the greatest value since they exploit resources and capabilities at the broadest level, across the </a:t>
            </a:r>
            <a:r>
              <a:rPr lang="en-US" sz="1800" dirty="0" err="1" smtClean="0"/>
              <a:t>organisation</a:t>
            </a:r>
            <a:r>
              <a:rPr lang="en-US" sz="1800" dirty="0" smtClean="0"/>
              <a:t> as a whole</a:t>
            </a:r>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TextBox 3"/>
          <p:cNvSpPr txBox="1"/>
          <p:nvPr/>
        </p:nvSpPr>
        <p:spPr>
          <a:xfrm>
            <a:off x="2771800" y="5517232"/>
            <a:ext cx="4896544" cy="1200329"/>
          </a:xfrm>
          <a:prstGeom prst="rect">
            <a:avLst/>
          </a:prstGeom>
          <a:noFill/>
        </p:spPr>
        <p:txBody>
          <a:bodyPr wrap="square" rtlCol="0">
            <a:spAutoFit/>
          </a:bodyPr>
          <a:lstStyle/>
          <a:p>
            <a:r>
              <a:rPr lang="en-US" dirty="0" smtClean="0"/>
              <a:t>[</a:t>
            </a:r>
            <a:r>
              <a:rPr lang="en-US" dirty="0" err="1" smtClean="0"/>
              <a:t>Mansour</a:t>
            </a:r>
            <a:r>
              <a:rPr lang="en-US" dirty="0" smtClean="0"/>
              <a:t>. J.: "Core competence: what does it mean in practice?." </a:t>
            </a:r>
            <a:r>
              <a:rPr lang="en-US" i="1" dirty="0" smtClean="0"/>
              <a:t>Long range planning</a:t>
            </a:r>
            <a:r>
              <a:rPr lang="en-US" dirty="0" smtClean="0"/>
              <a:t> 31.1 (1998): 60-71]</a:t>
            </a:r>
          </a:p>
          <a:p>
            <a:endParaRPr lang="sv-SE" dirty="0"/>
          </a:p>
        </p:txBody>
      </p:sp>
    </p:spTree>
    <p:extLst>
      <p:ext uri="{BB962C8B-B14F-4D97-AF65-F5344CB8AC3E}">
        <p14:creationId xmlns:p14="http://schemas.microsoft.com/office/powerpoint/2010/main" val="23955459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smtClean="0"/>
              <a:t>Bank </a:t>
            </a:r>
            <a:r>
              <a:rPr lang="sv-SE" sz="3600" dirty="0" err="1" smtClean="0"/>
              <a:t>example</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1800" dirty="0" smtClean="0"/>
              <a:t>A bank may have good </a:t>
            </a:r>
            <a:r>
              <a:rPr lang="en-US" sz="1800" b="1" dirty="0" smtClean="0"/>
              <a:t>information system (IS) </a:t>
            </a:r>
            <a:r>
              <a:rPr lang="en-US" sz="1800" b="1" i="1" dirty="0" smtClean="0"/>
              <a:t>capability</a:t>
            </a:r>
            <a:r>
              <a:rPr lang="en-US" sz="1800" b="1" dirty="0" smtClean="0"/>
              <a:t> in the sense that it generates high quality information about its customers</a:t>
            </a:r>
            <a:r>
              <a:rPr lang="en-US" sz="1800" dirty="0" smtClean="0"/>
              <a:t>. It may also possess the </a:t>
            </a:r>
            <a:r>
              <a:rPr lang="en-US" sz="1800" b="1" dirty="0" smtClean="0"/>
              <a:t>skills to develop new financial products </a:t>
            </a:r>
            <a:r>
              <a:rPr lang="en-US" sz="1800" dirty="0" smtClean="0"/>
              <a:t>to serve the customers better, but it will </a:t>
            </a:r>
            <a:r>
              <a:rPr lang="en-US" sz="1800" dirty="0" err="1" smtClean="0"/>
              <a:t>realise</a:t>
            </a:r>
            <a:r>
              <a:rPr lang="en-US" sz="1800" dirty="0" smtClean="0"/>
              <a:t> maximum value if it has </a:t>
            </a:r>
            <a:r>
              <a:rPr lang="en-US" sz="1800" b="1" i="1" dirty="0" smtClean="0"/>
              <a:t>competence</a:t>
            </a:r>
            <a:r>
              <a:rPr lang="en-US" sz="1800" b="1" dirty="0" smtClean="0"/>
              <a:t> to get its IS and marketing skill sets to work together to better leverage its assets</a:t>
            </a:r>
            <a:r>
              <a:rPr lang="en-US" sz="1800" dirty="0" smtClean="0"/>
              <a:t>. The bank may have several offices located in different cities. Each geographic location may have developed, over time, a series of specific skills. To the extent that the bank can </a:t>
            </a:r>
            <a:r>
              <a:rPr lang="en-US" sz="1800" b="1" dirty="0" smtClean="0"/>
              <a:t>leverage this knowledge across its network of offices, it can realize greater </a:t>
            </a:r>
            <a:r>
              <a:rPr lang="en-US" sz="1800" b="1" i="1" dirty="0" smtClean="0"/>
              <a:t>value</a:t>
            </a:r>
            <a:r>
              <a:rPr lang="en-US" sz="1800" dirty="0" smtClean="0"/>
              <a:t>, for example learn how to sell new services to the most profitable customers. This means make use of its </a:t>
            </a:r>
            <a:r>
              <a:rPr lang="en-US" sz="1800" b="1" i="1" dirty="0" smtClean="0"/>
              <a:t>core competences </a:t>
            </a:r>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
        <p:nvSpPr>
          <p:cNvPr id="4" name="TextBox 3"/>
          <p:cNvSpPr txBox="1"/>
          <p:nvPr/>
        </p:nvSpPr>
        <p:spPr>
          <a:xfrm>
            <a:off x="2771800" y="5517232"/>
            <a:ext cx="4896544" cy="1200329"/>
          </a:xfrm>
          <a:prstGeom prst="rect">
            <a:avLst/>
          </a:prstGeom>
          <a:noFill/>
        </p:spPr>
        <p:txBody>
          <a:bodyPr wrap="square" rtlCol="0">
            <a:spAutoFit/>
          </a:bodyPr>
          <a:lstStyle/>
          <a:p>
            <a:r>
              <a:rPr lang="en-US" dirty="0" smtClean="0"/>
              <a:t>[</a:t>
            </a:r>
            <a:r>
              <a:rPr lang="en-US" dirty="0" err="1" smtClean="0"/>
              <a:t>Mansour</a:t>
            </a:r>
            <a:r>
              <a:rPr lang="en-US" dirty="0" smtClean="0"/>
              <a:t>. J.: "Core competence: what does it mean in practice?." </a:t>
            </a:r>
            <a:r>
              <a:rPr lang="en-US" i="1" dirty="0" smtClean="0"/>
              <a:t>Long range planning</a:t>
            </a:r>
            <a:r>
              <a:rPr lang="en-US" dirty="0" smtClean="0"/>
              <a:t> 31.1 (1998): 60-71]</a:t>
            </a:r>
          </a:p>
          <a:p>
            <a:endParaRPr lang="sv-SE" dirty="0"/>
          </a:p>
        </p:txBody>
      </p:sp>
    </p:spTree>
    <p:extLst>
      <p:ext uri="{BB962C8B-B14F-4D97-AF65-F5344CB8AC3E}">
        <p14:creationId xmlns:p14="http://schemas.microsoft.com/office/powerpoint/2010/main" val="17537018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3600" dirty="0" err="1" smtClean="0"/>
              <a:t>Other</a:t>
            </a:r>
            <a:r>
              <a:rPr lang="sv-SE" sz="3600" dirty="0" smtClean="0"/>
              <a:t> definition of </a:t>
            </a:r>
            <a:r>
              <a:rPr lang="sv-SE" sz="3600" dirty="0" err="1" smtClean="0"/>
              <a:t>capability</a:t>
            </a:r>
            <a:endParaRPr lang="sv-SE" sz="3600" dirty="0"/>
          </a:p>
        </p:txBody>
      </p:sp>
      <p:sp>
        <p:nvSpPr>
          <p:cNvPr id="3" name="Content Placeholder 2"/>
          <p:cNvSpPr>
            <a:spLocks noGrp="1"/>
          </p:cNvSpPr>
          <p:nvPr>
            <p:ph idx="1"/>
          </p:nvPr>
        </p:nvSpPr>
        <p:spPr>
          <a:xfrm>
            <a:off x="457200" y="1600200"/>
            <a:ext cx="8229600" cy="4997152"/>
          </a:xfrm>
        </p:spPr>
        <p:txBody>
          <a:bodyPr>
            <a:normAutofit/>
          </a:bodyPr>
          <a:lstStyle/>
          <a:p>
            <a:r>
              <a:rPr lang="en-US" sz="2000" dirty="0" smtClean="0"/>
              <a:t>Services and capabilities are two trendy concepts in the information system area. Why?</a:t>
            </a:r>
          </a:p>
          <a:p>
            <a:endParaRPr lang="en-US" sz="2000" dirty="0" smtClean="0"/>
          </a:p>
          <a:p>
            <a:r>
              <a:rPr lang="en-US" sz="2000" dirty="0" smtClean="0"/>
              <a:t>There exist many different definitions:</a:t>
            </a:r>
          </a:p>
          <a:p>
            <a:endParaRPr lang="en-US" sz="2000" dirty="0" smtClean="0"/>
          </a:p>
          <a:p>
            <a:pPr lvl="1"/>
            <a:r>
              <a:rPr lang="en-US" sz="1800" dirty="0" smtClean="0"/>
              <a:t>Capability is the ability </a:t>
            </a:r>
            <a:r>
              <a:rPr lang="en-US" sz="1800" b="1" dirty="0" smtClean="0"/>
              <a:t>to continuously deliver a certain business value in dynamically changing circumstances </a:t>
            </a:r>
            <a:r>
              <a:rPr lang="en-US" sz="1800" dirty="0" smtClean="0"/>
              <a:t>[</a:t>
            </a:r>
            <a:r>
              <a:rPr lang="en-US" sz="1800" dirty="0" err="1" smtClean="0"/>
              <a:t>Stirna</a:t>
            </a:r>
            <a:r>
              <a:rPr lang="en-US" sz="1800" dirty="0" smtClean="0"/>
              <a:t> et al, 2013)</a:t>
            </a:r>
          </a:p>
          <a:p>
            <a:pPr lvl="1"/>
            <a:r>
              <a:rPr lang="en-US" sz="1800" dirty="0" smtClean="0"/>
              <a:t>Capability is a </a:t>
            </a:r>
            <a:r>
              <a:rPr lang="en-US" sz="1800" b="1" dirty="0" smtClean="0"/>
              <a:t>business functionality that, through a service, delivers a well- defined user need </a:t>
            </a:r>
            <a:r>
              <a:rPr lang="en-US" sz="1800" dirty="0" smtClean="0"/>
              <a:t>[OASIS, SOA reference architecture, 2011]</a:t>
            </a:r>
          </a:p>
          <a:p>
            <a:pPr lvl="1"/>
            <a:r>
              <a:rPr lang="en-US" sz="1800" dirty="0" smtClean="0"/>
              <a:t>Capability is the </a:t>
            </a:r>
            <a:r>
              <a:rPr lang="en-US" sz="1800" b="1" dirty="0" smtClean="0"/>
              <a:t>ability to achieve a desired effect </a:t>
            </a:r>
            <a:r>
              <a:rPr lang="en-US" sz="1800" dirty="0" smtClean="0"/>
              <a:t>under specified [performance] standards and conditions through </a:t>
            </a:r>
            <a:r>
              <a:rPr lang="en-US" sz="1800" b="1" dirty="0" smtClean="0"/>
              <a:t>combinations of ways and means [activities and resources] to perform a set of activities </a:t>
            </a:r>
            <a:r>
              <a:rPr lang="en-US" sz="1800" dirty="0" smtClean="0"/>
              <a:t>[Unified Profile for </a:t>
            </a:r>
            <a:r>
              <a:rPr lang="en-US" sz="1800" dirty="0" err="1" smtClean="0"/>
              <a:t>DoDAF</a:t>
            </a:r>
            <a:r>
              <a:rPr lang="en-US" sz="1800" dirty="0" smtClean="0"/>
              <a:t> and MODAF (UPDM), 2012]</a:t>
            </a:r>
          </a:p>
          <a:p>
            <a:pPr>
              <a:buNone/>
            </a:pPr>
            <a:endParaRPr lang="en-US" sz="2000" dirty="0" smtClean="0"/>
          </a:p>
          <a:p>
            <a:endParaRPr lang="sv-SE" sz="2000" dirty="0" smtClean="0"/>
          </a:p>
          <a:p>
            <a:pPr>
              <a:buNone/>
            </a:pPr>
            <a:endParaRPr lang="sv-SE" sz="2000" dirty="0" smtClean="0"/>
          </a:p>
          <a:p>
            <a:endParaRPr lang="sv-SE" sz="2000" dirty="0" smtClean="0"/>
          </a:p>
          <a:p>
            <a:pPr>
              <a:spcBef>
                <a:spcPts val="1200"/>
              </a:spcBef>
              <a:buNone/>
            </a:pPr>
            <a:endParaRPr lang="sv-SE" sz="2000" dirty="0" smtClean="0"/>
          </a:p>
          <a:p>
            <a:pPr>
              <a:spcBef>
                <a:spcPts val="1200"/>
              </a:spcBef>
            </a:pPr>
            <a:endParaRPr lang="sv-SE" sz="2200" dirty="0" smtClean="0"/>
          </a:p>
          <a:p>
            <a:pPr lvl="1">
              <a:spcBef>
                <a:spcPts val="1200"/>
              </a:spcBef>
            </a:pPr>
            <a:endParaRPr lang="sv-SE" sz="1600" dirty="0" smtClean="0"/>
          </a:p>
          <a:p>
            <a:pPr lvl="1">
              <a:spcBef>
                <a:spcPts val="1200"/>
              </a:spcBef>
            </a:pPr>
            <a:endParaRPr lang="sv-SE" sz="1600" dirty="0" smtClean="0"/>
          </a:p>
          <a:p>
            <a:pPr>
              <a:spcBef>
                <a:spcPts val="1200"/>
              </a:spcBef>
            </a:pPr>
            <a:endParaRPr lang="sv-SE" sz="2000" dirty="0" smtClean="0"/>
          </a:p>
          <a:p>
            <a:pPr lvl="1">
              <a:spcBef>
                <a:spcPts val="1200"/>
              </a:spcBef>
              <a:buFont typeface="Wingdings" pitchFamily="2" charset="2"/>
              <a:buChar char="§"/>
            </a:pPr>
            <a:endParaRPr lang="sv-SE" sz="1400" dirty="0" smtClean="0"/>
          </a:p>
          <a:p>
            <a:pPr>
              <a:spcBef>
                <a:spcPts val="1200"/>
              </a:spcBef>
            </a:pPr>
            <a:endParaRPr lang="sv-SE" sz="1800" dirty="0" smtClean="0"/>
          </a:p>
          <a:p>
            <a:pPr lvl="1">
              <a:spcBef>
                <a:spcPts val="1200"/>
              </a:spcBef>
              <a:buNone/>
            </a:pPr>
            <a:endParaRPr lang="sv-SE" sz="1400" dirty="0" smtClean="0"/>
          </a:p>
        </p:txBody>
      </p:sp>
    </p:spTree>
    <p:extLst>
      <p:ext uri="{BB962C8B-B14F-4D97-AF65-F5344CB8AC3E}">
        <p14:creationId xmlns:p14="http://schemas.microsoft.com/office/powerpoint/2010/main" val="2355656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Strategy</a:t>
            </a:r>
            <a:endParaRPr lang="sv-SE" dirty="0"/>
          </a:p>
        </p:txBody>
      </p:sp>
      <p:sp>
        <p:nvSpPr>
          <p:cNvPr id="3" name="Content Placeholder 2"/>
          <p:cNvSpPr>
            <a:spLocks noGrp="1"/>
          </p:cNvSpPr>
          <p:nvPr>
            <p:ph idx="1"/>
          </p:nvPr>
        </p:nvSpPr>
        <p:spPr/>
        <p:txBody>
          <a:bodyPr/>
          <a:lstStyle/>
          <a:p>
            <a:r>
              <a:rPr lang="sv-SE" sz="2000" dirty="0" smtClean="0"/>
              <a:t>Strategy is a coherent patterns of actions to acheive </a:t>
            </a:r>
            <a:r>
              <a:rPr lang="sv-SE" sz="2000" dirty="0"/>
              <a:t>the goals of the </a:t>
            </a:r>
            <a:r>
              <a:rPr lang="sv-SE" sz="2000" dirty="0" smtClean="0"/>
              <a:t>organisation. An important part of a strategy is to allocate the resources effectively</a:t>
            </a:r>
          </a:p>
          <a:p>
            <a:r>
              <a:rPr lang="sv-SE" sz="2000" dirty="0" smtClean="0"/>
              <a:t>Strategies can be found on different organisational levels</a:t>
            </a:r>
            <a:endParaRPr lang="sv-SE" sz="2000" dirty="0"/>
          </a:p>
          <a:p>
            <a:endParaRPr lang="sv-SE" sz="2400" dirty="0" smtClean="0"/>
          </a:p>
          <a:p>
            <a:pPr marL="0" indent="0">
              <a:buNone/>
            </a:pPr>
            <a:endParaRPr lang="sv-SE" dirty="0"/>
          </a:p>
        </p:txBody>
      </p:sp>
      <p:sp>
        <p:nvSpPr>
          <p:cNvPr id="4" name="Rectangle 3"/>
          <p:cNvSpPr/>
          <p:nvPr/>
        </p:nvSpPr>
        <p:spPr>
          <a:xfrm>
            <a:off x="5940152" y="3356992"/>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6" name="Straight Connector 5"/>
          <p:cNvCxnSpPr/>
          <p:nvPr/>
        </p:nvCxnSpPr>
        <p:spPr>
          <a:xfrm flipH="1">
            <a:off x="5292080" y="3645024"/>
            <a:ext cx="792088"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6120172" y="3645024"/>
            <a:ext cx="0"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6156177" y="3655541"/>
            <a:ext cx="658415" cy="349523"/>
          </a:xfrm>
          <a:prstGeom prst="line">
            <a:avLst/>
          </a:prstGeom>
          <a:ln w="6350"/>
        </p:spPr>
        <p:style>
          <a:lnRef idx="1">
            <a:schemeClr val="dk1"/>
          </a:lnRef>
          <a:fillRef idx="0">
            <a:schemeClr val="dk1"/>
          </a:fillRef>
          <a:effectRef idx="0">
            <a:schemeClr val="dk1"/>
          </a:effectRef>
          <a:fontRef idx="minor">
            <a:schemeClr val="tx1"/>
          </a:fontRef>
        </p:style>
      </p:cxnSp>
      <p:sp>
        <p:nvSpPr>
          <p:cNvPr id="14" name="Rectangle 13"/>
          <p:cNvSpPr/>
          <p:nvPr/>
        </p:nvSpPr>
        <p:spPr>
          <a:xfrm>
            <a:off x="5076056" y="400506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5" name="Rectangle 14"/>
          <p:cNvSpPr/>
          <p:nvPr/>
        </p:nvSpPr>
        <p:spPr>
          <a:xfrm>
            <a:off x="5940152" y="400506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6" name="Rectangle 15"/>
          <p:cNvSpPr/>
          <p:nvPr/>
        </p:nvSpPr>
        <p:spPr>
          <a:xfrm>
            <a:off x="6660232" y="4005064"/>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17" name="Straight Connector 16"/>
          <p:cNvCxnSpPr/>
          <p:nvPr/>
        </p:nvCxnSpPr>
        <p:spPr>
          <a:xfrm flipH="1">
            <a:off x="4427984" y="4293096"/>
            <a:ext cx="792088"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5256076" y="4293096"/>
            <a:ext cx="0"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5292081" y="4303613"/>
            <a:ext cx="658415" cy="349523"/>
          </a:xfrm>
          <a:prstGeom prst="line">
            <a:avLst/>
          </a:prstGeom>
          <a:ln w="6350"/>
        </p:spPr>
        <p:style>
          <a:lnRef idx="1">
            <a:schemeClr val="dk1"/>
          </a:lnRef>
          <a:fillRef idx="0">
            <a:schemeClr val="dk1"/>
          </a:fillRef>
          <a:effectRef idx="0">
            <a:schemeClr val="dk1"/>
          </a:effectRef>
          <a:fontRef idx="minor">
            <a:schemeClr val="tx1"/>
          </a:fontRef>
        </p:style>
      </p:cxnSp>
      <p:sp>
        <p:nvSpPr>
          <p:cNvPr id="20" name="Rectangle 19"/>
          <p:cNvSpPr/>
          <p:nvPr/>
        </p:nvSpPr>
        <p:spPr>
          <a:xfrm>
            <a:off x="4211960" y="4653136"/>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1" name="Rectangle 20"/>
          <p:cNvSpPr/>
          <p:nvPr/>
        </p:nvSpPr>
        <p:spPr>
          <a:xfrm>
            <a:off x="5076056" y="4653136"/>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2" name="Rectangle 21"/>
          <p:cNvSpPr/>
          <p:nvPr/>
        </p:nvSpPr>
        <p:spPr>
          <a:xfrm>
            <a:off x="5796136" y="4653136"/>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23" name="Straight Connector 22"/>
          <p:cNvCxnSpPr/>
          <p:nvPr/>
        </p:nvCxnSpPr>
        <p:spPr>
          <a:xfrm flipH="1">
            <a:off x="3563888" y="4941168"/>
            <a:ext cx="792088"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4391980" y="4941168"/>
            <a:ext cx="0"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4427985" y="4951685"/>
            <a:ext cx="658415" cy="349523"/>
          </a:xfrm>
          <a:prstGeom prst="line">
            <a:avLst/>
          </a:prstGeom>
          <a:ln w="6350"/>
        </p:spPr>
        <p:style>
          <a:lnRef idx="1">
            <a:schemeClr val="dk1"/>
          </a:lnRef>
          <a:fillRef idx="0">
            <a:schemeClr val="dk1"/>
          </a:fillRef>
          <a:effectRef idx="0">
            <a:schemeClr val="dk1"/>
          </a:effectRef>
          <a:fontRef idx="minor">
            <a:schemeClr val="tx1"/>
          </a:fontRef>
        </p:style>
      </p:cxnSp>
      <p:sp>
        <p:nvSpPr>
          <p:cNvPr id="26" name="Rectangle 25"/>
          <p:cNvSpPr/>
          <p:nvPr/>
        </p:nvSpPr>
        <p:spPr>
          <a:xfrm>
            <a:off x="3347864" y="5301208"/>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7" name="Rectangle 26"/>
          <p:cNvSpPr/>
          <p:nvPr/>
        </p:nvSpPr>
        <p:spPr>
          <a:xfrm>
            <a:off x="4211960" y="5301208"/>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8" name="Rectangle 27"/>
          <p:cNvSpPr/>
          <p:nvPr/>
        </p:nvSpPr>
        <p:spPr>
          <a:xfrm>
            <a:off x="4932040" y="5301208"/>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29" name="Straight Connector 28"/>
          <p:cNvCxnSpPr/>
          <p:nvPr/>
        </p:nvCxnSpPr>
        <p:spPr>
          <a:xfrm flipH="1">
            <a:off x="2699792" y="5589240"/>
            <a:ext cx="792088"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3527884" y="5589240"/>
            <a:ext cx="0" cy="360040"/>
          </a:xfrm>
          <a:prstGeom prst="line">
            <a:avLst/>
          </a:prstGeom>
          <a:ln w="6350"/>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3563889" y="5599757"/>
            <a:ext cx="658415" cy="349523"/>
          </a:xfrm>
          <a:prstGeom prst="line">
            <a:avLst/>
          </a:prstGeom>
          <a:ln w="6350"/>
        </p:spPr>
        <p:style>
          <a:lnRef idx="1">
            <a:schemeClr val="dk1"/>
          </a:lnRef>
          <a:fillRef idx="0">
            <a:schemeClr val="dk1"/>
          </a:fillRef>
          <a:effectRef idx="0">
            <a:schemeClr val="dk1"/>
          </a:effectRef>
          <a:fontRef idx="minor">
            <a:schemeClr val="tx1"/>
          </a:fontRef>
        </p:style>
      </p:cxnSp>
      <p:sp>
        <p:nvSpPr>
          <p:cNvPr id="32" name="Rectangle 31"/>
          <p:cNvSpPr/>
          <p:nvPr/>
        </p:nvSpPr>
        <p:spPr>
          <a:xfrm>
            <a:off x="2483768" y="5949280"/>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3" name="Rectangle 32"/>
          <p:cNvSpPr/>
          <p:nvPr/>
        </p:nvSpPr>
        <p:spPr>
          <a:xfrm>
            <a:off x="3347864" y="5949280"/>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4" name="Rectangle 33"/>
          <p:cNvSpPr/>
          <p:nvPr/>
        </p:nvSpPr>
        <p:spPr>
          <a:xfrm>
            <a:off x="4067944" y="5949280"/>
            <a:ext cx="360040" cy="2880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5" name="TextBox 34"/>
          <p:cNvSpPr txBox="1"/>
          <p:nvPr/>
        </p:nvSpPr>
        <p:spPr>
          <a:xfrm>
            <a:off x="7369813" y="3574757"/>
            <a:ext cx="1306643" cy="646331"/>
          </a:xfrm>
          <a:prstGeom prst="rect">
            <a:avLst/>
          </a:prstGeom>
          <a:noFill/>
        </p:spPr>
        <p:txBody>
          <a:bodyPr wrap="square" rtlCol="0">
            <a:spAutoFit/>
          </a:bodyPr>
          <a:lstStyle/>
          <a:p>
            <a:r>
              <a:rPr lang="sv-SE" dirty="0" smtClean="0"/>
              <a:t>Corporate strategy </a:t>
            </a:r>
            <a:endParaRPr lang="sv-SE" dirty="0"/>
          </a:p>
        </p:txBody>
      </p:sp>
      <p:sp>
        <p:nvSpPr>
          <p:cNvPr id="36" name="TextBox 35"/>
          <p:cNvSpPr txBox="1"/>
          <p:nvPr/>
        </p:nvSpPr>
        <p:spPr>
          <a:xfrm>
            <a:off x="810331" y="3964566"/>
            <a:ext cx="3816424" cy="369332"/>
          </a:xfrm>
          <a:prstGeom prst="rect">
            <a:avLst/>
          </a:prstGeom>
          <a:noFill/>
        </p:spPr>
        <p:txBody>
          <a:bodyPr wrap="square" rtlCol="0">
            <a:spAutoFit/>
          </a:bodyPr>
          <a:lstStyle/>
          <a:p>
            <a:r>
              <a:rPr lang="sv-SE" dirty="0" smtClean="0"/>
              <a:t>Business area level (Line of business)</a:t>
            </a:r>
            <a:endParaRPr lang="sv-SE" dirty="0"/>
          </a:p>
        </p:txBody>
      </p:sp>
      <p:sp>
        <p:nvSpPr>
          <p:cNvPr id="37" name="TextBox 36"/>
          <p:cNvSpPr txBox="1"/>
          <p:nvPr/>
        </p:nvSpPr>
        <p:spPr>
          <a:xfrm>
            <a:off x="807335" y="4609338"/>
            <a:ext cx="3816424" cy="369332"/>
          </a:xfrm>
          <a:prstGeom prst="rect">
            <a:avLst/>
          </a:prstGeom>
          <a:noFill/>
        </p:spPr>
        <p:txBody>
          <a:bodyPr wrap="square" rtlCol="0">
            <a:spAutoFit/>
          </a:bodyPr>
          <a:lstStyle/>
          <a:p>
            <a:r>
              <a:rPr lang="sv-SE" dirty="0" smtClean="0"/>
              <a:t>Division level</a:t>
            </a:r>
            <a:endParaRPr lang="sv-SE" dirty="0"/>
          </a:p>
        </p:txBody>
      </p:sp>
      <p:sp>
        <p:nvSpPr>
          <p:cNvPr id="40" name="TextBox 39"/>
          <p:cNvSpPr txBox="1"/>
          <p:nvPr/>
        </p:nvSpPr>
        <p:spPr>
          <a:xfrm>
            <a:off x="810331" y="5219908"/>
            <a:ext cx="3816424" cy="369332"/>
          </a:xfrm>
          <a:prstGeom prst="rect">
            <a:avLst/>
          </a:prstGeom>
          <a:noFill/>
        </p:spPr>
        <p:txBody>
          <a:bodyPr wrap="square" rtlCol="0">
            <a:spAutoFit/>
          </a:bodyPr>
          <a:lstStyle/>
          <a:p>
            <a:r>
              <a:rPr lang="sv-SE" dirty="0" smtClean="0"/>
              <a:t>Business unit level</a:t>
            </a:r>
            <a:endParaRPr lang="sv-SE" dirty="0"/>
          </a:p>
        </p:txBody>
      </p:sp>
      <p:sp>
        <p:nvSpPr>
          <p:cNvPr id="41" name="TextBox 40"/>
          <p:cNvSpPr txBox="1"/>
          <p:nvPr/>
        </p:nvSpPr>
        <p:spPr>
          <a:xfrm>
            <a:off x="827584" y="5867980"/>
            <a:ext cx="3816424" cy="369332"/>
          </a:xfrm>
          <a:prstGeom prst="rect">
            <a:avLst/>
          </a:prstGeom>
          <a:noFill/>
        </p:spPr>
        <p:txBody>
          <a:bodyPr wrap="square" rtlCol="0">
            <a:spAutoFit/>
          </a:bodyPr>
          <a:lstStyle/>
          <a:p>
            <a:r>
              <a:rPr lang="sv-SE" dirty="0" smtClean="0"/>
              <a:t>Function</a:t>
            </a:r>
            <a:endParaRPr lang="sv-SE" dirty="0"/>
          </a:p>
        </p:txBody>
      </p:sp>
      <p:sp>
        <p:nvSpPr>
          <p:cNvPr id="43" name="Right Brace 42"/>
          <p:cNvSpPr/>
          <p:nvPr/>
        </p:nvSpPr>
        <p:spPr>
          <a:xfrm>
            <a:off x="7200292" y="5219908"/>
            <a:ext cx="180020" cy="37984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44" name="Right Brace 43"/>
          <p:cNvSpPr/>
          <p:nvPr/>
        </p:nvSpPr>
        <p:spPr>
          <a:xfrm>
            <a:off x="7165037" y="3359694"/>
            <a:ext cx="198022" cy="102266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45" name="TextBox 44"/>
          <p:cNvSpPr txBox="1"/>
          <p:nvPr/>
        </p:nvSpPr>
        <p:spPr>
          <a:xfrm>
            <a:off x="827584" y="3356992"/>
            <a:ext cx="3816424" cy="369332"/>
          </a:xfrm>
          <a:prstGeom prst="rect">
            <a:avLst/>
          </a:prstGeom>
          <a:noFill/>
        </p:spPr>
        <p:txBody>
          <a:bodyPr wrap="square" rtlCol="0">
            <a:spAutoFit/>
          </a:bodyPr>
          <a:lstStyle/>
          <a:p>
            <a:r>
              <a:rPr lang="sv-SE" dirty="0" smtClean="0"/>
              <a:t>Corporate (group) level</a:t>
            </a:r>
            <a:endParaRPr lang="sv-SE" dirty="0"/>
          </a:p>
        </p:txBody>
      </p:sp>
      <p:sp>
        <p:nvSpPr>
          <p:cNvPr id="46" name="TextBox 45"/>
          <p:cNvSpPr txBox="1"/>
          <p:nvPr/>
        </p:nvSpPr>
        <p:spPr>
          <a:xfrm>
            <a:off x="7441977" y="5157192"/>
            <a:ext cx="1460847" cy="1200329"/>
          </a:xfrm>
          <a:prstGeom prst="rect">
            <a:avLst/>
          </a:prstGeom>
          <a:noFill/>
        </p:spPr>
        <p:txBody>
          <a:bodyPr wrap="square" rtlCol="0">
            <a:spAutoFit/>
          </a:bodyPr>
          <a:lstStyle/>
          <a:p>
            <a:r>
              <a:rPr lang="sv-SE" dirty="0" smtClean="0"/>
              <a:t>Business strategy or Competitive strategy </a:t>
            </a:r>
            <a:endParaRPr lang="sv-SE" dirty="0"/>
          </a:p>
        </p:txBody>
      </p:sp>
    </p:spTree>
    <p:extLst>
      <p:ext uri="{BB962C8B-B14F-4D97-AF65-F5344CB8AC3E}">
        <p14:creationId xmlns:p14="http://schemas.microsoft.com/office/powerpoint/2010/main" val="17419639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Customer value and process based strategies</a:t>
            </a:r>
            <a:endParaRPr lang="sv-SE" dirty="0"/>
          </a:p>
        </p:txBody>
      </p:sp>
      <p:sp>
        <p:nvSpPr>
          <p:cNvPr id="3" name="Content Placeholder 2"/>
          <p:cNvSpPr>
            <a:spLocks noGrp="1"/>
          </p:cNvSpPr>
          <p:nvPr>
            <p:ph idx="1"/>
          </p:nvPr>
        </p:nvSpPr>
        <p:spPr/>
        <p:txBody>
          <a:bodyPr>
            <a:normAutofit/>
          </a:bodyPr>
          <a:lstStyle/>
          <a:p>
            <a:r>
              <a:rPr lang="sv-SE" sz="2000" dirty="0" smtClean="0"/>
              <a:t>In the the middle of 1990s, the concepts of  </a:t>
            </a:r>
            <a:r>
              <a:rPr lang="sv-SE" sz="2000" b="1" dirty="0" smtClean="0"/>
              <a:t>customer value </a:t>
            </a:r>
            <a:r>
              <a:rPr lang="sv-SE" sz="2000" dirty="0" smtClean="0"/>
              <a:t>and </a:t>
            </a:r>
            <a:r>
              <a:rPr lang="sv-SE" sz="2000" b="1" dirty="0" smtClean="0"/>
              <a:t>business processes </a:t>
            </a:r>
            <a:r>
              <a:rPr lang="sv-SE" sz="2000" dirty="0" smtClean="0"/>
              <a:t>became important among business executives and managers</a:t>
            </a:r>
          </a:p>
          <a:p>
            <a:r>
              <a:rPr lang="sv-SE" sz="2000" dirty="0" smtClean="0"/>
              <a:t>The </a:t>
            </a:r>
            <a:r>
              <a:rPr lang="sv-SE" sz="2000" b="1" dirty="0" smtClean="0"/>
              <a:t>customer value based strategies </a:t>
            </a:r>
            <a:r>
              <a:rPr lang="sv-SE" sz="2000" dirty="0" smtClean="0"/>
              <a:t>were focussed on increasing the customer value by develop </a:t>
            </a:r>
            <a:r>
              <a:rPr lang="sv-SE" sz="2000" b="1" dirty="0" smtClean="0"/>
              <a:t>competitive customer offers </a:t>
            </a:r>
            <a:r>
              <a:rPr lang="sv-SE" sz="2000" dirty="0" smtClean="0"/>
              <a:t>(sometimes called </a:t>
            </a:r>
            <a:r>
              <a:rPr lang="sv-SE" sz="2000" b="1" dirty="0" smtClean="0"/>
              <a:t>value propositions</a:t>
            </a:r>
            <a:r>
              <a:rPr lang="sv-SE" sz="2000" dirty="0" smtClean="0"/>
              <a:t>). The strategy aims to deliver offers that is valued by customers, and therefore, offers that they are willing to pay for</a:t>
            </a:r>
          </a:p>
          <a:p>
            <a:r>
              <a:rPr lang="sv-SE" sz="2000" dirty="0" smtClean="0"/>
              <a:t>Accoriding to Kotler (1999) there are three ways to deliver more customer value than the competitors: </a:t>
            </a:r>
          </a:p>
          <a:p>
            <a:pPr lvl="1"/>
            <a:r>
              <a:rPr lang="sv-SE" sz="1800" dirty="0" smtClean="0"/>
              <a:t>Lower prices (H&amp;M, IKEA)</a:t>
            </a:r>
          </a:p>
          <a:p>
            <a:pPr lvl="1"/>
            <a:r>
              <a:rPr lang="sv-SE" sz="1800" dirty="0" smtClean="0"/>
              <a:t>Lower other costs for the customer, such as provide secure operations and maintenance, fast complain service, high quality post market service (for buying follow-on products)</a:t>
            </a:r>
          </a:p>
          <a:p>
            <a:pPr lvl="1"/>
            <a:r>
              <a:rPr lang="sv-SE" sz="1800" dirty="0" smtClean="0"/>
              <a:t>Provide add on values (cusomisations, fast service, professional service, accessability, flexibility)</a:t>
            </a:r>
            <a:endParaRPr lang="sv-SE" sz="1800" dirty="0"/>
          </a:p>
        </p:txBody>
      </p:sp>
    </p:spTree>
    <p:extLst>
      <p:ext uri="{BB962C8B-B14F-4D97-AF65-F5344CB8AC3E}">
        <p14:creationId xmlns:p14="http://schemas.microsoft.com/office/powerpoint/2010/main" val="17913209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Customer value and process based strategies</a:t>
            </a:r>
            <a:endParaRPr lang="sv-SE" dirty="0"/>
          </a:p>
        </p:txBody>
      </p:sp>
      <p:sp>
        <p:nvSpPr>
          <p:cNvPr id="3" name="Content Placeholder 2"/>
          <p:cNvSpPr>
            <a:spLocks noGrp="1"/>
          </p:cNvSpPr>
          <p:nvPr>
            <p:ph idx="1"/>
          </p:nvPr>
        </p:nvSpPr>
        <p:spPr/>
        <p:txBody>
          <a:bodyPr>
            <a:normAutofit/>
          </a:bodyPr>
          <a:lstStyle/>
          <a:p>
            <a:r>
              <a:rPr lang="sv-SE" sz="2000" dirty="0" smtClean="0"/>
              <a:t>The customer value based strategies require that the organisation decide which value to deliver, that is, decide the value proposition.</a:t>
            </a:r>
          </a:p>
          <a:p>
            <a:r>
              <a:rPr lang="sv-SE" sz="2000" dirty="0" smtClean="0"/>
              <a:t>Kaplan and Norton (1996) has presented a </a:t>
            </a:r>
            <a:r>
              <a:rPr lang="sv-SE" sz="2000" b="1" dirty="0" smtClean="0"/>
              <a:t>generic model for value proposition:</a:t>
            </a:r>
          </a:p>
          <a:p>
            <a:pPr marL="0" indent="0">
              <a:buNone/>
            </a:pPr>
            <a:endParaRPr lang="sv-SE" sz="2000" dirty="0" smtClean="0"/>
          </a:p>
          <a:p>
            <a:endParaRPr lang="sv-SE" sz="2000" dirty="0"/>
          </a:p>
          <a:p>
            <a:pPr marL="0" indent="0">
              <a:buNone/>
            </a:pPr>
            <a:endParaRPr lang="sv-SE" sz="1800" dirty="0"/>
          </a:p>
        </p:txBody>
      </p:sp>
      <p:sp>
        <p:nvSpPr>
          <p:cNvPr id="5" name="Rectangle 4"/>
          <p:cNvSpPr/>
          <p:nvPr/>
        </p:nvSpPr>
        <p:spPr>
          <a:xfrm>
            <a:off x="1259632" y="3789040"/>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Rectangle 5"/>
          <p:cNvSpPr/>
          <p:nvPr/>
        </p:nvSpPr>
        <p:spPr>
          <a:xfrm>
            <a:off x="3203848" y="3789040"/>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Rectangle 6"/>
          <p:cNvSpPr/>
          <p:nvPr/>
        </p:nvSpPr>
        <p:spPr>
          <a:xfrm>
            <a:off x="5076056" y="3789040"/>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8" name="Rectangle 7"/>
          <p:cNvSpPr/>
          <p:nvPr/>
        </p:nvSpPr>
        <p:spPr>
          <a:xfrm>
            <a:off x="7020272" y="3789040"/>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9" name="TextBox 8"/>
          <p:cNvSpPr txBox="1"/>
          <p:nvPr/>
        </p:nvSpPr>
        <p:spPr>
          <a:xfrm>
            <a:off x="2725266" y="3863181"/>
            <a:ext cx="1080120" cy="461665"/>
          </a:xfrm>
          <a:prstGeom prst="rect">
            <a:avLst/>
          </a:prstGeom>
          <a:noFill/>
        </p:spPr>
        <p:txBody>
          <a:bodyPr wrap="square" rtlCol="0">
            <a:spAutoFit/>
          </a:bodyPr>
          <a:lstStyle/>
          <a:p>
            <a:r>
              <a:rPr lang="sv-SE" sz="2400" dirty="0" smtClean="0"/>
              <a:t>=</a:t>
            </a:r>
            <a:endParaRPr lang="sv-SE" sz="2400" dirty="0"/>
          </a:p>
        </p:txBody>
      </p:sp>
      <p:sp>
        <p:nvSpPr>
          <p:cNvPr id="10" name="TextBox 9"/>
          <p:cNvSpPr txBox="1"/>
          <p:nvPr/>
        </p:nvSpPr>
        <p:spPr>
          <a:xfrm>
            <a:off x="4644008" y="3861048"/>
            <a:ext cx="1080120" cy="461665"/>
          </a:xfrm>
          <a:prstGeom prst="rect">
            <a:avLst/>
          </a:prstGeom>
          <a:noFill/>
        </p:spPr>
        <p:txBody>
          <a:bodyPr wrap="square" rtlCol="0">
            <a:spAutoFit/>
          </a:bodyPr>
          <a:lstStyle/>
          <a:p>
            <a:r>
              <a:rPr lang="sv-SE" sz="2400" dirty="0"/>
              <a:t>+</a:t>
            </a:r>
          </a:p>
        </p:txBody>
      </p:sp>
      <p:sp>
        <p:nvSpPr>
          <p:cNvPr id="11" name="TextBox 10"/>
          <p:cNvSpPr txBox="1"/>
          <p:nvPr/>
        </p:nvSpPr>
        <p:spPr>
          <a:xfrm>
            <a:off x="6516216" y="3861048"/>
            <a:ext cx="1080120" cy="461665"/>
          </a:xfrm>
          <a:prstGeom prst="rect">
            <a:avLst/>
          </a:prstGeom>
          <a:noFill/>
        </p:spPr>
        <p:txBody>
          <a:bodyPr wrap="square" rtlCol="0">
            <a:spAutoFit/>
          </a:bodyPr>
          <a:lstStyle/>
          <a:p>
            <a:r>
              <a:rPr lang="sv-SE" sz="2400" dirty="0"/>
              <a:t>+</a:t>
            </a:r>
          </a:p>
        </p:txBody>
      </p:sp>
      <p:sp>
        <p:nvSpPr>
          <p:cNvPr id="12" name="TextBox 11"/>
          <p:cNvSpPr txBox="1"/>
          <p:nvPr/>
        </p:nvSpPr>
        <p:spPr>
          <a:xfrm>
            <a:off x="1475656" y="3851756"/>
            <a:ext cx="1897868" cy="369332"/>
          </a:xfrm>
          <a:prstGeom prst="rect">
            <a:avLst/>
          </a:prstGeom>
          <a:noFill/>
        </p:spPr>
        <p:txBody>
          <a:bodyPr wrap="square" rtlCol="0">
            <a:spAutoFit/>
          </a:bodyPr>
          <a:lstStyle/>
          <a:p>
            <a:r>
              <a:rPr lang="sv-SE" dirty="0" smtClean="0"/>
              <a:t>Value</a:t>
            </a:r>
            <a:endParaRPr lang="sv-SE" dirty="0"/>
          </a:p>
        </p:txBody>
      </p:sp>
      <p:sp>
        <p:nvSpPr>
          <p:cNvPr id="13" name="TextBox 12"/>
          <p:cNvSpPr txBox="1"/>
          <p:nvPr/>
        </p:nvSpPr>
        <p:spPr>
          <a:xfrm>
            <a:off x="3347864" y="3765023"/>
            <a:ext cx="1393812" cy="646331"/>
          </a:xfrm>
          <a:prstGeom prst="rect">
            <a:avLst/>
          </a:prstGeom>
          <a:noFill/>
        </p:spPr>
        <p:txBody>
          <a:bodyPr wrap="square" rtlCol="0">
            <a:spAutoFit/>
          </a:bodyPr>
          <a:lstStyle/>
          <a:p>
            <a:r>
              <a:rPr lang="sv-SE" dirty="0" smtClean="0"/>
              <a:t>Product features</a:t>
            </a:r>
            <a:endParaRPr lang="sv-SE" dirty="0"/>
          </a:p>
        </p:txBody>
      </p:sp>
      <p:sp>
        <p:nvSpPr>
          <p:cNvPr id="14" name="TextBox 13"/>
          <p:cNvSpPr txBox="1"/>
          <p:nvPr/>
        </p:nvSpPr>
        <p:spPr>
          <a:xfrm>
            <a:off x="5338428" y="3861048"/>
            <a:ext cx="1393812" cy="369332"/>
          </a:xfrm>
          <a:prstGeom prst="rect">
            <a:avLst/>
          </a:prstGeom>
          <a:noFill/>
        </p:spPr>
        <p:txBody>
          <a:bodyPr wrap="square" rtlCol="0">
            <a:spAutoFit/>
          </a:bodyPr>
          <a:lstStyle/>
          <a:p>
            <a:r>
              <a:rPr lang="sv-SE" dirty="0" smtClean="0"/>
              <a:t>Image</a:t>
            </a:r>
            <a:endParaRPr lang="sv-SE" dirty="0"/>
          </a:p>
        </p:txBody>
      </p:sp>
      <p:sp>
        <p:nvSpPr>
          <p:cNvPr id="15" name="TextBox 14"/>
          <p:cNvSpPr txBox="1"/>
          <p:nvPr/>
        </p:nvSpPr>
        <p:spPr>
          <a:xfrm>
            <a:off x="7210636" y="3923764"/>
            <a:ext cx="1393812" cy="369332"/>
          </a:xfrm>
          <a:prstGeom prst="rect">
            <a:avLst/>
          </a:prstGeom>
          <a:noFill/>
        </p:spPr>
        <p:txBody>
          <a:bodyPr wrap="square" rtlCol="0">
            <a:spAutoFit/>
          </a:bodyPr>
          <a:lstStyle/>
          <a:p>
            <a:r>
              <a:rPr lang="sv-SE" dirty="0" smtClean="0"/>
              <a:t>Relations</a:t>
            </a:r>
            <a:endParaRPr lang="sv-SE" dirty="0"/>
          </a:p>
        </p:txBody>
      </p:sp>
      <p:cxnSp>
        <p:nvCxnSpPr>
          <p:cNvPr id="17" name="Straight Connector 16"/>
          <p:cNvCxnSpPr/>
          <p:nvPr/>
        </p:nvCxnSpPr>
        <p:spPr>
          <a:xfrm flipH="1">
            <a:off x="3868172" y="4336271"/>
            <a:ext cx="4240" cy="50405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1907704" y="4840327"/>
            <a:ext cx="4281186" cy="2"/>
          </a:xfrm>
          <a:prstGeom prst="line">
            <a:avLst/>
          </a:prstGeom>
        </p:spPr>
        <p:style>
          <a:lnRef idx="1">
            <a:schemeClr val="dk1"/>
          </a:lnRef>
          <a:fillRef idx="0">
            <a:schemeClr val="dk1"/>
          </a:fillRef>
          <a:effectRef idx="0">
            <a:schemeClr val="dk1"/>
          </a:effectRef>
          <a:fontRef idx="minor">
            <a:schemeClr val="tx1"/>
          </a:fontRef>
        </p:style>
      </p:cxnSp>
      <p:sp>
        <p:nvSpPr>
          <p:cNvPr id="27" name="Rectangle 26"/>
          <p:cNvSpPr/>
          <p:nvPr/>
        </p:nvSpPr>
        <p:spPr>
          <a:xfrm>
            <a:off x="1115616" y="5373216"/>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28" name="TextBox 27"/>
          <p:cNvSpPr txBox="1"/>
          <p:nvPr/>
        </p:nvSpPr>
        <p:spPr>
          <a:xfrm>
            <a:off x="1115616" y="5507940"/>
            <a:ext cx="1393812" cy="369332"/>
          </a:xfrm>
          <a:prstGeom prst="rect">
            <a:avLst/>
          </a:prstGeom>
          <a:noFill/>
        </p:spPr>
        <p:txBody>
          <a:bodyPr wrap="square" rtlCol="0">
            <a:spAutoFit/>
          </a:bodyPr>
          <a:lstStyle/>
          <a:p>
            <a:r>
              <a:rPr lang="sv-SE" dirty="0" smtClean="0"/>
              <a:t>Functionality</a:t>
            </a:r>
            <a:endParaRPr lang="sv-SE" dirty="0"/>
          </a:p>
        </p:txBody>
      </p:sp>
      <p:sp>
        <p:nvSpPr>
          <p:cNvPr id="29" name="Rectangle 28"/>
          <p:cNvSpPr/>
          <p:nvPr/>
        </p:nvSpPr>
        <p:spPr>
          <a:xfrm>
            <a:off x="2674132" y="5373216"/>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30" name="TextBox 29"/>
          <p:cNvSpPr txBox="1"/>
          <p:nvPr/>
        </p:nvSpPr>
        <p:spPr>
          <a:xfrm>
            <a:off x="2818148" y="5520819"/>
            <a:ext cx="1393812" cy="369332"/>
          </a:xfrm>
          <a:prstGeom prst="rect">
            <a:avLst/>
          </a:prstGeom>
          <a:noFill/>
        </p:spPr>
        <p:txBody>
          <a:bodyPr wrap="square" rtlCol="0">
            <a:spAutoFit/>
          </a:bodyPr>
          <a:lstStyle/>
          <a:p>
            <a:r>
              <a:rPr lang="sv-SE" dirty="0" smtClean="0"/>
              <a:t>Quality</a:t>
            </a:r>
            <a:endParaRPr lang="sv-SE" dirty="0"/>
          </a:p>
        </p:txBody>
      </p:sp>
      <p:sp>
        <p:nvSpPr>
          <p:cNvPr id="31" name="Rectangle 30"/>
          <p:cNvSpPr/>
          <p:nvPr/>
        </p:nvSpPr>
        <p:spPr>
          <a:xfrm>
            <a:off x="4283968" y="5386095"/>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32" name="TextBox 31"/>
          <p:cNvSpPr txBox="1"/>
          <p:nvPr/>
        </p:nvSpPr>
        <p:spPr>
          <a:xfrm>
            <a:off x="4474332" y="5517232"/>
            <a:ext cx="1393812" cy="369332"/>
          </a:xfrm>
          <a:prstGeom prst="rect">
            <a:avLst/>
          </a:prstGeom>
          <a:noFill/>
        </p:spPr>
        <p:txBody>
          <a:bodyPr wrap="square" rtlCol="0">
            <a:spAutoFit/>
          </a:bodyPr>
          <a:lstStyle/>
          <a:p>
            <a:r>
              <a:rPr lang="sv-SE" dirty="0" smtClean="0"/>
              <a:t>Price</a:t>
            </a:r>
            <a:endParaRPr lang="sv-SE" dirty="0"/>
          </a:p>
        </p:txBody>
      </p:sp>
      <p:sp>
        <p:nvSpPr>
          <p:cNvPr id="34" name="Rectangle 33"/>
          <p:cNvSpPr/>
          <p:nvPr/>
        </p:nvSpPr>
        <p:spPr>
          <a:xfrm>
            <a:off x="5940152" y="5373216"/>
            <a:ext cx="136815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b="1" dirty="0"/>
          </a:p>
        </p:txBody>
      </p:sp>
      <p:sp>
        <p:nvSpPr>
          <p:cNvPr id="35" name="TextBox 34"/>
          <p:cNvSpPr txBox="1"/>
          <p:nvPr/>
        </p:nvSpPr>
        <p:spPr>
          <a:xfrm>
            <a:off x="6130516" y="5504353"/>
            <a:ext cx="1393812" cy="369332"/>
          </a:xfrm>
          <a:prstGeom prst="rect">
            <a:avLst/>
          </a:prstGeom>
          <a:noFill/>
        </p:spPr>
        <p:txBody>
          <a:bodyPr wrap="square" rtlCol="0">
            <a:spAutoFit/>
          </a:bodyPr>
          <a:lstStyle/>
          <a:p>
            <a:r>
              <a:rPr lang="sv-SE" dirty="0" smtClean="0"/>
              <a:t>Time</a:t>
            </a:r>
            <a:endParaRPr lang="sv-SE" dirty="0"/>
          </a:p>
        </p:txBody>
      </p:sp>
      <p:cxnSp>
        <p:nvCxnSpPr>
          <p:cNvPr id="37" name="Straight Connector 36"/>
          <p:cNvCxnSpPr/>
          <p:nvPr/>
        </p:nvCxnSpPr>
        <p:spPr>
          <a:xfrm>
            <a:off x="1907704" y="4840327"/>
            <a:ext cx="0" cy="5328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275856" y="4869160"/>
            <a:ext cx="0" cy="5328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932040" y="4869160"/>
            <a:ext cx="0" cy="5328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228184" y="4869160"/>
            <a:ext cx="0" cy="53288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840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Customer value and process based strategies</a:t>
            </a:r>
            <a:endParaRPr lang="sv-SE" dirty="0"/>
          </a:p>
        </p:txBody>
      </p:sp>
      <p:sp>
        <p:nvSpPr>
          <p:cNvPr id="3" name="Content Placeholder 2"/>
          <p:cNvSpPr>
            <a:spLocks noGrp="1"/>
          </p:cNvSpPr>
          <p:nvPr>
            <p:ph idx="1"/>
          </p:nvPr>
        </p:nvSpPr>
        <p:spPr/>
        <p:txBody>
          <a:bodyPr>
            <a:normAutofit/>
          </a:bodyPr>
          <a:lstStyle/>
          <a:p>
            <a:r>
              <a:rPr lang="sv-SE" sz="2000" dirty="0" smtClean="0"/>
              <a:t>Closly related to the customer value based strategies are </a:t>
            </a:r>
            <a:r>
              <a:rPr lang="sv-SE" sz="2000" b="1" dirty="0" smtClean="0"/>
              <a:t>process based strategies</a:t>
            </a:r>
            <a:r>
              <a:rPr lang="sv-SE" sz="2000" dirty="0" smtClean="0"/>
              <a:t>.</a:t>
            </a:r>
          </a:p>
          <a:p>
            <a:r>
              <a:rPr lang="sv-SE" sz="2000" dirty="0" smtClean="0"/>
              <a:t>In process based strategies, such as BPR, customer value claims to be created in the processes. Therefore process analysis, process design and focus on the creation of customer value are in focus</a:t>
            </a:r>
          </a:p>
          <a:p>
            <a:r>
              <a:rPr lang="sv-SE" sz="2000" dirty="0" smtClean="0"/>
              <a:t>Products are developed, produced, sold and delivered in business processes. </a:t>
            </a:r>
          </a:p>
          <a:p>
            <a:r>
              <a:rPr lang="sv-SE" sz="2000" dirty="0" smtClean="0"/>
              <a:t>Employees that work in well-designed processes  can make use of their knowledge and skills</a:t>
            </a:r>
          </a:p>
          <a:p>
            <a:r>
              <a:rPr lang="sv-SE" sz="2000" dirty="0" smtClean="0"/>
              <a:t>In </a:t>
            </a:r>
            <a:r>
              <a:rPr lang="sv-SE" sz="2000" dirty="0"/>
              <a:t>process based </a:t>
            </a:r>
            <a:r>
              <a:rPr lang="sv-SE" sz="2000" dirty="0" smtClean="0"/>
              <a:t>strategies, the focus shifts somewhat from strategy development to strategy implementation, although it is important to identify the core processes and  activities, that is, the ones that really makes a difference for the organsations </a:t>
            </a:r>
          </a:p>
          <a:p>
            <a:pPr marL="0" indent="0">
              <a:buNone/>
            </a:pPr>
            <a:endParaRPr lang="sv-SE" sz="2000" dirty="0" smtClean="0"/>
          </a:p>
          <a:p>
            <a:endParaRPr lang="sv-SE" sz="2000" dirty="0"/>
          </a:p>
          <a:p>
            <a:pPr marL="0" indent="0">
              <a:buNone/>
            </a:pPr>
            <a:endParaRPr lang="sv-SE" sz="1800" dirty="0"/>
          </a:p>
        </p:txBody>
      </p:sp>
    </p:spTree>
    <p:extLst>
      <p:ext uri="{BB962C8B-B14F-4D97-AF65-F5344CB8AC3E}">
        <p14:creationId xmlns:p14="http://schemas.microsoft.com/office/powerpoint/2010/main" val="31613320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Digital strategies</a:t>
            </a:r>
            <a:endParaRPr lang="sv-SE" sz="3600" dirty="0"/>
          </a:p>
        </p:txBody>
      </p:sp>
      <p:sp>
        <p:nvSpPr>
          <p:cNvPr id="3" name="Content Placeholder 2"/>
          <p:cNvSpPr>
            <a:spLocks noGrp="1"/>
          </p:cNvSpPr>
          <p:nvPr>
            <p:ph idx="1"/>
          </p:nvPr>
        </p:nvSpPr>
        <p:spPr/>
        <p:txBody>
          <a:bodyPr>
            <a:normAutofit/>
          </a:bodyPr>
          <a:lstStyle/>
          <a:p>
            <a:r>
              <a:rPr lang="en-US" sz="2000" dirty="0" smtClean="0"/>
              <a:t>The </a:t>
            </a:r>
            <a:r>
              <a:rPr lang="en-US" sz="2000" dirty="0"/>
              <a:t>basic idea </a:t>
            </a:r>
            <a:r>
              <a:rPr lang="en-US" sz="2000" dirty="0" smtClean="0"/>
              <a:t>in digital strategies is </a:t>
            </a:r>
            <a:r>
              <a:rPr lang="en-US" sz="2000" dirty="0"/>
              <a:t>to </a:t>
            </a:r>
            <a:r>
              <a:rPr lang="en-US" sz="2000" b="1" dirty="0"/>
              <a:t>exploit digital technology for new business models</a:t>
            </a:r>
            <a:r>
              <a:rPr lang="en-US" sz="2000" dirty="0"/>
              <a:t> </a:t>
            </a:r>
            <a:r>
              <a:rPr lang="en-US" sz="2000" dirty="0" smtClean="0"/>
              <a:t>to </a:t>
            </a:r>
            <a:r>
              <a:rPr lang="en-US" sz="2000" dirty="0"/>
              <a:t>enhance customer value and </a:t>
            </a:r>
            <a:r>
              <a:rPr lang="en-US" sz="2000" dirty="0" smtClean="0"/>
              <a:t>competitiveness</a:t>
            </a:r>
          </a:p>
          <a:p>
            <a:r>
              <a:rPr lang="en-US" sz="2000" dirty="0" smtClean="0"/>
              <a:t>Especially, the </a:t>
            </a:r>
            <a:r>
              <a:rPr lang="en-US" sz="2000" b="1" dirty="0"/>
              <a:t>digital business network </a:t>
            </a:r>
            <a:r>
              <a:rPr lang="en-US" sz="2000" dirty="0"/>
              <a:t>becomes </a:t>
            </a:r>
            <a:r>
              <a:rPr lang="en-US" sz="2000" b="1" dirty="0"/>
              <a:t>central in digital </a:t>
            </a:r>
            <a:r>
              <a:rPr lang="en-US" sz="2000" b="1" dirty="0" smtClean="0"/>
              <a:t>strategies</a:t>
            </a:r>
          </a:p>
          <a:p>
            <a:r>
              <a:rPr lang="en-US" sz="2000" dirty="0" smtClean="0"/>
              <a:t>ICT </a:t>
            </a:r>
            <a:r>
              <a:rPr lang="en-US" sz="2000" dirty="0"/>
              <a:t>makes the interaction between actors in the network less costly: </a:t>
            </a:r>
            <a:r>
              <a:rPr lang="en-US" sz="2000" b="1" dirty="0"/>
              <a:t>Internet is used for transactions and communications between actors in the network</a:t>
            </a:r>
          </a:p>
          <a:p>
            <a:endParaRPr lang="en-US" sz="2000" dirty="0" smtClean="0"/>
          </a:p>
          <a:p>
            <a:endParaRPr lang="en-US" sz="2000" dirty="0" smtClean="0"/>
          </a:p>
        </p:txBody>
      </p:sp>
      <p:sp>
        <p:nvSpPr>
          <p:cNvPr id="6" name="TextBox 5"/>
          <p:cNvSpPr txBox="1"/>
          <p:nvPr/>
        </p:nvSpPr>
        <p:spPr>
          <a:xfrm>
            <a:off x="4247100" y="5229200"/>
            <a:ext cx="4285340" cy="338554"/>
          </a:xfrm>
          <a:prstGeom prst="rect">
            <a:avLst/>
          </a:prstGeom>
          <a:noFill/>
        </p:spPr>
        <p:txBody>
          <a:bodyPr wrap="none" rtlCol="0">
            <a:spAutoFit/>
          </a:bodyPr>
          <a:lstStyle/>
          <a:p>
            <a:r>
              <a:rPr lang="sv-SE" sz="1500" dirty="0"/>
              <a:t>(Bengtsson&amp;Skärvad, 2011, </a:t>
            </a:r>
            <a:r>
              <a:rPr lang="sv-SE" sz="1600" dirty="0"/>
              <a:t>Tapscott &amp; Lowy, 2000</a:t>
            </a:r>
            <a:r>
              <a:rPr lang="sv-SE" sz="1500" dirty="0"/>
              <a:t>)</a:t>
            </a:r>
          </a:p>
        </p:txBody>
      </p:sp>
    </p:spTree>
    <p:extLst>
      <p:ext uri="{BB962C8B-B14F-4D97-AF65-F5344CB8AC3E}">
        <p14:creationId xmlns:p14="http://schemas.microsoft.com/office/powerpoint/2010/main" val="19027078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Digital strategies – Business Models</a:t>
            </a:r>
            <a:endParaRPr lang="sv-SE" sz="3600" dirty="0"/>
          </a:p>
        </p:txBody>
      </p:sp>
      <p:sp>
        <p:nvSpPr>
          <p:cNvPr id="3" name="Content Placeholder 2"/>
          <p:cNvSpPr>
            <a:spLocks noGrp="1"/>
          </p:cNvSpPr>
          <p:nvPr>
            <p:ph idx="1"/>
          </p:nvPr>
        </p:nvSpPr>
        <p:spPr/>
        <p:txBody>
          <a:bodyPr>
            <a:normAutofit/>
          </a:bodyPr>
          <a:lstStyle/>
          <a:p>
            <a:r>
              <a:rPr lang="en-US" sz="2000" dirty="0" smtClean="0"/>
              <a:t>A </a:t>
            </a:r>
            <a:r>
              <a:rPr lang="en-US" sz="2000" dirty="0"/>
              <a:t>business model describes </a:t>
            </a:r>
            <a:r>
              <a:rPr lang="en-US" sz="2000" dirty="0" smtClean="0"/>
              <a:t>the </a:t>
            </a:r>
            <a:r>
              <a:rPr lang="en-US" sz="2000" b="1" dirty="0" smtClean="0"/>
              <a:t>rationale of how an organization create and deliver value for its customer and other stakeholders</a:t>
            </a:r>
            <a:r>
              <a:rPr lang="en-US" sz="2000" dirty="0" smtClean="0"/>
              <a:t>. </a:t>
            </a:r>
          </a:p>
          <a:p>
            <a:r>
              <a:rPr lang="en-US" sz="2000" dirty="0" smtClean="0"/>
              <a:t>A business model is usually described by </a:t>
            </a:r>
            <a:r>
              <a:rPr lang="en-US" sz="2000" b="1" dirty="0" smtClean="0"/>
              <a:t>presenting resources exchanged between suppliers and the organization as well between the organization and its customer</a:t>
            </a:r>
            <a:r>
              <a:rPr lang="en-US" sz="2000" dirty="0" smtClean="0"/>
              <a:t> (so called </a:t>
            </a:r>
            <a:r>
              <a:rPr lang="en-US" sz="2000" b="1" dirty="0" smtClean="0"/>
              <a:t>transfer or exchange processes</a:t>
            </a:r>
            <a:r>
              <a:rPr lang="en-US" sz="2000" dirty="0" smtClean="0"/>
              <a:t>). </a:t>
            </a:r>
          </a:p>
          <a:p>
            <a:r>
              <a:rPr lang="en-US" sz="2000" dirty="0" smtClean="0"/>
              <a:t>Moreover, a </a:t>
            </a:r>
            <a:r>
              <a:rPr lang="en-US" sz="2000" b="1" dirty="0" smtClean="0"/>
              <a:t>business model often also presents how input resources are transferred to output resources within an organization </a:t>
            </a:r>
            <a:r>
              <a:rPr lang="en-US" sz="2000" dirty="0" smtClean="0"/>
              <a:t>(so called </a:t>
            </a:r>
            <a:r>
              <a:rPr lang="en-US" sz="2000" b="1" dirty="0" smtClean="0"/>
              <a:t>conversion processes</a:t>
            </a:r>
            <a:r>
              <a:rPr lang="en-US" sz="2000" dirty="0" smtClean="0"/>
              <a:t>)</a:t>
            </a:r>
          </a:p>
        </p:txBody>
      </p:sp>
      <p:sp>
        <p:nvSpPr>
          <p:cNvPr id="6" name="TextBox 5"/>
          <p:cNvSpPr txBox="1"/>
          <p:nvPr/>
        </p:nvSpPr>
        <p:spPr>
          <a:xfrm>
            <a:off x="4247100" y="5229200"/>
            <a:ext cx="4285340" cy="338554"/>
          </a:xfrm>
          <a:prstGeom prst="rect">
            <a:avLst/>
          </a:prstGeom>
          <a:noFill/>
        </p:spPr>
        <p:txBody>
          <a:bodyPr wrap="none" rtlCol="0">
            <a:spAutoFit/>
          </a:bodyPr>
          <a:lstStyle/>
          <a:p>
            <a:r>
              <a:rPr lang="sv-SE" sz="1500" dirty="0"/>
              <a:t>(Bengtsson&amp;Skärvad, 2011, </a:t>
            </a:r>
            <a:r>
              <a:rPr lang="sv-SE" sz="1600" dirty="0"/>
              <a:t>Tapscott &amp; Lowy, 2000</a:t>
            </a:r>
            <a:r>
              <a:rPr lang="sv-SE" sz="1500" dirty="0"/>
              <a:t>)</a:t>
            </a:r>
          </a:p>
        </p:txBody>
      </p:sp>
    </p:spTree>
    <p:extLst>
      <p:ext uri="{BB962C8B-B14F-4D97-AF65-F5344CB8AC3E}">
        <p14:creationId xmlns:p14="http://schemas.microsoft.com/office/powerpoint/2010/main" val="8624305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Digital strategies</a:t>
            </a:r>
            <a:endParaRPr lang="sv-SE" sz="3600" dirty="0"/>
          </a:p>
        </p:txBody>
      </p:sp>
      <p:sp>
        <p:nvSpPr>
          <p:cNvPr id="3" name="Content Placeholder 2"/>
          <p:cNvSpPr>
            <a:spLocks noGrp="1"/>
          </p:cNvSpPr>
          <p:nvPr>
            <p:ph idx="1"/>
          </p:nvPr>
        </p:nvSpPr>
        <p:spPr/>
        <p:txBody>
          <a:bodyPr>
            <a:normAutofit/>
          </a:bodyPr>
          <a:lstStyle/>
          <a:p>
            <a:r>
              <a:rPr lang="en-US" sz="2000" dirty="0" smtClean="0"/>
              <a:t>As mentioned, the </a:t>
            </a:r>
            <a:r>
              <a:rPr lang="en-US" sz="2000" b="1" dirty="0"/>
              <a:t>digital business network </a:t>
            </a:r>
            <a:r>
              <a:rPr lang="en-US" sz="2000" dirty="0"/>
              <a:t>becomes </a:t>
            </a:r>
            <a:r>
              <a:rPr lang="en-US" sz="2000" b="1" dirty="0" smtClean="0"/>
              <a:t>central in digital strategies </a:t>
            </a:r>
          </a:p>
          <a:p>
            <a:r>
              <a:rPr lang="en-US" sz="2000" dirty="0" err="1" smtClean="0"/>
              <a:t>Tapscott</a:t>
            </a:r>
            <a:r>
              <a:rPr lang="en-US" sz="2000" dirty="0" smtClean="0"/>
              <a:t> </a:t>
            </a:r>
            <a:r>
              <a:rPr lang="en-US" sz="2000" dirty="0"/>
              <a:t>&amp; </a:t>
            </a:r>
            <a:r>
              <a:rPr lang="en-US" sz="2000" dirty="0" smtClean="0"/>
              <a:t>Lowy (2000) describe </a:t>
            </a:r>
            <a:r>
              <a:rPr lang="en-US" sz="2000" b="1" dirty="0" smtClean="0"/>
              <a:t>different digital strategies </a:t>
            </a:r>
            <a:r>
              <a:rPr lang="en-US" sz="2000" dirty="0" smtClean="0"/>
              <a:t>– based on the relationships between the </a:t>
            </a:r>
            <a:r>
              <a:rPr lang="en-US" sz="2000" dirty="0" err="1" smtClean="0"/>
              <a:t>organisations</a:t>
            </a:r>
            <a:r>
              <a:rPr lang="en-US" sz="2000" dirty="0" smtClean="0"/>
              <a:t> in the network – mainly way of governing the network and way of integrating value between involved partners in the network</a:t>
            </a:r>
          </a:p>
          <a:p>
            <a:r>
              <a:rPr lang="en-US" sz="2000" dirty="0" smtClean="0"/>
              <a:t>The </a:t>
            </a:r>
            <a:r>
              <a:rPr lang="en-US" sz="2000" dirty="0"/>
              <a:t>customer's role </a:t>
            </a:r>
            <a:r>
              <a:rPr lang="en-US" sz="2000" dirty="0" smtClean="0"/>
              <a:t>usually becomes </a:t>
            </a:r>
            <a:r>
              <a:rPr lang="en-US" sz="2000" dirty="0"/>
              <a:t>more active </a:t>
            </a:r>
            <a:r>
              <a:rPr lang="en-US" sz="2000" dirty="0" smtClean="0"/>
              <a:t>in digital strategies - as a:</a:t>
            </a:r>
          </a:p>
          <a:p>
            <a:pPr lvl="1"/>
            <a:r>
              <a:rPr lang="en-US" sz="1800" dirty="0" smtClean="0"/>
              <a:t>producer </a:t>
            </a:r>
            <a:r>
              <a:rPr lang="en-US" sz="1800" dirty="0"/>
              <a:t>of data in social media (Web 2.0), </a:t>
            </a:r>
            <a:endParaRPr lang="en-US" sz="1800" dirty="0" smtClean="0"/>
          </a:p>
          <a:p>
            <a:pPr lvl="1"/>
            <a:r>
              <a:rPr lang="en-US" sz="1800" dirty="0" smtClean="0"/>
              <a:t>active designers </a:t>
            </a:r>
            <a:r>
              <a:rPr lang="en-US" sz="1800" dirty="0"/>
              <a:t>and evaluators, </a:t>
            </a:r>
            <a:r>
              <a:rPr lang="en-US" sz="1800" dirty="0" smtClean="0"/>
              <a:t>and </a:t>
            </a:r>
          </a:p>
          <a:p>
            <a:pPr lvl="1"/>
            <a:r>
              <a:rPr lang="en-US" sz="1800" dirty="0" smtClean="0"/>
              <a:t>user of self-service </a:t>
            </a:r>
            <a:r>
              <a:rPr lang="en-US" sz="1800" dirty="0"/>
              <a:t>(like during online </a:t>
            </a:r>
            <a:r>
              <a:rPr lang="en-US" sz="1800" dirty="0" smtClean="0"/>
              <a:t>check-in), </a:t>
            </a:r>
            <a:r>
              <a:rPr lang="en-US" sz="1800" dirty="0"/>
              <a:t>etc.</a:t>
            </a:r>
            <a:endParaRPr lang="en-US" sz="1800" dirty="0">
              <a:effectLst/>
            </a:endParaRPr>
          </a:p>
        </p:txBody>
      </p:sp>
      <p:sp>
        <p:nvSpPr>
          <p:cNvPr id="6" name="TextBox 5"/>
          <p:cNvSpPr txBox="1"/>
          <p:nvPr/>
        </p:nvSpPr>
        <p:spPr>
          <a:xfrm>
            <a:off x="4247100" y="5898758"/>
            <a:ext cx="4285340" cy="338554"/>
          </a:xfrm>
          <a:prstGeom prst="rect">
            <a:avLst/>
          </a:prstGeom>
          <a:noFill/>
        </p:spPr>
        <p:txBody>
          <a:bodyPr wrap="none" rtlCol="0">
            <a:spAutoFit/>
          </a:bodyPr>
          <a:lstStyle/>
          <a:p>
            <a:r>
              <a:rPr lang="sv-SE" sz="1500" dirty="0"/>
              <a:t>(Bengtsson&amp;Skärvad, 2011, </a:t>
            </a:r>
            <a:r>
              <a:rPr lang="sv-SE" sz="1600" dirty="0"/>
              <a:t>Tapscott &amp; Lowy, 2000</a:t>
            </a:r>
            <a:r>
              <a:rPr lang="sv-SE" sz="1500" dirty="0"/>
              <a:t>)</a:t>
            </a:r>
          </a:p>
        </p:txBody>
      </p:sp>
    </p:spTree>
    <p:extLst>
      <p:ext uri="{BB962C8B-B14F-4D97-AF65-F5344CB8AC3E}">
        <p14:creationId xmlns:p14="http://schemas.microsoft.com/office/powerpoint/2010/main" val="2729465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Real time strategies</a:t>
            </a:r>
            <a:endParaRPr lang="sv-SE" sz="3600" dirty="0"/>
          </a:p>
        </p:txBody>
      </p:sp>
      <p:sp>
        <p:nvSpPr>
          <p:cNvPr id="3" name="Content Placeholder 2"/>
          <p:cNvSpPr>
            <a:spLocks noGrp="1"/>
          </p:cNvSpPr>
          <p:nvPr>
            <p:ph idx="1"/>
          </p:nvPr>
        </p:nvSpPr>
        <p:spPr>
          <a:xfrm>
            <a:off x="323528" y="1412776"/>
            <a:ext cx="8496944" cy="5400600"/>
          </a:xfrm>
        </p:spPr>
        <p:txBody>
          <a:bodyPr>
            <a:normAutofit/>
          </a:bodyPr>
          <a:lstStyle/>
          <a:p>
            <a:r>
              <a:rPr lang="en-US" sz="2000" dirty="0"/>
              <a:t>Real Time Strategies are </a:t>
            </a:r>
            <a:r>
              <a:rPr lang="en-US" sz="2000" dirty="0" smtClean="0"/>
              <a:t>strategies developed </a:t>
            </a:r>
            <a:r>
              <a:rPr lang="en-US" sz="2000" dirty="0"/>
              <a:t>in a world that is becoming more complex and </a:t>
            </a:r>
            <a:r>
              <a:rPr lang="en-US" sz="2000" dirty="0" smtClean="0"/>
              <a:t>ever changing</a:t>
            </a:r>
          </a:p>
          <a:p>
            <a:r>
              <a:rPr lang="en-US" sz="2000" dirty="0" smtClean="0"/>
              <a:t>Researchers claim that that </a:t>
            </a:r>
            <a:r>
              <a:rPr lang="en-US" sz="2000" dirty="0"/>
              <a:t>in situations of high uncertainty, </a:t>
            </a:r>
            <a:r>
              <a:rPr lang="en-US" sz="2000" dirty="0" smtClean="0"/>
              <a:t>it is hard to get acceptance for one common strategy. Instead several competing strategies often emerge. This, however, does not need to be negative, at least according to those advocating real time strategies</a:t>
            </a:r>
          </a:p>
          <a:p>
            <a:pPr marL="0" indent="0">
              <a:buNone/>
            </a:pPr>
            <a:endParaRPr lang="en-US" sz="2000" dirty="0" smtClean="0"/>
          </a:p>
          <a:p>
            <a:endParaRPr lang="en-US" sz="2000" dirty="0" smtClean="0"/>
          </a:p>
          <a:p>
            <a:endParaRPr lang="en-US" sz="2000" dirty="0"/>
          </a:p>
          <a:p>
            <a:endParaRPr lang="en-US" sz="2000" dirty="0" smtClean="0"/>
          </a:p>
          <a:p>
            <a:endParaRPr lang="en-US" sz="2000" dirty="0" smtClean="0"/>
          </a:p>
          <a:p>
            <a:endParaRPr lang="sv-SE" sz="2000" dirty="0" smtClean="0"/>
          </a:p>
          <a:p>
            <a:endParaRPr lang="sv-SE" dirty="0" smtClean="0"/>
          </a:p>
        </p:txBody>
      </p:sp>
      <p:sp>
        <p:nvSpPr>
          <p:cNvPr id="5" name="TextBox 4"/>
          <p:cNvSpPr txBox="1"/>
          <p:nvPr/>
        </p:nvSpPr>
        <p:spPr>
          <a:xfrm>
            <a:off x="5148064" y="6258798"/>
            <a:ext cx="3591881" cy="338554"/>
          </a:xfrm>
          <a:prstGeom prst="rect">
            <a:avLst/>
          </a:prstGeom>
          <a:noFill/>
        </p:spPr>
        <p:txBody>
          <a:bodyPr wrap="none" rtlCol="0">
            <a:spAutoFit/>
          </a:bodyPr>
          <a:lstStyle/>
          <a:p>
            <a:r>
              <a:rPr lang="sv-SE" sz="1600" dirty="0"/>
              <a:t>(Bengtsson&amp;Skärvad, </a:t>
            </a:r>
            <a:r>
              <a:rPr lang="sv-SE" sz="1600" dirty="0" smtClean="0"/>
              <a:t>2011, Weick</a:t>
            </a:r>
            <a:r>
              <a:rPr lang="sv-SE" sz="1600" dirty="0"/>
              <a:t>, 1998</a:t>
            </a:r>
            <a:r>
              <a:rPr lang="sv-SE" sz="1600" dirty="0" smtClean="0"/>
              <a:t>)</a:t>
            </a:r>
            <a:endParaRPr lang="sv-SE" sz="1600" dirty="0"/>
          </a:p>
        </p:txBody>
      </p:sp>
    </p:spTree>
    <p:extLst>
      <p:ext uri="{BB962C8B-B14F-4D97-AF65-F5344CB8AC3E}">
        <p14:creationId xmlns:p14="http://schemas.microsoft.com/office/powerpoint/2010/main" val="35516445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Real time strategies</a:t>
            </a:r>
            <a:endParaRPr lang="sv-SE" sz="3600" dirty="0"/>
          </a:p>
        </p:txBody>
      </p:sp>
      <p:sp>
        <p:nvSpPr>
          <p:cNvPr id="3" name="Content Placeholder 2"/>
          <p:cNvSpPr>
            <a:spLocks noGrp="1"/>
          </p:cNvSpPr>
          <p:nvPr>
            <p:ph idx="1"/>
          </p:nvPr>
        </p:nvSpPr>
        <p:spPr>
          <a:xfrm>
            <a:off x="323528" y="1412776"/>
            <a:ext cx="8496944" cy="5400600"/>
          </a:xfrm>
        </p:spPr>
        <p:txBody>
          <a:bodyPr>
            <a:normAutofit/>
          </a:bodyPr>
          <a:lstStyle/>
          <a:p>
            <a:r>
              <a:rPr lang="en-US" sz="2000" dirty="0" smtClean="0"/>
              <a:t>Real </a:t>
            </a:r>
            <a:r>
              <a:rPr lang="en-US" sz="2000" dirty="0"/>
              <a:t>time strategies </a:t>
            </a:r>
            <a:r>
              <a:rPr lang="en-US" sz="2000" b="1" dirty="0"/>
              <a:t>emphasize the acting in real time and learn from the actions instead of </a:t>
            </a:r>
            <a:r>
              <a:rPr lang="en-US" sz="2000" b="1" dirty="0" smtClean="0"/>
              <a:t>planning</a:t>
            </a:r>
            <a:r>
              <a:rPr lang="en-US" sz="2000" dirty="0" smtClean="0"/>
              <a:t>. This can be promoted by:</a:t>
            </a:r>
          </a:p>
          <a:p>
            <a:pPr lvl="1"/>
            <a:r>
              <a:rPr lang="en-US" sz="1800" dirty="0" smtClean="0"/>
              <a:t>creating confidence among employees to manage unusual situations</a:t>
            </a:r>
          </a:p>
          <a:p>
            <a:pPr lvl="1"/>
            <a:r>
              <a:rPr lang="en-US" sz="1800" dirty="0" smtClean="0"/>
              <a:t>creating a </a:t>
            </a:r>
            <a:r>
              <a:rPr lang="en-US" sz="1800" dirty="0"/>
              <a:t>good understanding of internal resources and </a:t>
            </a:r>
            <a:r>
              <a:rPr lang="en-US" sz="1800" dirty="0" smtClean="0"/>
              <a:t>capabilities</a:t>
            </a:r>
          </a:p>
          <a:p>
            <a:pPr lvl="1"/>
            <a:r>
              <a:rPr lang="en-US" sz="1800" dirty="0" smtClean="0"/>
              <a:t>having a set of methods and models to apply when unusual situation emerge </a:t>
            </a:r>
          </a:p>
          <a:p>
            <a:pPr lvl="1"/>
            <a:r>
              <a:rPr lang="en-US" sz="1800" dirty="0" smtClean="0"/>
              <a:t>stimulating </a:t>
            </a:r>
            <a:r>
              <a:rPr lang="en-US" sz="1800" dirty="0"/>
              <a:t>greater risk taking among </a:t>
            </a:r>
            <a:r>
              <a:rPr lang="en-US" sz="1800" dirty="0" smtClean="0"/>
              <a:t>employees</a:t>
            </a:r>
            <a:endParaRPr lang="en-US" sz="1800" dirty="0"/>
          </a:p>
          <a:p>
            <a:r>
              <a:rPr lang="en-US" sz="2000" dirty="0" smtClean="0"/>
              <a:t>Real time strategies </a:t>
            </a:r>
            <a:r>
              <a:rPr lang="en-US" sz="2000" b="1" dirty="0" smtClean="0"/>
              <a:t>often accept several strategies in parallel. </a:t>
            </a:r>
            <a:r>
              <a:rPr lang="en-US" sz="2000" dirty="0" smtClean="0"/>
              <a:t>This can be promoted by creating and supporting multiple </a:t>
            </a:r>
            <a:r>
              <a:rPr lang="en-US" sz="2000" dirty="0"/>
              <a:t>self-organized </a:t>
            </a:r>
            <a:r>
              <a:rPr lang="en-US" sz="2000" dirty="0" smtClean="0"/>
              <a:t>team and multiple cultures</a:t>
            </a:r>
            <a:endParaRPr lang="en-US" sz="2000" dirty="0"/>
          </a:p>
          <a:p>
            <a:r>
              <a:rPr lang="en-US" sz="2000" dirty="0" smtClean="0"/>
              <a:t>Real time strategies </a:t>
            </a:r>
            <a:r>
              <a:rPr lang="en-US" sz="2000" b="1" dirty="0" smtClean="0"/>
              <a:t>often accept slack in the organization to </a:t>
            </a:r>
            <a:r>
              <a:rPr lang="en-US" sz="2000" b="1" dirty="0"/>
              <a:t>support learning and </a:t>
            </a:r>
            <a:r>
              <a:rPr lang="en-US" sz="2000" b="1" dirty="0" smtClean="0"/>
              <a:t>innovation</a:t>
            </a:r>
            <a:endParaRPr lang="en-US" sz="2000" b="1" dirty="0"/>
          </a:p>
          <a:p>
            <a:endParaRPr lang="en-US" sz="2000" dirty="0" smtClean="0"/>
          </a:p>
          <a:p>
            <a:endParaRPr lang="en-US" sz="2000" dirty="0" smtClean="0"/>
          </a:p>
          <a:p>
            <a:endParaRPr lang="en-US" sz="2000" dirty="0"/>
          </a:p>
          <a:p>
            <a:endParaRPr lang="en-US" sz="2000" dirty="0" smtClean="0"/>
          </a:p>
          <a:p>
            <a:endParaRPr lang="en-US" sz="2000" dirty="0" smtClean="0"/>
          </a:p>
          <a:p>
            <a:endParaRPr lang="sv-SE" sz="2000" dirty="0" smtClean="0"/>
          </a:p>
          <a:p>
            <a:endParaRPr lang="sv-SE" dirty="0" smtClean="0"/>
          </a:p>
        </p:txBody>
      </p:sp>
      <p:sp>
        <p:nvSpPr>
          <p:cNvPr id="5" name="TextBox 4"/>
          <p:cNvSpPr txBox="1"/>
          <p:nvPr/>
        </p:nvSpPr>
        <p:spPr>
          <a:xfrm>
            <a:off x="5148064" y="6258798"/>
            <a:ext cx="3591881" cy="338554"/>
          </a:xfrm>
          <a:prstGeom prst="rect">
            <a:avLst/>
          </a:prstGeom>
          <a:noFill/>
        </p:spPr>
        <p:txBody>
          <a:bodyPr wrap="none" rtlCol="0">
            <a:spAutoFit/>
          </a:bodyPr>
          <a:lstStyle/>
          <a:p>
            <a:r>
              <a:rPr lang="sv-SE" sz="1600" dirty="0"/>
              <a:t>(Bengtsson&amp;Skärvad, </a:t>
            </a:r>
            <a:r>
              <a:rPr lang="sv-SE" sz="1600" dirty="0" smtClean="0"/>
              <a:t>2011, Weick</a:t>
            </a:r>
            <a:r>
              <a:rPr lang="sv-SE" sz="1600" dirty="0"/>
              <a:t>, 1998</a:t>
            </a:r>
            <a:r>
              <a:rPr lang="sv-SE" sz="1600" dirty="0" smtClean="0"/>
              <a:t>)</a:t>
            </a:r>
            <a:endParaRPr lang="sv-SE" sz="1600" dirty="0"/>
          </a:p>
        </p:txBody>
      </p:sp>
    </p:spTree>
    <p:extLst>
      <p:ext uri="{BB962C8B-B14F-4D97-AF65-F5344CB8AC3E}">
        <p14:creationId xmlns:p14="http://schemas.microsoft.com/office/powerpoint/2010/main" val="16318119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Innovation strategies</a:t>
            </a:r>
            <a:endParaRPr lang="sv-SE" sz="3600" dirty="0"/>
          </a:p>
        </p:txBody>
      </p:sp>
      <p:sp>
        <p:nvSpPr>
          <p:cNvPr id="3" name="Content Placeholder 2"/>
          <p:cNvSpPr>
            <a:spLocks noGrp="1"/>
          </p:cNvSpPr>
          <p:nvPr>
            <p:ph idx="1"/>
          </p:nvPr>
        </p:nvSpPr>
        <p:spPr/>
        <p:txBody>
          <a:bodyPr>
            <a:normAutofit/>
          </a:bodyPr>
          <a:lstStyle/>
          <a:p>
            <a:r>
              <a:rPr lang="en-US" sz="2000" dirty="0" smtClean="0"/>
              <a:t>Today, </a:t>
            </a:r>
            <a:r>
              <a:rPr lang="en-US" sz="2000" b="1" dirty="0" smtClean="0"/>
              <a:t>companies need to be innovative, that is create new goods and services - as well as develop new ways of organizing, producing, distributing and marketing</a:t>
            </a:r>
          </a:p>
          <a:p>
            <a:r>
              <a:rPr lang="en-US" sz="2000" dirty="0" smtClean="0"/>
              <a:t>Not that an innovation does not have to be a </a:t>
            </a:r>
            <a:r>
              <a:rPr lang="en-US" sz="2000" b="1" dirty="0" smtClean="0"/>
              <a:t>new good or service</a:t>
            </a:r>
            <a:r>
              <a:rPr lang="en-US" sz="2000" dirty="0" smtClean="0"/>
              <a:t>, </a:t>
            </a:r>
            <a:r>
              <a:rPr lang="en-US" sz="2000" b="1" dirty="0" smtClean="0"/>
              <a:t>it can also be a new production method, a new market, a new organization</a:t>
            </a:r>
            <a:r>
              <a:rPr lang="en-US" sz="2000" dirty="0" smtClean="0"/>
              <a:t>, or a refined and enhanced existing good or service</a:t>
            </a:r>
          </a:p>
          <a:p>
            <a:r>
              <a:rPr lang="en-US" sz="2000" dirty="0" smtClean="0"/>
              <a:t>Innovation is </a:t>
            </a:r>
            <a:r>
              <a:rPr lang="en-US" sz="2000" b="1" dirty="0" smtClean="0"/>
              <a:t>beneficial for both </a:t>
            </a:r>
            <a:r>
              <a:rPr lang="en-US" sz="2000" b="1" dirty="0" err="1" smtClean="0"/>
              <a:t>organisations</a:t>
            </a:r>
            <a:r>
              <a:rPr lang="en-US" sz="2000" b="1" dirty="0" smtClean="0"/>
              <a:t> and societies</a:t>
            </a:r>
            <a:r>
              <a:rPr lang="en-US" sz="2000" dirty="0" smtClean="0"/>
              <a:t>. Innovation use resources in a more valuable way - and </a:t>
            </a:r>
            <a:r>
              <a:rPr lang="en-US" sz="2000" b="1" dirty="0" smtClean="0"/>
              <a:t>create economic growth for </a:t>
            </a:r>
            <a:r>
              <a:rPr lang="en-US" sz="2000" b="1" dirty="0" err="1" smtClean="0"/>
              <a:t>organisations</a:t>
            </a:r>
            <a:r>
              <a:rPr lang="en-US" sz="2000" b="1" dirty="0" smtClean="0"/>
              <a:t> and societies</a:t>
            </a:r>
            <a:r>
              <a:rPr lang="en-US" sz="2000" dirty="0" smtClean="0"/>
              <a:t> – think of the container that really change the way of transporting goods on sea and land</a:t>
            </a:r>
          </a:p>
          <a:p>
            <a:r>
              <a:rPr lang="en-US" sz="2000" dirty="0" smtClean="0"/>
              <a:t>In general it is claimed that </a:t>
            </a:r>
            <a:r>
              <a:rPr lang="en-US" sz="2000" b="1" dirty="0" smtClean="0"/>
              <a:t>an idea, invention, good and service is not enough to be called an innovation</a:t>
            </a:r>
            <a:r>
              <a:rPr lang="en-US" sz="2000" dirty="0" smtClean="0"/>
              <a:t>, </a:t>
            </a:r>
            <a:r>
              <a:rPr lang="en-US" sz="2000" b="1" dirty="0" smtClean="0"/>
              <a:t>it also need to be accepted by the market (note the difference between invention and innovation)</a:t>
            </a:r>
            <a:endParaRPr lang="en-US" sz="2000" b="1" dirty="0">
              <a:effectLst/>
            </a:endParaRPr>
          </a:p>
        </p:txBody>
      </p:sp>
      <p:sp>
        <p:nvSpPr>
          <p:cNvPr id="6" name="TextBox 5"/>
          <p:cNvSpPr txBox="1"/>
          <p:nvPr/>
        </p:nvSpPr>
        <p:spPr>
          <a:xfrm>
            <a:off x="6444208" y="5964580"/>
            <a:ext cx="2420086" cy="323165"/>
          </a:xfrm>
          <a:prstGeom prst="rect">
            <a:avLst/>
          </a:prstGeom>
          <a:noFill/>
        </p:spPr>
        <p:txBody>
          <a:bodyPr wrap="none" rtlCol="0">
            <a:spAutoFit/>
          </a:bodyPr>
          <a:lstStyle/>
          <a:p>
            <a:r>
              <a:rPr lang="sv-SE" sz="1500" dirty="0"/>
              <a:t>(Bengtsson&amp;Skärvad, </a:t>
            </a:r>
            <a:r>
              <a:rPr lang="sv-SE" sz="1500" dirty="0" smtClean="0"/>
              <a:t>2011)</a:t>
            </a:r>
            <a:endParaRPr lang="sv-SE" sz="1500" dirty="0"/>
          </a:p>
        </p:txBody>
      </p:sp>
    </p:spTree>
    <p:extLst>
      <p:ext uri="{BB962C8B-B14F-4D97-AF65-F5344CB8AC3E}">
        <p14:creationId xmlns:p14="http://schemas.microsoft.com/office/powerpoint/2010/main" val="12270367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Innovation </a:t>
            </a:r>
            <a:r>
              <a:rPr lang="sv-SE" sz="3600" dirty="0"/>
              <a:t>strategies - </a:t>
            </a:r>
            <a:r>
              <a:rPr lang="en-US" sz="3600" dirty="0"/>
              <a:t>Christensen</a:t>
            </a:r>
            <a:endParaRPr lang="sv-SE" sz="3600" dirty="0"/>
          </a:p>
        </p:txBody>
      </p:sp>
      <p:sp>
        <p:nvSpPr>
          <p:cNvPr id="3" name="Content Placeholder 2"/>
          <p:cNvSpPr>
            <a:spLocks noGrp="1"/>
          </p:cNvSpPr>
          <p:nvPr>
            <p:ph idx="1"/>
          </p:nvPr>
        </p:nvSpPr>
        <p:spPr/>
        <p:txBody>
          <a:bodyPr>
            <a:normAutofit/>
          </a:bodyPr>
          <a:lstStyle/>
          <a:p>
            <a:r>
              <a:rPr lang="en-US" sz="2000" dirty="0" smtClean="0"/>
              <a:t>Clayton Christensen at Harvard Business School claims that </a:t>
            </a:r>
            <a:r>
              <a:rPr lang="en-US" sz="2000" b="1" dirty="0" smtClean="0"/>
              <a:t>established companies mostly enhance and refine existing goods, services and processes.</a:t>
            </a:r>
            <a:r>
              <a:rPr lang="en-US" sz="2000" dirty="0" smtClean="0"/>
              <a:t> They usually do </a:t>
            </a:r>
            <a:r>
              <a:rPr lang="en-US" sz="2000" b="1" dirty="0" smtClean="0"/>
              <a:t>not create new disruptive technologies</a:t>
            </a:r>
          </a:p>
          <a:p>
            <a:r>
              <a:rPr lang="en-US" sz="2000" dirty="0"/>
              <a:t>Christensen </a:t>
            </a:r>
            <a:r>
              <a:rPr lang="en-US" sz="2000" dirty="0" smtClean="0"/>
              <a:t>also claims that </a:t>
            </a:r>
            <a:r>
              <a:rPr lang="en-US" sz="2000" b="1" dirty="0" smtClean="0"/>
              <a:t>new companies that try to enter a market </a:t>
            </a:r>
            <a:r>
              <a:rPr lang="en-US" sz="2000" b="1" dirty="0"/>
              <a:t>by </a:t>
            </a:r>
            <a:r>
              <a:rPr lang="en-US" sz="2000" b="1" dirty="0" smtClean="0"/>
              <a:t>enhancing and refining existing products, mostly fail </a:t>
            </a:r>
            <a:r>
              <a:rPr lang="en-US" sz="2000" dirty="0" smtClean="0"/>
              <a:t>(only 6 percent was successful)</a:t>
            </a:r>
          </a:p>
          <a:p>
            <a:r>
              <a:rPr lang="en-US" sz="2000" dirty="0" smtClean="0"/>
              <a:t>Moreover, </a:t>
            </a:r>
            <a:r>
              <a:rPr lang="en-US" sz="2000" dirty="0"/>
              <a:t>Christensen </a:t>
            </a:r>
            <a:r>
              <a:rPr lang="en-US" sz="2000" dirty="0" smtClean="0"/>
              <a:t>claims that </a:t>
            </a:r>
            <a:r>
              <a:rPr lang="en-US" sz="2000" b="1" dirty="0" smtClean="0"/>
              <a:t>new companies that introduced totally new technologies were more successful</a:t>
            </a:r>
            <a:r>
              <a:rPr lang="en-US" sz="2000" dirty="0" smtClean="0"/>
              <a:t> (33 percent according to Christensen’s investigations). The reason for this, according to Christensen, is that the </a:t>
            </a:r>
            <a:r>
              <a:rPr lang="en-US" sz="2000" b="1" dirty="0" smtClean="0"/>
              <a:t>new technology often has low quality (in the beginning) and a small market, </a:t>
            </a:r>
            <a:r>
              <a:rPr lang="en-US" sz="2000" dirty="0" smtClean="0"/>
              <a:t>and, therefore, in general, established companies do not care about the new technology</a:t>
            </a:r>
            <a:endParaRPr lang="en-US" sz="2000" dirty="0">
              <a:effectLst/>
            </a:endParaRPr>
          </a:p>
        </p:txBody>
      </p:sp>
      <p:sp>
        <p:nvSpPr>
          <p:cNvPr id="6" name="TextBox 5"/>
          <p:cNvSpPr txBox="1"/>
          <p:nvPr/>
        </p:nvSpPr>
        <p:spPr>
          <a:xfrm>
            <a:off x="4247101" y="5610726"/>
            <a:ext cx="3925300" cy="584775"/>
          </a:xfrm>
          <a:prstGeom prst="rect">
            <a:avLst/>
          </a:prstGeom>
          <a:noFill/>
        </p:spPr>
        <p:txBody>
          <a:bodyPr wrap="square" rtlCol="0">
            <a:spAutoFit/>
          </a:bodyPr>
          <a:lstStyle/>
          <a:p>
            <a:r>
              <a:rPr lang="sv-SE" sz="1500" dirty="0"/>
              <a:t>(Bengtsson&amp;Skärvad, 2011, </a:t>
            </a:r>
            <a:r>
              <a:rPr lang="sv-SE" sz="1600" dirty="0" smtClean="0"/>
              <a:t>Christensen, The Innovator’s Dilemma, 1997</a:t>
            </a:r>
            <a:r>
              <a:rPr lang="sv-SE" sz="1500" dirty="0" smtClean="0"/>
              <a:t>)</a:t>
            </a:r>
            <a:endParaRPr lang="sv-SE" sz="1500" dirty="0"/>
          </a:p>
        </p:txBody>
      </p:sp>
    </p:spTree>
    <p:extLst>
      <p:ext uri="{BB962C8B-B14F-4D97-AF65-F5344CB8AC3E}">
        <p14:creationId xmlns:p14="http://schemas.microsoft.com/office/powerpoint/2010/main" val="1394850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sv-SE" dirty="0" smtClean="0"/>
              <a:t>Strategy planning process</a:t>
            </a:r>
            <a:endParaRPr lang="sv-SE" dirty="0"/>
          </a:p>
        </p:txBody>
      </p:sp>
      <p:sp>
        <p:nvSpPr>
          <p:cNvPr id="3" name="Content Placeholder 2"/>
          <p:cNvSpPr>
            <a:spLocks noGrp="1"/>
          </p:cNvSpPr>
          <p:nvPr>
            <p:ph idx="1"/>
          </p:nvPr>
        </p:nvSpPr>
        <p:spPr>
          <a:xfrm>
            <a:off x="387727" y="1052736"/>
            <a:ext cx="8229600" cy="4525963"/>
          </a:xfrm>
        </p:spPr>
        <p:txBody>
          <a:bodyPr/>
          <a:lstStyle/>
          <a:p>
            <a:r>
              <a:rPr lang="sv-SE" sz="2000" dirty="0" smtClean="0"/>
              <a:t>Kotler and Keller (2006) presents a rational top-down view on strategy developmnent/planning, that is a step-by-step development of strategy (see figure below)</a:t>
            </a:r>
          </a:p>
          <a:p>
            <a:r>
              <a:rPr lang="sv-SE" sz="2000" dirty="0" smtClean="0"/>
              <a:t>Note, however, that many researchers claims that strategy development is more irrational, more implicit (e.g. using just a budget to govern), that is, a strategy is often not formulated, instead it is emerged from bottom-up, that is, emerged from actual operational actions carried out in the organisation (see Mintzberg)</a:t>
            </a:r>
            <a:endParaRPr lang="sv-SE" sz="2000" dirty="0"/>
          </a:p>
          <a:p>
            <a:endParaRPr lang="sv-SE" sz="2400" dirty="0" smtClean="0"/>
          </a:p>
          <a:p>
            <a:pPr marL="0" indent="0">
              <a:buNone/>
            </a:pPr>
            <a:endParaRPr lang="sv-SE" dirty="0"/>
          </a:p>
        </p:txBody>
      </p:sp>
      <p:sp>
        <p:nvSpPr>
          <p:cNvPr id="5" name="Rectangle 4"/>
          <p:cNvSpPr/>
          <p:nvPr/>
        </p:nvSpPr>
        <p:spPr>
          <a:xfrm>
            <a:off x="511447" y="4624019"/>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39" name="Rectangle 38"/>
          <p:cNvSpPr/>
          <p:nvPr/>
        </p:nvSpPr>
        <p:spPr>
          <a:xfrm>
            <a:off x="1663500" y="3798060"/>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2" name="Rectangle 41"/>
          <p:cNvSpPr/>
          <p:nvPr/>
        </p:nvSpPr>
        <p:spPr>
          <a:xfrm>
            <a:off x="1997857" y="4637818"/>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7" name="Rectangle 46"/>
          <p:cNvSpPr/>
          <p:nvPr/>
        </p:nvSpPr>
        <p:spPr>
          <a:xfrm>
            <a:off x="1614543" y="5501914"/>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8" name="Rectangle 47"/>
          <p:cNvSpPr/>
          <p:nvPr/>
        </p:nvSpPr>
        <p:spPr>
          <a:xfrm>
            <a:off x="3419872" y="4637818"/>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49" name="Rectangle 48"/>
          <p:cNvSpPr/>
          <p:nvPr/>
        </p:nvSpPr>
        <p:spPr>
          <a:xfrm>
            <a:off x="4860032" y="4637818"/>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50" name="Rectangle 49"/>
          <p:cNvSpPr/>
          <p:nvPr/>
        </p:nvSpPr>
        <p:spPr>
          <a:xfrm>
            <a:off x="6300192" y="4637818"/>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51" name="Rectangle 50"/>
          <p:cNvSpPr/>
          <p:nvPr/>
        </p:nvSpPr>
        <p:spPr>
          <a:xfrm>
            <a:off x="7740352" y="4637818"/>
            <a:ext cx="1080120"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cxnSp>
        <p:nvCxnSpPr>
          <p:cNvPr id="9" name="Straight Arrow Connector 8"/>
          <p:cNvCxnSpPr>
            <a:stCxn id="5" idx="0"/>
            <a:endCxn id="39" idx="1"/>
          </p:cNvCxnSpPr>
          <p:nvPr/>
        </p:nvCxnSpPr>
        <p:spPr>
          <a:xfrm flipV="1">
            <a:off x="1051507" y="4122096"/>
            <a:ext cx="611993" cy="5019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a:stCxn id="5" idx="2"/>
            <a:endCxn id="47" idx="1"/>
          </p:cNvCxnSpPr>
          <p:nvPr/>
        </p:nvCxnSpPr>
        <p:spPr>
          <a:xfrm>
            <a:off x="1051507" y="5272091"/>
            <a:ext cx="563036" cy="5538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p:cNvCxnSpPr/>
          <p:nvPr/>
        </p:nvCxnSpPr>
        <p:spPr>
          <a:xfrm flipV="1">
            <a:off x="1591566" y="4961854"/>
            <a:ext cx="360041" cy="1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a:xfrm flipV="1">
            <a:off x="3052218" y="4972100"/>
            <a:ext cx="360041" cy="1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p:cNvCxnSpPr/>
          <p:nvPr/>
        </p:nvCxnSpPr>
        <p:spPr>
          <a:xfrm flipV="1">
            <a:off x="4525749" y="4985689"/>
            <a:ext cx="360041" cy="1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p:cNvCxnSpPr/>
          <p:nvPr/>
        </p:nvCxnSpPr>
        <p:spPr>
          <a:xfrm flipV="1">
            <a:off x="5965909" y="4984979"/>
            <a:ext cx="360041" cy="1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a:xfrm flipV="1">
            <a:off x="7406069" y="4984979"/>
            <a:ext cx="360041" cy="121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547450" y="4664397"/>
            <a:ext cx="961960" cy="584775"/>
          </a:xfrm>
          <a:prstGeom prst="rect">
            <a:avLst/>
          </a:prstGeom>
          <a:noFill/>
        </p:spPr>
        <p:txBody>
          <a:bodyPr wrap="square" rtlCol="0">
            <a:spAutoFit/>
          </a:bodyPr>
          <a:lstStyle/>
          <a:p>
            <a:r>
              <a:rPr lang="sv-SE" sz="1600" dirty="0" smtClean="0"/>
              <a:t>Business mission</a:t>
            </a:r>
            <a:endParaRPr lang="sv-SE" sz="1600" dirty="0"/>
          </a:p>
        </p:txBody>
      </p:sp>
      <p:sp>
        <p:nvSpPr>
          <p:cNvPr id="58" name="TextBox 57"/>
          <p:cNvSpPr txBox="1"/>
          <p:nvPr/>
        </p:nvSpPr>
        <p:spPr>
          <a:xfrm>
            <a:off x="1956439" y="4663576"/>
            <a:ext cx="1167788" cy="584775"/>
          </a:xfrm>
          <a:prstGeom prst="rect">
            <a:avLst/>
          </a:prstGeom>
          <a:noFill/>
        </p:spPr>
        <p:txBody>
          <a:bodyPr wrap="square" rtlCol="0">
            <a:spAutoFit/>
          </a:bodyPr>
          <a:lstStyle/>
          <a:p>
            <a:r>
              <a:rPr lang="sv-SE" sz="1600" dirty="0" smtClean="0"/>
              <a:t>Goal formulation</a:t>
            </a:r>
            <a:endParaRPr lang="sv-SE" sz="1600" dirty="0"/>
          </a:p>
        </p:txBody>
      </p:sp>
      <p:sp>
        <p:nvSpPr>
          <p:cNvPr id="59" name="TextBox 58"/>
          <p:cNvSpPr txBox="1"/>
          <p:nvPr/>
        </p:nvSpPr>
        <p:spPr>
          <a:xfrm>
            <a:off x="3404212" y="4663576"/>
            <a:ext cx="1167788" cy="584775"/>
          </a:xfrm>
          <a:prstGeom prst="rect">
            <a:avLst/>
          </a:prstGeom>
          <a:noFill/>
        </p:spPr>
        <p:txBody>
          <a:bodyPr wrap="square" rtlCol="0">
            <a:spAutoFit/>
          </a:bodyPr>
          <a:lstStyle/>
          <a:p>
            <a:r>
              <a:rPr lang="sv-SE" sz="1600" dirty="0" smtClean="0"/>
              <a:t>Strategy formulation</a:t>
            </a:r>
            <a:endParaRPr lang="sv-SE" sz="1600" dirty="0"/>
          </a:p>
        </p:txBody>
      </p:sp>
      <p:sp>
        <p:nvSpPr>
          <p:cNvPr id="60" name="TextBox 59"/>
          <p:cNvSpPr txBox="1"/>
          <p:nvPr/>
        </p:nvSpPr>
        <p:spPr>
          <a:xfrm>
            <a:off x="4834274" y="4675357"/>
            <a:ext cx="1167788" cy="584775"/>
          </a:xfrm>
          <a:prstGeom prst="rect">
            <a:avLst/>
          </a:prstGeom>
          <a:noFill/>
        </p:spPr>
        <p:txBody>
          <a:bodyPr wrap="square" rtlCol="0">
            <a:spAutoFit/>
          </a:bodyPr>
          <a:lstStyle/>
          <a:p>
            <a:r>
              <a:rPr lang="sv-SE" sz="1600" dirty="0" smtClean="0"/>
              <a:t>Program formulation</a:t>
            </a:r>
            <a:endParaRPr lang="sv-SE" sz="1600" dirty="0"/>
          </a:p>
        </p:txBody>
      </p:sp>
      <p:sp>
        <p:nvSpPr>
          <p:cNvPr id="61" name="TextBox 60"/>
          <p:cNvSpPr txBox="1"/>
          <p:nvPr/>
        </p:nvSpPr>
        <p:spPr>
          <a:xfrm>
            <a:off x="6284532" y="4676455"/>
            <a:ext cx="1167788" cy="584775"/>
          </a:xfrm>
          <a:prstGeom prst="rect">
            <a:avLst/>
          </a:prstGeom>
          <a:noFill/>
        </p:spPr>
        <p:txBody>
          <a:bodyPr wrap="square" rtlCol="0">
            <a:spAutoFit/>
          </a:bodyPr>
          <a:lstStyle/>
          <a:p>
            <a:r>
              <a:rPr lang="sv-SE" sz="1600" dirty="0" smtClean="0"/>
              <a:t>Implemen-tation</a:t>
            </a:r>
            <a:endParaRPr lang="sv-SE" sz="1600" dirty="0"/>
          </a:p>
        </p:txBody>
      </p:sp>
      <p:sp>
        <p:nvSpPr>
          <p:cNvPr id="62" name="TextBox 61"/>
          <p:cNvSpPr txBox="1"/>
          <p:nvPr/>
        </p:nvSpPr>
        <p:spPr>
          <a:xfrm>
            <a:off x="7722157" y="4685796"/>
            <a:ext cx="1167788" cy="584775"/>
          </a:xfrm>
          <a:prstGeom prst="rect">
            <a:avLst/>
          </a:prstGeom>
          <a:noFill/>
        </p:spPr>
        <p:txBody>
          <a:bodyPr wrap="square" rtlCol="0">
            <a:spAutoFit/>
          </a:bodyPr>
          <a:lstStyle/>
          <a:p>
            <a:r>
              <a:rPr lang="sv-SE" sz="1600" dirty="0" smtClean="0"/>
              <a:t>Feedback and control</a:t>
            </a:r>
            <a:endParaRPr lang="sv-SE" sz="1600" dirty="0"/>
          </a:p>
        </p:txBody>
      </p:sp>
      <p:sp>
        <p:nvSpPr>
          <p:cNvPr id="63" name="TextBox 62"/>
          <p:cNvSpPr txBox="1"/>
          <p:nvPr/>
        </p:nvSpPr>
        <p:spPr>
          <a:xfrm>
            <a:off x="1702012" y="3833428"/>
            <a:ext cx="1167788" cy="584775"/>
          </a:xfrm>
          <a:prstGeom prst="rect">
            <a:avLst/>
          </a:prstGeom>
          <a:noFill/>
        </p:spPr>
        <p:txBody>
          <a:bodyPr wrap="square" rtlCol="0">
            <a:spAutoFit/>
          </a:bodyPr>
          <a:lstStyle/>
          <a:p>
            <a:r>
              <a:rPr lang="sv-SE" sz="1600" dirty="0" smtClean="0"/>
              <a:t>External analysis</a:t>
            </a:r>
            <a:endParaRPr lang="sv-SE" sz="1600" dirty="0"/>
          </a:p>
        </p:txBody>
      </p:sp>
      <p:sp>
        <p:nvSpPr>
          <p:cNvPr id="64" name="TextBox 63"/>
          <p:cNvSpPr txBox="1"/>
          <p:nvPr/>
        </p:nvSpPr>
        <p:spPr>
          <a:xfrm>
            <a:off x="1702012" y="5521393"/>
            <a:ext cx="1167788" cy="584775"/>
          </a:xfrm>
          <a:prstGeom prst="rect">
            <a:avLst/>
          </a:prstGeom>
          <a:noFill/>
        </p:spPr>
        <p:txBody>
          <a:bodyPr wrap="square" rtlCol="0">
            <a:spAutoFit/>
          </a:bodyPr>
          <a:lstStyle/>
          <a:p>
            <a:r>
              <a:rPr lang="sv-SE" sz="1600" dirty="0" smtClean="0"/>
              <a:t>Internal analysis</a:t>
            </a:r>
            <a:endParaRPr lang="sv-SE" sz="1600" dirty="0"/>
          </a:p>
        </p:txBody>
      </p:sp>
      <p:cxnSp>
        <p:nvCxnSpPr>
          <p:cNvPr id="65" name="Straight Arrow Connector 64"/>
          <p:cNvCxnSpPr>
            <a:stCxn id="39" idx="2"/>
            <a:endCxn id="42" idx="0"/>
          </p:cNvCxnSpPr>
          <p:nvPr/>
        </p:nvCxnSpPr>
        <p:spPr>
          <a:xfrm>
            <a:off x="2203560" y="4446132"/>
            <a:ext cx="334357" cy="1916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9" name="Straight Arrow Connector 68"/>
          <p:cNvCxnSpPr>
            <a:endCxn id="42" idx="2"/>
          </p:cNvCxnSpPr>
          <p:nvPr/>
        </p:nvCxnSpPr>
        <p:spPr>
          <a:xfrm flipV="1">
            <a:off x="2150148" y="5285890"/>
            <a:ext cx="387769" cy="1880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1" name="TextBox 70"/>
          <p:cNvSpPr txBox="1"/>
          <p:nvPr/>
        </p:nvSpPr>
        <p:spPr>
          <a:xfrm>
            <a:off x="6816992" y="6433428"/>
            <a:ext cx="2844316" cy="369332"/>
          </a:xfrm>
          <a:prstGeom prst="rect">
            <a:avLst/>
          </a:prstGeom>
          <a:noFill/>
        </p:spPr>
        <p:txBody>
          <a:bodyPr wrap="square" rtlCol="0">
            <a:spAutoFit/>
          </a:bodyPr>
          <a:lstStyle/>
          <a:p>
            <a:r>
              <a:rPr lang="sv-SE" dirty="0" smtClean="0"/>
              <a:t>(Kotler &amp; Keller, 2006)</a:t>
            </a:r>
            <a:endParaRPr lang="sv-SE" dirty="0"/>
          </a:p>
        </p:txBody>
      </p:sp>
      <p:cxnSp>
        <p:nvCxnSpPr>
          <p:cNvPr id="73" name="Straight Arrow Connector 72"/>
          <p:cNvCxnSpPr/>
          <p:nvPr/>
        </p:nvCxnSpPr>
        <p:spPr>
          <a:xfrm flipV="1">
            <a:off x="6840252" y="5270572"/>
            <a:ext cx="0" cy="116744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p:cNvCxnSpPr/>
          <p:nvPr/>
        </p:nvCxnSpPr>
        <p:spPr>
          <a:xfrm flipV="1">
            <a:off x="5292080" y="5285890"/>
            <a:ext cx="0" cy="116744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77" name="Straight Arrow Connector 76"/>
          <p:cNvCxnSpPr/>
          <p:nvPr/>
        </p:nvCxnSpPr>
        <p:spPr>
          <a:xfrm flipV="1">
            <a:off x="3851920" y="5267950"/>
            <a:ext cx="0" cy="116744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p:cNvCxnSpPr/>
          <p:nvPr/>
        </p:nvCxnSpPr>
        <p:spPr>
          <a:xfrm flipV="1">
            <a:off x="2843808" y="5285890"/>
            <a:ext cx="0" cy="116744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79" name="Straight Arrow Connector 78"/>
          <p:cNvCxnSpPr/>
          <p:nvPr/>
        </p:nvCxnSpPr>
        <p:spPr>
          <a:xfrm flipV="1">
            <a:off x="827584" y="5230057"/>
            <a:ext cx="0" cy="116744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p:cNvCxnSpPr/>
          <p:nvPr/>
        </p:nvCxnSpPr>
        <p:spPr>
          <a:xfrm flipV="1">
            <a:off x="8300634" y="5357898"/>
            <a:ext cx="15782" cy="1060212"/>
          </a:xfrm>
          <a:prstGeom prst="straightConnector1">
            <a:avLst/>
          </a:prstGeom>
          <a:ln>
            <a:prstDash val="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flipH="1">
            <a:off x="827584" y="6405929"/>
            <a:ext cx="7473464" cy="37539"/>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flipV="1">
            <a:off x="2123728" y="6128365"/>
            <a:ext cx="0" cy="277564"/>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92" name="Right Brace 91"/>
          <p:cNvSpPr/>
          <p:nvPr/>
        </p:nvSpPr>
        <p:spPr>
          <a:xfrm rot="5400000">
            <a:off x="4377807" y="3166084"/>
            <a:ext cx="426312" cy="2266329"/>
          </a:xfrm>
          <a:prstGeom prst="rightBrace">
            <a:avLst>
              <a:gd name="adj1" fmla="val 8333"/>
              <a:gd name="adj2" fmla="val 75572"/>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93" name="TextBox 92"/>
          <p:cNvSpPr txBox="1"/>
          <p:nvPr/>
        </p:nvSpPr>
        <p:spPr>
          <a:xfrm>
            <a:off x="3527786" y="3655892"/>
            <a:ext cx="2196342" cy="646331"/>
          </a:xfrm>
          <a:prstGeom prst="rect">
            <a:avLst/>
          </a:prstGeom>
          <a:noFill/>
        </p:spPr>
        <p:txBody>
          <a:bodyPr wrap="square" rtlCol="0">
            <a:spAutoFit/>
          </a:bodyPr>
          <a:lstStyle/>
          <a:p>
            <a:r>
              <a:rPr lang="sv-SE" dirty="0" smtClean="0"/>
              <a:t>Research main interst for many years</a:t>
            </a:r>
            <a:endParaRPr lang="sv-SE" dirty="0"/>
          </a:p>
        </p:txBody>
      </p:sp>
      <p:sp>
        <p:nvSpPr>
          <p:cNvPr id="94" name="Right Brace 93"/>
          <p:cNvSpPr/>
          <p:nvPr/>
        </p:nvSpPr>
        <p:spPr>
          <a:xfrm rot="5400000">
            <a:off x="7042103" y="3166084"/>
            <a:ext cx="426312" cy="2266329"/>
          </a:xfrm>
          <a:prstGeom prst="rightBrace">
            <a:avLst>
              <a:gd name="adj1" fmla="val 8333"/>
              <a:gd name="adj2" fmla="val 75572"/>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95" name="TextBox 94"/>
          <p:cNvSpPr txBox="1"/>
          <p:nvPr/>
        </p:nvSpPr>
        <p:spPr>
          <a:xfrm>
            <a:off x="6300192" y="3654044"/>
            <a:ext cx="2124333" cy="646331"/>
          </a:xfrm>
          <a:prstGeom prst="rect">
            <a:avLst/>
          </a:prstGeom>
          <a:noFill/>
        </p:spPr>
        <p:txBody>
          <a:bodyPr wrap="square" rtlCol="0">
            <a:spAutoFit/>
          </a:bodyPr>
          <a:lstStyle/>
          <a:p>
            <a:r>
              <a:rPr lang="sv-SE" dirty="0" smtClean="0"/>
              <a:t>Increased </a:t>
            </a:r>
            <a:r>
              <a:rPr lang="sv-SE" dirty="0"/>
              <a:t>r</a:t>
            </a:r>
            <a:r>
              <a:rPr lang="sv-SE" dirty="0" smtClean="0"/>
              <a:t>esearch interst lately</a:t>
            </a:r>
            <a:endParaRPr lang="sv-SE" dirty="0"/>
          </a:p>
        </p:txBody>
      </p:sp>
    </p:spTree>
    <p:extLst>
      <p:ext uri="{BB962C8B-B14F-4D97-AF65-F5344CB8AC3E}">
        <p14:creationId xmlns:p14="http://schemas.microsoft.com/office/powerpoint/2010/main" val="30931899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Innovation </a:t>
            </a:r>
            <a:r>
              <a:rPr lang="sv-SE" sz="3600" dirty="0"/>
              <a:t>strategies - </a:t>
            </a:r>
            <a:r>
              <a:rPr lang="en-US" sz="3600" dirty="0" smtClean="0"/>
              <a:t>Christensen</a:t>
            </a:r>
            <a:endParaRPr lang="sv-SE" sz="3600" dirty="0"/>
          </a:p>
        </p:txBody>
      </p:sp>
      <p:sp>
        <p:nvSpPr>
          <p:cNvPr id="3" name="Content Placeholder 2"/>
          <p:cNvSpPr>
            <a:spLocks noGrp="1"/>
          </p:cNvSpPr>
          <p:nvPr>
            <p:ph idx="1"/>
          </p:nvPr>
        </p:nvSpPr>
        <p:spPr>
          <a:xfrm>
            <a:off x="457200" y="1484784"/>
            <a:ext cx="8229600" cy="4525963"/>
          </a:xfrm>
        </p:spPr>
        <p:txBody>
          <a:bodyPr>
            <a:normAutofit lnSpcReduction="10000"/>
          </a:bodyPr>
          <a:lstStyle/>
          <a:p>
            <a:r>
              <a:rPr lang="en-US" sz="2000" dirty="0"/>
              <a:t>Christensen means </a:t>
            </a:r>
            <a:r>
              <a:rPr lang="en-US" sz="2000" dirty="0" smtClean="0"/>
              <a:t>that </a:t>
            </a:r>
            <a:r>
              <a:rPr lang="en-US" sz="2000" b="1" dirty="0" smtClean="0"/>
              <a:t>established </a:t>
            </a:r>
            <a:r>
              <a:rPr lang="en-US" sz="2000" b="1" dirty="0"/>
              <a:t>companies seem to overrate the value of established technology, goods, services, markets and processes, and underestimate new, disruptive, </a:t>
            </a:r>
            <a:r>
              <a:rPr lang="en-US" sz="2000" b="1" dirty="0" smtClean="0"/>
              <a:t>technologies</a:t>
            </a:r>
          </a:p>
          <a:p>
            <a:r>
              <a:rPr lang="en-US" sz="2000" dirty="0" smtClean="0"/>
              <a:t>New technologies is instead mainly created by new companies entering a market</a:t>
            </a:r>
          </a:p>
          <a:p>
            <a:r>
              <a:rPr lang="en-US" sz="2000" dirty="0" smtClean="0"/>
              <a:t>Clayton Christensen means that </a:t>
            </a:r>
            <a:r>
              <a:rPr lang="en-US" sz="2000" b="1" dirty="0" smtClean="0"/>
              <a:t>established companies can be more aware of the opportunities with new technologies by asking two questions:</a:t>
            </a:r>
          </a:p>
          <a:p>
            <a:pPr lvl="1"/>
            <a:r>
              <a:rPr lang="en-US" sz="1600" dirty="0" smtClean="0"/>
              <a:t>Does the new technology makes it possible for new customer groups with less buying power to access and make value of the new goods and services based on the new technology?</a:t>
            </a:r>
          </a:p>
          <a:p>
            <a:pPr lvl="1"/>
            <a:r>
              <a:rPr lang="en-US" sz="1600" dirty="0"/>
              <a:t>Does the  goods and services based on the new </a:t>
            </a:r>
            <a:r>
              <a:rPr lang="en-US" sz="1600" dirty="0" smtClean="0"/>
              <a:t>technology attract less attractive market segments that does not need all the functionalities that existing products and services have? </a:t>
            </a:r>
            <a:endParaRPr lang="en-US" sz="1600" dirty="0"/>
          </a:p>
          <a:p>
            <a:r>
              <a:rPr lang="en-US" sz="2000" dirty="0" smtClean="0"/>
              <a:t>By asking this questions, </a:t>
            </a:r>
            <a:r>
              <a:rPr lang="en-US" sz="2000" dirty="0"/>
              <a:t>established companies can better </a:t>
            </a:r>
            <a:r>
              <a:rPr lang="en-US" sz="2000" dirty="0" smtClean="0"/>
              <a:t>understand and manage </a:t>
            </a:r>
            <a:r>
              <a:rPr lang="en-US" sz="2000" dirty="0"/>
              <a:t>the threat of new technologies</a:t>
            </a:r>
          </a:p>
        </p:txBody>
      </p:sp>
      <p:sp>
        <p:nvSpPr>
          <p:cNvPr id="6" name="TextBox 5"/>
          <p:cNvSpPr txBox="1"/>
          <p:nvPr/>
        </p:nvSpPr>
        <p:spPr>
          <a:xfrm>
            <a:off x="1763687" y="6114782"/>
            <a:ext cx="6768753" cy="338554"/>
          </a:xfrm>
          <a:prstGeom prst="rect">
            <a:avLst/>
          </a:prstGeom>
          <a:noFill/>
        </p:spPr>
        <p:txBody>
          <a:bodyPr wrap="square" rtlCol="0">
            <a:spAutoFit/>
          </a:bodyPr>
          <a:lstStyle/>
          <a:p>
            <a:r>
              <a:rPr lang="sv-SE" sz="1500" dirty="0"/>
              <a:t>(Bengtsson&amp;Skärvad, 2011, </a:t>
            </a:r>
            <a:r>
              <a:rPr lang="sv-SE" sz="1600" dirty="0" smtClean="0"/>
              <a:t>Christensen, The Innovator’s Dilemma, 1997</a:t>
            </a:r>
            <a:r>
              <a:rPr lang="sv-SE" sz="1500" dirty="0" smtClean="0"/>
              <a:t>)</a:t>
            </a:r>
            <a:endParaRPr lang="sv-SE" sz="1500" dirty="0"/>
          </a:p>
        </p:txBody>
      </p:sp>
    </p:spTree>
    <p:extLst>
      <p:ext uri="{BB962C8B-B14F-4D97-AF65-F5344CB8AC3E}">
        <p14:creationId xmlns:p14="http://schemas.microsoft.com/office/powerpoint/2010/main" val="20920054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Innovation </a:t>
            </a:r>
            <a:r>
              <a:rPr lang="sv-SE" sz="3600" dirty="0"/>
              <a:t>strategies - </a:t>
            </a:r>
            <a:r>
              <a:rPr lang="en-US" sz="3600" dirty="0" err="1"/>
              <a:t>Chesbrough</a:t>
            </a:r>
            <a:r>
              <a:rPr lang="en-US" sz="3600" dirty="0"/>
              <a:t> </a:t>
            </a:r>
            <a:endParaRPr lang="sv-SE" sz="3600" dirty="0"/>
          </a:p>
        </p:txBody>
      </p:sp>
      <p:sp>
        <p:nvSpPr>
          <p:cNvPr id="3" name="Content Placeholder 2"/>
          <p:cNvSpPr>
            <a:spLocks noGrp="1"/>
          </p:cNvSpPr>
          <p:nvPr>
            <p:ph idx="1"/>
          </p:nvPr>
        </p:nvSpPr>
        <p:spPr>
          <a:xfrm>
            <a:off x="457200" y="1484784"/>
            <a:ext cx="8229600" cy="4824536"/>
          </a:xfrm>
        </p:spPr>
        <p:txBody>
          <a:bodyPr>
            <a:normAutofit/>
          </a:bodyPr>
          <a:lstStyle/>
          <a:p>
            <a:endParaRPr lang="en-US" sz="2000" dirty="0" smtClean="0"/>
          </a:p>
          <a:p>
            <a:r>
              <a:rPr lang="en-US" sz="2000" dirty="0" err="1" smtClean="0"/>
              <a:t>Chesbrough</a:t>
            </a:r>
            <a:r>
              <a:rPr lang="en-US" sz="2000" dirty="0" smtClean="0"/>
              <a:t> means that many </a:t>
            </a:r>
            <a:r>
              <a:rPr lang="en-US" sz="2000" b="1" dirty="0" smtClean="0"/>
              <a:t>established companies believe that new ideas are mainly created within the companies (“all the smart people work for us”), </a:t>
            </a:r>
            <a:r>
              <a:rPr lang="en-US" sz="2000" dirty="0" smtClean="0"/>
              <a:t>while </a:t>
            </a:r>
            <a:r>
              <a:rPr lang="en-US" sz="2000" dirty="0"/>
              <a:t>many new ideas, goods and services can be introduced by customers </a:t>
            </a:r>
            <a:r>
              <a:rPr lang="en-US" sz="2000" dirty="0" smtClean="0"/>
              <a:t>or by </a:t>
            </a:r>
            <a:r>
              <a:rPr lang="en-US" sz="2000" dirty="0"/>
              <a:t>researchers at </a:t>
            </a:r>
            <a:r>
              <a:rPr lang="en-US" sz="2000" dirty="0" smtClean="0"/>
              <a:t>universities</a:t>
            </a:r>
          </a:p>
          <a:p>
            <a:r>
              <a:rPr lang="en-US" sz="2000" dirty="0" err="1" smtClean="0"/>
              <a:t>Chesbrough</a:t>
            </a:r>
            <a:r>
              <a:rPr lang="en-US" sz="2000" dirty="0" smtClean="0"/>
              <a:t> means that today </a:t>
            </a:r>
            <a:r>
              <a:rPr lang="en-US" sz="2000" b="1" dirty="0" smtClean="0"/>
              <a:t>the research and development cost are increasing </a:t>
            </a:r>
            <a:r>
              <a:rPr lang="en-US" sz="2000" dirty="0" smtClean="0"/>
              <a:t>and the </a:t>
            </a:r>
            <a:r>
              <a:rPr lang="en-US" sz="2000" b="1" dirty="0" smtClean="0"/>
              <a:t>life cycles of goods and services are faster and shorter</a:t>
            </a:r>
            <a:r>
              <a:rPr lang="en-US" sz="2000" dirty="0" smtClean="0"/>
              <a:t>. Therefore, new models need be used to lower cost of the innovation process</a:t>
            </a:r>
            <a:endParaRPr lang="en-US" sz="2000" dirty="0"/>
          </a:p>
          <a:p>
            <a:r>
              <a:rPr lang="en-US" sz="2000" b="1" dirty="0" smtClean="0"/>
              <a:t>Open innovation models is a possible solution </a:t>
            </a:r>
            <a:r>
              <a:rPr lang="en-US" sz="2000" dirty="0" smtClean="0"/>
              <a:t>– </a:t>
            </a:r>
            <a:r>
              <a:rPr lang="en-US" sz="2000" b="1" dirty="0" smtClean="0"/>
              <a:t>make use of smart people both within and outside the company</a:t>
            </a:r>
            <a:r>
              <a:rPr lang="en-US" sz="2000" dirty="0" smtClean="0"/>
              <a:t>, and </a:t>
            </a:r>
            <a:r>
              <a:rPr lang="en-US" sz="2000" b="1" dirty="0" smtClean="0"/>
              <a:t>ideas from inside and outside can also be combined </a:t>
            </a:r>
            <a:r>
              <a:rPr lang="en-US" sz="2000" dirty="0" smtClean="0"/>
              <a:t>in order to develop new business models. The companies need to </a:t>
            </a:r>
            <a:r>
              <a:rPr lang="en-US" sz="2000" b="1" dirty="0" smtClean="0"/>
              <a:t>open their innovation processes</a:t>
            </a:r>
            <a:r>
              <a:rPr lang="en-US" sz="2000" dirty="0" smtClean="0"/>
              <a:t>, according to </a:t>
            </a:r>
            <a:r>
              <a:rPr lang="en-US" sz="2000" dirty="0" err="1"/>
              <a:t>Chesbrough</a:t>
            </a:r>
            <a:endParaRPr lang="en-US" sz="2000" dirty="0" smtClean="0"/>
          </a:p>
        </p:txBody>
      </p:sp>
      <p:sp>
        <p:nvSpPr>
          <p:cNvPr id="6" name="TextBox 5"/>
          <p:cNvSpPr txBox="1"/>
          <p:nvPr/>
        </p:nvSpPr>
        <p:spPr>
          <a:xfrm>
            <a:off x="1763687" y="6084585"/>
            <a:ext cx="6768753" cy="584775"/>
          </a:xfrm>
          <a:prstGeom prst="rect">
            <a:avLst/>
          </a:prstGeom>
          <a:noFill/>
        </p:spPr>
        <p:txBody>
          <a:bodyPr wrap="square" rtlCol="0">
            <a:spAutoFit/>
          </a:bodyPr>
          <a:lstStyle/>
          <a:p>
            <a:r>
              <a:rPr lang="sv-SE" sz="1500" dirty="0"/>
              <a:t>(Bengtsson&amp;Skärvad, 2011, </a:t>
            </a:r>
            <a:r>
              <a:rPr lang="sv-SE" sz="1600" dirty="0" smtClean="0"/>
              <a:t>Chesbrough, Open Business Models: How to Thrive in New Innovation Landscape, 2006</a:t>
            </a:r>
            <a:r>
              <a:rPr lang="sv-SE" sz="1500" dirty="0" smtClean="0"/>
              <a:t>)</a:t>
            </a:r>
            <a:endParaRPr lang="sv-SE" sz="1500" dirty="0"/>
          </a:p>
        </p:txBody>
      </p:sp>
    </p:spTree>
    <p:extLst>
      <p:ext uri="{BB962C8B-B14F-4D97-AF65-F5344CB8AC3E}">
        <p14:creationId xmlns:p14="http://schemas.microsoft.com/office/powerpoint/2010/main" val="11541541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smtClean="0"/>
              <a:t>Innovation strategies - </a:t>
            </a:r>
            <a:r>
              <a:rPr lang="en-US" sz="3600" dirty="0" err="1"/>
              <a:t>Chesbrough</a:t>
            </a:r>
            <a:r>
              <a:rPr lang="en-US" sz="3600" dirty="0"/>
              <a:t> </a:t>
            </a:r>
            <a:endParaRPr lang="sv-SE" sz="3600" dirty="0"/>
          </a:p>
        </p:txBody>
      </p:sp>
      <p:sp>
        <p:nvSpPr>
          <p:cNvPr id="3" name="Content Placeholder 2"/>
          <p:cNvSpPr>
            <a:spLocks noGrp="1"/>
          </p:cNvSpPr>
          <p:nvPr>
            <p:ph idx="1"/>
          </p:nvPr>
        </p:nvSpPr>
        <p:spPr>
          <a:xfrm>
            <a:off x="457200" y="1484784"/>
            <a:ext cx="8229600" cy="4525963"/>
          </a:xfrm>
        </p:spPr>
        <p:txBody>
          <a:bodyPr>
            <a:normAutofit/>
          </a:bodyPr>
          <a:lstStyle/>
          <a:p>
            <a:endParaRPr lang="en-US" sz="2000" dirty="0" smtClean="0"/>
          </a:p>
          <a:p>
            <a:r>
              <a:rPr lang="en-US" sz="2000" dirty="0" err="1" smtClean="0"/>
              <a:t>Chesbrough</a:t>
            </a:r>
            <a:r>
              <a:rPr lang="en-US" sz="2000" dirty="0" smtClean="0"/>
              <a:t> also state that between 75 and 95 percent of all patents are never used </a:t>
            </a:r>
          </a:p>
          <a:p>
            <a:r>
              <a:rPr lang="en-US" sz="2000" dirty="0" smtClean="0"/>
              <a:t>Therefore, many patents and innovations </a:t>
            </a:r>
            <a:r>
              <a:rPr lang="en-US" sz="2000" dirty="0"/>
              <a:t>can be licensed or </a:t>
            </a:r>
            <a:r>
              <a:rPr lang="en-US" sz="2000" dirty="0" smtClean="0"/>
              <a:t>sold, instead of not being used at all</a:t>
            </a:r>
          </a:p>
          <a:p>
            <a:r>
              <a:rPr lang="en-US" sz="2000" dirty="0" err="1"/>
              <a:t>Chesbrough</a:t>
            </a:r>
            <a:r>
              <a:rPr lang="en-US" sz="2000" dirty="0"/>
              <a:t> </a:t>
            </a:r>
            <a:r>
              <a:rPr lang="en-US" sz="2000" dirty="0" smtClean="0"/>
              <a:t>also means </a:t>
            </a:r>
            <a:r>
              <a:rPr lang="en-US" sz="2000" b="1" dirty="0" smtClean="0"/>
              <a:t>creative customers should be engaged more actively </a:t>
            </a:r>
            <a:r>
              <a:rPr lang="en-US" sz="2000" dirty="0" smtClean="0"/>
              <a:t>(like provide open source code to the public and involve lead users in design). This is also the case with researchers. </a:t>
            </a:r>
            <a:r>
              <a:rPr lang="en-US" sz="2000" b="1" dirty="0" smtClean="0"/>
              <a:t>University projects and researchers can be sponsored</a:t>
            </a:r>
            <a:r>
              <a:rPr lang="en-US" sz="2000" dirty="0" smtClean="0"/>
              <a:t> in order to co-create ideas and inventions</a:t>
            </a:r>
            <a:endParaRPr lang="en-US" sz="2000" dirty="0"/>
          </a:p>
          <a:p>
            <a:endParaRPr lang="en-US" sz="2000" dirty="0"/>
          </a:p>
          <a:p>
            <a:endParaRPr lang="en-US" sz="2000" dirty="0" smtClean="0"/>
          </a:p>
          <a:p>
            <a:endParaRPr lang="en-US" sz="2000" dirty="0"/>
          </a:p>
        </p:txBody>
      </p:sp>
      <p:sp>
        <p:nvSpPr>
          <p:cNvPr id="6" name="TextBox 5"/>
          <p:cNvSpPr txBox="1"/>
          <p:nvPr/>
        </p:nvSpPr>
        <p:spPr>
          <a:xfrm>
            <a:off x="1763687" y="5949280"/>
            <a:ext cx="6768753" cy="584775"/>
          </a:xfrm>
          <a:prstGeom prst="rect">
            <a:avLst/>
          </a:prstGeom>
          <a:noFill/>
        </p:spPr>
        <p:txBody>
          <a:bodyPr wrap="square" rtlCol="0">
            <a:spAutoFit/>
          </a:bodyPr>
          <a:lstStyle/>
          <a:p>
            <a:r>
              <a:rPr lang="sv-SE" sz="1500" dirty="0"/>
              <a:t>(Bengtsson&amp;Skärvad, 2011, </a:t>
            </a:r>
            <a:r>
              <a:rPr lang="sv-SE" sz="1600" dirty="0" smtClean="0"/>
              <a:t>Chesbrough, Open Business Models: How to Thrive in New Innovation Landscape, 2006</a:t>
            </a:r>
            <a:r>
              <a:rPr lang="sv-SE" sz="1500" dirty="0" smtClean="0"/>
              <a:t>)</a:t>
            </a:r>
            <a:endParaRPr lang="sv-SE" sz="1500" dirty="0"/>
          </a:p>
        </p:txBody>
      </p:sp>
    </p:spTree>
    <p:extLst>
      <p:ext uri="{BB962C8B-B14F-4D97-AF65-F5344CB8AC3E}">
        <p14:creationId xmlns:p14="http://schemas.microsoft.com/office/powerpoint/2010/main" val="3876939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1"/>
          <p:cNvSpPr>
            <a:spLocks noGrp="1"/>
          </p:cNvSpPr>
          <p:nvPr>
            <p:ph type="title"/>
          </p:nvPr>
        </p:nvSpPr>
        <p:spPr>
          <a:xfrm>
            <a:off x="457200" y="116632"/>
            <a:ext cx="8229600" cy="1143000"/>
          </a:xfrm>
        </p:spPr>
        <p:txBody>
          <a:bodyPr/>
          <a:lstStyle/>
          <a:p>
            <a:r>
              <a:rPr lang="sv-SE" dirty="0" smtClean="0"/>
              <a:t>  </a:t>
            </a:r>
          </a:p>
        </p:txBody>
      </p:sp>
      <p:sp>
        <p:nvSpPr>
          <p:cNvPr id="89" name="Title 1"/>
          <p:cNvSpPr txBox="1">
            <a:spLocks/>
          </p:cNvSpPr>
          <p:nvPr/>
        </p:nvSpPr>
        <p:spPr bwMode="auto">
          <a:xfrm>
            <a:off x="395537" y="53752"/>
            <a:ext cx="8640960" cy="1143000"/>
          </a:xfrm>
          <a:prstGeom prst="rect">
            <a:avLst/>
          </a:prstGeom>
          <a:noFill/>
          <a:ln w="9525">
            <a:noFill/>
            <a:miter lim="800000"/>
            <a:headEnd/>
            <a:tailEnd/>
          </a:ln>
        </p:spPr>
        <p:txBody>
          <a:bodyPr anchor="ctr"/>
          <a:lstStyle/>
          <a:p>
            <a:pPr eaLnBrk="0" hangingPunct="0">
              <a:defRPr/>
            </a:pPr>
            <a:r>
              <a:rPr lang="sv-SE" sz="3600" kern="0" dirty="0" smtClean="0">
                <a:latin typeface="+mj-lt"/>
                <a:ea typeface="+mj-ea"/>
                <a:cs typeface="+mj-cs"/>
              </a:rPr>
              <a:t>Strategic tool used by Kotler: SWOT for internal and external analysis</a:t>
            </a:r>
            <a:endParaRPr lang="sv-SE" sz="3600" i="0" kern="0" dirty="0">
              <a:latin typeface="+mj-lt"/>
              <a:ea typeface="+mj-ea"/>
              <a:cs typeface="+mj-cs"/>
            </a:endParaRPr>
          </a:p>
        </p:txBody>
      </p:sp>
      <p:cxnSp>
        <p:nvCxnSpPr>
          <p:cNvPr id="68" name="Straight Connector 67"/>
          <p:cNvCxnSpPr/>
          <p:nvPr/>
        </p:nvCxnSpPr>
        <p:spPr>
          <a:xfrm>
            <a:off x="4355976" y="1340768"/>
            <a:ext cx="0" cy="5256584"/>
          </a:xfrm>
          <a:prstGeom prst="line">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a:off x="971600" y="4077072"/>
            <a:ext cx="6840760" cy="0"/>
          </a:xfrm>
          <a:prstGeom prst="line">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sp>
        <p:nvSpPr>
          <p:cNvPr id="77" name="TextBox 76"/>
          <p:cNvSpPr txBox="1"/>
          <p:nvPr/>
        </p:nvSpPr>
        <p:spPr>
          <a:xfrm>
            <a:off x="4499992" y="1268760"/>
            <a:ext cx="1008112" cy="369332"/>
          </a:xfrm>
          <a:prstGeom prst="rect">
            <a:avLst/>
          </a:prstGeom>
          <a:noFill/>
        </p:spPr>
        <p:txBody>
          <a:bodyPr wrap="square" rtlCol="0">
            <a:spAutoFit/>
          </a:bodyPr>
          <a:lstStyle/>
          <a:p>
            <a:r>
              <a:rPr lang="sv-SE" b="1" dirty="0" err="1" smtClean="0"/>
              <a:t>Internal</a:t>
            </a:r>
            <a:endParaRPr lang="sv-SE" b="1" dirty="0"/>
          </a:p>
        </p:txBody>
      </p:sp>
      <p:sp>
        <p:nvSpPr>
          <p:cNvPr id="85" name="TextBox 84"/>
          <p:cNvSpPr txBox="1"/>
          <p:nvPr/>
        </p:nvSpPr>
        <p:spPr>
          <a:xfrm>
            <a:off x="4572000" y="6228020"/>
            <a:ext cx="1008112" cy="369332"/>
          </a:xfrm>
          <a:prstGeom prst="rect">
            <a:avLst/>
          </a:prstGeom>
          <a:noFill/>
        </p:spPr>
        <p:txBody>
          <a:bodyPr wrap="square" rtlCol="0">
            <a:spAutoFit/>
          </a:bodyPr>
          <a:lstStyle/>
          <a:p>
            <a:r>
              <a:rPr lang="sv-SE" b="1" dirty="0" err="1" smtClean="0"/>
              <a:t>External</a:t>
            </a:r>
            <a:endParaRPr lang="sv-SE" b="1" dirty="0"/>
          </a:p>
        </p:txBody>
      </p:sp>
      <p:sp>
        <p:nvSpPr>
          <p:cNvPr id="86" name="TextBox 85"/>
          <p:cNvSpPr txBox="1"/>
          <p:nvPr/>
        </p:nvSpPr>
        <p:spPr>
          <a:xfrm>
            <a:off x="6660232" y="3635732"/>
            <a:ext cx="1656184" cy="369332"/>
          </a:xfrm>
          <a:prstGeom prst="rect">
            <a:avLst/>
          </a:prstGeom>
          <a:noFill/>
        </p:spPr>
        <p:txBody>
          <a:bodyPr wrap="square" rtlCol="0">
            <a:spAutoFit/>
          </a:bodyPr>
          <a:lstStyle/>
          <a:p>
            <a:r>
              <a:rPr lang="sv-SE" b="1" dirty="0" err="1" smtClean="0"/>
              <a:t>Unfavourable</a:t>
            </a:r>
            <a:endParaRPr lang="sv-SE" b="1" dirty="0"/>
          </a:p>
        </p:txBody>
      </p:sp>
      <p:sp>
        <p:nvSpPr>
          <p:cNvPr id="87" name="TextBox 86"/>
          <p:cNvSpPr txBox="1"/>
          <p:nvPr/>
        </p:nvSpPr>
        <p:spPr>
          <a:xfrm>
            <a:off x="683568" y="3635732"/>
            <a:ext cx="1440160" cy="369332"/>
          </a:xfrm>
          <a:prstGeom prst="rect">
            <a:avLst/>
          </a:prstGeom>
          <a:noFill/>
        </p:spPr>
        <p:txBody>
          <a:bodyPr wrap="square" rtlCol="0">
            <a:spAutoFit/>
          </a:bodyPr>
          <a:lstStyle/>
          <a:p>
            <a:r>
              <a:rPr lang="sv-SE" b="1" dirty="0" err="1"/>
              <a:t>F</a:t>
            </a:r>
            <a:r>
              <a:rPr lang="sv-SE" b="1" dirty="0" err="1" smtClean="0"/>
              <a:t>avourable</a:t>
            </a:r>
            <a:endParaRPr lang="sv-SE" b="1" dirty="0"/>
          </a:p>
        </p:txBody>
      </p:sp>
      <p:sp>
        <p:nvSpPr>
          <p:cNvPr id="92" name="TextBox 91"/>
          <p:cNvSpPr txBox="1"/>
          <p:nvPr/>
        </p:nvSpPr>
        <p:spPr>
          <a:xfrm>
            <a:off x="827584" y="1484784"/>
            <a:ext cx="2160240" cy="369332"/>
          </a:xfrm>
          <a:prstGeom prst="rect">
            <a:avLst/>
          </a:prstGeom>
          <a:noFill/>
        </p:spPr>
        <p:txBody>
          <a:bodyPr wrap="square" rtlCol="0">
            <a:spAutoFit/>
          </a:bodyPr>
          <a:lstStyle/>
          <a:p>
            <a:r>
              <a:rPr lang="sv-SE" b="1" dirty="0" smtClean="0"/>
              <a:t>STRENGTH</a:t>
            </a:r>
            <a:endParaRPr lang="sv-SE" b="1" dirty="0"/>
          </a:p>
        </p:txBody>
      </p:sp>
      <p:sp>
        <p:nvSpPr>
          <p:cNvPr id="93" name="TextBox 92"/>
          <p:cNvSpPr txBox="1"/>
          <p:nvPr/>
        </p:nvSpPr>
        <p:spPr>
          <a:xfrm>
            <a:off x="6588224" y="1484784"/>
            <a:ext cx="2160240" cy="369332"/>
          </a:xfrm>
          <a:prstGeom prst="rect">
            <a:avLst/>
          </a:prstGeom>
          <a:noFill/>
        </p:spPr>
        <p:txBody>
          <a:bodyPr wrap="square" rtlCol="0">
            <a:spAutoFit/>
          </a:bodyPr>
          <a:lstStyle/>
          <a:p>
            <a:r>
              <a:rPr lang="sv-SE" b="1" dirty="0" smtClean="0"/>
              <a:t>WEAKNESS</a:t>
            </a:r>
            <a:endParaRPr lang="sv-SE" b="1" dirty="0"/>
          </a:p>
        </p:txBody>
      </p:sp>
      <p:sp>
        <p:nvSpPr>
          <p:cNvPr id="95" name="TextBox 94"/>
          <p:cNvSpPr txBox="1"/>
          <p:nvPr/>
        </p:nvSpPr>
        <p:spPr>
          <a:xfrm>
            <a:off x="755576" y="4225080"/>
            <a:ext cx="2160240" cy="369332"/>
          </a:xfrm>
          <a:prstGeom prst="rect">
            <a:avLst/>
          </a:prstGeom>
          <a:noFill/>
        </p:spPr>
        <p:txBody>
          <a:bodyPr wrap="square" rtlCol="0">
            <a:spAutoFit/>
          </a:bodyPr>
          <a:lstStyle/>
          <a:p>
            <a:r>
              <a:rPr lang="sv-SE" b="1" dirty="0" smtClean="0"/>
              <a:t>OPPORTUNITY</a:t>
            </a:r>
            <a:endParaRPr lang="sv-SE" b="1" dirty="0"/>
          </a:p>
        </p:txBody>
      </p:sp>
      <p:sp>
        <p:nvSpPr>
          <p:cNvPr id="97" name="TextBox 96"/>
          <p:cNvSpPr txBox="1"/>
          <p:nvPr/>
        </p:nvSpPr>
        <p:spPr>
          <a:xfrm>
            <a:off x="6372200" y="4153072"/>
            <a:ext cx="2160240" cy="369332"/>
          </a:xfrm>
          <a:prstGeom prst="rect">
            <a:avLst/>
          </a:prstGeom>
          <a:noFill/>
        </p:spPr>
        <p:txBody>
          <a:bodyPr wrap="square" rtlCol="0">
            <a:spAutoFit/>
          </a:bodyPr>
          <a:lstStyle/>
          <a:p>
            <a:r>
              <a:rPr lang="sv-SE" b="1" dirty="0" smtClean="0"/>
              <a:t>THREAT</a:t>
            </a:r>
            <a:endParaRPr lang="sv-SE" b="1" dirty="0"/>
          </a:p>
        </p:txBody>
      </p:sp>
      <p:sp>
        <p:nvSpPr>
          <p:cNvPr id="108" name="TextBox 74"/>
          <p:cNvSpPr txBox="1">
            <a:spLocks noChangeArrowheads="1"/>
          </p:cNvSpPr>
          <p:nvPr/>
        </p:nvSpPr>
        <p:spPr bwMode="auto">
          <a:xfrm>
            <a:off x="957276" y="1988840"/>
            <a:ext cx="2678620" cy="830997"/>
          </a:xfrm>
          <a:prstGeom prst="rect">
            <a:avLst/>
          </a:prstGeom>
          <a:noFill/>
          <a:ln w="9525">
            <a:noFill/>
            <a:miter lim="800000"/>
            <a:headEnd/>
            <a:tailEnd/>
          </a:ln>
        </p:spPr>
        <p:txBody>
          <a:bodyPr wrap="square">
            <a:spAutoFit/>
          </a:bodyPr>
          <a:lstStyle/>
          <a:p>
            <a:pPr>
              <a:buFont typeface="Arial" pitchFamily="34" charset="0"/>
              <a:buChar char="•"/>
              <a:defRPr/>
            </a:pPr>
            <a:r>
              <a:rPr lang="sv-SE" sz="1600" dirty="0" smtClean="0">
                <a:latin typeface="Arial" charset="0"/>
              </a:rPr>
              <a:t>The personnel work fast</a:t>
            </a:r>
          </a:p>
          <a:p>
            <a:pPr>
              <a:buFont typeface="Arial" pitchFamily="34" charset="0"/>
              <a:buChar char="•"/>
              <a:defRPr/>
            </a:pPr>
            <a:r>
              <a:rPr lang="sv-SE" sz="1600" dirty="0">
                <a:latin typeface="Arial" charset="0"/>
              </a:rPr>
              <a:t> </a:t>
            </a:r>
            <a:r>
              <a:rPr lang="sv-SE" sz="1600" dirty="0" smtClean="0">
                <a:latin typeface="Arial" charset="0"/>
              </a:rPr>
              <a:t>…</a:t>
            </a:r>
          </a:p>
          <a:p>
            <a:pPr>
              <a:buFont typeface="Arial" pitchFamily="34" charset="0"/>
              <a:buChar char="•"/>
              <a:defRPr/>
            </a:pPr>
            <a:r>
              <a:rPr lang="sv-SE" sz="1600" dirty="0">
                <a:latin typeface="Arial" charset="0"/>
              </a:rPr>
              <a:t> </a:t>
            </a:r>
            <a:r>
              <a:rPr lang="sv-SE" sz="1600" dirty="0" smtClean="0">
                <a:latin typeface="Arial" charset="0"/>
              </a:rPr>
              <a:t>…</a:t>
            </a:r>
            <a:endParaRPr lang="sv-SE" sz="1600" dirty="0">
              <a:latin typeface="Arial" charset="0"/>
            </a:endParaRPr>
          </a:p>
        </p:txBody>
      </p:sp>
      <p:sp>
        <p:nvSpPr>
          <p:cNvPr id="111" name="TextBox 74"/>
          <p:cNvSpPr txBox="1">
            <a:spLocks noChangeArrowheads="1"/>
          </p:cNvSpPr>
          <p:nvPr/>
        </p:nvSpPr>
        <p:spPr bwMode="auto">
          <a:xfrm>
            <a:off x="4773700" y="1988840"/>
            <a:ext cx="2318580" cy="830997"/>
          </a:xfrm>
          <a:prstGeom prst="rect">
            <a:avLst/>
          </a:prstGeom>
          <a:noFill/>
          <a:ln w="9525">
            <a:noFill/>
            <a:miter lim="800000"/>
            <a:headEnd/>
            <a:tailEnd/>
          </a:ln>
        </p:spPr>
        <p:txBody>
          <a:bodyPr wrap="square">
            <a:spAutoFit/>
          </a:bodyPr>
          <a:lstStyle/>
          <a:p>
            <a:pPr>
              <a:buFont typeface="Arial" pitchFamily="34" charset="0"/>
              <a:buChar char="•"/>
              <a:defRPr/>
            </a:pPr>
            <a:r>
              <a:rPr lang="sv-SE" sz="1600" dirty="0" smtClean="0">
                <a:latin typeface="Arial" charset="0"/>
              </a:rPr>
              <a:t>The pizza oven is slow</a:t>
            </a:r>
          </a:p>
          <a:p>
            <a:pPr>
              <a:buFont typeface="Arial" pitchFamily="34" charset="0"/>
              <a:buChar char="•"/>
              <a:defRPr/>
            </a:pPr>
            <a:r>
              <a:rPr lang="sv-SE" sz="1600" dirty="0">
                <a:latin typeface="Arial" charset="0"/>
              </a:rPr>
              <a:t> </a:t>
            </a:r>
            <a:r>
              <a:rPr lang="sv-SE" sz="1600" dirty="0" smtClean="0">
                <a:latin typeface="Arial" charset="0"/>
              </a:rPr>
              <a:t>…</a:t>
            </a:r>
          </a:p>
          <a:p>
            <a:pPr>
              <a:buFont typeface="Arial" pitchFamily="34" charset="0"/>
              <a:buChar char="•"/>
              <a:defRPr/>
            </a:pPr>
            <a:r>
              <a:rPr lang="sv-SE" sz="1600" dirty="0">
                <a:latin typeface="Arial" charset="0"/>
              </a:rPr>
              <a:t> </a:t>
            </a:r>
            <a:r>
              <a:rPr lang="sv-SE" sz="1600" dirty="0" smtClean="0">
                <a:latin typeface="Arial" charset="0"/>
              </a:rPr>
              <a:t>…</a:t>
            </a:r>
            <a:endParaRPr lang="sv-SE" sz="1600" dirty="0">
              <a:latin typeface="Arial" charset="0"/>
            </a:endParaRPr>
          </a:p>
        </p:txBody>
      </p:sp>
      <p:sp>
        <p:nvSpPr>
          <p:cNvPr id="112" name="TextBox 74"/>
          <p:cNvSpPr txBox="1">
            <a:spLocks noChangeArrowheads="1"/>
          </p:cNvSpPr>
          <p:nvPr/>
        </p:nvSpPr>
        <p:spPr bwMode="auto">
          <a:xfrm>
            <a:off x="4860032" y="4797152"/>
            <a:ext cx="2318580" cy="1077218"/>
          </a:xfrm>
          <a:prstGeom prst="rect">
            <a:avLst/>
          </a:prstGeom>
          <a:noFill/>
          <a:ln w="9525">
            <a:noFill/>
            <a:miter lim="800000"/>
            <a:headEnd/>
            <a:tailEnd/>
          </a:ln>
        </p:spPr>
        <p:txBody>
          <a:bodyPr wrap="square">
            <a:spAutoFit/>
          </a:bodyPr>
          <a:lstStyle/>
          <a:p>
            <a:pPr>
              <a:buFont typeface="Arial" pitchFamily="34" charset="0"/>
              <a:buChar char="•"/>
              <a:defRPr/>
            </a:pPr>
            <a:r>
              <a:rPr lang="sv-SE" sz="1600" dirty="0" err="1">
                <a:latin typeface="Arial" charset="0"/>
              </a:rPr>
              <a:t>There</a:t>
            </a:r>
            <a:r>
              <a:rPr lang="sv-SE" sz="1600" dirty="0">
                <a:latin typeface="Arial" charset="0"/>
              </a:rPr>
              <a:t> are </a:t>
            </a:r>
            <a:r>
              <a:rPr lang="sv-SE" sz="1600" dirty="0" err="1">
                <a:latin typeface="Arial" charset="0"/>
              </a:rPr>
              <a:t>many</a:t>
            </a:r>
            <a:r>
              <a:rPr lang="sv-SE" sz="1600" dirty="0">
                <a:latin typeface="Arial" charset="0"/>
              </a:rPr>
              <a:t> </a:t>
            </a:r>
            <a:r>
              <a:rPr lang="sv-SE" sz="1600" dirty="0" err="1">
                <a:latin typeface="Arial" charset="0"/>
              </a:rPr>
              <a:t>other</a:t>
            </a:r>
            <a:r>
              <a:rPr lang="sv-SE" sz="1600" dirty="0">
                <a:latin typeface="Arial" charset="0"/>
              </a:rPr>
              <a:t> pizzerias in the city</a:t>
            </a:r>
          </a:p>
          <a:p>
            <a:pPr>
              <a:buFont typeface="Arial" pitchFamily="34" charset="0"/>
              <a:buChar char="•"/>
              <a:defRPr/>
            </a:pPr>
            <a:r>
              <a:rPr lang="sv-SE" sz="1600" dirty="0" smtClean="0">
                <a:latin typeface="Arial" charset="0"/>
              </a:rPr>
              <a:t> …</a:t>
            </a:r>
          </a:p>
          <a:p>
            <a:pPr>
              <a:buFont typeface="Arial" pitchFamily="34" charset="0"/>
              <a:buChar char="•"/>
              <a:defRPr/>
            </a:pPr>
            <a:r>
              <a:rPr lang="sv-SE" sz="1600" dirty="0">
                <a:latin typeface="Arial" charset="0"/>
              </a:rPr>
              <a:t> </a:t>
            </a:r>
            <a:r>
              <a:rPr lang="sv-SE" sz="1600" dirty="0" smtClean="0">
                <a:latin typeface="Arial" charset="0"/>
              </a:rPr>
              <a:t>…</a:t>
            </a:r>
            <a:endParaRPr lang="sv-SE" sz="1600" dirty="0">
              <a:latin typeface="Arial" charset="0"/>
            </a:endParaRPr>
          </a:p>
        </p:txBody>
      </p:sp>
      <p:sp>
        <p:nvSpPr>
          <p:cNvPr id="113" name="TextBox 74"/>
          <p:cNvSpPr txBox="1">
            <a:spLocks noChangeArrowheads="1"/>
          </p:cNvSpPr>
          <p:nvPr/>
        </p:nvSpPr>
        <p:spPr bwMode="auto">
          <a:xfrm>
            <a:off x="755576" y="4797152"/>
            <a:ext cx="2318580" cy="1077218"/>
          </a:xfrm>
          <a:prstGeom prst="rect">
            <a:avLst/>
          </a:prstGeom>
          <a:noFill/>
          <a:ln w="9525">
            <a:noFill/>
            <a:miter lim="800000"/>
            <a:headEnd/>
            <a:tailEnd/>
          </a:ln>
        </p:spPr>
        <p:txBody>
          <a:bodyPr wrap="square">
            <a:spAutoFit/>
          </a:bodyPr>
          <a:lstStyle/>
          <a:p>
            <a:pPr>
              <a:buFont typeface="Arial" pitchFamily="34" charset="0"/>
              <a:buChar char="•"/>
              <a:defRPr/>
            </a:pPr>
            <a:r>
              <a:rPr lang="sv-SE" sz="1600" dirty="0">
                <a:latin typeface="Arial" charset="0"/>
              </a:rPr>
              <a:t>The </a:t>
            </a:r>
            <a:r>
              <a:rPr lang="sv-SE" sz="1600" dirty="0" err="1">
                <a:latin typeface="Arial" charset="0"/>
              </a:rPr>
              <a:t>prices</a:t>
            </a:r>
            <a:r>
              <a:rPr lang="sv-SE" sz="1600" dirty="0">
                <a:latin typeface="Arial" charset="0"/>
              </a:rPr>
              <a:t> for </a:t>
            </a:r>
            <a:r>
              <a:rPr lang="sv-SE" sz="1600" dirty="0" err="1">
                <a:latin typeface="Arial" charset="0"/>
              </a:rPr>
              <a:t>products</a:t>
            </a:r>
            <a:r>
              <a:rPr lang="sv-SE" sz="1600" dirty="0">
                <a:latin typeface="Arial" charset="0"/>
              </a:rPr>
              <a:t> are </a:t>
            </a:r>
            <a:r>
              <a:rPr lang="sv-SE" sz="1600" dirty="0" err="1">
                <a:latin typeface="Arial" charset="0"/>
              </a:rPr>
              <a:t>low</a:t>
            </a:r>
            <a:endParaRPr lang="sv-SE" sz="1600" dirty="0">
              <a:latin typeface="Arial" charset="0"/>
            </a:endParaRPr>
          </a:p>
          <a:p>
            <a:pPr>
              <a:buFont typeface="Arial" pitchFamily="34" charset="0"/>
              <a:buChar char="•"/>
              <a:defRPr/>
            </a:pPr>
            <a:r>
              <a:rPr lang="sv-SE" sz="1600" dirty="0" smtClean="0">
                <a:latin typeface="Arial" charset="0"/>
              </a:rPr>
              <a:t> …</a:t>
            </a:r>
          </a:p>
          <a:p>
            <a:pPr>
              <a:buFont typeface="Arial" pitchFamily="34" charset="0"/>
              <a:buChar char="•"/>
              <a:defRPr/>
            </a:pPr>
            <a:r>
              <a:rPr lang="sv-SE" sz="1600" dirty="0" smtClean="0">
                <a:latin typeface="Arial" charset="0"/>
              </a:rPr>
              <a:t>…</a:t>
            </a:r>
            <a:endParaRPr lang="sv-SE" sz="1600" dirty="0">
              <a:latin typeface="Arial" charset="0"/>
            </a:endParaRPr>
          </a:p>
        </p:txBody>
      </p:sp>
    </p:spTree>
    <p:extLst>
      <p:ext uri="{BB962C8B-B14F-4D97-AF65-F5344CB8AC3E}">
        <p14:creationId xmlns:p14="http://schemas.microsoft.com/office/powerpoint/2010/main" val="2902728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Different strategic perspectives</a:t>
            </a:r>
            <a:endParaRPr lang="sv-SE" dirty="0"/>
          </a:p>
        </p:txBody>
      </p:sp>
      <p:sp>
        <p:nvSpPr>
          <p:cNvPr id="3" name="Content Placeholder 2"/>
          <p:cNvSpPr>
            <a:spLocks noGrp="1"/>
          </p:cNvSpPr>
          <p:nvPr>
            <p:ph idx="1"/>
          </p:nvPr>
        </p:nvSpPr>
        <p:spPr/>
        <p:txBody>
          <a:bodyPr/>
          <a:lstStyle/>
          <a:p>
            <a:r>
              <a:rPr lang="sv-SE" sz="2000" dirty="0" smtClean="0"/>
              <a:t>Porter school</a:t>
            </a:r>
          </a:p>
          <a:p>
            <a:r>
              <a:rPr lang="sv-SE" sz="2000" dirty="0"/>
              <a:t>Resource and competence based </a:t>
            </a:r>
            <a:r>
              <a:rPr lang="sv-SE" sz="2000" dirty="0" smtClean="0"/>
              <a:t>strategies - Resource based view of the firm</a:t>
            </a:r>
          </a:p>
          <a:p>
            <a:r>
              <a:rPr lang="sv-SE" sz="2000" dirty="0" smtClean="0"/>
              <a:t>Customer value and process based strategies</a:t>
            </a:r>
          </a:p>
          <a:p>
            <a:r>
              <a:rPr lang="sv-SE" sz="2000" dirty="0" smtClean="0"/>
              <a:t>Digital strategies</a:t>
            </a:r>
          </a:p>
          <a:p>
            <a:r>
              <a:rPr lang="sv-SE" sz="2000" dirty="0" smtClean="0"/>
              <a:t>Innovation school</a:t>
            </a:r>
          </a:p>
          <a:p>
            <a:r>
              <a:rPr lang="sv-SE" sz="2000" dirty="0" smtClean="0"/>
              <a:t>...</a:t>
            </a:r>
          </a:p>
          <a:p>
            <a:endParaRPr lang="sv-SE" dirty="0"/>
          </a:p>
        </p:txBody>
      </p:sp>
      <p:sp>
        <p:nvSpPr>
          <p:cNvPr id="4" name="TextBox 3"/>
          <p:cNvSpPr txBox="1"/>
          <p:nvPr/>
        </p:nvSpPr>
        <p:spPr>
          <a:xfrm>
            <a:off x="4067945" y="5445224"/>
            <a:ext cx="4104456" cy="1200329"/>
          </a:xfrm>
          <a:prstGeom prst="rect">
            <a:avLst/>
          </a:prstGeom>
          <a:noFill/>
        </p:spPr>
        <p:txBody>
          <a:bodyPr wrap="square" rtlCol="0">
            <a:spAutoFit/>
          </a:bodyPr>
          <a:lstStyle/>
          <a:p>
            <a:r>
              <a:rPr lang="sv-SE" dirty="0" smtClean="0"/>
              <a:t>The following slides are partly based on  Bengtsson&amp;Skärvad (2011) Företagsstrategiska perspectiv, Akademilitteratur </a:t>
            </a:r>
            <a:endParaRPr lang="sv-SE" dirty="0"/>
          </a:p>
        </p:txBody>
      </p:sp>
    </p:spTree>
    <p:extLst>
      <p:ext uri="{BB962C8B-B14F-4D97-AF65-F5344CB8AC3E}">
        <p14:creationId xmlns:p14="http://schemas.microsoft.com/office/powerpoint/2010/main" val="1110672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 y="-27384"/>
            <a:ext cx="9083352" cy="1143000"/>
          </a:xfrm>
        </p:spPr>
        <p:txBody>
          <a:bodyPr>
            <a:normAutofit fontScale="90000"/>
          </a:bodyPr>
          <a:lstStyle/>
          <a:p>
            <a:r>
              <a:rPr lang="en-GB" dirty="0" smtClean="0"/>
              <a:t>Strategic tool: Porter’s five forces analysis</a:t>
            </a:r>
            <a:endParaRPr lang="sv-SE" dirty="0"/>
          </a:p>
        </p:txBody>
      </p:sp>
      <p:sp>
        <p:nvSpPr>
          <p:cNvPr id="4" name="TextBox 3"/>
          <p:cNvSpPr txBox="1"/>
          <p:nvPr/>
        </p:nvSpPr>
        <p:spPr>
          <a:xfrm>
            <a:off x="323528" y="908720"/>
            <a:ext cx="8640960" cy="3139321"/>
          </a:xfrm>
          <a:prstGeom prst="rect">
            <a:avLst/>
          </a:prstGeom>
          <a:noFill/>
        </p:spPr>
        <p:txBody>
          <a:bodyPr wrap="square" rtlCol="0">
            <a:spAutoFit/>
          </a:bodyPr>
          <a:lstStyle/>
          <a:p>
            <a:r>
              <a:rPr lang="sv-SE" dirty="0" smtClean="0"/>
              <a:t>Michael  </a:t>
            </a:r>
            <a:r>
              <a:rPr lang="sv-SE" dirty="0" err="1" smtClean="0"/>
              <a:t>Porter’s</a:t>
            </a:r>
            <a:r>
              <a:rPr lang="sv-SE" dirty="0" smtClean="0"/>
              <a:t> </a:t>
            </a:r>
            <a:r>
              <a:rPr lang="en-GB" dirty="0" smtClean="0"/>
              <a:t>five forces model shows five forces (or factors) in an industry that impact the </a:t>
            </a:r>
            <a:r>
              <a:rPr lang="en-GB" dirty="0" err="1" smtClean="0"/>
              <a:t>profabilty</a:t>
            </a:r>
            <a:r>
              <a:rPr lang="en-GB" dirty="0" smtClean="0"/>
              <a:t> of the industry in general and for an organisation specifically in that industry. </a:t>
            </a:r>
            <a:r>
              <a:rPr lang="sv-SE" dirty="0" smtClean="0"/>
              <a:t>It can be used as a tool for an organisation for:</a:t>
            </a:r>
          </a:p>
          <a:p>
            <a:pPr marL="285750" indent="-285750">
              <a:buFont typeface="Arial" panose="020B0604020202020204" pitchFamily="34" charset="0"/>
              <a:buChar char="•"/>
            </a:pPr>
            <a:r>
              <a:rPr lang="sv-SE" dirty="0" smtClean="0"/>
              <a:t>analysing how attractive it is for an organisation to invest and do business in an industry</a:t>
            </a:r>
          </a:p>
          <a:p>
            <a:pPr marL="285750" indent="-285750">
              <a:buFont typeface="Arial" panose="020B0604020202020204" pitchFamily="34" charset="0"/>
              <a:buChar char="•"/>
            </a:pPr>
            <a:r>
              <a:rPr lang="sv-SE" dirty="0" smtClean="0"/>
              <a:t>developing strategies for managing the forces in order to achieve long-term </a:t>
            </a:r>
            <a:r>
              <a:rPr lang="sv-SE" i="1" dirty="0" smtClean="0"/>
              <a:t>competive advantages </a:t>
            </a:r>
          </a:p>
          <a:p>
            <a:endParaRPr lang="sv-SE" i="1" dirty="0" smtClean="0"/>
          </a:p>
          <a:p>
            <a:r>
              <a:rPr lang="en-US" dirty="0" smtClean="0"/>
              <a:t>A </a:t>
            </a:r>
            <a:r>
              <a:rPr lang="sv-SE" i="1" dirty="0"/>
              <a:t>competive </a:t>
            </a:r>
            <a:r>
              <a:rPr lang="sv-SE" i="1" dirty="0" smtClean="0"/>
              <a:t>advantage </a:t>
            </a:r>
            <a:r>
              <a:rPr lang="sv-SE" dirty="0" smtClean="0"/>
              <a:t>is an</a:t>
            </a:r>
            <a:r>
              <a:rPr lang="en-US" dirty="0" smtClean="0"/>
              <a:t> </a:t>
            </a:r>
            <a:r>
              <a:rPr lang="en-US" dirty="0"/>
              <a:t>advantage that a firm has over its </a:t>
            </a:r>
            <a:r>
              <a:rPr lang="en-US" i="1" dirty="0"/>
              <a:t>competitors</a:t>
            </a:r>
            <a:r>
              <a:rPr lang="en-US" dirty="0"/>
              <a:t>, allowing it to generate greater sales or margins and/or retain more customers than its </a:t>
            </a:r>
            <a:r>
              <a:rPr lang="en-US" i="1" dirty="0" smtClean="0"/>
              <a:t>competitors</a:t>
            </a:r>
            <a:r>
              <a:rPr lang="en-US" dirty="0" smtClean="0"/>
              <a:t>. </a:t>
            </a:r>
            <a:r>
              <a:rPr lang="en-US" dirty="0"/>
              <a:t>There can be many types of </a:t>
            </a:r>
            <a:r>
              <a:rPr lang="en-US" i="1" dirty="0"/>
              <a:t>competitive advantages</a:t>
            </a:r>
            <a:r>
              <a:rPr lang="en-US" dirty="0"/>
              <a:t> including the firm's cost structure, product offerings, distribution network and customer </a:t>
            </a:r>
            <a:r>
              <a:rPr lang="en-US" dirty="0" smtClean="0"/>
              <a:t>support (Investopedia)</a:t>
            </a:r>
            <a:endParaRPr lang="sv-SE" dirty="0" smtClean="0"/>
          </a:p>
        </p:txBody>
      </p:sp>
      <p:sp>
        <p:nvSpPr>
          <p:cNvPr id="5" name="Oval 6"/>
          <p:cNvSpPr>
            <a:spLocks noChangeArrowheads="1"/>
          </p:cNvSpPr>
          <p:nvPr/>
        </p:nvSpPr>
        <p:spPr bwMode="auto">
          <a:xfrm>
            <a:off x="2580919" y="4950478"/>
            <a:ext cx="1797868" cy="1192267"/>
          </a:xfrm>
          <a:prstGeom prst="ellipse">
            <a:avLst/>
          </a:prstGeom>
          <a:solidFill>
            <a:srgbClr val="FFFFFF"/>
          </a:solidFill>
          <a:ln w="9525">
            <a:solidFill>
              <a:srgbClr val="000000"/>
            </a:solidFill>
            <a:prstDash val="dash"/>
            <a:round/>
            <a:headEnd/>
            <a:tailEnd/>
          </a:ln>
        </p:spPr>
        <p:txBody>
          <a:bodyPr/>
          <a:lstStyle/>
          <a:p>
            <a:r>
              <a:rPr lang="sv-SE" sz="1600" b="1" dirty="0" smtClean="0"/>
              <a:t>Intensity of competitive rivalry</a:t>
            </a:r>
            <a:endParaRPr lang="sv-SE" sz="1600" b="1" dirty="0"/>
          </a:p>
        </p:txBody>
      </p:sp>
      <p:sp>
        <p:nvSpPr>
          <p:cNvPr id="6" name="AutoShape 7"/>
          <p:cNvSpPr>
            <a:spLocks noChangeArrowheads="1"/>
          </p:cNvSpPr>
          <p:nvPr/>
        </p:nvSpPr>
        <p:spPr bwMode="auto">
          <a:xfrm rot="10800000">
            <a:off x="4380160" y="5351214"/>
            <a:ext cx="623888" cy="466725"/>
          </a:xfrm>
          <a:prstGeom prst="rightArrow">
            <a:avLst>
              <a:gd name="adj1" fmla="val 50000"/>
              <a:gd name="adj2" fmla="val 33418"/>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rot="10800000"/>
          <a:lstStyle/>
          <a:p>
            <a:endParaRPr lang="en-GB"/>
          </a:p>
        </p:txBody>
      </p:sp>
      <p:sp>
        <p:nvSpPr>
          <p:cNvPr id="7" name="AutoShape 8"/>
          <p:cNvSpPr>
            <a:spLocks noChangeArrowheads="1"/>
          </p:cNvSpPr>
          <p:nvPr/>
        </p:nvSpPr>
        <p:spPr bwMode="auto">
          <a:xfrm rot="5400000">
            <a:off x="3104208" y="4432398"/>
            <a:ext cx="623888" cy="468313"/>
          </a:xfrm>
          <a:prstGeom prst="rightArrow">
            <a:avLst>
              <a:gd name="adj1" fmla="val 50000"/>
              <a:gd name="adj2" fmla="val 33305"/>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rot="10800000" vert="eaVert"/>
          <a:lstStyle/>
          <a:p>
            <a:endParaRPr lang="en-GB" sz="2000"/>
          </a:p>
        </p:txBody>
      </p:sp>
      <p:sp>
        <p:nvSpPr>
          <p:cNvPr id="8" name="AutoShape 9"/>
          <p:cNvSpPr>
            <a:spLocks noChangeArrowheads="1"/>
          </p:cNvSpPr>
          <p:nvPr/>
        </p:nvSpPr>
        <p:spPr bwMode="auto">
          <a:xfrm>
            <a:off x="1907704" y="5351214"/>
            <a:ext cx="623887" cy="466725"/>
          </a:xfrm>
          <a:prstGeom prst="rightArrow">
            <a:avLst>
              <a:gd name="adj1" fmla="val 50000"/>
              <a:gd name="adj2" fmla="val 33418"/>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a:lstStyle/>
          <a:p>
            <a:endParaRPr lang="en-GB"/>
          </a:p>
        </p:txBody>
      </p:sp>
      <p:sp>
        <p:nvSpPr>
          <p:cNvPr id="9" name="AutoShape 10"/>
          <p:cNvSpPr>
            <a:spLocks noChangeArrowheads="1"/>
          </p:cNvSpPr>
          <p:nvPr/>
        </p:nvSpPr>
        <p:spPr bwMode="auto">
          <a:xfrm rot="16200000">
            <a:off x="3161803" y="6208415"/>
            <a:ext cx="623888" cy="468313"/>
          </a:xfrm>
          <a:prstGeom prst="rightArrow">
            <a:avLst>
              <a:gd name="adj1" fmla="val 50000"/>
              <a:gd name="adj2" fmla="val 33305"/>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vert="eaVert"/>
          <a:lstStyle/>
          <a:p>
            <a:endParaRPr lang="en-GB"/>
          </a:p>
        </p:txBody>
      </p:sp>
      <p:sp>
        <p:nvSpPr>
          <p:cNvPr id="10" name="Text Box 11"/>
          <p:cNvSpPr txBox="1">
            <a:spLocks noChangeArrowheads="1"/>
          </p:cNvSpPr>
          <p:nvPr/>
        </p:nvSpPr>
        <p:spPr bwMode="auto">
          <a:xfrm>
            <a:off x="467544" y="5230564"/>
            <a:ext cx="1585913" cy="779462"/>
          </a:xfrm>
          <a:prstGeom prst="rect">
            <a:avLst/>
          </a:prstGeom>
          <a:noFill/>
          <a:ln w="9525">
            <a:noFill/>
            <a:miter lim="800000"/>
            <a:headEnd/>
            <a:tailEnd/>
          </a:ln>
        </p:spPr>
        <p:txBody>
          <a:bodyPr lIns="0" tIns="0" rIns="0" bIns="0"/>
          <a:lstStyle/>
          <a:p>
            <a:r>
              <a:rPr lang="en-US" sz="1600" b="1" i="1" dirty="0"/>
              <a:t>Bargaining power of </a:t>
            </a:r>
            <a:r>
              <a:rPr lang="en-US" sz="1600" b="1" i="1" dirty="0" smtClean="0"/>
              <a:t>suppliers</a:t>
            </a:r>
            <a:endParaRPr lang="en-GB" sz="1600" b="1" dirty="0"/>
          </a:p>
        </p:txBody>
      </p:sp>
      <p:sp>
        <p:nvSpPr>
          <p:cNvPr id="11" name="Text Box 12"/>
          <p:cNvSpPr txBox="1">
            <a:spLocks noChangeArrowheads="1"/>
          </p:cNvSpPr>
          <p:nvPr/>
        </p:nvSpPr>
        <p:spPr bwMode="auto">
          <a:xfrm>
            <a:off x="5077470" y="5230564"/>
            <a:ext cx="1296988" cy="779462"/>
          </a:xfrm>
          <a:prstGeom prst="rect">
            <a:avLst/>
          </a:prstGeom>
          <a:noFill/>
          <a:ln w="9525">
            <a:noFill/>
            <a:miter lim="800000"/>
            <a:headEnd/>
            <a:tailEnd/>
          </a:ln>
        </p:spPr>
        <p:txBody>
          <a:bodyPr lIns="0" tIns="0" rIns="0" bIns="0"/>
          <a:lstStyle/>
          <a:p>
            <a:r>
              <a:rPr lang="en-US" sz="1600" b="1" i="1" dirty="0"/>
              <a:t>Bargaining power of </a:t>
            </a:r>
            <a:r>
              <a:rPr lang="en-US" sz="1600" b="1" i="1" dirty="0" smtClean="0"/>
              <a:t>customers</a:t>
            </a:r>
            <a:endParaRPr lang="en-GB" sz="1600" b="1" dirty="0"/>
          </a:p>
        </p:txBody>
      </p:sp>
      <p:sp>
        <p:nvSpPr>
          <p:cNvPr id="12" name="Text Box 13"/>
          <p:cNvSpPr txBox="1">
            <a:spLocks noChangeArrowheads="1"/>
          </p:cNvSpPr>
          <p:nvPr/>
        </p:nvSpPr>
        <p:spPr bwMode="auto">
          <a:xfrm>
            <a:off x="3758258" y="6346651"/>
            <a:ext cx="1968500" cy="466725"/>
          </a:xfrm>
          <a:prstGeom prst="rect">
            <a:avLst/>
          </a:prstGeom>
          <a:noFill/>
          <a:ln w="9525">
            <a:noFill/>
            <a:miter lim="800000"/>
            <a:headEnd/>
            <a:tailEnd/>
          </a:ln>
        </p:spPr>
        <p:txBody>
          <a:bodyPr lIns="0" tIns="0" rIns="0" bIns="0"/>
          <a:lstStyle/>
          <a:p>
            <a:r>
              <a:rPr lang="en-US" sz="1600" b="1" i="1" dirty="0"/>
              <a:t>Threat of substitute </a:t>
            </a:r>
            <a:r>
              <a:rPr lang="en-US" sz="1600" b="1" i="1" dirty="0" smtClean="0"/>
              <a:t>products or services</a:t>
            </a:r>
            <a:endParaRPr lang="en-GB" sz="1600" b="1" dirty="0"/>
          </a:p>
        </p:txBody>
      </p:sp>
      <p:sp>
        <p:nvSpPr>
          <p:cNvPr id="13" name="Text Box 14"/>
          <p:cNvSpPr txBox="1">
            <a:spLocks noChangeArrowheads="1"/>
          </p:cNvSpPr>
          <p:nvPr/>
        </p:nvSpPr>
        <p:spPr bwMode="auto">
          <a:xfrm>
            <a:off x="3827264" y="4330427"/>
            <a:ext cx="1320800" cy="781050"/>
          </a:xfrm>
          <a:prstGeom prst="rect">
            <a:avLst/>
          </a:prstGeom>
          <a:noFill/>
          <a:ln w="9525">
            <a:noFill/>
            <a:miter lim="800000"/>
            <a:headEnd/>
            <a:tailEnd/>
          </a:ln>
        </p:spPr>
        <p:txBody>
          <a:bodyPr lIns="0" tIns="0" rIns="0" bIns="0"/>
          <a:lstStyle/>
          <a:p>
            <a:r>
              <a:rPr lang="en-US" sz="1600" b="1" i="1" dirty="0"/>
              <a:t>Threat of new entrants</a:t>
            </a:r>
            <a:endParaRPr lang="en-GB" sz="1600" b="1" dirty="0"/>
          </a:p>
        </p:txBody>
      </p:sp>
      <p:sp>
        <p:nvSpPr>
          <p:cNvPr id="3" name="TextBox 2"/>
          <p:cNvSpPr txBox="1"/>
          <p:nvPr/>
        </p:nvSpPr>
        <p:spPr>
          <a:xfrm>
            <a:off x="6412384" y="4258831"/>
            <a:ext cx="2696120" cy="2554545"/>
          </a:xfrm>
          <a:prstGeom prst="rect">
            <a:avLst/>
          </a:prstGeom>
          <a:noFill/>
        </p:spPr>
        <p:txBody>
          <a:bodyPr wrap="square" rtlCol="0">
            <a:spAutoFit/>
          </a:bodyPr>
          <a:lstStyle/>
          <a:p>
            <a:r>
              <a:rPr lang="sv-SE" sz="1600" dirty="0" smtClean="0"/>
              <a:t>According to Porter: </a:t>
            </a:r>
          </a:p>
          <a:p>
            <a:r>
              <a:rPr lang="sv-SE" sz="1600" dirty="0" smtClean="0"/>
              <a:t>If all the forces are strong, most of the organisations in the industry have low profability. If all the forces are weak most of the organisations in the industry have high profability</a:t>
            </a:r>
          </a:p>
          <a:p>
            <a:endParaRPr lang="sv-SE" sz="1600" dirty="0"/>
          </a:p>
          <a:p>
            <a:endParaRPr lang="sv-SE" sz="1600" dirty="0"/>
          </a:p>
        </p:txBody>
      </p:sp>
    </p:spTree>
    <p:extLst>
      <p:ext uri="{BB962C8B-B14F-4D97-AF65-F5344CB8AC3E}">
        <p14:creationId xmlns:p14="http://schemas.microsoft.com/office/powerpoint/2010/main" val="2089705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384"/>
            <a:ext cx="8229600" cy="1143000"/>
          </a:xfrm>
        </p:spPr>
        <p:txBody>
          <a:bodyPr>
            <a:normAutofit/>
          </a:bodyPr>
          <a:lstStyle/>
          <a:p>
            <a:r>
              <a:rPr lang="en-GB" sz="3600" dirty="0" smtClean="0"/>
              <a:t>Strategic tool: Porter’s five </a:t>
            </a:r>
            <a:r>
              <a:rPr lang="en-GB" sz="3600" dirty="0"/>
              <a:t>f</a:t>
            </a:r>
            <a:r>
              <a:rPr lang="en-GB" sz="3600" dirty="0" smtClean="0"/>
              <a:t>orces </a:t>
            </a:r>
            <a:r>
              <a:rPr lang="en-GB" sz="3600" dirty="0"/>
              <a:t>a</a:t>
            </a:r>
            <a:r>
              <a:rPr lang="en-GB" sz="3600" dirty="0" smtClean="0"/>
              <a:t>nalysis</a:t>
            </a:r>
            <a:endParaRPr lang="en-GB" sz="3600" dirty="0"/>
          </a:p>
        </p:txBody>
      </p:sp>
      <p:sp>
        <p:nvSpPr>
          <p:cNvPr id="51206" name="Oval 6"/>
          <p:cNvSpPr>
            <a:spLocks noChangeArrowheads="1"/>
          </p:cNvSpPr>
          <p:nvPr/>
        </p:nvSpPr>
        <p:spPr bwMode="auto">
          <a:xfrm>
            <a:off x="3278188" y="3105819"/>
            <a:ext cx="1719262" cy="1717675"/>
          </a:xfrm>
          <a:prstGeom prst="ellipse">
            <a:avLst/>
          </a:prstGeom>
          <a:solidFill>
            <a:srgbClr val="FFFFFF"/>
          </a:solidFill>
          <a:ln w="9525">
            <a:solidFill>
              <a:srgbClr val="000000"/>
            </a:solidFill>
            <a:prstDash val="dash"/>
            <a:round/>
            <a:headEnd/>
            <a:tailEnd/>
          </a:ln>
        </p:spPr>
        <p:txBody>
          <a:bodyPr/>
          <a:lstStyle/>
          <a:p>
            <a:pPr algn="ctr"/>
            <a:endParaRPr lang="en-US" sz="1400" dirty="0" smtClean="0"/>
          </a:p>
          <a:p>
            <a:r>
              <a:rPr lang="sv-SE" sz="1600" b="1" dirty="0" err="1" smtClean="0"/>
              <a:t>Intensity</a:t>
            </a:r>
            <a:r>
              <a:rPr lang="sv-SE" sz="1600" b="1" dirty="0" smtClean="0"/>
              <a:t> of </a:t>
            </a:r>
            <a:r>
              <a:rPr lang="sv-SE" sz="1600" b="1" dirty="0" err="1" smtClean="0"/>
              <a:t>competitive</a:t>
            </a:r>
            <a:r>
              <a:rPr lang="sv-SE" sz="1600" b="1" dirty="0" smtClean="0"/>
              <a:t> </a:t>
            </a:r>
            <a:r>
              <a:rPr lang="sv-SE" sz="1600" b="1" dirty="0" err="1" smtClean="0"/>
              <a:t>rivalry</a:t>
            </a:r>
            <a:endParaRPr lang="sv-SE" sz="1600" b="1" dirty="0"/>
          </a:p>
        </p:txBody>
      </p:sp>
      <p:sp>
        <p:nvSpPr>
          <p:cNvPr id="51207" name="AutoShape 7"/>
          <p:cNvSpPr>
            <a:spLocks noChangeArrowheads="1"/>
          </p:cNvSpPr>
          <p:nvPr/>
        </p:nvSpPr>
        <p:spPr bwMode="auto">
          <a:xfrm rot="10800000">
            <a:off x="4914900" y="3729707"/>
            <a:ext cx="623888" cy="466725"/>
          </a:xfrm>
          <a:prstGeom prst="rightArrow">
            <a:avLst>
              <a:gd name="adj1" fmla="val 50000"/>
              <a:gd name="adj2" fmla="val 33418"/>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rot="10800000"/>
          <a:lstStyle/>
          <a:p>
            <a:endParaRPr lang="en-GB"/>
          </a:p>
        </p:txBody>
      </p:sp>
      <p:sp>
        <p:nvSpPr>
          <p:cNvPr id="51208" name="AutoShape 8"/>
          <p:cNvSpPr>
            <a:spLocks noChangeArrowheads="1"/>
          </p:cNvSpPr>
          <p:nvPr/>
        </p:nvSpPr>
        <p:spPr bwMode="auto">
          <a:xfrm rot="5400000">
            <a:off x="3824288" y="2681956"/>
            <a:ext cx="623888" cy="468313"/>
          </a:xfrm>
          <a:prstGeom prst="rightArrow">
            <a:avLst>
              <a:gd name="adj1" fmla="val 50000"/>
              <a:gd name="adj2" fmla="val 33305"/>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rot="10800000" vert="eaVert"/>
          <a:lstStyle/>
          <a:p>
            <a:endParaRPr lang="en-GB" sz="2000"/>
          </a:p>
        </p:txBody>
      </p:sp>
      <p:sp>
        <p:nvSpPr>
          <p:cNvPr id="51209" name="AutoShape 9"/>
          <p:cNvSpPr>
            <a:spLocks noChangeArrowheads="1"/>
          </p:cNvSpPr>
          <p:nvPr/>
        </p:nvSpPr>
        <p:spPr bwMode="auto">
          <a:xfrm>
            <a:off x="2776538" y="3729707"/>
            <a:ext cx="623887" cy="466725"/>
          </a:xfrm>
          <a:prstGeom prst="rightArrow">
            <a:avLst>
              <a:gd name="adj1" fmla="val 50000"/>
              <a:gd name="adj2" fmla="val 33418"/>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a:lstStyle/>
          <a:p>
            <a:endParaRPr lang="en-GB"/>
          </a:p>
        </p:txBody>
      </p:sp>
      <p:sp>
        <p:nvSpPr>
          <p:cNvPr id="51210" name="AutoShape 10"/>
          <p:cNvSpPr>
            <a:spLocks noChangeArrowheads="1"/>
          </p:cNvSpPr>
          <p:nvPr/>
        </p:nvSpPr>
        <p:spPr bwMode="auto">
          <a:xfrm rot="16200000">
            <a:off x="3824288" y="4825081"/>
            <a:ext cx="623888" cy="468313"/>
          </a:xfrm>
          <a:prstGeom prst="rightArrow">
            <a:avLst>
              <a:gd name="adj1" fmla="val 50000"/>
              <a:gd name="adj2" fmla="val 33305"/>
            </a:avLst>
          </a:prstGeom>
          <a:gradFill rotWithShape="0">
            <a:gsLst>
              <a:gs pos="0">
                <a:srgbClr val="99CCFF">
                  <a:gamma/>
                  <a:tint val="41961"/>
                  <a:invGamma/>
                </a:srgbClr>
              </a:gs>
              <a:gs pos="100000">
                <a:srgbClr val="99CCFF"/>
              </a:gs>
            </a:gsLst>
            <a:lin ang="2700000" scaled="1"/>
          </a:gradFill>
          <a:ln w="9525">
            <a:solidFill>
              <a:srgbClr val="000000"/>
            </a:solidFill>
            <a:miter lim="800000"/>
            <a:headEnd/>
            <a:tailEnd/>
          </a:ln>
        </p:spPr>
        <p:txBody>
          <a:bodyPr vert="eaVert"/>
          <a:lstStyle/>
          <a:p>
            <a:endParaRPr lang="en-GB"/>
          </a:p>
        </p:txBody>
      </p:sp>
      <p:sp>
        <p:nvSpPr>
          <p:cNvPr id="51211" name="Text Box 11"/>
          <p:cNvSpPr txBox="1">
            <a:spLocks noChangeArrowheads="1"/>
          </p:cNvSpPr>
          <p:nvPr/>
        </p:nvSpPr>
        <p:spPr bwMode="auto">
          <a:xfrm>
            <a:off x="1187624" y="3609057"/>
            <a:ext cx="1585913" cy="779462"/>
          </a:xfrm>
          <a:prstGeom prst="rect">
            <a:avLst/>
          </a:prstGeom>
          <a:noFill/>
          <a:ln w="9525">
            <a:noFill/>
            <a:miter lim="800000"/>
            <a:headEnd/>
            <a:tailEnd/>
          </a:ln>
        </p:spPr>
        <p:txBody>
          <a:bodyPr lIns="0" tIns="0" rIns="0" bIns="0"/>
          <a:lstStyle/>
          <a:p>
            <a:r>
              <a:rPr lang="en-US" sz="1600" b="1" i="1" dirty="0"/>
              <a:t>Bargaining power of </a:t>
            </a:r>
            <a:r>
              <a:rPr lang="en-US" sz="1600" b="1" i="1" dirty="0" smtClean="0"/>
              <a:t>suppliers</a:t>
            </a:r>
            <a:endParaRPr lang="en-GB" sz="1600" b="1" dirty="0"/>
          </a:p>
        </p:txBody>
      </p:sp>
      <p:sp>
        <p:nvSpPr>
          <p:cNvPr id="51212" name="Text Box 12"/>
          <p:cNvSpPr txBox="1">
            <a:spLocks noChangeArrowheads="1"/>
          </p:cNvSpPr>
          <p:nvPr/>
        </p:nvSpPr>
        <p:spPr bwMode="auto">
          <a:xfrm>
            <a:off x="5797550" y="3609057"/>
            <a:ext cx="1296988" cy="779462"/>
          </a:xfrm>
          <a:prstGeom prst="rect">
            <a:avLst/>
          </a:prstGeom>
          <a:noFill/>
          <a:ln w="9525">
            <a:noFill/>
            <a:miter lim="800000"/>
            <a:headEnd/>
            <a:tailEnd/>
          </a:ln>
        </p:spPr>
        <p:txBody>
          <a:bodyPr lIns="0" tIns="0" rIns="0" bIns="0"/>
          <a:lstStyle/>
          <a:p>
            <a:r>
              <a:rPr lang="en-US" sz="1600" b="1" i="1" dirty="0"/>
              <a:t>Bargaining power of </a:t>
            </a:r>
            <a:r>
              <a:rPr lang="en-US" sz="1600" b="1" i="1" dirty="0" smtClean="0"/>
              <a:t>customers</a:t>
            </a:r>
            <a:endParaRPr lang="en-GB" sz="1600" b="1" dirty="0"/>
          </a:p>
        </p:txBody>
      </p:sp>
      <p:sp>
        <p:nvSpPr>
          <p:cNvPr id="51213" name="Text Box 13"/>
          <p:cNvSpPr txBox="1">
            <a:spLocks noChangeArrowheads="1"/>
          </p:cNvSpPr>
          <p:nvPr/>
        </p:nvSpPr>
        <p:spPr bwMode="auto">
          <a:xfrm>
            <a:off x="4478338" y="5050507"/>
            <a:ext cx="1968500" cy="466725"/>
          </a:xfrm>
          <a:prstGeom prst="rect">
            <a:avLst/>
          </a:prstGeom>
          <a:noFill/>
          <a:ln w="9525">
            <a:noFill/>
            <a:miter lim="800000"/>
            <a:headEnd/>
            <a:tailEnd/>
          </a:ln>
        </p:spPr>
        <p:txBody>
          <a:bodyPr lIns="0" tIns="0" rIns="0" bIns="0"/>
          <a:lstStyle/>
          <a:p>
            <a:r>
              <a:rPr lang="en-US" sz="1600" b="1" i="1" dirty="0"/>
              <a:t>Threat of substitute </a:t>
            </a:r>
            <a:r>
              <a:rPr lang="en-US" sz="1600" b="1" i="1" dirty="0" smtClean="0"/>
              <a:t>products or services</a:t>
            </a:r>
            <a:endParaRPr lang="en-GB" sz="1600" b="1" dirty="0"/>
          </a:p>
        </p:txBody>
      </p:sp>
      <p:sp>
        <p:nvSpPr>
          <p:cNvPr id="51214" name="Text Box 14"/>
          <p:cNvSpPr txBox="1">
            <a:spLocks noChangeArrowheads="1"/>
          </p:cNvSpPr>
          <p:nvPr/>
        </p:nvSpPr>
        <p:spPr bwMode="auto">
          <a:xfrm>
            <a:off x="4547344" y="2421061"/>
            <a:ext cx="1320800" cy="781050"/>
          </a:xfrm>
          <a:prstGeom prst="rect">
            <a:avLst/>
          </a:prstGeom>
          <a:noFill/>
          <a:ln w="9525">
            <a:noFill/>
            <a:miter lim="800000"/>
            <a:headEnd/>
            <a:tailEnd/>
          </a:ln>
        </p:spPr>
        <p:txBody>
          <a:bodyPr lIns="0" tIns="0" rIns="0" bIns="0"/>
          <a:lstStyle/>
          <a:p>
            <a:r>
              <a:rPr lang="en-US" sz="1600" b="1" i="1" dirty="0"/>
              <a:t>Threat of new entrants</a:t>
            </a:r>
            <a:endParaRPr lang="en-GB" sz="1600" b="1" dirty="0"/>
          </a:p>
        </p:txBody>
      </p:sp>
      <p:cxnSp>
        <p:nvCxnSpPr>
          <p:cNvPr id="13" name="Straight Connector 12"/>
          <p:cNvCxnSpPr/>
          <p:nvPr/>
        </p:nvCxnSpPr>
        <p:spPr>
          <a:xfrm flipV="1">
            <a:off x="6516216" y="2924944"/>
            <a:ext cx="432048" cy="576064"/>
          </a:xfrm>
          <a:prstGeom prst="line">
            <a:avLst/>
          </a:prstGeom>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7092280" y="1268760"/>
            <a:ext cx="1656184" cy="2031325"/>
          </a:xfrm>
          <a:prstGeom prst="rect">
            <a:avLst/>
          </a:prstGeom>
          <a:noFill/>
        </p:spPr>
        <p:txBody>
          <a:bodyPr wrap="square" rtlCol="0">
            <a:spAutoFit/>
          </a:bodyPr>
          <a:lstStyle/>
          <a:p>
            <a:r>
              <a:rPr lang="sv-SE" sz="1400" dirty="0" smtClean="0"/>
              <a:t>The </a:t>
            </a:r>
            <a:r>
              <a:rPr lang="sv-SE" sz="1400" dirty="0" err="1" smtClean="0"/>
              <a:t>bargaining</a:t>
            </a:r>
            <a:r>
              <a:rPr lang="sv-SE" sz="1400" dirty="0" smtClean="0"/>
              <a:t> power of </a:t>
            </a:r>
            <a:r>
              <a:rPr lang="sv-SE" sz="1400" dirty="0" err="1" smtClean="0"/>
              <a:t>customers</a:t>
            </a:r>
            <a:r>
              <a:rPr lang="sv-SE" sz="1400" dirty="0" smtClean="0"/>
              <a:t> is high </a:t>
            </a:r>
            <a:r>
              <a:rPr lang="sv-SE" sz="1400" dirty="0" err="1" smtClean="0"/>
              <a:t>if</a:t>
            </a:r>
            <a:r>
              <a:rPr lang="sv-SE" sz="1400" dirty="0" smtClean="0"/>
              <a:t> </a:t>
            </a:r>
            <a:r>
              <a:rPr lang="sv-SE" sz="1400" dirty="0" err="1" smtClean="0"/>
              <a:t>they</a:t>
            </a:r>
            <a:r>
              <a:rPr lang="sv-SE" sz="1400" dirty="0" smtClean="0"/>
              <a:t> for </a:t>
            </a:r>
            <a:r>
              <a:rPr lang="sv-SE" sz="1400" dirty="0" err="1" smtClean="0"/>
              <a:t>example</a:t>
            </a:r>
            <a:r>
              <a:rPr lang="sv-SE" sz="1400" dirty="0" smtClean="0"/>
              <a:t> </a:t>
            </a:r>
            <a:r>
              <a:rPr lang="sv-SE" sz="1400" dirty="0" err="1" smtClean="0"/>
              <a:t>have</a:t>
            </a:r>
            <a:r>
              <a:rPr lang="sv-SE" sz="1400" dirty="0" smtClean="0"/>
              <a:t> </a:t>
            </a:r>
            <a:r>
              <a:rPr lang="sv-SE" sz="1400" dirty="0" err="1" smtClean="0"/>
              <a:t>many</a:t>
            </a:r>
            <a:r>
              <a:rPr lang="sv-SE" sz="1400" dirty="0" smtClean="0"/>
              <a:t> </a:t>
            </a:r>
            <a:r>
              <a:rPr lang="sv-SE" sz="1400" dirty="0" err="1" smtClean="0"/>
              <a:t>suppliers</a:t>
            </a:r>
            <a:r>
              <a:rPr lang="sv-SE" sz="1400" dirty="0" smtClean="0"/>
              <a:t> to </a:t>
            </a:r>
            <a:r>
              <a:rPr lang="sv-SE" sz="1400" dirty="0" err="1" smtClean="0"/>
              <a:t>buy</a:t>
            </a:r>
            <a:r>
              <a:rPr lang="sv-SE" sz="1400" dirty="0" smtClean="0"/>
              <a:t> from. </a:t>
            </a:r>
          </a:p>
          <a:p>
            <a:endParaRPr lang="sv-SE" sz="1400" dirty="0" smtClean="0"/>
          </a:p>
          <a:p>
            <a:r>
              <a:rPr lang="sv-SE" sz="1400" dirty="0" err="1" smtClean="0"/>
              <a:t>How</a:t>
            </a:r>
            <a:r>
              <a:rPr lang="sv-SE" sz="1400" dirty="0" smtClean="0"/>
              <a:t> </a:t>
            </a:r>
            <a:r>
              <a:rPr lang="sv-SE" sz="1400" dirty="0" err="1" smtClean="0"/>
              <a:t>can</a:t>
            </a:r>
            <a:r>
              <a:rPr lang="sv-SE" sz="1400" dirty="0" smtClean="0"/>
              <a:t> this power be </a:t>
            </a:r>
            <a:r>
              <a:rPr lang="sv-SE" sz="1400" dirty="0" err="1" smtClean="0"/>
              <a:t>weakend</a:t>
            </a:r>
            <a:r>
              <a:rPr lang="sv-SE" sz="1400" dirty="0" smtClean="0"/>
              <a:t> ?</a:t>
            </a:r>
            <a:endParaRPr lang="sv-SE" sz="1400" dirty="0"/>
          </a:p>
        </p:txBody>
      </p:sp>
      <p:sp>
        <p:nvSpPr>
          <p:cNvPr id="15" name="TextBox 14"/>
          <p:cNvSpPr txBox="1"/>
          <p:nvPr/>
        </p:nvSpPr>
        <p:spPr>
          <a:xfrm>
            <a:off x="323528" y="4293096"/>
            <a:ext cx="1656184" cy="1815882"/>
          </a:xfrm>
          <a:prstGeom prst="rect">
            <a:avLst/>
          </a:prstGeom>
          <a:noFill/>
        </p:spPr>
        <p:txBody>
          <a:bodyPr wrap="square" rtlCol="0">
            <a:spAutoFit/>
          </a:bodyPr>
          <a:lstStyle/>
          <a:p>
            <a:r>
              <a:rPr lang="sv-SE" sz="1400" dirty="0" smtClean="0"/>
              <a:t>The </a:t>
            </a:r>
            <a:r>
              <a:rPr lang="sv-SE" sz="1400" dirty="0" err="1" smtClean="0"/>
              <a:t>bargaining</a:t>
            </a:r>
            <a:r>
              <a:rPr lang="sv-SE" sz="1400" dirty="0" smtClean="0"/>
              <a:t> power of </a:t>
            </a:r>
            <a:r>
              <a:rPr lang="sv-SE" sz="1400" dirty="0" err="1" smtClean="0"/>
              <a:t>suppliers</a:t>
            </a:r>
            <a:r>
              <a:rPr lang="sv-SE" sz="1400" dirty="0" smtClean="0"/>
              <a:t> is high </a:t>
            </a:r>
            <a:r>
              <a:rPr lang="sv-SE" sz="1400" dirty="0" err="1" smtClean="0"/>
              <a:t>if</a:t>
            </a:r>
            <a:r>
              <a:rPr lang="sv-SE" sz="1400" dirty="0" smtClean="0"/>
              <a:t> </a:t>
            </a:r>
            <a:r>
              <a:rPr lang="sv-SE" sz="1400" dirty="0" err="1" smtClean="0"/>
              <a:t>they</a:t>
            </a:r>
            <a:r>
              <a:rPr lang="sv-SE" sz="1400" dirty="0" smtClean="0"/>
              <a:t> for </a:t>
            </a:r>
            <a:r>
              <a:rPr lang="sv-SE" sz="1400" dirty="0" err="1" smtClean="0"/>
              <a:t>example</a:t>
            </a:r>
            <a:r>
              <a:rPr lang="sv-SE" sz="1400" dirty="0" smtClean="0"/>
              <a:t> </a:t>
            </a:r>
            <a:r>
              <a:rPr lang="sv-SE" sz="1400" dirty="0" err="1" smtClean="0"/>
              <a:t>have</a:t>
            </a:r>
            <a:r>
              <a:rPr lang="sv-SE" sz="1400" dirty="0" smtClean="0"/>
              <a:t> </a:t>
            </a:r>
            <a:r>
              <a:rPr lang="sv-SE" sz="1400" dirty="0" err="1" smtClean="0"/>
              <a:t>many</a:t>
            </a:r>
            <a:r>
              <a:rPr lang="sv-SE" sz="1400" dirty="0" smtClean="0"/>
              <a:t> </a:t>
            </a:r>
            <a:r>
              <a:rPr lang="sv-SE" sz="1400" dirty="0" err="1" smtClean="0"/>
              <a:t>customers</a:t>
            </a:r>
            <a:r>
              <a:rPr lang="sv-SE" sz="1400" dirty="0" smtClean="0"/>
              <a:t> to </a:t>
            </a:r>
            <a:r>
              <a:rPr lang="sv-SE" sz="1400" dirty="0" err="1" smtClean="0"/>
              <a:t>sell</a:t>
            </a:r>
            <a:r>
              <a:rPr lang="sv-SE" sz="1400" dirty="0" smtClean="0"/>
              <a:t> to</a:t>
            </a:r>
          </a:p>
          <a:p>
            <a:endParaRPr lang="sv-SE" sz="1400" dirty="0" smtClean="0"/>
          </a:p>
          <a:p>
            <a:r>
              <a:rPr lang="sv-SE" sz="1400" dirty="0" err="1" smtClean="0"/>
              <a:t>How</a:t>
            </a:r>
            <a:r>
              <a:rPr lang="sv-SE" sz="1400" dirty="0" smtClean="0"/>
              <a:t> </a:t>
            </a:r>
            <a:r>
              <a:rPr lang="sv-SE" sz="1400" dirty="0" err="1" smtClean="0"/>
              <a:t>can</a:t>
            </a:r>
            <a:r>
              <a:rPr lang="sv-SE" sz="1400" dirty="0" smtClean="0"/>
              <a:t> this power be </a:t>
            </a:r>
            <a:r>
              <a:rPr lang="sv-SE" sz="1400" dirty="0" err="1" smtClean="0"/>
              <a:t>weakend</a:t>
            </a:r>
            <a:r>
              <a:rPr lang="sv-SE" sz="1400" dirty="0" smtClean="0"/>
              <a:t> ?</a:t>
            </a:r>
            <a:endParaRPr lang="sv-SE" sz="1400" dirty="0"/>
          </a:p>
        </p:txBody>
      </p:sp>
      <p:cxnSp>
        <p:nvCxnSpPr>
          <p:cNvPr id="16" name="Straight Connector 15"/>
          <p:cNvCxnSpPr/>
          <p:nvPr/>
        </p:nvCxnSpPr>
        <p:spPr>
          <a:xfrm flipV="1">
            <a:off x="755576" y="3861048"/>
            <a:ext cx="360040" cy="36004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6156176" y="5589240"/>
            <a:ext cx="432048" cy="288032"/>
          </a:xfrm>
          <a:prstGeom prst="line">
            <a:avLst/>
          </a:prstGeom>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6732240" y="4566027"/>
            <a:ext cx="1656184" cy="2031325"/>
          </a:xfrm>
          <a:prstGeom prst="rect">
            <a:avLst/>
          </a:prstGeom>
          <a:noFill/>
        </p:spPr>
        <p:txBody>
          <a:bodyPr wrap="square" rtlCol="0">
            <a:spAutoFit/>
          </a:bodyPr>
          <a:lstStyle/>
          <a:p>
            <a:r>
              <a:rPr lang="sv-SE" sz="1400" dirty="0" smtClean="0"/>
              <a:t>The </a:t>
            </a:r>
            <a:r>
              <a:rPr lang="sv-SE" sz="1400" dirty="0" err="1" smtClean="0"/>
              <a:t>threat</a:t>
            </a:r>
            <a:r>
              <a:rPr lang="sv-SE" sz="1400" dirty="0" smtClean="0"/>
              <a:t> is high </a:t>
            </a:r>
            <a:r>
              <a:rPr lang="sv-SE" sz="1400" dirty="0" err="1" smtClean="0"/>
              <a:t>if</a:t>
            </a:r>
            <a:r>
              <a:rPr lang="sv-SE" sz="1400" dirty="0" smtClean="0"/>
              <a:t> the </a:t>
            </a:r>
            <a:r>
              <a:rPr lang="sv-SE" sz="1400" dirty="0" err="1" smtClean="0"/>
              <a:t>company’s</a:t>
            </a:r>
            <a:r>
              <a:rPr lang="sv-SE" sz="1400" dirty="0" smtClean="0"/>
              <a:t> </a:t>
            </a:r>
            <a:r>
              <a:rPr lang="sv-SE" sz="1400" dirty="0" err="1" smtClean="0"/>
              <a:t>products</a:t>
            </a:r>
            <a:r>
              <a:rPr lang="sv-SE" sz="1400" dirty="0" smtClean="0"/>
              <a:t> or services </a:t>
            </a:r>
            <a:r>
              <a:rPr lang="sv-SE" sz="1400" dirty="0" err="1" smtClean="0"/>
              <a:t>can</a:t>
            </a:r>
            <a:r>
              <a:rPr lang="sv-SE" sz="1400" dirty="0" smtClean="0"/>
              <a:t> be </a:t>
            </a:r>
            <a:r>
              <a:rPr lang="sv-SE" sz="1400" dirty="0" err="1" smtClean="0"/>
              <a:t>replaced</a:t>
            </a:r>
            <a:r>
              <a:rPr lang="sv-SE" sz="1400" dirty="0" smtClean="0"/>
              <a:t> by </a:t>
            </a:r>
            <a:r>
              <a:rPr lang="sv-SE" sz="1400" dirty="0" err="1" smtClean="0"/>
              <a:t>other</a:t>
            </a:r>
            <a:r>
              <a:rPr lang="sv-SE" sz="1400" dirty="0" smtClean="0"/>
              <a:t> </a:t>
            </a:r>
            <a:r>
              <a:rPr lang="sv-SE" sz="1400" dirty="0" err="1" smtClean="0"/>
              <a:t>products</a:t>
            </a:r>
            <a:r>
              <a:rPr lang="sv-SE" sz="1400" dirty="0" smtClean="0"/>
              <a:t> or services </a:t>
            </a:r>
          </a:p>
          <a:p>
            <a:endParaRPr lang="sv-SE" sz="1400" dirty="0" smtClean="0"/>
          </a:p>
          <a:p>
            <a:r>
              <a:rPr lang="sv-SE" sz="1400" dirty="0" err="1" smtClean="0"/>
              <a:t>How</a:t>
            </a:r>
            <a:r>
              <a:rPr lang="sv-SE" sz="1400" dirty="0" smtClean="0"/>
              <a:t> </a:t>
            </a:r>
            <a:r>
              <a:rPr lang="sv-SE" sz="1400" dirty="0" err="1" smtClean="0"/>
              <a:t>can</a:t>
            </a:r>
            <a:r>
              <a:rPr lang="sv-SE" sz="1400" dirty="0" smtClean="0"/>
              <a:t> this </a:t>
            </a:r>
            <a:r>
              <a:rPr lang="sv-SE" sz="1400" dirty="0" err="1" smtClean="0"/>
              <a:t>threat</a:t>
            </a:r>
            <a:r>
              <a:rPr lang="sv-SE" sz="1400" dirty="0" smtClean="0"/>
              <a:t> be </a:t>
            </a:r>
            <a:r>
              <a:rPr lang="sv-SE" sz="1400" dirty="0" err="1" smtClean="0"/>
              <a:t>weakend</a:t>
            </a:r>
            <a:r>
              <a:rPr lang="sv-SE" sz="1400" dirty="0" smtClean="0"/>
              <a:t> ?</a:t>
            </a:r>
            <a:endParaRPr lang="sv-SE" sz="1400" dirty="0"/>
          </a:p>
        </p:txBody>
      </p:sp>
      <p:cxnSp>
        <p:nvCxnSpPr>
          <p:cNvPr id="22" name="Straight Connector 21"/>
          <p:cNvCxnSpPr/>
          <p:nvPr/>
        </p:nvCxnSpPr>
        <p:spPr>
          <a:xfrm flipH="1" flipV="1">
            <a:off x="3707904" y="1772816"/>
            <a:ext cx="1080120" cy="648072"/>
          </a:xfrm>
          <a:prstGeom prst="line">
            <a:avLst/>
          </a:prstGeom>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1835696" y="1052736"/>
            <a:ext cx="1656184" cy="2246769"/>
          </a:xfrm>
          <a:prstGeom prst="rect">
            <a:avLst/>
          </a:prstGeom>
          <a:noFill/>
        </p:spPr>
        <p:txBody>
          <a:bodyPr wrap="square" rtlCol="0">
            <a:spAutoFit/>
          </a:bodyPr>
          <a:lstStyle/>
          <a:p>
            <a:r>
              <a:rPr lang="sv-SE" sz="1400" dirty="0" smtClean="0"/>
              <a:t>The </a:t>
            </a:r>
            <a:r>
              <a:rPr lang="sv-SE" sz="1400" dirty="0" err="1" smtClean="0"/>
              <a:t>threat</a:t>
            </a:r>
            <a:r>
              <a:rPr lang="sv-SE" sz="1400" dirty="0" smtClean="0"/>
              <a:t> is high </a:t>
            </a:r>
            <a:r>
              <a:rPr lang="sv-SE" sz="1400" dirty="0" err="1" smtClean="0"/>
              <a:t>if</a:t>
            </a:r>
            <a:r>
              <a:rPr lang="sv-SE" sz="1400" dirty="0" smtClean="0"/>
              <a:t> it is easy for </a:t>
            </a:r>
            <a:r>
              <a:rPr lang="sv-SE" sz="1400" dirty="0" err="1" smtClean="0"/>
              <a:t>other</a:t>
            </a:r>
            <a:r>
              <a:rPr lang="sv-SE" sz="1400" dirty="0" smtClean="0"/>
              <a:t> </a:t>
            </a:r>
            <a:r>
              <a:rPr lang="sv-SE" sz="1400" dirty="0" err="1" smtClean="0"/>
              <a:t>companies</a:t>
            </a:r>
            <a:r>
              <a:rPr lang="sv-SE" sz="1400" dirty="0" smtClean="0"/>
              <a:t> to </a:t>
            </a:r>
            <a:r>
              <a:rPr lang="sv-SE" sz="1400" dirty="0" err="1" smtClean="0"/>
              <a:t>enter</a:t>
            </a:r>
            <a:r>
              <a:rPr lang="sv-SE" sz="1400" dirty="0" smtClean="0"/>
              <a:t> the market (</a:t>
            </a:r>
            <a:r>
              <a:rPr lang="sv-SE" sz="1400" dirty="0" err="1" smtClean="0"/>
              <a:t>usually</a:t>
            </a:r>
            <a:r>
              <a:rPr lang="sv-SE" sz="1400" dirty="0" smtClean="0"/>
              <a:t> </a:t>
            </a:r>
            <a:r>
              <a:rPr lang="sv-SE" sz="1400" dirty="0" err="1" smtClean="0"/>
              <a:t>because</a:t>
            </a:r>
            <a:r>
              <a:rPr lang="sv-SE" sz="1400" dirty="0" smtClean="0"/>
              <a:t> it </a:t>
            </a:r>
            <a:r>
              <a:rPr lang="sv-SE" sz="1400" dirty="0" err="1" smtClean="0"/>
              <a:t>only</a:t>
            </a:r>
            <a:r>
              <a:rPr lang="sv-SE" sz="1400" dirty="0" smtClean="0"/>
              <a:t> </a:t>
            </a:r>
            <a:r>
              <a:rPr lang="sv-SE" sz="1400" dirty="0" err="1" smtClean="0"/>
              <a:t>requires</a:t>
            </a:r>
            <a:r>
              <a:rPr lang="sv-SE" sz="1400" dirty="0" smtClean="0"/>
              <a:t> small </a:t>
            </a:r>
            <a:r>
              <a:rPr lang="sv-SE" sz="1400" dirty="0" err="1" smtClean="0"/>
              <a:t>investments</a:t>
            </a:r>
            <a:r>
              <a:rPr lang="sv-SE" sz="1400" dirty="0" smtClean="0"/>
              <a:t>)</a:t>
            </a:r>
          </a:p>
          <a:p>
            <a:endParaRPr lang="sv-SE" sz="1400" dirty="0" smtClean="0"/>
          </a:p>
          <a:p>
            <a:r>
              <a:rPr lang="sv-SE" sz="1400" dirty="0" err="1" smtClean="0"/>
              <a:t>How</a:t>
            </a:r>
            <a:r>
              <a:rPr lang="sv-SE" sz="1400" dirty="0" smtClean="0"/>
              <a:t> </a:t>
            </a:r>
            <a:r>
              <a:rPr lang="sv-SE" sz="1400" dirty="0" err="1" smtClean="0"/>
              <a:t>can</a:t>
            </a:r>
            <a:r>
              <a:rPr lang="sv-SE" sz="1400" dirty="0" smtClean="0"/>
              <a:t> this </a:t>
            </a:r>
            <a:r>
              <a:rPr lang="sv-SE" sz="1400" dirty="0" err="1" smtClean="0"/>
              <a:t>threat</a:t>
            </a:r>
            <a:r>
              <a:rPr lang="sv-SE" sz="1400" dirty="0" smtClean="0"/>
              <a:t> be </a:t>
            </a:r>
            <a:r>
              <a:rPr lang="sv-SE" sz="1400" dirty="0" err="1" smtClean="0"/>
              <a:t>weakend</a:t>
            </a:r>
            <a:r>
              <a:rPr lang="sv-SE" sz="1400" dirty="0" smtClean="0"/>
              <a:t> ?</a:t>
            </a:r>
            <a:endParaRPr lang="sv-SE" sz="1400" dirty="0"/>
          </a:p>
        </p:txBody>
      </p:sp>
      <p:cxnSp>
        <p:nvCxnSpPr>
          <p:cNvPr id="25" name="Straight Connector 24"/>
          <p:cNvCxnSpPr/>
          <p:nvPr/>
        </p:nvCxnSpPr>
        <p:spPr>
          <a:xfrm flipV="1">
            <a:off x="2843808" y="4437112"/>
            <a:ext cx="1008112" cy="288032"/>
          </a:xfrm>
          <a:prstGeom prst="line">
            <a:avLst/>
          </a:prstGeom>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2051720" y="4725144"/>
            <a:ext cx="1872208" cy="1815882"/>
          </a:xfrm>
          <a:prstGeom prst="rect">
            <a:avLst/>
          </a:prstGeom>
          <a:noFill/>
        </p:spPr>
        <p:txBody>
          <a:bodyPr wrap="square" rtlCol="0">
            <a:spAutoFit/>
          </a:bodyPr>
          <a:lstStyle/>
          <a:p>
            <a:r>
              <a:rPr lang="sv-SE" sz="1400" dirty="0" smtClean="0"/>
              <a:t>The intensity is high if many organisations are competing with the same products for the same customers </a:t>
            </a:r>
          </a:p>
          <a:p>
            <a:endParaRPr lang="sv-SE" sz="1400" dirty="0" smtClean="0"/>
          </a:p>
          <a:p>
            <a:r>
              <a:rPr lang="sv-SE" sz="1400" dirty="0" smtClean="0"/>
              <a:t>How can this intensity be weakend?</a:t>
            </a:r>
            <a:endParaRPr lang="sv-SE" sz="1400" dirty="0"/>
          </a:p>
        </p:txBody>
      </p:sp>
    </p:spTree>
    <p:extLst>
      <p:ext uri="{BB962C8B-B14F-4D97-AF65-F5344CB8AC3E}">
        <p14:creationId xmlns:p14="http://schemas.microsoft.com/office/powerpoint/2010/main" val="3036802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sv-SE" sz="2000" dirty="0" smtClean="0"/>
              <a:t>Long-term profability for an organisation can be achieved by developing strong </a:t>
            </a:r>
            <a:r>
              <a:rPr lang="sv-SE" sz="2000" i="1" dirty="0" smtClean="0"/>
              <a:t>competive advantages</a:t>
            </a:r>
          </a:p>
          <a:p>
            <a:r>
              <a:rPr lang="sv-SE" sz="2000" dirty="0" smtClean="0"/>
              <a:t>According to Porter there exists </a:t>
            </a:r>
            <a:r>
              <a:rPr lang="sv-SE" sz="2000" b="1" dirty="0" smtClean="0"/>
              <a:t>two generic competitive advantage</a:t>
            </a:r>
            <a:r>
              <a:rPr lang="sv-SE" sz="2000" dirty="0" smtClean="0"/>
              <a:t>:</a:t>
            </a:r>
          </a:p>
          <a:p>
            <a:pPr lvl="1"/>
            <a:r>
              <a:rPr lang="sv-SE" sz="2000" b="1" dirty="0" smtClean="0"/>
              <a:t>Cost advantages </a:t>
            </a:r>
            <a:r>
              <a:rPr lang="sv-SE" sz="2000" dirty="0" smtClean="0"/>
              <a:t>– the organisation has lower costs, for example because of economy of scale,  efficient processes, etc, compared to its competitors</a:t>
            </a:r>
          </a:p>
          <a:p>
            <a:pPr lvl="1"/>
            <a:r>
              <a:rPr lang="sv-SE" sz="2000" b="1" dirty="0" smtClean="0"/>
              <a:t>Diffentiation advantages </a:t>
            </a:r>
            <a:r>
              <a:rPr lang="sv-SE" sz="2000" dirty="0"/>
              <a:t>– the </a:t>
            </a:r>
            <a:r>
              <a:rPr lang="sv-SE" sz="2000" dirty="0" smtClean="0"/>
              <a:t>organisation has unique products or </a:t>
            </a:r>
            <a:r>
              <a:rPr lang="sv-SE" sz="2000" dirty="0"/>
              <a:t>unique </a:t>
            </a:r>
            <a:r>
              <a:rPr lang="sv-SE" sz="2000" dirty="0" smtClean="0"/>
              <a:t>marketing process etc, which makes the customer willing to pay more for the products than for competitors’ producs</a:t>
            </a:r>
          </a:p>
          <a:p>
            <a:r>
              <a:rPr lang="sv-SE" sz="2000" dirty="0" smtClean="0"/>
              <a:t>If a organisation has succeded to develop a compettive advantage it means that the organisation succeded to manage the five </a:t>
            </a:r>
            <a:r>
              <a:rPr lang="sv-SE" sz="2000" dirty="0"/>
              <a:t>forces </a:t>
            </a:r>
            <a:r>
              <a:rPr lang="sv-SE" sz="2000" dirty="0" smtClean="0"/>
              <a:t>better </a:t>
            </a:r>
            <a:r>
              <a:rPr lang="sv-SE" sz="2000" dirty="0"/>
              <a:t>than the competitors</a:t>
            </a:r>
            <a:endParaRPr lang="sv-SE" sz="2000" dirty="0" smtClean="0"/>
          </a:p>
          <a:p>
            <a:r>
              <a:rPr lang="sv-SE" sz="2000" dirty="0" smtClean="0"/>
              <a:t> The knowledge of five forces can be used to develop the strategies of the organisation, that is, </a:t>
            </a:r>
            <a:r>
              <a:rPr lang="sv-SE" sz="2000" b="1" dirty="0" smtClean="0"/>
              <a:t>the use of generic strategies</a:t>
            </a:r>
            <a:endParaRPr lang="sv-SE" b="1" i="1" dirty="0" smtClean="0"/>
          </a:p>
          <a:p>
            <a:pPr marL="0" indent="0">
              <a:buNone/>
            </a:pPr>
            <a:r>
              <a:rPr lang="sv-SE" dirty="0" smtClean="0"/>
              <a:t> </a:t>
            </a:r>
            <a:endParaRPr lang="sv-SE" dirty="0"/>
          </a:p>
        </p:txBody>
      </p:sp>
      <p:sp>
        <p:nvSpPr>
          <p:cNvPr id="4" name="Rectangle 2"/>
          <p:cNvSpPr txBox="1">
            <a:spLocks noChangeArrowheads="1"/>
          </p:cNvSpPr>
          <p:nvPr/>
        </p:nvSpPr>
        <p:spPr>
          <a:xfrm>
            <a:off x="457200" y="-2738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smtClean="0"/>
              <a:t>Strategic tool: Porter’s five forces analysis</a:t>
            </a:r>
            <a:endParaRPr lang="en-GB" sz="3600" dirty="0"/>
          </a:p>
        </p:txBody>
      </p:sp>
      <p:sp>
        <p:nvSpPr>
          <p:cNvPr id="5" name="TextBox 4"/>
          <p:cNvSpPr txBox="1"/>
          <p:nvPr/>
        </p:nvSpPr>
        <p:spPr>
          <a:xfrm>
            <a:off x="4402698" y="6093296"/>
            <a:ext cx="2761590" cy="369332"/>
          </a:xfrm>
          <a:prstGeom prst="rect">
            <a:avLst/>
          </a:prstGeom>
          <a:noFill/>
        </p:spPr>
        <p:txBody>
          <a:bodyPr wrap="none" rtlCol="0">
            <a:spAutoFit/>
          </a:bodyPr>
          <a:lstStyle/>
          <a:p>
            <a:r>
              <a:rPr lang="sv-SE" dirty="0" smtClean="0"/>
              <a:t>(Bengtsson&amp;Skärvad, 2011)</a:t>
            </a:r>
            <a:endParaRPr lang="sv-SE" dirty="0"/>
          </a:p>
        </p:txBody>
      </p:sp>
    </p:spTree>
    <p:extLst>
      <p:ext uri="{BB962C8B-B14F-4D97-AF65-F5344CB8AC3E}">
        <p14:creationId xmlns:p14="http://schemas.microsoft.com/office/powerpoint/2010/main" val="3444952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3424</TotalTime>
  <Words>4736</Words>
  <Application>Microsoft Office PowerPoint</Application>
  <PresentationFormat>On-screen Show (4:3)</PresentationFormat>
  <Paragraphs>551</Paragraphs>
  <Slides>42</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Wingdings</vt:lpstr>
      <vt:lpstr>Office Theme</vt:lpstr>
      <vt:lpstr>KM: Strategies &amp; Resources and Capabilities</vt:lpstr>
      <vt:lpstr>PowerPoint Presentation</vt:lpstr>
      <vt:lpstr>Strategy</vt:lpstr>
      <vt:lpstr>Strategy planning process</vt:lpstr>
      <vt:lpstr>  </vt:lpstr>
      <vt:lpstr>Different strategic perspectives</vt:lpstr>
      <vt:lpstr>Strategic tool: Porter’s five forces analysis</vt:lpstr>
      <vt:lpstr>Strategic tool: Porter’s five forces analysis</vt:lpstr>
      <vt:lpstr>PowerPoint Presentation</vt:lpstr>
      <vt:lpstr>Strategic tool: Porter’s generic strategies</vt:lpstr>
      <vt:lpstr>Strategic tool: Porter’s generic strategies</vt:lpstr>
      <vt:lpstr>Resource and competence based strategies</vt:lpstr>
      <vt:lpstr>Resource and competence based strategies</vt:lpstr>
      <vt:lpstr>Resource and competence based strategies</vt:lpstr>
      <vt:lpstr>Resource and competence based strategies</vt:lpstr>
      <vt:lpstr>Resources, Capabilities, Competences and Core Competences</vt:lpstr>
      <vt:lpstr>Resources</vt:lpstr>
      <vt:lpstr>Catergorising resources</vt:lpstr>
      <vt:lpstr>Catergorising resources</vt:lpstr>
      <vt:lpstr>Conversion vs transfer of resources</vt:lpstr>
      <vt:lpstr>Conversion vs transfer of resources</vt:lpstr>
      <vt:lpstr>Conversion vs transfer of resources</vt:lpstr>
      <vt:lpstr>Capabilities</vt:lpstr>
      <vt:lpstr>Competency</vt:lpstr>
      <vt:lpstr>Core Competencies</vt:lpstr>
      <vt:lpstr>Features of the hierarchy</vt:lpstr>
      <vt:lpstr>Features of the hierarchy</vt:lpstr>
      <vt:lpstr>Bank example</vt:lpstr>
      <vt:lpstr>Other definition of capability</vt:lpstr>
      <vt:lpstr>Customer value and process based strategies</vt:lpstr>
      <vt:lpstr>Customer value and process based strategies</vt:lpstr>
      <vt:lpstr>Customer value and process based strategies</vt:lpstr>
      <vt:lpstr>Digital strategies</vt:lpstr>
      <vt:lpstr>Digital strategies – Business Models</vt:lpstr>
      <vt:lpstr>Digital strategies</vt:lpstr>
      <vt:lpstr>Real time strategies</vt:lpstr>
      <vt:lpstr>Real time strategies</vt:lpstr>
      <vt:lpstr>Innovation strategies</vt:lpstr>
      <vt:lpstr>Innovation strategies - Christensen</vt:lpstr>
      <vt:lpstr>Innovation strategies - Christensen</vt:lpstr>
      <vt:lpstr>Innovation strategies - Chesbrough </vt:lpstr>
      <vt:lpstr>Innovation strategies - Chesbrough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islabb</dc:creator>
  <cp:lastModifiedBy>Erik</cp:lastModifiedBy>
  <cp:revision>112</cp:revision>
  <dcterms:created xsi:type="dcterms:W3CDTF">2014-02-07T20:46:45Z</dcterms:created>
  <dcterms:modified xsi:type="dcterms:W3CDTF">2015-10-19T10:23:42Z</dcterms:modified>
</cp:coreProperties>
</file>