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536" r:id="rId3"/>
    <p:sldId id="558" r:id="rId4"/>
    <p:sldId id="559" r:id="rId5"/>
    <p:sldId id="560" r:id="rId6"/>
    <p:sldId id="561" r:id="rId7"/>
    <p:sldId id="56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F2845-BBF8-4FDB-9B2B-59E7BF49BB23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A4D8E-E84E-4AFE-B971-D15D9C0B051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641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C93E0-F3B4-4D3F-BDE0-FF7FEF68D5C7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628" y="1844824"/>
            <a:ext cx="8782744" cy="14700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3600" dirty="0" smtClean="0"/>
              <a:t>KM: Social Perspective</a:t>
            </a:r>
            <a:endParaRPr lang="sv-S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Erik Perjons</a:t>
            </a:r>
          </a:p>
          <a:p>
            <a:r>
              <a:rPr lang="sv-SE" sz="2400" smtClean="0"/>
              <a:t>perjons@dsv.su.se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/>
              <a:t>Kim&amp;Mauborgne: Fair Process: Managing in the Knowledge Economy 1(2)</a:t>
            </a: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5"/>
          </a:xfrm>
        </p:spPr>
        <p:txBody>
          <a:bodyPr>
            <a:normAutofit fontScale="70000" lnSpcReduction="20000"/>
          </a:bodyPr>
          <a:lstStyle/>
          <a:p>
            <a:r>
              <a:rPr lang="sv-SE" dirty="0" smtClean="0"/>
              <a:t>Economist </a:t>
            </a:r>
            <a:r>
              <a:rPr lang="sv-SE" dirty="0" err="1" smtClean="0"/>
              <a:t>assume</a:t>
            </a:r>
            <a:r>
              <a:rPr lang="sv-SE" dirty="0" smtClean="0"/>
              <a:t> that </a:t>
            </a:r>
            <a:r>
              <a:rPr lang="sv-SE" dirty="0" err="1" smtClean="0"/>
              <a:t>people</a:t>
            </a:r>
            <a:r>
              <a:rPr lang="sv-SE" dirty="0" smtClean="0"/>
              <a:t> are </a:t>
            </a:r>
            <a:r>
              <a:rPr lang="sv-SE" dirty="0" err="1" smtClean="0"/>
              <a:t>focussing</a:t>
            </a:r>
            <a:r>
              <a:rPr lang="sv-SE" dirty="0" smtClean="0"/>
              <a:t> on </a:t>
            </a:r>
            <a:r>
              <a:rPr lang="sv-SE" dirty="0" err="1" smtClean="0"/>
              <a:t>outcome</a:t>
            </a:r>
            <a:r>
              <a:rPr lang="sv-SE" dirty="0" smtClean="0"/>
              <a:t> </a:t>
            </a:r>
            <a:r>
              <a:rPr lang="sv-SE" dirty="0" err="1" smtClean="0"/>
              <a:t>only</a:t>
            </a:r>
            <a:r>
              <a:rPr lang="sv-SE" dirty="0" smtClean="0"/>
              <a:t>. However, the power of fair processes is strong: if employees feel respected and feel trust for their management, they show committments and engagements</a:t>
            </a:r>
          </a:p>
          <a:p>
            <a:r>
              <a:rPr lang="sv-SE" dirty="0" smtClean="0"/>
              <a:t>The practice of a fair </a:t>
            </a:r>
            <a:r>
              <a:rPr lang="sv-SE" dirty="0"/>
              <a:t>process </a:t>
            </a:r>
            <a:r>
              <a:rPr lang="sv-SE" dirty="0" smtClean="0"/>
              <a:t>means that each </a:t>
            </a:r>
            <a:r>
              <a:rPr lang="sv-SE" dirty="0"/>
              <a:t>idea from employees should be considered and </a:t>
            </a:r>
            <a:r>
              <a:rPr lang="sv-SE" dirty="0" smtClean="0"/>
              <a:t>assessed – before adopted or discared </a:t>
            </a:r>
            <a:endParaRPr lang="sv-SE" dirty="0"/>
          </a:p>
          <a:p>
            <a:r>
              <a:rPr lang="sv-SE" dirty="0" smtClean="0"/>
              <a:t>Fair process is not decision by consensus. It has nothing to do with fair outcome. It has do do with respecting ideas from employees</a:t>
            </a:r>
          </a:p>
          <a:p>
            <a:pPr marL="457200" lvl="1" indent="0">
              <a:buNone/>
            </a:pPr>
            <a:endParaRPr lang="sv-SE" dirty="0" smtClean="0"/>
          </a:p>
          <a:p>
            <a:pPr lvl="1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72026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/>
              <a:t>Kim&amp;Mauborgne: Fair Process: Managing in the Knowledge Economy 2(2)</a:t>
            </a: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rmAutofit fontScale="62500" lnSpcReduction="20000"/>
          </a:bodyPr>
          <a:lstStyle/>
          <a:p>
            <a:r>
              <a:rPr lang="sv-SE" dirty="0" smtClean="0"/>
              <a:t>Violating a fair process will be the most critical to performance. The </a:t>
            </a:r>
            <a:r>
              <a:rPr lang="sv-SE" dirty="0" err="1" smtClean="0"/>
              <a:t>employees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try to roll back </a:t>
            </a:r>
            <a:r>
              <a:rPr lang="sv-SE" dirty="0" err="1" smtClean="0"/>
              <a:t>decisions</a:t>
            </a:r>
            <a:r>
              <a:rPr lang="sv-SE" dirty="0" smtClean="0"/>
              <a:t> </a:t>
            </a:r>
            <a:r>
              <a:rPr lang="sv-SE" dirty="0" err="1" smtClean="0"/>
              <a:t>which</a:t>
            </a:r>
            <a:r>
              <a:rPr lang="sv-SE" dirty="0" smtClean="0"/>
              <a:t> are not </a:t>
            </a:r>
            <a:r>
              <a:rPr lang="sv-SE" dirty="0" err="1" smtClean="0"/>
              <a:t>based</a:t>
            </a:r>
            <a:r>
              <a:rPr lang="sv-SE" dirty="0" smtClean="0"/>
              <a:t> on fair </a:t>
            </a:r>
            <a:r>
              <a:rPr lang="sv-SE" dirty="0" err="1" smtClean="0"/>
              <a:t>processes</a:t>
            </a:r>
            <a:r>
              <a:rPr lang="sv-SE" dirty="0" smtClean="0"/>
              <a:t>, </a:t>
            </a:r>
            <a:r>
              <a:rPr lang="sv-SE" dirty="0" err="1" smtClean="0"/>
              <a:t>even</a:t>
            </a:r>
            <a:r>
              <a:rPr lang="sv-SE" dirty="0" smtClean="0"/>
              <a:t> </a:t>
            </a:r>
            <a:r>
              <a:rPr lang="sv-SE" dirty="0" err="1" smtClean="0"/>
              <a:t>if</a:t>
            </a:r>
            <a:r>
              <a:rPr lang="sv-SE" dirty="0" smtClean="0"/>
              <a:t> the </a:t>
            </a:r>
            <a:r>
              <a:rPr lang="sv-SE" dirty="0" err="1" smtClean="0"/>
              <a:t>outcome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</a:t>
            </a:r>
            <a:r>
              <a:rPr lang="sv-SE" dirty="0" err="1" smtClean="0"/>
              <a:t>benefit</a:t>
            </a:r>
            <a:r>
              <a:rPr lang="sv-SE" dirty="0" smtClean="0"/>
              <a:t> the </a:t>
            </a:r>
            <a:r>
              <a:rPr lang="sv-SE" dirty="0" err="1" smtClean="0"/>
              <a:t>employees</a:t>
            </a:r>
            <a:endParaRPr lang="sv-SE" dirty="0" smtClean="0"/>
          </a:p>
          <a:p>
            <a:r>
              <a:rPr lang="sv-SE" dirty="0" smtClean="0"/>
              <a:t>Three </a:t>
            </a:r>
            <a:r>
              <a:rPr lang="sv-SE" dirty="0" err="1" smtClean="0"/>
              <a:t>principles</a:t>
            </a:r>
            <a:r>
              <a:rPr lang="sv-SE" dirty="0" smtClean="0"/>
              <a:t> of fair </a:t>
            </a:r>
            <a:r>
              <a:rPr lang="sv-SE" dirty="0" err="1" smtClean="0"/>
              <a:t>processes</a:t>
            </a:r>
            <a:r>
              <a:rPr lang="sv-SE" dirty="0" smtClean="0"/>
              <a:t>:</a:t>
            </a:r>
          </a:p>
          <a:p>
            <a:pPr lvl="1"/>
            <a:r>
              <a:rPr lang="sv-SE" sz="3300" b="1" dirty="0" err="1" smtClean="0"/>
              <a:t>Engagement</a:t>
            </a:r>
            <a:r>
              <a:rPr lang="sv-SE" sz="3300" b="1" dirty="0" smtClean="0"/>
              <a:t>. </a:t>
            </a:r>
            <a:r>
              <a:rPr lang="sv-SE" sz="3300" dirty="0" err="1" smtClean="0"/>
              <a:t>Involve</a:t>
            </a:r>
            <a:r>
              <a:rPr lang="sv-SE" sz="3300" dirty="0" smtClean="0"/>
              <a:t> </a:t>
            </a:r>
            <a:r>
              <a:rPr lang="sv-SE" sz="3300" dirty="0" err="1" smtClean="0"/>
              <a:t>individuals</a:t>
            </a:r>
            <a:r>
              <a:rPr lang="sv-SE" sz="3300" dirty="0" smtClean="0"/>
              <a:t> in </a:t>
            </a:r>
            <a:r>
              <a:rPr lang="sv-SE" sz="3300" dirty="0" err="1" smtClean="0"/>
              <a:t>decisions</a:t>
            </a:r>
            <a:r>
              <a:rPr lang="sv-SE" sz="3300" dirty="0" smtClean="0"/>
              <a:t> that </a:t>
            </a:r>
            <a:r>
              <a:rPr lang="sv-SE" sz="3300" dirty="0" err="1" smtClean="0"/>
              <a:t>effect</a:t>
            </a:r>
            <a:r>
              <a:rPr lang="sv-SE" sz="3300" dirty="0" smtClean="0"/>
              <a:t> </a:t>
            </a:r>
            <a:r>
              <a:rPr lang="sv-SE" sz="3300" dirty="0" err="1" smtClean="0"/>
              <a:t>them</a:t>
            </a:r>
            <a:r>
              <a:rPr lang="sv-SE" sz="3300" dirty="0" smtClean="0"/>
              <a:t>. Ask for ideas and ask them to assess other employees’ ideas. This </a:t>
            </a:r>
            <a:r>
              <a:rPr lang="sv-SE" sz="3300" dirty="0" err="1" smtClean="0"/>
              <a:t>create</a:t>
            </a:r>
            <a:r>
              <a:rPr lang="sv-SE" sz="3300" dirty="0" smtClean="0"/>
              <a:t> a feeling of </a:t>
            </a:r>
            <a:r>
              <a:rPr lang="sv-SE" sz="3300" dirty="0" err="1" smtClean="0"/>
              <a:t>respect</a:t>
            </a:r>
            <a:r>
              <a:rPr lang="sv-SE" sz="3300" dirty="0" smtClean="0"/>
              <a:t> </a:t>
            </a:r>
            <a:r>
              <a:rPr lang="sv-SE" sz="3300" dirty="0" err="1" smtClean="0"/>
              <a:t>among</a:t>
            </a:r>
            <a:r>
              <a:rPr lang="sv-SE" sz="3300" dirty="0" smtClean="0"/>
              <a:t> </a:t>
            </a:r>
            <a:r>
              <a:rPr lang="sv-SE" sz="3300" dirty="0" err="1" smtClean="0"/>
              <a:t>employees</a:t>
            </a:r>
            <a:r>
              <a:rPr lang="sv-SE" sz="3300" dirty="0" smtClean="0"/>
              <a:t>, and </a:t>
            </a:r>
            <a:r>
              <a:rPr lang="sv-SE" sz="3300" dirty="0" err="1" smtClean="0"/>
              <a:t>build</a:t>
            </a:r>
            <a:r>
              <a:rPr lang="sv-SE" sz="3300" dirty="0" smtClean="0"/>
              <a:t> up a </a:t>
            </a:r>
            <a:r>
              <a:rPr lang="sv-SE" sz="3300" dirty="0" err="1" smtClean="0"/>
              <a:t>collective</a:t>
            </a:r>
            <a:r>
              <a:rPr lang="sv-SE" sz="3300" dirty="0" smtClean="0"/>
              <a:t> </a:t>
            </a:r>
            <a:r>
              <a:rPr lang="sv-SE" sz="3300" dirty="0" err="1" smtClean="0"/>
              <a:t>wisdom</a:t>
            </a:r>
            <a:endParaRPr lang="sv-SE" sz="3300" dirty="0" smtClean="0"/>
          </a:p>
          <a:p>
            <a:pPr lvl="1"/>
            <a:r>
              <a:rPr lang="sv-SE" sz="3300" b="1" dirty="0" err="1" smtClean="0"/>
              <a:t>Explanation</a:t>
            </a:r>
            <a:r>
              <a:rPr lang="sv-SE" sz="3300" b="1" dirty="0" smtClean="0"/>
              <a:t>. </a:t>
            </a:r>
            <a:r>
              <a:rPr lang="sv-SE" sz="3300" dirty="0" err="1" smtClean="0"/>
              <a:t>Explain</a:t>
            </a:r>
            <a:r>
              <a:rPr lang="sv-SE" sz="3300" dirty="0" smtClean="0"/>
              <a:t> the </a:t>
            </a:r>
            <a:r>
              <a:rPr lang="sv-SE" sz="3300" dirty="0" err="1" smtClean="0"/>
              <a:t>thinking</a:t>
            </a:r>
            <a:r>
              <a:rPr lang="sv-SE" sz="3300" dirty="0" smtClean="0"/>
              <a:t> </a:t>
            </a:r>
            <a:r>
              <a:rPr lang="sv-SE" sz="3300" dirty="0" err="1" smtClean="0"/>
              <a:t>behind</a:t>
            </a:r>
            <a:r>
              <a:rPr lang="sv-SE" sz="3300" dirty="0" smtClean="0"/>
              <a:t> a </a:t>
            </a:r>
            <a:r>
              <a:rPr lang="sv-SE" sz="3300" dirty="0" err="1" smtClean="0"/>
              <a:t>decision</a:t>
            </a:r>
            <a:r>
              <a:rPr lang="sv-SE" sz="3300" dirty="0" smtClean="0"/>
              <a:t>. </a:t>
            </a:r>
            <a:r>
              <a:rPr lang="sv-SE" sz="3300" dirty="0" err="1" smtClean="0"/>
              <a:t>Create</a:t>
            </a:r>
            <a:r>
              <a:rPr lang="sv-SE" sz="3300" dirty="0" smtClean="0"/>
              <a:t> trust for the management and </a:t>
            </a:r>
            <a:r>
              <a:rPr lang="sv-SE" sz="3300" dirty="0" err="1" smtClean="0"/>
              <a:t>enhance</a:t>
            </a:r>
            <a:r>
              <a:rPr lang="sv-SE" sz="3300" dirty="0" smtClean="0"/>
              <a:t> </a:t>
            </a:r>
            <a:r>
              <a:rPr lang="sv-SE" sz="3300" dirty="0" err="1" smtClean="0"/>
              <a:t>learning</a:t>
            </a:r>
            <a:r>
              <a:rPr lang="sv-SE" sz="3300" dirty="0" smtClean="0"/>
              <a:t> (feedback loop)</a:t>
            </a:r>
          </a:p>
          <a:p>
            <a:pPr lvl="1"/>
            <a:r>
              <a:rPr lang="sv-SE" sz="3300" b="1" dirty="0" smtClean="0"/>
              <a:t>Expectation need to be clearly expressed. </a:t>
            </a:r>
            <a:r>
              <a:rPr lang="sv-SE" sz="3300" dirty="0" smtClean="0"/>
              <a:t>Specify the standard/rules by which the employees will be judged and the penalties for failure.</a:t>
            </a:r>
          </a:p>
          <a:p>
            <a:pPr lvl="1"/>
            <a:endParaRPr lang="sv-SE" dirty="0" smtClean="0"/>
          </a:p>
          <a:p>
            <a:pPr lvl="1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38976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Gupta&amp;Govindarajan: Knowledge Management’s Social Dimension: Lesson from Nucor Steel </a:t>
            </a:r>
            <a:r>
              <a:rPr lang="sv-SE" sz="32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1(4)</a:t>
            </a:r>
            <a:endParaRPr lang="sv-SE" sz="3200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1944216"/>
          </a:xfrm>
        </p:spPr>
        <p:txBody>
          <a:bodyPr>
            <a:normAutofit fontScale="62500" lnSpcReduction="20000"/>
          </a:bodyPr>
          <a:lstStyle/>
          <a:p>
            <a:r>
              <a:rPr lang="sv-SE" b="1" dirty="0" err="1" smtClean="0"/>
              <a:t>How</a:t>
            </a:r>
            <a:r>
              <a:rPr lang="sv-SE" b="1" dirty="0" smtClean="0"/>
              <a:t> to </a:t>
            </a:r>
            <a:r>
              <a:rPr lang="sv-SE" b="1" dirty="0" err="1" smtClean="0"/>
              <a:t>build</a:t>
            </a:r>
            <a:r>
              <a:rPr lang="sv-SE" b="1" dirty="0" smtClean="0"/>
              <a:t> a </a:t>
            </a:r>
            <a:r>
              <a:rPr lang="sv-SE" b="1" dirty="0" err="1" smtClean="0"/>
              <a:t>knowledge</a:t>
            </a:r>
            <a:r>
              <a:rPr lang="sv-SE" b="1" dirty="0" smtClean="0"/>
              <a:t> </a:t>
            </a:r>
            <a:r>
              <a:rPr lang="sv-SE" b="1" dirty="0" err="1" smtClean="0"/>
              <a:t>sharing</a:t>
            </a:r>
            <a:r>
              <a:rPr lang="sv-SE" b="1" dirty="0" smtClean="0"/>
              <a:t> </a:t>
            </a:r>
            <a:r>
              <a:rPr lang="sv-SE" b="1" dirty="0" err="1" smtClean="0"/>
              <a:t>environment</a:t>
            </a:r>
            <a:r>
              <a:rPr lang="sv-SE" b="1" dirty="0" smtClean="0"/>
              <a:t>? </a:t>
            </a:r>
            <a:r>
              <a:rPr lang="sv-SE" dirty="0" err="1" smtClean="0"/>
              <a:t>Build</a:t>
            </a:r>
            <a:r>
              <a:rPr lang="sv-SE" dirty="0" smtClean="0"/>
              <a:t> a social </a:t>
            </a:r>
            <a:r>
              <a:rPr lang="sv-SE" dirty="0" err="1" smtClean="0"/>
              <a:t>ecology</a:t>
            </a:r>
            <a:r>
              <a:rPr lang="sv-SE" dirty="0" smtClean="0"/>
              <a:t> for </a:t>
            </a:r>
            <a:r>
              <a:rPr lang="sv-SE" dirty="0" err="1" smtClean="0"/>
              <a:t>effective</a:t>
            </a:r>
            <a:r>
              <a:rPr lang="sv-SE" dirty="0" smtClean="0"/>
              <a:t> </a:t>
            </a:r>
            <a:r>
              <a:rPr lang="sv-SE" dirty="0" err="1" smtClean="0"/>
              <a:t>knowledge</a:t>
            </a:r>
            <a:r>
              <a:rPr lang="sv-SE" dirty="0" smtClean="0"/>
              <a:t> management. A social </a:t>
            </a:r>
            <a:r>
              <a:rPr lang="sv-SE" dirty="0" err="1" smtClean="0"/>
              <a:t>ecology</a:t>
            </a:r>
            <a:r>
              <a:rPr lang="sv-SE" dirty="0" smtClean="0"/>
              <a:t> </a:t>
            </a:r>
            <a:r>
              <a:rPr lang="sv-SE" dirty="0" err="1" smtClean="0"/>
              <a:t>free</a:t>
            </a:r>
            <a:r>
              <a:rPr lang="sv-SE" dirty="0" smtClean="0"/>
              <a:t> from </a:t>
            </a:r>
            <a:r>
              <a:rPr lang="sv-SE" dirty="0" err="1" smtClean="0"/>
              <a:t>pathologies</a:t>
            </a:r>
            <a:r>
              <a:rPr lang="sv-SE" dirty="0" smtClean="0"/>
              <a:t>. That is, a </a:t>
            </a:r>
            <a:r>
              <a:rPr lang="sv-SE" dirty="0" err="1" smtClean="0"/>
              <a:t>whole</a:t>
            </a:r>
            <a:r>
              <a:rPr lang="sv-SE" dirty="0" smtClean="0"/>
              <a:t> </a:t>
            </a:r>
            <a:r>
              <a:rPr lang="sv-SE" dirty="0" err="1" smtClean="0"/>
              <a:t>ecosystem</a:t>
            </a:r>
            <a:r>
              <a:rPr lang="sv-SE" dirty="0" smtClean="0"/>
              <a:t> of </a:t>
            </a:r>
            <a:r>
              <a:rPr lang="sv-SE" dirty="0" err="1" smtClean="0"/>
              <a:t>complementary</a:t>
            </a:r>
            <a:r>
              <a:rPr lang="sv-SE" dirty="0" smtClean="0"/>
              <a:t> and </a:t>
            </a:r>
            <a:r>
              <a:rPr lang="sv-SE" dirty="0" err="1" smtClean="0"/>
              <a:t>mutually</a:t>
            </a:r>
            <a:r>
              <a:rPr lang="sv-SE" dirty="0" smtClean="0"/>
              <a:t> </a:t>
            </a:r>
            <a:r>
              <a:rPr lang="sv-SE" dirty="0" err="1" smtClean="0"/>
              <a:t>reinforcing</a:t>
            </a:r>
            <a:r>
              <a:rPr lang="sv-SE" dirty="0" smtClean="0"/>
              <a:t> </a:t>
            </a:r>
            <a:r>
              <a:rPr lang="sv-SE" dirty="0" err="1" smtClean="0"/>
              <a:t>organisational</a:t>
            </a:r>
            <a:r>
              <a:rPr lang="sv-SE" dirty="0" smtClean="0"/>
              <a:t> </a:t>
            </a:r>
            <a:r>
              <a:rPr lang="sv-SE" dirty="0" err="1" smtClean="0"/>
              <a:t>mechanisms</a:t>
            </a:r>
            <a:endParaRPr lang="sv-SE" dirty="0" smtClean="0"/>
          </a:p>
          <a:p>
            <a:r>
              <a:rPr lang="sv-SE" b="1" dirty="0" err="1" smtClean="0"/>
              <a:t>What</a:t>
            </a:r>
            <a:r>
              <a:rPr lang="sv-SE" b="1" dirty="0" smtClean="0"/>
              <a:t> is </a:t>
            </a:r>
            <a:r>
              <a:rPr lang="sv-SE" b="1" dirty="0" err="1" smtClean="0"/>
              <a:t>effective</a:t>
            </a:r>
            <a:r>
              <a:rPr lang="sv-SE" b="1" dirty="0" smtClean="0"/>
              <a:t> </a:t>
            </a:r>
            <a:r>
              <a:rPr lang="sv-SE" b="1" dirty="0" err="1" smtClean="0"/>
              <a:t>knowledge</a:t>
            </a:r>
            <a:r>
              <a:rPr lang="sv-SE" b="1" dirty="0" smtClean="0"/>
              <a:t> management? </a:t>
            </a:r>
            <a:r>
              <a:rPr lang="sv-SE" dirty="0" err="1" smtClean="0"/>
              <a:t>Continously</a:t>
            </a:r>
            <a:r>
              <a:rPr lang="sv-SE" dirty="0" smtClean="0"/>
              <a:t> </a:t>
            </a:r>
            <a:r>
              <a:rPr lang="sv-SE" dirty="0" err="1" smtClean="0"/>
              <a:t>create</a:t>
            </a:r>
            <a:r>
              <a:rPr lang="sv-SE" dirty="0" smtClean="0"/>
              <a:t> and </a:t>
            </a:r>
            <a:r>
              <a:rPr lang="sv-SE" dirty="0" err="1" smtClean="0"/>
              <a:t>acquire</a:t>
            </a:r>
            <a:r>
              <a:rPr lang="sv-SE" dirty="0" smtClean="0"/>
              <a:t> new </a:t>
            </a:r>
            <a:r>
              <a:rPr lang="sv-SE" dirty="0" err="1" smtClean="0"/>
              <a:t>knowledge</a:t>
            </a:r>
            <a:r>
              <a:rPr lang="sv-SE" dirty="0" smtClean="0"/>
              <a:t>, and </a:t>
            </a:r>
            <a:r>
              <a:rPr lang="sv-SE" dirty="0" err="1" smtClean="0"/>
              <a:t>effectively</a:t>
            </a:r>
            <a:r>
              <a:rPr lang="sv-SE" dirty="0" smtClean="0"/>
              <a:t> </a:t>
            </a:r>
            <a:r>
              <a:rPr lang="sv-SE" dirty="0" err="1" smtClean="0"/>
              <a:t>share</a:t>
            </a:r>
            <a:r>
              <a:rPr lang="sv-SE" dirty="0" smtClean="0"/>
              <a:t> and </a:t>
            </a:r>
            <a:r>
              <a:rPr lang="sv-SE" dirty="0" err="1" smtClean="0"/>
              <a:t>mobilise</a:t>
            </a:r>
            <a:r>
              <a:rPr lang="sv-SE" dirty="0" smtClean="0"/>
              <a:t> that </a:t>
            </a:r>
            <a:r>
              <a:rPr lang="sv-SE" dirty="0" err="1" smtClean="0"/>
              <a:t>knowledge</a:t>
            </a:r>
            <a:r>
              <a:rPr lang="sv-SE" dirty="0" smtClean="0"/>
              <a:t> </a:t>
            </a:r>
            <a:r>
              <a:rPr lang="sv-SE" dirty="0" err="1" smtClean="0"/>
              <a:t>throughout</a:t>
            </a:r>
            <a:r>
              <a:rPr lang="sv-SE" dirty="0" smtClean="0"/>
              <a:t> the organisation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996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Gupta&amp;Govindarajan: Knowledge Management’s Social Dimension: Lesson from Nucor Steel 2</a:t>
            </a:r>
            <a:r>
              <a:rPr lang="sv-SE" sz="32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(4)</a:t>
            </a:r>
            <a:endParaRPr lang="sv-SE" sz="3200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672408"/>
          </a:xfrm>
        </p:spPr>
        <p:txBody>
          <a:bodyPr>
            <a:normAutofit fontScale="70000" lnSpcReduction="20000"/>
          </a:bodyPr>
          <a:lstStyle/>
          <a:p>
            <a:r>
              <a:rPr lang="sv-SE" b="1" dirty="0" smtClean="0"/>
              <a:t>Social ecology: </a:t>
            </a:r>
            <a:r>
              <a:rPr lang="sv-SE" dirty="0" smtClean="0"/>
              <a:t>a social system in which human operate. It </a:t>
            </a:r>
            <a:r>
              <a:rPr lang="sv-SE" dirty="0" err="1" smtClean="0"/>
              <a:t>formes</a:t>
            </a:r>
            <a:r>
              <a:rPr lang="sv-SE" dirty="0" smtClean="0"/>
              <a:t> the humans </a:t>
            </a:r>
            <a:r>
              <a:rPr lang="sv-SE" dirty="0" err="1" smtClean="0"/>
              <a:t>expectations</a:t>
            </a:r>
            <a:r>
              <a:rPr lang="sv-SE" dirty="0" smtClean="0"/>
              <a:t>,  </a:t>
            </a:r>
            <a:r>
              <a:rPr lang="sv-SE" dirty="0" err="1" smtClean="0"/>
              <a:t>way</a:t>
            </a:r>
            <a:r>
              <a:rPr lang="sv-SE" dirty="0" smtClean="0"/>
              <a:t> of </a:t>
            </a:r>
            <a:r>
              <a:rPr lang="sv-SE" dirty="0" err="1" smtClean="0"/>
              <a:t>acting</a:t>
            </a:r>
            <a:r>
              <a:rPr lang="sv-SE" dirty="0" smtClean="0"/>
              <a:t> </a:t>
            </a:r>
            <a:r>
              <a:rPr lang="sv-SE" dirty="0" err="1" smtClean="0"/>
              <a:t>without</a:t>
            </a:r>
            <a:r>
              <a:rPr lang="sv-SE" dirty="0" smtClean="0"/>
              <a:t> </a:t>
            </a:r>
            <a:r>
              <a:rPr lang="sv-SE" dirty="0" err="1" smtClean="0"/>
              <a:t>approval</a:t>
            </a:r>
            <a:r>
              <a:rPr lang="sv-SE" dirty="0" smtClean="0"/>
              <a:t>, </a:t>
            </a:r>
            <a:r>
              <a:rPr lang="sv-SE" dirty="0" err="1" smtClean="0"/>
              <a:t>way</a:t>
            </a:r>
            <a:r>
              <a:rPr lang="sv-SE" dirty="0" smtClean="0"/>
              <a:t> of </a:t>
            </a:r>
            <a:r>
              <a:rPr lang="sv-SE" dirty="0" err="1" smtClean="0"/>
              <a:t>interacting</a:t>
            </a:r>
            <a:r>
              <a:rPr lang="sv-SE" dirty="0" smtClean="0"/>
              <a:t> </a:t>
            </a:r>
            <a:r>
              <a:rPr lang="sv-SE" dirty="0" err="1" smtClean="0"/>
              <a:t>within</a:t>
            </a:r>
            <a:r>
              <a:rPr lang="sv-SE" dirty="0" smtClean="0"/>
              <a:t> and with </a:t>
            </a:r>
            <a:r>
              <a:rPr lang="sv-SE" dirty="0" err="1" smtClean="0"/>
              <a:t>actors</a:t>
            </a:r>
            <a:r>
              <a:rPr lang="sv-SE" dirty="0" smtClean="0"/>
              <a:t> </a:t>
            </a:r>
            <a:r>
              <a:rPr lang="sv-SE" dirty="0" err="1" smtClean="0"/>
              <a:t>outside</a:t>
            </a:r>
            <a:r>
              <a:rPr lang="sv-SE" dirty="0" smtClean="0"/>
              <a:t> the organisation, and </a:t>
            </a:r>
            <a:r>
              <a:rPr lang="sv-SE" dirty="0" err="1" smtClean="0"/>
              <a:t>defines</a:t>
            </a:r>
            <a:r>
              <a:rPr lang="sv-SE" dirty="0" smtClean="0"/>
              <a:t> </a:t>
            </a:r>
            <a:r>
              <a:rPr lang="sv-SE" dirty="0" err="1" smtClean="0"/>
              <a:t>which</a:t>
            </a:r>
            <a:r>
              <a:rPr lang="sv-SE" dirty="0" smtClean="0"/>
              <a:t> </a:t>
            </a:r>
            <a:r>
              <a:rPr lang="sv-SE" dirty="0" err="1" smtClean="0"/>
              <a:t>individuals</a:t>
            </a:r>
            <a:r>
              <a:rPr lang="sv-SE" dirty="0" smtClean="0"/>
              <a:t> </a:t>
            </a:r>
            <a:r>
              <a:rPr lang="sv-SE" dirty="0" err="1" smtClean="0"/>
              <a:t>fits</a:t>
            </a:r>
            <a:r>
              <a:rPr lang="sv-SE" dirty="0" smtClean="0"/>
              <a:t> </a:t>
            </a:r>
            <a:r>
              <a:rPr lang="sv-SE" dirty="0" err="1" smtClean="0"/>
              <a:t>into</a:t>
            </a:r>
            <a:r>
              <a:rPr lang="sv-SE" dirty="0" smtClean="0"/>
              <a:t> the organisation</a:t>
            </a:r>
          </a:p>
          <a:p>
            <a:r>
              <a:rPr lang="sv-SE" dirty="0" smtClean="0"/>
              <a:t>The </a:t>
            </a:r>
            <a:r>
              <a:rPr lang="sv-SE" dirty="0" err="1" smtClean="0"/>
              <a:t>concept</a:t>
            </a:r>
            <a:r>
              <a:rPr lang="sv-SE" dirty="0" smtClean="0"/>
              <a:t> of social </a:t>
            </a:r>
            <a:r>
              <a:rPr lang="sv-SE" dirty="0" err="1" smtClean="0"/>
              <a:t>ecology</a:t>
            </a:r>
            <a:r>
              <a:rPr lang="sv-SE" dirty="0" smtClean="0"/>
              <a:t> </a:t>
            </a:r>
            <a:r>
              <a:rPr lang="sv-SE" dirty="0" err="1" smtClean="0"/>
              <a:t>states</a:t>
            </a:r>
            <a:r>
              <a:rPr lang="sv-SE" dirty="0" smtClean="0"/>
              <a:t> that the social system </a:t>
            </a:r>
            <a:r>
              <a:rPr lang="sv-SE" dirty="0" err="1" smtClean="0"/>
              <a:t>shall</a:t>
            </a:r>
            <a:r>
              <a:rPr lang="sv-SE" dirty="0" smtClean="0"/>
              <a:t> not be </a:t>
            </a:r>
            <a:r>
              <a:rPr lang="sv-SE" dirty="0" err="1" smtClean="0"/>
              <a:t>viewed</a:t>
            </a:r>
            <a:r>
              <a:rPr lang="sv-SE" dirty="0" smtClean="0"/>
              <a:t> as a </a:t>
            </a:r>
            <a:r>
              <a:rPr lang="sv-SE" dirty="0" err="1" smtClean="0"/>
              <a:t>temporary</a:t>
            </a:r>
            <a:r>
              <a:rPr lang="sv-SE" dirty="0" smtClean="0"/>
              <a:t> </a:t>
            </a:r>
            <a:r>
              <a:rPr lang="sv-SE" dirty="0" err="1" smtClean="0"/>
              <a:t>collection</a:t>
            </a:r>
            <a:r>
              <a:rPr lang="sv-SE" dirty="0" smtClean="0"/>
              <a:t> of disparate elements, </a:t>
            </a:r>
            <a:r>
              <a:rPr lang="sv-SE" dirty="0" err="1" smtClean="0"/>
              <a:t>but</a:t>
            </a:r>
            <a:r>
              <a:rPr lang="sv-SE" dirty="0" smtClean="0"/>
              <a:t> as a </a:t>
            </a:r>
            <a:r>
              <a:rPr lang="sv-SE" dirty="0" err="1" smtClean="0"/>
              <a:t>whole</a:t>
            </a:r>
            <a:r>
              <a:rPr lang="sv-SE" dirty="0" smtClean="0"/>
              <a:t>, in </a:t>
            </a:r>
            <a:r>
              <a:rPr lang="sv-SE" dirty="0" err="1" smtClean="0"/>
              <a:t>which</a:t>
            </a:r>
            <a:r>
              <a:rPr lang="sv-SE" dirty="0" smtClean="0"/>
              <a:t> </a:t>
            </a:r>
            <a:r>
              <a:rPr lang="sv-SE" dirty="0" err="1" smtClean="0"/>
              <a:t>people</a:t>
            </a:r>
            <a:r>
              <a:rPr lang="sv-SE" dirty="0" smtClean="0"/>
              <a:t> </a:t>
            </a:r>
            <a:r>
              <a:rPr lang="sv-SE" dirty="0" err="1" smtClean="0"/>
              <a:t>interacts</a:t>
            </a:r>
            <a:r>
              <a:rPr lang="sv-SE" dirty="0" smtClean="0"/>
              <a:t>, and </a:t>
            </a:r>
            <a:r>
              <a:rPr lang="sv-SE" dirty="0" err="1" smtClean="0"/>
              <a:t>where</a:t>
            </a:r>
            <a:r>
              <a:rPr lang="sv-SE" dirty="0" smtClean="0"/>
              <a:t> </a:t>
            </a:r>
            <a:r>
              <a:rPr lang="sv-SE" dirty="0" err="1" smtClean="0"/>
              <a:t>mechanisms</a:t>
            </a:r>
            <a:r>
              <a:rPr lang="sv-SE" dirty="0" smtClean="0"/>
              <a:t> are </a:t>
            </a:r>
            <a:r>
              <a:rPr lang="sv-SE" dirty="0" err="1" smtClean="0"/>
              <a:t>complementary</a:t>
            </a:r>
            <a:r>
              <a:rPr lang="sv-SE" dirty="0" smtClean="0"/>
              <a:t> and </a:t>
            </a:r>
            <a:r>
              <a:rPr lang="sv-SE" dirty="0" err="1" smtClean="0"/>
              <a:t>mutually</a:t>
            </a:r>
            <a:r>
              <a:rPr lang="sv-SE" dirty="0" smtClean="0"/>
              <a:t> </a:t>
            </a:r>
            <a:r>
              <a:rPr lang="sv-SE" dirty="0" err="1" smtClean="0"/>
              <a:t>reinforcing</a:t>
            </a:r>
            <a:endParaRPr lang="sv-SE" dirty="0" smtClean="0"/>
          </a:p>
          <a:p>
            <a:r>
              <a:rPr lang="sv-SE" b="1" dirty="0" err="1" smtClean="0"/>
              <a:t>What</a:t>
            </a:r>
            <a:r>
              <a:rPr lang="sv-SE" b="1" dirty="0" smtClean="0"/>
              <a:t> </a:t>
            </a:r>
            <a:r>
              <a:rPr lang="sv-SE" b="1" dirty="0" err="1" smtClean="0"/>
              <a:t>determines</a:t>
            </a:r>
            <a:r>
              <a:rPr lang="sv-SE" b="1" dirty="0" smtClean="0"/>
              <a:t> the social </a:t>
            </a:r>
            <a:r>
              <a:rPr lang="sv-SE" b="1" dirty="0" err="1" smtClean="0"/>
              <a:t>ecology</a:t>
            </a:r>
            <a:r>
              <a:rPr lang="sv-SE" b="1" dirty="0" smtClean="0"/>
              <a:t>? </a:t>
            </a:r>
            <a:r>
              <a:rPr lang="sv-SE" dirty="0" err="1" smtClean="0"/>
              <a:t>Things</a:t>
            </a:r>
            <a:r>
              <a:rPr lang="sv-SE" dirty="0" smtClean="0"/>
              <a:t> </a:t>
            </a:r>
            <a:r>
              <a:rPr lang="sv-SE" dirty="0" err="1" smtClean="0"/>
              <a:t>such</a:t>
            </a:r>
            <a:r>
              <a:rPr lang="sv-SE" dirty="0" smtClean="0"/>
              <a:t> as </a:t>
            </a:r>
            <a:r>
              <a:rPr lang="sv-SE" dirty="0" err="1" smtClean="0"/>
              <a:t>culture</a:t>
            </a:r>
            <a:r>
              <a:rPr lang="sv-SE" dirty="0" smtClean="0"/>
              <a:t>, </a:t>
            </a:r>
            <a:r>
              <a:rPr lang="sv-SE" dirty="0" err="1" smtClean="0"/>
              <a:t>structure</a:t>
            </a:r>
            <a:r>
              <a:rPr lang="sv-SE" dirty="0" smtClean="0"/>
              <a:t>, IS/IT, </a:t>
            </a:r>
            <a:r>
              <a:rPr lang="sv-SE" dirty="0" err="1" smtClean="0"/>
              <a:t>reward</a:t>
            </a:r>
            <a:r>
              <a:rPr lang="sv-SE" dirty="0" smtClean="0"/>
              <a:t> systems, process, </a:t>
            </a:r>
            <a:r>
              <a:rPr lang="sv-SE" dirty="0" err="1" smtClean="0"/>
              <a:t>leadership</a:t>
            </a:r>
            <a:r>
              <a:rPr lang="sv-SE" dirty="0" smtClean="0"/>
              <a:t>, </a:t>
            </a:r>
            <a:r>
              <a:rPr lang="sv-SE" dirty="0" err="1" smtClean="0"/>
              <a:t>people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427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/>
              <a:t>Gupta&amp;Govindarajan: Knowledge Management’s Social Dimension: Lesson from Nucor Steel 3(4)</a:t>
            </a: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/>
          </a:bodyPr>
          <a:lstStyle/>
          <a:p>
            <a:r>
              <a:rPr lang="sv-SE" sz="2000" dirty="0" err="1" smtClean="0"/>
              <a:t>Nucor</a:t>
            </a:r>
            <a:r>
              <a:rPr lang="sv-SE" sz="2000" dirty="0" smtClean="0"/>
              <a:t> </a:t>
            </a:r>
            <a:r>
              <a:rPr lang="sv-SE" sz="2000" dirty="0" err="1" smtClean="0"/>
              <a:t>steel</a:t>
            </a:r>
            <a:r>
              <a:rPr lang="sv-SE" sz="2000" dirty="0" smtClean="0"/>
              <a:t>  </a:t>
            </a:r>
            <a:r>
              <a:rPr lang="sv-SE" sz="2000" dirty="0" err="1" smtClean="0"/>
              <a:t>succeeded</a:t>
            </a:r>
            <a:r>
              <a:rPr lang="sv-SE" sz="2000" dirty="0" smtClean="0"/>
              <a:t> to </a:t>
            </a:r>
            <a:r>
              <a:rPr lang="sv-SE" sz="2000" dirty="0" err="1" smtClean="0"/>
              <a:t>create</a:t>
            </a:r>
            <a:r>
              <a:rPr lang="sv-SE" sz="2000" dirty="0" smtClean="0"/>
              <a:t> </a:t>
            </a:r>
            <a:r>
              <a:rPr lang="sv-SE" sz="2000" dirty="0" err="1" smtClean="0"/>
              <a:t>incentives</a:t>
            </a:r>
            <a:r>
              <a:rPr lang="sv-SE" sz="2000" dirty="0" smtClean="0"/>
              <a:t> for </a:t>
            </a:r>
            <a:r>
              <a:rPr lang="sv-SE" sz="2000" dirty="0" err="1" smtClean="0"/>
              <a:t>knowledge</a:t>
            </a:r>
            <a:r>
              <a:rPr lang="sv-SE" sz="2000" dirty="0" smtClean="0"/>
              <a:t> management, that is, a social </a:t>
            </a:r>
            <a:r>
              <a:rPr lang="sv-SE" sz="2000" dirty="0" err="1" smtClean="0"/>
              <a:t>ecology</a:t>
            </a:r>
            <a:r>
              <a:rPr lang="sv-SE" sz="2000" dirty="0" smtClean="0"/>
              <a:t>: </a:t>
            </a:r>
          </a:p>
          <a:p>
            <a:pPr lvl="1"/>
            <a:r>
              <a:rPr lang="sv-SE" sz="1900" dirty="0" err="1" smtClean="0"/>
              <a:t>Identify</a:t>
            </a:r>
            <a:r>
              <a:rPr lang="sv-SE" sz="1900" dirty="0" smtClean="0"/>
              <a:t> </a:t>
            </a:r>
            <a:r>
              <a:rPr lang="sv-SE" sz="1900" dirty="0" err="1" smtClean="0"/>
              <a:t>opportunities</a:t>
            </a:r>
            <a:r>
              <a:rPr lang="sv-SE" sz="1900" dirty="0" smtClean="0"/>
              <a:t> to </a:t>
            </a:r>
            <a:r>
              <a:rPr lang="sv-SE" sz="1900" dirty="0" err="1" smtClean="0"/>
              <a:t>share</a:t>
            </a:r>
            <a:r>
              <a:rPr lang="sv-SE" sz="1900" dirty="0" smtClean="0"/>
              <a:t> </a:t>
            </a:r>
            <a:r>
              <a:rPr lang="sv-SE" sz="1900" dirty="0" err="1" smtClean="0"/>
              <a:t>knowledge</a:t>
            </a:r>
            <a:r>
              <a:rPr lang="sv-SE" sz="1900" dirty="0" smtClean="0"/>
              <a:t>: </a:t>
            </a:r>
            <a:r>
              <a:rPr lang="sv-SE" sz="1900" dirty="0" err="1" smtClean="0"/>
              <a:t>visualised</a:t>
            </a:r>
            <a:r>
              <a:rPr lang="sv-SE" sz="1900" dirty="0" smtClean="0"/>
              <a:t> performance data</a:t>
            </a:r>
          </a:p>
          <a:p>
            <a:pPr lvl="1"/>
            <a:r>
              <a:rPr lang="sv-SE" sz="1900" dirty="0" err="1" smtClean="0"/>
              <a:t>Encourage</a:t>
            </a:r>
            <a:r>
              <a:rPr lang="sv-SE" sz="1900" dirty="0" smtClean="0"/>
              <a:t> </a:t>
            </a:r>
            <a:r>
              <a:rPr lang="sv-SE" sz="1900" dirty="0" err="1" smtClean="0"/>
              <a:t>individuals</a:t>
            </a:r>
            <a:r>
              <a:rPr lang="sv-SE" sz="1900" dirty="0" smtClean="0"/>
              <a:t> to </a:t>
            </a:r>
            <a:r>
              <a:rPr lang="sv-SE" sz="1900" dirty="0" err="1" smtClean="0"/>
              <a:t>share</a:t>
            </a:r>
            <a:r>
              <a:rPr lang="sv-SE" sz="1900" dirty="0" smtClean="0"/>
              <a:t> </a:t>
            </a:r>
            <a:r>
              <a:rPr lang="sv-SE" sz="1900" dirty="0" err="1" smtClean="0"/>
              <a:t>knowledge</a:t>
            </a:r>
            <a:r>
              <a:rPr lang="sv-SE" sz="1900" dirty="0" smtClean="0"/>
              <a:t>: group bonus system</a:t>
            </a:r>
          </a:p>
          <a:p>
            <a:pPr lvl="1"/>
            <a:r>
              <a:rPr lang="sv-SE" sz="1900" dirty="0" smtClean="0"/>
              <a:t>Building </a:t>
            </a:r>
            <a:r>
              <a:rPr lang="sv-SE" sz="1900" dirty="0" err="1" smtClean="0"/>
              <a:t>efficient</a:t>
            </a:r>
            <a:r>
              <a:rPr lang="sv-SE" sz="1900" dirty="0" smtClean="0"/>
              <a:t> and </a:t>
            </a:r>
            <a:r>
              <a:rPr lang="sv-SE" sz="1900" dirty="0" err="1" smtClean="0"/>
              <a:t>effective</a:t>
            </a:r>
            <a:r>
              <a:rPr lang="sv-SE" sz="1900" dirty="0" smtClean="0"/>
              <a:t> transmission </a:t>
            </a:r>
            <a:r>
              <a:rPr lang="sv-SE" sz="1900" dirty="0" err="1" smtClean="0"/>
              <a:t>channels</a:t>
            </a:r>
            <a:r>
              <a:rPr lang="sv-SE" sz="1900" dirty="0" smtClean="0"/>
              <a:t>: IT for explicit </a:t>
            </a:r>
            <a:r>
              <a:rPr lang="sv-SE" sz="1900" dirty="0" err="1" smtClean="0"/>
              <a:t>knowledge</a:t>
            </a:r>
            <a:r>
              <a:rPr lang="sv-SE" sz="1900" dirty="0" smtClean="0"/>
              <a:t> transfer and </a:t>
            </a:r>
            <a:r>
              <a:rPr lang="sv-SE" sz="1900" dirty="0" err="1" smtClean="0"/>
              <a:t>face-to-face</a:t>
            </a:r>
            <a:r>
              <a:rPr lang="sv-SE" sz="1900" dirty="0" smtClean="0"/>
              <a:t> for </a:t>
            </a:r>
            <a:r>
              <a:rPr lang="sv-SE" sz="1900" dirty="0" err="1" smtClean="0"/>
              <a:t>tacit</a:t>
            </a:r>
            <a:r>
              <a:rPr lang="sv-SE" sz="1900" dirty="0" smtClean="0"/>
              <a:t>.</a:t>
            </a:r>
          </a:p>
          <a:p>
            <a:pPr lvl="1"/>
            <a:r>
              <a:rPr lang="sv-SE" sz="1900" dirty="0" err="1" smtClean="0"/>
              <a:t>Intraplant</a:t>
            </a:r>
            <a:r>
              <a:rPr lang="sv-SE" sz="1900" dirty="0" smtClean="0"/>
              <a:t> </a:t>
            </a:r>
            <a:r>
              <a:rPr lang="sv-SE" sz="1900" dirty="0" err="1" smtClean="0"/>
              <a:t>knowledge</a:t>
            </a:r>
            <a:r>
              <a:rPr lang="sv-SE" sz="1900" dirty="0" smtClean="0"/>
              <a:t> transfers: </a:t>
            </a:r>
            <a:r>
              <a:rPr lang="sv-SE" sz="1900" dirty="0" err="1" smtClean="0"/>
              <a:t>community</a:t>
            </a:r>
            <a:r>
              <a:rPr lang="sv-SE" sz="1900" dirty="0" smtClean="0"/>
              <a:t> of </a:t>
            </a:r>
            <a:r>
              <a:rPr lang="sv-SE" sz="1900" dirty="0" err="1" smtClean="0"/>
              <a:t>practice</a:t>
            </a:r>
            <a:r>
              <a:rPr lang="sv-SE" sz="1900" dirty="0" smtClean="0"/>
              <a:t>, </a:t>
            </a:r>
            <a:r>
              <a:rPr lang="sv-SE" sz="1900" dirty="0" err="1" smtClean="0"/>
              <a:t>ground</a:t>
            </a:r>
            <a:r>
              <a:rPr lang="sv-SE" sz="1900" dirty="0" smtClean="0"/>
              <a:t> </a:t>
            </a:r>
            <a:r>
              <a:rPr lang="sv-SE" sz="1900" dirty="0" err="1" smtClean="0"/>
              <a:t>rules</a:t>
            </a:r>
            <a:r>
              <a:rPr lang="sv-SE" sz="1900" dirty="0" smtClean="0"/>
              <a:t> for </a:t>
            </a:r>
            <a:r>
              <a:rPr lang="sv-SE" sz="1900" dirty="0" err="1" smtClean="0"/>
              <a:t>critisims</a:t>
            </a:r>
            <a:r>
              <a:rPr lang="sv-SE" sz="1900" dirty="0" smtClean="0"/>
              <a:t>.  </a:t>
            </a:r>
          </a:p>
          <a:p>
            <a:pPr lvl="1"/>
            <a:r>
              <a:rPr lang="sv-SE" sz="1900" dirty="0" smtClean="0"/>
              <a:t>Interplants </a:t>
            </a:r>
            <a:r>
              <a:rPr lang="sv-SE" sz="1900" dirty="0" err="1" smtClean="0"/>
              <a:t>knowledge</a:t>
            </a:r>
            <a:r>
              <a:rPr lang="sv-SE" sz="1900" dirty="0" smtClean="0"/>
              <a:t> transfers: </a:t>
            </a:r>
            <a:r>
              <a:rPr lang="sv-SE" sz="1900" dirty="0" err="1" smtClean="0"/>
              <a:t>engineers</a:t>
            </a:r>
            <a:r>
              <a:rPr lang="sv-SE" sz="1900" dirty="0" smtClean="0"/>
              <a:t> </a:t>
            </a:r>
            <a:r>
              <a:rPr lang="sv-SE" sz="1900" dirty="0" err="1" smtClean="0"/>
              <a:t>were</a:t>
            </a:r>
            <a:r>
              <a:rPr lang="sv-SE" sz="1900" dirty="0" smtClean="0"/>
              <a:t> </a:t>
            </a:r>
            <a:r>
              <a:rPr lang="sv-SE" sz="1900" dirty="0" err="1" smtClean="0"/>
              <a:t>changing</a:t>
            </a:r>
            <a:r>
              <a:rPr lang="sv-SE" sz="1900" dirty="0" smtClean="0"/>
              <a:t> teams</a:t>
            </a:r>
          </a:p>
          <a:p>
            <a:pPr lvl="1"/>
            <a:r>
              <a:rPr lang="sv-SE" sz="1900" dirty="0" err="1" smtClean="0"/>
              <a:t>Convincing</a:t>
            </a:r>
            <a:r>
              <a:rPr lang="sv-SE" sz="1900" dirty="0" smtClean="0"/>
              <a:t> </a:t>
            </a:r>
            <a:r>
              <a:rPr lang="sv-SE" sz="1900" dirty="0" err="1" smtClean="0"/>
              <a:t>individuals</a:t>
            </a:r>
            <a:r>
              <a:rPr lang="sv-SE" sz="1900" dirty="0" smtClean="0"/>
              <a:t> to accept and </a:t>
            </a:r>
            <a:r>
              <a:rPr lang="sv-SE" sz="1900" dirty="0" err="1" smtClean="0"/>
              <a:t>use</a:t>
            </a:r>
            <a:r>
              <a:rPr lang="sv-SE" sz="1900" dirty="0" smtClean="0"/>
              <a:t> the </a:t>
            </a:r>
            <a:r>
              <a:rPr lang="sv-SE" sz="1900" dirty="0" err="1" smtClean="0"/>
              <a:t>knowledge</a:t>
            </a:r>
            <a:r>
              <a:rPr lang="sv-SE" sz="1900" dirty="0" smtClean="0"/>
              <a:t> </a:t>
            </a:r>
            <a:r>
              <a:rPr lang="sv-SE" sz="1900" dirty="0" err="1" smtClean="0"/>
              <a:t>they</a:t>
            </a:r>
            <a:r>
              <a:rPr lang="sv-SE" sz="1900" dirty="0" smtClean="0"/>
              <a:t> </a:t>
            </a:r>
            <a:r>
              <a:rPr lang="sv-SE" sz="1900" dirty="0" err="1" smtClean="0"/>
              <a:t>receive</a:t>
            </a:r>
            <a:endParaRPr lang="sv-SE" sz="1900" dirty="0" smtClean="0"/>
          </a:p>
          <a:p>
            <a:pPr lvl="1"/>
            <a:r>
              <a:rPr lang="sv-SE" sz="1900" dirty="0" err="1" smtClean="0"/>
              <a:t>More</a:t>
            </a:r>
            <a:r>
              <a:rPr lang="sv-SE" sz="1900" dirty="0" smtClean="0"/>
              <a:t>: policy of no </a:t>
            </a:r>
            <a:r>
              <a:rPr lang="sv-SE" sz="1900" dirty="0" err="1" smtClean="0"/>
              <a:t>layoffs</a:t>
            </a:r>
            <a:endParaRPr lang="sv-SE" sz="1900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7436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/>
              <a:t>Gupta&amp;Govindarajan: Knowledge Management’s Social Dimension: Lesson from Nucor Steel  4(4)</a:t>
            </a: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5616"/>
            <a:ext cx="8229600" cy="5257800"/>
          </a:xfrm>
        </p:spPr>
        <p:txBody>
          <a:bodyPr>
            <a:normAutofit/>
          </a:bodyPr>
          <a:lstStyle/>
          <a:p>
            <a:r>
              <a:rPr lang="sv-SE" sz="2200" dirty="0" err="1" smtClean="0"/>
              <a:t>Maximising</a:t>
            </a:r>
            <a:r>
              <a:rPr lang="sv-SE" sz="2200" dirty="0" smtClean="0"/>
              <a:t> </a:t>
            </a:r>
            <a:r>
              <a:rPr lang="sv-SE" sz="2200" dirty="0" err="1" smtClean="0"/>
              <a:t>knowledge</a:t>
            </a:r>
            <a:r>
              <a:rPr lang="sv-SE" sz="2200" dirty="0" smtClean="0"/>
              <a:t> </a:t>
            </a:r>
            <a:r>
              <a:rPr lang="sv-SE" sz="2200" dirty="0" err="1" smtClean="0"/>
              <a:t>creation</a:t>
            </a:r>
            <a:r>
              <a:rPr lang="sv-SE" sz="2200" dirty="0" smtClean="0"/>
              <a:t> and </a:t>
            </a:r>
            <a:r>
              <a:rPr lang="sv-SE" sz="2200" dirty="0" err="1" smtClean="0"/>
              <a:t>acquisition</a:t>
            </a:r>
            <a:endParaRPr lang="sv-SE" sz="2200" dirty="0" smtClean="0"/>
          </a:p>
          <a:p>
            <a:pPr lvl="1"/>
            <a:r>
              <a:rPr lang="sv-SE" sz="1800" dirty="0" smtClean="0"/>
              <a:t>Set stretch </a:t>
            </a:r>
            <a:r>
              <a:rPr lang="sv-SE" sz="1800" dirty="0" err="1" smtClean="0"/>
              <a:t>goals</a:t>
            </a:r>
            <a:r>
              <a:rPr lang="sv-SE" sz="1800" dirty="0" smtClean="0"/>
              <a:t>. </a:t>
            </a:r>
            <a:r>
              <a:rPr lang="sv-SE" sz="1800" dirty="0" err="1" smtClean="0"/>
              <a:t>Need</a:t>
            </a:r>
            <a:r>
              <a:rPr lang="sv-SE" sz="1800" dirty="0" smtClean="0"/>
              <a:t> to be </a:t>
            </a:r>
            <a:r>
              <a:rPr lang="sv-SE" sz="1800" dirty="0" err="1" smtClean="0"/>
              <a:t>combined</a:t>
            </a:r>
            <a:r>
              <a:rPr lang="sv-SE" sz="1800" dirty="0" smtClean="0"/>
              <a:t> with </a:t>
            </a:r>
            <a:r>
              <a:rPr lang="sv-SE" sz="1800" dirty="0" err="1" smtClean="0"/>
              <a:t>incentives</a:t>
            </a:r>
            <a:endParaRPr lang="sv-SE" sz="1800" dirty="0" smtClean="0"/>
          </a:p>
          <a:p>
            <a:pPr lvl="1"/>
            <a:r>
              <a:rPr lang="sv-SE" sz="1800" dirty="0" err="1" smtClean="0"/>
              <a:t>Cultivate</a:t>
            </a:r>
            <a:r>
              <a:rPr lang="sv-SE" sz="1800" dirty="0" smtClean="0"/>
              <a:t> </a:t>
            </a:r>
            <a:r>
              <a:rPr lang="sv-SE" sz="1800" dirty="0" err="1" smtClean="0"/>
              <a:t>empowerment</a:t>
            </a:r>
            <a:r>
              <a:rPr lang="sv-SE" sz="1800" dirty="0" smtClean="0"/>
              <a:t> and provide slack </a:t>
            </a:r>
            <a:r>
              <a:rPr lang="sv-SE" sz="1800" dirty="0" err="1" smtClean="0"/>
              <a:t>resourses</a:t>
            </a:r>
            <a:endParaRPr lang="sv-SE" sz="1800" dirty="0" smtClean="0"/>
          </a:p>
          <a:p>
            <a:pPr lvl="1"/>
            <a:r>
              <a:rPr lang="sv-SE" sz="1800" dirty="0" err="1" smtClean="0"/>
              <a:t>Equip</a:t>
            </a:r>
            <a:r>
              <a:rPr lang="sv-SE" sz="1800" dirty="0" smtClean="0"/>
              <a:t> </a:t>
            </a:r>
            <a:r>
              <a:rPr lang="sv-SE" sz="1800" dirty="0" err="1" smtClean="0"/>
              <a:t>every</a:t>
            </a:r>
            <a:r>
              <a:rPr lang="sv-SE" sz="1800" dirty="0" smtClean="0"/>
              <a:t> </a:t>
            </a:r>
            <a:r>
              <a:rPr lang="sv-SE" sz="1800" dirty="0" err="1" smtClean="0"/>
              <a:t>unit</a:t>
            </a:r>
            <a:r>
              <a:rPr lang="sv-SE" sz="1800" dirty="0" smtClean="0"/>
              <a:t> with a </a:t>
            </a:r>
            <a:r>
              <a:rPr lang="sv-SE" sz="1800" dirty="0" err="1" smtClean="0"/>
              <a:t>well</a:t>
            </a:r>
            <a:r>
              <a:rPr lang="sv-SE" sz="1800" dirty="0" smtClean="0"/>
              <a:t> </a:t>
            </a:r>
            <a:r>
              <a:rPr lang="sv-SE" sz="1800" dirty="0" err="1" smtClean="0"/>
              <a:t>defined</a:t>
            </a:r>
            <a:r>
              <a:rPr lang="sv-SE" sz="1800" dirty="0" smtClean="0"/>
              <a:t> sandbox for play</a:t>
            </a:r>
          </a:p>
          <a:p>
            <a:pPr lvl="1"/>
            <a:r>
              <a:rPr lang="sv-SE" sz="1800" dirty="0" err="1" smtClean="0"/>
              <a:t>Cultivate</a:t>
            </a:r>
            <a:r>
              <a:rPr lang="sv-SE" sz="1800" dirty="0" smtClean="0"/>
              <a:t> market for </a:t>
            </a:r>
            <a:r>
              <a:rPr lang="sv-SE" sz="1800" dirty="0" err="1" smtClean="0"/>
              <a:t>ideas</a:t>
            </a:r>
            <a:r>
              <a:rPr lang="sv-SE" sz="1800" dirty="0" smtClean="0"/>
              <a:t> </a:t>
            </a:r>
            <a:r>
              <a:rPr lang="sv-SE" sz="1800" dirty="0" err="1" smtClean="0"/>
              <a:t>within</a:t>
            </a:r>
            <a:r>
              <a:rPr lang="sv-SE" sz="1800" dirty="0" smtClean="0"/>
              <a:t> the </a:t>
            </a:r>
            <a:r>
              <a:rPr lang="sv-SE" sz="1800" dirty="0" err="1" smtClean="0"/>
              <a:t>company</a:t>
            </a:r>
            <a:endParaRPr lang="sv-SE" sz="1800" dirty="0" smtClean="0"/>
          </a:p>
          <a:p>
            <a:r>
              <a:rPr lang="sv-SE" sz="2200" dirty="0" err="1" smtClean="0"/>
              <a:t>Maximising</a:t>
            </a:r>
            <a:r>
              <a:rPr lang="sv-SE" sz="2200" dirty="0" smtClean="0"/>
              <a:t> </a:t>
            </a:r>
            <a:r>
              <a:rPr lang="sv-SE" sz="2200" dirty="0" err="1" smtClean="0"/>
              <a:t>knowledge</a:t>
            </a:r>
            <a:r>
              <a:rPr lang="sv-SE" sz="2200" dirty="0" smtClean="0"/>
              <a:t> </a:t>
            </a:r>
            <a:r>
              <a:rPr lang="sv-SE" sz="2200" dirty="0" err="1" smtClean="0"/>
              <a:t>sharing</a:t>
            </a:r>
            <a:endParaRPr lang="sv-SE" sz="2200" dirty="0" smtClean="0"/>
          </a:p>
          <a:p>
            <a:pPr lvl="1"/>
            <a:r>
              <a:rPr lang="sv-SE" sz="1800" dirty="0" smtClean="0"/>
              <a:t>Ban </a:t>
            </a:r>
            <a:r>
              <a:rPr lang="sv-SE" sz="1800" dirty="0" err="1" smtClean="0"/>
              <a:t>knowledge</a:t>
            </a:r>
            <a:r>
              <a:rPr lang="sv-SE" sz="1800" dirty="0" smtClean="0"/>
              <a:t> hoarding and </a:t>
            </a:r>
            <a:r>
              <a:rPr lang="sv-SE" sz="1800" dirty="0" err="1" smtClean="0"/>
              <a:t>turn</a:t>
            </a:r>
            <a:r>
              <a:rPr lang="sv-SE" sz="1800" dirty="0" smtClean="0"/>
              <a:t> </a:t>
            </a:r>
            <a:r>
              <a:rPr lang="sv-SE" sz="1800" dirty="0" err="1" smtClean="0"/>
              <a:t>knowledge</a:t>
            </a:r>
            <a:r>
              <a:rPr lang="sv-SE" sz="1800" dirty="0" smtClean="0"/>
              <a:t> </a:t>
            </a:r>
            <a:r>
              <a:rPr lang="sv-SE" sz="1800" dirty="0" err="1" smtClean="0"/>
              <a:t>givers</a:t>
            </a:r>
            <a:r>
              <a:rPr lang="sv-SE" sz="1800" dirty="0" smtClean="0"/>
              <a:t> </a:t>
            </a:r>
            <a:r>
              <a:rPr lang="sv-SE" sz="1800" dirty="0" err="1" smtClean="0"/>
              <a:t>into</a:t>
            </a:r>
            <a:r>
              <a:rPr lang="sv-SE" sz="1800" dirty="0" smtClean="0"/>
              <a:t> </a:t>
            </a:r>
            <a:r>
              <a:rPr lang="sv-SE" sz="1800" dirty="0" err="1" smtClean="0"/>
              <a:t>heroes</a:t>
            </a:r>
            <a:endParaRPr lang="sv-SE" sz="1800" dirty="0" smtClean="0"/>
          </a:p>
          <a:p>
            <a:pPr lvl="1"/>
            <a:r>
              <a:rPr lang="sv-SE" sz="1800" dirty="0" err="1" smtClean="0"/>
              <a:t>Rely</a:t>
            </a:r>
            <a:r>
              <a:rPr lang="sv-SE" sz="1800" dirty="0" smtClean="0"/>
              <a:t> on group </a:t>
            </a:r>
            <a:r>
              <a:rPr lang="sv-SE" sz="1800" dirty="0" err="1" smtClean="0"/>
              <a:t>based</a:t>
            </a:r>
            <a:r>
              <a:rPr lang="sv-SE" sz="1800" dirty="0" smtClean="0"/>
              <a:t> </a:t>
            </a:r>
            <a:r>
              <a:rPr lang="sv-SE" sz="1800" dirty="0" err="1" smtClean="0"/>
              <a:t>incentives</a:t>
            </a:r>
            <a:endParaRPr lang="sv-SE" sz="1800" dirty="0" smtClean="0"/>
          </a:p>
          <a:p>
            <a:pPr lvl="1"/>
            <a:r>
              <a:rPr lang="sv-SE" sz="1800" dirty="0" smtClean="0"/>
              <a:t>Invest in </a:t>
            </a:r>
            <a:r>
              <a:rPr lang="sv-SE" sz="1800" dirty="0" err="1" smtClean="0"/>
              <a:t>codifying</a:t>
            </a:r>
            <a:r>
              <a:rPr lang="sv-SE" sz="1800" dirty="0" smtClean="0"/>
              <a:t> </a:t>
            </a:r>
            <a:r>
              <a:rPr lang="sv-SE" sz="1800" dirty="0" err="1" smtClean="0"/>
              <a:t>tacit</a:t>
            </a:r>
            <a:r>
              <a:rPr lang="sv-SE" sz="1800" dirty="0" smtClean="0"/>
              <a:t> </a:t>
            </a:r>
            <a:r>
              <a:rPr lang="sv-SE" sz="1800" dirty="0" err="1" smtClean="0"/>
              <a:t>knowledge</a:t>
            </a:r>
            <a:endParaRPr lang="sv-SE" sz="1800" dirty="0" smtClean="0"/>
          </a:p>
          <a:p>
            <a:pPr lvl="1"/>
            <a:r>
              <a:rPr lang="sv-SE" sz="1800" dirty="0" smtClean="0"/>
              <a:t>Match transmission </a:t>
            </a:r>
            <a:r>
              <a:rPr lang="sv-SE" sz="1800" dirty="0" err="1" smtClean="0"/>
              <a:t>mechanism</a:t>
            </a:r>
            <a:r>
              <a:rPr lang="sv-SE" sz="1800" dirty="0" smtClean="0"/>
              <a:t> to </a:t>
            </a:r>
            <a:r>
              <a:rPr lang="sv-SE" sz="1800" dirty="0" err="1" smtClean="0"/>
              <a:t>type</a:t>
            </a:r>
            <a:r>
              <a:rPr lang="sv-SE" sz="1800" dirty="0" smtClean="0"/>
              <a:t> of </a:t>
            </a:r>
            <a:r>
              <a:rPr lang="sv-SE" sz="1800" dirty="0" err="1" smtClean="0"/>
              <a:t>knowledge</a:t>
            </a:r>
            <a:endParaRPr lang="sv-SE" sz="1800" dirty="0" smtClean="0"/>
          </a:p>
          <a:p>
            <a:pPr>
              <a:buNone/>
            </a:pPr>
            <a:endParaRPr lang="sv-SE" dirty="0" smtClean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1941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2748</TotalTime>
  <Words>612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KM: Social Perspective</vt:lpstr>
      <vt:lpstr>Kim&amp;Mauborgne: Fair Process: Managing in the Knowledge Economy 1(2)</vt:lpstr>
      <vt:lpstr>Kim&amp;Mauborgne: Fair Process: Managing in the Knowledge Economy 2(2)</vt:lpstr>
      <vt:lpstr>Gupta&amp;Govindarajan: Knowledge Management’s Social Dimension: Lesson from Nucor Steel 1(4)</vt:lpstr>
      <vt:lpstr>Gupta&amp;Govindarajan: Knowledge Management’s Social Dimension: Lesson from Nucor Steel 2(4)</vt:lpstr>
      <vt:lpstr>Gupta&amp;Govindarajan: Knowledge Management’s Social Dimension: Lesson from Nucor Steel 3(4)</vt:lpstr>
      <vt:lpstr>Gupta&amp;Govindarajan: Knowledge Management’s Social Dimension: Lesson from Nucor Steel  4(4)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islabb</dc:creator>
  <cp:lastModifiedBy>Erik</cp:lastModifiedBy>
  <cp:revision>116</cp:revision>
  <dcterms:created xsi:type="dcterms:W3CDTF">2014-02-07T20:46:45Z</dcterms:created>
  <dcterms:modified xsi:type="dcterms:W3CDTF">2015-10-19T10:05:28Z</dcterms:modified>
</cp:coreProperties>
</file>