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82" r:id="rId5"/>
    <p:sldId id="268" r:id="rId6"/>
    <p:sldId id="269" r:id="rId7"/>
    <p:sldId id="270" r:id="rId8"/>
    <p:sldId id="265" r:id="rId9"/>
    <p:sldId id="285" r:id="rId10"/>
    <p:sldId id="266" r:id="rId11"/>
    <p:sldId id="271" r:id="rId12"/>
    <p:sldId id="283" r:id="rId13"/>
    <p:sldId id="284" r:id="rId14"/>
    <p:sldId id="273" r:id="rId15"/>
    <p:sldId id="274" r:id="rId16"/>
    <p:sldId id="275" r:id="rId17"/>
    <p:sldId id="276" r:id="rId18"/>
    <p:sldId id="277" r:id="rId19"/>
    <p:sldId id="278" r:id="rId20"/>
    <p:sldId id="272" r:id="rId21"/>
    <p:sldId id="279" r:id="rId22"/>
    <p:sldId id="286" r:id="rId23"/>
    <p:sldId id="281" r:id="rId24"/>
    <p:sldId id="267" r:id="rId25"/>
  </p:sldIdLst>
  <p:sldSz cx="9144000" cy="5143500" type="screen16x9"/>
  <p:notesSz cx="9144000" cy="51435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30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2E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002E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2E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2E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883652" y="216408"/>
            <a:ext cx="981455" cy="8168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0747" y="1620011"/>
            <a:ext cx="6842505" cy="1372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002E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4819" y="1335664"/>
            <a:ext cx="8014360" cy="3075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002E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64819" y="1335664"/>
            <a:ext cx="8014360" cy="1672118"/>
          </a:xfrm>
          <a:prstGeom prst="rect">
            <a:avLst/>
          </a:prstGeom>
        </p:spPr>
        <p:txBody>
          <a:bodyPr vert="horz" wrap="square" lIns="0" tIns="284347" rIns="0" bIns="0" rtlCol="0">
            <a:spAutoFit/>
          </a:bodyPr>
          <a:lstStyle/>
          <a:p>
            <a:pPr marL="719455" marR="5080">
              <a:lnSpc>
                <a:spcPct val="100000"/>
              </a:lnSpc>
            </a:pPr>
            <a:r>
              <a:rPr sz="3000" b="1" i="1" spc="-5" dirty="0">
                <a:latin typeface="Verdana-BoldItalic"/>
                <a:cs typeface="Verdana-BoldItalic"/>
              </a:rPr>
              <a:t>Presentation: </a:t>
            </a:r>
            <a:r>
              <a:rPr lang="sv-SE" sz="3000" spc="-5" dirty="0" smtClean="0"/>
              <a:t>The </a:t>
            </a:r>
            <a:r>
              <a:rPr lang="sv-SE" sz="3000" spc="-5" dirty="0" err="1" smtClean="0"/>
              <a:t>Role</a:t>
            </a:r>
            <a:r>
              <a:rPr lang="sv-SE" sz="3000" spc="-5" dirty="0" smtClean="0"/>
              <a:t> and </a:t>
            </a:r>
            <a:r>
              <a:rPr lang="sv-SE" sz="3000" spc="-5" dirty="0" err="1" smtClean="0"/>
              <a:t>Productivity</a:t>
            </a:r>
            <a:r>
              <a:rPr lang="sv-SE" sz="3000" spc="-5" dirty="0" smtClean="0"/>
              <a:t> </a:t>
            </a:r>
            <a:r>
              <a:rPr lang="sv-SE" sz="3000" spc="-5" dirty="0" err="1" smtClean="0"/>
              <a:t>of</a:t>
            </a:r>
            <a:r>
              <a:rPr lang="sv-SE" sz="3000" spc="-5" dirty="0" smtClean="0"/>
              <a:t> the </a:t>
            </a:r>
            <a:r>
              <a:rPr lang="sv-SE" sz="3000" spc="-5" dirty="0" err="1" smtClean="0"/>
              <a:t>Knowledge</a:t>
            </a:r>
            <a:r>
              <a:rPr lang="sv-SE" sz="3000" spc="-5" dirty="0" smtClean="0"/>
              <a:t> </a:t>
            </a:r>
            <a:r>
              <a:rPr lang="sv-SE" sz="3000" spc="-5" dirty="0" err="1" smtClean="0"/>
              <a:t>Workers</a:t>
            </a:r>
            <a:endParaRPr sz="3000" dirty="0">
              <a:latin typeface="Verdana-BoldItalic"/>
              <a:cs typeface="Verdana-Bold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1208" y="3368294"/>
            <a:ext cx="3418204" cy="737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002E5F"/>
                </a:solidFill>
                <a:latin typeface="Verdana"/>
                <a:cs typeface="Verdana"/>
              </a:rPr>
              <a:t>Erik</a:t>
            </a:r>
            <a:r>
              <a:rPr sz="2000" spc="-90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02E5F"/>
                </a:solidFill>
                <a:latin typeface="Verdana"/>
                <a:cs typeface="Verdana"/>
              </a:rPr>
              <a:t>Perjons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000" spc="-75" dirty="0">
                <a:solidFill>
                  <a:srgbClr val="002E5F"/>
                </a:solidFill>
                <a:latin typeface="Verdana"/>
                <a:cs typeface="Verdana"/>
              </a:rPr>
              <a:t>DSV, </a:t>
            </a:r>
            <a:r>
              <a:rPr sz="2000" dirty="0">
                <a:solidFill>
                  <a:srgbClr val="002E5F"/>
                </a:solidFill>
                <a:latin typeface="Verdana"/>
                <a:cs typeface="Verdana"/>
              </a:rPr>
              <a:t>Stockholm</a:t>
            </a:r>
            <a:r>
              <a:rPr sz="2000" spc="-4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sz="2000" spc="-5" dirty="0">
                <a:solidFill>
                  <a:srgbClr val="002E5F"/>
                </a:solidFill>
                <a:latin typeface="Verdana"/>
                <a:cs typeface="Verdana"/>
              </a:rPr>
              <a:t>University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6"/>
    </mc:Choice>
    <mc:Fallback>
      <p:transition spd="slow" advTm="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 smtClean="0">
                <a:latin typeface="Verdana"/>
                <a:cs typeface="Verdana"/>
              </a:rPr>
              <a:t>Why</a:t>
            </a:r>
            <a:r>
              <a:rPr lang="sv-SE" sz="2400" b="1" spc="-5" dirty="0" smtClean="0">
                <a:latin typeface="Verdana"/>
                <a:cs typeface="Verdana"/>
              </a:rPr>
              <a:t> is the </a:t>
            </a:r>
            <a:r>
              <a:rPr lang="sv-SE" sz="2400" b="1" spc="-5" dirty="0" err="1" smtClean="0">
                <a:latin typeface="Verdana"/>
                <a:cs typeface="Verdana"/>
              </a:rPr>
              <a:t>knowledge</a:t>
            </a:r>
            <a:r>
              <a:rPr lang="sv-SE" sz="2400" b="1" spc="-5" dirty="0" smtClean="0">
                <a:latin typeface="Verdana"/>
                <a:cs typeface="Verdana"/>
              </a:rPr>
              <a:t> </a:t>
            </a:r>
            <a:r>
              <a:rPr lang="sv-SE" sz="2400" b="1" spc="-5" dirty="0" err="1" smtClean="0">
                <a:latin typeface="Verdana"/>
                <a:cs typeface="Verdana"/>
              </a:rPr>
              <a:t>workers</a:t>
            </a:r>
            <a:r>
              <a:rPr lang="sv-SE" sz="2400" b="1" spc="-5" dirty="0" smtClean="0">
                <a:latin typeface="Verdana"/>
                <a:cs typeface="Verdana"/>
              </a:rPr>
              <a:t>’ </a:t>
            </a:r>
            <a:r>
              <a:rPr lang="sv-SE" sz="2400" b="1" spc="-5" dirty="0" err="1" smtClean="0">
                <a:latin typeface="Verdana"/>
                <a:cs typeface="Verdana"/>
              </a:rPr>
              <a:t>productivity</a:t>
            </a:r>
            <a:r>
              <a:rPr lang="sv-SE" sz="2400" b="1" spc="-5" dirty="0" smtClean="0">
                <a:latin typeface="Verdana"/>
                <a:cs typeface="Verdana"/>
              </a:rPr>
              <a:t> </a:t>
            </a:r>
            <a:r>
              <a:rPr lang="sv-SE" sz="2400" b="1" spc="-5" dirty="0" err="1" smtClean="0">
                <a:latin typeface="Verdana"/>
                <a:cs typeface="Verdana"/>
              </a:rPr>
              <a:t>of</a:t>
            </a:r>
            <a:r>
              <a:rPr lang="sv-SE" sz="2400" b="1" spc="-5" dirty="0" smtClean="0">
                <a:latin typeface="Verdana"/>
                <a:cs typeface="Verdana"/>
              </a:rPr>
              <a:t> </a:t>
            </a:r>
            <a:r>
              <a:rPr lang="sv-SE" sz="2400" b="1" spc="-5" dirty="0" err="1" smtClean="0">
                <a:latin typeface="Verdana"/>
                <a:cs typeface="Verdana"/>
              </a:rPr>
              <a:t>importance</a:t>
            </a:r>
            <a:r>
              <a:rPr lang="sv-SE" sz="2400" b="1" spc="-5" dirty="0" smtClean="0">
                <a:latin typeface="Verdana"/>
                <a:cs typeface="Verdana"/>
              </a:rPr>
              <a:t>?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915" y="1581150"/>
            <a:ext cx="6517005" cy="19405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rapidly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becoming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largest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group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within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force in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developed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countries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according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Drucker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developed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economies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future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prosperity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based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on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fact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’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increase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sz="1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4476750"/>
            <a:ext cx="4191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8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01"/>
    </mc:Choice>
    <mc:Fallback>
      <p:transition spd="slow" advTm="50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 smtClean="0">
                <a:latin typeface="Verdana"/>
                <a:cs typeface="Verdana"/>
              </a:rPr>
              <a:t>What</a:t>
            </a:r>
            <a:r>
              <a:rPr lang="sv-SE" sz="2400" b="1" spc="-5" dirty="0" smtClean="0">
                <a:latin typeface="Verdana"/>
                <a:cs typeface="Verdana"/>
              </a:rPr>
              <a:t> </a:t>
            </a:r>
            <a:r>
              <a:rPr lang="sv-SE" sz="2400" b="1" spc="-5" dirty="0" err="1" smtClean="0">
                <a:latin typeface="Verdana"/>
                <a:cs typeface="Verdana"/>
              </a:rPr>
              <a:t>determine</a:t>
            </a:r>
            <a:r>
              <a:rPr lang="sv-SE" sz="2400" b="1" spc="-5" dirty="0" smtClean="0">
                <a:latin typeface="Verdana"/>
                <a:cs typeface="Verdana"/>
              </a:rPr>
              <a:t> </a:t>
            </a:r>
            <a:r>
              <a:rPr lang="sv-SE" sz="2400" b="1" spc="-5" dirty="0" err="1" smtClean="0">
                <a:latin typeface="Verdana"/>
                <a:cs typeface="Verdana"/>
              </a:rPr>
              <a:t>productivity</a:t>
            </a:r>
            <a:r>
              <a:rPr lang="sv-SE" sz="2400" b="1" spc="-5" dirty="0" smtClean="0">
                <a:latin typeface="Verdana"/>
                <a:cs typeface="Verdana"/>
              </a:rPr>
              <a:t> </a:t>
            </a:r>
            <a:r>
              <a:rPr lang="sv-SE" sz="2400" b="1" spc="-5" dirty="0" err="1" smtClean="0">
                <a:latin typeface="Verdana"/>
                <a:cs typeface="Verdana"/>
              </a:rPr>
              <a:t>among</a:t>
            </a:r>
            <a:r>
              <a:rPr lang="sv-SE" sz="2400" b="1" spc="-5" dirty="0" smtClean="0">
                <a:latin typeface="Verdana"/>
                <a:cs typeface="Verdana"/>
              </a:rPr>
              <a:t> </a:t>
            </a:r>
            <a:r>
              <a:rPr lang="sv-SE" sz="2400" b="1" spc="-5" dirty="0" err="1" smtClean="0">
                <a:latin typeface="Verdana"/>
                <a:cs typeface="Verdana"/>
              </a:rPr>
              <a:t>knowledge</a:t>
            </a:r>
            <a:r>
              <a:rPr lang="sv-SE" sz="2400" b="1" spc="-5" dirty="0" smtClean="0">
                <a:latin typeface="Verdana"/>
                <a:cs typeface="Verdana"/>
              </a:rPr>
              <a:t> </a:t>
            </a:r>
            <a:r>
              <a:rPr lang="sv-SE" sz="2400" b="1" spc="-5" dirty="0" err="1" smtClean="0">
                <a:latin typeface="Verdana"/>
                <a:cs typeface="Verdana"/>
              </a:rPr>
              <a:t>workers</a:t>
            </a:r>
            <a:r>
              <a:rPr lang="sv-SE" sz="2400" b="1" spc="-5" dirty="0"/>
              <a:t>?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504950"/>
            <a:ext cx="6517005" cy="229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Peter Drucker presents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six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factors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determine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These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factors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also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be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seen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requirements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on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increase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– and I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have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interpreted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and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reformulated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factors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as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six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such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requirements</a:t>
            </a:r>
            <a:endParaRPr lang="sv-SE" sz="1400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4476750"/>
            <a:ext cx="4191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7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93"/>
    </mc:Choice>
    <mc:Fallback>
      <p:transition spd="slow" advTm="51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 smtClean="0">
                <a:latin typeface="Verdana"/>
                <a:cs typeface="Verdana"/>
              </a:rPr>
              <a:t>Requirement</a:t>
            </a:r>
            <a:r>
              <a:rPr lang="sv-SE" sz="2400" b="1" spc="-5" dirty="0" smtClean="0">
                <a:latin typeface="Verdana"/>
                <a:cs typeface="Verdana"/>
              </a:rPr>
              <a:t> 1: </a:t>
            </a:r>
            <a:r>
              <a:rPr lang="sv-SE" sz="2400" b="1" spc="-5" dirty="0" err="1" smtClean="0">
                <a:latin typeface="Verdana"/>
                <a:cs typeface="Verdana"/>
              </a:rPr>
              <a:t>Define</a:t>
            </a:r>
            <a:r>
              <a:rPr lang="sv-SE" sz="2400" b="1" spc="-5" dirty="0" smtClean="0">
                <a:latin typeface="Verdana"/>
                <a:cs typeface="Verdana"/>
              </a:rPr>
              <a:t> the task (or the </a:t>
            </a:r>
            <a:r>
              <a:rPr lang="sv-SE" sz="2400" b="1" spc="-5" dirty="0" err="1" smtClean="0">
                <a:latin typeface="Verdana"/>
                <a:cs typeface="Verdana"/>
              </a:rPr>
              <a:t>goal</a:t>
            </a:r>
            <a:r>
              <a:rPr lang="sv-SE" sz="2400" b="1" spc="-5" dirty="0" smtClean="0">
                <a:latin typeface="Verdana"/>
                <a:cs typeface="Verdana"/>
              </a:rPr>
              <a:t>) 1(3)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504950"/>
            <a:ext cx="7544544" cy="3097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define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task (or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define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goal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task) – and do so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his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/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increases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is, the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result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the </a:t>
            </a:r>
            <a:r>
              <a:rPr lang="sv-SE" sz="1400" dirty="0" err="1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>
                <a:solidFill>
                  <a:srgbClr val="002E5F"/>
                </a:solidFill>
                <a:latin typeface="Verdana"/>
                <a:cs typeface="Verdana"/>
              </a:rPr>
              <a:t>worker’s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>
                <a:solidFill>
                  <a:srgbClr val="002E5F"/>
                </a:solidFill>
                <a:latin typeface="Verdana"/>
                <a:cs typeface="Verdana"/>
              </a:rPr>
              <a:t>depends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 on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how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task 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is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defined</a:t>
            </a:r>
            <a:endParaRPr lang="sv-SE" sz="1400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Defining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task is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hardest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most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important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part to do,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according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Drucker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After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the task is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defined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, the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worker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know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to focus on and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eliminate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4" name="object 4"/>
          <p:cNvSpPr txBox="1"/>
          <p:nvPr/>
        </p:nvSpPr>
        <p:spPr>
          <a:xfrm rot="16200000">
            <a:off x="6855577" y="2803517"/>
            <a:ext cx="342366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6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44"/>
    </mc:Choice>
    <mc:Fallback>
      <p:transition spd="slow" advTm="9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 smtClean="0">
                <a:latin typeface="Verdana"/>
                <a:cs typeface="Verdana"/>
              </a:rPr>
              <a:t>Requirement</a:t>
            </a:r>
            <a:r>
              <a:rPr lang="sv-SE" sz="2400" b="1" spc="-5" dirty="0" smtClean="0">
                <a:latin typeface="Verdana"/>
                <a:cs typeface="Verdana"/>
              </a:rPr>
              <a:t> 1: </a:t>
            </a:r>
            <a:r>
              <a:rPr lang="sv-SE" sz="2400" b="1" spc="-5" dirty="0" err="1" smtClean="0">
                <a:latin typeface="Verdana"/>
                <a:cs typeface="Verdana"/>
              </a:rPr>
              <a:t>Define</a:t>
            </a:r>
            <a:r>
              <a:rPr lang="sv-SE" sz="2400" b="1" spc="-5" dirty="0" smtClean="0">
                <a:latin typeface="Verdana"/>
                <a:cs typeface="Verdana"/>
              </a:rPr>
              <a:t> the task (or the </a:t>
            </a:r>
            <a:r>
              <a:rPr lang="sv-SE" sz="2400" b="1" spc="-5" dirty="0" err="1" smtClean="0">
                <a:latin typeface="Verdana"/>
                <a:cs typeface="Verdana"/>
              </a:rPr>
              <a:t>goal</a:t>
            </a:r>
            <a:r>
              <a:rPr lang="sv-SE" sz="2400" b="1" spc="-5" dirty="0"/>
              <a:t>) </a:t>
            </a:r>
            <a:r>
              <a:rPr lang="sv-SE" sz="2400" b="1" spc="-5" dirty="0" smtClean="0"/>
              <a:t>2(3</a:t>
            </a:r>
            <a:r>
              <a:rPr lang="sv-SE" sz="2400" b="1" spc="-5" dirty="0"/>
              <a:t>)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504950"/>
            <a:ext cx="7544544" cy="3586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Some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how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defining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task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differ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-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which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will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provide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totally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different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results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:</a:t>
            </a:r>
            <a:endParaRPr lang="sv-SE" sz="14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Is the task to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install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maintain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repaire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telephones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or to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create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a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satisfied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customer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(AT&amp;T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)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Is the task to limit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failures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or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producing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breakthroughts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(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Pharmaceutical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companies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) 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Is the task to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sell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machines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or to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sell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machine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does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for the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customers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? (US Caterpillar Company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)</a:t>
            </a:r>
            <a:endParaRPr lang="sv-SE" sz="12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lang="sv-SE" sz="1400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 rot="16200000">
            <a:off x="6855577" y="2803517"/>
            <a:ext cx="342366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5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706"/>
    </mc:Choice>
    <mc:Fallback>
      <p:transition spd="slow" advTm="124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 smtClean="0">
                <a:latin typeface="Verdana"/>
                <a:cs typeface="Verdana"/>
              </a:rPr>
              <a:t>Requirement</a:t>
            </a:r>
            <a:r>
              <a:rPr lang="sv-SE" sz="2400" b="1" spc="-5" dirty="0" smtClean="0">
                <a:latin typeface="Verdana"/>
                <a:cs typeface="Verdana"/>
              </a:rPr>
              <a:t> 1: </a:t>
            </a:r>
            <a:r>
              <a:rPr lang="sv-SE" sz="2400" b="1" spc="-5" dirty="0" err="1" smtClean="0">
                <a:latin typeface="Verdana"/>
                <a:cs typeface="Verdana"/>
              </a:rPr>
              <a:t>Define</a:t>
            </a:r>
            <a:r>
              <a:rPr lang="sv-SE" sz="2400" b="1" spc="-5" dirty="0" smtClean="0">
                <a:latin typeface="Verdana"/>
                <a:cs typeface="Verdana"/>
              </a:rPr>
              <a:t> the task (or the </a:t>
            </a:r>
            <a:r>
              <a:rPr lang="sv-SE" sz="2400" b="1" spc="-5" dirty="0" err="1" smtClean="0">
                <a:latin typeface="Verdana"/>
                <a:cs typeface="Verdana"/>
              </a:rPr>
              <a:t>goal</a:t>
            </a:r>
            <a:r>
              <a:rPr lang="sv-SE" sz="2400" b="1" spc="-5" dirty="0"/>
              <a:t>) </a:t>
            </a:r>
            <a:r>
              <a:rPr lang="sv-SE" sz="2400" b="1" spc="-5" dirty="0" smtClean="0"/>
              <a:t>3(3</a:t>
            </a:r>
            <a:r>
              <a:rPr lang="sv-SE" sz="2400" b="1" spc="-5" dirty="0"/>
              <a:t>)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504950"/>
            <a:ext cx="7544544" cy="3372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Questions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answer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increasing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: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is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your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task?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should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it be?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should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you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expected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contribute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?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hampers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you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doing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your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task and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should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be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eliminated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?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Answer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these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questions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- and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taking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actions in form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restructure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task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based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on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answers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-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will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usually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quite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fast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doubles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or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triples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knowledge-worker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according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to Drucker</a:t>
            </a:r>
          </a:p>
          <a:p>
            <a:pPr marL="469900" marR="5080" lvl="1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 rot="16200000">
            <a:off x="6855577" y="2803517"/>
            <a:ext cx="342366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5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12"/>
    </mc:Choice>
    <mc:Fallback>
      <p:transition spd="slow" advTm="68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/>
              <a:t>Requirement</a:t>
            </a:r>
            <a:r>
              <a:rPr lang="sv-SE" sz="2400" b="1" spc="-5" dirty="0"/>
              <a:t> </a:t>
            </a:r>
            <a:r>
              <a:rPr lang="sv-SE" sz="2400" b="1" spc="-5" dirty="0" smtClean="0"/>
              <a:t>2: </a:t>
            </a:r>
            <a:r>
              <a:rPr lang="sv-SE" sz="2400" b="1" spc="-5" dirty="0" err="1"/>
              <a:t>Impose</a:t>
            </a:r>
            <a:r>
              <a:rPr lang="sv-SE" sz="2400" b="1" spc="-5" dirty="0"/>
              <a:t> </a:t>
            </a:r>
            <a:r>
              <a:rPr lang="sv-SE" sz="2400" b="1" spc="-5" dirty="0" err="1" smtClean="0">
                <a:latin typeface="Verdana"/>
                <a:cs typeface="Verdana"/>
              </a:rPr>
              <a:t>responsibility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504950"/>
            <a:ext cx="6517005" cy="18887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individual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themselves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take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responsibility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their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contribution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specify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be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accountable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 in terms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quality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quantity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given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time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cost</a:t>
            </a:r>
            <a:endParaRPr lang="sv-SE" sz="1400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4476750"/>
            <a:ext cx="4191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1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43"/>
    </mc:Choice>
    <mc:Fallback>
      <p:transition spd="slow" advTm="3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/>
              <a:t>Requirement</a:t>
            </a:r>
            <a:r>
              <a:rPr lang="sv-SE" sz="2400" b="1" spc="-5" dirty="0"/>
              <a:t> </a:t>
            </a:r>
            <a:r>
              <a:rPr lang="sv-SE" sz="2400" b="1" spc="-5" dirty="0" smtClean="0"/>
              <a:t>3: </a:t>
            </a:r>
            <a:r>
              <a:rPr lang="sv-SE" sz="2400" b="1" spc="-5" dirty="0" err="1" smtClean="0"/>
              <a:t>Enforce</a:t>
            </a:r>
            <a:r>
              <a:rPr lang="sv-SE" sz="2400" b="1" spc="-5" dirty="0" smtClean="0"/>
              <a:t> </a:t>
            </a:r>
            <a:r>
              <a:rPr lang="sv-SE" sz="2400" b="1" spc="-5" dirty="0" err="1" smtClean="0"/>
              <a:t>continuous</a:t>
            </a:r>
            <a:r>
              <a:rPr lang="sv-SE" sz="2400" b="1" spc="-5" dirty="0" smtClean="0"/>
              <a:t> innovation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504950"/>
            <a:ext cx="6517005" cy="1143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include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continuous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innovation to be part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their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responsibility</a:t>
            </a:r>
            <a:endParaRPr lang="sv-SE" sz="1400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4476750"/>
            <a:ext cx="4191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1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69"/>
    </mc:Choice>
    <mc:Fallback>
      <p:transition spd="slow" advTm="19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/>
              <a:t>Requirement</a:t>
            </a:r>
            <a:r>
              <a:rPr lang="sv-SE" sz="2400" b="1" spc="-5" dirty="0"/>
              <a:t> </a:t>
            </a:r>
            <a:r>
              <a:rPr lang="sv-SE" sz="2400" b="1" spc="-5" dirty="0" smtClean="0"/>
              <a:t>4: </a:t>
            </a:r>
            <a:r>
              <a:rPr lang="sv-SE" sz="2400" b="1" spc="-5" dirty="0" err="1" smtClean="0"/>
              <a:t>Enforce</a:t>
            </a:r>
            <a:r>
              <a:rPr lang="sv-SE" sz="2400" b="1" spc="-5" dirty="0" smtClean="0"/>
              <a:t> </a:t>
            </a:r>
            <a:r>
              <a:rPr lang="sv-SE" sz="2400" b="1" spc="-5" dirty="0" err="1" smtClean="0"/>
              <a:t>continuous</a:t>
            </a:r>
            <a:r>
              <a:rPr lang="sv-SE" sz="2400" b="1" spc="-5" dirty="0" smtClean="0"/>
              <a:t> </a:t>
            </a:r>
            <a:r>
              <a:rPr lang="sv-SE" sz="2400" b="1" spc="-5" dirty="0" err="1" smtClean="0"/>
              <a:t>learning</a:t>
            </a:r>
            <a:r>
              <a:rPr lang="sv-SE" sz="2400" b="1" spc="-5" dirty="0" smtClean="0"/>
              <a:t> and </a:t>
            </a:r>
            <a:r>
              <a:rPr lang="sv-SE" sz="2400" b="1" spc="-5" dirty="0" err="1" smtClean="0"/>
              <a:t>teaching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504950"/>
            <a:ext cx="6517005" cy="1143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also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take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responsibility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include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continuous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learning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teaching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be part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their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endParaRPr lang="sv-SE" sz="1400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4476750"/>
            <a:ext cx="4191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0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67"/>
    </mc:Choice>
    <mc:Fallback>
      <p:transition spd="slow" advTm="17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/>
              <a:t>Requirement</a:t>
            </a:r>
            <a:r>
              <a:rPr lang="sv-SE" sz="2400" b="1" spc="-5" dirty="0"/>
              <a:t> </a:t>
            </a:r>
            <a:r>
              <a:rPr lang="sv-SE" sz="2400" b="1" spc="-5" dirty="0" smtClean="0"/>
              <a:t>5: </a:t>
            </a:r>
            <a:r>
              <a:rPr lang="sv-SE" sz="2400" b="1" spc="-5" dirty="0" err="1" smtClean="0"/>
              <a:t>Define</a:t>
            </a:r>
            <a:r>
              <a:rPr lang="sv-SE" sz="2400" b="1" spc="-5" dirty="0" smtClean="0"/>
              <a:t> </a:t>
            </a:r>
            <a:r>
              <a:rPr lang="sv-SE" sz="2400" b="1" spc="-5" dirty="0" err="1" smtClean="0"/>
              <a:t>quality</a:t>
            </a:r>
            <a:r>
              <a:rPr lang="sv-SE" sz="2400" b="1" spc="-5" dirty="0" smtClean="0"/>
              <a:t> and </a:t>
            </a:r>
            <a:r>
              <a:rPr lang="sv-SE" sz="2400" b="1" spc="-5" dirty="0" err="1" smtClean="0"/>
              <a:t>quantity</a:t>
            </a:r>
            <a:r>
              <a:rPr lang="sv-SE" sz="2400" b="1" spc="-5" dirty="0" smtClean="0"/>
              <a:t> output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504950"/>
            <a:ext cx="6517005" cy="36252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also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define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output in form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both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quantity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especially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quality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output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”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Quality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essence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output”,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should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be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defined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obtained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first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quantity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vs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quality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questions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: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How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many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students in a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class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vs. </a:t>
            </a:r>
            <a:r>
              <a:rPr lang="sv-SE" sz="1000" spc="-5" dirty="0" err="1">
                <a:solidFill>
                  <a:srgbClr val="002E5F"/>
                </a:solidFill>
                <a:latin typeface="Verdana"/>
                <a:cs typeface="Verdana"/>
              </a:rPr>
              <a:t>H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ow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many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students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have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learn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anything</a:t>
            </a:r>
            <a:endParaRPr lang="sv-SE" sz="10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How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many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test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can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be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performed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in a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certain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timeframe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vs.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How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many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test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are</a:t>
            </a:r>
            <a:r>
              <a:rPr lang="sv-SE" sz="1000" spc="-5" dirty="0" smtClean="0">
                <a:solidFill>
                  <a:srgbClr val="002E5F"/>
                </a:solidFill>
                <a:latin typeface="Verdana"/>
                <a:cs typeface="Verdana"/>
              </a:rPr>
              <a:t> valid and </a:t>
            </a:r>
            <a:r>
              <a:rPr lang="sv-SE" sz="10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reliable</a:t>
            </a:r>
            <a:endParaRPr lang="sv-SE" sz="10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lang="sv-SE" sz="1400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 rot="16200000">
            <a:off x="6766965" y="3025783"/>
            <a:ext cx="359940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8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18"/>
    </mc:Choice>
    <mc:Fallback>
      <p:transition spd="slow" advTm="81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4" y="672084"/>
            <a:ext cx="720628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/>
              <a:t>Requirement</a:t>
            </a:r>
            <a:r>
              <a:rPr lang="sv-SE" sz="2400" b="1" spc="-5" dirty="0"/>
              <a:t> </a:t>
            </a:r>
            <a:r>
              <a:rPr lang="sv-SE" sz="2400" b="1" spc="-5" dirty="0" smtClean="0"/>
              <a:t>6: </a:t>
            </a:r>
            <a:r>
              <a:rPr lang="sv-SE" sz="2400" b="1" spc="-5" dirty="0" err="1" smtClean="0"/>
              <a:t>Knowledge</a:t>
            </a:r>
            <a:r>
              <a:rPr lang="sv-SE" sz="2400" b="1" spc="-5" dirty="0" smtClean="0"/>
              <a:t> </a:t>
            </a:r>
            <a:r>
              <a:rPr lang="sv-SE" sz="2400" b="1" spc="-5" dirty="0" err="1" smtClean="0"/>
              <a:t>worker</a:t>
            </a:r>
            <a:r>
              <a:rPr lang="sv-SE" sz="2400" b="1" spc="-5" dirty="0" smtClean="0"/>
              <a:t> </a:t>
            </a:r>
            <a:r>
              <a:rPr lang="sv-SE" sz="2400" b="1" spc="-5" dirty="0" err="1" smtClean="0"/>
              <a:t>need</a:t>
            </a:r>
            <a:r>
              <a:rPr lang="sv-SE" sz="2400" b="1" spc="-5" dirty="0" smtClean="0"/>
              <a:t> to be </a:t>
            </a:r>
            <a:r>
              <a:rPr lang="sv-SE" sz="2400" b="1" spc="-5" dirty="0" err="1" smtClean="0"/>
              <a:t>treated</a:t>
            </a:r>
            <a:r>
              <a:rPr lang="sv-SE" sz="2400" b="1" spc="-5" dirty="0" smtClean="0"/>
              <a:t> as an asset, not a </a:t>
            </a:r>
            <a:r>
              <a:rPr lang="sv-SE" sz="2400" b="1" spc="-5" dirty="0" err="1" smtClean="0"/>
              <a:t>cost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504950"/>
            <a:ext cx="6934200" cy="30839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shall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be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seen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treated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as an assets, and not as a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cost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Assets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shall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be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made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grow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while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cost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shall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be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controlled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reduced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One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reason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treat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as an assets 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owns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means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production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is, it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own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own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.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Thereby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owner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 mobile,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easily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change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employer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not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being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treated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as an asset</a:t>
            </a:r>
            <a:endParaRPr lang="sv-SE" sz="1400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4476750"/>
            <a:ext cx="4191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9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14"/>
    </mc:Choice>
    <mc:Fallback>
      <p:transition spd="slow" advTm="77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 smtClean="0">
                <a:latin typeface="Verdana"/>
                <a:cs typeface="Verdana"/>
              </a:rPr>
              <a:t>Knowledge</a:t>
            </a:r>
            <a:r>
              <a:rPr lang="sv-SE" sz="2400" b="1" spc="-5" dirty="0" smtClean="0">
                <a:latin typeface="Verdana"/>
                <a:cs typeface="Verdana"/>
              </a:rPr>
              <a:t> </a:t>
            </a:r>
            <a:r>
              <a:rPr lang="sv-SE" sz="2400" b="1" spc="-5" dirty="0" err="1" smtClean="0">
                <a:latin typeface="Verdana"/>
                <a:cs typeface="Verdana"/>
              </a:rPr>
              <a:t>workers</a:t>
            </a:r>
            <a:r>
              <a:rPr lang="sv-SE" sz="2400" b="1" spc="-5" dirty="0" smtClean="0"/>
              <a:t>’ </a:t>
            </a:r>
            <a:r>
              <a:rPr lang="sv-SE" sz="2400" b="1" spc="-5" dirty="0" err="1" smtClean="0"/>
              <a:t>productivity</a:t>
            </a:r>
            <a:r>
              <a:rPr lang="sv-SE" sz="2400" b="1" spc="-5" dirty="0" smtClean="0"/>
              <a:t> </a:t>
            </a:r>
            <a:r>
              <a:rPr lang="sv-SE" sz="2400" b="1" spc="-5" dirty="0" smtClean="0">
                <a:latin typeface="Verdana"/>
                <a:cs typeface="Verdana"/>
              </a:rPr>
              <a:t>in the 21st </a:t>
            </a:r>
            <a:r>
              <a:rPr lang="sv-SE" sz="2400" b="1" spc="-5" dirty="0" err="1" smtClean="0">
                <a:latin typeface="Verdana"/>
                <a:cs typeface="Verdana"/>
              </a:rPr>
              <a:t>centrury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915" y="1504950"/>
            <a:ext cx="6517005" cy="2686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According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Peter Druker,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will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be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most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valuable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assets </a:t>
            </a:r>
            <a:r>
              <a:rPr lang="sv-SE" sz="1400" spc="-5" dirty="0" smtClean="0">
                <a:latin typeface="Verdana"/>
                <a:cs typeface="Verdana"/>
              </a:rPr>
              <a:t>for </a:t>
            </a:r>
            <a:r>
              <a:rPr lang="sv-SE" sz="1400" spc="-5" dirty="0" err="1" smtClean="0">
                <a:latin typeface="Verdana"/>
                <a:cs typeface="Verdana"/>
              </a:rPr>
              <a:t>organizations</a:t>
            </a:r>
            <a:r>
              <a:rPr lang="sv-SE" sz="1400" spc="-5" dirty="0" smtClean="0"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latin typeface="Verdana"/>
                <a:cs typeface="Verdana"/>
              </a:rPr>
              <a:t>during</a:t>
            </a:r>
            <a:r>
              <a:rPr lang="sv-SE" sz="1400" spc="-5" dirty="0" smtClean="0">
                <a:latin typeface="Verdana"/>
                <a:cs typeface="Verdana"/>
              </a:rPr>
              <a:t> the 21st </a:t>
            </a:r>
            <a:r>
              <a:rPr lang="sv-SE" sz="1400" spc="-5" dirty="0" err="1" smtClean="0">
                <a:latin typeface="Verdana"/>
                <a:cs typeface="Verdana"/>
              </a:rPr>
              <a:t>centrury</a:t>
            </a:r>
            <a:r>
              <a:rPr lang="sv-SE" sz="1400" spc="-5" dirty="0" smtClean="0">
                <a:latin typeface="Verdana"/>
                <a:cs typeface="Verdana"/>
              </a:rPr>
              <a:t>. 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latin typeface="Verdana"/>
                <a:cs typeface="Verdana"/>
              </a:rPr>
              <a:t>Therefore</a:t>
            </a:r>
            <a:r>
              <a:rPr lang="sv-SE" sz="1400" spc="-5" dirty="0" smtClean="0">
                <a:latin typeface="Verdana"/>
                <a:cs typeface="Verdana"/>
              </a:rPr>
              <a:t>, the major </a:t>
            </a:r>
            <a:r>
              <a:rPr lang="sv-SE" sz="1400" spc="-5" dirty="0" err="1" smtClean="0">
                <a:latin typeface="Verdana"/>
                <a:cs typeface="Verdana"/>
              </a:rPr>
              <a:t>challenge</a:t>
            </a:r>
            <a:r>
              <a:rPr lang="sv-SE" sz="1400" spc="-5" dirty="0" smtClean="0">
                <a:latin typeface="Verdana"/>
                <a:cs typeface="Verdana"/>
              </a:rPr>
              <a:t> for </a:t>
            </a:r>
            <a:r>
              <a:rPr lang="sv-SE" sz="1400" spc="-5" dirty="0" err="1" smtClean="0">
                <a:latin typeface="Verdana"/>
                <a:cs typeface="Verdana"/>
              </a:rPr>
              <a:t>organizations</a:t>
            </a:r>
            <a:r>
              <a:rPr lang="sv-SE" sz="1400" spc="-5" dirty="0" smtClean="0">
                <a:latin typeface="Verdana"/>
                <a:cs typeface="Verdana"/>
              </a:rPr>
              <a:t> - and </a:t>
            </a:r>
            <a:r>
              <a:rPr lang="sv-SE" sz="1400" spc="-5" dirty="0" err="1" smtClean="0">
                <a:latin typeface="Verdana"/>
                <a:cs typeface="Verdana"/>
              </a:rPr>
              <a:t>countries</a:t>
            </a:r>
            <a:r>
              <a:rPr lang="sv-SE" sz="1400" spc="-5" dirty="0" smtClean="0">
                <a:latin typeface="Verdana"/>
                <a:cs typeface="Verdana"/>
              </a:rPr>
              <a:t> - is to </a:t>
            </a:r>
            <a:r>
              <a:rPr lang="sv-SE" sz="1400" spc="-5" dirty="0" err="1" smtClean="0">
                <a:latin typeface="Verdana"/>
                <a:cs typeface="Verdana"/>
              </a:rPr>
              <a:t>increase</a:t>
            </a:r>
            <a:r>
              <a:rPr lang="sv-SE" sz="1400" spc="-5" dirty="0" smtClean="0">
                <a:latin typeface="Verdana"/>
                <a:cs typeface="Verdana"/>
              </a:rPr>
              <a:t> the </a:t>
            </a:r>
            <a:r>
              <a:rPr lang="sv-SE" sz="1400" spc="-5" dirty="0" err="1">
                <a:latin typeface="Verdana"/>
                <a:cs typeface="Verdana"/>
              </a:rPr>
              <a:t>knowledge</a:t>
            </a:r>
            <a:r>
              <a:rPr lang="sv-SE" sz="1400" spc="-5" dirty="0">
                <a:latin typeface="Verdana"/>
                <a:cs typeface="Verdana"/>
              </a:rPr>
              <a:t> </a:t>
            </a:r>
            <a:r>
              <a:rPr lang="sv-SE" sz="1400" spc="-5" dirty="0" err="1">
                <a:latin typeface="Verdana"/>
                <a:cs typeface="Verdana"/>
              </a:rPr>
              <a:t>workers</a:t>
            </a:r>
            <a:r>
              <a:rPr lang="sv-SE" sz="1400" spc="-5" dirty="0">
                <a:latin typeface="Verdana"/>
                <a:cs typeface="Verdana"/>
              </a:rPr>
              <a:t>’ </a:t>
            </a:r>
            <a:r>
              <a:rPr lang="sv-SE" sz="1400" spc="-5" dirty="0" err="1" smtClean="0">
                <a:latin typeface="Verdana"/>
                <a:cs typeface="Verdana"/>
              </a:rPr>
              <a:t>productivity</a:t>
            </a:r>
            <a:endParaRPr lang="sv-SE" sz="1400" spc="-5" dirty="0" smtClean="0"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argue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these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statements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Peter Drucker goes back in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history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discusses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importance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increase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manual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manufacturing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 the 20th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century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38600" y="4657938"/>
            <a:ext cx="4191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70"/>
    </mc:Choice>
    <mc:Fallback>
      <p:transition spd="slow" advTm="79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smtClean="0">
                <a:latin typeface="Verdana"/>
                <a:cs typeface="Verdana"/>
              </a:rPr>
              <a:t>The </a:t>
            </a:r>
            <a:r>
              <a:rPr lang="sv-SE" sz="2400" b="1" spc="-5" dirty="0" err="1" smtClean="0">
                <a:latin typeface="Verdana"/>
                <a:cs typeface="Verdana"/>
              </a:rPr>
              <a:t>technologists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915" y="1264447"/>
            <a:ext cx="7206285" cy="30839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technologists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do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both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manual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technologists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: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surgeons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lab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technicians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technicians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 X-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ray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dentists, dental-support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people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automobile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mechanics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installation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people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tasks for a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surgeon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: a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surgeon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does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i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i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i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when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deciding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diagnos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manage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complications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require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theoretical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judgements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but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mostly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surgeon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does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i="1" spc="-5" dirty="0" smtClean="0">
                <a:solidFill>
                  <a:srgbClr val="002E5F"/>
                </a:solidFill>
                <a:latin typeface="Verdana"/>
                <a:cs typeface="Verdana"/>
              </a:rPr>
              <a:t>manual </a:t>
            </a:r>
            <a:r>
              <a:rPr lang="sv-SE" sz="1400" i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i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during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surgery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such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following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protocols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endParaRPr lang="sv-SE" sz="1400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4476750"/>
            <a:ext cx="4191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2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014"/>
    </mc:Choice>
    <mc:Fallback>
      <p:transition spd="slow" advTm="127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smtClean="0">
                <a:latin typeface="Verdana"/>
                <a:cs typeface="Verdana"/>
              </a:rPr>
              <a:t>Transform manual </a:t>
            </a:r>
            <a:r>
              <a:rPr lang="sv-SE" sz="2400" b="1" spc="-5" dirty="0" err="1" smtClean="0">
                <a:latin typeface="Verdana"/>
                <a:cs typeface="Verdana"/>
              </a:rPr>
              <a:t>workers</a:t>
            </a:r>
            <a:r>
              <a:rPr lang="sv-SE" sz="2400" b="1" spc="-5" dirty="0" smtClean="0">
                <a:latin typeface="Verdana"/>
                <a:cs typeface="Verdana"/>
              </a:rPr>
              <a:t> to </a:t>
            </a:r>
            <a:r>
              <a:rPr lang="sv-SE" sz="2400" b="1" spc="-5" dirty="0" err="1" smtClean="0">
                <a:latin typeface="Verdana"/>
                <a:cs typeface="Verdana"/>
              </a:rPr>
              <a:t>technologist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0" y="1581150"/>
            <a:ext cx="7467600" cy="27111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Peter Drucker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claims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developed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countries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transform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their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manual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technologist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 order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develop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 long-lasting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competitive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advantage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Technologists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education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both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theoretical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manual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skills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(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such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as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education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carried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out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American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Community Colleges). 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However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educating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technologists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expensive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endParaRPr lang="sv-SE" sz="1400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4476750"/>
            <a:ext cx="4191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0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776"/>
    </mc:Choice>
    <mc:Fallback>
      <p:transition spd="slow" advTm="113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 smtClean="0">
                <a:latin typeface="Verdana"/>
                <a:cs typeface="Verdana"/>
              </a:rPr>
              <a:t>Improve</a:t>
            </a:r>
            <a:r>
              <a:rPr lang="sv-SE" sz="2400" b="1" spc="-5" dirty="0" smtClean="0">
                <a:latin typeface="Verdana"/>
                <a:cs typeface="Verdana"/>
              </a:rPr>
              <a:t> the </a:t>
            </a:r>
            <a:r>
              <a:rPr lang="sv-SE" sz="2400" b="1" spc="-5" dirty="0" err="1" smtClean="0">
                <a:latin typeface="Verdana"/>
                <a:cs typeface="Verdana"/>
              </a:rPr>
              <a:t>technologists</a:t>
            </a:r>
            <a:r>
              <a:rPr lang="sv-SE" sz="2400" b="1" spc="-5" dirty="0" smtClean="0">
                <a:latin typeface="Verdana"/>
                <a:cs typeface="Verdana"/>
              </a:rPr>
              <a:t>’ </a:t>
            </a:r>
            <a:r>
              <a:rPr lang="sv-SE" sz="2400" b="1" spc="-5" dirty="0" err="1" smtClean="0">
                <a:latin typeface="Verdana"/>
                <a:cs typeface="Verdana"/>
              </a:rPr>
              <a:t>productivity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0" y="1581150"/>
            <a:ext cx="7467600" cy="23384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Technologists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probably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single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largest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group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according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Druker 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Moreover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important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group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developing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a long-lasting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competitive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advantage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(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see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previous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slide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)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Therefore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it 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important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increase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technologist</a:t>
            </a:r>
            <a:endParaRPr lang="sv-SE" sz="1400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4476750"/>
            <a:ext cx="4191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55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13"/>
    </mc:Choice>
    <mc:Fallback>
      <p:transition spd="slow" advTm="25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smtClean="0">
                <a:latin typeface="Verdana"/>
                <a:cs typeface="Verdana"/>
              </a:rPr>
              <a:t>Three elements </a:t>
            </a:r>
            <a:r>
              <a:rPr lang="sv-SE" sz="2400" b="1" spc="-5" dirty="0" err="1" smtClean="0">
                <a:latin typeface="Verdana"/>
                <a:cs typeface="Verdana"/>
              </a:rPr>
              <a:t>that</a:t>
            </a:r>
            <a:r>
              <a:rPr lang="sv-SE" sz="2400" b="1" spc="-5" dirty="0" smtClean="0">
                <a:latin typeface="Verdana"/>
                <a:cs typeface="Verdana"/>
              </a:rPr>
              <a:t> makes  </a:t>
            </a:r>
            <a:r>
              <a:rPr lang="sv-SE" sz="2400" b="1" spc="-5" dirty="0" err="1" smtClean="0">
                <a:latin typeface="Verdana"/>
                <a:cs typeface="Verdana"/>
              </a:rPr>
              <a:t>technologists</a:t>
            </a:r>
            <a:r>
              <a:rPr lang="sv-SE" sz="2400" b="1" spc="-5" dirty="0" smtClean="0">
                <a:latin typeface="Verdana"/>
                <a:cs typeface="Verdana"/>
              </a:rPr>
              <a:t> </a:t>
            </a:r>
            <a:r>
              <a:rPr lang="sv-SE" sz="2400" b="1" spc="-5" dirty="0" err="1" smtClean="0">
                <a:latin typeface="Verdana"/>
                <a:cs typeface="Verdana"/>
              </a:rPr>
              <a:t>productive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0" y="1657350"/>
            <a:ext cx="6517005" cy="23769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technologists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answer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question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: ”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 the task?”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technologists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be given full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responsibility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deliver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quality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as output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technologists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be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treated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as a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lang="sv-SE" sz="14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4476750"/>
            <a:ext cx="4191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0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03"/>
    </mc:Choice>
    <mc:Fallback>
      <p:transition spd="slow" advTm="4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 smtClean="0"/>
              <a:t>How</a:t>
            </a:r>
            <a:r>
              <a:rPr lang="sv-SE" sz="2400" b="1" spc="-5" dirty="0" smtClean="0"/>
              <a:t> to </a:t>
            </a:r>
            <a:r>
              <a:rPr lang="sv-SE" sz="2400" b="1" spc="-5" dirty="0" err="1" smtClean="0"/>
              <a:t>begin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915" y="1123950"/>
            <a:ext cx="6517005" cy="41326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Peter Drucker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suggest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following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approach to start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making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more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: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dirty="0" err="1" smtClean="0">
                <a:latin typeface="Verdana"/>
                <a:cs typeface="Verdana"/>
              </a:rPr>
              <a:t>Create</a:t>
            </a:r>
            <a:r>
              <a:rPr lang="sv-SE" sz="1400" dirty="0" smtClean="0">
                <a:latin typeface="Verdana"/>
                <a:cs typeface="Verdana"/>
              </a:rPr>
              <a:t> a pilot in a small </a:t>
            </a:r>
            <a:r>
              <a:rPr lang="sv-SE" sz="1400" dirty="0" err="1" smtClean="0">
                <a:latin typeface="Verdana"/>
                <a:cs typeface="Verdana"/>
              </a:rPr>
              <a:t>group</a:t>
            </a:r>
            <a:r>
              <a:rPr lang="sv-SE" sz="1400" dirty="0" smtClean="0">
                <a:latin typeface="Verdana"/>
                <a:cs typeface="Verdana"/>
              </a:rPr>
              <a:t> </a:t>
            </a:r>
            <a:r>
              <a:rPr lang="sv-SE" sz="1400" dirty="0" err="1" smtClean="0">
                <a:latin typeface="Verdana"/>
                <a:cs typeface="Verdana"/>
              </a:rPr>
              <a:t>of</a:t>
            </a:r>
            <a:r>
              <a:rPr lang="sv-SE" sz="1400" dirty="0" smtClean="0">
                <a:latin typeface="Verdana"/>
                <a:cs typeface="Verdana"/>
              </a:rPr>
              <a:t> </a:t>
            </a:r>
            <a:r>
              <a:rPr lang="sv-SE" sz="1400" dirty="0" err="1" smtClean="0">
                <a:latin typeface="Verdana"/>
                <a:cs typeface="Verdana"/>
              </a:rPr>
              <a:t>knowledge</a:t>
            </a:r>
            <a:r>
              <a:rPr lang="sv-SE" sz="1400" dirty="0" smtClean="0">
                <a:latin typeface="Verdana"/>
                <a:cs typeface="Verdana"/>
              </a:rPr>
              <a:t> </a:t>
            </a:r>
            <a:r>
              <a:rPr lang="sv-SE" sz="1400" dirty="0" err="1" smtClean="0">
                <a:latin typeface="Verdana"/>
                <a:cs typeface="Verdana"/>
              </a:rPr>
              <a:t>worker</a:t>
            </a:r>
            <a:r>
              <a:rPr lang="sv-SE" sz="1400" dirty="0" smtClean="0">
                <a:latin typeface="Verdana"/>
                <a:cs typeface="Verdana"/>
              </a:rPr>
              <a:t> to </a:t>
            </a:r>
            <a:r>
              <a:rPr lang="sv-SE" sz="1400" dirty="0" err="1" smtClean="0">
                <a:latin typeface="Verdana"/>
                <a:cs typeface="Verdana"/>
              </a:rPr>
              <a:t>find</a:t>
            </a:r>
            <a:r>
              <a:rPr lang="sv-SE" sz="1400" dirty="0" smtClean="0">
                <a:latin typeface="Verdana"/>
                <a:cs typeface="Verdana"/>
              </a:rPr>
              <a:t> new </a:t>
            </a:r>
            <a:r>
              <a:rPr lang="sv-SE" sz="1400" dirty="0" err="1" smtClean="0">
                <a:latin typeface="Verdana"/>
                <a:cs typeface="Verdana"/>
              </a:rPr>
              <a:t>ways</a:t>
            </a:r>
            <a:r>
              <a:rPr lang="sv-SE" sz="1400" dirty="0" smtClean="0">
                <a:latin typeface="Verdana"/>
                <a:cs typeface="Verdana"/>
              </a:rPr>
              <a:t> </a:t>
            </a:r>
            <a:r>
              <a:rPr lang="sv-SE" sz="1400" dirty="0" err="1" smtClean="0">
                <a:latin typeface="Verdana"/>
                <a:cs typeface="Verdana"/>
              </a:rPr>
              <a:t>of</a:t>
            </a:r>
            <a:r>
              <a:rPr lang="sv-SE" sz="1400" dirty="0" smtClean="0">
                <a:latin typeface="Verdana"/>
                <a:cs typeface="Verdana"/>
              </a:rPr>
              <a:t> </a:t>
            </a:r>
            <a:r>
              <a:rPr lang="sv-SE" sz="1400" dirty="0" err="1" smtClean="0">
                <a:latin typeface="Verdana"/>
                <a:cs typeface="Verdana"/>
              </a:rPr>
              <a:t>doing</a:t>
            </a:r>
            <a:r>
              <a:rPr lang="sv-SE" sz="1400" dirty="0" smtClean="0">
                <a:latin typeface="Verdana"/>
                <a:cs typeface="Verdana"/>
              </a:rPr>
              <a:t> </a:t>
            </a:r>
            <a:r>
              <a:rPr lang="sv-SE" sz="1400" dirty="0" err="1" smtClean="0">
                <a:latin typeface="Verdana"/>
                <a:cs typeface="Verdana"/>
              </a:rPr>
              <a:t>work</a:t>
            </a:r>
            <a:r>
              <a:rPr lang="sv-SE" sz="1400" dirty="0" smtClean="0">
                <a:latin typeface="Verdana"/>
                <a:cs typeface="Verdana"/>
              </a:rPr>
              <a:t> for </a:t>
            </a:r>
            <a:r>
              <a:rPr lang="sv-SE" sz="1400" dirty="0" err="1" smtClean="0">
                <a:latin typeface="Verdana"/>
                <a:cs typeface="Verdana"/>
              </a:rPr>
              <a:t>increasing</a:t>
            </a:r>
            <a:r>
              <a:rPr lang="sv-SE" sz="1400" dirty="0" smtClean="0">
                <a:latin typeface="Verdana"/>
                <a:cs typeface="Verdana"/>
              </a:rPr>
              <a:t> </a:t>
            </a:r>
            <a:r>
              <a:rPr lang="sv-SE" sz="1400" dirty="0" err="1" smtClean="0">
                <a:latin typeface="Verdana"/>
                <a:cs typeface="Verdana"/>
              </a:rPr>
              <a:t>productivity</a:t>
            </a:r>
            <a:endParaRPr lang="sv-SE" sz="1400" dirty="0" smtClean="0">
              <a:latin typeface="Verdana"/>
              <a:cs typeface="Verdana"/>
            </a:endParaRPr>
          </a:p>
          <a:p>
            <a:pPr marL="1270000" marR="5080" lvl="2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000" dirty="0" err="1" smtClean="0">
                <a:latin typeface="Verdana"/>
                <a:cs typeface="Verdana"/>
              </a:rPr>
              <a:t>Identify</a:t>
            </a:r>
            <a:r>
              <a:rPr lang="sv-SE" sz="1000" dirty="0" smtClean="0">
                <a:latin typeface="Verdana"/>
                <a:cs typeface="Verdana"/>
              </a:rPr>
              <a:t> an area in the </a:t>
            </a:r>
            <a:r>
              <a:rPr lang="sv-SE" sz="1000" dirty="0" err="1" smtClean="0">
                <a:latin typeface="Verdana"/>
                <a:cs typeface="Verdana"/>
              </a:rPr>
              <a:t>organization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where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there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exist</a:t>
            </a:r>
            <a:r>
              <a:rPr lang="sv-SE" sz="1000" dirty="0" smtClean="0">
                <a:latin typeface="Verdana"/>
                <a:cs typeface="Verdana"/>
              </a:rPr>
              <a:t> a </a:t>
            </a:r>
            <a:r>
              <a:rPr lang="sv-SE" sz="1000" dirty="0" err="1" smtClean="0">
                <a:latin typeface="Verdana"/>
                <a:cs typeface="Verdana"/>
              </a:rPr>
              <a:t>group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of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knowledge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workers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that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are</a:t>
            </a:r>
            <a:r>
              <a:rPr lang="sv-SE" sz="1000" dirty="0" smtClean="0">
                <a:latin typeface="Verdana"/>
                <a:cs typeface="Verdana"/>
              </a:rPr>
              <a:t> receptive to </a:t>
            </a:r>
            <a:r>
              <a:rPr lang="sv-SE" sz="1000" dirty="0" err="1" smtClean="0">
                <a:latin typeface="Verdana"/>
                <a:cs typeface="Verdana"/>
              </a:rPr>
              <a:t>increase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productivity</a:t>
            </a:r>
            <a:endParaRPr lang="sv-SE" sz="1000" dirty="0" smtClean="0">
              <a:latin typeface="Verdana"/>
              <a:cs typeface="Verdana"/>
            </a:endParaRPr>
          </a:p>
          <a:p>
            <a:pPr marL="1270000" marR="5080" lvl="2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000" dirty="0" err="1" smtClean="0">
                <a:latin typeface="Verdana"/>
                <a:cs typeface="Verdana"/>
              </a:rPr>
              <a:t>Work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patiently</a:t>
            </a:r>
            <a:r>
              <a:rPr lang="sv-SE" sz="1000" dirty="0" smtClean="0">
                <a:latin typeface="Verdana"/>
                <a:cs typeface="Verdana"/>
              </a:rPr>
              <a:t> and for </a:t>
            </a:r>
            <a:r>
              <a:rPr lang="sv-SE" sz="1000" dirty="0" err="1" smtClean="0">
                <a:latin typeface="Verdana"/>
                <a:cs typeface="Verdana"/>
              </a:rPr>
              <a:t>some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time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with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this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group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until</a:t>
            </a:r>
            <a:r>
              <a:rPr lang="sv-SE" sz="1000" dirty="0" smtClean="0">
                <a:latin typeface="Verdana"/>
                <a:cs typeface="Verdana"/>
              </a:rPr>
              <a:t> the </a:t>
            </a:r>
            <a:r>
              <a:rPr lang="sv-SE" sz="1000" dirty="0" err="1" smtClean="0">
                <a:latin typeface="Verdana"/>
                <a:cs typeface="Verdana"/>
              </a:rPr>
              <a:t>productivity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increase</a:t>
            </a:r>
            <a:r>
              <a:rPr lang="sv-SE" sz="1000" dirty="0" smtClean="0">
                <a:latin typeface="Verdana"/>
                <a:cs typeface="Verdana"/>
              </a:rPr>
              <a:t> by </a:t>
            </a:r>
            <a:r>
              <a:rPr lang="sv-SE" sz="1000" dirty="0" err="1" smtClean="0">
                <a:latin typeface="Verdana"/>
                <a:cs typeface="Verdana"/>
              </a:rPr>
              <a:t>redefing</a:t>
            </a:r>
            <a:r>
              <a:rPr lang="sv-SE" sz="1000" dirty="0" smtClean="0">
                <a:latin typeface="Verdana"/>
                <a:cs typeface="Verdana"/>
              </a:rPr>
              <a:t> the task. </a:t>
            </a:r>
            <a:r>
              <a:rPr lang="sv-SE" sz="1000" dirty="0" err="1" smtClean="0">
                <a:latin typeface="Verdana"/>
                <a:cs typeface="Verdana"/>
              </a:rPr>
              <a:t>Thereby</a:t>
            </a:r>
            <a:r>
              <a:rPr lang="sv-SE" sz="1000" dirty="0" smtClean="0">
                <a:latin typeface="Verdana"/>
                <a:cs typeface="Verdana"/>
              </a:rPr>
              <a:t>, </a:t>
            </a:r>
            <a:r>
              <a:rPr lang="sv-SE" sz="1000" dirty="0" err="1" smtClean="0">
                <a:latin typeface="Verdana"/>
                <a:cs typeface="Verdana"/>
              </a:rPr>
              <a:t>unexpected</a:t>
            </a:r>
            <a:r>
              <a:rPr lang="sv-SE" sz="1000" dirty="0" smtClean="0">
                <a:latin typeface="Verdana"/>
                <a:cs typeface="Verdana"/>
              </a:rPr>
              <a:t> problem and </a:t>
            </a:r>
            <a:r>
              <a:rPr lang="sv-SE" sz="1000" dirty="0" err="1" smtClean="0">
                <a:latin typeface="Verdana"/>
                <a:cs typeface="Verdana"/>
              </a:rPr>
              <a:t>resistance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will</a:t>
            </a:r>
            <a:r>
              <a:rPr lang="sv-SE" sz="1000" dirty="0" smtClean="0">
                <a:latin typeface="Verdana"/>
                <a:cs typeface="Verdana"/>
              </a:rPr>
              <a:t> be </a:t>
            </a:r>
            <a:r>
              <a:rPr lang="sv-SE" sz="1000" dirty="0" err="1" smtClean="0">
                <a:latin typeface="Verdana"/>
                <a:cs typeface="Verdana"/>
              </a:rPr>
              <a:t>known</a:t>
            </a:r>
            <a:r>
              <a:rPr lang="sv-SE" sz="1000" dirty="0" smtClean="0">
                <a:latin typeface="Verdana"/>
                <a:cs typeface="Verdana"/>
              </a:rPr>
              <a:t> and </a:t>
            </a:r>
            <a:r>
              <a:rPr lang="sv-SE" sz="1000" dirty="0" err="1" smtClean="0">
                <a:latin typeface="Verdana"/>
                <a:cs typeface="Verdana"/>
              </a:rPr>
              <a:t>can</a:t>
            </a:r>
            <a:r>
              <a:rPr lang="sv-SE" sz="1000" dirty="0" smtClean="0">
                <a:latin typeface="Verdana"/>
                <a:cs typeface="Verdana"/>
              </a:rPr>
              <a:t> be handled </a:t>
            </a:r>
            <a:r>
              <a:rPr lang="sv-SE" sz="1000" dirty="0" err="1" smtClean="0">
                <a:latin typeface="Verdana"/>
                <a:cs typeface="Verdana"/>
              </a:rPr>
              <a:t>when</a:t>
            </a:r>
            <a:r>
              <a:rPr lang="sv-SE" sz="1000" dirty="0" smtClean="0">
                <a:latin typeface="Verdana"/>
                <a:cs typeface="Verdana"/>
              </a:rPr>
              <a:t> </a:t>
            </a:r>
            <a:r>
              <a:rPr lang="sv-SE" sz="1000" dirty="0" err="1" smtClean="0">
                <a:latin typeface="Verdana"/>
                <a:cs typeface="Verdana"/>
              </a:rPr>
              <a:t>extending</a:t>
            </a:r>
            <a:r>
              <a:rPr lang="sv-SE" sz="1000" dirty="0" smtClean="0">
                <a:latin typeface="Verdana"/>
                <a:cs typeface="Verdana"/>
              </a:rPr>
              <a:t> the pilot.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dirty="0" err="1" smtClean="0">
                <a:latin typeface="Verdana"/>
                <a:cs typeface="Verdana"/>
              </a:rPr>
              <a:t>Extend</a:t>
            </a:r>
            <a:r>
              <a:rPr lang="sv-SE" sz="1400" dirty="0" smtClean="0">
                <a:latin typeface="Verdana"/>
                <a:cs typeface="Verdana"/>
              </a:rPr>
              <a:t> the new </a:t>
            </a:r>
            <a:r>
              <a:rPr lang="sv-SE" sz="1400" dirty="0" err="1" smtClean="0">
                <a:latin typeface="Verdana"/>
                <a:cs typeface="Verdana"/>
              </a:rPr>
              <a:t>ways</a:t>
            </a:r>
            <a:r>
              <a:rPr lang="sv-SE" sz="1400" dirty="0" smtClean="0">
                <a:latin typeface="Verdana"/>
                <a:cs typeface="Verdana"/>
              </a:rPr>
              <a:t> </a:t>
            </a:r>
            <a:r>
              <a:rPr lang="sv-SE" sz="1400" dirty="0" err="1" smtClean="0">
                <a:latin typeface="Verdana"/>
                <a:cs typeface="Verdana"/>
              </a:rPr>
              <a:t>of</a:t>
            </a:r>
            <a:r>
              <a:rPr lang="sv-SE" sz="1400" dirty="0" smtClean="0">
                <a:latin typeface="Verdana"/>
                <a:cs typeface="Verdana"/>
              </a:rPr>
              <a:t> </a:t>
            </a:r>
            <a:r>
              <a:rPr lang="sv-SE" sz="1400" dirty="0" err="1" smtClean="0">
                <a:latin typeface="Verdana"/>
                <a:cs typeface="Verdana"/>
              </a:rPr>
              <a:t>doing</a:t>
            </a:r>
            <a:r>
              <a:rPr lang="sv-SE" sz="1400" dirty="0" smtClean="0">
                <a:latin typeface="Verdana"/>
                <a:cs typeface="Verdana"/>
              </a:rPr>
              <a:t> </a:t>
            </a:r>
            <a:r>
              <a:rPr lang="sv-SE" sz="1400" dirty="0" err="1" smtClean="0">
                <a:latin typeface="Verdana"/>
                <a:cs typeface="Verdana"/>
              </a:rPr>
              <a:t>work</a:t>
            </a:r>
            <a:r>
              <a:rPr lang="sv-SE" sz="1400" dirty="0" smtClean="0">
                <a:latin typeface="Verdana"/>
                <a:cs typeface="Verdana"/>
              </a:rPr>
              <a:t> to a </a:t>
            </a:r>
            <a:r>
              <a:rPr lang="sv-SE" sz="1400" dirty="0" err="1" smtClean="0">
                <a:latin typeface="Verdana"/>
                <a:cs typeface="Verdana"/>
              </a:rPr>
              <a:t>larger</a:t>
            </a:r>
            <a:r>
              <a:rPr lang="sv-SE" sz="1400" dirty="0" smtClean="0">
                <a:latin typeface="Verdana"/>
                <a:cs typeface="Verdana"/>
              </a:rPr>
              <a:t> area </a:t>
            </a:r>
            <a:r>
              <a:rPr lang="sv-SE" sz="1400" dirty="0" err="1" smtClean="0">
                <a:latin typeface="Verdana"/>
                <a:cs typeface="Verdana"/>
              </a:rPr>
              <a:t>within</a:t>
            </a:r>
            <a:r>
              <a:rPr lang="sv-SE" sz="1400" dirty="0" smtClean="0">
                <a:latin typeface="Verdana"/>
                <a:cs typeface="Verdana"/>
              </a:rPr>
              <a:t> the </a:t>
            </a:r>
            <a:r>
              <a:rPr lang="sv-SE" sz="1400" dirty="0" err="1" smtClean="0">
                <a:latin typeface="Verdana"/>
                <a:cs typeface="Verdana"/>
              </a:rPr>
              <a:t>organization</a:t>
            </a:r>
            <a:r>
              <a:rPr lang="sv-SE" sz="1400" dirty="0" smtClean="0">
                <a:latin typeface="Verdana"/>
                <a:cs typeface="Verdana"/>
              </a:rPr>
              <a:t>, or </a:t>
            </a:r>
            <a:r>
              <a:rPr lang="sv-SE" sz="1400" dirty="0" err="1" smtClean="0">
                <a:latin typeface="Verdana"/>
                <a:cs typeface="Verdana"/>
              </a:rPr>
              <a:t>extend</a:t>
            </a:r>
            <a:r>
              <a:rPr lang="sv-SE" sz="1400" dirty="0" smtClean="0">
                <a:latin typeface="Verdana"/>
                <a:cs typeface="Verdana"/>
              </a:rPr>
              <a:t> it to the rest </a:t>
            </a:r>
            <a:r>
              <a:rPr lang="sv-SE" sz="1400" dirty="0" err="1" smtClean="0">
                <a:latin typeface="Verdana"/>
                <a:cs typeface="Verdana"/>
              </a:rPr>
              <a:t>of</a:t>
            </a:r>
            <a:r>
              <a:rPr lang="sv-SE" sz="1400" dirty="0" smtClean="0">
                <a:latin typeface="Verdana"/>
                <a:cs typeface="Verdana"/>
              </a:rPr>
              <a:t> the </a:t>
            </a:r>
            <a:r>
              <a:rPr lang="sv-SE" sz="1400" dirty="0" err="1" smtClean="0">
                <a:latin typeface="Verdana"/>
                <a:cs typeface="Verdana"/>
              </a:rPr>
              <a:t>organization</a:t>
            </a:r>
            <a:endParaRPr lang="sv-SE" sz="1400" dirty="0" smtClean="0">
              <a:latin typeface="Verdana"/>
              <a:cs typeface="Verdana"/>
            </a:endParaRPr>
          </a:p>
          <a:p>
            <a:pPr marL="469900" marR="5080" lvl="1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r>
              <a:rPr lang="sv-SE" sz="1400" dirty="0">
                <a:latin typeface="Verdana"/>
                <a:cs typeface="Verdana"/>
              </a:rPr>
              <a:t>	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 rot="16200000">
            <a:off x="6430399" y="2846951"/>
            <a:ext cx="366293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74"/>
    </mc:Choice>
    <mc:Fallback>
      <p:transition spd="slow" advTm="100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smtClean="0">
                <a:latin typeface="Verdana"/>
                <a:cs typeface="Verdana"/>
              </a:rPr>
              <a:t>Manual </a:t>
            </a:r>
            <a:r>
              <a:rPr lang="sv-SE" sz="2400" b="1" spc="-5" dirty="0" err="1" smtClean="0">
                <a:latin typeface="Verdana"/>
                <a:cs typeface="Verdana"/>
              </a:rPr>
              <a:t>workers</a:t>
            </a:r>
            <a:r>
              <a:rPr lang="sv-SE" sz="2400" b="1" spc="-5" dirty="0" smtClean="0">
                <a:latin typeface="Verdana"/>
                <a:cs typeface="Verdana"/>
              </a:rPr>
              <a:t>’ </a:t>
            </a:r>
            <a:r>
              <a:rPr lang="sv-SE" sz="2400" b="1" spc="-5" dirty="0" err="1" smtClean="0">
                <a:latin typeface="Verdana"/>
                <a:cs typeface="Verdana"/>
              </a:rPr>
              <a:t>productivity</a:t>
            </a:r>
            <a:r>
              <a:rPr lang="sv-SE" sz="2400" b="1" spc="-5" dirty="0" smtClean="0">
                <a:latin typeface="Verdana"/>
                <a:cs typeface="Verdana"/>
              </a:rPr>
              <a:t> in the 20th </a:t>
            </a:r>
            <a:r>
              <a:rPr lang="sv-SE" sz="2400" b="1" spc="-5" dirty="0" err="1" smtClean="0">
                <a:latin typeface="Verdana"/>
                <a:cs typeface="Verdana"/>
              </a:rPr>
              <a:t>century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657350"/>
            <a:ext cx="6858000" cy="2313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 manual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manufacturing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has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increased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around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3 % per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year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during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20th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century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smtClean="0">
                <a:latin typeface="Verdana"/>
                <a:cs typeface="Verdana"/>
              </a:rPr>
              <a:t>– in total a 50-fold </a:t>
            </a:r>
            <a:r>
              <a:rPr lang="sv-SE" sz="1400" spc="-5" dirty="0" err="1" smtClean="0">
                <a:latin typeface="Verdana"/>
                <a:cs typeface="Verdana"/>
              </a:rPr>
              <a:t>increase</a:t>
            </a:r>
            <a:r>
              <a:rPr lang="sv-SE" sz="1400" spc="-5" dirty="0" smtClean="0">
                <a:latin typeface="Verdana"/>
                <a:cs typeface="Verdana"/>
              </a:rPr>
              <a:t> in </a:t>
            </a:r>
            <a:r>
              <a:rPr lang="sv-SE" sz="1400" spc="-5" dirty="0" err="1" smtClean="0"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latin typeface="Verdana"/>
                <a:cs typeface="Verdana"/>
              </a:rPr>
              <a:t> 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increase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base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 all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economic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social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gains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20th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century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according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Peter Drucker. 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This 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also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created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today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call the ”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developed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”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economies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 rot="16200000">
            <a:off x="6436114" y="2841236"/>
            <a:ext cx="365150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76"/>
    </mc:Choice>
    <mc:Fallback>
      <p:transition spd="slow" advTm="50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smtClean="0">
                <a:latin typeface="Verdana"/>
                <a:cs typeface="Verdana"/>
              </a:rPr>
              <a:t>Manual </a:t>
            </a:r>
            <a:r>
              <a:rPr lang="sv-SE" sz="2400" b="1" spc="-5" dirty="0" err="1" smtClean="0">
                <a:latin typeface="Verdana"/>
                <a:cs typeface="Verdana"/>
              </a:rPr>
              <a:t>workers</a:t>
            </a:r>
            <a:r>
              <a:rPr lang="sv-SE" sz="2400" b="1" spc="-5" dirty="0" smtClean="0">
                <a:latin typeface="Verdana"/>
                <a:cs typeface="Verdana"/>
              </a:rPr>
              <a:t>’ </a:t>
            </a:r>
            <a:r>
              <a:rPr lang="sv-SE" sz="2400" b="1" spc="-5" dirty="0" err="1" smtClean="0">
                <a:latin typeface="Verdana"/>
                <a:cs typeface="Verdana"/>
              </a:rPr>
              <a:t>productivity</a:t>
            </a:r>
            <a:r>
              <a:rPr lang="sv-SE" sz="2400" b="1" spc="-5" dirty="0" smtClean="0">
                <a:latin typeface="Verdana"/>
                <a:cs typeface="Verdana"/>
              </a:rPr>
              <a:t> in the 20th </a:t>
            </a:r>
            <a:r>
              <a:rPr lang="sv-SE" sz="2400" b="1" spc="-5" dirty="0" err="1" smtClean="0">
                <a:latin typeface="Verdana"/>
                <a:cs typeface="Verdana"/>
              </a:rPr>
              <a:t>century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657350"/>
            <a:ext cx="6781800" cy="1902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increase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 manual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all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started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with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Frederick Winslow Taylor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en-US" sz="1400" spc="-5" dirty="0" smtClean="0">
                <a:latin typeface="Verdana"/>
                <a:cs typeface="Verdana"/>
              </a:rPr>
              <a:t>According to Peter Drucker, </a:t>
            </a:r>
            <a:r>
              <a:rPr lang="sv-SE" sz="1400" spc="-5" dirty="0">
                <a:latin typeface="Verdana"/>
                <a:cs typeface="Verdana"/>
              </a:rPr>
              <a:t>Frederick Winslow </a:t>
            </a:r>
            <a:r>
              <a:rPr lang="sv-SE" sz="1400" spc="-5" dirty="0" err="1" smtClean="0">
                <a:latin typeface="Verdana"/>
                <a:cs typeface="Verdana"/>
              </a:rPr>
              <a:t>Taylor’s</a:t>
            </a:r>
            <a:r>
              <a:rPr lang="sv-SE" sz="1400" spc="-5" dirty="0" smtClean="0">
                <a:latin typeface="Verdana"/>
                <a:cs typeface="Verdana"/>
              </a:rPr>
              <a:t> approach </a:t>
            </a:r>
            <a:r>
              <a:rPr lang="en-US" sz="1400" spc="-5" dirty="0" smtClean="0">
                <a:latin typeface="Verdana"/>
                <a:cs typeface="Verdana"/>
              </a:rPr>
              <a:t>- as well as methods based on his approach – are historically the </a:t>
            </a:r>
            <a:r>
              <a:rPr lang="en-US" sz="1400" spc="-5" dirty="0">
                <a:latin typeface="Verdana"/>
                <a:cs typeface="Verdana"/>
              </a:rPr>
              <a:t>most important contribution </a:t>
            </a:r>
            <a:r>
              <a:rPr lang="en-US" sz="1400" spc="-5" dirty="0" smtClean="0">
                <a:latin typeface="Verdana"/>
                <a:cs typeface="Verdana"/>
              </a:rPr>
              <a:t>to the area </a:t>
            </a:r>
            <a:r>
              <a:rPr lang="en-US" sz="1400" spc="-5" dirty="0">
                <a:latin typeface="Verdana"/>
                <a:cs typeface="Verdana"/>
              </a:rPr>
              <a:t>of management 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 rot="16200000">
            <a:off x="6436114" y="2841236"/>
            <a:ext cx="365150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4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95"/>
    </mc:Choice>
    <mc:Fallback>
      <p:transition spd="slow" advTm="35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543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r>
              <a:rPr lang="sv-SE" sz="2400" spc="-5" dirty="0"/>
              <a:t>Frederick Winslow Taylor (FWT)</a:t>
            </a:r>
            <a:endParaRPr lang="sv-SE"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838200" y="1657350"/>
            <a:ext cx="7772400" cy="30587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Frederick Winslow Taylor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(FTW) (1856-1915)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was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first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one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study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restructure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manual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according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Peter Drucker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FTW’s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approach 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called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task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analysis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task management,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scientific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management or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industrial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engieneering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(i.e. different terms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during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different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times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history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)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Every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method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has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increased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 manual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during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20th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century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based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on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FTW’s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approach (and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principles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), for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Ford’s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assembly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line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TQM,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rationalization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job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rotation,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Kaizen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Just in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Time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Delivery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.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Lean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4476750"/>
            <a:ext cx="4191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08"/>
    </mc:Choice>
    <mc:Fallback>
      <p:transition spd="slow" advTm="9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543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r>
              <a:rPr lang="sv-SE" sz="2400" b="1" spc="-5" dirty="0" err="1" smtClean="0"/>
              <a:t>What</a:t>
            </a:r>
            <a:r>
              <a:rPr lang="sv-SE" sz="2400" b="1" spc="-5" dirty="0" smtClean="0"/>
              <a:t> </a:t>
            </a:r>
            <a:r>
              <a:rPr lang="sv-SE" sz="2400" b="1" spc="-5" dirty="0" err="1" smtClean="0"/>
              <a:t>did</a:t>
            </a:r>
            <a:r>
              <a:rPr lang="sv-SE" sz="2400" b="1" spc="-5" dirty="0" smtClean="0"/>
              <a:t> FWT do?</a:t>
            </a:r>
            <a:endParaRPr lang="sv-SE" sz="24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504950"/>
            <a:ext cx="7239000" cy="34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Before FTW,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increased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due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new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tools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new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methods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new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technologies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(i.e.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also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called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”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capital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”)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FTW approach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increased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(i.e.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also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called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”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labour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”)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FTW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was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first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apply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on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task –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applied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how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motions in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tasks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should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be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organized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FTW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also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claimed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should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be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paid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 the output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(i.e.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productivity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) and not the input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(i.e.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hours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) –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contrary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many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other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actors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time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(for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Karl Marx)</a:t>
            </a:r>
          </a:p>
        </p:txBody>
      </p:sp>
      <p:sp>
        <p:nvSpPr>
          <p:cNvPr id="4" name="object 4"/>
          <p:cNvSpPr txBox="1"/>
          <p:nvPr/>
        </p:nvSpPr>
        <p:spPr>
          <a:xfrm rot="16200000">
            <a:off x="6662475" y="2767276"/>
            <a:ext cx="335118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35"/>
    </mc:Choice>
    <mc:Fallback>
      <p:transition spd="slow" advTm="94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543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r>
              <a:rPr lang="sv-SE" sz="2400" b="1" spc="-5" dirty="0" err="1" smtClean="0"/>
              <a:t>FTW’s</a:t>
            </a:r>
            <a:r>
              <a:rPr lang="sv-SE" sz="2400" b="1" spc="-5" dirty="0" smtClean="0"/>
              <a:t> </a:t>
            </a:r>
            <a:r>
              <a:rPr lang="sv-SE" sz="2400" b="1" spc="-5" dirty="0" err="1" smtClean="0"/>
              <a:t>principles</a:t>
            </a:r>
            <a:endParaRPr lang="sv-SE" sz="24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870915" y="1417455"/>
            <a:ext cx="7663485" cy="35469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Step 1: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Study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task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analyze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motions in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task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Step 2: Record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each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motions,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including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physical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efforts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time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carry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it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out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Step 3.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Eliminate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motions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not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(i.e. non-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valuable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motions)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Step 4.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Restructure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each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remaining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motion so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it 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carried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out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 an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efficient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way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Step 5.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Put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together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remaining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motions in a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logical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sequence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develop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efficient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task (or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job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)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Step 6.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Introduce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tools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support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redesigned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task/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job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its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motions (Note,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many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tools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still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today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wrong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 the task)</a:t>
            </a:r>
          </a:p>
        </p:txBody>
      </p:sp>
      <p:sp>
        <p:nvSpPr>
          <p:cNvPr id="5" name="object 4"/>
          <p:cNvSpPr txBox="1"/>
          <p:nvPr/>
        </p:nvSpPr>
        <p:spPr>
          <a:xfrm rot="16200000">
            <a:off x="7116148" y="3108317"/>
            <a:ext cx="342366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1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89"/>
    </mc:Choice>
    <mc:Fallback>
      <p:transition spd="slow" advTm="120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smtClean="0">
                <a:latin typeface="Verdana"/>
                <a:cs typeface="Verdana"/>
              </a:rPr>
              <a:t>Manual vs. </a:t>
            </a:r>
            <a:r>
              <a:rPr lang="sv-SE" sz="2400" b="1" spc="-5" dirty="0" err="1" smtClean="0">
                <a:latin typeface="Verdana"/>
                <a:cs typeface="Verdana"/>
              </a:rPr>
              <a:t>Knowledge</a:t>
            </a:r>
            <a:r>
              <a:rPr lang="sv-SE" sz="2400" b="1" spc="-5" dirty="0" smtClean="0">
                <a:latin typeface="Verdana"/>
                <a:cs typeface="Verdana"/>
              </a:rPr>
              <a:t> </a:t>
            </a:r>
            <a:r>
              <a:rPr lang="sv-SE" sz="2400" b="1" spc="-5" dirty="0" err="1" smtClean="0">
                <a:latin typeface="Verdana"/>
                <a:cs typeface="Verdana"/>
              </a:rPr>
              <a:t>work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915" y="1264447"/>
            <a:ext cx="6977685" cy="33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b="1" spc="-5" dirty="0">
                <a:solidFill>
                  <a:srgbClr val="002E5F"/>
                </a:solidFill>
                <a:latin typeface="Verdana"/>
                <a:cs typeface="Verdana"/>
              </a:rPr>
              <a:t>M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anual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-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consists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repetitive and/or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programmed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tasks,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often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emphasizing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speed, </a:t>
            </a:r>
            <a:r>
              <a:rPr lang="sv-SE" sz="1400" dirty="0" err="1">
                <a:solidFill>
                  <a:srgbClr val="002E5F"/>
                </a:solidFill>
                <a:latin typeface="Verdana"/>
                <a:cs typeface="Verdana"/>
              </a:rPr>
              <a:t>accuracy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uniformity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.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Moreover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, for 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manual </a:t>
            </a:r>
            <a:r>
              <a:rPr lang="sv-SE" sz="1400" dirty="0" err="1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it 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is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always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obvious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the task to be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done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is.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Therefore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, the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question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to ask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regarding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manual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is: ”</a:t>
            </a:r>
            <a:r>
              <a:rPr lang="sv-SE" sz="1400" dirty="0" err="1">
                <a:solidFill>
                  <a:srgbClr val="002E5F"/>
                </a:solidFill>
                <a:latin typeface="Verdana"/>
                <a:cs typeface="Verdana"/>
              </a:rPr>
              <a:t>W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hat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is best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way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to do the task?”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b="1" dirty="0" err="1">
                <a:solidFill>
                  <a:srgbClr val="002E5F"/>
                </a:solidFill>
                <a:latin typeface="Verdana"/>
                <a:cs typeface="Verdana"/>
              </a:rPr>
              <a:t>K</a:t>
            </a:r>
            <a:r>
              <a:rPr lang="sv-SE" sz="1400" b="1" dirty="0" err="1" smtClean="0">
                <a:solidFill>
                  <a:srgbClr val="002E5F"/>
                </a:solidFill>
                <a:latin typeface="Verdana"/>
                <a:cs typeface="Verdana"/>
              </a:rPr>
              <a:t>nowledge</a:t>
            </a:r>
            <a:r>
              <a:rPr lang="sv-SE" sz="1400" b="1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b="1" dirty="0" smtClean="0">
                <a:solidFill>
                  <a:srgbClr val="002E5F"/>
                </a:solidFill>
                <a:latin typeface="Verdana"/>
                <a:cs typeface="Verdana"/>
              </a:rPr>
              <a:t> –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consists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tasks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using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>
                <a:solidFill>
                  <a:srgbClr val="002E5F"/>
                </a:solidFill>
                <a:latin typeface="Verdana"/>
                <a:cs typeface="Verdana"/>
              </a:rPr>
              <a:t>specialized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.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Moreover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, for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it is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often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not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clear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the task to be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done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is. The task has to be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defined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by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answering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question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: 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”</a:t>
            </a:r>
            <a:r>
              <a:rPr lang="sv-SE" sz="1400" dirty="0" err="1">
                <a:solidFill>
                  <a:srgbClr val="002E5F"/>
                </a:solidFill>
                <a:latin typeface="Verdana"/>
                <a:cs typeface="Verdana"/>
              </a:rPr>
              <a:t>What</a:t>
            </a:r>
            <a:r>
              <a:rPr lang="sv-SE" sz="1400" dirty="0">
                <a:solidFill>
                  <a:srgbClr val="002E5F"/>
                </a:solidFill>
                <a:latin typeface="Verdana"/>
                <a:cs typeface="Verdana"/>
              </a:rPr>
              <a:t> is the task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?”.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After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can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be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organized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based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on the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answer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this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question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 rot="16200000">
            <a:off x="6661666" y="2996684"/>
            <a:ext cx="35052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62"/>
    </mc:Choice>
    <mc:Fallback>
      <p:transition spd="slow" advTm="123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smtClean="0">
                <a:latin typeface="Verdana"/>
                <a:cs typeface="Verdana"/>
              </a:rPr>
              <a:t>Manual vs. </a:t>
            </a:r>
            <a:r>
              <a:rPr lang="sv-SE" sz="2400" b="1" spc="-5" dirty="0" err="1" smtClean="0">
                <a:latin typeface="Verdana"/>
                <a:cs typeface="Verdana"/>
              </a:rPr>
              <a:t>Knowledge</a:t>
            </a:r>
            <a:r>
              <a:rPr lang="sv-SE" sz="2400" b="1" spc="-5" dirty="0" smtClean="0">
                <a:latin typeface="Verdana"/>
                <a:cs typeface="Verdana"/>
              </a:rPr>
              <a:t> </a:t>
            </a:r>
            <a:r>
              <a:rPr lang="sv-SE" sz="2400" b="1" spc="-5" dirty="0" err="1" smtClean="0">
                <a:latin typeface="Verdana"/>
                <a:cs typeface="Verdana"/>
              </a:rPr>
              <a:t>workers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915" y="1264447"/>
            <a:ext cx="6517005" cy="7839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Manual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carry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out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manual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endParaRPr lang="sv-SE" sz="1400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b="1" dirty="0" err="1">
                <a:solidFill>
                  <a:srgbClr val="002E5F"/>
                </a:solidFill>
                <a:latin typeface="Verdana"/>
                <a:cs typeface="Verdana"/>
              </a:rPr>
              <a:t>K</a:t>
            </a:r>
            <a:r>
              <a:rPr lang="sv-SE" sz="1400" b="1" dirty="0" err="1" smtClean="0">
                <a:solidFill>
                  <a:srgbClr val="002E5F"/>
                </a:solidFill>
                <a:latin typeface="Verdana"/>
                <a:cs typeface="Verdana"/>
              </a:rPr>
              <a:t>nowledge</a:t>
            </a:r>
            <a:r>
              <a:rPr lang="sv-SE" sz="1400" b="1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b="1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are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carry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out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400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dirty="0" err="1" smtClean="0">
                <a:solidFill>
                  <a:srgbClr val="002E5F"/>
                </a:solidFill>
                <a:latin typeface="Verdana"/>
                <a:cs typeface="Verdana"/>
              </a:rPr>
              <a:t>work</a:t>
            </a: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4476750"/>
            <a:ext cx="4191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 smtClean="0">
                <a:solidFill>
                  <a:srgbClr val="002E5F"/>
                </a:solidFill>
                <a:latin typeface="+mj-lt"/>
                <a:cs typeface="Arial"/>
              </a:rPr>
              <a:t>(</a:t>
            </a:r>
            <a:r>
              <a:rPr lang="en-US" sz="1000" spc="-55" dirty="0">
                <a:solidFill>
                  <a:srgbClr val="002E5F"/>
                </a:solidFill>
                <a:latin typeface="Arial"/>
                <a:cs typeface="Arial"/>
              </a:rPr>
              <a:t>Drucker, Peter F. "Knowledge-worker productivity: The biggest challenge." California management review 41, no. 2 (1999): 79-94</a:t>
            </a:r>
            <a:r>
              <a:rPr lang="en-US" sz="1000" spc="-55" dirty="0" smtClean="0">
                <a:solidFill>
                  <a:srgbClr val="002E5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2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81"/>
    </mc:Choice>
    <mc:Fallback>
      <p:transition spd="slow" advTm="3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2817</TotalTime>
  <Words>2305</Words>
  <Application>Microsoft Office PowerPoint</Application>
  <PresentationFormat>On-screen Show (16:9)</PresentationFormat>
  <Paragraphs>121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Verdana</vt:lpstr>
      <vt:lpstr>Verdana-BoldItalic</vt:lpstr>
      <vt:lpstr>Office Theme</vt:lpstr>
      <vt:lpstr>PowerPoint Presentation</vt:lpstr>
      <vt:lpstr>Knowledge workers’ productivity in the 21st centrury</vt:lpstr>
      <vt:lpstr>Manual workers’ productivity in the 20th century</vt:lpstr>
      <vt:lpstr>Manual workers’ productivity in the 20th century</vt:lpstr>
      <vt:lpstr>Frederick Winslow Taylor (FWT)</vt:lpstr>
      <vt:lpstr>What did FWT do?</vt:lpstr>
      <vt:lpstr>FTW’s principles</vt:lpstr>
      <vt:lpstr>Manual vs. Knowledge work</vt:lpstr>
      <vt:lpstr>Manual vs. Knowledge workers</vt:lpstr>
      <vt:lpstr>Why is the knowledge workers’ productivity of importance?</vt:lpstr>
      <vt:lpstr>What determine productivity among knowledge workers?</vt:lpstr>
      <vt:lpstr>Requirement 1: Define the task (or the goal) 1(3)</vt:lpstr>
      <vt:lpstr>Requirement 1: Define the task (or the goal) 2(3)</vt:lpstr>
      <vt:lpstr>Requirement 1: Define the task (or the goal) 3(3)</vt:lpstr>
      <vt:lpstr>Requirement 2: Impose responsibility</vt:lpstr>
      <vt:lpstr>Requirement 3: Enforce continuous innovation</vt:lpstr>
      <vt:lpstr>Requirement 4: Enforce continuous learning and teaching</vt:lpstr>
      <vt:lpstr>Requirement 5: Define quality and quantity output</vt:lpstr>
      <vt:lpstr>Requirement 6: Knowledge worker need to be treated as an asset, not a cost</vt:lpstr>
      <vt:lpstr>The technologists</vt:lpstr>
      <vt:lpstr>Transform manual workers to technologist</vt:lpstr>
      <vt:lpstr>Improve the technologists’ productivity</vt:lpstr>
      <vt:lpstr>Three elements that makes  technologists productive</vt:lpstr>
      <vt:lpstr>How to begin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47</cp:revision>
  <dcterms:created xsi:type="dcterms:W3CDTF">2018-10-28T13:29:12Z</dcterms:created>
  <dcterms:modified xsi:type="dcterms:W3CDTF">2019-09-28T19:09:23Z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2018-10-26T00:00:00Z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2018-10-28T00:00:00Z</vt:filetime>
  </property>
</Properties>
</file>