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83652" y="216408"/>
            <a:ext cx="981455" cy="816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0747" y="1620011"/>
            <a:ext cx="6842505" cy="137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4819" y="1335664"/>
            <a:ext cx="8014360" cy="307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002E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84347" rIns="0" bIns="0" rtlCol="0">
            <a:spAutoFit/>
          </a:bodyPr>
          <a:lstStyle/>
          <a:p>
            <a:pPr marL="719455" marR="5080">
              <a:lnSpc>
                <a:spcPct val="100000"/>
              </a:lnSpc>
            </a:pPr>
            <a:r>
              <a:rPr sz="3000" b="1" i="1" spc="-5" dirty="0">
                <a:latin typeface="Verdana-BoldItalic"/>
                <a:cs typeface="Verdana-BoldItalic"/>
              </a:rPr>
              <a:t>Presentation: </a:t>
            </a:r>
            <a:r>
              <a:rPr sz="3000" spc="-5" dirty="0"/>
              <a:t>Business </a:t>
            </a:r>
            <a:r>
              <a:rPr sz="3000" dirty="0"/>
              <a:t>Processes  and </a:t>
            </a:r>
            <a:r>
              <a:rPr sz="3000" spc="-40" dirty="0"/>
              <a:t>Work </a:t>
            </a:r>
            <a:r>
              <a:rPr sz="3000" spc="-10" dirty="0"/>
              <a:t>Practices </a:t>
            </a:r>
            <a:r>
              <a:rPr sz="3000" dirty="0"/>
              <a:t>in Knowledge  </a:t>
            </a:r>
            <a:r>
              <a:rPr sz="3000" spc="-5" dirty="0"/>
              <a:t>Management</a:t>
            </a:r>
            <a:endParaRPr sz="3000">
              <a:latin typeface="Verdana-BoldItalic"/>
              <a:cs typeface="Verdana-BoldIt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1208" y="3368294"/>
            <a:ext cx="3418204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2E5F"/>
                </a:solidFill>
                <a:latin typeface="Verdana"/>
                <a:cs typeface="Verdana"/>
              </a:rPr>
              <a:t>Erik</a:t>
            </a:r>
            <a:r>
              <a:rPr sz="2000" spc="-9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002E5F"/>
                </a:solidFill>
                <a:latin typeface="Verdana"/>
                <a:cs typeface="Verdana"/>
              </a:rPr>
              <a:t>Perjons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00" spc="-75" dirty="0">
                <a:solidFill>
                  <a:srgbClr val="002E5F"/>
                </a:solidFill>
                <a:latin typeface="Verdana"/>
                <a:cs typeface="Verdana"/>
              </a:rPr>
              <a:t>DSV, </a:t>
            </a:r>
            <a:r>
              <a:rPr sz="2000" dirty="0">
                <a:solidFill>
                  <a:srgbClr val="002E5F"/>
                </a:solidFill>
                <a:latin typeface="Verdana"/>
                <a:cs typeface="Verdana"/>
              </a:rPr>
              <a:t>Stockholm</a:t>
            </a:r>
            <a:r>
              <a:rPr sz="2000" spc="-4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2E5F"/>
                </a:solidFill>
                <a:latin typeface="Verdana"/>
                <a:cs typeface="Verdana"/>
              </a:rPr>
              <a:t>University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557339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Balance processes </a:t>
            </a:r>
            <a:r>
              <a:rPr sz="2400" b="1" dirty="0">
                <a:latin typeface="Verdana"/>
                <a:cs typeface="Verdana"/>
              </a:rPr>
              <a:t>and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practices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1670" marR="5080" indent="-342900">
              <a:lnSpc>
                <a:spcPct val="142400"/>
              </a:lnSpc>
              <a:buSzPct val="91176"/>
              <a:buChar char="●"/>
              <a:tabLst>
                <a:tab pos="661035" algn="l"/>
                <a:tab pos="661670" algn="l"/>
              </a:tabLst>
            </a:pPr>
            <a:r>
              <a:rPr dirty="0"/>
              <a:t>Managers need to </a:t>
            </a:r>
            <a:r>
              <a:rPr b="1" spc="-5" dirty="0">
                <a:latin typeface="Verdana"/>
                <a:cs typeface="Verdana"/>
              </a:rPr>
              <a:t>balance between processes </a:t>
            </a:r>
            <a:r>
              <a:rPr b="1" dirty="0">
                <a:latin typeface="Verdana"/>
                <a:cs typeface="Verdana"/>
              </a:rPr>
              <a:t>and practices </a:t>
            </a:r>
            <a:r>
              <a:rPr spc="-5" dirty="0"/>
              <a:t>to  provide </a:t>
            </a:r>
            <a:r>
              <a:rPr dirty="0"/>
              <a:t>structure and efficiency and at </a:t>
            </a:r>
            <a:r>
              <a:rPr spc="-5" dirty="0"/>
              <a:t>the </a:t>
            </a:r>
            <a:r>
              <a:rPr dirty="0"/>
              <a:t>same time foster  </a:t>
            </a:r>
            <a:r>
              <a:rPr spc="-5" dirty="0"/>
              <a:t>innovation </a:t>
            </a:r>
            <a:r>
              <a:rPr dirty="0"/>
              <a:t>and</a:t>
            </a:r>
            <a:r>
              <a:rPr spc="-85" dirty="0"/>
              <a:t> </a:t>
            </a:r>
            <a:r>
              <a:rPr dirty="0"/>
              <a:t>creativity</a:t>
            </a:r>
          </a:p>
          <a:p>
            <a:pPr marL="661670" marR="536575" indent="-342900">
              <a:lnSpc>
                <a:spcPct val="134400"/>
              </a:lnSpc>
              <a:spcBef>
                <a:spcPts val="440"/>
              </a:spcBef>
              <a:buSzPct val="91666"/>
              <a:buFont typeface="Verdana"/>
              <a:buChar char="●"/>
              <a:tabLst>
                <a:tab pos="661035" algn="l"/>
                <a:tab pos="661670" algn="l"/>
              </a:tabLst>
            </a:pPr>
            <a:r>
              <a:rPr sz="1800" b="1" dirty="0">
                <a:latin typeface="Verdana"/>
                <a:cs typeface="Verdana"/>
              </a:rPr>
              <a:t>If you lean </a:t>
            </a:r>
            <a:r>
              <a:rPr sz="1800" b="1" spc="-5" dirty="0">
                <a:latin typeface="Verdana"/>
                <a:cs typeface="Verdana"/>
              </a:rPr>
              <a:t>too much towards practices: </a:t>
            </a:r>
            <a:r>
              <a:rPr sz="1800" dirty="0"/>
              <a:t>new </a:t>
            </a:r>
            <a:r>
              <a:rPr sz="1800" spc="-5" dirty="0"/>
              <a:t>ideas </a:t>
            </a:r>
            <a:r>
              <a:rPr sz="1800" dirty="0"/>
              <a:t>is  </a:t>
            </a:r>
            <a:r>
              <a:rPr sz="1800" spc="-5" dirty="0"/>
              <a:t>bubbling </a:t>
            </a:r>
            <a:r>
              <a:rPr sz="1800" dirty="0"/>
              <a:t>up all the time, </a:t>
            </a:r>
            <a:r>
              <a:rPr sz="1800" spc="-5" dirty="0"/>
              <a:t>but there </a:t>
            </a:r>
            <a:r>
              <a:rPr sz="1800" dirty="0"/>
              <a:t>is a lack </a:t>
            </a:r>
            <a:r>
              <a:rPr sz="1800" spc="-5" dirty="0"/>
              <a:t>of structure </a:t>
            </a:r>
            <a:r>
              <a:rPr sz="1800" dirty="0"/>
              <a:t>for  </a:t>
            </a:r>
            <a:r>
              <a:rPr sz="1800" b="1" spc="-5" dirty="0">
                <a:latin typeface="Verdana"/>
                <a:cs typeface="Verdana"/>
              </a:rPr>
              <a:t>harnessing</a:t>
            </a:r>
            <a:r>
              <a:rPr sz="1800" b="1" spc="-6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them.</a:t>
            </a:r>
            <a:endParaRPr sz="1800">
              <a:latin typeface="Verdana"/>
              <a:cs typeface="Verdana"/>
            </a:endParaRPr>
          </a:p>
          <a:p>
            <a:pPr marL="661670" marR="106045" indent="-342900">
              <a:lnSpc>
                <a:spcPct val="134400"/>
              </a:lnSpc>
              <a:spcBef>
                <a:spcPts val="420"/>
              </a:spcBef>
              <a:buSzPct val="91666"/>
              <a:buFont typeface="Verdana"/>
              <a:buChar char="●"/>
              <a:tabLst>
                <a:tab pos="661035" algn="l"/>
                <a:tab pos="661670" algn="l"/>
              </a:tabLst>
            </a:pPr>
            <a:r>
              <a:rPr sz="1800" b="1" dirty="0">
                <a:latin typeface="Verdana"/>
                <a:cs typeface="Verdana"/>
              </a:rPr>
              <a:t>If you lean </a:t>
            </a:r>
            <a:r>
              <a:rPr sz="1800" b="1" spc="-5" dirty="0">
                <a:latin typeface="Verdana"/>
                <a:cs typeface="Verdana"/>
              </a:rPr>
              <a:t>too much towards </a:t>
            </a:r>
            <a:r>
              <a:rPr sz="1800" b="1" dirty="0">
                <a:latin typeface="Verdana"/>
                <a:cs typeface="Verdana"/>
              </a:rPr>
              <a:t>processes: </a:t>
            </a:r>
            <a:r>
              <a:rPr sz="1800" spc="-5" dirty="0"/>
              <a:t>you </a:t>
            </a:r>
            <a:r>
              <a:rPr sz="1800" dirty="0"/>
              <a:t>will </a:t>
            </a:r>
            <a:r>
              <a:rPr sz="1800" spc="-5" dirty="0"/>
              <a:t>get </a:t>
            </a:r>
            <a:r>
              <a:rPr sz="1800" dirty="0"/>
              <a:t>a lot  </a:t>
            </a:r>
            <a:r>
              <a:rPr sz="1800" spc="-5" dirty="0"/>
              <a:t>of structure but </a:t>
            </a:r>
            <a:r>
              <a:rPr sz="1800" dirty="0"/>
              <a:t>little </a:t>
            </a:r>
            <a:r>
              <a:rPr sz="1800" spc="-5" dirty="0"/>
              <a:t>freedom of movement </a:t>
            </a:r>
            <a:r>
              <a:rPr sz="1800" dirty="0"/>
              <a:t>including</a:t>
            </a:r>
            <a:r>
              <a:rPr sz="1800" spc="85" dirty="0"/>
              <a:t> </a:t>
            </a:r>
            <a:r>
              <a:rPr sz="1800" dirty="0"/>
              <a:t>the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3815" y="4491228"/>
            <a:ext cx="2527935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2E5F"/>
                </a:solidFill>
                <a:latin typeface="Verdana"/>
                <a:cs typeface="Verdana"/>
              </a:rPr>
              <a:t>creation of</a:t>
            </a:r>
            <a:r>
              <a:rPr sz="1800" spc="-5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2E5F"/>
                </a:solidFill>
                <a:latin typeface="Verdana"/>
                <a:cs typeface="Verdana"/>
              </a:rPr>
              <a:t>innovation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8438" y="4645050"/>
            <a:ext cx="191579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7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915" y="1215821"/>
            <a:ext cx="6960870" cy="305435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0"/>
              </a:spcBef>
              <a:buSzPct val="93333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order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balance practice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that,</a:t>
            </a:r>
            <a:r>
              <a:rPr sz="1500" b="1" spc="2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practices</a:t>
            </a:r>
            <a:endParaRPr sz="1500">
              <a:latin typeface="Verdana"/>
              <a:cs typeface="Verdana"/>
            </a:endParaRPr>
          </a:p>
          <a:p>
            <a:pPr marL="355600" marR="218440">
              <a:lnSpc>
                <a:spcPct val="161000"/>
              </a:lnSpc>
              <a:spcBef>
                <a:spcPts val="5"/>
              </a:spcBef>
            </a:pP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need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be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identified,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understood and disseminated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since  processes are often already documented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process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diagrams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or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text</a:t>
            </a:r>
            <a:r>
              <a:rPr sz="1500" spc="-8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form</a:t>
            </a:r>
            <a:endParaRPr sz="150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61000"/>
              </a:lnSpc>
              <a:spcBef>
                <a:spcPts val="365"/>
              </a:spcBef>
              <a:buSzPct val="93333"/>
              <a:buFont typeface="Verdana"/>
              <a:buChar char="●"/>
              <a:tabLst>
                <a:tab pos="355600" algn="l"/>
              </a:tabLst>
            </a:pP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Challenge </a:t>
            </a: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to identify work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practices: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This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could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be a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challenging 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task since there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gap between the </a:t>
            </a:r>
            <a:r>
              <a:rPr sz="1500" spc="-15" dirty="0">
                <a:solidFill>
                  <a:srgbClr val="002E5F"/>
                </a:solidFill>
                <a:latin typeface="Verdana"/>
                <a:cs typeface="Verdana"/>
              </a:rPr>
              <a:t>way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described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 descriptions and the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way employees actually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within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</a:t>
            </a:r>
            <a:r>
              <a:rPr sz="1500" spc="18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practice.</a:t>
            </a:r>
            <a:endParaRPr sz="15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65"/>
              </a:spcBef>
              <a:buSzPct val="93333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How to identify </a:t>
            </a: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practices: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Observe the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practices in</a:t>
            </a:r>
            <a:r>
              <a:rPr sz="1500" spc="2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reality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3815" y="4395520"/>
            <a:ext cx="384810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otherwise the tacit knowledge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is</a:t>
            </a:r>
            <a:r>
              <a:rPr sz="1500" spc="1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missed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70915" y="671576"/>
            <a:ext cx="647319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Verdana"/>
                <a:cs typeface="Verdana"/>
              </a:rPr>
              <a:t>How </a:t>
            </a:r>
            <a:r>
              <a:rPr sz="2200" b="1" spc="-5" dirty="0">
                <a:latin typeface="Verdana"/>
                <a:cs typeface="Verdana"/>
              </a:rPr>
              <a:t>to </a:t>
            </a:r>
            <a:r>
              <a:rPr sz="2200" b="1" spc="-10" dirty="0">
                <a:latin typeface="Verdana"/>
                <a:cs typeface="Verdana"/>
              </a:rPr>
              <a:t>balance </a:t>
            </a:r>
            <a:r>
              <a:rPr sz="2200" b="1" spc="-5" dirty="0">
                <a:latin typeface="Verdana"/>
                <a:cs typeface="Verdana"/>
              </a:rPr>
              <a:t>practices and</a:t>
            </a:r>
            <a:r>
              <a:rPr sz="2200" b="1" spc="55" dirty="0">
                <a:latin typeface="Verdana"/>
                <a:cs typeface="Verdana"/>
              </a:rPr>
              <a:t> </a:t>
            </a:r>
            <a:r>
              <a:rPr sz="2200" b="1" spc="-5" dirty="0">
                <a:latin typeface="Verdana"/>
                <a:cs typeface="Verdana"/>
              </a:rPr>
              <a:t>processes?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3450" y="4517644"/>
            <a:ext cx="191579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915" y="1432686"/>
            <a:ext cx="6958330" cy="2134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</a:t>
            </a:r>
            <a:r>
              <a:rPr sz="1300" spc="-15" dirty="0">
                <a:solidFill>
                  <a:srgbClr val="002E5F"/>
                </a:solidFill>
                <a:latin typeface="Verdana"/>
                <a:cs typeface="Verdana"/>
              </a:rPr>
              <a:t>Xerox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reps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have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created a community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practice that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develop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</a:t>
            </a:r>
            <a:r>
              <a:rPr sz="1300" spc="22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collective</a:t>
            </a:r>
            <a:endParaRPr sz="13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345"/>
              </a:spcBef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pool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practical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 knowledge</a:t>
            </a:r>
            <a:endParaRPr sz="1300">
              <a:latin typeface="Verdana"/>
              <a:cs typeface="Verdana"/>
            </a:endParaRPr>
          </a:p>
          <a:p>
            <a:pPr marL="355600" marR="5080" indent="-342900">
              <a:lnSpc>
                <a:spcPct val="185500"/>
              </a:lnSpc>
              <a:spcBef>
                <a:spcPts val="320"/>
              </a:spcBef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reps met informally and shared knowledge about different machines,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ways 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workings,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issues,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methods</a:t>
            </a:r>
            <a:r>
              <a:rPr sz="1300" spc="8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used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E5F"/>
              </a:buClr>
              <a:buFont typeface="Verdana"/>
              <a:buChar char="●"/>
            </a:pP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reps did something else compared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what they are expected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do.</a:t>
            </a:r>
            <a:r>
              <a:rPr sz="1300" spc="22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They</a:t>
            </a:r>
            <a:endParaRPr sz="13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340"/>
              </a:spcBef>
            </a:pP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address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problem in a </a:t>
            </a:r>
            <a:r>
              <a:rPr sz="1300" spc="-15" dirty="0">
                <a:solidFill>
                  <a:srgbClr val="002E5F"/>
                </a:solidFill>
                <a:latin typeface="Verdana"/>
                <a:cs typeface="Verdana"/>
              </a:rPr>
              <a:t>way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not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specified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in process</a:t>
            </a:r>
            <a:r>
              <a:rPr sz="1300" spc="26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decriptions.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189928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Xerox</a:t>
            </a:r>
            <a:r>
              <a:rPr sz="2400" b="1" spc="-10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case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06210" y="4517644"/>
            <a:ext cx="191643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915" y="1432686"/>
            <a:ext cx="6958330" cy="2134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</a:t>
            </a:r>
            <a:r>
              <a:rPr sz="1300" spc="-15" dirty="0">
                <a:solidFill>
                  <a:srgbClr val="002E5F"/>
                </a:solidFill>
                <a:latin typeface="Verdana"/>
                <a:cs typeface="Verdana"/>
              </a:rPr>
              <a:t>Xerox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reps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have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created a community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practice that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develop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</a:t>
            </a:r>
            <a:r>
              <a:rPr sz="1300" spc="22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collective</a:t>
            </a:r>
            <a:endParaRPr sz="13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345"/>
              </a:spcBef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pool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practical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 knowledge</a:t>
            </a:r>
            <a:endParaRPr sz="1300">
              <a:latin typeface="Verdana"/>
              <a:cs typeface="Verdana"/>
            </a:endParaRPr>
          </a:p>
          <a:p>
            <a:pPr marL="355600" marR="5080" indent="-342900">
              <a:lnSpc>
                <a:spcPct val="185500"/>
              </a:lnSpc>
              <a:spcBef>
                <a:spcPts val="320"/>
              </a:spcBef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reps met informally and shared knowledge about different machines,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ways 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workings,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issues,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methods</a:t>
            </a:r>
            <a:r>
              <a:rPr sz="1300" spc="8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used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E5F"/>
              </a:buClr>
              <a:buFont typeface="Verdana"/>
              <a:buChar char="●"/>
            </a:pP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reps did something else compared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what they are expected </a:t>
            </a:r>
            <a:r>
              <a:rPr sz="1300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do.</a:t>
            </a:r>
            <a:r>
              <a:rPr sz="1300" spc="22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They</a:t>
            </a:r>
            <a:endParaRPr sz="13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340"/>
              </a:spcBef>
            </a:pP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address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problem in a </a:t>
            </a:r>
            <a:r>
              <a:rPr sz="1300" spc="-15" dirty="0">
                <a:solidFill>
                  <a:srgbClr val="002E5F"/>
                </a:solidFill>
                <a:latin typeface="Verdana"/>
                <a:cs typeface="Verdana"/>
              </a:rPr>
              <a:t>way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not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specified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in process</a:t>
            </a:r>
            <a:r>
              <a:rPr sz="1300" spc="26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decriptions.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189928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Xerox</a:t>
            </a:r>
            <a:r>
              <a:rPr sz="2400" b="1" spc="-10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case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904" y="1469135"/>
            <a:ext cx="5273675" cy="44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130" dirty="0">
                <a:latin typeface="Arial"/>
                <a:cs typeface="Arial"/>
              </a:rPr>
              <a:t>Just-in-Time </a:t>
            </a:r>
            <a:r>
              <a:rPr sz="2700" spc="-145" dirty="0">
                <a:latin typeface="Arial"/>
                <a:cs typeface="Arial"/>
              </a:rPr>
              <a:t>Knowledge</a:t>
            </a:r>
            <a:r>
              <a:rPr sz="2700" spc="-210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Management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5622" y="388620"/>
            <a:ext cx="6889750" cy="83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Relating knowledge </a:t>
            </a:r>
            <a:r>
              <a:rPr sz="2700" b="1" dirty="0">
                <a:latin typeface="Verdana"/>
                <a:cs typeface="Verdana"/>
              </a:rPr>
              <a:t>to the</a:t>
            </a:r>
            <a:r>
              <a:rPr sz="2700" b="1" spc="-85" dirty="0">
                <a:latin typeface="Verdana"/>
                <a:cs typeface="Verdana"/>
              </a:rPr>
              <a:t> </a:t>
            </a:r>
            <a:r>
              <a:rPr sz="2700" b="1" spc="-5" dirty="0">
                <a:latin typeface="Verdana"/>
                <a:cs typeface="Verdana"/>
              </a:rPr>
              <a:t>business</a:t>
            </a:r>
            <a:endParaRPr sz="2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700" b="1" spc="-10" dirty="0">
                <a:latin typeface="Verdana"/>
                <a:cs typeface="Verdana"/>
              </a:rPr>
              <a:t>process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05" y="2391282"/>
            <a:ext cx="367982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55" dirty="0">
                <a:solidFill>
                  <a:srgbClr val="002E5F"/>
                </a:solidFill>
                <a:latin typeface="Arial"/>
                <a:cs typeface="Arial"/>
              </a:rPr>
              <a:t>What </a:t>
            </a:r>
            <a:r>
              <a:rPr sz="1350" b="1" spc="-65" dirty="0">
                <a:solidFill>
                  <a:srgbClr val="002E5F"/>
                </a:solidFill>
                <a:latin typeface="Arial"/>
                <a:cs typeface="Arial"/>
              </a:rPr>
              <a:t>type </a:t>
            </a:r>
            <a:r>
              <a:rPr sz="1350" b="1" spc="-60" dirty="0">
                <a:solidFill>
                  <a:srgbClr val="002E5F"/>
                </a:solidFill>
                <a:latin typeface="Arial"/>
                <a:cs typeface="Arial"/>
              </a:rPr>
              <a:t>of </a:t>
            </a:r>
            <a:r>
              <a:rPr sz="1350" b="1" spc="-9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350" b="1" spc="-130" dirty="0">
                <a:solidFill>
                  <a:srgbClr val="002E5F"/>
                </a:solidFill>
                <a:latin typeface="Arial"/>
                <a:cs typeface="Arial"/>
              </a:rPr>
              <a:t>is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needed </a:t>
            </a:r>
            <a:r>
              <a:rPr sz="1350" b="1" spc="-70" dirty="0">
                <a:solidFill>
                  <a:srgbClr val="002E5F"/>
                </a:solidFill>
                <a:latin typeface="Arial"/>
                <a:cs typeface="Arial"/>
              </a:rPr>
              <a:t>in </a:t>
            </a:r>
            <a:r>
              <a:rPr sz="1350" b="1" spc="-110" dirty="0">
                <a:solidFill>
                  <a:srgbClr val="002E5F"/>
                </a:solidFill>
                <a:latin typeface="Arial"/>
                <a:cs typeface="Arial"/>
              </a:rPr>
              <a:t>each</a:t>
            </a:r>
            <a:r>
              <a:rPr sz="1350" b="1" spc="-25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activity?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761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91" y="65933"/>
                </a:lnTo>
                <a:lnTo>
                  <a:pt x="31638" y="31619"/>
                </a:lnTo>
                <a:lnTo>
                  <a:pt x="65954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54" y="639216"/>
                </a:lnTo>
                <a:lnTo>
                  <a:pt x="31638" y="616080"/>
                </a:lnTo>
                <a:lnTo>
                  <a:pt x="8491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9546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83" y="65933"/>
                </a:lnTo>
                <a:lnTo>
                  <a:pt x="31619" y="31619"/>
                </a:lnTo>
                <a:lnTo>
                  <a:pt x="65933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33" y="639216"/>
                </a:lnTo>
                <a:lnTo>
                  <a:pt x="31619" y="616080"/>
                </a:lnTo>
                <a:lnTo>
                  <a:pt x="8483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424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76" y="51701"/>
                </a:moveTo>
                <a:lnTo>
                  <a:pt x="445058" y="92430"/>
                </a:lnTo>
                <a:lnTo>
                  <a:pt x="444030" y="96316"/>
                </a:lnTo>
                <a:lnTo>
                  <a:pt x="447573" y="102374"/>
                </a:lnTo>
                <a:lnTo>
                  <a:pt x="451459" y="103403"/>
                </a:lnTo>
                <a:lnTo>
                  <a:pt x="529206" y="58051"/>
                </a:lnTo>
                <a:lnTo>
                  <a:pt x="527494" y="58051"/>
                </a:lnTo>
                <a:lnTo>
                  <a:pt x="527494" y="57188"/>
                </a:lnTo>
                <a:lnTo>
                  <a:pt x="524281" y="57188"/>
                </a:lnTo>
                <a:lnTo>
                  <a:pt x="514876" y="51701"/>
                </a:lnTo>
                <a:close/>
              </a:path>
              <a:path w="540385" h="103504">
                <a:moveTo>
                  <a:pt x="503991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91" y="58051"/>
                </a:lnTo>
                <a:lnTo>
                  <a:pt x="514876" y="51701"/>
                </a:lnTo>
                <a:lnTo>
                  <a:pt x="503991" y="45351"/>
                </a:lnTo>
                <a:close/>
              </a:path>
              <a:path w="540385" h="103504">
                <a:moveTo>
                  <a:pt x="529206" y="45351"/>
                </a:moveTo>
                <a:lnTo>
                  <a:pt x="527494" y="45351"/>
                </a:lnTo>
                <a:lnTo>
                  <a:pt x="527494" y="58051"/>
                </a:lnTo>
                <a:lnTo>
                  <a:pt x="529206" y="58051"/>
                </a:lnTo>
                <a:lnTo>
                  <a:pt x="540092" y="51701"/>
                </a:lnTo>
                <a:lnTo>
                  <a:pt x="529206" y="45351"/>
                </a:lnTo>
                <a:close/>
              </a:path>
              <a:path w="540385" h="103504">
                <a:moveTo>
                  <a:pt x="524281" y="46215"/>
                </a:moveTo>
                <a:lnTo>
                  <a:pt x="514876" y="51701"/>
                </a:lnTo>
                <a:lnTo>
                  <a:pt x="524281" y="57188"/>
                </a:lnTo>
                <a:lnTo>
                  <a:pt x="524281" y="46215"/>
                </a:lnTo>
                <a:close/>
              </a:path>
              <a:path w="540385" h="103504">
                <a:moveTo>
                  <a:pt x="527494" y="46215"/>
                </a:moveTo>
                <a:lnTo>
                  <a:pt x="524281" y="46215"/>
                </a:lnTo>
                <a:lnTo>
                  <a:pt x="524281" y="57188"/>
                </a:lnTo>
                <a:lnTo>
                  <a:pt x="527494" y="57188"/>
                </a:lnTo>
                <a:lnTo>
                  <a:pt x="527494" y="46215"/>
                </a:lnTo>
                <a:close/>
              </a:path>
              <a:path w="540385" h="103504">
                <a:moveTo>
                  <a:pt x="451459" y="0"/>
                </a:moveTo>
                <a:lnTo>
                  <a:pt x="447573" y="1015"/>
                </a:lnTo>
                <a:lnTo>
                  <a:pt x="444030" y="7086"/>
                </a:lnTo>
                <a:lnTo>
                  <a:pt x="445058" y="10972"/>
                </a:lnTo>
                <a:lnTo>
                  <a:pt x="514876" y="51701"/>
                </a:lnTo>
                <a:lnTo>
                  <a:pt x="524281" y="46215"/>
                </a:lnTo>
                <a:lnTo>
                  <a:pt x="527494" y="46215"/>
                </a:lnTo>
                <a:lnTo>
                  <a:pt x="527494" y="45351"/>
                </a:lnTo>
                <a:lnTo>
                  <a:pt x="529206" y="45351"/>
                </a:lnTo>
                <a:lnTo>
                  <a:pt x="45145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72639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0855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16914" y="4359097"/>
            <a:ext cx="91630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Receive 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r>
              <a:rPr sz="1350" spc="-11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from 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primary</a:t>
            </a:r>
            <a:r>
              <a:rPr sz="1350" spc="-14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care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99714" y="4466996"/>
            <a:ext cx="95504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Decide</a:t>
            </a:r>
            <a:r>
              <a:rPr sz="1350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about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818388" y="119633"/>
                </a:moveTo>
                <a:lnTo>
                  <a:pt x="0" y="119633"/>
                </a:lnTo>
                <a:lnTo>
                  <a:pt x="409194" y="239267"/>
                </a:lnTo>
                <a:lnTo>
                  <a:pt x="818388" y="119633"/>
                </a:lnTo>
                <a:close/>
              </a:path>
              <a:path w="818514" h="239395">
                <a:moveTo>
                  <a:pt x="613790" y="0"/>
                </a:moveTo>
                <a:lnTo>
                  <a:pt x="204597" y="0"/>
                </a:lnTo>
                <a:lnTo>
                  <a:pt x="204597" y="119633"/>
                </a:lnTo>
                <a:lnTo>
                  <a:pt x="613790" y="119633"/>
                </a:lnTo>
                <a:lnTo>
                  <a:pt x="61379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0" y="119633"/>
                </a:moveTo>
                <a:lnTo>
                  <a:pt x="204597" y="119633"/>
                </a:lnTo>
                <a:lnTo>
                  <a:pt x="204597" y="0"/>
                </a:lnTo>
                <a:lnTo>
                  <a:pt x="613790" y="0"/>
                </a:lnTo>
                <a:lnTo>
                  <a:pt x="613790" y="119633"/>
                </a:lnTo>
                <a:lnTo>
                  <a:pt x="818388" y="119633"/>
                </a:lnTo>
                <a:lnTo>
                  <a:pt x="409194" y="239267"/>
                </a:lnTo>
                <a:lnTo>
                  <a:pt x="0" y="119633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6" y="152400"/>
                </a:moveTo>
                <a:lnTo>
                  <a:pt x="0" y="152400"/>
                </a:lnTo>
                <a:lnTo>
                  <a:pt x="410718" y="304800"/>
                </a:lnTo>
                <a:lnTo>
                  <a:pt x="821436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6" y="152400"/>
                </a:lnTo>
                <a:lnTo>
                  <a:pt x="410718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5" y="152400"/>
                </a:moveTo>
                <a:lnTo>
                  <a:pt x="0" y="152400"/>
                </a:lnTo>
                <a:lnTo>
                  <a:pt x="410717" y="304800"/>
                </a:lnTo>
                <a:lnTo>
                  <a:pt x="821435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5" y="152400"/>
                </a:lnTo>
                <a:lnTo>
                  <a:pt x="410717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41114" y="4368546"/>
            <a:ext cx="2022475" cy="649605"/>
          </a:xfrm>
          <a:custGeom>
            <a:avLst/>
            <a:gdLst/>
            <a:ahLst/>
            <a:cxnLst/>
            <a:rect l="l" t="t" r="r" b="b"/>
            <a:pathLst>
              <a:path w="2022475" h="649604">
                <a:moveTo>
                  <a:pt x="0" y="108203"/>
                </a:moveTo>
                <a:lnTo>
                  <a:pt x="8495" y="66088"/>
                </a:lnTo>
                <a:lnTo>
                  <a:pt x="31670" y="31694"/>
                </a:lnTo>
                <a:lnTo>
                  <a:pt x="66061" y="8504"/>
                </a:lnTo>
                <a:lnTo>
                  <a:pt x="108203" y="0"/>
                </a:lnTo>
                <a:lnTo>
                  <a:pt x="1914144" y="0"/>
                </a:lnTo>
                <a:lnTo>
                  <a:pt x="1956286" y="8504"/>
                </a:lnTo>
                <a:lnTo>
                  <a:pt x="1990677" y="31694"/>
                </a:lnTo>
                <a:lnTo>
                  <a:pt x="2013852" y="66088"/>
                </a:lnTo>
                <a:lnTo>
                  <a:pt x="2022348" y="108203"/>
                </a:lnTo>
                <a:lnTo>
                  <a:pt x="2022348" y="541019"/>
                </a:lnTo>
                <a:lnTo>
                  <a:pt x="2013852" y="583135"/>
                </a:lnTo>
                <a:lnTo>
                  <a:pt x="1990677" y="617529"/>
                </a:lnTo>
                <a:lnTo>
                  <a:pt x="1956286" y="640719"/>
                </a:lnTo>
                <a:lnTo>
                  <a:pt x="1914144" y="649223"/>
                </a:lnTo>
                <a:lnTo>
                  <a:pt x="108203" y="649223"/>
                </a:lnTo>
                <a:lnTo>
                  <a:pt x="66061" y="640719"/>
                </a:lnTo>
                <a:lnTo>
                  <a:pt x="31670" y="617529"/>
                </a:lnTo>
                <a:lnTo>
                  <a:pt x="8495" y="583135"/>
                </a:lnTo>
                <a:lnTo>
                  <a:pt x="0" y="541019"/>
                </a:lnTo>
                <a:lnTo>
                  <a:pt x="0" y="108203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37379" y="4367326"/>
            <a:ext cx="167068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Book </a:t>
            </a:r>
            <a:r>
              <a:rPr sz="1350" spc="-105" dirty="0">
                <a:solidFill>
                  <a:srgbClr val="002E5F"/>
                </a:solidFill>
                <a:latin typeface="Arial"/>
                <a:cs typeface="Arial"/>
              </a:rPr>
              <a:t>a </a:t>
            </a:r>
            <a:r>
              <a:rPr sz="1350" spc="-65" dirty="0">
                <a:solidFill>
                  <a:srgbClr val="002E5F"/>
                </a:solidFill>
                <a:latin typeface="Arial"/>
                <a:cs typeface="Arial"/>
              </a:rPr>
              <a:t>physician </a:t>
            </a:r>
            <a:r>
              <a:rPr sz="1350" spc="-20" dirty="0">
                <a:solidFill>
                  <a:srgbClr val="002E5F"/>
                </a:solidFill>
                <a:latin typeface="Arial"/>
                <a:cs typeface="Arial"/>
              </a:rPr>
              <a:t>at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the  </a:t>
            </a:r>
            <a:r>
              <a:rPr sz="1350" spc="-40" dirty="0">
                <a:solidFill>
                  <a:srgbClr val="002E5F"/>
                </a:solidFill>
                <a:latin typeface="Arial"/>
                <a:cs typeface="Arial"/>
              </a:rPr>
              <a:t>hospital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002E5F"/>
                </a:solidFill>
                <a:latin typeface="Arial"/>
                <a:cs typeface="Arial"/>
              </a:rPr>
              <a:t>or</a:t>
            </a:r>
            <a:r>
              <a:rPr sz="1350" spc="-9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send</a:t>
            </a:r>
            <a:r>
              <a:rPr sz="1350" spc="-8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45" dirty="0">
                <a:solidFill>
                  <a:srgbClr val="002E5F"/>
                </a:solidFill>
                <a:latin typeface="Arial"/>
                <a:cs typeface="Arial"/>
              </a:rPr>
              <a:t>it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E5F"/>
                </a:solidFill>
                <a:latin typeface="Arial"/>
                <a:cs typeface="Arial"/>
              </a:rPr>
              <a:t>to</a:t>
            </a:r>
            <a:r>
              <a:rPr sz="1350" spc="-9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0" dirty="0">
                <a:solidFill>
                  <a:srgbClr val="002E5F"/>
                </a:solidFill>
                <a:latin typeface="Arial"/>
                <a:cs typeface="Arial"/>
              </a:rPr>
              <a:t>an  </a:t>
            </a:r>
            <a:r>
              <a:rPr sz="1350" spc="-45" dirty="0">
                <a:solidFill>
                  <a:srgbClr val="002E5F"/>
                </a:solidFill>
                <a:latin typeface="Arial"/>
                <a:cs typeface="Arial"/>
              </a:rPr>
              <a:t>external</a:t>
            </a:r>
            <a:r>
              <a:rPr sz="1350" spc="-12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clinic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62700" y="4650320"/>
            <a:ext cx="324485" cy="103505"/>
          </a:xfrm>
          <a:custGeom>
            <a:avLst/>
            <a:gdLst/>
            <a:ahLst/>
            <a:cxnLst/>
            <a:rect l="l" t="t" r="r" b="b"/>
            <a:pathLst>
              <a:path w="324484" h="103504">
                <a:moveTo>
                  <a:pt x="235584" y="0"/>
                </a:moveTo>
                <a:lnTo>
                  <a:pt x="231648" y="1015"/>
                </a:lnTo>
                <a:lnTo>
                  <a:pt x="228092" y="7073"/>
                </a:lnTo>
                <a:lnTo>
                  <a:pt x="229107" y="10960"/>
                </a:lnTo>
                <a:lnTo>
                  <a:pt x="287975" y="45467"/>
                </a:lnTo>
                <a:lnTo>
                  <a:pt x="311530" y="45516"/>
                </a:lnTo>
                <a:lnTo>
                  <a:pt x="311403" y="58216"/>
                </a:lnTo>
                <a:lnTo>
                  <a:pt x="287843" y="58216"/>
                </a:lnTo>
                <a:lnTo>
                  <a:pt x="228980" y="92430"/>
                </a:lnTo>
                <a:lnTo>
                  <a:pt x="227965" y="96316"/>
                </a:lnTo>
                <a:lnTo>
                  <a:pt x="229616" y="99339"/>
                </a:lnTo>
                <a:lnTo>
                  <a:pt x="231394" y="102374"/>
                </a:lnTo>
                <a:lnTo>
                  <a:pt x="235330" y="103403"/>
                </a:lnTo>
                <a:lnTo>
                  <a:pt x="313207" y="58216"/>
                </a:lnTo>
                <a:lnTo>
                  <a:pt x="311403" y="58216"/>
                </a:lnTo>
                <a:lnTo>
                  <a:pt x="313291" y="58167"/>
                </a:lnTo>
                <a:lnTo>
                  <a:pt x="324103" y="51892"/>
                </a:lnTo>
                <a:lnTo>
                  <a:pt x="238505" y="1777"/>
                </a:lnTo>
                <a:lnTo>
                  <a:pt x="235584" y="0"/>
                </a:lnTo>
                <a:close/>
              </a:path>
              <a:path w="324484" h="103504">
                <a:moveTo>
                  <a:pt x="298830" y="51830"/>
                </a:moveTo>
                <a:lnTo>
                  <a:pt x="287927" y="58167"/>
                </a:lnTo>
                <a:lnTo>
                  <a:pt x="311403" y="58216"/>
                </a:lnTo>
                <a:lnTo>
                  <a:pt x="311412" y="57340"/>
                </a:lnTo>
                <a:lnTo>
                  <a:pt x="308228" y="57340"/>
                </a:lnTo>
                <a:lnTo>
                  <a:pt x="298830" y="51830"/>
                </a:lnTo>
                <a:close/>
              </a:path>
              <a:path w="324484" h="103504">
                <a:moveTo>
                  <a:pt x="0" y="44869"/>
                </a:moveTo>
                <a:lnTo>
                  <a:pt x="0" y="57569"/>
                </a:lnTo>
                <a:lnTo>
                  <a:pt x="287927" y="58167"/>
                </a:lnTo>
                <a:lnTo>
                  <a:pt x="298830" y="51830"/>
                </a:lnTo>
                <a:lnTo>
                  <a:pt x="287975" y="45467"/>
                </a:lnTo>
                <a:lnTo>
                  <a:pt x="0" y="44869"/>
                </a:lnTo>
                <a:close/>
              </a:path>
              <a:path w="324484" h="103504">
                <a:moveTo>
                  <a:pt x="308228" y="46367"/>
                </a:moveTo>
                <a:lnTo>
                  <a:pt x="298830" y="51830"/>
                </a:lnTo>
                <a:lnTo>
                  <a:pt x="308228" y="57340"/>
                </a:lnTo>
                <a:lnTo>
                  <a:pt x="308228" y="46367"/>
                </a:lnTo>
                <a:close/>
              </a:path>
              <a:path w="324484" h="103504">
                <a:moveTo>
                  <a:pt x="311522" y="46367"/>
                </a:moveTo>
                <a:lnTo>
                  <a:pt x="308228" y="46367"/>
                </a:lnTo>
                <a:lnTo>
                  <a:pt x="308228" y="57340"/>
                </a:lnTo>
                <a:lnTo>
                  <a:pt x="311412" y="57340"/>
                </a:lnTo>
                <a:lnTo>
                  <a:pt x="311522" y="46367"/>
                </a:lnTo>
                <a:close/>
              </a:path>
              <a:path w="324484" h="103504">
                <a:moveTo>
                  <a:pt x="287975" y="45467"/>
                </a:moveTo>
                <a:lnTo>
                  <a:pt x="298830" y="51830"/>
                </a:lnTo>
                <a:lnTo>
                  <a:pt x="308228" y="46367"/>
                </a:lnTo>
                <a:lnTo>
                  <a:pt x="311522" y="46367"/>
                </a:lnTo>
                <a:lnTo>
                  <a:pt x="311530" y="45516"/>
                </a:lnTo>
                <a:lnTo>
                  <a:pt x="287975" y="45467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5622" y="388620"/>
            <a:ext cx="6889750" cy="83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Relating knowledge </a:t>
            </a:r>
            <a:r>
              <a:rPr sz="2700" b="1" dirty="0">
                <a:latin typeface="Verdana"/>
                <a:cs typeface="Verdana"/>
              </a:rPr>
              <a:t>to the</a:t>
            </a:r>
            <a:r>
              <a:rPr sz="2700" b="1" spc="-85" dirty="0">
                <a:latin typeface="Verdana"/>
                <a:cs typeface="Verdana"/>
              </a:rPr>
              <a:t> </a:t>
            </a:r>
            <a:r>
              <a:rPr sz="2700" b="1" spc="-5" dirty="0">
                <a:latin typeface="Verdana"/>
                <a:cs typeface="Verdana"/>
              </a:rPr>
              <a:t>business</a:t>
            </a:r>
            <a:endParaRPr sz="2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700" b="1" spc="-10" dirty="0">
                <a:latin typeface="Verdana"/>
                <a:cs typeface="Verdana"/>
              </a:rPr>
              <a:t>process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66005" y="2689605"/>
            <a:ext cx="220789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which </a:t>
            </a:r>
            <a:r>
              <a:rPr sz="1200" i="1" spc="-80" dirty="0">
                <a:solidFill>
                  <a:srgbClr val="002E5F"/>
                </a:solidFill>
                <a:latin typeface="Arial"/>
                <a:cs typeface="Arial"/>
              </a:rPr>
              <a:t>physicans 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or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clinics </a:t>
            </a:r>
            <a:r>
              <a:rPr sz="1200" i="1" spc="-85" dirty="0">
                <a:solidFill>
                  <a:srgbClr val="002E5F"/>
                </a:solidFill>
                <a:latin typeface="Arial"/>
                <a:cs typeface="Arial"/>
              </a:rPr>
              <a:t>has </a:t>
            </a:r>
            <a:r>
              <a:rPr sz="1200" i="1" spc="-30" dirty="0">
                <a:solidFill>
                  <a:srgbClr val="002E5F"/>
                </a:solidFill>
                <a:latin typeface="Arial"/>
                <a:cs typeface="Arial"/>
              </a:rPr>
              <a:t>the </a:t>
            </a:r>
            <a:r>
              <a:rPr sz="1200" i="1" spc="-10" dirty="0">
                <a:solidFill>
                  <a:srgbClr val="002E5F"/>
                </a:solidFill>
                <a:latin typeface="Arial"/>
                <a:cs typeface="Arial"/>
              </a:rPr>
              <a:t>right</a:t>
            </a:r>
            <a:r>
              <a:rPr sz="1200" i="1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skillset</a:t>
            </a:r>
            <a:endParaRPr sz="12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90" dirty="0">
                <a:solidFill>
                  <a:srgbClr val="002E5F"/>
                </a:solidFill>
                <a:latin typeface="Arial"/>
                <a:cs typeface="Arial"/>
              </a:rPr>
              <a:t>Addresses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80" dirty="0">
                <a:solidFill>
                  <a:srgbClr val="002E5F"/>
                </a:solidFill>
                <a:latin typeface="Arial"/>
                <a:cs typeface="Arial"/>
              </a:rPr>
              <a:t>physicans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or</a:t>
            </a:r>
            <a:r>
              <a:rPr sz="1200" i="1" spc="-13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clinics</a:t>
            </a:r>
            <a:endParaRPr sz="1200">
              <a:latin typeface="Arial"/>
              <a:cs typeface="Arial"/>
            </a:endParaRPr>
          </a:p>
          <a:p>
            <a:pPr marL="12700" marR="64579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5" dirty="0">
                <a:solidFill>
                  <a:srgbClr val="002E5F"/>
                </a:solidFill>
                <a:latin typeface="Arial"/>
                <a:cs typeface="Arial"/>
              </a:rPr>
              <a:t>Templates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75" dirty="0">
                <a:solidFill>
                  <a:srgbClr val="002E5F"/>
                </a:solidFill>
                <a:latin typeface="Arial"/>
                <a:cs typeface="Arial"/>
              </a:rPr>
              <a:t>be </a:t>
            </a:r>
            <a:r>
              <a:rPr sz="1200" i="1" spc="-85" dirty="0">
                <a:solidFill>
                  <a:srgbClr val="002E5F"/>
                </a:solidFill>
                <a:latin typeface="Arial"/>
                <a:cs typeface="Arial"/>
              </a:rPr>
              <a:t>used</a:t>
            </a:r>
            <a:r>
              <a:rPr sz="1200" i="1" spc="-19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forwarding</a:t>
            </a:r>
            <a:r>
              <a:rPr sz="1200" i="1" spc="-14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5" y="2689605"/>
            <a:ext cx="129730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how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20" dirty="0">
                <a:solidFill>
                  <a:srgbClr val="002E5F"/>
                </a:solidFill>
                <a:latin typeface="Arial"/>
                <a:cs typeface="Arial"/>
              </a:rPr>
              <a:t>interpret</a:t>
            </a:r>
            <a:r>
              <a:rPr sz="1200" i="1" spc="-22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20" dirty="0">
                <a:solidFill>
                  <a:srgbClr val="002E5F"/>
                </a:solidFill>
                <a:latin typeface="Arial"/>
                <a:cs typeface="Arial"/>
              </a:rPr>
              <a:t>text 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on</a:t>
            </a:r>
            <a:r>
              <a:rPr sz="1200" i="1" spc="-13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002E5F"/>
                </a:solidFill>
                <a:latin typeface="Arial"/>
                <a:cs typeface="Arial"/>
              </a:rPr>
              <a:t>referrals</a:t>
            </a:r>
            <a:endParaRPr sz="1200">
              <a:latin typeface="Arial"/>
              <a:cs typeface="Arial"/>
            </a:endParaRPr>
          </a:p>
          <a:p>
            <a:pPr marL="12700" marR="11874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</a:t>
            </a:r>
            <a:r>
              <a:rPr sz="1200" i="1" spc="-10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 </a:t>
            </a:r>
            <a:r>
              <a:rPr sz="1200" i="1" spc="-50" dirty="0">
                <a:solidFill>
                  <a:srgbClr val="002E5F"/>
                </a:solidFill>
                <a:latin typeface="Arial"/>
                <a:cs typeface="Arial"/>
              </a:rPr>
              <a:t>medical</a:t>
            </a:r>
            <a:r>
              <a:rPr sz="1200" i="1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65" dirty="0">
                <a:solidFill>
                  <a:srgbClr val="002E5F"/>
                </a:solidFill>
                <a:latin typeface="Arial"/>
                <a:cs typeface="Arial"/>
              </a:rPr>
              <a:t>symptoms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472" y="2714498"/>
            <a:ext cx="140716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- </a:t>
            </a: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15" dirty="0">
                <a:solidFill>
                  <a:srgbClr val="002E5F"/>
                </a:solidFill>
                <a:latin typeface="Arial"/>
                <a:cs typeface="Arial"/>
              </a:rPr>
              <a:t>of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how</a:t>
            </a:r>
            <a:r>
              <a:rPr sz="1200" i="1" spc="-18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 </a:t>
            </a:r>
            <a:r>
              <a:rPr sz="1200" i="1" spc="-65" dirty="0">
                <a:solidFill>
                  <a:srgbClr val="002E5F"/>
                </a:solidFill>
                <a:latin typeface="Arial"/>
                <a:cs typeface="Arial"/>
              </a:rPr>
              <a:t>manage </a:t>
            </a:r>
            <a:r>
              <a:rPr sz="1200" i="1" spc="-50" dirty="0">
                <a:solidFill>
                  <a:srgbClr val="002E5F"/>
                </a:solidFill>
                <a:latin typeface="Arial"/>
                <a:cs typeface="Arial"/>
              </a:rPr>
              <a:t>incoming  </a:t>
            </a:r>
            <a:r>
              <a:rPr sz="1200" i="1" spc="-40" dirty="0">
                <a:solidFill>
                  <a:srgbClr val="002E5F"/>
                </a:solidFill>
                <a:latin typeface="Arial"/>
                <a:cs typeface="Arial"/>
              </a:rPr>
              <a:t>referrals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005" y="2391282"/>
            <a:ext cx="367982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55" dirty="0">
                <a:solidFill>
                  <a:srgbClr val="002E5F"/>
                </a:solidFill>
                <a:latin typeface="Arial"/>
                <a:cs typeface="Arial"/>
              </a:rPr>
              <a:t>What </a:t>
            </a:r>
            <a:r>
              <a:rPr sz="1350" b="1" spc="-65" dirty="0">
                <a:solidFill>
                  <a:srgbClr val="002E5F"/>
                </a:solidFill>
                <a:latin typeface="Arial"/>
                <a:cs typeface="Arial"/>
              </a:rPr>
              <a:t>type </a:t>
            </a:r>
            <a:r>
              <a:rPr sz="1350" b="1" spc="-60" dirty="0">
                <a:solidFill>
                  <a:srgbClr val="002E5F"/>
                </a:solidFill>
                <a:latin typeface="Arial"/>
                <a:cs typeface="Arial"/>
              </a:rPr>
              <a:t>of </a:t>
            </a:r>
            <a:r>
              <a:rPr sz="1350" b="1" spc="-9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350" b="1" spc="-130" dirty="0">
                <a:solidFill>
                  <a:srgbClr val="002E5F"/>
                </a:solidFill>
                <a:latin typeface="Arial"/>
                <a:cs typeface="Arial"/>
              </a:rPr>
              <a:t>is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needed </a:t>
            </a:r>
            <a:r>
              <a:rPr sz="1350" b="1" spc="-70" dirty="0">
                <a:solidFill>
                  <a:srgbClr val="002E5F"/>
                </a:solidFill>
                <a:latin typeface="Arial"/>
                <a:cs typeface="Arial"/>
              </a:rPr>
              <a:t>in </a:t>
            </a:r>
            <a:r>
              <a:rPr sz="1350" b="1" spc="-110" dirty="0">
                <a:solidFill>
                  <a:srgbClr val="002E5F"/>
                </a:solidFill>
                <a:latin typeface="Arial"/>
                <a:cs typeface="Arial"/>
              </a:rPr>
              <a:t>each</a:t>
            </a:r>
            <a:r>
              <a:rPr sz="1350" b="1" spc="-25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activity?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41114" y="4368546"/>
            <a:ext cx="2022475" cy="649605"/>
          </a:xfrm>
          <a:custGeom>
            <a:avLst/>
            <a:gdLst/>
            <a:ahLst/>
            <a:cxnLst/>
            <a:rect l="l" t="t" r="r" b="b"/>
            <a:pathLst>
              <a:path w="2022475" h="649604">
                <a:moveTo>
                  <a:pt x="0" y="108203"/>
                </a:moveTo>
                <a:lnTo>
                  <a:pt x="8495" y="66088"/>
                </a:lnTo>
                <a:lnTo>
                  <a:pt x="31670" y="31694"/>
                </a:lnTo>
                <a:lnTo>
                  <a:pt x="66061" y="8504"/>
                </a:lnTo>
                <a:lnTo>
                  <a:pt x="108203" y="0"/>
                </a:lnTo>
                <a:lnTo>
                  <a:pt x="1914144" y="0"/>
                </a:lnTo>
                <a:lnTo>
                  <a:pt x="1956286" y="8504"/>
                </a:lnTo>
                <a:lnTo>
                  <a:pt x="1990677" y="31694"/>
                </a:lnTo>
                <a:lnTo>
                  <a:pt x="2013852" y="66088"/>
                </a:lnTo>
                <a:lnTo>
                  <a:pt x="2022348" y="108203"/>
                </a:lnTo>
                <a:lnTo>
                  <a:pt x="2022348" y="541019"/>
                </a:lnTo>
                <a:lnTo>
                  <a:pt x="2013852" y="583135"/>
                </a:lnTo>
                <a:lnTo>
                  <a:pt x="1990677" y="617529"/>
                </a:lnTo>
                <a:lnTo>
                  <a:pt x="1956286" y="640719"/>
                </a:lnTo>
                <a:lnTo>
                  <a:pt x="1914144" y="649223"/>
                </a:lnTo>
                <a:lnTo>
                  <a:pt x="108203" y="649223"/>
                </a:lnTo>
                <a:lnTo>
                  <a:pt x="66061" y="640719"/>
                </a:lnTo>
                <a:lnTo>
                  <a:pt x="31670" y="617529"/>
                </a:lnTo>
                <a:lnTo>
                  <a:pt x="8495" y="583135"/>
                </a:lnTo>
                <a:lnTo>
                  <a:pt x="0" y="541019"/>
                </a:lnTo>
                <a:lnTo>
                  <a:pt x="0" y="108203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67761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91" y="65933"/>
                </a:lnTo>
                <a:lnTo>
                  <a:pt x="31638" y="31619"/>
                </a:lnTo>
                <a:lnTo>
                  <a:pt x="65954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54" y="639216"/>
                </a:lnTo>
                <a:lnTo>
                  <a:pt x="31638" y="616080"/>
                </a:lnTo>
                <a:lnTo>
                  <a:pt x="8491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9546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83" y="65933"/>
                </a:lnTo>
                <a:lnTo>
                  <a:pt x="31619" y="31619"/>
                </a:lnTo>
                <a:lnTo>
                  <a:pt x="65933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33" y="639216"/>
                </a:lnTo>
                <a:lnTo>
                  <a:pt x="31619" y="616080"/>
                </a:lnTo>
                <a:lnTo>
                  <a:pt x="8483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424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76" y="51701"/>
                </a:moveTo>
                <a:lnTo>
                  <a:pt x="445058" y="92430"/>
                </a:lnTo>
                <a:lnTo>
                  <a:pt x="444030" y="96316"/>
                </a:lnTo>
                <a:lnTo>
                  <a:pt x="447573" y="102374"/>
                </a:lnTo>
                <a:lnTo>
                  <a:pt x="451459" y="103403"/>
                </a:lnTo>
                <a:lnTo>
                  <a:pt x="529206" y="58051"/>
                </a:lnTo>
                <a:lnTo>
                  <a:pt x="527494" y="58051"/>
                </a:lnTo>
                <a:lnTo>
                  <a:pt x="527494" y="57188"/>
                </a:lnTo>
                <a:lnTo>
                  <a:pt x="524281" y="57188"/>
                </a:lnTo>
                <a:lnTo>
                  <a:pt x="514876" y="51701"/>
                </a:lnTo>
                <a:close/>
              </a:path>
              <a:path w="540385" h="103504">
                <a:moveTo>
                  <a:pt x="503991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91" y="58051"/>
                </a:lnTo>
                <a:lnTo>
                  <a:pt x="514876" y="51701"/>
                </a:lnTo>
                <a:lnTo>
                  <a:pt x="503991" y="45351"/>
                </a:lnTo>
                <a:close/>
              </a:path>
              <a:path w="540385" h="103504">
                <a:moveTo>
                  <a:pt x="529206" y="45351"/>
                </a:moveTo>
                <a:lnTo>
                  <a:pt x="527494" y="45351"/>
                </a:lnTo>
                <a:lnTo>
                  <a:pt x="527494" y="58051"/>
                </a:lnTo>
                <a:lnTo>
                  <a:pt x="529206" y="58051"/>
                </a:lnTo>
                <a:lnTo>
                  <a:pt x="540092" y="51701"/>
                </a:lnTo>
                <a:lnTo>
                  <a:pt x="529206" y="45351"/>
                </a:lnTo>
                <a:close/>
              </a:path>
              <a:path w="540385" h="103504">
                <a:moveTo>
                  <a:pt x="524281" y="46215"/>
                </a:moveTo>
                <a:lnTo>
                  <a:pt x="514876" y="51701"/>
                </a:lnTo>
                <a:lnTo>
                  <a:pt x="524281" y="57188"/>
                </a:lnTo>
                <a:lnTo>
                  <a:pt x="524281" y="46215"/>
                </a:lnTo>
                <a:close/>
              </a:path>
              <a:path w="540385" h="103504">
                <a:moveTo>
                  <a:pt x="527494" y="46215"/>
                </a:moveTo>
                <a:lnTo>
                  <a:pt x="524281" y="46215"/>
                </a:lnTo>
                <a:lnTo>
                  <a:pt x="524281" y="57188"/>
                </a:lnTo>
                <a:lnTo>
                  <a:pt x="527494" y="57188"/>
                </a:lnTo>
                <a:lnTo>
                  <a:pt x="527494" y="46215"/>
                </a:lnTo>
                <a:close/>
              </a:path>
              <a:path w="540385" h="103504">
                <a:moveTo>
                  <a:pt x="451459" y="0"/>
                </a:moveTo>
                <a:lnTo>
                  <a:pt x="447573" y="1015"/>
                </a:lnTo>
                <a:lnTo>
                  <a:pt x="444030" y="7086"/>
                </a:lnTo>
                <a:lnTo>
                  <a:pt x="445058" y="10972"/>
                </a:lnTo>
                <a:lnTo>
                  <a:pt x="514876" y="51701"/>
                </a:lnTo>
                <a:lnTo>
                  <a:pt x="524281" y="46215"/>
                </a:lnTo>
                <a:lnTo>
                  <a:pt x="527494" y="46215"/>
                </a:lnTo>
                <a:lnTo>
                  <a:pt x="527494" y="45351"/>
                </a:lnTo>
                <a:lnTo>
                  <a:pt x="529206" y="45351"/>
                </a:lnTo>
                <a:lnTo>
                  <a:pt x="45145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72639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00855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16914" y="4359097"/>
            <a:ext cx="91630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Receive 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r>
              <a:rPr sz="1350" spc="-11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from 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primary</a:t>
            </a:r>
            <a:r>
              <a:rPr sz="1350" spc="-14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care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9714" y="4466996"/>
            <a:ext cx="95504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Decide</a:t>
            </a:r>
            <a:r>
              <a:rPr sz="1350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about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7379" y="4367326"/>
            <a:ext cx="167068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Book </a:t>
            </a:r>
            <a:r>
              <a:rPr sz="1350" spc="-105" dirty="0">
                <a:solidFill>
                  <a:srgbClr val="002E5F"/>
                </a:solidFill>
                <a:latin typeface="Arial"/>
                <a:cs typeface="Arial"/>
              </a:rPr>
              <a:t>a </a:t>
            </a:r>
            <a:r>
              <a:rPr sz="1350" spc="-65" dirty="0">
                <a:solidFill>
                  <a:srgbClr val="002E5F"/>
                </a:solidFill>
                <a:latin typeface="Arial"/>
                <a:cs typeface="Arial"/>
              </a:rPr>
              <a:t>physician </a:t>
            </a:r>
            <a:r>
              <a:rPr sz="1350" spc="-20" dirty="0">
                <a:solidFill>
                  <a:srgbClr val="002E5F"/>
                </a:solidFill>
                <a:latin typeface="Arial"/>
                <a:cs typeface="Arial"/>
              </a:rPr>
              <a:t>at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the  </a:t>
            </a:r>
            <a:r>
              <a:rPr sz="1350" spc="-40" dirty="0">
                <a:solidFill>
                  <a:srgbClr val="002E5F"/>
                </a:solidFill>
                <a:latin typeface="Arial"/>
                <a:cs typeface="Arial"/>
              </a:rPr>
              <a:t>hospital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002E5F"/>
                </a:solidFill>
                <a:latin typeface="Arial"/>
                <a:cs typeface="Arial"/>
              </a:rPr>
              <a:t>or</a:t>
            </a:r>
            <a:r>
              <a:rPr sz="1350" spc="-9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send</a:t>
            </a:r>
            <a:r>
              <a:rPr sz="1350" spc="-8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45" dirty="0">
                <a:solidFill>
                  <a:srgbClr val="002E5F"/>
                </a:solidFill>
                <a:latin typeface="Arial"/>
                <a:cs typeface="Arial"/>
              </a:rPr>
              <a:t>it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E5F"/>
                </a:solidFill>
                <a:latin typeface="Arial"/>
                <a:cs typeface="Arial"/>
              </a:rPr>
              <a:t>to</a:t>
            </a:r>
            <a:r>
              <a:rPr sz="1350" spc="-9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0" dirty="0">
                <a:solidFill>
                  <a:srgbClr val="002E5F"/>
                </a:solidFill>
                <a:latin typeface="Arial"/>
                <a:cs typeface="Arial"/>
              </a:rPr>
              <a:t>an  </a:t>
            </a:r>
            <a:r>
              <a:rPr sz="1350" spc="-45" dirty="0">
                <a:solidFill>
                  <a:srgbClr val="002E5F"/>
                </a:solidFill>
                <a:latin typeface="Arial"/>
                <a:cs typeface="Arial"/>
              </a:rPr>
              <a:t>external</a:t>
            </a:r>
            <a:r>
              <a:rPr sz="1350" spc="-12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clinic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62700" y="4650320"/>
            <a:ext cx="324485" cy="103505"/>
          </a:xfrm>
          <a:custGeom>
            <a:avLst/>
            <a:gdLst/>
            <a:ahLst/>
            <a:cxnLst/>
            <a:rect l="l" t="t" r="r" b="b"/>
            <a:pathLst>
              <a:path w="324484" h="103504">
                <a:moveTo>
                  <a:pt x="235584" y="0"/>
                </a:moveTo>
                <a:lnTo>
                  <a:pt x="231648" y="1015"/>
                </a:lnTo>
                <a:lnTo>
                  <a:pt x="228092" y="7073"/>
                </a:lnTo>
                <a:lnTo>
                  <a:pt x="229107" y="10960"/>
                </a:lnTo>
                <a:lnTo>
                  <a:pt x="287975" y="45467"/>
                </a:lnTo>
                <a:lnTo>
                  <a:pt x="311530" y="45516"/>
                </a:lnTo>
                <a:lnTo>
                  <a:pt x="311403" y="58216"/>
                </a:lnTo>
                <a:lnTo>
                  <a:pt x="287843" y="58216"/>
                </a:lnTo>
                <a:lnTo>
                  <a:pt x="228980" y="92430"/>
                </a:lnTo>
                <a:lnTo>
                  <a:pt x="227965" y="96316"/>
                </a:lnTo>
                <a:lnTo>
                  <a:pt x="229616" y="99339"/>
                </a:lnTo>
                <a:lnTo>
                  <a:pt x="231394" y="102374"/>
                </a:lnTo>
                <a:lnTo>
                  <a:pt x="235330" y="103403"/>
                </a:lnTo>
                <a:lnTo>
                  <a:pt x="313207" y="58216"/>
                </a:lnTo>
                <a:lnTo>
                  <a:pt x="311403" y="58216"/>
                </a:lnTo>
                <a:lnTo>
                  <a:pt x="313291" y="58167"/>
                </a:lnTo>
                <a:lnTo>
                  <a:pt x="324103" y="51892"/>
                </a:lnTo>
                <a:lnTo>
                  <a:pt x="238505" y="1777"/>
                </a:lnTo>
                <a:lnTo>
                  <a:pt x="235584" y="0"/>
                </a:lnTo>
                <a:close/>
              </a:path>
              <a:path w="324484" h="103504">
                <a:moveTo>
                  <a:pt x="298830" y="51830"/>
                </a:moveTo>
                <a:lnTo>
                  <a:pt x="287927" y="58167"/>
                </a:lnTo>
                <a:lnTo>
                  <a:pt x="311403" y="58216"/>
                </a:lnTo>
                <a:lnTo>
                  <a:pt x="311412" y="57340"/>
                </a:lnTo>
                <a:lnTo>
                  <a:pt x="308228" y="57340"/>
                </a:lnTo>
                <a:lnTo>
                  <a:pt x="298830" y="51830"/>
                </a:lnTo>
                <a:close/>
              </a:path>
              <a:path w="324484" h="103504">
                <a:moveTo>
                  <a:pt x="0" y="44869"/>
                </a:moveTo>
                <a:lnTo>
                  <a:pt x="0" y="57569"/>
                </a:lnTo>
                <a:lnTo>
                  <a:pt x="287927" y="58167"/>
                </a:lnTo>
                <a:lnTo>
                  <a:pt x="298830" y="51830"/>
                </a:lnTo>
                <a:lnTo>
                  <a:pt x="287975" y="45467"/>
                </a:lnTo>
                <a:lnTo>
                  <a:pt x="0" y="44869"/>
                </a:lnTo>
                <a:close/>
              </a:path>
              <a:path w="324484" h="103504">
                <a:moveTo>
                  <a:pt x="308228" y="46367"/>
                </a:moveTo>
                <a:lnTo>
                  <a:pt x="298830" y="51830"/>
                </a:lnTo>
                <a:lnTo>
                  <a:pt x="308228" y="57340"/>
                </a:lnTo>
                <a:lnTo>
                  <a:pt x="308228" y="46367"/>
                </a:lnTo>
                <a:close/>
              </a:path>
              <a:path w="324484" h="103504">
                <a:moveTo>
                  <a:pt x="311522" y="46367"/>
                </a:moveTo>
                <a:lnTo>
                  <a:pt x="308228" y="46367"/>
                </a:lnTo>
                <a:lnTo>
                  <a:pt x="308228" y="57340"/>
                </a:lnTo>
                <a:lnTo>
                  <a:pt x="311412" y="57340"/>
                </a:lnTo>
                <a:lnTo>
                  <a:pt x="311522" y="46367"/>
                </a:lnTo>
                <a:close/>
              </a:path>
              <a:path w="324484" h="103504">
                <a:moveTo>
                  <a:pt x="287975" y="45467"/>
                </a:moveTo>
                <a:lnTo>
                  <a:pt x="298830" y="51830"/>
                </a:lnTo>
                <a:lnTo>
                  <a:pt x="308228" y="46367"/>
                </a:lnTo>
                <a:lnTo>
                  <a:pt x="311522" y="46367"/>
                </a:lnTo>
                <a:lnTo>
                  <a:pt x="311530" y="45516"/>
                </a:lnTo>
                <a:lnTo>
                  <a:pt x="287975" y="45467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818388" y="119633"/>
                </a:moveTo>
                <a:lnTo>
                  <a:pt x="0" y="119633"/>
                </a:lnTo>
                <a:lnTo>
                  <a:pt x="409194" y="239267"/>
                </a:lnTo>
                <a:lnTo>
                  <a:pt x="818388" y="119633"/>
                </a:lnTo>
                <a:close/>
              </a:path>
              <a:path w="818514" h="239395">
                <a:moveTo>
                  <a:pt x="613790" y="0"/>
                </a:moveTo>
                <a:lnTo>
                  <a:pt x="204597" y="0"/>
                </a:lnTo>
                <a:lnTo>
                  <a:pt x="204597" y="119633"/>
                </a:lnTo>
                <a:lnTo>
                  <a:pt x="613790" y="119633"/>
                </a:lnTo>
                <a:lnTo>
                  <a:pt x="61379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0" y="119633"/>
                </a:moveTo>
                <a:lnTo>
                  <a:pt x="204597" y="119633"/>
                </a:lnTo>
                <a:lnTo>
                  <a:pt x="204597" y="0"/>
                </a:lnTo>
                <a:lnTo>
                  <a:pt x="613790" y="0"/>
                </a:lnTo>
                <a:lnTo>
                  <a:pt x="613790" y="119633"/>
                </a:lnTo>
                <a:lnTo>
                  <a:pt x="818388" y="119633"/>
                </a:lnTo>
                <a:lnTo>
                  <a:pt x="409194" y="239267"/>
                </a:lnTo>
                <a:lnTo>
                  <a:pt x="0" y="119633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6" y="152400"/>
                </a:moveTo>
                <a:lnTo>
                  <a:pt x="0" y="152400"/>
                </a:lnTo>
                <a:lnTo>
                  <a:pt x="410718" y="304800"/>
                </a:lnTo>
                <a:lnTo>
                  <a:pt x="821436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6" y="152400"/>
                </a:lnTo>
                <a:lnTo>
                  <a:pt x="410718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5" y="152400"/>
                </a:moveTo>
                <a:lnTo>
                  <a:pt x="0" y="152400"/>
                </a:lnTo>
                <a:lnTo>
                  <a:pt x="410717" y="304800"/>
                </a:lnTo>
                <a:lnTo>
                  <a:pt x="821435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5" y="152400"/>
                </a:lnTo>
                <a:lnTo>
                  <a:pt x="410717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5622" y="388620"/>
            <a:ext cx="7303770" cy="41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Just-in-Time Knowledge</a:t>
            </a:r>
            <a:r>
              <a:rPr sz="2700" b="1" spc="-15" dirty="0">
                <a:latin typeface="Verdana"/>
                <a:cs typeface="Verdana"/>
              </a:rPr>
              <a:t> </a:t>
            </a:r>
            <a:r>
              <a:rPr sz="2700" b="1" spc="-5" dirty="0">
                <a:latin typeface="Verdana"/>
                <a:cs typeface="Verdana"/>
              </a:rPr>
              <a:t>Management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66005" y="2689605"/>
            <a:ext cx="220789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which </a:t>
            </a:r>
            <a:r>
              <a:rPr sz="1200" i="1" spc="-80" dirty="0">
                <a:solidFill>
                  <a:srgbClr val="002E5F"/>
                </a:solidFill>
                <a:latin typeface="Arial"/>
                <a:cs typeface="Arial"/>
              </a:rPr>
              <a:t>physicans 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or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clinics </a:t>
            </a:r>
            <a:r>
              <a:rPr sz="1200" i="1" spc="-85" dirty="0">
                <a:solidFill>
                  <a:srgbClr val="002E5F"/>
                </a:solidFill>
                <a:latin typeface="Arial"/>
                <a:cs typeface="Arial"/>
              </a:rPr>
              <a:t>has </a:t>
            </a:r>
            <a:r>
              <a:rPr sz="1200" i="1" spc="-30" dirty="0">
                <a:solidFill>
                  <a:srgbClr val="002E5F"/>
                </a:solidFill>
                <a:latin typeface="Arial"/>
                <a:cs typeface="Arial"/>
              </a:rPr>
              <a:t>the </a:t>
            </a:r>
            <a:r>
              <a:rPr sz="1200" i="1" spc="-10" dirty="0">
                <a:solidFill>
                  <a:srgbClr val="002E5F"/>
                </a:solidFill>
                <a:latin typeface="Arial"/>
                <a:cs typeface="Arial"/>
              </a:rPr>
              <a:t>right</a:t>
            </a:r>
            <a:r>
              <a:rPr sz="1200" i="1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skillset</a:t>
            </a:r>
            <a:endParaRPr sz="12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90" dirty="0">
                <a:solidFill>
                  <a:srgbClr val="002E5F"/>
                </a:solidFill>
                <a:latin typeface="Arial"/>
                <a:cs typeface="Arial"/>
              </a:rPr>
              <a:t>Addresses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80" dirty="0">
                <a:solidFill>
                  <a:srgbClr val="002E5F"/>
                </a:solidFill>
                <a:latin typeface="Arial"/>
                <a:cs typeface="Arial"/>
              </a:rPr>
              <a:t>physicans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or</a:t>
            </a:r>
            <a:r>
              <a:rPr sz="1200" i="1" spc="-13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clinics</a:t>
            </a:r>
            <a:endParaRPr sz="1200">
              <a:latin typeface="Arial"/>
              <a:cs typeface="Arial"/>
            </a:endParaRPr>
          </a:p>
          <a:p>
            <a:pPr marL="12700" marR="64579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5" dirty="0">
                <a:solidFill>
                  <a:srgbClr val="002E5F"/>
                </a:solidFill>
                <a:latin typeface="Arial"/>
                <a:cs typeface="Arial"/>
              </a:rPr>
              <a:t>Templates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75" dirty="0">
                <a:solidFill>
                  <a:srgbClr val="002E5F"/>
                </a:solidFill>
                <a:latin typeface="Arial"/>
                <a:cs typeface="Arial"/>
              </a:rPr>
              <a:t>be </a:t>
            </a:r>
            <a:r>
              <a:rPr sz="1200" i="1" spc="-85" dirty="0">
                <a:solidFill>
                  <a:srgbClr val="002E5F"/>
                </a:solidFill>
                <a:latin typeface="Arial"/>
                <a:cs typeface="Arial"/>
              </a:rPr>
              <a:t>used</a:t>
            </a:r>
            <a:r>
              <a:rPr sz="1200" i="1" spc="-19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forwarding</a:t>
            </a:r>
            <a:r>
              <a:rPr sz="1200" i="1" spc="-14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5" y="2689605"/>
            <a:ext cx="129730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how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</a:t>
            </a:r>
            <a:r>
              <a:rPr sz="1200" i="1" spc="-20" dirty="0">
                <a:solidFill>
                  <a:srgbClr val="002E5F"/>
                </a:solidFill>
                <a:latin typeface="Arial"/>
                <a:cs typeface="Arial"/>
              </a:rPr>
              <a:t>interpret</a:t>
            </a:r>
            <a:r>
              <a:rPr sz="1200" i="1" spc="-22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20" dirty="0">
                <a:solidFill>
                  <a:srgbClr val="002E5F"/>
                </a:solidFill>
                <a:latin typeface="Arial"/>
                <a:cs typeface="Arial"/>
              </a:rPr>
              <a:t>text  </a:t>
            </a:r>
            <a:r>
              <a:rPr sz="1200" i="1" spc="-55" dirty="0">
                <a:solidFill>
                  <a:srgbClr val="002E5F"/>
                </a:solidFill>
                <a:latin typeface="Arial"/>
                <a:cs typeface="Arial"/>
              </a:rPr>
              <a:t>on</a:t>
            </a:r>
            <a:r>
              <a:rPr sz="1200" i="1" spc="-13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002E5F"/>
                </a:solidFill>
                <a:latin typeface="Arial"/>
                <a:cs typeface="Arial"/>
              </a:rPr>
              <a:t>referrals</a:t>
            </a:r>
            <a:endParaRPr sz="1200">
              <a:latin typeface="Arial"/>
              <a:cs typeface="Arial"/>
            </a:endParaRPr>
          </a:p>
          <a:p>
            <a:pPr marL="12700" marR="118745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</a:t>
            </a:r>
            <a:r>
              <a:rPr sz="1200" i="1" spc="-10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about  </a:t>
            </a:r>
            <a:r>
              <a:rPr sz="1200" i="1" spc="-50" dirty="0">
                <a:solidFill>
                  <a:srgbClr val="002E5F"/>
                </a:solidFill>
                <a:latin typeface="Arial"/>
                <a:cs typeface="Arial"/>
              </a:rPr>
              <a:t>medical</a:t>
            </a:r>
            <a:r>
              <a:rPr sz="1200" i="1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spc="-65" dirty="0">
                <a:solidFill>
                  <a:srgbClr val="002E5F"/>
                </a:solidFill>
                <a:latin typeface="Arial"/>
                <a:cs typeface="Arial"/>
              </a:rPr>
              <a:t>symptoms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472" y="2714498"/>
            <a:ext cx="140716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i="1" spc="-35" dirty="0">
                <a:solidFill>
                  <a:srgbClr val="002E5F"/>
                </a:solidFill>
                <a:latin typeface="Arial"/>
                <a:cs typeface="Arial"/>
              </a:rPr>
              <a:t>- </a:t>
            </a:r>
            <a:r>
              <a:rPr sz="1200" i="1" spc="-7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200" i="1" spc="-15" dirty="0">
                <a:solidFill>
                  <a:srgbClr val="002E5F"/>
                </a:solidFill>
                <a:latin typeface="Arial"/>
                <a:cs typeface="Arial"/>
              </a:rPr>
              <a:t>of </a:t>
            </a:r>
            <a:r>
              <a:rPr sz="1200" i="1" spc="-45" dirty="0">
                <a:solidFill>
                  <a:srgbClr val="002E5F"/>
                </a:solidFill>
                <a:latin typeface="Arial"/>
                <a:cs typeface="Arial"/>
              </a:rPr>
              <a:t>how</a:t>
            </a:r>
            <a:r>
              <a:rPr sz="1200" i="1" spc="-18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2E5F"/>
                </a:solidFill>
                <a:latin typeface="Arial"/>
                <a:cs typeface="Arial"/>
              </a:rPr>
              <a:t>to  </a:t>
            </a:r>
            <a:r>
              <a:rPr sz="1200" i="1" spc="-65" dirty="0">
                <a:solidFill>
                  <a:srgbClr val="002E5F"/>
                </a:solidFill>
                <a:latin typeface="Arial"/>
                <a:cs typeface="Arial"/>
              </a:rPr>
              <a:t>manage </a:t>
            </a:r>
            <a:r>
              <a:rPr sz="1200" i="1" spc="-50" dirty="0">
                <a:solidFill>
                  <a:srgbClr val="002E5F"/>
                </a:solidFill>
                <a:latin typeface="Arial"/>
                <a:cs typeface="Arial"/>
              </a:rPr>
              <a:t>incoming  </a:t>
            </a:r>
            <a:r>
              <a:rPr sz="1200" i="1" spc="-40" dirty="0">
                <a:solidFill>
                  <a:srgbClr val="002E5F"/>
                </a:solidFill>
                <a:latin typeface="Arial"/>
                <a:cs typeface="Arial"/>
              </a:rPr>
              <a:t>referrals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67761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91" y="65933"/>
                </a:lnTo>
                <a:lnTo>
                  <a:pt x="31638" y="31619"/>
                </a:lnTo>
                <a:lnTo>
                  <a:pt x="65954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54" y="639216"/>
                </a:lnTo>
                <a:lnTo>
                  <a:pt x="31638" y="616080"/>
                </a:lnTo>
                <a:lnTo>
                  <a:pt x="8491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546" y="4368546"/>
            <a:ext cx="1134110" cy="647700"/>
          </a:xfrm>
          <a:custGeom>
            <a:avLst/>
            <a:gdLst/>
            <a:ahLst/>
            <a:cxnLst/>
            <a:rect l="l" t="t" r="r" b="b"/>
            <a:pathLst>
              <a:path w="1134110" h="647700">
                <a:moveTo>
                  <a:pt x="0" y="107949"/>
                </a:moveTo>
                <a:lnTo>
                  <a:pt x="8483" y="65933"/>
                </a:lnTo>
                <a:lnTo>
                  <a:pt x="31619" y="31619"/>
                </a:lnTo>
                <a:lnTo>
                  <a:pt x="65933" y="8483"/>
                </a:lnTo>
                <a:lnTo>
                  <a:pt x="107950" y="0"/>
                </a:lnTo>
                <a:lnTo>
                  <a:pt x="1025905" y="0"/>
                </a:lnTo>
                <a:lnTo>
                  <a:pt x="1067901" y="8483"/>
                </a:lnTo>
                <a:lnTo>
                  <a:pt x="1102217" y="31619"/>
                </a:lnTo>
                <a:lnTo>
                  <a:pt x="1125364" y="65933"/>
                </a:lnTo>
                <a:lnTo>
                  <a:pt x="1133855" y="107949"/>
                </a:lnTo>
                <a:lnTo>
                  <a:pt x="1133855" y="539749"/>
                </a:lnTo>
                <a:lnTo>
                  <a:pt x="1125364" y="581766"/>
                </a:lnTo>
                <a:lnTo>
                  <a:pt x="1102217" y="616080"/>
                </a:lnTo>
                <a:lnTo>
                  <a:pt x="1067901" y="639216"/>
                </a:lnTo>
                <a:lnTo>
                  <a:pt x="1025905" y="647699"/>
                </a:lnTo>
                <a:lnTo>
                  <a:pt x="107950" y="647699"/>
                </a:lnTo>
                <a:lnTo>
                  <a:pt x="65933" y="639216"/>
                </a:lnTo>
                <a:lnTo>
                  <a:pt x="31619" y="616080"/>
                </a:lnTo>
                <a:lnTo>
                  <a:pt x="8483" y="581766"/>
                </a:lnTo>
                <a:lnTo>
                  <a:pt x="0" y="539749"/>
                </a:lnTo>
                <a:lnTo>
                  <a:pt x="0" y="107949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424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76" y="51701"/>
                </a:moveTo>
                <a:lnTo>
                  <a:pt x="445058" y="92430"/>
                </a:lnTo>
                <a:lnTo>
                  <a:pt x="444030" y="96316"/>
                </a:lnTo>
                <a:lnTo>
                  <a:pt x="447573" y="102374"/>
                </a:lnTo>
                <a:lnTo>
                  <a:pt x="451459" y="103403"/>
                </a:lnTo>
                <a:lnTo>
                  <a:pt x="529206" y="58051"/>
                </a:lnTo>
                <a:lnTo>
                  <a:pt x="527494" y="58051"/>
                </a:lnTo>
                <a:lnTo>
                  <a:pt x="527494" y="57188"/>
                </a:lnTo>
                <a:lnTo>
                  <a:pt x="524281" y="57188"/>
                </a:lnTo>
                <a:lnTo>
                  <a:pt x="514876" y="51701"/>
                </a:lnTo>
                <a:close/>
              </a:path>
              <a:path w="540385" h="103504">
                <a:moveTo>
                  <a:pt x="503991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91" y="58051"/>
                </a:lnTo>
                <a:lnTo>
                  <a:pt x="514876" y="51701"/>
                </a:lnTo>
                <a:lnTo>
                  <a:pt x="503991" y="45351"/>
                </a:lnTo>
                <a:close/>
              </a:path>
              <a:path w="540385" h="103504">
                <a:moveTo>
                  <a:pt x="529206" y="45351"/>
                </a:moveTo>
                <a:lnTo>
                  <a:pt x="527494" y="45351"/>
                </a:lnTo>
                <a:lnTo>
                  <a:pt x="527494" y="58051"/>
                </a:lnTo>
                <a:lnTo>
                  <a:pt x="529206" y="58051"/>
                </a:lnTo>
                <a:lnTo>
                  <a:pt x="540092" y="51701"/>
                </a:lnTo>
                <a:lnTo>
                  <a:pt x="529206" y="45351"/>
                </a:lnTo>
                <a:close/>
              </a:path>
              <a:path w="540385" h="103504">
                <a:moveTo>
                  <a:pt x="524281" y="46215"/>
                </a:moveTo>
                <a:lnTo>
                  <a:pt x="514876" y="51701"/>
                </a:lnTo>
                <a:lnTo>
                  <a:pt x="524281" y="57188"/>
                </a:lnTo>
                <a:lnTo>
                  <a:pt x="524281" y="46215"/>
                </a:lnTo>
                <a:close/>
              </a:path>
              <a:path w="540385" h="103504">
                <a:moveTo>
                  <a:pt x="527494" y="46215"/>
                </a:moveTo>
                <a:lnTo>
                  <a:pt x="524281" y="46215"/>
                </a:lnTo>
                <a:lnTo>
                  <a:pt x="524281" y="57188"/>
                </a:lnTo>
                <a:lnTo>
                  <a:pt x="527494" y="57188"/>
                </a:lnTo>
                <a:lnTo>
                  <a:pt x="527494" y="46215"/>
                </a:lnTo>
                <a:close/>
              </a:path>
              <a:path w="540385" h="103504">
                <a:moveTo>
                  <a:pt x="451459" y="0"/>
                </a:moveTo>
                <a:lnTo>
                  <a:pt x="447573" y="1015"/>
                </a:lnTo>
                <a:lnTo>
                  <a:pt x="444030" y="7086"/>
                </a:lnTo>
                <a:lnTo>
                  <a:pt x="445058" y="10972"/>
                </a:lnTo>
                <a:lnTo>
                  <a:pt x="514876" y="51701"/>
                </a:lnTo>
                <a:lnTo>
                  <a:pt x="524281" y="46215"/>
                </a:lnTo>
                <a:lnTo>
                  <a:pt x="527494" y="46215"/>
                </a:lnTo>
                <a:lnTo>
                  <a:pt x="527494" y="45351"/>
                </a:lnTo>
                <a:lnTo>
                  <a:pt x="529206" y="45351"/>
                </a:lnTo>
                <a:lnTo>
                  <a:pt x="45145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72639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0855" y="4649838"/>
            <a:ext cx="540385" cy="103505"/>
          </a:xfrm>
          <a:custGeom>
            <a:avLst/>
            <a:gdLst/>
            <a:ahLst/>
            <a:cxnLst/>
            <a:rect l="l" t="t" r="r" b="b"/>
            <a:pathLst>
              <a:path w="540385" h="103504">
                <a:moveTo>
                  <a:pt x="514848" y="51701"/>
                </a:moveTo>
                <a:lnTo>
                  <a:pt x="445008" y="92430"/>
                </a:lnTo>
                <a:lnTo>
                  <a:pt x="443992" y="96316"/>
                </a:lnTo>
                <a:lnTo>
                  <a:pt x="447548" y="102374"/>
                </a:lnTo>
                <a:lnTo>
                  <a:pt x="451485" y="103403"/>
                </a:lnTo>
                <a:lnTo>
                  <a:pt x="529243" y="58051"/>
                </a:lnTo>
                <a:lnTo>
                  <a:pt x="527431" y="58051"/>
                </a:lnTo>
                <a:lnTo>
                  <a:pt x="527431" y="57188"/>
                </a:lnTo>
                <a:lnTo>
                  <a:pt x="524256" y="57188"/>
                </a:lnTo>
                <a:lnTo>
                  <a:pt x="514848" y="51701"/>
                </a:lnTo>
                <a:close/>
              </a:path>
              <a:path w="540385" h="103504">
                <a:moveTo>
                  <a:pt x="50395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03959" y="58051"/>
                </a:lnTo>
                <a:lnTo>
                  <a:pt x="514848" y="51701"/>
                </a:lnTo>
                <a:lnTo>
                  <a:pt x="503959" y="45351"/>
                </a:lnTo>
                <a:close/>
              </a:path>
              <a:path w="540385" h="103504">
                <a:moveTo>
                  <a:pt x="529246" y="45351"/>
                </a:moveTo>
                <a:lnTo>
                  <a:pt x="527431" y="45351"/>
                </a:lnTo>
                <a:lnTo>
                  <a:pt x="527431" y="58051"/>
                </a:lnTo>
                <a:lnTo>
                  <a:pt x="529243" y="58051"/>
                </a:lnTo>
                <a:lnTo>
                  <a:pt x="540131" y="51701"/>
                </a:lnTo>
                <a:lnTo>
                  <a:pt x="529246" y="45351"/>
                </a:lnTo>
                <a:close/>
              </a:path>
              <a:path w="540385" h="103504">
                <a:moveTo>
                  <a:pt x="524256" y="46215"/>
                </a:moveTo>
                <a:lnTo>
                  <a:pt x="514848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385" h="103504">
                <a:moveTo>
                  <a:pt x="527431" y="46215"/>
                </a:moveTo>
                <a:lnTo>
                  <a:pt x="524256" y="46215"/>
                </a:lnTo>
                <a:lnTo>
                  <a:pt x="524256" y="57188"/>
                </a:lnTo>
                <a:lnTo>
                  <a:pt x="527431" y="57188"/>
                </a:lnTo>
                <a:lnTo>
                  <a:pt x="527431" y="46215"/>
                </a:lnTo>
                <a:close/>
              </a:path>
              <a:path w="540385" h="103504">
                <a:moveTo>
                  <a:pt x="451485" y="0"/>
                </a:moveTo>
                <a:lnTo>
                  <a:pt x="447548" y="1015"/>
                </a:lnTo>
                <a:lnTo>
                  <a:pt x="443992" y="7086"/>
                </a:lnTo>
                <a:lnTo>
                  <a:pt x="445008" y="10972"/>
                </a:lnTo>
                <a:lnTo>
                  <a:pt x="514848" y="51701"/>
                </a:lnTo>
                <a:lnTo>
                  <a:pt x="524256" y="46215"/>
                </a:lnTo>
                <a:lnTo>
                  <a:pt x="527431" y="46215"/>
                </a:lnTo>
                <a:lnTo>
                  <a:pt x="527431" y="45351"/>
                </a:lnTo>
                <a:lnTo>
                  <a:pt x="529246" y="45351"/>
                </a:lnTo>
                <a:lnTo>
                  <a:pt x="45148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6914" y="4359097"/>
            <a:ext cx="91630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Receive 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r>
              <a:rPr sz="1350" spc="-11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from 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primary</a:t>
            </a:r>
            <a:r>
              <a:rPr sz="1350" spc="-14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care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9714" y="4466996"/>
            <a:ext cx="95504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75" dirty="0">
                <a:solidFill>
                  <a:srgbClr val="002E5F"/>
                </a:solidFill>
                <a:latin typeface="Arial"/>
                <a:cs typeface="Arial"/>
              </a:rPr>
              <a:t>Decide</a:t>
            </a:r>
            <a:r>
              <a:rPr sz="1350" spc="-15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0" dirty="0">
                <a:solidFill>
                  <a:srgbClr val="002E5F"/>
                </a:solidFill>
                <a:latin typeface="Arial"/>
                <a:cs typeface="Arial"/>
              </a:rPr>
              <a:t>about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referral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732" y="943889"/>
            <a:ext cx="7629525" cy="167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3535" algn="just">
              <a:lnSpc>
                <a:spcPct val="161100"/>
              </a:lnSpc>
            </a:pPr>
            <a:r>
              <a:rPr sz="1500" b="1" spc="-5" dirty="0">
                <a:solidFill>
                  <a:srgbClr val="002E5F"/>
                </a:solidFill>
                <a:latin typeface="Verdana"/>
                <a:cs typeface="Verdana"/>
              </a:rPr>
              <a:t>Just-in-time knowledge management (JIT-KM)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usually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refer to the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goal 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to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provide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 </a:t>
            </a:r>
            <a:r>
              <a:rPr sz="1500" i="1" spc="-5" dirty="0">
                <a:solidFill>
                  <a:srgbClr val="002E5F"/>
                </a:solidFill>
                <a:latin typeface="Verdana"/>
                <a:cs typeface="Verdana"/>
              </a:rPr>
              <a:t>right information, to the right people, </a:t>
            </a:r>
            <a:r>
              <a:rPr sz="1500" i="1" dirty="0">
                <a:solidFill>
                  <a:srgbClr val="002E5F"/>
                </a:solidFill>
                <a:latin typeface="Verdana"/>
                <a:cs typeface="Verdana"/>
              </a:rPr>
              <a:t>at </a:t>
            </a:r>
            <a:r>
              <a:rPr sz="1500" i="1" spc="-5" dirty="0">
                <a:solidFill>
                  <a:srgbClr val="002E5F"/>
                </a:solidFill>
                <a:latin typeface="Verdana"/>
                <a:cs typeface="Verdana"/>
              </a:rPr>
              <a:t>the right time </a:t>
            </a:r>
            <a:r>
              <a:rPr sz="1500" i="1" dirty="0">
                <a:solidFill>
                  <a:srgbClr val="002E5F"/>
                </a:solidFill>
                <a:latin typeface="Verdana"/>
                <a:cs typeface="Verdana"/>
              </a:rPr>
              <a:t>– </a:t>
            </a:r>
            <a:r>
              <a:rPr sz="1500" i="1" spc="-5" dirty="0">
                <a:solidFill>
                  <a:srgbClr val="002E5F"/>
                </a:solidFill>
                <a:latin typeface="Verdana"/>
                <a:cs typeface="Verdana"/>
              </a:rPr>
              <a:t>just  in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time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– so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they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can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take action based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that</a:t>
            </a:r>
            <a:r>
              <a:rPr sz="1500" spc="-2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information.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137795">
              <a:lnSpc>
                <a:spcPct val="100000"/>
              </a:lnSpc>
              <a:spcBef>
                <a:spcPts val="5"/>
              </a:spcBef>
            </a:pPr>
            <a:r>
              <a:rPr sz="1350" b="1" spc="-55" dirty="0">
                <a:solidFill>
                  <a:srgbClr val="002E5F"/>
                </a:solidFill>
                <a:latin typeface="Arial"/>
                <a:cs typeface="Arial"/>
              </a:rPr>
              <a:t>What </a:t>
            </a:r>
            <a:r>
              <a:rPr sz="1350" b="1" spc="-65" dirty="0">
                <a:solidFill>
                  <a:srgbClr val="002E5F"/>
                </a:solidFill>
                <a:latin typeface="Arial"/>
                <a:cs typeface="Arial"/>
              </a:rPr>
              <a:t>type </a:t>
            </a:r>
            <a:r>
              <a:rPr sz="1350" b="1" spc="-60" dirty="0">
                <a:solidFill>
                  <a:srgbClr val="002E5F"/>
                </a:solidFill>
                <a:latin typeface="Arial"/>
                <a:cs typeface="Arial"/>
              </a:rPr>
              <a:t>of </a:t>
            </a:r>
            <a:r>
              <a:rPr sz="1350" b="1" spc="-90" dirty="0">
                <a:solidFill>
                  <a:srgbClr val="002E5F"/>
                </a:solidFill>
                <a:latin typeface="Arial"/>
                <a:cs typeface="Arial"/>
              </a:rPr>
              <a:t>knowledge </a:t>
            </a:r>
            <a:r>
              <a:rPr sz="1350" b="1" spc="-130" dirty="0">
                <a:solidFill>
                  <a:srgbClr val="002E5F"/>
                </a:solidFill>
                <a:latin typeface="Arial"/>
                <a:cs typeface="Arial"/>
              </a:rPr>
              <a:t>is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needed </a:t>
            </a:r>
            <a:r>
              <a:rPr sz="1350" b="1" spc="-70" dirty="0">
                <a:solidFill>
                  <a:srgbClr val="002E5F"/>
                </a:solidFill>
                <a:latin typeface="Arial"/>
                <a:cs typeface="Arial"/>
              </a:rPr>
              <a:t>in </a:t>
            </a:r>
            <a:r>
              <a:rPr sz="1350" b="1" spc="-110" dirty="0">
                <a:solidFill>
                  <a:srgbClr val="002E5F"/>
                </a:solidFill>
                <a:latin typeface="Arial"/>
                <a:cs typeface="Arial"/>
              </a:rPr>
              <a:t>each</a:t>
            </a:r>
            <a:r>
              <a:rPr sz="1350" b="1" spc="-254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b="1" spc="-85" dirty="0">
                <a:solidFill>
                  <a:srgbClr val="002E5F"/>
                </a:solidFill>
                <a:latin typeface="Arial"/>
                <a:cs typeface="Arial"/>
              </a:rPr>
              <a:t>activity?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818388" y="119633"/>
                </a:moveTo>
                <a:lnTo>
                  <a:pt x="0" y="119633"/>
                </a:lnTo>
                <a:lnTo>
                  <a:pt x="409194" y="239267"/>
                </a:lnTo>
                <a:lnTo>
                  <a:pt x="818388" y="119633"/>
                </a:lnTo>
                <a:close/>
              </a:path>
              <a:path w="818514" h="239395">
                <a:moveTo>
                  <a:pt x="613790" y="0"/>
                </a:moveTo>
                <a:lnTo>
                  <a:pt x="204597" y="0"/>
                </a:lnTo>
                <a:lnTo>
                  <a:pt x="204597" y="119633"/>
                </a:lnTo>
                <a:lnTo>
                  <a:pt x="613790" y="119633"/>
                </a:lnTo>
                <a:lnTo>
                  <a:pt x="61379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96517" y="3954017"/>
            <a:ext cx="818515" cy="239395"/>
          </a:xfrm>
          <a:custGeom>
            <a:avLst/>
            <a:gdLst/>
            <a:ahLst/>
            <a:cxnLst/>
            <a:rect l="l" t="t" r="r" b="b"/>
            <a:pathLst>
              <a:path w="818514" h="239395">
                <a:moveTo>
                  <a:pt x="0" y="119633"/>
                </a:moveTo>
                <a:lnTo>
                  <a:pt x="204597" y="119633"/>
                </a:lnTo>
                <a:lnTo>
                  <a:pt x="204597" y="0"/>
                </a:lnTo>
                <a:lnTo>
                  <a:pt x="613790" y="0"/>
                </a:lnTo>
                <a:lnTo>
                  <a:pt x="613790" y="119633"/>
                </a:lnTo>
                <a:lnTo>
                  <a:pt x="818388" y="119633"/>
                </a:lnTo>
                <a:lnTo>
                  <a:pt x="409194" y="239267"/>
                </a:lnTo>
                <a:lnTo>
                  <a:pt x="0" y="119633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6" y="152400"/>
                </a:moveTo>
                <a:lnTo>
                  <a:pt x="0" y="152400"/>
                </a:lnTo>
                <a:lnTo>
                  <a:pt x="410718" y="304800"/>
                </a:lnTo>
                <a:lnTo>
                  <a:pt x="821436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24150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6" y="152400"/>
                </a:lnTo>
                <a:lnTo>
                  <a:pt x="410718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821435" y="152400"/>
                </a:moveTo>
                <a:lnTo>
                  <a:pt x="0" y="152400"/>
                </a:lnTo>
                <a:lnTo>
                  <a:pt x="410717" y="304800"/>
                </a:lnTo>
                <a:lnTo>
                  <a:pt x="821435" y="152400"/>
                </a:lnTo>
                <a:close/>
              </a:path>
              <a:path w="821689" h="304800">
                <a:moveTo>
                  <a:pt x="616076" y="0"/>
                </a:moveTo>
                <a:lnTo>
                  <a:pt x="205358" y="0"/>
                </a:lnTo>
                <a:lnTo>
                  <a:pt x="205358" y="152400"/>
                </a:lnTo>
                <a:lnTo>
                  <a:pt x="616076" y="152400"/>
                </a:lnTo>
                <a:lnTo>
                  <a:pt x="616076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04182" y="3888485"/>
            <a:ext cx="821690" cy="304800"/>
          </a:xfrm>
          <a:custGeom>
            <a:avLst/>
            <a:gdLst/>
            <a:ahLst/>
            <a:cxnLst/>
            <a:rect l="l" t="t" r="r" b="b"/>
            <a:pathLst>
              <a:path w="821689" h="304800">
                <a:moveTo>
                  <a:pt x="0" y="152400"/>
                </a:moveTo>
                <a:lnTo>
                  <a:pt x="205358" y="152400"/>
                </a:lnTo>
                <a:lnTo>
                  <a:pt x="205358" y="0"/>
                </a:lnTo>
                <a:lnTo>
                  <a:pt x="616076" y="0"/>
                </a:lnTo>
                <a:lnTo>
                  <a:pt x="616076" y="152400"/>
                </a:lnTo>
                <a:lnTo>
                  <a:pt x="821435" y="152400"/>
                </a:lnTo>
                <a:lnTo>
                  <a:pt x="410717" y="3048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7779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1114" y="4368546"/>
            <a:ext cx="2022475" cy="649605"/>
          </a:xfrm>
          <a:custGeom>
            <a:avLst/>
            <a:gdLst/>
            <a:ahLst/>
            <a:cxnLst/>
            <a:rect l="l" t="t" r="r" b="b"/>
            <a:pathLst>
              <a:path w="2022475" h="649604">
                <a:moveTo>
                  <a:pt x="0" y="108203"/>
                </a:moveTo>
                <a:lnTo>
                  <a:pt x="8495" y="66088"/>
                </a:lnTo>
                <a:lnTo>
                  <a:pt x="31670" y="31694"/>
                </a:lnTo>
                <a:lnTo>
                  <a:pt x="66061" y="8504"/>
                </a:lnTo>
                <a:lnTo>
                  <a:pt x="108203" y="0"/>
                </a:lnTo>
                <a:lnTo>
                  <a:pt x="1914144" y="0"/>
                </a:lnTo>
                <a:lnTo>
                  <a:pt x="1956286" y="8504"/>
                </a:lnTo>
                <a:lnTo>
                  <a:pt x="1990677" y="31694"/>
                </a:lnTo>
                <a:lnTo>
                  <a:pt x="2013852" y="66088"/>
                </a:lnTo>
                <a:lnTo>
                  <a:pt x="2022348" y="108203"/>
                </a:lnTo>
                <a:lnTo>
                  <a:pt x="2022348" y="541019"/>
                </a:lnTo>
                <a:lnTo>
                  <a:pt x="2013852" y="583135"/>
                </a:lnTo>
                <a:lnTo>
                  <a:pt x="1990677" y="617529"/>
                </a:lnTo>
                <a:lnTo>
                  <a:pt x="1956286" y="640719"/>
                </a:lnTo>
                <a:lnTo>
                  <a:pt x="1914144" y="649223"/>
                </a:lnTo>
                <a:lnTo>
                  <a:pt x="108203" y="649223"/>
                </a:lnTo>
                <a:lnTo>
                  <a:pt x="66061" y="640719"/>
                </a:lnTo>
                <a:lnTo>
                  <a:pt x="31670" y="617529"/>
                </a:lnTo>
                <a:lnTo>
                  <a:pt x="8495" y="583135"/>
                </a:lnTo>
                <a:lnTo>
                  <a:pt x="0" y="541019"/>
                </a:lnTo>
                <a:lnTo>
                  <a:pt x="0" y="108203"/>
                </a:lnTo>
                <a:close/>
              </a:path>
            </a:pathLst>
          </a:custGeom>
          <a:ln w="25908">
            <a:solidFill>
              <a:srgbClr val="002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37379" y="4367326"/>
            <a:ext cx="167068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Book </a:t>
            </a:r>
            <a:r>
              <a:rPr sz="1350" spc="-105" dirty="0">
                <a:solidFill>
                  <a:srgbClr val="002E5F"/>
                </a:solidFill>
                <a:latin typeface="Arial"/>
                <a:cs typeface="Arial"/>
              </a:rPr>
              <a:t>a </a:t>
            </a:r>
            <a:r>
              <a:rPr sz="1350" spc="-65" dirty="0">
                <a:solidFill>
                  <a:srgbClr val="002E5F"/>
                </a:solidFill>
                <a:latin typeface="Arial"/>
                <a:cs typeface="Arial"/>
              </a:rPr>
              <a:t>physician </a:t>
            </a:r>
            <a:r>
              <a:rPr sz="1350" spc="-20" dirty="0">
                <a:solidFill>
                  <a:srgbClr val="002E5F"/>
                </a:solidFill>
                <a:latin typeface="Arial"/>
                <a:cs typeface="Arial"/>
              </a:rPr>
              <a:t>at </a:t>
            </a:r>
            <a:r>
              <a:rPr sz="1350" spc="-15" dirty="0">
                <a:solidFill>
                  <a:srgbClr val="002E5F"/>
                </a:solidFill>
                <a:latin typeface="Arial"/>
                <a:cs typeface="Arial"/>
              </a:rPr>
              <a:t>the  </a:t>
            </a:r>
            <a:r>
              <a:rPr sz="1350" spc="-40" dirty="0">
                <a:solidFill>
                  <a:srgbClr val="002E5F"/>
                </a:solidFill>
                <a:latin typeface="Arial"/>
                <a:cs typeface="Arial"/>
              </a:rPr>
              <a:t>hospital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002E5F"/>
                </a:solidFill>
                <a:latin typeface="Arial"/>
                <a:cs typeface="Arial"/>
              </a:rPr>
              <a:t>or</a:t>
            </a:r>
            <a:r>
              <a:rPr sz="1350" spc="-9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80" dirty="0">
                <a:solidFill>
                  <a:srgbClr val="002E5F"/>
                </a:solidFill>
                <a:latin typeface="Arial"/>
                <a:cs typeface="Arial"/>
              </a:rPr>
              <a:t>send</a:t>
            </a:r>
            <a:r>
              <a:rPr sz="1350" spc="-8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45" dirty="0">
                <a:solidFill>
                  <a:srgbClr val="002E5F"/>
                </a:solidFill>
                <a:latin typeface="Arial"/>
                <a:cs typeface="Arial"/>
              </a:rPr>
              <a:t>it</a:t>
            </a:r>
            <a:r>
              <a:rPr sz="1350" spc="-10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02E5F"/>
                </a:solidFill>
                <a:latin typeface="Arial"/>
                <a:cs typeface="Arial"/>
              </a:rPr>
              <a:t>to</a:t>
            </a:r>
            <a:r>
              <a:rPr sz="1350" spc="-9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70" dirty="0">
                <a:solidFill>
                  <a:srgbClr val="002E5F"/>
                </a:solidFill>
                <a:latin typeface="Arial"/>
                <a:cs typeface="Arial"/>
              </a:rPr>
              <a:t>an  </a:t>
            </a:r>
            <a:r>
              <a:rPr sz="1350" spc="-45" dirty="0">
                <a:solidFill>
                  <a:srgbClr val="002E5F"/>
                </a:solidFill>
                <a:latin typeface="Arial"/>
                <a:cs typeface="Arial"/>
              </a:rPr>
              <a:t>external</a:t>
            </a:r>
            <a:r>
              <a:rPr sz="1350" spc="-12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350" spc="-35" dirty="0">
                <a:solidFill>
                  <a:srgbClr val="002E5F"/>
                </a:solidFill>
                <a:latin typeface="Arial"/>
                <a:cs typeface="Arial"/>
              </a:rPr>
              <a:t>clinic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62700" y="4650320"/>
            <a:ext cx="324485" cy="103505"/>
          </a:xfrm>
          <a:custGeom>
            <a:avLst/>
            <a:gdLst/>
            <a:ahLst/>
            <a:cxnLst/>
            <a:rect l="l" t="t" r="r" b="b"/>
            <a:pathLst>
              <a:path w="324484" h="103504">
                <a:moveTo>
                  <a:pt x="235584" y="0"/>
                </a:moveTo>
                <a:lnTo>
                  <a:pt x="231648" y="1015"/>
                </a:lnTo>
                <a:lnTo>
                  <a:pt x="228092" y="7073"/>
                </a:lnTo>
                <a:lnTo>
                  <a:pt x="229107" y="10960"/>
                </a:lnTo>
                <a:lnTo>
                  <a:pt x="287975" y="45467"/>
                </a:lnTo>
                <a:lnTo>
                  <a:pt x="311530" y="45516"/>
                </a:lnTo>
                <a:lnTo>
                  <a:pt x="311403" y="58216"/>
                </a:lnTo>
                <a:lnTo>
                  <a:pt x="287843" y="58216"/>
                </a:lnTo>
                <a:lnTo>
                  <a:pt x="228980" y="92430"/>
                </a:lnTo>
                <a:lnTo>
                  <a:pt x="227965" y="96316"/>
                </a:lnTo>
                <a:lnTo>
                  <a:pt x="229616" y="99339"/>
                </a:lnTo>
                <a:lnTo>
                  <a:pt x="231394" y="102374"/>
                </a:lnTo>
                <a:lnTo>
                  <a:pt x="235330" y="103403"/>
                </a:lnTo>
                <a:lnTo>
                  <a:pt x="313207" y="58216"/>
                </a:lnTo>
                <a:lnTo>
                  <a:pt x="311403" y="58216"/>
                </a:lnTo>
                <a:lnTo>
                  <a:pt x="313291" y="58167"/>
                </a:lnTo>
                <a:lnTo>
                  <a:pt x="324103" y="51892"/>
                </a:lnTo>
                <a:lnTo>
                  <a:pt x="238505" y="1777"/>
                </a:lnTo>
                <a:lnTo>
                  <a:pt x="235584" y="0"/>
                </a:lnTo>
                <a:close/>
              </a:path>
              <a:path w="324484" h="103504">
                <a:moveTo>
                  <a:pt x="298830" y="51830"/>
                </a:moveTo>
                <a:lnTo>
                  <a:pt x="287927" y="58167"/>
                </a:lnTo>
                <a:lnTo>
                  <a:pt x="311403" y="58216"/>
                </a:lnTo>
                <a:lnTo>
                  <a:pt x="311412" y="57340"/>
                </a:lnTo>
                <a:lnTo>
                  <a:pt x="308228" y="57340"/>
                </a:lnTo>
                <a:lnTo>
                  <a:pt x="298830" y="51830"/>
                </a:lnTo>
                <a:close/>
              </a:path>
              <a:path w="324484" h="103504">
                <a:moveTo>
                  <a:pt x="0" y="44869"/>
                </a:moveTo>
                <a:lnTo>
                  <a:pt x="0" y="57569"/>
                </a:lnTo>
                <a:lnTo>
                  <a:pt x="287927" y="58167"/>
                </a:lnTo>
                <a:lnTo>
                  <a:pt x="298830" y="51830"/>
                </a:lnTo>
                <a:lnTo>
                  <a:pt x="287975" y="45467"/>
                </a:lnTo>
                <a:lnTo>
                  <a:pt x="0" y="44869"/>
                </a:lnTo>
                <a:close/>
              </a:path>
              <a:path w="324484" h="103504">
                <a:moveTo>
                  <a:pt x="308228" y="46367"/>
                </a:moveTo>
                <a:lnTo>
                  <a:pt x="298830" y="51830"/>
                </a:lnTo>
                <a:lnTo>
                  <a:pt x="308228" y="57340"/>
                </a:lnTo>
                <a:lnTo>
                  <a:pt x="308228" y="46367"/>
                </a:lnTo>
                <a:close/>
              </a:path>
              <a:path w="324484" h="103504">
                <a:moveTo>
                  <a:pt x="311522" y="46367"/>
                </a:moveTo>
                <a:lnTo>
                  <a:pt x="308228" y="46367"/>
                </a:lnTo>
                <a:lnTo>
                  <a:pt x="308228" y="57340"/>
                </a:lnTo>
                <a:lnTo>
                  <a:pt x="311412" y="57340"/>
                </a:lnTo>
                <a:lnTo>
                  <a:pt x="311522" y="46367"/>
                </a:lnTo>
                <a:close/>
              </a:path>
              <a:path w="324484" h="103504">
                <a:moveTo>
                  <a:pt x="287975" y="45467"/>
                </a:moveTo>
                <a:lnTo>
                  <a:pt x="298830" y="51830"/>
                </a:lnTo>
                <a:lnTo>
                  <a:pt x="308228" y="46367"/>
                </a:lnTo>
                <a:lnTo>
                  <a:pt x="311522" y="46367"/>
                </a:lnTo>
                <a:lnTo>
                  <a:pt x="311530" y="45516"/>
                </a:lnTo>
                <a:lnTo>
                  <a:pt x="287975" y="45467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5622" y="388620"/>
            <a:ext cx="3468370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Benefits of </a:t>
            </a:r>
            <a:r>
              <a:rPr sz="2700" b="1" dirty="0">
                <a:latin typeface="Verdana"/>
                <a:cs typeface="Verdana"/>
              </a:rPr>
              <a:t>JiT</a:t>
            </a:r>
            <a:r>
              <a:rPr sz="2700" b="1" spc="-85" dirty="0">
                <a:latin typeface="Verdana"/>
                <a:cs typeface="Verdana"/>
              </a:rPr>
              <a:t> </a:t>
            </a:r>
            <a:r>
              <a:rPr sz="2700" b="1" spc="-10" dirty="0">
                <a:latin typeface="Verdana"/>
                <a:cs typeface="Verdana"/>
              </a:rPr>
              <a:t>KM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493" y="1189405"/>
            <a:ext cx="7716520" cy="356362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40"/>
              </a:spcBef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Manage information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overload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– there is so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much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info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available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that the</a:t>
            </a:r>
            <a:r>
              <a:rPr sz="1300" spc="30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knowledge</a:t>
            </a:r>
            <a:endParaRPr sz="1300">
              <a:latin typeface="Verdana"/>
              <a:cs typeface="Verdana"/>
            </a:endParaRPr>
          </a:p>
          <a:p>
            <a:pPr marL="355600" marR="65405">
              <a:lnSpc>
                <a:spcPct val="185800"/>
              </a:lnSpc>
              <a:spcBef>
                <a:spcPts val="5"/>
              </a:spcBef>
            </a:pP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worker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(for example, a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phycisian)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cannot absorb it all –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but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by providing the </a:t>
            </a:r>
            <a:r>
              <a:rPr sz="1300" i="1" spc="-5" dirty="0">
                <a:solidFill>
                  <a:srgbClr val="002E5F"/>
                </a:solidFill>
                <a:latin typeface="Verdana"/>
                <a:cs typeface="Verdana"/>
              </a:rPr>
              <a:t>right  information, to the right people, at the right time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this can really support the knowledge 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worker</a:t>
            </a:r>
            <a:endParaRPr sz="1300">
              <a:latin typeface="Verdana"/>
              <a:cs typeface="Verdana"/>
            </a:endParaRPr>
          </a:p>
          <a:p>
            <a:pPr marL="355600" marR="5080" indent="-342900">
              <a:lnSpc>
                <a:spcPct val="185800"/>
              </a:lnSpc>
              <a:spcBef>
                <a:spcPts val="315"/>
              </a:spcBef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15" dirty="0">
                <a:solidFill>
                  <a:srgbClr val="002E5F"/>
                </a:solidFill>
                <a:latin typeface="Verdana"/>
                <a:cs typeface="Verdana"/>
              </a:rPr>
              <a:t>Avoid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making knowledge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management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as a separate activity to the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everyday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work 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– and instead bake it into the </a:t>
            </a:r>
            <a:r>
              <a:rPr sz="1300" spc="-20" dirty="0">
                <a:solidFill>
                  <a:srgbClr val="002E5F"/>
                </a:solidFill>
                <a:latin typeface="Verdana"/>
                <a:cs typeface="Verdana"/>
              </a:rPr>
              <a:t>technology,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and the technology can provide the 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knowledge worker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with up-to-date information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needed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in a certain</a:t>
            </a:r>
            <a:r>
              <a:rPr sz="1300" spc="31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activtity</a:t>
            </a:r>
            <a:endParaRPr sz="1300">
              <a:latin typeface="Verdana"/>
              <a:cs typeface="Verdana"/>
            </a:endParaRPr>
          </a:p>
          <a:p>
            <a:pPr marL="355600" marR="548005" indent="-342900">
              <a:lnSpc>
                <a:spcPct val="186200"/>
              </a:lnSpc>
              <a:spcBef>
                <a:spcPts val="310"/>
              </a:spcBef>
              <a:buSzPct val="92307"/>
              <a:buChar char="●"/>
              <a:tabLst>
                <a:tab pos="354965" algn="l"/>
                <a:tab pos="355600" algn="l"/>
              </a:tabLst>
            </a:pP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technology can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warn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the knowledge </a:t>
            </a:r>
            <a:r>
              <a:rPr sz="1300" spc="-10" dirty="0">
                <a:solidFill>
                  <a:srgbClr val="002E5F"/>
                </a:solidFill>
                <a:latin typeface="Verdana"/>
                <a:cs typeface="Verdana"/>
              </a:rPr>
              <a:t>worker when he/she make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actions in the  systems which can violate some rules and other</a:t>
            </a:r>
            <a:r>
              <a:rPr sz="1300" spc="13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2E5F"/>
                </a:solidFill>
                <a:latin typeface="Verdana"/>
                <a:cs typeface="Verdana"/>
              </a:rPr>
              <a:t>info</a:t>
            </a:r>
            <a:endParaRPr sz="1300">
              <a:latin typeface="Verdana"/>
              <a:cs typeface="Verdana"/>
            </a:endParaRPr>
          </a:p>
          <a:p>
            <a:pPr marR="198755" algn="r">
              <a:lnSpc>
                <a:spcPts val="1145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(Davenport </a:t>
            </a:r>
            <a:r>
              <a:rPr sz="1400" spc="20" dirty="0">
                <a:solidFill>
                  <a:srgbClr val="002E5F"/>
                </a:solidFill>
                <a:latin typeface="Arial"/>
                <a:cs typeface="Arial"/>
              </a:rPr>
              <a:t>&amp; </a:t>
            </a:r>
            <a:r>
              <a:rPr sz="1400" spc="-100" dirty="0">
                <a:solidFill>
                  <a:srgbClr val="002E5F"/>
                </a:solidFill>
                <a:latin typeface="Arial"/>
                <a:cs typeface="Arial"/>
              </a:rPr>
              <a:t>Glaser,</a:t>
            </a:r>
            <a:r>
              <a:rPr sz="1400" spc="-22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2002)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5622" y="388620"/>
            <a:ext cx="380682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Drawback of </a:t>
            </a:r>
            <a:r>
              <a:rPr sz="2700" b="1" dirty="0">
                <a:latin typeface="Verdana"/>
                <a:cs typeface="Verdana"/>
              </a:rPr>
              <a:t>JiT</a:t>
            </a:r>
            <a:r>
              <a:rPr sz="2700" b="1" spc="-85" dirty="0">
                <a:latin typeface="Verdana"/>
                <a:cs typeface="Verdana"/>
              </a:rPr>
              <a:t> </a:t>
            </a:r>
            <a:r>
              <a:rPr sz="2700" b="1" spc="-10" dirty="0">
                <a:latin typeface="Verdana"/>
                <a:cs typeface="Verdana"/>
              </a:rPr>
              <a:t>KM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493" y="1194028"/>
            <a:ext cx="7345045" cy="153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61400"/>
              </a:lnSpc>
              <a:buSzPct val="93333"/>
              <a:buChar char="●"/>
              <a:tabLst>
                <a:tab pos="354965" algn="l"/>
                <a:tab pos="355600" algn="l"/>
              </a:tabLst>
            </a:pP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Time-consuming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expensive to embed knowledge management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into  everyday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processes,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especially if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new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knowledge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added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high 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pace</a:t>
            </a:r>
            <a:endParaRPr sz="15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50"/>
              </a:spcBef>
              <a:buSzPct val="93333"/>
              <a:buChar char="●"/>
              <a:tabLst>
                <a:tab pos="354965" algn="l"/>
                <a:tab pos="355600" algn="l"/>
              </a:tabLst>
            </a:pP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Need to convince knowledge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worker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to work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new</a:t>
            </a:r>
            <a:r>
              <a:rPr sz="1500" spc="4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way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904" y="1469135"/>
            <a:ext cx="2094230" cy="44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110" dirty="0">
                <a:latin typeface="Arial"/>
                <a:cs typeface="Arial"/>
              </a:rPr>
              <a:t>Work</a:t>
            </a:r>
            <a:r>
              <a:rPr sz="2700" spc="-210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practices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0559"/>
            <a:ext cx="4643755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What </a:t>
            </a:r>
            <a:r>
              <a:rPr sz="2700" b="1" dirty="0">
                <a:latin typeface="Verdana"/>
                <a:cs typeface="Verdana"/>
              </a:rPr>
              <a:t>is </a:t>
            </a:r>
            <a:r>
              <a:rPr sz="2700" b="1" spc="-5" dirty="0">
                <a:latin typeface="Verdana"/>
                <a:cs typeface="Verdana"/>
              </a:rPr>
              <a:t>work</a:t>
            </a:r>
            <a:r>
              <a:rPr sz="2700" b="1" spc="-65" dirty="0">
                <a:latin typeface="Verdana"/>
                <a:cs typeface="Verdana"/>
              </a:rPr>
              <a:t> </a:t>
            </a:r>
            <a:r>
              <a:rPr sz="2700" b="1" spc="-5" dirty="0">
                <a:latin typeface="Verdana"/>
                <a:cs typeface="Verdana"/>
              </a:rPr>
              <a:t>practices?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7115" y="1351864"/>
            <a:ext cx="7390765" cy="344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95680">
              <a:lnSpc>
                <a:spcPct val="161300"/>
              </a:lnSpc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Adler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15" dirty="0">
                <a:solidFill>
                  <a:srgbClr val="002E5F"/>
                </a:solidFill>
                <a:latin typeface="Verdana"/>
                <a:cs typeface="Verdana"/>
              </a:rPr>
              <a:t>Pouliot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(2011)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suggest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five key characteristics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of 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practice:</a:t>
            </a:r>
            <a:endParaRPr sz="15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460"/>
              </a:spcBef>
              <a:buSzPct val="93333"/>
              <a:buAutoNum type="arabicParenR"/>
              <a:tabLst>
                <a:tab pos="469900" algn="l"/>
                <a:tab pos="470534" algn="l"/>
              </a:tabLst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 is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performance, </a:t>
            </a:r>
            <a:r>
              <a:rPr sz="1500" spc="-30" dirty="0">
                <a:solidFill>
                  <a:srgbClr val="002E5F"/>
                </a:solidFill>
                <a:latin typeface="Verdana"/>
                <a:cs typeface="Verdana"/>
              </a:rPr>
              <a:t>i.e.,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 process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of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doing</a:t>
            </a:r>
            <a:r>
              <a:rPr sz="1500" spc="1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something,</a:t>
            </a:r>
            <a:endParaRPr sz="1500">
              <a:latin typeface="Verdana"/>
              <a:cs typeface="Verdana"/>
            </a:endParaRPr>
          </a:p>
          <a:p>
            <a:pPr marL="469900" marR="999490" indent="-457200">
              <a:lnSpc>
                <a:spcPct val="161300"/>
              </a:lnSpc>
              <a:spcBef>
                <a:spcPts val="345"/>
              </a:spcBef>
              <a:buSzPct val="93333"/>
              <a:buAutoNum type="arabicParenR"/>
              <a:tabLst>
                <a:tab pos="469900" algn="l"/>
                <a:tab pos="470534" algn="l"/>
              </a:tabLst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tends to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be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patterned, </a:t>
            </a:r>
            <a:r>
              <a:rPr sz="1500" spc="-30" dirty="0">
                <a:solidFill>
                  <a:srgbClr val="002E5F"/>
                </a:solidFill>
                <a:latin typeface="Verdana"/>
                <a:cs typeface="Verdana"/>
              </a:rPr>
              <a:t>i.e.,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actions are repeated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over 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time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</a:t>
            </a:r>
            <a:r>
              <a:rPr sz="1500" spc="-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space,</a:t>
            </a:r>
            <a:endParaRPr sz="1500">
              <a:latin typeface="Verdana"/>
              <a:cs typeface="Verdana"/>
            </a:endParaRPr>
          </a:p>
          <a:p>
            <a:pPr marL="469900" marR="749300" indent="-457200">
              <a:lnSpc>
                <a:spcPct val="160700"/>
              </a:lnSpc>
              <a:spcBef>
                <a:spcPts val="370"/>
              </a:spcBef>
              <a:buSzPct val="93333"/>
              <a:buAutoNum type="arabicParenR"/>
              <a:tabLst>
                <a:tab pos="469900" algn="l"/>
                <a:tab pos="470534" algn="l"/>
              </a:tabLst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 is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more or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less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competent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 meaning that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it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can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be  done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correctly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or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incorrectly in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socially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recognizable</a:t>
            </a:r>
            <a:r>
              <a:rPr sz="1500" spc="18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002E5F"/>
                </a:solidFill>
                <a:latin typeface="Verdana"/>
                <a:cs typeface="Verdana"/>
              </a:rPr>
              <a:t>way</a:t>
            </a:r>
            <a:endParaRPr sz="1500">
              <a:latin typeface="Verdana"/>
              <a:cs typeface="Verdana"/>
            </a:endParaRPr>
          </a:p>
          <a:p>
            <a:pPr marL="546100">
              <a:lnSpc>
                <a:spcPts val="1505"/>
              </a:lnSpc>
              <a:spcBef>
                <a:spcPts val="1460"/>
              </a:spcBef>
            </a:pP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…. cont</a:t>
            </a:r>
            <a:r>
              <a:rPr sz="1500" spc="-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…</a:t>
            </a:r>
            <a:endParaRPr sz="1500">
              <a:latin typeface="Verdana"/>
              <a:cs typeface="Verdana"/>
            </a:endParaRPr>
          </a:p>
          <a:p>
            <a:pPr marL="1964055">
              <a:lnSpc>
                <a:spcPts val="1145"/>
              </a:lnSpc>
            </a:pP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Adler, </a:t>
            </a:r>
            <a:r>
              <a:rPr sz="1200" spc="-100" dirty="0">
                <a:solidFill>
                  <a:srgbClr val="002E5F"/>
                </a:solidFill>
                <a:latin typeface="Arial"/>
                <a:cs typeface="Arial"/>
              </a:rPr>
              <a:t>E.,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Pouliot, </a:t>
            </a:r>
            <a:r>
              <a:rPr sz="1200" spc="-135" dirty="0">
                <a:solidFill>
                  <a:srgbClr val="002E5F"/>
                </a:solidFill>
                <a:latin typeface="Arial"/>
                <a:cs typeface="Arial"/>
              </a:rPr>
              <a:t>V. </a:t>
            </a:r>
            <a:r>
              <a:rPr sz="1200" spc="-50" dirty="0">
                <a:solidFill>
                  <a:srgbClr val="002E5F"/>
                </a:solidFill>
                <a:latin typeface="Arial"/>
                <a:cs typeface="Arial"/>
              </a:rPr>
              <a:t>(2011). </a:t>
            </a:r>
            <a:r>
              <a:rPr sz="1200" spc="-25" dirty="0">
                <a:solidFill>
                  <a:srgbClr val="002E5F"/>
                </a:solidFill>
                <a:latin typeface="Arial"/>
                <a:cs typeface="Arial"/>
              </a:rPr>
              <a:t>International </a:t>
            </a:r>
            <a:r>
              <a:rPr sz="1200" spc="-50" dirty="0">
                <a:solidFill>
                  <a:srgbClr val="002E5F"/>
                </a:solidFill>
                <a:latin typeface="Arial"/>
                <a:cs typeface="Arial"/>
              </a:rPr>
              <a:t>practices: </a:t>
            </a:r>
            <a:r>
              <a:rPr sz="1200" spc="-20" dirty="0">
                <a:solidFill>
                  <a:srgbClr val="002E5F"/>
                </a:solidFill>
                <a:latin typeface="Arial"/>
                <a:cs typeface="Arial"/>
              </a:rPr>
              <a:t>introduction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framework.</a:t>
            </a:r>
            <a:r>
              <a:rPr sz="1200" spc="-13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002E5F"/>
                </a:solidFill>
                <a:latin typeface="Arial"/>
                <a:cs typeface="Arial"/>
              </a:rPr>
              <a:t>In:</a:t>
            </a:r>
            <a:endParaRPr sz="1200">
              <a:latin typeface="Arial"/>
              <a:cs typeface="Arial"/>
            </a:endParaRPr>
          </a:p>
          <a:p>
            <a:pPr marL="1964055">
              <a:lnSpc>
                <a:spcPct val="100000"/>
              </a:lnSpc>
            </a:pPr>
            <a:r>
              <a:rPr sz="1200" spc="-40" dirty="0">
                <a:solidFill>
                  <a:srgbClr val="002E5F"/>
                </a:solidFill>
                <a:latin typeface="Arial"/>
                <a:cs typeface="Arial"/>
              </a:rPr>
              <a:t>Adler </a:t>
            </a:r>
            <a:r>
              <a:rPr sz="1200" spc="-130" dirty="0">
                <a:solidFill>
                  <a:srgbClr val="002E5F"/>
                </a:solidFill>
                <a:latin typeface="Arial"/>
                <a:cs typeface="Arial"/>
              </a:rPr>
              <a:t>E,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Pouliot </a:t>
            </a:r>
            <a:r>
              <a:rPr sz="1200" spc="-120" dirty="0">
                <a:solidFill>
                  <a:srgbClr val="002E5F"/>
                </a:solidFill>
                <a:latin typeface="Arial"/>
                <a:cs typeface="Arial"/>
              </a:rPr>
              <a:t>V </a:t>
            </a:r>
            <a:r>
              <a:rPr sz="1200" spc="-65" dirty="0">
                <a:solidFill>
                  <a:srgbClr val="002E5F"/>
                </a:solidFill>
                <a:latin typeface="Arial"/>
                <a:cs typeface="Arial"/>
              </a:rPr>
              <a:t>(eds) </a:t>
            </a:r>
            <a:r>
              <a:rPr sz="1200" spc="-25" dirty="0">
                <a:solidFill>
                  <a:srgbClr val="002E5F"/>
                </a:solidFill>
                <a:latin typeface="Arial"/>
                <a:cs typeface="Arial"/>
              </a:rPr>
              <a:t>International </a:t>
            </a:r>
            <a:r>
              <a:rPr sz="1200" spc="-65" dirty="0">
                <a:solidFill>
                  <a:srgbClr val="002E5F"/>
                </a:solidFill>
                <a:latin typeface="Arial"/>
                <a:cs typeface="Arial"/>
              </a:rPr>
              <a:t>Practices. </a:t>
            </a:r>
            <a:r>
              <a:rPr sz="1200" spc="-70" dirty="0">
                <a:solidFill>
                  <a:srgbClr val="002E5F"/>
                </a:solidFill>
                <a:latin typeface="Arial"/>
                <a:cs typeface="Arial"/>
              </a:rPr>
              <a:t>Cambridge </a:t>
            </a:r>
            <a:r>
              <a:rPr sz="1200" spc="-40" dirty="0">
                <a:solidFill>
                  <a:srgbClr val="002E5F"/>
                </a:solidFill>
                <a:latin typeface="Arial"/>
                <a:cs typeface="Arial"/>
              </a:rPr>
              <a:t>University </a:t>
            </a:r>
            <a:r>
              <a:rPr sz="1200" spc="-90" dirty="0">
                <a:solidFill>
                  <a:srgbClr val="002E5F"/>
                </a:solidFill>
                <a:latin typeface="Arial"/>
                <a:cs typeface="Arial"/>
              </a:rPr>
              <a:t>Press,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pp.</a:t>
            </a:r>
            <a:r>
              <a:rPr sz="1200" spc="-4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3–35.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0559"/>
            <a:ext cx="2912745" cy="41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Verdana"/>
                <a:cs typeface="Verdana"/>
              </a:rPr>
              <a:t>Work</a:t>
            </a:r>
            <a:r>
              <a:rPr sz="2700" b="1" spc="-70" dirty="0">
                <a:latin typeface="Verdana"/>
                <a:cs typeface="Verdana"/>
              </a:rPr>
              <a:t> </a:t>
            </a:r>
            <a:r>
              <a:rPr sz="2700" b="1" spc="-5" dirty="0">
                <a:latin typeface="Verdana"/>
                <a:cs typeface="Verdana"/>
              </a:rPr>
              <a:t>practices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915" y="1267155"/>
            <a:ext cx="6599555" cy="308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3835">
              <a:lnSpc>
                <a:spcPct val="161300"/>
              </a:lnSpc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Adler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15" dirty="0">
                <a:solidFill>
                  <a:srgbClr val="002E5F"/>
                </a:solidFill>
                <a:latin typeface="Verdana"/>
                <a:cs typeface="Verdana"/>
              </a:rPr>
              <a:t>Pouliot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(2011)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suggest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five key characteristics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of 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work 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practice:</a:t>
            </a:r>
            <a:endParaRPr sz="15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...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cont</a:t>
            </a:r>
            <a:r>
              <a:rPr sz="1500" spc="-4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…</a:t>
            </a:r>
            <a:endParaRPr sz="15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450"/>
              </a:spcBef>
              <a:buSzPct val="93333"/>
              <a:buAutoNum type="arabicParenR" startAt="5"/>
              <a:tabLst>
                <a:tab pos="469900" algn="l"/>
                <a:tab pos="470534" algn="l"/>
              </a:tabLst>
            </a:pPr>
            <a:r>
              <a:rPr lang="sv-SE" sz="1500" spc="-10" dirty="0">
                <a:solidFill>
                  <a:srgbClr val="002E5F"/>
                </a:solidFill>
                <a:latin typeface="Verdana"/>
                <a:cs typeface="Verdana"/>
              </a:rPr>
              <a:t>p</a:t>
            </a:r>
            <a:r>
              <a:rPr sz="1500" spc="-10" dirty="0" err="1" smtClean="0">
                <a:solidFill>
                  <a:srgbClr val="002E5F"/>
                </a:solidFill>
                <a:latin typeface="Verdana"/>
                <a:cs typeface="Verdana"/>
              </a:rPr>
              <a:t>ractice</a:t>
            </a:r>
            <a:r>
              <a:rPr sz="1500" spc="-10" dirty="0" smtClean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rests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background knowledge,</a:t>
            </a:r>
            <a:r>
              <a:rPr sz="1500" spc="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</a:t>
            </a:r>
            <a:endParaRPr sz="1500" dirty="0">
              <a:latin typeface="Verdana"/>
              <a:cs typeface="Verdana"/>
            </a:endParaRPr>
          </a:p>
          <a:p>
            <a:pPr marL="469900" marR="5080" indent="-457200">
              <a:lnSpc>
                <a:spcPct val="161200"/>
              </a:lnSpc>
              <a:spcBef>
                <a:spcPts val="360"/>
              </a:spcBef>
              <a:buSzPct val="93333"/>
              <a:buAutoNum type="arabicParenR" startAt="5"/>
              <a:tabLst>
                <a:tab pos="469900" algn="l"/>
                <a:tab pos="470534" algn="l"/>
              </a:tabLst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 weaves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together the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discursive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 material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world,  </a:t>
            </a:r>
            <a:r>
              <a:rPr sz="1500" spc="-30" dirty="0">
                <a:solidFill>
                  <a:srgbClr val="002E5F"/>
                </a:solidFill>
                <a:latin typeface="Verdana"/>
                <a:cs typeface="Verdana"/>
              </a:rPr>
              <a:t>i.e.,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without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written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spoken communication people cannot  make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difference between behavior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practice,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artefacts 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 material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world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are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used to carry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out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the</a:t>
            </a:r>
            <a:r>
              <a:rPr sz="1500" spc="5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practice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8335" y="4606137"/>
            <a:ext cx="5439410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Adler, </a:t>
            </a:r>
            <a:r>
              <a:rPr sz="1200" spc="-100" dirty="0">
                <a:solidFill>
                  <a:srgbClr val="002E5F"/>
                </a:solidFill>
                <a:latin typeface="Arial"/>
                <a:cs typeface="Arial"/>
              </a:rPr>
              <a:t>E.,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Pouliot, </a:t>
            </a:r>
            <a:r>
              <a:rPr sz="1200" spc="-135" dirty="0">
                <a:solidFill>
                  <a:srgbClr val="002E5F"/>
                </a:solidFill>
                <a:latin typeface="Arial"/>
                <a:cs typeface="Arial"/>
              </a:rPr>
              <a:t>V. </a:t>
            </a:r>
            <a:r>
              <a:rPr sz="1200" spc="-50" dirty="0">
                <a:solidFill>
                  <a:srgbClr val="002E5F"/>
                </a:solidFill>
                <a:latin typeface="Arial"/>
                <a:cs typeface="Arial"/>
              </a:rPr>
              <a:t>(2011). </a:t>
            </a:r>
            <a:r>
              <a:rPr sz="1200" spc="-25" dirty="0">
                <a:solidFill>
                  <a:srgbClr val="002E5F"/>
                </a:solidFill>
                <a:latin typeface="Arial"/>
                <a:cs typeface="Arial"/>
              </a:rPr>
              <a:t>International </a:t>
            </a:r>
            <a:r>
              <a:rPr sz="1200" spc="-50" dirty="0">
                <a:solidFill>
                  <a:srgbClr val="002E5F"/>
                </a:solidFill>
                <a:latin typeface="Arial"/>
                <a:cs typeface="Arial"/>
              </a:rPr>
              <a:t>practices: </a:t>
            </a:r>
            <a:r>
              <a:rPr sz="1200" spc="-20" dirty="0">
                <a:solidFill>
                  <a:srgbClr val="002E5F"/>
                </a:solidFill>
                <a:latin typeface="Arial"/>
                <a:cs typeface="Arial"/>
              </a:rPr>
              <a:t>introduction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framework. </a:t>
            </a:r>
            <a:r>
              <a:rPr sz="1200" spc="-30" dirty="0">
                <a:solidFill>
                  <a:srgbClr val="002E5F"/>
                </a:solidFill>
                <a:latin typeface="Arial"/>
                <a:cs typeface="Arial"/>
              </a:rPr>
              <a:t>In:  </a:t>
            </a:r>
            <a:r>
              <a:rPr sz="1200" spc="-40" dirty="0">
                <a:solidFill>
                  <a:srgbClr val="002E5F"/>
                </a:solidFill>
                <a:latin typeface="Arial"/>
                <a:cs typeface="Arial"/>
              </a:rPr>
              <a:t>Adler </a:t>
            </a:r>
            <a:r>
              <a:rPr sz="1200" spc="-130" dirty="0">
                <a:solidFill>
                  <a:srgbClr val="002E5F"/>
                </a:solidFill>
                <a:latin typeface="Arial"/>
                <a:cs typeface="Arial"/>
              </a:rPr>
              <a:t>E,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Pouliot </a:t>
            </a:r>
            <a:r>
              <a:rPr sz="1200" spc="-120" dirty="0">
                <a:solidFill>
                  <a:srgbClr val="002E5F"/>
                </a:solidFill>
                <a:latin typeface="Arial"/>
                <a:cs typeface="Arial"/>
              </a:rPr>
              <a:t>V </a:t>
            </a:r>
            <a:r>
              <a:rPr sz="1200" spc="-65" dirty="0">
                <a:solidFill>
                  <a:srgbClr val="002E5F"/>
                </a:solidFill>
                <a:latin typeface="Arial"/>
                <a:cs typeface="Arial"/>
              </a:rPr>
              <a:t>(eds) </a:t>
            </a:r>
            <a:r>
              <a:rPr sz="1200" spc="-25" dirty="0">
                <a:solidFill>
                  <a:srgbClr val="002E5F"/>
                </a:solidFill>
                <a:latin typeface="Arial"/>
                <a:cs typeface="Arial"/>
              </a:rPr>
              <a:t>International </a:t>
            </a:r>
            <a:r>
              <a:rPr sz="1200" spc="-65" dirty="0">
                <a:solidFill>
                  <a:srgbClr val="002E5F"/>
                </a:solidFill>
                <a:latin typeface="Arial"/>
                <a:cs typeface="Arial"/>
              </a:rPr>
              <a:t>Practices. </a:t>
            </a:r>
            <a:r>
              <a:rPr sz="1200" spc="-70" dirty="0">
                <a:solidFill>
                  <a:srgbClr val="002E5F"/>
                </a:solidFill>
                <a:latin typeface="Arial"/>
                <a:cs typeface="Arial"/>
              </a:rPr>
              <a:t>Cambridge </a:t>
            </a:r>
            <a:r>
              <a:rPr sz="1200" spc="-40" dirty="0">
                <a:solidFill>
                  <a:srgbClr val="002E5F"/>
                </a:solidFill>
                <a:latin typeface="Arial"/>
                <a:cs typeface="Arial"/>
              </a:rPr>
              <a:t>University </a:t>
            </a:r>
            <a:r>
              <a:rPr sz="1200" spc="-90" dirty="0">
                <a:solidFill>
                  <a:srgbClr val="002E5F"/>
                </a:solidFill>
                <a:latin typeface="Arial"/>
                <a:cs typeface="Arial"/>
              </a:rPr>
              <a:t>Press, </a:t>
            </a:r>
            <a:r>
              <a:rPr sz="1200" spc="-35" dirty="0">
                <a:solidFill>
                  <a:srgbClr val="002E5F"/>
                </a:solidFill>
                <a:latin typeface="Arial"/>
                <a:cs typeface="Arial"/>
              </a:rPr>
              <a:t>pp.</a:t>
            </a:r>
            <a:r>
              <a:rPr sz="1200" spc="-4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002E5F"/>
                </a:solidFill>
                <a:latin typeface="Arial"/>
                <a:cs typeface="Arial"/>
              </a:rPr>
              <a:t>3–35.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1292986"/>
            <a:ext cx="589343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/>
              <a:t>Business </a:t>
            </a:r>
            <a:r>
              <a:rPr sz="2400" spc="-5" dirty="0"/>
              <a:t>processes vs. </a:t>
            </a:r>
            <a:r>
              <a:rPr sz="2400" spc="-35" dirty="0"/>
              <a:t>Work</a:t>
            </a:r>
            <a:r>
              <a:rPr sz="2400" spc="35" dirty="0"/>
              <a:t> </a:t>
            </a:r>
            <a:r>
              <a:rPr sz="2400" spc="-10" dirty="0"/>
              <a:t>practices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661797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Business processes </a:t>
            </a:r>
            <a:r>
              <a:rPr sz="2400" b="1" dirty="0">
                <a:latin typeface="Verdana"/>
                <a:cs typeface="Verdana"/>
              </a:rPr>
              <a:t>vs. </a:t>
            </a:r>
            <a:r>
              <a:rPr sz="2400" b="1" spc="-5" dirty="0">
                <a:latin typeface="Verdana"/>
                <a:cs typeface="Verdana"/>
              </a:rPr>
              <a:t>Work</a:t>
            </a:r>
            <a:r>
              <a:rPr sz="2400" b="1" spc="2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practices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915" y="1264447"/>
            <a:ext cx="6517005" cy="267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49554" indent="-342900">
              <a:lnSpc>
                <a:spcPct val="172900"/>
              </a:lnSpc>
              <a:buSzPct val="92857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2E5F"/>
                </a:solidFill>
                <a:latin typeface="Verdana"/>
                <a:cs typeface="Verdana"/>
              </a:rPr>
              <a:t>The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notion of </a:t>
            </a:r>
            <a:r>
              <a:rPr sz="1400" spc="-5" dirty="0">
                <a:solidFill>
                  <a:srgbClr val="002E5F"/>
                </a:solidFill>
                <a:latin typeface="Verdana"/>
                <a:cs typeface="Verdana"/>
              </a:rPr>
              <a:t>practice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is often compared and </a:t>
            </a:r>
            <a:r>
              <a:rPr sz="1400" spc="-5" dirty="0">
                <a:solidFill>
                  <a:srgbClr val="002E5F"/>
                </a:solidFill>
                <a:latin typeface="Verdana"/>
                <a:cs typeface="Verdana"/>
              </a:rPr>
              <a:t>contrasted to that</a:t>
            </a:r>
            <a:r>
              <a:rPr sz="1400" spc="-10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of  business</a:t>
            </a:r>
            <a:r>
              <a:rPr sz="1400" spc="-8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processes</a:t>
            </a:r>
            <a:endParaRPr sz="1400">
              <a:latin typeface="Verdana"/>
              <a:cs typeface="Verdana"/>
            </a:endParaRPr>
          </a:p>
          <a:p>
            <a:pPr marL="355600" marR="5080" indent="-342900">
              <a:lnSpc>
                <a:spcPct val="172600"/>
              </a:lnSpc>
              <a:spcBef>
                <a:spcPts val="340"/>
              </a:spcBef>
              <a:buSzPct val="92857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002E5F"/>
                </a:solidFill>
                <a:latin typeface="Verdana"/>
                <a:cs typeface="Verdana"/>
              </a:rPr>
              <a:t>Work practices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- emerge bottom-up from </a:t>
            </a:r>
            <a:r>
              <a:rPr sz="1400" spc="-5" dirty="0">
                <a:solidFill>
                  <a:srgbClr val="002E5F"/>
                </a:solidFill>
                <a:latin typeface="Verdana"/>
                <a:cs typeface="Verdana"/>
              </a:rPr>
              <a:t>the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activities of agents  and reflect their knowledge and experience as these </a:t>
            </a:r>
            <a:r>
              <a:rPr sz="1400" spc="-10" dirty="0">
                <a:solidFill>
                  <a:srgbClr val="002E5F"/>
                </a:solidFill>
                <a:latin typeface="Verdana"/>
                <a:cs typeface="Verdana"/>
              </a:rPr>
              <a:t>have</a:t>
            </a:r>
            <a:r>
              <a:rPr sz="1400" spc="-14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developed  </a:t>
            </a:r>
            <a:r>
              <a:rPr sz="1400" spc="-10" dirty="0">
                <a:solidFill>
                  <a:srgbClr val="002E5F"/>
                </a:solidFill>
                <a:latin typeface="Verdana"/>
                <a:cs typeface="Verdana"/>
              </a:rPr>
              <a:t>over</a:t>
            </a:r>
            <a:r>
              <a:rPr sz="1400" spc="-8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time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2E5F"/>
              </a:buClr>
              <a:buFont typeface="Verdana"/>
              <a:buChar char="●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2857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02E5F"/>
                </a:solidFill>
                <a:latin typeface="Verdana"/>
                <a:cs typeface="Verdana"/>
              </a:rPr>
              <a:t>Business </a:t>
            </a:r>
            <a:r>
              <a:rPr sz="1400" b="1" spc="-5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- are designed top-down by management</a:t>
            </a:r>
            <a:r>
              <a:rPr sz="1400" spc="-20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and</a:t>
            </a:r>
            <a:endParaRPr sz="1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210"/>
              </a:spcBef>
            </a:pP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imposed on employees with or without their</a:t>
            </a:r>
            <a:r>
              <a:rPr sz="1400" spc="-18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2E5F"/>
                </a:solidFill>
                <a:latin typeface="Verdana"/>
                <a:cs typeface="Verdana"/>
              </a:rPr>
              <a:t>consent.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195" y="4405477"/>
            <a:ext cx="191516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3361054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Business</a:t>
            </a:r>
            <a:r>
              <a:rPr sz="2400" b="1" spc="-2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Processes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915" y="1272037"/>
            <a:ext cx="7079615" cy="233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25145" indent="-342900">
              <a:lnSpc>
                <a:spcPct val="142400"/>
              </a:lnSpc>
              <a:buSzPct val="91176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700" b="1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–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organize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and structure the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daily work in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an  organization.</a:t>
            </a:r>
            <a:endParaRPr sz="17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70"/>
              </a:spcBef>
              <a:buSzPct val="91176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700" b="1" spc="-5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– are often expressed explicitly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in</a:t>
            </a:r>
            <a:r>
              <a:rPr sz="1700" spc="-6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task</a:t>
            </a:r>
            <a:endParaRPr sz="17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850"/>
              </a:spcBef>
            </a:pP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descriptions,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process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diagrams, and/or</a:t>
            </a:r>
            <a:r>
              <a:rPr sz="1700" spc="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handbooks</a:t>
            </a:r>
            <a:endParaRPr sz="1700">
              <a:latin typeface="Verdana"/>
              <a:cs typeface="Verdana"/>
            </a:endParaRPr>
          </a:p>
          <a:p>
            <a:pPr marL="355600" marR="5080" indent="-342900">
              <a:lnSpc>
                <a:spcPct val="142500"/>
              </a:lnSpc>
              <a:spcBef>
                <a:spcPts val="400"/>
              </a:spcBef>
              <a:buSzPct val="91176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700" b="1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enable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management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to establish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an efficient 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work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organization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that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ensures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reliable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and consistent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results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6332" y="4606035"/>
            <a:ext cx="191516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173736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Processes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915" y="1381886"/>
            <a:ext cx="7007225" cy="1063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1176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700" b="1" dirty="0">
                <a:solidFill>
                  <a:srgbClr val="002E5F"/>
                </a:solidFill>
                <a:latin typeface="Verdana"/>
                <a:cs typeface="Verdana"/>
              </a:rPr>
              <a:t>Processes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may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hamper creativity and</a:t>
            </a:r>
            <a:r>
              <a:rPr sz="1700" spc="-114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002E5F"/>
                </a:solidFill>
                <a:latin typeface="Verdana"/>
                <a:cs typeface="Verdana"/>
              </a:rPr>
              <a:t>flexibility.</a:t>
            </a:r>
            <a:endParaRPr sz="17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70"/>
              </a:spcBef>
              <a:buSzPct val="91176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700" b="1" dirty="0">
                <a:solidFill>
                  <a:srgbClr val="002E5F"/>
                </a:solidFill>
                <a:latin typeface="Verdana"/>
                <a:cs typeface="Verdana"/>
              </a:rPr>
              <a:t>Newly </a:t>
            </a:r>
            <a:r>
              <a:rPr sz="1700" b="1" spc="-5" dirty="0">
                <a:solidFill>
                  <a:srgbClr val="002E5F"/>
                </a:solidFill>
                <a:latin typeface="Verdana"/>
                <a:cs typeface="Verdana"/>
              </a:rPr>
              <a:t>introduced process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- can break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down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existing</a:t>
            </a:r>
            <a:r>
              <a:rPr sz="1700" spc="-7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work</a:t>
            </a:r>
            <a:endParaRPr sz="17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860"/>
              </a:spcBef>
            </a:pP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practices,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thereby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disrupting </a:t>
            </a:r>
            <a:r>
              <a:rPr sz="1700" dirty="0">
                <a:solidFill>
                  <a:srgbClr val="002E5F"/>
                </a:solidFill>
                <a:latin typeface="Verdana"/>
                <a:cs typeface="Verdana"/>
              </a:rPr>
              <a:t>the working of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an</a:t>
            </a:r>
            <a:r>
              <a:rPr sz="1700" spc="10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2E5F"/>
                </a:solidFill>
                <a:latin typeface="Verdana"/>
                <a:cs typeface="Verdana"/>
              </a:rPr>
              <a:t>organization.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3673" y="2935732"/>
            <a:ext cx="191516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5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915" y="672084"/>
            <a:ext cx="260604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Work</a:t>
            </a:r>
            <a:r>
              <a:rPr sz="2400" b="1" spc="-7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Practices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915" y="1407286"/>
            <a:ext cx="6515734" cy="102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3333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Practices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provide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fertile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ground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for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invention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</a:t>
            </a:r>
            <a:r>
              <a:rPr sz="1500" spc="7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adaptability</a:t>
            </a:r>
            <a:endParaRPr sz="15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60"/>
              </a:spcBef>
              <a:buSzPct val="93333"/>
              <a:buFont typeface="Verdana"/>
              <a:buChar char="●"/>
              <a:tabLst>
                <a:tab pos="354965" algn="l"/>
                <a:tab pos="355600" algn="l"/>
              </a:tabLst>
            </a:pPr>
            <a:r>
              <a:rPr sz="1500" b="1" dirty="0">
                <a:solidFill>
                  <a:srgbClr val="002E5F"/>
                </a:solidFill>
                <a:latin typeface="Verdana"/>
                <a:cs typeface="Verdana"/>
              </a:rPr>
              <a:t>Practices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-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are challenging to manage </a:t>
            </a:r>
            <a:r>
              <a:rPr sz="1500" dirty="0">
                <a:solidFill>
                  <a:srgbClr val="002E5F"/>
                </a:solidFill>
                <a:latin typeface="Verdana"/>
                <a:cs typeface="Verdana"/>
              </a:rPr>
              <a:t>and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can </a:t>
            </a: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easily</a:t>
            </a:r>
            <a:r>
              <a:rPr sz="1500" spc="65" dirty="0">
                <a:solidFill>
                  <a:srgbClr val="002E5F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002E5F"/>
                </a:solidFill>
                <a:latin typeface="Verdana"/>
                <a:cs typeface="Verdana"/>
              </a:rPr>
              <a:t>become</a:t>
            </a:r>
            <a:endParaRPr sz="15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100"/>
              </a:spcBef>
            </a:pPr>
            <a:r>
              <a:rPr sz="1500" spc="-10" dirty="0">
                <a:solidFill>
                  <a:srgbClr val="002E5F"/>
                </a:solidFill>
                <a:latin typeface="Verdana"/>
                <a:cs typeface="Verdana"/>
              </a:rPr>
              <a:t>inefficient.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6210" y="4442663"/>
            <a:ext cx="191643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002E5F"/>
                </a:solidFill>
                <a:latin typeface="Arial"/>
                <a:cs typeface="Arial"/>
              </a:rPr>
              <a:t>(Brown </a:t>
            </a:r>
            <a:r>
              <a:rPr sz="1400" spc="-70" dirty="0">
                <a:solidFill>
                  <a:srgbClr val="002E5F"/>
                </a:solidFill>
                <a:latin typeface="Arial"/>
                <a:cs typeface="Arial"/>
              </a:rPr>
              <a:t>and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Duguid,</a:t>
            </a:r>
            <a:r>
              <a:rPr sz="1400" spc="-160" dirty="0">
                <a:solidFill>
                  <a:srgbClr val="002E5F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002E5F"/>
                </a:solidFill>
                <a:latin typeface="Arial"/>
                <a:cs typeface="Arial"/>
              </a:rPr>
              <a:t>2000)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2207" y="4521708"/>
            <a:ext cx="405383" cy="40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1142</Words>
  <Application>Microsoft Office PowerPoint</Application>
  <PresentationFormat>On-screen Show (16:9)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Verdana-BoldItalic</vt:lpstr>
      <vt:lpstr>Office Theme</vt:lpstr>
      <vt:lpstr>PowerPoint Presentation</vt:lpstr>
      <vt:lpstr>Work practices</vt:lpstr>
      <vt:lpstr>What is work practices?</vt:lpstr>
      <vt:lpstr>Work practices</vt:lpstr>
      <vt:lpstr>Business processes vs. Work practices</vt:lpstr>
      <vt:lpstr>Business processes vs. Work practices</vt:lpstr>
      <vt:lpstr>Business Processes</vt:lpstr>
      <vt:lpstr>Processes</vt:lpstr>
      <vt:lpstr>Work Practices</vt:lpstr>
      <vt:lpstr>Balance processes and practices</vt:lpstr>
      <vt:lpstr>How to balance practices and processes?</vt:lpstr>
      <vt:lpstr>Xerox case</vt:lpstr>
      <vt:lpstr>Xerox case</vt:lpstr>
      <vt:lpstr>Just-in-Time Knowledge Management</vt:lpstr>
      <vt:lpstr>Relating knowledge to the business process</vt:lpstr>
      <vt:lpstr>Relating knowledge to the business process</vt:lpstr>
      <vt:lpstr>Just-in-Time Knowledge Management</vt:lpstr>
      <vt:lpstr>Benefits of JiT KM</vt:lpstr>
      <vt:lpstr>Drawback of JiT KM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 Perjons</cp:lastModifiedBy>
  <cp:revision>2</cp:revision>
  <dcterms:created xsi:type="dcterms:W3CDTF">2018-10-28T13:29:12Z</dcterms:created>
  <dcterms:modified xsi:type="dcterms:W3CDTF">2018-10-28T12:31:33Z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2018-10-28T00:00:00Z</vt:filetime>
  </property>
</Properties>
</file>