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401" r:id="rId3"/>
    <p:sldId id="402" r:id="rId4"/>
    <p:sldId id="403" r:id="rId5"/>
    <p:sldId id="404" r:id="rId6"/>
    <p:sldId id="405" r:id="rId7"/>
    <p:sldId id="406" r:id="rId8"/>
    <p:sldId id="407" r:id="rId9"/>
    <p:sldId id="408" r:id="rId10"/>
    <p:sldId id="409" r:id="rId11"/>
    <p:sldId id="410"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2015-10-19</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2</a:t>
            </a:fld>
            <a:endParaRPr lang="en-US"/>
          </a:p>
        </p:txBody>
      </p:sp>
    </p:spTree>
    <p:extLst>
      <p:ext uri="{BB962C8B-B14F-4D97-AF65-F5344CB8AC3E}">
        <p14:creationId xmlns:p14="http://schemas.microsoft.com/office/powerpoint/2010/main" val="804678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20105"/>
            <a:fld id="{CF105D39-D62F-4D25-9BBE-A580576104D3}" type="slidenum">
              <a:rPr lang="en-US" smtClean="0">
                <a:latin typeface="Arial" pitchFamily="34" charset="0"/>
              </a:rPr>
              <a:pPr defTabSz="920105"/>
              <a:t>11</a:t>
            </a:fld>
            <a:endParaRPr lang="en-US" dirty="0" smtClean="0">
              <a:latin typeface="Arial" pitchFamily="34" charset="0"/>
            </a:endParaRPr>
          </a:p>
        </p:txBody>
      </p:sp>
    </p:spTree>
    <p:extLst>
      <p:ext uri="{BB962C8B-B14F-4D97-AF65-F5344CB8AC3E}">
        <p14:creationId xmlns:p14="http://schemas.microsoft.com/office/powerpoint/2010/main" val="239003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3</a:t>
            </a:fld>
            <a:endParaRPr lang="en-US"/>
          </a:p>
        </p:txBody>
      </p:sp>
    </p:spTree>
    <p:extLst>
      <p:ext uri="{BB962C8B-B14F-4D97-AF65-F5344CB8AC3E}">
        <p14:creationId xmlns:p14="http://schemas.microsoft.com/office/powerpoint/2010/main" val="3679272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4</a:t>
            </a:fld>
            <a:endParaRPr lang="en-US"/>
          </a:p>
        </p:txBody>
      </p:sp>
    </p:spTree>
    <p:extLst>
      <p:ext uri="{BB962C8B-B14F-4D97-AF65-F5344CB8AC3E}">
        <p14:creationId xmlns:p14="http://schemas.microsoft.com/office/powerpoint/2010/main" val="2827801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5</a:t>
            </a:fld>
            <a:endParaRPr lang="en-US"/>
          </a:p>
        </p:txBody>
      </p:sp>
    </p:spTree>
    <p:extLst>
      <p:ext uri="{BB962C8B-B14F-4D97-AF65-F5344CB8AC3E}">
        <p14:creationId xmlns:p14="http://schemas.microsoft.com/office/powerpoint/2010/main" val="2885577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6</a:t>
            </a:fld>
            <a:endParaRPr lang="en-US"/>
          </a:p>
        </p:txBody>
      </p:sp>
    </p:spTree>
    <p:extLst>
      <p:ext uri="{BB962C8B-B14F-4D97-AF65-F5344CB8AC3E}">
        <p14:creationId xmlns:p14="http://schemas.microsoft.com/office/powerpoint/2010/main" val="3041752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7</a:t>
            </a:fld>
            <a:endParaRPr lang="en-US"/>
          </a:p>
        </p:txBody>
      </p:sp>
    </p:spTree>
    <p:extLst>
      <p:ext uri="{BB962C8B-B14F-4D97-AF65-F5344CB8AC3E}">
        <p14:creationId xmlns:p14="http://schemas.microsoft.com/office/powerpoint/2010/main" val="3531891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p:spPr>
        <p:txBody>
          <a:bodyPr/>
          <a:lstStyle/>
          <a:p>
            <a:endParaRPr lang="sv-SE" smtClean="0"/>
          </a:p>
        </p:txBody>
      </p:sp>
      <p:sp>
        <p:nvSpPr>
          <p:cNvPr id="4" name="Slide Number Placeholder 3"/>
          <p:cNvSpPr>
            <a:spLocks noGrp="1"/>
          </p:cNvSpPr>
          <p:nvPr>
            <p:ph type="sldNum" sz="quarter" idx="5"/>
          </p:nvPr>
        </p:nvSpPr>
        <p:spPr/>
        <p:txBody>
          <a:bodyPr/>
          <a:lstStyle/>
          <a:p>
            <a:pPr>
              <a:defRPr/>
            </a:pPr>
            <a:fld id="{B7CCE0DF-F348-40D9-9303-D19AFE350E4D}" type="slidenum">
              <a:rPr lang="en-US" smtClean="0"/>
              <a:pPr>
                <a:defRPr/>
              </a:pPr>
              <a:t>8</a:t>
            </a:fld>
            <a:endParaRPr lang="en-US"/>
          </a:p>
        </p:txBody>
      </p:sp>
    </p:spTree>
    <p:extLst>
      <p:ext uri="{BB962C8B-B14F-4D97-AF65-F5344CB8AC3E}">
        <p14:creationId xmlns:p14="http://schemas.microsoft.com/office/powerpoint/2010/main" val="3684920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dirty="0"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20105"/>
            <a:fld id="{CF105D39-D62F-4D25-9BBE-A580576104D3}" type="slidenum">
              <a:rPr lang="en-US" smtClean="0">
                <a:latin typeface="Arial" pitchFamily="34" charset="0"/>
              </a:rPr>
              <a:pPr defTabSz="920105"/>
              <a:t>9</a:t>
            </a:fld>
            <a:endParaRPr lang="en-US" dirty="0" smtClean="0">
              <a:latin typeface="Arial" pitchFamily="34" charset="0"/>
            </a:endParaRPr>
          </a:p>
        </p:txBody>
      </p:sp>
    </p:spTree>
    <p:extLst>
      <p:ext uri="{BB962C8B-B14F-4D97-AF65-F5344CB8AC3E}">
        <p14:creationId xmlns:p14="http://schemas.microsoft.com/office/powerpoint/2010/main" val="2079510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20105"/>
            <a:fld id="{CF105D39-D62F-4D25-9BBE-A580576104D3}" type="slidenum">
              <a:rPr lang="en-US" smtClean="0">
                <a:latin typeface="Arial" pitchFamily="34" charset="0"/>
              </a:rPr>
              <a:pPr defTabSz="920105"/>
              <a:t>10</a:t>
            </a:fld>
            <a:endParaRPr lang="en-US" dirty="0" smtClean="0">
              <a:latin typeface="Arial" pitchFamily="34" charset="0"/>
            </a:endParaRPr>
          </a:p>
        </p:txBody>
      </p:sp>
    </p:spTree>
    <p:extLst>
      <p:ext uri="{BB962C8B-B14F-4D97-AF65-F5344CB8AC3E}">
        <p14:creationId xmlns:p14="http://schemas.microsoft.com/office/powerpoint/2010/main" val="352658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2015-10-19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2015-10-19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43" y="2132856"/>
            <a:ext cx="8712968" cy="1470025"/>
          </a:xfrm>
        </p:spPr>
        <p:txBody>
          <a:bodyPr vert="horz" lIns="91440" tIns="45720" rIns="91440" bIns="45720" rtlCol="0" anchor="ctr">
            <a:normAutofit/>
          </a:bodyPr>
          <a:lstStyle/>
          <a:p>
            <a:r>
              <a:rPr lang="sv-SE" sz="3600" dirty="0" smtClean="0"/>
              <a:t>KM: </a:t>
            </a:r>
            <a:r>
              <a:rPr lang="sv-SE" sz="3600" dirty="0"/>
              <a:t/>
            </a:r>
            <a:br>
              <a:rPr lang="sv-SE" sz="3600" dirty="0"/>
            </a:br>
            <a:r>
              <a:rPr lang="sv-SE" sz="3600" dirty="0" smtClean="0"/>
              <a:t>Organisational Culture</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dirty="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99392"/>
            <a:ext cx="8229600" cy="1143000"/>
          </a:xfrm>
        </p:spPr>
        <p:txBody>
          <a:bodyPr>
            <a:normAutofit/>
          </a:bodyPr>
          <a:lstStyle/>
          <a:p>
            <a:r>
              <a:rPr lang="sv-SE" sz="3600" dirty="0" err="1" smtClean="0"/>
              <a:t>Quinn’s</a:t>
            </a:r>
            <a:r>
              <a:rPr lang="sv-SE" sz="3600" dirty="0" smtClean="0"/>
              <a:t> </a:t>
            </a:r>
            <a:r>
              <a:rPr lang="sv-SE" sz="3600" dirty="0" err="1" smtClean="0"/>
              <a:t>cultural</a:t>
            </a:r>
            <a:r>
              <a:rPr lang="sv-SE" sz="3600" dirty="0" smtClean="0"/>
              <a:t> </a:t>
            </a:r>
            <a:r>
              <a:rPr lang="sv-SE" sz="3600" dirty="0" err="1" smtClean="0"/>
              <a:t>types</a:t>
            </a:r>
            <a:endParaRPr lang="sv-SE" sz="3600" dirty="0" smtClean="0"/>
          </a:p>
        </p:txBody>
      </p:sp>
      <p:sp>
        <p:nvSpPr>
          <p:cNvPr id="41987" name="Content Placeholder 2"/>
          <p:cNvSpPr>
            <a:spLocks noGrp="1"/>
          </p:cNvSpPr>
          <p:nvPr>
            <p:ph idx="1"/>
          </p:nvPr>
        </p:nvSpPr>
        <p:spPr>
          <a:xfrm>
            <a:off x="457200" y="1052736"/>
            <a:ext cx="8229600" cy="5661248"/>
          </a:xfrm>
        </p:spPr>
        <p:txBody>
          <a:bodyPr>
            <a:normAutofit/>
          </a:bodyPr>
          <a:lstStyle/>
          <a:p>
            <a:pPr>
              <a:spcBef>
                <a:spcPts val="1200"/>
              </a:spcBef>
            </a:pPr>
            <a:r>
              <a:rPr lang="sv-SE" sz="1800" b="1" dirty="0" smtClean="0"/>
              <a:t>Open System </a:t>
            </a:r>
            <a:r>
              <a:rPr lang="sv-SE" sz="1800" dirty="0" smtClean="0"/>
              <a:t>– </a:t>
            </a:r>
            <a:r>
              <a:rPr lang="sv-SE" sz="1800" dirty="0" err="1" smtClean="0"/>
              <a:t>employees</a:t>
            </a:r>
            <a:r>
              <a:rPr lang="sv-SE" sz="1800" dirty="0" smtClean="0"/>
              <a:t> </a:t>
            </a:r>
            <a:r>
              <a:rPr lang="sv-SE" sz="1800" dirty="0" err="1" smtClean="0"/>
              <a:t>see</a:t>
            </a:r>
            <a:r>
              <a:rPr lang="sv-SE" sz="1800" dirty="0" smtClean="0"/>
              <a:t> the </a:t>
            </a:r>
            <a:r>
              <a:rPr lang="sv-SE" sz="1800" dirty="0" err="1" smtClean="0"/>
              <a:t>external</a:t>
            </a:r>
            <a:r>
              <a:rPr lang="sv-SE" sz="1800" dirty="0" smtClean="0"/>
              <a:t> </a:t>
            </a:r>
            <a:r>
              <a:rPr lang="sv-SE" sz="1800" dirty="0" err="1" smtClean="0"/>
              <a:t>environment</a:t>
            </a:r>
            <a:r>
              <a:rPr lang="sv-SE" sz="1800" dirty="0" smtClean="0"/>
              <a:t> as an </a:t>
            </a:r>
            <a:r>
              <a:rPr lang="sv-SE" sz="1800" dirty="0" err="1" smtClean="0"/>
              <a:t>important</a:t>
            </a:r>
            <a:r>
              <a:rPr lang="sv-SE" sz="1800" dirty="0" smtClean="0"/>
              <a:t> </a:t>
            </a:r>
            <a:r>
              <a:rPr lang="sv-SE" sz="1800" dirty="0" err="1" smtClean="0"/>
              <a:t>source</a:t>
            </a:r>
            <a:r>
              <a:rPr lang="sv-SE" sz="1800" dirty="0" smtClean="0"/>
              <a:t> to </a:t>
            </a:r>
            <a:r>
              <a:rPr lang="sv-SE" sz="1800" dirty="0" err="1" smtClean="0"/>
              <a:t>ideas</a:t>
            </a:r>
            <a:r>
              <a:rPr lang="sv-SE" sz="1800" dirty="0" smtClean="0"/>
              <a:t> and </a:t>
            </a:r>
            <a:r>
              <a:rPr lang="sv-SE" sz="1800" dirty="0" err="1" smtClean="0"/>
              <a:t>resourses</a:t>
            </a:r>
            <a:r>
              <a:rPr lang="sv-SE" sz="1800" dirty="0" smtClean="0"/>
              <a:t>. The </a:t>
            </a:r>
            <a:r>
              <a:rPr lang="sv-SE" sz="1800" dirty="0" err="1" smtClean="0"/>
              <a:t>external</a:t>
            </a:r>
            <a:r>
              <a:rPr lang="sv-SE" sz="1800" dirty="0" smtClean="0"/>
              <a:t> </a:t>
            </a:r>
            <a:r>
              <a:rPr lang="sv-SE" sz="1800" dirty="0" err="1" smtClean="0"/>
              <a:t>environment</a:t>
            </a:r>
            <a:r>
              <a:rPr lang="sv-SE" sz="1800" dirty="0" smtClean="0"/>
              <a:t> is </a:t>
            </a:r>
            <a:r>
              <a:rPr lang="sv-SE" sz="1800" dirty="0" err="1" smtClean="0"/>
              <a:t>seen</a:t>
            </a:r>
            <a:r>
              <a:rPr lang="sv-SE" sz="1800" dirty="0" smtClean="0"/>
              <a:t> as </a:t>
            </a:r>
            <a:r>
              <a:rPr lang="sv-SE" sz="1800" dirty="0" err="1" smtClean="0"/>
              <a:t>complex</a:t>
            </a:r>
            <a:r>
              <a:rPr lang="sv-SE" sz="1800" dirty="0" smtClean="0"/>
              <a:t> and turbulent and </a:t>
            </a:r>
            <a:r>
              <a:rPr lang="sv-SE" sz="1800" dirty="0" err="1" smtClean="0"/>
              <a:t>requires</a:t>
            </a:r>
            <a:r>
              <a:rPr lang="sv-SE" sz="1800" dirty="0" smtClean="0"/>
              <a:t> </a:t>
            </a:r>
            <a:r>
              <a:rPr lang="sv-SE" sz="1800" dirty="0" err="1" smtClean="0"/>
              <a:t>constant</a:t>
            </a:r>
            <a:r>
              <a:rPr lang="sv-SE" sz="1800" dirty="0" smtClean="0"/>
              <a:t> adaption. The </a:t>
            </a:r>
            <a:r>
              <a:rPr lang="sv-SE" sz="1800" dirty="0" err="1" smtClean="0"/>
              <a:t>leadership</a:t>
            </a:r>
            <a:r>
              <a:rPr lang="sv-SE" sz="1800" dirty="0" smtClean="0"/>
              <a:t> is </a:t>
            </a:r>
            <a:r>
              <a:rPr lang="sv-SE" sz="1800" dirty="0" err="1" smtClean="0"/>
              <a:t>visionary</a:t>
            </a:r>
            <a:endParaRPr lang="sv-SE" sz="1800" dirty="0" smtClean="0"/>
          </a:p>
          <a:p>
            <a:pPr>
              <a:spcBef>
                <a:spcPts val="1200"/>
              </a:spcBef>
            </a:pPr>
            <a:r>
              <a:rPr lang="sv-SE" sz="1800" b="1" dirty="0" err="1" smtClean="0"/>
              <a:t>Rational</a:t>
            </a:r>
            <a:r>
              <a:rPr lang="sv-SE" sz="1800" b="1" dirty="0" smtClean="0"/>
              <a:t> </a:t>
            </a:r>
            <a:r>
              <a:rPr lang="sv-SE" sz="1800" b="1" dirty="0" err="1" smtClean="0"/>
              <a:t>Goal</a:t>
            </a:r>
            <a:r>
              <a:rPr lang="sv-SE" sz="1800" dirty="0" smtClean="0"/>
              <a:t>– </a:t>
            </a:r>
            <a:r>
              <a:rPr lang="sv-SE" sz="1800" dirty="0" err="1" smtClean="0"/>
              <a:t>employees</a:t>
            </a:r>
            <a:r>
              <a:rPr lang="sv-SE" sz="1800" dirty="0" smtClean="0"/>
              <a:t> </a:t>
            </a:r>
            <a:r>
              <a:rPr lang="sv-SE" sz="1800" dirty="0" err="1" smtClean="0"/>
              <a:t>see</a:t>
            </a:r>
            <a:r>
              <a:rPr lang="sv-SE" sz="1800" dirty="0" smtClean="0"/>
              <a:t> the externa </a:t>
            </a:r>
            <a:r>
              <a:rPr lang="sv-SE" sz="1800" dirty="0" err="1" smtClean="0"/>
              <a:t>environment</a:t>
            </a:r>
            <a:r>
              <a:rPr lang="sv-SE" sz="1800" dirty="0" smtClean="0"/>
              <a:t> as </a:t>
            </a:r>
            <a:r>
              <a:rPr lang="sv-SE" sz="1800" dirty="0" err="1" smtClean="0"/>
              <a:t>rather</a:t>
            </a:r>
            <a:r>
              <a:rPr lang="sv-SE" sz="1800" dirty="0" smtClean="0"/>
              <a:t> </a:t>
            </a:r>
            <a:r>
              <a:rPr lang="sv-SE" sz="1800" dirty="0" err="1" smtClean="0"/>
              <a:t>stable</a:t>
            </a:r>
            <a:r>
              <a:rPr lang="sv-SE" sz="1800" dirty="0" smtClean="0"/>
              <a:t>, and the </a:t>
            </a:r>
            <a:r>
              <a:rPr lang="sv-SE" sz="1800" dirty="0" err="1" smtClean="0"/>
              <a:t>aims</a:t>
            </a:r>
            <a:r>
              <a:rPr lang="sv-SE" sz="1800" dirty="0" smtClean="0"/>
              <a:t> of the organisation are to fulfil the </a:t>
            </a:r>
            <a:r>
              <a:rPr lang="sv-SE" sz="1800" dirty="0" err="1" smtClean="0"/>
              <a:t>requirements</a:t>
            </a:r>
            <a:r>
              <a:rPr lang="sv-SE" sz="1800" dirty="0" smtClean="0"/>
              <a:t> of the </a:t>
            </a:r>
            <a:r>
              <a:rPr lang="sv-SE" sz="1800" dirty="0" err="1" smtClean="0"/>
              <a:t>environment</a:t>
            </a:r>
            <a:r>
              <a:rPr lang="sv-SE" sz="1800" dirty="0" smtClean="0"/>
              <a:t> in terms of </a:t>
            </a:r>
            <a:r>
              <a:rPr lang="sv-SE" sz="1800" dirty="0" err="1" smtClean="0"/>
              <a:t>economic</a:t>
            </a:r>
            <a:r>
              <a:rPr lang="sv-SE" sz="1800" dirty="0" smtClean="0"/>
              <a:t> </a:t>
            </a:r>
            <a:r>
              <a:rPr lang="sv-SE" sz="1800" dirty="0" err="1" smtClean="0"/>
              <a:t>goals</a:t>
            </a:r>
            <a:r>
              <a:rPr lang="sv-SE" sz="1800" dirty="0" smtClean="0"/>
              <a:t> and </a:t>
            </a:r>
            <a:r>
              <a:rPr lang="sv-SE" sz="1800" dirty="0" err="1" smtClean="0"/>
              <a:t>production</a:t>
            </a:r>
            <a:r>
              <a:rPr lang="sv-SE" sz="1800" dirty="0" smtClean="0"/>
              <a:t>. The organisation </a:t>
            </a:r>
            <a:r>
              <a:rPr lang="sv-SE" sz="1800" dirty="0" err="1" smtClean="0"/>
              <a:t>develops</a:t>
            </a:r>
            <a:r>
              <a:rPr lang="sv-SE" sz="1800" dirty="0" smtClean="0"/>
              <a:t> a </a:t>
            </a:r>
            <a:r>
              <a:rPr lang="sv-SE" sz="1800" dirty="0" err="1" smtClean="0"/>
              <a:t>structured</a:t>
            </a:r>
            <a:r>
              <a:rPr lang="sv-SE" sz="1800" dirty="0" smtClean="0"/>
              <a:t> </a:t>
            </a:r>
            <a:r>
              <a:rPr lang="sv-SE" sz="1800" dirty="0" err="1" smtClean="0"/>
              <a:t>way</a:t>
            </a:r>
            <a:r>
              <a:rPr lang="sv-SE" sz="1800" dirty="0" smtClean="0"/>
              <a:t> of </a:t>
            </a:r>
            <a:r>
              <a:rPr lang="sv-SE" sz="1800" dirty="0" err="1" smtClean="0"/>
              <a:t>working</a:t>
            </a:r>
            <a:r>
              <a:rPr lang="sv-SE" sz="1800" dirty="0" smtClean="0"/>
              <a:t> in order to fulfil the </a:t>
            </a:r>
            <a:r>
              <a:rPr lang="sv-SE" sz="1800" dirty="0" err="1" smtClean="0"/>
              <a:t>goals</a:t>
            </a:r>
            <a:r>
              <a:rPr lang="sv-SE" sz="1800" dirty="0" smtClean="0"/>
              <a:t>. The </a:t>
            </a:r>
            <a:r>
              <a:rPr lang="sv-SE" sz="1800" dirty="0" err="1" smtClean="0"/>
              <a:t>leadership</a:t>
            </a:r>
            <a:r>
              <a:rPr lang="sv-SE" sz="1800" dirty="0" smtClean="0"/>
              <a:t> is </a:t>
            </a:r>
            <a:r>
              <a:rPr lang="sv-SE" sz="1800" dirty="0" err="1" smtClean="0"/>
              <a:t>goal</a:t>
            </a:r>
            <a:r>
              <a:rPr lang="sv-SE" sz="1800" dirty="0" smtClean="0"/>
              <a:t> </a:t>
            </a:r>
            <a:r>
              <a:rPr lang="sv-SE" sz="1800" dirty="0" err="1" smtClean="0"/>
              <a:t>oriented</a:t>
            </a:r>
            <a:r>
              <a:rPr lang="sv-SE" sz="1800" dirty="0" smtClean="0"/>
              <a:t>. </a:t>
            </a:r>
          </a:p>
          <a:p>
            <a:pPr>
              <a:spcBef>
                <a:spcPts val="1200"/>
              </a:spcBef>
            </a:pPr>
            <a:r>
              <a:rPr lang="sv-SE" sz="1800" b="1" dirty="0" err="1" smtClean="0"/>
              <a:t>Internal</a:t>
            </a:r>
            <a:r>
              <a:rPr lang="sv-SE" sz="1800" b="1" dirty="0" smtClean="0"/>
              <a:t> </a:t>
            </a:r>
            <a:r>
              <a:rPr lang="sv-SE" sz="1800" b="1" dirty="0" err="1" smtClean="0"/>
              <a:t>Processes</a:t>
            </a:r>
            <a:r>
              <a:rPr lang="sv-SE" sz="1800" dirty="0" smtClean="0"/>
              <a:t>– </a:t>
            </a:r>
            <a:r>
              <a:rPr lang="sv-SE" sz="1800" dirty="0" err="1" smtClean="0"/>
              <a:t>employees</a:t>
            </a:r>
            <a:r>
              <a:rPr lang="sv-SE" sz="1800" dirty="0" smtClean="0"/>
              <a:t> </a:t>
            </a:r>
            <a:r>
              <a:rPr lang="sv-SE" sz="1800" dirty="0" err="1" smtClean="0"/>
              <a:t>do</a:t>
            </a:r>
            <a:r>
              <a:rPr lang="sv-SE" sz="1800" dirty="0" smtClean="0"/>
              <a:t> not </a:t>
            </a:r>
            <a:r>
              <a:rPr lang="sv-SE" sz="1800" dirty="0" err="1" smtClean="0"/>
              <a:t>focus</a:t>
            </a:r>
            <a:r>
              <a:rPr lang="sv-SE" sz="1800" dirty="0" smtClean="0"/>
              <a:t> on the </a:t>
            </a:r>
            <a:r>
              <a:rPr lang="sv-SE" sz="1800" dirty="0" err="1" smtClean="0"/>
              <a:t>environment</a:t>
            </a:r>
            <a:r>
              <a:rPr lang="sv-SE" sz="1800" dirty="0" smtClean="0"/>
              <a:t>. </a:t>
            </a:r>
            <a:r>
              <a:rPr lang="sv-SE" sz="1800" dirty="0" err="1" smtClean="0"/>
              <a:t>Instead</a:t>
            </a:r>
            <a:r>
              <a:rPr lang="sv-SE" sz="1800" dirty="0" smtClean="0"/>
              <a:t>, the organisation </a:t>
            </a:r>
            <a:r>
              <a:rPr lang="sv-SE" sz="1800" dirty="0" err="1" smtClean="0"/>
              <a:t>develops</a:t>
            </a:r>
            <a:r>
              <a:rPr lang="sv-SE" sz="1800" dirty="0" smtClean="0"/>
              <a:t> </a:t>
            </a:r>
            <a:r>
              <a:rPr lang="sv-SE" sz="1800" dirty="0" err="1" smtClean="0"/>
              <a:t>structures</a:t>
            </a:r>
            <a:r>
              <a:rPr lang="sv-SE" sz="1800" dirty="0" smtClean="0"/>
              <a:t> so that the organisation </a:t>
            </a:r>
            <a:r>
              <a:rPr lang="sv-SE" sz="1800" dirty="0" err="1" smtClean="0"/>
              <a:t>can</a:t>
            </a:r>
            <a:r>
              <a:rPr lang="sv-SE" sz="1800" dirty="0" smtClean="0"/>
              <a:t> work </a:t>
            </a:r>
            <a:r>
              <a:rPr lang="sv-SE" sz="1800" dirty="0" err="1" smtClean="0"/>
              <a:t>efficiently</a:t>
            </a:r>
            <a:r>
              <a:rPr lang="sv-SE" sz="1800" dirty="0" smtClean="0"/>
              <a:t>, for </a:t>
            </a:r>
            <a:r>
              <a:rPr lang="sv-SE" sz="1800" dirty="0" err="1" smtClean="0"/>
              <a:t>example</a:t>
            </a:r>
            <a:r>
              <a:rPr lang="sv-SE" sz="1800" dirty="0" smtClean="0"/>
              <a:t> </a:t>
            </a:r>
            <a:r>
              <a:rPr lang="sv-SE" sz="1800" dirty="0" err="1" smtClean="0"/>
              <a:t>specifying</a:t>
            </a:r>
            <a:r>
              <a:rPr lang="sv-SE" sz="1800" dirty="0" smtClean="0"/>
              <a:t> </a:t>
            </a:r>
            <a:r>
              <a:rPr lang="sv-SE" sz="1800" dirty="0" err="1" smtClean="0"/>
              <a:t>goals</a:t>
            </a:r>
            <a:r>
              <a:rPr lang="sv-SE" sz="1800" dirty="0" smtClean="0"/>
              <a:t>, </a:t>
            </a:r>
            <a:r>
              <a:rPr lang="sv-SE" sz="1800" dirty="0" err="1" smtClean="0"/>
              <a:t>decide</a:t>
            </a:r>
            <a:r>
              <a:rPr lang="sv-SE" sz="1800" dirty="0" smtClean="0"/>
              <a:t> </a:t>
            </a:r>
            <a:r>
              <a:rPr lang="sv-SE" sz="1800" dirty="0" err="1" smtClean="0"/>
              <a:t>rules</a:t>
            </a:r>
            <a:r>
              <a:rPr lang="sv-SE" sz="1800" dirty="0" smtClean="0"/>
              <a:t> and </a:t>
            </a:r>
            <a:r>
              <a:rPr lang="sv-SE" sz="1800" dirty="0" err="1" smtClean="0"/>
              <a:t>create</a:t>
            </a:r>
            <a:r>
              <a:rPr lang="sv-SE" sz="1800" dirty="0" smtClean="0"/>
              <a:t> </a:t>
            </a:r>
            <a:r>
              <a:rPr lang="sv-SE" sz="1800" dirty="0" err="1" smtClean="0"/>
              <a:t>routines</a:t>
            </a:r>
            <a:r>
              <a:rPr lang="sv-SE" sz="1800" dirty="0" smtClean="0"/>
              <a:t> and business </a:t>
            </a:r>
            <a:r>
              <a:rPr lang="sv-SE" sz="1800" dirty="0" err="1" smtClean="0"/>
              <a:t>processes</a:t>
            </a:r>
            <a:r>
              <a:rPr lang="sv-SE" sz="1800" dirty="0" smtClean="0"/>
              <a:t>. </a:t>
            </a:r>
            <a:r>
              <a:rPr lang="sv-SE" sz="1800" dirty="0" err="1" smtClean="0"/>
              <a:t>Leadership</a:t>
            </a:r>
            <a:r>
              <a:rPr lang="sv-SE" sz="1800" dirty="0" smtClean="0"/>
              <a:t> is </a:t>
            </a:r>
            <a:r>
              <a:rPr lang="sv-SE" sz="1800" dirty="0" err="1" smtClean="0"/>
              <a:t>conservative</a:t>
            </a:r>
            <a:r>
              <a:rPr lang="sv-SE" sz="1800" dirty="0" smtClean="0"/>
              <a:t> and not so </a:t>
            </a:r>
            <a:r>
              <a:rPr lang="sv-SE" sz="1800" dirty="0" err="1" smtClean="0"/>
              <a:t>change</a:t>
            </a:r>
            <a:r>
              <a:rPr lang="sv-SE" sz="1800" dirty="0" smtClean="0"/>
              <a:t> </a:t>
            </a:r>
            <a:r>
              <a:rPr lang="sv-SE" sz="1800" dirty="0" err="1" smtClean="0"/>
              <a:t>oriented</a:t>
            </a:r>
            <a:r>
              <a:rPr lang="sv-SE" sz="1800" dirty="0" smtClean="0"/>
              <a:t>. </a:t>
            </a:r>
          </a:p>
          <a:p>
            <a:pPr>
              <a:spcBef>
                <a:spcPts val="1200"/>
              </a:spcBef>
            </a:pPr>
            <a:r>
              <a:rPr lang="sv-SE" sz="1800" b="1" dirty="0" smtClean="0"/>
              <a:t>Human Relations - </a:t>
            </a:r>
            <a:r>
              <a:rPr lang="sv-SE" sz="1800" dirty="0" err="1" smtClean="0"/>
              <a:t>employees</a:t>
            </a:r>
            <a:r>
              <a:rPr lang="sv-SE" sz="1800" dirty="0" smtClean="0"/>
              <a:t> </a:t>
            </a:r>
            <a:r>
              <a:rPr lang="sv-SE" sz="1800" dirty="0" err="1" smtClean="0"/>
              <a:t>do</a:t>
            </a:r>
            <a:r>
              <a:rPr lang="sv-SE" sz="1800" dirty="0" smtClean="0"/>
              <a:t> not </a:t>
            </a:r>
            <a:r>
              <a:rPr lang="sv-SE" sz="1800" dirty="0" err="1" smtClean="0"/>
              <a:t>focus</a:t>
            </a:r>
            <a:r>
              <a:rPr lang="sv-SE" sz="1800" dirty="0" smtClean="0"/>
              <a:t> on the </a:t>
            </a:r>
            <a:r>
              <a:rPr lang="sv-SE" sz="1800" dirty="0" err="1" smtClean="0"/>
              <a:t>environment</a:t>
            </a:r>
            <a:r>
              <a:rPr lang="sv-SE" sz="1800" dirty="0" smtClean="0"/>
              <a:t> and </a:t>
            </a:r>
            <a:r>
              <a:rPr lang="sv-SE" sz="1800" dirty="0" err="1" smtClean="0"/>
              <a:t>do</a:t>
            </a:r>
            <a:r>
              <a:rPr lang="sv-SE" sz="1800" dirty="0" smtClean="0"/>
              <a:t> not </a:t>
            </a:r>
            <a:r>
              <a:rPr lang="sv-SE" sz="1800" dirty="0" err="1" smtClean="0"/>
              <a:t>decide</a:t>
            </a:r>
            <a:r>
              <a:rPr lang="sv-SE" sz="1800" dirty="0" smtClean="0"/>
              <a:t> </a:t>
            </a:r>
            <a:r>
              <a:rPr lang="sv-SE" sz="1800" dirty="0" err="1" smtClean="0"/>
              <a:t>many</a:t>
            </a:r>
            <a:r>
              <a:rPr lang="sv-SE" sz="1800" dirty="0" smtClean="0"/>
              <a:t> </a:t>
            </a:r>
            <a:r>
              <a:rPr lang="sv-SE" sz="1800" dirty="0" err="1" smtClean="0"/>
              <a:t>rules</a:t>
            </a:r>
            <a:r>
              <a:rPr lang="sv-SE" sz="1800" dirty="0" smtClean="0"/>
              <a:t> and </a:t>
            </a:r>
            <a:r>
              <a:rPr lang="sv-SE" sz="1800" dirty="0" err="1" smtClean="0"/>
              <a:t>do</a:t>
            </a:r>
            <a:r>
              <a:rPr lang="sv-SE" sz="1800" dirty="0" smtClean="0"/>
              <a:t> not </a:t>
            </a:r>
            <a:r>
              <a:rPr lang="sv-SE" sz="1800" dirty="0" err="1" smtClean="0"/>
              <a:t>create</a:t>
            </a:r>
            <a:r>
              <a:rPr lang="sv-SE" sz="1800" dirty="0" smtClean="0"/>
              <a:t> </a:t>
            </a:r>
            <a:r>
              <a:rPr lang="sv-SE" sz="1800" dirty="0" err="1" smtClean="0"/>
              <a:t>many</a:t>
            </a:r>
            <a:r>
              <a:rPr lang="sv-SE" sz="1800" dirty="0" smtClean="0"/>
              <a:t> </a:t>
            </a:r>
            <a:r>
              <a:rPr lang="sv-SE" sz="1800" dirty="0" err="1" smtClean="0"/>
              <a:t>routines</a:t>
            </a:r>
            <a:r>
              <a:rPr lang="sv-SE" sz="1800" dirty="0" smtClean="0"/>
              <a:t>. </a:t>
            </a:r>
            <a:r>
              <a:rPr lang="sv-SE" sz="1800" dirty="0" err="1" smtClean="0"/>
              <a:t>Instead</a:t>
            </a:r>
            <a:r>
              <a:rPr lang="sv-SE" sz="1800" dirty="0" smtClean="0"/>
              <a:t> the </a:t>
            </a:r>
            <a:r>
              <a:rPr lang="sv-SE" sz="1800" dirty="0" err="1" smtClean="0"/>
              <a:t>focus</a:t>
            </a:r>
            <a:r>
              <a:rPr lang="sv-SE" sz="1800" dirty="0" smtClean="0"/>
              <a:t> is on human relations </a:t>
            </a:r>
            <a:r>
              <a:rPr lang="sv-SE" sz="1800" dirty="0" err="1" smtClean="0"/>
              <a:t>between</a:t>
            </a:r>
            <a:r>
              <a:rPr lang="sv-SE" sz="1800" dirty="0" smtClean="0"/>
              <a:t> </a:t>
            </a:r>
            <a:r>
              <a:rPr lang="sv-SE" sz="1800" dirty="0" err="1" smtClean="0"/>
              <a:t>employees</a:t>
            </a:r>
            <a:r>
              <a:rPr lang="sv-SE" sz="1800" dirty="0" smtClean="0"/>
              <a:t>.  The </a:t>
            </a:r>
            <a:r>
              <a:rPr lang="sv-SE" sz="1800" dirty="0" err="1" smtClean="0"/>
              <a:t>goal</a:t>
            </a:r>
            <a:r>
              <a:rPr lang="sv-SE" sz="1800" dirty="0" smtClean="0"/>
              <a:t> is to </a:t>
            </a:r>
            <a:r>
              <a:rPr lang="sv-SE" sz="1800" dirty="0" err="1" smtClean="0"/>
              <a:t>develop</a:t>
            </a:r>
            <a:r>
              <a:rPr lang="sv-SE" sz="1800" dirty="0" smtClean="0"/>
              <a:t> the </a:t>
            </a:r>
            <a:r>
              <a:rPr lang="sv-SE" sz="1800" dirty="0" err="1" smtClean="0"/>
              <a:t>employees</a:t>
            </a:r>
            <a:r>
              <a:rPr lang="sv-SE" sz="1800" dirty="0" smtClean="0"/>
              <a:t>. </a:t>
            </a:r>
            <a:r>
              <a:rPr lang="sv-SE" sz="1800" dirty="0" err="1" smtClean="0"/>
              <a:t>Leadership</a:t>
            </a:r>
            <a:r>
              <a:rPr lang="sv-SE" sz="1800" dirty="0" smtClean="0"/>
              <a:t> is </a:t>
            </a:r>
            <a:r>
              <a:rPr lang="sv-SE" sz="1800" dirty="0" err="1" smtClean="0"/>
              <a:t>supporting</a:t>
            </a:r>
            <a:r>
              <a:rPr lang="sv-SE" sz="1800" dirty="0" smtClean="0"/>
              <a:t> and </a:t>
            </a:r>
            <a:r>
              <a:rPr lang="sv-SE" sz="1800" dirty="0" err="1" smtClean="0"/>
              <a:t>understanding</a:t>
            </a:r>
            <a:r>
              <a:rPr lang="sv-SE" sz="1800" dirty="0" smtClean="0"/>
              <a:t>. </a:t>
            </a:r>
            <a:endParaRPr lang="sv-SE" sz="1800" b="1" dirty="0" smtClean="0"/>
          </a:p>
          <a:p>
            <a:pPr lvl="1"/>
            <a:endParaRPr lang="sv-SE" sz="2000" dirty="0" smtClean="0"/>
          </a:p>
          <a:p>
            <a:pPr>
              <a:buNone/>
            </a:pPr>
            <a:endParaRPr lang="sv-SE" dirty="0" smtClean="0"/>
          </a:p>
        </p:txBody>
      </p:sp>
      <p:sp>
        <p:nvSpPr>
          <p:cNvPr id="41988" name="Slide Number Placeholder 3"/>
          <p:cNvSpPr>
            <a:spLocks noGrp="1"/>
          </p:cNvSpPr>
          <p:nvPr>
            <p:ph type="sldNum" sz="quarter" idx="10"/>
          </p:nvPr>
        </p:nvSpPr>
        <p:spPr>
          <a:noFill/>
        </p:spPr>
        <p:txBody>
          <a:bodyPr/>
          <a:lstStyle/>
          <a:p>
            <a:fld id="{537D617B-4661-4D75-9094-AE0CDFC21F5D}" type="slidenum">
              <a:rPr lang="sv-SE" smtClean="0">
                <a:latin typeface="Arial" pitchFamily="34" charset="0"/>
              </a:rPr>
              <a:pPr/>
              <a:t>10</a:t>
            </a:fld>
            <a:endParaRPr lang="sv-SE" smtClean="0">
              <a:latin typeface="Arial" pitchFamily="34" charset="0"/>
            </a:endParaRPr>
          </a:p>
        </p:txBody>
      </p:sp>
      <p:sp>
        <p:nvSpPr>
          <p:cNvPr id="5" name="TextBox 4"/>
          <p:cNvSpPr txBox="1"/>
          <p:nvPr/>
        </p:nvSpPr>
        <p:spPr>
          <a:xfrm>
            <a:off x="5292080" y="6093296"/>
            <a:ext cx="3528392" cy="369332"/>
          </a:xfrm>
          <a:prstGeom prst="rect">
            <a:avLst/>
          </a:prstGeom>
          <a:noFill/>
        </p:spPr>
        <p:txBody>
          <a:bodyPr wrap="square" rtlCol="0">
            <a:spAutoFit/>
          </a:bodyPr>
          <a:lstStyle/>
          <a:p>
            <a:r>
              <a:rPr lang="sv-SE" dirty="0" smtClean="0"/>
              <a:t>(</a:t>
            </a:r>
            <a:r>
              <a:rPr lang="sv-SE" dirty="0" err="1" smtClean="0"/>
              <a:t>Boody</a:t>
            </a:r>
            <a:r>
              <a:rPr lang="sv-SE" dirty="0" smtClean="0"/>
              <a:t> et al, 2008, s 160-163)</a:t>
            </a:r>
            <a:endParaRPr lang="sv-SE" dirty="0"/>
          </a:p>
        </p:txBody>
      </p:sp>
    </p:spTree>
    <p:extLst>
      <p:ext uri="{BB962C8B-B14F-4D97-AF65-F5344CB8AC3E}">
        <p14:creationId xmlns:p14="http://schemas.microsoft.com/office/powerpoint/2010/main" val="2272326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sv-SE" sz="3600" dirty="0" smtClean="0"/>
              <a:t>Different </a:t>
            </a:r>
            <a:r>
              <a:rPr lang="sv-SE" sz="3600" dirty="0" err="1" smtClean="0"/>
              <a:t>cultures</a:t>
            </a:r>
            <a:r>
              <a:rPr lang="sv-SE" sz="3600" dirty="0" smtClean="0"/>
              <a:t> </a:t>
            </a:r>
            <a:r>
              <a:rPr lang="sv-SE" sz="3600" dirty="0" err="1" smtClean="0"/>
              <a:t>view</a:t>
            </a:r>
            <a:r>
              <a:rPr lang="sv-SE" sz="3600" dirty="0" smtClean="0"/>
              <a:t> on </a:t>
            </a:r>
            <a:r>
              <a:rPr lang="sv-SE" sz="3600" dirty="0" err="1" smtClean="0"/>
              <a:t>knowledge</a:t>
            </a:r>
            <a:endParaRPr lang="sv-SE" sz="3600" dirty="0" smtClean="0"/>
          </a:p>
        </p:txBody>
      </p:sp>
      <p:sp>
        <p:nvSpPr>
          <p:cNvPr id="41987" name="Content Placeholder 2"/>
          <p:cNvSpPr>
            <a:spLocks noGrp="1"/>
          </p:cNvSpPr>
          <p:nvPr>
            <p:ph idx="1"/>
          </p:nvPr>
        </p:nvSpPr>
        <p:spPr>
          <a:xfrm>
            <a:off x="457200" y="1196752"/>
            <a:ext cx="8229600" cy="5184576"/>
          </a:xfrm>
        </p:spPr>
        <p:txBody>
          <a:bodyPr>
            <a:normAutofit/>
          </a:bodyPr>
          <a:lstStyle/>
          <a:p>
            <a:pPr>
              <a:spcAft>
                <a:spcPts val="1200"/>
              </a:spcAft>
              <a:buNone/>
            </a:pPr>
            <a:r>
              <a:rPr lang="sv-SE" sz="1800" dirty="0" smtClean="0"/>
              <a:t>Employees in different organisational cultures and sub-cultures can have different views on information. Important characteristics can be identified by asking these questions when you study and organisation:</a:t>
            </a:r>
          </a:p>
          <a:p>
            <a:r>
              <a:rPr lang="sv-SE" sz="1800" dirty="0" smtClean="0"/>
              <a:t>Is </a:t>
            </a:r>
            <a:r>
              <a:rPr lang="sv-SE" sz="1800" dirty="0" err="1" smtClean="0"/>
              <a:t>knowledge/information</a:t>
            </a:r>
            <a:r>
              <a:rPr lang="sv-SE" sz="1800" dirty="0" smtClean="0"/>
              <a:t> a </a:t>
            </a:r>
            <a:r>
              <a:rPr lang="sv-SE" sz="1800" dirty="0" err="1" smtClean="0"/>
              <a:t>means</a:t>
            </a:r>
            <a:r>
              <a:rPr lang="sv-SE" sz="1800" dirty="0" smtClean="0"/>
              <a:t> for </a:t>
            </a:r>
            <a:r>
              <a:rPr lang="sv-SE" sz="1800" dirty="0" err="1" smtClean="0"/>
              <a:t>control</a:t>
            </a:r>
            <a:r>
              <a:rPr lang="sv-SE" sz="1800" dirty="0" smtClean="0"/>
              <a:t> or a </a:t>
            </a:r>
            <a:r>
              <a:rPr lang="sv-SE" sz="1800" dirty="0" err="1" smtClean="0"/>
              <a:t>means</a:t>
            </a:r>
            <a:r>
              <a:rPr lang="sv-SE" sz="1800" dirty="0" smtClean="0"/>
              <a:t> for </a:t>
            </a:r>
            <a:r>
              <a:rPr lang="sv-SE" sz="1800" dirty="0" err="1" smtClean="0"/>
              <a:t>creativity</a:t>
            </a:r>
            <a:r>
              <a:rPr lang="sv-SE" sz="1800" dirty="0" smtClean="0"/>
              <a:t>?</a:t>
            </a:r>
          </a:p>
          <a:p>
            <a:r>
              <a:rPr lang="sv-SE" sz="1800" dirty="0" smtClean="0"/>
              <a:t>Is </a:t>
            </a:r>
            <a:r>
              <a:rPr lang="sv-SE" sz="1800" dirty="0" err="1" smtClean="0"/>
              <a:t>knowledge/information</a:t>
            </a:r>
            <a:r>
              <a:rPr lang="sv-SE" sz="1800" dirty="0" smtClean="0"/>
              <a:t> </a:t>
            </a:r>
            <a:r>
              <a:rPr lang="sv-SE" sz="1800" dirty="0" err="1" smtClean="0"/>
              <a:t>something</a:t>
            </a:r>
            <a:r>
              <a:rPr lang="sv-SE" sz="1800" dirty="0" smtClean="0"/>
              <a:t> that you </a:t>
            </a:r>
            <a:r>
              <a:rPr lang="sv-SE" sz="1800" dirty="0" err="1" smtClean="0"/>
              <a:t>share</a:t>
            </a:r>
            <a:r>
              <a:rPr lang="sv-SE" sz="1800" dirty="0" smtClean="0"/>
              <a:t> or </a:t>
            </a:r>
            <a:r>
              <a:rPr lang="sv-SE" sz="1800" dirty="0" err="1" smtClean="0"/>
              <a:t>protect</a:t>
            </a:r>
            <a:r>
              <a:rPr lang="sv-SE" sz="1800" dirty="0" smtClean="0"/>
              <a:t>?</a:t>
            </a:r>
          </a:p>
          <a:p>
            <a:r>
              <a:rPr lang="sv-SE" sz="1800" dirty="0" smtClean="0"/>
              <a:t>Is </a:t>
            </a:r>
            <a:r>
              <a:rPr lang="sv-SE" sz="1800" dirty="0" err="1" smtClean="0"/>
              <a:t>knowledge/information</a:t>
            </a:r>
            <a:r>
              <a:rPr lang="sv-SE" sz="1800" dirty="0" smtClean="0"/>
              <a:t>  </a:t>
            </a:r>
            <a:r>
              <a:rPr lang="sv-SE" sz="1800" dirty="0" err="1" smtClean="0"/>
              <a:t>more</a:t>
            </a:r>
            <a:r>
              <a:rPr lang="sv-SE" sz="1800" dirty="0" smtClean="0"/>
              <a:t> </a:t>
            </a:r>
            <a:r>
              <a:rPr lang="sv-SE" sz="1800" dirty="0" err="1" smtClean="0"/>
              <a:t>important</a:t>
            </a:r>
            <a:r>
              <a:rPr lang="sv-SE" sz="1800" dirty="0" smtClean="0"/>
              <a:t> </a:t>
            </a:r>
            <a:r>
              <a:rPr lang="sv-SE" sz="1800" dirty="0" err="1" smtClean="0"/>
              <a:t>if</a:t>
            </a:r>
            <a:r>
              <a:rPr lang="sv-SE" sz="1800" dirty="0" smtClean="0"/>
              <a:t> it is </a:t>
            </a:r>
            <a:r>
              <a:rPr lang="sv-SE" sz="1800" dirty="0" err="1" smtClean="0"/>
              <a:t>quantified</a:t>
            </a:r>
            <a:r>
              <a:rPr lang="sv-SE" sz="1800" dirty="0" smtClean="0"/>
              <a:t> (expressed in </a:t>
            </a:r>
            <a:r>
              <a:rPr lang="sv-SE" sz="1800" dirty="0" err="1" smtClean="0"/>
              <a:t>figures</a:t>
            </a:r>
            <a:r>
              <a:rPr lang="sv-SE" sz="1800" dirty="0" smtClean="0"/>
              <a:t>) or </a:t>
            </a:r>
            <a:r>
              <a:rPr lang="sv-SE" sz="1800" dirty="0" err="1" smtClean="0"/>
              <a:t>qualitative</a:t>
            </a:r>
            <a:r>
              <a:rPr lang="sv-SE" sz="1800" dirty="0" smtClean="0"/>
              <a:t> (expressed in </a:t>
            </a:r>
            <a:r>
              <a:rPr lang="sv-SE" sz="1800" dirty="0" err="1" smtClean="0"/>
              <a:t>words</a:t>
            </a:r>
            <a:r>
              <a:rPr lang="sv-SE" sz="1800" dirty="0" smtClean="0"/>
              <a:t>)?</a:t>
            </a:r>
          </a:p>
          <a:p>
            <a:r>
              <a:rPr lang="sv-SE" sz="1800" dirty="0" smtClean="0"/>
              <a:t>Is a </a:t>
            </a:r>
            <a:r>
              <a:rPr lang="sv-SE" sz="1800" dirty="0" err="1" smtClean="0"/>
              <a:t>large</a:t>
            </a:r>
            <a:r>
              <a:rPr lang="sv-SE" sz="1800" dirty="0" smtClean="0"/>
              <a:t> </a:t>
            </a:r>
            <a:r>
              <a:rPr lang="sv-SE" sz="1800" dirty="0" err="1" smtClean="0"/>
              <a:t>amount</a:t>
            </a:r>
            <a:r>
              <a:rPr lang="sv-SE" sz="1800" dirty="0" smtClean="0"/>
              <a:t> of </a:t>
            </a:r>
            <a:r>
              <a:rPr lang="sv-SE" sz="1800" dirty="0" err="1" smtClean="0"/>
              <a:t>knowledge/information</a:t>
            </a:r>
            <a:r>
              <a:rPr lang="sv-SE" sz="1800" dirty="0" smtClean="0"/>
              <a:t> </a:t>
            </a:r>
            <a:r>
              <a:rPr lang="sv-SE" sz="1800" dirty="0" err="1" smtClean="0"/>
              <a:t>used</a:t>
            </a:r>
            <a:r>
              <a:rPr lang="sv-SE" sz="1800" dirty="0" smtClean="0"/>
              <a:t> </a:t>
            </a:r>
            <a:r>
              <a:rPr lang="sv-SE" sz="1800" dirty="0" err="1" smtClean="0"/>
              <a:t>when</a:t>
            </a:r>
            <a:r>
              <a:rPr lang="sv-SE" sz="1800" dirty="0" smtClean="0"/>
              <a:t> the managers in the organisation are </a:t>
            </a:r>
            <a:r>
              <a:rPr lang="sv-SE" sz="1800" dirty="0" err="1" smtClean="0"/>
              <a:t>making</a:t>
            </a:r>
            <a:r>
              <a:rPr lang="sv-SE" sz="1800" dirty="0" smtClean="0"/>
              <a:t> a </a:t>
            </a:r>
            <a:r>
              <a:rPr lang="sv-SE" sz="1800" dirty="0" err="1" smtClean="0"/>
              <a:t>decision</a:t>
            </a:r>
            <a:r>
              <a:rPr lang="sv-SE" sz="1800" dirty="0" smtClean="0"/>
              <a:t> , for </a:t>
            </a:r>
            <a:r>
              <a:rPr lang="sv-SE" sz="1800" dirty="0" err="1" smtClean="0"/>
              <a:t>example</a:t>
            </a:r>
            <a:r>
              <a:rPr lang="sv-SE" sz="1800" dirty="0" smtClean="0"/>
              <a:t> for </a:t>
            </a:r>
            <a:r>
              <a:rPr lang="sv-SE" sz="1800" dirty="0" err="1" smtClean="0"/>
              <a:t>supporting</a:t>
            </a:r>
            <a:r>
              <a:rPr lang="sv-SE" sz="1800" dirty="0" smtClean="0"/>
              <a:t> the </a:t>
            </a:r>
            <a:r>
              <a:rPr lang="sv-SE" sz="1800" dirty="0" err="1" smtClean="0"/>
              <a:t>choice</a:t>
            </a:r>
            <a:r>
              <a:rPr lang="sv-SE" sz="1800" dirty="0" smtClean="0"/>
              <a:t> of alternative solutions, or is </a:t>
            </a:r>
            <a:r>
              <a:rPr lang="sv-SE" sz="1800" dirty="0" err="1" smtClean="0"/>
              <a:t>knowledge/information</a:t>
            </a:r>
            <a:r>
              <a:rPr lang="sv-SE" sz="1800" dirty="0" smtClean="0"/>
              <a:t> </a:t>
            </a:r>
            <a:r>
              <a:rPr lang="sv-SE" sz="1800" dirty="0" err="1" smtClean="0"/>
              <a:t>mainly</a:t>
            </a:r>
            <a:r>
              <a:rPr lang="sv-SE" sz="1800" dirty="0" smtClean="0"/>
              <a:t> </a:t>
            </a:r>
            <a:r>
              <a:rPr lang="sv-SE" sz="1800" dirty="0" err="1" smtClean="0"/>
              <a:t>used</a:t>
            </a:r>
            <a:r>
              <a:rPr lang="sv-SE" sz="1800" dirty="0" smtClean="0"/>
              <a:t> for </a:t>
            </a:r>
            <a:r>
              <a:rPr lang="sv-SE" sz="1800" dirty="0" err="1" smtClean="0"/>
              <a:t>motivating</a:t>
            </a:r>
            <a:r>
              <a:rPr lang="sv-SE" sz="1800" dirty="0" smtClean="0"/>
              <a:t> a </a:t>
            </a:r>
            <a:r>
              <a:rPr lang="sv-SE" sz="1800" dirty="0" err="1" smtClean="0"/>
              <a:t>decision</a:t>
            </a:r>
            <a:r>
              <a:rPr lang="sv-SE" sz="1800" dirty="0" smtClean="0"/>
              <a:t> after that it is </a:t>
            </a:r>
            <a:r>
              <a:rPr lang="sv-SE" sz="1800" dirty="0" err="1" smtClean="0"/>
              <a:t>already</a:t>
            </a:r>
            <a:r>
              <a:rPr lang="sv-SE" sz="1800" dirty="0" smtClean="0"/>
              <a:t> taken, or is just a </a:t>
            </a:r>
            <a:r>
              <a:rPr lang="sv-SE" sz="1800" dirty="0" err="1" smtClean="0"/>
              <a:t>limited</a:t>
            </a:r>
            <a:r>
              <a:rPr lang="sv-SE" sz="1800" dirty="0" smtClean="0"/>
              <a:t> part of </a:t>
            </a:r>
            <a:r>
              <a:rPr lang="sv-SE" sz="1800" dirty="0" err="1" smtClean="0"/>
              <a:t>knowledge/information</a:t>
            </a:r>
            <a:r>
              <a:rPr lang="sv-SE" sz="1800" dirty="0" smtClean="0"/>
              <a:t> </a:t>
            </a:r>
            <a:r>
              <a:rPr lang="sv-SE" sz="1800" dirty="0" err="1" smtClean="0"/>
              <a:t>used</a:t>
            </a:r>
            <a:r>
              <a:rPr lang="sv-SE" sz="1800" dirty="0" smtClean="0"/>
              <a:t> in the </a:t>
            </a:r>
            <a:r>
              <a:rPr lang="sv-SE" sz="1800" dirty="0" err="1" smtClean="0"/>
              <a:t>decision</a:t>
            </a:r>
            <a:r>
              <a:rPr lang="sv-SE" sz="1800" dirty="0" smtClean="0"/>
              <a:t> </a:t>
            </a:r>
            <a:r>
              <a:rPr lang="sv-SE" sz="1800" dirty="0" err="1" smtClean="0"/>
              <a:t>making</a:t>
            </a:r>
            <a:r>
              <a:rPr lang="sv-SE" sz="1800" dirty="0" smtClean="0"/>
              <a:t> process?</a:t>
            </a:r>
          </a:p>
          <a:p>
            <a:pPr>
              <a:buNone/>
            </a:pPr>
            <a:endParaRPr lang="sv-SE" sz="1800" dirty="0" smtClean="0"/>
          </a:p>
          <a:p>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41988" name="Slide Number Placeholder 3"/>
          <p:cNvSpPr>
            <a:spLocks noGrp="1"/>
          </p:cNvSpPr>
          <p:nvPr>
            <p:ph type="sldNum" sz="quarter" idx="10"/>
          </p:nvPr>
        </p:nvSpPr>
        <p:spPr>
          <a:noFill/>
        </p:spPr>
        <p:txBody>
          <a:bodyPr/>
          <a:lstStyle/>
          <a:p>
            <a:fld id="{537D617B-4661-4D75-9094-AE0CDFC21F5D}" type="slidenum">
              <a:rPr lang="sv-SE" smtClean="0">
                <a:latin typeface="Arial" pitchFamily="34" charset="0"/>
              </a:rPr>
              <a:pPr/>
              <a:t>11</a:t>
            </a:fld>
            <a:endParaRPr lang="sv-SE" smtClean="0">
              <a:latin typeface="Arial" pitchFamily="34" charset="0"/>
            </a:endParaRPr>
          </a:p>
        </p:txBody>
      </p:sp>
      <p:sp>
        <p:nvSpPr>
          <p:cNvPr id="5" name="TextBox 4"/>
          <p:cNvSpPr txBox="1"/>
          <p:nvPr/>
        </p:nvSpPr>
        <p:spPr>
          <a:xfrm>
            <a:off x="5436096" y="6093296"/>
            <a:ext cx="3528392" cy="369332"/>
          </a:xfrm>
          <a:prstGeom prst="rect">
            <a:avLst/>
          </a:prstGeom>
          <a:noFill/>
        </p:spPr>
        <p:txBody>
          <a:bodyPr wrap="square" rtlCol="0">
            <a:spAutoFit/>
          </a:bodyPr>
          <a:lstStyle/>
          <a:p>
            <a:r>
              <a:rPr lang="sv-SE" dirty="0" smtClean="0"/>
              <a:t>(</a:t>
            </a:r>
            <a:r>
              <a:rPr lang="sv-SE" dirty="0" err="1" smtClean="0"/>
              <a:t>Boody</a:t>
            </a:r>
            <a:r>
              <a:rPr lang="sv-SE" dirty="0" smtClean="0"/>
              <a:t> et al, 2008, s 163)</a:t>
            </a:r>
            <a:endParaRPr lang="sv-SE" dirty="0"/>
          </a:p>
        </p:txBody>
      </p:sp>
    </p:spTree>
    <p:extLst>
      <p:ext uri="{BB962C8B-B14F-4D97-AF65-F5344CB8AC3E}">
        <p14:creationId xmlns:p14="http://schemas.microsoft.com/office/powerpoint/2010/main" val="169556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2</a:t>
            </a:fld>
            <a:endParaRPr lang="en-US"/>
          </a:p>
        </p:txBody>
      </p:sp>
      <p:sp>
        <p:nvSpPr>
          <p:cNvPr id="37891" name="Rectangle 2"/>
          <p:cNvSpPr>
            <a:spLocks noGrp="1" noChangeArrowheads="1"/>
          </p:cNvSpPr>
          <p:nvPr>
            <p:ph type="title"/>
          </p:nvPr>
        </p:nvSpPr>
        <p:spPr>
          <a:xfrm>
            <a:off x="457200" y="214313"/>
            <a:ext cx="8229600" cy="1371600"/>
          </a:xfrm>
        </p:spPr>
        <p:txBody>
          <a:bodyPr>
            <a:normAutofit/>
          </a:bodyPr>
          <a:lstStyle/>
          <a:p>
            <a:r>
              <a:rPr lang="en-US" sz="3600" dirty="0" smtClean="0"/>
              <a:t>Why does </a:t>
            </a:r>
            <a:r>
              <a:rPr lang="en-US" sz="3600" dirty="0" err="1" smtClean="0"/>
              <a:t>organisational</a:t>
            </a:r>
            <a:r>
              <a:rPr lang="en-US" sz="3600" dirty="0" smtClean="0"/>
              <a:t> culture </a:t>
            </a:r>
            <a:r>
              <a:rPr lang="en-US" sz="3600" dirty="0"/>
              <a:t>m</a:t>
            </a:r>
            <a:r>
              <a:rPr lang="en-US" sz="3600" dirty="0" smtClean="0"/>
              <a:t>atters?</a:t>
            </a:r>
          </a:p>
        </p:txBody>
      </p:sp>
      <p:sp>
        <p:nvSpPr>
          <p:cNvPr id="5" name="TextBox 4"/>
          <p:cNvSpPr txBox="1"/>
          <p:nvPr/>
        </p:nvSpPr>
        <p:spPr>
          <a:xfrm>
            <a:off x="484188" y="1428750"/>
            <a:ext cx="8120260" cy="4431983"/>
          </a:xfrm>
          <a:prstGeom prst="rect">
            <a:avLst/>
          </a:prstGeom>
          <a:noFill/>
        </p:spPr>
        <p:txBody>
          <a:bodyPr wrap="square">
            <a:spAutoFit/>
          </a:bodyPr>
          <a:lstStyle/>
          <a:p>
            <a:pPr>
              <a:defRPr/>
            </a:pPr>
            <a:r>
              <a:rPr lang="sv-SE" sz="2000" dirty="0" smtClean="0"/>
              <a:t>Think of the following rule: </a:t>
            </a:r>
          </a:p>
          <a:p>
            <a:pPr>
              <a:defRPr/>
            </a:pPr>
            <a:endParaRPr lang="sv-SE" sz="2000" dirty="0"/>
          </a:p>
          <a:p>
            <a:pPr>
              <a:defRPr/>
            </a:pPr>
            <a:r>
              <a:rPr lang="sv-SE" sz="2000" dirty="0" smtClean="0"/>
              <a:t>Orders above $ 1 000 need to be confirmed by an department manager before approved.</a:t>
            </a:r>
          </a:p>
          <a:p>
            <a:pPr>
              <a:defRPr/>
            </a:pPr>
            <a:endParaRPr lang="sv-SE" sz="2000" dirty="0" smtClean="0"/>
          </a:p>
          <a:p>
            <a:pPr>
              <a:defRPr/>
            </a:pPr>
            <a:r>
              <a:rPr lang="sv-SE" sz="2000" dirty="0" smtClean="0"/>
              <a:t>What does this rule mean?</a:t>
            </a:r>
          </a:p>
          <a:p>
            <a:pPr>
              <a:defRPr/>
            </a:pPr>
            <a:endParaRPr lang="sv-SE" dirty="0" smtClean="0"/>
          </a:p>
          <a:p>
            <a:pPr>
              <a:defRPr/>
            </a:pPr>
            <a:endParaRPr lang="sv-SE" dirty="0" smtClean="0"/>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953201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3</a:t>
            </a:fld>
            <a:endParaRPr lang="en-US"/>
          </a:p>
        </p:txBody>
      </p:sp>
      <p:sp>
        <p:nvSpPr>
          <p:cNvPr id="37891" name="Rectangle 2"/>
          <p:cNvSpPr>
            <a:spLocks noGrp="1" noChangeArrowheads="1"/>
          </p:cNvSpPr>
          <p:nvPr>
            <p:ph type="title"/>
          </p:nvPr>
        </p:nvSpPr>
        <p:spPr>
          <a:xfrm>
            <a:off x="457200" y="214313"/>
            <a:ext cx="8229600" cy="1371600"/>
          </a:xfrm>
        </p:spPr>
        <p:txBody>
          <a:bodyPr>
            <a:normAutofit/>
          </a:bodyPr>
          <a:lstStyle/>
          <a:p>
            <a:r>
              <a:rPr lang="en-US" sz="3600" dirty="0" smtClean="0"/>
              <a:t>Why does </a:t>
            </a:r>
            <a:r>
              <a:rPr lang="en-US" sz="3600" dirty="0" err="1" smtClean="0"/>
              <a:t>organisational</a:t>
            </a:r>
            <a:r>
              <a:rPr lang="en-US" sz="3600" dirty="0" smtClean="0"/>
              <a:t> culture </a:t>
            </a:r>
            <a:r>
              <a:rPr lang="en-US" sz="3600" dirty="0"/>
              <a:t>m</a:t>
            </a:r>
            <a:r>
              <a:rPr lang="en-US" sz="3600" dirty="0" smtClean="0"/>
              <a:t>atters?</a:t>
            </a:r>
          </a:p>
        </p:txBody>
      </p:sp>
      <p:sp>
        <p:nvSpPr>
          <p:cNvPr id="5" name="TextBox 4"/>
          <p:cNvSpPr txBox="1"/>
          <p:nvPr/>
        </p:nvSpPr>
        <p:spPr>
          <a:xfrm>
            <a:off x="484188" y="1428750"/>
            <a:ext cx="8120260" cy="5693866"/>
          </a:xfrm>
          <a:prstGeom prst="rect">
            <a:avLst/>
          </a:prstGeom>
          <a:noFill/>
        </p:spPr>
        <p:txBody>
          <a:bodyPr wrap="square">
            <a:spAutoFit/>
          </a:bodyPr>
          <a:lstStyle/>
          <a:p>
            <a:pPr>
              <a:defRPr/>
            </a:pPr>
            <a:endParaRPr lang="sv-SE" dirty="0"/>
          </a:p>
          <a:p>
            <a:pPr>
              <a:defRPr/>
            </a:pPr>
            <a:r>
              <a:rPr lang="sv-SE" sz="2000" dirty="0" smtClean="0"/>
              <a:t>Some interpretations:</a:t>
            </a:r>
          </a:p>
          <a:p>
            <a:pPr>
              <a:defRPr/>
            </a:pPr>
            <a:endParaRPr lang="sv-SE" sz="2000" dirty="0"/>
          </a:p>
          <a:p>
            <a:pPr marL="285750" indent="-285750">
              <a:buFont typeface="Arial" panose="020B0604020202020204" pitchFamily="34" charset="0"/>
              <a:buChar char="•"/>
              <a:defRPr/>
            </a:pPr>
            <a:r>
              <a:rPr lang="sv-SE" sz="2000" dirty="0" smtClean="0"/>
              <a:t>It is not allowed to approve an order </a:t>
            </a:r>
            <a:r>
              <a:rPr lang="sv-SE" sz="2000" dirty="0"/>
              <a:t>above $ 1 000 </a:t>
            </a:r>
            <a:r>
              <a:rPr lang="sv-SE" sz="2000" dirty="0" smtClean="0"/>
              <a:t>and management will  punish you if you do that</a:t>
            </a:r>
          </a:p>
          <a:p>
            <a:pPr marL="285750" indent="-285750">
              <a:buFont typeface="Arial" panose="020B0604020202020204" pitchFamily="34" charset="0"/>
              <a:buChar char="•"/>
              <a:defRPr/>
            </a:pPr>
            <a:endParaRPr lang="sv-SE" sz="2000" dirty="0"/>
          </a:p>
          <a:p>
            <a:pPr marL="285750" indent="-285750">
              <a:buFont typeface="Arial" panose="020B0604020202020204" pitchFamily="34" charset="0"/>
              <a:buChar char="•"/>
              <a:defRPr/>
            </a:pPr>
            <a:r>
              <a:rPr lang="sv-SE" sz="2000" dirty="0" smtClean="0"/>
              <a:t>The rule is more like a recommendation and you do not need to follow the rule if you have some argument for that</a:t>
            </a:r>
          </a:p>
          <a:p>
            <a:pPr marL="285750" indent="-285750">
              <a:buFont typeface="Arial" panose="020B0604020202020204" pitchFamily="34" charset="0"/>
              <a:buChar char="•"/>
              <a:defRPr/>
            </a:pPr>
            <a:endParaRPr lang="sv-SE" sz="2000" dirty="0"/>
          </a:p>
          <a:p>
            <a:pPr marL="285750" indent="-285750">
              <a:buFont typeface="Arial" panose="020B0604020202020204" pitchFamily="34" charset="0"/>
              <a:buChar char="•"/>
              <a:defRPr/>
            </a:pPr>
            <a:r>
              <a:rPr lang="sv-SE" sz="2000" dirty="0" smtClean="0"/>
              <a:t>The rules is important for some employees but not for all</a:t>
            </a:r>
          </a:p>
          <a:p>
            <a:pPr>
              <a:defRPr/>
            </a:pPr>
            <a:endParaRPr lang="sv-SE" sz="2000" dirty="0" smtClean="0"/>
          </a:p>
          <a:p>
            <a:pPr>
              <a:defRPr/>
            </a:pPr>
            <a:r>
              <a:rPr lang="sv-SE" sz="2000" dirty="0" smtClean="0"/>
              <a:t>This partly shows why organisational culture important</a:t>
            </a:r>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1990307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4</a:t>
            </a:fld>
            <a:endParaRPr lang="en-US"/>
          </a:p>
        </p:txBody>
      </p:sp>
      <p:sp>
        <p:nvSpPr>
          <p:cNvPr id="37891" name="Rectangle 2"/>
          <p:cNvSpPr>
            <a:spLocks noGrp="1" noChangeArrowheads="1"/>
          </p:cNvSpPr>
          <p:nvPr>
            <p:ph type="title"/>
          </p:nvPr>
        </p:nvSpPr>
        <p:spPr>
          <a:xfrm>
            <a:off x="457200" y="214313"/>
            <a:ext cx="8229600" cy="1371600"/>
          </a:xfrm>
        </p:spPr>
        <p:txBody>
          <a:bodyPr>
            <a:normAutofit/>
          </a:bodyPr>
          <a:lstStyle/>
          <a:p>
            <a:r>
              <a:rPr lang="en-US" sz="3600" dirty="0" smtClean="0"/>
              <a:t>Why does </a:t>
            </a:r>
            <a:r>
              <a:rPr lang="en-US" sz="3600" dirty="0" err="1" smtClean="0"/>
              <a:t>organisational</a:t>
            </a:r>
            <a:r>
              <a:rPr lang="en-US" sz="3600" dirty="0" smtClean="0"/>
              <a:t> culture </a:t>
            </a:r>
            <a:r>
              <a:rPr lang="en-US" sz="3600" dirty="0"/>
              <a:t>m</a:t>
            </a:r>
            <a:r>
              <a:rPr lang="en-US" sz="3600" dirty="0" smtClean="0"/>
              <a:t>atters?</a:t>
            </a:r>
          </a:p>
        </p:txBody>
      </p:sp>
      <p:sp>
        <p:nvSpPr>
          <p:cNvPr id="5" name="TextBox 4"/>
          <p:cNvSpPr txBox="1"/>
          <p:nvPr/>
        </p:nvSpPr>
        <p:spPr>
          <a:xfrm>
            <a:off x="484188" y="1428750"/>
            <a:ext cx="8120260" cy="6924973"/>
          </a:xfrm>
          <a:prstGeom prst="rect">
            <a:avLst/>
          </a:prstGeom>
          <a:noFill/>
        </p:spPr>
        <p:txBody>
          <a:bodyPr wrap="square">
            <a:spAutoFit/>
          </a:bodyPr>
          <a:lstStyle/>
          <a:p>
            <a:pPr>
              <a:defRPr/>
            </a:pPr>
            <a:endParaRPr lang="sv-SE" dirty="0"/>
          </a:p>
          <a:p>
            <a:pPr>
              <a:defRPr/>
            </a:pPr>
            <a:r>
              <a:rPr lang="sv-SE" sz="2000" dirty="0" smtClean="0"/>
              <a:t>Organisational culture can be seen as </a:t>
            </a:r>
            <a:r>
              <a:rPr lang="sv-SE" sz="2000" b="1" dirty="0" smtClean="0"/>
              <a:t>a variable </a:t>
            </a:r>
            <a:r>
              <a:rPr lang="sv-SE" sz="2000" dirty="0" smtClean="0"/>
              <a:t>that can support or prevent an intiative, such as a change mangement project</a:t>
            </a:r>
          </a:p>
          <a:p>
            <a:pPr>
              <a:defRPr/>
            </a:pPr>
            <a:endParaRPr lang="sv-SE" sz="2000" dirty="0"/>
          </a:p>
          <a:p>
            <a:pPr>
              <a:defRPr/>
            </a:pPr>
            <a:r>
              <a:rPr lang="sv-SE" sz="2000" dirty="0" smtClean="0"/>
              <a:t>Note </a:t>
            </a:r>
            <a:r>
              <a:rPr lang="sv-SE" sz="2000" dirty="0"/>
              <a:t>that researchers also claim that there are often different </a:t>
            </a:r>
            <a:r>
              <a:rPr lang="sv-SE" sz="2000" b="1" dirty="0"/>
              <a:t>sub-cultures </a:t>
            </a:r>
            <a:r>
              <a:rPr lang="sv-SE" sz="2000" dirty="0"/>
              <a:t>in an organisation that need to be considered when,for example intróducing an information system and/or carry out a change management </a:t>
            </a:r>
            <a:r>
              <a:rPr lang="sv-SE" sz="2000" dirty="0" smtClean="0"/>
              <a:t>project. This means that a system introduction can be supported by one group but not another even if both seems to benefit from the introduction</a:t>
            </a:r>
          </a:p>
          <a:p>
            <a:pPr>
              <a:defRPr/>
            </a:pPr>
            <a:endParaRPr lang="sv-SE" sz="2000" dirty="0"/>
          </a:p>
          <a:p>
            <a:pPr>
              <a:defRPr/>
            </a:pPr>
            <a:r>
              <a:rPr lang="sv-SE" sz="2000" dirty="0" smtClean="0"/>
              <a:t>Using an organisational culture </a:t>
            </a:r>
            <a:r>
              <a:rPr lang="sv-SE" sz="2000" b="1" dirty="0" smtClean="0"/>
              <a:t>can be a very effective way of governing an organisation</a:t>
            </a:r>
            <a:r>
              <a:rPr lang="sv-SE" sz="2000" dirty="0" smtClean="0"/>
              <a:t>, since additional rules, management systems, processes, routines do not need to be introduced – everybody know what to do and interpret the actions in the same way</a:t>
            </a:r>
          </a:p>
          <a:p>
            <a:pPr>
              <a:defRPr/>
            </a:pPr>
            <a:endParaRPr lang="sv-SE" sz="2000" dirty="0"/>
          </a:p>
          <a:p>
            <a:pPr>
              <a:defRPr/>
            </a:pPr>
            <a:r>
              <a:rPr lang="sv-SE" sz="2000" dirty="0" smtClean="0"/>
              <a:t>However, </a:t>
            </a:r>
            <a:r>
              <a:rPr lang="sv-SE" sz="2000" b="1" dirty="0" smtClean="0"/>
              <a:t>organisational culture can prevent change</a:t>
            </a:r>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3335162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5</a:t>
            </a:fld>
            <a:endParaRPr lang="en-US"/>
          </a:p>
        </p:txBody>
      </p:sp>
      <p:sp>
        <p:nvSpPr>
          <p:cNvPr id="37891" name="Rectangle 2"/>
          <p:cNvSpPr>
            <a:spLocks noGrp="1" noChangeArrowheads="1"/>
          </p:cNvSpPr>
          <p:nvPr>
            <p:ph type="title"/>
          </p:nvPr>
        </p:nvSpPr>
        <p:spPr>
          <a:xfrm>
            <a:off x="457200" y="214313"/>
            <a:ext cx="8229600" cy="1371600"/>
          </a:xfrm>
        </p:spPr>
        <p:txBody>
          <a:bodyPr>
            <a:normAutofit/>
          </a:bodyPr>
          <a:lstStyle/>
          <a:p>
            <a:r>
              <a:rPr lang="en-US" sz="3600" dirty="0" smtClean="0"/>
              <a:t>Why does </a:t>
            </a:r>
            <a:r>
              <a:rPr lang="en-US" sz="3600" dirty="0" err="1" smtClean="0"/>
              <a:t>organisational</a:t>
            </a:r>
            <a:r>
              <a:rPr lang="en-US" sz="3600" dirty="0" smtClean="0"/>
              <a:t> culture </a:t>
            </a:r>
            <a:r>
              <a:rPr lang="en-US" sz="3600" dirty="0"/>
              <a:t>m</a:t>
            </a:r>
            <a:r>
              <a:rPr lang="en-US" sz="3600" dirty="0" smtClean="0"/>
              <a:t>atters?</a:t>
            </a:r>
          </a:p>
        </p:txBody>
      </p:sp>
      <p:sp>
        <p:nvSpPr>
          <p:cNvPr id="5" name="TextBox 4"/>
          <p:cNvSpPr txBox="1"/>
          <p:nvPr/>
        </p:nvSpPr>
        <p:spPr>
          <a:xfrm>
            <a:off x="484188" y="1428750"/>
            <a:ext cx="8120260" cy="5078313"/>
          </a:xfrm>
          <a:prstGeom prst="rect">
            <a:avLst/>
          </a:prstGeom>
          <a:noFill/>
        </p:spPr>
        <p:txBody>
          <a:bodyPr wrap="square">
            <a:spAutoFit/>
          </a:bodyPr>
          <a:lstStyle/>
          <a:p>
            <a:pPr>
              <a:defRPr/>
            </a:pPr>
            <a:endParaRPr lang="sv-SE" dirty="0"/>
          </a:p>
          <a:p>
            <a:pPr>
              <a:defRPr/>
            </a:pPr>
            <a:r>
              <a:rPr lang="sv-SE" sz="2000" dirty="0" smtClean="0"/>
              <a:t>Knowledge about organisational culture can also support you, as a consultant, to better interpret rules (such as the previous example), actions and statements, and thereby, better understand how to plan for actions</a:t>
            </a:r>
          </a:p>
          <a:p>
            <a:pPr>
              <a:defRPr/>
            </a:pPr>
            <a:endParaRPr lang="sv-SE" sz="2000" dirty="0"/>
          </a:p>
          <a:p>
            <a:pPr>
              <a:defRPr/>
            </a:pPr>
            <a:r>
              <a:rPr lang="sv-SE" sz="2000" dirty="0" smtClean="0"/>
              <a:t>Knowledge about organisational culture can help you, as </a:t>
            </a:r>
            <a:r>
              <a:rPr lang="sv-SE" sz="2000" dirty="0"/>
              <a:t>a consultant, </a:t>
            </a:r>
            <a:r>
              <a:rPr lang="sv-SE" sz="2000" dirty="0" smtClean="0"/>
              <a:t>to understand how to change the culture, alhough this is often a long term mission - but could be more short term by creating a sence of urgency or crisis)</a:t>
            </a:r>
          </a:p>
          <a:p>
            <a:pPr>
              <a:defRPr/>
            </a:pPr>
            <a:endParaRPr lang="sv-SE" sz="2000" dirty="0" smtClean="0"/>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2301543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6</a:t>
            </a:fld>
            <a:endParaRPr lang="en-US"/>
          </a:p>
        </p:txBody>
      </p:sp>
      <p:sp>
        <p:nvSpPr>
          <p:cNvPr id="37891" name="Rectangle 2"/>
          <p:cNvSpPr>
            <a:spLocks noGrp="1" noChangeArrowheads="1"/>
          </p:cNvSpPr>
          <p:nvPr>
            <p:ph type="title"/>
          </p:nvPr>
        </p:nvSpPr>
        <p:spPr>
          <a:xfrm>
            <a:off x="457200" y="214313"/>
            <a:ext cx="8229600" cy="1371600"/>
          </a:xfrm>
        </p:spPr>
        <p:txBody>
          <a:bodyPr>
            <a:normAutofit/>
          </a:bodyPr>
          <a:lstStyle/>
          <a:p>
            <a:r>
              <a:rPr lang="en-US" sz="3600" dirty="0" err="1" smtClean="0"/>
              <a:t>Organisational</a:t>
            </a:r>
            <a:r>
              <a:rPr lang="en-US" sz="3600" dirty="0" smtClean="0"/>
              <a:t> Culture</a:t>
            </a:r>
          </a:p>
        </p:txBody>
      </p:sp>
      <p:sp>
        <p:nvSpPr>
          <p:cNvPr id="5" name="TextBox 4"/>
          <p:cNvSpPr txBox="1"/>
          <p:nvPr/>
        </p:nvSpPr>
        <p:spPr>
          <a:xfrm>
            <a:off x="484188" y="1428750"/>
            <a:ext cx="8120260" cy="5693866"/>
          </a:xfrm>
          <a:prstGeom prst="rect">
            <a:avLst/>
          </a:prstGeom>
          <a:noFill/>
        </p:spPr>
        <p:txBody>
          <a:bodyPr wrap="square">
            <a:spAutoFit/>
          </a:bodyPr>
          <a:lstStyle/>
          <a:p>
            <a:pPr>
              <a:defRPr/>
            </a:pPr>
            <a:r>
              <a:rPr lang="sv-SE" sz="2000" dirty="0" smtClean="0"/>
              <a:t>There are many different definitions of organisational culture and several models for comparing organisational cultures</a:t>
            </a:r>
            <a:r>
              <a:rPr lang="sv-SE" sz="2000" dirty="0"/>
              <a:t>:</a:t>
            </a:r>
            <a:endParaRPr lang="sv-SE" sz="2000" dirty="0" smtClean="0"/>
          </a:p>
          <a:p>
            <a:pPr>
              <a:defRPr/>
            </a:pPr>
            <a:endParaRPr lang="sv-SE" sz="2000" dirty="0" smtClean="0"/>
          </a:p>
          <a:p>
            <a:pPr>
              <a:defRPr/>
            </a:pPr>
            <a:r>
              <a:rPr lang="sv-SE" sz="2000" b="1" dirty="0" err="1" smtClean="0"/>
              <a:t>Organisational</a:t>
            </a:r>
            <a:r>
              <a:rPr lang="sv-SE" sz="2000" b="1" dirty="0" smtClean="0"/>
              <a:t> </a:t>
            </a:r>
            <a:r>
              <a:rPr lang="sv-SE" sz="2000" b="1" dirty="0" err="1" smtClean="0"/>
              <a:t>culture</a:t>
            </a:r>
            <a:r>
              <a:rPr lang="sv-SE" sz="2000" b="1" dirty="0" smtClean="0"/>
              <a:t> </a:t>
            </a:r>
            <a:r>
              <a:rPr lang="sv-SE" sz="2000" dirty="0" smtClean="0"/>
              <a:t>– is a set of social norms that </a:t>
            </a:r>
            <a:r>
              <a:rPr lang="sv-SE" sz="2000" dirty="0" err="1" smtClean="0"/>
              <a:t>identify</a:t>
            </a:r>
            <a:r>
              <a:rPr lang="sv-SE" sz="2000" dirty="0" smtClean="0"/>
              <a:t> </a:t>
            </a:r>
            <a:r>
              <a:rPr lang="sv-SE" sz="2000" dirty="0" err="1" smtClean="0"/>
              <a:t>what</a:t>
            </a:r>
            <a:r>
              <a:rPr lang="sv-SE" sz="2000" dirty="0" smtClean="0"/>
              <a:t> is </a:t>
            </a:r>
            <a:r>
              <a:rPr lang="sv-SE" sz="2000" dirty="0" err="1" smtClean="0"/>
              <a:t>important</a:t>
            </a:r>
            <a:r>
              <a:rPr lang="sv-SE" sz="2000" dirty="0" smtClean="0"/>
              <a:t> in a group and </a:t>
            </a:r>
            <a:r>
              <a:rPr lang="sv-SE" sz="2000" dirty="0" err="1" smtClean="0"/>
              <a:t>how</a:t>
            </a:r>
            <a:r>
              <a:rPr lang="sv-SE" sz="2000" dirty="0" smtClean="0"/>
              <a:t> the </a:t>
            </a:r>
            <a:r>
              <a:rPr lang="sv-SE" sz="2000" dirty="0" err="1" smtClean="0"/>
              <a:t>member</a:t>
            </a:r>
            <a:r>
              <a:rPr lang="sv-SE" sz="2000" dirty="0" smtClean="0"/>
              <a:t> of a group </a:t>
            </a:r>
            <a:r>
              <a:rPr lang="sv-SE" sz="2000" dirty="0" err="1" smtClean="0"/>
              <a:t>interact</a:t>
            </a:r>
            <a:r>
              <a:rPr lang="sv-SE" sz="2000" dirty="0" smtClean="0"/>
              <a:t> and </a:t>
            </a:r>
            <a:r>
              <a:rPr lang="sv-SE" sz="2000" dirty="0" err="1" smtClean="0"/>
              <a:t>communicate</a:t>
            </a:r>
            <a:r>
              <a:rPr lang="sv-SE" sz="2000" dirty="0" smtClean="0"/>
              <a:t> with </a:t>
            </a:r>
            <a:r>
              <a:rPr lang="sv-SE" sz="2000" dirty="0" err="1" smtClean="0"/>
              <a:t>each</a:t>
            </a:r>
            <a:r>
              <a:rPr lang="sv-SE" sz="2000" dirty="0" smtClean="0"/>
              <a:t> </a:t>
            </a:r>
            <a:r>
              <a:rPr lang="sv-SE" sz="2000" dirty="0" err="1" smtClean="0"/>
              <a:t>other</a:t>
            </a:r>
            <a:r>
              <a:rPr lang="sv-SE" sz="2000" dirty="0" smtClean="0"/>
              <a:t> (</a:t>
            </a:r>
            <a:r>
              <a:rPr lang="sv-SE" sz="2000" dirty="0" err="1" smtClean="0"/>
              <a:t>Boddy</a:t>
            </a:r>
            <a:r>
              <a:rPr lang="sv-SE" sz="2000" dirty="0" smtClean="0"/>
              <a:t> et al, 2008).</a:t>
            </a:r>
          </a:p>
          <a:p>
            <a:pPr>
              <a:defRPr/>
            </a:pPr>
            <a:endParaRPr lang="sv-SE" sz="2000" dirty="0" smtClean="0"/>
          </a:p>
          <a:p>
            <a:pPr>
              <a:defRPr/>
            </a:pPr>
            <a:r>
              <a:rPr lang="en-US" sz="2000" b="1" dirty="0" smtClean="0"/>
              <a:t>Organizational culture </a:t>
            </a:r>
            <a:r>
              <a:rPr lang="sv-SE" sz="2000" dirty="0" smtClean="0"/>
              <a:t>–</a:t>
            </a:r>
            <a:r>
              <a:rPr lang="en-US" sz="2000" dirty="0" smtClean="0"/>
              <a:t> is a set of collective values, beliefs and principles of organizational members and is a product of such factors as history, product, market, technology, and strategy, type of employees, management style, and national cultures and so on (</a:t>
            </a:r>
            <a:r>
              <a:rPr lang="sv-SE" sz="2000" dirty="0" err="1" smtClean="0"/>
              <a:t>Needle</a:t>
            </a:r>
            <a:r>
              <a:rPr lang="sv-SE" sz="2000" dirty="0" smtClean="0"/>
              <a:t>, 2004)</a:t>
            </a:r>
          </a:p>
          <a:p>
            <a:pPr>
              <a:defRPr/>
            </a:pPr>
            <a:endParaRPr lang="sv-SE" dirty="0" smtClean="0"/>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3677582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7</a:t>
            </a:fld>
            <a:endParaRPr lang="en-US"/>
          </a:p>
        </p:txBody>
      </p:sp>
      <p:sp>
        <p:nvSpPr>
          <p:cNvPr id="37891" name="Rectangle 2"/>
          <p:cNvSpPr>
            <a:spLocks noGrp="1" noChangeArrowheads="1"/>
          </p:cNvSpPr>
          <p:nvPr>
            <p:ph type="title"/>
          </p:nvPr>
        </p:nvSpPr>
        <p:spPr>
          <a:xfrm>
            <a:off x="323528" y="44624"/>
            <a:ext cx="8229600" cy="1371600"/>
          </a:xfrm>
        </p:spPr>
        <p:txBody>
          <a:bodyPr>
            <a:normAutofit/>
          </a:bodyPr>
          <a:lstStyle/>
          <a:p>
            <a:r>
              <a:rPr lang="en-US" sz="3600" dirty="0" err="1" smtClean="0"/>
              <a:t>Organisational</a:t>
            </a:r>
            <a:r>
              <a:rPr lang="en-US" sz="3600" dirty="0" smtClean="0"/>
              <a:t> Culture – Schein’s model</a:t>
            </a:r>
          </a:p>
        </p:txBody>
      </p:sp>
      <p:sp>
        <p:nvSpPr>
          <p:cNvPr id="5" name="TextBox 4"/>
          <p:cNvSpPr txBox="1"/>
          <p:nvPr/>
        </p:nvSpPr>
        <p:spPr>
          <a:xfrm>
            <a:off x="484188" y="1197322"/>
            <a:ext cx="8120260" cy="7848302"/>
          </a:xfrm>
          <a:prstGeom prst="rect">
            <a:avLst/>
          </a:prstGeom>
          <a:noFill/>
        </p:spPr>
        <p:txBody>
          <a:bodyPr wrap="square">
            <a:spAutoFit/>
          </a:bodyPr>
          <a:lstStyle/>
          <a:p>
            <a:pPr>
              <a:defRPr/>
            </a:pPr>
            <a:r>
              <a:rPr lang="sv-SE" sz="2000" dirty="0" err="1" smtClean="0"/>
              <a:t>Shein</a:t>
            </a:r>
            <a:r>
              <a:rPr lang="sv-SE" sz="2000" dirty="0" smtClean="0"/>
              <a:t>  (1992) </a:t>
            </a:r>
            <a:r>
              <a:rPr lang="sv-SE" sz="2000" dirty="0" err="1" smtClean="0"/>
              <a:t>introduce</a:t>
            </a:r>
            <a:r>
              <a:rPr lang="sv-SE" sz="2000" dirty="0" smtClean="0"/>
              <a:t> </a:t>
            </a:r>
            <a:r>
              <a:rPr lang="en-US" sz="2000" dirty="0" smtClean="0"/>
              <a:t>three cognitive levels of </a:t>
            </a:r>
            <a:r>
              <a:rPr lang="en-US" sz="2000" dirty="0" err="1" smtClean="0"/>
              <a:t>organisational</a:t>
            </a:r>
            <a:r>
              <a:rPr lang="en-US" sz="2000" dirty="0" smtClean="0"/>
              <a:t> culture:</a:t>
            </a:r>
          </a:p>
          <a:p>
            <a:pPr>
              <a:defRPr/>
            </a:pPr>
            <a:endParaRPr lang="en-US" sz="2000" b="1" dirty="0" smtClean="0"/>
          </a:p>
          <a:p>
            <a:pPr>
              <a:defRPr/>
            </a:pPr>
            <a:r>
              <a:rPr lang="en-US" sz="2000" b="1" dirty="0" smtClean="0"/>
              <a:t>The first level is </a:t>
            </a:r>
            <a:r>
              <a:rPr lang="en-US" sz="2000" b="1" dirty="0" err="1" smtClean="0"/>
              <a:t>organisational</a:t>
            </a:r>
            <a:r>
              <a:rPr lang="en-US" sz="2000" b="1" dirty="0" smtClean="0"/>
              <a:t> attributes that can be </a:t>
            </a:r>
            <a:r>
              <a:rPr lang="sv-SE" sz="2000" b="1" dirty="0" err="1" smtClean="0"/>
              <a:t>observed</a:t>
            </a:r>
            <a:r>
              <a:rPr lang="sv-SE" sz="2000" b="1" dirty="0" smtClean="0"/>
              <a:t> as </a:t>
            </a:r>
            <a:r>
              <a:rPr lang="sv-SE" sz="2000" b="1" dirty="0" err="1" smtClean="0"/>
              <a:t>artifacts</a:t>
            </a:r>
            <a:r>
              <a:rPr lang="sv-SE" sz="2000" dirty="0" smtClean="0"/>
              <a:t>, </a:t>
            </a:r>
            <a:r>
              <a:rPr lang="sv-SE" sz="2000" dirty="0" err="1" smtClean="0"/>
              <a:t>such</a:t>
            </a:r>
            <a:r>
              <a:rPr lang="sv-SE" sz="2000" dirty="0" smtClean="0"/>
              <a:t> as </a:t>
            </a:r>
            <a:r>
              <a:rPr lang="sv-SE" sz="2000" dirty="0" err="1" smtClean="0"/>
              <a:t>offices</a:t>
            </a:r>
            <a:r>
              <a:rPr lang="sv-SE" sz="2000" dirty="0" smtClean="0"/>
              <a:t>, </a:t>
            </a:r>
            <a:r>
              <a:rPr lang="sv-SE" sz="2000" dirty="0" err="1" smtClean="0"/>
              <a:t>furnitures</a:t>
            </a:r>
            <a:r>
              <a:rPr lang="sv-SE" sz="2000" dirty="0" smtClean="0"/>
              <a:t>, </a:t>
            </a:r>
            <a:r>
              <a:rPr lang="sv-SE" sz="2000" dirty="0" err="1" smtClean="0"/>
              <a:t>how</a:t>
            </a:r>
            <a:r>
              <a:rPr lang="sv-SE" sz="2000" dirty="0" smtClean="0"/>
              <a:t> the </a:t>
            </a:r>
            <a:r>
              <a:rPr lang="sv-SE" sz="2000" dirty="0" err="1" smtClean="0"/>
              <a:t>employees</a:t>
            </a:r>
            <a:r>
              <a:rPr lang="sv-SE" sz="2000" dirty="0" smtClean="0"/>
              <a:t> </a:t>
            </a:r>
            <a:r>
              <a:rPr lang="sv-SE" sz="2000" dirty="0" err="1" smtClean="0"/>
              <a:t>dresses</a:t>
            </a:r>
            <a:r>
              <a:rPr lang="sv-SE" sz="2000" dirty="0" smtClean="0"/>
              <a:t>, mission </a:t>
            </a:r>
            <a:r>
              <a:rPr lang="sv-SE" sz="2000" dirty="0" err="1" smtClean="0"/>
              <a:t>statements</a:t>
            </a:r>
            <a:r>
              <a:rPr lang="sv-SE" sz="2000" dirty="0" smtClean="0"/>
              <a:t>, slogans, </a:t>
            </a:r>
            <a:r>
              <a:rPr lang="sv-SE" sz="2000" dirty="0" err="1" smtClean="0"/>
              <a:t>routines</a:t>
            </a:r>
            <a:r>
              <a:rPr lang="sv-SE" sz="2000" dirty="0" smtClean="0"/>
              <a:t> and the </a:t>
            </a:r>
            <a:r>
              <a:rPr lang="sv-SE" sz="2000" dirty="0" err="1" smtClean="0"/>
              <a:t>way</a:t>
            </a:r>
            <a:r>
              <a:rPr lang="sv-SE" sz="2000" dirty="0" smtClean="0"/>
              <a:t> </a:t>
            </a:r>
            <a:r>
              <a:rPr lang="sv-SE" sz="2000" dirty="0" err="1" smtClean="0"/>
              <a:t>employee</a:t>
            </a:r>
            <a:r>
              <a:rPr lang="sv-SE" sz="2000" dirty="0" smtClean="0"/>
              <a:t> </a:t>
            </a:r>
            <a:r>
              <a:rPr lang="sv-SE" sz="2000" dirty="0" err="1" smtClean="0"/>
              <a:t>interacts</a:t>
            </a:r>
            <a:r>
              <a:rPr lang="sv-SE" sz="2000" dirty="0" smtClean="0"/>
              <a:t> with </a:t>
            </a:r>
            <a:r>
              <a:rPr lang="sv-SE" sz="2000" dirty="0" err="1" smtClean="0"/>
              <a:t>each</a:t>
            </a:r>
            <a:r>
              <a:rPr lang="sv-SE" sz="2000" dirty="0" smtClean="0"/>
              <a:t> </a:t>
            </a:r>
            <a:r>
              <a:rPr lang="sv-SE" sz="2000" dirty="0" err="1" smtClean="0"/>
              <a:t>other</a:t>
            </a:r>
            <a:r>
              <a:rPr lang="sv-SE" sz="2000" dirty="0" smtClean="0"/>
              <a:t> and with </a:t>
            </a:r>
            <a:r>
              <a:rPr lang="sv-SE" sz="2000" dirty="0" err="1" smtClean="0"/>
              <a:t>people</a:t>
            </a:r>
            <a:r>
              <a:rPr lang="sv-SE" sz="2000" dirty="0" smtClean="0"/>
              <a:t> </a:t>
            </a:r>
            <a:r>
              <a:rPr lang="sv-SE" sz="2000" dirty="0" err="1" smtClean="0"/>
              <a:t>outside</a:t>
            </a:r>
            <a:r>
              <a:rPr lang="sv-SE" sz="2000" dirty="0" smtClean="0"/>
              <a:t> the organisations, as </a:t>
            </a:r>
            <a:r>
              <a:rPr lang="sv-SE" sz="2000" dirty="0" err="1" smtClean="0"/>
              <a:t>well</a:t>
            </a:r>
            <a:r>
              <a:rPr lang="sv-SE" sz="2000" dirty="0" smtClean="0"/>
              <a:t> as rituals and </a:t>
            </a:r>
            <a:r>
              <a:rPr lang="sv-SE" sz="2000" dirty="0" err="1" smtClean="0"/>
              <a:t>cermonies</a:t>
            </a:r>
            <a:r>
              <a:rPr lang="sv-SE" sz="2000" dirty="0" smtClean="0"/>
              <a:t>, </a:t>
            </a:r>
            <a:r>
              <a:rPr lang="sv-SE" sz="2000" dirty="0" err="1" smtClean="0"/>
              <a:t>representing</a:t>
            </a:r>
            <a:r>
              <a:rPr lang="sv-SE" sz="2000" dirty="0" smtClean="0"/>
              <a:t> </a:t>
            </a:r>
            <a:r>
              <a:rPr lang="sv-SE" sz="2000" dirty="0" err="1" smtClean="0"/>
              <a:t>stories</a:t>
            </a:r>
            <a:r>
              <a:rPr lang="sv-SE" sz="2000" dirty="0" smtClean="0"/>
              <a:t> and </a:t>
            </a:r>
            <a:r>
              <a:rPr lang="sv-SE" sz="2000" dirty="0" err="1" smtClean="0"/>
              <a:t>myths</a:t>
            </a:r>
            <a:r>
              <a:rPr lang="sv-SE" sz="2000" dirty="0" smtClean="0"/>
              <a:t>. </a:t>
            </a:r>
          </a:p>
          <a:p>
            <a:pPr>
              <a:defRPr/>
            </a:pPr>
            <a:endParaRPr lang="sv-SE" sz="2000" dirty="0" smtClean="0"/>
          </a:p>
          <a:p>
            <a:pPr>
              <a:defRPr/>
            </a:pPr>
            <a:r>
              <a:rPr lang="sv-SE" sz="2000" b="1" dirty="0" smtClean="0"/>
              <a:t>The second </a:t>
            </a:r>
            <a:r>
              <a:rPr lang="sv-SE" sz="2000" b="1" dirty="0" err="1" smtClean="0"/>
              <a:t>level</a:t>
            </a:r>
            <a:r>
              <a:rPr lang="sv-SE" sz="2000" b="1" dirty="0" smtClean="0"/>
              <a:t> is the </a:t>
            </a:r>
            <a:r>
              <a:rPr lang="sv-SE" sz="2000" b="1" dirty="0" err="1" smtClean="0"/>
              <a:t>shared</a:t>
            </a:r>
            <a:r>
              <a:rPr lang="sv-SE" sz="2000" b="1" dirty="0" smtClean="0"/>
              <a:t> </a:t>
            </a:r>
            <a:r>
              <a:rPr lang="sv-SE" sz="2000" b="1" dirty="0" err="1" smtClean="0"/>
              <a:t>values</a:t>
            </a:r>
            <a:r>
              <a:rPr lang="sv-SE" sz="2000" b="1" dirty="0" smtClean="0"/>
              <a:t> and </a:t>
            </a:r>
            <a:r>
              <a:rPr lang="sv-SE" sz="2000" b="1" dirty="0" err="1" smtClean="0"/>
              <a:t>attitudes</a:t>
            </a:r>
            <a:r>
              <a:rPr lang="sv-SE" sz="2000" b="1" dirty="0" smtClean="0"/>
              <a:t> of the </a:t>
            </a:r>
            <a:r>
              <a:rPr lang="sv-SE" sz="2000" b="1" dirty="0" err="1" smtClean="0"/>
              <a:t>employees</a:t>
            </a:r>
            <a:r>
              <a:rPr lang="sv-SE" sz="2000" b="1" dirty="0" smtClean="0"/>
              <a:t> </a:t>
            </a:r>
            <a:r>
              <a:rPr lang="sv-SE" sz="2000" dirty="0" smtClean="0"/>
              <a:t>in an organisation. </a:t>
            </a:r>
            <a:r>
              <a:rPr lang="sv-SE" sz="2000" dirty="0" err="1" smtClean="0"/>
              <a:t>These</a:t>
            </a:r>
            <a:r>
              <a:rPr lang="sv-SE" sz="2000" dirty="0" smtClean="0"/>
              <a:t> are </a:t>
            </a:r>
            <a:r>
              <a:rPr lang="sv-SE" sz="2000" dirty="0" err="1" smtClean="0"/>
              <a:t>preferences</a:t>
            </a:r>
            <a:r>
              <a:rPr lang="sv-SE" sz="2000" dirty="0" smtClean="0"/>
              <a:t> </a:t>
            </a:r>
            <a:r>
              <a:rPr lang="en-US" sz="2000" dirty="0" smtClean="0"/>
              <a:t>regarding loyalties, way of communication, ideas of customer service, view of trust and support from the </a:t>
            </a:r>
            <a:r>
              <a:rPr lang="en-US" sz="2000" dirty="0" err="1" smtClean="0"/>
              <a:t>organisation</a:t>
            </a:r>
            <a:r>
              <a:rPr lang="en-US" sz="2000" dirty="0" smtClean="0"/>
              <a:t> and its management, and can be identified during discussions.</a:t>
            </a:r>
          </a:p>
          <a:p>
            <a:pPr>
              <a:defRPr/>
            </a:pPr>
            <a:endParaRPr lang="en-US" sz="2000" dirty="0" smtClean="0"/>
          </a:p>
          <a:p>
            <a:pPr>
              <a:defRPr/>
            </a:pPr>
            <a:r>
              <a:rPr lang="en-US" sz="2000" b="1" dirty="0" smtClean="0"/>
              <a:t>The third level is the </a:t>
            </a:r>
            <a:r>
              <a:rPr lang="en-US" sz="2000" b="1" dirty="0" err="1" smtClean="0"/>
              <a:t>organisations’</a:t>
            </a:r>
            <a:r>
              <a:rPr lang="en-US" sz="2000" b="1" dirty="0" smtClean="0"/>
              <a:t> tacit assumptions. </a:t>
            </a:r>
            <a:r>
              <a:rPr lang="en-US" sz="2000" dirty="0" smtClean="0"/>
              <a:t>These are hard to identify, since they can be taboo to discuss, or be unconsciously among the employees</a:t>
            </a:r>
            <a:r>
              <a:rPr lang="en-US" dirty="0" smtClean="0"/>
              <a:t>. </a:t>
            </a:r>
            <a:r>
              <a:rPr lang="en-US" sz="2000" dirty="0"/>
              <a:t>These can be identified by comparing </a:t>
            </a:r>
            <a:r>
              <a:rPr lang="en-US" sz="2000" dirty="0" smtClean="0"/>
              <a:t>findings on the </a:t>
            </a:r>
            <a:r>
              <a:rPr lang="en-US" sz="2000" dirty="0"/>
              <a:t>first and second </a:t>
            </a:r>
            <a:r>
              <a:rPr lang="en-US" sz="2000" dirty="0" smtClean="0"/>
              <a:t>level and </a:t>
            </a:r>
            <a:r>
              <a:rPr lang="en-US" sz="2000" dirty="0" err="1" smtClean="0"/>
              <a:t>analyse</a:t>
            </a:r>
            <a:r>
              <a:rPr lang="en-US" sz="2000" dirty="0" smtClean="0"/>
              <a:t>/interpret them</a:t>
            </a:r>
            <a:endParaRPr lang="en-US" sz="2000" dirty="0"/>
          </a:p>
          <a:p>
            <a:pPr>
              <a:defRPr/>
            </a:pPr>
            <a:r>
              <a:rPr lang="sv-SE" dirty="0" smtClean="0"/>
              <a:t> </a:t>
            </a:r>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1365182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CEB8633-2A7C-47FA-87C2-E88AFBDB2C3E}" type="slidenum">
              <a:rPr lang="en-US"/>
              <a:pPr>
                <a:defRPr/>
              </a:pPr>
              <a:t>8</a:t>
            </a:fld>
            <a:endParaRPr lang="en-US"/>
          </a:p>
        </p:txBody>
      </p:sp>
      <p:sp>
        <p:nvSpPr>
          <p:cNvPr id="37891" name="Rectangle 2"/>
          <p:cNvSpPr>
            <a:spLocks noGrp="1" noChangeArrowheads="1"/>
          </p:cNvSpPr>
          <p:nvPr>
            <p:ph type="title"/>
          </p:nvPr>
        </p:nvSpPr>
        <p:spPr>
          <a:xfrm>
            <a:off x="323528" y="44624"/>
            <a:ext cx="8229600" cy="1371600"/>
          </a:xfrm>
        </p:spPr>
        <p:txBody>
          <a:bodyPr>
            <a:normAutofit/>
          </a:bodyPr>
          <a:lstStyle/>
          <a:p>
            <a:r>
              <a:rPr lang="en-US" sz="3600" dirty="0" err="1" smtClean="0"/>
              <a:t>Organisational</a:t>
            </a:r>
            <a:r>
              <a:rPr lang="en-US" sz="3600" dirty="0" smtClean="0"/>
              <a:t> Culture – Schein’s model</a:t>
            </a:r>
          </a:p>
        </p:txBody>
      </p:sp>
      <p:sp>
        <p:nvSpPr>
          <p:cNvPr id="5" name="TextBox 4"/>
          <p:cNvSpPr txBox="1"/>
          <p:nvPr/>
        </p:nvSpPr>
        <p:spPr>
          <a:xfrm>
            <a:off x="511870" y="1124744"/>
            <a:ext cx="8120260" cy="5386090"/>
          </a:xfrm>
          <a:prstGeom prst="rect">
            <a:avLst/>
          </a:prstGeom>
          <a:noFill/>
        </p:spPr>
        <p:txBody>
          <a:bodyPr wrap="square">
            <a:spAutoFit/>
          </a:bodyPr>
          <a:lstStyle/>
          <a:p>
            <a:pPr>
              <a:defRPr/>
            </a:pPr>
            <a:r>
              <a:rPr lang="en-US" sz="2000" b="1" dirty="0" smtClean="0"/>
              <a:t>These three levels can explain why an </a:t>
            </a:r>
            <a:r>
              <a:rPr lang="en-US" sz="2000" b="1" dirty="0" err="1" smtClean="0"/>
              <a:t>organisation</a:t>
            </a:r>
            <a:r>
              <a:rPr lang="en-US" sz="2000" b="1" dirty="0" smtClean="0"/>
              <a:t> can act inconsistently. </a:t>
            </a:r>
          </a:p>
          <a:p>
            <a:pPr>
              <a:defRPr/>
            </a:pPr>
            <a:endParaRPr lang="en-US" sz="2000" b="1" dirty="0"/>
          </a:p>
          <a:p>
            <a:pPr>
              <a:defRPr/>
            </a:pPr>
            <a:r>
              <a:rPr lang="en-US" sz="2000" dirty="0" smtClean="0"/>
              <a:t>For example, on the second level the </a:t>
            </a:r>
            <a:r>
              <a:rPr lang="en-US" sz="2000" dirty="0" err="1" smtClean="0"/>
              <a:t>organisation</a:t>
            </a:r>
            <a:r>
              <a:rPr lang="en-US" sz="2000" dirty="0" smtClean="0"/>
              <a:t> can emphasize high moral standards in discussions with employees and managers (level 2), but acting in an opposite way in reality (level 1), because of tacit assumptions on the third level. </a:t>
            </a:r>
          </a:p>
          <a:p>
            <a:pPr>
              <a:defRPr/>
            </a:pPr>
            <a:endParaRPr lang="en-US" sz="2000" dirty="0"/>
          </a:p>
          <a:p>
            <a:pPr>
              <a:defRPr/>
            </a:pPr>
            <a:r>
              <a:rPr lang="en-US" sz="2000" dirty="0" smtClean="0"/>
              <a:t>These tacit assumptions can also explain why certain change management project fail, or why it takes such a time for newcomers to assimilate to an </a:t>
            </a:r>
            <a:r>
              <a:rPr lang="en-US" sz="2000" dirty="0" err="1" smtClean="0"/>
              <a:t>organisation</a:t>
            </a:r>
            <a:r>
              <a:rPr lang="en-US" sz="2000" dirty="0" smtClean="0"/>
              <a:t>.</a:t>
            </a:r>
            <a:endParaRPr lang="sv-SE" sz="2000" dirty="0" smtClean="0"/>
          </a:p>
          <a:p>
            <a:pPr>
              <a:defRPr/>
            </a:pPr>
            <a:r>
              <a:rPr lang="sv-SE" dirty="0" smtClean="0"/>
              <a:t> </a:t>
            </a:r>
          </a:p>
          <a:p>
            <a:pPr>
              <a:defRPr/>
            </a:pPr>
            <a:endParaRPr lang="sv-SE" dirty="0" smtClean="0">
              <a:latin typeface="+mn-lt"/>
            </a:endParaRPr>
          </a:p>
          <a:p>
            <a:pPr>
              <a:defRPr/>
            </a:pPr>
            <a:endParaRPr lang="sv-SE" dirty="0" smtClean="0"/>
          </a:p>
          <a:p>
            <a:pPr>
              <a:defRPr/>
            </a:pPr>
            <a:endParaRPr lang="sv-SE" dirty="0" smtClean="0">
              <a:latin typeface="+mn-lt"/>
            </a:endParaRPr>
          </a:p>
          <a:p>
            <a:pPr>
              <a:defRPr/>
            </a:pPr>
            <a:endParaRPr lang="sv-SE" dirty="0" smtClean="0"/>
          </a:p>
          <a:p>
            <a:pPr>
              <a:defRPr/>
            </a:pPr>
            <a:r>
              <a:rPr lang="sv-SE" dirty="0" smtClean="0">
                <a:latin typeface="+mn-lt"/>
              </a:rPr>
              <a:t>   </a:t>
            </a:r>
          </a:p>
          <a:p>
            <a:pPr>
              <a:defRPr/>
            </a:pPr>
            <a:endParaRPr lang="sv-SE" dirty="0" smtClean="0"/>
          </a:p>
          <a:p>
            <a:pPr>
              <a:defRPr/>
            </a:pPr>
            <a:endParaRPr lang="sv-SE" dirty="0">
              <a:latin typeface="+mn-lt"/>
            </a:endParaRPr>
          </a:p>
        </p:txBody>
      </p:sp>
    </p:spTree>
    <p:extLst>
      <p:ext uri="{BB962C8B-B14F-4D97-AF65-F5344CB8AC3E}">
        <p14:creationId xmlns:p14="http://schemas.microsoft.com/office/powerpoint/2010/main" val="2093903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a:bodyPr>
          <a:lstStyle/>
          <a:p>
            <a:r>
              <a:rPr lang="sv-SE" sz="3600" dirty="0" err="1" smtClean="0"/>
              <a:t>Quinn’s</a:t>
            </a:r>
            <a:r>
              <a:rPr lang="sv-SE" sz="3600" dirty="0" smtClean="0"/>
              <a:t> </a:t>
            </a:r>
            <a:r>
              <a:rPr lang="sv-SE" sz="3600" dirty="0" err="1" smtClean="0"/>
              <a:t>cultural</a:t>
            </a:r>
            <a:r>
              <a:rPr lang="sv-SE" sz="3600" dirty="0" smtClean="0"/>
              <a:t> </a:t>
            </a:r>
            <a:r>
              <a:rPr lang="sv-SE" sz="3600" dirty="0" err="1" smtClean="0"/>
              <a:t>types</a:t>
            </a:r>
            <a:endParaRPr lang="sv-SE" sz="3600" dirty="0" smtClean="0"/>
          </a:p>
        </p:txBody>
      </p:sp>
      <p:sp>
        <p:nvSpPr>
          <p:cNvPr id="41987" name="Content Placeholder 2"/>
          <p:cNvSpPr>
            <a:spLocks noGrp="1"/>
          </p:cNvSpPr>
          <p:nvPr>
            <p:ph idx="1"/>
          </p:nvPr>
        </p:nvSpPr>
        <p:spPr>
          <a:xfrm>
            <a:off x="457200" y="1196752"/>
            <a:ext cx="8229600" cy="5184576"/>
          </a:xfrm>
        </p:spPr>
        <p:txBody>
          <a:bodyPr>
            <a:normAutofit/>
          </a:bodyPr>
          <a:lstStyle/>
          <a:p>
            <a:r>
              <a:rPr lang="sv-SE" sz="1800" b="1" dirty="0" err="1" smtClean="0"/>
              <a:t>Two</a:t>
            </a:r>
            <a:r>
              <a:rPr lang="sv-SE" sz="1800" b="1" dirty="0" smtClean="0"/>
              <a:t> dimensions of </a:t>
            </a:r>
            <a:r>
              <a:rPr lang="sv-SE" sz="1800" b="1" dirty="0" err="1" smtClean="0"/>
              <a:t>conflicts</a:t>
            </a:r>
            <a:r>
              <a:rPr lang="sv-SE" sz="1800" b="1" dirty="0" smtClean="0"/>
              <a:t> in an organisations</a:t>
            </a:r>
            <a:r>
              <a:rPr lang="sv-SE" sz="1800" dirty="0" smtClean="0"/>
              <a:t>:</a:t>
            </a:r>
          </a:p>
          <a:p>
            <a:pPr lvl="1"/>
            <a:r>
              <a:rPr lang="sv-SE" sz="1800" dirty="0" err="1" smtClean="0"/>
              <a:t>Flexibility</a:t>
            </a:r>
            <a:r>
              <a:rPr lang="sv-SE" sz="1800" dirty="0" smtClean="0"/>
              <a:t> – Control</a:t>
            </a:r>
          </a:p>
          <a:p>
            <a:pPr lvl="1"/>
            <a:r>
              <a:rPr lang="sv-SE" sz="1800" dirty="0" err="1" smtClean="0"/>
              <a:t>Internal</a:t>
            </a:r>
            <a:r>
              <a:rPr lang="sv-SE" sz="1800" dirty="0" smtClean="0"/>
              <a:t> </a:t>
            </a:r>
            <a:r>
              <a:rPr lang="sv-SE" sz="1800" dirty="0" err="1" smtClean="0"/>
              <a:t>focus</a:t>
            </a:r>
            <a:r>
              <a:rPr lang="sv-SE" sz="1800" dirty="0" smtClean="0"/>
              <a:t> –  </a:t>
            </a:r>
            <a:r>
              <a:rPr lang="sv-SE" sz="1800" dirty="0" err="1" smtClean="0"/>
              <a:t>External</a:t>
            </a:r>
            <a:r>
              <a:rPr lang="sv-SE" sz="1800" dirty="0" smtClean="0"/>
              <a:t> </a:t>
            </a:r>
            <a:r>
              <a:rPr lang="sv-SE" sz="1800" dirty="0" err="1" smtClean="0"/>
              <a:t>focus</a:t>
            </a:r>
            <a:endParaRPr lang="sv-SE" sz="1800" dirty="0" smtClean="0"/>
          </a:p>
          <a:p>
            <a:r>
              <a:rPr lang="sv-SE" sz="1800" dirty="0" smtClean="0"/>
              <a:t>An organisation </a:t>
            </a:r>
            <a:r>
              <a:rPr lang="sv-SE" sz="1800" dirty="0" err="1" smtClean="0"/>
              <a:t>can</a:t>
            </a:r>
            <a:r>
              <a:rPr lang="sv-SE" sz="1800" dirty="0" smtClean="0"/>
              <a:t> be </a:t>
            </a:r>
            <a:r>
              <a:rPr lang="sv-SE" sz="1800" dirty="0" err="1" smtClean="0"/>
              <a:t>categorised</a:t>
            </a:r>
            <a:r>
              <a:rPr lang="sv-SE" sz="1800" dirty="0" smtClean="0"/>
              <a:t> in </a:t>
            </a:r>
            <a:r>
              <a:rPr lang="sv-SE" sz="1800" dirty="0" err="1" smtClean="0"/>
              <a:t>four</a:t>
            </a:r>
            <a:r>
              <a:rPr lang="sv-SE" sz="1800" dirty="0" smtClean="0"/>
              <a:t> </a:t>
            </a:r>
            <a:r>
              <a:rPr lang="sv-SE" sz="1800" dirty="0" err="1" smtClean="0"/>
              <a:t>cultural</a:t>
            </a:r>
            <a:r>
              <a:rPr lang="sv-SE" sz="1800" dirty="0" smtClean="0"/>
              <a:t> </a:t>
            </a:r>
            <a:r>
              <a:rPr lang="sv-SE" sz="1800" dirty="0" err="1" smtClean="0"/>
              <a:t>types</a:t>
            </a:r>
            <a:r>
              <a:rPr lang="sv-SE" sz="1800" dirty="0" smtClean="0"/>
              <a:t>  by </a:t>
            </a:r>
            <a:r>
              <a:rPr lang="sv-SE" sz="1800" dirty="0" err="1" smtClean="0"/>
              <a:t>combining</a:t>
            </a:r>
            <a:r>
              <a:rPr lang="sv-SE" sz="1800" dirty="0" smtClean="0"/>
              <a:t> the </a:t>
            </a:r>
            <a:r>
              <a:rPr lang="sv-SE" sz="1800" dirty="0" err="1" smtClean="0"/>
              <a:t>concepts</a:t>
            </a:r>
            <a:r>
              <a:rPr lang="sv-SE" sz="1800" dirty="0" smtClean="0"/>
              <a:t> in the dimensions, </a:t>
            </a:r>
            <a:r>
              <a:rPr lang="sv-SE" sz="1800" dirty="0" err="1" smtClean="0"/>
              <a:t>see</a:t>
            </a:r>
            <a:r>
              <a:rPr lang="sv-SE" sz="1800" dirty="0" smtClean="0"/>
              <a:t> </a:t>
            </a:r>
            <a:r>
              <a:rPr lang="sv-SE" sz="1800" dirty="0" err="1" smtClean="0"/>
              <a:t>figure</a:t>
            </a:r>
            <a:r>
              <a:rPr lang="sv-SE" sz="1800" dirty="0" smtClean="0"/>
              <a:t> </a:t>
            </a:r>
            <a:r>
              <a:rPr lang="sv-SE" sz="1800" dirty="0" err="1" smtClean="0"/>
              <a:t>below</a:t>
            </a:r>
            <a:endParaRPr lang="sv-SE" sz="1800" dirty="0" smtClean="0"/>
          </a:p>
          <a:p>
            <a:r>
              <a:rPr lang="sv-SE" sz="1800" dirty="0" smtClean="0"/>
              <a:t>A </a:t>
            </a:r>
            <a:r>
              <a:rPr lang="sv-SE" sz="1800" dirty="0" err="1" smtClean="0"/>
              <a:t>cultural</a:t>
            </a:r>
            <a:r>
              <a:rPr lang="sv-SE" sz="1800" dirty="0" smtClean="0"/>
              <a:t> </a:t>
            </a:r>
            <a:r>
              <a:rPr lang="sv-SE" sz="1800" dirty="0" err="1" smtClean="0"/>
              <a:t>type</a:t>
            </a:r>
            <a:r>
              <a:rPr lang="sv-SE" sz="1800" dirty="0" smtClean="0"/>
              <a:t> shows </a:t>
            </a:r>
            <a:r>
              <a:rPr lang="sv-SE" sz="1800" dirty="0" err="1" smtClean="0"/>
              <a:t>how</a:t>
            </a:r>
            <a:r>
              <a:rPr lang="sv-SE" sz="1800" dirty="0" smtClean="0"/>
              <a:t> </a:t>
            </a:r>
            <a:r>
              <a:rPr lang="sv-SE" sz="1800" dirty="0" err="1" smtClean="0"/>
              <a:t>employees</a:t>
            </a:r>
            <a:r>
              <a:rPr lang="sv-SE" sz="1800" dirty="0" smtClean="0"/>
              <a:t> are </a:t>
            </a:r>
            <a:r>
              <a:rPr lang="sv-SE" sz="1800" dirty="0" err="1" smtClean="0"/>
              <a:t>working</a:t>
            </a:r>
            <a:r>
              <a:rPr lang="sv-SE" sz="1800" dirty="0" smtClean="0"/>
              <a:t> and </a:t>
            </a:r>
            <a:r>
              <a:rPr lang="sv-SE" sz="1800" dirty="0" err="1" smtClean="0"/>
              <a:t>interacting</a:t>
            </a:r>
            <a:r>
              <a:rPr lang="sv-SE" sz="1800" dirty="0" smtClean="0"/>
              <a:t> in the </a:t>
            </a:r>
            <a:r>
              <a:rPr lang="sv-SE" sz="1800" dirty="0" err="1" smtClean="0"/>
              <a:t>type</a:t>
            </a:r>
            <a:r>
              <a:rPr lang="sv-SE" sz="1800" dirty="0" smtClean="0"/>
              <a:t> of </a:t>
            </a:r>
            <a:r>
              <a:rPr lang="sv-SE" sz="1800" dirty="0" err="1" smtClean="0"/>
              <a:t>culture</a:t>
            </a:r>
            <a:r>
              <a:rPr lang="sv-SE" sz="1800" dirty="0" smtClean="0"/>
              <a:t>, for </a:t>
            </a:r>
            <a:r>
              <a:rPr lang="sv-SE" sz="1800" dirty="0" err="1" smtClean="0"/>
              <a:t>example</a:t>
            </a:r>
            <a:r>
              <a:rPr lang="sv-SE" sz="1800" dirty="0" smtClean="0"/>
              <a:t> </a:t>
            </a:r>
            <a:r>
              <a:rPr lang="sv-SE" sz="1800" dirty="0" err="1" smtClean="0"/>
              <a:t>how</a:t>
            </a:r>
            <a:r>
              <a:rPr lang="sv-SE" sz="1800" dirty="0" smtClean="0"/>
              <a:t> </a:t>
            </a:r>
            <a:r>
              <a:rPr lang="sv-SE" sz="1800" dirty="0" err="1" smtClean="0"/>
              <a:t>thet</a:t>
            </a:r>
            <a:r>
              <a:rPr lang="sv-SE" sz="1800" dirty="0" smtClean="0"/>
              <a:t> </a:t>
            </a:r>
            <a:r>
              <a:rPr lang="sv-SE" sz="1800" dirty="0" err="1" smtClean="0"/>
              <a:t>will</a:t>
            </a:r>
            <a:r>
              <a:rPr lang="sv-SE" sz="1800" dirty="0" smtClean="0"/>
              <a:t> </a:t>
            </a:r>
            <a:r>
              <a:rPr lang="sv-SE" sz="1800" dirty="0" err="1" smtClean="0"/>
              <a:t>react</a:t>
            </a:r>
            <a:r>
              <a:rPr lang="sv-SE" sz="1800" dirty="0" smtClean="0"/>
              <a:t> </a:t>
            </a:r>
            <a:r>
              <a:rPr lang="sv-SE" sz="1800" dirty="0" err="1" smtClean="0"/>
              <a:t>when</a:t>
            </a:r>
            <a:r>
              <a:rPr lang="sv-SE" sz="1800" dirty="0" smtClean="0"/>
              <a:t> </a:t>
            </a:r>
            <a:r>
              <a:rPr lang="sv-SE" sz="1800" dirty="0" err="1" smtClean="0"/>
              <a:t>introducing</a:t>
            </a:r>
            <a:r>
              <a:rPr lang="sv-SE" sz="1800" dirty="0" smtClean="0"/>
              <a:t> different </a:t>
            </a:r>
            <a:r>
              <a:rPr lang="sv-SE" sz="1800" dirty="0" err="1" smtClean="0"/>
              <a:t>types</a:t>
            </a:r>
            <a:r>
              <a:rPr lang="sv-SE" sz="1800" dirty="0" smtClean="0"/>
              <a:t> of information systems, </a:t>
            </a:r>
            <a:r>
              <a:rPr lang="sv-SE" sz="1800" dirty="0" err="1" smtClean="0"/>
              <a:t>such</a:t>
            </a:r>
            <a:r>
              <a:rPr lang="sv-SE" sz="1800" dirty="0" smtClean="0"/>
              <a:t> as workflow systems or </a:t>
            </a:r>
            <a:r>
              <a:rPr lang="sv-SE" sz="1800" dirty="0" err="1" smtClean="0"/>
              <a:t>collaboration</a:t>
            </a:r>
            <a:r>
              <a:rPr lang="sv-SE" sz="1800" dirty="0" smtClean="0"/>
              <a:t> systems</a:t>
            </a:r>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41988" name="Slide Number Placeholder 3"/>
          <p:cNvSpPr>
            <a:spLocks noGrp="1"/>
          </p:cNvSpPr>
          <p:nvPr>
            <p:ph type="sldNum" sz="quarter" idx="10"/>
          </p:nvPr>
        </p:nvSpPr>
        <p:spPr>
          <a:xfrm>
            <a:off x="457200" y="6592267"/>
            <a:ext cx="2133600" cy="365125"/>
          </a:xfrm>
          <a:noFill/>
        </p:spPr>
        <p:txBody>
          <a:bodyPr/>
          <a:lstStyle/>
          <a:p>
            <a:fld id="{537D617B-4661-4D75-9094-AE0CDFC21F5D}" type="slidenum">
              <a:rPr lang="sv-SE" smtClean="0">
                <a:latin typeface="Arial" pitchFamily="34" charset="0"/>
              </a:rPr>
              <a:pPr/>
              <a:t>9</a:t>
            </a:fld>
            <a:endParaRPr lang="sv-SE" smtClean="0">
              <a:latin typeface="Arial" pitchFamily="34" charset="0"/>
            </a:endParaRPr>
          </a:p>
        </p:txBody>
      </p:sp>
      <p:sp>
        <p:nvSpPr>
          <p:cNvPr id="5" name="TextBox 4"/>
          <p:cNvSpPr txBox="1"/>
          <p:nvPr/>
        </p:nvSpPr>
        <p:spPr>
          <a:xfrm>
            <a:off x="4932040" y="5897165"/>
            <a:ext cx="3528392" cy="369332"/>
          </a:xfrm>
          <a:prstGeom prst="rect">
            <a:avLst/>
          </a:prstGeom>
          <a:noFill/>
        </p:spPr>
        <p:txBody>
          <a:bodyPr wrap="square" rtlCol="0">
            <a:spAutoFit/>
          </a:bodyPr>
          <a:lstStyle/>
          <a:p>
            <a:r>
              <a:rPr lang="sv-SE" dirty="0" smtClean="0"/>
              <a:t>(</a:t>
            </a:r>
            <a:r>
              <a:rPr lang="sv-SE" dirty="0" err="1" smtClean="0"/>
              <a:t>Boody</a:t>
            </a:r>
            <a:r>
              <a:rPr lang="sv-SE" dirty="0" smtClean="0"/>
              <a:t> et al, 2008, s 160-163)</a:t>
            </a:r>
            <a:endParaRPr lang="sv-SE" dirty="0"/>
          </a:p>
        </p:txBody>
      </p:sp>
      <p:cxnSp>
        <p:nvCxnSpPr>
          <p:cNvPr id="7" name="Straight Connector 6"/>
          <p:cNvCxnSpPr/>
          <p:nvPr/>
        </p:nvCxnSpPr>
        <p:spPr>
          <a:xfrm>
            <a:off x="2123728" y="5042361"/>
            <a:ext cx="3528392"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flipV="1">
            <a:off x="3851920" y="4250273"/>
            <a:ext cx="0" cy="1656184"/>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3347864" y="3861048"/>
            <a:ext cx="1224136" cy="369332"/>
          </a:xfrm>
          <a:prstGeom prst="rect">
            <a:avLst/>
          </a:prstGeom>
          <a:noFill/>
        </p:spPr>
        <p:txBody>
          <a:bodyPr wrap="square" rtlCol="0">
            <a:spAutoFit/>
          </a:bodyPr>
          <a:lstStyle/>
          <a:p>
            <a:r>
              <a:rPr lang="sv-SE" dirty="0" err="1" smtClean="0"/>
              <a:t>Flexibility</a:t>
            </a:r>
            <a:endParaRPr lang="sv-SE" dirty="0"/>
          </a:p>
        </p:txBody>
      </p:sp>
      <p:sp>
        <p:nvSpPr>
          <p:cNvPr id="12" name="TextBox 11"/>
          <p:cNvSpPr txBox="1"/>
          <p:nvPr/>
        </p:nvSpPr>
        <p:spPr>
          <a:xfrm>
            <a:off x="3347864" y="5834449"/>
            <a:ext cx="1224136" cy="369332"/>
          </a:xfrm>
          <a:prstGeom prst="rect">
            <a:avLst/>
          </a:prstGeom>
          <a:noFill/>
        </p:spPr>
        <p:txBody>
          <a:bodyPr wrap="square" rtlCol="0">
            <a:spAutoFit/>
          </a:bodyPr>
          <a:lstStyle/>
          <a:p>
            <a:r>
              <a:rPr lang="sv-SE" dirty="0" smtClean="0"/>
              <a:t>Control</a:t>
            </a:r>
            <a:endParaRPr lang="sv-SE" dirty="0"/>
          </a:p>
        </p:txBody>
      </p:sp>
      <p:sp>
        <p:nvSpPr>
          <p:cNvPr id="13" name="TextBox 12"/>
          <p:cNvSpPr txBox="1"/>
          <p:nvPr/>
        </p:nvSpPr>
        <p:spPr>
          <a:xfrm>
            <a:off x="5868144" y="4898345"/>
            <a:ext cx="2376264" cy="369332"/>
          </a:xfrm>
          <a:prstGeom prst="rect">
            <a:avLst/>
          </a:prstGeom>
          <a:noFill/>
        </p:spPr>
        <p:txBody>
          <a:bodyPr wrap="square" rtlCol="0">
            <a:spAutoFit/>
          </a:bodyPr>
          <a:lstStyle/>
          <a:p>
            <a:r>
              <a:rPr lang="sv-SE" dirty="0" err="1" smtClean="0"/>
              <a:t>External</a:t>
            </a:r>
            <a:r>
              <a:rPr lang="sv-SE" dirty="0" smtClean="0"/>
              <a:t> </a:t>
            </a:r>
            <a:r>
              <a:rPr lang="sv-SE" dirty="0" err="1" smtClean="0"/>
              <a:t>focus</a:t>
            </a:r>
            <a:endParaRPr lang="sv-SE" dirty="0"/>
          </a:p>
        </p:txBody>
      </p:sp>
      <p:sp>
        <p:nvSpPr>
          <p:cNvPr id="14" name="TextBox 13"/>
          <p:cNvSpPr txBox="1"/>
          <p:nvPr/>
        </p:nvSpPr>
        <p:spPr>
          <a:xfrm>
            <a:off x="323528" y="4898345"/>
            <a:ext cx="1944216" cy="369332"/>
          </a:xfrm>
          <a:prstGeom prst="rect">
            <a:avLst/>
          </a:prstGeom>
          <a:noFill/>
        </p:spPr>
        <p:txBody>
          <a:bodyPr wrap="square" rtlCol="0">
            <a:spAutoFit/>
          </a:bodyPr>
          <a:lstStyle/>
          <a:p>
            <a:r>
              <a:rPr lang="sv-SE" dirty="0" err="1" smtClean="0"/>
              <a:t>Internal</a:t>
            </a:r>
            <a:r>
              <a:rPr lang="sv-SE" dirty="0" smtClean="0"/>
              <a:t> </a:t>
            </a:r>
            <a:r>
              <a:rPr lang="sv-SE" dirty="0" err="1" smtClean="0"/>
              <a:t>focus</a:t>
            </a:r>
            <a:endParaRPr lang="sv-SE" dirty="0"/>
          </a:p>
        </p:txBody>
      </p:sp>
      <p:sp>
        <p:nvSpPr>
          <p:cNvPr id="15" name="TextBox 14"/>
          <p:cNvSpPr txBox="1"/>
          <p:nvPr/>
        </p:nvSpPr>
        <p:spPr>
          <a:xfrm>
            <a:off x="4139952" y="4466297"/>
            <a:ext cx="1800200" cy="369332"/>
          </a:xfrm>
          <a:prstGeom prst="rect">
            <a:avLst/>
          </a:prstGeom>
          <a:noFill/>
        </p:spPr>
        <p:txBody>
          <a:bodyPr wrap="square" rtlCol="0">
            <a:spAutoFit/>
          </a:bodyPr>
          <a:lstStyle/>
          <a:p>
            <a:r>
              <a:rPr lang="sv-SE" dirty="0" smtClean="0"/>
              <a:t>Open System</a:t>
            </a:r>
            <a:endParaRPr lang="sv-SE" dirty="0"/>
          </a:p>
        </p:txBody>
      </p:sp>
      <p:sp>
        <p:nvSpPr>
          <p:cNvPr id="16" name="TextBox 15"/>
          <p:cNvSpPr txBox="1"/>
          <p:nvPr/>
        </p:nvSpPr>
        <p:spPr>
          <a:xfrm>
            <a:off x="4139952" y="5258385"/>
            <a:ext cx="1800200" cy="369332"/>
          </a:xfrm>
          <a:prstGeom prst="rect">
            <a:avLst/>
          </a:prstGeom>
          <a:noFill/>
        </p:spPr>
        <p:txBody>
          <a:bodyPr wrap="square" rtlCol="0">
            <a:spAutoFit/>
          </a:bodyPr>
          <a:lstStyle/>
          <a:p>
            <a:r>
              <a:rPr lang="sv-SE" dirty="0" err="1" smtClean="0"/>
              <a:t>Rational</a:t>
            </a:r>
            <a:r>
              <a:rPr lang="sv-SE" dirty="0" smtClean="0"/>
              <a:t> </a:t>
            </a:r>
            <a:r>
              <a:rPr lang="sv-SE" dirty="0" err="1" smtClean="0"/>
              <a:t>Goal</a:t>
            </a:r>
            <a:endParaRPr lang="sv-SE" dirty="0"/>
          </a:p>
        </p:txBody>
      </p:sp>
      <p:sp>
        <p:nvSpPr>
          <p:cNvPr id="17" name="TextBox 16"/>
          <p:cNvSpPr txBox="1"/>
          <p:nvPr/>
        </p:nvSpPr>
        <p:spPr>
          <a:xfrm>
            <a:off x="2267744" y="4394289"/>
            <a:ext cx="1512168" cy="923330"/>
          </a:xfrm>
          <a:prstGeom prst="rect">
            <a:avLst/>
          </a:prstGeom>
          <a:noFill/>
        </p:spPr>
        <p:txBody>
          <a:bodyPr wrap="square" rtlCol="0">
            <a:spAutoFit/>
          </a:bodyPr>
          <a:lstStyle/>
          <a:p>
            <a:r>
              <a:rPr lang="sv-SE" dirty="0" smtClean="0"/>
              <a:t>Human Relations</a:t>
            </a:r>
          </a:p>
          <a:p>
            <a:endParaRPr lang="sv-SE" dirty="0"/>
          </a:p>
        </p:txBody>
      </p:sp>
      <p:sp>
        <p:nvSpPr>
          <p:cNvPr id="18" name="TextBox 17"/>
          <p:cNvSpPr txBox="1"/>
          <p:nvPr/>
        </p:nvSpPr>
        <p:spPr>
          <a:xfrm>
            <a:off x="2195736" y="5116110"/>
            <a:ext cx="1800200" cy="646331"/>
          </a:xfrm>
          <a:prstGeom prst="rect">
            <a:avLst/>
          </a:prstGeom>
          <a:noFill/>
        </p:spPr>
        <p:txBody>
          <a:bodyPr wrap="square" rtlCol="0">
            <a:spAutoFit/>
          </a:bodyPr>
          <a:lstStyle/>
          <a:p>
            <a:r>
              <a:rPr lang="sv-SE" dirty="0" err="1" smtClean="0"/>
              <a:t>Internal</a:t>
            </a:r>
            <a:r>
              <a:rPr lang="sv-SE" dirty="0" smtClean="0"/>
              <a:t> </a:t>
            </a:r>
            <a:r>
              <a:rPr lang="sv-SE" dirty="0" err="1" smtClean="0"/>
              <a:t>Processes</a:t>
            </a:r>
            <a:endParaRPr lang="sv-SE" dirty="0"/>
          </a:p>
        </p:txBody>
      </p:sp>
    </p:spTree>
    <p:extLst>
      <p:ext uri="{BB962C8B-B14F-4D97-AF65-F5344CB8AC3E}">
        <p14:creationId xmlns:p14="http://schemas.microsoft.com/office/powerpoint/2010/main" val="1189571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2584</TotalTime>
  <Words>1175</Words>
  <Application>Microsoft Office PowerPoint</Application>
  <PresentationFormat>On-screen Show (4:3)</PresentationFormat>
  <Paragraphs>149</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KM:  Organisational Culture</vt:lpstr>
      <vt:lpstr>Why does organisational culture matters?</vt:lpstr>
      <vt:lpstr>Why does organisational culture matters?</vt:lpstr>
      <vt:lpstr>Why does organisational culture matters?</vt:lpstr>
      <vt:lpstr>Why does organisational culture matters?</vt:lpstr>
      <vt:lpstr>Organisational Culture</vt:lpstr>
      <vt:lpstr>Organisational Culture – Schein’s model</vt:lpstr>
      <vt:lpstr>Organisational Culture – Schein’s model</vt:lpstr>
      <vt:lpstr>Quinn’s cultural types</vt:lpstr>
      <vt:lpstr>Quinn’s cultural types</vt:lpstr>
      <vt:lpstr>Different cultures view on knowledge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cp:lastModifiedBy>
  <cp:revision>98</cp:revision>
  <dcterms:created xsi:type="dcterms:W3CDTF">2014-02-07T20:46:45Z</dcterms:created>
  <dcterms:modified xsi:type="dcterms:W3CDTF">2015-10-19T09:59:17Z</dcterms:modified>
</cp:coreProperties>
</file>