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37" r:id="rId3"/>
    <p:sldId id="352" r:id="rId4"/>
    <p:sldId id="338" r:id="rId5"/>
    <p:sldId id="341" r:id="rId6"/>
    <p:sldId id="339" r:id="rId7"/>
    <p:sldId id="340" r:id="rId8"/>
    <p:sldId id="342" r:id="rId9"/>
    <p:sldId id="343" r:id="rId10"/>
    <p:sldId id="344" r:id="rId11"/>
    <p:sldId id="345" r:id="rId12"/>
    <p:sldId id="326" r:id="rId13"/>
    <p:sldId id="327" r:id="rId14"/>
    <p:sldId id="353" r:id="rId15"/>
    <p:sldId id="346" r:id="rId16"/>
    <p:sldId id="334" r:id="rId17"/>
    <p:sldId id="328" r:id="rId18"/>
    <p:sldId id="347" r:id="rId19"/>
    <p:sldId id="348" r:id="rId20"/>
    <p:sldId id="354" r:id="rId21"/>
    <p:sldId id="355" r:id="rId22"/>
    <p:sldId id="356" r:id="rId23"/>
    <p:sldId id="394" r:id="rId24"/>
    <p:sldId id="393" r:id="rId25"/>
    <p:sldId id="395" r:id="rId26"/>
    <p:sldId id="329" r:id="rId27"/>
    <p:sldId id="398" r:id="rId28"/>
    <p:sldId id="401" r:id="rId29"/>
    <p:sldId id="349" r:id="rId30"/>
    <p:sldId id="397" r:id="rId31"/>
    <p:sldId id="331" r:id="rId32"/>
    <p:sldId id="333" r:id="rId33"/>
    <p:sldId id="332" r:id="rId34"/>
    <p:sldId id="319" r:id="rId35"/>
    <p:sldId id="320" r:id="rId36"/>
    <p:sldId id="321" r:id="rId37"/>
    <p:sldId id="322" r:id="rId38"/>
    <p:sldId id="324" r:id="rId39"/>
    <p:sldId id="325" r:id="rId40"/>
    <p:sldId id="414" r:id="rId41"/>
    <p:sldId id="415" r:id="rId42"/>
    <p:sldId id="375" r:id="rId43"/>
    <p:sldId id="431" r:id="rId44"/>
    <p:sldId id="405" r:id="rId45"/>
    <p:sldId id="416" r:id="rId46"/>
    <p:sldId id="377" r:id="rId47"/>
    <p:sldId id="378" r:id="rId48"/>
    <p:sldId id="379" r:id="rId49"/>
    <p:sldId id="404" r:id="rId50"/>
    <p:sldId id="380" r:id="rId51"/>
    <p:sldId id="407" r:id="rId52"/>
    <p:sldId id="382" r:id="rId53"/>
    <p:sldId id="383" r:id="rId54"/>
    <p:sldId id="384" r:id="rId55"/>
    <p:sldId id="386" r:id="rId56"/>
    <p:sldId id="387" r:id="rId57"/>
    <p:sldId id="410" r:id="rId58"/>
    <p:sldId id="418" r:id="rId59"/>
    <p:sldId id="417" r:id="rId60"/>
    <p:sldId id="408" r:id="rId61"/>
    <p:sldId id="389" r:id="rId62"/>
    <p:sldId id="390" r:id="rId63"/>
    <p:sldId id="391" r:id="rId64"/>
    <p:sldId id="392" r:id="rId65"/>
    <p:sldId id="419" r:id="rId66"/>
    <p:sldId id="430" r:id="rId67"/>
    <p:sldId id="420" r:id="rId68"/>
    <p:sldId id="421" r:id="rId69"/>
    <p:sldId id="422" r:id="rId70"/>
    <p:sldId id="423" r:id="rId71"/>
    <p:sldId id="424" r:id="rId72"/>
    <p:sldId id="425" r:id="rId73"/>
    <p:sldId id="426" r:id="rId74"/>
    <p:sldId id="427" r:id="rId75"/>
    <p:sldId id="428" r:id="rId76"/>
    <p:sldId id="429" r:id="rId7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w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F2845-BBF8-4FDB-9B2B-59E7BF49BB23}" type="datetimeFigureOut">
              <a:rPr lang="sv-SE" smtClean="0"/>
              <a:pPr/>
              <a:t>2018-10-20</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A4D8E-E84E-4AFE-B971-D15D9C0B0511}" type="slidenum">
              <a:rPr lang="sv-SE" smtClean="0"/>
              <a:pPr/>
              <a:t>‹#›</a:t>
            </a:fld>
            <a:endParaRPr lang="sv-SE"/>
          </a:p>
        </p:txBody>
      </p:sp>
    </p:spTree>
    <p:extLst>
      <p:ext uri="{BB962C8B-B14F-4D97-AF65-F5344CB8AC3E}">
        <p14:creationId xmlns:p14="http://schemas.microsoft.com/office/powerpoint/2010/main" val="2536415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13</a:t>
            </a:fld>
            <a:endParaRPr lang="en-US" dirty="0" smtClean="0">
              <a:latin typeface="Arial" pitchFamily="34" charset="0"/>
            </a:endParaRPr>
          </a:p>
        </p:txBody>
      </p:sp>
    </p:spTree>
    <p:extLst>
      <p:ext uri="{BB962C8B-B14F-4D97-AF65-F5344CB8AC3E}">
        <p14:creationId xmlns:p14="http://schemas.microsoft.com/office/powerpoint/2010/main" val="256406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46</a:t>
            </a:fld>
            <a:endParaRPr lang="sv-SE"/>
          </a:p>
        </p:txBody>
      </p:sp>
    </p:spTree>
    <p:extLst>
      <p:ext uri="{BB962C8B-B14F-4D97-AF65-F5344CB8AC3E}">
        <p14:creationId xmlns:p14="http://schemas.microsoft.com/office/powerpoint/2010/main" val="74200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63</a:t>
            </a:fld>
            <a:endParaRPr lang="sv-SE"/>
          </a:p>
        </p:txBody>
      </p:sp>
    </p:spTree>
    <p:extLst>
      <p:ext uri="{BB962C8B-B14F-4D97-AF65-F5344CB8AC3E}">
        <p14:creationId xmlns:p14="http://schemas.microsoft.com/office/powerpoint/2010/main" val="52620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C5686B4A-CB2B-4516-8A44-07BA1EAC9A67}" type="slidenum">
              <a:rPr lang="en-US" altLang="sv-SE" sz="1300">
                <a:latin typeface="Times New Roman" panose="02020603050405020304" pitchFamily="18" charset="0"/>
              </a:rPr>
              <a:pPr eaLnBrk="1" hangingPunct="1"/>
              <a:t>65</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1674189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C5686B4A-CB2B-4516-8A44-07BA1EAC9A67}" type="slidenum">
              <a:rPr lang="en-US" altLang="sv-SE" sz="1300">
                <a:latin typeface="Times New Roman" panose="02020603050405020304" pitchFamily="18" charset="0"/>
              </a:rPr>
              <a:pPr eaLnBrk="1" hangingPunct="1"/>
              <a:t>66</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366753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E14F8398-9C92-4388-99BE-B035255CCEE4}" type="slidenum">
              <a:rPr lang="en-US" altLang="sv-SE" sz="1300">
                <a:latin typeface="Times New Roman" panose="02020603050405020304" pitchFamily="18" charset="0"/>
              </a:rPr>
              <a:pPr eaLnBrk="1" hangingPunct="1"/>
              <a:t>67</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86237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4ACDE0AF-2288-44EC-A4BD-3E6B09ACBB84}" type="slidenum">
              <a:rPr lang="en-US" altLang="sv-SE" sz="1300">
                <a:latin typeface="Times New Roman" panose="02020603050405020304" pitchFamily="18" charset="0"/>
              </a:rPr>
              <a:pPr eaLnBrk="1" hangingPunct="1"/>
              <a:t>68</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343016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0E4E8CA0-1075-4259-9746-130BFF1450F7}" type="slidenum">
              <a:rPr lang="en-US" altLang="sv-SE" sz="1300">
                <a:latin typeface="Times New Roman" panose="02020603050405020304" pitchFamily="18" charset="0"/>
              </a:rPr>
              <a:pPr eaLnBrk="1" hangingPunct="1"/>
              <a:t>69</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3629736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A8995F25-B27F-4FE4-ABA6-B60B59E2B90C}" type="slidenum">
              <a:rPr lang="en-US" altLang="sv-SE" sz="1300">
                <a:latin typeface="Times New Roman" panose="02020603050405020304" pitchFamily="18" charset="0"/>
              </a:rPr>
              <a:pPr eaLnBrk="1" hangingPunct="1"/>
              <a:t>70</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355955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043AC121-45CA-4471-8337-F6775D3B1BCE}" type="slidenum">
              <a:rPr lang="en-US" altLang="sv-SE" sz="1300">
                <a:latin typeface="Times New Roman" panose="02020603050405020304" pitchFamily="18" charset="0"/>
              </a:rPr>
              <a:pPr eaLnBrk="1" hangingPunct="1"/>
              <a:t>71</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1613353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76580D61-DF53-4048-882D-46C1DC9CD461}" type="slidenum">
              <a:rPr lang="en-US" altLang="sv-SE" sz="1300">
                <a:latin typeface="Times New Roman" panose="02020603050405020304" pitchFamily="18" charset="0"/>
              </a:rPr>
              <a:pPr eaLnBrk="1" hangingPunct="1"/>
              <a:t>72</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415843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14</a:t>
            </a:fld>
            <a:endParaRPr lang="en-US" dirty="0" smtClean="0">
              <a:latin typeface="Arial" pitchFamily="34" charset="0"/>
            </a:endParaRPr>
          </a:p>
        </p:txBody>
      </p:sp>
    </p:spTree>
    <p:extLst>
      <p:ext uri="{BB962C8B-B14F-4D97-AF65-F5344CB8AC3E}">
        <p14:creationId xmlns:p14="http://schemas.microsoft.com/office/powerpoint/2010/main" val="3841567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
        <p:nvSpPr>
          <p:cNvPr id="4" name="Slide Number Placeholder 3"/>
          <p:cNvSpPr>
            <a:spLocks noGrp="1"/>
          </p:cNvSpPr>
          <p:nvPr>
            <p:ph type="sldNum" sz="quarter" idx="5"/>
          </p:nvPr>
        </p:nvSpPr>
        <p:spPr/>
        <p:txBody>
          <a:bodyPr/>
          <a:lstStyle>
            <a:lvl1pPr defTabSz="973138" eaLnBrk="0" hangingPunct="0">
              <a:defRPr sz="2000">
                <a:solidFill>
                  <a:schemeClr val="tx1"/>
                </a:solidFill>
                <a:latin typeface="Comic Sans MS" panose="030F0702030302020204" pitchFamily="66" charset="0"/>
                <a:cs typeface="Arial" panose="020B0604020202020204" pitchFamily="34" charset="0"/>
              </a:defRPr>
            </a:lvl1pPr>
            <a:lvl2pPr marL="742950" indent="-285750" defTabSz="973138" eaLnBrk="0" hangingPunct="0">
              <a:defRPr sz="2000">
                <a:solidFill>
                  <a:schemeClr val="tx1"/>
                </a:solidFill>
                <a:latin typeface="Comic Sans MS" panose="030F0702030302020204" pitchFamily="66" charset="0"/>
                <a:cs typeface="Arial" panose="020B0604020202020204" pitchFamily="34" charset="0"/>
              </a:defRPr>
            </a:lvl2pPr>
            <a:lvl3pPr marL="1143000" indent="-228600" defTabSz="973138" eaLnBrk="0" hangingPunct="0">
              <a:defRPr sz="2000">
                <a:solidFill>
                  <a:schemeClr val="tx1"/>
                </a:solidFill>
                <a:latin typeface="Comic Sans MS" panose="030F0702030302020204" pitchFamily="66" charset="0"/>
                <a:cs typeface="Arial" panose="020B0604020202020204" pitchFamily="34" charset="0"/>
              </a:defRPr>
            </a:lvl3pPr>
            <a:lvl4pPr marL="1600200" indent="-228600" defTabSz="973138" eaLnBrk="0" hangingPunct="0">
              <a:defRPr sz="2000">
                <a:solidFill>
                  <a:schemeClr val="tx1"/>
                </a:solidFill>
                <a:latin typeface="Comic Sans MS" panose="030F0702030302020204" pitchFamily="66" charset="0"/>
                <a:cs typeface="Arial" panose="020B0604020202020204" pitchFamily="34" charset="0"/>
              </a:defRPr>
            </a:lvl4pPr>
            <a:lvl5pPr marL="2057400" indent="-228600" defTabSz="973138" eaLnBrk="0" hangingPunct="0">
              <a:defRPr sz="2000">
                <a:solidFill>
                  <a:schemeClr val="tx1"/>
                </a:solidFill>
                <a:latin typeface="Comic Sans MS" panose="030F0702030302020204" pitchFamily="66" charset="0"/>
                <a:cs typeface="Arial" panose="020B0604020202020204" pitchFamily="34" charset="0"/>
              </a:defRPr>
            </a:lvl5pPr>
            <a:lvl6pPr marL="25146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defTabSz="973138"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270F4AA8-4430-4FA3-A148-5C04246D8D55}" type="slidenum">
              <a:rPr lang="en-US" altLang="sv-SE" sz="1300">
                <a:latin typeface="Times New Roman" panose="02020603050405020304" pitchFamily="18" charset="0"/>
              </a:rPr>
              <a:pPr eaLnBrk="1" hangingPunct="1"/>
              <a:t>74</a:t>
            </a:fld>
            <a:endParaRPr lang="en-US" altLang="sv-SE" sz="1300">
              <a:latin typeface="Times New Roman" panose="02020603050405020304" pitchFamily="18" charset="0"/>
            </a:endParaRPr>
          </a:p>
        </p:txBody>
      </p:sp>
    </p:spTree>
    <p:extLst>
      <p:ext uri="{BB962C8B-B14F-4D97-AF65-F5344CB8AC3E}">
        <p14:creationId xmlns:p14="http://schemas.microsoft.com/office/powerpoint/2010/main" val="294328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15</a:t>
            </a:fld>
            <a:endParaRPr lang="en-US" dirty="0" smtClean="0">
              <a:latin typeface="Arial" pitchFamily="34" charset="0"/>
            </a:endParaRPr>
          </a:p>
        </p:txBody>
      </p:sp>
    </p:spTree>
    <p:extLst>
      <p:ext uri="{BB962C8B-B14F-4D97-AF65-F5344CB8AC3E}">
        <p14:creationId xmlns:p14="http://schemas.microsoft.com/office/powerpoint/2010/main" val="237721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17</a:t>
            </a:fld>
            <a:endParaRPr lang="en-US" dirty="0" smtClean="0">
              <a:latin typeface="Arial" pitchFamily="34" charset="0"/>
            </a:endParaRPr>
          </a:p>
        </p:txBody>
      </p:sp>
    </p:spTree>
    <p:extLst>
      <p:ext uri="{BB962C8B-B14F-4D97-AF65-F5344CB8AC3E}">
        <p14:creationId xmlns:p14="http://schemas.microsoft.com/office/powerpoint/2010/main" val="41036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30</a:t>
            </a:fld>
            <a:endParaRPr lang="en-US" dirty="0" smtClean="0">
              <a:latin typeface="Arial" pitchFamily="34" charset="0"/>
            </a:endParaRPr>
          </a:p>
        </p:txBody>
      </p:sp>
    </p:spTree>
    <p:extLst>
      <p:ext uri="{BB962C8B-B14F-4D97-AF65-F5344CB8AC3E}">
        <p14:creationId xmlns:p14="http://schemas.microsoft.com/office/powerpoint/2010/main" val="90889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31</a:t>
            </a:fld>
            <a:endParaRPr lang="en-US" dirty="0" smtClean="0">
              <a:latin typeface="Arial" pitchFamily="34" charset="0"/>
            </a:endParaRPr>
          </a:p>
        </p:txBody>
      </p:sp>
    </p:spTree>
    <p:extLst>
      <p:ext uri="{BB962C8B-B14F-4D97-AF65-F5344CB8AC3E}">
        <p14:creationId xmlns:p14="http://schemas.microsoft.com/office/powerpoint/2010/main" val="50267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32</a:t>
            </a:fld>
            <a:endParaRPr lang="en-US" dirty="0" smtClean="0">
              <a:latin typeface="Arial" pitchFamily="34" charset="0"/>
            </a:endParaRPr>
          </a:p>
        </p:txBody>
      </p:sp>
    </p:spTree>
    <p:extLst>
      <p:ext uri="{BB962C8B-B14F-4D97-AF65-F5344CB8AC3E}">
        <p14:creationId xmlns:p14="http://schemas.microsoft.com/office/powerpoint/2010/main" val="182541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33</a:t>
            </a:fld>
            <a:endParaRPr lang="en-US" dirty="0" smtClean="0">
              <a:latin typeface="Arial" pitchFamily="34" charset="0"/>
            </a:endParaRPr>
          </a:p>
        </p:txBody>
      </p:sp>
    </p:spTree>
    <p:extLst>
      <p:ext uri="{BB962C8B-B14F-4D97-AF65-F5344CB8AC3E}">
        <p14:creationId xmlns:p14="http://schemas.microsoft.com/office/powerpoint/2010/main" val="8927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sv-SE" smtClean="0"/>
          </a:p>
        </p:txBody>
      </p:sp>
      <p:sp>
        <p:nvSpPr>
          <p:cNvPr id="4" name="Slide Number Placeholder 3"/>
          <p:cNvSpPr>
            <a:spLocks noGrp="1"/>
          </p:cNvSpPr>
          <p:nvPr>
            <p:ph type="sldNum" sz="quarter" idx="5"/>
          </p:nvPr>
        </p:nvSpPr>
        <p:spPr/>
        <p:txBody>
          <a:bodyPr/>
          <a:lstStyle/>
          <a:p>
            <a:pPr>
              <a:defRPr/>
            </a:pPr>
            <a:fld id="{47F1AA18-1D5C-4E4C-BFEE-E92644DE0F57}" type="slidenum">
              <a:rPr lang="en-US" smtClean="0"/>
              <a:pPr>
                <a:defRPr/>
              </a:pPr>
              <a:t>45</a:t>
            </a:fld>
            <a:endParaRPr lang="en-US"/>
          </a:p>
        </p:txBody>
      </p:sp>
    </p:spTree>
    <p:extLst>
      <p:ext uri="{BB962C8B-B14F-4D97-AF65-F5344CB8AC3E}">
        <p14:creationId xmlns:p14="http://schemas.microsoft.com/office/powerpoint/2010/main" val="277999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C93E0-F3B4-4D3F-BDE0-FF7FEF68D5C7}" type="datetimeFigureOut">
              <a:rPr lang="sv-SE" smtClean="0"/>
              <a:pPr/>
              <a:t>2018-10-20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74CD29F-371D-4FCF-8456-76A1F4E8E2EE}"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C93E0-F3B4-4D3F-BDE0-FF7FEF68D5C7}" type="datetimeFigureOut">
              <a:rPr lang="sv-SE" smtClean="0"/>
              <a:pPr/>
              <a:t>2018-10-20</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CD29F-371D-4FCF-8456-76A1F4E8E2EE}"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4.bin"/><Relationship Id="rId12" Type="http://schemas.openxmlformats.org/officeDocument/2006/relationships/image" Target="../media/image4.e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6.e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3.emf"/><Relationship Id="rId4" Type="http://schemas.openxmlformats.org/officeDocument/2006/relationships/image" Target="../media/image1.emf"/><Relationship Id="rId9" Type="http://schemas.openxmlformats.org/officeDocument/2006/relationships/oleObject" Target="../embeddings/oleObject5.bin"/><Relationship Id="rId1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628" y="1844824"/>
            <a:ext cx="8782744" cy="1470025"/>
          </a:xfrm>
        </p:spPr>
        <p:txBody>
          <a:bodyPr vert="horz" lIns="91440" tIns="45720" rIns="91440" bIns="45720" rtlCol="0" anchor="ctr">
            <a:normAutofit/>
          </a:bodyPr>
          <a:lstStyle/>
          <a:p>
            <a:r>
              <a:rPr lang="sv-SE" sz="3600" dirty="0"/>
              <a:t>Knowledge Management </a:t>
            </a:r>
            <a:br>
              <a:rPr lang="sv-SE" sz="3600" dirty="0"/>
            </a:br>
            <a:r>
              <a:rPr lang="sv-SE" sz="3600" dirty="0"/>
              <a:t>Lecture 7</a:t>
            </a:r>
            <a:r>
              <a:rPr lang="sv-SE" sz="3600" dirty="0" smtClean="0"/>
              <a:t>: Theories</a:t>
            </a:r>
            <a:endParaRPr lang="sv-SE" sz="3600" dirty="0"/>
          </a:p>
        </p:txBody>
      </p:sp>
      <p:sp>
        <p:nvSpPr>
          <p:cNvPr id="3" name="Subtitle 2"/>
          <p:cNvSpPr>
            <a:spLocks noGrp="1"/>
          </p:cNvSpPr>
          <p:nvPr>
            <p:ph type="subTitle" idx="1"/>
          </p:nvPr>
        </p:nvSpPr>
        <p:spPr/>
        <p:txBody>
          <a:bodyPr>
            <a:normAutofit/>
          </a:bodyPr>
          <a:lstStyle/>
          <a:p>
            <a:r>
              <a:rPr lang="sv-SE" sz="2400" dirty="0" smtClean="0"/>
              <a:t>Erik Perjons</a:t>
            </a:r>
          </a:p>
          <a:p>
            <a:r>
              <a:rPr lang="sv-SE" sz="2400" dirty="0" err="1" smtClean="0"/>
              <a:t>perjons@fc.dsv.su.se</a:t>
            </a:r>
            <a:endParaRPr lang="sv-SE"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Presciptive knowledge</a:t>
            </a:r>
          </a:p>
        </p:txBody>
      </p:sp>
      <p:sp>
        <p:nvSpPr>
          <p:cNvPr id="3" name="Content Placeholder 2"/>
          <p:cNvSpPr>
            <a:spLocks noGrp="1"/>
          </p:cNvSpPr>
          <p:nvPr>
            <p:ph idx="1"/>
          </p:nvPr>
        </p:nvSpPr>
        <p:spPr/>
        <p:txBody>
          <a:bodyPr/>
          <a:lstStyle/>
          <a:p>
            <a:r>
              <a:rPr lang="en-GB" sz="2000" i="1" dirty="0"/>
              <a:t>Prescriptive knowledge</a:t>
            </a:r>
            <a:r>
              <a:rPr lang="en-GB" sz="2000" dirty="0"/>
              <a:t> consists of </a:t>
            </a:r>
            <a:r>
              <a:rPr lang="en-GB" sz="2000" b="1" dirty="0"/>
              <a:t>prescriptive models and methods </a:t>
            </a:r>
            <a:r>
              <a:rPr lang="en-GB" sz="2000" dirty="0"/>
              <a:t>that help </a:t>
            </a:r>
            <a:r>
              <a:rPr lang="en-GB" sz="2000" b="1" dirty="0"/>
              <a:t>solve practical </a:t>
            </a:r>
            <a:r>
              <a:rPr lang="en-GB" sz="2000" b="1" dirty="0" smtClean="0"/>
              <a:t>problems</a:t>
            </a:r>
          </a:p>
          <a:p>
            <a:r>
              <a:rPr lang="en-GB" sz="2000" b="1" dirty="0" smtClean="0"/>
              <a:t>Prescriptive </a:t>
            </a:r>
            <a:r>
              <a:rPr lang="en-GB" sz="2000" b="1" dirty="0"/>
              <a:t>models </a:t>
            </a:r>
            <a:r>
              <a:rPr lang="en-GB" sz="2000" dirty="0"/>
              <a:t>can be seen as </a:t>
            </a:r>
            <a:r>
              <a:rPr lang="en-GB" sz="2000" b="1" dirty="0"/>
              <a:t>blueprints for developing artefacts</a:t>
            </a:r>
            <a:r>
              <a:rPr lang="en-GB" sz="2000" dirty="0"/>
              <a:t>, while </a:t>
            </a:r>
            <a:r>
              <a:rPr lang="en-GB" sz="2000" b="1" dirty="0" smtClean="0"/>
              <a:t>prescriptive methods </a:t>
            </a:r>
            <a:r>
              <a:rPr lang="en-GB" sz="2000" b="1" dirty="0"/>
              <a:t>are guidelines and procedures </a:t>
            </a:r>
            <a:r>
              <a:rPr lang="en-GB" sz="2000" dirty="0"/>
              <a:t>that help people to work in systematic ways when solving problems. </a:t>
            </a:r>
            <a:endParaRPr lang="en-GB" sz="2000" dirty="0" smtClean="0"/>
          </a:p>
          <a:p>
            <a:r>
              <a:rPr lang="en-GB" sz="2000" dirty="0"/>
              <a:t>Prescriptive models and methods can be viewed as comprising two </a:t>
            </a:r>
            <a:r>
              <a:rPr lang="en-GB" sz="2000" dirty="0" smtClean="0"/>
              <a:t>parts.</a:t>
            </a:r>
          </a:p>
          <a:p>
            <a:pPr lvl="1"/>
            <a:r>
              <a:rPr lang="en-GB" sz="1800" dirty="0" smtClean="0"/>
              <a:t>The </a:t>
            </a:r>
            <a:r>
              <a:rPr lang="en-GB" sz="1800" dirty="0"/>
              <a:t>first is the </a:t>
            </a:r>
            <a:r>
              <a:rPr lang="en-GB" sz="1800" b="1" dirty="0"/>
              <a:t>model or method </a:t>
            </a:r>
            <a:r>
              <a:rPr lang="en-GB" sz="1800" b="1" dirty="0" smtClean="0"/>
              <a:t>itself</a:t>
            </a:r>
          </a:p>
          <a:p>
            <a:pPr lvl="1"/>
            <a:r>
              <a:rPr lang="en-GB" sz="1800" dirty="0" smtClean="0"/>
              <a:t>The second </a:t>
            </a:r>
            <a:r>
              <a:rPr lang="en-GB" sz="1800" dirty="0"/>
              <a:t>is a </a:t>
            </a:r>
            <a:r>
              <a:rPr lang="en-GB" sz="1800" b="1" dirty="0"/>
              <a:t>statement about some desirable effect of using the model or method. </a:t>
            </a:r>
            <a:r>
              <a:rPr lang="en-GB" sz="1800" b="1" dirty="0" smtClean="0"/>
              <a:t>It is </a:t>
            </a:r>
            <a:r>
              <a:rPr lang="en-GB" sz="1800" b="1" dirty="0"/>
              <a:t>a predictive statement implying that if a prescriptive model or method is used in a certain practice, this will contribute to effects desired by some stakeholder</a:t>
            </a:r>
            <a:r>
              <a:rPr lang="en-GB" sz="1800" dirty="0"/>
              <a:t>s. In this sense, prescription can be seen as a special case of prediction</a:t>
            </a:r>
            <a:r>
              <a:rPr lang="en-GB" sz="1600" dirty="0"/>
              <a:t>. </a:t>
            </a:r>
            <a:endParaRPr lang="sv-SE" sz="1600" dirty="0"/>
          </a:p>
          <a:p>
            <a:endParaRPr lang="sv-SE" sz="2000" dirty="0"/>
          </a:p>
          <a:p>
            <a:endParaRPr lang="sv-SE" dirty="0"/>
          </a:p>
        </p:txBody>
      </p:sp>
    </p:spTree>
    <p:extLst>
      <p:ext uri="{BB962C8B-B14F-4D97-AF65-F5344CB8AC3E}">
        <p14:creationId xmlns:p14="http://schemas.microsoft.com/office/powerpoint/2010/main" val="190090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Presciptive knowledge</a:t>
            </a:r>
          </a:p>
        </p:txBody>
      </p:sp>
      <p:sp>
        <p:nvSpPr>
          <p:cNvPr id="3" name="Content Placeholder 2"/>
          <p:cNvSpPr>
            <a:spLocks noGrp="1"/>
          </p:cNvSpPr>
          <p:nvPr>
            <p:ph idx="1"/>
          </p:nvPr>
        </p:nvSpPr>
        <p:spPr/>
        <p:txBody>
          <a:bodyPr/>
          <a:lstStyle/>
          <a:p>
            <a:r>
              <a:rPr lang="en-GB" sz="2000" dirty="0"/>
              <a:t>Typical examples of </a:t>
            </a:r>
            <a:r>
              <a:rPr lang="en-GB" sz="2000" dirty="0" smtClean="0"/>
              <a:t>prescriptive methods </a:t>
            </a:r>
            <a:r>
              <a:rPr lang="en-GB" sz="2000" dirty="0"/>
              <a:t>are systems and software development methods, such as the Rational Unified Process (RUP) (Kroll et al. 2003), or agile methods, such as XP and SCRUM (Cohn 2009). </a:t>
            </a:r>
            <a:endParaRPr lang="en-GB" sz="2000" dirty="0" smtClean="0"/>
          </a:p>
          <a:p>
            <a:r>
              <a:rPr lang="en-GB" sz="2000" dirty="0" smtClean="0"/>
              <a:t>Typical examples </a:t>
            </a:r>
            <a:r>
              <a:rPr lang="en-GB" sz="2000" dirty="0"/>
              <a:t>of prescriptive models are conceptual reference models, such as SCOR (</a:t>
            </a:r>
            <a:r>
              <a:rPr lang="en-GB" sz="2000" dirty="0" err="1"/>
              <a:t>Bolstorff</a:t>
            </a:r>
            <a:r>
              <a:rPr lang="en-GB" sz="2000" dirty="0"/>
              <a:t> and Rosenbaum 2007), or architectural models, such as OSI (Day and Zimmerman 1983).  </a:t>
            </a:r>
            <a:endParaRPr lang="en-GB" sz="2000" dirty="0" smtClean="0"/>
          </a:p>
          <a:p>
            <a:pPr hangingPunct="0"/>
            <a:r>
              <a:rPr lang="en-GB" sz="2000" dirty="0"/>
              <a:t>Examples of prescriptive knowledge:</a:t>
            </a:r>
            <a:endParaRPr lang="sv-SE" sz="2000" dirty="0"/>
          </a:p>
          <a:p>
            <a:pPr lvl="1" hangingPunct="0"/>
            <a:r>
              <a:rPr lang="en-GB" sz="1800" dirty="0" smtClean="0"/>
              <a:t>Apply </a:t>
            </a:r>
            <a:r>
              <a:rPr lang="en-GB" sz="1800" dirty="0"/>
              <a:t>sun lotion before sun bathing!</a:t>
            </a:r>
            <a:endParaRPr lang="sv-SE" sz="1800" dirty="0"/>
          </a:p>
          <a:p>
            <a:pPr lvl="1" hangingPunct="0"/>
            <a:r>
              <a:rPr lang="en-GB" sz="1800" dirty="0"/>
              <a:t>Develop your software system iteratively!</a:t>
            </a:r>
            <a:endParaRPr lang="sv-SE" sz="1800" dirty="0"/>
          </a:p>
          <a:p>
            <a:endParaRPr lang="en-GB" sz="2000" dirty="0" smtClean="0"/>
          </a:p>
          <a:p>
            <a:endParaRPr lang="sv-SE" sz="2000" dirty="0"/>
          </a:p>
          <a:p>
            <a:endParaRPr lang="sv-SE" dirty="0"/>
          </a:p>
        </p:txBody>
      </p:sp>
    </p:spTree>
    <p:extLst>
      <p:ext uri="{BB962C8B-B14F-4D97-AF65-F5344CB8AC3E}">
        <p14:creationId xmlns:p14="http://schemas.microsoft.com/office/powerpoint/2010/main" val="3265597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772" y="2213992"/>
            <a:ext cx="834769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600" dirty="0" smtClean="0">
                <a:latin typeface="+mj-lt"/>
                <a:ea typeface="+mj-ea"/>
                <a:cs typeface="+mj-cs"/>
              </a:rPr>
              <a:t>Theories</a:t>
            </a:r>
            <a:endParaRPr kumimoji="0" lang="sv-SE"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0587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3600" dirty="0"/>
              <a:t>Theories</a:t>
            </a:r>
            <a:r>
              <a:rPr lang="sv-SE" sz="3600" dirty="0" smtClean="0"/>
              <a:t> </a:t>
            </a:r>
          </a:p>
        </p:txBody>
      </p:sp>
      <p:sp>
        <p:nvSpPr>
          <p:cNvPr id="41987" name="Content Placeholder 2"/>
          <p:cNvSpPr>
            <a:spLocks noGrp="1"/>
          </p:cNvSpPr>
          <p:nvPr>
            <p:ph idx="1"/>
          </p:nvPr>
        </p:nvSpPr>
        <p:spPr>
          <a:xfrm>
            <a:off x="457200" y="1196752"/>
            <a:ext cx="8229600" cy="5184576"/>
          </a:xfrm>
        </p:spPr>
        <p:txBody>
          <a:bodyPr>
            <a:normAutofit/>
          </a:bodyPr>
          <a:lstStyle/>
          <a:p>
            <a:pPr>
              <a:buNone/>
            </a:pPr>
            <a:endParaRPr lang="sv-SE" sz="1800" dirty="0" smtClean="0"/>
          </a:p>
          <a:p>
            <a:r>
              <a:rPr lang="en-US" sz="1800" dirty="0"/>
              <a:t>Theories are key instruments for structuring and </a:t>
            </a:r>
            <a:r>
              <a:rPr lang="en-US" sz="1800" dirty="0" err="1"/>
              <a:t>organising</a:t>
            </a:r>
            <a:r>
              <a:rPr lang="en-US" sz="1800" dirty="0"/>
              <a:t> large bodies of scientific knowledge</a:t>
            </a:r>
            <a:endParaRPr lang="en-GB" sz="1800" dirty="0" smtClean="0"/>
          </a:p>
          <a:p>
            <a:r>
              <a:rPr lang="en-GB" sz="1800" dirty="0" smtClean="0"/>
              <a:t>A theory </a:t>
            </a:r>
            <a:r>
              <a:rPr lang="en-GB" sz="1800" b="1" dirty="0" smtClean="0"/>
              <a:t>aims to explain by showing how phenomena (objects, things) and behaviour (activities) in a domain are related to each other, typically through cause and effect relationships. </a:t>
            </a:r>
          </a:p>
          <a:p>
            <a:r>
              <a:rPr lang="en-GB" sz="1800" dirty="0" smtClean="0"/>
              <a:t>For example, </a:t>
            </a:r>
            <a:r>
              <a:rPr lang="en-GB" sz="1800" b="1" dirty="0" smtClean="0"/>
              <a:t>a theory can explain why phenomena </a:t>
            </a:r>
            <a:r>
              <a:rPr lang="sv-SE" sz="1800" b="1" dirty="0" smtClean="0"/>
              <a:t>behave in a certain way. </a:t>
            </a:r>
          </a:p>
          <a:p>
            <a:r>
              <a:rPr lang="en-GB" sz="1800" b="1" dirty="0"/>
              <a:t>Sometimes, a theory can also be used to predict future events</a:t>
            </a:r>
            <a:r>
              <a:rPr lang="en-US" sz="1800" b="1" dirty="0"/>
              <a:t>. </a:t>
            </a:r>
            <a:r>
              <a:rPr lang="en-US" sz="1800" dirty="0"/>
              <a:t> </a:t>
            </a:r>
            <a:endParaRPr lang="sv-SE" sz="1800" dirty="0" smtClean="0"/>
          </a:p>
          <a:p>
            <a:endParaRPr lang="sv-SE" sz="1800" dirty="0" smtClean="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13</a:t>
            </a:fld>
            <a:endParaRPr lang="sv-SE" smtClean="0">
              <a:latin typeface="Arial" pitchFamily="34" charset="0"/>
            </a:endParaRPr>
          </a:p>
        </p:txBody>
      </p:sp>
      <p:sp>
        <p:nvSpPr>
          <p:cNvPr id="5" name="TextBox 4"/>
          <p:cNvSpPr txBox="1"/>
          <p:nvPr/>
        </p:nvSpPr>
        <p:spPr>
          <a:xfrm>
            <a:off x="5292080" y="3933056"/>
            <a:ext cx="2592288" cy="369332"/>
          </a:xfrm>
          <a:prstGeom prst="rect">
            <a:avLst/>
          </a:prstGeom>
          <a:noFill/>
        </p:spPr>
        <p:txBody>
          <a:bodyPr wrap="square" rtlCol="0">
            <a:spAutoFit/>
          </a:bodyPr>
          <a:lstStyle/>
          <a:p>
            <a:r>
              <a:rPr lang="sv-SE" dirty="0" smtClean="0"/>
              <a:t>(</a:t>
            </a:r>
            <a:r>
              <a:rPr lang="sv-SE" dirty="0" err="1" smtClean="0"/>
              <a:t>Cuncliffe</a:t>
            </a:r>
            <a:r>
              <a:rPr lang="sv-SE" dirty="0" smtClean="0"/>
              <a:t>, 2008)</a:t>
            </a:r>
            <a:endParaRPr lang="sv-SE" dirty="0"/>
          </a:p>
        </p:txBody>
      </p:sp>
    </p:spTree>
    <p:extLst>
      <p:ext uri="{BB962C8B-B14F-4D97-AF65-F5344CB8AC3E}">
        <p14:creationId xmlns:p14="http://schemas.microsoft.com/office/powerpoint/2010/main" val="416658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3600" dirty="0" smtClean="0"/>
              <a:t>Theories </a:t>
            </a:r>
          </a:p>
        </p:txBody>
      </p:sp>
      <p:sp>
        <p:nvSpPr>
          <p:cNvPr id="41987" name="Content Placeholder 2"/>
          <p:cNvSpPr>
            <a:spLocks noGrp="1"/>
          </p:cNvSpPr>
          <p:nvPr>
            <p:ph idx="1"/>
          </p:nvPr>
        </p:nvSpPr>
        <p:spPr>
          <a:xfrm>
            <a:off x="457200" y="1196752"/>
            <a:ext cx="8229600" cy="5184576"/>
          </a:xfrm>
        </p:spPr>
        <p:txBody>
          <a:bodyPr>
            <a:normAutofit/>
          </a:bodyPr>
          <a:lstStyle/>
          <a:p>
            <a:pPr>
              <a:buNone/>
            </a:pPr>
            <a:endParaRPr lang="sv-SE" sz="1800" dirty="0" smtClean="0"/>
          </a:p>
          <a:p>
            <a:r>
              <a:rPr lang="sv-SE" sz="1800" dirty="0" smtClean="0"/>
              <a:t>Theories also provide a </a:t>
            </a:r>
            <a:r>
              <a:rPr lang="sv-SE" sz="1800" b="1" dirty="0" smtClean="0"/>
              <a:t>lens or a way of thinking of </a:t>
            </a:r>
            <a:r>
              <a:rPr lang="en-GB" sz="1800" b="1" dirty="0" smtClean="0"/>
              <a:t>phenomena and their behaviour</a:t>
            </a:r>
            <a:endParaRPr lang="en-GB" sz="1800" dirty="0" smtClean="0"/>
          </a:p>
          <a:p>
            <a:r>
              <a:rPr lang="sv-SE" sz="1800" b="1" dirty="0"/>
              <a:t>Different theories give different perspectives on what is happening in a system </a:t>
            </a:r>
            <a:r>
              <a:rPr lang="sv-SE" sz="1800" dirty="0"/>
              <a:t>(such as an organisation), that is, </a:t>
            </a:r>
            <a:r>
              <a:rPr lang="sv-SE" sz="1800" dirty="0" smtClean="0"/>
              <a:t>each theory focuses </a:t>
            </a:r>
            <a:r>
              <a:rPr lang="sv-SE" sz="1800" dirty="0"/>
              <a:t>on certain </a:t>
            </a:r>
            <a:r>
              <a:rPr lang="en-GB" sz="1800" dirty="0"/>
              <a:t>phenomena (objects, things) and </a:t>
            </a:r>
            <a:r>
              <a:rPr lang="en-GB" sz="1800" dirty="0" smtClean="0"/>
              <a:t>behaviour (activities, practices) </a:t>
            </a:r>
            <a:r>
              <a:rPr lang="en-GB" sz="1800" dirty="0"/>
              <a:t>instead of others</a:t>
            </a:r>
            <a:r>
              <a:rPr lang="sv-SE" sz="1800" dirty="0"/>
              <a:t>. </a:t>
            </a:r>
          </a:p>
          <a:p>
            <a:r>
              <a:rPr lang="sv-SE" sz="1800" b="1" dirty="0"/>
              <a:t>Different theories can provide contradictous way of explaining empirical </a:t>
            </a:r>
            <a:r>
              <a:rPr lang="en-GB" sz="1800" b="1" dirty="0"/>
              <a:t>phenomena (objects, thing) and behaviour (</a:t>
            </a:r>
            <a:r>
              <a:rPr lang="en-GB" sz="1800" b="1" dirty="0" err="1" smtClean="0"/>
              <a:t>acticvities</a:t>
            </a:r>
            <a:r>
              <a:rPr lang="en-GB" sz="1800" b="1" dirty="0" smtClean="0"/>
              <a:t>, practices) </a:t>
            </a:r>
            <a:endParaRPr lang="sv-SE" sz="1800" b="1" dirty="0"/>
          </a:p>
          <a:p>
            <a:endParaRPr lang="sv-SE" sz="1800" dirty="0" smtClean="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14</a:t>
            </a:fld>
            <a:endParaRPr lang="sv-SE" smtClean="0">
              <a:latin typeface="Arial" pitchFamily="34" charset="0"/>
            </a:endParaRPr>
          </a:p>
        </p:txBody>
      </p:sp>
      <p:sp>
        <p:nvSpPr>
          <p:cNvPr id="5" name="TextBox 4"/>
          <p:cNvSpPr txBox="1"/>
          <p:nvPr/>
        </p:nvSpPr>
        <p:spPr>
          <a:xfrm>
            <a:off x="5436096" y="3933056"/>
            <a:ext cx="2592288" cy="369332"/>
          </a:xfrm>
          <a:prstGeom prst="rect">
            <a:avLst/>
          </a:prstGeom>
          <a:noFill/>
        </p:spPr>
        <p:txBody>
          <a:bodyPr wrap="square" rtlCol="0">
            <a:spAutoFit/>
          </a:bodyPr>
          <a:lstStyle/>
          <a:p>
            <a:r>
              <a:rPr lang="sv-SE" dirty="0" smtClean="0"/>
              <a:t>(</a:t>
            </a:r>
            <a:r>
              <a:rPr lang="sv-SE" dirty="0" err="1" smtClean="0"/>
              <a:t>Cuncliffe</a:t>
            </a:r>
            <a:r>
              <a:rPr lang="sv-SE" dirty="0" smtClean="0"/>
              <a:t>, 2008)</a:t>
            </a:r>
            <a:endParaRPr lang="sv-SE" dirty="0"/>
          </a:p>
        </p:txBody>
      </p:sp>
    </p:spTree>
    <p:extLst>
      <p:ext uri="{BB962C8B-B14F-4D97-AF65-F5344CB8AC3E}">
        <p14:creationId xmlns:p14="http://schemas.microsoft.com/office/powerpoint/2010/main" val="428393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3600" dirty="0" smtClean="0"/>
              <a:t>Theoretical frameworks</a:t>
            </a:r>
          </a:p>
        </p:txBody>
      </p:sp>
      <p:sp>
        <p:nvSpPr>
          <p:cNvPr id="41987" name="Content Placeholder 2"/>
          <p:cNvSpPr>
            <a:spLocks noGrp="1"/>
          </p:cNvSpPr>
          <p:nvPr>
            <p:ph idx="1"/>
          </p:nvPr>
        </p:nvSpPr>
        <p:spPr>
          <a:xfrm>
            <a:off x="457200" y="1484784"/>
            <a:ext cx="8229600" cy="5184576"/>
          </a:xfrm>
        </p:spPr>
        <p:txBody>
          <a:bodyPr>
            <a:normAutofit/>
          </a:bodyPr>
          <a:lstStyle/>
          <a:p>
            <a:r>
              <a:rPr lang="sv-SE" sz="1800" dirty="0" smtClean="0"/>
              <a:t>A theoretical framework </a:t>
            </a:r>
            <a:r>
              <a:rPr lang="sv-SE" sz="1800" b="1" dirty="0" smtClean="0"/>
              <a:t>describes the major concepts and their relationsships in projects </a:t>
            </a:r>
            <a:r>
              <a:rPr lang="sv-SE" sz="1800" b="1" dirty="0"/>
              <a:t>or </a:t>
            </a:r>
            <a:r>
              <a:rPr lang="sv-SE" sz="1800" b="1" dirty="0" smtClean="0"/>
              <a:t>initiative </a:t>
            </a:r>
          </a:p>
          <a:p>
            <a:r>
              <a:rPr lang="sv-SE" sz="1800" dirty="0"/>
              <a:t>Theoretical frameworks </a:t>
            </a:r>
            <a:r>
              <a:rPr lang="sv-SE" sz="1800" b="1" dirty="0" smtClean="0"/>
              <a:t>work as a guidence to a project or initiative</a:t>
            </a:r>
          </a:p>
          <a:p>
            <a:r>
              <a:rPr lang="sv-SE" sz="1800" dirty="0" smtClean="0"/>
              <a:t>It </a:t>
            </a:r>
            <a:r>
              <a:rPr lang="sv-SE" sz="1800" b="1" dirty="0" smtClean="0"/>
              <a:t>provides </a:t>
            </a:r>
            <a:r>
              <a:rPr lang="sv-SE" sz="1800" b="1" dirty="0"/>
              <a:t>a lens or a way of thinking of </a:t>
            </a:r>
            <a:r>
              <a:rPr lang="en-GB" sz="1800" b="1" dirty="0"/>
              <a:t>phenomena and their </a:t>
            </a:r>
            <a:r>
              <a:rPr lang="en-GB" sz="1800" b="1" dirty="0" smtClean="0"/>
              <a:t>behaviour. </a:t>
            </a:r>
          </a:p>
          <a:p>
            <a:r>
              <a:rPr lang="en-GB" sz="1800" dirty="0" smtClean="0"/>
              <a:t>While a theory explain and/or predict, </a:t>
            </a:r>
            <a:r>
              <a:rPr lang="en-GB" sz="1800" b="1" dirty="0" smtClean="0"/>
              <a:t>a theoretical framework does NOT explain </a:t>
            </a:r>
            <a:r>
              <a:rPr lang="en-GB" sz="1800" dirty="0" smtClean="0"/>
              <a:t>how phenomena </a:t>
            </a:r>
            <a:r>
              <a:rPr lang="en-GB" sz="1800" dirty="0"/>
              <a:t>and </a:t>
            </a:r>
            <a:r>
              <a:rPr lang="en-GB" sz="1800" dirty="0" smtClean="0"/>
              <a:t>behaviour </a:t>
            </a:r>
            <a:r>
              <a:rPr lang="en-GB" sz="1800" dirty="0"/>
              <a:t>in a domain are related to each </a:t>
            </a:r>
            <a:r>
              <a:rPr lang="en-GB" sz="1800" dirty="0" smtClean="0"/>
              <a:t>other in cause </a:t>
            </a:r>
            <a:r>
              <a:rPr lang="en-GB" sz="1800" dirty="0"/>
              <a:t>and effect relationships. </a:t>
            </a:r>
            <a:endParaRPr lang="en-GB" sz="1800" dirty="0" smtClean="0"/>
          </a:p>
          <a:p>
            <a:r>
              <a:rPr lang="en-GB" sz="1800" dirty="0" smtClean="0"/>
              <a:t>A theoretical framework can be seen as </a:t>
            </a:r>
            <a:r>
              <a:rPr lang="en-GB" sz="1800" b="1" dirty="0" smtClean="0"/>
              <a:t>high level conceptual framework</a:t>
            </a:r>
          </a:p>
          <a:p>
            <a:r>
              <a:rPr lang="en-GB" sz="1800" dirty="0" smtClean="0"/>
              <a:t>A </a:t>
            </a:r>
            <a:r>
              <a:rPr lang="sv-SE" sz="1800" dirty="0" smtClean="0"/>
              <a:t>project </a:t>
            </a:r>
            <a:r>
              <a:rPr lang="sv-SE" sz="1800" dirty="0"/>
              <a:t>or </a:t>
            </a:r>
            <a:r>
              <a:rPr lang="sv-SE" sz="1800" dirty="0" smtClean="0"/>
              <a:t>initiative can have both an higher level theoretical framework and a more lower level conceptual framework, where the latter is more operational than the former</a:t>
            </a:r>
            <a:endParaRPr lang="sv-SE" sz="1800" dirty="0"/>
          </a:p>
          <a:p>
            <a:endParaRPr lang="en-GB" sz="1800" dirty="0" smtClean="0"/>
          </a:p>
          <a:p>
            <a:pPr marL="0" indent="0">
              <a:buNone/>
            </a:pPr>
            <a:endParaRPr lang="en-GB" sz="1800" dirty="0"/>
          </a:p>
          <a:p>
            <a:endParaRPr lang="en-GB" sz="1800" dirty="0"/>
          </a:p>
          <a:p>
            <a:endParaRPr lang="sv-SE" sz="1800" dirty="0" smtClean="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15</a:t>
            </a:fld>
            <a:endParaRPr lang="sv-SE" smtClean="0">
              <a:latin typeface="Arial" pitchFamily="34" charset="0"/>
            </a:endParaRPr>
          </a:p>
        </p:txBody>
      </p:sp>
    </p:spTree>
    <p:extLst>
      <p:ext uri="{BB962C8B-B14F-4D97-AF65-F5344CB8AC3E}">
        <p14:creationId xmlns:p14="http://schemas.microsoft.com/office/powerpoint/2010/main" val="2866489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3600" dirty="0" err="1"/>
              <a:t>Theory</a:t>
            </a:r>
            <a:r>
              <a:rPr lang="sv-SE" sz="3600" dirty="0"/>
              <a:t>, </a:t>
            </a:r>
            <a:r>
              <a:rPr lang="sv-SE" sz="3600" dirty="0" err="1"/>
              <a:t>Concepts</a:t>
            </a:r>
            <a:r>
              <a:rPr lang="sv-SE" sz="3600" dirty="0"/>
              <a:t>, </a:t>
            </a:r>
            <a:r>
              <a:rPr lang="sv-SE" sz="3600" dirty="0" err="1"/>
              <a:t>Application</a:t>
            </a:r>
            <a:r>
              <a:rPr lang="sv-SE" sz="3600" dirty="0"/>
              <a:t/>
            </a:r>
            <a:br>
              <a:rPr lang="sv-SE" sz="3600" dirty="0"/>
            </a:br>
            <a:r>
              <a:rPr lang="sv-SE" sz="3600" dirty="0"/>
              <a:t>- Writing a essay</a:t>
            </a:r>
          </a:p>
        </p:txBody>
      </p:sp>
      <p:sp>
        <p:nvSpPr>
          <p:cNvPr id="4" name="Rectangle 3"/>
          <p:cNvSpPr/>
          <p:nvPr/>
        </p:nvSpPr>
        <p:spPr>
          <a:xfrm>
            <a:off x="1691680" y="1988840"/>
            <a:ext cx="180020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2051720" y="1916832"/>
            <a:ext cx="1584176" cy="369332"/>
          </a:xfrm>
          <a:prstGeom prst="rect">
            <a:avLst/>
          </a:prstGeom>
          <a:noFill/>
        </p:spPr>
        <p:txBody>
          <a:bodyPr wrap="square" rtlCol="0">
            <a:spAutoFit/>
          </a:bodyPr>
          <a:lstStyle/>
          <a:p>
            <a:r>
              <a:rPr lang="sv-SE" dirty="0" err="1" smtClean="0"/>
              <a:t>concept</a:t>
            </a:r>
            <a:endParaRPr lang="sv-SE" dirty="0"/>
          </a:p>
        </p:txBody>
      </p:sp>
      <p:sp>
        <p:nvSpPr>
          <p:cNvPr id="6" name="Rectangle 5"/>
          <p:cNvSpPr/>
          <p:nvPr/>
        </p:nvSpPr>
        <p:spPr>
          <a:xfrm>
            <a:off x="3131840" y="2708920"/>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3491880" y="2589412"/>
            <a:ext cx="1584176" cy="369332"/>
          </a:xfrm>
          <a:prstGeom prst="rect">
            <a:avLst/>
          </a:prstGeom>
          <a:noFill/>
        </p:spPr>
        <p:txBody>
          <a:bodyPr wrap="square" rtlCol="0">
            <a:spAutoFit/>
          </a:bodyPr>
          <a:lstStyle/>
          <a:p>
            <a:r>
              <a:rPr lang="sv-SE" dirty="0" err="1" smtClean="0"/>
              <a:t>concept</a:t>
            </a:r>
            <a:endParaRPr lang="sv-SE" dirty="0"/>
          </a:p>
        </p:txBody>
      </p:sp>
      <p:sp>
        <p:nvSpPr>
          <p:cNvPr id="8" name="Rectangle 7"/>
          <p:cNvSpPr/>
          <p:nvPr/>
        </p:nvSpPr>
        <p:spPr>
          <a:xfrm>
            <a:off x="5364088" y="2060848"/>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5724128" y="1943165"/>
            <a:ext cx="1584176" cy="369332"/>
          </a:xfrm>
          <a:prstGeom prst="rect">
            <a:avLst/>
          </a:prstGeom>
          <a:noFill/>
        </p:spPr>
        <p:txBody>
          <a:bodyPr wrap="square" rtlCol="0">
            <a:spAutoFit/>
          </a:bodyPr>
          <a:lstStyle/>
          <a:p>
            <a:r>
              <a:rPr lang="sv-SE" dirty="0" err="1" smtClean="0"/>
              <a:t>concept</a:t>
            </a:r>
            <a:endParaRPr lang="sv-SE" dirty="0"/>
          </a:p>
        </p:txBody>
      </p:sp>
      <p:cxnSp>
        <p:nvCxnSpPr>
          <p:cNvPr id="11" name="Straight Arrow Connector 10"/>
          <p:cNvCxnSpPr/>
          <p:nvPr/>
        </p:nvCxnSpPr>
        <p:spPr>
          <a:xfrm>
            <a:off x="2843808" y="2276872"/>
            <a:ext cx="720080" cy="36004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Arrow Connector 11"/>
          <p:cNvCxnSpPr>
            <a:endCxn id="8" idx="1"/>
          </p:cNvCxnSpPr>
          <p:nvPr/>
        </p:nvCxnSpPr>
        <p:spPr>
          <a:xfrm flipV="1">
            <a:off x="4355976" y="2168860"/>
            <a:ext cx="1008112" cy="46805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411760" y="22768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23" name="TextBox 22"/>
          <p:cNvSpPr txBox="1"/>
          <p:nvPr/>
        </p:nvSpPr>
        <p:spPr>
          <a:xfrm>
            <a:off x="4139952" y="22768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35" name="Rectangle 34"/>
          <p:cNvSpPr/>
          <p:nvPr/>
        </p:nvSpPr>
        <p:spPr>
          <a:xfrm>
            <a:off x="1619672" y="3755240"/>
            <a:ext cx="180020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6" name="TextBox 35"/>
          <p:cNvSpPr txBox="1"/>
          <p:nvPr/>
        </p:nvSpPr>
        <p:spPr>
          <a:xfrm>
            <a:off x="1979712" y="3683232"/>
            <a:ext cx="1584176" cy="369332"/>
          </a:xfrm>
          <a:prstGeom prst="rect">
            <a:avLst/>
          </a:prstGeom>
          <a:noFill/>
        </p:spPr>
        <p:txBody>
          <a:bodyPr wrap="square" rtlCol="0">
            <a:spAutoFit/>
          </a:bodyPr>
          <a:lstStyle/>
          <a:p>
            <a:r>
              <a:rPr lang="sv-SE" dirty="0" err="1" smtClean="0"/>
              <a:t>concept</a:t>
            </a:r>
            <a:endParaRPr lang="sv-SE" dirty="0"/>
          </a:p>
        </p:txBody>
      </p:sp>
      <p:sp>
        <p:nvSpPr>
          <p:cNvPr id="37" name="Rectangle 36"/>
          <p:cNvSpPr/>
          <p:nvPr/>
        </p:nvSpPr>
        <p:spPr>
          <a:xfrm>
            <a:off x="3059832" y="4475320"/>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8" name="TextBox 37"/>
          <p:cNvSpPr txBox="1"/>
          <p:nvPr/>
        </p:nvSpPr>
        <p:spPr>
          <a:xfrm>
            <a:off x="3419872" y="4355812"/>
            <a:ext cx="1584176" cy="369332"/>
          </a:xfrm>
          <a:prstGeom prst="rect">
            <a:avLst/>
          </a:prstGeom>
          <a:noFill/>
        </p:spPr>
        <p:txBody>
          <a:bodyPr wrap="square" rtlCol="0">
            <a:spAutoFit/>
          </a:bodyPr>
          <a:lstStyle/>
          <a:p>
            <a:r>
              <a:rPr lang="sv-SE" dirty="0" err="1" smtClean="0"/>
              <a:t>concept</a:t>
            </a:r>
            <a:endParaRPr lang="sv-SE" dirty="0"/>
          </a:p>
        </p:txBody>
      </p:sp>
      <p:sp>
        <p:nvSpPr>
          <p:cNvPr id="39" name="Rectangle 38"/>
          <p:cNvSpPr/>
          <p:nvPr/>
        </p:nvSpPr>
        <p:spPr>
          <a:xfrm>
            <a:off x="5292080" y="3827248"/>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0" name="TextBox 39"/>
          <p:cNvSpPr txBox="1"/>
          <p:nvPr/>
        </p:nvSpPr>
        <p:spPr>
          <a:xfrm>
            <a:off x="5652120" y="3709565"/>
            <a:ext cx="1584176" cy="369332"/>
          </a:xfrm>
          <a:prstGeom prst="rect">
            <a:avLst/>
          </a:prstGeom>
          <a:noFill/>
        </p:spPr>
        <p:txBody>
          <a:bodyPr wrap="square" rtlCol="0">
            <a:spAutoFit/>
          </a:bodyPr>
          <a:lstStyle/>
          <a:p>
            <a:r>
              <a:rPr lang="sv-SE" dirty="0" err="1" smtClean="0"/>
              <a:t>concept</a:t>
            </a:r>
            <a:endParaRPr lang="sv-SE" dirty="0"/>
          </a:p>
        </p:txBody>
      </p:sp>
      <p:cxnSp>
        <p:nvCxnSpPr>
          <p:cNvPr id="41" name="Straight Arrow Connector 40"/>
          <p:cNvCxnSpPr/>
          <p:nvPr/>
        </p:nvCxnSpPr>
        <p:spPr>
          <a:xfrm>
            <a:off x="2771800" y="4043272"/>
            <a:ext cx="720080" cy="36004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a:endCxn id="39" idx="1"/>
          </p:cNvCxnSpPr>
          <p:nvPr/>
        </p:nvCxnSpPr>
        <p:spPr>
          <a:xfrm flipV="1">
            <a:off x="4283968" y="3935260"/>
            <a:ext cx="1008112" cy="46805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4139952" y="388253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45" name="Down Arrow 44"/>
          <p:cNvSpPr/>
          <p:nvPr/>
        </p:nvSpPr>
        <p:spPr>
          <a:xfrm>
            <a:off x="1331640" y="5013176"/>
            <a:ext cx="59046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TextBox 45"/>
          <p:cNvSpPr txBox="1"/>
          <p:nvPr/>
        </p:nvSpPr>
        <p:spPr>
          <a:xfrm>
            <a:off x="3563888" y="4941168"/>
            <a:ext cx="1296144" cy="369332"/>
          </a:xfrm>
          <a:prstGeom prst="rect">
            <a:avLst/>
          </a:prstGeom>
          <a:noFill/>
        </p:spPr>
        <p:txBody>
          <a:bodyPr wrap="square" rtlCol="0">
            <a:spAutoFit/>
          </a:bodyPr>
          <a:lstStyle/>
          <a:p>
            <a:r>
              <a:rPr lang="sv-SE" dirty="0" err="1" smtClean="0"/>
              <a:t>applied</a:t>
            </a:r>
            <a:r>
              <a:rPr lang="sv-SE" dirty="0" smtClean="0"/>
              <a:t> on</a:t>
            </a:r>
            <a:endParaRPr lang="sv-SE" dirty="0"/>
          </a:p>
        </p:txBody>
      </p:sp>
      <p:sp>
        <p:nvSpPr>
          <p:cNvPr id="47" name="Down Arrow 46"/>
          <p:cNvSpPr/>
          <p:nvPr/>
        </p:nvSpPr>
        <p:spPr>
          <a:xfrm>
            <a:off x="1484040" y="3212976"/>
            <a:ext cx="59046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TextBox 47"/>
          <p:cNvSpPr txBox="1"/>
          <p:nvPr/>
        </p:nvSpPr>
        <p:spPr>
          <a:xfrm>
            <a:off x="3779912" y="3203684"/>
            <a:ext cx="1584176" cy="369332"/>
          </a:xfrm>
          <a:prstGeom prst="rect">
            <a:avLst/>
          </a:prstGeom>
          <a:noFill/>
        </p:spPr>
        <p:txBody>
          <a:bodyPr wrap="square" rtlCol="0">
            <a:spAutoFit/>
          </a:bodyPr>
          <a:lstStyle/>
          <a:p>
            <a:r>
              <a:rPr lang="sv-SE" dirty="0"/>
              <a:t>b</a:t>
            </a:r>
            <a:r>
              <a:rPr lang="sv-SE" dirty="0" smtClean="0"/>
              <a:t>asis for </a:t>
            </a:r>
            <a:endParaRPr lang="sv-SE" dirty="0"/>
          </a:p>
        </p:txBody>
      </p:sp>
      <p:grpSp>
        <p:nvGrpSpPr>
          <p:cNvPr id="49" name="Group 124"/>
          <p:cNvGrpSpPr>
            <a:grpSpLocks/>
          </p:cNvGrpSpPr>
          <p:nvPr/>
        </p:nvGrpSpPr>
        <p:grpSpPr bwMode="auto">
          <a:xfrm>
            <a:off x="2915816" y="5661248"/>
            <a:ext cx="2015133" cy="565646"/>
            <a:chOff x="522" y="2348"/>
            <a:chExt cx="1877" cy="318"/>
          </a:xfrm>
        </p:grpSpPr>
        <p:graphicFrame>
          <p:nvGraphicFramePr>
            <p:cNvPr id="50" name="Object 125"/>
            <p:cNvGraphicFramePr>
              <a:graphicFrameLocks noChangeAspect="1"/>
            </p:cNvGraphicFramePr>
            <p:nvPr/>
          </p:nvGraphicFramePr>
          <p:xfrm>
            <a:off x="759" y="2394"/>
            <a:ext cx="171" cy="211"/>
          </p:xfrm>
          <a:graphic>
            <a:graphicData uri="http://schemas.openxmlformats.org/presentationml/2006/ole">
              <mc:AlternateContent xmlns:mc="http://schemas.openxmlformats.org/markup-compatibility/2006">
                <mc:Choice xmlns:v="urn:schemas-microsoft-com:vml" Requires="v">
                  <p:oleObj spid="_x0000_s1215" name="Visio" r:id="rId3" imgW="1586224" imgH="1520336" progId="Visio.Drawing.11">
                    <p:embed/>
                  </p:oleObj>
                </mc:Choice>
                <mc:Fallback>
                  <p:oleObj name="Visio" r:id="rId3"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 y="2394"/>
                          <a:ext cx="17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 name="Group 126"/>
            <p:cNvGrpSpPr>
              <a:grpSpLocks/>
            </p:cNvGrpSpPr>
            <p:nvPr/>
          </p:nvGrpSpPr>
          <p:grpSpPr bwMode="auto">
            <a:xfrm>
              <a:off x="522" y="2348"/>
              <a:ext cx="227" cy="318"/>
              <a:chOff x="1459" y="1674"/>
              <a:chExt cx="210" cy="549"/>
            </a:xfrm>
          </p:grpSpPr>
          <p:grpSp>
            <p:nvGrpSpPr>
              <p:cNvPr id="82" name="Group 127"/>
              <p:cNvGrpSpPr>
                <a:grpSpLocks/>
              </p:cNvGrpSpPr>
              <p:nvPr/>
            </p:nvGrpSpPr>
            <p:grpSpPr bwMode="auto">
              <a:xfrm>
                <a:off x="1489" y="1674"/>
                <a:ext cx="115" cy="95"/>
                <a:chOff x="1489" y="1674"/>
                <a:chExt cx="115" cy="95"/>
              </a:xfrm>
            </p:grpSpPr>
            <p:sp>
              <p:nvSpPr>
                <p:cNvPr id="90" name="Freeform 128"/>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91" name="Freeform 129"/>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92" name="Freeform 130"/>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93" name="Freeform 131"/>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94" name="Freeform 132"/>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83" name="Group 133"/>
              <p:cNvGrpSpPr>
                <a:grpSpLocks/>
              </p:cNvGrpSpPr>
              <p:nvPr/>
            </p:nvGrpSpPr>
            <p:grpSpPr bwMode="auto">
              <a:xfrm>
                <a:off x="1459" y="1706"/>
                <a:ext cx="210" cy="517"/>
                <a:chOff x="1459" y="1706"/>
                <a:chExt cx="210" cy="517"/>
              </a:xfrm>
            </p:grpSpPr>
            <p:sp>
              <p:nvSpPr>
                <p:cNvPr id="84" name="Freeform 134"/>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85" name="Freeform 135"/>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86" name="Freeform 136"/>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87" name="Freeform 137"/>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88" name="Freeform 138"/>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89" name="Freeform 139"/>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pSp>
          <p:nvGrpSpPr>
            <p:cNvPr id="52" name="Group 140"/>
            <p:cNvGrpSpPr>
              <a:grpSpLocks/>
            </p:cNvGrpSpPr>
            <p:nvPr/>
          </p:nvGrpSpPr>
          <p:grpSpPr bwMode="auto">
            <a:xfrm>
              <a:off x="1265" y="2348"/>
              <a:ext cx="227" cy="318"/>
              <a:chOff x="1459" y="1674"/>
              <a:chExt cx="210" cy="549"/>
            </a:xfrm>
          </p:grpSpPr>
          <p:grpSp>
            <p:nvGrpSpPr>
              <p:cNvPr id="69" name="Group 141"/>
              <p:cNvGrpSpPr>
                <a:grpSpLocks/>
              </p:cNvGrpSpPr>
              <p:nvPr/>
            </p:nvGrpSpPr>
            <p:grpSpPr bwMode="auto">
              <a:xfrm>
                <a:off x="1489" y="1674"/>
                <a:ext cx="115" cy="95"/>
                <a:chOff x="1489" y="1674"/>
                <a:chExt cx="115" cy="95"/>
              </a:xfrm>
            </p:grpSpPr>
            <p:sp>
              <p:nvSpPr>
                <p:cNvPr id="77" name="Freeform 142"/>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78" name="Freeform 143"/>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79" name="Freeform 144"/>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80" name="Freeform 145"/>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81" name="Freeform 146"/>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70" name="Group 147"/>
              <p:cNvGrpSpPr>
                <a:grpSpLocks/>
              </p:cNvGrpSpPr>
              <p:nvPr/>
            </p:nvGrpSpPr>
            <p:grpSpPr bwMode="auto">
              <a:xfrm>
                <a:off x="1459" y="1706"/>
                <a:ext cx="210" cy="517"/>
                <a:chOff x="1459" y="1706"/>
                <a:chExt cx="210" cy="517"/>
              </a:xfrm>
            </p:grpSpPr>
            <p:sp>
              <p:nvSpPr>
                <p:cNvPr id="71" name="Freeform 148"/>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72" name="Freeform 149"/>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73" name="Freeform 150"/>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74" name="Freeform 151"/>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75" name="Freeform 152"/>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76" name="Freeform 153"/>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pSp>
          <p:nvGrpSpPr>
            <p:cNvPr id="53" name="Group 154"/>
            <p:cNvGrpSpPr>
              <a:grpSpLocks/>
            </p:cNvGrpSpPr>
            <p:nvPr/>
          </p:nvGrpSpPr>
          <p:grpSpPr bwMode="auto">
            <a:xfrm>
              <a:off x="1991" y="2348"/>
              <a:ext cx="227" cy="318"/>
              <a:chOff x="1459" y="1674"/>
              <a:chExt cx="210" cy="549"/>
            </a:xfrm>
          </p:grpSpPr>
          <p:grpSp>
            <p:nvGrpSpPr>
              <p:cNvPr id="56" name="Group 155"/>
              <p:cNvGrpSpPr>
                <a:grpSpLocks/>
              </p:cNvGrpSpPr>
              <p:nvPr/>
            </p:nvGrpSpPr>
            <p:grpSpPr bwMode="auto">
              <a:xfrm>
                <a:off x="1489" y="1674"/>
                <a:ext cx="115" cy="95"/>
                <a:chOff x="1489" y="1674"/>
                <a:chExt cx="115" cy="95"/>
              </a:xfrm>
            </p:grpSpPr>
            <p:sp>
              <p:nvSpPr>
                <p:cNvPr id="64" name="Freeform 156"/>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65" name="Freeform 157"/>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66" name="Freeform 158"/>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67" name="Freeform 159"/>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68" name="Freeform 160"/>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57" name="Group 161"/>
              <p:cNvGrpSpPr>
                <a:grpSpLocks/>
              </p:cNvGrpSpPr>
              <p:nvPr/>
            </p:nvGrpSpPr>
            <p:grpSpPr bwMode="auto">
              <a:xfrm>
                <a:off x="1459" y="1706"/>
                <a:ext cx="210" cy="517"/>
                <a:chOff x="1459" y="1706"/>
                <a:chExt cx="210" cy="517"/>
              </a:xfrm>
            </p:grpSpPr>
            <p:sp>
              <p:nvSpPr>
                <p:cNvPr id="58" name="Freeform 162"/>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59" name="Freeform 163"/>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60" name="Freeform 164"/>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61" name="Freeform 165"/>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62" name="Freeform 166"/>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63" name="Freeform 167"/>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aphicFrame>
          <p:nvGraphicFramePr>
            <p:cNvPr id="54" name="Object 168"/>
            <p:cNvGraphicFramePr>
              <a:graphicFrameLocks noChangeAspect="1"/>
            </p:cNvGraphicFramePr>
            <p:nvPr/>
          </p:nvGraphicFramePr>
          <p:xfrm>
            <a:off x="1492" y="2394"/>
            <a:ext cx="171" cy="211"/>
          </p:xfrm>
          <a:graphic>
            <a:graphicData uri="http://schemas.openxmlformats.org/presentationml/2006/ole">
              <mc:AlternateContent xmlns:mc="http://schemas.openxmlformats.org/markup-compatibility/2006">
                <mc:Choice xmlns:v="urn:schemas-microsoft-com:vml" Requires="v">
                  <p:oleObj spid="_x0000_s1216" name="Visio" r:id="rId5" imgW="1586224" imgH="1520336" progId="Visio.Drawing.11">
                    <p:embed/>
                  </p:oleObj>
                </mc:Choice>
                <mc:Fallback>
                  <p:oleObj name="Visio" r:id="rId5"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 y="2394"/>
                          <a:ext cx="17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 name="Object 169"/>
            <p:cNvGraphicFramePr>
              <a:graphicFrameLocks noChangeAspect="1"/>
            </p:cNvGraphicFramePr>
            <p:nvPr/>
          </p:nvGraphicFramePr>
          <p:xfrm>
            <a:off x="2228" y="2394"/>
            <a:ext cx="171" cy="211"/>
          </p:xfrm>
          <a:graphic>
            <a:graphicData uri="http://schemas.openxmlformats.org/presentationml/2006/ole">
              <mc:AlternateContent xmlns:mc="http://schemas.openxmlformats.org/markup-compatibility/2006">
                <mc:Choice xmlns:v="urn:schemas-microsoft-com:vml" Requires="v">
                  <p:oleObj spid="_x0000_s1217" name="Visio" r:id="rId6" imgW="1586224" imgH="1520336" progId="Visio.Drawing.11">
                    <p:embed/>
                  </p:oleObj>
                </mc:Choice>
                <mc:Fallback>
                  <p:oleObj name="Visio" r:id="rId6" imgW="1586224" imgH="15203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 y="2394"/>
                          <a:ext cx="17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5" name="Group 172"/>
          <p:cNvGrpSpPr>
            <a:grpSpLocks/>
          </p:cNvGrpSpPr>
          <p:nvPr/>
        </p:nvGrpSpPr>
        <p:grpSpPr bwMode="auto">
          <a:xfrm>
            <a:off x="4932040" y="5373216"/>
            <a:ext cx="2160240" cy="1008112"/>
            <a:chOff x="584" y="3120"/>
            <a:chExt cx="1888" cy="680"/>
          </a:xfrm>
        </p:grpSpPr>
        <p:sp>
          <p:nvSpPr>
            <p:cNvPr id="96" name="tower"/>
            <p:cNvSpPr>
              <a:spLocks noEditPoints="1" noChangeArrowheads="1"/>
            </p:cNvSpPr>
            <p:nvPr/>
          </p:nvSpPr>
          <p:spPr bwMode="auto">
            <a:xfrm>
              <a:off x="584"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a:p>
          </p:txBody>
        </p:sp>
        <p:sp>
          <p:nvSpPr>
            <p:cNvPr id="97" name="tower"/>
            <p:cNvSpPr>
              <a:spLocks noEditPoints="1" noChangeArrowheads="1"/>
            </p:cNvSpPr>
            <p:nvPr/>
          </p:nvSpPr>
          <p:spPr bwMode="auto">
            <a:xfrm>
              <a:off x="584" y="3210"/>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a:p>
          </p:txBody>
        </p:sp>
        <p:sp>
          <p:nvSpPr>
            <p:cNvPr id="98" name="tower"/>
            <p:cNvSpPr>
              <a:spLocks noEditPoints="1" noChangeArrowheads="1"/>
            </p:cNvSpPr>
            <p:nvPr/>
          </p:nvSpPr>
          <p:spPr bwMode="auto">
            <a:xfrm>
              <a:off x="2263" y="3619"/>
              <a:ext cx="91"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55 h 21600"/>
                <a:gd name="T32" fmla="*/ 21600 w 21600"/>
                <a:gd name="T33" fmla="*/ 2697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a:p>
          </p:txBody>
        </p:sp>
        <p:sp>
          <p:nvSpPr>
            <p:cNvPr id="99" name="tower"/>
            <p:cNvSpPr>
              <a:spLocks noEditPoints="1" noChangeArrowheads="1"/>
            </p:cNvSpPr>
            <p:nvPr/>
          </p:nvSpPr>
          <p:spPr bwMode="auto">
            <a:xfrm>
              <a:off x="2263" y="3210"/>
              <a:ext cx="91" cy="1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75 w 21600"/>
                <a:gd name="T31" fmla="*/ 22549 h 21600"/>
                <a:gd name="T32" fmla="*/ 21600 w 21600"/>
                <a:gd name="T33" fmla="*/ 26941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a:lstStyle/>
            <a:p>
              <a:endParaRPr lang="sv-SE"/>
            </a:p>
          </p:txBody>
        </p:sp>
        <p:graphicFrame>
          <p:nvGraphicFramePr>
            <p:cNvPr id="100" name="Object 177"/>
            <p:cNvGraphicFramePr>
              <a:graphicFrameLocks noChangeAspect="1"/>
            </p:cNvGraphicFramePr>
            <p:nvPr/>
          </p:nvGraphicFramePr>
          <p:xfrm>
            <a:off x="1342" y="3120"/>
            <a:ext cx="276" cy="680"/>
          </p:xfrm>
          <a:graphic>
            <a:graphicData uri="http://schemas.openxmlformats.org/presentationml/2006/ole">
              <mc:AlternateContent xmlns:mc="http://schemas.openxmlformats.org/markup-compatibility/2006">
                <mc:Choice xmlns:v="urn:schemas-microsoft-com:vml" Requires="v">
                  <p:oleObj spid="_x0000_s1218" name="Visio" r:id="rId7" imgW="496800" imgH="1170000" progId="Visio.Drawing.11">
                    <p:embed/>
                  </p:oleObj>
                </mc:Choice>
                <mc:Fallback>
                  <p:oleObj name="Visio" r:id="rId7" imgW="496800" imgH="117000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2" y="3120"/>
                          <a:ext cx="27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oleObj>
                </mc:Fallback>
              </mc:AlternateContent>
            </a:graphicData>
          </a:graphic>
        </p:graphicFrame>
        <p:cxnSp>
          <p:nvCxnSpPr>
            <p:cNvPr id="101" name="AutoShape 178"/>
            <p:cNvCxnSpPr>
              <a:cxnSpLocks noChangeShapeType="1"/>
            </p:cNvCxnSpPr>
            <p:nvPr/>
          </p:nvCxnSpPr>
          <p:spPr bwMode="auto">
            <a:xfrm>
              <a:off x="2472" y="3240"/>
              <a:ext cx="0" cy="0"/>
            </a:xfrm>
            <a:prstGeom prst="straightConnector1">
              <a:avLst/>
            </a:prstGeom>
            <a:noFill/>
            <a:ln w="9525">
              <a:solidFill>
                <a:schemeClr val="tx1"/>
              </a:solidFill>
              <a:round/>
              <a:headEnd/>
              <a:tailEnd/>
            </a:ln>
          </p:spPr>
        </p:cxnSp>
        <p:cxnSp>
          <p:nvCxnSpPr>
            <p:cNvPr id="102" name="AutoShape 179"/>
            <p:cNvCxnSpPr>
              <a:cxnSpLocks noChangeShapeType="1"/>
            </p:cNvCxnSpPr>
            <p:nvPr/>
          </p:nvCxnSpPr>
          <p:spPr bwMode="auto">
            <a:xfrm>
              <a:off x="2472" y="3240"/>
              <a:ext cx="0" cy="0"/>
            </a:xfrm>
            <a:prstGeom prst="straightConnector1">
              <a:avLst/>
            </a:prstGeom>
            <a:noFill/>
            <a:ln w="9525">
              <a:solidFill>
                <a:schemeClr val="tx1"/>
              </a:solidFill>
              <a:round/>
              <a:headEnd/>
              <a:tailEnd/>
            </a:ln>
          </p:spPr>
        </p:cxnSp>
        <p:cxnSp>
          <p:nvCxnSpPr>
            <p:cNvPr id="103" name="AutoShape 180"/>
            <p:cNvCxnSpPr>
              <a:cxnSpLocks noChangeShapeType="1"/>
              <a:stCxn id="98" idx="9"/>
            </p:cNvCxnSpPr>
            <p:nvPr/>
          </p:nvCxnSpPr>
          <p:spPr bwMode="auto">
            <a:xfrm flipH="1" flipV="1">
              <a:off x="1618" y="3460"/>
              <a:ext cx="645" cy="256"/>
            </a:xfrm>
            <a:prstGeom prst="straightConnector1">
              <a:avLst/>
            </a:prstGeom>
            <a:noFill/>
            <a:ln w="9525">
              <a:solidFill>
                <a:schemeClr val="tx1"/>
              </a:solidFill>
              <a:round/>
              <a:headEnd/>
              <a:tailEnd/>
            </a:ln>
          </p:spPr>
        </p:cxnSp>
        <p:cxnSp>
          <p:nvCxnSpPr>
            <p:cNvPr id="104" name="AutoShape 181"/>
            <p:cNvCxnSpPr>
              <a:cxnSpLocks noChangeShapeType="1"/>
              <a:stCxn id="96" idx="4"/>
            </p:cNvCxnSpPr>
            <p:nvPr/>
          </p:nvCxnSpPr>
          <p:spPr bwMode="auto">
            <a:xfrm flipV="1">
              <a:off x="675" y="3460"/>
              <a:ext cx="667" cy="257"/>
            </a:xfrm>
            <a:prstGeom prst="straightConnector1">
              <a:avLst/>
            </a:prstGeom>
            <a:noFill/>
            <a:ln w="9525">
              <a:solidFill>
                <a:schemeClr val="tx1"/>
              </a:solidFill>
              <a:round/>
              <a:headEnd/>
              <a:tailEnd/>
            </a:ln>
          </p:spPr>
        </p:cxnSp>
        <p:cxnSp>
          <p:nvCxnSpPr>
            <p:cNvPr id="105" name="AutoShape 182"/>
            <p:cNvCxnSpPr>
              <a:cxnSpLocks noChangeShapeType="1"/>
              <a:stCxn id="97" idx="4"/>
            </p:cNvCxnSpPr>
            <p:nvPr/>
          </p:nvCxnSpPr>
          <p:spPr bwMode="auto">
            <a:xfrm>
              <a:off x="675" y="3308"/>
              <a:ext cx="667" cy="152"/>
            </a:xfrm>
            <a:prstGeom prst="straightConnector1">
              <a:avLst/>
            </a:prstGeom>
            <a:noFill/>
            <a:ln w="9525">
              <a:solidFill>
                <a:schemeClr val="tx1"/>
              </a:solidFill>
              <a:round/>
              <a:headEnd/>
              <a:tailEnd/>
            </a:ln>
          </p:spPr>
        </p:cxnSp>
        <p:cxnSp>
          <p:nvCxnSpPr>
            <p:cNvPr id="106" name="AutoShape 183"/>
            <p:cNvCxnSpPr>
              <a:cxnSpLocks noChangeShapeType="1"/>
              <a:stCxn id="99" idx="7"/>
              <a:endCxn id="98" idx="2"/>
            </p:cNvCxnSpPr>
            <p:nvPr/>
          </p:nvCxnSpPr>
          <p:spPr bwMode="auto">
            <a:xfrm>
              <a:off x="2308" y="3392"/>
              <a:ext cx="1" cy="227"/>
            </a:xfrm>
            <a:prstGeom prst="straightConnector1">
              <a:avLst/>
            </a:prstGeom>
            <a:noFill/>
            <a:ln w="9525">
              <a:solidFill>
                <a:schemeClr val="tx1"/>
              </a:solidFill>
              <a:round/>
              <a:headEnd/>
              <a:tailEnd/>
            </a:ln>
          </p:spPr>
        </p:cxnSp>
      </p:grpSp>
      <p:grpSp>
        <p:nvGrpSpPr>
          <p:cNvPr id="107" name="Group 184"/>
          <p:cNvGrpSpPr>
            <a:grpSpLocks/>
          </p:cNvGrpSpPr>
          <p:nvPr/>
        </p:nvGrpSpPr>
        <p:grpSpPr bwMode="auto">
          <a:xfrm>
            <a:off x="539553" y="5445224"/>
            <a:ext cx="2232247" cy="1296863"/>
            <a:chOff x="566" y="1071"/>
            <a:chExt cx="1815" cy="953"/>
          </a:xfrm>
        </p:grpSpPr>
        <p:graphicFrame>
          <p:nvGraphicFramePr>
            <p:cNvPr id="108" name="Object 185"/>
            <p:cNvGraphicFramePr>
              <a:graphicFrameLocks noChangeAspect="1"/>
            </p:cNvGraphicFramePr>
            <p:nvPr/>
          </p:nvGraphicFramePr>
          <p:xfrm>
            <a:off x="1972" y="1706"/>
            <a:ext cx="409" cy="230"/>
          </p:xfrm>
          <a:graphic>
            <a:graphicData uri="http://schemas.openxmlformats.org/presentationml/2006/ole">
              <mc:AlternateContent xmlns:mc="http://schemas.openxmlformats.org/markup-compatibility/2006">
                <mc:Choice xmlns:v="urn:schemas-microsoft-com:vml" Requires="v">
                  <p:oleObj spid="_x0000_s1219" name="Visio" r:id="rId9" imgW="1766847" imgH="1165027" progId="Visio.Drawing.11">
                    <p:embed/>
                  </p:oleObj>
                </mc:Choice>
                <mc:Fallback>
                  <p:oleObj name="Visio" r:id="rId9" imgW="1766847" imgH="116502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2" y="1706"/>
                          <a:ext cx="409"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 name="Object 186"/>
            <p:cNvGraphicFramePr>
              <a:graphicFrameLocks noChangeAspect="1"/>
            </p:cNvGraphicFramePr>
            <p:nvPr/>
          </p:nvGraphicFramePr>
          <p:xfrm>
            <a:off x="1961" y="1071"/>
            <a:ext cx="379" cy="454"/>
          </p:xfrm>
          <a:graphic>
            <a:graphicData uri="http://schemas.openxmlformats.org/presentationml/2006/ole">
              <mc:AlternateContent xmlns:mc="http://schemas.openxmlformats.org/markup-compatibility/2006">
                <mc:Choice xmlns:v="urn:schemas-microsoft-com:vml" Requires="v">
                  <p:oleObj spid="_x0000_s1220" name="Visio" r:id="rId11" imgW="2191670" imgH="2431673" progId="Visio.Drawing.11">
                    <p:embed/>
                  </p:oleObj>
                </mc:Choice>
                <mc:Fallback>
                  <p:oleObj name="Visio" r:id="rId11" imgW="2191670" imgH="2431673"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1" y="1071"/>
                          <a:ext cx="379"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 name="Object 187"/>
            <p:cNvGraphicFramePr>
              <a:graphicFrameLocks noChangeAspect="1"/>
            </p:cNvGraphicFramePr>
            <p:nvPr/>
          </p:nvGraphicFramePr>
          <p:xfrm>
            <a:off x="566" y="1570"/>
            <a:ext cx="324" cy="349"/>
          </p:xfrm>
          <a:graphic>
            <a:graphicData uri="http://schemas.openxmlformats.org/presentationml/2006/ole">
              <mc:AlternateContent xmlns:mc="http://schemas.openxmlformats.org/markup-compatibility/2006">
                <mc:Choice xmlns:v="urn:schemas-microsoft-com:vml" Requires="v">
                  <p:oleObj spid="_x0000_s1221" name="Visio" r:id="rId13" imgW="1381760" imgH="1381600" progId="Visio.Drawing.11">
                    <p:embed/>
                  </p:oleObj>
                </mc:Choice>
                <mc:Fallback>
                  <p:oleObj name="Visio" r:id="rId13" imgW="1381760" imgH="1381600"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 y="1570"/>
                          <a:ext cx="324"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 name="Object 188"/>
            <p:cNvGraphicFramePr>
              <a:graphicFrameLocks noChangeAspect="1"/>
            </p:cNvGraphicFramePr>
            <p:nvPr/>
          </p:nvGraphicFramePr>
          <p:xfrm>
            <a:off x="566" y="1207"/>
            <a:ext cx="115" cy="239"/>
          </p:xfrm>
          <a:graphic>
            <a:graphicData uri="http://schemas.openxmlformats.org/presentationml/2006/ole">
              <mc:AlternateContent xmlns:mc="http://schemas.openxmlformats.org/markup-compatibility/2006">
                <mc:Choice xmlns:v="urn:schemas-microsoft-com:vml" Requires="v">
                  <p:oleObj spid="_x0000_s1222" name="Visio" r:id="rId15" imgW="757891" imgH="1477815" progId="Visio.Drawing.11">
                    <p:embed/>
                  </p:oleObj>
                </mc:Choice>
                <mc:Fallback>
                  <p:oleObj name="Visio" r:id="rId15" imgW="757891" imgH="1477815"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 y="1207"/>
                          <a:ext cx="11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2" name="Group 189"/>
            <p:cNvGrpSpPr>
              <a:grpSpLocks/>
            </p:cNvGrpSpPr>
            <p:nvPr/>
          </p:nvGrpSpPr>
          <p:grpSpPr bwMode="auto">
            <a:xfrm>
              <a:off x="1247" y="1071"/>
              <a:ext cx="227" cy="318"/>
              <a:chOff x="1459" y="1674"/>
              <a:chExt cx="210" cy="549"/>
            </a:xfrm>
          </p:grpSpPr>
          <p:grpSp>
            <p:nvGrpSpPr>
              <p:cNvPr id="156" name="Group 190"/>
              <p:cNvGrpSpPr>
                <a:grpSpLocks/>
              </p:cNvGrpSpPr>
              <p:nvPr/>
            </p:nvGrpSpPr>
            <p:grpSpPr bwMode="auto">
              <a:xfrm>
                <a:off x="1489" y="1674"/>
                <a:ext cx="115" cy="95"/>
                <a:chOff x="1489" y="1674"/>
                <a:chExt cx="115" cy="95"/>
              </a:xfrm>
            </p:grpSpPr>
            <p:sp>
              <p:nvSpPr>
                <p:cNvPr id="164" name="Freeform 191"/>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165" name="Freeform 192"/>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166" name="Freeform 193"/>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167" name="Freeform 194"/>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168" name="Freeform 195"/>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157" name="Group 196"/>
              <p:cNvGrpSpPr>
                <a:grpSpLocks/>
              </p:cNvGrpSpPr>
              <p:nvPr/>
            </p:nvGrpSpPr>
            <p:grpSpPr bwMode="auto">
              <a:xfrm>
                <a:off x="1459" y="1706"/>
                <a:ext cx="210" cy="517"/>
                <a:chOff x="1459" y="1706"/>
                <a:chExt cx="210" cy="517"/>
              </a:xfrm>
            </p:grpSpPr>
            <p:sp>
              <p:nvSpPr>
                <p:cNvPr id="158" name="Freeform 197"/>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159" name="Freeform 198"/>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160" name="Freeform 199"/>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161" name="Freeform 200"/>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162" name="Freeform 201"/>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163" name="Freeform 202"/>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pSp>
          <p:nvGrpSpPr>
            <p:cNvPr id="113" name="Group 203"/>
            <p:cNvGrpSpPr>
              <a:grpSpLocks/>
            </p:cNvGrpSpPr>
            <p:nvPr/>
          </p:nvGrpSpPr>
          <p:grpSpPr bwMode="auto">
            <a:xfrm>
              <a:off x="1383" y="1207"/>
              <a:ext cx="227" cy="318"/>
              <a:chOff x="1459" y="1674"/>
              <a:chExt cx="210" cy="549"/>
            </a:xfrm>
          </p:grpSpPr>
          <p:grpSp>
            <p:nvGrpSpPr>
              <p:cNvPr id="143" name="Group 204"/>
              <p:cNvGrpSpPr>
                <a:grpSpLocks/>
              </p:cNvGrpSpPr>
              <p:nvPr/>
            </p:nvGrpSpPr>
            <p:grpSpPr bwMode="auto">
              <a:xfrm>
                <a:off x="1489" y="1674"/>
                <a:ext cx="115" cy="95"/>
                <a:chOff x="1489" y="1674"/>
                <a:chExt cx="115" cy="95"/>
              </a:xfrm>
            </p:grpSpPr>
            <p:sp>
              <p:nvSpPr>
                <p:cNvPr id="151" name="Freeform 205"/>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152" name="Freeform 206"/>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153" name="Freeform 207"/>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154" name="Freeform 208"/>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155" name="Freeform 209"/>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144" name="Group 210"/>
              <p:cNvGrpSpPr>
                <a:grpSpLocks/>
              </p:cNvGrpSpPr>
              <p:nvPr/>
            </p:nvGrpSpPr>
            <p:grpSpPr bwMode="auto">
              <a:xfrm>
                <a:off x="1459" y="1706"/>
                <a:ext cx="210" cy="517"/>
                <a:chOff x="1459" y="1706"/>
                <a:chExt cx="210" cy="517"/>
              </a:xfrm>
            </p:grpSpPr>
            <p:sp>
              <p:nvSpPr>
                <p:cNvPr id="145" name="Freeform 211"/>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146" name="Freeform 212"/>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147" name="Freeform 213"/>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148" name="Freeform 214"/>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149" name="Freeform 215"/>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150" name="Freeform 216"/>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pSp>
          <p:nvGrpSpPr>
            <p:cNvPr id="114" name="Group 217"/>
            <p:cNvGrpSpPr>
              <a:grpSpLocks/>
            </p:cNvGrpSpPr>
            <p:nvPr/>
          </p:nvGrpSpPr>
          <p:grpSpPr bwMode="auto">
            <a:xfrm>
              <a:off x="1247" y="1570"/>
              <a:ext cx="227" cy="318"/>
              <a:chOff x="1459" y="1674"/>
              <a:chExt cx="210" cy="549"/>
            </a:xfrm>
          </p:grpSpPr>
          <p:grpSp>
            <p:nvGrpSpPr>
              <p:cNvPr id="130" name="Group 218"/>
              <p:cNvGrpSpPr>
                <a:grpSpLocks/>
              </p:cNvGrpSpPr>
              <p:nvPr/>
            </p:nvGrpSpPr>
            <p:grpSpPr bwMode="auto">
              <a:xfrm>
                <a:off x="1489" y="1674"/>
                <a:ext cx="115" cy="95"/>
                <a:chOff x="1489" y="1674"/>
                <a:chExt cx="115" cy="95"/>
              </a:xfrm>
            </p:grpSpPr>
            <p:sp>
              <p:nvSpPr>
                <p:cNvPr id="138" name="Freeform 219"/>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139" name="Freeform 220"/>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140" name="Freeform 221"/>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141" name="Freeform 222"/>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142" name="Freeform 223"/>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131" name="Group 224"/>
              <p:cNvGrpSpPr>
                <a:grpSpLocks/>
              </p:cNvGrpSpPr>
              <p:nvPr/>
            </p:nvGrpSpPr>
            <p:grpSpPr bwMode="auto">
              <a:xfrm>
                <a:off x="1459" y="1706"/>
                <a:ext cx="210" cy="517"/>
                <a:chOff x="1459" y="1706"/>
                <a:chExt cx="210" cy="517"/>
              </a:xfrm>
            </p:grpSpPr>
            <p:sp>
              <p:nvSpPr>
                <p:cNvPr id="132" name="Freeform 225"/>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133" name="Freeform 226"/>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134" name="Freeform 227"/>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135" name="Freeform 228"/>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136" name="Freeform 229"/>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137" name="Freeform 230"/>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pSp>
          <p:nvGrpSpPr>
            <p:cNvPr id="115" name="Group 231"/>
            <p:cNvGrpSpPr>
              <a:grpSpLocks/>
            </p:cNvGrpSpPr>
            <p:nvPr/>
          </p:nvGrpSpPr>
          <p:grpSpPr bwMode="auto">
            <a:xfrm>
              <a:off x="1383" y="1706"/>
              <a:ext cx="227" cy="318"/>
              <a:chOff x="1459" y="1674"/>
              <a:chExt cx="210" cy="549"/>
            </a:xfrm>
          </p:grpSpPr>
          <p:grpSp>
            <p:nvGrpSpPr>
              <p:cNvPr id="117" name="Group 232"/>
              <p:cNvGrpSpPr>
                <a:grpSpLocks/>
              </p:cNvGrpSpPr>
              <p:nvPr/>
            </p:nvGrpSpPr>
            <p:grpSpPr bwMode="auto">
              <a:xfrm>
                <a:off x="1489" y="1674"/>
                <a:ext cx="115" cy="95"/>
                <a:chOff x="1489" y="1674"/>
                <a:chExt cx="115" cy="95"/>
              </a:xfrm>
            </p:grpSpPr>
            <p:sp>
              <p:nvSpPr>
                <p:cNvPr id="125" name="Freeform 233"/>
                <p:cNvSpPr>
                  <a:spLocks/>
                </p:cNvSpPr>
                <p:nvPr/>
              </p:nvSpPr>
              <p:spPr bwMode="auto">
                <a:xfrm>
                  <a:off x="1530" y="1712"/>
                  <a:ext cx="37" cy="57"/>
                </a:xfrm>
                <a:custGeom>
                  <a:avLst/>
                  <a:gdLst>
                    <a:gd name="T0" fmla="*/ 12 w 37"/>
                    <a:gd name="T1" fmla="*/ 52 h 57"/>
                    <a:gd name="T2" fmla="*/ 12 w 37"/>
                    <a:gd name="T3" fmla="*/ 44 h 57"/>
                    <a:gd name="T4" fmla="*/ 10 w 37"/>
                    <a:gd name="T5" fmla="*/ 35 h 57"/>
                    <a:gd name="T6" fmla="*/ 6 w 37"/>
                    <a:gd name="T7" fmla="*/ 29 h 57"/>
                    <a:gd name="T8" fmla="*/ 0 w 37"/>
                    <a:gd name="T9" fmla="*/ 20 h 57"/>
                    <a:gd name="T10" fmla="*/ 0 w 37"/>
                    <a:gd name="T11" fmla="*/ 14 h 57"/>
                    <a:gd name="T12" fmla="*/ 5 w 37"/>
                    <a:gd name="T13" fmla="*/ 6 h 57"/>
                    <a:gd name="T14" fmla="*/ 11 w 37"/>
                    <a:gd name="T15" fmla="*/ 1 h 57"/>
                    <a:gd name="T16" fmla="*/ 19 w 37"/>
                    <a:gd name="T17" fmla="*/ 0 h 57"/>
                    <a:gd name="T18" fmla="*/ 25 w 37"/>
                    <a:gd name="T19" fmla="*/ 1 h 57"/>
                    <a:gd name="T20" fmla="*/ 29 w 37"/>
                    <a:gd name="T21" fmla="*/ 2 h 57"/>
                    <a:gd name="T22" fmla="*/ 35 w 37"/>
                    <a:gd name="T23" fmla="*/ 7 h 57"/>
                    <a:gd name="T24" fmla="*/ 37 w 37"/>
                    <a:gd name="T25" fmla="*/ 14 h 57"/>
                    <a:gd name="T26" fmla="*/ 37 w 37"/>
                    <a:gd name="T27" fmla="*/ 20 h 57"/>
                    <a:gd name="T28" fmla="*/ 32 w 37"/>
                    <a:gd name="T29" fmla="*/ 27 h 57"/>
                    <a:gd name="T30" fmla="*/ 26 w 37"/>
                    <a:gd name="T31" fmla="*/ 35 h 57"/>
                    <a:gd name="T32" fmla="*/ 25 w 37"/>
                    <a:gd name="T33" fmla="*/ 44 h 57"/>
                    <a:gd name="T34" fmla="*/ 25 w 37"/>
                    <a:gd name="T35" fmla="*/ 47 h 57"/>
                    <a:gd name="T36" fmla="*/ 22 w 37"/>
                    <a:gd name="T37" fmla="*/ 54 h 57"/>
                    <a:gd name="T38" fmla="*/ 19 w 37"/>
                    <a:gd name="T39" fmla="*/ 57 h 57"/>
                    <a:gd name="T40" fmla="*/ 12 w 37"/>
                    <a:gd name="T41" fmla="*/ 52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7"/>
                    <a:gd name="T65" fmla="*/ 37 w 37"/>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7">
                      <a:moveTo>
                        <a:pt x="12" y="52"/>
                      </a:moveTo>
                      <a:lnTo>
                        <a:pt x="12" y="44"/>
                      </a:lnTo>
                      <a:lnTo>
                        <a:pt x="10" y="35"/>
                      </a:lnTo>
                      <a:lnTo>
                        <a:pt x="6" y="29"/>
                      </a:lnTo>
                      <a:lnTo>
                        <a:pt x="0" y="20"/>
                      </a:lnTo>
                      <a:lnTo>
                        <a:pt x="0" y="14"/>
                      </a:lnTo>
                      <a:lnTo>
                        <a:pt x="5" y="6"/>
                      </a:lnTo>
                      <a:lnTo>
                        <a:pt x="11" y="1"/>
                      </a:lnTo>
                      <a:lnTo>
                        <a:pt x="19" y="0"/>
                      </a:lnTo>
                      <a:lnTo>
                        <a:pt x="25" y="1"/>
                      </a:lnTo>
                      <a:lnTo>
                        <a:pt x="29" y="2"/>
                      </a:lnTo>
                      <a:lnTo>
                        <a:pt x="35" y="7"/>
                      </a:lnTo>
                      <a:lnTo>
                        <a:pt x="37" y="14"/>
                      </a:lnTo>
                      <a:lnTo>
                        <a:pt x="37" y="20"/>
                      </a:lnTo>
                      <a:lnTo>
                        <a:pt x="32" y="27"/>
                      </a:lnTo>
                      <a:lnTo>
                        <a:pt x="26" y="35"/>
                      </a:lnTo>
                      <a:lnTo>
                        <a:pt x="25" y="44"/>
                      </a:lnTo>
                      <a:lnTo>
                        <a:pt x="25" y="47"/>
                      </a:lnTo>
                      <a:lnTo>
                        <a:pt x="22" y="54"/>
                      </a:lnTo>
                      <a:lnTo>
                        <a:pt x="19" y="57"/>
                      </a:lnTo>
                      <a:lnTo>
                        <a:pt x="12" y="52"/>
                      </a:lnTo>
                      <a:close/>
                    </a:path>
                  </a:pathLst>
                </a:custGeom>
                <a:solidFill>
                  <a:srgbClr val="FFFF00"/>
                </a:solidFill>
                <a:ln w="4763">
                  <a:solidFill>
                    <a:srgbClr val="000000"/>
                  </a:solidFill>
                  <a:round/>
                  <a:headEnd/>
                  <a:tailEnd/>
                </a:ln>
              </p:spPr>
              <p:txBody>
                <a:bodyPr wrap="none" lIns="0" tIns="0" rIns="0" bIns="0">
                  <a:spAutoFit/>
                </a:bodyPr>
                <a:lstStyle/>
                <a:p>
                  <a:endParaRPr lang="sv-SE"/>
                </a:p>
              </p:txBody>
            </p:sp>
            <p:sp>
              <p:nvSpPr>
                <p:cNvPr id="126" name="Freeform 234"/>
                <p:cNvSpPr>
                  <a:spLocks/>
                </p:cNvSpPr>
                <p:nvPr/>
              </p:nvSpPr>
              <p:spPr bwMode="auto">
                <a:xfrm>
                  <a:off x="1489" y="1708"/>
                  <a:ext cx="28" cy="11"/>
                </a:xfrm>
                <a:custGeom>
                  <a:avLst/>
                  <a:gdLst>
                    <a:gd name="T0" fmla="*/ 28 w 28"/>
                    <a:gd name="T1" fmla="*/ 11 h 11"/>
                    <a:gd name="T2" fmla="*/ 3 w 28"/>
                    <a:gd name="T3" fmla="*/ 8 h 11"/>
                    <a:gd name="T4" fmla="*/ 0 w 28"/>
                    <a:gd name="T5" fmla="*/ 4 h 11"/>
                    <a:gd name="T6" fmla="*/ 2 w 28"/>
                    <a:gd name="T7" fmla="*/ 0 h 11"/>
                    <a:gd name="T8" fmla="*/ 7 w 28"/>
                    <a:gd name="T9" fmla="*/ 0 h 11"/>
                    <a:gd name="T10" fmla="*/ 28 w 28"/>
                    <a:gd name="T11" fmla="*/ 11 h 11"/>
                    <a:gd name="T12" fmla="*/ 0 60000 65536"/>
                    <a:gd name="T13" fmla="*/ 0 60000 65536"/>
                    <a:gd name="T14" fmla="*/ 0 60000 65536"/>
                    <a:gd name="T15" fmla="*/ 0 60000 65536"/>
                    <a:gd name="T16" fmla="*/ 0 60000 65536"/>
                    <a:gd name="T17" fmla="*/ 0 60000 65536"/>
                    <a:gd name="T18" fmla="*/ 0 w 28"/>
                    <a:gd name="T19" fmla="*/ 0 h 11"/>
                    <a:gd name="T20" fmla="*/ 28 w 2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 h="11">
                      <a:moveTo>
                        <a:pt x="28" y="11"/>
                      </a:moveTo>
                      <a:lnTo>
                        <a:pt x="3" y="8"/>
                      </a:lnTo>
                      <a:lnTo>
                        <a:pt x="0" y="4"/>
                      </a:lnTo>
                      <a:lnTo>
                        <a:pt x="2" y="0"/>
                      </a:lnTo>
                      <a:lnTo>
                        <a:pt x="7" y="0"/>
                      </a:lnTo>
                      <a:lnTo>
                        <a:pt x="28" y="11"/>
                      </a:lnTo>
                      <a:close/>
                    </a:path>
                  </a:pathLst>
                </a:custGeom>
                <a:solidFill>
                  <a:srgbClr val="000000"/>
                </a:solidFill>
                <a:ln w="9525">
                  <a:noFill/>
                  <a:round/>
                  <a:headEnd/>
                  <a:tailEnd/>
                </a:ln>
              </p:spPr>
              <p:txBody>
                <a:bodyPr wrap="none" lIns="0" tIns="0" rIns="0" bIns="0">
                  <a:spAutoFit/>
                </a:bodyPr>
                <a:lstStyle/>
                <a:p>
                  <a:endParaRPr lang="sv-SE"/>
                </a:p>
              </p:txBody>
            </p:sp>
            <p:sp>
              <p:nvSpPr>
                <p:cNvPr id="127" name="Freeform 235"/>
                <p:cNvSpPr>
                  <a:spLocks/>
                </p:cNvSpPr>
                <p:nvPr/>
              </p:nvSpPr>
              <p:spPr bwMode="auto">
                <a:xfrm>
                  <a:off x="1517" y="1678"/>
                  <a:ext cx="13" cy="19"/>
                </a:xfrm>
                <a:custGeom>
                  <a:avLst/>
                  <a:gdLst>
                    <a:gd name="T0" fmla="*/ 13 w 13"/>
                    <a:gd name="T1" fmla="*/ 19 h 19"/>
                    <a:gd name="T2" fmla="*/ 0 w 13"/>
                    <a:gd name="T3" fmla="*/ 6 h 19"/>
                    <a:gd name="T4" fmla="*/ 2 w 13"/>
                    <a:gd name="T5" fmla="*/ 3 h 19"/>
                    <a:gd name="T6" fmla="*/ 7 w 13"/>
                    <a:gd name="T7" fmla="*/ 0 h 19"/>
                    <a:gd name="T8" fmla="*/ 10 w 13"/>
                    <a:gd name="T9" fmla="*/ 4 h 19"/>
                    <a:gd name="T10" fmla="*/ 13 w 13"/>
                    <a:gd name="T11" fmla="*/ 19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3" y="19"/>
                      </a:moveTo>
                      <a:lnTo>
                        <a:pt x="0" y="6"/>
                      </a:lnTo>
                      <a:lnTo>
                        <a:pt x="2" y="3"/>
                      </a:lnTo>
                      <a:lnTo>
                        <a:pt x="7" y="0"/>
                      </a:lnTo>
                      <a:lnTo>
                        <a:pt x="10" y="4"/>
                      </a:lnTo>
                      <a:lnTo>
                        <a:pt x="13" y="19"/>
                      </a:lnTo>
                      <a:close/>
                    </a:path>
                  </a:pathLst>
                </a:custGeom>
                <a:solidFill>
                  <a:srgbClr val="000000"/>
                </a:solidFill>
                <a:ln w="9525">
                  <a:noFill/>
                  <a:round/>
                  <a:headEnd/>
                  <a:tailEnd/>
                </a:ln>
              </p:spPr>
              <p:txBody>
                <a:bodyPr wrap="none" lIns="0" tIns="0" rIns="0" bIns="0">
                  <a:spAutoFit/>
                </a:bodyPr>
                <a:lstStyle/>
                <a:p>
                  <a:endParaRPr lang="sv-SE"/>
                </a:p>
              </p:txBody>
            </p:sp>
            <p:sp>
              <p:nvSpPr>
                <p:cNvPr id="128" name="Freeform 236"/>
                <p:cNvSpPr>
                  <a:spLocks/>
                </p:cNvSpPr>
                <p:nvPr/>
              </p:nvSpPr>
              <p:spPr bwMode="auto">
                <a:xfrm>
                  <a:off x="1557" y="1674"/>
                  <a:ext cx="10" cy="22"/>
                </a:xfrm>
                <a:custGeom>
                  <a:avLst/>
                  <a:gdLst>
                    <a:gd name="T0" fmla="*/ 2 w 10"/>
                    <a:gd name="T1" fmla="*/ 22 h 22"/>
                    <a:gd name="T2" fmla="*/ 0 w 10"/>
                    <a:gd name="T3" fmla="*/ 5 h 22"/>
                    <a:gd name="T4" fmla="*/ 5 w 10"/>
                    <a:gd name="T5" fmla="*/ 0 h 22"/>
                    <a:gd name="T6" fmla="*/ 10 w 10"/>
                    <a:gd name="T7" fmla="*/ 2 h 22"/>
                    <a:gd name="T8" fmla="*/ 9 w 10"/>
                    <a:gd name="T9" fmla="*/ 7 h 22"/>
                    <a:gd name="T10" fmla="*/ 2 w 10"/>
                    <a:gd name="T11" fmla="*/ 22 h 22"/>
                    <a:gd name="T12" fmla="*/ 0 60000 65536"/>
                    <a:gd name="T13" fmla="*/ 0 60000 65536"/>
                    <a:gd name="T14" fmla="*/ 0 60000 65536"/>
                    <a:gd name="T15" fmla="*/ 0 60000 65536"/>
                    <a:gd name="T16" fmla="*/ 0 60000 65536"/>
                    <a:gd name="T17" fmla="*/ 0 60000 65536"/>
                    <a:gd name="T18" fmla="*/ 0 w 10"/>
                    <a:gd name="T19" fmla="*/ 0 h 22"/>
                    <a:gd name="T20" fmla="*/ 10 w 1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0" h="22">
                      <a:moveTo>
                        <a:pt x="2" y="22"/>
                      </a:moveTo>
                      <a:lnTo>
                        <a:pt x="0" y="5"/>
                      </a:lnTo>
                      <a:lnTo>
                        <a:pt x="5" y="0"/>
                      </a:lnTo>
                      <a:lnTo>
                        <a:pt x="10" y="2"/>
                      </a:lnTo>
                      <a:lnTo>
                        <a:pt x="9" y="7"/>
                      </a:lnTo>
                      <a:lnTo>
                        <a:pt x="2" y="22"/>
                      </a:lnTo>
                      <a:close/>
                    </a:path>
                  </a:pathLst>
                </a:custGeom>
                <a:solidFill>
                  <a:srgbClr val="000000"/>
                </a:solidFill>
                <a:ln w="9525">
                  <a:noFill/>
                  <a:round/>
                  <a:headEnd/>
                  <a:tailEnd/>
                </a:ln>
              </p:spPr>
              <p:txBody>
                <a:bodyPr wrap="none" lIns="0" tIns="0" rIns="0" bIns="0">
                  <a:spAutoFit/>
                </a:bodyPr>
                <a:lstStyle/>
                <a:p>
                  <a:endParaRPr lang="sv-SE"/>
                </a:p>
              </p:txBody>
            </p:sp>
            <p:sp>
              <p:nvSpPr>
                <p:cNvPr id="129" name="Freeform 237"/>
                <p:cNvSpPr>
                  <a:spLocks/>
                </p:cNvSpPr>
                <p:nvPr/>
              </p:nvSpPr>
              <p:spPr bwMode="auto">
                <a:xfrm>
                  <a:off x="1577" y="1691"/>
                  <a:ext cx="27" cy="13"/>
                </a:xfrm>
                <a:custGeom>
                  <a:avLst/>
                  <a:gdLst>
                    <a:gd name="T0" fmla="*/ 0 w 27"/>
                    <a:gd name="T1" fmla="*/ 13 h 13"/>
                    <a:gd name="T2" fmla="*/ 19 w 27"/>
                    <a:gd name="T3" fmla="*/ 0 h 13"/>
                    <a:gd name="T4" fmla="*/ 27 w 27"/>
                    <a:gd name="T5" fmla="*/ 3 h 13"/>
                    <a:gd name="T6" fmla="*/ 27 w 27"/>
                    <a:gd name="T7" fmla="*/ 7 h 13"/>
                    <a:gd name="T8" fmla="*/ 22 w 27"/>
                    <a:gd name="T9" fmla="*/ 10 h 13"/>
                    <a:gd name="T10" fmla="*/ 0 w 27"/>
                    <a:gd name="T11" fmla="*/ 13 h 13"/>
                    <a:gd name="T12" fmla="*/ 0 60000 65536"/>
                    <a:gd name="T13" fmla="*/ 0 60000 65536"/>
                    <a:gd name="T14" fmla="*/ 0 60000 65536"/>
                    <a:gd name="T15" fmla="*/ 0 60000 65536"/>
                    <a:gd name="T16" fmla="*/ 0 60000 65536"/>
                    <a:gd name="T17" fmla="*/ 0 60000 65536"/>
                    <a:gd name="T18" fmla="*/ 0 w 27"/>
                    <a:gd name="T19" fmla="*/ 0 h 13"/>
                    <a:gd name="T20" fmla="*/ 27 w 2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7" h="13">
                      <a:moveTo>
                        <a:pt x="0" y="13"/>
                      </a:moveTo>
                      <a:lnTo>
                        <a:pt x="19" y="0"/>
                      </a:lnTo>
                      <a:lnTo>
                        <a:pt x="27" y="3"/>
                      </a:lnTo>
                      <a:lnTo>
                        <a:pt x="27" y="7"/>
                      </a:lnTo>
                      <a:lnTo>
                        <a:pt x="22" y="10"/>
                      </a:lnTo>
                      <a:lnTo>
                        <a:pt x="0" y="13"/>
                      </a:lnTo>
                      <a:close/>
                    </a:path>
                  </a:pathLst>
                </a:custGeom>
                <a:solidFill>
                  <a:srgbClr val="000000"/>
                </a:solidFill>
                <a:ln w="9525">
                  <a:noFill/>
                  <a:round/>
                  <a:headEnd/>
                  <a:tailEnd/>
                </a:ln>
              </p:spPr>
              <p:txBody>
                <a:bodyPr wrap="none" lIns="0" tIns="0" rIns="0" bIns="0">
                  <a:spAutoFit/>
                </a:bodyPr>
                <a:lstStyle/>
                <a:p>
                  <a:endParaRPr lang="sv-SE"/>
                </a:p>
              </p:txBody>
            </p:sp>
          </p:grpSp>
          <p:grpSp>
            <p:nvGrpSpPr>
              <p:cNvPr id="118" name="Group 238"/>
              <p:cNvGrpSpPr>
                <a:grpSpLocks/>
              </p:cNvGrpSpPr>
              <p:nvPr/>
            </p:nvGrpSpPr>
            <p:grpSpPr bwMode="auto">
              <a:xfrm>
                <a:off x="1459" y="1706"/>
                <a:ext cx="210" cy="517"/>
                <a:chOff x="1459" y="1706"/>
                <a:chExt cx="210" cy="517"/>
              </a:xfrm>
            </p:grpSpPr>
            <p:sp>
              <p:nvSpPr>
                <p:cNvPr id="119" name="Freeform 239"/>
                <p:cNvSpPr>
                  <a:spLocks/>
                </p:cNvSpPr>
                <p:nvPr/>
              </p:nvSpPr>
              <p:spPr bwMode="auto">
                <a:xfrm>
                  <a:off x="1496" y="1792"/>
                  <a:ext cx="106" cy="90"/>
                </a:xfrm>
                <a:custGeom>
                  <a:avLst/>
                  <a:gdLst>
                    <a:gd name="T0" fmla="*/ 70 w 106"/>
                    <a:gd name="T1" fmla="*/ 25 h 90"/>
                    <a:gd name="T2" fmla="*/ 56 w 106"/>
                    <a:gd name="T3" fmla="*/ 9 h 90"/>
                    <a:gd name="T4" fmla="*/ 44 w 106"/>
                    <a:gd name="T5" fmla="*/ 0 h 90"/>
                    <a:gd name="T6" fmla="*/ 28 w 106"/>
                    <a:gd name="T7" fmla="*/ 0 h 90"/>
                    <a:gd name="T8" fmla="*/ 10 w 106"/>
                    <a:gd name="T9" fmla="*/ 5 h 90"/>
                    <a:gd name="T10" fmla="*/ 3 w 106"/>
                    <a:gd name="T11" fmla="*/ 15 h 90"/>
                    <a:gd name="T12" fmla="*/ 0 w 106"/>
                    <a:gd name="T13" fmla="*/ 29 h 90"/>
                    <a:gd name="T14" fmla="*/ 3 w 106"/>
                    <a:gd name="T15" fmla="*/ 47 h 90"/>
                    <a:gd name="T16" fmla="*/ 14 w 106"/>
                    <a:gd name="T17" fmla="*/ 67 h 90"/>
                    <a:gd name="T18" fmla="*/ 31 w 106"/>
                    <a:gd name="T19" fmla="*/ 80 h 90"/>
                    <a:gd name="T20" fmla="*/ 45 w 106"/>
                    <a:gd name="T21" fmla="*/ 87 h 90"/>
                    <a:gd name="T22" fmla="*/ 61 w 106"/>
                    <a:gd name="T23" fmla="*/ 90 h 90"/>
                    <a:gd name="T24" fmla="*/ 71 w 106"/>
                    <a:gd name="T25" fmla="*/ 86 h 90"/>
                    <a:gd name="T26" fmla="*/ 79 w 106"/>
                    <a:gd name="T27" fmla="*/ 80 h 90"/>
                    <a:gd name="T28" fmla="*/ 83 w 106"/>
                    <a:gd name="T29" fmla="*/ 67 h 90"/>
                    <a:gd name="T30" fmla="*/ 81 w 106"/>
                    <a:gd name="T31" fmla="*/ 52 h 90"/>
                    <a:gd name="T32" fmla="*/ 78 w 106"/>
                    <a:gd name="T33" fmla="*/ 39 h 90"/>
                    <a:gd name="T34" fmla="*/ 103 w 106"/>
                    <a:gd name="T35" fmla="*/ 25 h 90"/>
                    <a:gd name="T36" fmla="*/ 106 w 106"/>
                    <a:gd name="T37" fmla="*/ 20 h 90"/>
                    <a:gd name="T38" fmla="*/ 103 w 106"/>
                    <a:gd name="T39" fmla="*/ 17 h 90"/>
                    <a:gd name="T40" fmla="*/ 74 w 106"/>
                    <a:gd name="T41" fmla="*/ 32 h 90"/>
                    <a:gd name="T42" fmla="*/ 70 w 106"/>
                    <a:gd name="T43" fmla="*/ 25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90"/>
                    <a:gd name="T68" fmla="*/ 106 w 106"/>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90">
                      <a:moveTo>
                        <a:pt x="70" y="25"/>
                      </a:moveTo>
                      <a:lnTo>
                        <a:pt x="56" y="9"/>
                      </a:lnTo>
                      <a:lnTo>
                        <a:pt x="44" y="0"/>
                      </a:lnTo>
                      <a:lnTo>
                        <a:pt x="28" y="0"/>
                      </a:lnTo>
                      <a:lnTo>
                        <a:pt x="10" y="5"/>
                      </a:lnTo>
                      <a:lnTo>
                        <a:pt x="3" y="15"/>
                      </a:lnTo>
                      <a:lnTo>
                        <a:pt x="0" y="29"/>
                      </a:lnTo>
                      <a:lnTo>
                        <a:pt x="3" y="47"/>
                      </a:lnTo>
                      <a:lnTo>
                        <a:pt x="14" y="67"/>
                      </a:lnTo>
                      <a:lnTo>
                        <a:pt x="31" y="80"/>
                      </a:lnTo>
                      <a:lnTo>
                        <a:pt x="45" y="87"/>
                      </a:lnTo>
                      <a:lnTo>
                        <a:pt x="61" y="90"/>
                      </a:lnTo>
                      <a:lnTo>
                        <a:pt x="71" y="86"/>
                      </a:lnTo>
                      <a:lnTo>
                        <a:pt x="79" y="80"/>
                      </a:lnTo>
                      <a:lnTo>
                        <a:pt x="83" y="67"/>
                      </a:lnTo>
                      <a:lnTo>
                        <a:pt x="81" y="52"/>
                      </a:lnTo>
                      <a:lnTo>
                        <a:pt x="78" y="39"/>
                      </a:lnTo>
                      <a:lnTo>
                        <a:pt x="103" y="25"/>
                      </a:lnTo>
                      <a:lnTo>
                        <a:pt x="106" y="20"/>
                      </a:lnTo>
                      <a:lnTo>
                        <a:pt x="103" y="17"/>
                      </a:lnTo>
                      <a:lnTo>
                        <a:pt x="74" y="32"/>
                      </a:lnTo>
                      <a:lnTo>
                        <a:pt x="70" y="25"/>
                      </a:lnTo>
                      <a:close/>
                    </a:path>
                  </a:pathLst>
                </a:custGeom>
                <a:solidFill>
                  <a:srgbClr val="000000"/>
                </a:solidFill>
                <a:ln w="9525">
                  <a:noFill/>
                  <a:round/>
                  <a:headEnd/>
                  <a:tailEnd/>
                </a:ln>
              </p:spPr>
              <p:txBody>
                <a:bodyPr wrap="none" lIns="0" tIns="0" rIns="0" bIns="0">
                  <a:spAutoFit/>
                </a:bodyPr>
                <a:lstStyle/>
                <a:p>
                  <a:endParaRPr lang="sv-SE"/>
                </a:p>
              </p:txBody>
            </p:sp>
            <p:sp>
              <p:nvSpPr>
                <p:cNvPr id="120" name="Freeform 240"/>
                <p:cNvSpPr>
                  <a:spLocks/>
                </p:cNvSpPr>
                <p:nvPr/>
              </p:nvSpPr>
              <p:spPr bwMode="auto">
                <a:xfrm>
                  <a:off x="1572" y="1706"/>
                  <a:ext cx="93" cy="202"/>
                </a:xfrm>
                <a:custGeom>
                  <a:avLst/>
                  <a:gdLst>
                    <a:gd name="T0" fmla="*/ 25 w 93"/>
                    <a:gd name="T1" fmla="*/ 170 h 202"/>
                    <a:gd name="T2" fmla="*/ 9 w 93"/>
                    <a:gd name="T3" fmla="*/ 182 h 202"/>
                    <a:gd name="T4" fmla="*/ 4 w 93"/>
                    <a:gd name="T5" fmla="*/ 185 h 202"/>
                    <a:gd name="T6" fmla="*/ 0 w 93"/>
                    <a:gd name="T7" fmla="*/ 193 h 202"/>
                    <a:gd name="T8" fmla="*/ 5 w 93"/>
                    <a:gd name="T9" fmla="*/ 201 h 202"/>
                    <a:gd name="T10" fmla="*/ 10 w 93"/>
                    <a:gd name="T11" fmla="*/ 202 h 202"/>
                    <a:gd name="T12" fmla="*/ 25 w 93"/>
                    <a:gd name="T13" fmla="*/ 197 h 202"/>
                    <a:gd name="T14" fmla="*/ 49 w 93"/>
                    <a:gd name="T15" fmla="*/ 182 h 202"/>
                    <a:gd name="T16" fmla="*/ 70 w 93"/>
                    <a:gd name="T17" fmla="*/ 162 h 202"/>
                    <a:gd name="T18" fmla="*/ 92 w 93"/>
                    <a:gd name="T19" fmla="*/ 141 h 202"/>
                    <a:gd name="T20" fmla="*/ 93 w 93"/>
                    <a:gd name="T21" fmla="*/ 132 h 202"/>
                    <a:gd name="T22" fmla="*/ 93 w 93"/>
                    <a:gd name="T23" fmla="*/ 107 h 202"/>
                    <a:gd name="T24" fmla="*/ 87 w 93"/>
                    <a:gd name="T25" fmla="*/ 68 h 202"/>
                    <a:gd name="T26" fmla="*/ 90 w 93"/>
                    <a:gd name="T27" fmla="*/ 46 h 202"/>
                    <a:gd name="T28" fmla="*/ 93 w 93"/>
                    <a:gd name="T29" fmla="*/ 37 h 202"/>
                    <a:gd name="T30" fmla="*/ 89 w 93"/>
                    <a:gd name="T31" fmla="*/ 33 h 202"/>
                    <a:gd name="T32" fmla="*/ 80 w 93"/>
                    <a:gd name="T33" fmla="*/ 28 h 202"/>
                    <a:gd name="T34" fmla="*/ 73 w 93"/>
                    <a:gd name="T35" fmla="*/ 26 h 202"/>
                    <a:gd name="T36" fmla="*/ 78 w 93"/>
                    <a:gd name="T37" fmla="*/ 3 h 202"/>
                    <a:gd name="T38" fmla="*/ 75 w 93"/>
                    <a:gd name="T39" fmla="*/ 0 h 202"/>
                    <a:gd name="T40" fmla="*/ 70 w 93"/>
                    <a:gd name="T41" fmla="*/ 1 h 202"/>
                    <a:gd name="T42" fmla="*/ 68 w 93"/>
                    <a:gd name="T43" fmla="*/ 27 h 202"/>
                    <a:gd name="T44" fmla="*/ 64 w 93"/>
                    <a:gd name="T45" fmla="*/ 35 h 202"/>
                    <a:gd name="T46" fmla="*/ 63 w 93"/>
                    <a:gd name="T47" fmla="*/ 38 h 202"/>
                    <a:gd name="T48" fmla="*/ 53 w 93"/>
                    <a:gd name="T49" fmla="*/ 35 h 202"/>
                    <a:gd name="T50" fmla="*/ 45 w 93"/>
                    <a:gd name="T51" fmla="*/ 35 h 202"/>
                    <a:gd name="T52" fmla="*/ 45 w 93"/>
                    <a:gd name="T53" fmla="*/ 40 h 202"/>
                    <a:gd name="T54" fmla="*/ 50 w 93"/>
                    <a:gd name="T55" fmla="*/ 43 h 202"/>
                    <a:gd name="T56" fmla="*/ 60 w 93"/>
                    <a:gd name="T57" fmla="*/ 43 h 202"/>
                    <a:gd name="T58" fmla="*/ 65 w 93"/>
                    <a:gd name="T59" fmla="*/ 47 h 202"/>
                    <a:gd name="T60" fmla="*/ 70 w 93"/>
                    <a:gd name="T61" fmla="*/ 55 h 202"/>
                    <a:gd name="T62" fmla="*/ 77 w 93"/>
                    <a:gd name="T63" fmla="*/ 67 h 202"/>
                    <a:gd name="T64" fmla="*/ 80 w 93"/>
                    <a:gd name="T65" fmla="*/ 92 h 202"/>
                    <a:gd name="T66" fmla="*/ 80 w 93"/>
                    <a:gd name="T67" fmla="*/ 115 h 202"/>
                    <a:gd name="T68" fmla="*/ 78 w 93"/>
                    <a:gd name="T69" fmla="*/ 133 h 202"/>
                    <a:gd name="T70" fmla="*/ 72 w 93"/>
                    <a:gd name="T71" fmla="*/ 141 h 202"/>
                    <a:gd name="T72" fmla="*/ 54 w 93"/>
                    <a:gd name="T73" fmla="*/ 152 h 202"/>
                    <a:gd name="T74" fmla="*/ 34 w 93"/>
                    <a:gd name="T75" fmla="*/ 162 h 202"/>
                    <a:gd name="T76" fmla="*/ 25 w 93"/>
                    <a:gd name="T77" fmla="*/ 170 h 2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202"/>
                    <a:gd name="T119" fmla="*/ 93 w 93"/>
                    <a:gd name="T120" fmla="*/ 202 h 2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202">
                      <a:moveTo>
                        <a:pt x="25" y="170"/>
                      </a:moveTo>
                      <a:lnTo>
                        <a:pt x="9" y="182"/>
                      </a:lnTo>
                      <a:lnTo>
                        <a:pt x="4" y="185"/>
                      </a:lnTo>
                      <a:lnTo>
                        <a:pt x="0" y="193"/>
                      </a:lnTo>
                      <a:lnTo>
                        <a:pt x="5" y="201"/>
                      </a:lnTo>
                      <a:lnTo>
                        <a:pt x="10" y="202"/>
                      </a:lnTo>
                      <a:lnTo>
                        <a:pt x="25" y="197"/>
                      </a:lnTo>
                      <a:lnTo>
                        <a:pt x="49" y="182"/>
                      </a:lnTo>
                      <a:lnTo>
                        <a:pt x="70" y="162"/>
                      </a:lnTo>
                      <a:lnTo>
                        <a:pt x="92" y="141"/>
                      </a:lnTo>
                      <a:lnTo>
                        <a:pt x="93" y="132"/>
                      </a:lnTo>
                      <a:lnTo>
                        <a:pt x="93" y="107"/>
                      </a:lnTo>
                      <a:lnTo>
                        <a:pt x="87" y="68"/>
                      </a:lnTo>
                      <a:lnTo>
                        <a:pt x="90" y="46"/>
                      </a:lnTo>
                      <a:lnTo>
                        <a:pt x="93" y="37"/>
                      </a:lnTo>
                      <a:lnTo>
                        <a:pt x="89" y="33"/>
                      </a:lnTo>
                      <a:lnTo>
                        <a:pt x="80" y="28"/>
                      </a:lnTo>
                      <a:lnTo>
                        <a:pt x="73" y="26"/>
                      </a:lnTo>
                      <a:lnTo>
                        <a:pt x="78" y="3"/>
                      </a:lnTo>
                      <a:lnTo>
                        <a:pt x="75" y="0"/>
                      </a:lnTo>
                      <a:lnTo>
                        <a:pt x="70" y="1"/>
                      </a:lnTo>
                      <a:lnTo>
                        <a:pt x="68" y="27"/>
                      </a:lnTo>
                      <a:lnTo>
                        <a:pt x="64" y="35"/>
                      </a:lnTo>
                      <a:lnTo>
                        <a:pt x="63" y="38"/>
                      </a:lnTo>
                      <a:lnTo>
                        <a:pt x="53" y="35"/>
                      </a:lnTo>
                      <a:lnTo>
                        <a:pt x="45" y="35"/>
                      </a:lnTo>
                      <a:lnTo>
                        <a:pt x="45" y="40"/>
                      </a:lnTo>
                      <a:lnTo>
                        <a:pt x="50" y="43"/>
                      </a:lnTo>
                      <a:lnTo>
                        <a:pt x="60" y="43"/>
                      </a:lnTo>
                      <a:lnTo>
                        <a:pt x="65" y="47"/>
                      </a:lnTo>
                      <a:lnTo>
                        <a:pt x="70" y="55"/>
                      </a:lnTo>
                      <a:lnTo>
                        <a:pt x="77" y="67"/>
                      </a:lnTo>
                      <a:lnTo>
                        <a:pt x="80" y="92"/>
                      </a:lnTo>
                      <a:lnTo>
                        <a:pt x="80" y="115"/>
                      </a:lnTo>
                      <a:lnTo>
                        <a:pt x="78" y="133"/>
                      </a:lnTo>
                      <a:lnTo>
                        <a:pt x="72" y="141"/>
                      </a:lnTo>
                      <a:lnTo>
                        <a:pt x="54" y="152"/>
                      </a:lnTo>
                      <a:lnTo>
                        <a:pt x="34" y="162"/>
                      </a:lnTo>
                      <a:lnTo>
                        <a:pt x="25" y="170"/>
                      </a:lnTo>
                      <a:close/>
                    </a:path>
                  </a:pathLst>
                </a:custGeom>
                <a:solidFill>
                  <a:srgbClr val="000000"/>
                </a:solidFill>
                <a:ln w="9525">
                  <a:noFill/>
                  <a:round/>
                  <a:headEnd/>
                  <a:tailEnd/>
                </a:ln>
              </p:spPr>
              <p:txBody>
                <a:bodyPr wrap="none" lIns="0" tIns="0" rIns="0" bIns="0">
                  <a:spAutoFit/>
                </a:bodyPr>
                <a:lstStyle/>
                <a:p>
                  <a:endParaRPr lang="sv-SE"/>
                </a:p>
              </p:txBody>
            </p:sp>
            <p:sp>
              <p:nvSpPr>
                <p:cNvPr id="121" name="Freeform 241"/>
                <p:cNvSpPr>
                  <a:spLocks/>
                </p:cNvSpPr>
                <p:nvPr/>
              </p:nvSpPr>
              <p:spPr bwMode="auto">
                <a:xfrm>
                  <a:off x="1459" y="1892"/>
                  <a:ext cx="85" cy="121"/>
                </a:xfrm>
                <a:custGeom>
                  <a:avLst/>
                  <a:gdLst>
                    <a:gd name="T0" fmla="*/ 85 w 85"/>
                    <a:gd name="T1" fmla="*/ 4 h 121"/>
                    <a:gd name="T2" fmla="*/ 76 w 85"/>
                    <a:gd name="T3" fmla="*/ 0 h 121"/>
                    <a:gd name="T4" fmla="*/ 56 w 85"/>
                    <a:gd name="T5" fmla="*/ 1 h 121"/>
                    <a:gd name="T6" fmla="*/ 38 w 85"/>
                    <a:gd name="T7" fmla="*/ 12 h 121"/>
                    <a:gd name="T8" fmla="*/ 15 w 85"/>
                    <a:gd name="T9" fmla="*/ 36 h 121"/>
                    <a:gd name="T10" fmla="*/ 1 w 85"/>
                    <a:gd name="T11" fmla="*/ 55 h 121"/>
                    <a:gd name="T12" fmla="*/ 0 w 85"/>
                    <a:gd name="T13" fmla="*/ 61 h 121"/>
                    <a:gd name="T14" fmla="*/ 7 w 85"/>
                    <a:gd name="T15" fmla="*/ 74 h 121"/>
                    <a:gd name="T16" fmla="*/ 21 w 85"/>
                    <a:gd name="T17" fmla="*/ 80 h 121"/>
                    <a:gd name="T18" fmla="*/ 38 w 85"/>
                    <a:gd name="T19" fmla="*/ 86 h 121"/>
                    <a:gd name="T20" fmla="*/ 52 w 85"/>
                    <a:gd name="T21" fmla="*/ 90 h 121"/>
                    <a:gd name="T22" fmla="*/ 60 w 85"/>
                    <a:gd name="T23" fmla="*/ 95 h 121"/>
                    <a:gd name="T24" fmla="*/ 56 w 85"/>
                    <a:gd name="T25" fmla="*/ 102 h 121"/>
                    <a:gd name="T26" fmla="*/ 46 w 85"/>
                    <a:gd name="T27" fmla="*/ 111 h 121"/>
                    <a:gd name="T28" fmla="*/ 33 w 85"/>
                    <a:gd name="T29" fmla="*/ 112 h 121"/>
                    <a:gd name="T30" fmla="*/ 23 w 85"/>
                    <a:gd name="T31" fmla="*/ 110 h 121"/>
                    <a:gd name="T32" fmla="*/ 18 w 85"/>
                    <a:gd name="T33" fmla="*/ 112 h 121"/>
                    <a:gd name="T34" fmla="*/ 18 w 85"/>
                    <a:gd name="T35" fmla="*/ 117 h 121"/>
                    <a:gd name="T36" fmla="*/ 30 w 85"/>
                    <a:gd name="T37" fmla="*/ 121 h 121"/>
                    <a:gd name="T38" fmla="*/ 46 w 85"/>
                    <a:gd name="T39" fmla="*/ 121 h 121"/>
                    <a:gd name="T40" fmla="*/ 60 w 85"/>
                    <a:gd name="T41" fmla="*/ 117 h 121"/>
                    <a:gd name="T42" fmla="*/ 68 w 85"/>
                    <a:gd name="T43" fmla="*/ 112 h 121"/>
                    <a:gd name="T44" fmla="*/ 72 w 85"/>
                    <a:gd name="T45" fmla="*/ 105 h 121"/>
                    <a:gd name="T46" fmla="*/ 76 w 85"/>
                    <a:gd name="T47" fmla="*/ 96 h 121"/>
                    <a:gd name="T48" fmla="*/ 70 w 85"/>
                    <a:gd name="T49" fmla="*/ 89 h 121"/>
                    <a:gd name="T50" fmla="*/ 52 w 85"/>
                    <a:gd name="T51" fmla="*/ 84 h 121"/>
                    <a:gd name="T52" fmla="*/ 36 w 85"/>
                    <a:gd name="T53" fmla="*/ 79 h 121"/>
                    <a:gd name="T54" fmla="*/ 18 w 85"/>
                    <a:gd name="T55" fmla="*/ 71 h 121"/>
                    <a:gd name="T56" fmla="*/ 16 w 85"/>
                    <a:gd name="T57" fmla="*/ 64 h 121"/>
                    <a:gd name="T58" fmla="*/ 18 w 85"/>
                    <a:gd name="T59" fmla="*/ 51 h 121"/>
                    <a:gd name="T60" fmla="*/ 30 w 85"/>
                    <a:gd name="T61" fmla="*/ 36 h 121"/>
                    <a:gd name="T62" fmla="*/ 43 w 85"/>
                    <a:gd name="T63" fmla="*/ 27 h 121"/>
                    <a:gd name="T64" fmla="*/ 67 w 85"/>
                    <a:gd name="T65" fmla="*/ 20 h 121"/>
                    <a:gd name="T66" fmla="*/ 85 w 85"/>
                    <a:gd name="T67" fmla="*/ 17 h 121"/>
                    <a:gd name="T68" fmla="*/ 85 w 85"/>
                    <a:gd name="T69" fmla="*/ 9 h 121"/>
                    <a:gd name="T70" fmla="*/ 85 w 85"/>
                    <a:gd name="T71" fmla="*/ 4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
                    <a:gd name="T109" fmla="*/ 0 h 121"/>
                    <a:gd name="T110" fmla="*/ 85 w 85"/>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 h="121">
                      <a:moveTo>
                        <a:pt x="85" y="4"/>
                      </a:moveTo>
                      <a:lnTo>
                        <a:pt x="76" y="0"/>
                      </a:lnTo>
                      <a:lnTo>
                        <a:pt x="56" y="1"/>
                      </a:lnTo>
                      <a:lnTo>
                        <a:pt x="38" y="12"/>
                      </a:lnTo>
                      <a:lnTo>
                        <a:pt x="15" y="36"/>
                      </a:lnTo>
                      <a:lnTo>
                        <a:pt x="1" y="55"/>
                      </a:lnTo>
                      <a:lnTo>
                        <a:pt x="0" y="61"/>
                      </a:lnTo>
                      <a:lnTo>
                        <a:pt x="7" y="74"/>
                      </a:lnTo>
                      <a:lnTo>
                        <a:pt x="21" y="80"/>
                      </a:lnTo>
                      <a:lnTo>
                        <a:pt x="38" y="86"/>
                      </a:lnTo>
                      <a:lnTo>
                        <a:pt x="52" y="90"/>
                      </a:lnTo>
                      <a:lnTo>
                        <a:pt x="60" y="95"/>
                      </a:lnTo>
                      <a:lnTo>
                        <a:pt x="56" y="102"/>
                      </a:lnTo>
                      <a:lnTo>
                        <a:pt x="46" y="111"/>
                      </a:lnTo>
                      <a:lnTo>
                        <a:pt x="33" y="112"/>
                      </a:lnTo>
                      <a:lnTo>
                        <a:pt x="23" y="110"/>
                      </a:lnTo>
                      <a:lnTo>
                        <a:pt x="18" y="112"/>
                      </a:lnTo>
                      <a:lnTo>
                        <a:pt x="18" y="117"/>
                      </a:lnTo>
                      <a:lnTo>
                        <a:pt x="30" y="121"/>
                      </a:lnTo>
                      <a:lnTo>
                        <a:pt x="46" y="121"/>
                      </a:lnTo>
                      <a:lnTo>
                        <a:pt x="60" y="117"/>
                      </a:lnTo>
                      <a:lnTo>
                        <a:pt x="68" y="112"/>
                      </a:lnTo>
                      <a:lnTo>
                        <a:pt x="72" y="105"/>
                      </a:lnTo>
                      <a:lnTo>
                        <a:pt x="76" y="96"/>
                      </a:lnTo>
                      <a:lnTo>
                        <a:pt x="70" y="89"/>
                      </a:lnTo>
                      <a:lnTo>
                        <a:pt x="52" y="84"/>
                      </a:lnTo>
                      <a:lnTo>
                        <a:pt x="36" y="79"/>
                      </a:lnTo>
                      <a:lnTo>
                        <a:pt x="18" y="71"/>
                      </a:lnTo>
                      <a:lnTo>
                        <a:pt x="16" y="64"/>
                      </a:lnTo>
                      <a:lnTo>
                        <a:pt x="18" y="51"/>
                      </a:lnTo>
                      <a:lnTo>
                        <a:pt x="30" y="36"/>
                      </a:lnTo>
                      <a:lnTo>
                        <a:pt x="43" y="27"/>
                      </a:lnTo>
                      <a:lnTo>
                        <a:pt x="67" y="20"/>
                      </a:lnTo>
                      <a:lnTo>
                        <a:pt x="85" y="17"/>
                      </a:lnTo>
                      <a:lnTo>
                        <a:pt x="85" y="9"/>
                      </a:lnTo>
                      <a:lnTo>
                        <a:pt x="85" y="4"/>
                      </a:lnTo>
                      <a:close/>
                    </a:path>
                  </a:pathLst>
                </a:custGeom>
                <a:solidFill>
                  <a:srgbClr val="000000"/>
                </a:solidFill>
                <a:ln w="9525">
                  <a:noFill/>
                  <a:round/>
                  <a:headEnd/>
                  <a:tailEnd/>
                </a:ln>
              </p:spPr>
              <p:txBody>
                <a:bodyPr wrap="none" lIns="0" tIns="0" rIns="0" bIns="0">
                  <a:spAutoFit/>
                </a:bodyPr>
                <a:lstStyle/>
                <a:p>
                  <a:endParaRPr lang="sv-SE"/>
                </a:p>
              </p:txBody>
            </p:sp>
            <p:sp>
              <p:nvSpPr>
                <p:cNvPr id="122" name="Freeform 242"/>
                <p:cNvSpPr>
                  <a:spLocks/>
                </p:cNvSpPr>
                <p:nvPr/>
              </p:nvSpPr>
              <p:spPr bwMode="auto">
                <a:xfrm>
                  <a:off x="1527" y="1886"/>
                  <a:ext cx="79" cy="149"/>
                </a:xfrm>
                <a:custGeom>
                  <a:avLst/>
                  <a:gdLst>
                    <a:gd name="T0" fmla="*/ 69 w 79"/>
                    <a:gd name="T1" fmla="*/ 47 h 149"/>
                    <a:gd name="T2" fmla="*/ 60 w 79"/>
                    <a:gd name="T3" fmla="*/ 18 h 149"/>
                    <a:gd name="T4" fmla="*/ 52 w 79"/>
                    <a:gd name="T5" fmla="*/ 5 h 149"/>
                    <a:gd name="T6" fmla="*/ 32 w 79"/>
                    <a:gd name="T7" fmla="*/ 0 h 149"/>
                    <a:gd name="T8" fmla="*/ 13 w 79"/>
                    <a:gd name="T9" fmla="*/ 2 h 149"/>
                    <a:gd name="T10" fmla="*/ 4 w 79"/>
                    <a:gd name="T11" fmla="*/ 16 h 149"/>
                    <a:gd name="T12" fmla="*/ 7 w 79"/>
                    <a:gd name="T13" fmla="*/ 35 h 149"/>
                    <a:gd name="T14" fmla="*/ 10 w 79"/>
                    <a:gd name="T15" fmla="*/ 63 h 149"/>
                    <a:gd name="T16" fmla="*/ 10 w 79"/>
                    <a:gd name="T17" fmla="*/ 90 h 149"/>
                    <a:gd name="T18" fmla="*/ 4 w 79"/>
                    <a:gd name="T19" fmla="*/ 112 h 149"/>
                    <a:gd name="T20" fmla="*/ 0 w 79"/>
                    <a:gd name="T21" fmla="*/ 126 h 149"/>
                    <a:gd name="T22" fmla="*/ 3 w 79"/>
                    <a:gd name="T23" fmla="*/ 136 h 149"/>
                    <a:gd name="T24" fmla="*/ 13 w 79"/>
                    <a:gd name="T25" fmla="*/ 142 h 149"/>
                    <a:gd name="T26" fmla="*/ 23 w 79"/>
                    <a:gd name="T27" fmla="*/ 147 h 149"/>
                    <a:gd name="T28" fmla="*/ 35 w 79"/>
                    <a:gd name="T29" fmla="*/ 149 h 149"/>
                    <a:gd name="T30" fmla="*/ 50 w 79"/>
                    <a:gd name="T31" fmla="*/ 149 h 149"/>
                    <a:gd name="T32" fmla="*/ 67 w 79"/>
                    <a:gd name="T33" fmla="*/ 138 h 149"/>
                    <a:gd name="T34" fmla="*/ 79 w 79"/>
                    <a:gd name="T35" fmla="*/ 115 h 149"/>
                    <a:gd name="T36" fmla="*/ 78 w 79"/>
                    <a:gd name="T37" fmla="*/ 93 h 149"/>
                    <a:gd name="T38" fmla="*/ 70 w 79"/>
                    <a:gd name="T39" fmla="*/ 68 h 149"/>
                    <a:gd name="T40" fmla="*/ 69 w 79"/>
                    <a:gd name="T41" fmla="*/ 47 h 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149"/>
                    <a:gd name="T65" fmla="*/ 79 w 79"/>
                    <a:gd name="T66" fmla="*/ 149 h 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149">
                      <a:moveTo>
                        <a:pt x="69" y="47"/>
                      </a:moveTo>
                      <a:lnTo>
                        <a:pt x="60" y="18"/>
                      </a:lnTo>
                      <a:lnTo>
                        <a:pt x="52" y="5"/>
                      </a:lnTo>
                      <a:lnTo>
                        <a:pt x="32" y="0"/>
                      </a:lnTo>
                      <a:lnTo>
                        <a:pt x="13" y="2"/>
                      </a:lnTo>
                      <a:lnTo>
                        <a:pt x="4" y="16"/>
                      </a:lnTo>
                      <a:lnTo>
                        <a:pt x="7" y="35"/>
                      </a:lnTo>
                      <a:lnTo>
                        <a:pt x="10" y="63"/>
                      </a:lnTo>
                      <a:lnTo>
                        <a:pt x="10" y="90"/>
                      </a:lnTo>
                      <a:lnTo>
                        <a:pt x="4" y="112"/>
                      </a:lnTo>
                      <a:lnTo>
                        <a:pt x="0" y="126"/>
                      </a:lnTo>
                      <a:lnTo>
                        <a:pt x="3" y="136"/>
                      </a:lnTo>
                      <a:lnTo>
                        <a:pt x="13" y="142"/>
                      </a:lnTo>
                      <a:lnTo>
                        <a:pt x="23" y="147"/>
                      </a:lnTo>
                      <a:lnTo>
                        <a:pt x="35" y="149"/>
                      </a:lnTo>
                      <a:lnTo>
                        <a:pt x="50" y="149"/>
                      </a:lnTo>
                      <a:lnTo>
                        <a:pt x="67" y="138"/>
                      </a:lnTo>
                      <a:lnTo>
                        <a:pt x="79" y="115"/>
                      </a:lnTo>
                      <a:lnTo>
                        <a:pt x="78" y="93"/>
                      </a:lnTo>
                      <a:lnTo>
                        <a:pt x="70" y="68"/>
                      </a:lnTo>
                      <a:lnTo>
                        <a:pt x="69" y="47"/>
                      </a:lnTo>
                      <a:close/>
                    </a:path>
                  </a:pathLst>
                </a:custGeom>
                <a:solidFill>
                  <a:srgbClr val="000000"/>
                </a:solidFill>
                <a:ln w="9525">
                  <a:noFill/>
                  <a:round/>
                  <a:headEnd/>
                  <a:tailEnd/>
                </a:ln>
              </p:spPr>
              <p:txBody>
                <a:bodyPr wrap="none" lIns="0" tIns="0" rIns="0" bIns="0">
                  <a:spAutoFit/>
                </a:bodyPr>
                <a:lstStyle/>
                <a:p>
                  <a:endParaRPr lang="sv-SE"/>
                </a:p>
              </p:txBody>
            </p:sp>
            <p:sp>
              <p:nvSpPr>
                <p:cNvPr id="123" name="Freeform 243"/>
                <p:cNvSpPr>
                  <a:spLocks/>
                </p:cNvSpPr>
                <p:nvPr/>
              </p:nvSpPr>
              <p:spPr bwMode="auto">
                <a:xfrm>
                  <a:off x="1505" y="2007"/>
                  <a:ext cx="60" cy="216"/>
                </a:xfrm>
                <a:custGeom>
                  <a:avLst/>
                  <a:gdLst>
                    <a:gd name="T0" fmla="*/ 56 w 60"/>
                    <a:gd name="T1" fmla="*/ 3 h 216"/>
                    <a:gd name="T2" fmla="*/ 41 w 60"/>
                    <a:gd name="T3" fmla="*/ 0 h 216"/>
                    <a:gd name="T4" fmla="*/ 32 w 60"/>
                    <a:gd name="T5" fmla="*/ 3 h 216"/>
                    <a:gd name="T6" fmla="*/ 29 w 60"/>
                    <a:gd name="T7" fmla="*/ 15 h 216"/>
                    <a:gd name="T8" fmla="*/ 32 w 60"/>
                    <a:gd name="T9" fmla="*/ 76 h 216"/>
                    <a:gd name="T10" fmla="*/ 32 w 60"/>
                    <a:gd name="T11" fmla="*/ 91 h 216"/>
                    <a:gd name="T12" fmla="*/ 26 w 60"/>
                    <a:gd name="T13" fmla="*/ 118 h 216"/>
                    <a:gd name="T14" fmla="*/ 25 w 60"/>
                    <a:gd name="T15" fmla="*/ 150 h 216"/>
                    <a:gd name="T16" fmla="*/ 29 w 60"/>
                    <a:gd name="T17" fmla="*/ 165 h 216"/>
                    <a:gd name="T18" fmla="*/ 25 w 60"/>
                    <a:gd name="T19" fmla="*/ 175 h 216"/>
                    <a:gd name="T20" fmla="*/ 6 w 60"/>
                    <a:gd name="T21" fmla="*/ 187 h 216"/>
                    <a:gd name="T22" fmla="*/ 0 w 60"/>
                    <a:gd name="T23" fmla="*/ 205 h 216"/>
                    <a:gd name="T24" fmla="*/ 0 w 60"/>
                    <a:gd name="T25" fmla="*/ 211 h 216"/>
                    <a:gd name="T26" fmla="*/ 15 w 60"/>
                    <a:gd name="T27" fmla="*/ 216 h 216"/>
                    <a:gd name="T28" fmla="*/ 19 w 60"/>
                    <a:gd name="T29" fmla="*/ 213 h 216"/>
                    <a:gd name="T30" fmla="*/ 20 w 60"/>
                    <a:gd name="T31" fmla="*/ 203 h 216"/>
                    <a:gd name="T32" fmla="*/ 25 w 60"/>
                    <a:gd name="T33" fmla="*/ 188 h 216"/>
                    <a:gd name="T34" fmla="*/ 31 w 60"/>
                    <a:gd name="T35" fmla="*/ 182 h 216"/>
                    <a:gd name="T36" fmla="*/ 39 w 60"/>
                    <a:gd name="T37" fmla="*/ 177 h 216"/>
                    <a:gd name="T38" fmla="*/ 45 w 60"/>
                    <a:gd name="T39" fmla="*/ 172 h 216"/>
                    <a:gd name="T40" fmla="*/ 47 w 60"/>
                    <a:gd name="T41" fmla="*/ 167 h 216"/>
                    <a:gd name="T42" fmla="*/ 42 w 60"/>
                    <a:gd name="T43" fmla="*/ 162 h 216"/>
                    <a:gd name="T44" fmla="*/ 39 w 60"/>
                    <a:gd name="T45" fmla="*/ 158 h 216"/>
                    <a:gd name="T46" fmla="*/ 35 w 60"/>
                    <a:gd name="T47" fmla="*/ 146 h 216"/>
                    <a:gd name="T48" fmla="*/ 39 w 60"/>
                    <a:gd name="T49" fmla="*/ 117 h 216"/>
                    <a:gd name="T50" fmla="*/ 47 w 60"/>
                    <a:gd name="T51" fmla="*/ 83 h 216"/>
                    <a:gd name="T52" fmla="*/ 56 w 60"/>
                    <a:gd name="T53" fmla="*/ 58 h 216"/>
                    <a:gd name="T54" fmla="*/ 60 w 60"/>
                    <a:gd name="T55" fmla="*/ 26 h 216"/>
                    <a:gd name="T56" fmla="*/ 56 w 60"/>
                    <a:gd name="T57" fmla="*/ 3 h 2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6"/>
                    <a:gd name="T89" fmla="*/ 60 w 60"/>
                    <a:gd name="T90" fmla="*/ 216 h 2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6">
                      <a:moveTo>
                        <a:pt x="56" y="3"/>
                      </a:moveTo>
                      <a:lnTo>
                        <a:pt x="41" y="0"/>
                      </a:lnTo>
                      <a:lnTo>
                        <a:pt x="32" y="3"/>
                      </a:lnTo>
                      <a:lnTo>
                        <a:pt x="29" y="15"/>
                      </a:lnTo>
                      <a:lnTo>
                        <a:pt x="32" y="76"/>
                      </a:lnTo>
                      <a:lnTo>
                        <a:pt x="32" y="91"/>
                      </a:lnTo>
                      <a:lnTo>
                        <a:pt x="26" y="118"/>
                      </a:lnTo>
                      <a:lnTo>
                        <a:pt x="25" y="150"/>
                      </a:lnTo>
                      <a:lnTo>
                        <a:pt x="29" y="165"/>
                      </a:lnTo>
                      <a:lnTo>
                        <a:pt x="25" y="175"/>
                      </a:lnTo>
                      <a:lnTo>
                        <a:pt x="6" y="187"/>
                      </a:lnTo>
                      <a:lnTo>
                        <a:pt x="0" y="205"/>
                      </a:lnTo>
                      <a:lnTo>
                        <a:pt x="0" y="211"/>
                      </a:lnTo>
                      <a:lnTo>
                        <a:pt x="15" y="216"/>
                      </a:lnTo>
                      <a:lnTo>
                        <a:pt x="19" y="213"/>
                      </a:lnTo>
                      <a:lnTo>
                        <a:pt x="20" y="203"/>
                      </a:lnTo>
                      <a:lnTo>
                        <a:pt x="25" y="188"/>
                      </a:lnTo>
                      <a:lnTo>
                        <a:pt x="31" y="182"/>
                      </a:lnTo>
                      <a:lnTo>
                        <a:pt x="39" y="177"/>
                      </a:lnTo>
                      <a:lnTo>
                        <a:pt x="45" y="172"/>
                      </a:lnTo>
                      <a:lnTo>
                        <a:pt x="47" y="167"/>
                      </a:lnTo>
                      <a:lnTo>
                        <a:pt x="42" y="162"/>
                      </a:lnTo>
                      <a:lnTo>
                        <a:pt x="39" y="158"/>
                      </a:lnTo>
                      <a:lnTo>
                        <a:pt x="35" y="146"/>
                      </a:lnTo>
                      <a:lnTo>
                        <a:pt x="39" y="117"/>
                      </a:lnTo>
                      <a:lnTo>
                        <a:pt x="47" y="83"/>
                      </a:lnTo>
                      <a:lnTo>
                        <a:pt x="56" y="58"/>
                      </a:lnTo>
                      <a:lnTo>
                        <a:pt x="60" y="26"/>
                      </a:lnTo>
                      <a:lnTo>
                        <a:pt x="56" y="3"/>
                      </a:lnTo>
                      <a:close/>
                    </a:path>
                  </a:pathLst>
                </a:custGeom>
                <a:solidFill>
                  <a:srgbClr val="000000"/>
                </a:solidFill>
                <a:ln w="9525">
                  <a:noFill/>
                  <a:round/>
                  <a:headEnd/>
                  <a:tailEnd/>
                </a:ln>
              </p:spPr>
              <p:txBody>
                <a:bodyPr wrap="none" lIns="0" tIns="0" rIns="0" bIns="0">
                  <a:spAutoFit/>
                </a:bodyPr>
                <a:lstStyle/>
                <a:p>
                  <a:endParaRPr lang="sv-SE"/>
                </a:p>
              </p:txBody>
            </p:sp>
            <p:sp>
              <p:nvSpPr>
                <p:cNvPr id="124" name="Freeform 244"/>
                <p:cNvSpPr>
                  <a:spLocks/>
                </p:cNvSpPr>
                <p:nvPr/>
              </p:nvSpPr>
              <p:spPr bwMode="auto">
                <a:xfrm>
                  <a:off x="1569" y="2007"/>
                  <a:ext cx="100" cy="182"/>
                </a:xfrm>
                <a:custGeom>
                  <a:avLst/>
                  <a:gdLst>
                    <a:gd name="T0" fmla="*/ 33 w 100"/>
                    <a:gd name="T1" fmla="*/ 26 h 182"/>
                    <a:gd name="T2" fmla="*/ 30 w 100"/>
                    <a:gd name="T3" fmla="*/ 8 h 182"/>
                    <a:gd name="T4" fmla="*/ 18 w 100"/>
                    <a:gd name="T5" fmla="*/ 0 h 182"/>
                    <a:gd name="T6" fmla="*/ 1 w 100"/>
                    <a:gd name="T7" fmla="*/ 1 h 182"/>
                    <a:gd name="T8" fmla="*/ 0 w 100"/>
                    <a:gd name="T9" fmla="*/ 8 h 182"/>
                    <a:gd name="T10" fmla="*/ 1 w 100"/>
                    <a:gd name="T11" fmla="*/ 25 h 182"/>
                    <a:gd name="T12" fmla="*/ 10 w 100"/>
                    <a:gd name="T13" fmla="*/ 52 h 182"/>
                    <a:gd name="T14" fmla="*/ 17 w 100"/>
                    <a:gd name="T15" fmla="*/ 71 h 182"/>
                    <a:gd name="T16" fmla="*/ 25 w 100"/>
                    <a:gd name="T17" fmla="*/ 97 h 182"/>
                    <a:gd name="T18" fmla="*/ 27 w 100"/>
                    <a:gd name="T19" fmla="*/ 118 h 182"/>
                    <a:gd name="T20" fmla="*/ 27 w 100"/>
                    <a:gd name="T21" fmla="*/ 137 h 182"/>
                    <a:gd name="T22" fmla="*/ 23 w 100"/>
                    <a:gd name="T23" fmla="*/ 150 h 182"/>
                    <a:gd name="T24" fmla="*/ 20 w 100"/>
                    <a:gd name="T25" fmla="*/ 156 h 182"/>
                    <a:gd name="T26" fmla="*/ 20 w 100"/>
                    <a:gd name="T27" fmla="*/ 160 h 182"/>
                    <a:gd name="T28" fmla="*/ 25 w 100"/>
                    <a:gd name="T29" fmla="*/ 166 h 182"/>
                    <a:gd name="T30" fmla="*/ 35 w 100"/>
                    <a:gd name="T31" fmla="*/ 168 h 182"/>
                    <a:gd name="T32" fmla="*/ 48 w 100"/>
                    <a:gd name="T33" fmla="*/ 168 h 182"/>
                    <a:gd name="T34" fmla="*/ 73 w 100"/>
                    <a:gd name="T35" fmla="*/ 175 h 182"/>
                    <a:gd name="T36" fmla="*/ 83 w 100"/>
                    <a:gd name="T37" fmla="*/ 182 h 182"/>
                    <a:gd name="T38" fmla="*/ 93 w 100"/>
                    <a:gd name="T39" fmla="*/ 177 h 182"/>
                    <a:gd name="T40" fmla="*/ 100 w 100"/>
                    <a:gd name="T41" fmla="*/ 166 h 182"/>
                    <a:gd name="T42" fmla="*/ 93 w 100"/>
                    <a:gd name="T43" fmla="*/ 162 h 182"/>
                    <a:gd name="T44" fmla="*/ 72 w 100"/>
                    <a:gd name="T45" fmla="*/ 160 h 182"/>
                    <a:gd name="T46" fmla="*/ 47 w 100"/>
                    <a:gd name="T47" fmla="*/ 160 h 182"/>
                    <a:gd name="T48" fmla="*/ 36 w 100"/>
                    <a:gd name="T49" fmla="*/ 158 h 182"/>
                    <a:gd name="T50" fmla="*/ 35 w 100"/>
                    <a:gd name="T51" fmla="*/ 151 h 182"/>
                    <a:gd name="T52" fmla="*/ 36 w 100"/>
                    <a:gd name="T53" fmla="*/ 138 h 182"/>
                    <a:gd name="T54" fmla="*/ 37 w 100"/>
                    <a:gd name="T55" fmla="*/ 118 h 182"/>
                    <a:gd name="T56" fmla="*/ 36 w 100"/>
                    <a:gd name="T57" fmla="*/ 95 h 182"/>
                    <a:gd name="T58" fmla="*/ 31 w 100"/>
                    <a:gd name="T59" fmla="*/ 62 h 182"/>
                    <a:gd name="T60" fmla="*/ 33 w 100"/>
                    <a:gd name="T61" fmla="*/ 35 h 182"/>
                    <a:gd name="T62" fmla="*/ 33 w 100"/>
                    <a:gd name="T63" fmla="*/ 26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82"/>
                    <a:gd name="T98" fmla="*/ 100 w 100"/>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82">
                      <a:moveTo>
                        <a:pt x="33" y="26"/>
                      </a:moveTo>
                      <a:lnTo>
                        <a:pt x="30" y="8"/>
                      </a:lnTo>
                      <a:lnTo>
                        <a:pt x="18" y="0"/>
                      </a:lnTo>
                      <a:lnTo>
                        <a:pt x="1" y="1"/>
                      </a:lnTo>
                      <a:lnTo>
                        <a:pt x="0" y="8"/>
                      </a:lnTo>
                      <a:lnTo>
                        <a:pt x="1" y="25"/>
                      </a:lnTo>
                      <a:lnTo>
                        <a:pt x="10" y="52"/>
                      </a:lnTo>
                      <a:lnTo>
                        <a:pt x="17" y="71"/>
                      </a:lnTo>
                      <a:lnTo>
                        <a:pt x="25" y="97"/>
                      </a:lnTo>
                      <a:lnTo>
                        <a:pt x="27" y="118"/>
                      </a:lnTo>
                      <a:lnTo>
                        <a:pt x="27" y="137"/>
                      </a:lnTo>
                      <a:lnTo>
                        <a:pt x="23" y="150"/>
                      </a:lnTo>
                      <a:lnTo>
                        <a:pt x="20" y="156"/>
                      </a:lnTo>
                      <a:lnTo>
                        <a:pt x="20" y="160"/>
                      </a:lnTo>
                      <a:lnTo>
                        <a:pt x="25" y="166"/>
                      </a:lnTo>
                      <a:lnTo>
                        <a:pt x="35" y="168"/>
                      </a:lnTo>
                      <a:lnTo>
                        <a:pt x="48" y="168"/>
                      </a:lnTo>
                      <a:lnTo>
                        <a:pt x="73" y="175"/>
                      </a:lnTo>
                      <a:lnTo>
                        <a:pt x="83" y="182"/>
                      </a:lnTo>
                      <a:lnTo>
                        <a:pt x="93" y="177"/>
                      </a:lnTo>
                      <a:lnTo>
                        <a:pt x="100" y="166"/>
                      </a:lnTo>
                      <a:lnTo>
                        <a:pt x="93" y="162"/>
                      </a:lnTo>
                      <a:lnTo>
                        <a:pt x="72" y="160"/>
                      </a:lnTo>
                      <a:lnTo>
                        <a:pt x="47" y="160"/>
                      </a:lnTo>
                      <a:lnTo>
                        <a:pt x="36" y="158"/>
                      </a:lnTo>
                      <a:lnTo>
                        <a:pt x="35" y="151"/>
                      </a:lnTo>
                      <a:lnTo>
                        <a:pt x="36" y="138"/>
                      </a:lnTo>
                      <a:lnTo>
                        <a:pt x="37" y="118"/>
                      </a:lnTo>
                      <a:lnTo>
                        <a:pt x="36" y="95"/>
                      </a:lnTo>
                      <a:lnTo>
                        <a:pt x="31" y="62"/>
                      </a:lnTo>
                      <a:lnTo>
                        <a:pt x="33" y="35"/>
                      </a:lnTo>
                      <a:lnTo>
                        <a:pt x="33" y="26"/>
                      </a:lnTo>
                      <a:close/>
                    </a:path>
                  </a:pathLst>
                </a:custGeom>
                <a:solidFill>
                  <a:srgbClr val="000000"/>
                </a:solidFill>
                <a:ln w="9525">
                  <a:noFill/>
                  <a:round/>
                  <a:headEnd/>
                  <a:tailEnd/>
                </a:ln>
              </p:spPr>
              <p:txBody>
                <a:bodyPr wrap="none" lIns="0" tIns="0" rIns="0" bIns="0">
                  <a:spAutoFit/>
                </a:bodyPr>
                <a:lstStyle/>
                <a:p>
                  <a:endParaRPr lang="sv-SE"/>
                </a:p>
              </p:txBody>
            </p:sp>
          </p:grpSp>
        </p:grpSp>
        <p:graphicFrame>
          <p:nvGraphicFramePr>
            <p:cNvPr id="116" name="Object 245"/>
            <p:cNvGraphicFramePr>
              <a:graphicFrameLocks noChangeAspect="1"/>
            </p:cNvGraphicFramePr>
            <p:nvPr/>
          </p:nvGraphicFramePr>
          <p:xfrm>
            <a:off x="697" y="1162"/>
            <a:ext cx="141" cy="228"/>
          </p:xfrm>
          <a:graphic>
            <a:graphicData uri="http://schemas.openxmlformats.org/presentationml/2006/ole">
              <mc:AlternateContent xmlns:mc="http://schemas.openxmlformats.org/markup-compatibility/2006">
                <mc:Choice xmlns:v="urn:schemas-microsoft-com:vml" Requires="v">
                  <p:oleObj spid="_x0000_s1223" name="Visio" r:id="rId17" imgW="757891" imgH="1477815" progId="Visio.Drawing.11">
                    <p:embed/>
                  </p:oleObj>
                </mc:Choice>
                <mc:Fallback>
                  <p:oleObj name="Visio" r:id="rId17" imgW="757891" imgH="1477815"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 y="1162"/>
                          <a:ext cx="141"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9" name="Rectangle 168"/>
          <p:cNvSpPr/>
          <p:nvPr/>
        </p:nvSpPr>
        <p:spPr>
          <a:xfrm>
            <a:off x="5436096" y="4482787"/>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0" name="TextBox 169"/>
          <p:cNvSpPr txBox="1"/>
          <p:nvPr/>
        </p:nvSpPr>
        <p:spPr>
          <a:xfrm>
            <a:off x="5796136" y="4365104"/>
            <a:ext cx="1584176" cy="369332"/>
          </a:xfrm>
          <a:prstGeom prst="rect">
            <a:avLst/>
          </a:prstGeom>
          <a:noFill/>
        </p:spPr>
        <p:txBody>
          <a:bodyPr wrap="square" rtlCol="0">
            <a:spAutoFit/>
          </a:bodyPr>
          <a:lstStyle/>
          <a:p>
            <a:r>
              <a:rPr lang="sv-SE" dirty="0" err="1" smtClean="0"/>
              <a:t>concept</a:t>
            </a:r>
            <a:endParaRPr lang="sv-SE" dirty="0"/>
          </a:p>
        </p:txBody>
      </p:sp>
      <p:sp>
        <p:nvSpPr>
          <p:cNvPr id="171" name="Rectangle 170"/>
          <p:cNvSpPr/>
          <p:nvPr/>
        </p:nvSpPr>
        <p:spPr>
          <a:xfrm>
            <a:off x="539552" y="4545503"/>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2" name="TextBox 171"/>
          <p:cNvSpPr txBox="1"/>
          <p:nvPr/>
        </p:nvSpPr>
        <p:spPr>
          <a:xfrm>
            <a:off x="899592" y="4427820"/>
            <a:ext cx="1584176" cy="369332"/>
          </a:xfrm>
          <a:prstGeom prst="rect">
            <a:avLst/>
          </a:prstGeom>
          <a:noFill/>
        </p:spPr>
        <p:txBody>
          <a:bodyPr wrap="square" rtlCol="0">
            <a:spAutoFit/>
          </a:bodyPr>
          <a:lstStyle/>
          <a:p>
            <a:r>
              <a:rPr lang="sv-SE" dirty="0" err="1" smtClean="0"/>
              <a:t>concept</a:t>
            </a:r>
            <a:endParaRPr lang="sv-SE" dirty="0"/>
          </a:p>
        </p:txBody>
      </p:sp>
      <p:cxnSp>
        <p:nvCxnSpPr>
          <p:cNvPr id="173" name="Straight Arrow Connector 172"/>
          <p:cNvCxnSpPr>
            <a:endCxn id="37" idx="1"/>
          </p:cNvCxnSpPr>
          <p:nvPr/>
        </p:nvCxnSpPr>
        <p:spPr>
          <a:xfrm flipV="1">
            <a:off x="2339752" y="4583332"/>
            <a:ext cx="720080" cy="69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6" name="Straight Arrow Connector 175"/>
          <p:cNvCxnSpPr>
            <a:endCxn id="169" idx="1"/>
          </p:cNvCxnSpPr>
          <p:nvPr/>
        </p:nvCxnSpPr>
        <p:spPr>
          <a:xfrm>
            <a:off x="4860032" y="4578924"/>
            <a:ext cx="576064" cy="1187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9" name="Straight Arrow Connector 178"/>
          <p:cNvCxnSpPr/>
          <p:nvPr/>
        </p:nvCxnSpPr>
        <p:spPr>
          <a:xfrm flipV="1">
            <a:off x="1907704" y="4005064"/>
            <a:ext cx="504056" cy="50405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2" name="TextBox 181"/>
          <p:cNvSpPr txBox="1"/>
          <p:nvPr/>
        </p:nvSpPr>
        <p:spPr>
          <a:xfrm>
            <a:off x="4788024" y="424257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3" name="TextBox 182"/>
          <p:cNvSpPr txBox="1"/>
          <p:nvPr/>
        </p:nvSpPr>
        <p:spPr>
          <a:xfrm>
            <a:off x="2843808" y="4026550"/>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4" name="TextBox 183"/>
          <p:cNvSpPr txBox="1"/>
          <p:nvPr/>
        </p:nvSpPr>
        <p:spPr>
          <a:xfrm>
            <a:off x="1547664" y="40770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5" name="TextBox 184"/>
          <p:cNvSpPr txBox="1"/>
          <p:nvPr/>
        </p:nvSpPr>
        <p:spPr>
          <a:xfrm>
            <a:off x="2267744" y="460261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6" name="Right Brace 185"/>
          <p:cNvSpPr/>
          <p:nvPr/>
        </p:nvSpPr>
        <p:spPr>
          <a:xfrm>
            <a:off x="7308304" y="1772816"/>
            <a:ext cx="288032" cy="15121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87" name="TextBox 186"/>
          <p:cNvSpPr txBox="1"/>
          <p:nvPr/>
        </p:nvSpPr>
        <p:spPr>
          <a:xfrm>
            <a:off x="7668345" y="2132856"/>
            <a:ext cx="1512167" cy="923330"/>
          </a:xfrm>
          <a:prstGeom prst="rect">
            <a:avLst/>
          </a:prstGeom>
          <a:noFill/>
        </p:spPr>
        <p:txBody>
          <a:bodyPr wrap="square" rtlCol="0">
            <a:spAutoFit/>
          </a:bodyPr>
          <a:lstStyle/>
          <a:p>
            <a:r>
              <a:rPr lang="sv-SE" dirty="0" smtClean="0"/>
              <a:t>Theory/</a:t>
            </a:r>
          </a:p>
          <a:p>
            <a:r>
              <a:rPr lang="sv-SE" dirty="0" smtClean="0"/>
              <a:t>Theoretical framework</a:t>
            </a:r>
            <a:endParaRPr lang="sv-SE" dirty="0"/>
          </a:p>
        </p:txBody>
      </p:sp>
      <p:sp>
        <p:nvSpPr>
          <p:cNvPr id="188" name="Right Brace 187"/>
          <p:cNvSpPr/>
          <p:nvPr/>
        </p:nvSpPr>
        <p:spPr>
          <a:xfrm>
            <a:off x="7380312" y="3573016"/>
            <a:ext cx="288032" cy="15121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89" name="TextBox 188"/>
          <p:cNvSpPr txBox="1"/>
          <p:nvPr/>
        </p:nvSpPr>
        <p:spPr>
          <a:xfrm>
            <a:off x="7740352" y="3861048"/>
            <a:ext cx="1368152" cy="923330"/>
          </a:xfrm>
          <a:prstGeom prst="rect">
            <a:avLst/>
          </a:prstGeom>
          <a:noFill/>
        </p:spPr>
        <p:txBody>
          <a:bodyPr wrap="square" rtlCol="0">
            <a:spAutoFit/>
          </a:bodyPr>
          <a:lstStyle/>
          <a:p>
            <a:r>
              <a:rPr lang="sv-SE" dirty="0"/>
              <a:t>C</a:t>
            </a:r>
            <a:r>
              <a:rPr lang="sv-SE" dirty="0" smtClean="0"/>
              <a:t>onceptual framework/model</a:t>
            </a:r>
            <a:endParaRPr lang="sv-SE" dirty="0"/>
          </a:p>
        </p:txBody>
      </p:sp>
      <p:sp>
        <p:nvSpPr>
          <p:cNvPr id="190" name="Right Brace 189"/>
          <p:cNvSpPr/>
          <p:nvPr/>
        </p:nvSpPr>
        <p:spPr>
          <a:xfrm>
            <a:off x="7380312" y="5157192"/>
            <a:ext cx="288032" cy="15121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91" name="TextBox 190"/>
          <p:cNvSpPr txBox="1"/>
          <p:nvPr/>
        </p:nvSpPr>
        <p:spPr>
          <a:xfrm>
            <a:off x="7740352" y="5517232"/>
            <a:ext cx="1403648" cy="923330"/>
          </a:xfrm>
          <a:prstGeom prst="rect">
            <a:avLst/>
          </a:prstGeom>
          <a:noFill/>
        </p:spPr>
        <p:txBody>
          <a:bodyPr wrap="square" rtlCol="0">
            <a:spAutoFit/>
          </a:bodyPr>
          <a:lstStyle/>
          <a:p>
            <a:r>
              <a:rPr lang="sv-SE" dirty="0" smtClean="0"/>
              <a:t>real world or a </a:t>
            </a:r>
            <a:r>
              <a:rPr lang="sv-SE" dirty="0" err="1" smtClean="0"/>
              <a:t>made</a:t>
            </a:r>
            <a:r>
              <a:rPr lang="sv-SE" dirty="0" smtClean="0"/>
              <a:t> up  organisation </a:t>
            </a:r>
            <a:endParaRPr lang="sv-SE" dirty="0"/>
          </a:p>
        </p:txBody>
      </p:sp>
    </p:spTree>
    <p:extLst>
      <p:ext uri="{BB962C8B-B14F-4D97-AF65-F5344CB8AC3E}">
        <p14:creationId xmlns:p14="http://schemas.microsoft.com/office/powerpoint/2010/main" val="238273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3600" dirty="0" smtClean="0"/>
              <a:t>A </a:t>
            </a:r>
            <a:r>
              <a:rPr lang="sv-SE" sz="3600" dirty="0" err="1" smtClean="0"/>
              <a:t>theory</a:t>
            </a:r>
            <a:endParaRPr lang="sv-SE" sz="3600" dirty="0"/>
          </a:p>
        </p:txBody>
      </p:sp>
      <p:sp>
        <p:nvSpPr>
          <p:cNvPr id="41987" name="Content Placeholder 2"/>
          <p:cNvSpPr>
            <a:spLocks noGrp="1"/>
          </p:cNvSpPr>
          <p:nvPr>
            <p:ph idx="1"/>
          </p:nvPr>
        </p:nvSpPr>
        <p:spPr>
          <a:xfrm>
            <a:off x="457200" y="1484784"/>
            <a:ext cx="8229600" cy="5184576"/>
          </a:xfrm>
        </p:spPr>
        <p:txBody>
          <a:bodyPr>
            <a:normAutofit/>
          </a:bodyPr>
          <a:lstStyle/>
          <a:p>
            <a:pPr>
              <a:spcAft>
                <a:spcPts val="1200"/>
              </a:spcAft>
              <a:buNone/>
            </a:pPr>
            <a:r>
              <a:rPr lang="sv-SE" sz="1800" dirty="0" smtClean="0"/>
              <a:t>A theory presents relations between concepts, sometimes called the dependent and the independent variables or factors </a:t>
            </a:r>
          </a:p>
          <a:p>
            <a:pPr>
              <a:spcAft>
                <a:spcPts val="1200"/>
              </a:spcAft>
              <a:buNone/>
            </a:pPr>
            <a:r>
              <a:rPr lang="sv-SE" sz="1800" b="1" dirty="0" smtClean="0"/>
              <a:t>The dependent variable </a:t>
            </a:r>
            <a:r>
              <a:rPr lang="sv-SE" sz="1800" dirty="0" smtClean="0"/>
              <a:t>– is a variable that is dependent on one or several other variables (which are the independent variables). </a:t>
            </a:r>
          </a:p>
          <a:p>
            <a:pPr>
              <a:spcAft>
                <a:spcPts val="1200"/>
              </a:spcAft>
              <a:buNone/>
            </a:pPr>
            <a:r>
              <a:rPr lang="sv-SE" sz="1800" b="1" dirty="0" smtClean="0"/>
              <a:t>Den independent variable </a:t>
            </a:r>
            <a:r>
              <a:rPr lang="sv-SE" sz="1800" dirty="0" smtClean="0"/>
              <a:t>– is a variables that cause, that is, have effects on, the dependent variables</a:t>
            </a:r>
          </a:p>
          <a:p>
            <a:pPr>
              <a:spcAft>
                <a:spcPts val="1200"/>
              </a:spcAft>
              <a:buNone/>
            </a:pPr>
            <a:endParaRPr lang="sv-SE" sz="1800" dirty="0" smtClean="0"/>
          </a:p>
          <a:p>
            <a:pPr>
              <a:spcAft>
                <a:spcPts val="1200"/>
              </a:spcAft>
              <a:buNone/>
            </a:pPr>
            <a:endParaRPr lang="sv-SE" sz="1800" dirty="0" smtClean="0"/>
          </a:p>
          <a:p>
            <a:pPr>
              <a:spcAft>
                <a:spcPts val="1200"/>
              </a:spcAft>
              <a:buNone/>
            </a:pPr>
            <a:endParaRPr lang="sv-SE" sz="1800" dirty="0" smtClean="0"/>
          </a:p>
          <a:p>
            <a:endParaRPr lang="sv-SE" sz="1800" dirty="0" smtClean="0"/>
          </a:p>
          <a:p>
            <a:pPr>
              <a:buNone/>
            </a:pPr>
            <a:endParaRPr lang="sv-SE" sz="1800" dirty="0" smtClean="0"/>
          </a:p>
          <a:p>
            <a:pPr>
              <a:spcAft>
                <a:spcPts val="1200"/>
              </a:spcAft>
              <a:buNone/>
            </a:pPr>
            <a:r>
              <a:rPr lang="en-US" sz="1800" b="1" dirty="0" smtClean="0"/>
              <a:t>Note! Correlation </a:t>
            </a:r>
            <a:r>
              <a:rPr lang="en-US" sz="1800" b="1" dirty="0"/>
              <a:t>does not imply </a:t>
            </a:r>
            <a:r>
              <a:rPr lang="en-US" sz="1800" b="1" dirty="0" smtClean="0"/>
              <a:t>causation. </a:t>
            </a:r>
            <a:r>
              <a:rPr lang="en-US" sz="1800" dirty="0" smtClean="0"/>
              <a:t>A correlation between </a:t>
            </a:r>
            <a:r>
              <a:rPr lang="en-US" sz="1800" dirty="0"/>
              <a:t>two variables does not necessarily imply that </a:t>
            </a:r>
            <a:r>
              <a:rPr lang="en-US" sz="1800" dirty="0" smtClean="0"/>
              <a:t>one causes the other </a:t>
            </a:r>
            <a:endParaRPr lang="sv-SE" sz="1800" dirty="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17</a:t>
            </a:fld>
            <a:endParaRPr lang="sv-SE" smtClean="0">
              <a:latin typeface="Arial" pitchFamily="34" charset="0"/>
            </a:endParaRPr>
          </a:p>
        </p:txBody>
      </p:sp>
      <p:cxnSp>
        <p:nvCxnSpPr>
          <p:cNvPr id="6" name="Straight Arrow Connector 5"/>
          <p:cNvCxnSpPr/>
          <p:nvPr/>
        </p:nvCxnSpPr>
        <p:spPr>
          <a:xfrm>
            <a:off x="3707904" y="4005064"/>
            <a:ext cx="172819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55576" y="3861048"/>
            <a:ext cx="2232248" cy="646331"/>
          </a:xfrm>
          <a:prstGeom prst="rect">
            <a:avLst/>
          </a:prstGeom>
          <a:noFill/>
        </p:spPr>
        <p:txBody>
          <a:bodyPr wrap="square" rtlCol="0">
            <a:spAutoFit/>
          </a:bodyPr>
          <a:lstStyle/>
          <a:p>
            <a:r>
              <a:rPr lang="sv-SE" dirty="0" err="1" smtClean="0"/>
              <a:t>perceived</a:t>
            </a:r>
            <a:r>
              <a:rPr lang="sv-SE" dirty="0" smtClean="0"/>
              <a:t> </a:t>
            </a:r>
            <a:r>
              <a:rPr lang="sv-SE" dirty="0" err="1" smtClean="0"/>
              <a:t>usefullnes</a:t>
            </a:r>
            <a:r>
              <a:rPr lang="sv-SE" dirty="0" smtClean="0"/>
              <a:t> with the system</a:t>
            </a:r>
            <a:endParaRPr lang="sv-SE" dirty="0"/>
          </a:p>
        </p:txBody>
      </p:sp>
      <p:sp>
        <p:nvSpPr>
          <p:cNvPr id="10" name="TextBox 9"/>
          <p:cNvSpPr txBox="1"/>
          <p:nvPr/>
        </p:nvSpPr>
        <p:spPr>
          <a:xfrm>
            <a:off x="6012160" y="3923764"/>
            <a:ext cx="2088232" cy="369332"/>
          </a:xfrm>
          <a:prstGeom prst="rect">
            <a:avLst/>
          </a:prstGeom>
          <a:noFill/>
        </p:spPr>
        <p:txBody>
          <a:bodyPr wrap="square" rtlCol="0">
            <a:spAutoFit/>
          </a:bodyPr>
          <a:lstStyle/>
          <a:p>
            <a:r>
              <a:rPr lang="sv-SE" dirty="0" smtClean="0"/>
              <a:t>system </a:t>
            </a:r>
            <a:r>
              <a:rPr lang="sv-SE" dirty="0" err="1" smtClean="0"/>
              <a:t>use</a:t>
            </a:r>
            <a:endParaRPr lang="sv-SE" dirty="0"/>
          </a:p>
        </p:txBody>
      </p:sp>
      <p:sp>
        <p:nvSpPr>
          <p:cNvPr id="12" name="Right Brace 11"/>
          <p:cNvSpPr/>
          <p:nvPr/>
        </p:nvSpPr>
        <p:spPr>
          <a:xfrm rot="5400000">
            <a:off x="6444208" y="4005064"/>
            <a:ext cx="360040" cy="122413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3" name="Right Brace 12"/>
          <p:cNvSpPr/>
          <p:nvPr/>
        </p:nvSpPr>
        <p:spPr>
          <a:xfrm rot="5400000">
            <a:off x="1655676" y="3537012"/>
            <a:ext cx="360040" cy="2160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4" name="TextBox 13"/>
          <p:cNvSpPr txBox="1"/>
          <p:nvPr/>
        </p:nvSpPr>
        <p:spPr>
          <a:xfrm>
            <a:off x="683568" y="4941168"/>
            <a:ext cx="2664296" cy="369332"/>
          </a:xfrm>
          <a:prstGeom prst="rect">
            <a:avLst/>
          </a:prstGeom>
          <a:noFill/>
        </p:spPr>
        <p:txBody>
          <a:bodyPr wrap="square" rtlCol="0">
            <a:spAutoFit/>
          </a:bodyPr>
          <a:lstStyle/>
          <a:p>
            <a:r>
              <a:rPr lang="sv-SE" dirty="0" smtClean="0"/>
              <a:t>independent variable</a:t>
            </a:r>
            <a:endParaRPr lang="sv-SE" i="1" dirty="0"/>
          </a:p>
        </p:txBody>
      </p:sp>
      <p:sp>
        <p:nvSpPr>
          <p:cNvPr id="15" name="TextBox 14"/>
          <p:cNvSpPr txBox="1"/>
          <p:nvPr/>
        </p:nvSpPr>
        <p:spPr>
          <a:xfrm>
            <a:off x="5868144" y="4869160"/>
            <a:ext cx="2736304" cy="369332"/>
          </a:xfrm>
          <a:prstGeom prst="rect">
            <a:avLst/>
          </a:prstGeom>
          <a:noFill/>
        </p:spPr>
        <p:txBody>
          <a:bodyPr wrap="square" rtlCol="0">
            <a:spAutoFit/>
          </a:bodyPr>
          <a:lstStyle/>
          <a:p>
            <a:r>
              <a:rPr lang="sv-SE" dirty="0" err="1" smtClean="0"/>
              <a:t>dependent</a:t>
            </a:r>
            <a:r>
              <a:rPr lang="sv-SE" dirty="0" smtClean="0"/>
              <a:t> variable</a:t>
            </a:r>
            <a:endParaRPr lang="sv-SE" i="1" dirty="0"/>
          </a:p>
        </p:txBody>
      </p:sp>
      <p:sp>
        <p:nvSpPr>
          <p:cNvPr id="16" name="TextBox 15"/>
          <p:cNvSpPr txBox="1"/>
          <p:nvPr/>
        </p:nvSpPr>
        <p:spPr>
          <a:xfrm>
            <a:off x="3491880" y="3429000"/>
            <a:ext cx="2132379" cy="369332"/>
          </a:xfrm>
          <a:prstGeom prst="rect">
            <a:avLst/>
          </a:prstGeom>
          <a:noFill/>
        </p:spPr>
        <p:txBody>
          <a:bodyPr wrap="none" rtlCol="0">
            <a:spAutoFit/>
          </a:bodyPr>
          <a:lstStyle/>
          <a:p>
            <a:r>
              <a:rPr lang="sv-SE" i="1" dirty="0" err="1" smtClean="0"/>
              <a:t>cause/have</a:t>
            </a:r>
            <a:r>
              <a:rPr lang="sv-SE" i="1" dirty="0" smtClean="0"/>
              <a:t> </a:t>
            </a:r>
            <a:r>
              <a:rPr lang="sv-SE" i="1" dirty="0" err="1" smtClean="0"/>
              <a:t>effect</a:t>
            </a:r>
            <a:r>
              <a:rPr lang="sv-SE" i="1" dirty="0" smtClean="0"/>
              <a:t> on</a:t>
            </a:r>
            <a:endParaRPr lang="sv-SE" i="1" dirty="0"/>
          </a:p>
        </p:txBody>
      </p:sp>
    </p:spTree>
    <p:extLst>
      <p:ext uri="{BB962C8B-B14F-4D97-AF65-F5344CB8AC3E}">
        <p14:creationId xmlns:p14="http://schemas.microsoft.com/office/powerpoint/2010/main" val="1967297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Different levels of theories </a:t>
            </a:r>
          </a:p>
        </p:txBody>
      </p:sp>
      <p:sp>
        <p:nvSpPr>
          <p:cNvPr id="3" name="Content Placeholder 2"/>
          <p:cNvSpPr>
            <a:spLocks noGrp="1"/>
          </p:cNvSpPr>
          <p:nvPr>
            <p:ph idx="1"/>
          </p:nvPr>
        </p:nvSpPr>
        <p:spPr>
          <a:xfrm>
            <a:off x="611560" y="1600200"/>
            <a:ext cx="7848872" cy="4525963"/>
          </a:xfrm>
        </p:spPr>
        <p:txBody>
          <a:bodyPr>
            <a:noAutofit/>
          </a:bodyPr>
          <a:lstStyle/>
          <a:p>
            <a:pPr marL="0" indent="0" hangingPunct="0">
              <a:buNone/>
            </a:pPr>
            <a:r>
              <a:rPr lang="en-US" sz="2000" dirty="0"/>
              <a:t>Theories can vary widely in scope, from addressing narrowly defined phenomena to covering entire </a:t>
            </a:r>
            <a:r>
              <a:rPr lang="en-US" sz="2000" dirty="0" smtClean="0"/>
              <a:t>disciplines:</a:t>
            </a:r>
          </a:p>
          <a:p>
            <a:pPr hangingPunct="0"/>
            <a:r>
              <a:rPr lang="en-US" sz="2000" dirty="0" smtClean="0"/>
              <a:t>A </a:t>
            </a:r>
            <a:r>
              <a:rPr lang="en-US" sz="2000" i="1" dirty="0"/>
              <a:t>grand theory</a:t>
            </a:r>
            <a:r>
              <a:rPr lang="en-US" sz="2000" dirty="0"/>
              <a:t> is </a:t>
            </a:r>
            <a:r>
              <a:rPr lang="en-US" sz="2000" b="1" dirty="0"/>
              <a:t>comprehensive in scope, highly abstract, and aims at providing grand theoretical schemes for explaining a wide variety of phenomena</a:t>
            </a:r>
            <a:r>
              <a:rPr lang="en-US" sz="2000" dirty="0"/>
              <a:t>. </a:t>
            </a:r>
            <a:endParaRPr lang="en-US" sz="2000" dirty="0" smtClean="0"/>
          </a:p>
          <a:p>
            <a:pPr hangingPunct="0"/>
            <a:r>
              <a:rPr lang="en-US" sz="2000" dirty="0" smtClean="0"/>
              <a:t>A</a:t>
            </a:r>
            <a:r>
              <a:rPr lang="en-US" sz="2000" dirty="0"/>
              <a:t> </a:t>
            </a:r>
            <a:r>
              <a:rPr lang="en-US" sz="2000" i="1" dirty="0"/>
              <a:t>grand theory </a:t>
            </a:r>
            <a:r>
              <a:rPr lang="en-US" sz="2000" dirty="0"/>
              <a:t>is typically </a:t>
            </a:r>
            <a:r>
              <a:rPr lang="en-US" sz="2000" b="1" dirty="0"/>
              <a:t>not testable but can inform and provide a basis for theories on a lower level</a:t>
            </a:r>
            <a:r>
              <a:rPr lang="en-US" sz="2000" dirty="0"/>
              <a:t>. </a:t>
            </a:r>
            <a:endParaRPr lang="en-US" sz="2000" dirty="0" smtClean="0"/>
          </a:p>
          <a:p>
            <a:pPr hangingPunct="0"/>
            <a:r>
              <a:rPr lang="en-US" sz="2000" dirty="0" smtClean="0"/>
              <a:t>Within </a:t>
            </a:r>
            <a:r>
              <a:rPr lang="en-US" sz="2000" dirty="0"/>
              <a:t>the social and </a:t>
            </a:r>
            <a:r>
              <a:rPr lang="en-US" sz="2000" dirty="0" err="1"/>
              <a:t>behavioural</a:t>
            </a:r>
            <a:r>
              <a:rPr lang="en-US" sz="2000" dirty="0"/>
              <a:t> sciences, some examples of grand theories are</a:t>
            </a:r>
            <a:r>
              <a:rPr lang="en-US" sz="2000" b="1" dirty="0"/>
              <a:t> M</a:t>
            </a:r>
            <a:r>
              <a:rPr lang="en-US" sz="2000" b="1" dirty="0" smtClean="0"/>
              <a:t>arxism</a:t>
            </a:r>
            <a:r>
              <a:rPr lang="en-US" sz="2000" b="1" dirty="0"/>
              <a:t>, P</a:t>
            </a:r>
            <a:r>
              <a:rPr lang="en-US" sz="2000" b="1" dirty="0" smtClean="0"/>
              <a:t>sychoanalysis</a:t>
            </a:r>
            <a:r>
              <a:rPr lang="en-US" sz="2000" b="1" dirty="0"/>
              <a:t>, and </a:t>
            </a:r>
            <a:r>
              <a:rPr lang="en-US" sz="2000" b="1" dirty="0" smtClean="0"/>
              <a:t>Structuration </a:t>
            </a:r>
            <a:r>
              <a:rPr lang="en-US" sz="2000" b="1" dirty="0"/>
              <a:t>theory. </a:t>
            </a:r>
            <a:endParaRPr lang="sv-SE" sz="2000" b="1" dirty="0"/>
          </a:p>
          <a:p>
            <a:pPr marL="0" indent="0" hangingPunct="0">
              <a:buNone/>
            </a:pPr>
            <a:endParaRPr lang="sv-SE" sz="2000" dirty="0"/>
          </a:p>
        </p:txBody>
      </p:sp>
    </p:spTree>
    <p:extLst>
      <p:ext uri="{BB962C8B-B14F-4D97-AF65-F5344CB8AC3E}">
        <p14:creationId xmlns:p14="http://schemas.microsoft.com/office/powerpoint/2010/main" val="1904432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Different levels of theories </a:t>
            </a:r>
          </a:p>
        </p:txBody>
      </p:sp>
      <p:sp>
        <p:nvSpPr>
          <p:cNvPr id="3" name="Content Placeholder 2"/>
          <p:cNvSpPr>
            <a:spLocks noGrp="1"/>
          </p:cNvSpPr>
          <p:nvPr>
            <p:ph idx="1"/>
          </p:nvPr>
        </p:nvSpPr>
        <p:spPr>
          <a:xfrm>
            <a:off x="611560" y="1600200"/>
            <a:ext cx="7704856" cy="4525963"/>
          </a:xfrm>
        </p:spPr>
        <p:txBody>
          <a:bodyPr>
            <a:noAutofit/>
          </a:bodyPr>
          <a:lstStyle/>
          <a:p>
            <a:pPr hangingPunct="0"/>
            <a:r>
              <a:rPr lang="en-US" sz="2000" dirty="0" smtClean="0"/>
              <a:t>A </a:t>
            </a:r>
            <a:r>
              <a:rPr lang="en-US" sz="2000" i="1" dirty="0"/>
              <a:t>middle-range theory</a:t>
            </a:r>
            <a:r>
              <a:rPr lang="en-US" sz="2000" dirty="0"/>
              <a:t> </a:t>
            </a:r>
            <a:r>
              <a:rPr lang="en-US" sz="2000" b="1" dirty="0"/>
              <a:t>explains some phenomenon on an intermediate level across different contexts</a:t>
            </a:r>
            <a:r>
              <a:rPr lang="en-US" sz="2000" dirty="0"/>
              <a:t>. </a:t>
            </a:r>
            <a:endParaRPr lang="en-US" sz="2000" dirty="0" smtClean="0"/>
          </a:p>
          <a:p>
            <a:pPr hangingPunct="0"/>
            <a:r>
              <a:rPr lang="en-US" sz="2000" dirty="0" smtClean="0"/>
              <a:t>An </a:t>
            </a:r>
            <a:r>
              <a:rPr lang="en-US" sz="2000" dirty="0"/>
              <a:t>example </a:t>
            </a:r>
            <a:r>
              <a:rPr lang="en-US" sz="2000" dirty="0" smtClean="0"/>
              <a:t>of a middle-range theory is </a:t>
            </a:r>
            <a:r>
              <a:rPr lang="en-US" sz="2000" b="1" dirty="0" smtClean="0"/>
              <a:t>Technology </a:t>
            </a:r>
            <a:r>
              <a:rPr lang="en-US" sz="2000" b="1" dirty="0"/>
              <a:t>Acceptance Model </a:t>
            </a:r>
            <a:r>
              <a:rPr lang="en-US" sz="2000" b="1" dirty="0" smtClean="0"/>
              <a:t>(TAM) </a:t>
            </a:r>
            <a:r>
              <a:rPr lang="en-US" sz="2000" dirty="0" smtClean="0"/>
              <a:t>(</a:t>
            </a:r>
            <a:r>
              <a:rPr lang="en-US" sz="2000" dirty="0" err="1" smtClean="0"/>
              <a:t>Venkatesh</a:t>
            </a:r>
            <a:r>
              <a:rPr lang="en-US" sz="2000" dirty="0" smtClean="0"/>
              <a:t> </a:t>
            </a:r>
            <a:r>
              <a:rPr lang="en-US" sz="2000" dirty="0"/>
              <a:t>and Davis 2000), which is an information systems theory that explains and predicts how users come to accept and use a technology</a:t>
            </a:r>
            <a:r>
              <a:rPr lang="en-US" sz="2000" dirty="0" smtClean="0"/>
              <a:t>. Another example </a:t>
            </a:r>
            <a:r>
              <a:rPr lang="en-US" sz="2000" dirty="0"/>
              <a:t>of a middle-range theory is </a:t>
            </a:r>
            <a:r>
              <a:rPr lang="en-US" sz="2000" dirty="0" smtClean="0"/>
              <a:t> </a:t>
            </a:r>
            <a:r>
              <a:rPr lang="en-US" sz="2000" b="1" dirty="0" smtClean="0"/>
              <a:t>Agency theory.</a:t>
            </a:r>
            <a:endParaRPr lang="sv-SE" sz="2000" b="1" dirty="0"/>
          </a:p>
        </p:txBody>
      </p:sp>
    </p:spTree>
    <p:extLst>
      <p:ext uri="{BB962C8B-B14F-4D97-AF65-F5344CB8AC3E}">
        <p14:creationId xmlns:p14="http://schemas.microsoft.com/office/powerpoint/2010/main" val="381834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772" y="2213992"/>
            <a:ext cx="834769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600" dirty="0" smtClean="0">
                <a:latin typeface="+mj-lt"/>
                <a:ea typeface="+mj-ea"/>
                <a:cs typeface="+mj-cs"/>
              </a:rPr>
              <a:t>Knowledge types</a:t>
            </a:r>
            <a:endParaRPr kumimoji="0" lang="sv-SE"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26324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Different levels of theories </a:t>
            </a:r>
          </a:p>
        </p:txBody>
      </p:sp>
      <p:sp>
        <p:nvSpPr>
          <p:cNvPr id="3" name="Content Placeholder 2"/>
          <p:cNvSpPr>
            <a:spLocks noGrp="1"/>
          </p:cNvSpPr>
          <p:nvPr>
            <p:ph idx="1"/>
          </p:nvPr>
        </p:nvSpPr>
        <p:spPr>
          <a:xfrm>
            <a:off x="611560" y="1600200"/>
            <a:ext cx="7704856" cy="4525963"/>
          </a:xfrm>
        </p:spPr>
        <p:txBody>
          <a:bodyPr>
            <a:noAutofit/>
          </a:bodyPr>
          <a:lstStyle/>
          <a:p>
            <a:pPr hangingPunct="0"/>
            <a:r>
              <a:rPr lang="en-US" sz="2000" dirty="0" smtClean="0"/>
              <a:t>A </a:t>
            </a:r>
            <a:r>
              <a:rPr lang="en-US" sz="2000" i="1" dirty="0"/>
              <a:t>micro-range theory</a:t>
            </a:r>
            <a:r>
              <a:rPr lang="en-US" sz="2000" dirty="0"/>
              <a:t> </a:t>
            </a:r>
            <a:r>
              <a:rPr lang="en-US" sz="2000" b="1" dirty="0"/>
              <a:t>deals with a specific phenomenon in a particular setting</a:t>
            </a:r>
            <a:r>
              <a:rPr lang="en-US" sz="2000" dirty="0"/>
              <a:t>, e.g. patient care in urban hospitals</a:t>
            </a:r>
            <a:r>
              <a:rPr lang="en-US" sz="2000" dirty="0" smtClean="0"/>
              <a:t>.</a:t>
            </a:r>
          </a:p>
          <a:p>
            <a:pPr hangingPunct="0"/>
            <a:r>
              <a:rPr lang="en-US" sz="2000" dirty="0" smtClean="0"/>
              <a:t>The </a:t>
            </a:r>
            <a:r>
              <a:rPr lang="en-US" sz="2000" dirty="0"/>
              <a:t>distinction between middle-range and micro-range theories is more one of degree than of kind, where middle-range theories address more general phenomena and wider contexts</a:t>
            </a:r>
            <a:r>
              <a:rPr lang="en-US" sz="2000" dirty="0" smtClean="0"/>
              <a:t>.</a:t>
            </a:r>
            <a:endParaRPr lang="sv-SE" sz="2000" dirty="0"/>
          </a:p>
        </p:txBody>
      </p:sp>
    </p:spTree>
    <p:extLst>
      <p:ext uri="{BB962C8B-B14F-4D97-AF65-F5344CB8AC3E}">
        <p14:creationId xmlns:p14="http://schemas.microsoft.com/office/powerpoint/2010/main" val="4229855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v-SE" sz="3600" dirty="0" smtClean="0"/>
              <a:t>Grand Theory and Middle Range Theory</a:t>
            </a:r>
            <a:endParaRPr lang="sv-SE" sz="3600" dirty="0"/>
          </a:p>
        </p:txBody>
      </p:sp>
      <p:sp>
        <p:nvSpPr>
          <p:cNvPr id="4" name="Rectangle 3"/>
          <p:cNvSpPr/>
          <p:nvPr/>
        </p:nvSpPr>
        <p:spPr>
          <a:xfrm>
            <a:off x="1691680" y="1988840"/>
            <a:ext cx="180020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TextBox 4"/>
          <p:cNvSpPr txBox="1"/>
          <p:nvPr/>
        </p:nvSpPr>
        <p:spPr>
          <a:xfrm>
            <a:off x="2051720" y="1916832"/>
            <a:ext cx="1584176" cy="369332"/>
          </a:xfrm>
          <a:prstGeom prst="rect">
            <a:avLst/>
          </a:prstGeom>
          <a:noFill/>
        </p:spPr>
        <p:txBody>
          <a:bodyPr wrap="square" rtlCol="0">
            <a:spAutoFit/>
          </a:bodyPr>
          <a:lstStyle/>
          <a:p>
            <a:r>
              <a:rPr lang="sv-SE" dirty="0" err="1" smtClean="0"/>
              <a:t>concept</a:t>
            </a:r>
            <a:endParaRPr lang="sv-SE" dirty="0"/>
          </a:p>
        </p:txBody>
      </p:sp>
      <p:sp>
        <p:nvSpPr>
          <p:cNvPr id="6" name="Rectangle 5"/>
          <p:cNvSpPr/>
          <p:nvPr/>
        </p:nvSpPr>
        <p:spPr>
          <a:xfrm>
            <a:off x="3131840" y="2708920"/>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3491880" y="2589412"/>
            <a:ext cx="1584176" cy="369332"/>
          </a:xfrm>
          <a:prstGeom prst="rect">
            <a:avLst/>
          </a:prstGeom>
          <a:noFill/>
        </p:spPr>
        <p:txBody>
          <a:bodyPr wrap="square" rtlCol="0">
            <a:spAutoFit/>
          </a:bodyPr>
          <a:lstStyle/>
          <a:p>
            <a:r>
              <a:rPr lang="sv-SE" dirty="0" err="1" smtClean="0"/>
              <a:t>concept</a:t>
            </a:r>
            <a:endParaRPr lang="sv-SE" dirty="0"/>
          </a:p>
        </p:txBody>
      </p:sp>
      <p:sp>
        <p:nvSpPr>
          <p:cNvPr id="8" name="Rectangle 7"/>
          <p:cNvSpPr/>
          <p:nvPr/>
        </p:nvSpPr>
        <p:spPr>
          <a:xfrm>
            <a:off x="5364088" y="2060848"/>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5724128" y="1943165"/>
            <a:ext cx="1584176" cy="369332"/>
          </a:xfrm>
          <a:prstGeom prst="rect">
            <a:avLst/>
          </a:prstGeom>
          <a:noFill/>
        </p:spPr>
        <p:txBody>
          <a:bodyPr wrap="square" rtlCol="0">
            <a:spAutoFit/>
          </a:bodyPr>
          <a:lstStyle/>
          <a:p>
            <a:r>
              <a:rPr lang="sv-SE" dirty="0" err="1" smtClean="0"/>
              <a:t>concept</a:t>
            </a:r>
            <a:endParaRPr lang="sv-SE" dirty="0"/>
          </a:p>
        </p:txBody>
      </p:sp>
      <p:cxnSp>
        <p:nvCxnSpPr>
          <p:cNvPr id="11" name="Straight Arrow Connector 10"/>
          <p:cNvCxnSpPr/>
          <p:nvPr/>
        </p:nvCxnSpPr>
        <p:spPr>
          <a:xfrm>
            <a:off x="2843808" y="2276872"/>
            <a:ext cx="720080" cy="36004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Arrow Connector 11"/>
          <p:cNvCxnSpPr>
            <a:endCxn id="8" idx="1"/>
          </p:cNvCxnSpPr>
          <p:nvPr/>
        </p:nvCxnSpPr>
        <p:spPr>
          <a:xfrm flipV="1">
            <a:off x="4355976" y="2168860"/>
            <a:ext cx="1008112" cy="46805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411760" y="22768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23" name="TextBox 22"/>
          <p:cNvSpPr txBox="1"/>
          <p:nvPr/>
        </p:nvSpPr>
        <p:spPr>
          <a:xfrm>
            <a:off x="4139952" y="22768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35" name="Rectangle 34"/>
          <p:cNvSpPr/>
          <p:nvPr/>
        </p:nvSpPr>
        <p:spPr>
          <a:xfrm>
            <a:off x="1619672" y="3755240"/>
            <a:ext cx="1800200"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6" name="TextBox 35"/>
          <p:cNvSpPr txBox="1"/>
          <p:nvPr/>
        </p:nvSpPr>
        <p:spPr>
          <a:xfrm>
            <a:off x="1979712" y="3683232"/>
            <a:ext cx="1584176" cy="369332"/>
          </a:xfrm>
          <a:prstGeom prst="rect">
            <a:avLst/>
          </a:prstGeom>
          <a:noFill/>
        </p:spPr>
        <p:txBody>
          <a:bodyPr wrap="square" rtlCol="0">
            <a:spAutoFit/>
          </a:bodyPr>
          <a:lstStyle/>
          <a:p>
            <a:r>
              <a:rPr lang="sv-SE" dirty="0" err="1" smtClean="0"/>
              <a:t>concept</a:t>
            </a:r>
            <a:endParaRPr lang="sv-SE" dirty="0"/>
          </a:p>
        </p:txBody>
      </p:sp>
      <p:sp>
        <p:nvSpPr>
          <p:cNvPr id="37" name="Rectangle 36"/>
          <p:cNvSpPr/>
          <p:nvPr/>
        </p:nvSpPr>
        <p:spPr>
          <a:xfrm>
            <a:off x="3059832" y="4475320"/>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8" name="TextBox 37"/>
          <p:cNvSpPr txBox="1"/>
          <p:nvPr/>
        </p:nvSpPr>
        <p:spPr>
          <a:xfrm>
            <a:off x="3419872" y="4355812"/>
            <a:ext cx="1584176" cy="369332"/>
          </a:xfrm>
          <a:prstGeom prst="rect">
            <a:avLst/>
          </a:prstGeom>
          <a:noFill/>
        </p:spPr>
        <p:txBody>
          <a:bodyPr wrap="square" rtlCol="0">
            <a:spAutoFit/>
          </a:bodyPr>
          <a:lstStyle/>
          <a:p>
            <a:r>
              <a:rPr lang="sv-SE" dirty="0" err="1" smtClean="0"/>
              <a:t>concept</a:t>
            </a:r>
            <a:endParaRPr lang="sv-SE" dirty="0"/>
          </a:p>
        </p:txBody>
      </p:sp>
      <p:sp>
        <p:nvSpPr>
          <p:cNvPr id="39" name="Rectangle 38"/>
          <p:cNvSpPr/>
          <p:nvPr/>
        </p:nvSpPr>
        <p:spPr>
          <a:xfrm>
            <a:off x="5292080" y="3827248"/>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0" name="TextBox 39"/>
          <p:cNvSpPr txBox="1"/>
          <p:nvPr/>
        </p:nvSpPr>
        <p:spPr>
          <a:xfrm>
            <a:off x="5652120" y="3709565"/>
            <a:ext cx="1584176" cy="369332"/>
          </a:xfrm>
          <a:prstGeom prst="rect">
            <a:avLst/>
          </a:prstGeom>
          <a:noFill/>
        </p:spPr>
        <p:txBody>
          <a:bodyPr wrap="square" rtlCol="0">
            <a:spAutoFit/>
          </a:bodyPr>
          <a:lstStyle/>
          <a:p>
            <a:r>
              <a:rPr lang="sv-SE" dirty="0" err="1" smtClean="0"/>
              <a:t>concept</a:t>
            </a:r>
            <a:endParaRPr lang="sv-SE" dirty="0"/>
          </a:p>
        </p:txBody>
      </p:sp>
      <p:cxnSp>
        <p:nvCxnSpPr>
          <p:cNvPr id="41" name="Straight Arrow Connector 40"/>
          <p:cNvCxnSpPr/>
          <p:nvPr/>
        </p:nvCxnSpPr>
        <p:spPr>
          <a:xfrm>
            <a:off x="2771800" y="4043272"/>
            <a:ext cx="720080" cy="36004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a:endCxn id="39" idx="1"/>
          </p:cNvCxnSpPr>
          <p:nvPr/>
        </p:nvCxnSpPr>
        <p:spPr>
          <a:xfrm flipV="1">
            <a:off x="4283968" y="3935260"/>
            <a:ext cx="1008112" cy="46805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4139952" y="388253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69" name="Rectangle 168"/>
          <p:cNvSpPr/>
          <p:nvPr/>
        </p:nvSpPr>
        <p:spPr>
          <a:xfrm>
            <a:off x="5436096" y="4482787"/>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0" name="TextBox 169"/>
          <p:cNvSpPr txBox="1"/>
          <p:nvPr/>
        </p:nvSpPr>
        <p:spPr>
          <a:xfrm>
            <a:off x="5796136" y="4365104"/>
            <a:ext cx="1584176" cy="369332"/>
          </a:xfrm>
          <a:prstGeom prst="rect">
            <a:avLst/>
          </a:prstGeom>
          <a:noFill/>
        </p:spPr>
        <p:txBody>
          <a:bodyPr wrap="square" rtlCol="0">
            <a:spAutoFit/>
          </a:bodyPr>
          <a:lstStyle/>
          <a:p>
            <a:r>
              <a:rPr lang="sv-SE" dirty="0" err="1" smtClean="0"/>
              <a:t>concept</a:t>
            </a:r>
            <a:endParaRPr lang="sv-SE" dirty="0"/>
          </a:p>
        </p:txBody>
      </p:sp>
      <p:sp>
        <p:nvSpPr>
          <p:cNvPr id="171" name="Rectangle 170"/>
          <p:cNvSpPr/>
          <p:nvPr/>
        </p:nvSpPr>
        <p:spPr>
          <a:xfrm>
            <a:off x="539552" y="4545503"/>
            <a:ext cx="1800200" cy="2160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2" name="TextBox 171"/>
          <p:cNvSpPr txBox="1"/>
          <p:nvPr/>
        </p:nvSpPr>
        <p:spPr>
          <a:xfrm>
            <a:off x="899592" y="4427820"/>
            <a:ext cx="1584176" cy="369332"/>
          </a:xfrm>
          <a:prstGeom prst="rect">
            <a:avLst/>
          </a:prstGeom>
          <a:noFill/>
        </p:spPr>
        <p:txBody>
          <a:bodyPr wrap="square" rtlCol="0">
            <a:spAutoFit/>
          </a:bodyPr>
          <a:lstStyle/>
          <a:p>
            <a:r>
              <a:rPr lang="sv-SE" dirty="0" err="1" smtClean="0"/>
              <a:t>concept</a:t>
            </a:r>
            <a:endParaRPr lang="sv-SE" dirty="0"/>
          </a:p>
        </p:txBody>
      </p:sp>
      <p:cxnSp>
        <p:nvCxnSpPr>
          <p:cNvPr id="173" name="Straight Arrow Connector 172"/>
          <p:cNvCxnSpPr>
            <a:endCxn id="37" idx="1"/>
          </p:cNvCxnSpPr>
          <p:nvPr/>
        </p:nvCxnSpPr>
        <p:spPr>
          <a:xfrm flipV="1">
            <a:off x="2339752" y="4583332"/>
            <a:ext cx="720080" cy="69804"/>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6" name="Straight Arrow Connector 175"/>
          <p:cNvCxnSpPr>
            <a:endCxn id="169" idx="1"/>
          </p:cNvCxnSpPr>
          <p:nvPr/>
        </p:nvCxnSpPr>
        <p:spPr>
          <a:xfrm>
            <a:off x="4860032" y="4578924"/>
            <a:ext cx="576064" cy="11875"/>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9" name="Straight Arrow Connector 178"/>
          <p:cNvCxnSpPr/>
          <p:nvPr/>
        </p:nvCxnSpPr>
        <p:spPr>
          <a:xfrm flipV="1">
            <a:off x="1907704" y="4005064"/>
            <a:ext cx="504056" cy="504056"/>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2" name="TextBox 181"/>
          <p:cNvSpPr txBox="1"/>
          <p:nvPr/>
        </p:nvSpPr>
        <p:spPr>
          <a:xfrm>
            <a:off x="4788024" y="424257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3" name="TextBox 182"/>
          <p:cNvSpPr txBox="1"/>
          <p:nvPr/>
        </p:nvSpPr>
        <p:spPr>
          <a:xfrm>
            <a:off x="2843808" y="4026550"/>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4" name="TextBox 183"/>
          <p:cNvSpPr txBox="1"/>
          <p:nvPr/>
        </p:nvSpPr>
        <p:spPr>
          <a:xfrm>
            <a:off x="1547664" y="4077072"/>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5" name="TextBox 184"/>
          <p:cNvSpPr txBox="1"/>
          <p:nvPr/>
        </p:nvSpPr>
        <p:spPr>
          <a:xfrm>
            <a:off x="2267744" y="4602614"/>
            <a:ext cx="1584176" cy="338554"/>
          </a:xfrm>
          <a:prstGeom prst="rect">
            <a:avLst/>
          </a:prstGeom>
          <a:noFill/>
        </p:spPr>
        <p:txBody>
          <a:bodyPr wrap="square" rtlCol="0">
            <a:spAutoFit/>
          </a:bodyPr>
          <a:lstStyle/>
          <a:p>
            <a:r>
              <a:rPr lang="sv-SE" sz="1600" i="1" dirty="0" err="1" smtClean="0"/>
              <a:t>relationship</a:t>
            </a:r>
            <a:endParaRPr lang="sv-SE" sz="1600" i="1" dirty="0"/>
          </a:p>
        </p:txBody>
      </p:sp>
      <p:sp>
        <p:nvSpPr>
          <p:cNvPr id="186" name="Right Brace 185"/>
          <p:cNvSpPr/>
          <p:nvPr/>
        </p:nvSpPr>
        <p:spPr>
          <a:xfrm>
            <a:off x="7308304" y="1772816"/>
            <a:ext cx="288032" cy="15121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87" name="TextBox 186"/>
          <p:cNvSpPr txBox="1"/>
          <p:nvPr/>
        </p:nvSpPr>
        <p:spPr>
          <a:xfrm>
            <a:off x="7668345" y="2132856"/>
            <a:ext cx="1512167" cy="369332"/>
          </a:xfrm>
          <a:prstGeom prst="rect">
            <a:avLst/>
          </a:prstGeom>
          <a:noFill/>
        </p:spPr>
        <p:txBody>
          <a:bodyPr wrap="square" rtlCol="0">
            <a:spAutoFit/>
          </a:bodyPr>
          <a:lstStyle/>
          <a:p>
            <a:r>
              <a:rPr lang="sv-SE" dirty="0" smtClean="0"/>
              <a:t>Grand Theory</a:t>
            </a:r>
          </a:p>
        </p:txBody>
      </p:sp>
      <p:sp>
        <p:nvSpPr>
          <p:cNvPr id="188" name="Right Brace 187"/>
          <p:cNvSpPr/>
          <p:nvPr/>
        </p:nvSpPr>
        <p:spPr>
          <a:xfrm>
            <a:off x="7380312" y="3573016"/>
            <a:ext cx="288032" cy="151216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89" name="TextBox 188"/>
          <p:cNvSpPr txBox="1"/>
          <p:nvPr/>
        </p:nvSpPr>
        <p:spPr>
          <a:xfrm>
            <a:off x="7740352" y="3861048"/>
            <a:ext cx="1368152" cy="1200329"/>
          </a:xfrm>
          <a:prstGeom prst="rect">
            <a:avLst/>
          </a:prstGeom>
          <a:noFill/>
        </p:spPr>
        <p:txBody>
          <a:bodyPr wrap="square" rtlCol="0">
            <a:spAutoFit/>
          </a:bodyPr>
          <a:lstStyle/>
          <a:p>
            <a:r>
              <a:rPr lang="sv-SE" dirty="0" smtClean="0"/>
              <a:t>Middle Range/</a:t>
            </a:r>
          </a:p>
          <a:p>
            <a:r>
              <a:rPr lang="sv-SE" dirty="0" smtClean="0"/>
              <a:t>Micro Range Theory</a:t>
            </a:r>
            <a:endParaRPr lang="sv-SE" dirty="0"/>
          </a:p>
        </p:txBody>
      </p:sp>
      <p:sp>
        <p:nvSpPr>
          <p:cNvPr id="174" name="Down Arrow 173"/>
          <p:cNvSpPr/>
          <p:nvPr/>
        </p:nvSpPr>
        <p:spPr>
          <a:xfrm>
            <a:off x="1484040" y="3212976"/>
            <a:ext cx="59046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5" name="TextBox 174"/>
          <p:cNvSpPr txBox="1"/>
          <p:nvPr/>
        </p:nvSpPr>
        <p:spPr>
          <a:xfrm>
            <a:off x="3779912" y="3203684"/>
            <a:ext cx="1584176" cy="369332"/>
          </a:xfrm>
          <a:prstGeom prst="rect">
            <a:avLst/>
          </a:prstGeom>
          <a:noFill/>
        </p:spPr>
        <p:txBody>
          <a:bodyPr wrap="square" rtlCol="0">
            <a:spAutoFit/>
          </a:bodyPr>
          <a:lstStyle/>
          <a:p>
            <a:r>
              <a:rPr lang="sv-SE" dirty="0"/>
              <a:t>b</a:t>
            </a:r>
            <a:r>
              <a:rPr lang="sv-SE" dirty="0" smtClean="0"/>
              <a:t>asis for </a:t>
            </a:r>
            <a:endParaRPr lang="sv-SE" dirty="0"/>
          </a:p>
        </p:txBody>
      </p:sp>
    </p:spTree>
    <p:extLst>
      <p:ext uri="{BB962C8B-B14F-4D97-AF65-F5344CB8AC3E}">
        <p14:creationId xmlns:p14="http://schemas.microsoft.com/office/powerpoint/2010/main" val="79759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Scientific theory </a:t>
            </a:r>
            <a:r>
              <a:rPr lang="sv-SE" sz="3600" dirty="0"/>
              <a:t>– definition</a:t>
            </a:r>
          </a:p>
        </p:txBody>
      </p:sp>
      <p:sp>
        <p:nvSpPr>
          <p:cNvPr id="3" name="Content Placeholder 2"/>
          <p:cNvSpPr>
            <a:spLocks noGrp="1"/>
          </p:cNvSpPr>
          <p:nvPr>
            <p:ph idx="1"/>
          </p:nvPr>
        </p:nvSpPr>
        <p:spPr>
          <a:xfrm>
            <a:off x="457200" y="1600201"/>
            <a:ext cx="8229600" cy="1972815"/>
          </a:xfrm>
        </p:spPr>
        <p:txBody>
          <a:bodyPr>
            <a:normAutofit fontScale="85000" lnSpcReduction="20000"/>
          </a:bodyPr>
          <a:lstStyle/>
          <a:p>
            <a:r>
              <a:rPr lang="en-US" sz="2400" dirty="0"/>
              <a:t>A </a:t>
            </a:r>
            <a:r>
              <a:rPr lang="en-US" sz="2400" b="1" dirty="0"/>
              <a:t>scientific theory </a:t>
            </a:r>
            <a:r>
              <a:rPr lang="en-US" sz="2400" dirty="0"/>
              <a:t>is a well-substantiated explanation of some aspect of the natural world that is acquired through </a:t>
            </a:r>
            <a:r>
              <a:rPr lang="en-US" sz="2400" dirty="0" smtClean="0"/>
              <a:t>the scientific method and repeatedly tested and confirmed through observation and experimentation. </a:t>
            </a:r>
          </a:p>
          <a:p>
            <a:r>
              <a:rPr lang="en-US" sz="2400" dirty="0" smtClean="0"/>
              <a:t>As </a:t>
            </a:r>
            <a:r>
              <a:rPr lang="en-US" sz="2400" dirty="0"/>
              <a:t>with most (if not all) forms of scientific knowledge, scientific theories </a:t>
            </a:r>
            <a:r>
              <a:rPr lang="en-US" sz="2400" dirty="0" smtClean="0"/>
              <a:t>are inductive in nature and aim for predictive </a:t>
            </a:r>
            <a:r>
              <a:rPr lang="en-US" sz="2400" dirty="0"/>
              <a:t>power and explanatory force</a:t>
            </a:r>
            <a:r>
              <a:rPr lang="en-US" sz="2400" dirty="0" smtClean="0"/>
              <a:t>.</a:t>
            </a:r>
            <a:endParaRPr lang="en-US" sz="2400" baseline="30000" dirty="0"/>
          </a:p>
          <a:p>
            <a:pPr marL="0" indent="0">
              <a:buNone/>
            </a:pPr>
            <a:endParaRPr lang="en-US" sz="2400" b="1" dirty="0" smtClean="0"/>
          </a:p>
        </p:txBody>
      </p:sp>
      <p:sp>
        <p:nvSpPr>
          <p:cNvPr id="4" name="TextBox 3"/>
          <p:cNvSpPr txBox="1"/>
          <p:nvPr/>
        </p:nvSpPr>
        <p:spPr>
          <a:xfrm>
            <a:off x="6372200" y="3356992"/>
            <a:ext cx="2592288" cy="369332"/>
          </a:xfrm>
          <a:prstGeom prst="rect">
            <a:avLst/>
          </a:prstGeom>
          <a:noFill/>
        </p:spPr>
        <p:txBody>
          <a:bodyPr wrap="square" rtlCol="0">
            <a:spAutoFit/>
          </a:bodyPr>
          <a:lstStyle/>
          <a:p>
            <a:r>
              <a:rPr lang="sv-SE" dirty="0" smtClean="0"/>
              <a:t>(Wikipedia)</a:t>
            </a:r>
            <a:endParaRPr lang="sv-SE" dirty="0"/>
          </a:p>
        </p:txBody>
      </p:sp>
    </p:spTree>
    <p:extLst>
      <p:ext uri="{BB962C8B-B14F-4D97-AF65-F5344CB8AC3E}">
        <p14:creationId xmlns:p14="http://schemas.microsoft.com/office/powerpoint/2010/main" val="2333972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Inductive reasoning</a:t>
            </a:r>
          </a:p>
        </p:txBody>
      </p:sp>
      <p:sp>
        <p:nvSpPr>
          <p:cNvPr id="3" name="Content Placeholder 2"/>
          <p:cNvSpPr>
            <a:spLocks noGrp="1"/>
          </p:cNvSpPr>
          <p:nvPr>
            <p:ph idx="1"/>
          </p:nvPr>
        </p:nvSpPr>
        <p:spPr/>
        <p:txBody>
          <a:bodyPr>
            <a:normAutofit/>
          </a:bodyPr>
          <a:lstStyle/>
          <a:p>
            <a:r>
              <a:rPr lang="en-US" sz="2000" b="1" dirty="0"/>
              <a:t>Inductive reasoning</a:t>
            </a:r>
            <a:r>
              <a:rPr lang="en-US" sz="2000" dirty="0"/>
              <a:t> </a:t>
            </a:r>
            <a:r>
              <a:rPr lang="en-US" sz="2000" dirty="0" smtClean="0"/>
              <a:t>is </a:t>
            </a:r>
            <a:r>
              <a:rPr lang="en-US" sz="2000" dirty="0"/>
              <a:t>reasoning in which the </a:t>
            </a:r>
            <a:r>
              <a:rPr lang="en-US" sz="2000" dirty="0" smtClean="0"/>
              <a:t>premises seek </a:t>
            </a:r>
            <a:r>
              <a:rPr lang="en-US" sz="2000" dirty="0"/>
              <a:t>to supply strong evidence for (not absolute proof </a:t>
            </a:r>
            <a:r>
              <a:rPr lang="en-US" sz="2000" dirty="0" smtClean="0"/>
              <a:t>of) the </a:t>
            </a:r>
            <a:r>
              <a:rPr lang="en-US" sz="2000" dirty="0"/>
              <a:t>truth of the conclusion</a:t>
            </a:r>
            <a:r>
              <a:rPr lang="en-US" sz="2000" dirty="0" smtClean="0"/>
              <a:t>.</a:t>
            </a:r>
          </a:p>
          <a:p>
            <a:r>
              <a:rPr lang="en-US" sz="2000" dirty="0" smtClean="0"/>
              <a:t>The </a:t>
            </a:r>
            <a:r>
              <a:rPr lang="en-US" sz="2000" dirty="0"/>
              <a:t>truth of the conclusion of an inductive argument is supposed to be </a:t>
            </a:r>
            <a:r>
              <a:rPr lang="en-US" sz="2000" i="1" dirty="0"/>
              <a:t>probable</a:t>
            </a:r>
            <a:r>
              <a:rPr lang="en-US" sz="2000" dirty="0"/>
              <a:t>, based upon the evidence given</a:t>
            </a:r>
            <a:endParaRPr lang="sv-SE" sz="2000" dirty="0"/>
          </a:p>
          <a:p>
            <a:r>
              <a:rPr lang="en-US" sz="2000" i="1" dirty="0" smtClean="0"/>
              <a:t>An example of an inductive argument: </a:t>
            </a:r>
            <a:r>
              <a:rPr lang="en-US" sz="2000" dirty="0" smtClean="0"/>
              <a:t>All life forms that we know of depends on liquid water to exist. Therefore, if we discover a new life form, it will probably depend on water to exist</a:t>
            </a:r>
          </a:p>
        </p:txBody>
      </p:sp>
      <p:sp>
        <p:nvSpPr>
          <p:cNvPr id="6" name="TextBox 5"/>
          <p:cNvSpPr txBox="1"/>
          <p:nvPr/>
        </p:nvSpPr>
        <p:spPr>
          <a:xfrm>
            <a:off x="6372200" y="4139788"/>
            <a:ext cx="2592288" cy="369332"/>
          </a:xfrm>
          <a:prstGeom prst="rect">
            <a:avLst/>
          </a:prstGeom>
          <a:noFill/>
        </p:spPr>
        <p:txBody>
          <a:bodyPr wrap="square" rtlCol="0">
            <a:spAutoFit/>
          </a:bodyPr>
          <a:lstStyle/>
          <a:p>
            <a:r>
              <a:rPr lang="sv-SE" dirty="0" smtClean="0"/>
              <a:t>(Wikipedia)</a:t>
            </a:r>
            <a:endParaRPr lang="sv-SE" dirty="0"/>
          </a:p>
        </p:txBody>
      </p:sp>
    </p:spTree>
    <p:extLst>
      <p:ext uri="{BB962C8B-B14F-4D97-AF65-F5344CB8AC3E}">
        <p14:creationId xmlns:p14="http://schemas.microsoft.com/office/powerpoint/2010/main" val="2765339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Theory – definition</a:t>
            </a:r>
            <a:endParaRPr lang="sv-SE" sz="3600" dirty="0"/>
          </a:p>
        </p:txBody>
      </p:sp>
      <p:sp>
        <p:nvSpPr>
          <p:cNvPr id="3" name="Content Placeholder 2"/>
          <p:cNvSpPr>
            <a:spLocks noGrp="1"/>
          </p:cNvSpPr>
          <p:nvPr>
            <p:ph idx="1"/>
          </p:nvPr>
        </p:nvSpPr>
        <p:spPr/>
        <p:txBody>
          <a:bodyPr>
            <a:normAutofit/>
          </a:bodyPr>
          <a:lstStyle/>
          <a:p>
            <a:pPr marL="0" indent="0">
              <a:buNone/>
            </a:pPr>
            <a:r>
              <a:rPr lang="en-US" sz="2000" b="1" dirty="0" smtClean="0"/>
              <a:t>Theory</a:t>
            </a:r>
            <a:r>
              <a:rPr lang="en-US" sz="2000" dirty="0" smtClean="0"/>
              <a:t> </a:t>
            </a:r>
            <a:r>
              <a:rPr lang="en-US" sz="2000" dirty="0"/>
              <a:t>is </a:t>
            </a:r>
            <a:r>
              <a:rPr lang="en-US" sz="2000" dirty="0" smtClean="0"/>
              <a:t>a contemplative and rational type of abstract or </a:t>
            </a:r>
            <a:r>
              <a:rPr lang="en-US" sz="2000" dirty="0" err="1" smtClean="0"/>
              <a:t>generalised</a:t>
            </a:r>
            <a:r>
              <a:rPr lang="en-US" sz="2000" dirty="0" smtClean="0"/>
              <a:t> thinking</a:t>
            </a:r>
            <a:r>
              <a:rPr lang="en-US" sz="2000" dirty="0"/>
              <a:t>, or the results of such thinking. Depending on the context, the results might for example include generalized explanations of </a:t>
            </a:r>
            <a:r>
              <a:rPr lang="en-US" sz="2000" dirty="0" smtClean="0"/>
              <a:t>how nature work </a:t>
            </a:r>
            <a:r>
              <a:rPr lang="en-US" sz="2000" dirty="0"/>
              <a:t>works. </a:t>
            </a:r>
            <a:endParaRPr lang="en-US" sz="2000" dirty="0" smtClean="0"/>
          </a:p>
          <a:p>
            <a:pPr marL="0" indent="0">
              <a:buNone/>
            </a:pPr>
            <a:endParaRPr lang="en-US" sz="2400" dirty="0" smtClean="0"/>
          </a:p>
        </p:txBody>
      </p:sp>
      <p:sp>
        <p:nvSpPr>
          <p:cNvPr id="4" name="TextBox 3"/>
          <p:cNvSpPr txBox="1"/>
          <p:nvPr/>
        </p:nvSpPr>
        <p:spPr>
          <a:xfrm>
            <a:off x="6372200" y="3356992"/>
            <a:ext cx="2592288" cy="369332"/>
          </a:xfrm>
          <a:prstGeom prst="rect">
            <a:avLst/>
          </a:prstGeom>
          <a:noFill/>
        </p:spPr>
        <p:txBody>
          <a:bodyPr wrap="square" rtlCol="0">
            <a:spAutoFit/>
          </a:bodyPr>
          <a:lstStyle/>
          <a:p>
            <a:r>
              <a:rPr lang="sv-SE" dirty="0" smtClean="0"/>
              <a:t>(Wikipedia)</a:t>
            </a:r>
            <a:endParaRPr lang="sv-SE" dirty="0"/>
          </a:p>
        </p:txBody>
      </p:sp>
    </p:spTree>
    <p:extLst>
      <p:ext uri="{BB962C8B-B14F-4D97-AF65-F5344CB8AC3E}">
        <p14:creationId xmlns:p14="http://schemas.microsoft.com/office/powerpoint/2010/main" val="2964235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Theory vs Hypoyhesis</a:t>
            </a:r>
          </a:p>
        </p:txBody>
      </p:sp>
      <p:sp>
        <p:nvSpPr>
          <p:cNvPr id="3" name="Content Placeholder 2"/>
          <p:cNvSpPr>
            <a:spLocks noGrp="1"/>
          </p:cNvSpPr>
          <p:nvPr>
            <p:ph idx="1"/>
          </p:nvPr>
        </p:nvSpPr>
        <p:spPr/>
        <p:txBody>
          <a:bodyPr>
            <a:normAutofit/>
          </a:bodyPr>
          <a:lstStyle/>
          <a:p>
            <a:pPr marL="0" indent="0">
              <a:buNone/>
            </a:pPr>
            <a:r>
              <a:rPr lang="en-US" sz="2000" dirty="0" smtClean="0"/>
              <a:t>Theory </a:t>
            </a:r>
            <a:r>
              <a:rPr lang="en-US" sz="2000" dirty="0"/>
              <a:t>is not the same as </a:t>
            </a:r>
            <a:r>
              <a:rPr lang="en-US" sz="2000" dirty="0" smtClean="0"/>
              <a:t>a </a:t>
            </a:r>
            <a:r>
              <a:rPr lang="en-US" sz="2000" b="1" dirty="0" smtClean="0"/>
              <a:t>hypothesis</a:t>
            </a:r>
            <a:r>
              <a:rPr lang="en-US" sz="2000" dirty="0" smtClean="0"/>
              <a:t>. </a:t>
            </a:r>
            <a:r>
              <a:rPr lang="en-US" sz="2000" dirty="0"/>
              <a:t>A theory provides an explanatory framework for some observation, and from the assumptions of the explanation follows a number of possible hypotheses that can be tested in order to provide support for, or challenge, the theory.</a:t>
            </a:r>
            <a:endParaRPr lang="sv-SE" sz="2000" dirty="0" smtClean="0"/>
          </a:p>
        </p:txBody>
      </p:sp>
      <p:sp>
        <p:nvSpPr>
          <p:cNvPr id="4" name="TextBox 3"/>
          <p:cNvSpPr txBox="1"/>
          <p:nvPr/>
        </p:nvSpPr>
        <p:spPr>
          <a:xfrm>
            <a:off x="6372200" y="3356992"/>
            <a:ext cx="2592288" cy="369332"/>
          </a:xfrm>
          <a:prstGeom prst="rect">
            <a:avLst/>
          </a:prstGeom>
          <a:noFill/>
        </p:spPr>
        <p:txBody>
          <a:bodyPr wrap="square" rtlCol="0">
            <a:spAutoFit/>
          </a:bodyPr>
          <a:lstStyle/>
          <a:p>
            <a:r>
              <a:rPr lang="sv-SE" dirty="0" smtClean="0"/>
              <a:t>(Wikipedia)</a:t>
            </a:r>
            <a:endParaRPr lang="sv-SE" dirty="0"/>
          </a:p>
        </p:txBody>
      </p:sp>
    </p:spTree>
    <p:extLst>
      <p:ext uri="{BB962C8B-B14F-4D97-AF65-F5344CB8AC3E}">
        <p14:creationId xmlns:p14="http://schemas.microsoft.com/office/powerpoint/2010/main" val="358399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err="1"/>
              <a:t>Common</a:t>
            </a:r>
            <a:r>
              <a:rPr lang="sv-SE" sz="3600" dirty="0"/>
              <a:t> IS </a:t>
            </a:r>
            <a:r>
              <a:rPr lang="sv-SE" sz="3600" dirty="0" err="1"/>
              <a:t>theories</a:t>
            </a:r>
            <a:endParaRPr lang="sv-SE" sz="3600" dirty="0"/>
          </a:p>
        </p:txBody>
      </p:sp>
      <p:sp>
        <p:nvSpPr>
          <p:cNvPr id="3" name="Content Placeholder 2"/>
          <p:cNvSpPr>
            <a:spLocks noGrp="1"/>
          </p:cNvSpPr>
          <p:nvPr>
            <p:ph idx="1"/>
          </p:nvPr>
        </p:nvSpPr>
        <p:spPr>
          <a:xfrm>
            <a:off x="457200" y="1600201"/>
            <a:ext cx="8229600" cy="3268960"/>
          </a:xfrm>
        </p:spPr>
        <p:txBody>
          <a:bodyPr>
            <a:normAutofit/>
          </a:bodyPr>
          <a:lstStyle/>
          <a:p>
            <a:r>
              <a:rPr lang="sv-SE" sz="2000" dirty="0" smtClean="0"/>
              <a:t>Technology Acceptance Model</a:t>
            </a:r>
          </a:p>
          <a:p>
            <a:r>
              <a:rPr lang="sv-SE" sz="2000" dirty="0" err="1" smtClean="0"/>
              <a:t>Resource</a:t>
            </a:r>
            <a:r>
              <a:rPr lang="sv-SE" sz="2000" dirty="0" smtClean="0"/>
              <a:t> </a:t>
            </a:r>
            <a:r>
              <a:rPr lang="sv-SE" sz="2000" dirty="0" err="1" smtClean="0"/>
              <a:t>Based</a:t>
            </a:r>
            <a:r>
              <a:rPr lang="sv-SE" sz="2000" dirty="0" smtClean="0"/>
              <a:t> </a:t>
            </a:r>
            <a:r>
              <a:rPr lang="sv-SE" sz="2000" dirty="0" err="1" smtClean="0"/>
              <a:t>View</a:t>
            </a:r>
            <a:endParaRPr lang="sv-SE" sz="2000" dirty="0" smtClean="0"/>
          </a:p>
          <a:p>
            <a:r>
              <a:rPr lang="sv-SE" sz="2000" dirty="0" smtClean="0"/>
              <a:t>Theory of Reasoned Action</a:t>
            </a:r>
          </a:p>
          <a:p>
            <a:r>
              <a:rPr lang="sv-SE" sz="2000" dirty="0"/>
              <a:t>Theory of Planned </a:t>
            </a:r>
            <a:r>
              <a:rPr lang="sv-SE" sz="2000" dirty="0" smtClean="0"/>
              <a:t>Bahavior</a:t>
            </a:r>
          </a:p>
          <a:p>
            <a:r>
              <a:rPr lang="sv-SE" sz="2000" dirty="0"/>
              <a:t>Diffusion of innovation theory</a:t>
            </a:r>
          </a:p>
          <a:p>
            <a:r>
              <a:rPr lang="sv-SE" sz="2000" dirty="0" smtClean="0"/>
              <a:t>…</a:t>
            </a:r>
          </a:p>
          <a:p>
            <a:endParaRPr lang="sv-SE" dirty="0" smtClean="0"/>
          </a:p>
          <a:p>
            <a:endParaRPr lang="sv-SE" dirty="0"/>
          </a:p>
        </p:txBody>
      </p:sp>
      <p:sp>
        <p:nvSpPr>
          <p:cNvPr id="4" name="TextBox 3"/>
          <p:cNvSpPr txBox="1"/>
          <p:nvPr/>
        </p:nvSpPr>
        <p:spPr>
          <a:xfrm>
            <a:off x="4355976" y="5380672"/>
            <a:ext cx="4355976" cy="1477328"/>
          </a:xfrm>
          <a:prstGeom prst="rect">
            <a:avLst/>
          </a:prstGeom>
          <a:noFill/>
        </p:spPr>
        <p:txBody>
          <a:bodyPr wrap="square" rtlCol="0">
            <a:spAutoFit/>
          </a:bodyPr>
          <a:lstStyle/>
          <a:p>
            <a:r>
              <a:rPr lang="sv-SE" dirty="0" smtClean="0"/>
              <a:t>[</a:t>
            </a:r>
            <a:r>
              <a:rPr lang="en-US" dirty="0" smtClean="0"/>
              <a:t>Lim, S., </a:t>
            </a:r>
            <a:r>
              <a:rPr lang="en-US" dirty="0" err="1" smtClean="0"/>
              <a:t>Saldanha</a:t>
            </a:r>
            <a:r>
              <a:rPr lang="en-US" dirty="0" smtClean="0"/>
              <a:t>, T., </a:t>
            </a:r>
            <a:r>
              <a:rPr lang="en-US" dirty="0" err="1" smtClean="0"/>
              <a:t>Malladi</a:t>
            </a:r>
            <a:r>
              <a:rPr lang="en-US" dirty="0" smtClean="0"/>
              <a:t>, S., &amp; Melville, N. P. (2009). Theories Used in Information Systems Research: Identifying Theory Networks in Leading IS Journals.]</a:t>
            </a:r>
          </a:p>
          <a:p>
            <a:endParaRPr lang="sv-SE" dirty="0"/>
          </a:p>
        </p:txBody>
      </p:sp>
    </p:spTree>
    <p:extLst>
      <p:ext uri="{BB962C8B-B14F-4D97-AF65-F5344CB8AC3E}">
        <p14:creationId xmlns:p14="http://schemas.microsoft.com/office/powerpoint/2010/main" val="153787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Report 4, Task 1</a:t>
            </a:r>
            <a:endParaRPr lang="sv-SE" sz="3600" dirty="0"/>
          </a:p>
        </p:txBody>
      </p:sp>
      <p:sp>
        <p:nvSpPr>
          <p:cNvPr id="3" name="Content Placeholder 2"/>
          <p:cNvSpPr>
            <a:spLocks noGrp="1"/>
          </p:cNvSpPr>
          <p:nvPr>
            <p:ph idx="1"/>
          </p:nvPr>
        </p:nvSpPr>
        <p:spPr/>
        <p:txBody>
          <a:bodyPr>
            <a:normAutofit/>
          </a:bodyPr>
          <a:lstStyle/>
          <a:p>
            <a:pPr marL="0" indent="0">
              <a:buNone/>
            </a:pPr>
            <a:r>
              <a:rPr lang="sv-SE" sz="2000" dirty="0" smtClean="0"/>
              <a:t>Summerize each of these theories’ major ideas:</a:t>
            </a:r>
          </a:p>
          <a:p>
            <a:r>
              <a:rPr lang="sv-SE" sz="2000" dirty="0" smtClean="0"/>
              <a:t>Theory </a:t>
            </a:r>
            <a:r>
              <a:rPr lang="sv-SE" sz="2000" dirty="0"/>
              <a:t>of Reasoned </a:t>
            </a:r>
            <a:r>
              <a:rPr lang="sv-SE" sz="2000" dirty="0" smtClean="0"/>
              <a:t>Action</a:t>
            </a:r>
          </a:p>
          <a:p>
            <a:r>
              <a:rPr lang="sv-SE" sz="2000" dirty="0"/>
              <a:t>Theory of Planned </a:t>
            </a:r>
            <a:r>
              <a:rPr lang="sv-SE" sz="2000" dirty="0" smtClean="0"/>
              <a:t>Bahavior</a:t>
            </a:r>
          </a:p>
          <a:p>
            <a:r>
              <a:rPr lang="sv-SE" sz="2000" dirty="0" smtClean="0"/>
              <a:t>Cognitive fit theory</a:t>
            </a:r>
          </a:p>
          <a:p>
            <a:r>
              <a:rPr lang="sv-SE" sz="2000" dirty="0" smtClean="0"/>
              <a:t>Diffusion of innovation theory</a:t>
            </a:r>
          </a:p>
          <a:p>
            <a:r>
              <a:rPr lang="sv-SE" sz="2000" dirty="0" smtClean="0"/>
              <a:t>Delone and McLean IS success model</a:t>
            </a:r>
          </a:p>
          <a:p>
            <a:r>
              <a:rPr lang="sv-SE" sz="2000" dirty="0" smtClean="0"/>
              <a:t>Actor network theory</a:t>
            </a:r>
          </a:p>
          <a:p>
            <a:r>
              <a:rPr lang="sv-SE" sz="2000" dirty="0" smtClean="0"/>
              <a:t>The knowledge based theory of the firm</a:t>
            </a:r>
          </a:p>
        </p:txBody>
      </p:sp>
    </p:spTree>
    <p:extLst>
      <p:ext uri="{BB962C8B-B14F-4D97-AF65-F5344CB8AC3E}">
        <p14:creationId xmlns:p14="http://schemas.microsoft.com/office/powerpoint/2010/main" val="4035654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Report 4, Task 2</a:t>
            </a:r>
            <a:endParaRPr lang="sv-SE" sz="3600" dirty="0"/>
          </a:p>
        </p:txBody>
      </p:sp>
      <p:sp>
        <p:nvSpPr>
          <p:cNvPr id="3" name="Content Placeholder 2"/>
          <p:cNvSpPr>
            <a:spLocks noGrp="1"/>
          </p:cNvSpPr>
          <p:nvPr>
            <p:ph idx="1"/>
          </p:nvPr>
        </p:nvSpPr>
        <p:spPr/>
        <p:txBody>
          <a:bodyPr>
            <a:normAutofit/>
          </a:bodyPr>
          <a:lstStyle/>
          <a:p>
            <a:pPr marL="0" indent="0">
              <a:buNone/>
            </a:pPr>
            <a:r>
              <a:rPr lang="sv-SE" sz="2000" dirty="0" smtClean="0"/>
              <a:t>Discuss the differences between:</a:t>
            </a:r>
          </a:p>
          <a:p>
            <a:r>
              <a:rPr lang="sv-SE" sz="2000" dirty="0" smtClean="0"/>
              <a:t>Theory and model</a:t>
            </a:r>
          </a:p>
          <a:p>
            <a:r>
              <a:rPr lang="sv-SE" sz="2000" dirty="0" smtClean="0"/>
              <a:t>Process model, process type, process instance and real world</a:t>
            </a:r>
          </a:p>
          <a:p>
            <a:r>
              <a:rPr lang="sv-SE" sz="2000" dirty="0" smtClean="0"/>
              <a:t>Model and metamodel</a:t>
            </a:r>
          </a:p>
          <a:p>
            <a:r>
              <a:rPr lang="sv-SE" sz="2000" dirty="0" smtClean="0"/>
              <a:t>Concept and term</a:t>
            </a:r>
          </a:p>
          <a:p>
            <a:endParaRPr lang="sv-SE" sz="2000" dirty="0" smtClean="0"/>
          </a:p>
        </p:txBody>
      </p:sp>
    </p:spTree>
    <p:extLst>
      <p:ext uri="{BB962C8B-B14F-4D97-AF65-F5344CB8AC3E}">
        <p14:creationId xmlns:p14="http://schemas.microsoft.com/office/powerpoint/2010/main" val="2439636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Agency theory</a:t>
            </a:r>
            <a:endParaRPr lang="sv-SE" sz="3600" dirty="0"/>
          </a:p>
        </p:txBody>
      </p:sp>
      <p:sp>
        <p:nvSpPr>
          <p:cNvPr id="3" name="Content Placeholder 2"/>
          <p:cNvSpPr>
            <a:spLocks noGrp="1"/>
          </p:cNvSpPr>
          <p:nvPr>
            <p:ph idx="1"/>
          </p:nvPr>
        </p:nvSpPr>
        <p:spPr/>
        <p:txBody>
          <a:bodyPr>
            <a:normAutofit/>
          </a:bodyPr>
          <a:lstStyle/>
          <a:p>
            <a:r>
              <a:rPr lang="en-GB" sz="2000" dirty="0"/>
              <a:t>Agency </a:t>
            </a:r>
            <a:r>
              <a:rPr lang="en-GB" sz="2000" dirty="0" smtClean="0"/>
              <a:t>Theory is </a:t>
            </a:r>
            <a:r>
              <a:rPr lang="en-GB" sz="2000" b="1" dirty="0"/>
              <a:t>concerned with problems about conflicts between people with different interests in the same assets </a:t>
            </a:r>
            <a:endParaRPr lang="en-GB" sz="2000" b="1" dirty="0" smtClean="0"/>
          </a:p>
          <a:p>
            <a:r>
              <a:rPr lang="en-GB" sz="2000" dirty="0" smtClean="0"/>
              <a:t>For </a:t>
            </a:r>
            <a:r>
              <a:rPr lang="en-GB" sz="2000" dirty="0"/>
              <a:t>example, the </a:t>
            </a:r>
            <a:r>
              <a:rPr lang="en-GB" sz="2000" b="1" dirty="0"/>
              <a:t>owners of a company (principals) may have different interests than its managers (agents of the principals). </a:t>
            </a:r>
            <a:endParaRPr lang="en-GB" sz="2000" b="1" dirty="0" smtClean="0"/>
          </a:p>
          <a:p>
            <a:r>
              <a:rPr lang="en-GB" sz="2000" dirty="0" smtClean="0"/>
              <a:t>Basic constructs(concepts </a:t>
            </a:r>
            <a:r>
              <a:rPr lang="en-GB" sz="2000" dirty="0"/>
              <a:t>in Agency Theory include </a:t>
            </a:r>
            <a:r>
              <a:rPr lang="en-GB" sz="2000" b="1" dirty="0"/>
              <a:t>principal, agent, risk, goal, contract, and monitoring</a:t>
            </a:r>
            <a:r>
              <a:rPr lang="en-GB" sz="2000" dirty="0"/>
              <a:t>. These constructs are used in formulating descriptive statements, such as “Often agents do not act in the interest of their principals”. </a:t>
            </a:r>
            <a:endParaRPr lang="en-GB" sz="2000" dirty="0" smtClean="0"/>
          </a:p>
          <a:p>
            <a:r>
              <a:rPr lang="en-GB" sz="2000" dirty="0" smtClean="0"/>
              <a:t>The </a:t>
            </a:r>
            <a:r>
              <a:rPr lang="en-GB" sz="2000" dirty="0"/>
              <a:t>theory also includes explanatory statements, such as “As the principal and the agent have different goals, the agent does not always act in the interest of the principal</a:t>
            </a:r>
            <a:r>
              <a:rPr lang="en-GB" sz="2000" dirty="0" smtClean="0"/>
              <a:t>”</a:t>
            </a:r>
            <a:endParaRPr lang="sv-SE" sz="2000" dirty="0"/>
          </a:p>
        </p:txBody>
      </p:sp>
      <p:sp>
        <p:nvSpPr>
          <p:cNvPr id="4" name="TextBox 3"/>
          <p:cNvSpPr txBox="1"/>
          <p:nvPr/>
        </p:nvSpPr>
        <p:spPr>
          <a:xfrm>
            <a:off x="6012160" y="5445224"/>
            <a:ext cx="1944216" cy="369332"/>
          </a:xfrm>
          <a:prstGeom prst="rect">
            <a:avLst/>
          </a:prstGeom>
          <a:noFill/>
        </p:spPr>
        <p:txBody>
          <a:bodyPr wrap="square" rtlCol="0">
            <a:spAutoFit/>
          </a:bodyPr>
          <a:lstStyle/>
          <a:p>
            <a:r>
              <a:rPr lang="en-GB" dirty="0"/>
              <a:t>(</a:t>
            </a:r>
            <a:r>
              <a:rPr lang="en-GB" dirty="0" err="1" smtClean="0"/>
              <a:t>Eisenhardt</a:t>
            </a:r>
            <a:r>
              <a:rPr lang="en-GB" dirty="0" smtClean="0"/>
              <a:t>, 1989)</a:t>
            </a:r>
            <a:endParaRPr lang="sv-SE" dirty="0"/>
          </a:p>
        </p:txBody>
      </p:sp>
    </p:spTree>
    <p:extLst>
      <p:ext uri="{BB962C8B-B14F-4D97-AF65-F5344CB8AC3E}">
        <p14:creationId xmlns:p14="http://schemas.microsoft.com/office/powerpoint/2010/main" val="378962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Knowledge types</a:t>
            </a:r>
            <a:endParaRPr lang="sv-SE" sz="3600" dirty="0"/>
          </a:p>
        </p:txBody>
      </p:sp>
      <p:sp>
        <p:nvSpPr>
          <p:cNvPr id="3" name="Content Placeholder 2"/>
          <p:cNvSpPr>
            <a:spLocks noGrp="1"/>
          </p:cNvSpPr>
          <p:nvPr>
            <p:ph idx="1"/>
          </p:nvPr>
        </p:nvSpPr>
        <p:spPr/>
        <p:txBody>
          <a:bodyPr>
            <a:normAutofit/>
          </a:bodyPr>
          <a:lstStyle/>
          <a:p>
            <a:r>
              <a:rPr lang="en-GB" sz="2200" dirty="0"/>
              <a:t>Definitional knowledge </a:t>
            </a:r>
          </a:p>
          <a:p>
            <a:r>
              <a:rPr lang="en-GB" sz="2200" dirty="0"/>
              <a:t>Descriptive knowledge</a:t>
            </a:r>
          </a:p>
          <a:p>
            <a:r>
              <a:rPr lang="en-GB" sz="2200" dirty="0"/>
              <a:t>Explanatory knowledge</a:t>
            </a:r>
          </a:p>
          <a:p>
            <a:r>
              <a:rPr lang="en-GB" sz="2200" dirty="0"/>
              <a:t>Predictive knowledge</a:t>
            </a:r>
          </a:p>
          <a:p>
            <a:r>
              <a:rPr lang="en-GB" sz="2200" dirty="0"/>
              <a:t>Explanatory and predictive knowledge</a:t>
            </a:r>
          </a:p>
          <a:p>
            <a:r>
              <a:rPr lang="en-GB" sz="2200" dirty="0"/>
              <a:t>Prescriptive knowledge</a:t>
            </a:r>
          </a:p>
          <a:p>
            <a:endParaRPr lang="en-GB" sz="2400" i="1" dirty="0" smtClean="0"/>
          </a:p>
          <a:p>
            <a:endParaRPr lang="en-GB" sz="2200" i="1" dirty="0" smtClean="0"/>
          </a:p>
          <a:p>
            <a:endParaRPr lang="sv-SE" sz="2200" dirty="0" smtClean="0"/>
          </a:p>
          <a:p>
            <a:pPr marL="457200" lvl="1" indent="0">
              <a:buNone/>
            </a:pPr>
            <a:endParaRPr lang="sv-SE" sz="1800" dirty="0"/>
          </a:p>
          <a:p>
            <a:endParaRPr lang="sv-SE" dirty="0"/>
          </a:p>
        </p:txBody>
      </p:sp>
    </p:spTree>
    <p:extLst>
      <p:ext uri="{BB962C8B-B14F-4D97-AF65-F5344CB8AC3E}">
        <p14:creationId xmlns:p14="http://schemas.microsoft.com/office/powerpoint/2010/main" val="322738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4624"/>
            <a:ext cx="8229600" cy="1143000"/>
          </a:xfrm>
        </p:spPr>
        <p:txBody>
          <a:bodyPr>
            <a:normAutofit/>
          </a:bodyPr>
          <a:lstStyle/>
          <a:p>
            <a:r>
              <a:rPr lang="sv-SE" sz="3600" dirty="0" smtClean="0"/>
              <a:t>Technology </a:t>
            </a:r>
            <a:r>
              <a:rPr lang="sv-SE" sz="3600" dirty="0" err="1" smtClean="0"/>
              <a:t>Acceptance</a:t>
            </a:r>
            <a:r>
              <a:rPr lang="sv-SE" sz="3600" dirty="0" smtClean="0"/>
              <a:t> </a:t>
            </a:r>
            <a:r>
              <a:rPr lang="sv-SE" sz="3600" dirty="0" err="1" smtClean="0"/>
              <a:t>Model</a:t>
            </a:r>
            <a:r>
              <a:rPr lang="sv-SE" sz="3600" dirty="0" smtClean="0"/>
              <a:t> (TAM)</a:t>
            </a:r>
            <a:endParaRPr lang="sv-SE" sz="3600" dirty="0"/>
          </a:p>
        </p:txBody>
      </p:sp>
      <p:sp>
        <p:nvSpPr>
          <p:cNvPr id="41987" name="Content Placeholder 2"/>
          <p:cNvSpPr>
            <a:spLocks noGrp="1"/>
          </p:cNvSpPr>
          <p:nvPr>
            <p:ph idx="1"/>
          </p:nvPr>
        </p:nvSpPr>
        <p:spPr>
          <a:xfrm>
            <a:off x="457200" y="1266416"/>
            <a:ext cx="8229600" cy="5184576"/>
          </a:xfrm>
        </p:spPr>
        <p:txBody>
          <a:bodyPr>
            <a:normAutofit/>
          </a:bodyPr>
          <a:lstStyle/>
          <a:p>
            <a:pPr>
              <a:spcAft>
                <a:spcPts val="1200"/>
              </a:spcAft>
              <a:buNone/>
            </a:pPr>
            <a:r>
              <a:rPr lang="sv-SE" sz="1800" b="1" dirty="0" smtClean="0"/>
              <a:t>Technology </a:t>
            </a:r>
            <a:r>
              <a:rPr lang="sv-SE" sz="1800" b="1" dirty="0" err="1" smtClean="0"/>
              <a:t>Acceptence</a:t>
            </a:r>
            <a:r>
              <a:rPr lang="sv-SE" sz="1800" b="1" dirty="0" smtClean="0"/>
              <a:t> </a:t>
            </a:r>
            <a:r>
              <a:rPr lang="sv-SE" sz="1800" b="1" dirty="0" err="1" smtClean="0"/>
              <a:t>Model</a:t>
            </a:r>
            <a:r>
              <a:rPr lang="sv-SE" sz="1800" b="1" dirty="0" smtClean="0"/>
              <a:t> (TAM) </a:t>
            </a:r>
            <a:r>
              <a:rPr lang="sv-SE" sz="1800" dirty="0" err="1" smtClean="0"/>
              <a:t>was</a:t>
            </a:r>
            <a:r>
              <a:rPr lang="sv-SE" sz="1800" dirty="0" smtClean="0"/>
              <a:t> </a:t>
            </a:r>
            <a:r>
              <a:rPr lang="en-US" sz="1800" dirty="0" smtClean="0"/>
              <a:t>developed by Fred Davis (Davis 1989). It predict whether people will accept and use a technology.</a:t>
            </a:r>
            <a:endParaRPr lang="sv-SE" sz="1800" dirty="0" smtClean="0"/>
          </a:p>
          <a:p>
            <a:pPr>
              <a:spcAft>
                <a:spcPts val="1200"/>
              </a:spcAft>
              <a:buNone/>
            </a:pPr>
            <a:endParaRPr lang="sv-SE" sz="1800" dirty="0" smtClean="0"/>
          </a:p>
          <a:p>
            <a:pPr>
              <a:spcAft>
                <a:spcPts val="1200"/>
              </a:spcAft>
              <a:buNone/>
            </a:pPr>
            <a:endParaRPr lang="sv-SE" sz="1800" dirty="0" smtClean="0"/>
          </a:p>
          <a:p>
            <a:pPr>
              <a:spcAft>
                <a:spcPts val="1200"/>
              </a:spcAft>
              <a:buNone/>
            </a:pPr>
            <a:endParaRPr lang="sv-SE" sz="1800" dirty="0" smtClean="0"/>
          </a:p>
          <a:p>
            <a:pPr>
              <a:spcAft>
                <a:spcPts val="1200"/>
              </a:spcAft>
              <a:buNone/>
            </a:pPr>
            <a:endParaRPr lang="sv-SE" sz="1800" dirty="0" smtClean="0"/>
          </a:p>
          <a:p>
            <a:endParaRPr lang="sv-SE" sz="1800" dirty="0" smtClean="0"/>
          </a:p>
          <a:p>
            <a:pPr>
              <a:buNone/>
            </a:pPr>
            <a:endParaRPr lang="sv-SE" sz="1800" dirty="0" smtClean="0"/>
          </a:p>
          <a:p>
            <a:pPr lvl="1"/>
            <a:endParaRPr lang="sv-SE" sz="2000" dirty="0" smtClean="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30</a:t>
            </a:fld>
            <a:endParaRPr lang="sv-SE" smtClean="0">
              <a:latin typeface="Arial" pitchFamily="34" charset="0"/>
            </a:endParaRPr>
          </a:p>
        </p:txBody>
      </p:sp>
      <p:sp>
        <p:nvSpPr>
          <p:cNvPr id="5" name="TextBox 4"/>
          <p:cNvSpPr txBox="1"/>
          <p:nvPr/>
        </p:nvSpPr>
        <p:spPr>
          <a:xfrm rot="16200000">
            <a:off x="7403214" y="4861647"/>
            <a:ext cx="3059832" cy="338554"/>
          </a:xfrm>
          <a:prstGeom prst="rect">
            <a:avLst/>
          </a:prstGeom>
          <a:noFill/>
        </p:spPr>
        <p:txBody>
          <a:bodyPr wrap="square" rtlCol="0">
            <a:spAutoFit/>
          </a:bodyPr>
          <a:lstStyle/>
          <a:p>
            <a:r>
              <a:rPr lang="sv-SE" sz="1600" dirty="0" smtClean="0"/>
              <a:t>(</a:t>
            </a:r>
            <a:r>
              <a:rPr lang="sv-SE" sz="1600" dirty="0" err="1" smtClean="0"/>
              <a:t>Boody</a:t>
            </a:r>
            <a:r>
              <a:rPr lang="sv-SE" sz="1600" dirty="0" smtClean="0"/>
              <a:t> et al, 2008, s 215-219)</a:t>
            </a:r>
            <a:endParaRPr lang="sv-SE" sz="1600" dirty="0"/>
          </a:p>
        </p:txBody>
      </p:sp>
      <p:sp>
        <p:nvSpPr>
          <p:cNvPr id="6" name="Rectangle 5"/>
          <p:cNvSpPr/>
          <p:nvPr/>
        </p:nvSpPr>
        <p:spPr>
          <a:xfrm>
            <a:off x="2483768" y="2130512"/>
            <a:ext cx="1224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2464768" y="2130512"/>
            <a:ext cx="1459160" cy="584775"/>
          </a:xfrm>
          <a:prstGeom prst="rect">
            <a:avLst/>
          </a:prstGeom>
          <a:noFill/>
        </p:spPr>
        <p:txBody>
          <a:bodyPr wrap="square" rtlCol="0">
            <a:spAutoFit/>
          </a:bodyPr>
          <a:lstStyle/>
          <a:p>
            <a:r>
              <a:rPr lang="sv-SE" sz="1600" dirty="0" smtClean="0"/>
              <a:t>Perceived usefulness</a:t>
            </a:r>
            <a:endParaRPr lang="sv-SE" sz="1600" dirty="0"/>
          </a:p>
        </p:txBody>
      </p:sp>
      <p:sp>
        <p:nvSpPr>
          <p:cNvPr id="8" name="Rectangle 7"/>
          <p:cNvSpPr/>
          <p:nvPr/>
        </p:nvSpPr>
        <p:spPr>
          <a:xfrm>
            <a:off x="2502768" y="3210632"/>
            <a:ext cx="1224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2483768" y="3210632"/>
            <a:ext cx="1224136" cy="584775"/>
          </a:xfrm>
          <a:prstGeom prst="rect">
            <a:avLst/>
          </a:prstGeom>
          <a:noFill/>
        </p:spPr>
        <p:txBody>
          <a:bodyPr wrap="square" rtlCol="0">
            <a:spAutoFit/>
          </a:bodyPr>
          <a:lstStyle/>
          <a:p>
            <a:r>
              <a:rPr lang="sv-SE" sz="1600" dirty="0" smtClean="0"/>
              <a:t>Recieved ease of use</a:t>
            </a:r>
            <a:endParaRPr lang="sv-SE" sz="1600" dirty="0"/>
          </a:p>
        </p:txBody>
      </p:sp>
      <p:sp>
        <p:nvSpPr>
          <p:cNvPr id="10" name="Rectangle 9"/>
          <p:cNvSpPr/>
          <p:nvPr/>
        </p:nvSpPr>
        <p:spPr>
          <a:xfrm>
            <a:off x="6103168" y="2778584"/>
            <a:ext cx="1205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6084168" y="2778584"/>
            <a:ext cx="1944216" cy="584775"/>
          </a:xfrm>
          <a:prstGeom prst="rect">
            <a:avLst/>
          </a:prstGeom>
          <a:noFill/>
        </p:spPr>
        <p:txBody>
          <a:bodyPr wrap="square" rtlCol="0">
            <a:spAutoFit/>
          </a:bodyPr>
          <a:lstStyle/>
          <a:p>
            <a:r>
              <a:rPr lang="sv-SE" sz="1600" dirty="0" err="1" smtClean="0"/>
              <a:t>Behavioural</a:t>
            </a:r>
            <a:r>
              <a:rPr lang="sv-SE" sz="1600" dirty="0" smtClean="0"/>
              <a:t> Intention</a:t>
            </a:r>
            <a:endParaRPr lang="sv-SE" sz="1600" dirty="0"/>
          </a:p>
        </p:txBody>
      </p:sp>
      <p:sp>
        <p:nvSpPr>
          <p:cNvPr id="12" name="Rectangle 11"/>
          <p:cNvSpPr/>
          <p:nvPr/>
        </p:nvSpPr>
        <p:spPr>
          <a:xfrm>
            <a:off x="7759352" y="2778584"/>
            <a:ext cx="1205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7740352" y="2778584"/>
            <a:ext cx="1152128" cy="584775"/>
          </a:xfrm>
          <a:prstGeom prst="rect">
            <a:avLst/>
          </a:prstGeom>
          <a:noFill/>
        </p:spPr>
        <p:txBody>
          <a:bodyPr wrap="square" rtlCol="0">
            <a:spAutoFit/>
          </a:bodyPr>
          <a:lstStyle/>
          <a:p>
            <a:r>
              <a:rPr lang="sv-SE" sz="1600" dirty="0" err="1" smtClean="0"/>
              <a:t>Use</a:t>
            </a:r>
            <a:r>
              <a:rPr lang="sv-SE" sz="1600" dirty="0" smtClean="0"/>
              <a:t> </a:t>
            </a:r>
            <a:r>
              <a:rPr lang="sv-SE" sz="1600" dirty="0" err="1" smtClean="0"/>
              <a:t>Behaviour</a:t>
            </a:r>
            <a:endParaRPr lang="sv-SE" sz="1600" dirty="0"/>
          </a:p>
        </p:txBody>
      </p:sp>
      <p:cxnSp>
        <p:nvCxnSpPr>
          <p:cNvPr id="14" name="Straight Arrow Connector 13"/>
          <p:cNvCxnSpPr/>
          <p:nvPr/>
        </p:nvCxnSpPr>
        <p:spPr>
          <a:xfrm flipV="1">
            <a:off x="3762285" y="3142253"/>
            <a:ext cx="719531" cy="3564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5652120" y="3104238"/>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308304" y="3093912"/>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4438328" y="2778584"/>
            <a:ext cx="135780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 name="TextBox 21"/>
          <p:cNvSpPr txBox="1"/>
          <p:nvPr/>
        </p:nvSpPr>
        <p:spPr>
          <a:xfrm>
            <a:off x="4462816" y="2739675"/>
            <a:ext cx="1378496" cy="584775"/>
          </a:xfrm>
          <a:prstGeom prst="rect">
            <a:avLst/>
          </a:prstGeom>
          <a:noFill/>
        </p:spPr>
        <p:txBody>
          <a:bodyPr wrap="square" rtlCol="0">
            <a:spAutoFit/>
          </a:bodyPr>
          <a:lstStyle/>
          <a:p>
            <a:r>
              <a:rPr lang="sv-SE" sz="1600" dirty="0" smtClean="0"/>
              <a:t>Attitude towards using</a:t>
            </a:r>
            <a:endParaRPr lang="sv-SE" sz="1600" dirty="0"/>
          </a:p>
        </p:txBody>
      </p:sp>
      <p:cxnSp>
        <p:nvCxnSpPr>
          <p:cNvPr id="23" name="Straight Arrow Connector 22"/>
          <p:cNvCxnSpPr>
            <a:endCxn id="22" idx="1"/>
          </p:cNvCxnSpPr>
          <p:nvPr/>
        </p:nvCxnSpPr>
        <p:spPr>
          <a:xfrm>
            <a:off x="3726904" y="2490552"/>
            <a:ext cx="735912" cy="5415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2987148" y="2761307"/>
            <a:ext cx="1" cy="4493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702416" y="2292168"/>
            <a:ext cx="2874808" cy="4951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86544" y="2778584"/>
            <a:ext cx="1205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9" name="TextBox 38"/>
          <p:cNvSpPr txBox="1"/>
          <p:nvPr/>
        </p:nvSpPr>
        <p:spPr>
          <a:xfrm>
            <a:off x="467544" y="2778584"/>
            <a:ext cx="1152128" cy="584775"/>
          </a:xfrm>
          <a:prstGeom prst="rect">
            <a:avLst/>
          </a:prstGeom>
          <a:noFill/>
        </p:spPr>
        <p:txBody>
          <a:bodyPr wrap="square" rtlCol="0">
            <a:spAutoFit/>
          </a:bodyPr>
          <a:lstStyle/>
          <a:p>
            <a:r>
              <a:rPr lang="sv-SE" sz="1600" dirty="0" smtClean="0"/>
              <a:t>External variable</a:t>
            </a:r>
            <a:endParaRPr lang="sv-SE" sz="1600" dirty="0"/>
          </a:p>
        </p:txBody>
      </p:sp>
      <p:cxnSp>
        <p:nvCxnSpPr>
          <p:cNvPr id="40" name="Straight Arrow Connector 39"/>
          <p:cNvCxnSpPr/>
          <p:nvPr/>
        </p:nvCxnSpPr>
        <p:spPr>
          <a:xfrm flipV="1">
            <a:off x="1689548" y="2490552"/>
            <a:ext cx="760765" cy="4954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694848" y="3155900"/>
            <a:ext cx="735912" cy="5415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Content Placeholder 2"/>
          <p:cNvSpPr txBox="1">
            <a:spLocks/>
          </p:cNvSpPr>
          <p:nvPr/>
        </p:nvSpPr>
        <p:spPr>
          <a:xfrm>
            <a:off x="395536" y="3933056"/>
            <a:ext cx="8229600" cy="2628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Arial" pitchFamily="34" charset="0"/>
              <a:buNone/>
            </a:pPr>
            <a:r>
              <a:rPr lang="sv-SE" sz="1600" dirty="0" smtClean="0"/>
              <a:t>TAM predicts that two factors (variables) mainly influence the acceptance and use of technology: </a:t>
            </a:r>
          </a:p>
          <a:p>
            <a:pPr>
              <a:spcAft>
                <a:spcPts val="1200"/>
              </a:spcAft>
              <a:buFont typeface="Arial" pitchFamily="34" charset="0"/>
              <a:buNone/>
            </a:pPr>
            <a:r>
              <a:rPr lang="sv-SE" sz="1600" dirty="0" smtClean="0"/>
              <a:t>	</a:t>
            </a:r>
            <a:r>
              <a:rPr lang="sv-SE" sz="1600" b="1" dirty="0" smtClean="0"/>
              <a:t>perceived usefullnes: </a:t>
            </a:r>
            <a:r>
              <a:rPr lang="en-US" sz="1600" dirty="0" smtClean="0"/>
              <a:t>"the degree to which a person believes that using a particular system would enhance his or her job performance"</a:t>
            </a:r>
            <a:endParaRPr lang="sv-SE" sz="1600" dirty="0" smtClean="0"/>
          </a:p>
          <a:p>
            <a:pPr>
              <a:spcAft>
                <a:spcPts val="1200"/>
              </a:spcAft>
              <a:buFont typeface="Arial" pitchFamily="34" charset="0"/>
              <a:buNone/>
            </a:pPr>
            <a:r>
              <a:rPr lang="sv-SE" sz="1600" dirty="0" smtClean="0"/>
              <a:t>	</a:t>
            </a:r>
            <a:r>
              <a:rPr lang="sv-SE" sz="1600" b="1" dirty="0" smtClean="0"/>
              <a:t>perceived ease of use: </a:t>
            </a:r>
            <a:r>
              <a:rPr lang="en-US" sz="1600" dirty="0" smtClean="0"/>
              <a:t>"the degree to which a person believes that using a particular system would be free from effort" </a:t>
            </a:r>
          </a:p>
          <a:p>
            <a:pPr>
              <a:spcAft>
                <a:spcPts val="1200"/>
              </a:spcAft>
              <a:buNone/>
            </a:pPr>
            <a:r>
              <a:rPr lang="sv-SE" sz="1600" dirty="0"/>
              <a:t>TAM claims that the more useful a system is perceived to be and the easier it is perceived to use, the more likely it is that user accepts and uses the system. </a:t>
            </a:r>
          </a:p>
          <a:p>
            <a:pPr>
              <a:spcAft>
                <a:spcPts val="1200"/>
              </a:spcAft>
              <a:buFont typeface="Arial" pitchFamily="34" charset="0"/>
              <a:buNone/>
            </a:pPr>
            <a:endParaRPr lang="sv-SE" sz="1800" dirty="0" smtClean="0"/>
          </a:p>
          <a:p>
            <a:pPr>
              <a:spcAft>
                <a:spcPts val="1200"/>
              </a:spcAft>
              <a:buFont typeface="Arial" pitchFamily="34" charset="0"/>
              <a:buNone/>
            </a:pPr>
            <a:endParaRPr lang="sv-SE" sz="1800" dirty="0" smtClean="0"/>
          </a:p>
          <a:p>
            <a:pPr>
              <a:spcAft>
                <a:spcPts val="1200"/>
              </a:spcAft>
              <a:buFont typeface="Arial" pitchFamily="34" charset="0"/>
              <a:buNone/>
            </a:pPr>
            <a:endParaRPr lang="sv-SE" sz="1800" dirty="0" smtClean="0"/>
          </a:p>
          <a:p>
            <a:pPr>
              <a:spcAft>
                <a:spcPts val="1200"/>
              </a:spcAft>
              <a:buFont typeface="Arial" pitchFamily="34" charset="0"/>
              <a:buNone/>
            </a:pPr>
            <a:endParaRPr lang="sv-SE" sz="1800" dirty="0" smtClean="0"/>
          </a:p>
          <a:p>
            <a:pPr>
              <a:spcAft>
                <a:spcPts val="1200"/>
              </a:spcAft>
              <a:buFont typeface="Arial" pitchFamily="34" charset="0"/>
              <a:buNone/>
            </a:pPr>
            <a:endParaRPr lang="sv-SE" sz="1800" dirty="0" smtClean="0"/>
          </a:p>
          <a:p>
            <a:endParaRPr lang="sv-SE" sz="1800" dirty="0" smtClean="0"/>
          </a:p>
          <a:p>
            <a:pPr>
              <a:buFont typeface="Arial" pitchFamily="34" charset="0"/>
              <a:buNone/>
            </a:pPr>
            <a:endParaRPr lang="sv-SE" sz="1800" dirty="0" smtClean="0"/>
          </a:p>
          <a:p>
            <a:pPr lvl="1"/>
            <a:endParaRPr lang="sv-SE" sz="2000" dirty="0" smtClean="0"/>
          </a:p>
          <a:p>
            <a:pPr>
              <a:buFont typeface="Arial" pitchFamily="34" charset="0"/>
              <a:buNone/>
            </a:pPr>
            <a:endParaRPr lang="sv-SE" dirty="0" smtClean="0"/>
          </a:p>
        </p:txBody>
      </p:sp>
    </p:spTree>
    <p:extLst>
      <p:ext uri="{BB962C8B-B14F-4D97-AF65-F5344CB8AC3E}">
        <p14:creationId xmlns:p14="http://schemas.microsoft.com/office/powerpoint/2010/main" val="913394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44624"/>
            <a:ext cx="8229600" cy="1143000"/>
          </a:xfrm>
        </p:spPr>
        <p:txBody>
          <a:bodyPr>
            <a:normAutofit/>
          </a:bodyPr>
          <a:lstStyle/>
          <a:p>
            <a:r>
              <a:rPr lang="sv-SE" sz="3600" dirty="0" smtClean="0"/>
              <a:t>UTAUT</a:t>
            </a:r>
            <a:endParaRPr lang="sv-SE" sz="3600" dirty="0"/>
          </a:p>
        </p:txBody>
      </p:sp>
      <p:sp>
        <p:nvSpPr>
          <p:cNvPr id="41987" name="Content Placeholder 2"/>
          <p:cNvSpPr>
            <a:spLocks noGrp="1"/>
          </p:cNvSpPr>
          <p:nvPr>
            <p:ph idx="1"/>
          </p:nvPr>
        </p:nvSpPr>
        <p:spPr>
          <a:xfrm>
            <a:off x="395536" y="1196752"/>
            <a:ext cx="8568952" cy="720080"/>
          </a:xfrm>
        </p:spPr>
        <p:txBody>
          <a:bodyPr>
            <a:normAutofit fontScale="85000" lnSpcReduction="10000"/>
          </a:bodyPr>
          <a:lstStyle/>
          <a:p>
            <a:pPr>
              <a:spcAft>
                <a:spcPts val="1200"/>
              </a:spcAft>
              <a:buNone/>
            </a:pPr>
            <a:r>
              <a:rPr lang="sv-SE" sz="1900" dirty="0" err="1" smtClean="0"/>
              <a:t>Unified</a:t>
            </a:r>
            <a:r>
              <a:rPr lang="sv-SE" sz="1900" dirty="0" smtClean="0"/>
              <a:t> </a:t>
            </a:r>
            <a:r>
              <a:rPr lang="sv-SE" sz="1900" dirty="0" err="1" smtClean="0"/>
              <a:t>Theory</a:t>
            </a:r>
            <a:r>
              <a:rPr lang="sv-SE" sz="1900" dirty="0" smtClean="0"/>
              <a:t> of </a:t>
            </a:r>
            <a:r>
              <a:rPr lang="sv-SE" sz="1900" dirty="0" err="1" smtClean="0"/>
              <a:t>Acceptance</a:t>
            </a:r>
            <a:r>
              <a:rPr lang="sv-SE" sz="1900" dirty="0" smtClean="0"/>
              <a:t> and </a:t>
            </a:r>
            <a:r>
              <a:rPr lang="sv-SE" sz="1900" dirty="0" err="1" smtClean="0"/>
              <a:t>Use</a:t>
            </a:r>
            <a:r>
              <a:rPr lang="sv-SE" sz="1900" dirty="0" smtClean="0"/>
              <a:t> (UTAUT) is a </a:t>
            </a:r>
            <a:r>
              <a:rPr lang="sv-SE" sz="1900" dirty="0" err="1" smtClean="0"/>
              <a:t>development</a:t>
            </a:r>
            <a:r>
              <a:rPr lang="sv-SE" sz="1900" dirty="0" smtClean="0"/>
              <a:t> of TAM </a:t>
            </a:r>
            <a:r>
              <a:rPr lang="sv-SE" sz="1900" dirty="0" err="1" smtClean="0"/>
              <a:t>developed</a:t>
            </a:r>
            <a:r>
              <a:rPr lang="sv-SE" sz="1900" dirty="0" smtClean="0"/>
              <a:t> by </a:t>
            </a:r>
            <a:r>
              <a:rPr lang="sv-SE" sz="1900" dirty="0" err="1" smtClean="0"/>
              <a:t>Venkatesh</a:t>
            </a:r>
            <a:r>
              <a:rPr lang="sv-SE" sz="1900" dirty="0" smtClean="0"/>
              <a:t> et al (2003). Research shows that UTAUT is </a:t>
            </a:r>
            <a:r>
              <a:rPr lang="sv-SE" sz="1900" dirty="0" err="1" smtClean="0"/>
              <a:t>better</a:t>
            </a:r>
            <a:r>
              <a:rPr lang="sv-SE" sz="1900" dirty="0" smtClean="0"/>
              <a:t> to </a:t>
            </a:r>
            <a:r>
              <a:rPr lang="sv-SE" sz="1900" dirty="0" err="1" smtClean="0"/>
              <a:t>predict</a:t>
            </a:r>
            <a:r>
              <a:rPr lang="sv-SE" sz="1900" dirty="0" smtClean="0"/>
              <a:t> </a:t>
            </a:r>
            <a:r>
              <a:rPr lang="sv-SE" sz="1900" dirty="0" err="1" smtClean="0"/>
              <a:t>result</a:t>
            </a:r>
            <a:r>
              <a:rPr lang="sv-SE" sz="1900" dirty="0" smtClean="0"/>
              <a:t> </a:t>
            </a:r>
            <a:r>
              <a:rPr lang="sv-SE" sz="1900" dirty="0" err="1" smtClean="0"/>
              <a:t>then</a:t>
            </a:r>
            <a:r>
              <a:rPr lang="sv-SE" sz="1900" dirty="0" smtClean="0"/>
              <a:t> TAM </a:t>
            </a:r>
            <a:endParaRPr lang="sv-SE" sz="1800" dirty="0" smtClean="0"/>
          </a:p>
          <a:p>
            <a:pPr>
              <a:spcAft>
                <a:spcPts val="1200"/>
              </a:spcAft>
              <a:buNone/>
            </a:pPr>
            <a:endParaRPr lang="sv-SE" sz="1800" dirty="0" smtClean="0"/>
          </a:p>
          <a:p>
            <a:pPr>
              <a:spcAft>
                <a:spcPts val="1200"/>
              </a:spcAft>
              <a:buNone/>
            </a:pPr>
            <a:endParaRPr lang="sv-SE" sz="1800" dirty="0" smtClean="0"/>
          </a:p>
          <a:p>
            <a:pPr>
              <a:spcAft>
                <a:spcPts val="1200"/>
              </a:spcAft>
              <a:buNone/>
            </a:pPr>
            <a:endParaRPr lang="sv-SE" sz="1800" dirty="0" smtClean="0"/>
          </a:p>
          <a:p>
            <a:endParaRPr lang="sv-SE" sz="1800" dirty="0" smtClean="0"/>
          </a:p>
          <a:p>
            <a:pPr>
              <a:buNone/>
            </a:pPr>
            <a:endParaRPr lang="sv-SE" sz="1800" dirty="0" smtClean="0"/>
          </a:p>
          <a:p>
            <a:pPr lvl="1"/>
            <a:endParaRPr lang="sv-SE" sz="2000" dirty="0" smtClean="0"/>
          </a:p>
          <a:p>
            <a:pPr>
              <a:buNone/>
            </a:pPr>
            <a:endParaRPr lang="sv-SE" dirty="0" smtClean="0"/>
          </a:p>
        </p:txBody>
      </p:sp>
      <p:sp>
        <p:nvSpPr>
          <p:cNvPr id="41988" name="Slide Number Placeholder 3"/>
          <p:cNvSpPr>
            <a:spLocks noGrp="1"/>
          </p:cNvSpPr>
          <p:nvPr>
            <p:ph type="sldNum" sz="quarter" idx="10"/>
          </p:nvPr>
        </p:nvSpPr>
        <p:spPr>
          <a:xfrm>
            <a:off x="395536" y="6140326"/>
            <a:ext cx="2133600" cy="365125"/>
          </a:xfrm>
          <a:noFill/>
        </p:spPr>
        <p:txBody>
          <a:bodyPr/>
          <a:lstStyle/>
          <a:p>
            <a:fld id="{537D617B-4661-4D75-9094-AE0CDFC21F5D}" type="slidenum">
              <a:rPr lang="sv-SE" smtClean="0">
                <a:latin typeface="Arial" pitchFamily="34" charset="0"/>
              </a:rPr>
              <a:pPr/>
              <a:t>31</a:t>
            </a:fld>
            <a:endParaRPr lang="sv-SE" dirty="0" smtClean="0">
              <a:latin typeface="Arial" pitchFamily="34" charset="0"/>
            </a:endParaRPr>
          </a:p>
        </p:txBody>
      </p:sp>
      <p:sp>
        <p:nvSpPr>
          <p:cNvPr id="5" name="Rectangle 4"/>
          <p:cNvSpPr/>
          <p:nvPr/>
        </p:nvSpPr>
        <p:spPr>
          <a:xfrm>
            <a:off x="611560" y="1988840"/>
            <a:ext cx="187220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8" name="TextBox 7"/>
          <p:cNvSpPr txBox="1"/>
          <p:nvPr/>
        </p:nvSpPr>
        <p:spPr>
          <a:xfrm>
            <a:off x="592560" y="1988840"/>
            <a:ext cx="2160240" cy="584775"/>
          </a:xfrm>
          <a:prstGeom prst="rect">
            <a:avLst/>
          </a:prstGeom>
          <a:noFill/>
        </p:spPr>
        <p:txBody>
          <a:bodyPr wrap="square" rtlCol="0">
            <a:spAutoFit/>
          </a:bodyPr>
          <a:lstStyle/>
          <a:p>
            <a:r>
              <a:rPr lang="sv-SE" sz="1600" dirty="0" smtClean="0"/>
              <a:t>Performance </a:t>
            </a:r>
            <a:r>
              <a:rPr lang="sv-SE" sz="1600" dirty="0" err="1" smtClean="0"/>
              <a:t>Expectancy</a:t>
            </a:r>
            <a:endParaRPr lang="sv-SE" sz="1600" dirty="0"/>
          </a:p>
        </p:txBody>
      </p:sp>
      <p:sp>
        <p:nvSpPr>
          <p:cNvPr id="9" name="Rectangle 8"/>
          <p:cNvSpPr/>
          <p:nvPr/>
        </p:nvSpPr>
        <p:spPr>
          <a:xfrm>
            <a:off x="630560" y="2780928"/>
            <a:ext cx="187220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611560" y="2780928"/>
            <a:ext cx="1656184" cy="338554"/>
          </a:xfrm>
          <a:prstGeom prst="rect">
            <a:avLst/>
          </a:prstGeom>
          <a:noFill/>
        </p:spPr>
        <p:txBody>
          <a:bodyPr wrap="square" rtlCol="0">
            <a:spAutoFit/>
          </a:bodyPr>
          <a:lstStyle/>
          <a:p>
            <a:r>
              <a:rPr lang="sv-SE" sz="1600" dirty="0" err="1" smtClean="0"/>
              <a:t>Effort</a:t>
            </a:r>
            <a:r>
              <a:rPr lang="sv-SE" sz="1600" dirty="0" smtClean="0"/>
              <a:t> </a:t>
            </a:r>
            <a:r>
              <a:rPr lang="sv-SE" sz="1600" dirty="0" err="1" smtClean="0"/>
              <a:t>Expectancy</a:t>
            </a:r>
            <a:endParaRPr lang="sv-SE" sz="1600" dirty="0"/>
          </a:p>
        </p:txBody>
      </p:sp>
      <p:sp>
        <p:nvSpPr>
          <p:cNvPr id="11" name="Rectangle 10"/>
          <p:cNvSpPr/>
          <p:nvPr/>
        </p:nvSpPr>
        <p:spPr>
          <a:xfrm>
            <a:off x="640904" y="3573016"/>
            <a:ext cx="1842864"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TextBox 11"/>
          <p:cNvSpPr txBox="1"/>
          <p:nvPr/>
        </p:nvSpPr>
        <p:spPr>
          <a:xfrm>
            <a:off x="611560" y="3573016"/>
            <a:ext cx="2005880" cy="338554"/>
          </a:xfrm>
          <a:prstGeom prst="rect">
            <a:avLst/>
          </a:prstGeom>
          <a:noFill/>
        </p:spPr>
        <p:txBody>
          <a:bodyPr wrap="square" rtlCol="0">
            <a:spAutoFit/>
          </a:bodyPr>
          <a:lstStyle/>
          <a:p>
            <a:r>
              <a:rPr lang="sv-SE" sz="1600" dirty="0" smtClean="0"/>
              <a:t>Social </a:t>
            </a:r>
            <a:r>
              <a:rPr lang="sv-SE" sz="1600" dirty="0" err="1" smtClean="0"/>
              <a:t>Influence</a:t>
            </a:r>
            <a:endParaRPr lang="sv-SE" sz="1600" dirty="0"/>
          </a:p>
        </p:txBody>
      </p:sp>
      <p:sp>
        <p:nvSpPr>
          <p:cNvPr id="13" name="Rectangle 12"/>
          <p:cNvSpPr/>
          <p:nvPr/>
        </p:nvSpPr>
        <p:spPr>
          <a:xfrm>
            <a:off x="640904" y="4365104"/>
            <a:ext cx="187220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4" name="TextBox 13"/>
          <p:cNvSpPr txBox="1"/>
          <p:nvPr/>
        </p:nvSpPr>
        <p:spPr>
          <a:xfrm>
            <a:off x="621904" y="4365104"/>
            <a:ext cx="1789856" cy="584775"/>
          </a:xfrm>
          <a:prstGeom prst="rect">
            <a:avLst/>
          </a:prstGeom>
          <a:noFill/>
        </p:spPr>
        <p:txBody>
          <a:bodyPr wrap="square" rtlCol="0">
            <a:spAutoFit/>
          </a:bodyPr>
          <a:lstStyle/>
          <a:p>
            <a:r>
              <a:rPr lang="sv-SE" sz="1600" dirty="0" err="1" smtClean="0"/>
              <a:t>Facilitating</a:t>
            </a:r>
            <a:r>
              <a:rPr lang="sv-SE" sz="1600" dirty="0" smtClean="0"/>
              <a:t> </a:t>
            </a:r>
            <a:r>
              <a:rPr lang="sv-SE" sz="1600" dirty="0" err="1" smtClean="0"/>
              <a:t>conditions</a:t>
            </a:r>
            <a:endParaRPr lang="sv-SE" sz="1600" dirty="0"/>
          </a:p>
        </p:txBody>
      </p:sp>
      <p:sp>
        <p:nvSpPr>
          <p:cNvPr id="15" name="Rectangle 14"/>
          <p:cNvSpPr/>
          <p:nvPr/>
        </p:nvSpPr>
        <p:spPr>
          <a:xfrm>
            <a:off x="4014936" y="2780928"/>
            <a:ext cx="187220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6" name="TextBox 15"/>
          <p:cNvSpPr txBox="1"/>
          <p:nvPr/>
        </p:nvSpPr>
        <p:spPr>
          <a:xfrm>
            <a:off x="3995936" y="2780928"/>
            <a:ext cx="1944216" cy="584775"/>
          </a:xfrm>
          <a:prstGeom prst="rect">
            <a:avLst/>
          </a:prstGeom>
          <a:noFill/>
        </p:spPr>
        <p:txBody>
          <a:bodyPr wrap="square" rtlCol="0">
            <a:spAutoFit/>
          </a:bodyPr>
          <a:lstStyle/>
          <a:p>
            <a:r>
              <a:rPr lang="sv-SE" sz="1600" dirty="0" err="1" smtClean="0"/>
              <a:t>Behavioural</a:t>
            </a:r>
            <a:r>
              <a:rPr lang="sv-SE" sz="1600" dirty="0" smtClean="0"/>
              <a:t> Intention</a:t>
            </a:r>
            <a:endParaRPr lang="sv-SE" sz="1600" dirty="0"/>
          </a:p>
        </p:txBody>
      </p:sp>
      <p:sp>
        <p:nvSpPr>
          <p:cNvPr id="17" name="Rectangle 16"/>
          <p:cNvSpPr/>
          <p:nvPr/>
        </p:nvSpPr>
        <p:spPr>
          <a:xfrm>
            <a:off x="7111280" y="2780928"/>
            <a:ext cx="1205136"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8" name="TextBox 17"/>
          <p:cNvSpPr txBox="1"/>
          <p:nvPr/>
        </p:nvSpPr>
        <p:spPr>
          <a:xfrm>
            <a:off x="7092280" y="2780928"/>
            <a:ext cx="1152128" cy="584775"/>
          </a:xfrm>
          <a:prstGeom prst="rect">
            <a:avLst/>
          </a:prstGeom>
          <a:noFill/>
        </p:spPr>
        <p:txBody>
          <a:bodyPr wrap="square" rtlCol="0">
            <a:spAutoFit/>
          </a:bodyPr>
          <a:lstStyle/>
          <a:p>
            <a:r>
              <a:rPr lang="sv-SE" sz="1600" dirty="0" err="1" smtClean="0"/>
              <a:t>Use</a:t>
            </a:r>
            <a:r>
              <a:rPr lang="sv-SE" sz="1600" dirty="0" smtClean="0"/>
              <a:t> </a:t>
            </a:r>
            <a:r>
              <a:rPr lang="sv-SE" sz="1600" dirty="0" err="1" smtClean="0"/>
              <a:t>Behaviour</a:t>
            </a:r>
            <a:endParaRPr lang="sv-SE" sz="1600" dirty="0"/>
          </a:p>
        </p:txBody>
      </p:sp>
      <p:sp>
        <p:nvSpPr>
          <p:cNvPr id="19" name="Rectangle 18"/>
          <p:cNvSpPr/>
          <p:nvPr/>
        </p:nvSpPr>
        <p:spPr>
          <a:xfrm>
            <a:off x="1907704" y="6021288"/>
            <a:ext cx="1277144"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TextBox 19"/>
          <p:cNvSpPr txBox="1"/>
          <p:nvPr/>
        </p:nvSpPr>
        <p:spPr>
          <a:xfrm>
            <a:off x="2248744" y="6184304"/>
            <a:ext cx="864096" cy="338554"/>
          </a:xfrm>
          <a:prstGeom prst="rect">
            <a:avLst/>
          </a:prstGeom>
          <a:noFill/>
        </p:spPr>
        <p:txBody>
          <a:bodyPr wrap="square" rtlCol="0">
            <a:spAutoFit/>
          </a:bodyPr>
          <a:lstStyle/>
          <a:p>
            <a:r>
              <a:rPr lang="sv-SE" sz="1600" dirty="0" err="1" smtClean="0"/>
              <a:t>Gender</a:t>
            </a:r>
            <a:endParaRPr lang="sv-SE" sz="1600" dirty="0"/>
          </a:p>
        </p:txBody>
      </p:sp>
      <p:sp>
        <p:nvSpPr>
          <p:cNvPr id="21" name="Rectangle 20"/>
          <p:cNvSpPr/>
          <p:nvPr/>
        </p:nvSpPr>
        <p:spPr>
          <a:xfrm>
            <a:off x="3484376" y="6021288"/>
            <a:ext cx="1277144"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2" name="TextBox 21"/>
          <p:cNvSpPr txBox="1"/>
          <p:nvPr/>
        </p:nvSpPr>
        <p:spPr>
          <a:xfrm>
            <a:off x="3825416" y="6184304"/>
            <a:ext cx="864096" cy="338554"/>
          </a:xfrm>
          <a:prstGeom prst="rect">
            <a:avLst/>
          </a:prstGeom>
          <a:noFill/>
        </p:spPr>
        <p:txBody>
          <a:bodyPr wrap="square" rtlCol="0">
            <a:spAutoFit/>
          </a:bodyPr>
          <a:lstStyle/>
          <a:p>
            <a:r>
              <a:rPr lang="sv-SE" sz="1600" dirty="0" smtClean="0"/>
              <a:t>Age</a:t>
            </a:r>
            <a:endParaRPr lang="sv-SE" sz="1600" dirty="0"/>
          </a:p>
        </p:txBody>
      </p:sp>
      <p:sp>
        <p:nvSpPr>
          <p:cNvPr id="23" name="Rectangle 22"/>
          <p:cNvSpPr/>
          <p:nvPr/>
        </p:nvSpPr>
        <p:spPr>
          <a:xfrm>
            <a:off x="5004048" y="6021288"/>
            <a:ext cx="1277144"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4" name="TextBox 23"/>
          <p:cNvSpPr txBox="1"/>
          <p:nvPr/>
        </p:nvSpPr>
        <p:spPr>
          <a:xfrm>
            <a:off x="5057056" y="6184304"/>
            <a:ext cx="1152128" cy="338554"/>
          </a:xfrm>
          <a:prstGeom prst="rect">
            <a:avLst/>
          </a:prstGeom>
          <a:noFill/>
        </p:spPr>
        <p:txBody>
          <a:bodyPr wrap="square" rtlCol="0">
            <a:spAutoFit/>
          </a:bodyPr>
          <a:lstStyle/>
          <a:p>
            <a:r>
              <a:rPr lang="sv-SE" sz="1600" dirty="0" err="1" smtClean="0"/>
              <a:t>Experience</a:t>
            </a:r>
            <a:endParaRPr lang="sv-SE" sz="1600" dirty="0"/>
          </a:p>
        </p:txBody>
      </p:sp>
      <p:sp>
        <p:nvSpPr>
          <p:cNvPr id="25" name="Rectangle 24"/>
          <p:cNvSpPr/>
          <p:nvPr/>
        </p:nvSpPr>
        <p:spPr>
          <a:xfrm>
            <a:off x="6588224" y="6021288"/>
            <a:ext cx="1512168" cy="648072"/>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6" name="TextBox 25"/>
          <p:cNvSpPr txBox="1"/>
          <p:nvPr/>
        </p:nvSpPr>
        <p:spPr>
          <a:xfrm>
            <a:off x="6641232" y="6078288"/>
            <a:ext cx="1531168" cy="584775"/>
          </a:xfrm>
          <a:prstGeom prst="rect">
            <a:avLst/>
          </a:prstGeom>
          <a:noFill/>
        </p:spPr>
        <p:txBody>
          <a:bodyPr wrap="square" rtlCol="0">
            <a:spAutoFit/>
          </a:bodyPr>
          <a:lstStyle/>
          <a:p>
            <a:r>
              <a:rPr lang="sv-SE" sz="1600" dirty="0" err="1" smtClean="0"/>
              <a:t>Voluntainess</a:t>
            </a:r>
            <a:r>
              <a:rPr lang="sv-SE" sz="1600" dirty="0" smtClean="0"/>
              <a:t> </a:t>
            </a:r>
          </a:p>
          <a:p>
            <a:r>
              <a:rPr lang="sv-SE" sz="1600" dirty="0" smtClean="0"/>
              <a:t>of </a:t>
            </a:r>
            <a:r>
              <a:rPr lang="sv-SE" sz="1600" dirty="0" err="1" smtClean="0"/>
              <a:t>Use</a:t>
            </a:r>
            <a:endParaRPr lang="sv-SE" sz="1600" dirty="0" smtClean="0"/>
          </a:p>
        </p:txBody>
      </p:sp>
      <p:cxnSp>
        <p:nvCxnSpPr>
          <p:cNvPr id="28" name="Straight Arrow Connector 27"/>
          <p:cNvCxnSpPr/>
          <p:nvPr/>
        </p:nvCxnSpPr>
        <p:spPr>
          <a:xfrm>
            <a:off x="2483768" y="2204864"/>
            <a:ext cx="1584176"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V="1">
            <a:off x="2483768" y="3356992"/>
            <a:ext cx="1512168"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V="1">
            <a:off x="2665512" y="3501008"/>
            <a:ext cx="5434880" cy="13405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16" idx="1"/>
          </p:cNvCxnSpPr>
          <p:nvPr/>
        </p:nvCxnSpPr>
        <p:spPr>
          <a:xfrm flipV="1">
            <a:off x="2483768" y="3073316"/>
            <a:ext cx="1512168" cy="1036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endCxn id="18" idx="1"/>
          </p:cNvCxnSpPr>
          <p:nvPr/>
        </p:nvCxnSpPr>
        <p:spPr>
          <a:xfrm flipV="1">
            <a:off x="5868144" y="3073316"/>
            <a:ext cx="1224136" cy="316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Down Arrow 41"/>
          <p:cNvSpPr/>
          <p:nvPr/>
        </p:nvSpPr>
        <p:spPr>
          <a:xfrm rot="10800000">
            <a:off x="2665468" y="4525404"/>
            <a:ext cx="5165576" cy="1224136"/>
          </a:xfrm>
          <a:prstGeom prst="downArrow">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3" name="TextBox 42"/>
          <p:cNvSpPr txBox="1"/>
          <p:nvPr/>
        </p:nvSpPr>
        <p:spPr>
          <a:xfrm>
            <a:off x="3961612" y="4787929"/>
            <a:ext cx="2736304" cy="954107"/>
          </a:xfrm>
          <a:prstGeom prst="rect">
            <a:avLst/>
          </a:prstGeom>
          <a:noFill/>
        </p:spPr>
        <p:txBody>
          <a:bodyPr wrap="square" rtlCol="0">
            <a:spAutoFit/>
          </a:bodyPr>
          <a:lstStyle/>
          <a:p>
            <a:r>
              <a:rPr lang="sv-SE" sz="1400" dirty="0" err="1" smtClean="0"/>
              <a:t>Note</a:t>
            </a:r>
            <a:r>
              <a:rPr lang="sv-SE" sz="1400" dirty="0" smtClean="0"/>
              <a:t> that the independent variables </a:t>
            </a:r>
            <a:r>
              <a:rPr lang="sv-SE" sz="1400" dirty="0" err="1" smtClean="0"/>
              <a:t>effect</a:t>
            </a:r>
            <a:r>
              <a:rPr lang="sv-SE" sz="1400" dirty="0" smtClean="0"/>
              <a:t> on the </a:t>
            </a:r>
            <a:r>
              <a:rPr lang="sv-SE" sz="1400" dirty="0" err="1" smtClean="0"/>
              <a:t>dependent</a:t>
            </a:r>
            <a:r>
              <a:rPr lang="sv-SE" sz="1400" dirty="0" smtClean="0"/>
              <a:t> </a:t>
            </a:r>
            <a:r>
              <a:rPr lang="sv-SE" sz="1400" dirty="0" err="1" smtClean="0"/>
              <a:t>varaibles</a:t>
            </a:r>
            <a:r>
              <a:rPr lang="sv-SE" sz="1400" dirty="0" smtClean="0"/>
              <a:t> is </a:t>
            </a:r>
            <a:r>
              <a:rPr lang="sv-SE" sz="1400" dirty="0" err="1" smtClean="0"/>
              <a:t>mediated/moderated</a:t>
            </a:r>
            <a:r>
              <a:rPr lang="sv-SE" sz="1400" dirty="0" smtClean="0"/>
              <a:t> </a:t>
            </a:r>
            <a:r>
              <a:rPr lang="sv-SE" sz="1400" dirty="0" err="1" smtClean="0"/>
              <a:t>partly</a:t>
            </a:r>
            <a:r>
              <a:rPr lang="sv-SE" sz="1400" dirty="0" smtClean="0"/>
              <a:t> by the </a:t>
            </a:r>
            <a:r>
              <a:rPr lang="sv-SE" sz="1400" dirty="0" err="1" smtClean="0"/>
              <a:t>following</a:t>
            </a:r>
            <a:r>
              <a:rPr lang="sv-SE" sz="1400" dirty="0" smtClean="0"/>
              <a:t> </a:t>
            </a:r>
            <a:r>
              <a:rPr lang="sv-SE" sz="1400" dirty="0" err="1" smtClean="0"/>
              <a:t>factors</a:t>
            </a:r>
            <a:r>
              <a:rPr lang="sv-SE" sz="1400" dirty="0" smtClean="0"/>
              <a:t> </a:t>
            </a:r>
            <a:endParaRPr lang="sv-SE" sz="1400" dirty="0"/>
          </a:p>
        </p:txBody>
      </p:sp>
      <p:cxnSp>
        <p:nvCxnSpPr>
          <p:cNvPr id="45" name="Straight Connector 44"/>
          <p:cNvCxnSpPr/>
          <p:nvPr/>
        </p:nvCxnSpPr>
        <p:spPr>
          <a:xfrm flipH="1">
            <a:off x="899592" y="4869160"/>
            <a:ext cx="432048"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9512" y="5085184"/>
            <a:ext cx="3096344" cy="954107"/>
          </a:xfrm>
          <a:prstGeom prst="rect">
            <a:avLst/>
          </a:prstGeom>
          <a:noFill/>
        </p:spPr>
        <p:txBody>
          <a:bodyPr wrap="square" rtlCol="0">
            <a:spAutoFit/>
          </a:bodyPr>
          <a:lstStyle/>
          <a:p>
            <a:r>
              <a:rPr lang="en-US" sz="1400" dirty="0" smtClean="0"/>
              <a:t>The perceived extent of which a </a:t>
            </a:r>
            <a:r>
              <a:rPr lang="en-US" sz="1400" dirty="0" err="1" smtClean="0"/>
              <a:t>organisational</a:t>
            </a:r>
            <a:r>
              <a:rPr lang="en-US" sz="1400" dirty="0" smtClean="0"/>
              <a:t> and technical</a:t>
            </a:r>
          </a:p>
          <a:p>
            <a:r>
              <a:rPr lang="en-US" sz="1400" dirty="0" smtClean="0"/>
              <a:t>infrastructure required for the support of the technologies exist</a:t>
            </a:r>
            <a:endParaRPr lang="sv-SE" sz="1400" dirty="0"/>
          </a:p>
        </p:txBody>
      </p:sp>
      <p:cxnSp>
        <p:nvCxnSpPr>
          <p:cNvPr id="49" name="Straight Connector 48"/>
          <p:cNvCxnSpPr>
            <a:endCxn id="51" idx="1"/>
          </p:cNvCxnSpPr>
          <p:nvPr/>
        </p:nvCxnSpPr>
        <p:spPr>
          <a:xfrm>
            <a:off x="2195736" y="3861048"/>
            <a:ext cx="360040" cy="813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555776" y="3573016"/>
            <a:ext cx="3096344" cy="738664"/>
          </a:xfrm>
          <a:prstGeom prst="rect">
            <a:avLst/>
          </a:prstGeom>
          <a:noFill/>
        </p:spPr>
        <p:txBody>
          <a:bodyPr wrap="square" rtlCol="0">
            <a:spAutoFit/>
          </a:bodyPr>
          <a:lstStyle/>
          <a:p>
            <a:r>
              <a:rPr lang="en-US" sz="1400" dirty="0" smtClean="0"/>
              <a:t>The extent to which the individuals believe that it is important for others</a:t>
            </a:r>
          </a:p>
          <a:p>
            <a:r>
              <a:rPr lang="en-US" sz="1400" dirty="0" smtClean="0"/>
              <a:t>that they should use the technologies</a:t>
            </a:r>
            <a:endParaRPr lang="sv-SE" sz="1400" dirty="0"/>
          </a:p>
        </p:txBody>
      </p:sp>
      <p:cxnSp>
        <p:nvCxnSpPr>
          <p:cNvPr id="55" name="Straight Connector 54"/>
          <p:cNvCxnSpPr/>
          <p:nvPr/>
        </p:nvCxnSpPr>
        <p:spPr>
          <a:xfrm flipH="1">
            <a:off x="2195736" y="1916832"/>
            <a:ext cx="864096"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203848" y="1700808"/>
            <a:ext cx="4032448" cy="307777"/>
          </a:xfrm>
          <a:prstGeom prst="rect">
            <a:avLst/>
          </a:prstGeom>
          <a:noFill/>
        </p:spPr>
        <p:txBody>
          <a:bodyPr wrap="square" rtlCol="0">
            <a:spAutoFit/>
          </a:bodyPr>
          <a:lstStyle/>
          <a:p>
            <a:r>
              <a:rPr lang="sv-SE" sz="1400" dirty="0" err="1" smtClean="0"/>
              <a:t>Similar</a:t>
            </a:r>
            <a:r>
              <a:rPr lang="sv-SE" sz="1400" dirty="0" smtClean="0"/>
              <a:t> to TAM:s </a:t>
            </a:r>
            <a:r>
              <a:rPr lang="sv-SE" sz="1400" dirty="0" err="1" smtClean="0"/>
              <a:t>perceived</a:t>
            </a:r>
            <a:r>
              <a:rPr lang="sv-SE" sz="1400" dirty="0" smtClean="0"/>
              <a:t>  </a:t>
            </a:r>
            <a:r>
              <a:rPr lang="sv-SE" sz="1400" dirty="0" err="1" smtClean="0"/>
              <a:t>usefullness</a:t>
            </a:r>
            <a:endParaRPr lang="sv-SE" sz="1400" dirty="0" smtClean="0"/>
          </a:p>
        </p:txBody>
      </p:sp>
      <p:cxnSp>
        <p:nvCxnSpPr>
          <p:cNvPr id="60" name="Straight Connector 59"/>
          <p:cNvCxnSpPr/>
          <p:nvPr/>
        </p:nvCxnSpPr>
        <p:spPr>
          <a:xfrm flipH="1">
            <a:off x="2339752" y="2348880"/>
            <a:ext cx="1512168" cy="648072"/>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7321914" y="5026785"/>
            <a:ext cx="3059832" cy="369332"/>
          </a:xfrm>
          <a:prstGeom prst="rect">
            <a:avLst/>
          </a:prstGeom>
          <a:noFill/>
        </p:spPr>
        <p:txBody>
          <a:bodyPr wrap="square" rtlCol="0">
            <a:spAutoFit/>
          </a:bodyPr>
          <a:lstStyle/>
          <a:p>
            <a:r>
              <a:rPr lang="sv-SE" dirty="0" smtClean="0"/>
              <a:t>(</a:t>
            </a:r>
            <a:r>
              <a:rPr lang="sv-SE" dirty="0" err="1" smtClean="0"/>
              <a:t>Boody</a:t>
            </a:r>
            <a:r>
              <a:rPr lang="sv-SE" dirty="0" smtClean="0"/>
              <a:t> et al, 2008, s 18-23)</a:t>
            </a:r>
            <a:endParaRPr lang="sv-SE" dirty="0"/>
          </a:p>
        </p:txBody>
      </p:sp>
      <p:sp>
        <p:nvSpPr>
          <p:cNvPr id="44" name="TextBox 43"/>
          <p:cNvSpPr txBox="1"/>
          <p:nvPr/>
        </p:nvSpPr>
        <p:spPr>
          <a:xfrm>
            <a:off x="3995936" y="2185119"/>
            <a:ext cx="4032448" cy="307777"/>
          </a:xfrm>
          <a:prstGeom prst="rect">
            <a:avLst/>
          </a:prstGeom>
          <a:noFill/>
        </p:spPr>
        <p:txBody>
          <a:bodyPr wrap="square" rtlCol="0">
            <a:spAutoFit/>
          </a:bodyPr>
          <a:lstStyle/>
          <a:p>
            <a:r>
              <a:rPr lang="sv-SE" sz="1400" dirty="0" err="1" smtClean="0"/>
              <a:t>Similar</a:t>
            </a:r>
            <a:r>
              <a:rPr lang="sv-SE" sz="1400" dirty="0" smtClean="0"/>
              <a:t> to TAM:s </a:t>
            </a:r>
            <a:r>
              <a:rPr lang="sv-SE" sz="1400" dirty="0" err="1" smtClean="0"/>
              <a:t>perceived</a:t>
            </a:r>
            <a:r>
              <a:rPr lang="sv-SE" sz="1400" dirty="0" smtClean="0"/>
              <a:t>  </a:t>
            </a:r>
            <a:r>
              <a:rPr lang="sv-SE" sz="1400" dirty="0" err="1" smtClean="0"/>
              <a:t>ease</a:t>
            </a:r>
            <a:r>
              <a:rPr lang="sv-SE" sz="1400" dirty="0" smtClean="0"/>
              <a:t> of </a:t>
            </a:r>
            <a:r>
              <a:rPr lang="sv-SE" sz="1400" dirty="0" err="1" smtClean="0"/>
              <a:t>use</a:t>
            </a:r>
            <a:endParaRPr lang="sv-SE" sz="1400" dirty="0" smtClean="0"/>
          </a:p>
        </p:txBody>
      </p:sp>
    </p:spTree>
    <p:extLst>
      <p:ext uri="{BB962C8B-B14F-4D97-AF65-F5344CB8AC3E}">
        <p14:creationId xmlns:p14="http://schemas.microsoft.com/office/powerpoint/2010/main" val="3102542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3600" dirty="0" smtClean="0"/>
              <a:t>System </a:t>
            </a:r>
            <a:r>
              <a:rPr lang="sv-SE" sz="3600" dirty="0" err="1" smtClean="0"/>
              <a:t>theory</a:t>
            </a:r>
            <a:endParaRPr lang="sv-SE" sz="3600" dirty="0" smtClean="0"/>
          </a:p>
        </p:txBody>
      </p:sp>
      <p:sp>
        <p:nvSpPr>
          <p:cNvPr id="41987" name="Content Placeholder 2"/>
          <p:cNvSpPr>
            <a:spLocks noGrp="1"/>
          </p:cNvSpPr>
          <p:nvPr>
            <p:ph idx="1"/>
          </p:nvPr>
        </p:nvSpPr>
        <p:spPr>
          <a:xfrm>
            <a:off x="457200" y="1196752"/>
            <a:ext cx="8229600" cy="5184576"/>
          </a:xfrm>
        </p:spPr>
        <p:txBody>
          <a:bodyPr>
            <a:normAutofit/>
          </a:bodyPr>
          <a:lstStyle/>
          <a:p>
            <a:pPr>
              <a:buNone/>
            </a:pPr>
            <a:endParaRPr lang="sv-SE" sz="1800" dirty="0" smtClean="0"/>
          </a:p>
          <a:p>
            <a:r>
              <a:rPr lang="sv-SE" sz="1800" b="1" dirty="0" smtClean="0"/>
              <a:t>System </a:t>
            </a:r>
            <a:r>
              <a:rPr lang="sv-SE" sz="1800" b="1" dirty="0" err="1" smtClean="0"/>
              <a:t>theory</a:t>
            </a:r>
            <a:r>
              <a:rPr lang="sv-SE" sz="1800" b="1" dirty="0" smtClean="0"/>
              <a:t>  – </a:t>
            </a:r>
            <a:r>
              <a:rPr lang="en-US" sz="1800" dirty="0" smtClean="0"/>
              <a:t>Systems theory is the interdisciplinary study of systems in general, with the goal of elucidating principles that can be applied to all types of systems at all nesting levels in all fields of research (Wikipedia)</a:t>
            </a:r>
          </a:p>
          <a:p>
            <a:r>
              <a:rPr lang="en-US" sz="1800" dirty="0" smtClean="0"/>
              <a:t>Major concepts in system theory are input, output, transformation, feedback.</a:t>
            </a:r>
          </a:p>
          <a:p>
            <a:r>
              <a:rPr lang="en-US" sz="1800" dirty="0" smtClean="0"/>
              <a:t>There exists different types of system theory approaches, such as General System Theory</a:t>
            </a:r>
            <a:endParaRPr lang="sv-SE" sz="1800" dirty="0" smtClean="0"/>
          </a:p>
          <a:p>
            <a:pPr>
              <a:buNone/>
            </a:pPr>
            <a:endParaRPr lang="sv-SE"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32</a:t>
            </a:fld>
            <a:endParaRPr lang="sv-SE" smtClean="0">
              <a:latin typeface="Arial" pitchFamily="34" charset="0"/>
            </a:endParaRPr>
          </a:p>
        </p:txBody>
      </p:sp>
      <p:sp>
        <p:nvSpPr>
          <p:cNvPr id="5" name="TextBox 4"/>
          <p:cNvSpPr txBox="1"/>
          <p:nvPr/>
        </p:nvSpPr>
        <p:spPr>
          <a:xfrm>
            <a:off x="6012160" y="6300028"/>
            <a:ext cx="2592288" cy="369332"/>
          </a:xfrm>
          <a:prstGeom prst="rect">
            <a:avLst/>
          </a:prstGeom>
          <a:noFill/>
        </p:spPr>
        <p:txBody>
          <a:bodyPr wrap="square" rtlCol="0">
            <a:spAutoFit/>
          </a:bodyPr>
          <a:lstStyle/>
          <a:p>
            <a:r>
              <a:rPr lang="sv-SE" dirty="0" smtClean="0"/>
              <a:t>(</a:t>
            </a:r>
            <a:r>
              <a:rPr lang="sv-SE" dirty="0" err="1" smtClean="0"/>
              <a:t>Cuncliffe</a:t>
            </a:r>
            <a:r>
              <a:rPr lang="sv-SE" dirty="0" smtClean="0"/>
              <a:t>, 2008)</a:t>
            </a:r>
            <a:endParaRPr lang="sv-SE" dirty="0"/>
          </a:p>
        </p:txBody>
      </p:sp>
      <p:sp>
        <p:nvSpPr>
          <p:cNvPr id="6" name="Rectangle 5"/>
          <p:cNvSpPr/>
          <p:nvPr/>
        </p:nvSpPr>
        <p:spPr>
          <a:xfrm>
            <a:off x="755576" y="4005064"/>
            <a:ext cx="194421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1403648" y="3573016"/>
            <a:ext cx="720080" cy="369332"/>
          </a:xfrm>
          <a:prstGeom prst="rect">
            <a:avLst/>
          </a:prstGeom>
          <a:noFill/>
        </p:spPr>
        <p:txBody>
          <a:bodyPr wrap="square" rtlCol="0">
            <a:spAutoFit/>
          </a:bodyPr>
          <a:lstStyle/>
          <a:p>
            <a:r>
              <a:rPr lang="sv-SE" dirty="0" smtClean="0"/>
              <a:t>Input</a:t>
            </a:r>
            <a:endParaRPr lang="sv-SE" dirty="0"/>
          </a:p>
        </p:txBody>
      </p:sp>
      <p:cxnSp>
        <p:nvCxnSpPr>
          <p:cNvPr id="9" name="Straight Arrow Connector 8"/>
          <p:cNvCxnSpPr>
            <a:stCxn id="6" idx="3"/>
          </p:cNvCxnSpPr>
          <p:nvPr/>
        </p:nvCxnSpPr>
        <p:spPr>
          <a:xfrm>
            <a:off x="2699792" y="4365104"/>
            <a:ext cx="9361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635896" y="4005064"/>
            <a:ext cx="194421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11" name="Straight Arrow Connector 10"/>
          <p:cNvCxnSpPr/>
          <p:nvPr/>
        </p:nvCxnSpPr>
        <p:spPr>
          <a:xfrm>
            <a:off x="5580112" y="4365104"/>
            <a:ext cx="9361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6516216" y="4005064"/>
            <a:ext cx="194421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7092280" y="3563724"/>
            <a:ext cx="936104" cy="369332"/>
          </a:xfrm>
          <a:prstGeom prst="rect">
            <a:avLst/>
          </a:prstGeom>
          <a:noFill/>
        </p:spPr>
        <p:txBody>
          <a:bodyPr wrap="square" rtlCol="0">
            <a:spAutoFit/>
          </a:bodyPr>
          <a:lstStyle/>
          <a:p>
            <a:r>
              <a:rPr lang="sv-SE" dirty="0" smtClean="0"/>
              <a:t>Output</a:t>
            </a:r>
            <a:endParaRPr lang="sv-SE" dirty="0"/>
          </a:p>
        </p:txBody>
      </p:sp>
      <p:sp>
        <p:nvSpPr>
          <p:cNvPr id="14" name="TextBox 13"/>
          <p:cNvSpPr txBox="1"/>
          <p:nvPr/>
        </p:nvSpPr>
        <p:spPr>
          <a:xfrm>
            <a:off x="3635896" y="3284984"/>
            <a:ext cx="2016224" cy="646331"/>
          </a:xfrm>
          <a:prstGeom prst="rect">
            <a:avLst/>
          </a:prstGeom>
          <a:noFill/>
        </p:spPr>
        <p:txBody>
          <a:bodyPr wrap="square" rtlCol="0">
            <a:spAutoFit/>
          </a:bodyPr>
          <a:lstStyle/>
          <a:p>
            <a:pPr algn="ctr"/>
            <a:r>
              <a:rPr lang="sv-SE" dirty="0" smtClean="0"/>
              <a:t>System </a:t>
            </a:r>
          </a:p>
          <a:p>
            <a:pPr algn="ctr"/>
            <a:r>
              <a:rPr lang="sv-SE" dirty="0" smtClean="0"/>
              <a:t>(as an organisation) </a:t>
            </a:r>
            <a:endParaRPr lang="sv-SE" dirty="0"/>
          </a:p>
        </p:txBody>
      </p:sp>
      <p:cxnSp>
        <p:nvCxnSpPr>
          <p:cNvPr id="16" name="Straight Connector 15"/>
          <p:cNvCxnSpPr/>
          <p:nvPr/>
        </p:nvCxnSpPr>
        <p:spPr>
          <a:xfrm>
            <a:off x="7452320" y="4725144"/>
            <a:ext cx="0" cy="1008112"/>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3635896" y="5373216"/>
            <a:ext cx="194421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0" name="TextBox 19"/>
          <p:cNvSpPr txBox="1"/>
          <p:nvPr/>
        </p:nvSpPr>
        <p:spPr>
          <a:xfrm>
            <a:off x="4067944" y="4941168"/>
            <a:ext cx="1296144" cy="369332"/>
          </a:xfrm>
          <a:prstGeom prst="rect">
            <a:avLst/>
          </a:prstGeom>
          <a:noFill/>
        </p:spPr>
        <p:txBody>
          <a:bodyPr wrap="square" rtlCol="0">
            <a:spAutoFit/>
          </a:bodyPr>
          <a:lstStyle/>
          <a:p>
            <a:r>
              <a:rPr lang="sv-SE" dirty="0" smtClean="0"/>
              <a:t>Feedback</a:t>
            </a:r>
            <a:endParaRPr lang="sv-SE" dirty="0"/>
          </a:p>
        </p:txBody>
      </p:sp>
      <p:cxnSp>
        <p:nvCxnSpPr>
          <p:cNvPr id="22" name="Straight Arrow Connector 21"/>
          <p:cNvCxnSpPr>
            <a:endCxn id="18" idx="3"/>
          </p:cNvCxnSpPr>
          <p:nvPr/>
        </p:nvCxnSpPr>
        <p:spPr>
          <a:xfrm flipH="1">
            <a:off x="5580112" y="5733256"/>
            <a:ext cx="18722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flipH="1">
            <a:off x="1763688" y="5733256"/>
            <a:ext cx="1872208" cy="0"/>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763688" y="4725144"/>
            <a:ext cx="0" cy="1008112"/>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99592" y="4077072"/>
            <a:ext cx="1656184" cy="523220"/>
          </a:xfrm>
          <a:prstGeom prst="rect">
            <a:avLst/>
          </a:prstGeom>
          <a:noFill/>
        </p:spPr>
        <p:txBody>
          <a:bodyPr wrap="square" rtlCol="0">
            <a:spAutoFit/>
          </a:bodyPr>
          <a:lstStyle/>
          <a:p>
            <a:r>
              <a:rPr lang="sv-SE" sz="1400" dirty="0" smtClean="0"/>
              <a:t>material, </a:t>
            </a:r>
            <a:r>
              <a:rPr lang="sv-SE" sz="1400" dirty="0" err="1" smtClean="0"/>
              <a:t>labour</a:t>
            </a:r>
            <a:r>
              <a:rPr lang="sv-SE" sz="1400" dirty="0" smtClean="0"/>
              <a:t>, </a:t>
            </a:r>
            <a:r>
              <a:rPr lang="sv-SE" sz="1400" dirty="0" err="1" smtClean="0"/>
              <a:t>money</a:t>
            </a:r>
            <a:r>
              <a:rPr lang="sv-SE" sz="1400" dirty="0" smtClean="0"/>
              <a:t>, R&amp;D</a:t>
            </a:r>
            <a:endParaRPr lang="sv-SE" sz="1400" dirty="0"/>
          </a:p>
        </p:txBody>
      </p:sp>
      <p:sp>
        <p:nvSpPr>
          <p:cNvPr id="28" name="TextBox 27"/>
          <p:cNvSpPr txBox="1"/>
          <p:nvPr/>
        </p:nvSpPr>
        <p:spPr>
          <a:xfrm>
            <a:off x="6516216" y="4077072"/>
            <a:ext cx="2160240" cy="523220"/>
          </a:xfrm>
          <a:prstGeom prst="rect">
            <a:avLst/>
          </a:prstGeom>
          <a:noFill/>
        </p:spPr>
        <p:txBody>
          <a:bodyPr wrap="square" rtlCol="0">
            <a:spAutoFit/>
          </a:bodyPr>
          <a:lstStyle/>
          <a:p>
            <a:r>
              <a:rPr lang="sv-SE" sz="1400" dirty="0" err="1" smtClean="0"/>
              <a:t>end</a:t>
            </a:r>
            <a:r>
              <a:rPr lang="sv-SE" sz="1400" dirty="0" smtClean="0"/>
              <a:t> </a:t>
            </a:r>
            <a:r>
              <a:rPr lang="sv-SE" sz="1400" dirty="0" err="1" smtClean="0"/>
              <a:t>products</a:t>
            </a:r>
            <a:r>
              <a:rPr lang="sv-SE" sz="1400" dirty="0" smtClean="0"/>
              <a:t>, </a:t>
            </a:r>
            <a:r>
              <a:rPr lang="sv-SE" sz="1400" dirty="0" err="1" smtClean="0"/>
              <a:t>customers</a:t>
            </a:r>
            <a:r>
              <a:rPr lang="sv-SE" sz="1400" dirty="0" smtClean="0"/>
              <a:t> </a:t>
            </a:r>
            <a:r>
              <a:rPr lang="sv-SE" sz="1400" dirty="0" err="1" smtClean="0"/>
              <a:t>satisfaction</a:t>
            </a:r>
            <a:endParaRPr lang="sv-SE" sz="1400" dirty="0"/>
          </a:p>
        </p:txBody>
      </p:sp>
      <p:sp>
        <p:nvSpPr>
          <p:cNvPr id="29" name="TextBox 28"/>
          <p:cNvSpPr txBox="1"/>
          <p:nvPr/>
        </p:nvSpPr>
        <p:spPr>
          <a:xfrm>
            <a:off x="3624021" y="5462443"/>
            <a:ext cx="2160240" cy="523220"/>
          </a:xfrm>
          <a:prstGeom prst="rect">
            <a:avLst/>
          </a:prstGeom>
          <a:noFill/>
        </p:spPr>
        <p:txBody>
          <a:bodyPr wrap="square" rtlCol="0">
            <a:spAutoFit/>
          </a:bodyPr>
          <a:lstStyle/>
          <a:p>
            <a:r>
              <a:rPr lang="sv-SE" sz="1400" dirty="0" err="1" smtClean="0"/>
              <a:t>expertise</a:t>
            </a:r>
            <a:r>
              <a:rPr lang="sv-SE" sz="1400" dirty="0" smtClean="0"/>
              <a:t> and </a:t>
            </a:r>
            <a:r>
              <a:rPr lang="sv-SE" sz="1400" dirty="0" err="1" smtClean="0"/>
              <a:t>customer</a:t>
            </a:r>
            <a:r>
              <a:rPr lang="sv-SE" sz="1400" dirty="0" smtClean="0"/>
              <a:t> feedback, new </a:t>
            </a:r>
            <a:r>
              <a:rPr lang="sv-SE" sz="1400" dirty="0" err="1" smtClean="0"/>
              <a:t>ideas</a:t>
            </a:r>
            <a:endParaRPr lang="sv-SE" sz="1400" dirty="0"/>
          </a:p>
        </p:txBody>
      </p:sp>
    </p:spTree>
    <p:extLst>
      <p:ext uri="{BB962C8B-B14F-4D97-AF65-F5344CB8AC3E}">
        <p14:creationId xmlns:p14="http://schemas.microsoft.com/office/powerpoint/2010/main" val="29080247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46856" y="260648"/>
            <a:ext cx="8229600" cy="1143000"/>
          </a:xfrm>
        </p:spPr>
        <p:txBody>
          <a:bodyPr>
            <a:normAutofit/>
          </a:bodyPr>
          <a:lstStyle/>
          <a:p>
            <a:r>
              <a:rPr lang="sv-SE" sz="3600" dirty="0" err="1" smtClean="0"/>
              <a:t>Sociotechnical</a:t>
            </a:r>
            <a:r>
              <a:rPr lang="sv-SE" sz="3600" dirty="0" smtClean="0"/>
              <a:t> </a:t>
            </a:r>
            <a:r>
              <a:rPr lang="sv-SE" sz="3600" dirty="0" err="1" smtClean="0"/>
              <a:t>theory</a:t>
            </a:r>
            <a:endParaRPr lang="sv-SE" sz="3600" dirty="0" smtClean="0"/>
          </a:p>
        </p:txBody>
      </p:sp>
      <p:sp>
        <p:nvSpPr>
          <p:cNvPr id="41987" name="Content Placeholder 2"/>
          <p:cNvSpPr>
            <a:spLocks noGrp="1"/>
          </p:cNvSpPr>
          <p:nvPr>
            <p:ph idx="1"/>
          </p:nvPr>
        </p:nvSpPr>
        <p:spPr>
          <a:xfrm>
            <a:off x="457200" y="1196752"/>
            <a:ext cx="8229600" cy="5184576"/>
          </a:xfrm>
        </p:spPr>
        <p:txBody>
          <a:bodyPr>
            <a:normAutofit/>
          </a:bodyPr>
          <a:lstStyle/>
          <a:p>
            <a:pPr>
              <a:buNone/>
            </a:pPr>
            <a:endParaRPr lang="sv-SE" sz="1800" dirty="0" smtClean="0"/>
          </a:p>
          <a:p>
            <a:r>
              <a:rPr lang="sv-SE" sz="1800" b="1" dirty="0" err="1" smtClean="0"/>
              <a:t>Sociotechnical</a:t>
            </a:r>
            <a:r>
              <a:rPr lang="sv-SE" sz="1800" b="1" dirty="0" smtClean="0"/>
              <a:t> </a:t>
            </a:r>
            <a:r>
              <a:rPr lang="sv-SE" sz="1800" b="1" dirty="0" err="1" smtClean="0"/>
              <a:t>theory</a:t>
            </a:r>
            <a:r>
              <a:rPr lang="sv-SE" sz="1800" b="1" dirty="0" smtClean="0"/>
              <a:t> </a:t>
            </a:r>
            <a:r>
              <a:rPr lang="sv-SE" sz="1800" dirty="0" smtClean="0"/>
              <a:t>– a </a:t>
            </a:r>
            <a:r>
              <a:rPr lang="sv-SE" sz="1800" dirty="0" err="1" smtClean="0"/>
              <a:t>theory</a:t>
            </a:r>
            <a:r>
              <a:rPr lang="sv-SE" sz="1800" dirty="0" smtClean="0"/>
              <a:t> that </a:t>
            </a:r>
            <a:r>
              <a:rPr lang="sv-SE" sz="1800" dirty="0" err="1" smtClean="0"/>
              <a:t>states</a:t>
            </a:r>
            <a:r>
              <a:rPr lang="sv-SE" sz="1800" dirty="0" smtClean="0"/>
              <a:t> that the interaction </a:t>
            </a:r>
            <a:r>
              <a:rPr lang="en-US" sz="1800" dirty="0" smtClean="0"/>
              <a:t>of social and technical factors creates the conditions for successful (or unsuccessful) </a:t>
            </a:r>
            <a:r>
              <a:rPr lang="en-US" sz="1800" dirty="0" err="1" smtClean="0"/>
              <a:t>organisational</a:t>
            </a:r>
            <a:r>
              <a:rPr lang="en-US" sz="1800" dirty="0" smtClean="0"/>
              <a:t> performance. The </a:t>
            </a:r>
            <a:r>
              <a:rPr lang="en-US" sz="1800" dirty="0" err="1" smtClean="0"/>
              <a:t>optimisation</a:t>
            </a:r>
            <a:r>
              <a:rPr lang="en-US" sz="1800" dirty="0" smtClean="0"/>
              <a:t> of each aspect alone (socio or technical) tends to create unexpected or negative system's performance, while positive performance is related to a </a:t>
            </a:r>
            <a:r>
              <a:rPr lang="sv-SE" sz="1800" dirty="0" smtClean="0"/>
              <a:t>joint </a:t>
            </a:r>
            <a:r>
              <a:rPr lang="sv-SE" sz="1800" dirty="0" err="1" smtClean="0"/>
              <a:t>optimisation</a:t>
            </a:r>
            <a:endParaRPr lang="en-US" sz="1800" dirty="0" smtClean="0"/>
          </a:p>
        </p:txBody>
      </p:sp>
      <p:sp>
        <p:nvSpPr>
          <p:cNvPr id="41988" name="Slide Number Placeholder 3"/>
          <p:cNvSpPr>
            <a:spLocks noGrp="1"/>
          </p:cNvSpPr>
          <p:nvPr>
            <p:ph type="sldNum" sz="quarter" idx="10"/>
          </p:nvPr>
        </p:nvSpPr>
        <p:spPr>
          <a:noFill/>
        </p:spPr>
        <p:txBody>
          <a:bodyPr/>
          <a:lstStyle/>
          <a:p>
            <a:fld id="{537D617B-4661-4D75-9094-AE0CDFC21F5D}" type="slidenum">
              <a:rPr lang="sv-SE" smtClean="0">
                <a:latin typeface="Arial" pitchFamily="34" charset="0"/>
              </a:rPr>
              <a:pPr/>
              <a:t>33</a:t>
            </a:fld>
            <a:endParaRPr lang="sv-SE" smtClean="0">
              <a:latin typeface="Arial" pitchFamily="34" charset="0"/>
            </a:endParaRPr>
          </a:p>
        </p:txBody>
      </p:sp>
    </p:spTree>
    <p:extLst>
      <p:ext uri="{BB962C8B-B14F-4D97-AF65-F5344CB8AC3E}">
        <p14:creationId xmlns:p14="http://schemas.microsoft.com/office/powerpoint/2010/main" val="2239517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sv-SE" sz="3600" dirty="0" err="1" smtClean="0"/>
              <a:t>Organisational</a:t>
            </a:r>
            <a:r>
              <a:rPr lang="sv-SE" sz="3600" dirty="0" smtClean="0"/>
              <a:t> </a:t>
            </a:r>
            <a:r>
              <a:rPr lang="sv-SE" sz="3600" dirty="0" err="1" smtClean="0"/>
              <a:t>theory</a:t>
            </a:r>
            <a:endParaRPr lang="sv-SE" sz="3600" dirty="0"/>
          </a:p>
        </p:txBody>
      </p:sp>
    </p:spTree>
    <p:extLst>
      <p:ext uri="{BB962C8B-B14F-4D97-AF65-F5344CB8AC3E}">
        <p14:creationId xmlns:p14="http://schemas.microsoft.com/office/powerpoint/2010/main" val="590597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Organisational </a:t>
            </a:r>
            <a:r>
              <a:rPr lang="sv-SE" sz="3600" dirty="0" smtClean="0"/>
              <a:t>theory</a:t>
            </a:r>
            <a:endParaRPr lang="sv-SE" sz="3600" dirty="0"/>
          </a:p>
        </p:txBody>
      </p:sp>
      <p:sp>
        <p:nvSpPr>
          <p:cNvPr id="3" name="Content Placeholder 2"/>
          <p:cNvSpPr>
            <a:spLocks noGrp="1"/>
          </p:cNvSpPr>
          <p:nvPr>
            <p:ph idx="1"/>
          </p:nvPr>
        </p:nvSpPr>
        <p:spPr>
          <a:xfrm>
            <a:off x="457200" y="1600200"/>
            <a:ext cx="8229600" cy="5069160"/>
          </a:xfrm>
        </p:spPr>
        <p:txBody>
          <a:bodyPr>
            <a:normAutofit/>
          </a:bodyPr>
          <a:lstStyle/>
          <a:p>
            <a:r>
              <a:rPr lang="sv-SE" sz="2000" dirty="0" err="1" smtClean="0"/>
              <a:t>Earlier</a:t>
            </a:r>
            <a:r>
              <a:rPr lang="sv-SE" sz="2000" dirty="0" smtClean="0"/>
              <a:t> </a:t>
            </a:r>
            <a:r>
              <a:rPr lang="sv-SE" sz="2000" dirty="0" err="1" smtClean="0"/>
              <a:t>then</a:t>
            </a:r>
            <a:r>
              <a:rPr lang="sv-SE" sz="2000" dirty="0" smtClean="0"/>
              <a:t> the 1950s, the organisations </a:t>
            </a:r>
            <a:r>
              <a:rPr lang="sv-SE" sz="2000" dirty="0" err="1" smtClean="0"/>
              <a:t>were</a:t>
            </a:r>
            <a:r>
              <a:rPr lang="sv-SE" sz="2000" dirty="0" smtClean="0"/>
              <a:t> </a:t>
            </a:r>
            <a:r>
              <a:rPr lang="sv-SE" sz="2000" dirty="0" err="1" smtClean="0"/>
              <a:t>often</a:t>
            </a:r>
            <a:r>
              <a:rPr lang="sv-SE" sz="2000" dirty="0" smtClean="0"/>
              <a:t> </a:t>
            </a:r>
            <a:r>
              <a:rPr lang="sv-SE" sz="2000" dirty="0" err="1" smtClean="0"/>
              <a:t>viewed</a:t>
            </a:r>
            <a:r>
              <a:rPr lang="sv-SE" sz="2000" dirty="0" smtClean="0"/>
              <a:t> as </a:t>
            </a:r>
            <a:r>
              <a:rPr lang="sv-SE" sz="2000" dirty="0" err="1" smtClean="0"/>
              <a:t>closed</a:t>
            </a:r>
            <a:r>
              <a:rPr lang="sv-SE" sz="2000" dirty="0" smtClean="0"/>
              <a:t> systems. The task for managment was to organise the internal work as efficient as possible, such as in classical and scientific management approaches</a:t>
            </a:r>
          </a:p>
          <a:p>
            <a:r>
              <a:rPr lang="sv-SE" sz="2000" dirty="0" smtClean="0"/>
              <a:t>Around the middle of 1950s, focuses was shifted towards the environment of the organisation. The organisation become viewed as an open system, interacting with its environment. </a:t>
            </a:r>
          </a:p>
          <a:p>
            <a:r>
              <a:rPr lang="sv-SE" sz="2000" dirty="0"/>
              <a:t>Research also showed that the structure of the organisations looked different for organisations that acted in stable environments compare to organisations that acted in a swiftly changing environment. </a:t>
            </a:r>
          </a:p>
          <a:p>
            <a:endParaRPr lang="sv-SE" sz="2000" dirty="0" smtClean="0"/>
          </a:p>
        </p:txBody>
      </p:sp>
    </p:spTree>
    <p:extLst>
      <p:ext uri="{BB962C8B-B14F-4D97-AF65-F5344CB8AC3E}">
        <p14:creationId xmlns:p14="http://schemas.microsoft.com/office/powerpoint/2010/main" val="23725668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Contingency </a:t>
            </a:r>
            <a:r>
              <a:rPr lang="sv-SE" sz="3600" dirty="0" smtClean="0"/>
              <a:t>theory</a:t>
            </a:r>
            <a:endParaRPr lang="sv-SE" sz="3600" dirty="0"/>
          </a:p>
        </p:txBody>
      </p:sp>
      <p:sp>
        <p:nvSpPr>
          <p:cNvPr id="3" name="Content Placeholder 2"/>
          <p:cNvSpPr>
            <a:spLocks noGrp="1"/>
          </p:cNvSpPr>
          <p:nvPr>
            <p:ph idx="1"/>
          </p:nvPr>
        </p:nvSpPr>
        <p:spPr>
          <a:xfrm>
            <a:off x="467544" y="1556792"/>
            <a:ext cx="8229600" cy="4525963"/>
          </a:xfrm>
        </p:spPr>
        <p:txBody>
          <a:bodyPr>
            <a:normAutofit/>
          </a:bodyPr>
          <a:lstStyle/>
          <a:p>
            <a:r>
              <a:rPr lang="sv-SE" sz="2000" dirty="0" smtClean="0"/>
              <a:t>Contingency Theory empasizes that there is no best way to manage an organisation – the theory emphasises a situational view on the organisation</a:t>
            </a:r>
          </a:p>
          <a:p>
            <a:r>
              <a:rPr lang="sv-SE" sz="2000" dirty="0" err="1" smtClean="0"/>
              <a:t>Instead</a:t>
            </a:r>
            <a:r>
              <a:rPr lang="sv-SE" sz="2000" dirty="0" smtClean="0"/>
              <a:t>, the </a:t>
            </a:r>
            <a:r>
              <a:rPr lang="sv-SE" sz="2000" dirty="0" err="1" smtClean="0"/>
              <a:t>structure</a:t>
            </a:r>
            <a:r>
              <a:rPr lang="sv-SE" sz="2000" dirty="0" smtClean="0"/>
              <a:t>, management and </a:t>
            </a:r>
            <a:r>
              <a:rPr lang="sv-SE" sz="2000" dirty="0" err="1" smtClean="0"/>
              <a:t>organisational</a:t>
            </a:r>
            <a:r>
              <a:rPr lang="sv-SE" sz="2000" dirty="0" smtClean="0"/>
              <a:t> </a:t>
            </a:r>
            <a:r>
              <a:rPr lang="sv-SE" sz="2000" dirty="0" err="1" smtClean="0"/>
              <a:t>practices</a:t>
            </a:r>
            <a:r>
              <a:rPr lang="sv-SE" sz="2000" dirty="0" smtClean="0"/>
              <a:t> </a:t>
            </a:r>
            <a:r>
              <a:rPr lang="sv-SE" sz="2000" dirty="0" err="1" smtClean="0"/>
              <a:t>will</a:t>
            </a:r>
            <a:r>
              <a:rPr lang="sv-SE" sz="2000" dirty="0" smtClean="0"/>
              <a:t> </a:t>
            </a:r>
            <a:r>
              <a:rPr lang="sv-SE" sz="2000" dirty="0" err="1" smtClean="0"/>
              <a:t>depend</a:t>
            </a:r>
            <a:r>
              <a:rPr lang="sv-SE" sz="2000" dirty="0" smtClean="0"/>
              <a:t> on the </a:t>
            </a:r>
            <a:r>
              <a:rPr lang="sv-SE" sz="2000" dirty="0" err="1" smtClean="0"/>
              <a:t>characteristics</a:t>
            </a:r>
            <a:r>
              <a:rPr lang="sv-SE" sz="2000" dirty="0" smtClean="0"/>
              <a:t> of </a:t>
            </a:r>
            <a:r>
              <a:rPr lang="sv-SE" sz="2000" dirty="0" err="1" smtClean="0"/>
              <a:t>each</a:t>
            </a:r>
            <a:r>
              <a:rPr lang="sv-SE" sz="2000" dirty="0" smtClean="0"/>
              <a:t> situation: the </a:t>
            </a:r>
            <a:r>
              <a:rPr lang="sv-SE" sz="2000" dirty="0" err="1" smtClean="0"/>
              <a:t>environment</a:t>
            </a:r>
            <a:r>
              <a:rPr lang="sv-SE" sz="2000" dirty="0" smtClean="0"/>
              <a:t>, the tasks, the technology and the </a:t>
            </a:r>
            <a:r>
              <a:rPr lang="sv-SE" sz="2000" dirty="0" err="1" smtClean="0"/>
              <a:t>people</a:t>
            </a:r>
            <a:endParaRPr lang="sv-SE" sz="2000" dirty="0" smtClean="0"/>
          </a:p>
          <a:p>
            <a:r>
              <a:rPr lang="sv-SE" sz="2000" dirty="0" smtClean="0"/>
              <a:t>This also mean that if an organisation change the way of working,  or introduce new techniques, or the environment change, the structure, management and practices should change. </a:t>
            </a:r>
          </a:p>
          <a:p>
            <a:r>
              <a:rPr lang="sv-SE" sz="2000" dirty="0" smtClean="0"/>
              <a:t>However, research has shown that changes in the environment, technique and way of working - in many cases – do not lead to changes in </a:t>
            </a:r>
            <a:r>
              <a:rPr lang="sv-SE" sz="2000" dirty="0"/>
              <a:t>structure, management and practices </a:t>
            </a:r>
            <a:endParaRPr lang="sv-SE" sz="2000" dirty="0" smtClean="0"/>
          </a:p>
          <a:p>
            <a:endParaRPr lang="sv-SE" sz="2400" dirty="0" smtClean="0"/>
          </a:p>
          <a:p>
            <a:endParaRPr lang="sv-SE" sz="2400" dirty="0"/>
          </a:p>
        </p:txBody>
      </p:sp>
      <p:sp>
        <p:nvSpPr>
          <p:cNvPr id="4" name="TextBox 3"/>
          <p:cNvSpPr txBox="1"/>
          <p:nvPr/>
        </p:nvSpPr>
        <p:spPr>
          <a:xfrm>
            <a:off x="2975660" y="6165304"/>
            <a:ext cx="5412764" cy="369332"/>
          </a:xfrm>
          <a:prstGeom prst="rect">
            <a:avLst/>
          </a:prstGeom>
          <a:noFill/>
        </p:spPr>
        <p:txBody>
          <a:bodyPr wrap="none" rtlCol="0">
            <a:spAutoFit/>
          </a:bodyPr>
          <a:lstStyle/>
          <a:p>
            <a:r>
              <a:rPr lang="sv-SE" dirty="0" smtClean="0"/>
              <a:t>(Woodward, 1965/1980, Thompson, 1967, Scott, 1983)</a:t>
            </a:r>
            <a:endParaRPr lang="sv-SE" dirty="0"/>
          </a:p>
        </p:txBody>
      </p:sp>
    </p:spTree>
    <p:extLst>
      <p:ext uri="{BB962C8B-B14F-4D97-AF65-F5344CB8AC3E}">
        <p14:creationId xmlns:p14="http://schemas.microsoft.com/office/powerpoint/2010/main" val="1938069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Resourse </a:t>
            </a:r>
            <a:r>
              <a:rPr lang="sv-SE" sz="3600" dirty="0" smtClean="0"/>
              <a:t>dependency theory</a:t>
            </a:r>
            <a:endParaRPr lang="sv-SE" sz="3600" dirty="0"/>
          </a:p>
        </p:txBody>
      </p:sp>
      <p:sp>
        <p:nvSpPr>
          <p:cNvPr id="3" name="Content Placeholder 2"/>
          <p:cNvSpPr>
            <a:spLocks noGrp="1"/>
          </p:cNvSpPr>
          <p:nvPr>
            <p:ph idx="1"/>
          </p:nvPr>
        </p:nvSpPr>
        <p:spPr>
          <a:xfrm>
            <a:off x="457200" y="1600200"/>
            <a:ext cx="8229600" cy="5501208"/>
          </a:xfrm>
        </p:spPr>
        <p:txBody>
          <a:bodyPr>
            <a:normAutofit/>
          </a:bodyPr>
          <a:lstStyle/>
          <a:p>
            <a:r>
              <a:rPr lang="sv-SE" sz="2000" dirty="0" smtClean="0"/>
              <a:t>Resource Dependency Theory empasizes that organisations need to control the resources they need in order to survive. </a:t>
            </a:r>
          </a:p>
          <a:p>
            <a:r>
              <a:rPr lang="sv-SE" sz="2000" dirty="0" smtClean="0"/>
              <a:t>Resources are products (goods and services), labour, capital, IT and other tools as well as knowledge</a:t>
            </a:r>
          </a:p>
          <a:p>
            <a:r>
              <a:rPr lang="sv-SE" sz="2000" dirty="0" smtClean="0"/>
              <a:t>An </a:t>
            </a:r>
            <a:r>
              <a:rPr lang="sv-SE" sz="2000" dirty="0" err="1" smtClean="0"/>
              <a:t>analysis</a:t>
            </a:r>
            <a:r>
              <a:rPr lang="sv-SE" sz="2000" dirty="0" smtClean="0"/>
              <a:t> of the </a:t>
            </a:r>
            <a:r>
              <a:rPr lang="sv-SE" sz="2000" dirty="0" err="1" smtClean="0"/>
              <a:t>dependency</a:t>
            </a:r>
            <a:r>
              <a:rPr lang="sv-SE" sz="2000" dirty="0" smtClean="0"/>
              <a:t> of </a:t>
            </a:r>
            <a:r>
              <a:rPr lang="sv-SE" sz="2000" dirty="0" err="1" smtClean="0"/>
              <a:t>resources</a:t>
            </a:r>
            <a:r>
              <a:rPr lang="sv-SE" sz="2000" dirty="0" smtClean="0"/>
              <a:t> </a:t>
            </a:r>
            <a:r>
              <a:rPr lang="sv-SE" sz="2000" dirty="0" err="1" smtClean="0"/>
              <a:t>consist</a:t>
            </a:r>
            <a:r>
              <a:rPr lang="sv-SE" sz="2000" dirty="0" smtClean="0"/>
              <a:t> of </a:t>
            </a:r>
            <a:r>
              <a:rPr lang="sv-SE" sz="2000" dirty="0" err="1" smtClean="0"/>
              <a:t>idenitification</a:t>
            </a:r>
            <a:r>
              <a:rPr lang="sv-SE" sz="2000" dirty="0" smtClean="0"/>
              <a:t> of </a:t>
            </a:r>
            <a:r>
              <a:rPr lang="sv-SE" sz="2000" dirty="0" err="1" smtClean="0"/>
              <a:t>resources</a:t>
            </a:r>
            <a:r>
              <a:rPr lang="sv-SE" sz="2000" dirty="0" smtClean="0"/>
              <a:t> that an </a:t>
            </a:r>
            <a:r>
              <a:rPr lang="sv-SE" sz="2000" dirty="0" err="1" smtClean="0"/>
              <a:t>organization</a:t>
            </a:r>
            <a:r>
              <a:rPr lang="sv-SE" sz="2000" dirty="0" smtClean="0"/>
              <a:t> </a:t>
            </a:r>
            <a:r>
              <a:rPr lang="sv-SE" sz="2000" dirty="0" err="1" smtClean="0"/>
              <a:t>needs</a:t>
            </a:r>
            <a:r>
              <a:rPr lang="sv-SE" sz="2000" dirty="0" smtClean="0"/>
              <a:t> and </a:t>
            </a:r>
            <a:r>
              <a:rPr lang="sv-SE" sz="2000" dirty="0" err="1" smtClean="0"/>
              <a:t>prodcuce</a:t>
            </a:r>
            <a:r>
              <a:rPr lang="sv-SE" sz="2000" dirty="0" smtClean="0"/>
              <a:t>, and </a:t>
            </a:r>
            <a:r>
              <a:rPr lang="sv-SE" sz="2000" dirty="0" err="1" smtClean="0"/>
              <a:t>which</a:t>
            </a:r>
            <a:r>
              <a:rPr lang="sv-SE" sz="2000" dirty="0" smtClean="0"/>
              <a:t> </a:t>
            </a:r>
            <a:r>
              <a:rPr lang="sv-SE" sz="2000" dirty="0" err="1" smtClean="0"/>
              <a:t>actors</a:t>
            </a:r>
            <a:r>
              <a:rPr lang="sv-SE" sz="2000" dirty="0" smtClean="0"/>
              <a:t> that </a:t>
            </a:r>
            <a:r>
              <a:rPr lang="sv-SE" sz="2000" dirty="0" err="1" smtClean="0"/>
              <a:t>can</a:t>
            </a:r>
            <a:r>
              <a:rPr lang="sv-SE" sz="2000" dirty="0" smtClean="0"/>
              <a:t> support and hinder the </a:t>
            </a:r>
            <a:r>
              <a:rPr lang="sv-SE" sz="2000" dirty="0" err="1" smtClean="0"/>
              <a:t>resource</a:t>
            </a:r>
            <a:r>
              <a:rPr lang="sv-SE" sz="2000" dirty="0" smtClean="0"/>
              <a:t> </a:t>
            </a:r>
            <a:r>
              <a:rPr lang="sv-SE" sz="2000" dirty="0" err="1" smtClean="0"/>
              <a:t>exchanges</a:t>
            </a:r>
            <a:r>
              <a:rPr lang="sv-SE" sz="2000" dirty="0" smtClean="0"/>
              <a:t>.</a:t>
            </a:r>
          </a:p>
          <a:p>
            <a:r>
              <a:rPr lang="sv-SE" sz="2000" dirty="0" err="1" smtClean="0"/>
              <a:t>Through</a:t>
            </a:r>
            <a:r>
              <a:rPr lang="sv-SE" sz="2000" dirty="0" smtClean="0"/>
              <a:t> the </a:t>
            </a:r>
            <a:r>
              <a:rPr lang="sv-SE" sz="2000" dirty="0" err="1" smtClean="0"/>
              <a:t>analysis</a:t>
            </a:r>
            <a:r>
              <a:rPr lang="sv-SE" sz="2000" dirty="0" smtClean="0"/>
              <a:t>, the organisation </a:t>
            </a:r>
            <a:r>
              <a:rPr lang="sv-SE" sz="2000" dirty="0" err="1" smtClean="0"/>
              <a:t>can</a:t>
            </a:r>
            <a:r>
              <a:rPr lang="sv-SE" sz="2000" dirty="0" smtClean="0"/>
              <a:t> </a:t>
            </a:r>
            <a:r>
              <a:rPr lang="sv-SE" sz="2000" dirty="0" err="1" smtClean="0"/>
              <a:t>understand</a:t>
            </a:r>
            <a:r>
              <a:rPr lang="sv-SE" sz="2000" dirty="0" smtClean="0"/>
              <a:t> power and </a:t>
            </a:r>
            <a:r>
              <a:rPr lang="sv-SE" sz="2000" dirty="0" err="1" smtClean="0"/>
              <a:t>dependecy</a:t>
            </a:r>
            <a:r>
              <a:rPr lang="sv-SE" sz="2000" dirty="0" smtClean="0"/>
              <a:t> relations </a:t>
            </a:r>
            <a:r>
              <a:rPr lang="sv-SE" sz="2000" dirty="0" err="1" smtClean="0"/>
              <a:t>related</a:t>
            </a:r>
            <a:r>
              <a:rPr lang="sv-SE" sz="2000" dirty="0" smtClean="0"/>
              <a:t> to </a:t>
            </a:r>
            <a:r>
              <a:rPr lang="sv-SE" sz="2000" dirty="0" err="1" smtClean="0"/>
              <a:t>resources</a:t>
            </a:r>
            <a:r>
              <a:rPr lang="sv-SE" sz="2000" dirty="0" smtClean="0"/>
              <a:t> – and, </a:t>
            </a:r>
            <a:r>
              <a:rPr lang="sv-SE" sz="2000" dirty="0" err="1" smtClean="0"/>
              <a:t>thereby</a:t>
            </a:r>
            <a:r>
              <a:rPr lang="sv-SE" sz="2000" dirty="0" smtClean="0"/>
              <a:t>, makes it </a:t>
            </a:r>
            <a:r>
              <a:rPr lang="sv-SE" sz="2000" dirty="0" err="1" smtClean="0"/>
              <a:t>possible</a:t>
            </a:r>
            <a:r>
              <a:rPr lang="sv-SE" sz="2000" dirty="0" smtClean="0"/>
              <a:t> to </a:t>
            </a:r>
            <a:r>
              <a:rPr lang="sv-SE" sz="2000" dirty="0" err="1" smtClean="0"/>
              <a:t>minimise</a:t>
            </a:r>
            <a:r>
              <a:rPr lang="sv-SE" sz="2000" dirty="0" smtClean="0"/>
              <a:t> </a:t>
            </a:r>
            <a:r>
              <a:rPr lang="sv-SE" sz="2000" dirty="0" err="1" smtClean="0"/>
              <a:t>its</a:t>
            </a:r>
            <a:r>
              <a:rPr lang="sv-SE" sz="2000" dirty="0" smtClean="0"/>
              <a:t> </a:t>
            </a:r>
            <a:r>
              <a:rPr lang="sv-SE" sz="2000" dirty="0" err="1" smtClean="0"/>
              <a:t>dependencies</a:t>
            </a:r>
            <a:r>
              <a:rPr lang="sv-SE" sz="2000" dirty="0" smtClean="0"/>
              <a:t> on </a:t>
            </a:r>
            <a:r>
              <a:rPr lang="sv-SE" sz="2000" dirty="0" err="1" smtClean="0"/>
              <a:t>other</a:t>
            </a:r>
            <a:r>
              <a:rPr lang="sv-SE" sz="2000" dirty="0" smtClean="0"/>
              <a:t> organisations, and </a:t>
            </a:r>
            <a:r>
              <a:rPr lang="sv-SE" sz="2000" dirty="0" err="1" smtClean="0"/>
              <a:t>maximise</a:t>
            </a:r>
            <a:r>
              <a:rPr lang="sv-SE" sz="2000" dirty="0" smtClean="0"/>
              <a:t> </a:t>
            </a:r>
            <a:r>
              <a:rPr lang="sv-SE" sz="2000" dirty="0" err="1" smtClean="0"/>
              <a:t>its</a:t>
            </a:r>
            <a:r>
              <a:rPr lang="sv-SE" sz="2000" dirty="0" smtClean="0"/>
              <a:t> </a:t>
            </a:r>
            <a:r>
              <a:rPr lang="sv-SE" sz="2000" dirty="0" err="1" smtClean="0"/>
              <a:t>control</a:t>
            </a:r>
            <a:r>
              <a:rPr lang="sv-SE" sz="2000" dirty="0" smtClean="0"/>
              <a:t> over </a:t>
            </a:r>
            <a:r>
              <a:rPr lang="sv-SE" sz="2000" dirty="0" err="1" smtClean="0"/>
              <a:t>resources</a:t>
            </a:r>
            <a:r>
              <a:rPr lang="sv-SE" sz="2000" dirty="0" smtClean="0"/>
              <a:t> of </a:t>
            </a:r>
            <a:r>
              <a:rPr lang="sv-SE" sz="2000" dirty="0" err="1" smtClean="0"/>
              <a:t>other</a:t>
            </a:r>
            <a:r>
              <a:rPr lang="sv-SE" sz="2000" dirty="0" smtClean="0"/>
              <a:t> organisations. </a:t>
            </a:r>
          </a:p>
          <a:p>
            <a:r>
              <a:rPr lang="sv-SE" sz="2000" dirty="0" smtClean="0"/>
              <a:t>Tools to use in such an analysis can be high level input/output process models (such as IDEF0) , value network models, and Porter’s Five Forces </a:t>
            </a:r>
          </a:p>
          <a:p>
            <a:endParaRPr lang="sv-SE" sz="2000" dirty="0" smtClean="0"/>
          </a:p>
          <a:p>
            <a:endParaRPr lang="sv-SE" sz="2000" dirty="0" smtClean="0"/>
          </a:p>
          <a:p>
            <a:endParaRPr lang="sv-SE" sz="2000" dirty="0" smtClean="0"/>
          </a:p>
          <a:p>
            <a:pPr>
              <a:buNone/>
            </a:pPr>
            <a:endParaRPr lang="sv-SE" sz="2000" dirty="0" smtClean="0"/>
          </a:p>
        </p:txBody>
      </p:sp>
      <p:sp>
        <p:nvSpPr>
          <p:cNvPr id="4" name="TextBox 3"/>
          <p:cNvSpPr txBox="1"/>
          <p:nvPr/>
        </p:nvSpPr>
        <p:spPr>
          <a:xfrm>
            <a:off x="5796136" y="6165304"/>
            <a:ext cx="2444836" cy="369332"/>
          </a:xfrm>
          <a:prstGeom prst="rect">
            <a:avLst/>
          </a:prstGeom>
          <a:noFill/>
        </p:spPr>
        <p:txBody>
          <a:bodyPr wrap="none" rtlCol="0">
            <a:spAutoFit/>
          </a:bodyPr>
          <a:lstStyle/>
          <a:p>
            <a:r>
              <a:rPr lang="sv-SE" dirty="0" smtClean="0"/>
              <a:t>(</a:t>
            </a:r>
            <a:r>
              <a:rPr lang="sv-SE" dirty="0" err="1" smtClean="0"/>
              <a:t>Pfeffer&amp;Salancik</a:t>
            </a:r>
            <a:r>
              <a:rPr lang="sv-SE" dirty="0" smtClean="0"/>
              <a:t>, 1978)</a:t>
            </a:r>
            <a:endParaRPr lang="sv-SE" dirty="0"/>
          </a:p>
        </p:txBody>
      </p:sp>
    </p:spTree>
    <p:extLst>
      <p:ext uri="{BB962C8B-B14F-4D97-AF65-F5344CB8AC3E}">
        <p14:creationId xmlns:p14="http://schemas.microsoft.com/office/powerpoint/2010/main" val="4216825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Institutional </a:t>
            </a:r>
            <a:r>
              <a:rPr lang="sv-SE" sz="3600" dirty="0" smtClean="0"/>
              <a:t>theory</a:t>
            </a:r>
            <a:endParaRPr lang="sv-SE" sz="3600" dirty="0"/>
          </a:p>
        </p:txBody>
      </p:sp>
      <p:sp>
        <p:nvSpPr>
          <p:cNvPr id="3" name="Content Placeholder 2"/>
          <p:cNvSpPr>
            <a:spLocks noGrp="1"/>
          </p:cNvSpPr>
          <p:nvPr>
            <p:ph idx="1"/>
          </p:nvPr>
        </p:nvSpPr>
        <p:spPr/>
        <p:txBody>
          <a:bodyPr>
            <a:normAutofit fontScale="62500" lnSpcReduction="20000"/>
          </a:bodyPr>
          <a:lstStyle/>
          <a:p>
            <a:r>
              <a:rPr lang="sv-SE" dirty="0" err="1" smtClean="0"/>
              <a:t>Institutional</a:t>
            </a:r>
            <a:r>
              <a:rPr lang="sv-SE" dirty="0" smtClean="0"/>
              <a:t> </a:t>
            </a:r>
            <a:r>
              <a:rPr lang="sv-SE" dirty="0" err="1" smtClean="0"/>
              <a:t>theory</a:t>
            </a:r>
            <a:r>
              <a:rPr lang="sv-SE" dirty="0" smtClean="0"/>
              <a:t> </a:t>
            </a:r>
            <a:r>
              <a:rPr lang="sv-SE" dirty="0" err="1" smtClean="0"/>
              <a:t>emphasizes</a:t>
            </a:r>
            <a:r>
              <a:rPr lang="sv-SE" dirty="0" smtClean="0"/>
              <a:t> that organisations </a:t>
            </a:r>
            <a:r>
              <a:rPr lang="sv-SE" dirty="0" err="1" smtClean="0"/>
              <a:t>adapt</a:t>
            </a:r>
            <a:r>
              <a:rPr lang="sv-SE" dirty="0" smtClean="0"/>
              <a:t> to </a:t>
            </a:r>
            <a:r>
              <a:rPr lang="sv-SE" dirty="0" err="1" smtClean="0"/>
              <a:t>political</a:t>
            </a:r>
            <a:r>
              <a:rPr lang="sv-SE" dirty="0" smtClean="0"/>
              <a:t>, </a:t>
            </a:r>
            <a:r>
              <a:rPr lang="sv-SE" dirty="0" err="1" smtClean="0"/>
              <a:t>cultural</a:t>
            </a:r>
            <a:r>
              <a:rPr lang="sv-SE" dirty="0" smtClean="0"/>
              <a:t> and social </a:t>
            </a:r>
            <a:r>
              <a:rPr lang="sv-SE" dirty="0" err="1" smtClean="0"/>
              <a:t>values</a:t>
            </a:r>
            <a:r>
              <a:rPr lang="sv-SE" dirty="0" smtClean="0"/>
              <a:t> and </a:t>
            </a:r>
            <a:r>
              <a:rPr lang="sv-SE" dirty="0" err="1" smtClean="0"/>
              <a:t>demands</a:t>
            </a:r>
            <a:r>
              <a:rPr lang="sv-SE" dirty="0" smtClean="0"/>
              <a:t>, and not </a:t>
            </a:r>
            <a:r>
              <a:rPr lang="sv-SE" dirty="0" err="1" smtClean="0"/>
              <a:t>only</a:t>
            </a:r>
            <a:r>
              <a:rPr lang="sv-SE" dirty="0" smtClean="0"/>
              <a:t> to </a:t>
            </a:r>
            <a:r>
              <a:rPr lang="sv-SE" dirty="0" err="1" smtClean="0"/>
              <a:t>economical</a:t>
            </a:r>
            <a:r>
              <a:rPr lang="sv-SE" dirty="0" smtClean="0"/>
              <a:t> and </a:t>
            </a:r>
            <a:r>
              <a:rPr lang="sv-SE" dirty="0" err="1" smtClean="0"/>
              <a:t>technical</a:t>
            </a:r>
            <a:endParaRPr lang="sv-SE" dirty="0" smtClean="0"/>
          </a:p>
          <a:p>
            <a:r>
              <a:rPr lang="sv-SE" dirty="0" smtClean="0"/>
              <a:t>This </a:t>
            </a:r>
            <a:r>
              <a:rPr lang="sv-SE" dirty="0" err="1" smtClean="0"/>
              <a:t>means</a:t>
            </a:r>
            <a:r>
              <a:rPr lang="sv-SE" dirty="0" smtClean="0"/>
              <a:t> that the </a:t>
            </a:r>
            <a:r>
              <a:rPr lang="sv-SE" dirty="0" err="1" smtClean="0"/>
              <a:t>behavior</a:t>
            </a:r>
            <a:r>
              <a:rPr lang="sv-SE" dirty="0" smtClean="0"/>
              <a:t> of organisations </a:t>
            </a:r>
            <a:r>
              <a:rPr lang="sv-SE" dirty="0" err="1" smtClean="0"/>
              <a:t>cannot</a:t>
            </a:r>
            <a:r>
              <a:rPr lang="sv-SE" dirty="0" smtClean="0"/>
              <a:t> be </a:t>
            </a:r>
            <a:r>
              <a:rPr lang="sv-SE" dirty="0" err="1" smtClean="0"/>
              <a:t>explained</a:t>
            </a:r>
            <a:r>
              <a:rPr lang="sv-SE" dirty="0" smtClean="0"/>
              <a:t> by </a:t>
            </a:r>
            <a:r>
              <a:rPr lang="sv-SE" dirty="0" err="1" smtClean="0"/>
              <a:t>focusing</a:t>
            </a:r>
            <a:r>
              <a:rPr lang="sv-SE" dirty="0" smtClean="0"/>
              <a:t> on </a:t>
            </a:r>
            <a:r>
              <a:rPr lang="sv-SE" dirty="0" err="1" smtClean="0"/>
              <a:t>profability</a:t>
            </a:r>
            <a:r>
              <a:rPr lang="sv-SE" dirty="0" smtClean="0"/>
              <a:t> and </a:t>
            </a:r>
            <a:r>
              <a:rPr lang="sv-SE" dirty="0" err="1" smtClean="0"/>
              <a:t>economic</a:t>
            </a:r>
            <a:r>
              <a:rPr lang="sv-SE" dirty="0" smtClean="0"/>
              <a:t> </a:t>
            </a:r>
            <a:r>
              <a:rPr lang="sv-SE" dirty="0" err="1" smtClean="0"/>
              <a:t>rationality</a:t>
            </a:r>
            <a:endParaRPr lang="sv-SE" dirty="0" smtClean="0"/>
          </a:p>
          <a:p>
            <a:r>
              <a:rPr lang="sv-SE" dirty="0" smtClean="0"/>
              <a:t>Instead, political, cultural and social values and demands need to be considered when explaining decisions and actions taken in organisations. </a:t>
            </a:r>
          </a:p>
          <a:p>
            <a:r>
              <a:rPr lang="sv-SE" dirty="0" smtClean="0"/>
              <a:t>Political</a:t>
            </a:r>
            <a:r>
              <a:rPr lang="sv-SE" dirty="0"/>
              <a:t>, cultural and social values </a:t>
            </a:r>
            <a:r>
              <a:rPr lang="sv-SE" dirty="0" smtClean="0"/>
              <a:t>can influence organisations to play certain roles  in order to establish their legitimacy (that is, accepted as doing the right thing) in the eyes of their stakeholders (that is, customers, investors, government etc)</a:t>
            </a:r>
          </a:p>
          <a:p>
            <a:r>
              <a:rPr lang="sv-SE" dirty="0" smtClean="0"/>
              <a:t>Organisations in the same institutional environment might develop similar structures, practices and processes to deal with the demands. This </a:t>
            </a:r>
            <a:r>
              <a:rPr lang="sv-SE" dirty="0" err="1" smtClean="0"/>
              <a:t>similarity</a:t>
            </a:r>
            <a:r>
              <a:rPr lang="sv-SE" dirty="0" smtClean="0"/>
              <a:t> is </a:t>
            </a:r>
            <a:r>
              <a:rPr lang="sv-SE" dirty="0" err="1" smtClean="0"/>
              <a:t>called</a:t>
            </a:r>
            <a:r>
              <a:rPr lang="sv-SE" dirty="0" smtClean="0"/>
              <a:t> </a:t>
            </a:r>
            <a:r>
              <a:rPr lang="sv-SE" dirty="0" err="1" smtClean="0"/>
              <a:t>isomorphism</a:t>
            </a:r>
            <a:endParaRPr lang="sv-SE" dirty="0" smtClean="0"/>
          </a:p>
          <a:p>
            <a:r>
              <a:rPr lang="sv-SE" dirty="0" smtClean="0"/>
              <a:t>Institutions </a:t>
            </a:r>
            <a:r>
              <a:rPr lang="sv-SE" dirty="0" err="1" smtClean="0"/>
              <a:t>can</a:t>
            </a:r>
            <a:r>
              <a:rPr lang="sv-SE" dirty="0" smtClean="0"/>
              <a:t> be </a:t>
            </a:r>
            <a:r>
              <a:rPr lang="sv-SE" dirty="0" err="1" smtClean="0"/>
              <a:t>laws</a:t>
            </a:r>
            <a:r>
              <a:rPr lang="sv-SE" dirty="0" smtClean="0"/>
              <a:t> and </a:t>
            </a:r>
            <a:r>
              <a:rPr lang="sv-SE" dirty="0" err="1" smtClean="0"/>
              <a:t>rules</a:t>
            </a:r>
            <a:r>
              <a:rPr lang="sv-SE" dirty="0" smtClean="0"/>
              <a:t>, </a:t>
            </a:r>
            <a:r>
              <a:rPr lang="sv-SE" dirty="0" err="1" smtClean="0"/>
              <a:t>values</a:t>
            </a:r>
            <a:r>
              <a:rPr lang="sv-SE" dirty="0" smtClean="0"/>
              <a:t> and </a:t>
            </a:r>
            <a:r>
              <a:rPr lang="sv-SE" dirty="0" err="1" smtClean="0"/>
              <a:t>expectations</a:t>
            </a:r>
            <a:r>
              <a:rPr lang="sv-SE" dirty="0" smtClean="0"/>
              <a:t> and </a:t>
            </a:r>
            <a:r>
              <a:rPr lang="sv-SE" dirty="0" err="1" smtClean="0"/>
              <a:t>mimics</a:t>
            </a:r>
            <a:r>
              <a:rPr lang="sv-SE" dirty="0" smtClean="0"/>
              <a:t> of  </a:t>
            </a:r>
            <a:r>
              <a:rPr lang="sv-SE" dirty="0" err="1" smtClean="0"/>
              <a:t>another</a:t>
            </a:r>
            <a:r>
              <a:rPr lang="sv-SE" dirty="0" smtClean="0"/>
              <a:t> organisations</a:t>
            </a:r>
          </a:p>
          <a:p>
            <a:endParaRPr lang="sv-SE" dirty="0"/>
          </a:p>
        </p:txBody>
      </p:sp>
    </p:spTree>
    <p:extLst>
      <p:ext uri="{BB962C8B-B14F-4D97-AF65-F5344CB8AC3E}">
        <p14:creationId xmlns:p14="http://schemas.microsoft.com/office/powerpoint/2010/main" val="3474681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a:t>Institutional </a:t>
            </a:r>
            <a:r>
              <a:rPr lang="sv-SE" sz="3600" dirty="0" smtClean="0"/>
              <a:t>theory</a:t>
            </a:r>
            <a:endParaRPr lang="sv-SE" sz="3600" dirty="0"/>
          </a:p>
        </p:txBody>
      </p:sp>
      <p:sp>
        <p:nvSpPr>
          <p:cNvPr id="3" name="Content Placeholder 2"/>
          <p:cNvSpPr>
            <a:spLocks noGrp="1"/>
          </p:cNvSpPr>
          <p:nvPr>
            <p:ph idx="1"/>
          </p:nvPr>
        </p:nvSpPr>
        <p:spPr/>
        <p:txBody>
          <a:bodyPr>
            <a:normAutofit/>
          </a:bodyPr>
          <a:lstStyle/>
          <a:p>
            <a:r>
              <a:rPr lang="sv-SE" sz="2200" dirty="0" err="1" smtClean="0"/>
              <a:t>Example</a:t>
            </a:r>
            <a:r>
              <a:rPr lang="sv-SE" sz="2200" dirty="0" smtClean="0"/>
              <a:t> of </a:t>
            </a:r>
            <a:r>
              <a:rPr lang="sv-SE" sz="2200" dirty="0" err="1" smtClean="0"/>
              <a:t>decisions</a:t>
            </a:r>
            <a:r>
              <a:rPr lang="sv-SE" sz="2200" dirty="0" smtClean="0"/>
              <a:t> that are not </a:t>
            </a:r>
            <a:r>
              <a:rPr lang="sv-SE" sz="2200" dirty="0" err="1" smtClean="0"/>
              <a:t>rational</a:t>
            </a:r>
            <a:r>
              <a:rPr lang="sv-SE" sz="2200" dirty="0" smtClean="0"/>
              <a:t> from an </a:t>
            </a:r>
            <a:r>
              <a:rPr lang="sv-SE" sz="2200" dirty="0" err="1" smtClean="0"/>
              <a:t>economic</a:t>
            </a:r>
            <a:r>
              <a:rPr lang="sv-SE" sz="2200" dirty="0" smtClean="0"/>
              <a:t> </a:t>
            </a:r>
            <a:r>
              <a:rPr lang="sv-SE" sz="2200" dirty="0" err="1" smtClean="0"/>
              <a:t>point</a:t>
            </a:r>
            <a:r>
              <a:rPr lang="sv-SE" sz="2200" dirty="0" smtClean="0"/>
              <a:t> of </a:t>
            </a:r>
            <a:r>
              <a:rPr lang="sv-SE" sz="2200" dirty="0" err="1" smtClean="0"/>
              <a:t>view</a:t>
            </a:r>
            <a:r>
              <a:rPr lang="sv-SE" sz="2200" dirty="0" smtClean="0"/>
              <a:t> and that </a:t>
            </a:r>
            <a:r>
              <a:rPr lang="sv-SE" sz="2200" dirty="0" err="1" smtClean="0"/>
              <a:t>can</a:t>
            </a:r>
            <a:r>
              <a:rPr lang="sv-SE" sz="2200" dirty="0" smtClean="0"/>
              <a:t> be </a:t>
            </a:r>
            <a:r>
              <a:rPr lang="sv-SE" sz="2200" dirty="0" err="1" smtClean="0"/>
              <a:t>explained</a:t>
            </a:r>
            <a:r>
              <a:rPr lang="sv-SE" sz="2200" dirty="0" smtClean="0"/>
              <a:t> by </a:t>
            </a:r>
            <a:r>
              <a:rPr lang="sv-SE" sz="2200" dirty="0" err="1" smtClean="0"/>
              <a:t>institutional</a:t>
            </a:r>
            <a:r>
              <a:rPr lang="sv-SE" sz="2200" dirty="0" smtClean="0"/>
              <a:t> </a:t>
            </a:r>
            <a:r>
              <a:rPr lang="sv-SE" sz="2200" dirty="0" err="1" smtClean="0"/>
              <a:t>theory</a:t>
            </a:r>
            <a:r>
              <a:rPr lang="sv-SE" sz="2200" dirty="0" smtClean="0"/>
              <a:t>: </a:t>
            </a:r>
          </a:p>
          <a:p>
            <a:pPr lvl="1"/>
            <a:r>
              <a:rPr lang="sv-SE" sz="2200" dirty="0" err="1" smtClean="0"/>
              <a:t>When</a:t>
            </a:r>
            <a:r>
              <a:rPr lang="sv-SE" sz="2200" dirty="0" smtClean="0"/>
              <a:t> </a:t>
            </a:r>
            <a:r>
              <a:rPr lang="sv-SE" sz="2200" dirty="0" err="1" smtClean="0"/>
              <a:t>there</a:t>
            </a:r>
            <a:r>
              <a:rPr lang="sv-SE" sz="2200" dirty="0" smtClean="0"/>
              <a:t> is a </a:t>
            </a:r>
            <a:r>
              <a:rPr lang="sv-SE" sz="2200" dirty="0" err="1" smtClean="0"/>
              <a:t>need</a:t>
            </a:r>
            <a:r>
              <a:rPr lang="sv-SE" sz="2200" dirty="0" smtClean="0"/>
              <a:t> in an investment in a new IT system, a system </a:t>
            </a:r>
            <a:r>
              <a:rPr lang="sv-SE" sz="2200" dirty="0" err="1" smtClean="0"/>
              <a:t>may</a:t>
            </a:r>
            <a:r>
              <a:rPr lang="sv-SE" sz="2200" dirty="0" smtClean="0"/>
              <a:t> be chosen </a:t>
            </a:r>
            <a:r>
              <a:rPr lang="sv-SE" sz="2200" b="1" dirty="0" err="1" smtClean="0"/>
              <a:t>because</a:t>
            </a:r>
            <a:r>
              <a:rPr lang="sv-SE" sz="2200" b="1" dirty="0" smtClean="0"/>
              <a:t> </a:t>
            </a:r>
            <a:r>
              <a:rPr lang="sv-SE" sz="2200" b="1" dirty="0" err="1" smtClean="0"/>
              <a:t>several</a:t>
            </a:r>
            <a:r>
              <a:rPr lang="sv-SE" sz="2200" b="1" dirty="0" smtClean="0"/>
              <a:t> </a:t>
            </a:r>
            <a:r>
              <a:rPr lang="sv-SE" sz="2200" b="1" dirty="0" err="1" smtClean="0"/>
              <a:t>other</a:t>
            </a:r>
            <a:r>
              <a:rPr lang="sv-SE" sz="2200" b="1" dirty="0" smtClean="0"/>
              <a:t> </a:t>
            </a:r>
            <a:r>
              <a:rPr lang="sv-SE" sz="2200" b="1" dirty="0" err="1" smtClean="0"/>
              <a:t>competitors</a:t>
            </a:r>
            <a:r>
              <a:rPr lang="sv-SE" sz="2200" b="1" dirty="0" smtClean="0"/>
              <a:t> </a:t>
            </a:r>
            <a:r>
              <a:rPr lang="sv-SE" sz="2200" b="1" dirty="0" err="1" smtClean="0"/>
              <a:t>have</a:t>
            </a:r>
            <a:r>
              <a:rPr lang="sv-SE" sz="2200" b="1" dirty="0" smtClean="0"/>
              <a:t> chosen that system</a:t>
            </a:r>
            <a:r>
              <a:rPr lang="sv-SE" sz="2200" dirty="0" smtClean="0"/>
              <a:t>. </a:t>
            </a:r>
            <a:r>
              <a:rPr lang="sv-SE" sz="2200" dirty="0" err="1" smtClean="0"/>
              <a:t>Other</a:t>
            </a:r>
            <a:r>
              <a:rPr lang="sv-SE" sz="2200" dirty="0" smtClean="0"/>
              <a:t> systems, not chosen, </a:t>
            </a:r>
            <a:r>
              <a:rPr lang="sv-SE" sz="2200" dirty="0" err="1" smtClean="0"/>
              <a:t>can</a:t>
            </a:r>
            <a:r>
              <a:rPr lang="sv-SE" sz="2200" dirty="0" smtClean="0"/>
              <a:t>, </a:t>
            </a:r>
            <a:r>
              <a:rPr lang="sv-SE" sz="2200" dirty="0" err="1" smtClean="0"/>
              <a:t>however</a:t>
            </a:r>
            <a:r>
              <a:rPr lang="sv-SE" sz="2200" dirty="0" smtClean="0"/>
              <a:t>, be </a:t>
            </a:r>
            <a:r>
              <a:rPr lang="sv-SE" sz="2200" dirty="0" err="1" smtClean="0"/>
              <a:t>more</a:t>
            </a:r>
            <a:r>
              <a:rPr lang="sv-SE" sz="2200" dirty="0" smtClean="0"/>
              <a:t> </a:t>
            </a:r>
            <a:r>
              <a:rPr lang="sv-SE" sz="2200" dirty="0" err="1" smtClean="0"/>
              <a:t>benefical</a:t>
            </a:r>
            <a:r>
              <a:rPr lang="sv-SE" sz="2200" dirty="0" smtClean="0"/>
              <a:t> for the organisation from an </a:t>
            </a:r>
            <a:r>
              <a:rPr lang="sv-SE" sz="2200" dirty="0" err="1" smtClean="0"/>
              <a:t>economic</a:t>
            </a:r>
            <a:r>
              <a:rPr lang="sv-SE" sz="2200" dirty="0" smtClean="0"/>
              <a:t> </a:t>
            </a:r>
            <a:r>
              <a:rPr lang="sv-SE" sz="2200" dirty="0" err="1" smtClean="0"/>
              <a:t>point</a:t>
            </a:r>
            <a:r>
              <a:rPr lang="sv-SE" sz="2200" dirty="0" smtClean="0"/>
              <a:t> of </a:t>
            </a:r>
            <a:r>
              <a:rPr lang="sv-SE" sz="2200" dirty="0" err="1" smtClean="0"/>
              <a:t>view</a:t>
            </a:r>
            <a:endParaRPr lang="sv-SE" sz="2200" dirty="0" smtClean="0"/>
          </a:p>
          <a:p>
            <a:pPr lvl="1"/>
            <a:r>
              <a:rPr lang="sv-SE" sz="2200" dirty="0" smtClean="0"/>
              <a:t>The choice of hiring an certain person can be made because it is </a:t>
            </a:r>
            <a:r>
              <a:rPr lang="sv-SE" sz="2200" b="1" dirty="0" smtClean="0"/>
              <a:t>expected by other employees that this person should be hired -  </a:t>
            </a:r>
            <a:r>
              <a:rPr lang="sv-SE" sz="2200" dirty="0" smtClean="0"/>
              <a:t>even</a:t>
            </a:r>
            <a:r>
              <a:rPr lang="sv-SE" sz="2200" b="1" dirty="0" smtClean="0"/>
              <a:t> </a:t>
            </a:r>
            <a:r>
              <a:rPr lang="sv-SE" sz="2200" dirty="0" smtClean="0"/>
              <a:t>though another choice can be more benefical for the organisation from an economic point of view</a:t>
            </a:r>
          </a:p>
          <a:p>
            <a:pPr>
              <a:buNone/>
            </a:pPr>
            <a:endParaRPr lang="sv-SE" dirty="0" smtClean="0"/>
          </a:p>
          <a:p>
            <a:endParaRPr lang="sv-SE" dirty="0" smtClean="0"/>
          </a:p>
        </p:txBody>
      </p:sp>
    </p:spTree>
    <p:extLst>
      <p:ext uri="{BB962C8B-B14F-4D97-AF65-F5344CB8AC3E}">
        <p14:creationId xmlns:p14="http://schemas.microsoft.com/office/powerpoint/2010/main" val="3751771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Definitional knowledge</a:t>
            </a:r>
            <a:endParaRPr lang="sv-SE" sz="3600" dirty="0"/>
          </a:p>
        </p:txBody>
      </p:sp>
      <p:sp>
        <p:nvSpPr>
          <p:cNvPr id="3" name="Content Placeholder 2"/>
          <p:cNvSpPr>
            <a:spLocks noGrp="1"/>
          </p:cNvSpPr>
          <p:nvPr>
            <p:ph idx="1"/>
          </p:nvPr>
        </p:nvSpPr>
        <p:spPr/>
        <p:txBody>
          <a:bodyPr>
            <a:normAutofit/>
          </a:bodyPr>
          <a:lstStyle/>
          <a:p>
            <a:r>
              <a:rPr lang="en-GB" sz="2200" i="1" dirty="0"/>
              <a:t>Definitional knowledge</a:t>
            </a:r>
            <a:r>
              <a:rPr lang="en-GB" sz="2200" dirty="0"/>
              <a:t> consists of concepts, constructs, </a:t>
            </a:r>
            <a:r>
              <a:rPr lang="en-GB" sz="2200" dirty="0" smtClean="0"/>
              <a:t>terms, </a:t>
            </a:r>
            <a:r>
              <a:rPr lang="en-GB" sz="2200" dirty="0"/>
              <a:t>definitions, </a:t>
            </a:r>
            <a:r>
              <a:rPr lang="en-GB" sz="2200" dirty="0" smtClean="0"/>
              <a:t>classifications </a:t>
            </a:r>
          </a:p>
          <a:p>
            <a:r>
              <a:rPr lang="en-GB" sz="2200" i="1" dirty="0" smtClean="0"/>
              <a:t>Definitional </a:t>
            </a:r>
            <a:r>
              <a:rPr lang="en-GB" sz="2200" i="1" dirty="0"/>
              <a:t>knowledge </a:t>
            </a:r>
            <a:r>
              <a:rPr lang="en-GB" sz="2200" b="1" dirty="0"/>
              <a:t>does </a:t>
            </a:r>
            <a:r>
              <a:rPr lang="en-GB" sz="2200" b="1" dirty="0" smtClean="0"/>
              <a:t>NOT </a:t>
            </a:r>
            <a:r>
              <a:rPr lang="en-GB" sz="2200" b="1" dirty="0"/>
              <a:t>include statements about </a:t>
            </a:r>
            <a:r>
              <a:rPr lang="en-GB" sz="2200" b="1" dirty="0" smtClean="0"/>
              <a:t>reality that </a:t>
            </a:r>
            <a:r>
              <a:rPr lang="en-GB" sz="2200" b="1" dirty="0"/>
              <a:t>are claimed to be </a:t>
            </a:r>
            <a:r>
              <a:rPr lang="en-GB" sz="2200" b="1" dirty="0" smtClean="0"/>
              <a:t>true </a:t>
            </a:r>
            <a:endParaRPr lang="en-GB" sz="2200" dirty="0" smtClean="0"/>
          </a:p>
          <a:p>
            <a:r>
              <a:rPr lang="en-GB" sz="2200" dirty="0" smtClean="0"/>
              <a:t>Instead</a:t>
            </a:r>
            <a:r>
              <a:rPr lang="en-GB" sz="2200" dirty="0"/>
              <a:t>, </a:t>
            </a:r>
            <a:r>
              <a:rPr lang="en-GB" sz="2200" i="1" dirty="0" smtClean="0"/>
              <a:t>definitional </a:t>
            </a:r>
            <a:r>
              <a:rPr lang="en-GB" sz="2200" i="1" dirty="0"/>
              <a:t>knowledge </a:t>
            </a:r>
            <a:r>
              <a:rPr lang="en-GB" sz="2200" dirty="0"/>
              <a:t>is </a:t>
            </a:r>
            <a:r>
              <a:rPr lang="en-GB" sz="2200" b="1" dirty="0"/>
              <a:t>used as a basis for all other types of knowledge in the sense that it provides the basic concepts that are required to express that </a:t>
            </a:r>
            <a:r>
              <a:rPr lang="en-GB" sz="2200" b="1" dirty="0" smtClean="0"/>
              <a:t>knowledge</a:t>
            </a:r>
          </a:p>
          <a:p>
            <a:pPr hangingPunct="0"/>
            <a:r>
              <a:rPr lang="en-GB" sz="2200" dirty="0"/>
              <a:t>Examples of definitional knowledge:</a:t>
            </a:r>
            <a:endParaRPr lang="sv-SE" sz="2200" dirty="0"/>
          </a:p>
          <a:p>
            <a:pPr lvl="1" hangingPunct="0"/>
            <a:r>
              <a:rPr lang="en-GB" sz="1800" dirty="0"/>
              <a:t>A </a:t>
            </a:r>
            <a:r>
              <a:rPr lang="en-GB" sz="1800" i="1" dirty="0"/>
              <a:t>right triangle </a:t>
            </a:r>
            <a:r>
              <a:rPr lang="en-GB" sz="1800" dirty="0"/>
              <a:t>is a triangle in which one angle is a right </a:t>
            </a:r>
            <a:r>
              <a:rPr lang="en-GB" sz="1800" dirty="0" smtClean="0"/>
              <a:t>angle</a:t>
            </a:r>
            <a:endParaRPr lang="sv-SE" sz="1800" dirty="0"/>
          </a:p>
          <a:p>
            <a:pPr lvl="1"/>
            <a:r>
              <a:rPr lang="en-GB" sz="1800" dirty="0"/>
              <a:t>A </a:t>
            </a:r>
            <a:r>
              <a:rPr lang="en-GB" sz="1800" i="1" dirty="0"/>
              <a:t>unicorn</a:t>
            </a:r>
            <a:r>
              <a:rPr lang="en-GB" sz="1800" dirty="0"/>
              <a:t> is a mythical creature depicted as a white horse with a large, pointed, spiralling horn projecting from its </a:t>
            </a:r>
            <a:r>
              <a:rPr lang="en-GB" sz="1800" dirty="0" smtClean="0"/>
              <a:t>forehead</a:t>
            </a:r>
          </a:p>
          <a:p>
            <a:pPr lvl="1"/>
            <a:r>
              <a:rPr lang="en-GB" sz="1800" dirty="0"/>
              <a:t>A </a:t>
            </a:r>
            <a:r>
              <a:rPr lang="en-GB" sz="1800" i="1" dirty="0"/>
              <a:t>relation is in third normal form,</a:t>
            </a:r>
            <a:r>
              <a:rPr lang="en-GB" sz="1800" dirty="0"/>
              <a:t> within relational database theory, if all of its attributes are dependent on the key, the whole key and nothing but the </a:t>
            </a:r>
            <a:r>
              <a:rPr lang="en-GB" sz="1800" dirty="0" smtClean="0"/>
              <a:t>key</a:t>
            </a:r>
            <a:endParaRPr lang="sv-SE" sz="1800" dirty="0"/>
          </a:p>
          <a:p>
            <a:pPr marL="457200" lvl="1" indent="0">
              <a:buNone/>
            </a:pPr>
            <a:endParaRPr lang="sv-SE" sz="1800" dirty="0"/>
          </a:p>
          <a:p>
            <a:endParaRPr lang="sv-SE" dirty="0"/>
          </a:p>
        </p:txBody>
      </p:sp>
    </p:spTree>
    <p:extLst>
      <p:ext uri="{BB962C8B-B14F-4D97-AF65-F5344CB8AC3E}">
        <p14:creationId xmlns:p14="http://schemas.microsoft.com/office/powerpoint/2010/main" val="4021058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0772" y="2213992"/>
            <a:ext cx="8347692" cy="1143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600" dirty="0" smtClean="0">
                <a:latin typeface="+mj-lt"/>
                <a:ea typeface="+mj-ea"/>
                <a:cs typeface="+mj-cs"/>
              </a:rPr>
              <a:t>Business Process Improvement methods/Quality management approaches</a:t>
            </a:r>
            <a:endParaRPr kumimoji="0" lang="sv-SE"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51520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38944" y="1700808"/>
            <a:ext cx="7677472" cy="4464496"/>
          </a:xfrm>
        </p:spPr>
        <p:txBody>
          <a:bodyPr>
            <a:normAutofit/>
          </a:bodyPr>
          <a:lstStyle/>
          <a:p>
            <a:pPr>
              <a:spcBef>
                <a:spcPts val="1000"/>
              </a:spcBef>
            </a:pPr>
            <a:r>
              <a:rPr lang="en-US" sz="2000" dirty="0"/>
              <a:t>Six </a:t>
            </a:r>
            <a:r>
              <a:rPr lang="en-US" sz="2000" dirty="0" smtClean="0"/>
              <a:t>Sigma</a:t>
            </a:r>
          </a:p>
          <a:p>
            <a:pPr>
              <a:spcBef>
                <a:spcPts val="1000"/>
              </a:spcBef>
            </a:pPr>
            <a:r>
              <a:rPr lang="en-US" sz="2000" dirty="0" smtClean="0"/>
              <a:t>Lean</a:t>
            </a:r>
          </a:p>
          <a:p>
            <a:pPr>
              <a:spcBef>
                <a:spcPts val="1000"/>
              </a:spcBef>
            </a:pPr>
            <a:r>
              <a:rPr lang="en-US" sz="2000" dirty="0" smtClean="0"/>
              <a:t>Activity based costing</a:t>
            </a:r>
          </a:p>
          <a:p>
            <a:pPr>
              <a:spcBef>
                <a:spcPts val="1000"/>
              </a:spcBef>
            </a:pPr>
            <a:r>
              <a:rPr lang="en-US" sz="2000" dirty="0" smtClean="0"/>
              <a:t>Balance Scorecard</a:t>
            </a:r>
            <a:endParaRPr lang="sv-SE" sz="2000" dirty="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41</a:t>
            </a:fld>
            <a:endParaRPr lang="en-US" dirty="0"/>
          </a:p>
        </p:txBody>
      </p:sp>
      <p:sp>
        <p:nvSpPr>
          <p:cNvPr id="40964" name="Title 1"/>
          <p:cNvSpPr>
            <a:spLocks noGrp="1"/>
          </p:cNvSpPr>
          <p:nvPr>
            <p:ph type="title"/>
          </p:nvPr>
        </p:nvSpPr>
        <p:spPr>
          <a:xfrm>
            <a:off x="638944" y="620688"/>
            <a:ext cx="8253536" cy="676011"/>
          </a:xfrm>
        </p:spPr>
        <p:txBody>
          <a:bodyPr>
            <a:normAutofit fontScale="90000"/>
          </a:bodyPr>
          <a:lstStyle/>
          <a:p>
            <a:pPr lvl="0" algn="l">
              <a:defRPr/>
            </a:pPr>
            <a:r>
              <a:rPr lang="sv-SE" sz="3600" dirty="0"/>
              <a:t>Business Process Improvement methods</a:t>
            </a:r>
            <a:r>
              <a:rPr lang="sv-SE" sz="3600" dirty="0" smtClean="0"/>
              <a:t>/</a:t>
            </a:r>
            <a:br>
              <a:rPr lang="sv-SE" sz="3600" dirty="0" smtClean="0"/>
            </a:br>
            <a:r>
              <a:rPr lang="sv-SE" sz="3600" dirty="0" smtClean="0"/>
              <a:t>Quality </a:t>
            </a:r>
            <a:r>
              <a:rPr lang="sv-SE" sz="3600" dirty="0"/>
              <a:t>management approaches</a:t>
            </a:r>
          </a:p>
        </p:txBody>
      </p:sp>
    </p:spTree>
    <p:extLst>
      <p:ext uri="{BB962C8B-B14F-4D97-AF65-F5344CB8AC3E}">
        <p14:creationId xmlns:p14="http://schemas.microsoft.com/office/powerpoint/2010/main" val="2087844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38944" y="1700808"/>
            <a:ext cx="8253536" cy="4464496"/>
          </a:xfrm>
        </p:spPr>
        <p:txBody>
          <a:bodyPr>
            <a:normAutofit/>
          </a:bodyPr>
          <a:lstStyle/>
          <a:p>
            <a:pPr>
              <a:spcBef>
                <a:spcPts val="1000"/>
              </a:spcBef>
            </a:pPr>
            <a:r>
              <a:rPr lang="en-US" sz="2000" dirty="0"/>
              <a:t>Six Sigma is a </a:t>
            </a:r>
            <a:r>
              <a:rPr lang="en-US" sz="2000" dirty="0" smtClean="0"/>
              <a:t>method </a:t>
            </a:r>
            <a:r>
              <a:rPr lang="en-US" sz="2000" dirty="0"/>
              <a:t>for </a:t>
            </a:r>
            <a:r>
              <a:rPr lang="en-US" sz="2000" b="1" dirty="0"/>
              <a:t>identifying and removing the causes of defects </a:t>
            </a:r>
            <a:r>
              <a:rPr lang="en-US" sz="2000" b="1" dirty="0" smtClean="0"/>
              <a:t>and errors in </a:t>
            </a:r>
            <a:r>
              <a:rPr lang="en-US" sz="2000" b="1" dirty="0"/>
              <a:t>production and business processes. </a:t>
            </a:r>
            <a:endParaRPr lang="en-US" sz="2000" b="1" dirty="0" smtClean="0"/>
          </a:p>
          <a:p>
            <a:pPr>
              <a:spcBef>
                <a:spcPts val="1000"/>
              </a:spcBef>
            </a:pPr>
            <a:r>
              <a:rPr lang="en-US" sz="2000" dirty="0" smtClean="0"/>
              <a:t>The goal is to </a:t>
            </a:r>
            <a:r>
              <a:rPr lang="en-US" sz="2000" b="1" dirty="0" smtClean="0"/>
              <a:t>produce goods and services according to the specifications of these goods and services</a:t>
            </a:r>
          </a:p>
          <a:p>
            <a:pPr>
              <a:spcBef>
                <a:spcPts val="1000"/>
              </a:spcBef>
            </a:pPr>
            <a:r>
              <a:rPr lang="en-US" sz="2000" dirty="0" smtClean="0"/>
              <a:t>In other words, the </a:t>
            </a:r>
            <a:r>
              <a:rPr lang="en-US" sz="2000" b="1" dirty="0" smtClean="0"/>
              <a:t>goal is to produce goods and services without defects</a:t>
            </a:r>
          </a:p>
          <a:p>
            <a:pPr>
              <a:spcBef>
                <a:spcPts val="1000"/>
              </a:spcBef>
            </a:pPr>
            <a:r>
              <a:rPr lang="en-US" sz="2000" b="1" dirty="0" smtClean="0"/>
              <a:t>A defect is defined as anything that could lead to customer dissatisfaction </a:t>
            </a:r>
          </a:p>
          <a:p>
            <a:pPr>
              <a:spcBef>
                <a:spcPts val="1000"/>
              </a:spcBef>
            </a:pPr>
            <a:r>
              <a:rPr lang="en-US" sz="2000" dirty="0" smtClean="0"/>
              <a:t>More </a:t>
            </a:r>
            <a:r>
              <a:rPr lang="en-US" sz="2000" dirty="0"/>
              <a:t>precisely, the percentage of defects lie below 3.4 defects per million. </a:t>
            </a:r>
            <a:endParaRPr lang="en-US" sz="2000" dirty="0" smtClean="0"/>
          </a:p>
          <a:p>
            <a:pPr>
              <a:spcBef>
                <a:spcPts val="1000"/>
              </a:spcBef>
            </a:pPr>
            <a:r>
              <a:rPr lang="en-US" sz="2000" dirty="0" smtClean="0"/>
              <a:t>The </a:t>
            </a:r>
            <a:r>
              <a:rPr lang="en-US" sz="2000" dirty="0"/>
              <a:t>term Sigma is used in statistics to represent the standard deviation (measured variation) of a statistical </a:t>
            </a:r>
            <a:r>
              <a:rPr lang="en-US" sz="2000" dirty="0" smtClean="0"/>
              <a:t>population</a:t>
            </a:r>
          </a:p>
          <a:p>
            <a:pPr>
              <a:spcBef>
                <a:spcPts val="1000"/>
              </a:spcBef>
            </a:pPr>
            <a:r>
              <a:rPr lang="en-US" sz="2000" b="1" dirty="0" smtClean="0"/>
              <a:t>The overall strategy to reduce defects is Business Process Management</a:t>
            </a:r>
            <a:endParaRPr lang="sv-SE" sz="2000" b="1" dirty="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42</a:t>
            </a:fld>
            <a:endParaRPr lang="en-US" dirty="0"/>
          </a:p>
        </p:txBody>
      </p:sp>
      <p:sp>
        <p:nvSpPr>
          <p:cNvPr id="40964" name="Title 1"/>
          <p:cNvSpPr>
            <a:spLocks noGrp="1"/>
          </p:cNvSpPr>
          <p:nvPr>
            <p:ph type="title"/>
          </p:nvPr>
        </p:nvSpPr>
        <p:spPr>
          <a:xfrm>
            <a:off x="1143000" y="620688"/>
            <a:ext cx="6858000" cy="676011"/>
          </a:xfrm>
        </p:spPr>
        <p:txBody>
          <a:bodyPr>
            <a:normAutofit/>
          </a:bodyPr>
          <a:lstStyle/>
          <a:p>
            <a:r>
              <a:rPr lang="sv-SE" sz="3600" dirty="0" smtClean="0"/>
              <a:t>What is Six Sigma?</a:t>
            </a:r>
          </a:p>
        </p:txBody>
      </p:sp>
    </p:spTree>
    <p:extLst>
      <p:ext uri="{BB962C8B-B14F-4D97-AF65-F5344CB8AC3E}">
        <p14:creationId xmlns:p14="http://schemas.microsoft.com/office/powerpoint/2010/main" val="242558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38944" y="1700808"/>
            <a:ext cx="8253536" cy="4464496"/>
          </a:xfrm>
        </p:spPr>
        <p:txBody>
          <a:bodyPr>
            <a:normAutofit/>
          </a:bodyPr>
          <a:lstStyle/>
          <a:p>
            <a:pPr>
              <a:spcBef>
                <a:spcPts val="1000"/>
              </a:spcBef>
            </a:pPr>
            <a:r>
              <a:rPr lang="en-US" sz="2000" b="1" dirty="0" smtClean="0"/>
              <a:t>The overall strategy to reduce defects is Business Process Management</a:t>
            </a:r>
          </a:p>
          <a:p>
            <a:pPr>
              <a:spcBef>
                <a:spcPts val="1000"/>
              </a:spcBef>
            </a:pPr>
            <a:r>
              <a:rPr lang="en-US" sz="2000" b="1" dirty="0" smtClean="0"/>
              <a:t>The tactics consist of a set of tools to be used</a:t>
            </a:r>
            <a:endParaRPr lang="sv-SE" sz="2000" b="1" dirty="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43</a:t>
            </a:fld>
            <a:endParaRPr lang="en-US" dirty="0"/>
          </a:p>
        </p:txBody>
      </p:sp>
      <p:sp>
        <p:nvSpPr>
          <p:cNvPr id="40964" name="Title 1"/>
          <p:cNvSpPr>
            <a:spLocks noGrp="1"/>
          </p:cNvSpPr>
          <p:nvPr>
            <p:ph type="title"/>
          </p:nvPr>
        </p:nvSpPr>
        <p:spPr>
          <a:xfrm>
            <a:off x="1143000" y="620688"/>
            <a:ext cx="6858000" cy="676011"/>
          </a:xfrm>
        </p:spPr>
        <p:txBody>
          <a:bodyPr>
            <a:normAutofit/>
          </a:bodyPr>
          <a:lstStyle/>
          <a:p>
            <a:r>
              <a:rPr lang="sv-SE" sz="3600" dirty="0" smtClean="0"/>
              <a:t>What is Six Sigma?</a:t>
            </a:r>
          </a:p>
        </p:txBody>
      </p:sp>
    </p:spTree>
    <p:extLst>
      <p:ext uri="{BB962C8B-B14F-4D97-AF65-F5344CB8AC3E}">
        <p14:creationId xmlns:p14="http://schemas.microsoft.com/office/powerpoint/2010/main" val="3978908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638944" y="1700808"/>
            <a:ext cx="7677472" cy="4464496"/>
          </a:xfrm>
        </p:spPr>
        <p:txBody>
          <a:bodyPr>
            <a:normAutofit/>
          </a:bodyPr>
          <a:lstStyle/>
          <a:p>
            <a:pPr>
              <a:spcBef>
                <a:spcPts val="1000"/>
              </a:spcBef>
            </a:pPr>
            <a:r>
              <a:rPr lang="en-US" sz="2000" dirty="0"/>
              <a:t>Six Sigma </a:t>
            </a:r>
            <a:r>
              <a:rPr lang="en-US" sz="2000" dirty="0" smtClean="0"/>
              <a:t>was introduced in Motorola in 1980s</a:t>
            </a:r>
          </a:p>
          <a:p>
            <a:pPr>
              <a:spcBef>
                <a:spcPts val="1000"/>
              </a:spcBef>
            </a:pPr>
            <a:r>
              <a:rPr lang="en-US" sz="2000" dirty="0" smtClean="0"/>
              <a:t>General Electric made it to one of the most popular management philosophies in the world in the 1990s</a:t>
            </a:r>
          </a:p>
          <a:p>
            <a:pPr>
              <a:spcBef>
                <a:spcPts val="1000"/>
              </a:spcBef>
            </a:pPr>
            <a:endParaRPr lang="sv-SE" sz="2000" b="1" dirty="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44</a:t>
            </a:fld>
            <a:endParaRPr lang="en-US" dirty="0"/>
          </a:p>
        </p:txBody>
      </p:sp>
      <p:sp>
        <p:nvSpPr>
          <p:cNvPr id="40964" name="Title 1"/>
          <p:cNvSpPr>
            <a:spLocks noGrp="1"/>
          </p:cNvSpPr>
          <p:nvPr>
            <p:ph type="title"/>
          </p:nvPr>
        </p:nvSpPr>
        <p:spPr>
          <a:xfrm>
            <a:off x="1143000" y="620688"/>
            <a:ext cx="6858000" cy="676011"/>
          </a:xfrm>
        </p:spPr>
        <p:txBody>
          <a:bodyPr>
            <a:normAutofit/>
          </a:bodyPr>
          <a:lstStyle/>
          <a:p>
            <a:r>
              <a:rPr lang="sv-SE" sz="3600" dirty="0" smtClean="0"/>
              <a:t>What is Six Sigma?</a:t>
            </a:r>
          </a:p>
        </p:txBody>
      </p:sp>
    </p:spTree>
    <p:extLst>
      <p:ext uri="{BB962C8B-B14F-4D97-AF65-F5344CB8AC3E}">
        <p14:creationId xmlns:p14="http://schemas.microsoft.com/office/powerpoint/2010/main" val="3757699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pPr>
              <a:defRPr/>
            </a:pPr>
            <a:fld id="{A1743C10-6AC2-4BCF-AB7F-31B8879B564A}" type="slidenum">
              <a:rPr lang="en-US"/>
              <a:pPr>
                <a:defRPr/>
              </a:pPr>
              <a:t>45</a:t>
            </a:fld>
            <a:endParaRPr lang="en-US"/>
          </a:p>
        </p:txBody>
      </p:sp>
      <p:sp>
        <p:nvSpPr>
          <p:cNvPr id="36867" name="Rectangle 2"/>
          <p:cNvSpPr>
            <a:spLocks noGrp="1" noChangeArrowheads="1"/>
          </p:cNvSpPr>
          <p:nvPr>
            <p:ph type="title"/>
          </p:nvPr>
        </p:nvSpPr>
        <p:spPr>
          <a:xfrm>
            <a:off x="457200" y="214313"/>
            <a:ext cx="8229600" cy="1371600"/>
          </a:xfrm>
        </p:spPr>
        <p:txBody>
          <a:bodyPr>
            <a:normAutofit/>
          </a:bodyPr>
          <a:lstStyle/>
          <a:p>
            <a:r>
              <a:rPr lang="en-US" sz="3600" dirty="0" smtClean="0"/>
              <a:t>What is Six Sigma?</a:t>
            </a:r>
          </a:p>
        </p:txBody>
      </p:sp>
      <p:sp>
        <p:nvSpPr>
          <p:cNvPr id="6" name="Rectangle 3"/>
          <p:cNvSpPr txBox="1">
            <a:spLocks noChangeArrowheads="1"/>
          </p:cNvSpPr>
          <p:nvPr/>
        </p:nvSpPr>
        <p:spPr bwMode="auto">
          <a:xfrm>
            <a:off x="442913" y="1725613"/>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Char char="q"/>
              <a:defRPr/>
            </a:pPr>
            <a:endParaRPr lang="sv-SE" sz="2000" kern="0" dirty="0">
              <a:latin typeface="+mn-lt"/>
              <a:cs typeface="+mn-cs"/>
            </a:endParaRPr>
          </a:p>
          <a:p>
            <a:pPr marL="342900" indent="-342900" eaLnBrk="0" hangingPunct="0">
              <a:lnSpc>
                <a:spcPct val="80000"/>
              </a:lnSpc>
              <a:spcBef>
                <a:spcPts val="1200"/>
              </a:spcBef>
              <a:buClr>
                <a:schemeClr val="bg2"/>
              </a:buClr>
              <a:buSzPct val="75000"/>
              <a:buFont typeface="Wingdings" pitchFamily="2" charset="2"/>
              <a:buChar char="q"/>
              <a:defRPr/>
            </a:pPr>
            <a:r>
              <a:rPr lang="sv-SE" sz="2000" b="1" kern="0" dirty="0">
                <a:latin typeface="+mn-lt"/>
                <a:cs typeface="+mn-cs"/>
              </a:rPr>
              <a:t>Reduce process variation </a:t>
            </a:r>
            <a:r>
              <a:rPr lang="sv-SE" sz="2000" kern="0" dirty="0">
                <a:latin typeface="+mn-lt"/>
                <a:cs typeface="+mn-cs"/>
              </a:rPr>
              <a:t>in order to </a:t>
            </a:r>
            <a:r>
              <a:rPr lang="sv-SE" sz="2000" b="1" kern="0" dirty="0">
                <a:latin typeface="+mn-lt"/>
                <a:cs typeface="+mn-cs"/>
              </a:rPr>
              <a:t>achieve stable and predictable process result</a:t>
            </a:r>
          </a:p>
          <a:p>
            <a:pPr marL="342900" indent="-342900" eaLnBrk="0" hangingPunct="0">
              <a:lnSpc>
                <a:spcPct val="80000"/>
              </a:lnSpc>
              <a:spcBef>
                <a:spcPts val="1200"/>
              </a:spcBef>
              <a:buClr>
                <a:schemeClr val="bg2"/>
              </a:buClr>
              <a:buSzPct val="75000"/>
              <a:buFont typeface="Wingdings" pitchFamily="2" charset="2"/>
              <a:buChar char="q"/>
              <a:defRPr/>
            </a:pPr>
            <a:r>
              <a:rPr lang="sv-SE" sz="2000" b="1" kern="0" dirty="0">
                <a:latin typeface="+mn-lt"/>
                <a:cs typeface="+mn-cs"/>
              </a:rPr>
              <a:t>Business processes can be measured, analysed, improved and controlled</a:t>
            </a:r>
          </a:p>
          <a:p>
            <a:pPr marL="342900" indent="-342900" eaLnBrk="0" hangingPunct="0">
              <a:lnSpc>
                <a:spcPct val="80000"/>
              </a:lnSpc>
              <a:spcBef>
                <a:spcPts val="1200"/>
              </a:spcBef>
              <a:buClr>
                <a:schemeClr val="bg2"/>
              </a:buClr>
              <a:buSzPct val="75000"/>
              <a:buFont typeface="Wingdings" pitchFamily="2" charset="2"/>
              <a:buChar char="q"/>
              <a:defRPr/>
            </a:pPr>
            <a:r>
              <a:rPr lang="sv-SE" sz="2000" kern="0" dirty="0">
                <a:latin typeface="+mn-lt"/>
                <a:cs typeface="+mn-cs"/>
              </a:rPr>
              <a:t>To achieve improvements, </a:t>
            </a:r>
            <a:r>
              <a:rPr lang="sv-SE" sz="2000" b="1" kern="0" dirty="0">
                <a:latin typeface="+mn-lt"/>
                <a:cs typeface="+mn-cs"/>
              </a:rPr>
              <a:t>the entire organisation</a:t>
            </a:r>
            <a:r>
              <a:rPr lang="sv-SE" sz="2000" kern="0" dirty="0">
                <a:latin typeface="+mn-lt"/>
                <a:cs typeface="+mn-cs"/>
              </a:rPr>
              <a:t>, particularly the top-level management, </a:t>
            </a:r>
            <a:r>
              <a:rPr lang="sv-SE" sz="2000" b="1" kern="0" dirty="0">
                <a:latin typeface="+mn-lt"/>
                <a:cs typeface="+mn-cs"/>
              </a:rPr>
              <a:t>need to commit to the method</a:t>
            </a:r>
          </a:p>
          <a:p>
            <a:pPr marL="342900" indent="-342900" eaLnBrk="0" hangingPunct="0">
              <a:lnSpc>
                <a:spcPct val="80000"/>
              </a:lnSpc>
              <a:spcBef>
                <a:spcPts val="1200"/>
              </a:spcBef>
              <a:buClr>
                <a:schemeClr val="bg2"/>
              </a:buClr>
              <a:buSzPct val="75000"/>
              <a:buFont typeface="Wingdings" pitchFamily="2" charset="2"/>
              <a:buChar char="q"/>
              <a:defRPr/>
            </a:pPr>
            <a:r>
              <a:rPr lang="sv-SE" sz="2000" kern="0" dirty="0">
                <a:latin typeface="+mn-lt"/>
                <a:cs typeface="+mn-cs"/>
              </a:rPr>
              <a:t>A </a:t>
            </a:r>
            <a:r>
              <a:rPr lang="sv-SE" sz="2000" b="1" kern="0" dirty="0">
                <a:latin typeface="+mn-lt"/>
                <a:cs typeface="+mn-cs"/>
              </a:rPr>
              <a:t>special infrastructure </a:t>
            </a:r>
            <a:r>
              <a:rPr lang="sv-SE" sz="2000" kern="0" dirty="0">
                <a:latin typeface="+mn-lt"/>
                <a:cs typeface="+mn-cs"/>
              </a:rPr>
              <a:t>of ”champions”, ”master black belts” and ”black belts” to lead and implement the Six Sigma</a:t>
            </a:r>
          </a:p>
          <a:p>
            <a:pPr marL="342900" indent="-342900" eaLnBrk="0" hangingPunct="0">
              <a:lnSpc>
                <a:spcPct val="80000"/>
              </a:lnSpc>
              <a:spcBef>
                <a:spcPts val="1200"/>
              </a:spcBef>
              <a:buClr>
                <a:schemeClr val="bg2"/>
              </a:buClr>
              <a:buSzPct val="75000"/>
              <a:buFont typeface="Wingdings" pitchFamily="2" charset="2"/>
              <a:buChar char="q"/>
              <a:defRPr/>
            </a:pPr>
            <a:r>
              <a:rPr lang="sv-SE" sz="2000" kern="0" dirty="0">
                <a:latin typeface="+mn-lt"/>
                <a:cs typeface="+mn-cs"/>
              </a:rPr>
              <a:t>A </a:t>
            </a:r>
            <a:r>
              <a:rPr lang="sv-SE" sz="2000" b="1" kern="0" dirty="0">
                <a:latin typeface="+mn-lt"/>
                <a:cs typeface="+mn-cs"/>
              </a:rPr>
              <a:t>clear focus on achieving measurable and quanitfiable returns </a:t>
            </a:r>
            <a:r>
              <a:rPr lang="sv-SE" sz="2000" kern="0" dirty="0">
                <a:latin typeface="+mn-lt"/>
                <a:cs typeface="+mn-cs"/>
              </a:rPr>
              <a:t>from any Sig Sigma projects</a:t>
            </a:r>
          </a:p>
          <a:p>
            <a:pPr marL="342900" indent="-342900" eaLnBrk="0" hangingPunct="0">
              <a:lnSpc>
                <a:spcPct val="80000"/>
              </a:lnSpc>
              <a:spcBef>
                <a:spcPts val="1200"/>
              </a:spcBef>
              <a:buClr>
                <a:schemeClr val="bg2"/>
              </a:buClr>
              <a:buSzPct val="75000"/>
              <a:buFont typeface="Wingdings" pitchFamily="2" charset="2"/>
              <a:buChar char="q"/>
              <a:defRPr/>
            </a:pPr>
            <a:r>
              <a:rPr lang="sv-SE" sz="2000" kern="0" dirty="0">
                <a:latin typeface="+mn-lt"/>
                <a:cs typeface="+mn-cs"/>
              </a:rPr>
              <a:t>A clear </a:t>
            </a:r>
            <a:r>
              <a:rPr lang="sv-SE" sz="2000" b="1" kern="0" dirty="0">
                <a:latin typeface="+mn-lt"/>
                <a:cs typeface="+mn-cs"/>
              </a:rPr>
              <a:t>commitment to making decisions on the basis of verifiable data</a:t>
            </a:r>
            <a:r>
              <a:rPr lang="sv-SE" sz="2000" kern="0" dirty="0">
                <a:latin typeface="+mn-lt"/>
                <a:cs typeface="+mn-cs"/>
              </a:rPr>
              <a:t>, </a:t>
            </a:r>
            <a:r>
              <a:rPr lang="sv-SE" sz="2000" b="1" kern="0" dirty="0">
                <a:latin typeface="+mn-lt"/>
                <a:cs typeface="+mn-cs"/>
              </a:rPr>
              <a:t>rather than assumptions and guesswork</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484188" y="1428750"/>
            <a:ext cx="5286375" cy="400050"/>
          </a:xfrm>
          <a:prstGeom prst="rect">
            <a:avLst/>
          </a:prstGeom>
          <a:noFill/>
        </p:spPr>
        <p:txBody>
          <a:bodyPr>
            <a:spAutoFit/>
          </a:bodyPr>
          <a:lstStyle/>
          <a:p>
            <a:pPr>
              <a:defRPr/>
            </a:pPr>
            <a:r>
              <a:rPr lang="sv-SE" sz="2000" dirty="0">
                <a:latin typeface="+mn-lt"/>
              </a:rPr>
              <a:t>Basic ideas:</a:t>
            </a:r>
          </a:p>
        </p:txBody>
      </p:sp>
    </p:spTree>
    <p:extLst>
      <p:ext uri="{BB962C8B-B14F-4D97-AF65-F5344CB8AC3E}">
        <p14:creationId xmlns:p14="http://schemas.microsoft.com/office/powerpoint/2010/main" val="1278453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611561" y="1868827"/>
            <a:ext cx="8136903" cy="3238500"/>
          </a:xfrm>
        </p:spPr>
        <p:txBody>
          <a:bodyPr>
            <a:noAutofit/>
          </a:bodyPr>
          <a:lstStyle/>
          <a:p>
            <a:r>
              <a:rPr lang="en-US" sz="2000" dirty="0" smtClean="0"/>
              <a:t>Six </a:t>
            </a:r>
            <a:r>
              <a:rPr lang="en-US" sz="2000" dirty="0"/>
              <a:t>Sigma uses two main methodologies: DMAIC and DMADV. </a:t>
            </a:r>
            <a:endParaRPr lang="en-US" sz="2000" dirty="0" smtClean="0"/>
          </a:p>
          <a:p>
            <a:r>
              <a:rPr lang="en-US" sz="2000" dirty="0" smtClean="0"/>
              <a:t>DMAIC </a:t>
            </a:r>
            <a:r>
              <a:rPr lang="en-US" sz="2000" dirty="0"/>
              <a:t>is used to improve existing processes </a:t>
            </a:r>
            <a:endParaRPr lang="en-US" sz="2000" dirty="0" smtClean="0"/>
          </a:p>
          <a:p>
            <a:r>
              <a:rPr lang="en-US" sz="2000" dirty="0" smtClean="0"/>
              <a:t>DMADV </a:t>
            </a:r>
            <a:r>
              <a:rPr lang="en-US" sz="2000" dirty="0"/>
              <a:t>is used to create new products and designing new </a:t>
            </a:r>
            <a:r>
              <a:rPr lang="en-US" sz="2000" dirty="0" smtClean="0"/>
              <a:t>processes</a:t>
            </a:r>
          </a:p>
          <a:p>
            <a:r>
              <a:rPr lang="en-US" sz="2000" dirty="0" smtClean="0"/>
              <a:t>DMAIC is most used and stands for:</a:t>
            </a:r>
            <a:r>
              <a:rPr lang="en-US" sz="2000" dirty="0"/>
              <a:t/>
            </a:r>
            <a:br>
              <a:rPr lang="en-US" sz="2000" dirty="0"/>
            </a:br>
            <a:r>
              <a:rPr lang="en-US" sz="2000" dirty="0" smtClean="0"/>
              <a:t>- Define </a:t>
            </a:r>
            <a:r>
              <a:rPr lang="en-US" sz="2000" dirty="0"/>
              <a:t>measurable goals </a:t>
            </a:r>
            <a:r>
              <a:rPr lang="en-US" sz="2000" dirty="0" smtClean="0"/>
              <a:t>for process improvement</a:t>
            </a:r>
            <a:r>
              <a:rPr lang="en-US" sz="2000" dirty="0"/>
              <a:t/>
            </a:r>
            <a:br>
              <a:rPr lang="en-US" sz="2000" dirty="0"/>
            </a:br>
            <a:r>
              <a:rPr lang="en-US" sz="2000" dirty="0" smtClean="0"/>
              <a:t>- Measure </a:t>
            </a:r>
            <a:r>
              <a:rPr lang="en-US" sz="2000" dirty="0"/>
              <a:t>process efficiency </a:t>
            </a:r>
            <a:br>
              <a:rPr lang="en-US" sz="2000" dirty="0"/>
            </a:br>
            <a:r>
              <a:rPr lang="en-US" sz="2000" dirty="0" smtClean="0"/>
              <a:t>- Analyze result and </a:t>
            </a:r>
            <a:r>
              <a:rPr lang="en-US" sz="2000" dirty="0"/>
              <a:t>identify </a:t>
            </a:r>
            <a:r>
              <a:rPr lang="en-US" sz="2000" dirty="0" smtClean="0"/>
              <a:t>problems and its causes</a:t>
            </a:r>
            <a:r>
              <a:rPr lang="en-US" sz="2000" dirty="0"/>
              <a:t/>
            </a:r>
            <a:br>
              <a:rPr lang="en-US" sz="2000" dirty="0"/>
            </a:br>
            <a:r>
              <a:rPr lang="en-US" sz="2000" dirty="0" smtClean="0"/>
              <a:t>- Improve </a:t>
            </a:r>
            <a:r>
              <a:rPr lang="en-US" sz="2000" dirty="0"/>
              <a:t>or optimize processes based on the analysis</a:t>
            </a:r>
            <a:br>
              <a:rPr lang="en-US" sz="2000" dirty="0"/>
            </a:br>
            <a:r>
              <a:rPr lang="en-US" sz="2000" dirty="0" smtClean="0"/>
              <a:t>- Check </a:t>
            </a:r>
            <a:r>
              <a:rPr lang="en-US" sz="2000" dirty="0"/>
              <a:t>and ensure that deviations from the measurable </a:t>
            </a:r>
            <a:r>
              <a:rPr lang="en-US" sz="2000" dirty="0" smtClean="0"/>
              <a:t>goals are </a:t>
            </a:r>
            <a:r>
              <a:rPr lang="en-US" sz="2000" dirty="0"/>
              <a:t>corrected</a:t>
            </a:r>
            <a:endParaRPr lang="en-US" sz="2000" dirty="0">
              <a:effectLst/>
            </a:endParaRPr>
          </a:p>
        </p:txBody>
      </p:sp>
      <p:sp>
        <p:nvSpPr>
          <p:cNvPr id="4" name="Slide Number Placeholder 3"/>
          <p:cNvSpPr>
            <a:spLocks noGrp="1"/>
          </p:cNvSpPr>
          <p:nvPr>
            <p:ph type="sldNum" sz="quarter" idx="11"/>
          </p:nvPr>
        </p:nvSpPr>
        <p:spPr/>
        <p:txBody>
          <a:bodyPr/>
          <a:lstStyle/>
          <a:p>
            <a:pPr>
              <a:defRPr/>
            </a:pPr>
            <a:fld id="{79004290-4F5C-4EC5-87AC-25BAE6BBFB4B}" type="slidenum">
              <a:rPr lang="en-US" smtClean="0"/>
              <a:pPr>
                <a:defRPr/>
              </a:pPr>
              <a:t>46</a:t>
            </a:fld>
            <a:endParaRPr lang="en-US" dirty="0"/>
          </a:p>
        </p:txBody>
      </p:sp>
      <p:sp>
        <p:nvSpPr>
          <p:cNvPr id="6" name="Title 1"/>
          <p:cNvSpPr>
            <a:spLocks noGrp="1"/>
          </p:cNvSpPr>
          <p:nvPr>
            <p:ph type="title"/>
          </p:nvPr>
        </p:nvSpPr>
        <p:spPr>
          <a:xfrm>
            <a:off x="755576" y="895500"/>
            <a:ext cx="6624000" cy="663000"/>
          </a:xfrm>
        </p:spPr>
        <p:txBody>
          <a:bodyPr>
            <a:normAutofit/>
          </a:bodyPr>
          <a:lstStyle/>
          <a:p>
            <a:r>
              <a:rPr lang="sv-SE" sz="3600" dirty="0" smtClean="0"/>
              <a:t>How to perform Six Sigma?</a:t>
            </a:r>
          </a:p>
        </p:txBody>
      </p:sp>
    </p:spTree>
    <p:extLst>
      <p:ext uri="{BB962C8B-B14F-4D97-AF65-F5344CB8AC3E}">
        <p14:creationId xmlns:p14="http://schemas.microsoft.com/office/powerpoint/2010/main" val="1358333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How to perform Six Sigma DMAIC?</a:t>
            </a:r>
            <a:endParaRPr lang="sv-SE" sz="3600" dirty="0"/>
          </a:p>
        </p:txBody>
      </p:sp>
      <p:sp>
        <p:nvSpPr>
          <p:cNvPr id="3" name="Content Placeholder 2"/>
          <p:cNvSpPr>
            <a:spLocks noGrp="1"/>
          </p:cNvSpPr>
          <p:nvPr>
            <p:ph idx="1"/>
          </p:nvPr>
        </p:nvSpPr>
        <p:spPr>
          <a:xfrm>
            <a:off x="323528" y="1556792"/>
            <a:ext cx="8496944" cy="4392488"/>
          </a:xfrm>
        </p:spPr>
        <p:txBody>
          <a:bodyPr>
            <a:normAutofit/>
          </a:bodyPr>
          <a:lstStyle/>
          <a:p>
            <a:r>
              <a:rPr lang="en-US" sz="2000" dirty="0"/>
              <a:t>Suppose there are about 20-30 processes in an </a:t>
            </a:r>
            <a:r>
              <a:rPr lang="en-US" sz="2000" dirty="0" smtClean="0"/>
              <a:t>organization</a:t>
            </a:r>
          </a:p>
          <a:p>
            <a:r>
              <a:rPr lang="en-US" sz="2000" dirty="0" smtClean="0"/>
              <a:t>Of </a:t>
            </a:r>
            <a:r>
              <a:rPr lang="en-US" sz="2000" dirty="0"/>
              <a:t>these, </a:t>
            </a:r>
            <a:r>
              <a:rPr lang="en-US" sz="2000" dirty="0" smtClean="0"/>
              <a:t>Six Sigma is applied on 7-10 of these processes in a </a:t>
            </a:r>
            <a:r>
              <a:rPr lang="en-US" sz="2000" dirty="0"/>
              <a:t>first </a:t>
            </a:r>
            <a:r>
              <a:rPr lang="en-US" sz="2000" dirty="0" smtClean="0"/>
              <a:t>round</a:t>
            </a:r>
          </a:p>
          <a:p>
            <a:r>
              <a:rPr lang="en-US" sz="2000" dirty="0" smtClean="0"/>
              <a:t>Of these, around 4-7 processes will be improved</a:t>
            </a:r>
            <a:endParaRPr lang="sv-SE" sz="2000" dirty="0"/>
          </a:p>
        </p:txBody>
      </p:sp>
    </p:spTree>
    <p:extLst>
      <p:ext uri="{BB962C8B-B14F-4D97-AF65-F5344CB8AC3E}">
        <p14:creationId xmlns:p14="http://schemas.microsoft.com/office/powerpoint/2010/main" val="346167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How to perform Six </a:t>
            </a:r>
            <a:r>
              <a:rPr lang="sv-SE" sz="3600" dirty="0"/>
              <a:t>Sigma DMAIC?</a:t>
            </a:r>
          </a:p>
        </p:txBody>
      </p:sp>
      <p:sp>
        <p:nvSpPr>
          <p:cNvPr id="3" name="Content Placeholder 2"/>
          <p:cNvSpPr>
            <a:spLocks noGrp="1"/>
          </p:cNvSpPr>
          <p:nvPr>
            <p:ph idx="1"/>
          </p:nvPr>
        </p:nvSpPr>
        <p:spPr>
          <a:xfrm>
            <a:off x="323528" y="1412776"/>
            <a:ext cx="8496944" cy="4392488"/>
          </a:xfrm>
        </p:spPr>
        <p:txBody>
          <a:bodyPr>
            <a:normAutofit/>
          </a:bodyPr>
          <a:lstStyle/>
          <a:p>
            <a:r>
              <a:rPr lang="en-US" sz="2000" b="1" dirty="0"/>
              <a:t>The goal </a:t>
            </a:r>
            <a:r>
              <a:rPr lang="en-US" sz="2000" b="1" dirty="0" smtClean="0"/>
              <a:t>of DMAIC is </a:t>
            </a:r>
            <a:r>
              <a:rPr lang="en-US" sz="2000" b="1" dirty="0"/>
              <a:t>to achieve effective (meet customer </a:t>
            </a:r>
            <a:r>
              <a:rPr lang="en-US" sz="2000" b="1" dirty="0" smtClean="0"/>
              <a:t>requirements) </a:t>
            </a:r>
            <a:r>
              <a:rPr lang="en-US" sz="2000" b="1" dirty="0"/>
              <a:t>and </a:t>
            </a:r>
            <a:r>
              <a:rPr lang="en-US" sz="2000" b="1" dirty="0" smtClean="0"/>
              <a:t>efficient (no waste </a:t>
            </a:r>
            <a:r>
              <a:rPr lang="en-US" sz="2000" b="1" dirty="0"/>
              <a:t>resources) </a:t>
            </a:r>
            <a:r>
              <a:rPr lang="en-US" sz="2000" b="1" dirty="0" smtClean="0"/>
              <a:t>processes</a:t>
            </a:r>
          </a:p>
          <a:p>
            <a:r>
              <a:rPr lang="en-US" sz="2000" b="1" dirty="0" smtClean="0"/>
              <a:t>The </a:t>
            </a:r>
            <a:r>
              <a:rPr lang="en-US" sz="2000" b="1" dirty="0"/>
              <a:t>strategy is business process management (BPM) with a strong performance management </a:t>
            </a:r>
            <a:r>
              <a:rPr lang="en-US" sz="2000" b="1" dirty="0" smtClean="0"/>
              <a:t>focus</a:t>
            </a:r>
          </a:p>
          <a:p>
            <a:r>
              <a:rPr lang="en-US" sz="2000" b="1" dirty="0" smtClean="0"/>
              <a:t>The tactic </a:t>
            </a:r>
            <a:r>
              <a:rPr lang="en-US" sz="2000" b="1" dirty="0"/>
              <a:t>is to use methods and tools to repair </a:t>
            </a:r>
            <a:r>
              <a:rPr lang="en-US" sz="2000" b="1" dirty="0" smtClean="0"/>
              <a:t>broken processes </a:t>
            </a:r>
            <a:r>
              <a:rPr lang="en-US" sz="2000" dirty="0"/>
              <a:t>(</a:t>
            </a:r>
            <a:r>
              <a:rPr lang="en-US" sz="2000" dirty="0" smtClean="0"/>
              <a:t>i.e</a:t>
            </a:r>
            <a:r>
              <a:rPr lang="en-US" sz="2000" dirty="0"/>
              <a:t>.</a:t>
            </a:r>
            <a:r>
              <a:rPr lang="en-US" sz="2000" dirty="0" smtClean="0"/>
              <a:t> </a:t>
            </a:r>
            <a:r>
              <a:rPr lang="en-US" sz="2000" dirty="0"/>
              <a:t>processes </a:t>
            </a:r>
            <a:r>
              <a:rPr lang="en-US" sz="2000" dirty="0" smtClean="0"/>
              <a:t>that results in defected goods and services):</a:t>
            </a:r>
            <a:r>
              <a:rPr lang="en-US" sz="2000" dirty="0"/>
              <a:t/>
            </a:r>
            <a:br>
              <a:rPr lang="en-US" sz="2000" dirty="0"/>
            </a:br>
            <a:r>
              <a:rPr lang="en-US" sz="2000" dirty="0" smtClean="0"/>
              <a:t>- Identify customer requirements</a:t>
            </a:r>
            <a:br>
              <a:rPr lang="en-US" sz="2000" dirty="0" smtClean="0"/>
            </a:br>
            <a:r>
              <a:rPr lang="en-US" sz="2000" dirty="0" smtClean="0"/>
              <a:t>- Making process maps/diagrams</a:t>
            </a:r>
            <a:br>
              <a:rPr lang="en-US" sz="2000" dirty="0" smtClean="0"/>
            </a:br>
            <a:r>
              <a:rPr lang="en-US" sz="2000" dirty="0" smtClean="0"/>
              <a:t>- Measuring productivity and efficiency</a:t>
            </a:r>
            <a:br>
              <a:rPr lang="en-US" sz="2000" dirty="0" smtClean="0"/>
            </a:br>
            <a:r>
              <a:rPr lang="en-US" sz="2000" dirty="0" smtClean="0"/>
              <a:t>- Identify problems / defects</a:t>
            </a:r>
            <a:br>
              <a:rPr lang="en-US" sz="2000" dirty="0" smtClean="0"/>
            </a:br>
            <a:r>
              <a:rPr lang="en-US" sz="2000" dirty="0" smtClean="0"/>
              <a:t>- Identify and analyze the causes of problems / defects</a:t>
            </a:r>
            <a:br>
              <a:rPr lang="en-US" sz="2000" dirty="0" smtClean="0"/>
            </a:br>
            <a:r>
              <a:rPr lang="en-US" sz="2000" dirty="0" smtClean="0"/>
              <a:t>- Develop and test solutions to improve processes</a:t>
            </a:r>
            <a:endParaRPr lang="en-US" sz="2000" dirty="0"/>
          </a:p>
          <a:p>
            <a:endParaRPr lang="sv-SE" dirty="0" smtClean="0"/>
          </a:p>
          <a:p>
            <a:endParaRPr lang="sv-SE" dirty="0" smtClean="0"/>
          </a:p>
        </p:txBody>
      </p:sp>
    </p:spTree>
    <p:extLst>
      <p:ext uri="{BB962C8B-B14F-4D97-AF65-F5344CB8AC3E}">
        <p14:creationId xmlns:p14="http://schemas.microsoft.com/office/powerpoint/2010/main" val="920613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sv-SE" sz="3600" dirty="0" smtClean="0"/>
              <a:t>Using </a:t>
            </a:r>
            <a:r>
              <a:rPr lang="en-GB" sz="3600" dirty="0"/>
              <a:t>Ishikawa diagram </a:t>
            </a:r>
            <a:endParaRPr lang="sv-SE" sz="3600" dirty="0"/>
          </a:p>
        </p:txBody>
      </p:sp>
      <p:sp>
        <p:nvSpPr>
          <p:cNvPr id="3" name="Content Placeholder 2"/>
          <p:cNvSpPr>
            <a:spLocks noGrp="1"/>
          </p:cNvSpPr>
          <p:nvPr>
            <p:ph idx="1"/>
          </p:nvPr>
        </p:nvSpPr>
        <p:spPr>
          <a:xfrm>
            <a:off x="323528" y="1196752"/>
            <a:ext cx="8496944" cy="4392488"/>
          </a:xfrm>
        </p:spPr>
        <p:txBody>
          <a:bodyPr>
            <a:normAutofit/>
          </a:bodyPr>
          <a:lstStyle/>
          <a:p>
            <a:pPr hangingPunct="0"/>
            <a:r>
              <a:rPr lang="en-GB" sz="1800" dirty="0" smtClean="0"/>
              <a:t>Ishikawa </a:t>
            </a:r>
            <a:r>
              <a:rPr lang="en-GB" sz="1800" dirty="0"/>
              <a:t>diagram (also called cause-effect diagram or fishbone diagram</a:t>
            </a:r>
            <a:r>
              <a:rPr lang="en-GB" sz="1800" dirty="0" smtClean="0"/>
              <a:t>) is a </a:t>
            </a:r>
            <a:r>
              <a:rPr lang="en-GB" sz="1800" dirty="0"/>
              <a:t>widespread</a:t>
            </a:r>
            <a:r>
              <a:rPr lang="en-GB" sz="1800" b="1" dirty="0"/>
              <a:t> tool for representing problem </a:t>
            </a:r>
            <a:r>
              <a:rPr lang="en-GB" sz="1800" b="1" dirty="0" smtClean="0"/>
              <a:t>causes</a:t>
            </a:r>
            <a:r>
              <a:rPr lang="en-GB" sz="1800" dirty="0" smtClean="0"/>
              <a:t>, and used in Six Sigma. </a:t>
            </a:r>
            <a:r>
              <a:rPr lang="en-GB" sz="1800" b="1" dirty="0" smtClean="0"/>
              <a:t>It is </a:t>
            </a:r>
            <a:r>
              <a:rPr lang="en-GB" sz="1800" b="1" dirty="0"/>
              <a:t>used to investigate and represent potential causes of a problem. </a:t>
            </a:r>
            <a:endParaRPr lang="en-GB" sz="1800" b="1" dirty="0" smtClean="0"/>
          </a:p>
          <a:p>
            <a:pPr hangingPunct="0"/>
            <a:r>
              <a:rPr lang="en-GB" sz="1800" dirty="0" smtClean="0"/>
              <a:t>The diagram consists </a:t>
            </a:r>
            <a:r>
              <a:rPr lang="en-GB" sz="1800" dirty="0"/>
              <a:t>of a main horizontal line </a:t>
            </a:r>
            <a:r>
              <a:rPr lang="en-GB" sz="1800" b="1" dirty="0"/>
              <a:t>representing the problem </a:t>
            </a:r>
            <a:r>
              <a:rPr lang="en-GB" sz="1800" dirty="0"/>
              <a:t>and associated slanting lines </a:t>
            </a:r>
            <a:r>
              <a:rPr lang="en-GB" sz="1800" b="1" dirty="0"/>
              <a:t>representing direct problem causes</a:t>
            </a:r>
            <a:r>
              <a:rPr lang="en-GB" sz="1800" dirty="0"/>
              <a:t>, which in turn may be related to additional lines</a:t>
            </a:r>
            <a:r>
              <a:rPr lang="en-GB" sz="1800" b="1" dirty="0"/>
              <a:t> representing indirect problem causes</a:t>
            </a:r>
            <a:r>
              <a:rPr lang="en-GB" sz="1800" dirty="0"/>
              <a:t>. The causes can also be classified into different categories, as indicated in </a:t>
            </a:r>
            <a:r>
              <a:rPr lang="en-GB" sz="1800" dirty="0" smtClean="0"/>
              <a:t>the figure:</a:t>
            </a:r>
          </a:p>
          <a:p>
            <a:pPr hangingPunct="0"/>
            <a:endParaRPr lang="en-GB" sz="1800" dirty="0"/>
          </a:p>
          <a:p>
            <a:pPr hangingPunct="0"/>
            <a:endParaRPr lang="sv-SE" sz="1800" dirty="0"/>
          </a:p>
          <a:p>
            <a:endParaRPr lang="sv-SE" sz="1800" dirty="0" smtClean="0"/>
          </a:p>
          <a:p>
            <a:endParaRPr lang="sv-SE"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7544" y="3284984"/>
            <a:ext cx="8352928" cy="3456384"/>
          </a:xfrm>
          <a:prstGeom prst="rect">
            <a:avLst/>
          </a:prstGeom>
        </p:spPr>
      </p:pic>
    </p:spTree>
    <p:extLst>
      <p:ext uri="{BB962C8B-B14F-4D97-AF65-F5344CB8AC3E}">
        <p14:creationId xmlns:p14="http://schemas.microsoft.com/office/powerpoint/2010/main" val="348761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Descriptive knowledge</a:t>
            </a:r>
            <a:endParaRPr lang="sv-SE" sz="3600" dirty="0"/>
          </a:p>
        </p:txBody>
      </p:sp>
      <p:sp>
        <p:nvSpPr>
          <p:cNvPr id="3" name="Content Placeholder 2"/>
          <p:cNvSpPr>
            <a:spLocks noGrp="1"/>
          </p:cNvSpPr>
          <p:nvPr>
            <p:ph idx="1"/>
          </p:nvPr>
        </p:nvSpPr>
        <p:spPr/>
        <p:txBody>
          <a:bodyPr>
            <a:normAutofit/>
          </a:bodyPr>
          <a:lstStyle/>
          <a:p>
            <a:r>
              <a:rPr lang="en-GB" sz="2200" i="1" dirty="0"/>
              <a:t>Descriptive knowledge</a:t>
            </a:r>
            <a:r>
              <a:rPr lang="en-GB" sz="2200" dirty="0"/>
              <a:t> describes </a:t>
            </a:r>
            <a:r>
              <a:rPr lang="en-GB" sz="2200" dirty="0" smtClean="0"/>
              <a:t>an </a:t>
            </a:r>
            <a:r>
              <a:rPr lang="en-GB" sz="2200" dirty="0"/>
              <a:t>existing or past </a:t>
            </a:r>
            <a:r>
              <a:rPr lang="en-GB" sz="2200" dirty="0" smtClean="0"/>
              <a:t>reality</a:t>
            </a:r>
          </a:p>
          <a:p>
            <a:r>
              <a:rPr lang="en-GB" sz="2200" dirty="0"/>
              <a:t>In contrast to definitional knowledge, </a:t>
            </a:r>
            <a:r>
              <a:rPr lang="en-GB" sz="2200" b="1" dirty="0"/>
              <a:t>descriptive knowledge does include statements that are claimed to be true</a:t>
            </a:r>
            <a:r>
              <a:rPr lang="en-GB" sz="2200" dirty="0" smtClean="0"/>
              <a:t>.</a:t>
            </a:r>
          </a:p>
          <a:p>
            <a:r>
              <a:rPr lang="en-GB" sz="2200" dirty="0" smtClean="0"/>
              <a:t>In </a:t>
            </a:r>
            <a:r>
              <a:rPr lang="en-GB" sz="2200" dirty="0"/>
              <a:t>other words, </a:t>
            </a:r>
            <a:r>
              <a:rPr lang="en-GB" sz="2200" b="1" dirty="0"/>
              <a:t>descriptive knowledge claims to describe the world “as is</a:t>
            </a:r>
            <a:r>
              <a:rPr lang="en-GB" sz="2200" b="1" dirty="0" smtClean="0"/>
              <a:t>” or “have been”.</a:t>
            </a:r>
          </a:p>
          <a:p>
            <a:pPr hangingPunct="0"/>
            <a:r>
              <a:rPr lang="en-GB" sz="2200" dirty="0"/>
              <a:t>Examples of descriptive knowledge:</a:t>
            </a:r>
            <a:endParaRPr lang="sv-SE" sz="2200" dirty="0"/>
          </a:p>
          <a:p>
            <a:pPr lvl="1" hangingPunct="0"/>
            <a:r>
              <a:rPr lang="en-GB" sz="1800" dirty="0"/>
              <a:t>The height of the Eiffel tower is 300 meters.</a:t>
            </a:r>
            <a:endParaRPr lang="sv-SE" sz="1800" dirty="0"/>
          </a:p>
          <a:p>
            <a:pPr lvl="1" hangingPunct="0"/>
            <a:r>
              <a:rPr lang="en-GB" sz="1800" dirty="0" smtClean="0"/>
              <a:t>A majority of large </a:t>
            </a:r>
            <a:r>
              <a:rPr lang="en-GB" sz="1800" dirty="0"/>
              <a:t>companies in Europe use ERP systems.</a:t>
            </a:r>
            <a:endParaRPr lang="sv-SE" sz="1800" dirty="0"/>
          </a:p>
          <a:p>
            <a:endParaRPr lang="sv-SE" dirty="0"/>
          </a:p>
        </p:txBody>
      </p:sp>
    </p:spTree>
    <p:extLst>
      <p:ext uri="{BB962C8B-B14F-4D97-AF65-F5344CB8AC3E}">
        <p14:creationId xmlns:p14="http://schemas.microsoft.com/office/powerpoint/2010/main" val="278113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143000" y="1869282"/>
            <a:ext cx="6858000" cy="4296022"/>
          </a:xfrm>
        </p:spPr>
        <p:txBody>
          <a:bodyPr>
            <a:noAutofit/>
          </a:bodyPr>
          <a:lstStyle/>
          <a:p>
            <a:pPr marL="0" indent="0">
              <a:buNone/>
            </a:pPr>
            <a:r>
              <a:rPr lang="en-US" sz="1800" b="1" dirty="0" smtClean="0"/>
              <a:t>Benefits:</a:t>
            </a:r>
          </a:p>
          <a:p>
            <a:r>
              <a:rPr lang="en-US" sz="1800" dirty="0" smtClean="0"/>
              <a:t>Effectively </a:t>
            </a:r>
            <a:r>
              <a:rPr lang="en-US" sz="1800" dirty="0"/>
              <a:t>eliminates the cause of problems in </a:t>
            </a:r>
            <a:r>
              <a:rPr lang="en-US" sz="1800" dirty="0" smtClean="0"/>
              <a:t>operations </a:t>
            </a:r>
          </a:p>
          <a:p>
            <a:r>
              <a:rPr lang="en-US" sz="1800" dirty="0" smtClean="0"/>
              <a:t>Customer </a:t>
            </a:r>
            <a:r>
              <a:rPr lang="en-US" sz="1800" dirty="0"/>
              <a:t>and cost-focused </a:t>
            </a:r>
            <a:r>
              <a:rPr lang="en-US" sz="1800" dirty="0" smtClean="0"/>
              <a:t>approach</a:t>
            </a:r>
          </a:p>
          <a:p>
            <a:r>
              <a:rPr lang="en-US" sz="1800" dirty="0" smtClean="0"/>
              <a:t>Support </a:t>
            </a:r>
            <a:r>
              <a:rPr lang="en-US" sz="1800" dirty="0"/>
              <a:t>process improvements </a:t>
            </a:r>
            <a:r>
              <a:rPr lang="en-US" sz="1800" dirty="0" smtClean="0"/>
              <a:t>efficient</a:t>
            </a:r>
          </a:p>
          <a:p>
            <a:r>
              <a:rPr lang="en-US" sz="1800" dirty="0" smtClean="0"/>
              <a:t>Successful results</a:t>
            </a:r>
          </a:p>
          <a:p>
            <a:endParaRPr lang="en-US" sz="1800" dirty="0"/>
          </a:p>
          <a:p>
            <a:pPr marL="0" indent="0">
              <a:buNone/>
            </a:pPr>
            <a:r>
              <a:rPr lang="en-US" sz="1800" b="1" dirty="0" smtClean="0"/>
              <a:t>Drawbacks:</a:t>
            </a:r>
          </a:p>
          <a:p>
            <a:r>
              <a:rPr lang="en-US" sz="1800" dirty="0" smtClean="0"/>
              <a:t>Costly </a:t>
            </a:r>
            <a:r>
              <a:rPr lang="en-US" sz="1800" dirty="0"/>
              <a:t>to implement and work with - for example, requires training of the </a:t>
            </a:r>
            <a:r>
              <a:rPr lang="en-US" sz="1800" dirty="0" smtClean="0"/>
              <a:t>employees</a:t>
            </a:r>
          </a:p>
          <a:p>
            <a:r>
              <a:rPr lang="en-US" sz="1800" dirty="0" smtClean="0"/>
              <a:t>Difficult </a:t>
            </a:r>
            <a:r>
              <a:rPr lang="en-US" sz="1800" dirty="0"/>
              <a:t>to apply for a long time</a:t>
            </a:r>
            <a:endParaRPr lang="sv-SE" sz="1800" dirty="0"/>
          </a:p>
        </p:txBody>
      </p:sp>
      <p:sp>
        <p:nvSpPr>
          <p:cNvPr id="45060" name="Title 1"/>
          <p:cNvSpPr>
            <a:spLocks noGrp="1"/>
          </p:cNvSpPr>
          <p:nvPr>
            <p:ph type="title"/>
          </p:nvPr>
        </p:nvSpPr>
        <p:spPr>
          <a:xfrm>
            <a:off x="611560" y="548680"/>
            <a:ext cx="7533456" cy="676011"/>
          </a:xfrm>
        </p:spPr>
        <p:txBody>
          <a:bodyPr>
            <a:noAutofit/>
          </a:bodyPr>
          <a:lstStyle/>
          <a:p>
            <a:r>
              <a:rPr lang="sv-SE" sz="3600" dirty="0" smtClean="0"/>
              <a:t>Benefits and Drawbacks of Six Sigma</a:t>
            </a:r>
          </a:p>
        </p:txBody>
      </p:sp>
    </p:spTree>
    <p:extLst>
      <p:ext uri="{BB962C8B-B14F-4D97-AF65-F5344CB8AC3E}">
        <p14:creationId xmlns:p14="http://schemas.microsoft.com/office/powerpoint/2010/main" val="4272540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928813"/>
            <a:ext cx="7245424" cy="3884278"/>
          </a:xfrm>
        </p:spPr>
        <p:txBody>
          <a:bodyPr>
            <a:normAutofit/>
          </a:bodyPr>
          <a:lstStyle/>
          <a:p>
            <a:pPr>
              <a:spcBef>
                <a:spcPts val="1000"/>
              </a:spcBef>
            </a:pPr>
            <a:r>
              <a:rPr lang="en-US" sz="2000" dirty="0"/>
              <a:t>Lean is a method that </a:t>
            </a:r>
            <a:r>
              <a:rPr lang="en-US" sz="2000" dirty="0" smtClean="0"/>
              <a:t>is </a:t>
            </a:r>
            <a:r>
              <a:rPr lang="en-US" sz="2000" b="1" dirty="0" smtClean="0"/>
              <a:t>satisfying a need of a customer </a:t>
            </a:r>
          </a:p>
          <a:p>
            <a:pPr>
              <a:spcBef>
                <a:spcPts val="1000"/>
              </a:spcBef>
            </a:pPr>
            <a:r>
              <a:rPr lang="en-US" sz="2000" dirty="0" smtClean="0"/>
              <a:t>This is done by </a:t>
            </a:r>
            <a:r>
              <a:rPr lang="en-US" sz="2000" b="1" dirty="0" smtClean="0"/>
              <a:t>focusing on the added value for that customer in the process</a:t>
            </a:r>
            <a:r>
              <a:rPr lang="en-US" sz="2000" dirty="0" smtClean="0"/>
              <a:t>.  </a:t>
            </a:r>
          </a:p>
          <a:p>
            <a:pPr>
              <a:spcBef>
                <a:spcPts val="1000"/>
              </a:spcBef>
            </a:pPr>
            <a:r>
              <a:rPr lang="en-US" sz="2000" b="1" dirty="0" smtClean="0"/>
              <a:t>Value is </a:t>
            </a:r>
            <a:r>
              <a:rPr lang="en-US" sz="2000" b="1" dirty="0"/>
              <a:t>any action or process that a customer would be willing to pay </a:t>
            </a:r>
            <a:r>
              <a:rPr lang="en-US" sz="2000" b="1" dirty="0" smtClean="0"/>
              <a:t>for</a:t>
            </a:r>
            <a:r>
              <a:rPr lang="en-US" sz="2000" b="1" dirty="0"/>
              <a:t> </a:t>
            </a:r>
            <a:r>
              <a:rPr lang="en-US" sz="2000" b="1" dirty="0" smtClean="0"/>
              <a:t>given his/her need</a:t>
            </a:r>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51</a:t>
            </a:fld>
            <a:endParaRPr lang="en-US" dirty="0"/>
          </a:p>
        </p:txBody>
      </p:sp>
      <p:sp>
        <p:nvSpPr>
          <p:cNvPr id="40964" name="Title 1"/>
          <p:cNvSpPr>
            <a:spLocks noGrp="1"/>
          </p:cNvSpPr>
          <p:nvPr>
            <p:ph type="title"/>
          </p:nvPr>
        </p:nvSpPr>
        <p:spPr>
          <a:xfrm>
            <a:off x="1143000" y="908721"/>
            <a:ext cx="6858000" cy="676011"/>
          </a:xfrm>
        </p:spPr>
        <p:txBody>
          <a:bodyPr>
            <a:normAutofit/>
          </a:bodyPr>
          <a:lstStyle/>
          <a:p>
            <a:r>
              <a:rPr lang="sv-SE" sz="3600" dirty="0" smtClean="0"/>
              <a:t>Why Lean?</a:t>
            </a:r>
          </a:p>
        </p:txBody>
      </p:sp>
    </p:spTree>
    <p:extLst>
      <p:ext uri="{BB962C8B-B14F-4D97-AF65-F5344CB8AC3E}">
        <p14:creationId xmlns:p14="http://schemas.microsoft.com/office/powerpoint/2010/main" val="1976114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928812"/>
            <a:ext cx="7245424" cy="4668539"/>
          </a:xfrm>
        </p:spPr>
        <p:txBody>
          <a:bodyPr>
            <a:normAutofit fontScale="92500" lnSpcReduction="10000"/>
          </a:bodyPr>
          <a:lstStyle/>
          <a:p>
            <a:pPr>
              <a:spcBef>
                <a:spcPts val="1000"/>
              </a:spcBef>
            </a:pPr>
            <a:r>
              <a:rPr lang="en-US" sz="2000" dirty="0"/>
              <a:t>Lean </a:t>
            </a:r>
            <a:r>
              <a:rPr lang="en-US" sz="2000" dirty="0" smtClean="0"/>
              <a:t>is based </a:t>
            </a:r>
            <a:r>
              <a:rPr lang="en-US" sz="2000" dirty="0"/>
              <a:t>on the </a:t>
            </a:r>
            <a:r>
              <a:rPr lang="en-US" sz="2000" b="1" dirty="0"/>
              <a:t>Toyota Production </a:t>
            </a:r>
            <a:r>
              <a:rPr lang="en-US" sz="2000" b="1" dirty="0" smtClean="0"/>
              <a:t>System (TPS) </a:t>
            </a:r>
            <a:r>
              <a:rPr lang="en-US" sz="2000" dirty="0" smtClean="0"/>
              <a:t>created after World </a:t>
            </a:r>
            <a:r>
              <a:rPr lang="en-US" sz="2000" dirty="0"/>
              <a:t>W</a:t>
            </a:r>
            <a:r>
              <a:rPr lang="en-US" sz="2000" dirty="0" smtClean="0"/>
              <a:t>ar II in Japan.</a:t>
            </a:r>
          </a:p>
          <a:p>
            <a:pPr>
              <a:spcBef>
                <a:spcPts val="1000"/>
              </a:spcBef>
            </a:pPr>
            <a:r>
              <a:rPr lang="en-US" sz="2000" dirty="0" smtClean="0"/>
              <a:t>After WWII, Toyota had a lack of resources. Therefore, Toyota focused on an </a:t>
            </a:r>
            <a:r>
              <a:rPr lang="en-US" sz="2000" b="1" dirty="0" smtClean="0"/>
              <a:t>order-based </a:t>
            </a:r>
            <a:r>
              <a:rPr lang="en-US" sz="2000" b="1" dirty="0"/>
              <a:t>production: </a:t>
            </a:r>
            <a:r>
              <a:rPr lang="en-US" sz="2000" b="1" dirty="0" smtClean="0"/>
              <a:t>nothing was </a:t>
            </a:r>
            <a:r>
              <a:rPr lang="en-US" sz="2000" b="1" dirty="0"/>
              <a:t>produced that </a:t>
            </a:r>
            <a:r>
              <a:rPr lang="en-US" sz="2000" b="1" dirty="0" smtClean="0"/>
              <a:t>has not </a:t>
            </a:r>
            <a:r>
              <a:rPr lang="en-US" sz="2000" b="1" dirty="0"/>
              <a:t>been </a:t>
            </a:r>
            <a:r>
              <a:rPr lang="en-US" sz="2000" b="1" dirty="0" smtClean="0"/>
              <a:t>ordered, and resources for producing cars were delivered just-in-time</a:t>
            </a:r>
            <a:r>
              <a:rPr lang="en-US" sz="2000" dirty="0" smtClean="0"/>
              <a:t>. The technology used for car production was also rather simple.</a:t>
            </a:r>
          </a:p>
          <a:p>
            <a:pPr>
              <a:spcBef>
                <a:spcPts val="1000"/>
              </a:spcBef>
            </a:pPr>
            <a:r>
              <a:rPr lang="sv-SE" sz="2000" dirty="0" smtClean="0"/>
              <a:t>TPS has its </a:t>
            </a:r>
            <a:r>
              <a:rPr lang="sv-SE" sz="2000" dirty="0"/>
              <a:t>base in Taylor’s Scientific Management and Ford’s production system.</a:t>
            </a:r>
          </a:p>
          <a:p>
            <a:pPr>
              <a:spcBef>
                <a:spcPts val="1000"/>
              </a:spcBef>
            </a:pPr>
            <a:r>
              <a:rPr lang="en-US" sz="2000" dirty="0" smtClean="0"/>
              <a:t>The </a:t>
            </a:r>
            <a:r>
              <a:rPr lang="en-US" sz="2000" dirty="0"/>
              <a:t>term and concept of Lean was </a:t>
            </a:r>
            <a:r>
              <a:rPr lang="en-US" sz="2000" dirty="0" smtClean="0"/>
              <a:t>introduced by </a:t>
            </a:r>
            <a:r>
              <a:rPr lang="en-US" sz="2000" dirty="0"/>
              <a:t>John </a:t>
            </a:r>
            <a:r>
              <a:rPr lang="en-US" sz="2000" dirty="0" err="1" smtClean="0"/>
              <a:t>Krafcik</a:t>
            </a:r>
            <a:r>
              <a:rPr lang="en-US" sz="2000" dirty="0" smtClean="0"/>
              <a:t> </a:t>
            </a:r>
            <a:r>
              <a:rPr lang="en-US" sz="2000" dirty="0"/>
              <a:t>in the Sloan Management Review, 1988</a:t>
            </a:r>
            <a:r>
              <a:rPr lang="en-US" sz="2000" dirty="0" smtClean="0"/>
              <a:t>. The article was based on his master thesis. He </a:t>
            </a:r>
            <a:r>
              <a:rPr lang="en-US" sz="2000" b="1" dirty="0"/>
              <a:t>questioned the myth that productivity is created through economies of scale and advanced technology</a:t>
            </a:r>
            <a:r>
              <a:rPr lang="en-US" sz="2000" dirty="0"/>
              <a:t>, </a:t>
            </a:r>
            <a:r>
              <a:rPr lang="en-US" sz="2000" dirty="0" smtClean="0"/>
              <a:t>and claimed that</a:t>
            </a:r>
            <a:r>
              <a:rPr lang="en-US" sz="2000" b="1" dirty="0" smtClean="0"/>
              <a:t> Toyota's </a:t>
            </a:r>
            <a:r>
              <a:rPr lang="en-US" sz="2000" b="1" dirty="0"/>
              <a:t>success </a:t>
            </a:r>
            <a:r>
              <a:rPr lang="en-US" sz="2000" b="1" dirty="0" smtClean="0"/>
              <a:t>was built </a:t>
            </a:r>
            <a:r>
              <a:rPr lang="en-US" sz="2000" b="1" dirty="0"/>
              <a:t>on small stocks (</a:t>
            </a:r>
            <a:r>
              <a:rPr lang="en-US" sz="2000" b="1" dirty="0" smtClean="0"/>
              <a:t>just-in-time</a:t>
            </a:r>
            <a:r>
              <a:rPr lang="en-US" sz="2000" b="1" dirty="0"/>
              <a:t>) and </a:t>
            </a:r>
            <a:r>
              <a:rPr lang="en-US" sz="2000" b="1" dirty="0" smtClean="0"/>
              <a:t>simple technology</a:t>
            </a:r>
            <a:endParaRPr lang="en-US" sz="2000" b="1" dirty="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52</a:t>
            </a:fld>
            <a:endParaRPr lang="en-US" dirty="0"/>
          </a:p>
        </p:txBody>
      </p:sp>
      <p:sp>
        <p:nvSpPr>
          <p:cNvPr id="40964" name="Title 1"/>
          <p:cNvSpPr>
            <a:spLocks noGrp="1"/>
          </p:cNvSpPr>
          <p:nvPr>
            <p:ph type="title"/>
          </p:nvPr>
        </p:nvSpPr>
        <p:spPr>
          <a:xfrm>
            <a:off x="1143000" y="908721"/>
            <a:ext cx="6858000" cy="676011"/>
          </a:xfrm>
        </p:spPr>
        <p:txBody>
          <a:bodyPr>
            <a:normAutofit/>
          </a:bodyPr>
          <a:lstStyle/>
          <a:p>
            <a:r>
              <a:rPr lang="sv-SE" sz="3600" dirty="0" smtClean="0"/>
              <a:t>Why Lean?</a:t>
            </a:r>
          </a:p>
        </p:txBody>
      </p:sp>
    </p:spTree>
    <p:extLst>
      <p:ext uri="{BB962C8B-B14F-4D97-AF65-F5344CB8AC3E}">
        <p14:creationId xmlns:p14="http://schemas.microsoft.com/office/powerpoint/2010/main" val="28293620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928813"/>
            <a:ext cx="7245424" cy="4118279"/>
          </a:xfrm>
        </p:spPr>
        <p:txBody>
          <a:bodyPr>
            <a:normAutofit/>
          </a:bodyPr>
          <a:lstStyle/>
          <a:p>
            <a:endParaRPr lang="en-US" sz="2000" dirty="0"/>
          </a:p>
          <a:p>
            <a:r>
              <a:rPr lang="en-US" sz="2000" dirty="0" smtClean="0"/>
              <a:t>The </a:t>
            </a:r>
            <a:r>
              <a:rPr lang="en-US" sz="2000" dirty="0"/>
              <a:t>traditional view of </a:t>
            </a:r>
            <a:r>
              <a:rPr lang="en-US" sz="2000" dirty="0" smtClean="0"/>
              <a:t>efficiency is </a:t>
            </a:r>
            <a:r>
              <a:rPr lang="en-US" sz="2000" b="1" dirty="0"/>
              <a:t>resource efficiency</a:t>
            </a:r>
            <a:r>
              <a:rPr lang="en-US" sz="2000" dirty="0"/>
              <a:t>. Resource efficiency is focused on making effective use of the resources that adds </a:t>
            </a:r>
            <a:r>
              <a:rPr lang="en-US" sz="2000" dirty="0" smtClean="0"/>
              <a:t>value to a process. </a:t>
            </a:r>
          </a:p>
          <a:p>
            <a:r>
              <a:rPr lang="en-US" sz="2000" dirty="0" smtClean="0"/>
              <a:t>The </a:t>
            </a:r>
            <a:r>
              <a:rPr lang="en-US" sz="2000" dirty="0"/>
              <a:t>question posed by resource efficiency is </a:t>
            </a:r>
            <a:r>
              <a:rPr lang="en-US" sz="2000" b="1" dirty="0"/>
              <a:t>how much a resource used in relation to a particular time period</a:t>
            </a:r>
            <a:r>
              <a:rPr lang="en-US" sz="2000" dirty="0"/>
              <a:t>, such as how many surveys a specialist performs during a period of time. </a:t>
            </a:r>
            <a:endParaRPr lang="en-US" sz="2000" dirty="0" smtClean="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53</a:t>
            </a:fld>
            <a:endParaRPr lang="en-US" dirty="0"/>
          </a:p>
        </p:txBody>
      </p:sp>
      <p:sp>
        <p:nvSpPr>
          <p:cNvPr id="40964" name="Title 1"/>
          <p:cNvSpPr>
            <a:spLocks noGrp="1"/>
          </p:cNvSpPr>
          <p:nvPr>
            <p:ph type="title"/>
          </p:nvPr>
        </p:nvSpPr>
        <p:spPr>
          <a:xfrm>
            <a:off x="1143000" y="908721"/>
            <a:ext cx="6858000" cy="676011"/>
          </a:xfrm>
        </p:spPr>
        <p:txBody>
          <a:bodyPr>
            <a:normAutofit/>
          </a:bodyPr>
          <a:lstStyle/>
          <a:p>
            <a:r>
              <a:rPr lang="sv-SE" sz="3600" dirty="0" smtClean="0"/>
              <a:t>What is not Lean?</a:t>
            </a:r>
          </a:p>
        </p:txBody>
      </p:sp>
      <p:sp>
        <p:nvSpPr>
          <p:cNvPr id="5" name="Rectangle 4"/>
          <p:cNvSpPr/>
          <p:nvPr/>
        </p:nvSpPr>
        <p:spPr>
          <a:xfrm>
            <a:off x="2987824" y="4653136"/>
            <a:ext cx="1944216"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6" name="Straight Arrow Connector 5"/>
          <p:cNvCxnSpPr/>
          <p:nvPr/>
        </p:nvCxnSpPr>
        <p:spPr>
          <a:xfrm>
            <a:off x="1907704" y="5085184"/>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547664" y="4725144"/>
            <a:ext cx="1728192" cy="646331"/>
          </a:xfrm>
          <a:prstGeom prst="rect">
            <a:avLst/>
          </a:prstGeom>
          <a:noFill/>
        </p:spPr>
        <p:txBody>
          <a:bodyPr wrap="square" rtlCol="0">
            <a:spAutoFit/>
          </a:bodyPr>
          <a:lstStyle/>
          <a:p>
            <a:r>
              <a:rPr lang="sv-SE" dirty="0" smtClean="0"/>
              <a:t>Patient with </a:t>
            </a:r>
            <a:r>
              <a:rPr lang="sv-SE" dirty="0" err="1" smtClean="0"/>
              <a:t>health</a:t>
            </a:r>
            <a:r>
              <a:rPr lang="sv-SE" dirty="0" smtClean="0"/>
              <a:t> </a:t>
            </a:r>
            <a:r>
              <a:rPr lang="sv-SE" dirty="0" err="1" smtClean="0"/>
              <a:t>issue</a:t>
            </a:r>
            <a:endParaRPr lang="sv-SE" dirty="0"/>
          </a:p>
        </p:txBody>
      </p:sp>
      <p:cxnSp>
        <p:nvCxnSpPr>
          <p:cNvPr id="8" name="Straight Arrow Connector 7"/>
          <p:cNvCxnSpPr/>
          <p:nvPr/>
        </p:nvCxnSpPr>
        <p:spPr>
          <a:xfrm>
            <a:off x="5076056" y="5013176"/>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932040" y="4665910"/>
            <a:ext cx="1296144" cy="923330"/>
          </a:xfrm>
          <a:prstGeom prst="rect">
            <a:avLst/>
          </a:prstGeom>
          <a:noFill/>
        </p:spPr>
        <p:txBody>
          <a:bodyPr wrap="square" rtlCol="0">
            <a:spAutoFit/>
          </a:bodyPr>
          <a:lstStyle/>
          <a:p>
            <a:r>
              <a:rPr lang="sv-SE" dirty="0" smtClean="0"/>
              <a:t>Patient with no </a:t>
            </a:r>
            <a:r>
              <a:rPr lang="sv-SE" dirty="0" err="1" smtClean="0"/>
              <a:t>health</a:t>
            </a:r>
            <a:r>
              <a:rPr lang="sv-SE" dirty="0" smtClean="0"/>
              <a:t> </a:t>
            </a:r>
            <a:r>
              <a:rPr lang="sv-SE" dirty="0" err="1" smtClean="0"/>
              <a:t>issue</a:t>
            </a:r>
            <a:endParaRPr lang="sv-SE" dirty="0"/>
          </a:p>
        </p:txBody>
      </p:sp>
      <p:cxnSp>
        <p:nvCxnSpPr>
          <p:cNvPr id="10" name="Straight Arrow Connector 9"/>
          <p:cNvCxnSpPr/>
          <p:nvPr/>
        </p:nvCxnSpPr>
        <p:spPr>
          <a:xfrm flipV="1">
            <a:off x="3563888" y="544522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4355976" y="544522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2987824" y="5651956"/>
            <a:ext cx="2880320" cy="369332"/>
          </a:xfrm>
          <a:prstGeom prst="rect">
            <a:avLst/>
          </a:prstGeom>
          <a:noFill/>
        </p:spPr>
        <p:txBody>
          <a:bodyPr wrap="square" rtlCol="0">
            <a:spAutoFit/>
          </a:bodyPr>
          <a:lstStyle/>
          <a:p>
            <a:r>
              <a:rPr lang="sv-SE" dirty="0" smtClean="0"/>
              <a:t>Resource</a:t>
            </a:r>
            <a:endParaRPr lang="sv-SE" dirty="0"/>
          </a:p>
        </p:txBody>
      </p:sp>
      <p:sp>
        <p:nvSpPr>
          <p:cNvPr id="13" name="TextBox 12"/>
          <p:cNvSpPr txBox="1"/>
          <p:nvPr/>
        </p:nvSpPr>
        <p:spPr>
          <a:xfrm>
            <a:off x="3923928" y="5661248"/>
            <a:ext cx="2880320" cy="369332"/>
          </a:xfrm>
          <a:prstGeom prst="rect">
            <a:avLst/>
          </a:prstGeom>
          <a:noFill/>
        </p:spPr>
        <p:txBody>
          <a:bodyPr wrap="square" rtlCol="0">
            <a:spAutoFit/>
          </a:bodyPr>
          <a:lstStyle/>
          <a:p>
            <a:r>
              <a:rPr lang="sv-SE" dirty="0" smtClean="0"/>
              <a:t>Resource</a:t>
            </a:r>
            <a:endParaRPr lang="sv-SE" dirty="0"/>
          </a:p>
        </p:txBody>
      </p:sp>
      <p:sp>
        <p:nvSpPr>
          <p:cNvPr id="2" name="Right Brace 1"/>
          <p:cNvSpPr/>
          <p:nvPr/>
        </p:nvSpPr>
        <p:spPr>
          <a:xfrm>
            <a:off x="5220072" y="5615044"/>
            <a:ext cx="288032" cy="7200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3" name="TextBox 2"/>
          <p:cNvSpPr txBox="1"/>
          <p:nvPr/>
        </p:nvSpPr>
        <p:spPr>
          <a:xfrm>
            <a:off x="5724544" y="5651918"/>
            <a:ext cx="2749996" cy="923330"/>
          </a:xfrm>
          <a:prstGeom prst="rect">
            <a:avLst/>
          </a:prstGeom>
          <a:noFill/>
        </p:spPr>
        <p:txBody>
          <a:bodyPr wrap="square" rtlCol="0">
            <a:spAutoFit/>
          </a:bodyPr>
          <a:lstStyle/>
          <a:p>
            <a:r>
              <a:rPr lang="sv-SE" b="1" i="1" dirty="0" smtClean="0"/>
              <a:t>Resources that is used to add value to a stream object</a:t>
            </a:r>
            <a:endParaRPr lang="sv-SE" b="1" i="1" dirty="0"/>
          </a:p>
        </p:txBody>
      </p:sp>
    </p:spTree>
    <p:extLst>
      <p:ext uri="{BB962C8B-B14F-4D97-AF65-F5344CB8AC3E}">
        <p14:creationId xmlns:p14="http://schemas.microsoft.com/office/powerpoint/2010/main" val="148243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735608"/>
            <a:ext cx="7245424" cy="4717728"/>
          </a:xfrm>
        </p:spPr>
        <p:txBody>
          <a:bodyPr>
            <a:normAutofit lnSpcReduction="10000"/>
          </a:bodyPr>
          <a:lstStyle/>
          <a:p>
            <a:endParaRPr lang="en-US" sz="1400" dirty="0"/>
          </a:p>
          <a:p>
            <a:r>
              <a:rPr lang="en-US" sz="2000" b="1" dirty="0" smtClean="0"/>
              <a:t>To </a:t>
            </a:r>
            <a:r>
              <a:rPr lang="en-US" sz="2000" b="1" dirty="0"/>
              <a:t>focus on resource efficiency, however, create different problems that </a:t>
            </a:r>
            <a:r>
              <a:rPr lang="en-US" sz="2000" b="1" dirty="0" smtClean="0"/>
              <a:t>could lead </a:t>
            </a:r>
            <a:r>
              <a:rPr lang="en-US" sz="2000" b="1" dirty="0"/>
              <a:t>to extra </a:t>
            </a:r>
            <a:r>
              <a:rPr lang="en-US" sz="2000" b="1" dirty="0" smtClean="0"/>
              <a:t>work</a:t>
            </a:r>
          </a:p>
          <a:p>
            <a:r>
              <a:rPr lang="en-US" sz="2000" dirty="0" smtClean="0"/>
              <a:t>This might </a:t>
            </a:r>
            <a:r>
              <a:rPr lang="en-US" sz="2000" b="1" dirty="0" smtClean="0"/>
              <a:t>not increase value for the customer given his/her need </a:t>
            </a:r>
          </a:p>
          <a:p>
            <a:pPr>
              <a:spcBef>
                <a:spcPts val="1000"/>
              </a:spcBef>
            </a:pPr>
            <a:r>
              <a:rPr lang="en-US" sz="2000" dirty="0"/>
              <a:t>Consider </a:t>
            </a:r>
            <a:r>
              <a:rPr lang="en-US" sz="2000" b="1" dirty="0"/>
              <a:t>what can happen if a patient need to wait for several specialists' ability to carry out investigations and/or treatments</a:t>
            </a:r>
            <a:r>
              <a:rPr lang="en-US" sz="2000" dirty="0"/>
              <a:t>. New problems can easily arise during </a:t>
            </a:r>
            <a:r>
              <a:rPr lang="en-US" sz="2000" dirty="0" smtClean="0"/>
              <a:t>that </a:t>
            </a:r>
            <a:r>
              <a:rPr lang="en-US" sz="2000" dirty="0"/>
              <a:t>time for the </a:t>
            </a:r>
            <a:r>
              <a:rPr lang="en-US" sz="2000" dirty="0" smtClean="0"/>
              <a:t>patient – worrying, impact family and work. </a:t>
            </a:r>
            <a:r>
              <a:rPr lang="en-US" sz="2000" dirty="0"/>
              <a:t>Although, the specialists are used efficient </a:t>
            </a:r>
            <a:r>
              <a:rPr lang="en-US" sz="2000" dirty="0" smtClean="0"/>
              <a:t>(because of the focus on resource </a:t>
            </a:r>
            <a:r>
              <a:rPr lang="en-US" sz="2000" dirty="0"/>
              <a:t>efficiency)</a:t>
            </a:r>
          </a:p>
          <a:p>
            <a:pPr>
              <a:spcBef>
                <a:spcPts val="1000"/>
              </a:spcBef>
            </a:pPr>
            <a:r>
              <a:rPr lang="en-US" sz="2000" dirty="0"/>
              <a:t>Consider what happens if you wait with answering email or doing your travel expenses. You may forget to answer important email, and, thereby, loose good opportunities, receipts can get lost, </a:t>
            </a:r>
            <a:r>
              <a:rPr lang="en-US" sz="2000" dirty="0" err="1"/>
              <a:t>etc</a:t>
            </a:r>
            <a:endParaRPr lang="en-US" sz="2000" dirty="0"/>
          </a:p>
          <a:p>
            <a:endParaRPr lang="en-US" sz="2000" dirty="0" smtClean="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54</a:t>
            </a:fld>
            <a:endParaRPr lang="en-US" dirty="0"/>
          </a:p>
        </p:txBody>
      </p:sp>
      <p:sp>
        <p:nvSpPr>
          <p:cNvPr id="40964" name="Title 1"/>
          <p:cNvSpPr>
            <a:spLocks noGrp="1"/>
          </p:cNvSpPr>
          <p:nvPr>
            <p:ph type="title"/>
          </p:nvPr>
        </p:nvSpPr>
        <p:spPr>
          <a:xfrm>
            <a:off x="1143000" y="908721"/>
            <a:ext cx="6858000" cy="676011"/>
          </a:xfrm>
        </p:spPr>
        <p:txBody>
          <a:bodyPr>
            <a:normAutofit/>
          </a:bodyPr>
          <a:lstStyle/>
          <a:p>
            <a:r>
              <a:rPr lang="sv-SE" sz="3600" dirty="0" smtClean="0"/>
              <a:t>What is not Lean?</a:t>
            </a:r>
          </a:p>
        </p:txBody>
      </p:sp>
    </p:spTree>
    <p:extLst>
      <p:ext uri="{BB962C8B-B14F-4D97-AF65-F5344CB8AC3E}">
        <p14:creationId xmlns:p14="http://schemas.microsoft.com/office/powerpoint/2010/main" val="639874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928813"/>
            <a:ext cx="7245424" cy="4118279"/>
          </a:xfrm>
        </p:spPr>
        <p:txBody>
          <a:bodyPr>
            <a:normAutofit/>
          </a:bodyPr>
          <a:lstStyle/>
          <a:p>
            <a:r>
              <a:rPr lang="en-US" sz="2000" dirty="0" smtClean="0"/>
              <a:t>Lean </a:t>
            </a:r>
            <a:r>
              <a:rPr lang="en-US" sz="2000" dirty="0"/>
              <a:t>is </a:t>
            </a:r>
            <a:r>
              <a:rPr lang="en-US" sz="2000" dirty="0" smtClean="0"/>
              <a:t>focused on</a:t>
            </a:r>
            <a:r>
              <a:rPr lang="en-US" sz="2000" dirty="0"/>
              <a:t> </a:t>
            </a:r>
            <a:r>
              <a:rPr lang="en-US" sz="2000" b="1" dirty="0"/>
              <a:t>making obvious what adds value </a:t>
            </a:r>
            <a:r>
              <a:rPr lang="en-US" sz="2000" b="1" dirty="0" smtClean="0"/>
              <a:t>for a customer by </a:t>
            </a:r>
            <a:r>
              <a:rPr lang="en-US" sz="2000" b="1" dirty="0"/>
              <a:t>reducing everything </a:t>
            </a:r>
            <a:r>
              <a:rPr lang="en-US" sz="2000" b="1" dirty="0" smtClean="0"/>
              <a:t>else (read: waste).</a:t>
            </a:r>
          </a:p>
          <a:p>
            <a:r>
              <a:rPr lang="en-US" sz="2000" dirty="0" smtClean="0"/>
              <a:t>Lean emphasizes </a:t>
            </a:r>
            <a:r>
              <a:rPr lang="en-US" sz="2000" b="1" dirty="0" smtClean="0"/>
              <a:t>flow efficiency</a:t>
            </a:r>
            <a:r>
              <a:rPr lang="en-US" sz="2000" dirty="0" smtClean="0"/>
              <a:t>, that is, </a:t>
            </a:r>
            <a:r>
              <a:rPr lang="en-US" sz="2000" b="1" dirty="0" smtClean="0"/>
              <a:t>the unit that flows (called steaming object) </a:t>
            </a:r>
            <a:r>
              <a:rPr lang="en-US" sz="2000" b="1" dirty="0"/>
              <a:t>through the process </a:t>
            </a:r>
            <a:r>
              <a:rPr lang="en-US" sz="2000" b="1" dirty="0" smtClean="0"/>
              <a:t>in order to meet </a:t>
            </a:r>
            <a:r>
              <a:rPr lang="en-US" sz="2000" b="1" dirty="0"/>
              <a:t>an identified need</a:t>
            </a:r>
            <a:r>
              <a:rPr lang="en-US" sz="2000" b="1" dirty="0" smtClean="0"/>
              <a:t>. </a:t>
            </a:r>
          </a:p>
          <a:p>
            <a:r>
              <a:rPr lang="en-US" sz="2000" dirty="0" smtClean="0"/>
              <a:t>More precisely, the focus is on </a:t>
            </a:r>
            <a:r>
              <a:rPr lang="en-US" sz="2000" b="1" dirty="0" smtClean="0"/>
              <a:t>how much the streaming object increases in value given a certain need.</a:t>
            </a:r>
            <a:r>
              <a:rPr lang="en-US" sz="2000" dirty="0" smtClean="0"/>
              <a:t> </a:t>
            </a:r>
          </a:p>
          <a:p>
            <a:r>
              <a:rPr lang="en-US" sz="2000" dirty="0" smtClean="0"/>
              <a:t>The need can be </a:t>
            </a:r>
            <a:r>
              <a:rPr lang="en-US" sz="2000" b="1" dirty="0" smtClean="0"/>
              <a:t>direct </a:t>
            </a:r>
            <a:r>
              <a:rPr lang="en-US" sz="2000" b="1" dirty="0"/>
              <a:t>needs </a:t>
            </a:r>
            <a:r>
              <a:rPr lang="en-US" sz="2000" dirty="0" smtClean="0"/>
              <a:t>(such as getting </a:t>
            </a:r>
            <a:r>
              <a:rPr lang="en-US" sz="2000" dirty="0"/>
              <a:t>a diagnosis</a:t>
            </a:r>
            <a:r>
              <a:rPr lang="en-US" sz="2000" dirty="0" smtClean="0"/>
              <a:t>, be cured, a produced </a:t>
            </a:r>
            <a:r>
              <a:rPr lang="en-US" sz="2000" dirty="0"/>
              <a:t>car, be amused by the rides at the amusement park) and </a:t>
            </a:r>
            <a:r>
              <a:rPr lang="en-US" sz="2000" b="1" dirty="0"/>
              <a:t>indirect needs </a:t>
            </a:r>
            <a:r>
              <a:rPr lang="en-US" sz="2000" dirty="0" smtClean="0"/>
              <a:t>(met with empathy and </a:t>
            </a:r>
            <a:r>
              <a:rPr lang="sv-SE" sz="2000" dirty="0" smtClean="0"/>
              <a:t>courtesy</a:t>
            </a:r>
            <a:r>
              <a:rPr lang="en-US" sz="2000" dirty="0" smtClean="0"/>
              <a:t>, be </a:t>
            </a:r>
            <a:r>
              <a:rPr lang="en-US" sz="2000" dirty="0"/>
              <a:t>stimulated all the time when visiting an amusement park)</a:t>
            </a:r>
            <a:endParaRPr lang="en-US" sz="2000" dirty="0">
              <a:effectLst/>
            </a:endParaRPr>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55</a:t>
            </a:fld>
            <a:endParaRPr lang="en-US" dirty="0"/>
          </a:p>
        </p:txBody>
      </p:sp>
      <p:sp>
        <p:nvSpPr>
          <p:cNvPr id="40964" name="Title 1"/>
          <p:cNvSpPr>
            <a:spLocks noGrp="1"/>
          </p:cNvSpPr>
          <p:nvPr>
            <p:ph type="title"/>
          </p:nvPr>
        </p:nvSpPr>
        <p:spPr>
          <a:xfrm>
            <a:off x="1143000" y="908721"/>
            <a:ext cx="6858000" cy="676011"/>
          </a:xfrm>
        </p:spPr>
        <p:txBody>
          <a:bodyPr>
            <a:normAutofit/>
          </a:bodyPr>
          <a:lstStyle/>
          <a:p>
            <a:r>
              <a:rPr lang="sv-SE" sz="3600" dirty="0" smtClean="0"/>
              <a:t>What is Lean?</a:t>
            </a:r>
          </a:p>
        </p:txBody>
      </p:sp>
    </p:spTree>
    <p:extLst>
      <p:ext uri="{BB962C8B-B14F-4D97-AF65-F5344CB8AC3E}">
        <p14:creationId xmlns:p14="http://schemas.microsoft.com/office/powerpoint/2010/main" val="9652891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928813"/>
            <a:ext cx="7245424" cy="4596531"/>
          </a:xfrm>
        </p:spPr>
        <p:txBody>
          <a:bodyPr>
            <a:normAutofit/>
          </a:bodyPr>
          <a:lstStyle/>
          <a:p>
            <a:endParaRPr lang="en-US" sz="2000" dirty="0"/>
          </a:p>
          <a:p>
            <a:r>
              <a:rPr lang="en-US" sz="2000" dirty="0" smtClean="0"/>
              <a:t>It is important to </a:t>
            </a:r>
            <a:r>
              <a:rPr lang="en-US" sz="2000" b="1" dirty="0"/>
              <a:t>decide what is the </a:t>
            </a:r>
            <a:r>
              <a:rPr lang="en-US" sz="2000" b="1" dirty="0" smtClean="0"/>
              <a:t>steaming object </a:t>
            </a:r>
            <a:r>
              <a:rPr lang="en-US" sz="2000" dirty="0" smtClean="0"/>
              <a:t>and </a:t>
            </a:r>
            <a:r>
              <a:rPr lang="en-US" sz="2000" b="1" dirty="0"/>
              <a:t>what is value adding </a:t>
            </a:r>
            <a:r>
              <a:rPr lang="en-US" sz="2000" b="1" dirty="0" smtClean="0"/>
              <a:t>activities </a:t>
            </a:r>
            <a:r>
              <a:rPr lang="en-US" sz="2000" dirty="0" smtClean="0"/>
              <a:t>and </a:t>
            </a:r>
            <a:r>
              <a:rPr lang="en-US" sz="2000" b="1" dirty="0" smtClean="0"/>
              <a:t>what is waist, that is not value added activities </a:t>
            </a:r>
          </a:p>
          <a:p>
            <a:pPr marL="0" indent="0">
              <a:buNone/>
            </a:pPr>
            <a:endParaRPr lang="en-US" sz="2000" dirty="0" smtClean="0"/>
          </a:p>
          <a:p>
            <a:r>
              <a:rPr lang="en-US" sz="2000" dirty="0"/>
              <a:t>S</a:t>
            </a:r>
            <a:r>
              <a:rPr lang="en-US" sz="2000" dirty="0" smtClean="0"/>
              <a:t>teaming </a:t>
            </a:r>
            <a:r>
              <a:rPr lang="en-US" sz="2000" dirty="0"/>
              <a:t>object </a:t>
            </a:r>
            <a:r>
              <a:rPr lang="en-US" sz="2000" dirty="0" smtClean="0"/>
              <a:t>may be:</a:t>
            </a:r>
          </a:p>
          <a:p>
            <a:pPr lvl="1"/>
            <a:r>
              <a:rPr lang="en-US" sz="1800" b="1" dirty="0" smtClean="0"/>
              <a:t>people</a:t>
            </a:r>
            <a:r>
              <a:rPr lang="en-US" sz="1800" dirty="0" smtClean="0"/>
              <a:t> </a:t>
            </a:r>
            <a:r>
              <a:rPr lang="en-US" sz="1800" dirty="0"/>
              <a:t>(patients, visitors to </a:t>
            </a:r>
            <a:r>
              <a:rPr lang="en-US" sz="1800" dirty="0" smtClean="0"/>
              <a:t>the amusement park), </a:t>
            </a:r>
          </a:p>
          <a:p>
            <a:pPr lvl="1"/>
            <a:r>
              <a:rPr lang="en-US" sz="1800" b="1" dirty="0" smtClean="0"/>
              <a:t>materials</a:t>
            </a:r>
            <a:r>
              <a:rPr lang="en-US" sz="1800" dirty="0" smtClean="0"/>
              <a:t> </a:t>
            </a:r>
            <a:r>
              <a:rPr lang="en-US" sz="1800" dirty="0"/>
              <a:t>(sample / test responses, car during production), </a:t>
            </a:r>
            <a:endParaRPr lang="en-US" sz="1800" dirty="0" smtClean="0"/>
          </a:p>
          <a:p>
            <a:pPr lvl="1"/>
            <a:r>
              <a:rPr lang="en-US" sz="1800" b="1" dirty="0" smtClean="0"/>
              <a:t>information</a:t>
            </a:r>
            <a:r>
              <a:rPr lang="en-US" sz="1800" dirty="0" smtClean="0"/>
              <a:t> (referral, application).</a:t>
            </a:r>
            <a:r>
              <a:rPr lang="en-US" sz="1800" dirty="0"/>
              <a:t/>
            </a:r>
            <a:br>
              <a:rPr lang="en-US" sz="1800" dirty="0"/>
            </a:br>
            <a:endParaRPr lang="en-US" sz="1800" dirty="0" smtClean="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56</a:t>
            </a:fld>
            <a:endParaRPr lang="en-US" dirty="0"/>
          </a:p>
        </p:txBody>
      </p:sp>
      <p:sp>
        <p:nvSpPr>
          <p:cNvPr id="40964" name="Title 1"/>
          <p:cNvSpPr>
            <a:spLocks noGrp="1"/>
          </p:cNvSpPr>
          <p:nvPr>
            <p:ph type="title"/>
          </p:nvPr>
        </p:nvSpPr>
        <p:spPr>
          <a:xfrm>
            <a:off x="1143000" y="908721"/>
            <a:ext cx="6858000" cy="676011"/>
          </a:xfrm>
        </p:spPr>
        <p:txBody>
          <a:bodyPr>
            <a:normAutofit fontScale="90000"/>
          </a:bodyPr>
          <a:lstStyle/>
          <a:p>
            <a:r>
              <a:rPr lang="sv-SE" dirty="0" smtClean="0"/>
              <a:t>What is Lean?</a:t>
            </a:r>
          </a:p>
        </p:txBody>
      </p:sp>
    </p:spTree>
    <p:extLst>
      <p:ext uri="{BB962C8B-B14F-4D97-AF65-F5344CB8AC3E}">
        <p14:creationId xmlns:p14="http://schemas.microsoft.com/office/powerpoint/2010/main" val="56576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55576" y="1628799"/>
            <a:ext cx="7245424" cy="5092675"/>
          </a:xfrm>
        </p:spPr>
        <p:txBody>
          <a:bodyPr>
            <a:normAutofit fontScale="85000" lnSpcReduction="20000"/>
          </a:bodyPr>
          <a:lstStyle/>
          <a:p>
            <a:endParaRPr lang="en-US" sz="2200" dirty="0"/>
          </a:p>
          <a:p>
            <a:pPr>
              <a:defRPr/>
            </a:pPr>
            <a:r>
              <a:rPr lang="en-US" sz="2200" dirty="0" smtClean="0"/>
              <a:t>Lean provides a set of means/tools/instruments. </a:t>
            </a:r>
          </a:p>
          <a:p>
            <a:pPr marL="0" indent="0">
              <a:buNone/>
              <a:defRPr/>
            </a:pPr>
            <a:endParaRPr lang="en-US" sz="2200" dirty="0" smtClean="0"/>
          </a:p>
          <a:p>
            <a:pPr>
              <a:defRPr/>
            </a:pPr>
            <a:r>
              <a:rPr lang="en-US" sz="2200" dirty="0" smtClean="0"/>
              <a:t>The core of the tools </a:t>
            </a:r>
            <a:r>
              <a:rPr lang="sv-SE" sz="2200" dirty="0" smtClean="0"/>
              <a:t>is </a:t>
            </a:r>
            <a:r>
              <a:rPr lang="sv-SE" sz="2200" dirty="0"/>
              <a:t>to </a:t>
            </a:r>
            <a:endParaRPr lang="sv-SE" sz="2200" dirty="0" smtClean="0"/>
          </a:p>
          <a:p>
            <a:pPr lvl="1">
              <a:defRPr/>
            </a:pPr>
            <a:r>
              <a:rPr lang="sv-SE" sz="2100" b="1" dirty="0" smtClean="0"/>
              <a:t>eliminate </a:t>
            </a:r>
            <a:r>
              <a:rPr lang="sv-SE" sz="2100" b="1" dirty="0"/>
              <a:t>all factors in a </a:t>
            </a:r>
            <a:r>
              <a:rPr lang="sv-SE" sz="2100" b="1" dirty="0" smtClean="0"/>
              <a:t>process </a:t>
            </a:r>
            <a:r>
              <a:rPr lang="sv-SE" sz="2100" b="1" dirty="0"/>
              <a:t>that do not create value for the customer; and thereby elimininate waste;</a:t>
            </a:r>
            <a:r>
              <a:rPr lang="sv-SE" sz="2100" dirty="0"/>
              <a:t> </a:t>
            </a:r>
            <a:endParaRPr lang="sv-SE" sz="2100" dirty="0" smtClean="0"/>
          </a:p>
          <a:p>
            <a:pPr lvl="1">
              <a:defRPr/>
            </a:pPr>
            <a:r>
              <a:rPr lang="sv-SE" sz="2100" dirty="0" smtClean="0"/>
              <a:t>to </a:t>
            </a:r>
            <a:r>
              <a:rPr lang="sv-SE" sz="2100" b="1" dirty="0"/>
              <a:t>involve the employees in the change </a:t>
            </a:r>
            <a:r>
              <a:rPr lang="sv-SE" sz="2100" dirty="0"/>
              <a:t>of the way of working; </a:t>
            </a:r>
            <a:endParaRPr lang="sv-SE" sz="2100" dirty="0" smtClean="0"/>
          </a:p>
          <a:p>
            <a:pPr lvl="1">
              <a:defRPr/>
            </a:pPr>
            <a:r>
              <a:rPr lang="sv-SE" sz="2100" dirty="0" smtClean="0"/>
              <a:t>to </a:t>
            </a:r>
            <a:r>
              <a:rPr lang="sv-SE" sz="2100" b="1" dirty="0"/>
              <a:t>make small and continous </a:t>
            </a:r>
            <a:r>
              <a:rPr lang="sv-SE" sz="2100" b="1" dirty="0" smtClean="0"/>
              <a:t>changes</a:t>
            </a:r>
            <a:r>
              <a:rPr lang="sv-SE" sz="2100" dirty="0" smtClean="0"/>
              <a:t>, and</a:t>
            </a:r>
            <a:r>
              <a:rPr lang="sv-SE" sz="2100" dirty="0"/>
              <a:t>, thereby, create a </a:t>
            </a:r>
            <a:r>
              <a:rPr lang="sv-SE" sz="2100" b="1" dirty="0"/>
              <a:t>continously learning organisation </a:t>
            </a:r>
            <a:endParaRPr lang="sv-SE" sz="2100" b="1" dirty="0" smtClean="0"/>
          </a:p>
          <a:p>
            <a:pPr marL="457200" lvl="1" indent="0">
              <a:buNone/>
              <a:defRPr/>
            </a:pPr>
            <a:endParaRPr lang="sv-SE" sz="2100" b="1" dirty="0" smtClean="0"/>
          </a:p>
          <a:p>
            <a:pPr>
              <a:defRPr/>
            </a:pPr>
            <a:r>
              <a:rPr lang="sv-SE" sz="2200" dirty="0" smtClean="0"/>
              <a:t>Example of tools in Lean:</a:t>
            </a:r>
          </a:p>
          <a:p>
            <a:pPr lvl="1"/>
            <a:r>
              <a:rPr lang="en-US" sz="2200" dirty="0" smtClean="0"/>
              <a:t>Value stream mapping</a:t>
            </a:r>
          </a:p>
          <a:p>
            <a:pPr lvl="1"/>
            <a:r>
              <a:rPr lang="en-US" sz="2200" dirty="0" smtClean="0"/>
              <a:t>Five S</a:t>
            </a:r>
          </a:p>
          <a:p>
            <a:pPr lvl="1"/>
            <a:r>
              <a:rPr lang="en-US" sz="2200" dirty="0" smtClean="0"/>
              <a:t>Kanban</a:t>
            </a:r>
          </a:p>
          <a:p>
            <a:pPr lvl="1"/>
            <a:r>
              <a:rPr lang="en-US" sz="1600" dirty="0" smtClean="0"/>
              <a:t>…</a:t>
            </a:r>
          </a:p>
          <a:p>
            <a:pPr marL="0" indent="0">
              <a:buNone/>
            </a:pPr>
            <a:endParaRPr lang="en-US" sz="2000" dirty="0" smtClean="0"/>
          </a:p>
          <a:p>
            <a:pPr marL="0" indent="0">
              <a:buNone/>
            </a:pPr>
            <a:r>
              <a:rPr lang="en-US" sz="1600" dirty="0"/>
              <a:t/>
            </a:r>
            <a:br>
              <a:rPr lang="en-US" sz="1600" dirty="0"/>
            </a:br>
            <a:endParaRPr lang="en-US" sz="1600" dirty="0" smtClean="0"/>
          </a:p>
        </p:txBody>
      </p:sp>
      <p:sp>
        <p:nvSpPr>
          <p:cNvPr id="4" name="Slide Number Placeholder 3"/>
          <p:cNvSpPr>
            <a:spLocks noGrp="1"/>
          </p:cNvSpPr>
          <p:nvPr>
            <p:ph type="sldNum" sz="quarter" idx="11"/>
          </p:nvPr>
        </p:nvSpPr>
        <p:spPr/>
        <p:txBody>
          <a:bodyPr/>
          <a:lstStyle/>
          <a:p>
            <a:pPr>
              <a:defRPr/>
            </a:pPr>
            <a:fld id="{490EB398-2FA4-4C42-969F-36BEA62F0867}" type="slidenum">
              <a:rPr lang="en-US" smtClean="0"/>
              <a:pPr>
                <a:defRPr/>
              </a:pPr>
              <a:t>57</a:t>
            </a:fld>
            <a:endParaRPr lang="en-US" dirty="0"/>
          </a:p>
        </p:txBody>
      </p:sp>
      <p:sp>
        <p:nvSpPr>
          <p:cNvPr id="40964" name="Title 1"/>
          <p:cNvSpPr>
            <a:spLocks noGrp="1"/>
          </p:cNvSpPr>
          <p:nvPr>
            <p:ph type="title"/>
          </p:nvPr>
        </p:nvSpPr>
        <p:spPr>
          <a:xfrm>
            <a:off x="1143000" y="908721"/>
            <a:ext cx="6858000" cy="676011"/>
          </a:xfrm>
        </p:spPr>
        <p:txBody>
          <a:bodyPr>
            <a:normAutofit fontScale="90000"/>
          </a:bodyPr>
          <a:lstStyle/>
          <a:p>
            <a:r>
              <a:rPr lang="sv-SE" dirty="0" smtClean="0"/>
              <a:t>What is Lean?</a:t>
            </a:r>
          </a:p>
        </p:txBody>
      </p:sp>
    </p:spTree>
    <p:extLst>
      <p:ext uri="{BB962C8B-B14F-4D97-AF65-F5344CB8AC3E}">
        <p14:creationId xmlns:p14="http://schemas.microsoft.com/office/powerpoint/2010/main" val="1341095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Lean tool: Value stream mapping</a:t>
            </a:r>
            <a:endParaRPr lang="sv-SE" sz="3600"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r>
              <a:rPr lang="en-US" sz="2200" b="1" dirty="0" smtClean="0"/>
              <a:t>Value stream mapping </a:t>
            </a:r>
            <a:r>
              <a:rPr lang="en-US" sz="2200" dirty="0" smtClean="0"/>
              <a:t>is one of the tools in Lean. It is a method for </a:t>
            </a:r>
            <a:r>
              <a:rPr lang="en-US" sz="2200" dirty="0" err="1" smtClean="0"/>
              <a:t>analysing</a:t>
            </a:r>
            <a:r>
              <a:rPr lang="en-US" sz="2200" dirty="0" smtClean="0"/>
              <a:t> the current state of a business process and designing a future state of a process </a:t>
            </a:r>
          </a:p>
          <a:p>
            <a:r>
              <a:rPr lang="en-US" sz="2200" dirty="0" smtClean="0"/>
              <a:t>First, create an </a:t>
            </a:r>
            <a:r>
              <a:rPr lang="en-US" sz="2200" b="1" dirty="0" smtClean="0"/>
              <a:t>as-is description of the process </a:t>
            </a:r>
            <a:r>
              <a:rPr lang="en-US" sz="2200" dirty="0" smtClean="0"/>
              <a:t>and then </a:t>
            </a:r>
            <a:r>
              <a:rPr lang="en-US" sz="2200" b="1" dirty="0" smtClean="0"/>
              <a:t>identify and eliminate waste </a:t>
            </a:r>
            <a:r>
              <a:rPr lang="en-US" sz="2200" dirty="0" smtClean="0"/>
              <a:t>and </a:t>
            </a:r>
            <a:r>
              <a:rPr lang="en-US" sz="2200" b="1" dirty="0" smtClean="0"/>
              <a:t>create a to-be process</a:t>
            </a:r>
            <a:r>
              <a:rPr lang="en-US" sz="2200" dirty="0" smtClean="0"/>
              <a:t>. This should be done by </a:t>
            </a:r>
            <a:r>
              <a:rPr lang="en-US" sz="2200" b="1" dirty="0" smtClean="0"/>
              <a:t>together with, or driven by, the employees working in the process. </a:t>
            </a:r>
          </a:p>
          <a:p>
            <a:r>
              <a:rPr lang="en-US" sz="2200" dirty="0" smtClean="0"/>
              <a:t>A key metric associated with value stream mapping is </a:t>
            </a:r>
            <a:r>
              <a:rPr lang="en-US" sz="2200" b="1" dirty="0" smtClean="0"/>
              <a:t>lead time = value added time + not value added time + waiting time. </a:t>
            </a:r>
          </a:p>
          <a:p>
            <a:r>
              <a:rPr lang="en-US" sz="2200" b="1" dirty="0" smtClean="0"/>
              <a:t>The lead time can usually be reduced up to 50-70 percent in a lean projects</a:t>
            </a:r>
            <a:r>
              <a:rPr lang="en-US" sz="2200" dirty="0" smtClean="0"/>
              <a:t>, according to consultants</a:t>
            </a:r>
          </a:p>
          <a:p>
            <a:r>
              <a:rPr lang="en-US" sz="2200" dirty="0"/>
              <a:t>Stream efficiency is </a:t>
            </a:r>
            <a:r>
              <a:rPr lang="en-US" sz="2200" dirty="0" err="1"/>
              <a:t>focussed</a:t>
            </a:r>
            <a:r>
              <a:rPr lang="en-US" sz="2200" dirty="0"/>
              <a:t> on the object </a:t>
            </a:r>
            <a:r>
              <a:rPr lang="en-US" sz="2200" dirty="0" smtClean="0"/>
              <a:t>(streaming object) that </a:t>
            </a:r>
            <a:r>
              <a:rPr lang="en-US" sz="2200" dirty="0"/>
              <a:t>is streaming through the process to create value for a customer. </a:t>
            </a:r>
          </a:p>
          <a:p>
            <a:r>
              <a:rPr lang="en-US" sz="2200" dirty="0" smtClean="0"/>
              <a:t>The focus </a:t>
            </a:r>
            <a:r>
              <a:rPr lang="en-US" sz="2200" dirty="0"/>
              <a:t>on the </a:t>
            </a:r>
            <a:r>
              <a:rPr lang="en-US" sz="2200" b="1" dirty="0"/>
              <a:t>value stream </a:t>
            </a:r>
            <a:r>
              <a:rPr lang="en-US" sz="2200" b="1" dirty="0" smtClean="0"/>
              <a:t>efficiency/flow </a:t>
            </a:r>
            <a:r>
              <a:rPr lang="en-US" sz="2200" b="1" dirty="0" err="1" smtClean="0"/>
              <a:t>efficinecy</a:t>
            </a:r>
            <a:r>
              <a:rPr lang="en-US" sz="2200" b="1" dirty="0" smtClean="0"/>
              <a:t> </a:t>
            </a:r>
            <a:r>
              <a:rPr lang="en-US" sz="2200" dirty="0"/>
              <a:t>and </a:t>
            </a:r>
            <a:r>
              <a:rPr lang="en-US" sz="2200" b="1" dirty="0" smtClean="0"/>
              <a:t>NOT local </a:t>
            </a:r>
            <a:r>
              <a:rPr lang="en-US" sz="2200" b="1" dirty="0"/>
              <a:t>resource efficiency</a:t>
            </a:r>
            <a:r>
              <a:rPr lang="en-US" sz="2200" dirty="0"/>
              <a:t>. </a:t>
            </a:r>
            <a:r>
              <a:rPr lang="en-US" sz="2200" dirty="0" smtClean="0"/>
              <a:t> (Local </a:t>
            </a:r>
            <a:r>
              <a:rPr lang="en-US" sz="2200" dirty="0"/>
              <a:t>resource efficiency is </a:t>
            </a:r>
            <a:r>
              <a:rPr lang="en-US" sz="2200" dirty="0" smtClean="0"/>
              <a:t>the </a:t>
            </a:r>
            <a:r>
              <a:rPr lang="en-US" sz="2200" dirty="0"/>
              <a:t>efficiently </a:t>
            </a:r>
            <a:r>
              <a:rPr lang="en-US" sz="2200" dirty="0" smtClean="0"/>
              <a:t>of how the local </a:t>
            </a:r>
            <a:r>
              <a:rPr lang="en-US" sz="2200" dirty="0"/>
              <a:t>resources that add value to the </a:t>
            </a:r>
            <a:r>
              <a:rPr lang="en-US" sz="2200" dirty="0" smtClean="0"/>
              <a:t>streaming object are used)</a:t>
            </a:r>
            <a:endParaRPr lang="sv-SE" dirty="0"/>
          </a:p>
        </p:txBody>
      </p:sp>
    </p:spTree>
    <p:extLst>
      <p:ext uri="{BB962C8B-B14F-4D97-AF65-F5344CB8AC3E}">
        <p14:creationId xmlns:p14="http://schemas.microsoft.com/office/powerpoint/2010/main" val="35853734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467544" y="1446094"/>
            <a:ext cx="1944216" cy="369332"/>
          </a:xfrm>
          <a:prstGeom prst="rect">
            <a:avLst/>
          </a:prstGeom>
          <a:noFill/>
        </p:spPr>
        <p:txBody>
          <a:bodyPr wrap="square" rtlCol="0">
            <a:spAutoFit/>
          </a:bodyPr>
          <a:lstStyle/>
          <a:p>
            <a:r>
              <a:rPr lang="sv-SE" dirty="0" err="1" smtClean="0"/>
              <a:t>Streaming</a:t>
            </a:r>
            <a:r>
              <a:rPr lang="sv-SE" dirty="0" smtClean="0"/>
              <a:t> </a:t>
            </a:r>
            <a:r>
              <a:rPr lang="sv-SE" dirty="0" err="1" smtClean="0"/>
              <a:t>object</a:t>
            </a:r>
            <a:endParaRPr lang="sv-SE" dirty="0"/>
          </a:p>
        </p:txBody>
      </p:sp>
      <p:sp>
        <p:nvSpPr>
          <p:cNvPr id="75" name="TextBox 74"/>
          <p:cNvSpPr txBox="1"/>
          <p:nvPr/>
        </p:nvSpPr>
        <p:spPr>
          <a:xfrm>
            <a:off x="2627784" y="2238182"/>
            <a:ext cx="1872208" cy="369332"/>
          </a:xfrm>
          <a:prstGeom prst="rect">
            <a:avLst/>
          </a:prstGeom>
          <a:noFill/>
        </p:spPr>
        <p:txBody>
          <a:bodyPr wrap="square" rtlCol="0">
            <a:spAutoFit/>
          </a:bodyPr>
          <a:lstStyle/>
          <a:p>
            <a:r>
              <a:rPr lang="sv-SE" dirty="0" smtClean="0"/>
              <a:t>Patient</a:t>
            </a:r>
            <a:endParaRPr lang="sv-SE" dirty="0"/>
          </a:p>
        </p:txBody>
      </p:sp>
      <p:cxnSp>
        <p:nvCxnSpPr>
          <p:cNvPr id="76" name="Straight Connector 75"/>
          <p:cNvCxnSpPr/>
          <p:nvPr/>
        </p:nvCxnSpPr>
        <p:spPr>
          <a:xfrm>
            <a:off x="1403648" y="2214308"/>
            <a:ext cx="1152128" cy="177182"/>
          </a:xfrm>
          <a:prstGeom prst="line">
            <a:avLst/>
          </a:prstGeom>
        </p:spPr>
        <p:style>
          <a:lnRef idx="1">
            <a:schemeClr val="dk1"/>
          </a:lnRef>
          <a:fillRef idx="0">
            <a:schemeClr val="dk1"/>
          </a:fillRef>
          <a:effectRef idx="0">
            <a:schemeClr val="dk1"/>
          </a:effectRef>
          <a:fontRef idx="minor">
            <a:schemeClr val="tx1"/>
          </a:fontRef>
        </p:style>
      </p:cxnSp>
      <p:sp>
        <p:nvSpPr>
          <p:cNvPr id="79" name="Title 1"/>
          <p:cNvSpPr>
            <a:spLocks noGrp="1"/>
          </p:cNvSpPr>
          <p:nvPr>
            <p:ph type="title"/>
          </p:nvPr>
        </p:nvSpPr>
        <p:spPr>
          <a:xfrm>
            <a:off x="611560" y="197768"/>
            <a:ext cx="8229600" cy="1143000"/>
          </a:xfrm>
        </p:spPr>
        <p:txBody>
          <a:bodyPr>
            <a:normAutofit fontScale="90000"/>
          </a:bodyPr>
          <a:lstStyle/>
          <a:p>
            <a:r>
              <a:rPr lang="en-US" dirty="0" smtClean="0"/>
              <a:t>Different process techniques supporting value stream mapping</a:t>
            </a:r>
            <a:endParaRPr lang="sv-SE" dirty="0"/>
          </a:p>
        </p:txBody>
      </p:sp>
      <p:pic>
        <p:nvPicPr>
          <p:cNvPr id="1026" name="Picture 2"/>
          <p:cNvPicPr>
            <a:picLocks noChangeAspect="1" noChangeArrowheads="1"/>
          </p:cNvPicPr>
          <p:nvPr/>
        </p:nvPicPr>
        <p:blipFill>
          <a:blip r:embed="rId2" cstate="print"/>
          <a:srcRect/>
          <a:stretch>
            <a:fillRect/>
          </a:stretch>
        </p:blipFill>
        <p:spPr bwMode="auto">
          <a:xfrm>
            <a:off x="539552" y="1950150"/>
            <a:ext cx="3514527" cy="4215154"/>
          </a:xfrm>
          <a:prstGeom prst="rect">
            <a:avLst/>
          </a:prstGeom>
          <a:noFill/>
          <a:ln w="9525">
            <a:noFill/>
            <a:miter lim="800000"/>
            <a:headEnd/>
            <a:tailEnd/>
          </a:ln>
        </p:spPr>
      </p:pic>
      <p:sp>
        <p:nvSpPr>
          <p:cNvPr id="70" name="Oval 69"/>
          <p:cNvSpPr/>
          <p:nvPr/>
        </p:nvSpPr>
        <p:spPr>
          <a:xfrm>
            <a:off x="1259632" y="1987152"/>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1" name="Oval 70"/>
          <p:cNvSpPr/>
          <p:nvPr/>
        </p:nvSpPr>
        <p:spPr>
          <a:xfrm>
            <a:off x="1259632" y="2175466"/>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cxnSp>
        <p:nvCxnSpPr>
          <p:cNvPr id="72" name="Straight Connector 71"/>
          <p:cNvCxnSpPr>
            <a:stCxn id="70" idx="6"/>
          </p:cNvCxnSpPr>
          <p:nvPr/>
        </p:nvCxnSpPr>
        <p:spPr>
          <a:xfrm flipV="1">
            <a:off x="1403648" y="2031450"/>
            <a:ext cx="720080" cy="2771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V="1">
            <a:off x="1403648" y="2210472"/>
            <a:ext cx="720080" cy="27710"/>
          </a:xfrm>
          <a:prstGeom prst="line">
            <a:avLst/>
          </a:prstGeom>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2195736" y="1763524"/>
            <a:ext cx="2880320" cy="369332"/>
          </a:xfrm>
          <a:prstGeom prst="rect">
            <a:avLst/>
          </a:prstGeom>
          <a:noFill/>
        </p:spPr>
        <p:txBody>
          <a:bodyPr wrap="square" rtlCol="0">
            <a:spAutoFit/>
          </a:bodyPr>
          <a:lstStyle/>
          <a:p>
            <a:r>
              <a:rPr lang="sv-SE" dirty="0" err="1" smtClean="0"/>
              <a:t>Product</a:t>
            </a:r>
            <a:r>
              <a:rPr lang="sv-SE" dirty="0" smtClean="0"/>
              <a:t> (</a:t>
            </a:r>
            <a:r>
              <a:rPr lang="sv-SE" dirty="0" err="1" smtClean="0"/>
              <a:t>ordered</a:t>
            </a:r>
            <a:r>
              <a:rPr lang="sv-SE" dirty="0" smtClean="0"/>
              <a:t>)</a:t>
            </a:r>
            <a:endParaRPr lang="sv-SE" dirty="0"/>
          </a:p>
        </p:txBody>
      </p:sp>
      <p:sp>
        <p:nvSpPr>
          <p:cNvPr id="81" name="TextBox 80"/>
          <p:cNvSpPr txBox="1"/>
          <p:nvPr/>
        </p:nvSpPr>
        <p:spPr>
          <a:xfrm>
            <a:off x="2123728" y="2094166"/>
            <a:ext cx="2880320" cy="369332"/>
          </a:xfrm>
          <a:prstGeom prst="rect">
            <a:avLst/>
          </a:prstGeom>
          <a:noFill/>
        </p:spPr>
        <p:txBody>
          <a:bodyPr wrap="square" rtlCol="0">
            <a:spAutoFit/>
          </a:bodyPr>
          <a:lstStyle/>
          <a:p>
            <a:r>
              <a:rPr lang="sv-SE" dirty="0" smtClean="0"/>
              <a:t>Patient</a:t>
            </a:r>
            <a:endParaRPr lang="sv-SE" dirty="0"/>
          </a:p>
        </p:txBody>
      </p:sp>
      <p:cxnSp>
        <p:nvCxnSpPr>
          <p:cNvPr id="82" name="Straight Connector 81"/>
          <p:cNvCxnSpPr/>
          <p:nvPr/>
        </p:nvCxnSpPr>
        <p:spPr>
          <a:xfrm flipV="1">
            <a:off x="2123728" y="3434608"/>
            <a:ext cx="720080" cy="27710"/>
          </a:xfrm>
          <a:prstGeom prst="line">
            <a:avLst/>
          </a:prstGeom>
        </p:spPr>
        <p:style>
          <a:lnRef idx="1">
            <a:schemeClr val="dk1"/>
          </a:lnRef>
          <a:fillRef idx="0">
            <a:schemeClr val="dk1"/>
          </a:fillRef>
          <a:effectRef idx="0">
            <a:schemeClr val="dk1"/>
          </a:effectRef>
          <a:fontRef idx="minor">
            <a:schemeClr val="tx1"/>
          </a:fontRef>
        </p:style>
      </p:cxnSp>
      <p:sp>
        <p:nvSpPr>
          <p:cNvPr id="83" name="TextBox 82"/>
          <p:cNvSpPr txBox="1"/>
          <p:nvPr/>
        </p:nvSpPr>
        <p:spPr>
          <a:xfrm>
            <a:off x="2843808" y="3237002"/>
            <a:ext cx="1872208" cy="923330"/>
          </a:xfrm>
          <a:prstGeom prst="rect">
            <a:avLst/>
          </a:prstGeom>
          <a:noFill/>
        </p:spPr>
        <p:txBody>
          <a:bodyPr wrap="square" rtlCol="0">
            <a:spAutoFit/>
          </a:bodyPr>
          <a:lstStyle/>
          <a:p>
            <a:r>
              <a:rPr lang="sv-SE" dirty="0" smtClean="0"/>
              <a:t>Not a </a:t>
            </a:r>
            <a:r>
              <a:rPr lang="sv-SE" dirty="0" err="1" smtClean="0"/>
              <a:t>value</a:t>
            </a:r>
            <a:r>
              <a:rPr lang="sv-SE" dirty="0" smtClean="0"/>
              <a:t> </a:t>
            </a:r>
            <a:r>
              <a:rPr lang="sv-SE" dirty="0" err="1" smtClean="0"/>
              <a:t>adding</a:t>
            </a:r>
            <a:r>
              <a:rPr lang="sv-SE" dirty="0" smtClean="0"/>
              <a:t> activity to be </a:t>
            </a:r>
            <a:r>
              <a:rPr lang="sv-SE" dirty="0" err="1" smtClean="0"/>
              <a:t>eliminated</a:t>
            </a:r>
            <a:endParaRPr lang="sv-SE" dirty="0"/>
          </a:p>
        </p:txBody>
      </p:sp>
      <p:sp>
        <p:nvSpPr>
          <p:cNvPr id="84" name="Rectangle 83"/>
          <p:cNvSpPr/>
          <p:nvPr/>
        </p:nvSpPr>
        <p:spPr>
          <a:xfrm>
            <a:off x="5580112" y="2132856"/>
            <a:ext cx="1944216"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86" name="Straight Arrow Connector 85"/>
          <p:cNvCxnSpPr/>
          <p:nvPr/>
        </p:nvCxnSpPr>
        <p:spPr>
          <a:xfrm>
            <a:off x="4499992" y="2564904"/>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1" name="TextBox 90"/>
          <p:cNvSpPr txBox="1"/>
          <p:nvPr/>
        </p:nvSpPr>
        <p:spPr>
          <a:xfrm>
            <a:off x="4139952" y="2204864"/>
            <a:ext cx="1728192" cy="646331"/>
          </a:xfrm>
          <a:prstGeom prst="rect">
            <a:avLst/>
          </a:prstGeom>
          <a:noFill/>
        </p:spPr>
        <p:txBody>
          <a:bodyPr wrap="square" rtlCol="0">
            <a:spAutoFit/>
          </a:bodyPr>
          <a:lstStyle/>
          <a:p>
            <a:r>
              <a:rPr lang="sv-SE" dirty="0" smtClean="0"/>
              <a:t>Patient with </a:t>
            </a:r>
            <a:r>
              <a:rPr lang="sv-SE" dirty="0" err="1" smtClean="0"/>
              <a:t>health</a:t>
            </a:r>
            <a:r>
              <a:rPr lang="sv-SE" dirty="0" smtClean="0"/>
              <a:t> </a:t>
            </a:r>
            <a:r>
              <a:rPr lang="sv-SE" dirty="0" err="1" smtClean="0"/>
              <a:t>issue</a:t>
            </a:r>
            <a:endParaRPr lang="sv-SE" dirty="0"/>
          </a:p>
        </p:txBody>
      </p:sp>
      <p:cxnSp>
        <p:nvCxnSpPr>
          <p:cNvPr id="92" name="Straight Arrow Connector 91"/>
          <p:cNvCxnSpPr/>
          <p:nvPr/>
        </p:nvCxnSpPr>
        <p:spPr>
          <a:xfrm>
            <a:off x="7668344" y="2492896"/>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5" name="TextBox 94"/>
          <p:cNvSpPr txBox="1"/>
          <p:nvPr/>
        </p:nvSpPr>
        <p:spPr>
          <a:xfrm>
            <a:off x="7524328" y="2145630"/>
            <a:ext cx="1296144" cy="923330"/>
          </a:xfrm>
          <a:prstGeom prst="rect">
            <a:avLst/>
          </a:prstGeom>
          <a:noFill/>
        </p:spPr>
        <p:txBody>
          <a:bodyPr wrap="square" rtlCol="0">
            <a:spAutoFit/>
          </a:bodyPr>
          <a:lstStyle/>
          <a:p>
            <a:r>
              <a:rPr lang="sv-SE" dirty="0" smtClean="0"/>
              <a:t>Patient with no </a:t>
            </a:r>
            <a:r>
              <a:rPr lang="sv-SE" dirty="0" err="1" smtClean="0"/>
              <a:t>health</a:t>
            </a:r>
            <a:r>
              <a:rPr lang="sv-SE" dirty="0" smtClean="0"/>
              <a:t> </a:t>
            </a:r>
            <a:r>
              <a:rPr lang="sv-SE" dirty="0" err="1" smtClean="0"/>
              <a:t>issue</a:t>
            </a:r>
            <a:endParaRPr lang="sv-SE" dirty="0"/>
          </a:p>
        </p:txBody>
      </p:sp>
      <p:pic>
        <p:nvPicPr>
          <p:cNvPr id="1027" name="Picture 3"/>
          <p:cNvPicPr>
            <a:picLocks noChangeAspect="1" noChangeArrowheads="1"/>
          </p:cNvPicPr>
          <p:nvPr/>
        </p:nvPicPr>
        <p:blipFill>
          <a:blip r:embed="rId3" cstate="print"/>
          <a:srcRect/>
          <a:stretch>
            <a:fillRect/>
          </a:stretch>
        </p:blipFill>
        <p:spPr bwMode="auto">
          <a:xfrm>
            <a:off x="4644008" y="3861048"/>
            <a:ext cx="4152008" cy="2520280"/>
          </a:xfrm>
          <a:prstGeom prst="rect">
            <a:avLst/>
          </a:prstGeom>
          <a:noFill/>
          <a:ln w="9525">
            <a:noFill/>
            <a:miter lim="800000"/>
            <a:headEnd/>
            <a:tailEnd/>
          </a:ln>
        </p:spPr>
      </p:pic>
      <p:cxnSp>
        <p:nvCxnSpPr>
          <p:cNvPr id="122" name="Straight Arrow Connector 121"/>
          <p:cNvCxnSpPr/>
          <p:nvPr/>
        </p:nvCxnSpPr>
        <p:spPr>
          <a:xfrm flipV="1">
            <a:off x="6156176" y="292494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4" name="Straight Arrow Connector 123"/>
          <p:cNvCxnSpPr/>
          <p:nvPr/>
        </p:nvCxnSpPr>
        <p:spPr>
          <a:xfrm flipV="1">
            <a:off x="6948264" y="2924944"/>
            <a:ext cx="0" cy="720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5" name="TextBox 124"/>
          <p:cNvSpPr txBox="1"/>
          <p:nvPr/>
        </p:nvSpPr>
        <p:spPr>
          <a:xfrm>
            <a:off x="5580112" y="3131676"/>
            <a:ext cx="2880320" cy="369332"/>
          </a:xfrm>
          <a:prstGeom prst="rect">
            <a:avLst/>
          </a:prstGeom>
          <a:noFill/>
        </p:spPr>
        <p:txBody>
          <a:bodyPr wrap="square" rtlCol="0">
            <a:spAutoFit/>
          </a:bodyPr>
          <a:lstStyle/>
          <a:p>
            <a:r>
              <a:rPr lang="sv-SE" dirty="0" smtClean="0"/>
              <a:t>Resource</a:t>
            </a:r>
            <a:endParaRPr lang="sv-SE" dirty="0"/>
          </a:p>
        </p:txBody>
      </p:sp>
      <p:sp>
        <p:nvSpPr>
          <p:cNvPr id="24" name="TextBox 23"/>
          <p:cNvSpPr txBox="1"/>
          <p:nvPr/>
        </p:nvSpPr>
        <p:spPr>
          <a:xfrm>
            <a:off x="6516216" y="3140968"/>
            <a:ext cx="2880320" cy="369332"/>
          </a:xfrm>
          <a:prstGeom prst="rect">
            <a:avLst/>
          </a:prstGeom>
          <a:noFill/>
        </p:spPr>
        <p:txBody>
          <a:bodyPr wrap="square" rtlCol="0">
            <a:spAutoFit/>
          </a:bodyPr>
          <a:lstStyle/>
          <a:p>
            <a:r>
              <a:rPr lang="sv-SE" dirty="0" smtClean="0"/>
              <a:t>Resource</a:t>
            </a:r>
            <a:endParaRPr lang="sv-SE" dirty="0"/>
          </a:p>
        </p:txBody>
      </p:sp>
    </p:spTree>
    <p:extLst>
      <p:ext uri="{BB962C8B-B14F-4D97-AF65-F5344CB8AC3E}">
        <p14:creationId xmlns:p14="http://schemas.microsoft.com/office/powerpoint/2010/main" val="161817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Explanatory knowledge</a:t>
            </a:r>
            <a:endParaRPr lang="sv-SE" sz="3600" dirty="0"/>
          </a:p>
        </p:txBody>
      </p:sp>
      <p:sp>
        <p:nvSpPr>
          <p:cNvPr id="3" name="Content Placeholder 2"/>
          <p:cNvSpPr>
            <a:spLocks noGrp="1"/>
          </p:cNvSpPr>
          <p:nvPr>
            <p:ph idx="1"/>
          </p:nvPr>
        </p:nvSpPr>
        <p:spPr/>
        <p:txBody>
          <a:bodyPr>
            <a:normAutofit/>
          </a:bodyPr>
          <a:lstStyle/>
          <a:p>
            <a:r>
              <a:rPr lang="en-GB" sz="2000" i="1" dirty="0"/>
              <a:t>Explanatory knowledge</a:t>
            </a:r>
            <a:r>
              <a:rPr lang="en-GB" sz="2000" dirty="0"/>
              <a:t> provides answers to questions </a:t>
            </a:r>
            <a:r>
              <a:rPr lang="en-GB" sz="2000" dirty="0" smtClean="0"/>
              <a:t>of ‘</a:t>
            </a:r>
            <a:r>
              <a:rPr lang="en-GB" sz="2000" dirty="0"/>
              <a:t>why</a:t>
            </a:r>
            <a:r>
              <a:rPr lang="en-GB" sz="2000" dirty="0" smtClean="0"/>
              <a:t>’</a:t>
            </a:r>
          </a:p>
          <a:p>
            <a:r>
              <a:rPr lang="en-GB" sz="2000" b="1" dirty="0" smtClean="0"/>
              <a:t>It </a:t>
            </a:r>
            <a:r>
              <a:rPr lang="en-GB" sz="2000" b="1" dirty="0"/>
              <a:t>explains </a:t>
            </a:r>
            <a:r>
              <a:rPr lang="en-GB" sz="2000" b="1" dirty="0" smtClean="0"/>
              <a:t>why </a:t>
            </a:r>
            <a:r>
              <a:rPr lang="en-GB" sz="2000" b="1" dirty="0"/>
              <a:t>events occur. </a:t>
            </a:r>
            <a:r>
              <a:rPr lang="en-GB" sz="2000" dirty="0"/>
              <a:t>Explanatory knowledge goes beyond descriptive knowledge, because it not only </a:t>
            </a:r>
            <a:r>
              <a:rPr lang="en-GB" sz="2000" dirty="0" smtClean="0"/>
              <a:t>describes, </a:t>
            </a:r>
            <a:r>
              <a:rPr lang="en-GB" sz="2000" dirty="0"/>
              <a:t>but also explains </a:t>
            </a:r>
            <a:r>
              <a:rPr lang="en-GB" sz="2000" dirty="0" smtClean="0"/>
              <a:t>it in </a:t>
            </a:r>
            <a:r>
              <a:rPr lang="en-GB" sz="2000" dirty="0"/>
              <a:t>order to offer </a:t>
            </a:r>
            <a:r>
              <a:rPr lang="en-GB" sz="2000" dirty="0" smtClean="0"/>
              <a:t>understanding</a:t>
            </a:r>
          </a:p>
          <a:p>
            <a:r>
              <a:rPr lang="en-GB" sz="2000" b="1" dirty="0"/>
              <a:t>Explanations often take the form of cause-effect chains, </a:t>
            </a:r>
            <a:r>
              <a:rPr lang="en-GB" sz="2000" dirty="0"/>
              <a:t>showing how events and outcomes are causally related to underlying mechanisms and </a:t>
            </a:r>
            <a:r>
              <a:rPr lang="en-GB" sz="2000" dirty="0" smtClean="0"/>
              <a:t>factors</a:t>
            </a:r>
          </a:p>
          <a:p>
            <a:r>
              <a:rPr lang="en-GB" sz="2000" dirty="0" smtClean="0"/>
              <a:t>For </a:t>
            </a:r>
            <a:r>
              <a:rPr lang="en-GB" sz="2000" dirty="0"/>
              <a:t>example, the increased acceptance of Internet banking among the public can be partially explained by improvements in security </a:t>
            </a:r>
            <a:r>
              <a:rPr lang="en-GB" sz="2000" dirty="0" smtClean="0"/>
              <a:t>infrastructures</a:t>
            </a:r>
            <a:endParaRPr lang="sv-SE" sz="2000" dirty="0"/>
          </a:p>
        </p:txBody>
      </p:sp>
    </p:spTree>
    <p:extLst>
      <p:ext uri="{BB962C8B-B14F-4D97-AF65-F5344CB8AC3E}">
        <p14:creationId xmlns:p14="http://schemas.microsoft.com/office/powerpoint/2010/main" val="962061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143000" y="1869282"/>
            <a:ext cx="6858000" cy="3238500"/>
          </a:xfrm>
        </p:spPr>
        <p:txBody>
          <a:bodyPr>
            <a:noAutofit/>
          </a:bodyPr>
          <a:lstStyle/>
          <a:p>
            <a:pPr marL="0" indent="0">
              <a:buNone/>
            </a:pPr>
            <a:r>
              <a:rPr lang="en-US" sz="2000" b="1" dirty="0" smtClean="0"/>
              <a:t>Benefits:</a:t>
            </a:r>
          </a:p>
          <a:p>
            <a:r>
              <a:rPr lang="en-US" sz="2000" dirty="0" smtClean="0"/>
              <a:t>Support </a:t>
            </a:r>
            <a:r>
              <a:rPr lang="en-US" sz="2000" dirty="0"/>
              <a:t>process improvements </a:t>
            </a:r>
            <a:r>
              <a:rPr lang="en-US" sz="2000" dirty="0" smtClean="0"/>
              <a:t>efficient</a:t>
            </a:r>
          </a:p>
          <a:p>
            <a:r>
              <a:rPr lang="en-US" sz="2000" dirty="0" smtClean="0"/>
              <a:t>Successful results</a:t>
            </a:r>
          </a:p>
          <a:p>
            <a:endParaRPr lang="en-US" sz="2000" dirty="0"/>
          </a:p>
          <a:p>
            <a:pPr marL="0" indent="0">
              <a:buNone/>
            </a:pPr>
            <a:r>
              <a:rPr lang="en-US" sz="2000" b="1" dirty="0" smtClean="0"/>
              <a:t>Drawbacks:</a:t>
            </a:r>
          </a:p>
          <a:p>
            <a:r>
              <a:rPr lang="en-US" sz="2000" dirty="0" smtClean="0"/>
              <a:t>Easy to focus </a:t>
            </a:r>
            <a:r>
              <a:rPr lang="en-US" sz="2000" dirty="0"/>
              <a:t>too much on the tools </a:t>
            </a:r>
            <a:r>
              <a:rPr lang="en-US" sz="2000" dirty="0" smtClean="0"/>
              <a:t>of </a:t>
            </a:r>
            <a:r>
              <a:rPr lang="en-US" sz="2000" dirty="0"/>
              <a:t>lean, and fail to focus on the philosophy and culture of lean</a:t>
            </a:r>
            <a:endParaRPr lang="sv-SE" sz="2000" dirty="0"/>
          </a:p>
        </p:txBody>
      </p:sp>
      <p:sp>
        <p:nvSpPr>
          <p:cNvPr id="45060" name="Title 1"/>
          <p:cNvSpPr>
            <a:spLocks noGrp="1"/>
          </p:cNvSpPr>
          <p:nvPr>
            <p:ph type="title"/>
          </p:nvPr>
        </p:nvSpPr>
        <p:spPr>
          <a:xfrm>
            <a:off x="611560" y="548680"/>
            <a:ext cx="7533456" cy="676011"/>
          </a:xfrm>
        </p:spPr>
        <p:txBody>
          <a:bodyPr>
            <a:noAutofit/>
          </a:bodyPr>
          <a:lstStyle/>
          <a:p>
            <a:r>
              <a:rPr lang="sv-SE" sz="3600" dirty="0" smtClean="0"/>
              <a:t>Benefits and drawbacks of Lean</a:t>
            </a:r>
          </a:p>
        </p:txBody>
      </p:sp>
    </p:spTree>
    <p:extLst>
      <p:ext uri="{BB962C8B-B14F-4D97-AF65-F5344CB8AC3E}">
        <p14:creationId xmlns:p14="http://schemas.microsoft.com/office/powerpoint/2010/main" val="2558717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00" y="1145820"/>
            <a:ext cx="7948800" cy="663000"/>
          </a:xfrm>
        </p:spPr>
        <p:txBody>
          <a:bodyPr>
            <a:normAutofit fontScale="90000"/>
          </a:bodyPr>
          <a:lstStyle/>
          <a:p>
            <a:pPr>
              <a:defRPr/>
            </a:pPr>
            <a:r>
              <a:rPr lang="sv-SE" sz="4000" dirty="0" smtClean="0"/>
              <a:t>Why Activity </a:t>
            </a:r>
            <a:r>
              <a:rPr lang="sv-SE" sz="4000" dirty="0"/>
              <a:t>Based </a:t>
            </a:r>
            <a:r>
              <a:rPr lang="sv-SE" sz="4000" dirty="0" smtClean="0"/>
              <a:t>Costing (ABC)?</a:t>
            </a:r>
            <a:r>
              <a:rPr lang="sv-SE" b="1" dirty="0" smtClean="0">
                <a:latin typeface="+mn-lt"/>
                <a:ea typeface="+mn-ea"/>
                <a:cs typeface="+mn-cs"/>
              </a:rPr>
              <a:t/>
            </a:r>
            <a:br>
              <a:rPr lang="sv-SE" b="1" dirty="0" smtClean="0">
                <a:latin typeface="+mn-lt"/>
                <a:ea typeface="+mn-ea"/>
                <a:cs typeface="+mn-cs"/>
              </a:rPr>
            </a:br>
            <a:endParaRPr lang="sv-SE" dirty="0"/>
          </a:p>
        </p:txBody>
      </p:sp>
      <p:sp>
        <p:nvSpPr>
          <p:cNvPr id="36867" name="Content Placeholder 2"/>
          <p:cNvSpPr>
            <a:spLocks noGrp="1"/>
          </p:cNvSpPr>
          <p:nvPr>
            <p:ph idx="1"/>
          </p:nvPr>
        </p:nvSpPr>
        <p:spPr>
          <a:xfrm>
            <a:off x="457200" y="1748896"/>
            <a:ext cx="8686800" cy="3238500"/>
          </a:xfrm>
        </p:spPr>
        <p:txBody>
          <a:bodyPr>
            <a:noAutofit/>
          </a:bodyPr>
          <a:lstStyle/>
          <a:p>
            <a:pPr>
              <a:spcBef>
                <a:spcPts val="1200"/>
              </a:spcBef>
            </a:pPr>
            <a:r>
              <a:rPr lang="en-US" sz="2000" dirty="0"/>
              <a:t>In </a:t>
            </a:r>
            <a:r>
              <a:rPr lang="en-US" sz="2000" b="1" dirty="0"/>
              <a:t>traditional cost </a:t>
            </a:r>
            <a:r>
              <a:rPr lang="en-US" sz="2000" b="1" dirty="0" smtClean="0"/>
              <a:t>management </a:t>
            </a:r>
            <a:r>
              <a:rPr lang="en-US" sz="2000" dirty="0" smtClean="0"/>
              <a:t>the </a:t>
            </a:r>
            <a:r>
              <a:rPr lang="en-US" sz="2000" b="1" dirty="0"/>
              <a:t>actual cost of </a:t>
            </a:r>
            <a:r>
              <a:rPr lang="en-US" sz="2000" b="1" dirty="0" smtClean="0"/>
              <a:t>design, </a:t>
            </a:r>
            <a:r>
              <a:rPr lang="en-US" sz="2000" b="1" dirty="0"/>
              <a:t>development, production, marketing and sale of goods and </a:t>
            </a:r>
            <a:r>
              <a:rPr lang="en-US" sz="2000" b="1" dirty="0" smtClean="0"/>
              <a:t>services is not calculated in detail.</a:t>
            </a:r>
          </a:p>
          <a:p>
            <a:pPr>
              <a:spcBef>
                <a:spcPts val="1200"/>
              </a:spcBef>
            </a:pPr>
            <a:r>
              <a:rPr lang="en-US" sz="2000" b="1" dirty="0" smtClean="0"/>
              <a:t>Instead</a:t>
            </a:r>
            <a:r>
              <a:rPr lang="en-US" sz="2000" b="1" dirty="0"/>
              <a:t>, indirect costs / overhead </a:t>
            </a:r>
            <a:r>
              <a:rPr lang="en-US" sz="2000" b="1" dirty="0" smtClean="0"/>
              <a:t>is added on </a:t>
            </a:r>
            <a:r>
              <a:rPr lang="en-US" sz="2000" b="1" dirty="0"/>
              <a:t>top of the direct costs by a certain </a:t>
            </a:r>
            <a:r>
              <a:rPr lang="en-US" sz="2000" b="1" dirty="0" smtClean="0"/>
              <a:t>percentage on all goods/services</a:t>
            </a:r>
            <a:r>
              <a:rPr lang="en-US" sz="2000" dirty="0" smtClean="0"/>
              <a:t>, that is, the percentage is the same for </a:t>
            </a:r>
            <a:r>
              <a:rPr lang="en-US" sz="2000" dirty="0"/>
              <a:t>all </a:t>
            </a:r>
            <a:r>
              <a:rPr lang="en-US" sz="2000" dirty="0" smtClean="0"/>
              <a:t>goods/services.</a:t>
            </a:r>
          </a:p>
          <a:p>
            <a:pPr>
              <a:spcBef>
                <a:spcPts val="1200"/>
              </a:spcBef>
            </a:pPr>
            <a:r>
              <a:rPr lang="en-US" sz="2000" dirty="0" smtClean="0"/>
              <a:t>However, </a:t>
            </a:r>
            <a:r>
              <a:rPr lang="en-US" sz="2000" b="1" dirty="0" smtClean="0"/>
              <a:t>some products </a:t>
            </a:r>
            <a:r>
              <a:rPr lang="en-US" sz="2000" b="1" dirty="0"/>
              <a:t>or </a:t>
            </a:r>
            <a:r>
              <a:rPr lang="en-US" sz="2000" b="1" dirty="0" smtClean="0"/>
              <a:t>services may use a higher part of the </a:t>
            </a:r>
            <a:r>
              <a:rPr lang="en-US" sz="2000" b="1" dirty="0"/>
              <a:t>indirect costs </a:t>
            </a:r>
            <a:r>
              <a:rPr lang="en-US" sz="2000" dirty="0"/>
              <a:t>/ </a:t>
            </a:r>
            <a:r>
              <a:rPr lang="en-US" sz="2000" b="1" dirty="0"/>
              <a:t>overheads than </a:t>
            </a:r>
            <a:r>
              <a:rPr lang="en-US" sz="2000" b="1" dirty="0" smtClean="0"/>
              <a:t>others.</a:t>
            </a:r>
          </a:p>
          <a:p>
            <a:pPr>
              <a:spcBef>
                <a:spcPts val="1200"/>
              </a:spcBef>
            </a:pPr>
            <a:r>
              <a:rPr lang="en-US" sz="2000" dirty="0" smtClean="0"/>
              <a:t>That </a:t>
            </a:r>
            <a:r>
              <a:rPr lang="en-US" sz="2000" dirty="0"/>
              <a:t>means in practical terms, </a:t>
            </a:r>
            <a:r>
              <a:rPr lang="en-US" sz="2000" b="1" dirty="0"/>
              <a:t>a particular product or service </a:t>
            </a:r>
            <a:r>
              <a:rPr lang="en-US" sz="2000" b="1" dirty="0" smtClean="0"/>
              <a:t>may be subsidized </a:t>
            </a:r>
            <a:r>
              <a:rPr lang="en-US" sz="2000" b="1" dirty="0"/>
              <a:t>at the expense of </a:t>
            </a:r>
            <a:r>
              <a:rPr lang="en-US" sz="2000" b="1" dirty="0" smtClean="0"/>
              <a:t>another</a:t>
            </a:r>
          </a:p>
          <a:p>
            <a:pPr>
              <a:spcBef>
                <a:spcPts val="1200"/>
              </a:spcBef>
            </a:pPr>
            <a:r>
              <a:rPr lang="en-US" sz="2000" dirty="0" smtClean="0"/>
              <a:t>The aim of ABC is that strategic</a:t>
            </a:r>
            <a:r>
              <a:rPr lang="en-US" sz="2000" dirty="0"/>
              <a:t>, tactical and operational decision about goods and services </a:t>
            </a:r>
            <a:r>
              <a:rPr lang="en-US" sz="2000" dirty="0" smtClean="0"/>
              <a:t>should be based accurate information, that is, the </a:t>
            </a:r>
            <a:r>
              <a:rPr lang="en-US" sz="2000" dirty="0"/>
              <a:t>actual cost to produce and manage them</a:t>
            </a:r>
            <a:endParaRPr lang="en-US" sz="2000" dirty="0" smtClean="0"/>
          </a:p>
          <a:p>
            <a:pPr marL="0" indent="0">
              <a:spcBef>
                <a:spcPts val="1200"/>
              </a:spcBef>
              <a:buNone/>
            </a:pPr>
            <a:endParaRPr lang="en-US" sz="2000" dirty="0"/>
          </a:p>
        </p:txBody>
      </p:sp>
    </p:spTree>
    <p:extLst>
      <p:ext uri="{BB962C8B-B14F-4D97-AF65-F5344CB8AC3E}">
        <p14:creationId xmlns:p14="http://schemas.microsoft.com/office/powerpoint/2010/main" val="10820627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00" y="1145820"/>
            <a:ext cx="7948800" cy="663000"/>
          </a:xfrm>
        </p:spPr>
        <p:txBody>
          <a:bodyPr>
            <a:noAutofit/>
          </a:bodyPr>
          <a:lstStyle/>
          <a:p>
            <a:pPr>
              <a:defRPr/>
            </a:pPr>
            <a:r>
              <a:rPr lang="sv-SE" sz="3600" dirty="0"/>
              <a:t>Why Activity Based Costing?</a:t>
            </a:r>
            <a:br>
              <a:rPr lang="sv-SE" sz="3600" dirty="0"/>
            </a:br>
            <a:endParaRPr lang="sv-SE" sz="3600" dirty="0"/>
          </a:p>
        </p:txBody>
      </p:sp>
      <p:sp>
        <p:nvSpPr>
          <p:cNvPr id="36867" name="Content Placeholder 2"/>
          <p:cNvSpPr>
            <a:spLocks noGrp="1"/>
          </p:cNvSpPr>
          <p:nvPr>
            <p:ph idx="1"/>
          </p:nvPr>
        </p:nvSpPr>
        <p:spPr>
          <a:xfrm>
            <a:off x="457200" y="1748896"/>
            <a:ext cx="8686800" cy="3238500"/>
          </a:xfrm>
        </p:spPr>
        <p:txBody>
          <a:bodyPr>
            <a:noAutofit/>
          </a:bodyPr>
          <a:lstStyle/>
          <a:p>
            <a:pPr>
              <a:spcBef>
                <a:spcPts val="1200"/>
              </a:spcBef>
            </a:pPr>
            <a:r>
              <a:rPr lang="en-US" sz="2000" dirty="0"/>
              <a:t>Activity Based Costing (ABC) was developed in the </a:t>
            </a:r>
            <a:r>
              <a:rPr lang="en-US" sz="2000" dirty="0" smtClean="0"/>
              <a:t>US </a:t>
            </a:r>
            <a:r>
              <a:rPr lang="en-US" sz="2000" dirty="0"/>
              <a:t>during the 1970s and 1980s in order to solve </a:t>
            </a:r>
            <a:r>
              <a:rPr lang="en-US" sz="2000" dirty="0" smtClean="0"/>
              <a:t>the problem presented on previous slide. </a:t>
            </a:r>
          </a:p>
          <a:p>
            <a:pPr>
              <a:spcBef>
                <a:spcPts val="1200"/>
              </a:spcBef>
            </a:pPr>
            <a:r>
              <a:rPr lang="en-US" sz="2000" dirty="0" smtClean="0"/>
              <a:t>ABC </a:t>
            </a:r>
            <a:r>
              <a:rPr lang="en-US" sz="2000" dirty="0"/>
              <a:t>was introduced to a wider public in the late 1980s by Robin Cooper and Robert Kaplan. They presented the ABC in a series of articles in the Harvard Business Review</a:t>
            </a:r>
          </a:p>
        </p:txBody>
      </p:sp>
    </p:spTree>
    <p:extLst>
      <p:ext uri="{BB962C8B-B14F-4D97-AF65-F5344CB8AC3E}">
        <p14:creationId xmlns:p14="http://schemas.microsoft.com/office/powerpoint/2010/main" val="1775729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57200" y="1748896"/>
            <a:ext cx="8229600" cy="3238500"/>
          </a:xfrm>
        </p:spPr>
        <p:txBody>
          <a:bodyPr>
            <a:noAutofit/>
          </a:bodyPr>
          <a:lstStyle/>
          <a:p>
            <a:pPr>
              <a:spcBef>
                <a:spcPts val="1200"/>
              </a:spcBef>
            </a:pPr>
            <a:r>
              <a:rPr lang="en-US" sz="2000" dirty="0"/>
              <a:t>Activity Based Costing (ABC) is a method for assigning </a:t>
            </a:r>
            <a:r>
              <a:rPr lang="en-US" sz="2000" dirty="0" smtClean="0"/>
              <a:t>real costs </a:t>
            </a:r>
            <a:r>
              <a:rPr lang="en-US" sz="2000" dirty="0"/>
              <a:t>to the </a:t>
            </a:r>
            <a:r>
              <a:rPr lang="en-US" sz="2000" dirty="0" smtClean="0"/>
              <a:t>all activities related </a:t>
            </a:r>
            <a:r>
              <a:rPr lang="en-US" sz="2000" dirty="0"/>
              <a:t>goods and </a:t>
            </a:r>
            <a:r>
              <a:rPr lang="en-US" sz="2000" dirty="0" smtClean="0"/>
              <a:t>services, including activities such as design, develop, promoting, selling and marketing </a:t>
            </a:r>
          </a:p>
          <a:p>
            <a:pPr>
              <a:spcBef>
                <a:spcPts val="1200"/>
              </a:spcBef>
            </a:pPr>
            <a:r>
              <a:rPr lang="en-US" sz="2000" dirty="0" smtClean="0"/>
              <a:t>This </a:t>
            </a:r>
            <a:r>
              <a:rPr lang="en-US" sz="2000" dirty="0"/>
              <a:t>means </a:t>
            </a:r>
            <a:r>
              <a:rPr lang="en-US" sz="2000" dirty="0" smtClean="0"/>
              <a:t>that what usually called indirect </a:t>
            </a:r>
            <a:r>
              <a:rPr lang="en-US" sz="2000" dirty="0"/>
              <a:t>costs / overhead costs </a:t>
            </a:r>
            <a:r>
              <a:rPr lang="en-US" sz="2000" dirty="0" smtClean="0"/>
              <a:t>are actually assigned to goods and services</a:t>
            </a:r>
          </a:p>
          <a:p>
            <a:pPr>
              <a:spcBef>
                <a:spcPts val="1200"/>
              </a:spcBef>
            </a:pPr>
            <a:r>
              <a:rPr lang="en-US" sz="2000" dirty="0" smtClean="0"/>
              <a:t>An </a:t>
            </a:r>
            <a:r>
              <a:rPr lang="en-US" sz="2000" dirty="0"/>
              <a:t>example: </a:t>
            </a:r>
            <a:r>
              <a:rPr lang="en-US" sz="2000" dirty="0" smtClean="0"/>
              <a:t>The cost for a service </a:t>
            </a:r>
            <a:r>
              <a:rPr lang="en-US" sz="2000" dirty="0"/>
              <a:t>at a bank is </a:t>
            </a:r>
            <a:r>
              <a:rPr lang="en-US" sz="2000" dirty="0" smtClean="0"/>
              <a:t>calculated by including the real cost for design, marketing, sales, customer service, </a:t>
            </a:r>
            <a:r>
              <a:rPr lang="en-US" sz="2000" dirty="0" err="1" smtClean="0"/>
              <a:t>etc</a:t>
            </a:r>
            <a:r>
              <a:rPr lang="en-US" sz="2000" dirty="0" smtClean="0"/>
              <a:t>, of that service</a:t>
            </a:r>
            <a:endParaRPr lang="en-US" sz="1800" dirty="0"/>
          </a:p>
        </p:txBody>
      </p:sp>
      <p:sp>
        <p:nvSpPr>
          <p:cNvPr id="4" name="Slide Number Placeholder 3"/>
          <p:cNvSpPr>
            <a:spLocks noGrp="1"/>
          </p:cNvSpPr>
          <p:nvPr>
            <p:ph type="sldNum" sz="quarter" idx="11"/>
          </p:nvPr>
        </p:nvSpPr>
        <p:spPr/>
        <p:txBody>
          <a:bodyPr/>
          <a:lstStyle/>
          <a:p>
            <a:pPr>
              <a:defRPr/>
            </a:pPr>
            <a:fld id="{07D395BB-BC49-459F-8092-EE9203214B1E}" type="slidenum">
              <a:rPr lang="en-US" smtClean="0"/>
              <a:pPr>
                <a:defRPr/>
              </a:pPr>
              <a:t>63</a:t>
            </a:fld>
            <a:endParaRPr lang="en-US" dirty="0"/>
          </a:p>
        </p:txBody>
      </p:sp>
      <p:sp>
        <p:nvSpPr>
          <p:cNvPr id="6" name="Title 1"/>
          <p:cNvSpPr>
            <a:spLocks noGrp="1"/>
          </p:cNvSpPr>
          <p:nvPr>
            <p:ph type="title"/>
          </p:nvPr>
        </p:nvSpPr>
        <p:spPr>
          <a:xfrm>
            <a:off x="539552" y="1088740"/>
            <a:ext cx="7948800" cy="663000"/>
          </a:xfrm>
        </p:spPr>
        <p:txBody>
          <a:bodyPr>
            <a:noAutofit/>
          </a:bodyPr>
          <a:lstStyle/>
          <a:p>
            <a:pPr>
              <a:defRPr/>
            </a:pPr>
            <a:r>
              <a:rPr lang="sv-SE" sz="3600" dirty="0" smtClean="0"/>
              <a:t>What is Activity </a:t>
            </a:r>
            <a:r>
              <a:rPr lang="sv-SE" sz="3600" dirty="0"/>
              <a:t>Based Costing?</a:t>
            </a:r>
            <a:br>
              <a:rPr lang="sv-SE" sz="3600" dirty="0"/>
            </a:br>
            <a:endParaRPr lang="sv-SE" sz="3600" dirty="0"/>
          </a:p>
        </p:txBody>
      </p:sp>
    </p:spTree>
    <p:extLst>
      <p:ext uri="{BB962C8B-B14F-4D97-AF65-F5344CB8AC3E}">
        <p14:creationId xmlns:p14="http://schemas.microsoft.com/office/powerpoint/2010/main" val="41697677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590872" y="1870687"/>
            <a:ext cx="8229600" cy="3238500"/>
          </a:xfrm>
        </p:spPr>
        <p:txBody>
          <a:bodyPr>
            <a:noAutofit/>
          </a:bodyPr>
          <a:lstStyle/>
          <a:p>
            <a:pPr marL="0" indent="0">
              <a:buNone/>
            </a:pPr>
            <a:r>
              <a:rPr lang="en-US" sz="2000" b="1" dirty="0" smtClean="0"/>
              <a:t>Benefit:</a:t>
            </a:r>
          </a:p>
          <a:p>
            <a:r>
              <a:rPr lang="en-US" sz="2000" dirty="0" smtClean="0"/>
              <a:t>Strategic</a:t>
            </a:r>
            <a:r>
              <a:rPr lang="en-US" sz="2000" dirty="0"/>
              <a:t>, tactical and operational decision about goods and services are based accurate information, that is, the actual cost to produce and manage them</a:t>
            </a:r>
          </a:p>
          <a:p>
            <a:pPr marL="0" indent="0">
              <a:buNone/>
            </a:pPr>
            <a:r>
              <a:rPr lang="en-US" sz="2000" dirty="0"/>
              <a:t/>
            </a:r>
            <a:br>
              <a:rPr lang="en-US" sz="2000" dirty="0"/>
            </a:br>
            <a:r>
              <a:rPr lang="en-US" sz="2000" b="1" dirty="0" smtClean="0"/>
              <a:t>Drawback:</a:t>
            </a:r>
          </a:p>
          <a:p>
            <a:r>
              <a:rPr lang="en-US" sz="2000" dirty="0" smtClean="0"/>
              <a:t>Costly </a:t>
            </a:r>
            <a:r>
              <a:rPr lang="en-US" sz="2000" dirty="0"/>
              <a:t>to implement and work with the </a:t>
            </a:r>
            <a:r>
              <a:rPr lang="en-US" sz="2000" dirty="0" smtClean="0"/>
              <a:t>ABC</a:t>
            </a:r>
            <a:endParaRPr lang="en-US" sz="2000" dirty="0">
              <a:effectLst/>
            </a:endParaRPr>
          </a:p>
        </p:txBody>
      </p:sp>
      <p:sp>
        <p:nvSpPr>
          <p:cNvPr id="4" name="Slide Number Placeholder 3"/>
          <p:cNvSpPr>
            <a:spLocks noGrp="1"/>
          </p:cNvSpPr>
          <p:nvPr>
            <p:ph type="sldNum" sz="quarter" idx="11"/>
          </p:nvPr>
        </p:nvSpPr>
        <p:spPr/>
        <p:txBody>
          <a:bodyPr/>
          <a:lstStyle/>
          <a:p>
            <a:pPr>
              <a:defRPr/>
            </a:pPr>
            <a:fld id="{0755C217-DADF-43F1-A988-92741E37F224}" type="slidenum">
              <a:rPr lang="en-US" smtClean="0"/>
              <a:pPr>
                <a:defRPr/>
              </a:pPr>
              <a:t>64</a:t>
            </a:fld>
            <a:endParaRPr lang="en-US"/>
          </a:p>
        </p:txBody>
      </p:sp>
      <p:sp>
        <p:nvSpPr>
          <p:cNvPr id="39940" name="Title 1"/>
          <p:cNvSpPr>
            <a:spLocks noGrp="1"/>
          </p:cNvSpPr>
          <p:nvPr>
            <p:ph type="title"/>
          </p:nvPr>
        </p:nvSpPr>
        <p:spPr>
          <a:xfrm>
            <a:off x="590872" y="848715"/>
            <a:ext cx="8229600" cy="676011"/>
          </a:xfrm>
        </p:spPr>
        <p:txBody>
          <a:bodyPr>
            <a:noAutofit/>
          </a:bodyPr>
          <a:lstStyle/>
          <a:p>
            <a:r>
              <a:rPr lang="sv-SE" sz="3600" dirty="0" smtClean="0"/>
              <a:t>Benefits and drawbacks of Activity Based Costing</a:t>
            </a:r>
          </a:p>
        </p:txBody>
      </p:sp>
    </p:spTree>
    <p:extLst>
      <p:ext uri="{BB962C8B-B14F-4D97-AF65-F5344CB8AC3E}">
        <p14:creationId xmlns:p14="http://schemas.microsoft.com/office/powerpoint/2010/main" val="5167716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2FC33D48-5CCC-4EE7-8DEC-25FE6D7B8ABB}" type="slidenum">
              <a:rPr lang="en-US" altLang="sv-SE" sz="1200">
                <a:latin typeface="Arial Black" panose="020B0A04020102020204" pitchFamily="34" charset="0"/>
              </a:rPr>
              <a:pPr eaLnBrk="1" hangingPunct="1"/>
              <a:t>65</a:t>
            </a:fld>
            <a:endParaRPr lang="en-US" altLang="sv-SE" sz="1200">
              <a:latin typeface="Arial Black" panose="020B0A04020102020204" pitchFamily="34" charset="0"/>
            </a:endParaRPr>
          </a:p>
        </p:txBody>
      </p:sp>
      <p:sp>
        <p:nvSpPr>
          <p:cNvPr id="57347" name="Rectangle 2"/>
          <p:cNvSpPr>
            <a:spLocks noGrp="1" noChangeArrowheads="1"/>
          </p:cNvSpPr>
          <p:nvPr>
            <p:ph type="title"/>
          </p:nvPr>
        </p:nvSpPr>
        <p:spPr>
          <a:xfrm>
            <a:off x="457200" y="214313"/>
            <a:ext cx="8229600" cy="1371600"/>
          </a:xfrm>
        </p:spPr>
        <p:txBody>
          <a:bodyPr/>
          <a:lstStyle/>
          <a:p>
            <a:r>
              <a:rPr lang="en-US" altLang="sv-SE" sz="3200" dirty="0" smtClean="0"/>
              <a:t>Why Balance Scorecard?</a:t>
            </a:r>
          </a:p>
        </p:txBody>
      </p:sp>
      <p:sp>
        <p:nvSpPr>
          <p:cNvPr id="6" name="Rectangle 3"/>
          <p:cNvSpPr txBox="1">
            <a:spLocks noChangeArrowheads="1"/>
          </p:cNvSpPr>
          <p:nvPr/>
        </p:nvSpPr>
        <p:spPr bwMode="auto">
          <a:xfrm>
            <a:off x="457200" y="1341438"/>
            <a:ext cx="8229600" cy="5255914"/>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kern="0" dirty="0" smtClean="0">
                <a:latin typeface="+mn-lt"/>
                <a:cs typeface="+mn-cs"/>
              </a:rPr>
              <a:t>BS </a:t>
            </a:r>
            <a:r>
              <a:rPr lang="sv-SE" sz="2000" kern="0" dirty="0">
                <a:latin typeface="+mn-lt"/>
                <a:cs typeface="+mn-cs"/>
              </a:rPr>
              <a:t>is a </a:t>
            </a:r>
            <a:r>
              <a:rPr lang="sv-SE" sz="2000" b="1" kern="0" dirty="0">
                <a:latin typeface="+mn-lt"/>
                <a:cs typeface="+mn-cs"/>
              </a:rPr>
              <a:t>performance management system </a:t>
            </a:r>
            <a:r>
              <a:rPr lang="sv-SE" sz="2000" kern="0" dirty="0">
                <a:latin typeface="+mn-lt"/>
                <a:cs typeface="+mn-cs"/>
              </a:rPr>
              <a:t>or </a:t>
            </a:r>
            <a:r>
              <a:rPr lang="sv-SE" sz="2000" b="1" kern="0" dirty="0">
                <a:latin typeface="+mn-lt"/>
                <a:cs typeface="+mn-cs"/>
              </a:rPr>
              <a:t>performance measuring system </a:t>
            </a:r>
          </a:p>
          <a:p>
            <a:pPr marL="342900" indent="-342900" eaLnBrk="0" hangingPunct="0">
              <a:lnSpc>
                <a:spcPct val="80000"/>
              </a:lnSpc>
              <a:spcBef>
                <a:spcPct val="20000"/>
              </a:spcBef>
              <a:buClr>
                <a:schemeClr val="bg2"/>
              </a:buClr>
              <a:buSzPct val="75000"/>
              <a:buFont typeface="Wingdings" pitchFamily="2" charset="2"/>
              <a:buNone/>
              <a:defRPr/>
            </a:pPr>
            <a:endParaRPr lang="sv-SE" sz="2000"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sz="2000" kern="0" dirty="0">
                <a:latin typeface="+mn-lt"/>
                <a:cs typeface="+mn-cs"/>
              </a:rPr>
              <a:t>BS </a:t>
            </a:r>
            <a:r>
              <a:rPr lang="sv-SE" sz="2000" kern="0" dirty="0" err="1">
                <a:latin typeface="+mn-lt"/>
                <a:cs typeface="+mn-cs"/>
              </a:rPr>
              <a:t>aims</a:t>
            </a:r>
            <a:r>
              <a:rPr lang="sv-SE" sz="2000" kern="0" dirty="0">
                <a:latin typeface="+mn-lt"/>
                <a:cs typeface="+mn-cs"/>
              </a:rPr>
              <a:t> to </a:t>
            </a:r>
            <a:r>
              <a:rPr lang="en-US" sz="2000" kern="0" dirty="0">
                <a:latin typeface="+mn-lt"/>
                <a:cs typeface="+mn-cs"/>
              </a:rPr>
              <a:t>to give managers and executives a </a:t>
            </a:r>
            <a:r>
              <a:rPr lang="en-US" sz="2000" b="1" kern="0" dirty="0">
                <a:latin typeface="+mn-lt"/>
                <a:cs typeface="+mn-cs"/>
              </a:rPr>
              <a:t>more 'balanced' view of organizational performance</a:t>
            </a:r>
            <a:r>
              <a:rPr lang="en-US" sz="2000" kern="0" dirty="0">
                <a:latin typeface="+mn-lt"/>
                <a:cs typeface="+mn-cs"/>
              </a:rPr>
              <a:t>, that is, not only focus on the financial view but also consider customer relations, human capital, etc</a:t>
            </a:r>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latin typeface="+mn-lt"/>
                <a:cs typeface="+mn-cs"/>
              </a:rPr>
              <a:t>BS can be used to </a:t>
            </a:r>
            <a:r>
              <a:rPr lang="en-US" sz="2000" b="1" kern="0" dirty="0">
                <a:latin typeface="+mn-lt"/>
                <a:cs typeface="+mn-cs"/>
              </a:rPr>
              <a:t>describe an </a:t>
            </a:r>
            <a:r>
              <a:rPr lang="en-US" sz="2000" b="1" kern="0" dirty="0" err="1">
                <a:latin typeface="+mn-lt"/>
                <a:cs typeface="+mn-cs"/>
              </a:rPr>
              <a:t>organisations</a:t>
            </a:r>
            <a:r>
              <a:rPr lang="en-US" sz="2000" b="1" kern="0" dirty="0">
                <a:latin typeface="+mn-lt"/>
                <a:cs typeface="+mn-cs"/>
              </a:rPr>
              <a:t> strategy </a:t>
            </a:r>
            <a:r>
              <a:rPr lang="en-US" sz="2000" kern="0" dirty="0">
                <a:latin typeface="+mn-lt"/>
                <a:cs typeface="+mn-cs"/>
              </a:rPr>
              <a:t>for how to </a:t>
            </a:r>
            <a:r>
              <a:rPr lang="en-US" sz="2000" b="1" kern="0" dirty="0">
                <a:latin typeface="+mn-lt"/>
                <a:cs typeface="+mn-cs"/>
              </a:rPr>
              <a:t>create value to stakeholders, customers and citizens </a:t>
            </a:r>
            <a:r>
              <a:rPr lang="en-US" sz="2000" kern="0" dirty="0">
                <a:latin typeface="+mn-lt"/>
                <a:cs typeface="+mn-cs"/>
              </a:rPr>
              <a:t>from both </a:t>
            </a:r>
            <a:r>
              <a:rPr lang="en-US" sz="2000" b="1" kern="0" dirty="0">
                <a:latin typeface="+mn-lt"/>
                <a:cs typeface="+mn-cs"/>
              </a:rPr>
              <a:t>tangible and intangible assets</a:t>
            </a:r>
            <a:endParaRPr lang="en-US"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latin typeface="+mn-lt"/>
                <a:cs typeface="+mn-cs"/>
              </a:rPr>
              <a:t> </a:t>
            </a: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latin typeface="+mn-lt"/>
                <a:cs typeface="+mn-cs"/>
              </a:rPr>
              <a:t>BS provides a language that executive teams can use to </a:t>
            </a:r>
            <a:r>
              <a:rPr lang="en-US" sz="2000" b="1" kern="0" dirty="0">
                <a:latin typeface="+mn-lt"/>
                <a:cs typeface="+mn-cs"/>
              </a:rPr>
              <a:t>discuss the strategic choices, </a:t>
            </a:r>
            <a:r>
              <a:rPr lang="en-US" sz="2000" kern="0" dirty="0">
                <a:latin typeface="+mn-lt"/>
                <a:cs typeface="+mn-cs"/>
              </a:rPr>
              <a:t>that is, directions and priorities in their enterprise</a:t>
            </a: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sz="18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21371658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2FC33D48-5CCC-4EE7-8DEC-25FE6D7B8ABB}" type="slidenum">
              <a:rPr lang="en-US" altLang="sv-SE" sz="1200">
                <a:latin typeface="Arial Black" panose="020B0A04020102020204" pitchFamily="34" charset="0"/>
              </a:rPr>
              <a:pPr eaLnBrk="1" hangingPunct="1"/>
              <a:t>66</a:t>
            </a:fld>
            <a:endParaRPr lang="en-US" altLang="sv-SE" sz="1200">
              <a:latin typeface="Arial Black" panose="020B0A04020102020204" pitchFamily="34" charset="0"/>
            </a:endParaRPr>
          </a:p>
        </p:txBody>
      </p:sp>
      <p:sp>
        <p:nvSpPr>
          <p:cNvPr id="57347" name="Rectangle 2"/>
          <p:cNvSpPr>
            <a:spLocks noGrp="1" noChangeArrowheads="1"/>
          </p:cNvSpPr>
          <p:nvPr>
            <p:ph type="title"/>
          </p:nvPr>
        </p:nvSpPr>
        <p:spPr>
          <a:xfrm>
            <a:off x="457200" y="214313"/>
            <a:ext cx="8229600" cy="1371600"/>
          </a:xfrm>
        </p:spPr>
        <p:txBody>
          <a:bodyPr>
            <a:normAutofit/>
          </a:bodyPr>
          <a:lstStyle/>
          <a:p>
            <a:r>
              <a:rPr lang="en-US" altLang="sv-SE" sz="3600" dirty="0" smtClean="0"/>
              <a:t>Why Balance Scorecard?</a:t>
            </a:r>
          </a:p>
        </p:txBody>
      </p:sp>
      <p:sp>
        <p:nvSpPr>
          <p:cNvPr id="6" name="Rectangle 3"/>
          <p:cNvSpPr txBox="1">
            <a:spLocks noChangeArrowheads="1"/>
          </p:cNvSpPr>
          <p:nvPr/>
        </p:nvSpPr>
        <p:spPr bwMode="auto">
          <a:xfrm>
            <a:off x="457200" y="1341438"/>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kern="0" dirty="0">
                <a:latin typeface="+mn-lt"/>
                <a:cs typeface="+mn-cs"/>
              </a:rPr>
              <a:t>Robert Kaplan and David Norton at Harvard Business School </a:t>
            </a:r>
            <a:r>
              <a:rPr lang="sv-SE" sz="2000" kern="0" dirty="0" err="1">
                <a:latin typeface="+mn-lt"/>
                <a:cs typeface="+mn-cs"/>
              </a:rPr>
              <a:t>developed</a:t>
            </a:r>
            <a:r>
              <a:rPr lang="sv-SE" sz="2000" kern="0" dirty="0">
                <a:latin typeface="+mn-lt"/>
                <a:cs typeface="+mn-cs"/>
              </a:rPr>
              <a:t> </a:t>
            </a:r>
            <a:r>
              <a:rPr lang="sv-SE" sz="2000" b="1" kern="0" dirty="0" err="1">
                <a:latin typeface="+mn-lt"/>
                <a:cs typeface="+mn-cs"/>
              </a:rPr>
              <a:t>Balance</a:t>
            </a:r>
            <a:r>
              <a:rPr lang="sv-SE" sz="2000" b="1" kern="0" dirty="0">
                <a:latin typeface="+mn-lt"/>
                <a:cs typeface="+mn-cs"/>
              </a:rPr>
              <a:t> </a:t>
            </a:r>
            <a:r>
              <a:rPr lang="sv-SE" sz="2000" b="1" kern="0" dirty="0" err="1">
                <a:latin typeface="+mn-lt"/>
                <a:cs typeface="+mn-cs"/>
              </a:rPr>
              <a:t>Scorecard</a:t>
            </a:r>
            <a:r>
              <a:rPr lang="sv-SE" sz="2000" b="1" kern="0" dirty="0">
                <a:latin typeface="+mn-lt"/>
                <a:cs typeface="+mn-cs"/>
              </a:rPr>
              <a:t> (BS) </a:t>
            </a:r>
            <a:r>
              <a:rPr lang="sv-SE" sz="2000" kern="0" dirty="0">
                <a:latin typeface="+mn-lt"/>
                <a:cs typeface="+mn-cs"/>
              </a:rPr>
              <a:t>in the </a:t>
            </a:r>
            <a:r>
              <a:rPr lang="sv-SE" sz="2000" kern="0" dirty="0" err="1">
                <a:latin typeface="+mn-lt"/>
                <a:cs typeface="+mn-cs"/>
              </a:rPr>
              <a:t>beginning</a:t>
            </a:r>
            <a:r>
              <a:rPr lang="sv-SE" sz="2000" kern="0" dirty="0">
                <a:latin typeface="+mn-lt"/>
                <a:cs typeface="+mn-cs"/>
              </a:rPr>
              <a:t> of 1990s (although they were not first with the ideas)</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sz="18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494116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19420024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9A0258BD-272E-4E88-9C99-28BD86DAACC7}" type="slidenum">
              <a:rPr lang="en-US" altLang="sv-SE" sz="1200">
                <a:latin typeface="Arial Black" panose="020B0A04020102020204" pitchFamily="34" charset="0"/>
              </a:rPr>
              <a:pPr eaLnBrk="1" hangingPunct="1"/>
              <a:t>67</a:t>
            </a:fld>
            <a:endParaRPr lang="en-US" altLang="sv-SE" sz="1200">
              <a:latin typeface="Arial Black" panose="020B0A04020102020204" pitchFamily="34" charset="0"/>
            </a:endParaRPr>
          </a:p>
        </p:txBody>
      </p:sp>
      <p:sp>
        <p:nvSpPr>
          <p:cNvPr id="58371" name="Rectangle 2"/>
          <p:cNvSpPr>
            <a:spLocks noGrp="1" noChangeArrowheads="1"/>
          </p:cNvSpPr>
          <p:nvPr>
            <p:ph type="title"/>
          </p:nvPr>
        </p:nvSpPr>
        <p:spPr>
          <a:xfrm>
            <a:off x="457200" y="214313"/>
            <a:ext cx="8229600" cy="1371600"/>
          </a:xfrm>
        </p:spPr>
        <p:txBody>
          <a:bodyPr>
            <a:normAutofit/>
          </a:bodyPr>
          <a:lstStyle/>
          <a:p>
            <a:r>
              <a:rPr lang="en-US" altLang="sv-SE" sz="3600" dirty="0" smtClean="0"/>
              <a:t>What is Balance Scorecard?</a:t>
            </a:r>
          </a:p>
        </p:txBody>
      </p:sp>
      <p:sp>
        <p:nvSpPr>
          <p:cNvPr id="6" name="Rectangle 3"/>
          <p:cNvSpPr txBox="1">
            <a:spLocks noChangeArrowheads="1"/>
          </p:cNvSpPr>
          <p:nvPr/>
        </p:nvSpPr>
        <p:spPr bwMode="auto">
          <a:xfrm>
            <a:off x="457200" y="1500188"/>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defRPr/>
            </a:pPr>
            <a:r>
              <a:rPr lang="en-US" sz="2000" kern="0" dirty="0">
                <a:latin typeface="+mn-lt"/>
                <a:cs typeface="+mn-cs"/>
              </a:rPr>
              <a:t>The BS suggests that we </a:t>
            </a:r>
            <a:r>
              <a:rPr lang="en-US" sz="2000" b="1" kern="0" dirty="0">
                <a:latin typeface="+mn-lt"/>
                <a:cs typeface="+mn-cs"/>
              </a:rPr>
              <a:t>view the organization from four perspectives</a:t>
            </a:r>
            <a:r>
              <a:rPr lang="en-US" sz="2000" kern="0" dirty="0">
                <a:latin typeface="+mn-lt"/>
                <a:cs typeface="+mn-cs"/>
              </a:rPr>
              <a:t>, and to </a:t>
            </a:r>
            <a:r>
              <a:rPr lang="en-US" sz="2000" b="1" kern="0" dirty="0">
                <a:latin typeface="+mn-lt"/>
                <a:cs typeface="+mn-cs"/>
              </a:rPr>
              <a:t>develop KPI</a:t>
            </a:r>
            <a:r>
              <a:rPr lang="en-US" sz="2000" kern="0" dirty="0">
                <a:latin typeface="+mn-lt"/>
                <a:cs typeface="+mn-cs"/>
              </a:rPr>
              <a:t>, </a:t>
            </a:r>
            <a:r>
              <a:rPr lang="en-US" sz="2000" b="1" kern="0" dirty="0">
                <a:latin typeface="+mn-lt"/>
                <a:cs typeface="+mn-cs"/>
              </a:rPr>
              <a:t>collect data and analyze the data </a:t>
            </a:r>
            <a:r>
              <a:rPr lang="en-US" sz="2000" kern="0" dirty="0">
                <a:latin typeface="+mn-lt"/>
                <a:cs typeface="+mn-cs"/>
              </a:rPr>
              <a:t>relative to each of these perspectives:</a:t>
            </a:r>
          </a:p>
          <a:p>
            <a:pPr marL="342900" indent="-342900" eaLnBrk="0" hangingPunct="0">
              <a:lnSpc>
                <a:spcPct val="80000"/>
              </a:lnSpc>
              <a:spcBef>
                <a:spcPct val="20000"/>
              </a:spcBef>
              <a:buClr>
                <a:schemeClr val="bg2"/>
              </a:buClr>
              <a:buSzPct val="75000"/>
              <a:defRPr/>
            </a:pPr>
            <a:endParaRPr lang="en-US" b="1" kern="0" dirty="0">
              <a:latin typeface="+mn-lt"/>
              <a:cs typeface="+mn-cs"/>
            </a:endParaRPr>
          </a:p>
          <a:p>
            <a:pPr marL="1257300" lvl="2" indent="-342900" eaLnBrk="0" hangingPunct="0">
              <a:lnSpc>
                <a:spcPct val="80000"/>
              </a:lnSpc>
              <a:spcBef>
                <a:spcPct val="20000"/>
              </a:spcBef>
              <a:buClr>
                <a:schemeClr val="bg2"/>
              </a:buClr>
              <a:buSzPct val="75000"/>
              <a:buFont typeface="Wingdings" pitchFamily="2" charset="2"/>
              <a:buChar char="q"/>
              <a:defRPr/>
            </a:pPr>
            <a:r>
              <a:rPr lang="en-US" sz="1800" kern="0" dirty="0">
                <a:latin typeface="+mn-lt"/>
                <a:cs typeface="+mn-cs"/>
              </a:rPr>
              <a:t>financial</a:t>
            </a:r>
          </a:p>
          <a:p>
            <a:pPr marL="1257300" lvl="2" indent="-342900" eaLnBrk="0" hangingPunct="0">
              <a:lnSpc>
                <a:spcPct val="80000"/>
              </a:lnSpc>
              <a:spcBef>
                <a:spcPct val="20000"/>
              </a:spcBef>
              <a:buClr>
                <a:schemeClr val="bg2"/>
              </a:buClr>
              <a:buSzPct val="75000"/>
              <a:buFont typeface="Wingdings" pitchFamily="2" charset="2"/>
              <a:buChar char="q"/>
              <a:defRPr/>
            </a:pPr>
            <a:r>
              <a:rPr lang="en-US" sz="1800" kern="0" dirty="0">
                <a:latin typeface="+mn-lt"/>
                <a:cs typeface="+mn-cs"/>
              </a:rPr>
              <a:t>customer</a:t>
            </a:r>
          </a:p>
          <a:p>
            <a:pPr marL="1257300" lvl="2" indent="-342900" eaLnBrk="0" hangingPunct="0">
              <a:lnSpc>
                <a:spcPct val="80000"/>
              </a:lnSpc>
              <a:spcBef>
                <a:spcPct val="20000"/>
              </a:spcBef>
              <a:buClr>
                <a:schemeClr val="bg2"/>
              </a:buClr>
              <a:buSzPct val="75000"/>
              <a:buFont typeface="Wingdings" pitchFamily="2" charset="2"/>
              <a:buChar char="q"/>
              <a:defRPr/>
            </a:pPr>
            <a:r>
              <a:rPr lang="en-US" sz="1800" kern="0" dirty="0">
                <a:latin typeface="+mn-lt"/>
                <a:cs typeface="+mn-cs"/>
              </a:rPr>
              <a:t>internal business processes</a:t>
            </a:r>
          </a:p>
          <a:p>
            <a:pPr marL="1257300" lvl="2" indent="-342900" eaLnBrk="0" hangingPunct="0">
              <a:lnSpc>
                <a:spcPct val="80000"/>
              </a:lnSpc>
              <a:spcBef>
                <a:spcPct val="20000"/>
              </a:spcBef>
              <a:buClr>
                <a:schemeClr val="bg2"/>
              </a:buClr>
              <a:buSzPct val="75000"/>
              <a:buFont typeface="Wingdings" pitchFamily="2" charset="2"/>
              <a:buChar char="q"/>
              <a:defRPr/>
            </a:pPr>
            <a:r>
              <a:rPr lang="en-US" sz="1800" kern="0" dirty="0">
                <a:latin typeface="+mn-lt"/>
                <a:cs typeface="+mn-cs"/>
              </a:rPr>
              <a:t>learning and growth</a:t>
            </a: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64293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6465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C42CFFCA-AE5F-47D4-8CD4-0A9F757DA328}" type="slidenum">
              <a:rPr lang="en-US" altLang="sv-SE" sz="1200">
                <a:latin typeface="Arial Black" panose="020B0A04020102020204" pitchFamily="34" charset="0"/>
              </a:rPr>
              <a:pPr eaLnBrk="1" hangingPunct="1"/>
              <a:t>68</a:t>
            </a:fld>
            <a:endParaRPr lang="en-US" altLang="sv-SE" sz="1200">
              <a:latin typeface="Arial Black" panose="020B0A04020102020204" pitchFamily="34" charset="0"/>
            </a:endParaRPr>
          </a:p>
        </p:txBody>
      </p:sp>
      <p:sp>
        <p:nvSpPr>
          <p:cNvPr id="59395" name="Rectangle 2"/>
          <p:cNvSpPr>
            <a:spLocks noGrp="1" noChangeArrowheads="1"/>
          </p:cNvSpPr>
          <p:nvPr>
            <p:ph type="title"/>
          </p:nvPr>
        </p:nvSpPr>
        <p:spPr>
          <a:xfrm>
            <a:off x="457200" y="214313"/>
            <a:ext cx="8229600" cy="1371600"/>
          </a:xfrm>
        </p:spPr>
        <p:txBody>
          <a:bodyPr>
            <a:normAutofit/>
          </a:bodyPr>
          <a:lstStyle/>
          <a:p>
            <a:r>
              <a:rPr lang="en-US" altLang="sv-SE" sz="3600" dirty="0"/>
              <a:t>What is Balance Scorecard?</a:t>
            </a:r>
            <a:endParaRPr lang="en-US" altLang="sv-SE" sz="3600" b="1" dirty="0" smtClean="0"/>
          </a:p>
        </p:txBody>
      </p:sp>
      <p:sp>
        <p:nvSpPr>
          <p:cNvPr id="6" name="Rectangle 3"/>
          <p:cNvSpPr txBox="1">
            <a:spLocks noChangeArrowheads="1"/>
          </p:cNvSpPr>
          <p:nvPr/>
        </p:nvSpPr>
        <p:spPr bwMode="auto">
          <a:xfrm>
            <a:off x="428625" y="1428750"/>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b="1" kern="0" dirty="0">
                <a:latin typeface="+mn-lt"/>
                <a:cs typeface="+mn-cs"/>
              </a:rPr>
              <a:t>Financial perspective</a:t>
            </a:r>
          </a:p>
          <a:p>
            <a:pPr marL="342900" indent="-342900" eaLnBrk="0" hangingPunct="0">
              <a:lnSpc>
                <a:spcPct val="80000"/>
              </a:lnSpc>
              <a:spcBef>
                <a:spcPct val="20000"/>
              </a:spcBef>
              <a:buClr>
                <a:schemeClr val="bg2"/>
              </a:buClr>
              <a:buSzPct val="75000"/>
              <a:buFont typeface="Wingdings" pitchFamily="2" charset="2"/>
              <a:buNone/>
              <a:defRPr/>
            </a:pP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latin typeface="+mn-lt"/>
                <a:cs typeface="+mn-cs"/>
              </a:rPr>
              <a:t>This perspective measures an </a:t>
            </a:r>
            <a:r>
              <a:rPr lang="en-US" sz="2000" kern="0" dirty="0" err="1">
                <a:latin typeface="+mn-lt"/>
                <a:cs typeface="+mn-cs"/>
              </a:rPr>
              <a:t>organisation’s</a:t>
            </a:r>
            <a:r>
              <a:rPr lang="en-US" sz="2000" kern="0" dirty="0">
                <a:latin typeface="+mn-lt"/>
                <a:cs typeface="+mn-cs"/>
              </a:rPr>
              <a:t> success using financial terms 	</a:t>
            </a:r>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latin typeface="+mn-lt"/>
              <a:cs typeface="+mn-cs"/>
            </a:endParaRPr>
          </a:p>
          <a:p>
            <a:pPr>
              <a:defRPr/>
            </a:pPr>
            <a:r>
              <a:rPr lang="sv-SE" sz="2000" i="1" kern="0" dirty="0">
                <a:latin typeface="+mn-lt"/>
                <a:cs typeface="+mn-cs"/>
              </a:rPr>
              <a:t>Examples of KPIs</a:t>
            </a:r>
            <a:r>
              <a:rPr lang="sv-SE" sz="2000" kern="0" dirty="0">
                <a:latin typeface="+mn-lt"/>
                <a:cs typeface="+mn-cs"/>
              </a:rPr>
              <a:t>: cash flow, ROI, financial result, return on capital employed</a:t>
            </a:r>
          </a:p>
          <a:p>
            <a:pPr>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4512119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3C3A5585-4562-4158-915D-1E85B797FBE5}" type="slidenum">
              <a:rPr lang="en-US" altLang="sv-SE" sz="1200">
                <a:latin typeface="Arial Black" panose="020B0A04020102020204" pitchFamily="34" charset="0"/>
              </a:rPr>
              <a:pPr eaLnBrk="1" hangingPunct="1"/>
              <a:t>69</a:t>
            </a:fld>
            <a:endParaRPr lang="en-US" altLang="sv-SE" sz="1200">
              <a:latin typeface="Arial Black" panose="020B0A04020102020204" pitchFamily="34" charset="0"/>
            </a:endParaRPr>
          </a:p>
        </p:txBody>
      </p:sp>
      <p:sp>
        <p:nvSpPr>
          <p:cNvPr id="60419" name="Rectangle 2"/>
          <p:cNvSpPr>
            <a:spLocks noGrp="1" noChangeArrowheads="1"/>
          </p:cNvSpPr>
          <p:nvPr>
            <p:ph type="title"/>
          </p:nvPr>
        </p:nvSpPr>
        <p:spPr>
          <a:xfrm>
            <a:off x="457200" y="214313"/>
            <a:ext cx="8229600" cy="1371600"/>
          </a:xfrm>
        </p:spPr>
        <p:txBody>
          <a:bodyPr>
            <a:normAutofit/>
          </a:bodyPr>
          <a:lstStyle/>
          <a:p>
            <a:r>
              <a:rPr lang="en-US" altLang="sv-SE" sz="3600" dirty="0"/>
              <a:t>What is Balance Scorecard?</a:t>
            </a:r>
            <a:endParaRPr lang="en-US" altLang="sv-SE" sz="3600" b="1" dirty="0" smtClean="0"/>
          </a:p>
        </p:txBody>
      </p:sp>
      <p:sp>
        <p:nvSpPr>
          <p:cNvPr id="6" name="Rectangle 3"/>
          <p:cNvSpPr txBox="1">
            <a:spLocks noChangeArrowheads="1"/>
          </p:cNvSpPr>
          <p:nvPr/>
        </p:nvSpPr>
        <p:spPr bwMode="auto">
          <a:xfrm>
            <a:off x="428625" y="1428750"/>
            <a:ext cx="8229600" cy="3886200"/>
          </a:xfrm>
          <a:prstGeom prst="rect">
            <a:avLst/>
          </a:prstGeom>
          <a:noFill/>
          <a:ln w="9525">
            <a:noFill/>
            <a:miter lim="800000"/>
            <a:headEnd/>
            <a:tailEnd/>
          </a:ln>
        </p:spPr>
        <p:txBody>
          <a:bodyPr/>
          <a:lstStyle/>
          <a:p>
            <a:pPr>
              <a:defRPr/>
            </a:pPr>
            <a:r>
              <a:rPr lang="sv-SE" sz="2000" b="1" kern="0" dirty="0"/>
              <a:t>C</a:t>
            </a:r>
            <a:r>
              <a:rPr lang="sv-SE" sz="2000" b="1" kern="0" dirty="0">
                <a:cs typeface="Arial" charset="0"/>
              </a:rPr>
              <a:t>ustomer perspective</a:t>
            </a:r>
          </a:p>
          <a:p>
            <a:pPr marL="342900" indent="-342900" eaLnBrk="0" hangingPunct="0">
              <a:lnSpc>
                <a:spcPct val="80000"/>
              </a:lnSpc>
              <a:spcBef>
                <a:spcPct val="20000"/>
              </a:spcBef>
              <a:buClr>
                <a:schemeClr val="bg2"/>
              </a:buClr>
              <a:buSzPct val="75000"/>
              <a:buFont typeface="Wingdings" pitchFamily="2" charset="2"/>
              <a:buNone/>
              <a:defRPr/>
            </a:pPr>
            <a:endParaRPr lang="sv-SE" sz="2000" kern="0" dirty="0">
              <a:cs typeface="Arial" charset="0"/>
            </a:endParaRP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t>This perspective measures the </a:t>
            </a:r>
            <a:r>
              <a:rPr lang="en-US" sz="2000" b="1" kern="0" dirty="0"/>
              <a:t>customers value proposition </a:t>
            </a:r>
            <a:r>
              <a:rPr lang="en-US" sz="2000" kern="0" dirty="0"/>
              <a:t>(that is, the mix of quality, performance and service, time and cost that an </a:t>
            </a:r>
            <a:r>
              <a:rPr lang="en-US" sz="2000" kern="0" dirty="0" err="1"/>
              <a:t>organisation</a:t>
            </a:r>
            <a:r>
              <a:rPr lang="en-US" sz="2000" kern="0" dirty="0"/>
              <a:t> offers to its customers) and the result of the </a:t>
            </a:r>
            <a:r>
              <a:rPr lang="en-US" sz="2000" b="1" kern="0" dirty="0"/>
              <a:t>customers value proposition</a:t>
            </a:r>
            <a:r>
              <a:rPr lang="en-US" sz="2000" kern="0" dirty="0"/>
              <a:t> (for example, customer satisfaction</a:t>
            </a:r>
            <a:r>
              <a:rPr lang="en-US" sz="2000" kern="0" dirty="0">
                <a:cs typeface="Arial" charset="0"/>
              </a:rPr>
              <a:t>)</a:t>
            </a:r>
            <a:r>
              <a:rPr lang="en-US" sz="2000" kern="0" dirty="0"/>
              <a:t>. </a:t>
            </a:r>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p>
          <a:p>
            <a:pPr marL="342900" indent="-342900" eaLnBrk="0" hangingPunct="0">
              <a:lnSpc>
                <a:spcPct val="80000"/>
              </a:lnSpc>
              <a:spcBef>
                <a:spcPct val="20000"/>
              </a:spcBef>
              <a:buClr>
                <a:schemeClr val="bg2"/>
              </a:buClr>
              <a:buSzPct val="75000"/>
              <a:buFont typeface="Wingdings" pitchFamily="2" charset="2"/>
              <a:buNone/>
              <a:defRPr/>
            </a:pPr>
            <a:r>
              <a:rPr lang="sv-SE" sz="2000" kern="0" dirty="0"/>
              <a:t>”</a:t>
            </a:r>
            <a:r>
              <a:rPr lang="sv-SE" sz="2000" kern="0" dirty="0" err="1"/>
              <a:t>Success</a:t>
            </a:r>
            <a:r>
              <a:rPr lang="sv-SE" sz="2000" kern="0" dirty="0"/>
              <a:t> with the </a:t>
            </a:r>
            <a:r>
              <a:rPr lang="sv-SE" sz="2000" kern="0" dirty="0" err="1"/>
              <a:t>targeted</a:t>
            </a:r>
            <a:r>
              <a:rPr lang="sv-SE" sz="2000" kern="0" dirty="0"/>
              <a:t> </a:t>
            </a:r>
            <a:r>
              <a:rPr lang="sv-SE" sz="2000" kern="0" dirty="0" err="1"/>
              <a:t>customer</a:t>
            </a:r>
            <a:r>
              <a:rPr lang="sv-SE" sz="2000" kern="0" dirty="0"/>
              <a:t> provides a principal </a:t>
            </a:r>
            <a:r>
              <a:rPr lang="sv-SE" sz="2000" kern="0" dirty="0" err="1"/>
              <a:t>component</a:t>
            </a:r>
            <a:r>
              <a:rPr lang="sv-SE" sz="2000" kern="0" dirty="0"/>
              <a:t>  for </a:t>
            </a:r>
            <a:r>
              <a:rPr lang="sv-SE" sz="2000" kern="0" dirty="0" err="1"/>
              <a:t>improved</a:t>
            </a:r>
            <a:r>
              <a:rPr lang="sv-SE" sz="2000" kern="0" dirty="0"/>
              <a:t> performance”</a:t>
            </a:r>
            <a:endParaRPr lang="en-US" sz="2000" kern="0" dirty="0"/>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p>
          <a:p>
            <a:pPr>
              <a:defRPr/>
            </a:pPr>
            <a:r>
              <a:rPr lang="en-US" sz="2000" i="1" kern="0" dirty="0"/>
              <a:t>Examples of KPIs: </a:t>
            </a:r>
            <a:r>
              <a:rPr lang="en-US" sz="2000" kern="0" dirty="0"/>
              <a:t>delivery performance to customer - by date or by quality, customer satisfaction rate</a:t>
            </a: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145310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Explanatory knowledge</a:t>
            </a:r>
            <a:endParaRPr lang="sv-SE" sz="3600" dirty="0"/>
          </a:p>
        </p:txBody>
      </p:sp>
      <p:sp>
        <p:nvSpPr>
          <p:cNvPr id="3" name="Content Placeholder 2"/>
          <p:cNvSpPr>
            <a:spLocks noGrp="1"/>
          </p:cNvSpPr>
          <p:nvPr>
            <p:ph idx="1"/>
          </p:nvPr>
        </p:nvSpPr>
        <p:spPr/>
        <p:txBody>
          <a:bodyPr>
            <a:normAutofit lnSpcReduction="10000"/>
          </a:bodyPr>
          <a:lstStyle/>
          <a:p>
            <a:r>
              <a:rPr lang="en-GB" sz="2000" b="1" dirty="0"/>
              <a:t>Explanatory knowledge, on a </a:t>
            </a:r>
            <a:r>
              <a:rPr lang="en-GB" sz="2000" b="1" dirty="0" smtClean="0"/>
              <a:t>higher level</a:t>
            </a:r>
            <a:r>
              <a:rPr lang="en-GB" sz="2000" b="1" dirty="0"/>
              <a:t>, provides </a:t>
            </a:r>
            <a:r>
              <a:rPr lang="en-GB" sz="2000" b="1" dirty="0" smtClean="0"/>
              <a:t>explanations </a:t>
            </a:r>
            <a:r>
              <a:rPr lang="en-GB" sz="2000" b="1" dirty="0"/>
              <a:t>how the world can be viewed in a certain </a:t>
            </a:r>
            <a:r>
              <a:rPr lang="en-GB" sz="2000" b="1" dirty="0" smtClean="0"/>
              <a:t>way</a:t>
            </a:r>
            <a:r>
              <a:rPr lang="en-GB" sz="2000" dirty="0" smtClean="0"/>
              <a:t>. </a:t>
            </a:r>
            <a:r>
              <a:rPr lang="en-GB" sz="2000" b="1" dirty="0" smtClean="0"/>
              <a:t>Such knowledge is usually presented as a theory. </a:t>
            </a:r>
            <a:r>
              <a:rPr lang="en-GB" sz="2000" dirty="0" smtClean="0"/>
              <a:t>For </a:t>
            </a:r>
            <a:r>
              <a:rPr lang="en-GB" sz="2000" dirty="0"/>
              <a:t>example, </a:t>
            </a:r>
            <a:r>
              <a:rPr lang="en-GB" sz="2000" dirty="0" smtClean="0"/>
              <a:t>a theory </a:t>
            </a:r>
            <a:r>
              <a:rPr lang="en-GB" sz="2000" dirty="0"/>
              <a:t>can be used to explain why information systems introduced for improving productivity </a:t>
            </a:r>
            <a:r>
              <a:rPr lang="en-GB" sz="2000" dirty="0" smtClean="0"/>
              <a:t>might evolve </a:t>
            </a:r>
            <a:r>
              <a:rPr lang="en-GB" sz="2000" dirty="0"/>
              <a:t>into instruments for monitoring and control. </a:t>
            </a:r>
            <a:endParaRPr lang="en-GB" sz="2000" dirty="0" smtClean="0"/>
          </a:p>
          <a:p>
            <a:r>
              <a:rPr lang="en-GB" sz="2000" b="1" dirty="0" smtClean="0"/>
              <a:t>Explanatory </a:t>
            </a:r>
            <a:r>
              <a:rPr lang="en-GB" sz="2000" b="1" dirty="0"/>
              <a:t>knowledge, on a lower level, provides explanations for particular situations, </a:t>
            </a:r>
            <a:r>
              <a:rPr lang="en-GB" sz="2000" b="1" dirty="0" smtClean="0"/>
              <a:t>in a certain organisation, where </a:t>
            </a:r>
            <a:r>
              <a:rPr lang="en-GB" sz="2000" b="1" dirty="0"/>
              <a:t>it explains why and how specific events unfold. </a:t>
            </a:r>
            <a:r>
              <a:rPr lang="en-GB" sz="2000" dirty="0"/>
              <a:t>For example, the introduction of a reward system in an organisation can be a major cause for the employees’ acceptance of a new ERP </a:t>
            </a:r>
            <a:r>
              <a:rPr lang="en-GB" sz="2000" dirty="0" smtClean="0"/>
              <a:t>system</a:t>
            </a:r>
          </a:p>
          <a:p>
            <a:pPr hangingPunct="0"/>
            <a:r>
              <a:rPr lang="en-GB" sz="2000" dirty="0"/>
              <a:t>Examples of explanatory knowledge:</a:t>
            </a:r>
            <a:endParaRPr lang="sv-SE" sz="2000" dirty="0"/>
          </a:p>
          <a:p>
            <a:pPr lvl="1" hangingPunct="0"/>
            <a:r>
              <a:rPr lang="en-GB" sz="1800" dirty="0" smtClean="0"/>
              <a:t>The </a:t>
            </a:r>
            <a:r>
              <a:rPr lang="en-GB" sz="1800" dirty="0"/>
              <a:t>earthquake in Japan 2011 was a consequence of displacements of tectonic plates.</a:t>
            </a:r>
            <a:endParaRPr lang="sv-SE" sz="1800" dirty="0"/>
          </a:p>
          <a:p>
            <a:pPr lvl="1" hangingPunct="0"/>
            <a:r>
              <a:rPr lang="en-GB" sz="1800" dirty="0"/>
              <a:t>The failure to introduce social software into the company was caused by its authoritarian organisational culture.</a:t>
            </a:r>
            <a:endParaRPr lang="sv-SE" sz="1800" dirty="0"/>
          </a:p>
          <a:p>
            <a:endParaRPr lang="sv-SE" sz="2000" dirty="0"/>
          </a:p>
        </p:txBody>
      </p:sp>
    </p:spTree>
    <p:extLst>
      <p:ext uri="{BB962C8B-B14F-4D97-AF65-F5344CB8AC3E}">
        <p14:creationId xmlns:p14="http://schemas.microsoft.com/office/powerpoint/2010/main" val="1145816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30B8202E-2F83-456D-B04B-D2B772DBF11E}" type="slidenum">
              <a:rPr lang="en-US" altLang="sv-SE" sz="1200">
                <a:latin typeface="Arial Black" panose="020B0A04020102020204" pitchFamily="34" charset="0"/>
              </a:rPr>
              <a:pPr eaLnBrk="1" hangingPunct="1"/>
              <a:t>70</a:t>
            </a:fld>
            <a:endParaRPr lang="en-US" altLang="sv-SE" sz="1200">
              <a:latin typeface="Arial Black" panose="020B0A04020102020204" pitchFamily="34" charset="0"/>
            </a:endParaRPr>
          </a:p>
        </p:txBody>
      </p:sp>
      <p:sp>
        <p:nvSpPr>
          <p:cNvPr id="61443" name="Rectangle 2"/>
          <p:cNvSpPr>
            <a:spLocks noGrp="1" noChangeArrowheads="1"/>
          </p:cNvSpPr>
          <p:nvPr>
            <p:ph type="title"/>
          </p:nvPr>
        </p:nvSpPr>
        <p:spPr>
          <a:xfrm>
            <a:off x="457200" y="214313"/>
            <a:ext cx="8229600" cy="1371600"/>
          </a:xfrm>
        </p:spPr>
        <p:txBody>
          <a:bodyPr>
            <a:normAutofit/>
          </a:bodyPr>
          <a:lstStyle/>
          <a:p>
            <a:r>
              <a:rPr lang="en-US" altLang="sv-SE" sz="3600" dirty="0"/>
              <a:t>What is Balance Scorecard?</a:t>
            </a:r>
            <a:endParaRPr lang="en-US" altLang="sv-SE" sz="3600" b="1" dirty="0" smtClean="0"/>
          </a:p>
        </p:txBody>
      </p:sp>
      <p:sp>
        <p:nvSpPr>
          <p:cNvPr id="6" name="Rectangle 3"/>
          <p:cNvSpPr txBox="1">
            <a:spLocks noChangeArrowheads="1"/>
          </p:cNvSpPr>
          <p:nvPr/>
        </p:nvSpPr>
        <p:spPr bwMode="auto">
          <a:xfrm>
            <a:off x="428625" y="1428750"/>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b="1" kern="0" dirty="0">
                <a:latin typeface="+mn-lt"/>
                <a:cs typeface="+mn-cs"/>
              </a:rPr>
              <a:t>Internal process perspective</a:t>
            </a:r>
          </a:p>
          <a:p>
            <a:pPr marL="342900" indent="-342900" eaLnBrk="0" hangingPunct="0">
              <a:lnSpc>
                <a:spcPct val="80000"/>
              </a:lnSpc>
              <a:spcBef>
                <a:spcPct val="20000"/>
              </a:spcBef>
              <a:buClr>
                <a:schemeClr val="bg2"/>
              </a:buClr>
              <a:buSzPct val="75000"/>
              <a:buFont typeface="Wingdings" pitchFamily="2" charset="2"/>
              <a:buNone/>
              <a:defRPr/>
            </a:pP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en-US" sz="2000" kern="0" dirty="0">
                <a:latin typeface="+mn-lt"/>
                <a:cs typeface="+mn-cs"/>
              </a:rPr>
              <a:t>This perspective measures the internal processes that create and deliver the customer value proposition. </a:t>
            </a:r>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latin typeface="+mn-lt"/>
              <a:cs typeface="+mn-cs"/>
            </a:endParaRPr>
          </a:p>
          <a:p>
            <a:pPr marL="342900" indent="-342900" eaLnBrk="0" hangingPunct="0">
              <a:lnSpc>
                <a:spcPct val="80000"/>
              </a:lnSpc>
              <a:spcBef>
                <a:spcPct val="20000"/>
              </a:spcBef>
              <a:buClr>
                <a:schemeClr val="bg2"/>
              </a:buClr>
              <a:buSzPct val="75000"/>
              <a:defRPr/>
            </a:pPr>
            <a:r>
              <a:rPr lang="en-US" sz="2000" kern="0" dirty="0">
                <a:latin typeface="+mn-lt"/>
                <a:cs typeface="+mn-cs"/>
              </a:rPr>
              <a:t>Kaplan and Norton propose to group similar processes into four clusters:</a:t>
            </a:r>
          </a:p>
          <a:p>
            <a:pPr marL="800100" lvl="1" indent="-342900" eaLnBrk="0" hangingPunct="0">
              <a:lnSpc>
                <a:spcPct val="80000"/>
              </a:lnSpc>
              <a:spcBef>
                <a:spcPct val="20000"/>
              </a:spcBef>
              <a:buClr>
                <a:schemeClr val="bg2"/>
              </a:buClr>
              <a:buSzPct val="75000"/>
              <a:buFont typeface="Wingdings" pitchFamily="2" charset="2"/>
              <a:buChar char="q"/>
              <a:defRPr/>
            </a:pPr>
            <a:r>
              <a:rPr lang="en-US" sz="2000" i="1" kern="0" dirty="0">
                <a:latin typeface="+mn-lt"/>
                <a:cs typeface="+mn-cs"/>
              </a:rPr>
              <a:t>operations management </a:t>
            </a:r>
            <a:r>
              <a:rPr lang="en-US" sz="2000" kern="0" dirty="0">
                <a:latin typeface="+mn-lt"/>
                <a:cs typeface="+mn-cs"/>
              </a:rPr>
              <a:t>(i.e. improving asset </a:t>
            </a:r>
            <a:r>
              <a:rPr lang="en-US" sz="2000" kern="0" dirty="0" err="1">
                <a:latin typeface="+mn-lt"/>
                <a:cs typeface="+mn-cs"/>
              </a:rPr>
              <a:t>utilisation</a:t>
            </a:r>
            <a:r>
              <a:rPr lang="en-US" sz="2000" kern="0" dirty="0">
                <a:latin typeface="+mn-lt"/>
                <a:cs typeface="+mn-cs"/>
              </a:rPr>
              <a:t>, supply chain management, </a:t>
            </a:r>
            <a:r>
              <a:rPr lang="en-US" sz="2000" kern="0" dirty="0" smtClean="0">
                <a:latin typeface="+mn-lt"/>
                <a:cs typeface="+mn-cs"/>
              </a:rPr>
              <a:t>order management, </a:t>
            </a:r>
            <a:r>
              <a:rPr lang="en-US" sz="2000" kern="0" dirty="0" err="1" smtClean="0">
                <a:latin typeface="+mn-lt"/>
                <a:cs typeface="+mn-cs"/>
              </a:rPr>
              <a:t>etc</a:t>
            </a:r>
            <a:r>
              <a:rPr lang="en-US" sz="2000" kern="0" dirty="0">
                <a:latin typeface="+mn-lt"/>
                <a:cs typeface="+mn-cs"/>
              </a:rPr>
              <a:t>)</a:t>
            </a:r>
          </a:p>
          <a:p>
            <a:pPr marL="800100" lvl="1" indent="-342900" eaLnBrk="0" hangingPunct="0">
              <a:lnSpc>
                <a:spcPct val="80000"/>
              </a:lnSpc>
              <a:spcBef>
                <a:spcPct val="20000"/>
              </a:spcBef>
              <a:buClr>
                <a:schemeClr val="bg2"/>
              </a:buClr>
              <a:buSzPct val="75000"/>
              <a:buFont typeface="Wingdings" pitchFamily="2" charset="2"/>
              <a:buChar char="q"/>
              <a:defRPr/>
            </a:pPr>
            <a:r>
              <a:rPr lang="en-US" sz="2000" i="1" kern="0" dirty="0">
                <a:latin typeface="+mn-lt"/>
                <a:cs typeface="+mn-cs"/>
              </a:rPr>
              <a:t>customer management </a:t>
            </a:r>
            <a:r>
              <a:rPr lang="en-US" sz="2000" kern="0" dirty="0">
                <a:latin typeface="+mn-lt"/>
                <a:cs typeface="+mn-cs"/>
              </a:rPr>
              <a:t>(i.e. expanding and deepening relations) </a:t>
            </a:r>
          </a:p>
          <a:p>
            <a:pPr marL="800100" lvl="1" indent="-342900" eaLnBrk="0" hangingPunct="0">
              <a:lnSpc>
                <a:spcPct val="80000"/>
              </a:lnSpc>
              <a:spcBef>
                <a:spcPct val="20000"/>
              </a:spcBef>
              <a:buClr>
                <a:schemeClr val="bg2"/>
              </a:buClr>
              <a:buSzPct val="75000"/>
              <a:buFont typeface="Wingdings" pitchFamily="2" charset="2"/>
              <a:buChar char="q"/>
              <a:defRPr/>
            </a:pPr>
            <a:r>
              <a:rPr lang="en-US" sz="2000" i="1" kern="0" dirty="0">
                <a:latin typeface="+mn-lt"/>
                <a:cs typeface="+mn-cs"/>
              </a:rPr>
              <a:t>innovation </a:t>
            </a:r>
            <a:r>
              <a:rPr lang="en-US" sz="2000" kern="0" dirty="0">
                <a:latin typeface="+mn-lt"/>
                <a:cs typeface="+mn-cs"/>
              </a:rPr>
              <a:t>(i.e. developing new products and services)</a:t>
            </a:r>
          </a:p>
          <a:p>
            <a:pPr marL="800100" lvl="1" indent="-342900" eaLnBrk="0" hangingPunct="0">
              <a:lnSpc>
                <a:spcPct val="80000"/>
              </a:lnSpc>
              <a:spcBef>
                <a:spcPct val="20000"/>
              </a:spcBef>
              <a:buClr>
                <a:schemeClr val="bg2"/>
              </a:buClr>
              <a:buSzPct val="75000"/>
              <a:buFont typeface="Wingdings" pitchFamily="2" charset="2"/>
              <a:buChar char="q"/>
              <a:defRPr/>
            </a:pPr>
            <a:r>
              <a:rPr lang="en-US" sz="2000" i="1" kern="0" dirty="0">
                <a:latin typeface="+mn-lt"/>
                <a:cs typeface="+mn-cs"/>
              </a:rPr>
              <a:t>regulatory &amp; social </a:t>
            </a:r>
            <a:r>
              <a:rPr lang="en-US" sz="2000" kern="0" dirty="0">
                <a:latin typeface="+mn-lt"/>
                <a:cs typeface="+mn-cs"/>
              </a:rPr>
              <a:t>(i.e. establishing good relations with the external stakeholders)</a:t>
            </a:r>
          </a:p>
          <a:p>
            <a:pPr marL="342900" indent="-342900" eaLnBrk="0" hangingPunct="0">
              <a:lnSpc>
                <a:spcPct val="80000"/>
              </a:lnSpc>
              <a:spcBef>
                <a:spcPct val="20000"/>
              </a:spcBef>
              <a:buClr>
                <a:schemeClr val="bg2"/>
              </a:buClr>
              <a:buSzPct val="75000"/>
              <a:defRPr/>
            </a:pPr>
            <a:endParaRPr lang="en-US" sz="2000" kern="0" dirty="0">
              <a:latin typeface="+mn-lt"/>
              <a:cs typeface="+mn-cs"/>
            </a:endParaRPr>
          </a:p>
          <a:p>
            <a:pPr>
              <a:defRPr/>
            </a:pPr>
            <a:r>
              <a:rPr lang="en-US" sz="2000" i="1" kern="0" dirty="0">
                <a:latin typeface="+mn-lt"/>
                <a:cs typeface="+mn-cs"/>
              </a:rPr>
              <a:t>Examples of KPIs: </a:t>
            </a:r>
            <a:r>
              <a:rPr lang="en-US" sz="2000" kern="0" dirty="0">
                <a:latin typeface="+mn-lt"/>
                <a:cs typeface="+mn-cs"/>
              </a:rPr>
              <a:t>number of activities, success rate, accident ratios, overall equipment effectiveness </a:t>
            </a:r>
          </a:p>
          <a:p>
            <a:pPr marL="342900" indent="-342900" eaLnBrk="0" hangingPunct="0">
              <a:lnSpc>
                <a:spcPct val="80000"/>
              </a:lnSpc>
              <a:spcBef>
                <a:spcPct val="20000"/>
              </a:spcBef>
              <a:buClr>
                <a:schemeClr val="bg2"/>
              </a:buClr>
              <a:buSzPct val="75000"/>
              <a:defRPr/>
            </a:pPr>
            <a:endParaRPr lang="en-US" kern="0" dirty="0">
              <a:latin typeface="+mn-lt"/>
              <a:cs typeface="+mn-cs"/>
            </a:endParaRPr>
          </a:p>
          <a:p>
            <a:pPr marL="800100" lvl="1" indent="-342900" eaLnBrk="0" hangingPunct="0">
              <a:lnSpc>
                <a:spcPct val="80000"/>
              </a:lnSpc>
              <a:spcBef>
                <a:spcPct val="20000"/>
              </a:spcBef>
              <a:buClr>
                <a:schemeClr val="bg2"/>
              </a:buClr>
              <a:buSzPct val="75000"/>
              <a:defRPr/>
            </a:pPr>
            <a:endParaRPr lang="en-US" kern="0" dirty="0">
              <a:latin typeface="+mn-lt"/>
              <a:cs typeface="+mn-cs"/>
            </a:endParaRPr>
          </a:p>
          <a:p>
            <a:pPr marL="800100" lvl="1" indent="-342900" eaLnBrk="0" hangingPunct="0">
              <a:lnSpc>
                <a:spcPct val="80000"/>
              </a:lnSpc>
              <a:spcBef>
                <a:spcPct val="20000"/>
              </a:spcBef>
              <a:buClr>
                <a:schemeClr val="bg2"/>
              </a:buClr>
              <a:buSzPct val="75000"/>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18252707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94481126-8C8F-4562-8443-B9DBF39F331D}" type="slidenum">
              <a:rPr lang="en-US" altLang="sv-SE" sz="1200">
                <a:latin typeface="Arial Black" panose="020B0A04020102020204" pitchFamily="34" charset="0"/>
              </a:rPr>
              <a:pPr eaLnBrk="1" hangingPunct="1"/>
              <a:t>71</a:t>
            </a:fld>
            <a:endParaRPr lang="en-US" altLang="sv-SE" sz="1200">
              <a:latin typeface="Arial Black" panose="020B0A04020102020204" pitchFamily="34" charset="0"/>
            </a:endParaRPr>
          </a:p>
        </p:txBody>
      </p:sp>
      <p:sp>
        <p:nvSpPr>
          <p:cNvPr id="62467" name="Rectangle 2"/>
          <p:cNvSpPr>
            <a:spLocks noGrp="1" noChangeArrowheads="1"/>
          </p:cNvSpPr>
          <p:nvPr>
            <p:ph type="title"/>
          </p:nvPr>
        </p:nvSpPr>
        <p:spPr>
          <a:xfrm>
            <a:off x="457200" y="214313"/>
            <a:ext cx="8229600" cy="1371600"/>
          </a:xfrm>
        </p:spPr>
        <p:txBody>
          <a:bodyPr>
            <a:normAutofit/>
          </a:bodyPr>
          <a:lstStyle/>
          <a:p>
            <a:r>
              <a:rPr lang="en-US" altLang="sv-SE" sz="3600" dirty="0"/>
              <a:t>What is Balance Scorecard?</a:t>
            </a:r>
            <a:endParaRPr lang="en-US" altLang="sv-SE" sz="3600" b="1" dirty="0" smtClean="0"/>
          </a:p>
        </p:txBody>
      </p:sp>
      <p:sp>
        <p:nvSpPr>
          <p:cNvPr id="6" name="Rectangle 3"/>
          <p:cNvSpPr txBox="1">
            <a:spLocks noChangeArrowheads="1"/>
          </p:cNvSpPr>
          <p:nvPr/>
        </p:nvSpPr>
        <p:spPr bwMode="auto">
          <a:xfrm>
            <a:off x="428625" y="1428750"/>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b="1" kern="0" dirty="0">
                <a:latin typeface="+mn-lt"/>
                <a:cs typeface="+mn-cs"/>
              </a:rPr>
              <a:t>Learning and Growth perspective</a:t>
            </a:r>
          </a:p>
          <a:p>
            <a:pPr marL="342900" indent="-342900" eaLnBrk="0" hangingPunct="0">
              <a:lnSpc>
                <a:spcPct val="80000"/>
              </a:lnSpc>
              <a:spcBef>
                <a:spcPct val="20000"/>
              </a:spcBef>
              <a:buClr>
                <a:schemeClr val="bg2"/>
              </a:buClr>
              <a:buSzPct val="75000"/>
              <a:buFont typeface="Wingdings" pitchFamily="2" charset="2"/>
              <a:buNone/>
              <a:defRPr/>
            </a:pPr>
            <a:endParaRPr lang="sv-SE" sz="2000"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sz="2000" kern="0" dirty="0">
                <a:latin typeface="+mn-lt"/>
                <a:cs typeface="+mn-cs"/>
              </a:rPr>
              <a:t>This </a:t>
            </a:r>
            <a:r>
              <a:rPr lang="sv-SE" sz="2000" kern="0" dirty="0" err="1">
                <a:latin typeface="+mn-lt"/>
                <a:cs typeface="+mn-cs"/>
              </a:rPr>
              <a:t>perspective</a:t>
            </a:r>
            <a:r>
              <a:rPr lang="sv-SE" sz="2000" kern="0" dirty="0">
                <a:latin typeface="+mn-lt"/>
                <a:cs typeface="+mn-cs"/>
              </a:rPr>
              <a:t> </a:t>
            </a:r>
            <a:r>
              <a:rPr lang="sv-SE" sz="2000" kern="0" dirty="0" err="1">
                <a:latin typeface="+mn-lt"/>
                <a:cs typeface="+mn-cs"/>
              </a:rPr>
              <a:t>measure</a:t>
            </a:r>
            <a:r>
              <a:rPr lang="sv-SE" sz="2000" kern="0" dirty="0">
                <a:latin typeface="+mn-lt"/>
                <a:cs typeface="+mn-cs"/>
              </a:rPr>
              <a:t> the </a:t>
            </a:r>
            <a:r>
              <a:rPr lang="sv-SE" sz="2000" kern="0" dirty="0" err="1">
                <a:latin typeface="+mn-lt"/>
                <a:cs typeface="+mn-cs"/>
              </a:rPr>
              <a:t>intangible</a:t>
            </a:r>
            <a:r>
              <a:rPr lang="sv-SE" sz="2000" kern="0" dirty="0">
                <a:latin typeface="+mn-lt"/>
                <a:cs typeface="+mn-cs"/>
              </a:rPr>
              <a:t> assets of an organisation.</a:t>
            </a:r>
          </a:p>
          <a:p>
            <a:pPr marL="342900" indent="-342900" eaLnBrk="0" hangingPunct="0">
              <a:lnSpc>
                <a:spcPct val="80000"/>
              </a:lnSpc>
              <a:spcBef>
                <a:spcPct val="20000"/>
              </a:spcBef>
              <a:buClr>
                <a:schemeClr val="bg2"/>
              </a:buClr>
              <a:buSzPct val="75000"/>
              <a:buFont typeface="Wingdings" pitchFamily="2" charset="2"/>
              <a:buNone/>
              <a:defRPr/>
            </a:pP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sz="2000" kern="0" dirty="0" err="1">
                <a:latin typeface="+mn-lt"/>
                <a:cs typeface="+mn-cs"/>
              </a:rPr>
              <a:t>Intangible</a:t>
            </a:r>
            <a:r>
              <a:rPr lang="sv-SE" sz="2000" kern="0" dirty="0">
                <a:latin typeface="+mn-lt"/>
                <a:cs typeface="+mn-cs"/>
              </a:rPr>
              <a:t> assets </a:t>
            </a:r>
            <a:r>
              <a:rPr lang="sv-SE" sz="2000" kern="0" dirty="0" err="1">
                <a:latin typeface="+mn-lt"/>
                <a:cs typeface="+mn-cs"/>
              </a:rPr>
              <a:t>can</a:t>
            </a:r>
            <a:r>
              <a:rPr lang="sv-SE" sz="2000" kern="0" dirty="0">
                <a:latin typeface="+mn-lt"/>
                <a:cs typeface="+mn-cs"/>
              </a:rPr>
              <a:t> be </a:t>
            </a:r>
            <a:r>
              <a:rPr lang="sv-SE" sz="2000" kern="0" dirty="0" err="1">
                <a:latin typeface="+mn-lt"/>
                <a:cs typeface="+mn-cs"/>
              </a:rPr>
              <a:t>classified</a:t>
            </a:r>
            <a:r>
              <a:rPr lang="sv-SE" sz="2000" kern="0" dirty="0">
                <a:latin typeface="+mn-lt"/>
                <a:cs typeface="+mn-cs"/>
              </a:rPr>
              <a:t> </a:t>
            </a:r>
            <a:r>
              <a:rPr lang="sv-SE" sz="2000" kern="0" dirty="0" err="1">
                <a:latin typeface="+mn-lt"/>
                <a:cs typeface="+mn-cs"/>
              </a:rPr>
              <a:t>into</a:t>
            </a:r>
            <a:r>
              <a:rPr lang="sv-SE" sz="2000" kern="0" dirty="0">
                <a:latin typeface="+mn-lt"/>
                <a:cs typeface="+mn-cs"/>
              </a:rPr>
              <a:t> </a:t>
            </a:r>
            <a:r>
              <a:rPr lang="sv-SE" sz="2000" kern="0" dirty="0" err="1">
                <a:latin typeface="+mn-lt"/>
                <a:cs typeface="+mn-cs"/>
              </a:rPr>
              <a:t>three</a:t>
            </a:r>
            <a:r>
              <a:rPr lang="sv-SE" sz="2000" kern="0" dirty="0">
                <a:latin typeface="+mn-lt"/>
                <a:cs typeface="+mn-cs"/>
              </a:rPr>
              <a:t> </a:t>
            </a:r>
            <a:r>
              <a:rPr lang="sv-SE" sz="2000" kern="0" dirty="0" err="1">
                <a:latin typeface="+mn-lt"/>
                <a:cs typeface="+mn-cs"/>
              </a:rPr>
              <a:t>categories</a:t>
            </a:r>
            <a:r>
              <a:rPr lang="sv-SE" sz="2000" kern="0" dirty="0">
                <a:latin typeface="+mn-lt"/>
                <a:cs typeface="+mn-cs"/>
              </a:rPr>
              <a:t>:</a:t>
            </a:r>
          </a:p>
          <a:p>
            <a:pPr eaLnBrk="0" hangingPunct="0">
              <a:lnSpc>
                <a:spcPct val="80000"/>
              </a:lnSpc>
              <a:spcBef>
                <a:spcPct val="20000"/>
              </a:spcBef>
              <a:buClr>
                <a:schemeClr val="bg2"/>
              </a:buClr>
              <a:buSzPct val="75000"/>
              <a:defRPr/>
            </a:pPr>
            <a:r>
              <a:rPr lang="sv-SE" sz="2000" kern="0" dirty="0" smtClean="0">
                <a:latin typeface="+mn-lt"/>
                <a:cs typeface="+mn-cs"/>
              </a:rPr>
              <a:t>- human </a:t>
            </a:r>
            <a:r>
              <a:rPr lang="sv-SE" sz="2000" kern="0" dirty="0">
                <a:latin typeface="+mn-lt"/>
                <a:cs typeface="+mn-cs"/>
              </a:rPr>
              <a:t>capital (i.e. </a:t>
            </a:r>
            <a:r>
              <a:rPr lang="sv-SE" sz="2000" kern="0" dirty="0" err="1">
                <a:latin typeface="+mn-lt"/>
                <a:cs typeface="+mn-cs"/>
              </a:rPr>
              <a:t>strategic</a:t>
            </a:r>
            <a:r>
              <a:rPr lang="sv-SE" sz="2000" kern="0" dirty="0">
                <a:latin typeface="+mn-lt"/>
                <a:cs typeface="+mn-cs"/>
              </a:rPr>
              <a:t> </a:t>
            </a:r>
            <a:r>
              <a:rPr lang="sv-SE" sz="2000" kern="0" dirty="0" err="1">
                <a:latin typeface="+mn-lt"/>
                <a:cs typeface="+mn-cs"/>
              </a:rPr>
              <a:t>competencies</a:t>
            </a:r>
            <a:r>
              <a:rPr lang="sv-SE" sz="2000" kern="0" dirty="0">
                <a:latin typeface="+mn-lt"/>
                <a:cs typeface="+mn-cs"/>
              </a:rPr>
              <a:t>)</a:t>
            </a:r>
          </a:p>
          <a:p>
            <a:pPr eaLnBrk="0" hangingPunct="0">
              <a:lnSpc>
                <a:spcPct val="80000"/>
              </a:lnSpc>
              <a:spcBef>
                <a:spcPct val="20000"/>
              </a:spcBef>
              <a:buClr>
                <a:schemeClr val="bg2"/>
              </a:buClr>
              <a:buSzPct val="75000"/>
              <a:defRPr/>
            </a:pPr>
            <a:r>
              <a:rPr lang="sv-SE" sz="2000" kern="0" dirty="0" smtClean="0">
                <a:latin typeface="+mn-lt"/>
                <a:cs typeface="+mn-cs"/>
              </a:rPr>
              <a:t>- information </a:t>
            </a:r>
            <a:r>
              <a:rPr lang="sv-SE" sz="2000" kern="0" dirty="0">
                <a:latin typeface="+mn-lt"/>
                <a:cs typeface="+mn-cs"/>
              </a:rPr>
              <a:t>capital (i.e. </a:t>
            </a:r>
            <a:r>
              <a:rPr lang="sv-SE" sz="2000" kern="0" dirty="0" err="1">
                <a:latin typeface="+mn-lt"/>
                <a:cs typeface="+mn-cs"/>
              </a:rPr>
              <a:t>strategic</a:t>
            </a:r>
            <a:r>
              <a:rPr lang="sv-SE" sz="2000" kern="0" dirty="0">
                <a:latin typeface="+mn-lt"/>
                <a:cs typeface="+mn-cs"/>
              </a:rPr>
              <a:t> information)</a:t>
            </a:r>
          </a:p>
          <a:p>
            <a:pPr eaLnBrk="0" hangingPunct="0">
              <a:lnSpc>
                <a:spcPct val="80000"/>
              </a:lnSpc>
              <a:spcBef>
                <a:spcPct val="20000"/>
              </a:spcBef>
              <a:buClr>
                <a:schemeClr val="bg2"/>
              </a:buClr>
              <a:buSzPct val="75000"/>
              <a:defRPr/>
            </a:pPr>
            <a:r>
              <a:rPr lang="sv-SE" sz="2000" kern="0" dirty="0" smtClean="0">
                <a:latin typeface="+mn-lt"/>
                <a:cs typeface="+mn-cs"/>
              </a:rPr>
              <a:t>- organisation </a:t>
            </a:r>
            <a:r>
              <a:rPr lang="sv-SE" sz="2000" kern="0" dirty="0">
                <a:latin typeface="+mn-lt"/>
                <a:cs typeface="+mn-cs"/>
              </a:rPr>
              <a:t>capital (i.e. </a:t>
            </a:r>
            <a:r>
              <a:rPr lang="sv-SE" sz="2000" kern="0" dirty="0" err="1">
                <a:latin typeface="+mn-lt"/>
                <a:cs typeface="+mn-cs"/>
              </a:rPr>
              <a:t>culture</a:t>
            </a:r>
            <a:r>
              <a:rPr lang="sv-SE" sz="2000" kern="0" dirty="0">
                <a:latin typeface="+mn-lt"/>
                <a:cs typeface="+mn-cs"/>
              </a:rPr>
              <a:t>, </a:t>
            </a:r>
            <a:r>
              <a:rPr lang="sv-SE" sz="2000" kern="0" dirty="0" err="1">
                <a:latin typeface="+mn-lt"/>
                <a:cs typeface="+mn-cs"/>
              </a:rPr>
              <a:t>leadershíp</a:t>
            </a:r>
            <a:r>
              <a:rPr lang="sv-SE" sz="2000" kern="0" dirty="0">
                <a:latin typeface="+mn-lt"/>
                <a:cs typeface="+mn-cs"/>
              </a:rPr>
              <a:t>, </a:t>
            </a:r>
            <a:r>
              <a:rPr lang="sv-SE" sz="2000" kern="0" dirty="0" err="1">
                <a:latin typeface="+mn-lt"/>
                <a:cs typeface="+mn-cs"/>
              </a:rPr>
              <a:t>alignment</a:t>
            </a:r>
            <a:r>
              <a:rPr lang="sv-SE" sz="2000" kern="0" dirty="0">
                <a:latin typeface="+mn-lt"/>
                <a:cs typeface="+mn-cs"/>
              </a:rPr>
              <a:t> of </a:t>
            </a:r>
            <a:r>
              <a:rPr lang="sv-SE" sz="2000" kern="0" dirty="0" err="1">
                <a:latin typeface="+mn-lt"/>
                <a:cs typeface="+mn-cs"/>
              </a:rPr>
              <a:t>goals</a:t>
            </a:r>
            <a:r>
              <a:rPr lang="sv-SE" sz="2000" kern="0" dirty="0">
                <a:latin typeface="+mn-lt"/>
                <a:cs typeface="+mn-cs"/>
              </a:rPr>
              <a:t> and </a:t>
            </a:r>
            <a:r>
              <a:rPr lang="sv-SE" sz="2000" kern="0" dirty="0" err="1">
                <a:latin typeface="+mn-lt"/>
                <a:cs typeface="+mn-cs"/>
              </a:rPr>
              <a:t>means</a:t>
            </a:r>
            <a:r>
              <a:rPr lang="sv-SE" sz="2000" kern="0" dirty="0">
                <a:latin typeface="+mn-lt"/>
                <a:cs typeface="+mn-cs"/>
              </a:rPr>
              <a:t>, teamwork)</a:t>
            </a:r>
          </a:p>
          <a:p>
            <a:pPr marL="342900" indent="-342900" eaLnBrk="0" hangingPunct="0">
              <a:lnSpc>
                <a:spcPct val="80000"/>
              </a:lnSpc>
              <a:spcBef>
                <a:spcPct val="20000"/>
              </a:spcBef>
              <a:buClr>
                <a:schemeClr val="bg2"/>
              </a:buClr>
              <a:buSzPct val="75000"/>
              <a:buFont typeface="Wingdings" pitchFamily="2" charset="2"/>
              <a:buNone/>
              <a:defRPr/>
            </a:pP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sz="2000" kern="0" dirty="0" err="1">
                <a:latin typeface="+mn-lt"/>
                <a:cs typeface="+mn-cs"/>
              </a:rPr>
              <a:t>Focusing</a:t>
            </a:r>
            <a:r>
              <a:rPr lang="sv-SE" sz="2000" kern="0" dirty="0">
                <a:latin typeface="+mn-lt"/>
                <a:cs typeface="+mn-cs"/>
              </a:rPr>
              <a:t> on the learning and </a:t>
            </a:r>
            <a:r>
              <a:rPr lang="sv-SE" sz="2000" kern="0" dirty="0" err="1">
                <a:latin typeface="+mn-lt"/>
                <a:cs typeface="+mn-cs"/>
              </a:rPr>
              <a:t>growth</a:t>
            </a:r>
            <a:r>
              <a:rPr lang="sv-SE" sz="2000" kern="0" dirty="0">
                <a:latin typeface="+mn-lt"/>
                <a:cs typeface="+mn-cs"/>
              </a:rPr>
              <a:t> </a:t>
            </a:r>
            <a:r>
              <a:rPr lang="sv-SE" sz="2000" kern="0" dirty="0" err="1">
                <a:latin typeface="+mn-lt"/>
                <a:cs typeface="+mn-cs"/>
              </a:rPr>
              <a:t>perspective</a:t>
            </a:r>
            <a:r>
              <a:rPr lang="sv-SE" sz="2000" kern="0" dirty="0">
                <a:latin typeface="+mn-lt"/>
                <a:cs typeface="+mn-cs"/>
              </a:rPr>
              <a:t> </a:t>
            </a:r>
            <a:r>
              <a:rPr lang="en-US" sz="2000" kern="0" dirty="0">
                <a:latin typeface="+mn-lt"/>
                <a:cs typeface="+mn-cs"/>
              </a:rPr>
              <a:t>may decrease short-term financial results, whilst contributing to long-term success</a:t>
            </a:r>
          </a:p>
          <a:p>
            <a:pPr marL="342900" indent="-342900" eaLnBrk="0" hangingPunct="0">
              <a:lnSpc>
                <a:spcPct val="80000"/>
              </a:lnSpc>
              <a:spcBef>
                <a:spcPct val="20000"/>
              </a:spcBef>
              <a:buClr>
                <a:schemeClr val="bg2"/>
              </a:buClr>
              <a:buSzPct val="75000"/>
              <a:buFont typeface="Wingdings" pitchFamily="2" charset="2"/>
              <a:buNone/>
              <a:defRPr/>
            </a:pPr>
            <a:endParaRPr lang="en-US"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en-US" sz="2000" i="1" kern="0" dirty="0">
                <a:latin typeface="+mn-lt"/>
                <a:cs typeface="+mn-cs"/>
              </a:rPr>
              <a:t>Examples of KPIs: </a:t>
            </a:r>
            <a:r>
              <a:rPr lang="en-US" sz="2000" kern="0" dirty="0">
                <a:latin typeface="+mn-lt"/>
                <a:cs typeface="+mn-cs"/>
              </a:rPr>
              <a:t>investment rate, illness rate, internal promotions, gender ratios </a:t>
            </a:r>
            <a:endParaRPr lang="sv-SE" sz="2000"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800100" lvl="1" indent="-342900" eaLnBrk="0" hangingPunct="0">
              <a:lnSpc>
                <a:spcPct val="80000"/>
              </a:lnSpc>
              <a:spcBef>
                <a:spcPct val="20000"/>
              </a:spcBef>
              <a:buClr>
                <a:schemeClr val="bg2"/>
              </a:buClr>
              <a:buSzPct val="75000"/>
              <a:defRPr/>
            </a:pPr>
            <a:endParaRPr lang="en-US" kern="0" dirty="0">
              <a:latin typeface="+mn-lt"/>
              <a:cs typeface="+mn-cs"/>
            </a:endParaRPr>
          </a:p>
          <a:p>
            <a:pPr marL="800100" lvl="1" indent="-342900" eaLnBrk="0" hangingPunct="0">
              <a:lnSpc>
                <a:spcPct val="80000"/>
              </a:lnSpc>
              <a:spcBef>
                <a:spcPct val="20000"/>
              </a:spcBef>
              <a:buClr>
                <a:schemeClr val="bg2"/>
              </a:buClr>
              <a:buSzPct val="75000"/>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en-US"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b="1"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TextBox 4"/>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3643466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36FB9933-CEB6-4AD2-A4CF-489229DD4620}" type="slidenum">
              <a:rPr lang="en-US" altLang="sv-SE" sz="1200">
                <a:latin typeface="Arial Black" panose="020B0A04020102020204" pitchFamily="34" charset="0"/>
              </a:rPr>
              <a:pPr eaLnBrk="1" hangingPunct="1"/>
              <a:t>72</a:t>
            </a:fld>
            <a:endParaRPr lang="en-US" altLang="sv-SE" sz="1200">
              <a:latin typeface="Arial Black" panose="020B0A04020102020204" pitchFamily="34" charset="0"/>
            </a:endParaRPr>
          </a:p>
        </p:txBody>
      </p:sp>
      <p:sp>
        <p:nvSpPr>
          <p:cNvPr id="63491" name="Rectangle 2"/>
          <p:cNvSpPr>
            <a:spLocks noGrp="1" noChangeArrowheads="1"/>
          </p:cNvSpPr>
          <p:nvPr>
            <p:ph type="title"/>
          </p:nvPr>
        </p:nvSpPr>
        <p:spPr>
          <a:xfrm>
            <a:off x="457200" y="214313"/>
            <a:ext cx="8229600" cy="1371600"/>
          </a:xfrm>
        </p:spPr>
        <p:txBody>
          <a:bodyPr>
            <a:normAutofit/>
          </a:bodyPr>
          <a:lstStyle/>
          <a:p>
            <a:r>
              <a:rPr lang="en-US" altLang="sv-SE" sz="3600" dirty="0" smtClean="0"/>
              <a:t>Improved version of BS - Strategy map</a:t>
            </a:r>
          </a:p>
        </p:txBody>
      </p:sp>
      <p:sp>
        <p:nvSpPr>
          <p:cNvPr id="6" name="Rectangle 3"/>
          <p:cNvSpPr txBox="1">
            <a:spLocks noChangeArrowheads="1"/>
          </p:cNvSpPr>
          <p:nvPr/>
        </p:nvSpPr>
        <p:spPr bwMode="auto">
          <a:xfrm>
            <a:off x="428625" y="1428750"/>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5" name="Rectangle 4"/>
          <p:cNvSpPr/>
          <p:nvPr/>
        </p:nvSpPr>
        <p:spPr>
          <a:xfrm>
            <a:off x="468313" y="1484313"/>
            <a:ext cx="8143875" cy="2924175"/>
          </a:xfrm>
          <a:prstGeom prst="rect">
            <a:avLst/>
          </a:prstGeom>
        </p:spPr>
        <p:txBody>
          <a:bodyPr>
            <a:spAutoFit/>
          </a:bodyPr>
          <a:lstStyle/>
          <a:p>
            <a:pPr marL="342900" indent="-342900" eaLnBrk="0" hangingPunct="0">
              <a:lnSpc>
                <a:spcPct val="80000"/>
              </a:lnSpc>
              <a:spcBef>
                <a:spcPct val="20000"/>
              </a:spcBef>
              <a:buClr>
                <a:schemeClr val="bg2"/>
              </a:buClr>
              <a:buSzPct val="75000"/>
              <a:buFont typeface="Wingdings" pitchFamily="2" charset="2"/>
              <a:buNone/>
              <a:defRPr/>
            </a:pPr>
            <a:r>
              <a:rPr lang="sv-SE" sz="2000" b="1" dirty="0">
                <a:latin typeface="+mn-lt"/>
                <a:cs typeface="Arial" charset="0"/>
              </a:rPr>
              <a:t>Improved version of BS in the middle of the 1990s:</a:t>
            </a:r>
          </a:p>
          <a:p>
            <a:pPr marL="342900" indent="-342900" eaLnBrk="0" hangingPunct="0">
              <a:lnSpc>
                <a:spcPct val="80000"/>
              </a:lnSpc>
              <a:spcBef>
                <a:spcPct val="20000"/>
              </a:spcBef>
              <a:buClr>
                <a:schemeClr val="bg2"/>
              </a:buClr>
              <a:buSzPct val="75000"/>
              <a:buFont typeface="Wingdings" pitchFamily="2" charset="2"/>
              <a:buNone/>
              <a:defRPr/>
            </a:pPr>
            <a:endParaRPr lang="sv-SE" sz="2000" dirty="0">
              <a:latin typeface="+mn-lt"/>
              <a:cs typeface="Arial" charset="0"/>
            </a:endParaRPr>
          </a:p>
          <a:p>
            <a:pPr marL="342900" indent="-342900" eaLnBrk="0" hangingPunct="0">
              <a:lnSpc>
                <a:spcPct val="80000"/>
              </a:lnSpc>
              <a:spcBef>
                <a:spcPct val="20000"/>
              </a:spcBef>
              <a:buClr>
                <a:schemeClr val="bg2"/>
              </a:buClr>
              <a:buSzPct val="75000"/>
              <a:buFont typeface="Wingdings" pitchFamily="2" charset="2"/>
              <a:buNone/>
              <a:defRPr/>
            </a:pPr>
            <a:r>
              <a:rPr lang="sv-SE" sz="2000" dirty="0">
                <a:latin typeface="+mn-lt"/>
                <a:cs typeface="Arial" charset="0"/>
              </a:rPr>
              <a:t>Kaplan and Norton claimed that </a:t>
            </a:r>
            <a:r>
              <a:rPr lang="en-US" sz="2000" dirty="0">
                <a:latin typeface="+mn-lt"/>
                <a:cs typeface="Arial" charset="0"/>
              </a:rPr>
              <a:t>KPI shall be selected based on a set of </a:t>
            </a:r>
            <a:r>
              <a:rPr lang="en-US" sz="2000" b="1" dirty="0">
                <a:latin typeface="+mn-lt"/>
                <a:cs typeface="Arial" charset="0"/>
              </a:rPr>
              <a:t>"strategic objectives</a:t>
            </a:r>
            <a:r>
              <a:rPr lang="sv-SE" sz="2000" dirty="0">
                <a:latin typeface="+mn-lt"/>
                <a:cs typeface="Arial" charset="0"/>
              </a:rPr>
              <a:t>”. The objectives should be related to each other via </a:t>
            </a:r>
            <a:r>
              <a:rPr lang="sv-SE" sz="2000" b="1" dirty="0" err="1">
                <a:latin typeface="+mn-lt"/>
                <a:cs typeface="Arial" charset="0"/>
              </a:rPr>
              <a:t>cause-effect</a:t>
            </a:r>
            <a:r>
              <a:rPr lang="sv-SE" sz="2000" b="1" dirty="0">
                <a:latin typeface="+mn-lt"/>
                <a:cs typeface="Arial" charset="0"/>
              </a:rPr>
              <a:t> </a:t>
            </a:r>
            <a:r>
              <a:rPr lang="sv-SE" sz="2000" b="1" dirty="0" err="1">
                <a:latin typeface="+mn-lt"/>
                <a:cs typeface="Arial" charset="0"/>
              </a:rPr>
              <a:t>linkage</a:t>
            </a:r>
            <a:r>
              <a:rPr lang="sv-SE" sz="2000" b="1" dirty="0">
                <a:latin typeface="+mn-lt"/>
                <a:cs typeface="Arial" charset="0"/>
              </a:rPr>
              <a:t> </a:t>
            </a:r>
            <a:r>
              <a:rPr lang="sv-SE" sz="2000" dirty="0">
                <a:latin typeface="+mn-lt"/>
                <a:cs typeface="Arial" charset="0"/>
              </a:rPr>
              <a:t>- called</a:t>
            </a:r>
            <a:r>
              <a:rPr lang="sv-SE" sz="2000" b="1" dirty="0">
                <a:latin typeface="+mn-lt"/>
                <a:cs typeface="Arial" charset="0"/>
              </a:rPr>
              <a:t> strategic </a:t>
            </a:r>
            <a:r>
              <a:rPr lang="sv-SE" sz="2000" b="1" dirty="0" err="1">
                <a:latin typeface="+mn-lt"/>
                <a:cs typeface="Arial" charset="0"/>
              </a:rPr>
              <a:t>map</a:t>
            </a:r>
            <a:r>
              <a:rPr lang="sv-SE" sz="2000" dirty="0">
                <a:latin typeface="+mn-lt"/>
                <a:cs typeface="Arial" charset="0"/>
              </a:rPr>
              <a:t>.</a:t>
            </a:r>
          </a:p>
          <a:p>
            <a:pPr marL="342900" indent="-342900" eaLnBrk="0" hangingPunct="0">
              <a:lnSpc>
                <a:spcPct val="80000"/>
              </a:lnSpc>
              <a:spcBef>
                <a:spcPct val="20000"/>
              </a:spcBef>
              <a:buClr>
                <a:schemeClr val="bg2"/>
              </a:buClr>
              <a:buSzPct val="75000"/>
              <a:buFont typeface="Wingdings" pitchFamily="2" charset="2"/>
              <a:buNone/>
              <a:defRPr/>
            </a:pPr>
            <a:endParaRPr lang="sv-SE" sz="2000" dirty="0">
              <a:latin typeface="+mn-lt"/>
              <a:cs typeface="Arial" charset="0"/>
            </a:endParaRPr>
          </a:p>
          <a:p>
            <a:pPr marL="342900" indent="-342900" eaLnBrk="0" hangingPunct="0">
              <a:lnSpc>
                <a:spcPct val="80000"/>
              </a:lnSpc>
              <a:spcBef>
                <a:spcPct val="20000"/>
              </a:spcBef>
              <a:buClr>
                <a:schemeClr val="bg2"/>
              </a:buClr>
              <a:buSzPct val="75000"/>
              <a:buFont typeface="Wingdings" pitchFamily="2" charset="2"/>
              <a:buNone/>
              <a:defRPr/>
            </a:pPr>
            <a:r>
              <a:rPr lang="sv-SE" sz="2000" dirty="0" err="1">
                <a:latin typeface="+mn-lt"/>
                <a:cs typeface="Arial" charset="0"/>
              </a:rPr>
              <a:t>Strategy</a:t>
            </a:r>
            <a:r>
              <a:rPr lang="sv-SE" sz="2000" dirty="0">
                <a:latin typeface="+mn-lt"/>
                <a:cs typeface="Arial" charset="0"/>
              </a:rPr>
              <a:t> </a:t>
            </a:r>
            <a:r>
              <a:rPr lang="sv-SE" sz="2000" dirty="0" err="1">
                <a:latin typeface="+mn-lt"/>
                <a:cs typeface="Arial" charset="0"/>
              </a:rPr>
              <a:t>map</a:t>
            </a:r>
            <a:r>
              <a:rPr lang="sv-SE" sz="2000" dirty="0">
                <a:latin typeface="+mn-lt"/>
                <a:cs typeface="Arial" charset="0"/>
              </a:rPr>
              <a:t> provides a </a:t>
            </a:r>
            <a:r>
              <a:rPr lang="sv-SE" sz="2000" b="1" dirty="0" err="1">
                <a:latin typeface="+mn-lt"/>
                <a:cs typeface="Arial" charset="0"/>
              </a:rPr>
              <a:t>visual</a:t>
            </a:r>
            <a:r>
              <a:rPr lang="sv-SE" sz="2000" b="1" dirty="0">
                <a:latin typeface="+mn-lt"/>
                <a:cs typeface="Arial" charset="0"/>
              </a:rPr>
              <a:t> representation of the linked </a:t>
            </a:r>
            <a:r>
              <a:rPr lang="sv-SE" sz="2000" b="1" dirty="0" err="1">
                <a:latin typeface="+mn-lt"/>
                <a:cs typeface="Arial" charset="0"/>
              </a:rPr>
              <a:t>components</a:t>
            </a:r>
            <a:r>
              <a:rPr lang="sv-SE" sz="2000" b="1" dirty="0">
                <a:latin typeface="+mn-lt"/>
                <a:cs typeface="Arial" charset="0"/>
              </a:rPr>
              <a:t> of an </a:t>
            </a:r>
            <a:r>
              <a:rPr lang="sv-SE" sz="2000" b="1" dirty="0" err="1">
                <a:latin typeface="+mn-lt"/>
                <a:cs typeface="Arial" charset="0"/>
              </a:rPr>
              <a:t>organisation’s</a:t>
            </a:r>
            <a:r>
              <a:rPr lang="sv-SE" sz="2000" b="1" dirty="0">
                <a:latin typeface="+mn-lt"/>
                <a:cs typeface="Arial" charset="0"/>
              </a:rPr>
              <a:t> </a:t>
            </a:r>
            <a:r>
              <a:rPr lang="sv-SE" sz="2000" b="1" dirty="0" err="1">
                <a:latin typeface="+mn-lt"/>
                <a:cs typeface="Arial" charset="0"/>
              </a:rPr>
              <a:t>strategy</a:t>
            </a:r>
            <a:endParaRPr lang="sv-SE" sz="2000" b="1" dirty="0">
              <a:latin typeface="+mn-lt"/>
              <a:cs typeface="Arial" charset="0"/>
            </a:endParaRPr>
          </a:p>
          <a:p>
            <a:pPr marL="342900" indent="-342900" eaLnBrk="0" hangingPunct="0">
              <a:lnSpc>
                <a:spcPct val="80000"/>
              </a:lnSpc>
              <a:spcBef>
                <a:spcPct val="20000"/>
              </a:spcBef>
              <a:buClr>
                <a:schemeClr val="bg2"/>
              </a:buClr>
              <a:buSzPct val="75000"/>
              <a:buFont typeface="Wingdings" pitchFamily="2" charset="2"/>
              <a:buNone/>
              <a:defRPr/>
            </a:pPr>
            <a:endParaRPr lang="sv-SE" dirty="0">
              <a:latin typeface="+mn-lt"/>
              <a:cs typeface="Arial" charset="0"/>
            </a:endParaRPr>
          </a:p>
          <a:p>
            <a:pPr marL="342900" indent="-342900" eaLnBrk="0" hangingPunct="0">
              <a:lnSpc>
                <a:spcPct val="80000"/>
              </a:lnSpc>
              <a:spcBef>
                <a:spcPct val="20000"/>
              </a:spcBef>
              <a:buClr>
                <a:schemeClr val="bg2"/>
              </a:buClr>
              <a:buSzPct val="75000"/>
              <a:buFont typeface="Wingdings" pitchFamily="2" charset="2"/>
              <a:buNone/>
              <a:defRPr/>
            </a:pPr>
            <a:endParaRPr lang="en-US" dirty="0">
              <a:latin typeface="+mn-lt"/>
              <a:cs typeface="Arial" charset="0"/>
            </a:endParaRPr>
          </a:p>
        </p:txBody>
      </p:sp>
      <p:sp>
        <p:nvSpPr>
          <p:cNvPr id="7" name="TextBox 6"/>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4256796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99F4CE66-B098-4BA5-B64A-6D2809101C75}" type="slidenum">
              <a:rPr lang="en-US" altLang="sv-SE" sz="1200">
                <a:latin typeface="Arial Black" panose="020B0A04020102020204" pitchFamily="34" charset="0"/>
              </a:rPr>
              <a:pPr eaLnBrk="1" hangingPunct="1"/>
              <a:t>73</a:t>
            </a:fld>
            <a:endParaRPr lang="en-US" altLang="sv-SE" sz="1200">
              <a:latin typeface="Arial Black" panose="020B0A04020102020204" pitchFamily="34" charset="0"/>
            </a:endParaRPr>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25538"/>
            <a:ext cx="85756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title"/>
          </p:nvPr>
        </p:nvSpPr>
        <p:spPr>
          <a:xfrm>
            <a:off x="457200" y="44450"/>
            <a:ext cx="8229600" cy="1371600"/>
          </a:xfrm>
        </p:spPr>
        <p:txBody>
          <a:bodyPr>
            <a:normAutofit/>
          </a:bodyPr>
          <a:lstStyle/>
          <a:p>
            <a:r>
              <a:rPr lang="en-US" altLang="sv-SE" sz="3600" dirty="0" smtClean="0"/>
              <a:t>Strategy Map</a:t>
            </a:r>
          </a:p>
        </p:txBody>
      </p:sp>
      <p:sp>
        <p:nvSpPr>
          <p:cNvPr id="10" name="TextBox 9"/>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35450579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000">
                <a:solidFill>
                  <a:schemeClr val="tx1"/>
                </a:solidFill>
                <a:latin typeface="Comic Sans MS" panose="030F0702030302020204" pitchFamily="66" charset="0"/>
                <a:cs typeface="Arial" panose="020B0604020202020204" pitchFamily="34" charset="0"/>
              </a:defRPr>
            </a:lvl1pPr>
            <a:lvl2pPr marL="742950" indent="-285750" eaLnBrk="0" hangingPunct="0">
              <a:defRPr sz="2000">
                <a:solidFill>
                  <a:schemeClr val="tx1"/>
                </a:solidFill>
                <a:latin typeface="Comic Sans MS" panose="030F0702030302020204" pitchFamily="66" charset="0"/>
                <a:cs typeface="Arial" panose="020B0604020202020204" pitchFamily="34" charset="0"/>
              </a:defRPr>
            </a:lvl2pPr>
            <a:lvl3pPr marL="1143000" indent="-228600" eaLnBrk="0" hangingPunct="0">
              <a:defRPr sz="2000">
                <a:solidFill>
                  <a:schemeClr val="tx1"/>
                </a:solidFill>
                <a:latin typeface="Comic Sans MS" panose="030F0702030302020204" pitchFamily="66" charset="0"/>
                <a:cs typeface="Arial" panose="020B0604020202020204" pitchFamily="34" charset="0"/>
              </a:defRPr>
            </a:lvl3pPr>
            <a:lvl4pPr marL="1600200" indent="-228600" eaLnBrk="0" hangingPunct="0">
              <a:defRPr sz="2000">
                <a:solidFill>
                  <a:schemeClr val="tx1"/>
                </a:solidFill>
                <a:latin typeface="Comic Sans MS" panose="030F0702030302020204" pitchFamily="66" charset="0"/>
                <a:cs typeface="Arial" panose="020B0604020202020204" pitchFamily="34" charset="0"/>
              </a:defRPr>
            </a:lvl4pPr>
            <a:lvl5pPr marL="2057400" indent="-228600" eaLnBrk="0" hangingPunct="0">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cs typeface="Arial" panose="020B0604020202020204" pitchFamily="34" charset="0"/>
              </a:defRPr>
            </a:lvl9pPr>
          </a:lstStyle>
          <a:p>
            <a:pPr eaLnBrk="1" hangingPunct="1"/>
            <a:fld id="{82DE9557-FABB-4AA8-B012-C32E6380A126}" type="slidenum">
              <a:rPr lang="en-US" altLang="sv-SE" sz="1200">
                <a:latin typeface="Arial Black" panose="020B0A04020102020204" pitchFamily="34" charset="0"/>
              </a:rPr>
              <a:pPr eaLnBrk="1" hangingPunct="1"/>
              <a:t>74</a:t>
            </a:fld>
            <a:endParaRPr lang="en-US" altLang="sv-SE" sz="1200">
              <a:latin typeface="Arial Black" panose="020B0A04020102020204" pitchFamily="34" charset="0"/>
            </a:endParaRPr>
          </a:p>
        </p:txBody>
      </p:sp>
      <p:sp>
        <p:nvSpPr>
          <p:cNvPr id="65539" name="Rectangle 2"/>
          <p:cNvSpPr>
            <a:spLocks noGrp="1" noChangeArrowheads="1"/>
          </p:cNvSpPr>
          <p:nvPr>
            <p:ph type="title"/>
          </p:nvPr>
        </p:nvSpPr>
        <p:spPr>
          <a:xfrm>
            <a:off x="457200" y="214313"/>
            <a:ext cx="8229600" cy="1371600"/>
          </a:xfrm>
        </p:spPr>
        <p:txBody>
          <a:bodyPr>
            <a:normAutofit/>
          </a:bodyPr>
          <a:lstStyle/>
          <a:p>
            <a:r>
              <a:rPr lang="en-US" altLang="sv-SE" sz="3600" dirty="0" smtClean="0"/>
              <a:t>Strategy Map</a:t>
            </a:r>
          </a:p>
        </p:txBody>
      </p:sp>
      <p:sp>
        <p:nvSpPr>
          <p:cNvPr id="6" name="Rectangle 3"/>
          <p:cNvSpPr txBox="1">
            <a:spLocks noChangeArrowheads="1"/>
          </p:cNvSpPr>
          <p:nvPr/>
        </p:nvSpPr>
        <p:spPr bwMode="auto">
          <a:xfrm>
            <a:off x="457200" y="1500188"/>
            <a:ext cx="8229600" cy="3886200"/>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2"/>
              </a:buClr>
              <a:buSzPct val="75000"/>
              <a:buFont typeface="Wingdings" pitchFamily="2" charset="2"/>
              <a:buNone/>
              <a:defRPr/>
            </a:pPr>
            <a:r>
              <a:rPr lang="sv-SE" kern="0" dirty="0">
                <a:latin typeface="+mn-lt"/>
                <a:cs typeface="+mn-cs"/>
              </a:rPr>
              <a:t>In a strategy map, the four perspectives are organised from financial, as the highest perspectives, via customer and internal process perspective, to learning&amp;growth, which is the lowest perspective. </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kern="0" dirty="0">
                <a:latin typeface="+mn-lt"/>
                <a:cs typeface="+mn-cs"/>
              </a:rPr>
              <a:t>The basic idea is that we start off by looking at a higher perspective to identify what we want to achieve (represented as stratetic objectives). We then see what work need to be done at the lower perspective in order to achieve higher perspectives stratetic objectives. </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kern="0" dirty="0">
                <a:latin typeface="+mn-lt"/>
                <a:cs typeface="+mn-cs"/>
              </a:rPr>
              <a:t>Thereby, strategy maps ”enables human, information and organisational capital to be represented as assets that eventually get converted  into cash, the ultimate liquid asset, through higher sales and lower </a:t>
            </a:r>
            <a:r>
              <a:rPr lang="sv-SE" kern="0" dirty="0" smtClean="0">
                <a:latin typeface="+mn-lt"/>
                <a:cs typeface="+mn-cs"/>
              </a:rPr>
              <a:t>spending”</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p>
          <a:p>
            <a:pPr marL="342900" indent="-342900" eaLnBrk="0" hangingPunct="0">
              <a:lnSpc>
                <a:spcPct val="80000"/>
              </a:lnSpc>
              <a:spcBef>
                <a:spcPct val="20000"/>
              </a:spcBef>
              <a:buClr>
                <a:schemeClr val="bg2"/>
              </a:buClr>
              <a:buSzPct val="75000"/>
              <a:buFont typeface="Wingdings" pitchFamily="2" charset="2"/>
              <a:buNone/>
              <a:defRPr/>
            </a:pPr>
            <a:r>
              <a:rPr lang="sv-SE" kern="0" dirty="0" smtClean="0">
                <a:latin typeface="+mn-lt"/>
                <a:cs typeface="+mn-cs"/>
              </a:rPr>
              <a:t>KPI are the means for measuring and relating these measures to each other</a:t>
            </a:r>
            <a:r>
              <a:rPr lang="sv-SE" kern="0" dirty="0">
                <a:latin typeface="+mn-lt"/>
                <a:cs typeface="+mn-cs"/>
              </a:rPr>
              <a:t>	</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r>
              <a:rPr lang="sv-SE" kern="0" dirty="0">
                <a:latin typeface="+mn-lt"/>
                <a:cs typeface="+mn-cs"/>
              </a:rPr>
              <a:t>   </a:t>
            </a: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a:p>
            <a:pPr marL="342900" indent="-342900" eaLnBrk="0" hangingPunct="0">
              <a:lnSpc>
                <a:spcPct val="80000"/>
              </a:lnSpc>
              <a:spcBef>
                <a:spcPct val="20000"/>
              </a:spcBef>
              <a:buClr>
                <a:schemeClr val="bg2"/>
              </a:buClr>
              <a:buSzPct val="75000"/>
              <a:buFont typeface="Wingdings" pitchFamily="2" charset="2"/>
              <a:buNone/>
              <a:defRPr/>
            </a:pPr>
            <a:endParaRPr lang="sv-SE" kern="0" dirty="0">
              <a:latin typeface="+mn-lt"/>
              <a:cs typeface="+mn-cs"/>
            </a:endParaRPr>
          </a:p>
        </p:txBody>
      </p:sp>
      <p:sp>
        <p:nvSpPr>
          <p:cNvPr id="7" name="TextBox 6"/>
          <p:cNvSpPr txBox="1"/>
          <p:nvPr/>
        </p:nvSpPr>
        <p:spPr>
          <a:xfrm>
            <a:off x="5981700" y="6434138"/>
            <a:ext cx="5286375" cy="306387"/>
          </a:xfrm>
          <a:prstGeom prst="rect">
            <a:avLst/>
          </a:prstGeom>
          <a:noFill/>
        </p:spPr>
        <p:txBody>
          <a:bodyPr>
            <a:spAutoFit/>
          </a:bodyPr>
          <a:lstStyle/>
          <a:p>
            <a:pPr>
              <a:defRPr/>
            </a:pPr>
            <a:r>
              <a:rPr lang="sv-SE" sz="1400" dirty="0" err="1">
                <a:latin typeface="+mj-lt"/>
                <a:cs typeface="Arial" charset="0"/>
              </a:rPr>
              <a:t>Kaplan&amp;Norton</a:t>
            </a:r>
            <a:r>
              <a:rPr lang="sv-SE" sz="1400" dirty="0">
                <a:latin typeface="+mj-lt"/>
                <a:cs typeface="Arial" charset="0"/>
              </a:rPr>
              <a:t>, 2004</a:t>
            </a:r>
          </a:p>
        </p:txBody>
      </p:sp>
    </p:spTree>
    <p:extLst>
      <p:ext uri="{BB962C8B-B14F-4D97-AF65-F5344CB8AC3E}">
        <p14:creationId xmlns:p14="http://schemas.microsoft.com/office/powerpoint/2010/main" val="10167952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Report 5, Task 1</a:t>
            </a:r>
            <a:endParaRPr lang="sv-SE" sz="3600" dirty="0"/>
          </a:p>
        </p:txBody>
      </p:sp>
      <p:sp>
        <p:nvSpPr>
          <p:cNvPr id="3" name="Content Placeholder 2"/>
          <p:cNvSpPr>
            <a:spLocks noGrp="1"/>
          </p:cNvSpPr>
          <p:nvPr>
            <p:ph idx="1"/>
          </p:nvPr>
        </p:nvSpPr>
        <p:spPr/>
        <p:txBody>
          <a:bodyPr>
            <a:normAutofit/>
          </a:bodyPr>
          <a:lstStyle/>
          <a:p>
            <a:r>
              <a:rPr lang="sv-SE" sz="2000" dirty="0" smtClean="0"/>
              <a:t>Use the web to find a knowledge management software system and describe its</a:t>
            </a:r>
          </a:p>
          <a:p>
            <a:pPr lvl="1"/>
            <a:r>
              <a:rPr lang="sv-SE" sz="2000" dirty="0" smtClean="0"/>
              <a:t>Functions</a:t>
            </a:r>
          </a:p>
          <a:p>
            <a:pPr lvl="1"/>
            <a:r>
              <a:rPr lang="sv-SE" sz="2000" dirty="0" smtClean="0"/>
              <a:t>Benefits </a:t>
            </a:r>
          </a:p>
          <a:p>
            <a:pPr lvl="1"/>
            <a:r>
              <a:rPr lang="sv-SE" sz="2000" dirty="0" smtClean="0"/>
              <a:t>Drawbacks</a:t>
            </a:r>
          </a:p>
          <a:p>
            <a:pPr marL="514350" indent="-457200"/>
            <a:r>
              <a:rPr lang="sv-SE" sz="2000" dirty="0" smtClean="0"/>
              <a:t>Discuss why you classify it as a knowledge manangement system</a:t>
            </a:r>
          </a:p>
          <a:p>
            <a:pPr marL="514350" indent="-457200"/>
            <a:r>
              <a:rPr lang="sv-SE" sz="2000" dirty="0" smtClean="0"/>
              <a:t>Describe how an organisation can use the system</a:t>
            </a:r>
            <a:endParaRPr lang="sv-SE" sz="2000" dirty="0"/>
          </a:p>
        </p:txBody>
      </p:sp>
    </p:spTree>
    <p:extLst>
      <p:ext uri="{BB962C8B-B14F-4D97-AF65-F5344CB8AC3E}">
        <p14:creationId xmlns:p14="http://schemas.microsoft.com/office/powerpoint/2010/main" val="1003496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3600" dirty="0" smtClean="0"/>
              <a:t>Report 5, Task 2</a:t>
            </a:r>
            <a:endParaRPr lang="sv-SE" sz="3600" dirty="0"/>
          </a:p>
        </p:txBody>
      </p:sp>
      <p:sp>
        <p:nvSpPr>
          <p:cNvPr id="3" name="Content Placeholder 2"/>
          <p:cNvSpPr>
            <a:spLocks noGrp="1"/>
          </p:cNvSpPr>
          <p:nvPr>
            <p:ph idx="1"/>
          </p:nvPr>
        </p:nvSpPr>
        <p:spPr/>
        <p:txBody>
          <a:bodyPr>
            <a:normAutofit/>
          </a:bodyPr>
          <a:lstStyle/>
          <a:p>
            <a:r>
              <a:rPr lang="sv-SE" sz="2000" dirty="0" smtClean="0"/>
              <a:t>Browse the paper of digital infrastructure and answering the following questions:</a:t>
            </a:r>
          </a:p>
          <a:p>
            <a:pPr lvl="1"/>
            <a:r>
              <a:rPr lang="sv-SE" sz="2000" dirty="0" smtClean="0"/>
              <a:t>What is a digital infrastructure and how is it different from other IT systems?</a:t>
            </a:r>
          </a:p>
          <a:p>
            <a:pPr lvl="1"/>
            <a:r>
              <a:rPr lang="sv-SE" sz="2000" dirty="0" smtClean="0"/>
              <a:t>The paper discuss the paradoxical nature of digital infrastructure. Discuss </a:t>
            </a:r>
            <a:r>
              <a:rPr lang="sv-SE" sz="2000" dirty="0"/>
              <a:t>the paradoxical </a:t>
            </a:r>
            <a:r>
              <a:rPr lang="sv-SE" sz="2000" dirty="0" smtClean="0"/>
              <a:t>nature.</a:t>
            </a:r>
          </a:p>
          <a:p>
            <a:pPr lvl="1"/>
            <a:r>
              <a:rPr lang="sv-SE" sz="2000" dirty="0" smtClean="0"/>
              <a:t>Discuss the relationships between </a:t>
            </a:r>
            <a:r>
              <a:rPr lang="sv-SE" sz="2000" dirty="0"/>
              <a:t>digital infrastructure </a:t>
            </a:r>
            <a:r>
              <a:rPr lang="sv-SE" sz="2000" dirty="0" smtClean="0"/>
              <a:t> and knowledge management.</a:t>
            </a:r>
            <a:endParaRPr lang="sv-SE" sz="2000" dirty="0"/>
          </a:p>
        </p:txBody>
      </p:sp>
    </p:spTree>
    <p:extLst>
      <p:ext uri="{BB962C8B-B14F-4D97-AF65-F5344CB8AC3E}">
        <p14:creationId xmlns:p14="http://schemas.microsoft.com/office/powerpoint/2010/main" val="3999522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Predictive knowledge</a:t>
            </a:r>
            <a:endParaRPr lang="sv-SE" sz="3600" dirty="0"/>
          </a:p>
        </p:txBody>
      </p:sp>
      <p:sp>
        <p:nvSpPr>
          <p:cNvPr id="3" name="Content Placeholder 2"/>
          <p:cNvSpPr>
            <a:spLocks noGrp="1"/>
          </p:cNvSpPr>
          <p:nvPr>
            <p:ph idx="1"/>
          </p:nvPr>
        </p:nvSpPr>
        <p:spPr/>
        <p:txBody>
          <a:bodyPr>
            <a:normAutofit/>
          </a:bodyPr>
          <a:lstStyle/>
          <a:p>
            <a:r>
              <a:rPr lang="en-GB" sz="2000" i="1" dirty="0"/>
              <a:t>Predictive knowledge</a:t>
            </a:r>
            <a:r>
              <a:rPr lang="en-GB" sz="2000" dirty="0"/>
              <a:t> offers </a:t>
            </a:r>
            <a:r>
              <a:rPr lang="en-GB" sz="2000" b="1" dirty="0"/>
              <a:t>black-box predictions, </a:t>
            </a:r>
            <a:r>
              <a:rPr lang="en-GB" sz="2000" dirty="0"/>
              <a:t>i.e. </a:t>
            </a:r>
            <a:r>
              <a:rPr lang="en-GB" sz="2000" b="1" dirty="0"/>
              <a:t>it predicts outcomes based on underlying factors but without explaining causal or other relationships between them</a:t>
            </a:r>
            <a:r>
              <a:rPr lang="en-GB" sz="2000" dirty="0"/>
              <a:t>. </a:t>
            </a:r>
            <a:endParaRPr lang="en-GB" sz="2000" dirty="0" smtClean="0"/>
          </a:p>
          <a:p>
            <a:r>
              <a:rPr lang="en-GB" sz="2000" b="1" dirty="0" smtClean="0"/>
              <a:t>The </a:t>
            </a:r>
            <a:r>
              <a:rPr lang="en-GB" sz="2000" b="1" dirty="0"/>
              <a:t>goal of predictive knowledge is accurate prediction, not </a:t>
            </a:r>
            <a:r>
              <a:rPr lang="en-GB" sz="2000" b="1" dirty="0" smtClean="0"/>
              <a:t>understanding</a:t>
            </a:r>
          </a:p>
          <a:p>
            <a:pPr hangingPunct="0"/>
            <a:r>
              <a:rPr lang="en-GB" sz="2000" dirty="0"/>
              <a:t>Examples of predictive knowledge:</a:t>
            </a:r>
            <a:endParaRPr lang="sv-SE" sz="2000" dirty="0"/>
          </a:p>
          <a:p>
            <a:pPr lvl="1" hangingPunct="0"/>
            <a:r>
              <a:rPr lang="en-US" sz="1800" dirty="0"/>
              <a:t>The treatment of patients by physicians with unwashed hands may result in diseases. </a:t>
            </a:r>
            <a:endParaRPr lang="sv-SE" sz="1800" dirty="0"/>
          </a:p>
          <a:p>
            <a:pPr lvl="1" hangingPunct="0"/>
            <a:r>
              <a:rPr lang="en-GB" sz="1800" dirty="0"/>
              <a:t>Heavy exposure to sunlight may result in skin diseases.</a:t>
            </a:r>
            <a:endParaRPr lang="sv-SE" sz="1800" dirty="0"/>
          </a:p>
          <a:p>
            <a:endParaRPr lang="sv-SE" sz="2000" dirty="0"/>
          </a:p>
        </p:txBody>
      </p:sp>
    </p:spTree>
    <p:extLst>
      <p:ext uri="{BB962C8B-B14F-4D97-AF65-F5344CB8AC3E}">
        <p14:creationId xmlns:p14="http://schemas.microsoft.com/office/powerpoint/2010/main" val="419388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Explanatory and predictive knowledge</a:t>
            </a:r>
            <a:endParaRPr lang="sv-SE" dirty="0"/>
          </a:p>
        </p:txBody>
      </p:sp>
      <p:sp>
        <p:nvSpPr>
          <p:cNvPr id="3" name="Content Placeholder 2"/>
          <p:cNvSpPr>
            <a:spLocks noGrp="1"/>
          </p:cNvSpPr>
          <p:nvPr>
            <p:ph idx="1"/>
          </p:nvPr>
        </p:nvSpPr>
        <p:spPr/>
        <p:txBody>
          <a:bodyPr>
            <a:normAutofit fontScale="70000" lnSpcReduction="20000"/>
          </a:bodyPr>
          <a:lstStyle/>
          <a:p>
            <a:r>
              <a:rPr lang="en-GB" i="1" dirty="0"/>
              <a:t>Explanatory and predictive knowledge</a:t>
            </a:r>
            <a:r>
              <a:rPr lang="en-GB" dirty="0"/>
              <a:t> offers both explanations and </a:t>
            </a:r>
            <a:r>
              <a:rPr lang="en-GB" dirty="0" smtClean="0"/>
              <a:t>predictions </a:t>
            </a:r>
          </a:p>
          <a:p>
            <a:r>
              <a:rPr lang="en-GB" dirty="0" smtClean="0"/>
              <a:t>It </a:t>
            </a:r>
            <a:r>
              <a:rPr lang="en-GB" b="1" dirty="0"/>
              <a:t>predicts outcomes and explains how these are related to underlying mechanisms and factors, often through causal relationships. </a:t>
            </a:r>
            <a:endParaRPr lang="en-GB" b="1" dirty="0" smtClean="0"/>
          </a:p>
          <a:p>
            <a:r>
              <a:rPr lang="en-GB" dirty="0" smtClean="0"/>
              <a:t>This </a:t>
            </a:r>
            <a:r>
              <a:rPr lang="en-GB" dirty="0"/>
              <a:t>kind of knowledge is considered the most common in natural science. It is much less common in the IT area, but there are examples such as the </a:t>
            </a:r>
            <a:r>
              <a:rPr lang="en-GB" b="1" dirty="0"/>
              <a:t>Technology Acceptance Model (TAM) </a:t>
            </a:r>
            <a:r>
              <a:rPr lang="en-GB" dirty="0"/>
              <a:t>(</a:t>
            </a:r>
            <a:r>
              <a:rPr lang="en-GB" dirty="0" err="1"/>
              <a:t>Venkatesh</a:t>
            </a:r>
            <a:r>
              <a:rPr lang="en-GB" dirty="0"/>
              <a:t> and Davis 2000), and </a:t>
            </a:r>
            <a:r>
              <a:rPr lang="en-GB" b="1" dirty="0" err="1"/>
              <a:t>DeLone</a:t>
            </a:r>
            <a:r>
              <a:rPr lang="en-GB" b="1" dirty="0"/>
              <a:t> and McLean’s model of information system success </a:t>
            </a:r>
            <a:r>
              <a:rPr lang="en-GB" dirty="0"/>
              <a:t>(</a:t>
            </a:r>
            <a:r>
              <a:rPr lang="en-GB" dirty="0" err="1"/>
              <a:t>DeLone</a:t>
            </a:r>
            <a:r>
              <a:rPr lang="en-GB" dirty="0"/>
              <a:t> and McLean 2003). </a:t>
            </a:r>
            <a:endParaRPr lang="en-GB" dirty="0" smtClean="0"/>
          </a:p>
          <a:p>
            <a:pPr hangingPunct="0"/>
            <a:r>
              <a:rPr lang="en-GB" dirty="0"/>
              <a:t>Examples of explanatory and predictive knowledge:</a:t>
            </a:r>
            <a:endParaRPr lang="sv-SE" dirty="0"/>
          </a:p>
          <a:p>
            <a:pPr lvl="1" hangingPunct="0"/>
            <a:r>
              <a:rPr lang="en-GB" sz="2600" dirty="0"/>
              <a:t>Microorganisms can survive in dirt and infect people that come into contact with them.</a:t>
            </a:r>
            <a:endParaRPr lang="sv-SE" sz="2600" dirty="0"/>
          </a:p>
          <a:p>
            <a:pPr lvl="1" hangingPunct="0"/>
            <a:r>
              <a:rPr lang="en-GB" sz="2600" dirty="0"/>
              <a:t>Exposure to the ultraviolet radiation of sunlight may cause a burn of the skin, which may result in skin diseases.</a:t>
            </a:r>
            <a:endParaRPr lang="sv-SE" sz="2600" dirty="0"/>
          </a:p>
          <a:p>
            <a:endParaRPr lang="en-GB" dirty="0" smtClean="0"/>
          </a:p>
          <a:p>
            <a:endParaRPr lang="sv-SE" dirty="0"/>
          </a:p>
        </p:txBody>
      </p:sp>
    </p:spTree>
    <p:extLst>
      <p:ext uri="{BB962C8B-B14F-4D97-AF65-F5344CB8AC3E}">
        <p14:creationId xmlns:p14="http://schemas.microsoft.com/office/powerpoint/2010/main" val="3920134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5858</TotalTime>
  <Words>5526</Words>
  <Application>Microsoft Office PowerPoint</Application>
  <PresentationFormat>On-screen Show (4:3)</PresentationFormat>
  <Paragraphs>668</Paragraphs>
  <Slides>76</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3" baseType="lpstr">
      <vt:lpstr>Arial</vt:lpstr>
      <vt:lpstr>Arial Black</vt:lpstr>
      <vt:lpstr>Calibri</vt:lpstr>
      <vt:lpstr>Times New Roman</vt:lpstr>
      <vt:lpstr>Wingdings</vt:lpstr>
      <vt:lpstr>Office Theme</vt:lpstr>
      <vt:lpstr>Visio</vt:lpstr>
      <vt:lpstr>Knowledge Management  Lecture 7: Theories</vt:lpstr>
      <vt:lpstr>PowerPoint Presentation</vt:lpstr>
      <vt:lpstr>Knowledge types</vt:lpstr>
      <vt:lpstr>Definitional knowledge</vt:lpstr>
      <vt:lpstr>Descriptive knowledge</vt:lpstr>
      <vt:lpstr>Explanatory knowledge</vt:lpstr>
      <vt:lpstr>Explanatory knowledge</vt:lpstr>
      <vt:lpstr>Predictive knowledge</vt:lpstr>
      <vt:lpstr>Explanatory and predictive knowledge</vt:lpstr>
      <vt:lpstr>Presciptive knowledge</vt:lpstr>
      <vt:lpstr>Presciptive knowledge</vt:lpstr>
      <vt:lpstr>PowerPoint Presentation</vt:lpstr>
      <vt:lpstr>Theories </vt:lpstr>
      <vt:lpstr>Theories </vt:lpstr>
      <vt:lpstr>Theoretical frameworks</vt:lpstr>
      <vt:lpstr>Theory, Concepts, Application - Writing a essay</vt:lpstr>
      <vt:lpstr>A theory</vt:lpstr>
      <vt:lpstr>Different levels of theories </vt:lpstr>
      <vt:lpstr>Different levels of theories </vt:lpstr>
      <vt:lpstr>Different levels of theories </vt:lpstr>
      <vt:lpstr>Grand Theory and Middle Range Theory</vt:lpstr>
      <vt:lpstr>Scientific theory – definition</vt:lpstr>
      <vt:lpstr>Inductive reasoning</vt:lpstr>
      <vt:lpstr>Theory – definition</vt:lpstr>
      <vt:lpstr>Theory vs Hypoyhesis</vt:lpstr>
      <vt:lpstr>Common IS theories</vt:lpstr>
      <vt:lpstr>Report 4, Task 1</vt:lpstr>
      <vt:lpstr>Report 4, Task 2</vt:lpstr>
      <vt:lpstr>Agency theory</vt:lpstr>
      <vt:lpstr>Technology Acceptance Model (TAM)</vt:lpstr>
      <vt:lpstr>UTAUT</vt:lpstr>
      <vt:lpstr>System theory</vt:lpstr>
      <vt:lpstr>Sociotechnical theory</vt:lpstr>
      <vt:lpstr>PowerPoint Presentation</vt:lpstr>
      <vt:lpstr>Organisational theory</vt:lpstr>
      <vt:lpstr>Contingency theory</vt:lpstr>
      <vt:lpstr>Resourse dependency theory</vt:lpstr>
      <vt:lpstr>Institutional theory</vt:lpstr>
      <vt:lpstr>Institutional theory</vt:lpstr>
      <vt:lpstr>PowerPoint Presentation</vt:lpstr>
      <vt:lpstr>Business Process Improvement methods/ Quality management approaches</vt:lpstr>
      <vt:lpstr>What is Six Sigma?</vt:lpstr>
      <vt:lpstr>What is Six Sigma?</vt:lpstr>
      <vt:lpstr>What is Six Sigma?</vt:lpstr>
      <vt:lpstr>What is Six Sigma?</vt:lpstr>
      <vt:lpstr>How to perform Six Sigma?</vt:lpstr>
      <vt:lpstr>How to perform Six Sigma DMAIC?</vt:lpstr>
      <vt:lpstr>How to perform Six Sigma DMAIC?</vt:lpstr>
      <vt:lpstr>Using Ishikawa diagram </vt:lpstr>
      <vt:lpstr>Benefits and Drawbacks of Six Sigma</vt:lpstr>
      <vt:lpstr>Why Lean?</vt:lpstr>
      <vt:lpstr>Why Lean?</vt:lpstr>
      <vt:lpstr>What is not Lean?</vt:lpstr>
      <vt:lpstr>What is not Lean?</vt:lpstr>
      <vt:lpstr>What is Lean?</vt:lpstr>
      <vt:lpstr>What is Lean?</vt:lpstr>
      <vt:lpstr>What is Lean?</vt:lpstr>
      <vt:lpstr>Lean tool: Value stream mapping</vt:lpstr>
      <vt:lpstr>Different process techniques supporting value stream mapping</vt:lpstr>
      <vt:lpstr>Benefits and drawbacks of Lean</vt:lpstr>
      <vt:lpstr>Why Activity Based Costing (ABC)? </vt:lpstr>
      <vt:lpstr>Why Activity Based Costing? </vt:lpstr>
      <vt:lpstr>What is Activity Based Costing? </vt:lpstr>
      <vt:lpstr>Benefits and drawbacks of Activity Based Costing</vt:lpstr>
      <vt:lpstr>Why Balance Scorecard?</vt:lpstr>
      <vt:lpstr>Why Balance Scorecard?</vt:lpstr>
      <vt:lpstr>What is Balance Scorecard?</vt:lpstr>
      <vt:lpstr>What is Balance Scorecard?</vt:lpstr>
      <vt:lpstr>What is Balance Scorecard?</vt:lpstr>
      <vt:lpstr>What is Balance Scorecard?</vt:lpstr>
      <vt:lpstr>What is Balance Scorecard?</vt:lpstr>
      <vt:lpstr>Improved version of BS - Strategy map</vt:lpstr>
      <vt:lpstr>Strategy Map</vt:lpstr>
      <vt:lpstr>Strategy Map</vt:lpstr>
      <vt:lpstr>Report 5, Task 1</vt:lpstr>
      <vt:lpstr>Report 5, Task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islabb</dc:creator>
  <cp:lastModifiedBy>Erik Perjons</cp:lastModifiedBy>
  <cp:revision>125</cp:revision>
  <dcterms:created xsi:type="dcterms:W3CDTF">2014-02-07T20:46:45Z</dcterms:created>
  <dcterms:modified xsi:type="dcterms:W3CDTF">2018-10-20T06:43:36Z</dcterms:modified>
</cp:coreProperties>
</file>