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40"/>
  </p:notesMasterIdLst>
  <p:handoutMasterIdLst>
    <p:handoutMasterId r:id="rId41"/>
  </p:handoutMasterIdLst>
  <p:sldIdLst>
    <p:sldId id="479" r:id="rId6"/>
    <p:sldId id="613" r:id="rId7"/>
    <p:sldId id="582" r:id="rId8"/>
    <p:sldId id="583" r:id="rId9"/>
    <p:sldId id="584" r:id="rId10"/>
    <p:sldId id="585" r:id="rId11"/>
    <p:sldId id="586" r:id="rId12"/>
    <p:sldId id="616" r:id="rId13"/>
    <p:sldId id="587" r:id="rId14"/>
    <p:sldId id="654" r:id="rId15"/>
    <p:sldId id="615" r:id="rId16"/>
    <p:sldId id="650" r:id="rId17"/>
    <p:sldId id="651" r:id="rId18"/>
    <p:sldId id="655" r:id="rId19"/>
    <p:sldId id="657" r:id="rId20"/>
    <p:sldId id="656" r:id="rId21"/>
    <p:sldId id="617" r:id="rId22"/>
    <p:sldId id="590" r:id="rId23"/>
    <p:sldId id="589" r:id="rId24"/>
    <p:sldId id="618" r:id="rId25"/>
    <p:sldId id="500" r:id="rId26"/>
    <p:sldId id="639" r:id="rId27"/>
    <p:sldId id="640" r:id="rId28"/>
    <p:sldId id="641" r:id="rId29"/>
    <p:sldId id="642" r:id="rId30"/>
    <p:sldId id="619" r:id="rId31"/>
    <p:sldId id="648" r:id="rId32"/>
    <p:sldId id="647" r:id="rId33"/>
    <p:sldId id="644" r:id="rId34"/>
    <p:sldId id="646" r:id="rId35"/>
    <p:sldId id="645" r:id="rId36"/>
    <p:sldId id="653" r:id="rId37"/>
    <p:sldId id="652" r:id="rId38"/>
    <p:sldId id="621" r:id="rId39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8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9/24/2018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2018-09-24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6389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26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5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34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4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9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5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11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17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EF75F-21EE-4E99-A14A-720825EB73BE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104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21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9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22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20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23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88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24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8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25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8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2018-09-24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9/24/2018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2018-09-24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9/24/2018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 fontScale="90000"/>
          </a:bodyPr>
          <a:lstStyle/>
          <a:p>
            <a:r>
              <a:rPr lang="sv-SE" sz="2250" dirty="0"/>
              <a:t/>
            </a:r>
            <a:br>
              <a:rPr lang="sv-SE" sz="2250" dirty="0"/>
            </a:br>
            <a:r>
              <a:rPr lang="sv-SE" sz="3300" dirty="0" err="1" smtClean="0"/>
              <a:t>Knowledge</a:t>
            </a:r>
            <a:r>
              <a:rPr lang="sv-SE" sz="3300" dirty="0" smtClean="0"/>
              <a:t> Management Systems</a:t>
            </a:r>
            <a:br>
              <a:rPr lang="sv-SE" sz="3300" dirty="0" smtClean="0"/>
            </a:br>
            <a:r>
              <a:rPr lang="sv-SE" sz="3300" dirty="0" smtClean="0"/>
              <a:t>Part 2</a:t>
            </a:r>
            <a:endParaRPr lang="sv-SE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7"/>
    </mc:Choice>
    <mc:Fallback>
      <p:transition spd="slow" advTm="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Web 2.0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600" dirty="0" smtClean="0"/>
              <a:t>Web 2.0 </a:t>
            </a:r>
            <a:r>
              <a:rPr lang="sv-SE" sz="1600" dirty="0" err="1" smtClean="0"/>
              <a:t>can</a:t>
            </a:r>
            <a:r>
              <a:rPr lang="sv-SE" sz="1600" dirty="0" smtClean="0"/>
              <a:t> be </a:t>
            </a:r>
            <a:r>
              <a:rPr lang="sv-SE" sz="1600" dirty="0" err="1" smtClean="0"/>
              <a:t>see</a:t>
            </a:r>
            <a:r>
              <a:rPr lang="sv-SE" sz="1600" dirty="0" smtClean="0"/>
              <a:t> as a </a:t>
            </a:r>
            <a:r>
              <a:rPr lang="sv-SE" sz="1600" dirty="0" err="1" smtClean="0"/>
              <a:t>number</a:t>
            </a:r>
            <a:r>
              <a:rPr lang="sv-SE" sz="1600" dirty="0" smtClean="0"/>
              <a:t> </a:t>
            </a:r>
            <a:r>
              <a:rPr lang="sv-SE" sz="1600" dirty="0" err="1" smtClean="0"/>
              <a:t>principles</a:t>
            </a:r>
            <a:r>
              <a:rPr lang="sv-SE" sz="1600" dirty="0" smtClean="0"/>
              <a:t> </a:t>
            </a:r>
            <a:r>
              <a:rPr lang="sv-SE" sz="1600" dirty="0" smtClean="0"/>
              <a:t>on </a:t>
            </a:r>
            <a:r>
              <a:rPr lang="sv-SE" sz="1600" dirty="0" err="1" smtClean="0"/>
              <a:t>which</a:t>
            </a:r>
            <a:r>
              <a:rPr lang="sv-SE" sz="1600" dirty="0" smtClean="0"/>
              <a:t> the (social media) </a:t>
            </a:r>
            <a:r>
              <a:rPr lang="sv-SE" sz="1600" dirty="0" err="1" smtClean="0"/>
              <a:t>applications</a:t>
            </a:r>
            <a:r>
              <a:rPr lang="sv-SE" sz="1600" dirty="0" smtClean="0"/>
              <a:t> </a:t>
            </a:r>
            <a:r>
              <a:rPr lang="sv-SE" sz="1600" dirty="0" err="1" smtClean="0"/>
              <a:t>are</a:t>
            </a:r>
            <a:r>
              <a:rPr lang="sv-SE" sz="1600" dirty="0" smtClean="0"/>
              <a:t> </a:t>
            </a:r>
            <a:r>
              <a:rPr lang="sv-SE" sz="1600" dirty="0" err="1" smtClean="0"/>
              <a:t>based</a:t>
            </a:r>
            <a:r>
              <a:rPr lang="sv-SE" sz="1600" dirty="0" smtClean="0"/>
              <a:t>: </a:t>
            </a:r>
            <a:endParaRPr lang="sv-SE" sz="1600" dirty="0" smtClean="0"/>
          </a:p>
          <a:p>
            <a:r>
              <a:rPr lang="sv-SE" sz="1400" dirty="0" smtClean="0"/>
              <a:t>The web as a </a:t>
            </a:r>
            <a:r>
              <a:rPr lang="sv-SE" sz="1400" dirty="0" err="1" smtClean="0"/>
              <a:t>platform</a:t>
            </a:r>
            <a:endParaRPr lang="sv-SE" sz="1400" dirty="0" smtClean="0"/>
          </a:p>
          <a:p>
            <a:r>
              <a:rPr lang="sv-SE" sz="1400" dirty="0"/>
              <a:t>An </a:t>
            </a:r>
            <a:r>
              <a:rPr lang="sv-SE" sz="1400" dirty="0" err="1"/>
              <a:t>architechture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user</a:t>
            </a:r>
            <a:r>
              <a:rPr lang="sv-SE" sz="1400" dirty="0"/>
              <a:t> participation</a:t>
            </a:r>
          </a:p>
          <a:p>
            <a:r>
              <a:rPr lang="sv-SE" sz="1400" dirty="0" err="1" smtClean="0"/>
              <a:t>User</a:t>
            </a:r>
            <a:r>
              <a:rPr lang="sv-SE" sz="1400" dirty="0" smtClean="0"/>
              <a:t> </a:t>
            </a:r>
            <a:r>
              <a:rPr lang="sv-SE" sz="1400" dirty="0" err="1" smtClean="0"/>
              <a:t>control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data</a:t>
            </a:r>
          </a:p>
          <a:p>
            <a:r>
              <a:rPr lang="sv-SE" sz="1400" dirty="0" smtClean="0"/>
              <a:t>Services </a:t>
            </a:r>
            <a:r>
              <a:rPr lang="sv-SE" sz="1400" dirty="0" err="1" smtClean="0"/>
              <a:t>instead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 smtClean="0"/>
              <a:t>packaged</a:t>
            </a:r>
            <a:r>
              <a:rPr lang="sv-SE" sz="1400" dirty="0" smtClean="0"/>
              <a:t> software</a:t>
            </a:r>
          </a:p>
          <a:p>
            <a:r>
              <a:rPr lang="sv-SE" sz="1400" dirty="0" err="1" smtClean="0"/>
              <a:t>Harnessing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 smtClean="0"/>
              <a:t>collective</a:t>
            </a:r>
            <a:r>
              <a:rPr lang="sv-SE" sz="1400" dirty="0" smtClean="0"/>
              <a:t> </a:t>
            </a:r>
            <a:r>
              <a:rPr lang="sv-SE" sz="1400" dirty="0" err="1" smtClean="0"/>
              <a:t>intelligence</a:t>
            </a:r>
            <a:endParaRPr lang="sv-SE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5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09"/>
    </mc:Choice>
    <mc:Fallback>
      <p:transition spd="slow" advTm="4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04122" y="1440157"/>
            <a:ext cx="7623199" cy="341751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500" b="1" dirty="0" err="1" smtClean="0"/>
              <a:t>Shared</a:t>
            </a:r>
            <a:r>
              <a:rPr lang="sv-SE" sz="1500" b="1" dirty="0" smtClean="0"/>
              <a:t> space </a:t>
            </a:r>
            <a:r>
              <a:rPr lang="sv-SE" sz="1500" dirty="0" smtClean="0"/>
              <a:t>- </a:t>
            </a:r>
            <a:r>
              <a:rPr lang="en-US" sz="1500" dirty="0" smtClean="0"/>
              <a:t>is </a:t>
            </a:r>
            <a:r>
              <a:rPr lang="en-US" sz="1500" dirty="0"/>
              <a:t>any information space that can be accessed by multiple </a:t>
            </a:r>
            <a:r>
              <a:rPr lang="en-US" sz="1500" dirty="0" smtClean="0"/>
              <a:t>users </a:t>
            </a:r>
          </a:p>
          <a:p>
            <a:pPr>
              <a:spcBef>
                <a:spcPts val="0"/>
              </a:spcBef>
            </a:pPr>
            <a:r>
              <a:rPr lang="en-US" sz="1500" dirty="0" smtClean="0"/>
              <a:t>Some </a:t>
            </a:r>
            <a:r>
              <a:rPr lang="en-US" sz="1500" dirty="0"/>
              <a:t>examples are a </a:t>
            </a:r>
            <a:r>
              <a:rPr lang="en-US" sz="1500" dirty="0" smtClean="0"/>
              <a:t>wiki </a:t>
            </a:r>
            <a:r>
              <a:rPr lang="en-US" sz="1500" dirty="0"/>
              <a:t>and a photo album, as all these objects are aimed to be shared with others, and to be commented by </a:t>
            </a:r>
            <a:r>
              <a:rPr lang="en-US" sz="1500" dirty="0" smtClean="0"/>
              <a:t>them </a:t>
            </a:r>
          </a:p>
          <a:p>
            <a:pPr>
              <a:spcBef>
                <a:spcPts val="0"/>
              </a:spcBef>
            </a:pPr>
            <a:r>
              <a:rPr lang="en-US" sz="1500" dirty="0" smtClean="0"/>
              <a:t>The </a:t>
            </a:r>
            <a:r>
              <a:rPr lang="en-US" sz="1500" dirty="0"/>
              <a:t>concept became known in the area CSCW (Computer Supported Cooperative Work) and Groupware in the early 1990s</a:t>
            </a:r>
            <a:r>
              <a:rPr lang="en-US" sz="15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sv-SE" sz="1500" dirty="0" err="1" smtClean="0"/>
              <a:t>Today</a:t>
            </a:r>
            <a:r>
              <a:rPr lang="sv-SE" sz="1500" dirty="0" smtClean="0"/>
              <a:t> </a:t>
            </a:r>
            <a:r>
              <a:rPr lang="sv-SE" sz="1500" dirty="0" err="1" smtClean="0"/>
              <a:t>shared</a:t>
            </a:r>
            <a:r>
              <a:rPr lang="sv-SE" sz="1500" dirty="0" smtClean="0"/>
              <a:t> space it </a:t>
            </a:r>
            <a:r>
              <a:rPr lang="sv-SE" sz="1500" dirty="0" smtClean="0"/>
              <a:t>is an </a:t>
            </a:r>
            <a:r>
              <a:rPr lang="sv-SE" sz="1500" dirty="0" err="1" smtClean="0"/>
              <a:t>important</a:t>
            </a:r>
            <a:r>
              <a:rPr lang="sv-SE" sz="1500" dirty="0" smtClean="0"/>
              <a:t> </a:t>
            </a:r>
            <a:r>
              <a:rPr lang="sv-SE" sz="1500" dirty="0"/>
              <a:t>feature in </a:t>
            </a:r>
            <a:r>
              <a:rPr lang="sv-SE" sz="1500" dirty="0" err="1"/>
              <a:t>many</a:t>
            </a:r>
            <a:r>
              <a:rPr lang="sv-SE" sz="1500" dirty="0"/>
              <a:t> social </a:t>
            </a:r>
            <a:r>
              <a:rPr lang="sv-SE" sz="1500" dirty="0" smtClean="0"/>
              <a:t>media </a:t>
            </a:r>
            <a:endParaRPr lang="en-US" sz="1500" dirty="0"/>
          </a:p>
          <a:p>
            <a:pPr>
              <a:spcBef>
                <a:spcPts val="0"/>
              </a:spcBef>
              <a:buNone/>
            </a:pPr>
            <a:endParaRPr lang="en-US" sz="1500" b="1" dirty="0"/>
          </a:p>
          <a:p>
            <a:pPr>
              <a:spcBef>
                <a:spcPts val="0"/>
              </a:spcBef>
              <a:buNone/>
            </a:pPr>
            <a:endParaRPr lang="sv-SE" sz="1350" b="1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04123" y="652709"/>
            <a:ext cx="6172200" cy="857250"/>
          </a:xfrm>
        </p:spPr>
        <p:txBody>
          <a:bodyPr>
            <a:normAutofit/>
          </a:bodyPr>
          <a:lstStyle/>
          <a:p>
            <a:r>
              <a:rPr lang="sv-SE" sz="2700" dirty="0" err="1" smtClean="0"/>
              <a:t>Shared</a:t>
            </a:r>
            <a:r>
              <a:rPr lang="sv-SE" sz="2700" dirty="0" smtClean="0"/>
              <a:t> space</a:t>
            </a:r>
            <a:endParaRPr lang="sv-SE" sz="27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3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12"/>
    </mc:Choice>
    <mc:Fallback>
      <p:transition spd="slow" advTm="5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Wiki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v-SE" sz="1400" dirty="0" err="1" smtClean="0"/>
              <a:t>Wiki</a:t>
            </a:r>
            <a:r>
              <a:rPr lang="sv-SE" sz="1400" dirty="0" smtClean="0"/>
              <a:t> - is a </a:t>
            </a:r>
            <a:r>
              <a:rPr lang="sv-SE" sz="1400" dirty="0" err="1" smtClean="0"/>
              <a:t>shared</a:t>
            </a:r>
            <a:r>
              <a:rPr lang="sv-SE" sz="1400" dirty="0" smtClean="0"/>
              <a:t> space </a:t>
            </a:r>
            <a:r>
              <a:rPr lang="sv-SE" sz="1400" dirty="0" err="1" smtClean="0"/>
              <a:t>that</a:t>
            </a:r>
            <a:r>
              <a:rPr lang="sv-SE" sz="1400" dirty="0" smtClean="0"/>
              <a:t> makes it </a:t>
            </a:r>
            <a:r>
              <a:rPr lang="sv-SE" sz="1400" dirty="0" err="1" smtClean="0"/>
              <a:t>possible</a:t>
            </a:r>
            <a:r>
              <a:rPr lang="sv-SE" sz="1400" dirty="0" smtClean="0"/>
              <a:t> for </a:t>
            </a:r>
            <a:r>
              <a:rPr lang="sv-SE" sz="1400" dirty="0" err="1" smtClean="0"/>
              <a:t>users</a:t>
            </a:r>
            <a:r>
              <a:rPr lang="sv-SE" sz="1400" dirty="0" smtClean="0"/>
              <a:t> to </a:t>
            </a:r>
            <a:r>
              <a:rPr lang="sv-SE" sz="1400" dirty="0" err="1" smtClean="0"/>
              <a:t>create</a:t>
            </a:r>
            <a:r>
              <a:rPr lang="sv-SE" sz="1400" dirty="0" smtClean="0"/>
              <a:t> and </a:t>
            </a:r>
            <a:r>
              <a:rPr lang="sv-SE" sz="1400" dirty="0" err="1" smtClean="0"/>
              <a:t>edit</a:t>
            </a:r>
            <a:r>
              <a:rPr lang="sv-SE" sz="1400" dirty="0" smtClean="0"/>
              <a:t> </a:t>
            </a:r>
            <a:r>
              <a:rPr lang="sv-SE" sz="1400" dirty="0" err="1" smtClean="0"/>
              <a:t>content</a:t>
            </a:r>
            <a:r>
              <a:rPr lang="sv-SE" sz="1400" dirty="0" smtClean="0"/>
              <a:t> on a web site (</a:t>
            </a:r>
            <a:r>
              <a:rPr lang="sv-SE" sz="1400" dirty="0" err="1" smtClean="0"/>
              <a:t>using</a:t>
            </a:r>
            <a:r>
              <a:rPr lang="sv-SE" sz="1400" dirty="0" smtClean="0"/>
              <a:t> web-</a:t>
            </a:r>
            <a:r>
              <a:rPr lang="sv-SE" sz="1400" dirty="0" err="1" smtClean="0"/>
              <a:t>based</a:t>
            </a:r>
            <a:r>
              <a:rPr lang="sv-SE" sz="1400" dirty="0" smtClean="0"/>
              <a:t> </a:t>
            </a:r>
            <a:r>
              <a:rPr lang="sv-SE" sz="1400" dirty="0" err="1" smtClean="0"/>
              <a:t>technology</a:t>
            </a:r>
            <a:r>
              <a:rPr lang="sv-SE" sz="1400" dirty="0" smtClean="0"/>
              <a:t>)</a:t>
            </a:r>
          </a:p>
          <a:p>
            <a:r>
              <a:rPr lang="sv-SE" sz="1400" dirty="0" err="1" smtClean="0"/>
              <a:t>Wiki</a:t>
            </a:r>
            <a:r>
              <a:rPr lang="sv-SE" sz="1400" dirty="0" smtClean="0"/>
              <a:t> - </a:t>
            </a:r>
            <a:r>
              <a:rPr lang="sv-SE" sz="1400" dirty="0" err="1" smtClean="0"/>
              <a:t>grows</a:t>
            </a:r>
            <a:r>
              <a:rPr lang="sv-SE" sz="1400" dirty="0" smtClean="0"/>
              <a:t> and </a:t>
            </a:r>
            <a:r>
              <a:rPr lang="sv-SE" sz="1400" dirty="0" err="1" smtClean="0"/>
              <a:t>changes</a:t>
            </a:r>
            <a:r>
              <a:rPr lang="sv-SE" sz="1400" dirty="0" smtClean="0"/>
              <a:t> at the </a:t>
            </a:r>
            <a:r>
              <a:rPr lang="sv-SE" sz="1400" dirty="0" err="1" smtClean="0"/>
              <a:t>will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 smtClean="0"/>
              <a:t>participants</a:t>
            </a:r>
            <a:endParaRPr lang="sv-SE" sz="1400" dirty="0" smtClean="0"/>
          </a:p>
          <a:p>
            <a:r>
              <a:rPr lang="sv-SE" sz="1400" dirty="0" err="1" smtClean="0"/>
              <a:t>Wiki</a:t>
            </a:r>
            <a:r>
              <a:rPr lang="sv-SE" sz="1400" dirty="0" smtClean="0"/>
              <a:t> - </a:t>
            </a:r>
            <a:r>
              <a:rPr lang="sv-SE" sz="1400" dirty="0" err="1" smtClean="0"/>
              <a:t>often</a:t>
            </a:r>
            <a:r>
              <a:rPr lang="sv-SE" sz="1400" dirty="0" smtClean="0"/>
              <a:t> </a:t>
            </a:r>
            <a:r>
              <a:rPr lang="sv-SE" sz="1400" dirty="0" err="1" smtClean="0"/>
              <a:t>uses</a:t>
            </a:r>
            <a:r>
              <a:rPr lang="sv-SE" sz="1400" dirty="0" smtClean="0"/>
              <a:t> </a:t>
            </a:r>
            <a:r>
              <a:rPr lang="sv-SE" sz="1400" dirty="0" err="1" smtClean="0"/>
              <a:t>hyperlinks</a:t>
            </a:r>
            <a:r>
              <a:rPr lang="sv-SE" sz="1400" dirty="0" smtClean="0"/>
              <a:t> to </a:t>
            </a:r>
            <a:r>
              <a:rPr lang="sv-SE" sz="1400" dirty="0" err="1" smtClean="0"/>
              <a:t>link</a:t>
            </a:r>
            <a:r>
              <a:rPr lang="sv-SE" sz="1400" dirty="0" smtClean="0"/>
              <a:t> to web pages and parts </a:t>
            </a:r>
            <a:r>
              <a:rPr lang="sv-SE" sz="1400" dirty="0" err="1" smtClean="0"/>
              <a:t>of</a:t>
            </a:r>
            <a:r>
              <a:rPr lang="sv-SE" sz="1400" dirty="0" smtClean="0"/>
              <a:t> web pages</a:t>
            </a:r>
          </a:p>
          <a:p>
            <a:r>
              <a:rPr lang="sv-SE" sz="1400" dirty="0" err="1" smtClean="0"/>
              <a:t>Wiki</a:t>
            </a:r>
            <a:r>
              <a:rPr lang="sv-SE" sz="1400" dirty="0" smtClean="0"/>
              <a:t> - </a:t>
            </a:r>
            <a:r>
              <a:rPr lang="sv-SE" sz="1400" dirty="0" err="1" smtClean="0"/>
              <a:t>can</a:t>
            </a:r>
            <a:r>
              <a:rPr lang="sv-SE" sz="1400" dirty="0" smtClean="0"/>
              <a:t> be </a:t>
            </a:r>
            <a:r>
              <a:rPr lang="sv-SE" sz="1400" dirty="0" err="1" smtClean="0"/>
              <a:t>used</a:t>
            </a:r>
            <a:r>
              <a:rPr lang="sv-SE" sz="1400" dirty="0" smtClean="0"/>
              <a:t> to </a:t>
            </a:r>
            <a:r>
              <a:rPr lang="sv-SE" sz="1400" dirty="0" err="1" smtClean="0"/>
              <a:t>document</a:t>
            </a:r>
            <a:r>
              <a:rPr lang="sv-SE" sz="1400" dirty="0" smtClean="0"/>
              <a:t>  a plan for and </a:t>
            </a:r>
            <a:r>
              <a:rPr lang="sv-SE" sz="1400" dirty="0" err="1" smtClean="0"/>
              <a:t>results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a </a:t>
            </a:r>
            <a:r>
              <a:rPr lang="sv-SE" sz="1400" dirty="0" err="1" smtClean="0"/>
              <a:t>project</a:t>
            </a:r>
            <a:r>
              <a:rPr lang="sv-SE" sz="1400" dirty="0" smtClean="0"/>
              <a:t>, and </a:t>
            </a:r>
            <a:r>
              <a:rPr lang="sv-SE" sz="1400" dirty="0" err="1" smtClean="0"/>
              <a:t>everyone</a:t>
            </a:r>
            <a:r>
              <a:rPr lang="sv-SE" sz="1400" dirty="0" smtClean="0"/>
              <a:t> in the </a:t>
            </a:r>
            <a:r>
              <a:rPr lang="sv-SE" sz="1400" dirty="0" err="1" smtClean="0"/>
              <a:t>project</a:t>
            </a:r>
            <a:r>
              <a:rPr lang="sv-SE" sz="1400" dirty="0" smtClean="0"/>
              <a:t> </a:t>
            </a:r>
            <a:r>
              <a:rPr lang="sv-SE" sz="1400" dirty="0" err="1" smtClean="0"/>
              <a:t>can</a:t>
            </a:r>
            <a:r>
              <a:rPr lang="sv-SE" sz="1400" dirty="0" smtClean="0"/>
              <a:t> </a:t>
            </a:r>
            <a:r>
              <a:rPr lang="sv-SE" sz="1400" dirty="0" err="1" smtClean="0"/>
              <a:t>thereby</a:t>
            </a:r>
            <a:r>
              <a:rPr lang="sv-SE" sz="1400" dirty="0" smtClean="0"/>
              <a:t> </a:t>
            </a:r>
            <a:r>
              <a:rPr lang="sv-SE" sz="1400" dirty="0" err="1" smtClean="0"/>
              <a:t>easily</a:t>
            </a:r>
            <a:r>
              <a:rPr lang="sv-SE" sz="1400" dirty="0" smtClean="0"/>
              <a:t> </a:t>
            </a:r>
            <a:r>
              <a:rPr lang="sv-SE" sz="1400" dirty="0" err="1" smtClean="0"/>
              <a:t>contribute</a:t>
            </a:r>
            <a:r>
              <a:rPr lang="sv-SE" sz="1400" dirty="0" smtClean="0"/>
              <a:t> </a:t>
            </a:r>
            <a:r>
              <a:rPr lang="sv-SE" sz="1400" dirty="0" err="1" smtClean="0"/>
              <a:t>with</a:t>
            </a:r>
            <a:r>
              <a:rPr lang="sv-SE" sz="1400" dirty="0" smtClean="0"/>
              <a:t> different kind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 smtClean="0"/>
              <a:t>documentations</a:t>
            </a:r>
            <a:r>
              <a:rPr lang="sv-SE" sz="1400" dirty="0" smtClean="0"/>
              <a:t>. </a:t>
            </a:r>
            <a:r>
              <a:rPr lang="sv-SE" sz="1400" dirty="0" err="1" smtClean="0"/>
              <a:t>Moreover</a:t>
            </a:r>
            <a:r>
              <a:rPr lang="sv-SE" sz="1400" dirty="0" smtClean="0"/>
              <a:t>, managers </a:t>
            </a:r>
            <a:r>
              <a:rPr lang="sv-SE" sz="1400" dirty="0" err="1" smtClean="0"/>
              <a:t>can</a:t>
            </a:r>
            <a:r>
              <a:rPr lang="sv-SE" sz="1400" dirty="0" smtClean="0"/>
              <a:t> be </a:t>
            </a:r>
            <a:r>
              <a:rPr lang="sv-SE" sz="1400" dirty="0" err="1" smtClean="0"/>
              <a:t>easily</a:t>
            </a:r>
            <a:r>
              <a:rPr lang="sv-SE" sz="1400" dirty="0" smtClean="0"/>
              <a:t> </a:t>
            </a:r>
            <a:r>
              <a:rPr lang="sv-SE" sz="1400" dirty="0" err="1" smtClean="0"/>
              <a:t>follow</a:t>
            </a:r>
            <a:r>
              <a:rPr lang="sv-SE" sz="1400" dirty="0" smtClean="0"/>
              <a:t> the </a:t>
            </a:r>
            <a:r>
              <a:rPr lang="sv-SE" sz="1400" dirty="0" err="1" smtClean="0"/>
              <a:t>project</a:t>
            </a:r>
            <a:r>
              <a:rPr lang="sv-SE" sz="1400" dirty="0" smtClean="0"/>
              <a:t> </a:t>
            </a:r>
            <a:r>
              <a:rPr lang="sv-SE" sz="1400" dirty="0" err="1" smtClean="0"/>
              <a:t>without</a:t>
            </a:r>
            <a:r>
              <a:rPr lang="sv-SE" sz="1400" dirty="0" smtClean="0"/>
              <a:t> </a:t>
            </a:r>
            <a:r>
              <a:rPr lang="sv-SE" sz="1400" dirty="0" err="1" smtClean="0"/>
              <a:t>getting</a:t>
            </a:r>
            <a:r>
              <a:rPr lang="sv-SE" sz="1400" dirty="0" smtClean="0"/>
              <a:t> </a:t>
            </a:r>
            <a:r>
              <a:rPr lang="sv-SE" sz="1400" dirty="0" err="1" smtClean="0"/>
              <a:t>involved</a:t>
            </a:r>
            <a:endParaRPr lang="sv-SE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80"/>
    </mc:Choice>
    <mc:Fallback>
      <p:transition spd="slow" advTm="6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Blog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400" dirty="0" err="1" smtClean="0"/>
              <a:t>Blog</a:t>
            </a:r>
            <a:r>
              <a:rPr lang="sv-SE" sz="1400" dirty="0" smtClean="0"/>
              <a:t> – is an online </a:t>
            </a:r>
            <a:r>
              <a:rPr lang="sv-SE" sz="1400" dirty="0" err="1" smtClean="0"/>
              <a:t>diary</a:t>
            </a:r>
            <a:r>
              <a:rPr lang="sv-SE" sz="1400" dirty="0" smtClean="0"/>
              <a:t> or journal </a:t>
            </a:r>
            <a:r>
              <a:rPr lang="sv-SE" sz="1400" dirty="0" err="1" smtClean="0"/>
              <a:t>that</a:t>
            </a:r>
            <a:r>
              <a:rPr lang="sv-SE" sz="1400" dirty="0" smtClean="0"/>
              <a:t> is </a:t>
            </a:r>
            <a:r>
              <a:rPr lang="sv-SE" sz="1400" dirty="0" err="1" smtClean="0"/>
              <a:t>available</a:t>
            </a:r>
            <a:r>
              <a:rPr lang="sv-SE" sz="1400" dirty="0" smtClean="0"/>
              <a:t> on the web (</a:t>
            </a:r>
            <a:r>
              <a:rPr lang="sv-SE" sz="1400" dirty="0" err="1" smtClean="0"/>
              <a:t>using</a:t>
            </a:r>
            <a:r>
              <a:rPr lang="sv-SE" sz="1400" dirty="0" smtClean="0"/>
              <a:t> web-</a:t>
            </a:r>
            <a:r>
              <a:rPr lang="sv-SE" sz="1400" dirty="0" err="1" smtClean="0"/>
              <a:t>based</a:t>
            </a:r>
            <a:r>
              <a:rPr lang="sv-SE" sz="1400" dirty="0" smtClean="0"/>
              <a:t> </a:t>
            </a:r>
            <a:r>
              <a:rPr lang="sv-SE" sz="1400" dirty="0" err="1" smtClean="0"/>
              <a:t>technology</a:t>
            </a:r>
            <a:r>
              <a:rPr lang="sv-SE" sz="1400" dirty="0"/>
              <a:t>)</a:t>
            </a:r>
            <a:endParaRPr lang="sv-SE" sz="1400" dirty="0" smtClean="0"/>
          </a:p>
          <a:p>
            <a:r>
              <a:rPr lang="sv-SE" sz="1400" dirty="0" err="1" smtClean="0"/>
              <a:t>Blog</a:t>
            </a:r>
            <a:r>
              <a:rPr lang="sv-SE" sz="1400" dirty="0" smtClean="0"/>
              <a:t> – is a non-</a:t>
            </a:r>
            <a:r>
              <a:rPr lang="sv-SE" sz="1400" dirty="0" err="1" smtClean="0"/>
              <a:t>expensive</a:t>
            </a:r>
            <a:r>
              <a:rPr lang="sv-SE" sz="1400" dirty="0" smtClean="0"/>
              <a:t> solution for publishing up-to-date info </a:t>
            </a:r>
          </a:p>
          <a:p>
            <a:r>
              <a:rPr lang="sv-SE" sz="1400" dirty="0" err="1" smtClean="0"/>
              <a:t>Blog</a:t>
            </a:r>
            <a:r>
              <a:rPr lang="sv-SE" sz="1400" dirty="0" smtClean="0"/>
              <a:t> – is </a:t>
            </a:r>
            <a:r>
              <a:rPr lang="sv-SE" sz="1400" dirty="0" err="1" smtClean="0"/>
              <a:t>easy</a:t>
            </a:r>
            <a:r>
              <a:rPr lang="sv-SE" sz="1400" dirty="0" smtClean="0"/>
              <a:t> to </a:t>
            </a:r>
            <a:r>
              <a:rPr lang="sv-SE" sz="1400" dirty="0" err="1" smtClean="0"/>
              <a:t>update</a:t>
            </a:r>
            <a:r>
              <a:rPr lang="sv-SE" sz="1400" dirty="0" smtClean="0"/>
              <a:t> for the </a:t>
            </a:r>
            <a:r>
              <a:rPr lang="sv-SE" sz="1400" dirty="0" err="1" smtClean="0"/>
              <a:t>user</a:t>
            </a:r>
            <a:r>
              <a:rPr lang="sv-SE" sz="1400" dirty="0" smtClean="0"/>
              <a:t> (and </a:t>
            </a:r>
            <a:r>
              <a:rPr lang="sv-SE" sz="1400" dirty="0" err="1" smtClean="0"/>
              <a:t>are</a:t>
            </a:r>
            <a:r>
              <a:rPr lang="sv-SE" sz="1400" dirty="0" smtClean="0"/>
              <a:t>, for </a:t>
            </a:r>
            <a:r>
              <a:rPr lang="sv-SE" sz="1400" dirty="0" err="1" smtClean="0"/>
              <a:t>example</a:t>
            </a:r>
            <a:r>
              <a:rPr lang="sv-SE" sz="1400" dirty="0" smtClean="0"/>
              <a:t>, </a:t>
            </a:r>
            <a:r>
              <a:rPr lang="sv-SE" sz="1400" dirty="0" err="1" smtClean="0"/>
              <a:t>often</a:t>
            </a:r>
            <a:r>
              <a:rPr lang="sv-SE" sz="1400" dirty="0" smtClean="0"/>
              <a:t> </a:t>
            </a:r>
            <a:r>
              <a:rPr lang="sv-SE" sz="1400" dirty="0" err="1" smtClean="0"/>
              <a:t>used</a:t>
            </a:r>
            <a:r>
              <a:rPr lang="sv-SE" sz="1400" dirty="0" smtClean="0"/>
              <a:t> in </a:t>
            </a:r>
            <a:r>
              <a:rPr lang="sv-SE" sz="1400" dirty="0" err="1" smtClean="0"/>
              <a:t>crisis</a:t>
            </a:r>
            <a:r>
              <a:rPr lang="sv-SE" sz="1400" dirty="0" smtClean="0"/>
              <a:t> and </a:t>
            </a:r>
            <a:r>
              <a:rPr lang="sv-SE" sz="1400" dirty="0" err="1" smtClean="0"/>
              <a:t>war</a:t>
            </a:r>
            <a:r>
              <a:rPr lang="sv-SE" sz="1400" dirty="0" smtClean="0"/>
              <a:t> situations for </a:t>
            </a:r>
            <a:r>
              <a:rPr lang="sv-SE" sz="1400" dirty="0"/>
              <a:t>up-to-date</a:t>
            </a:r>
            <a:r>
              <a:rPr lang="sv-SE" sz="1400" dirty="0" smtClean="0"/>
              <a:t> and </a:t>
            </a:r>
            <a:r>
              <a:rPr lang="sv-SE" sz="1400" dirty="0" err="1" smtClean="0"/>
              <a:t>unfiltered</a:t>
            </a:r>
            <a:r>
              <a:rPr lang="sv-SE" sz="1400" dirty="0" smtClean="0"/>
              <a:t> info)</a:t>
            </a:r>
          </a:p>
          <a:p>
            <a:r>
              <a:rPr lang="sv-SE" sz="1400" dirty="0" err="1" smtClean="0"/>
              <a:t>Blog</a:t>
            </a:r>
            <a:r>
              <a:rPr lang="sv-SE" sz="1400" dirty="0" smtClean="0"/>
              <a:t> – </a:t>
            </a:r>
            <a:r>
              <a:rPr lang="sv-SE" sz="1400" dirty="0" err="1" smtClean="0"/>
              <a:t>can</a:t>
            </a:r>
            <a:r>
              <a:rPr lang="sv-SE" sz="1400" dirty="0" smtClean="0"/>
              <a:t> </a:t>
            </a:r>
            <a:r>
              <a:rPr lang="sv-SE" sz="1400" dirty="0" err="1" smtClean="0"/>
              <a:t>also</a:t>
            </a:r>
            <a:r>
              <a:rPr lang="sv-SE" sz="1400" dirty="0" smtClean="0"/>
              <a:t> be </a:t>
            </a:r>
            <a:r>
              <a:rPr lang="sv-SE" sz="1400" dirty="0" err="1" smtClean="0"/>
              <a:t>used</a:t>
            </a:r>
            <a:r>
              <a:rPr lang="sv-SE" sz="1400" dirty="0" smtClean="0"/>
              <a:t> by an </a:t>
            </a:r>
            <a:r>
              <a:rPr lang="sv-SE" sz="1400" dirty="0" err="1" smtClean="0"/>
              <a:t>organization</a:t>
            </a:r>
            <a:r>
              <a:rPr lang="sv-SE" sz="1400" dirty="0" smtClean="0"/>
              <a:t> for </a:t>
            </a:r>
            <a:r>
              <a:rPr lang="sv-SE" sz="1400" dirty="0" err="1" smtClean="0"/>
              <a:t>promoting</a:t>
            </a:r>
            <a:r>
              <a:rPr lang="sv-SE" sz="1400" dirty="0" smtClean="0"/>
              <a:t> </a:t>
            </a:r>
            <a:r>
              <a:rPr lang="sv-SE" sz="1400" dirty="0" err="1" smtClean="0"/>
              <a:t>internal</a:t>
            </a:r>
            <a:r>
              <a:rPr lang="sv-SE" sz="1400" dirty="0" smtClean="0"/>
              <a:t> or </a:t>
            </a:r>
            <a:r>
              <a:rPr lang="sv-SE" sz="1400" dirty="0" err="1" smtClean="0"/>
              <a:t>external</a:t>
            </a:r>
            <a:r>
              <a:rPr lang="sv-SE" sz="1400" dirty="0" smtClean="0"/>
              <a:t> </a:t>
            </a:r>
            <a:r>
              <a:rPr lang="sv-SE" sz="1400" dirty="0" err="1" smtClean="0"/>
              <a:t>exchanges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 smtClean="0"/>
              <a:t>ideas</a:t>
            </a:r>
            <a:r>
              <a:rPr lang="sv-SE" sz="1400" dirty="0" smtClean="0"/>
              <a:t> and information</a:t>
            </a:r>
          </a:p>
          <a:p>
            <a:r>
              <a:rPr lang="sv-SE" sz="1400" dirty="0" err="1" smtClean="0"/>
              <a:t>Blogs</a:t>
            </a:r>
            <a:r>
              <a:rPr lang="sv-SE" sz="1400" dirty="0" smtClean="0"/>
              <a:t> – </a:t>
            </a:r>
            <a:r>
              <a:rPr lang="sv-SE" sz="1400" dirty="0" err="1" smtClean="0"/>
              <a:t>are</a:t>
            </a:r>
            <a:r>
              <a:rPr lang="sv-SE" sz="1400" dirty="0" smtClean="0"/>
              <a:t> </a:t>
            </a:r>
            <a:r>
              <a:rPr lang="sv-SE" sz="1400" dirty="0" err="1" smtClean="0"/>
              <a:t>often</a:t>
            </a:r>
            <a:r>
              <a:rPr lang="sv-SE" sz="1400" dirty="0" smtClean="0"/>
              <a:t> </a:t>
            </a:r>
            <a:r>
              <a:rPr lang="sv-SE" sz="1400" dirty="0" err="1" smtClean="0"/>
              <a:t>providing</a:t>
            </a:r>
            <a:r>
              <a:rPr lang="sv-SE" sz="1400" dirty="0" smtClean="0"/>
              <a:t> </a:t>
            </a:r>
            <a:r>
              <a:rPr lang="sv-SE" sz="1400" dirty="0" err="1" smtClean="0"/>
              <a:t>insightsful</a:t>
            </a:r>
            <a:r>
              <a:rPr lang="sv-SE" sz="1400" dirty="0" smtClean="0"/>
              <a:t> information in different </a:t>
            </a:r>
            <a:r>
              <a:rPr lang="sv-SE" sz="1400" dirty="0" err="1" smtClean="0"/>
              <a:t>topics</a:t>
            </a:r>
            <a:endParaRPr lang="sv-SE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6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66"/>
    </mc:Choice>
    <mc:Fallback>
      <p:transition spd="slow" advTm="6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KM 2.0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400" dirty="0" smtClean="0"/>
              <a:t>KM 1.0 is </a:t>
            </a:r>
            <a:r>
              <a:rPr lang="sv-SE" sz="1400" dirty="0" err="1" smtClean="0"/>
              <a:t>based</a:t>
            </a:r>
            <a:r>
              <a:rPr lang="sv-SE" sz="1400" dirty="0" smtClean="0"/>
              <a:t> on </a:t>
            </a:r>
            <a:r>
              <a:rPr lang="sv-SE" sz="1400" dirty="0" err="1" smtClean="0"/>
              <a:t>knowledge</a:t>
            </a:r>
            <a:r>
              <a:rPr lang="sv-SE" sz="1400" dirty="0" smtClean="0"/>
              <a:t> </a:t>
            </a:r>
            <a:r>
              <a:rPr lang="sv-SE" sz="1400" dirty="0" err="1" smtClean="0"/>
              <a:t>repositories</a:t>
            </a:r>
            <a:r>
              <a:rPr lang="sv-SE" sz="1400" dirty="0" smtClean="0"/>
              <a:t> and </a:t>
            </a:r>
            <a:r>
              <a:rPr lang="sv-SE" sz="1400" dirty="0" err="1" smtClean="0"/>
              <a:t>aims</a:t>
            </a:r>
            <a:r>
              <a:rPr lang="sv-SE" sz="1400" dirty="0" smtClean="0"/>
              <a:t> to </a:t>
            </a:r>
            <a:r>
              <a:rPr lang="sv-SE" sz="1400" dirty="0" err="1" smtClean="0"/>
              <a:t>preserv</a:t>
            </a:r>
            <a:r>
              <a:rPr lang="sv-SE" sz="1400" dirty="0" smtClean="0"/>
              <a:t> </a:t>
            </a:r>
            <a:r>
              <a:rPr lang="sv-SE" sz="1400" dirty="0" err="1" smtClean="0"/>
              <a:t>valuable</a:t>
            </a:r>
            <a:r>
              <a:rPr lang="sv-SE" sz="1400" dirty="0" smtClean="0"/>
              <a:t> </a:t>
            </a:r>
            <a:r>
              <a:rPr lang="sv-SE" sz="1400" dirty="0" err="1" smtClean="0"/>
              <a:t>knowledge</a:t>
            </a:r>
            <a:r>
              <a:rPr lang="sv-SE" sz="1400" dirty="0" smtClean="0"/>
              <a:t> </a:t>
            </a:r>
            <a:r>
              <a:rPr lang="sv-SE" sz="1400" dirty="0" err="1" smtClean="0"/>
              <a:t>content</a:t>
            </a:r>
            <a:r>
              <a:rPr lang="sv-SE" sz="1400" dirty="0" smtClean="0"/>
              <a:t> </a:t>
            </a:r>
            <a:r>
              <a:rPr lang="sv-SE" sz="1400" dirty="0" err="1" smtClean="0"/>
              <a:t>that</a:t>
            </a:r>
            <a:r>
              <a:rPr lang="sv-SE" sz="1400" dirty="0" smtClean="0"/>
              <a:t> has </a:t>
            </a:r>
            <a:r>
              <a:rPr lang="sv-SE" sz="1400" dirty="0" err="1" smtClean="0"/>
              <a:t>been</a:t>
            </a:r>
            <a:r>
              <a:rPr lang="sv-SE" sz="1400" dirty="0" smtClean="0"/>
              <a:t> </a:t>
            </a:r>
            <a:r>
              <a:rPr lang="sv-SE" sz="1400" dirty="0" err="1" smtClean="0"/>
              <a:t>created</a:t>
            </a:r>
            <a:endParaRPr lang="sv-SE" sz="1400" dirty="0" smtClean="0"/>
          </a:p>
          <a:p>
            <a:r>
              <a:rPr lang="sv-SE" sz="1400" dirty="0" smtClean="0"/>
              <a:t>KM 2.0 - is a </a:t>
            </a:r>
            <a:r>
              <a:rPr lang="sv-SE" sz="1400" dirty="0" err="1" smtClean="0"/>
              <a:t>more</a:t>
            </a:r>
            <a:r>
              <a:rPr lang="sv-SE" sz="1400" dirty="0" smtClean="0"/>
              <a:t> </a:t>
            </a:r>
            <a:r>
              <a:rPr lang="sv-SE" sz="1400" dirty="0" err="1" smtClean="0"/>
              <a:t>people-centric</a:t>
            </a:r>
            <a:r>
              <a:rPr lang="sv-SE" sz="1400" dirty="0" smtClean="0"/>
              <a:t> </a:t>
            </a:r>
            <a:r>
              <a:rPr lang="sv-SE" sz="1400" dirty="0" err="1" smtClean="0"/>
              <a:t>appraoch</a:t>
            </a:r>
            <a:r>
              <a:rPr lang="sv-SE" sz="1400" dirty="0" smtClean="0"/>
              <a:t> to </a:t>
            </a:r>
            <a:r>
              <a:rPr lang="sv-SE" sz="1400" dirty="0" err="1" smtClean="0"/>
              <a:t>knowledge</a:t>
            </a:r>
            <a:r>
              <a:rPr lang="sv-SE" sz="1400" dirty="0" smtClean="0"/>
              <a:t> management. It is </a:t>
            </a:r>
            <a:r>
              <a:rPr lang="sv-SE" sz="1400" dirty="0" err="1" smtClean="0"/>
              <a:t>concerned</a:t>
            </a:r>
            <a:r>
              <a:rPr lang="sv-SE" sz="1400" dirty="0" smtClean="0"/>
              <a:t> </a:t>
            </a:r>
            <a:r>
              <a:rPr lang="sv-SE" sz="1400" dirty="0" err="1" smtClean="0"/>
              <a:t>with</a:t>
            </a:r>
            <a:r>
              <a:rPr lang="sv-SE" sz="1400" dirty="0" smtClean="0"/>
              <a:t> </a:t>
            </a:r>
            <a:r>
              <a:rPr lang="sv-SE" sz="1400" dirty="0" err="1" smtClean="0"/>
              <a:t>user</a:t>
            </a:r>
            <a:r>
              <a:rPr lang="sv-SE" sz="1400" dirty="0" smtClean="0"/>
              <a:t> participation, </a:t>
            </a:r>
            <a:r>
              <a:rPr lang="sv-SE" sz="1400" dirty="0" err="1" smtClean="0"/>
              <a:t>knowledge</a:t>
            </a:r>
            <a:r>
              <a:rPr lang="sv-SE" sz="1400" dirty="0" smtClean="0"/>
              <a:t> </a:t>
            </a:r>
            <a:r>
              <a:rPr lang="sv-SE" sz="1400" dirty="0" err="1" smtClean="0"/>
              <a:t>flows</a:t>
            </a:r>
            <a:r>
              <a:rPr lang="sv-SE" sz="1400" dirty="0" smtClean="0"/>
              <a:t> and </a:t>
            </a:r>
            <a:r>
              <a:rPr lang="sv-SE" sz="1400" dirty="0" err="1" smtClean="0"/>
              <a:t>sharing</a:t>
            </a:r>
            <a:r>
              <a:rPr lang="sv-SE" sz="1400" dirty="0" smtClean="0"/>
              <a:t>, </a:t>
            </a:r>
            <a:r>
              <a:rPr lang="sv-SE" sz="1400" dirty="0" err="1" smtClean="0"/>
              <a:t>collaboration</a:t>
            </a:r>
            <a:r>
              <a:rPr lang="sv-SE" sz="1400" dirty="0" smtClean="0"/>
              <a:t> and </a:t>
            </a:r>
            <a:r>
              <a:rPr lang="sv-SE" sz="1400" dirty="0" err="1" smtClean="0"/>
              <a:t>communication</a:t>
            </a:r>
            <a:r>
              <a:rPr lang="sv-SE" sz="1400" dirty="0" smtClean="0"/>
              <a:t> </a:t>
            </a:r>
            <a:r>
              <a:rPr lang="sv-SE" sz="1400" dirty="0" err="1" smtClean="0"/>
              <a:t>among</a:t>
            </a:r>
            <a:r>
              <a:rPr lang="sv-SE" sz="1400" dirty="0" smtClean="0"/>
              <a:t> </a:t>
            </a:r>
            <a:r>
              <a:rPr lang="sv-SE" sz="1400" dirty="0" err="1" smtClean="0"/>
              <a:t>employees</a:t>
            </a:r>
            <a:r>
              <a:rPr lang="sv-SE" sz="1400" dirty="0" smtClean="0"/>
              <a:t>, rapid feedback and revision </a:t>
            </a:r>
            <a:r>
              <a:rPr lang="sv-SE" sz="1400" dirty="0" err="1" smtClean="0"/>
              <a:t>of</a:t>
            </a:r>
            <a:r>
              <a:rPr lang="sv-SE" sz="1400" dirty="0" smtClean="0"/>
              <a:t> the </a:t>
            </a:r>
            <a:r>
              <a:rPr lang="sv-SE" sz="1400" dirty="0" err="1" smtClean="0"/>
              <a:t>knowledge</a:t>
            </a:r>
            <a:endParaRPr lang="sv-SE" sz="1400" dirty="0" smtClean="0"/>
          </a:p>
          <a:p>
            <a:r>
              <a:rPr lang="sv-SE" sz="1400" dirty="0" smtClean="0"/>
              <a:t>KM 2.0 - is </a:t>
            </a:r>
            <a:r>
              <a:rPr lang="sv-SE" sz="1400" dirty="0" err="1" smtClean="0"/>
              <a:t>analogous</a:t>
            </a:r>
            <a:r>
              <a:rPr lang="sv-SE" sz="1400" dirty="0" smtClean="0"/>
              <a:t> </a:t>
            </a:r>
            <a:r>
              <a:rPr lang="sv-SE" sz="1400" dirty="0" err="1" smtClean="0"/>
              <a:t>with</a:t>
            </a:r>
            <a:r>
              <a:rPr lang="sv-SE" sz="1400" dirty="0" smtClean="0"/>
              <a:t> Web 2.0</a:t>
            </a:r>
            <a:endParaRPr lang="sv-SE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9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36"/>
    </mc:Choice>
    <mc:Fallback>
      <p:transition spd="slow" advTm="5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235176" cy="596700"/>
          </a:xfrm>
        </p:spPr>
        <p:txBody>
          <a:bodyPr/>
          <a:lstStyle/>
          <a:p>
            <a:r>
              <a:rPr lang="sv-SE" dirty="0" smtClean="0"/>
              <a:t>KM 2.0 and </a:t>
            </a:r>
            <a:r>
              <a:rPr lang="sv-SE" dirty="0" err="1" smtClean="0"/>
              <a:t>collective</a:t>
            </a:r>
            <a:r>
              <a:rPr lang="sv-SE" dirty="0" smtClean="0"/>
              <a:t> </a:t>
            </a:r>
            <a:r>
              <a:rPr lang="sv-SE" dirty="0" err="1" smtClean="0"/>
              <a:t>intelligence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542303" cy="3484930"/>
          </a:xfrm>
        </p:spPr>
        <p:txBody>
          <a:bodyPr>
            <a:normAutofit/>
          </a:bodyPr>
          <a:lstStyle/>
          <a:p>
            <a:r>
              <a:rPr lang="sv-SE" sz="1400" dirty="0"/>
              <a:t>KM 2.0 – </a:t>
            </a:r>
            <a:r>
              <a:rPr lang="sv-SE" sz="1400" dirty="0" err="1"/>
              <a:t>promotes</a:t>
            </a:r>
            <a:r>
              <a:rPr lang="sv-SE" sz="1400" dirty="0"/>
              <a:t> </a:t>
            </a:r>
            <a:r>
              <a:rPr lang="sv-SE" sz="1400" b="1" dirty="0" err="1"/>
              <a:t>collective</a:t>
            </a:r>
            <a:r>
              <a:rPr lang="sv-SE" sz="1400" b="1" dirty="0"/>
              <a:t> </a:t>
            </a:r>
            <a:r>
              <a:rPr lang="sv-SE" sz="1400" b="1" dirty="0" err="1" smtClean="0"/>
              <a:t>intelligence</a:t>
            </a:r>
            <a:endParaRPr lang="sv-SE" sz="1400" b="1" dirty="0" smtClean="0"/>
          </a:p>
          <a:p>
            <a:r>
              <a:rPr lang="sv-SE" sz="1400" dirty="0" smtClean="0"/>
              <a:t>Features for </a:t>
            </a:r>
            <a:r>
              <a:rPr lang="sv-SE" sz="1400" dirty="0" err="1" smtClean="0"/>
              <a:t>knowledge</a:t>
            </a:r>
            <a:r>
              <a:rPr lang="sv-SE" sz="1400" dirty="0" smtClean="0"/>
              <a:t> </a:t>
            </a:r>
            <a:r>
              <a:rPr lang="sv-SE" sz="1400" dirty="0" err="1" smtClean="0"/>
              <a:t>content</a:t>
            </a:r>
            <a:r>
              <a:rPr lang="sv-SE" sz="1400" dirty="0" smtClean="0"/>
              <a:t> </a:t>
            </a:r>
            <a:r>
              <a:rPr lang="sv-SE" sz="1400" dirty="0" err="1" smtClean="0"/>
              <a:t>development</a:t>
            </a:r>
            <a:r>
              <a:rPr lang="sv-SE" sz="1400" dirty="0" smtClean="0"/>
              <a:t> </a:t>
            </a:r>
            <a:r>
              <a:rPr lang="sv-SE" sz="1400" dirty="0" err="1" smtClean="0"/>
              <a:t>based</a:t>
            </a:r>
            <a:r>
              <a:rPr lang="sv-SE" sz="1400" dirty="0" smtClean="0"/>
              <a:t> on </a:t>
            </a:r>
            <a:r>
              <a:rPr lang="sv-SE" sz="1400" dirty="0" err="1"/>
              <a:t>collective</a:t>
            </a:r>
            <a:r>
              <a:rPr lang="sv-SE" sz="1400" dirty="0"/>
              <a:t> </a:t>
            </a:r>
            <a:r>
              <a:rPr lang="sv-SE" sz="1400" dirty="0" err="1" smtClean="0"/>
              <a:t>intelligence</a:t>
            </a:r>
            <a:r>
              <a:rPr lang="sv-SE" sz="1400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sv-SE" sz="1300" b="1" dirty="0" err="1" smtClean="0"/>
              <a:t>Contribution</a:t>
            </a:r>
            <a:r>
              <a:rPr lang="sv-SE" sz="1300" dirty="0" smtClean="0"/>
              <a:t> – </a:t>
            </a:r>
            <a:r>
              <a:rPr lang="sv-SE" sz="1300" dirty="0" err="1" smtClean="0"/>
              <a:t>participants</a:t>
            </a:r>
            <a:r>
              <a:rPr lang="sv-SE" sz="1300" dirty="0" smtClean="0"/>
              <a:t> </a:t>
            </a:r>
            <a:r>
              <a:rPr lang="sv-SE" sz="1300" dirty="0" err="1" smtClean="0"/>
              <a:t>freely</a:t>
            </a:r>
            <a:r>
              <a:rPr lang="sv-SE" sz="1300" dirty="0" smtClean="0"/>
              <a:t> </a:t>
            </a:r>
            <a:r>
              <a:rPr lang="sv-SE" sz="1300" dirty="0" err="1" smtClean="0"/>
              <a:t>provide</a:t>
            </a:r>
            <a:r>
              <a:rPr lang="sv-SE" sz="1300" dirty="0" smtClean="0"/>
              <a:t> </a:t>
            </a:r>
            <a:r>
              <a:rPr lang="sv-SE" sz="1300" dirty="0" err="1" smtClean="0"/>
              <a:t>knowledge</a:t>
            </a:r>
            <a:r>
              <a:rPr lang="sv-SE" sz="1300" dirty="0" smtClean="0"/>
              <a:t> </a:t>
            </a:r>
            <a:r>
              <a:rPr lang="sv-SE" sz="1300" dirty="0" err="1" smtClean="0"/>
              <a:t>content</a:t>
            </a:r>
            <a:endParaRPr lang="sv-SE" sz="1300" dirty="0" smtClean="0"/>
          </a:p>
          <a:p>
            <a:pPr lvl="1">
              <a:spcBef>
                <a:spcPts val="1200"/>
              </a:spcBef>
            </a:pPr>
            <a:r>
              <a:rPr lang="sv-SE" sz="1300" b="1" dirty="0" err="1" smtClean="0"/>
              <a:t>Sharing</a:t>
            </a:r>
            <a:r>
              <a:rPr lang="sv-SE" sz="1300" b="1" dirty="0" smtClean="0"/>
              <a:t> </a:t>
            </a:r>
            <a:r>
              <a:rPr lang="sv-SE" sz="1300" dirty="0" smtClean="0"/>
              <a:t>- </a:t>
            </a:r>
            <a:r>
              <a:rPr lang="sv-SE" sz="1300" dirty="0" err="1"/>
              <a:t>knowledge</a:t>
            </a:r>
            <a:r>
              <a:rPr lang="sv-SE" sz="1300" dirty="0"/>
              <a:t> </a:t>
            </a:r>
            <a:r>
              <a:rPr lang="sv-SE" sz="1300" dirty="0" err="1" smtClean="0"/>
              <a:t>content</a:t>
            </a:r>
            <a:r>
              <a:rPr lang="sv-SE" sz="1300" dirty="0" smtClean="0"/>
              <a:t> is </a:t>
            </a:r>
            <a:r>
              <a:rPr lang="sv-SE" sz="1300" dirty="0" err="1" smtClean="0"/>
              <a:t>freely</a:t>
            </a:r>
            <a:r>
              <a:rPr lang="sv-SE" sz="1300" dirty="0" smtClean="0"/>
              <a:t> </a:t>
            </a:r>
            <a:r>
              <a:rPr lang="sv-SE" sz="1300" dirty="0" err="1" smtClean="0"/>
              <a:t>available</a:t>
            </a:r>
            <a:r>
              <a:rPr lang="sv-SE" sz="1300" dirty="0" smtClean="0"/>
              <a:t> to all </a:t>
            </a:r>
            <a:r>
              <a:rPr lang="sv-SE" sz="1300" dirty="0" err="1"/>
              <a:t>participants</a:t>
            </a:r>
            <a:endParaRPr lang="sv-SE" sz="1300" dirty="0" smtClean="0"/>
          </a:p>
          <a:p>
            <a:pPr lvl="1">
              <a:spcBef>
                <a:spcPts val="1200"/>
              </a:spcBef>
            </a:pPr>
            <a:r>
              <a:rPr lang="sv-SE" sz="1300" b="1" dirty="0" err="1" smtClean="0"/>
              <a:t>Collaboration</a:t>
            </a:r>
            <a:r>
              <a:rPr lang="sv-SE" sz="1300" dirty="0" smtClean="0"/>
              <a:t> – </a:t>
            </a:r>
            <a:r>
              <a:rPr lang="sv-SE" sz="1300" dirty="0" err="1" smtClean="0"/>
              <a:t>create</a:t>
            </a:r>
            <a:r>
              <a:rPr lang="sv-SE" sz="1300" dirty="0" smtClean="0"/>
              <a:t> and </a:t>
            </a:r>
            <a:r>
              <a:rPr lang="sv-SE" sz="1300" dirty="0" err="1" smtClean="0"/>
              <a:t>maintain</a:t>
            </a:r>
            <a:r>
              <a:rPr lang="sv-SE" sz="1300" dirty="0" smtClean="0"/>
              <a:t> </a:t>
            </a:r>
            <a:r>
              <a:rPr lang="sv-SE" sz="1300" dirty="0" err="1" smtClean="0"/>
              <a:t>knowledge</a:t>
            </a:r>
            <a:r>
              <a:rPr lang="sv-SE" sz="1300" dirty="0" smtClean="0"/>
              <a:t> </a:t>
            </a:r>
            <a:r>
              <a:rPr lang="sv-SE" sz="1300" dirty="0" err="1" smtClean="0"/>
              <a:t>content</a:t>
            </a:r>
            <a:r>
              <a:rPr lang="sv-SE" sz="1300" dirty="0" smtClean="0"/>
              <a:t> in </a:t>
            </a:r>
            <a:r>
              <a:rPr lang="sv-SE" sz="1300" dirty="0" err="1" smtClean="0"/>
              <a:t>collaboration</a:t>
            </a:r>
            <a:r>
              <a:rPr lang="sv-SE" sz="1300" dirty="0" smtClean="0"/>
              <a:t> </a:t>
            </a:r>
            <a:r>
              <a:rPr lang="sv-SE" sz="1300" dirty="0" err="1" smtClean="0"/>
              <a:t>with</a:t>
            </a:r>
            <a:r>
              <a:rPr lang="sv-SE" sz="1300" dirty="0" smtClean="0"/>
              <a:t> </a:t>
            </a:r>
            <a:r>
              <a:rPr lang="sv-SE" sz="1300" dirty="0" err="1"/>
              <a:t>participants</a:t>
            </a:r>
            <a:r>
              <a:rPr lang="sv-SE" sz="1300" dirty="0"/>
              <a:t> </a:t>
            </a:r>
            <a:endParaRPr lang="sv-SE" sz="1300" dirty="0" smtClean="0"/>
          </a:p>
          <a:p>
            <a:pPr lvl="1">
              <a:spcBef>
                <a:spcPts val="1200"/>
              </a:spcBef>
            </a:pPr>
            <a:r>
              <a:rPr lang="sv-SE" sz="1300" b="1" dirty="0" err="1" smtClean="0"/>
              <a:t>Dynamic</a:t>
            </a:r>
            <a:r>
              <a:rPr lang="sv-SE" sz="1300" dirty="0" smtClean="0"/>
              <a:t> – </a:t>
            </a:r>
            <a:r>
              <a:rPr lang="sv-SE" sz="1300" dirty="0" err="1" smtClean="0"/>
              <a:t>knowledge</a:t>
            </a:r>
            <a:r>
              <a:rPr lang="sv-SE" sz="1300" dirty="0" smtClean="0"/>
              <a:t> </a:t>
            </a:r>
            <a:r>
              <a:rPr lang="sv-SE" sz="1300" dirty="0" err="1" smtClean="0"/>
              <a:t>content</a:t>
            </a:r>
            <a:r>
              <a:rPr lang="sv-SE" sz="1300" dirty="0" smtClean="0"/>
              <a:t> is </a:t>
            </a:r>
            <a:r>
              <a:rPr lang="sv-SE" sz="1300" dirty="0" err="1" smtClean="0"/>
              <a:t>updated</a:t>
            </a:r>
            <a:r>
              <a:rPr lang="sv-SE" sz="1300" dirty="0" smtClean="0"/>
              <a:t> </a:t>
            </a:r>
            <a:r>
              <a:rPr lang="sv-SE" sz="1300" dirty="0" err="1" smtClean="0"/>
              <a:t>constantly</a:t>
            </a:r>
            <a:r>
              <a:rPr lang="sv-SE" sz="1300" dirty="0" smtClean="0"/>
              <a:t> by </a:t>
            </a:r>
            <a:r>
              <a:rPr lang="sv-SE" sz="1300" dirty="0" err="1"/>
              <a:t>participants</a:t>
            </a:r>
            <a:endParaRPr lang="sv-SE" sz="1300" dirty="0" smtClean="0"/>
          </a:p>
          <a:p>
            <a:pPr lvl="1">
              <a:spcBef>
                <a:spcPts val="1200"/>
              </a:spcBef>
            </a:pPr>
            <a:r>
              <a:rPr lang="sv-SE" sz="1300" b="1" dirty="0" smtClean="0"/>
              <a:t>Reliance</a:t>
            </a:r>
            <a:r>
              <a:rPr lang="sv-SE" sz="1300" dirty="0" smtClean="0"/>
              <a:t> – </a:t>
            </a:r>
            <a:r>
              <a:rPr lang="sv-SE" sz="1300" dirty="0" err="1" smtClean="0"/>
              <a:t>knowledge</a:t>
            </a:r>
            <a:r>
              <a:rPr lang="sv-SE" sz="1300" dirty="0" smtClean="0"/>
              <a:t> </a:t>
            </a:r>
            <a:r>
              <a:rPr lang="sv-SE" sz="1300" dirty="0" err="1" smtClean="0"/>
              <a:t>contribution</a:t>
            </a:r>
            <a:r>
              <a:rPr lang="sv-SE" sz="1300" dirty="0" smtClean="0"/>
              <a:t> is </a:t>
            </a:r>
            <a:r>
              <a:rPr lang="sv-SE" sz="1300" dirty="0" err="1" smtClean="0"/>
              <a:t>based</a:t>
            </a:r>
            <a:r>
              <a:rPr lang="sv-SE" sz="1300" dirty="0" smtClean="0"/>
              <a:t> on trust </a:t>
            </a:r>
            <a:r>
              <a:rPr lang="sv-SE" sz="1300" dirty="0" err="1" smtClean="0"/>
              <a:t>among</a:t>
            </a:r>
            <a:r>
              <a:rPr lang="sv-SE" sz="1300" dirty="0" smtClean="0"/>
              <a:t> </a:t>
            </a:r>
            <a:r>
              <a:rPr lang="sv-SE" sz="1300" dirty="0" err="1"/>
              <a:t>participants</a:t>
            </a:r>
            <a:endParaRPr lang="sv-SE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30363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72"/>
    </mc:Choice>
    <mc:Fallback>
      <p:transition spd="slow" advTm="54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KM 1.0 and 2.0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coexist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400" dirty="0" smtClean="0"/>
              <a:t>KM 1.0 </a:t>
            </a:r>
            <a:r>
              <a:rPr lang="sv-SE" sz="1400" dirty="0" err="1" smtClean="0"/>
              <a:t>can</a:t>
            </a:r>
            <a:r>
              <a:rPr lang="sv-SE" sz="1400" dirty="0" smtClean="0"/>
              <a:t> </a:t>
            </a:r>
            <a:r>
              <a:rPr lang="sv-SE" sz="1400" dirty="0" err="1" smtClean="0"/>
              <a:t>incorporate</a:t>
            </a:r>
            <a:r>
              <a:rPr lang="sv-SE" sz="1400" dirty="0" smtClean="0"/>
              <a:t> outputs from KM 2.0, and </a:t>
            </a:r>
            <a:r>
              <a:rPr lang="sv-SE" sz="1400" dirty="0" err="1" smtClean="0"/>
              <a:t>organize</a:t>
            </a:r>
            <a:r>
              <a:rPr lang="sv-SE" sz="1400" dirty="0" smtClean="0"/>
              <a:t> </a:t>
            </a:r>
            <a:r>
              <a:rPr lang="sv-SE" sz="1400" dirty="0" smtClean="0"/>
              <a:t>the </a:t>
            </a:r>
            <a:r>
              <a:rPr lang="sv-SE" sz="1400" dirty="0" err="1" smtClean="0"/>
              <a:t>content</a:t>
            </a:r>
            <a:r>
              <a:rPr lang="sv-SE" sz="1400" dirty="0" smtClean="0"/>
              <a:t> to </a:t>
            </a:r>
            <a:r>
              <a:rPr lang="sv-SE" sz="1400" dirty="0" err="1" smtClean="0"/>
              <a:t>ensure</a:t>
            </a:r>
            <a:r>
              <a:rPr lang="sv-SE" sz="1400" dirty="0" smtClean="0"/>
              <a:t> </a:t>
            </a:r>
            <a:r>
              <a:rPr lang="sv-SE" sz="1400" dirty="0" err="1" smtClean="0"/>
              <a:t>that</a:t>
            </a:r>
            <a:r>
              <a:rPr lang="sv-SE" sz="1400" dirty="0" smtClean="0"/>
              <a:t> the </a:t>
            </a:r>
            <a:r>
              <a:rPr lang="sv-SE" sz="1400" dirty="0" err="1" smtClean="0"/>
              <a:t>content</a:t>
            </a:r>
            <a:r>
              <a:rPr lang="sv-SE" sz="1400" dirty="0" smtClean="0"/>
              <a:t> is </a:t>
            </a:r>
            <a:r>
              <a:rPr lang="sv-SE" sz="1400" dirty="0" err="1" smtClean="0"/>
              <a:t>well-organized</a:t>
            </a:r>
            <a:r>
              <a:rPr lang="sv-SE" sz="1400" dirty="0" smtClean="0"/>
              <a:t> for </a:t>
            </a:r>
            <a:r>
              <a:rPr lang="sv-SE" sz="1400" dirty="0" err="1" smtClean="0"/>
              <a:t>future</a:t>
            </a:r>
            <a:r>
              <a:rPr lang="sv-SE" sz="1400" dirty="0" smtClean="0"/>
              <a:t> </a:t>
            </a:r>
            <a:r>
              <a:rPr lang="sv-SE" sz="1400" dirty="0" err="1" smtClean="0"/>
              <a:t>retrieval</a:t>
            </a:r>
            <a:r>
              <a:rPr lang="sv-SE" sz="1400" dirty="0" smtClean="0"/>
              <a:t> and </a:t>
            </a:r>
            <a:r>
              <a:rPr lang="sv-SE" sz="1400" dirty="0" err="1" smtClean="0"/>
              <a:t>reuse</a:t>
            </a:r>
            <a:endParaRPr lang="sv-SE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43"/>
    </mc:Choice>
    <mc:Fallback>
      <p:transition spd="slow" advTm="4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044873" cy="324043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v-SE" dirty="0" err="1" smtClean="0"/>
              <a:t>Knowledge</a:t>
            </a:r>
            <a:r>
              <a:rPr lang="sv-SE" dirty="0" smtClean="0"/>
              <a:t> Management Systems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dirty="0" smtClean="0"/>
              <a:t>– relations to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/>
              <a:t>c</a:t>
            </a:r>
            <a:r>
              <a:rPr lang="sv-SE" dirty="0" err="1" smtClean="0"/>
              <a:t>ategories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information systems</a:t>
            </a:r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2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7"/>
    </mc:Choice>
    <mc:Fallback>
      <p:transition spd="slow" advTm="1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954131" cy="596700"/>
          </a:xfrm>
        </p:spPr>
        <p:txBody>
          <a:bodyPr>
            <a:normAutofit/>
          </a:bodyPr>
          <a:lstStyle/>
          <a:p>
            <a:r>
              <a:rPr lang="sv-SE" sz="2700" dirty="0" smtClean="0"/>
              <a:t>KMS and </a:t>
            </a:r>
            <a:r>
              <a:rPr lang="sv-SE" sz="2700" dirty="0" err="1" smtClean="0"/>
              <a:t>other</a:t>
            </a:r>
            <a:r>
              <a:rPr lang="sv-SE" sz="2700" dirty="0" smtClean="0"/>
              <a:t> systems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425" y="1233610"/>
            <a:ext cx="7083114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v-SE" sz="1500" dirty="0" smtClean="0"/>
              <a:t>KMS and </a:t>
            </a:r>
            <a:r>
              <a:rPr lang="sv-SE" sz="1500" dirty="0" err="1" smtClean="0"/>
              <a:t>its</a:t>
            </a:r>
            <a:r>
              <a:rPr lang="sv-SE" sz="1500" dirty="0" smtClean="0"/>
              <a:t> relationships to </a:t>
            </a:r>
            <a:r>
              <a:rPr lang="sv-SE" sz="1500" dirty="0" err="1" smtClean="0"/>
              <a:t>other</a:t>
            </a:r>
            <a:r>
              <a:rPr lang="sv-SE" sz="1500" dirty="0" smtClean="0"/>
              <a:t> </a:t>
            </a:r>
            <a:r>
              <a:rPr lang="sv-SE" sz="1500" dirty="0" err="1" smtClean="0"/>
              <a:t>categories</a:t>
            </a:r>
            <a:r>
              <a:rPr lang="sv-SE" sz="1500" dirty="0" smtClean="0"/>
              <a:t> </a:t>
            </a:r>
            <a:r>
              <a:rPr lang="sv-SE" sz="1500" dirty="0" err="1" smtClean="0"/>
              <a:t>of</a:t>
            </a:r>
            <a:r>
              <a:rPr lang="sv-SE" sz="1500" dirty="0" smtClean="0"/>
              <a:t> information systems </a:t>
            </a:r>
            <a:r>
              <a:rPr lang="sv-SE" sz="1500" dirty="0" err="1" smtClean="0"/>
              <a:t>are</a:t>
            </a:r>
            <a:r>
              <a:rPr lang="sv-SE" sz="1500" dirty="0" smtClean="0"/>
              <a:t> not </a:t>
            </a:r>
            <a:r>
              <a:rPr lang="sv-SE" sz="1500" dirty="0" err="1" smtClean="0"/>
              <a:t>clear</a:t>
            </a:r>
            <a:r>
              <a:rPr lang="sv-SE" sz="1500" dirty="0" smtClean="0"/>
              <a:t>. </a:t>
            </a:r>
            <a:r>
              <a:rPr lang="sv-SE" sz="1500" dirty="0" err="1" smtClean="0"/>
              <a:t>Here</a:t>
            </a:r>
            <a:r>
              <a:rPr lang="sv-SE" sz="1500" dirty="0" smtClean="0"/>
              <a:t> is a try:</a:t>
            </a:r>
            <a:endParaRPr lang="sv-SE" sz="1500" dirty="0"/>
          </a:p>
        </p:txBody>
      </p:sp>
      <p:sp>
        <p:nvSpPr>
          <p:cNvPr id="6" name="Oval 5"/>
          <p:cNvSpPr/>
          <p:nvPr/>
        </p:nvSpPr>
        <p:spPr>
          <a:xfrm>
            <a:off x="1340189" y="2142711"/>
            <a:ext cx="3686948" cy="163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7" name="Oval 6"/>
          <p:cNvSpPr/>
          <p:nvPr/>
        </p:nvSpPr>
        <p:spPr>
          <a:xfrm>
            <a:off x="2740905" y="2224878"/>
            <a:ext cx="4056317" cy="234661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4" name="TextBox 13"/>
          <p:cNvSpPr txBox="1"/>
          <p:nvPr/>
        </p:nvSpPr>
        <p:spPr>
          <a:xfrm>
            <a:off x="3646838" y="4155908"/>
            <a:ext cx="3150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dirty="0" err="1" smtClean="0"/>
              <a:t>Knowledge</a:t>
            </a:r>
            <a:r>
              <a:rPr lang="sv-SE" sz="1500" b="1" dirty="0" smtClean="0"/>
              <a:t> </a:t>
            </a:r>
            <a:r>
              <a:rPr lang="sv-SE" sz="1500" b="1" dirty="0" err="1" smtClean="0"/>
              <a:t>managenment</a:t>
            </a:r>
            <a:r>
              <a:rPr lang="sv-SE" sz="1500" b="1" dirty="0" smtClean="0"/>
              <a:t> systems</a:t>
            </a:r>
            <a:endParaRPr lang="sv-SE" sz="1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31364" y="2094280"/>
            <a:ext cx="1907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dirty="0" err="1" smtClean="0"/>
              <a:t>Operational</a:t>
            </a:r>
            <a:r>
              <a:rPr lang="sv-SE" sz="1500" b="1" dirty="0" smtClean="0"/>
              <a:t> systems</a:t>
            </a:r>
            <a:endParaRPr lang="sv-SE" sz="1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81772" y="3427556"/>
            <a:ext cx="1620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/>
              <a:t>Expert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47420" y="3120861"/>
            <a:ext cx="13339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/>
              <a:t>Group </a:t>
            </a:r>
            <a:r>
              <a:rPr lang="sv-SE" sz="1050" i="1" dirty="0" err="1"/>
              <a:t>communication</a:t>
            </a:r>
            <a:r>
              <a:rPr lang="sv-SE" sz="1050" i="1" dirty="0"/>
              <a:t>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6022" y="2601558"/>
            <a:ext cx="1620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/>
              <a:t>Data </a:t>
            </a:r>
            <a:r>
              <a:rPr lang="sv-SE" sz="1050" i="1" dirty="0" err="1"/>
              <a:t>warehouse</a:t>
            </a:r>
            <a:endParaRPr lang="sv-SE" sz="1050" i="1" dirty="0"/>
          </a:p>
        </p:txBody>
      </p:sp>
      <p:sp>
        <p:nvSpPr>
          <p:cNvPr id="19" name="Oval 18"/>
          <p:cNvSpPr/>
          <p:nvPr/>
        </p:nvSpPr>
        <p:spPr>
          <a:xfrm>
            <a:off x="4017420" y="2128471"/>
            <a:ext cx="4152596" cy="163800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350" dirty="0" smtClean="0"/>
              <a:t> </a:t>
            </a:r>
            <a:endParaRPr lang="sv-SE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6447382" y="2142711"/>
            <a:ext cx="23559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dirty="0" smtClean="0"/>
              <a:t>Decision support systems</a:t>
            </a:r>
            <a:endParaRPr lang="sv-SE" sz="15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03322" y="2563185"/>
            <a:ext cx="1333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smtClean="0"/>
              <a:t>ERP system</a:t>
            </a:r>
            <a:endParaRPr lang="sv-SE" sz="105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55170" y="3822010"/>
            <a:ext cx="1333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smtClean="0"/>
              <a:t>Social media</a:t>
            </a:r>
            <a:endParaRPr lang="sv-SE" sz="105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75017" y="2928919"/>
            <a:ext cx="13339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smtClean="0"/>
              <a:t>Workflow management system</a:t>
            </a:r>
            <a:endParaRPr lang="sv-SE" sz="105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008904" y="2650876"/>
            <a:ext cx="1333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err="1" smtClean="0"/>
              <a:t>Collaboration</a:t>
            </a:r>
            <a:r>
              <a:rPr lang="sv-SE" sz="1050" i="1" dirty="0" smtClean="0"/>
              <a:t> system</a:t>
            </a:r>
            <a:endParaRPr lang="sv-SE" sz="105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18552" y="2960331"/>
            <a:ext cx="1333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smtClean="0"/>
              <a:t>CRM systems</a:t>
            </a:r>
            <a:endParaRPr lang="sv-SE" sz="105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5312188" y="2889989"/>
            <a:ext cx="13339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smtClean="0"/>
              <a:t>Data mining </a:t>
            </a:r>
            <a:r>
              <a:rPr lang="sv-SE" sz="1050" i="1" dirty="0" err="1" smtClean="0"/>
              <a:t>tools</a:t>
            </a:r>
            <a:endParaRPr lang="sv-SE" sz="1050" i="1" dirty="0"/>
          </a:p>
        </p:txBody>
      </p:sp>
      <p:sp>
        <p:nvSpPr>
          <p:cNvPr id="27" name="Oval 26"/>
          <p:cNvSpPr/>
          <p:nvPr/>
        </p:nvSpPr>
        <p:spPr>
          <a:xfrm rot="19542541">
            <a:off x="1310452" y="3073913"/>
            <a:ext cx="4056317" cy="1385117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8" name="TextBox 27"/>
          <p:cNvSpPr txBox="1"/>
          <p:nvPr/>
        </p:nvSpPr>
        <p:spPr>
          <a:xfrm>
            <a:off x="2059197" y="4664671"/>
            <a:ext cx="3150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dirty="0" smtClean="0"/>
              <a:t>Communication systems</a:t>
            </a:r>
            <a:endParaRPr lang="sv-SE" sz="15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679637" y="3754117"/>
            <a:ext cx="24779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err="1" smtClean="0"/>
              <a:t>Content</a:t>
            </a:r>
            <a:r>
              <a:rPr lang="sv-SE" sz="1050" i="1" dirty="0" smtClean="0"/>
              <a:t> management systems</a:t>
            </a:r>
            <a:endParaRPr lang="sv-SE" sz="105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4319313" y="3977265"/>
            <a:ext cx="24779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err="1" smtClean="0"/>
              <a:t>Knowledge</a:t>
            </a:r>
            <a:r>
              <a:rPr lang="sv-SE" sz="1050" i="1" dirty="0" smtClean="0"/>
              <a:t> </a:t>
            </a:r>
            <a:r>
              <a:rPr lang="sv-SE" sz="1050" i="1" dirty="0" err="1" smtClean="0"/>
              <a:t>repositories</a:t>
            </a:r>
            <a:endParaRPr lang="sv-SE" sz="105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993176" y="2903984"/>
            <a:ext cx="1620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 smtClean="0"/>
              <a:t>OLAP </a:t>
            </a:r>
            <a:r>
              <a:rPr lang="sv-SE" sz="1050" i="1" dirty="0" err="1" smtClean="0"/>
              <a:t>tools</a:t>
            </a:r>
            <a:endParaRPr lang="sv-SE" sz="1050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5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51"/>
    </mc:Choice>
    <mc:Fallback>
      <p:transition spd="slow" advTm="15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663347" y="2710964"/>
            <a:ext cx="4050450" cy="81009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 err="1"/>
              <a:t>Knowledge</a:t>
            </a:r>
            <a:r>
              <a:rPr lang="sv-SE" sz="2700" dirty="0"/>
              <a:t> Management System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581449" y="3295972"/>
            <a:ext cx="648072" cy="594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15275" y="3953103"/>
            <a:ext cx="464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400" dirty="0"/>
              <a:t>KMS and </a:t>
            </a:r>
            <a:r>
              <a:rPr lang="sv-SE" sz="1400" dirty="0" err="1"/>
              <a:t>its</a:t>
            </a:r>
            <a:r>
              <a:rPr lang="sv-SE" sz="1400" dirty="0"/>
              <a:t> relationships to </a:t>
            </a:r>
            <a:r>
              <a:rPr lang="sv-SE" sz="1400" dirty="0" err="1"/>
              <a:t>other</a:t>
            </a:r>
            <a:r>
              <a:rPr lang="sv-SE" sz="1400" dirty="0"/>
              <a:t> </a:t>
            </a:r>
            <a:r>
              <a:rPr lang="sv-SE" sz="1400" dirty="0" err="1"/>
              <a:t>categories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smtClean="0"/>
              <a:t>information </a:t>
            </a:r>
            <a:r>
              <a:rPr lang="sv-SE" sz="1400" dirty="0"/>
              <a:t>systems </a:t>
            </a:r>
            <a:r>
              <a:rPr lang="sv-SE" sz="1400" dirty="0" err="1"/>
              <a:t>are</a:t>
            </a:r>
            <a:r>
              <a:rPr lang="sv-SE" sz="1400" dirty="0"/>
              <a:t> not </a:t>
            </a:r>
            <a:r>
              <a:rPr lang="sv-SE" sz="1400" dirty="0" err="1"/>
              <a:t>clear</a:t>
            </a:r>
            <a:r>
              <a:rPr lang="sv-SE" sz="1400" dirty="0"/>
              <a:t>. </a:t>
            </a:r>
            <a:r>
              <a:rPr lang="sv-SE" sz="1400" dirty="0" err="1"/>
              <a:t>Here</a:t>
            </a:r>
            <a:r>
              <a:rPr lang="sv-SE" sz="1400" dirty="0"/>
              <a:t> is </a:t>
            </a:r>
            <a:r>
              <a:rPr lang="sv-SE" sz="1400" dirty="0" err="1" smtClean="0"/>
              <a:t>another</a:t>
            </a:r>
            <a:r>
              <a:rPr lang="sv-SE" sz="1400" dirty="0" smtClean="0"/>
              <a:t> try</a:t>
            </a:r>
            <a:endParaRPr lang="sv-SE" sz="1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1659"/>
              </p:ext>
            </p:extLst>
          </p:nvPr>
        </p:nvGraphicFramePr>
        <p:xfrm>
          <a:off x="1475215" y="1633772"/>
          <a:ext cx="5346594" cy="1798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8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 marL="68580" marR="68580" marT="34290" marB="34290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sv-SE" sz="1400" dirty="0" err="1" smtClean="0"/>
                        <a:t>Reach</a:t>
                      </a:r>
                      <a:endParaRPr lang="sv-SE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sv-SE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Purpose</a:t>
                      </a:r>
                      <a:endParaRPr lang="sv-SE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100" b="1" dirty="0" err="1" smtClean="0"/>
                        <a:t>Individual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100" b="1" dirty="0" err="1" smtClean="0"/>
                        <a:t>Departe-mental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100" b="1" dirty="0" err="1" smtClean="0"/>
                        <a:t>Organisa-tional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100" b="1" dirty="0" err="1" smtClean="0"/>
                        <a:t>Inter-organ-isational</a:t>
                      </a:r>
                      <a:r>
                        <a:rPr lang="sv-SE" sz="1100" b="1" dirty="0" smtClean="0"/>
                        <a:t>  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100" b="1" dirty="0" smtClean="0"/>
                        <a:t>Community 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Operational</a:t>
                      </a:r>
                      <a:r>
                        <a:rPr lang="sv-SE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O1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O2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O3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O4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O5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Monitoring</a:t>
                      </a:r>
                      <a:r>
                        <a:rPr lang="sv-SE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M1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M2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M3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M4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M5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Decision</a:t>
                      </a:r>
                      <a:r>
                        <a:rPr lang="sv-SE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Support</a:t>
                      </a:r>
                      <a:endParaRPr lang="sv-SE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B1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B2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B3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B4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B5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v-SE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K1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K2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K3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K4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 smtClean="0"/>
                        <a:t>K5</a:t>
                      </a:r>
                      <a:endParaRPr lang="sv-S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29455" y="4681835"/>
            <a:ext cx="59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(based on and adapted from: </a:t>
            </a:r>
            <a:r>
              <a:rPr lang="pl-PL" sz="1200" dirty="0" err="1"/>
              <a:t>Boddy</a:t>
            </a:r>
            <a:r>
              <a:rPr lang="pl-PL" sz="1200" dirty="0"/>
              <a:t>, D., </a:t>
            </a:r>
            <a:r>
              <a:rPr lang="pl-PL" sz="1200" dirty="0" err="1"/>
              <a:t>Boonstra</a:t>
            </a:r>
            <a:r>
              <a:rPr lang="pl-PL" sz="1200" dirty="0"/>
              <a:t>, A., Kennedy, G. </a:t>
            </a:r>
            <a:r>
              <a:rPr lang="en-US" sz="1200" dirty="0" smtClean="0"/>
              <a:t>(2008). </a:t>
            </a:r>
            <a:r>
              <a:rPr lang="en-US" sz="1200" dirty="0"/>
              <a:t>Managing </a:t>
            </a:r>
            <a:r>
              <a:rPr lang="en-US" sz="1200" dirty="0" err="1"/>
              <a:t>Informations</a:t>
            </a:r>
            <a:r>
              <a:rPr lang="en-US" sz="1200" dirty="0"/>
              <a:t> Systems, Strategy </a:t>
            </a:r>
            <a:r>
              <a:rPr lang="en-US" sz="1200" dirty="0" smtClean="0"/>
              <a:t>and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, Prentice Hall)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4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6"/>
    </mc:Choice>
    <mc:Fallback>
      <p:transition spd="slow" advTm="4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v-SE" dirty="0" err="1" smtClean="0"/>
              <a:t>Knowledge</a:t>
            </a:r>
            <a:r>
              <a:rPr lang="sv-SE" dirty="0" smtClean="0"/>
              <a:t> Management Systems – </a:t>
            </a:r>
            <a:r>
              <a:rPr lang="sv-SE" dirty="0" err="1" smtClean="0"/>
              <a:t>Collaboration</a:t>
            </a:r>
            <a:r>
              <a:rPr lang="sv-SE" dirty="0" smtClean="0"/>
              <a:t>/</a:t>
            </a:r>
            <a:r>
              <a:rPr lang="sv-SE" dirty="0" err="1" smtClean="0"/>
              <a:t>Groupware</a:t>
            </a:r>
            <a:r>
              <a:rPr lang="sv-SE" dirty="0" smtClean="0"/>
              <a:t> System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9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5"/>
    </mc:Choice>
    <mc:Fallback>
      <p:transition spd="slow" advTm="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044873" cy="324043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v-SE" dirty="0" err="1" smtClean="0"/>
              <a:t>Knowledge</a:t>
            </a:r>
            <a:r>
              <a:rPr lang="sv-SE" dirty="0" smtClean="0"/>
              <a:t> Management Systems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dirty="0" smtClean="0"/>
              <a:t>–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types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KMS 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5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4"/>
    </mc:Choice>
    <mc:Fallback>
      <p:transition spd="slow" advTm="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1628" y="1115574"/>
            <a:ext cx="8038214" cy="381651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v-SE" sz="1500" b="1" dirty="0" err="1" smtClean="0"/>
              <a:t>Knowledge</a:t>
            </a:r>
            <a:r>
              <a:rPr lang="sv-SE" sz="1500" b="1" dirty="0" smtClean="0"/>
              <a:t> </a:t>
            </a:r>
            <a:r>
              <a:rPr lang="sv-SE" sz="1500" b="1" dirty="0" err="1" smtClean="0"/>
              <a:t>repository</a:t>
            </a:r>
            <a:r>
              <a:rPr lang="sv-SE" sz="1500" b="1" dirty="0" smtClean="0"/>
              <a:t> </a:t>
            </a:r>
            <a:r>
              <a:rPr lang="sv-SE" sz="1500" dirty="0" smtClean="0"/>
              <a:t>– is a ”</a:t>
            </a:r>
            <a:r>
              <a:rPr lang="sv-SE" sz="1500" dirty="0" err="1" smtClean="0"/>
              <a:t>place</a:t>
            </a:r>
            <a:r>
              <a:rPr lang="sv-SE" sz="1500" dirty="0" smtClean="0"/>
              <a:t> to store and </a:t>
            </a:r>
            <a:r>
              <a:rPr lang="sv-SE" sz="1500" dirty="0" err="1" smtClean="0"/>
              <a:t>retrieve</a:t>
            </a:r>
            <a:r>
              <a:rPr lang="sv-SE" sz="1500" dirty="0" smtClean="0"/>
              <a:t> explicit </a:t>
            </a:r>
            <a:r>
              <a:rPr lang="sv-SE" sz="1500" dirty="0" err="1" smtClean="0"/>
              <a:t>knowledge</a:t>
            </a:r>
            <a:r>
              <a:rPr lang="sv-SE" sz="1500" dirty="0" smtClean="0"/>
              <a:t>. A </a:t>
            </a:r>
            <a:r>
              <a:rPr lang="sv-SE" sz="1500" dirty="0" err="1" smtClean="0"/>
              <a:t>low-tech</a:t>
            </a:r>
            <a:r>
              <a:rPr lang="sv-SE" sz="1500" dirty="0" smtClean="0"/>
              <a:t> </a:t>
            </a:r>
            <a:r>
              <a:rPr lang="sv-SE" sz="1500" dirty="0" err="1" smtClean="0"/>
              <a:t>knowledge</a:t>
            </a:r>
            <a:r>
              <a:rPr lang="sv-SE" sz="1500" dirty="0" smtClean="0"/>
              <a:t> </a:t>
            </a:r>
            <a:r>
              <a:rPr lang="sv-SE" sz="1500" dirty="0" err="1" smtClean="0"/>
              <a:t>repository</a:t>
            </a:r>
            <a:r>
              <a:rPr lang="sv-SE" sz="1500" dirty="0" smtClean="0"/>
              <a:t> </a:t>
            </a:r>
            <a:r>
              <a:rPr lang="sv-SE" sz="1500" dirty="0" err="1" smtClean="0"/>
              <a:t>could</a:t>
            </a:r>
            <a:r>
              <a:rPr lang="sv-SE" sz="1500" dirty="0" smtClean="0"/>
              <a:t> be a set </a:t>
            </a:r>
            <a:r>
              <a:rPr lang="sv-SE" sz="1500" dirty="0" err="1" smtClean="0"/>
              <a:t>of</a:t>
            </a:r>
            <a:r>
              <a:rPr lang="sv-SE" sz="1500" dirty="0" smtClean="0"/>
              <a:t> </a:t>
            </a:r>
            <a:r>
              <a:rPr lang="sv-SE" sz="1500" dirty="0" err="1" smtClean="0"/>
              <a:t>file</a:t>
            </a:r>
            <a:r>
              <a:rPr lang="sv-SE" sz="1500" dirty="0" smtClean="0"/>
              <a:t> folders. A high-tech </a:t>
            </a:r>
            <a:r>
              <a:rPr lang="sv-SE" sz="1500" dirty="0" err="1" smtClean="0"/>
              <a:t>knowledge</a:t>
            </a:r>
            <a:r>
              <a:rPr lang="sv-SE" sz="1500" dirty="0" smtClean="0"/>
              <a:t> </a:t>
            </a:r>
            <a:r>
              <a:rPr lang="sv-SE" sz="1500" dirty="0" err="1" smtClean="0"/>
              <a:t>repository</a:t>
            </a:r>
            <a:r>
              <a:rPr lang="sv-SE" sz="1500" dirty="0" smtClean="0"/>
              <a:t> </a:t>
            </a:r>
            <a:r>
              <a:rPr lang="sv-SE" sz="1500" dirty="0" err="1" smtClean="0"/>
              <a:t>might</a:t>
            </a:r>
            <a:r>
              <a:rPr lang="sv-SE" sz="1500" dirty="0" smtClean="0"/>
              <a:t> be </a:t>
            </a:r>
            <a:r>
              <a:rPr lang="sv-SE" sz="1500" dirty="0" err="1" smtClean="0"/>
              <a:t>based</a:t>
            </a:r>
            <a:r>
              <a:rPr lang="sv-SE" sz="1500" dirty="0" smtClean="0"/>
              <a:t> on a </a:t>
            </a:r>
            <a:r>
              <a:rPr lang="sv-SE" sz="1500" dirty="0" err="1" smtClean="0"/>
              <a:t>database</a:t>
            </a:r>
            <a:r>
              <a:rPr lang="sv-SE" sz="1500" dirty="0" smtClean="0"/>
              <a:t> </a:t>
            </a:r>
            <a:r>
              <a:rPr lang="sv-SE" sz="1500" dirty="0" err="1" smtClean="0"/>
              <a:t>platform</a:t>
            </a:r>
            <a:r>
              <a:rPr lang="sv-SE" sz="1500" dirty="0" smtClean="0"/>
              <a:t>”.</a:t>
            </a:r>
          </a:p>
          <a:p>
            <a:pPr>
              <a:spcBef>
                <a:spcPts val="1200"/>
              </a:spcBef>
            </a:pPr>
            <a:r>
              <a:rPr lang="sv-SE" sz="1500" b="1" dirty="0" err="1"/>
              <a:t>Knowledge</a:t>
            </a:r>
            <a:r>
              <a:rPr lang="sv-SE" sz="1500" b="1" dirty="0"/>
              <a:t> </a:t>
            </a:r>
            <a:r>
              <a:rPr lang="sv-SE" sz="1500" b="1" dirty="0" err="1" smtClean="0"/>
              <a:t>repository</a:t>
            </a:r>
            <a:r>
              <a:rPr lang="sv-SE" sz="1500" b="1" dirty="0" smtClean="0"/>
              <a:t> </a:t>
            </a:r>
            <a:r>
              <a:rPr lang="sv-SE" sz="1400" dirty="0"/>
              <a:t>– </a:t>
            </a:r>
            <a:r>
              <a:rPr lang="sv-SE" sz="1400" dirty="0" err="1" smtClean="0"/>
              <a:t>collects</a:t>
            </a:r>
            <a:r>
              <a:rPr lang="sv-SE" sz="1400" dirty="0" smtClean="0"/>
              <a:t>, </a:t>
            </a:r>
            <a:r>
              <a:rPr lang="sv-SE" sz="1400" dirty="0" err="1" smtClean="0"/>
              <a:t>integrates</a:t>
            </a:r>
            <a:r>
              <a:rPr lang="sv-SE" sz="1400" dirty="0" smtClean="0"/>
              <a:t> and </a:t>
            </a:r>
            <a:r>
              <a:rPr lang="sv-SE" sz="1400" dirty="0" err="1" smtClean="0"/>
              <a:t>summarizes</a:t>
            </a:r>
            <a:r>
              <a:rPr lang="sv-SE" sz="1400" dirty="0" smtClean="0"/>
              <a:t> </a:t>
            </a:r>
            <a:r>
              <a:rPr lang="sv-SE" sz="1400" dirty="0" err="1" smtClean="0"/>
              <a:t>knowledge</a:t>
            </a:r>
            <a:r>
              <a:rPr lang="sv-SE" sz="1400" dirty="0" smtClean="0"/>
              <a:t> - </a:t>
            </a:r>
            <a:r>
              <a:rPr lang="sv-SE" sz="1400" dirty="0" err="1" smtClean="0"/>
              <a:t>often</a:t>
            </a:r>
            <a:r>
              <a:rPr lang="sv-SE" sz="1400" dirty="0" smtClean="0"/>
              <a:t> from </a:t>
            </a:r>
            <a:r>
              <a:rPr lang="sv-SE" sz="1400" dirty="0" err="1" smtClean="0"/>
              <a:t>many</a:t>
            </a:r>
            <a:r>
              <a:rPr lang="sv-SE" sz="1400" dirty="0" smtClean="0"/>
              <a:t> different </a:t>
            </a:r>
            <a:r>
              <a:rPr lang="sv-SE" sz="1400" dirty="0" err="1" smtClean="0"/>
              <a:t>sources</a:t>
            </a:r>
            <a:endParaRPr lang="sv-SE" sz="1400" dirty="0" smtClean="0"/>
          </a:p>
          <a:p>
            <a:pPr>
              <a:spcBef>
                <a:spcPts val="1200"/>
              </a:spcBef>
            </a:pPr>
            <a:r>
              <a:rPr lang="sv-SE" sz="1500" b="1" dirty="0" err="1"/>
              <a:t>Knowledge</a:t>
            </a:r>
            <a:r>
              <a:rPr lang="sv-SE" sz="1500" b="1" dirty="0"/>
              <a:t> </a:t>
            </a:r>
            <a:r>
              <a:rPr lang="sv-SE" sz="1500" b="1" dirty="0" err="1"/>
              <a:t>repository</a:t>
            </a:r>
            <a:r>
              <a:rPr lang="sv-SE" sz="1500" b="1" dirty="0"/>
              <a:t> </a:t>
            </a:r>
            <a:r>
              <a:rPr lang="sv-SE" sz="1400" dirty="0"/>
              <a:t>– </a:t>
            </a:r>
            <a:r>
              <a:rPr lang="sv-SE" sz="1400" dirty="0" err="1" smtClean="0"/>
              <a:t>often</a:t>
            </a:r>
            <a:r>
              <a:rPr lang="sv-SE" sz="1400" dirty="0" smtClean="0"/>
              <a:t> </a:t>
            </a:r>
            <a:r>
              <a:rPr lang="sv-SE" sz="1400" dirty="0" err="1" smtClean="0"/>
              <a:t>contains</a:t>
            </a:r>
            <a:r>
              <a:rPr lang="sv-SE" sz="1400" dirty="0" smtClean="0"/>
              <a:t> </a:t>
            </a:r>
            <a:r>
              <a:rPr lang="sv-SE" sz="1400" dirty="0" err="1" smtClean="0"/>
              <a:t>content</a:t>
            </a:r>
            <a:r>
              <a:rPr lang="sv-SE" sz="1400" dirty="0" smtClean="0"/>
              <a:t> </a:t>
            </a:r>
            <a:r>
              <a:rPr lang="sv-SE" sz="1400" dirty="0" err="1" smtClean="0"/>
              <a:t>mangement</a:t>
            </a:r>
            <a:r>
              <a:rPr lang="sv-SE" sz="1400" dirty="0" smtClean="0"/>
              <a:t> </a:t>
            </a:r>
            <a:r>
              <a:rPr lang="sv-SE" sz="1400" dirty="0" err="1" smtClean="0"/>
              <a:t>tools</a:t>
            </a:r>
            <a:endParaRPr lang="sv-SE" sz="1400" dirty="0"/>
          </a:p>
          <a:p>
            <a:pPr>
              <a:spcBef>
                <a:spcPts val="1200"/>
              </a:spcBef>
            </a:pPr>
            <a:r>
              <a:rPr lang="sv-SE" sz="1400" b="1" dirty="0" err="1" smtClean="0"/>
              <a:t>Knowledge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repository</a:t>
            </a:r>
            <a:r>
              <a:rPr lang="sv-SE" sz="1400" b="1" dirty="0" smtClean="0"/>
              <a:t> </a:t>
            </a:r>
            <a:r>
              <a:rPr lang="sv-SE" sz="1400" dirty="0" smtClean="0"/>
              <a:t>– is </a:t>
            </a:r>
            <a:r>
              <a:rPr lang="sv-SE" sz="1400" dirty="0" err="1" smtClean="0"/>
              <a:t>sometimes</a:t>
            </a:r>
            <a:r>
              <a:rPr lang="sv-SE" sz="1400" dirty="0" smtClean="0"/>
              <a:t> </a:t>
            </a:r>
            <a:r>
              <a:rPr lang="sv-SE" sz="1400" dirty="0" err="1" smtClean="0"/>
              <a:t>called</a:t>
            </a:r>
            <a:r>
              <a:rPr lang="sv-SE" sz="1400" dirty="0" smtClean="0"/>
              <a:t> </a:t>
            </a:r>
            <a:r>
              <a:rPr lang="sv-SE" sz="1400" dirty="0" err="1" smtClean="0"/>
              <a:t>organizational</a:t>
            </a:r>
            <a:r>
              <a:rPr lang="sv-SE" sz="1400" dirty="0" smtClean="0"/>
              <a:t>, </a:t>
            </a:r>
            <a:r>
              <a:rPr lang="sv-SE" sz="1400" dirty="0" err="1" smtClean="0"/>
              <a:t>corporate</a:t>
            </a:r>
            <a:r>
              <a:rPr lang="sv-SE" sz="1400" dirty="0" smtClean="0"/>
              <a:t> or </a:t>
            </a:r>
            <a:r>
              <a:rPr lang="sv-SE" sz="1400" dirty="0" err="1" smtClean="0"/>
              <a:t>experience</a:t>
            </a:r>
            <a:r>
              <a:rPr lang="sv-SE" sz="1400" dirty="0" err="1"/>
              <a:t>-</a:t>
            </a:r>
            <a:r>
              <a:rPr lang="sv-SE" sz="1400" dirty="0" err="1" smtClean="0"/>
              <a:t>based</a:t>
            </a:r>
            <a:r>
              <a:rPr lang="sv-SE" sz="1400" dirty="0" smtClean="0"/>
              <a:t> </a:t>
            </a:r>
            <a:r>
              <a:rPr lang="sv-SE" sz="1400" dirty="0" err="1" smtClean="0"/>
              <a:t>memories</a:t>
            </a:r>
            <a:endParaRPr lang="en-US" sz="1350" dirty="0"/>
          </a:p>
          <a:p>
            <a:pPr>
              <a:spcBef>
                <a:spcPts val="0"/>
              </a:spcBef>
              <a:buNone/>
            </a:pPr>
            <a:endParaRPr lang="sv-SE" sz="1350" b="1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1628" y="51432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err="1" smtClean="0"/>
              <a:t>Knowledge</a:t>
            </a:r>
            <a:r>
              <a:rPr lang="sv-SE" sz="2700" dirty="0" smtClean="0"/>
              <a:t> </a:t>
            </a:r>
            <a:r>
              <a:rPr lang="sv-SE" sz="2700" dirty="0" err="1" smtClean="0"/>
              <a:t>repository</a:t>
            </a:r>
            <a:endParaRPr lang="sv-SE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2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31"/>
    </mc:Choice>
    <mc:Fallback>
      <p:transition spd="slow" advTm="6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1628" y="1115574"/>
            <a:ext cx="8038214" cy="381651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v-SE" sz="1400" b="1" dirty="0" err="1" smtClean="0"/>
              <a:t>Knowledge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repository</a:t>
            </a:r>
            <a:r>
              <a:rPr lang="sv-SE" sz="1400" b="1" dirty="0" smtClean="0"/>
              <a:t> </a:t>
            </a:r>
            <a:r>
              <a:rPr lang="sv-SE" sz="1400" dirty="0"/>
              <a:t>– is a ”</a:t>
            </a:r>
            <a:r>
              <a:rPr lang="sv-SE" sz="1400" dirty="0" err="1"/>
              <a:t>one</a:t>
            </a:r>
            <a:r>
              <a:rPr lang="sv-SE" sz="1400" dirty="0"/>
              <a:t>-stop-</a:t>
            </a:r>
            <a:r>
              <a:rPr lang="sv-SE" sz="1400" dirty="0" err="1"/>
              <a:t>shp</a:t>
            </a:r>
            <a:r>
              <a:rPr lang="sv-SE" sz="1400" dirty="0"/>
              <a:t>” for </a:t>
            </a:r>
            <a:r>
              <a:rPr lang="sv-SE" sz="1400" dirty="0" err="1"/>
              <a:t>user</a:t>
            </a:r>
            <a:r>
              <a:rPr lang="sv-SE" sz="1400" dirty="0"/>
              <a:t> </a:t>
            </a:r>
            <a:r>
              <a:rPr lang="sv-SE" sz="1400" dirty="0" smtClean="0"/>
              <a:t>to access </a:t>
            </a:r>
            <a:r>
              <a:rPr lang="sv-SE" sz="1400" dirty="0" err="1" smtClean="0"/>
              <a:t>historical</a:t>
            </a:r>
            <a:r>
              <a:rPr lang="sv-SE" sz="1400" dirty="0" smtClean="0"/>
              <a:t> </a:t>
            </a:r>
            <a:r>
              <a:rPr lang="sv-SE" sz="1400" dirty="0"/>
              <a:t>and </a:t>
            </a:r>
            <a:r>
              <a:rPr lang="sv-SE" sz="1400" dirty="0" err="1"/>
              <a:t>current</a:t>
            </a:r>
            <a:r>
              <a:rPr lang="sv-SE" sz="1400" dirty="0"/>
              <a:t> </a:t>
            </a:r>
            <a:r>
              <a:rPr lang="sv-SE" sz="1400" dirty="0" err="1"/>
              <a:t>knowledge</a:t>
            </a:r>
            <a:r>
              <a:rPr lang="sv-SE" sz="1400" dirty="0"/>
              <a:t> </a:t>
            </a:r>
            <a:r>
              <a:rPr lang="sv-SE" sz="1400" dirty="0" err="1"/>
              <a:t>content</a:t>
            </a:r>
            <a:endParaRPr lang="sv-SE" sz="1400" dirty="0"/>
          </a:p>
          <a:p>
            <a:pPr>
              <a:spcBef>
                <a:spcPts val="1200"/>
              </a:spcBef>
            </a:pPr>
            <a:r>
              <a:rPr lang="sv-SE" sz="1400" b="1" dirty="0" err="1" smtClean="0"/>
              <a:t>Knowledge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repository</a:t>
            </a:r>
            <a:r>
              <a:rPr lang="sv-SE" sz="1400" b="1" dirty="0" smtClean="0"/>
              <a:t> </a:t>
            </a:r>
            <a:r>
              <a:rPr lang="sv-SE" sz="1400" dirty="0" smtClean="0"/>
              <a:t>– is </a:t>
            </a:r>
            <a:r>
              <a:rPr lang="sv-SE" sz="1400" dirty="0" err="1" smtClean="0"/>
              <a:t>directly</a:t>
            </a:r>
            <a:r>
              <a:rPr lang="sv-SE" sz="1400" dirty="0" smtClean="0"/>
              <a:t> </a:t>
            </a:r>
            <a:r>
              <a:rPr lang="sv-SE" sz="1400" dirty="0" err="1" smtClean="0"/>
              <a:t>connected</a:t>
            </a:r>
            <a:r>
              <a:rPr lang="sv-SE" sz="1400" dirty="0" smtClean="0"/>
              <a:t> to </a:t>
            </a:r>
            <a:r>
              <a:rPr lang="sv-SE" sz="1400" dirty="0" err="1" smtClean="0"/>
              <a:t>processes</a:t>
            </a:r>
            <a:r>
              <a:rPr lang="sv-SE" sz="1400" dirty="0" smtClean="0"/>
              <a:t> and </a:t>
            </a:r>
            <a:r>
              <a:rPr lang="sv-SE" sz="1400" dirty="0" err="1" smtClean="0"/>
              <a:t>practices</a:t>
            </a:r>
            <a:r>
              <a:rPr lang="sv-SE" sz="1400" dirty="0" smtClean="0"/>
              <a:t> in an </a:t>
            </a:r>
            <a:r>
              <a:rPr lang="sv-SE" sz="1400" dirty="0" err="1" smtClean="0"/>
              <a:t>organization</a:t>
            </a:r>
            <a:r>
              <a:rPr lang="sv-SE" sz="1400" dirty="0" smtClean="0"/>
              <a:t> and is </a:t>
            </a:r>
            <a:r>
              <a:rPr lang="sv-SE" sz="1400" dirty="0" err="1" smtClean="0"/>
              <a:t>placed</a:t>
            </a:r>
            <a:r>
              <a:rPr lang="sv-SE" sz="1400" dirty="0" smtClean="0"/>
              <a:t> on </a:t>
            </a:r>
            <a:r>
              <a:rPr lang="sv-SE" sz="1400" dirty="0" err="1" smtClean="0"/>
              <a:t>top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 smtClean="0"/>
              <a:t>existing</a:t>
            </a:r>
            <a:r>
              <a:rPr lang="sv-SE" sz="1400" dirty="0" smtClean="0"/>
              <a:t> data and information </a:t>
            </a:r>
            <a:r>
              <a:rPr lang="sv-SE" sz="1400" dirty="0" err="1" smtClean="0"/>
              <a:t>storage</a:t>
            </a:r>
            <a:r>
              <a:rPr lang="sv-SE" sz="1400" dirty="0"/>
              <a:t> </a:t>
            </a:r>
            <a:endParaRPr lang="sv-SE" sz="1400" dirty="0" smtClean="0"/>
          </a:p>
          <a:p>
            <a:pPr>
              <a:spcBef>
                <a:spcPts val="1200"/>
              </a:spcBef>
            </a:pPr>
            <a:r>
              <a:rPr lang="sv-SE" sz="1400" b="1" dirty="0" err="1"/>
              <a:t>Knowledge</a:t>
            </a:r>
            <a:r>
              <a:rPr lang="sv-SE" sz="1400" b="1" dirty="0"/>
              <a:t> </a:t>
            </a:r>
            <a:r>
              <a:rPr lang="sv-SE" sz="1400" b="1" dirty="0" err="1"/>
              <a:t>repository</a:t>
            </a:r>
            <a:r>
              <a:rPr lang="sv-SE" sz="1400" b="1" dirty="0"/>
              <a:t> </a:t>
            </a:r>
            <a:r>
              <a:rPr lang="sv-SE" sz="1400" dirty="0" smtClean="0"/>
              <a:t>– </a:t>
            </a:r>
            <a:r>
              <a:rPr lang="sv-SE" sz="1400" dirty="0" err="1" smtClean="0"/>
              <a:t>does</a:t>
            </a:r>
            <a:r>
              <a:rPr lang="sv-SE" sz="1400" dirty="0" smtClean="0"/>
              <a:t> </a:t>
            </a:r>
            <a:r>
              <a:rPr lang="sv-SE" sz="1400" dirty="0" err="1" smtClean="0"/>
              <a:t>sometimes</a:t>
            </a:r>
            <a:r>
              <a:rPr lang="sv-SE" sz="1400" dirty="0" smtClean="0"/>
              <a:t> </a:t>
            </a:r>
            <a:r>
              <a:rPr lang="sv-SE" sz="1400" dirty="0" err="1" smtClean="0"/>
              <a:t>consist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a set </a:t>
            </a:r>
            <a:r>
              <a:rPr lang="sv-SE" sz="1400" dirty="0" err="1" smtClean="0"/>
              <a:t>of</a:t>
            </a:r>
            <a:r>
              <a:rPr lang="sv-SE" sz="1400" dirty="0" smtClean="0"/>
              <a:t> mini-portals</a:t>
            </a:r>
          </a:p>
          <a:p>
            <a:pPr>
              <a:spcBef>
                <a:spcPts val="1200"/>
              </a:spcBef>
            </a:pPr>
            <a:endParaRPr lang="sv-SE" sz="1350" b="1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1628" y="51432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err="1" smtClean="0"/>
              <a:t>Knowledge</a:t>
            </a:r>
            <a:r>
              <a:rPr lang="sv-SE" sz="2700" dirty="0" smtClean="0"/>
              <a:t> </a:t>
            </a:r>
            <a:r>
              <a:rPr lang="sv-SE" sz="2700" dirty="0" err="1" smtClean="0"/>
              <a:t>repository</a:t>
            </a:r>
            <a:endParaRPr lang="sv-SE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2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4"/>
    </mc:Choice>
    <mc:Fallback>
      <p:transition spd="slow" advTm="5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1628" y="1115574"/>
            <a:ext cx="8038214" cy="381651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v-SE" sz="1400" b="1" dirty="0" err="1" smtClean="0"/>
              <a:t>Knowledge</a:t>
            </a:r>
            <a:r>
              <a:rPr lang="sv-SE" sz="1400" b="1" dirty="0" smtClean="0"/>
              <a:t> portal </a:t>
            </a:r>
            <a:r>
              <a:rPr lang="sv-SE" sz="1400" dirty="0" smtClean="0"/>
              <a:t>– is a system </a:t>
            </a:r>
            <a:r>
              <a:rPr lang="sv-SE" sz="1400" dirty="0" err="1" smtClean="0"/>
              <a:t>that</a:t>
            </a:r>
            <a:r>
              <a:rPr lang="sv-SE" sz="1400" dirty="0" smtClean="0"/>
              <a:t> </a:t>
            </a:r>
            <a:r>
              <a:rPr lang="sv-SE" sz="1400" dirty="0" err="1" smtClean="0"/>
              <a:t>provides</a:t>
            </a:r>
            <a:r>
              <a:rPr lang="sv-SE" sz="1400" dirty="0" smtClean="0"/>
              <a:t> a grand and </a:t>
            </a:r>
            <a:r>
              <a:rPr lang="sv-SE" sz="1400" dirty="0" err="1" smtClean="0"/>
              <a:t>imposing</a:t>
            </a:r>
            <a:r>
              <a:rPr lang="sv-SE" sz="1400" dirty="0" smtClean="0"/>
              <a:t> </a:t>
            </a:r>
            <a:r>
              <a:rPr lang="sv-SE" sz="1400" dirty="0" err="1" smtClean="0"/>
              <a:t>entrance</a:t>
            </a:r>
            <a:r>
              <a:rPr lang="sv-SE" sz="1400" dirty="0"/>
              <a:t> </a:t>
            </a:r>
            <a:r>
              <a:rPr lang="sv-SE" sz="1400" dirty="0" smtClean="0"/>
              <a:t>to </a:t>
            </a:r>
            <a:r>
              <a:rPr lang="sv-SE" sz="1400" dirty="0" err="1" smtClean="0"/>
              <a:t>other</a:t>
            </a:r>
            <a:r>
              <a:rPr lang="sv-SE" sz="1400" dirty="0" smtClean="0"/>
              <a:t> sites or </a:t>
            </a:r>
            <a:r>
              <a:rPr lang="sv-SE" sz="1400" dirty="0" err="1" smtClean="0"/>
              <a:t>sources</a:t>
            </a:r>
            <a:r>
              <a:rPr lang="sv-SE" sz="1400" dirty="0" smtClean="0"/>
              <a:t> </a:t>
            </a:r>
          </a:p>
          <a:p>
            <a:pPr>
              <a:spcBef>
                <a:spcPts val="1200"/>
              </a:spcBef>
            </a:pPr>
            <a:r>
              <a:rPr lang="sv-SE" sz="1400" b="1" dirty="0" err="1"/>
              <a:t>Knowledge</a:t>
            </a:r>
            <a:r>
              <a:rPr lang="sv-SE" sz="1400" b="1" dirty="0"/>
              <a:t> portal </a:t>
            </a:r>
            <a:r>
              <a:rPr lang="sv-SE" sz="1400" dirty="0"/>
              <a:t>– is a system </a:t>
            </a:r>
            <a:r>
              <a:rPr lang="sv-SE" sz="1400" dirty="0" err="1"/>
              <a:t>that</a:t>
            </a:r>
            <a:r>
              <a:rPr lang="sv-SE" sz="1400" dirty="0"/>
              <a:t> </a:t>
            </a:r>
            <a:r>
              <a:rPr lang="sv-SE" sz="1400" dirty="0" err="1"/>
              <a:t>most</a:t>
            </a:r>
            <a:r>
              <a:rPr lang="sv-SE" sz="1400" dirty="0"/>
              <a:t> </a:t>
            </a:r>
            <a:r>
              <a:rPr lang="sv-SE" sz="1400" dirty="0" err="1"/>
              <a:t>often</a:t>
            </a:r>
            <a:r>
              <a:rPr lang="sv-SE" sz="1400" dirty="0"/>
              <a:t> </a:t>
            </a:r>
            <a:r>
              <a:rPr lang="sv-SE" sz="1400" dirty="0" err="1" smtClean="0"/>
              <a:t>does</a:t>
            </a:r>
            <a:r>
              <a:rPr lang="sv-SE" sz="1400" dirty="0" smtClean="0"/>
              <a:t> </a:t>
            </a:r>
            <a:r>
              <a:rPr lang="sv-SE" sz="1400" dirty="0"/>
              <a:t>not store the </a:t>
            </a:r>
            <a:r>
              <a:rPr lang="sv-SE" sz="1400" dirty="0" err="1"/>
              <a:t>knowledge</a:t>
            </a:r>
            <a:r>
              <a:rPr lang="sv-SE" sz="1400" dirty="0"/>
              <a:t> </a:t>
            </a:r>
            <a:r>
              <a:rPr lang="sv-SE" sz="1400" dirty="0" err="1"/>
              <a:t>itself</a:t>
            </a:r>
            <a:r>
              <a:rPr lang="sv-SE" sz="1400" dirty="0"/>
              <a:t>, just </a:t>
            </a:r>
            <a:r>
              <a:rPr lang="sv-SE" sz="1400" dirty="0" err="1"/>
              <a:t>provide</a:t>
            </a:r>
            <a:r>
              <a:rPr lang="sv-SE" sz="1400" dirty="0"/>
              <a:t> access to the </a:t>
            </a:r>
            <a:r>
              <a:rPr lang="sv-SE" sz="1400" dirty="0" err="1"/>
              <a:t>knowledge</a:t>
            </a:r>
            <a:r>
              <a:rPr lang="sv-SE" sz="1400" dirty="0"/>
              <a:t> from </a:t>
            </a:r>
            <a:r>
              <a:rPr lang="sv-SE" sz="1400" dirty="0" err="1"/>
              <a:t>other</a:t>
            </a:r>
            <a:r>
              <a:rPr lang="sv-SE" sz="1400" dirty="0"/>
              <a:t> </a:t>
            </a:r>
            <a:r>
              <a:rPr lang="sv-SE" sz="1400" dirty="0" err="1"/>
              <a:t>sources</a:t>
            </a:r>
            <a:r>
              <a:rPr lang="sv-SE" sz="1400" dirty="0"/>
              <a:t> in </a:t>
            </a:r>
            <a:r>
              <a:rPr lang="sv-SE" sz="1400" dirty="0" err="1"/>
              <a:t>one</a:t>
            </a:r>
            <a:r>
              <a:rPr lang="sv-SE" sz="1400" dirty="0"/>
              <a:t> </a:t>
            </a:r>
            <a:r>
              <a:rPr lang="sv-SE" sz="1400" dirty="0" err="1" smtClean="0"/>
              <a:t>place</a:t>
            </a:r>
            <a:endParaRPr lang="sv-SE" sz="1400" dirty="0" smtClean="0"/>
          </a:p>
          <a:p>
            <a:pPr>
              <a:spcBef>
                <a:spcPts val="1200"/>
              </a:spcBef>
            </a:pPr>
            <a:endParaRPr lang="sv-SE" sz="1400" dirty="0" smtClean="0"/>
          </a:p>
          <a:p>
            <a:pPr>
              <a:spcBef>
                <a:spcPts val="1200"/>
              </a:spcBef>
            </a:pPr>
            <a:endParaRPr lang="sv-SE" sz="1400" dirty="0"/>
          </a:p>
          <a:p>
            <a:pPr>
              <a:spcBef>
                <a:spcPts val="1200"/>
              </a:spcBef>
            </a:pPr>
            <a:endParaRPr lang="sv-SE" sz="1400" dirty="0" smtClean="0"/>
          </a:p>
          <a:p>
            <a:pPr>
              <a:spcBef>
                <a:spcPts val="1200"/>
              </a:spcBef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1628" y="51432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err="1" smtClean="0"/>
              <a:t>Knowledge</a:t>
            </a:r>
            <a:r>
              <a:rPr lang="sv-SE" sz="2700" dirty="0" smtClean="0"/>
              <a:t> portal</a:t>
            </a:r>
            <a:endParaRPr lang="sv-SE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7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0"/>
    </mc:Choice>
    <mc:Fallback>
      <p:transition spd="slow" advTm="4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1628" y="1115574"/>
            <a:ext cx="8038214" cy="381651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v-SE" sz="1400" b="1" dirty="0" err="1"/>
              <a:t>Knowledge</a:t>
            </a:r>
            <a:r>
              <a:rPr lang="sv-SE" sz="1400" b="1" dirty="0"/>
              <a:t> portal </a:t>
            </a:r>
            <a:r>
              <a:rPr lang="sv-SE" sz="1400" dirty="0"/>
              <a:t>– </a:t>
            </a:r>
            <a:r>
              <a:rPr lang="sv-SE" sz="1400" dirty="0" err="1"/>
              <a:t>often</a:t>
            </a:r>
            <a:r>
              <a:rPr lang="sv-SE" sz="1400" dirty="0"/>
              <a:t> </a:t>
            </a:r>
            <a:r>
              <a:rPr lang="sv-SE" sz="1400" dirty="0" err="1"/>
              <a:t>provides</a:t>
            </a:r>
            <a:r>
              <a:rPr lang="sv-SE" sz="1400" dirty="0"/>
              <a:t> </a:t>
            </a:r>
            <a:r>
              <a:rPr lang="sv-SE" sz="1400" dirty="0" err="1"/>
              <a:t>search</a:t>
            </a:r>
            <a:r>
              <a:rPr lang="sv-SE" sz="1400" dirty="0"/>
              <a:t> </a:t>
            </a:r>
            <a:r>
              <a:rPr lang="sv-SE" sz="1400" dirty="0" err="1"/>
              <a:t>capabilities</a:t>
            </a:r>
            <a:r>
              <a:rPr lang="sv-SE" sz="1400" dirty="0"/>
              <a:t> and/or </a:t>
            </a:r>
            <a:r>
              <a:rPr lang="sv-SE" sz="1400" dirty="0" err="1"/>
              <a:t>taxonomies</a:t>
            </a:r>
            <a:r>
              <a:rPr lang="sv-SE" sz="1400" dirty="0"/>
              <a:t> for </a:t>
            </a:r>
            <a:r>
              <a:rPr lang="sv-SE" sz="1400" dirty="0" err="1"/>
              <a:t>categorizing</a:t>
            </a:r>
            <a:r>
              <a:rPr lang="sv-SE" sz="1400" dirty="0"/>
              <a:t> information and </a:t>
            </a:r>
            <a:r>
              <a:rPr lang="sv-SE" sz="1400" dirty="0" err="1"/>
              <a:t>knowledge</a:t>
            </a:r>
            <a:r>
              <a:rPr lang="sv-SE" sz="1400" dirty="0"/>
              <a:t> </a:t>
            </a:r>
            <a:r>
              <a:rPr lang="sv-SE" sz="1400" dirty="0" err="1" smtClean="0"/>
              <a:t>content</a:t>
            </a:r>
            <a:endParaRPr lang="sv-SE" sz="1400" dirty="0"/>
          </a:p>
          <a:p>
            <a:pPr>
              <a:spcBef>
                <a:spcPts val="1200"/>
              </a:spcBef>
            </a:pPr>
            <a:r>
              <a:rPr lang="sv-SE" sz="1400" b="1" dirty="0" err="1" smtClean="0"/>
              <a:t>Knowledge</a:t>
            </a:r>
            <a:r>
              <a:rPr lang="sv-SE" sz="1400" b="1" dirty="0" smtClean="0"/>
              <a:t> portal </a:t>
            </a:r>
            <a:r>
              <a:rPr lang="sv-SE" sz="1400" dirty="0" smtClean="0"/>
              <a:t>– </a:t>
            </a:r>
            <a:r>
              <a:rPr lang="sv-SE" sz="1400" dirty="0" err="1" smtClean="0"/>
              <a:t>often</a:t>
            </a:r>
            <a:r>
              <a:rPr lang="sv-SE" sz="1400" dirty="0" smtClean="0"/>
              <a:t> </a:t>
            </a:r>
            <a:r>
              <a:rPr lang="sv-SE" sz="1400" dirty="0" err="1"/>
              <a:t>provides</a:t>
            </a:r>
            <a:r>
              <a:rPr lang="sv-SE" sz="1400" dirty="0"/>
              <a:t> support </a:t>
            </a:r>
            <a:r>
              <a:rPr lang="sv-SE" sz="1400" dirty="0" smtClean="0"/>
              <a:t>for </a:t>
            </a:r>
            <a:r>
              <a:rPr lang="sv-SE" sz="1400" dirty="0" err="1" smtClean="0"/>
              <a:t>finding</a:t>
            </a:r>
            <a:r>
              <a:rPr lang="sv-SE" sz="1400" dirty="0" smtClean="0"/>
              <a:t> </a:t>
            </a:r>
            <a:r>
              <a:rPr lang="sv-SE" sz="1400" dirty="0" err="1"/>
              <a:t>expertise</a:t>
            </a:r>
            <a:r>
              <a:rPr lang="sv-SE" sz="1400" dirty="0"/>
              <a:t> via </a:t>
            </a:r>
            <a:r>
              <a:rPr lang="sv-SE" sz="1400" dirty="0" err="1"/>
              <a:t>expertise</a:t>
            </a:r>
            <a:r>
              <a:rPr lang="sv-SE" sz="1400" dirty="0"/>
              <a:t> </a:t>
            </a:r>
            <a:r>
              <a:rPr lang="sv-SE" sz="1400" dirty="0" err="1" smtClean="0"/>
              <a:t>locator</a:t>
            </a:r>
            <a:r>
              <a:rPr lang="sv-SE" sz="1400" dirty="0" smtClean="0"/>
              <a:t> systems/</a:t>
            </a:r>
            <a:r>
              <a:rPr lang="sv-SE" sz="1400" dirty="0" err="1" smtClean="0"/>
              <a:t>corporate</a:t>
            </a:r>
            <a:r>
              <a:rPr lang="sv-SE" sz="1400" dirty="0" smtClean="0"/>
              <a:t> </a:t>
            </a:r>
            <a:r>
              <a:rPr lang="sv-SE" sz="1400" dirty="0" err="1" smtClean="0"/>
              <a:t>yellow</a:t>
            </a:r>
            <a:r>
              <a:rPr lang="sv-SE" sz="1400" dirty="0" smtClean="0"/>
              <a:t> pages</a:t>
            </a:r>
            <a:endParaRPr lang="sv-SE" sz="1400" dirty="0"/>
          </a:p>
          <a:p>
            <a:pPr marL="0" indent="0">
              <a:spcBef>
                <a:spcPts val="1200"/>
              </a:spcBef>
              <a:buNone/>
            </a:pPr>
            <a:endParaRPr lang="sv-SE" sz="1400" dirty="0" smtClean="0"/>
          </a:p>
          <a:p>
            <a:pPr>
              <a:spcBef>
                <a:spcPts val="1200"/>
              </a:spcBef>
            </a:pPr>
            <a:endParaRPr lang="sv-SE" sz="1400" dirty="0"/>
          </a:p>
          <a:p>
            <a:pPr>
              <a:spcBef>
                <a:spcPts val="1200"/>
              </a:spcBef>
            </a:pPr>
            <a:endParaRPr lang="sv-SE" sz="1400" dirty="0" smtClean="0"/>
          </a:p>
          <a:p>
            <a:pPr>
              <a:spcBef>
                <a:spcPts val="1200"/>
              </a:spcBef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1628" y="51432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err="1" smtClean="0"/>
              <a:t>Knowledge</a:t>
            </a:r>
            <a:r>
              <a:rPr lang="sv-SE" sz="2700" dirty="0" smtClean="0"/>
              <a:t> portal</a:t>
            </a:r>
            <a:endParaRPr lang="sv-SE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9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1"/>
    </mc:Choice>
    <mc:Fallback>
      <p:transition spd="slow" advTm="2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1628" y="1115574"/>
            <a:ext cx="8038214" cy="381651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v-SE" sz="1400" b="1" dirty="0" err="1" smtClean="0"/>
              <a:t>Mashup</a:t>
            </a:r>
            <a:r>
              <a:rPr lang="sv-SE" sz="1400" b="1" dirty="0" smtClean="0"/>
              <a:t> </a:t>
            </a:r>
            <a:r>
              <a:rPr lang="sv-SE" sz="1400" dirty="0" smtClean="0"/>
              <a:t>– is a form </a:t>
            </a:r>
            <a:r>
              <a:rPr lang="sv-SE" sz="1400" dirty="0" err="1" smtClean="0"/>
              <a:t>of</a:t>
            </a:r>
            <a:r>
              <a:rPr lang="sv-SE" sz="1400" dirty="0" smtClean="0"/>
              <a:t> portal for </a:t>
            </a:r>
            <a:r>
              <a:rPr lang="sv-SE" sz="1400" dirty="0" err="1" smtClean="0"/>
              <a:t>individuals</a:t>
            </a:r>
            <a:r>
              <a:rPr lang="sv-SE" sz="1400" dirty="0" smtClean="0"/>
              <a:t>, </a:t>
            </a:r>
            <a:r>
              <a:rPr lang="sv-SE" sz="1400" dirty="0" err="1" smtClean="0"/>
              <a:t>created</a:t>
            </a:r>
            <a:r>
              <a:rPr lang="sv-SE" sz="1400" dirty="0" smtClean="0"/>
              <a:t> by the </a:t>
            </a:r>
            <a:r>
              <a:rPr lang="sv-SE" sz="1400" dirty="0" err="1" smtClean="0"/>
              <a:t>individuals</a:t>
            </a:r>
            <a:r>
              <a:rPr lang="sv-SE" sz="1400" dirty="0" smtClean="0"/>
              <a:t> to support the </a:t>
            </a:r>
            <a:r>
              <a:rPr lang="sv-SE" sz="1400" dirty="0" err="1" smtClean="0"/>
              <a:t>their</a:t>
            </a:r>
            <a:r>
              <a:rPr lang="sv-SE" sz="1400" dirty="0" smtClean="0"/>
              <a:t> social </a:t>
            </a:r>
            <a:r>
              <a:rPr lang="sv-SE" sz="1400" dirty="0" err="1" smtClean="0"/>
              <a:t>interaction</a:t>
            </a:r>
            <a:r>
              <a:rPr lang="sv-SE" sz="1400" dirty="0"/>
              <a:t> </a:t>
            </a:r>
            <a:r>
              <a:rPr lang="sv-SE" sz="1400" dirty="0" smtClean="0"/>
              <a:t> </a:t>
            </a:r>
          </a:p>
          <a:p>
            <a:pPr>
              <a:spcBef>
                <a:spcPts val="1200"/>
              </a:spcBef>
            </a:pPr>
            <a:r>
              <a:rPr lang="sv-SE" sz="1400" b="1" dirty="0" err="1" smtClean="0"/>
              <a:t>Mashup</a:t>
            </a:r>
            <a:r>
              <a:rPr lang="sv-SE" sz="1400" dirty="0" smtClean="0"/>
              <a:t> - is </a:t>
            </a:r>
            <a:r>
              <a:rPr lang="sv-SE" sz="1400" dirty="0" err="1" smtClean="0"/>
              <a:t>more</a:t>
            </a:r>
            <a:r>
              <a:rPr lang="sv-SE" sz="1400" dirty="0" smtClean="0"/>
              <a:t> </a:t>
            </a:r>
            <a:r>
              <a:rPr lang="sv-SE" sz="1400" dirty="0" err="1" smtClean="0"/>
              <a:t>temporary</a:t>
            </a:r>
            <a:r>
              <a:rPr lang="sv-SE" sz="1400" dirty="0" smtClean="0"/>
              <a:t>, social and </a:t>
            </a:r>
            <a:r>
              <a:rPr lang="sv-SE" sz="1400" dirty="0" err="1" smtClean="0"/>
              <a:t>individual</a:t>
            </a:r>
            <a:r>
              <a:rPr lang="sv-SE" sz="1400" dirty="0" smtClean="0"/>
              <a:t> and less formal - </a:t>
            </a:r>
            <a:r>
              <a:rPr lang="sv-SE" sz="1400" dirty="0" err="1" smtClean="0"/>
              <a:t>compared</a:t>
            </a:r>
            <a:r>
              <a:rPr lang="sv-SE" sz="1400" dirty="0" smtClean="0"/>
              <a:t> to </a:t>
            </a:r>
            <a:r>
              <a:rPr lang="sv-SE" sz="1400" dirty="0" err="1"/>
              <a:t>knowledge</a:t>
            </a:r>
            <a:r>
              <a:rPr lang="sv-SE" sz="1400" dirty="0"/>
              <a:t> </a:t>
            </a:r>
            <a:r>
              <a:rPr lang="sv-SE" sz="1400" dirty="0" smtClean="0"/>
              <a:t>portals </a:t>
            </a:r>
          </a:p>
          <a:p>
            <a:pPr>
              <a:spcBef>
                <a:spcPts val="1200"/>
              </a:spcBef>
            </a:pPr>
            <a:r>
              <a:rPr lang="sv-SE" sz="1400" b="1" dirty="0" err="1" smtClean="0"/>
              <a:t>Mashup</a:t>
            </a:r>
            <a:r>
              <a:rPr lang="sv-SE" sz="1400" b="1" dirty="0" smtClean="0"/>
              <a:t> </a:t>
            </a:r>
            <a:r>
              <a:rPr lang="sv-SE" sz="1400" dirty="0" smtClean="0"/>
              <a:t>– is </a:t>
            </a:r>
            <a:r>
              <a:rPr lang="sv-SE" sz="1400" dirty="0" err="1" smtClean="0"/>
              <a:t>more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a Web 2.0 </a:t>
            </a:r>
            <a:r>
              <a:rPr lang="sv-SE" sz="1400" dirty="0" err="1" smtClean="0"/>
              <a:t>application</a:t>
            </a:r>
            <a:r>
              <a:rPr lang="sv-SE" sz="1400" dirty="0" smtClean="0"/>
              <a:t> </a:t>
            </a:r>
            <a:r>
              <a:rPr lang="sv-SE" sz="1400" dirty="0" err="1" smtClean="0"/>
              <a:t>than</a:t>
            </a:r>
            <a:r>
              <a:rPr lang="sv-SE" sz="1400" dirty="0" smtClean="0"/>
              <a:t> a </a:t>
            </a:r>
            <a:r>
              <a:rPr lang="sv-SE" sz="1400" dirty="0" err="1" smtClean="0"/>
              <a:t>knowledge</a:t>
            </a:r>
            <a:r>
              <a:rPr lang="sv-SE" sz="1400" dirty="0" smtClean="0"/>
              <a:t> portal</a:t>
            </a:r>
          </a:p>
          <a:p>
            <a:pPr>
              <a:spcBef>
                <a:spcPts val="1200"/>
              </a:spcBef>
            </a:pPr>
            <a:endParaRPr lang="sv-SE" sz="1400" dirty="0" smtClean="0"/>
          </a:p>
          <a:p>
            <a:pPr>
              <a:spcBef>
                <a:spcPts val="1200"/>
              </a:spcBef>
            </a:pPr>
            <a:endParaRPr lang="sv-SE" sz="1400" dirty="0"/>
          </a:p>
          <a:p>
            <a:pPr>
              <a:spcBef>
                <a:spcPts val="1200"/>
              </a:spcBef>
            </a:pPr>
            <a:endParaRPr lang="sv-SE" sz="1400" dirty="0" smtClean="0"/>
          </a:p>
          <a:p>
            <a:pPr>
              <a:spcBef>
                <a:spcPts val="1200"/>
              </a:spcBef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1628" y="51432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err="1" smtClean="0"/>
              <a:t>Mashup</a:t>
            </a:r>
            <a:endParaRPr lang="sv-SE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3"/>
    </mc:Choice>
    <mc:Fallback>
      <p:transition spd="slow" advTm="2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1628" y="1115574"/>
            <a:ext cx="8038214" cy="381651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v-SE" sz="1500" b="1" dirty="0" smtClean="0"/>
              <a:t>E-</a:t>
            </a:r>
            <a:r>
              <a:rPr lang="sv-SE" sz="1500" b="1" dirty="0" err="1" smtClean="0"/>
              <a:t>learning</a:t>
            </a:r>
            <a:r>
              <a:rPr lang="sv-SE" sz="1500" b="1" dirty="0" smtClean="0"/>
              <a:t> </a:t>
            </a:r>
            <a:r>
              <a:rPr lang="sv-SE" sz="1500" b="1" dirty="0" err="1" smtClean="0"/>
              <a:t>application</a:t>
            </a:r>
            <a:r>
              <a:rPr lang="sv-SE" sz="1500" b="1" dirty="0" smtClean="0"/>
              <a:t> </a:t>
            </a:r>
            <a:r>
              <a:rPr lang="sv-SE" sz="1500" dirty="0" smtClean="0"/>
              <a:t>– </a:t>
            </a:r>
            <a:r>
              <a:rPr lang="sv-SE" sz="1500" dirty="0" err="1" smtClean="0"/>
              <a:t>provides</a:t>
            </a:r>
            <a:r>
              <a:rPr lang="sv-SE" sz="1500" dirty="0" smtClean="0"/>
              <a:t> online </a:t>
            </a:r>
            <a:r>
              <a:rPr lang="sv-SE" sz="1500" dirty="0" err="1" smtClean="0"/>
              <a:t>learning</a:t>
            </a:r>
            <a:r>
              <a:rPr lang="sv-SE" sz="1500" dirty="0" smtClean="0"/>
              <a:t> </a:t>
            </a:r>
            <a:r>
              <a:rPr lang="sv-SE" sz="1500" dirty="0" err="1" smtClean="0"/>
              <a:t>environment</a:t>
            </a:r>
            <a:r>
              <a:rPr lang="sv-SE" sz="1500" dirty="0" smtClean="0"/>
              <a:t> for </a:t>
            </a:r>
            <a:r>
              <a:rPr lang="sv-SE" sz="1500" dirty="0" err="1" smtClean="0"/>
              <a:t>learners</a:t>
            </a:r>
            <a:endParaRPr lang="sv-SE" sz="1500" dirty="0" smtClean="0"/>
          </a:p>
          <a:p>
            <a:pPr>
              <a:spcBef>
                <a:spcPts val="1200"/>
              </a:spcBef>
            </a:pPr>
            <a:r>
              <a:rPr lang="sv-SE" sz="1500" b="1" dirty="0"/>
              <a:t>E-</a:t>
            </a:r>
            <a:r>
              <a:rPr lang="sv-SE" sz="1500" b="1" dirty="0" err="1"/>
              <a:t>learning</a:t>
            </a:r>
            <a:r>
              <a:rPr lang="sv-SE" sz="1500" b="1" dirty="0"/>
              <a:t> </a:t>
            </a:r>
            <a:r>
              <a:rPr lang="sv-SE" sz="1500" b="1" dirty="0" err="1" smtClean="0"/>
              <a:t>application</a:t>
            </a:r>
            <a:r>
              <a:rPr lang="sv-SE" sz="1500" b="1" dirty="0" smtClean="0"/>
              <a:t> </a:t>
            </a:r>
            <a:r>
              <a:rPr lang="sv-SE" sz="1500" dirty="0" smtClean="0"/>
              <a:t>– makes it </a:t>
            </a:r>
            <a:r>
              <a:rPr lang="sv-SE" sz="1500" dirty="0" err="1" smtClean="0"/>
              <a:t>possible</a:t>
            </a:r>
            <a:r>
              <a:rPr lang="sv-SE" sz="1500" dirty="0" smtClean="0"/>
              <a:t> to </a:t>
            </a:r>
            <a:r>
              <a:rPr lang="sv-SE" sz="1500" dirty="0" err="1" smtClean="0"/>
              <a:t>deliver</a:t>
            </a:r>
            <a:r>
              <a:rPr lang="sv-SE" sz="1500" dirty="0" smtClean="0"/>
              <a:t> </a:t>
            </a:r>
            <a:r>
              <a:rPr lang="sv-SE" sz="1500" dirty="0" err="1" smtClean="0"/>
              <a:t>courses</a:t>
            </a:r>
            <a:r>
              <a:rPr lang="sv-SE" sz="1500" dirty="0" smtClean="0"/>
              <a:t> via the web or </a:t>
            </a:r>
            <a:r>
              <a:rPr lang="sv-SE" sz="1500" dirty="0" err="1" smtClean="0"/>
              <a:t>organizations</a:t>
            </a:r>
            <a:r>
              <a:rPr lang="sv-SE" sz="1500" dirty="0" smtClean="0"/>
              <a:t>’ </a:t>
            </a:r>
            <a:r>
              <a:rPr lang="sv-SE" sz="1500" dirty="0" err="1" smtClean="0"/>
              <a:t>Intranet</a:t>
            </a:r>
            <a:endParaRPr lang="sv-SE" sz="1500" dirty="0" smtClean="0"/>
          </a:p>
          <a:p>
            <a:pPr>
              <a:spcBef>
                <a:spcPts val="1200"/>
              </a:spcBef>
            </a:pPr>
            <a:r>
              <a:rPr lang="sv-SE" sz="1500" b="1" dirty="0"/>
              <a:t>E-</a:t>
            </a:r>
            <a:r>
              <a:rPr lang="sv-SE" sz="1500" b="1" dirty="0" err="1"/>
              <a:t>learning</a:t>
            </a:r>
            <a:r>
              <a:rPr lang="sv-SE" sz="1500" b="1" dirty="0"/>
              <a:t> </a:t>
            </a:r>
            <a:r>
              <a:rPr lang="sv-SE" sz="1500" b="1" dirty="0" err="1" smtClean="0"/>
              <a:t>application</a:t>
            </a:r>
            <a:r>
              <a:rPr lang="sv-SE" sz="1500" b="1" dirty="0" smtClean="0"/>
              <a:t> </a:t>
            </a:r>
            <a:r>
              <a:rPr lang="sv-SE" sz="1500" dirty="0" smtClean="0"/>
              <a:t>– is </a:t>
            </a:r>
            <a:r>
              <a:rPr lang="sv-SE" sz="1500" dirty="0" err="1" smtClean="0"/>
              <a:t>more</a:t>
            </a:r>
            <a:r>
              <a:rPr lang="sv-SE" sz="1500" dirty="0" smtClean="0"/>
              <a:t> or less </a:t>
            </a:r>
            <a:r>
              <a:rPr lang="sv-SE" sz="1500" dirty="0" err="1" smtClean="0"/>
              <a:t>advanced</a:t>
            </a:r>
            <a:r>
              <a:rPr lang="sv-SE" sz="1500" dirty="0" smtClean="0"/>
              <a:t>, </a:t>
            </a:r>
            <a:r>
              <a:rPr lang="sv-SE" sz="1500" dirty="0" err="1" smtClean="0"/>
              <a:t>see</a:t>
            </a:r>
            <a:r>
              <a:rPr lang="sv-SE" sz="1500" dirty="0" smtClean="0"/>
              <a:t> for </a:t>
            </a:r>
            <a:r>
              <a:rPr lang="sv-SE" sz="1500" dirty="0" err="1" smtClean="0"/>
              <a:t>example</a:t>
            </a:r>
            <a:r>
              <a:rPr lang="sv-SE" sz="1500" dirty="0" smtClean="0"/>
              <a:t> </a:t>
            </a:r>
            <a:r>
              <a:rPr lang="sv-SE" sz="1500" dirty="0" err="1" smtClean="0"/>
              <a:t>advanced</a:t>
            </a:r>
            <a:r>
              <a:rPr lang="sv-SE" sz="1500" dirty="0" smtClean="0"/>
              <a:t> online </a:t>
            </a:r>
            <a:r>
              <a:rPr lang="sv-SE" sz="1500" dirty="0" err="1" smtClean="0"/>
              <a:t>learning</a:t>
            </a:r>
            <a:r>
              <a:rPr lang="sv-SE" sz="1500" dirty="0" smtClean="0"/>
              <a:t> </a:t>
            </a:r>
            <a:r>
              <a:rPr lang="sv-SE" sz="1500" dirty="0" err="1" smtClean="0"/>
              <a:t>courses</a:t>
            </a:r>
            <a:r>
              <a:rPr lang="sv-SE" sz="1500" dirty="0" smtClean="0"/>
              <a:t> in Java and SQL</a:t>
            </a:r>
          </a:p>
          <a:p>
            <a:pPr>
              <a:spcBef>
                <a:spcPts val="1200"/>
              </a:spcBef>
            </a:pPr>
            <a:r>
              <a:rPr lang="sv-SE" sz="1400" b="1" dirty="0"/>
              <a:t>E-</a:t>
            </a:r>
            <a:r>
              <a:rPr lang="sv-SE" sz="1400" b="1" dirty="0" err="1"/>
              <a:t>learning</a:t>
            </a:r>
            <a:r>
              <a:rPr lang="sv-SE" sz="1400" b="1" dirty="0"/>
              <a:t> </a:t>
            </a:r>
            <a:r>
              <a:rPr lang="sv-SE" sz="1400" b="1" dirty="0" err="1"/>
              <a:t>application</a:t>
            </a:r>
            <a:r>
              <a:rPr lang="sv-SE" sz="1400" b="1" dirty="0"/>
              <a:t> </a:t>
            </a:r>
            <a:r>
              <a:rPr lang="sv-SE" sz="1400" dirty="0"/>
              <a:t>– </a:t>
            </a:r>
            <a:r>
              <a:rPr lang="sv-SE" sz="1400" dirty="0" smtClean="0"/>
              <a:t>is </a:t>
            </a:r>
            <a:r>
              <a:rPr lang="sv-SE" sz="1400" dirty="0" err="1" smtClean="0"/>
              <a:t>also</a:t>
            </a:r>
            <a:r>
              <a:rPr lang="sv-SE" sz="1400" dirty="0" smtClean="0"/>
              <a:t> </a:t>
            </a:r>
            <a:r>
              <a:rPr lang="sv-SE" sz="1400" dirty="0" err="1" smtClean="0"/>
              <a:t>called</a:t>
            </a:r>
            <a:r>
              <a:rPr lang="sv-SE" sz="1400" dirty="0" smtClean="0"/>
              <a:t> computer </a:t>
            </a:r>
            <a:r>
              <a:rPr lang="sv-SE" sz="1400" dirty="0" err="1"/>
              <a:t>based</a:t>
            </a:r>
            <a:r>
              <a:rPr lang="sv-SE" sz="1400" dirty="0"/>
              <a:t> </a:t>
            </a:r>
            <a:r>
              <a:rPr lang="sv-SE" sz="1400" dirty="0" err="1"/>
              <a:t>training</a:t>
            </a:r>
            <a:r>
              <a:rPr lang="sv-SE" sz="1400" dirty="0"/>
              <a:t> </a:t>
            </a:r>
            <a:r>
              <a:rPr lang="sv-SE" sz="1400" dirty="0" smtClean="0"/>
              <a:t>system, computer </a:t>
            </a:r>
            <a:r>
              <a:rPr lang="sv-SE" sz="1400" dirty="0" err="1" smtClean="0"/>
              <a:t>base</a:t>
            </a:r>
            <a:r>
              <a:rPr lang="sv-SE" sz="1400" dirty="0" smtClean="0"/>
              <a:t> </a:t>
            </a:r>
            <a:r>
              <a:rPr lang="sv-SE" sz="1400" dirty="0" err="1" smtClean="0"/>
              <a:t>learning</a:t>
            </a:r>
            <a:r>
              <a:rPr lang="sv-SE" sz="1400" dirty="0" smtClean="0"/>
              <a:t> and </a:t>
            </a:r>
            <a:r>
              <a:rPr lang="sv-SE" sz="1400" dirty="0" err="1" smtClean="0"/>
              <a:t>tutoring</a:t>
            </a:r>
            <a:r>
              <a:rPr lang="sv-SE" sz="1400" dirty="0" smtClean="0"/>
              <a:t> (CBT) system, web </a:t>
            </a:r>
            <a:r>
              <a:rPr lang="sv-SE" sz="1400" dirty="0" err="1" smtClean="0"/>
              <a:t>based</a:t>
            </a:r>
            <a:r>
              <a:rPr lang="sv-SE" sz="1400" dirty="0" smtClean="0"/>
              <a:t> </a:t>
            </a:r>
            <a:r>
              <a:rPr lang="sv-SE" sz="1400" dirty="0" err="1" smtClean="0"/>
              <a:t>training</a:t>
            </a:r>
            <a:r>
              <a:rPr lang="sv-SE" sz="1400" dirty="0" smtClean="0"/>
              <a:t> (WBT) system, </a:t>
            </a:r>
            <a:endParaRPr lang="sv-SE" sz="1400" dirty="0"/>
          </a:p>
          <a:p>
            <a:pPr>
              <a:spcBef>
                <a:spcPts val="1200"/>
              </a:spcBef>
            </a:pPr>
            <a:endParaRPr lang="sv-SE" sz="1500" dirty="0" smtClean="0"/>
          </a:p>
          <a:p>
            <a:pPr>
              <a:spcBef>
                <a:spcPts val="1200"/>
              </a:spcBef>
            </a:pPr>
            <a:endParaRPr lang="sv-SE" sz="1500" dirty="0" smtClean="0"/>
          </a:p>
          <a:p>
            <a:pPr>
              <a:spcBef>
                <a:spcPts val="1200"/>
              </a:spcBef>
            </a:pPr>
            <a:endParaRPr lang="sv-SE" sz="15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  <a:buNone/>
            </a:pPr>
            <a:endParaRPr lang="en-US" sz="1350" b="1" dirty="0"/>
          </a:p>
          <a:p>
            <a:pPr>
              <a:spcBef>
                <a:spcPts val="0"/>
              </a:spcBef>
              <a:buNone/>
            </a:pPr>
            <a:endParaRPr lang="sv-SE" sz="1350" b="1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688" y="51432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E-</a:t>
            </a:r>
            <a:r>
              <a:rPr lang="sv-SE" sz="2700" dirty="0" err="1" smtClean="0"/>
              <a:t>learning</a:t>
            </a:r>
            <a:r>
              <a:rPr lang="sv-SE" sz="2700" dirty="0" smtClean="0"/>
              <a:t> </a:t>
            </a:r>
            <a:r>
              <a:rPr lang="sv-SE" sz="2700" dirty="0" err="1" smtClean="0"/>
              <a:t>application</a:t>
            </a:r>
            <a:endParaRPr lang="sv-SE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8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9"/>
    </mc:Choice>
    <mc:Fallback>
      <p:transition spd="slow" advTm="5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Intelligent agents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500" b="1" dirty="0" smtClean="0"/>
              <a:t>Intelligent </a:t>
            </a:r>
            <a:r>
              <a:rPr lang="sv-SE" sz="1500" b="1" dirty="0"/>
              <a:t>agents </a:t>
            </a:r>
            <a:r>
              <a:rPr lang="sv-SE" sz="1500" dirty="0" smtClean="0"/>
              <a:t>– is a software </a:t>
            </a:r>
            <a:r>
              <a:rPr lang="sv-SE" sz="1500" dirty="0" err="1" smtClean="0"/>
              <a:t>that</a:t>
            </a:r>
            <a:r>
              <a:rPr lang="sv-SE" sz="1500" dirty="0" smtClean="0"/>
              <a:t> </a:t>
            </a:r>
            <a:r>
              <a:rPr lang="sv-SE" sz="1500" dirty="0" err="1" smtClean="0"/>
              <a:t>can</a:t>
            </a:r>
            <a:r>
              <a:rPr lang="sv-SE" sz="1500" dirty="0" smtClean="0"/>
              <a:t> </a:t>
            </a:r>
            <a:r>
              <a:rPr lang="sv-SE" sz="1500" dirty="0" err="1" smtClean="0"/>
              <a:t>act</a:t>
            </a:r>
            <a:r>
              <a:rPr lang="sv-SE" sz="1500" dirty="0" smtClean="0"/>
              <a:t> as </a:t>
            </a:r>
            <a:r>
              <a:rPr lang="sv-SE" sz="1500" dirty="0" err="1" smtClean="0"/>
              <a:t>proxies</a:t>
            </a:r>
            <a:r>
              <a:rPr lang="sv-SE" sz="1500" dirty="0" smtClean="0"/>
              <a:t> for </a:t>
            </a:r>
            <a:r>
              <a:rPr lang="sv-SE" sz="1500" dirty="0" err="1" smtClean="0"/>
              <a:t>knowledge</a:t>
            </a:r>
            <a:r>
              <a:rPr lang="sv-SE" sz="1500" dirty="0" smtClean="0"/>
              <a:t> </a:t>
            </a:r>
            <a:r>
              <a:rPr lang="sv-SE" sz="1500" dirty="0" err="1" smtClean="0"/>
              <a:t>workers</a:t>
            </a:r>
            <a:r>
              <a:rPr lang="sv-SE" sz="1500" dirty="0" smtClean="0"/>
              <a:t>, </a:t>
            </a:r>
            <a:r>
              <a:rPr lang="sv-SE" sz="1500" dirty="0" err="1" smtClean="0"/>
              <a:t>that</a:t>
            </a:r>
            <a:r>
              <a:rPr lang="sv-SE" sz="1500" dirty="0" smtClean="0"/>
              <a:t> is, </a:t>
            </a:r>
            <a:r>
              <a:rPr lang="sv-SE" sz="1500" dirty="0" err="1" smtClean="0"/>
              <a:t>can</a:t>
            </a:r>
            <a:r>
              <a:rPr lang="sv-SE" sz="1500" dirty="0" smtClean="0"/>
              <a:t> </a:t>
            </a:r>
            <a:r>
              <a:rPr lang="sv-SE" sz="1500" dirty="0" err="1" smtClean="0"/>
              <a:t>act</a:t>
            </a:r>
            <a:r>
              <a:rPr lang="sv-SE" sz="1500" dirty="0" smtClean="0"/>
              <a:t> ”intelligent” on </a:t>
            </a:r>
            <a:r>
              <a:rPr lang="sv-SE" sz="1500" dirty="0" err="1" smtClean="0"/>
              <a:t>their</a:t>
            </a:r>
            <a:r>
              <a:rPr lang="sv-SE" sz="1500" dirty="0" smtClean="0"/>
              <a:t> </a:t>
            </a:r>
            <a:r>
              <a:rPr lang="sv-SE" sz="1500" dirty="0" err="1" smtClean="0"/>
              <a:t>behalf</a:t>
            </a:r>
            <a:endParaRPr lang="sv-SE" sz="1500" dirty="0" smtClean="0"/>
          </a:p>
          <a:p>
            <a:r>
              <a:rPr lang="sv-SE" sz="1500" b="1" dirty="0" smtClean="0"/>
              <a:t>Intelligent agents </a:t>
            </a:r>
            <a:r>
              <a:rPr lang="sv-SE" sz="1500" dirty="0" smtClean="0"/>
              <a:t>– is </a:t>
            </a:r>
            <a:r>
              <a:rPr lang="sv-SE" sz="1500" dirty="0" err="1" smtClean="0"/>
              <a:t>sometimes</a:t>
            </a:r>
            <a:r>
              <a:rPr lang="sv-SE" sz="1500" dirty="0" smtClean="0"/>
              <a:t> </a:t>
            </a:r>
            <a:r>
              <a:rPr lang="sv-SE" sz="1500" dirty="0" err="1" smtClean="0"/>
              <a:t>called</a:t>
            </a:r>
            <a:r>
              <a:rPr lang="sv-SE" sz="1500" dirty="0" smtClean="0"/>
              <a:t> software robots (</a:t>
            </a:r>
            <a:r>
              <a:rPr lang="sv-SE" sz="1500" dirty="0" err="1" smtClean="0"/>
              <a:t>softbots</a:t>
            </a:r>
            <a:r>
              <a:rPr lang="sv-SE" sz="1500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9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5"/>
    </mc:Choice>
    <mc:Fallback>
      <p:transition spd="slow" advTm="2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Intelligent agents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3"/>
            <a:ext cx="8022362" cy="4413291"/>
          </a:xfrm>
        </p:spPr>
        <p:txBody>
          <a:bodyPr>
            <a:normAutofit/>
          </a:bodyPr>
          <a:lstStyle/>
          <a:p>
            <a:r>
              <a:rPr lang="sv-SE" sz="1500" dirty="0" smtClean="0"/>
              <a:t>The </a:t>
            </a:r>
            <a:r>
              <a:rPr lang="sv-SE" sz="1500" dirty="0" err="1" smtClean="0"/>
              <a:t>following</a:t>
            </a:r>
            <a:r>
              <a:rPr lang="sv-SE" sz="1500" dirty="0" smtClean="0"/>
              <a:t> feature is </a:t>
            </a:r>
            <a:r>
              <a:rPr lang="sv-SE" sz="1500" dirty="0" err="1" smtClean="0"/>
              <a:t>required</a:t>
            </a:r>
            <a:r>
              <a:rPr lang="sv-SE" sz="1500" dirty="0" smtClean="0"/>
              <a:t> to be a </a:t>
            </a:r>
            <a:r>
              <a:rPr lang="sv-SE" sz="1500" dirty="0" err="1" smtClean="0"/>
              <a:t>true</a:t>
            </a:r>
            <a:r>
              <a:rPr lang="sv-SE" sz="1500" dirty="0" smtClean="0"/>
              <a:t> intelligent agent: </a:t>
            </a:r>
          </a:p>
          <a:p>
            <a:pPr lvl="1">
              <a:spcBef>
                <a:spcPts val="1200"/>
              </a:spcBef>
            </a:pPr>
            <a:r>
              <a:rPr lang="sv-SE" sz="1400" b="1" dirty="0" err="1" smtClean="0"/>
              <a:t>Autonomy</a:t>
            </a:r>
            <a:r>
              <a:rPr lang="sv-SE" sz="1400" dirty="0" smtClean="0"/>
              <a:t> – </a:t>
            </a:r>
            <a:r>
              <a:rPr lang="sv-SE" sz="1400" dirty="0" err="1" smtClean="0"/>
              <a:t>ability</a:t>
            </a:r>
            <a:r>
              <a:rPr lang="sv-SE" sz="1400" dirty="0" smtClean="0"/>
              <a:t> to do task </a:t>
            </a:r>
            <a:r>
              <a:rPr lang="sv-SE" sz="1400" dirty="0" err="1" smtClean="0"/>
              <a:t>without</a:t>
            </a:r>
            <a:r>
              <a:rPr lang="sv-SE" sz="1400" dirty="0" smtClean="0"/>
              <a:t> </a:t>
            </a:r>
            <a:r>
              <a:rPr lang="sv-SE" sz="1400" dirty="0" err="1" smtClean="0"/>
              <a:t>direct</a:t>
            </a:r>
            <a:r>
              <a:rPr lang="sv-SE" sz="1400" dirty="0" smtClean="0"/>
              <a:t> </a:t>
            </a:r>
            <a:r>
              <a:rPr lang="sv-SE" sz="1400" dirty="0" err="1" smtClean="0"/>
              <a:t>assistance</a:t>
            </a:r>
            <a:r>
              <a:rPr lang="sv-SE" sz="1400" dirty="0" smtClean="0"/>
              <a:t> from humans and </a:t>
            </a:r>
            <a:r>
              <a:rPr lang="sv-SE" sz="1400" dirty="0" err="1" smtClean="0"/>
              <a:t>other</a:t>
            </a:r>
            <a:r>
              <a:rPr lang="sv-SE" sz="1400" dirty="0" smtClean="0"/>
              <a:t> software agents</a:t>
            </a:r>
          </a:p>
          <a:p>
            <a:pPr lvl="1">
              <a:spcBef>
                <a:spcPts val="1200"/>
              </a:spcBef>
            </a:pPr>
            <a:r>
              <a:rPr lang="sv-SE" sz="1400" b="1" dirty="0" smtClean="0"/>
              <a:t>Social </a:t>
            </a:r>
            <a:r>
              <a:rPr lang="sv-SE" sz="1400" b="1" dirty="0" err="1" smtClean="0"/>
              <a:t>ability</a:t>
            </a:r>
            <a:r>
              <a:rPr lang="sv-SE" sz="1400" b="1" dirty="0" smtClean="0"/>
              <a:t> </a:t>
            </a:r>
            <a:r>
              <a:rPr lang="sv-SE" sz="1400" dirty="0" smtClean="0"/>
              <a:t>– </a:t>
            </a:r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interact</a:t>
            </a:r>
            <a:r>
              <a:rPr lang="sv-SE" sz="1400" dirty="0" smtClean="0"/>
              <a:t> </a:t>
            </a:r>
            <a:r>
              <a:rPr lang="sv-SE" sz="1400" dirty="0" err="1" smtClean="0"/>
              <a:t>with</a:t>
            </a:r>
            <a:r>
              <a:rPr lang="sv-SE" sz="1400" dirty="0" smtClean="0"/>
              <a:t> </a:t>
            </a:r>
            <a:r>
              <a:rPr lang="sv-SE" sz="1400" dirty="0"/>
              <a:t>humans </a:t>
            </a:r>
            <a:r>
              <a:rPr lang="sv-SE" sz="1400" dirty="0" smtClean="0"/>
              <a:t>and </a:t>
            </a:r>
            <a:r>
              <a:rPr lang="sv-SE" sz="1400" dirty="0" err="1"/>
              <a:t>other</a:t>
            </a:r>
            <a:r>
              <a:rPr lang="sv-SE" sz="1400" dirty="0"/>
              <a:t> software agents</a:t>
            </a:r>
          </a:p>
          <a:p>
            <a:pPr lvl="1">
              <a:spcBef>
                <a:spcPts val="1200"/>
              </a:spcBef>
            </a:pPr>
            <a:r>
              <a:rPr lang="sv-SE" sz="1400" b="1" dirty="0" err="1" smtClean="0"/>
              <a:t>Responsiveness</a:t>
            </a:r>
            <a:r>
              <a:rPr lang="sv-SE" sz="1400" dirty="0" smtClean="0"/>
              <a:t> – </a:t>
            </a:r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respond</a:t>
            </a:r>
            <a:r>
              <a:rPr lang="sv-SE" sz="1400" dirty="0" smtClean="0"/>
              <a:t> to </a:t>
            </a:r>
            <a:r>
              <a:rPr lang="sv-SE" sz="1400" dirty="0" err="1" smtClean="0"/>
              <a:t>perceived</a:t>
            </a:r>
            <a:r>
              <a:rPr lang="sv-SE" sz="1400" dirty="0" smtClean="0"/>
              <a:t> </a:t>
            </a:r>
            <a:r>
              <a:rPr lang="sv-SE" sz="1400" dirty="0" err="1" smtClean="0"/>
              <a:t>changes</a:t>
            </a:r>
            <a:r>
              <a:rPr lang="sv-SE" sz="1400" dirty="0" smtClean="0"/>
              <a:t> in the </a:t>
            </a:r>
            <a:r>
              <a:rPr lang="sv-SE" sz="1400" dirty="0" err="1" smtClean="0"/>
              <a:t>environment</a:t>
            </a:r>
            <a:endParaRPr lang="sv-SE" sz="1400" dirty="0" smtClean="0"/>
          </a:p>
          <a:p>
            <a:pPr lvl="1">
              <a:spcBef>
                <a:spcPts val="1200"/>
              </a:spcBef>
            </a:pPr>
            <a:r>
              <a:rPr lang="sv-SE" sz="1400" b="1" dirty="0" err="1" smtClean="0"/>
              <a:t>Personalization</a:t>
            </a:r>
            <a:r>
              <a:rPr lang="sv-SE" sz="1400" dirty="0" smtClean="0"/>
              <a:t> – </a:t>
            </a:r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adapt</a:t>
            </a:r>
            <a:r>
              <a:rPr lang="sv-SE" sz="1400" dirty="0" smtClean="0"/>
              <a:t> to </a:t>
            </a:r>
            <a:r>
              <a:rPr lang="sv-SE" sz="1400" dirty="0" err="1" smtClean="0"/>
              <a:t>users</a:t>
            </a:r>
            <a:r>
              <a:rPr lang="sv-SE" sz="1400" dirty="0" smtClean="0"/>
              <a:t>’ </a:t>
            </a:r>
            <a:r>
              <a:rPr lang="sv-SE" sz="1400" dirty="0" err="1" smtClean="0"/>
              <a:t>need</a:t>
            </a:r>
            <a:r>
              <a:rPr lang="sv-SE" sz="1400" dirty="0" smtClean="0"/>
              <a:t> by make </a:t>
            </a:r>
            <a:r>
              <a:rPr lang="sv-SE" sz="1400" dirty="0" err="1" smtClean="0"/>
              <a:t>use</a:t>
            </a:r>
            <a:r>
              <a:rPr lang="sv-SE" sz="1400" dirty="0" smtClean="0"/>
              <a:t> or the </a:t>
            </a:r>
            <a:r>
              <a:rPr lang="sv-SE" sz="1400" dirty="0" err="1" smtClean="0"/>
              <a:t>users</a:t>
            </a:r>
            <a:r>
              <a:rPr lang="sv-SE" sz="1400" dirty="0" smtClean="0"/>
              <a:t>’ </a:t>
            </a:r>
            <a:r>
              <a:rPr lang="sv-SE" sz="1400" dirty="0" err="1" smtClean="0"/>
              <a:t>previous</a:t>
            </a:r>
            <a:r>
              <a:rPr lang="sv-SE" sz="1400" dirty="0" smtClean="0"/>
              <a:t> </a:t>
            </a:r>
            <a:r>
              <a:rPr lang="sv-SE" sz="1400" dirty="0" err="1" smtClean="0"/>
              <a:t>reactions</a:t>
            </a:r>
            <a:r>
              <a:rPr lang="sv-SE" sz="1400" dirty="0" smtClean="0"/>
              <a:t> to events, </a:t>
            </a:r>
            <a:r>
              <a:rPr lang="sv-SE" sz="1400" dirty="0" err="1" smtClean="0"/>
              <a:t>etc</a:t>
            </a:r>
            <a:endParaRPr lang="sv-SE" sz="1400" dirty="0" smtClean="0"/>
          </a:p>
          <a:p>
            <a:pPr lvl="1">
              <a:spcBef>
                <a:spcPts val="1200"/>
              </a:spcBef>
            </a:pPr>
            <a:r>
              <a:rPr lang="sv-SE" sz="1400" b="1" dirty="0" err="1" smtClean="0"/>
              <a:t>Initiative</a:t>
            </a:r>
            <a:r>
              <a:rPr lang="sv-SE" sz="1400" dirty="0" smtClean="0"/>
              <a:t> – </a:t>
            </a:r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take</a:t>
            </a:r>
            <a:r>
              <a:rPr lang="sv-SE" sz="1400" dirty="0" smtClean="0"/>
              <a:t> </a:t>
            </a:r>
            <a:r>
              <a:rPr lang="sv-SE" sz="1400" dirty="0" err="1" smtClean="0"/>
              <a:t>own</a:t>
            </a:r>
            <a:r>
              <a:rPr lang="sv-SE" sz="1400" dirty="0" smtClean="0"/>
              <a:t> </a:t>
            </a:r>
            <a:r>
              <a:rPr lang="sv-SE" sz="1400" dirty="0" err="1" smtClean="0"/>
              <a:t>initiative</a:t>
            </a:r>
            <a:r>
              <a:rPr lang="sv-SE" sz="1400" dirty="0" smtClean="0"/>
              <a:t> </a:t>
            </a:r>
            <a:r>
              <a:rPr lang="sv-SE" sz="1400" dirty="0" err="1" smtClean="0"/>
              <a:t>autonomously</a:t>
            </a:r>
            <a:r>
              <a:rPr lang="sv-SE" sz="1400" dirty="0" smtClean="0"/>
              <a:t> and </a:t>
            </a:r>
            <a:r>
              <a:rPr lang="sv-SE" sz="1400" dirty="0" err="1" smtClean="0"/>
              <a:t>spontaneously</a:t>
            </a:r>
            <a:endParaRPr lang="sv-SE" sz="1400" dirty="0" smtClean="0"/>
          </a:p>
          <a:p>
            <a:pPr lvl="1">
              <a:spcBef>
                <a:spcPts val="1200"/>
              </a:spcBef>
            </a:pPr>
            <a:r>
              <a:rPr lang="sv-SE" sz="1400" b="1" dirty="0" err="1" smtClean="0"/>
              <a:t>Adaptivily</a:t>
            </a:r>
            <a:r>
              <a:rPr lang="sv-SE" sz="1400" dirty="0" smtClean="0"/>
              <a:t> – </a:t>
            </a:r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change</a:t>
            </a:r>
            <a:r>
              <a:rPr lang="sv-SE" sz="1400" dirty="0" smtClean="0"/>
              <a:t> and </a:t>
            </a:r>
            <a:r>
              <a:rPr lang="sv-SE" sz="1400" dirty="0" err="1" smtClean="0"/>
              <a:t>improve</a:t>
            </a:r>
            <a:r>
              <a:rPr lang="sv-SE" sz="1400" dirty="0" smtClean="0"/>
              <a:t> </a:t>
            </a:r>
            <a:r>
              <a:rPr lang="sv-SE" sz="1400" dirty="0" err="1" smtClean="0"/>
              <a:t>accordingly</a:t>
            </a:r>
            <a:r>
              <a:rPr lang="sv-SE" sz="1400" dirty="0" smtClean="0"/>
              <a:t> to </a:t>
            </a:r>
            <a:r>
              <a:rPr lang="sv-SE" sz="1400" dirty="0" err="1" smtClean="0"/>
              <a:t>experiences</a:t>
            </a:r>
            <a:r>
              <a:rPr lang="sv-SE" sz="1400" dirty="0" smtClean="0"/>
              <a:t> </a:t>
            </a:r>
            <a:r>
              <a:rPr lang="sv-SE" sz="1400" dirty="0" err="1" smtClean="0"/>
              <a:t>accumulated</a:t>
            </a:r>
            <a:endParaRPr lang="sv-SE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58"/>
    </mc:Choice>
    <mc:Fallback>
      <p:transition spd="slow" advTm="87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Intelligent agents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500" b="1" dirty="0" smtClean="0"/>
              <a:t>Intelligent agents </a:t>
            </a:r>
            <a:r>
              <a:rPr lang="sv-SE" sz="1500" dirty="0" smtClean="0"/>
              <a:t>– is </a:t>
            </a:r>
            <a:r>
              <a:rPr lang="sv-SE" sz="1500" dirty="0" err="1" smtClean="0"/>
              <a:t>often</a:t>
            </a:r>
            <a:r>
              <a:rPr lang="sv-SE" sz="1500" dirty="0" smtClean="0"/>
              <a:t> </a:t>
            </a:r>
            <a:r>
              <a:rPr lang="sv-SE" sz="1500" dirty="0" err="1" smtClean="0"/>
              <a:t>implemented</a:t>
            </a:r>
            <a:r>
              <a:rPr lang="sv-SE" sz="1500" dirty="0" smtClean="0"/>
              <a:t> as mini-software programs </a:t>
            </a:r>
            <a:r>
              <a:rPr lang="sv-SE" sz="1500" dirty="0" err="1" smtClean="0"/>
              <a:t>that</a:t>
            </a:r>
            <a:r>
              <a:rPr lang="sv-SE" sz="1500" dirty="0" smtClean="0"/>
              <a:t> is </a:t>
            </a:r>
            <a:r>
              <a:rPr lang="sv-SE" sz="1500" dirty="0" err="1" smtClean="0"/>
              <a:t>designed</a:t>
            </a:r>
            <a:r>
              <a:rPr lang="sv-SE" sz="1500" dirty="0" smtClean="0"/>
              <a:t> to </a:t>
            </a:r>
            <a:r>
              <a:rPr lang="sv-SE" sz="1500" dirty="0" err="1" smtClean="0"/>
              <a:t>retrieve</a:t>
            </a:r>
            <a:r>
              <a:rPr lang="sv-SE" sz="1500" dirty="0" smtClean="0"/>
              <a:t> </a:t>
            </a:r>
            <a:r>
              <a:rPr lang="sv-SE" sz="1500" dirty="0" err="1" smtClean="0"/>
              <a:t>specific</a:t>
            </a:r>
            <a:r>
              <a:rPr lang="sv-SE" sz="1500" dirty="0" smtClean="0"/>
              <a:t> information </a:t>
            </a:r>
            <a:r>
              <a:rPr lang="sv-SE" sz="1500" dirty="0" err="1" smtClean="0"/>
              <a:t>automatically</a:t>
            </a:r>
            <a:r>
              <a:rPr lang="sv-SE" sz="1500" dirty="0" smtClean="0"/>
              <a:t> on the web and </a:t>
            </a:r>
            <a:r>
              <a:rPr lang="sv-SE" sz="1500" dirty="0" err="1" smtClean="0"/>
              <a:t>provide</a:t>
            </a:r>
            <a:r>
              <a:rPr lang="sv-SE" sz="1500" dirty="0" smtClean="0"/>
              <a:t> it to the </a:t>
            </a:r>
            <a:r>
              <a:rPr lang="sv-SE" sz="1500" dirty="0" err="1" smtClean="0"/>
              <a:t>users</a:t>
            </a:r>
            <a:r>
              <a:rPr lang="sv-SE" sz="1500" dirty="0" smtClean="0"/>
              <a:t>. The agents </a:t>
            </a:r>
            <a:r>
              <a:rPr lang="sv-SE" sz="1500" dirty="0" err="1" smtClean="0"/>
              <a:t>relies</a:t>
            </a:r>
            <a:r>
              <a:rPr lang="sv-SE" sz="1500" dirty="0" smtClean="0"/>
              <a:t> on </a:t>
            </a:r>
            <a:r>
              <a:rPr lang="sv-SE" sz="1500" dirty="0" err="1" smtClean="0"/>
              <a:t>cockies</a:t>
            </a:r>
            <a:r>
              <a:rPr lang="sv-SE" sz="1500" dirty="0" smtClean="0"/>
              <a:t> to </a:t>
            </a:r>
            <a:r>
              <a:rPr lang="sv-SE" sz="1500" dirty="0" err="1" smtClean="0"/>
              <a:t>keep</a:t>
            </a:r>
            <a:r>
              <a:rPr lang="sv-SE" sz="1500" dirty="0" smtClean="0"/>
              <a:t> </a:t>
            </a:r>
            <a:r>
              <a:rPr lang="sv-SE" sz="1500" dirty="0" err="1" smtClean="0"/>
              <a:t>track</a:t>
            </a:r>
            <a:r>
              <a:rPr lang="sv-SE" sz="1500" dirty="0" smtClean="0"/>
              <a:t> </a:t>
            </a:r>
            <a:r>
              <a:rPr lang="sv-SE" sz="1500" dirty="0" err="1" smtClean="0"/>
              <a:t>of</a:t>
            </a:r>
            <a:r>
              <a:rPr lang="sv-SE" sz="1500" dirty="0" smtClean="0"/>
              <a:t> </a:t>
            </a:r>
            <a:r>
              <a:rPr lang="sv-SE" sz="1500" dirty="0" err="1" smtClean="0"/>
              <a:t>user</a:t>
            </a:r>
            <a:r>
              <a:rPr lang="sv-SE" sz="1500" dirty="0" smtClean="0"/>
              <a:t> </a:t>
            </a:r>
            <a:r>
              <a:rPr lang="sv-SE" sz="1500" dirty="0" err="1" smtClean="0"/>
              <a:t>preferences</a:t>
            </a:r>
            <a:r>
              <a:rPr lang="sv-SE" sz="1500" dirty="0" smtClean="0"/>
              <a:t>, and </a:t>
            </a:r>
            <a:r>
              <a:rPr lang="sv-SE" sz="1500" dirty="0" err="1" smtClean="0"/>
              <a:t>deliver</a:t>
            </a:r>
            <a:r>
              <a:rPr lang="sv-SE" sz="1500" dirty="0" smtClean="0"/>
              <a:t> info from the web to the </a:t>
            </a:r>
            <a:r>
              <a:rPr lang="sv-SE" sz="1500" dirty="0" err="1" smtClean="0"/>
              <a:t>users</a:t>
            </a:r>
            <a:r>
              <a:rPr lang="sv-SE" sz="1500" dirty="0" smtClean="0"/>
              <a:t> via push </a:t>
            </a:r>
            <a:r>
              <a:rPr lang="sv-SE" sz="1500" dirty="0" err="1" smtClean="0"/>
              <a:t>technologies</a:t>
            </a:r>
            <a:r>
              <a:rPr lang="sv-SE" sz="1500" dirty="0" smtClean="0"/>
              <a:t>. </a:t>
            </a:r>
            <a:r>
              <a:rPr lang="sv-SE" sz="1500" dirty="0" err="1" smtClean="0"/>
              <a:t>These</a:t>
            </a:r>
            <a:r>
              <a:rPr lang="sv-SE" sz="1500" dirty="0" smtClean="0"/>
              <a:t> mini-programs </a:t>
            </a:r>
            <a:r>
              <a:rPr lang="sv-SE" sz="1500" dirty="0" err="1" smtClean="0"/>
              <a:t>are</a:t>
            </a:r>
            <a:r>
              <a:rPr lang="sv-SE" sz="1500" dirty="0" smtClean="0"/>
              <a:t> </a:t>
            </a:r>
            <a:r>
              <a:rPr lang="sv-SE" sz="1500" dirty="0" err="1" smtClean="0"/>
              <a:t>often</a:t>
            </a:r>
            <a:r>
              <a:rPr lang="sv-SE" sz="1500" dirty="0" smtClean="0"/>
              <a:t> </a:t>
            </a:r>
            <a:r>
              <a:rPr lang="sv-SE" sz="1500" dirty="0" err="1" smtClean="0"/>
              <a:t>called</a:t>
            </a:r>
            <a:r>
              <a:rPr lang="sv-SE" sz="1500" dirty="0" smtClean="0"/>
              <a:t> Internet agents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9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15"/>
    </mc:Choice>
    <mc:Fallback>
      <p:transition spd="slow" advTm="3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710263" y="155838"/>
            <a:ext cx="121302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518" y="495513"/>
            <a:ext cx="6850800" cy="596700"/>
          </a:xfrm>
        </p:spPr>
        <p:txBody>
          <a:bodyPr>
            <a:normAutofit/>
          </a:bodyPr>
          <a:lstStyle/>
          <a:p>
            <a:r>
              <a:rPr lang="sv-SE" sz="2700" dirty="0" err="1" smtClean="0"/>
              <a:t>Collaboration</a:t>
            </a:r>
            <a:r>
              <a:rPr lang="sv-SE" sz="2700" dirty="0" smtClean="0"/>
              <a:t>/</a:t>
            </a:r>
            <a:r>
              <a:rPr lang="sv-SE" sz="2700" dirty="0" err="1" smtClean="0"/>
              <a:t>Groupware</a:t>
            </a:r>
            <a:r>
              <a:rPr lang="sv-SE" sz="2700" dirty="0" smtClean="0"/>
              <a:t> </a:t>
            </a:r>
            <a:r>
              <a:rPr lang="sv-SE" sz="2700" dirty="0"/>
              <a:t>system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3735235" y="2454019"/>
            <a:ext cx="1774494" cy="765803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/>
          </a:p>
        </p:txBody>
      </p:sp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3555589" y="2693428"/>
            <a:ext cx="2076059" cy="5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 </a:t>
            </a:r>
            <a:r>
              <a:rPr lang="sv-SE" sz="1350" dirty="0" err="1" smtClean="0">
                <a:latin typeface="Arial Black" pitchFamily="34" charset="0"/>
              </a:rPr>
              <a:t>Collaboration</a:t>
            </a:r>
            <a:r>
              <a:rPr lang="sv-SE" sz="1350" dirty="0" smtClean="0">
                <a:latin typeface="Arial Black" pitchFamily="34" charset="0"/>
              </a:rPr>
              <a:t>/</a:t>
            </a:r>
          </a:p>
          <a:p>
            <a:pPr algn="ctr"/>
            <a:r>
              <a:rPr lang="sv-SE" sz="1350" dirty="0" err="1" smtClean="0">
                <a:latin typeface="Arial Black" pitchFamily="34" charset="0"/>
              </a:rPr>
              <a:t>Groupware</a:t>
            </a:r>
            <a:r>
              <a:rPr lang="sv-SE" sz="1350" dirty="0" smtClean="0">
                <a:latin typeface="Arial Black" pitchFamily="34" charset="0"/>
              </a:rPr>
              <a:t> </a:t>
            </a:r>
            <a:r>
              <a:rPr lang="sv-SE" sz="1350" dirty="0">
                <a:latin typeface="Arial Black" pitchFamily="34" charset="0"/>
              </a:rPr>
              <a:t>system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09379" y="2753254"/>
            <a:ext cx="6858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5676" y="2353204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37829" y="2857895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Employee</a:t>
            </a:r>
            <a:endParaRPr lang="sv-SE" sz="12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1796" y="1005576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03948" y="1510267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Employee</a:t>
            </a:r>
            <a:endParaRPr lang="sv-SE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17994" y="1869672"/>
            <a:ext cx="0" cy="3780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17994" y="3435846"/>
            <a:ext cx="0" cy="3780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946" y="3975906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168099" y="4480597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Employee</a:t>
            </a:r>
            <a:endParaRPr lang="sv-SE" sz="1200" dirty="0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2066" y="2463738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634218" y="2968429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Employee</a:t>
            </a:r>
            <a:endParaRPr lang="sv-SE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60132" y="2787774"/>
            <a:ext cx="59406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04048" y="2139702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Support for Communication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21850" y="2195014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Support for </a:t>
            </a:r>
            <a:r>
              <a:rPr lang="sv-SE" sz="1350" dirty="0" err="1"/>
              <a:t>Content</a:t>
            </a:r>
            <a:r>
              <a:rPr lang="sv-SE" sz="1350" dirty="0"/>
              <a:t> management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4048" y="3005104"/>
            <a:ext cx="1134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Support </a:t>
            </a:r>
            <a:r>
              <a:rPr lang="sv-SE" sz="1350" dirty="0"/>
              <a:t>for Workflow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378861" y="2730452"/>
            <a:ext cx="506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(based on and adapted from: </a:t>
            </a:r>
            <a:r>
              <a:rPr lang="pl-PL" sz="1200" dirty="0" err="1"/>
              <a:t>Boddy</a:t>
            </a:r>
            <a:r>
              <a:rPr lang="pl-PL" sz="1200" dirty="0"/>
              <a:t>, D., </a:t>
            </a:r>
            <a:r>
              <a:rPr lang="pl-PL" sz="1200" dirty="0" err="1"/>
              <a:t>Boonstra</a:t>
            </a:r>
            <a:r>
              <a:rPr lang="pl-PL" sz="1200" dirty="0"/>
              <a:t>, A., Kennedy, G. </a:t>
            </a:r>
            <a:r>
              <a:rPr lang="en-US" sz="1200" dirty="0" smtClean="0"/>
              <a:t>(2008). </a:t>
            </a:r>
            <a:r>
              <a:rPr lang="en-US" sz="1200" dirty="0"/>
              <a:t>Managing </a:t>
            </a:r>
            <a:r>
              <a:rPr lang="en-US" sz="1200" dirty="0" err="1"/>
              <a:t>Informations</a:t>
            </a:r>
            <a:r>
              <a:rPr lang="en-US" sz="1200" dirty="0"/>
              <a:t> Systems, Strategy </a:t>
            </a:r>
            <a:r>
              <a:rPr lang="en-US" sz="1200" dirty="0" smtClean="0"/>
              <a:t>and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, Prentice Hall)</a:t>
            </a:r>
            <a:endParaRPr lang="sv-SE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9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21"/>
    </mc:Choice>
    <mc:Fallback>
      <p:transition spd="slow" advTm="3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Intelligent agents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500" b="1" dirty="0" smtClean="0"/>
              <a:t>Intelligent </a:t>
            </a:r>
            <a:r>
              <a:rPr lang="sv-SE" sz="1500" b="1" dirty="0"/>
              <a:t>agents </a:t>
            </a:r>
            <a:r>
              <a:rPr lang="sv-SE" sz="1500" dirty="0" smtClean="0"/>
              <a:t>– </a:t>
            </a:r>
            <a:r>
              <a:rPr lang="sv-SE" sz="1500" dirty="0" err="1" smtClean="0"/>
              <a:t>can</a:t>
            </a:r>
            <a:r>
              <a:rPr lang="sv-SE" sz="1500" dirty="0" smtClean="0"/>
              <a:t> be part </a:t>
            </a:r>
            <a:r>
              <a:rPr lang="sv-SE" sz="1500" dirty="0" err="1" smtClean="0"/>
              <a:t>of</a:t>
            </a:r>
            <a:r>
              <a:rPr lang="sv-SE" sz="1500" dirty="0" smtClean="0"/>
              <a:t> </a:t>
            </a:r>
            <a:r>
              <a:rPr lang="sv-SE" sz="1500" dirty="0" err="1" smtClean="0"/>
              <a:t>applications</a:t>
            </a:r>
            <a:r>
              <a:rPr lang="sv-SE" sz="1500" dirty="0" smtClean="0"/>
              <a:t> </a:t>
            </a:r>
            <a:r>
              <a:rPr lang="sv-SE" sz="1500" dirty="0" err="1" smtClean="0"/>
              <a:t>that</a:t>
            </a:r>
            <a:r>
              <a:rPr lang="sv-SE" sz="1500" dirty="0" smtClean="0"/>
              <a:t>: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sv-SE" sz="1500" dirty="0" smtClean="0"/>
              <a:t>filter informations (information </a:t>
            </a:r>
            <a:r>
              <a:rPr lang="sv-SE" sz="1500" dirty="0" err="1" smtClean="0"/>
              <a:t>filtering</a:t>
            </a:r>
            <a:r>
              <a:rPr lang="sv-SE" sz="1500" dirty="0" smtClean="0"/>
              <a:t> systems)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sv-SE" sz="1500" dirty="0" err="1" smtClean="0"/>
              <a:t>gather</a:t>
            </a:r>
            <a:r>
              <a:rPr lang="sv-SE" sz="1500" dirty="0" smtClean="0"/>
              <a:t> and present </a:t>
            </a:r>
            <a:r>
              <a:rPr lang="sv-SE" sz="1500" dirty="0" err="1" smtClean="0"/>
              <a:t>news</a:t>
            </a:r>
            <a:r>
              <a:rPr lang="sv-SE" sz="1500" dirty="0" smtClean="0"/>
              <a:t> from different </a:t>
            </a:r>
            <a:r>
              <a:rPr lang="sv-SE" sz="1500" dirty="0" err="1" smtClean="0"/>
              <a:t>sources</a:t>
            </a:r>
            <a:r>
              <a:rPr lang="sv-SE" sz="1500" dirty="0" smtClean="0"/>
              <a:t> (</a:t>
            </a:r>
            <a:r>
              <a:rPr lang="sv-SE" sz="1500" dirty="0" err="1" smtClean="0"/>
              <a:t>news</a:t>
            </a:r>
            <a:r>
              <a:rPr lang="sv-SE" sz="1500" dirty="0" smtClean="0"/>
              <a:t> agents)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sv-SE" sz="1500" dirty="0" err="1" smtClean="0"/>
              <a:t>locate</a:t>
            </a:r>
            <a:r>
              <a:rPr lang="sv-SE" sz="1500" dirty="0" smtClean="0"/>
              <a:t> information to support </a:t>
            </a:r>
            <a:r>
              <a:rPr lang="sv-SE" sz="1500" dirty="0" err="1" smtClean="0"/>
              <a:t>purchase</a:t>
            </a:r>
            <a:r>
              <a:rPr lang="sv-SE" sz="1500" dirty="0" smtClean="0"/>
              <a:t> 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sv-SE" sz="1500" dirty="0" err="1" smtClean="0"/>
              <a:t>manage</a:t>
            </a:r>
            <a:r>
              <a:rPr lang="sv-SE" sz="1500" dirty="0" smtClean="0"/>
              <a:t> </a:t>
            </a:r>
            <a:r>
              <a:rPr lang="sv-SE" sz="1500" dirty="0" err="1" smtClean="0"/>
              <a:t>organizational</a:t>
            </a:r>
            <a:r>
              <a:rPr lang="sv-SE" sz="1500" dirty="0" smtClean="0"/>
              <a:t> </a:t>
            </a:r>
            <a:r>
              <a:rPr lang="sv-SE" sz="1500" dirty="0" err="1" smtClean="0"/>
              <a:t>processes</a:t>
            </a:r>
            <a:r>
              <a:rPr lang="sv-SE" sz="1500" dirty="0" smtClean="0"/>
              <a:t>, for </a:t>
            </a:r>
            <a:r>
              <a:rPr lang="sv-SE" sz="1500" dirty="0" err="1" smtClean="0"/>
              <a:t>example</a:t>
            </a:r>
            <a:r>
              <a:rPr lang="sv-SE" sz="1500" dirty="0" smtClean="0"/>
              <a:t>, </a:t>
            </a:r>
            <a:r>
              <a:rPr lang="sv-SE" sz="1500" dirty="0" err="1" smtClean="0"/>
              <a:t>scheduling</a:t>
            </a:r>
            <a:r>
              <a:rPr lang="sv-SE" sz="1500" dirty="0" smtClean="0"/>
              <a:t> </a:t>
            </a:r>
            <a:r>
              <a:rPr lang="sv-SE" sz="1500" dirty="0" err="1" smtClean="0"/>
              <a:t>appointments</a:t>
            </a:r>
            <a:r>
              <a:rPr lang="sv-SE" sz="1500" dirty="0" smtClean="0"/>
              <a:t> and check orders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sv-SE" sz="1500" dirty="0" err="1"/>
              <a:t>r</a:t>
            </a:r>
            <a:r>
              <a:rPr lang="sv-SE" sz="1500" dirty="0" err="1" smtClean="0"/>
              <a:t>ecommend</a:t>
            </a:r>
            <a:r>
              <a:rPr lang="sv-SE" sz="1500" dirty="0" smtClean="0"/>
              <a:t> </a:t>
            </a:r>
            <a:r>
              <a:rPr lang="sv-SE" sz="1500" dirty="0" err="1" smtClean="0"/>
              <a:t>products</a:t>
            </a:r>
            <a:r>
              <a:rPr lang="sv-SE" sz="1500" dirty="0" smtClean="0"/>
              <a:t> and services </a:t>
            </a:r>
            <a:r>
              <a:rPr lang="sv-SE" sz="1500" dirty="0" err="1" smtClean="0"/>
              <a:t>based</a:t>
            </a:r>
            <a:r>
              <a:rPr lang="sv-SE" sz="1500" dirty="0" smtClean="0"/>
              <a:t> on the </a:t>
            </a:r>
            <a:r>
              <a:rPr lang="sv-SE" sz="1500" dirty="0" err="1" smtClean="0"/>
              <a:t>user</a:t>
            </a:r>
            <a:r>
              <a:rPr lang="sv-SE" sz="1500" dirty="0" smtClean="0"/>
              <a:t> - and </a:t>
            </a:r>
            <a:r>
              <a:rPr lang="sv-SE" sz="1500" dirty="0" err="1" smtClean="0"/>
              <a:t>similar</a:t>
            </a:r>
            <a:r>
              <a:rPr lang="sv-SE" sz="1500" dirty="0" smtClean="0"/>
              <a:t> </a:t>
            </a:r>
            <a:r>
              <a:rPr lang="sv-SE" sz="1500" dirty="0" err="1" smtClean="0"/>
              <a:t>users</a:t>
            </a:r>
            <a:r>
              <a:rPr lang="sv-SE" sz="1500" dirty="0" smtClean="0"/>
              <a:t> - </a:t>
            </a:r>
            <a:r>
              <a:rPr lang="sv-SE" sz="1500" dirty="0" err="1" smtClean="0"/>
              <a:t>behaviour</a:t>
            </a:r>
            <a:r>
              <a:rPr lang="sv-SE" sz="1500" dirty="0" smtClean="0"/>
              <a:t> (</a:t>
            </a:r>
            <a:r>
              <a:rPr lang="sv-SE" sz="1500" dirty="0" err="1" smtClean="0"/>
              <a:t>recommender</a:t>
            </a:r>
            <a:r>
              <a:rPr lang="sv-SE" sz="1500" dirty="0" smtClean="0"/>
              <a:t> systems)</a:t>
            </a:r>
          </a:p>
          <a:p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9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87"/>
    </mc:Choice>
    <mc:Fallback>
      <p:transition spd="slow" advTm="6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Intelligent agents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758687" cy="3505871"/>
          </a:xfrm>
        </p:spPr>
        <p:txBody>
          <a:bodyPr>
            <a:normAutofit/>
          </a:bodyPr>
          <a:lstStyle/>
          <a:p>
            <a:r>
              <a:rPr lang="sv-SE" sz="1500" b="1" dirty="0" smtClean="0"/>
              <a:t>Intelligent agents </a:t>
            </a:r>
            <a:r>
              <a:rPr lang="sv-SE" sz="1500" b="1" dirty="0" err="1" smtClean="0"/>
              <a:t>can</a:t>
            </a:r>
            <a:r>
              <a:rPr lang="sv-SE" sz="1500" b="1" dirty="0" smtClean="0"/>
              <a:t> be </a:t>
            </a:r>
            <a:r>
              <a:rPr lang="sv-SE" sz="1500" b="1" dirty="0" err="1" smtClean="0"/>
              <a:t>categorized</a:t>
            </a:r>
            <a:r>
              <a:rPr lang="sv-SE" sz="1500" b="1" dirty="0" smtClean="0"/>
              <a:t> </a:t>
            </a:r>
            <a:r>
              <a:rPr lang="sv-SE" sz="1500" b="1" dirty="0" err="1" smtClean="0"/>
              <a:t>into</a:t>
            </a:r>
            <a:r>
              <a:rPr lang="sv-SE" sz="1500" b="1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sv-SE" sz="1500" b="1" dirty="0" err="1" smtClean="0"/>
              <a:t>Wacher</a:t>
            </a:r>
            <a:r>
              <a:rPr lang="sv-SE" sz="1500" b="1" dirty="0" smtClean="0"/>
              <a:t> agent </a:t>
            </a:r>
            <a:r>
              <a:rPr lang="sv-SE" sz="1500" dirty="0" smtClean="0"/>
              <a:t>– is an agent </a:t>
            </a:r>
            <a:r>
              <a:rPr lang="sv-SE" sz="1500" dirty="0" err="1" smtClean="0"/>
              <a:t>that</a:t>
            </a:r>
            <a:r>
              <a:rPr lang="sv-SE" sz="1500" dirty="0" smtClean="0"/>
              <a:t> look for </a:t>
            </a:r>
            <a:r>
              <a:rPr lang="sv-SE" sz="1500" dirty="0" err="1" smtClean="0"/>
              <a:t>specific</a:t>
            </a:r>
            <a:r>
              <a:rPr lang="sv-SE" sz="1500" dirty="0" smtClean="0"/>
              <a:t> information </a:t>
            </a:r>
          </a:p>
          <a:p>
            <a:pPr lvl="1">
              <a:spcBef>
                <a:spcPts val="1200"/>
              </a:spcBef>
            </a:pPr>
            <a:r>
              <a:rPr lang="sv-SE" sz="1500" b="1" dirty="0" smtClean="0"/>
              <a:t>Learning agent </a:t>
            </a:r>
            <a:r>
              <a:rPr lang="sv-SE" sz="1500" dirty="0" smtClean="0"/>
              <a:t>– is an agent </a:t>
            </a:r>
            <a:r>
              <a:rPr lang="sv-SE" sz="1500" dirty="0" err="1" smtClean="0"/>
              <a:t>that</a:t>
            </a:r>
            <a:r>
              <a:rPr lang="sv-SE" sz="1500" dirty="0" smtClean="0"/>
              <a:t> </a:t>
            </a:r>
            <a:r>
              <a:rPr lang="sv-SE" sz="1500" dirty="0" err="1" smtClean="0"/>
              <a:t>tailors</a:t>
            </a:r>
            <a:r>
              <a:rPr lang="sv-SE" sz="1500" dirty="0" smtClean="0"/>
              <a:t> to an </a:t>
            </a:r>
            <a:r>
              <a:rPr lang="sv-SE" sz="1500" dirty="0" err="1" smtClean="0"/>
              <a:t>individual’s</a:t>
            </a:r>
            <a:r>
              <a:rPr lang="sv-SE" sz="1500" dirty="0" smtClean="0"/>
              <a:t> </a:t>
            </a:r>
            <a:r>
              <a:rPr lang="sv-SE" sz="1500" dirty="0" err="1" smtClean="0"/>
              <a:t>preferences</a:t>
            </a:r>
            <a:r>
              <a:rPr lang="sv-SE" sz="1500" dirty="0" smtClean="0"/>
              <a:t> by </a:t>
            </a:r>
            <a:r>
              <a:rPr lang="sv-SE" sz="1500" dirty="0" err="1" smtClean="0"/>
              <a:t>learning</a:t>
            </a:r>
            <a:r>
              <a:rPr lang="sv-SE" sz="1500" dirty="0" smtClean="0"/>
              <a:t> from the </a:t>
            </a:r>
            <a:r>
              <a:rPr lang="sv-SE" sz="1500" dirty="0" err="1" smtClean="0"/>
              <a:t>user’s</a:t>
            </a:r>
            <a:r>
              <a:rPr lang="sv-SE" sz="1500" dirty="0" smtClean="0"/>
              <a:t> </a:t>
            </a:r>
            <a:r>
              <a:rPr lang="sv-SE" sz="1500" dirty="0" err="1" smtClean="0"/>
              <a:t>past</a:t>
            </a:r>
            <a:r>
              <a:rPr lang="sv-SE" sz="1500" dirty="0" smtClean="0"/>
              <a:t> </a:t>
            </a:r>
            <a:r>
              <a:rPr lang="sv-SE" sz="1500" dirty="0" err="1" smtClean="0"/>
              <a:t>behaviours</a:t>
            </a:r>
            <a:endParaRPr lang="sv-SE" sz="1500" dirty="0" smtClean="0"/>
          </a:p>
          <a:p>
            <a:pPr lvl="1">
              <a:spcBef>
                <a:spcPts val="1200"/>
              </a:spcBef>
            </a:pPr>
            <a:r>
              <a:rPr lang="sv-SE" sz="1500" b="1" dirty="0" smtClean="0"/>
              <a:t>Shopping agent </a:t>
            </a:r>
            <a:r>
              <a:rPr lang="sv-SE" sz="1500" dirty="0" smtClean="0"/>
              <a:t>– is an agent </a:t>
            </a:r>
            <a:r>
              <a:rPr lang="sv-SE" sz="1500" dirty="0" err="1" smtClean="0"/>
              <a:t>that</a:t>
            </a:r>
            <a:r>
              <a:rPr lang="sv-SE" sz="1500" dirty="0" smtClean="0"/>
              <a:t> </a:t>
            </a:r>
            <a:r>
              <a:rPr lang="sv-SE" sz="1500" dirty="0" err="1" smtClean="0"/>
              <a:t>helps</a:t>
            </a:r>
            <a:r>
              <a:rPr lang="sv-SE" sz="1500" dirty="0" smtClean="0"/>
              <a:t> the </a:t>
            </a:r>
            <a:r>
              <a:rPr lang="sv-SE" sz="1500" dirty="0" err="1" smtClean="0"/>
              <a:t>user</a:t>
            </a:r>
            <a:r>
              <a:rPr lang="sv-SE" sz="1500" dirty="0" smtClean="0"/>
              <a:t> to </a:t>
            </a:r>
            <a:r>
              <a:rPr lang="sv-SE" sz="1500" dirty="0" err="1" smtClean="0"/>
              <a:t>compare</a:t>
            </a:r>
            <a:r>
              <a:rPr lang="sv-SE" sz="1500" dirty="0" smtClean="0"/>
              <a:t> </a:t>
            </a:r>
            <a:r>
              <a:rPr lang="sv-SE" sz="1500" dirty="0" err="1" smtClean="0"/>
              <a:t>prices</a:t>
            </a:r>
            <a:r>
              <a:rPr lang="sv-SE" sz="1500" dirty="0" smtClean="0"/>
              <a:t> for </a:t>
            </a:r>
            <a:r>
              <a:rPr lang="sv-SE" sz="1500" dirty="0" err="1" smtClean="0"/>
              <a:t>products</a:t>
            </a:r>
            <a:r>
              <a:rPr lang="sv-SE" sz="1500" dirty="0" smtClean="0"/>
              <a:t> and services </a:t>
            </a:r>
          </a:p>
          <a:p>
            <a:pPr lvl="1">
              <a:spcBef>
                <a:spcPts val="1200"/>
              </a:spcBef>
            </a:pPr>
            <a:r>
              <a:rPr lang="sv-SE" sz="1500" b="1" dirty="0" smtClean="0"/>
              <a:t>Information </a:t>
            </a:r>
            <a:r>
              <a:rPr lang="sv-SE" sz="1500" b="1" dirty="0" err="1" smtClean="0"/>
              <a:t>retrieval</a:t>
            </a:r>
            <a:r>
              <a:rPr lang="sv-SE" sz="1500" b="1" dirty="0" smtClean="0"/>
              <a:t> agents </a:t>
            </a:r>
            <a:r>
              <a:rPr lang="sv-SE" sz="1500" dirty="0" smtClean="0"/>
              <a:t>– is an agent </a:t>
            </a:r>
            <a:r>
              <a:rPr lang="sv-SE" sz="1500" dirty="0" err="1" smtClean="0"/>
              <a:t>that</a:t>
            </a:r>
            <a:r>
              <a:rPr lang="sv-SE" sz="1500" dirty="0" smtClean="0"/>
              <a:t> supports the </a:t>
            </a:r>
            <a:r>
              <a:rPr lang="sv-SE" sz="1500" dirty="0" err="1" smtClean="0"/>
              <a:t>user</a:t>
            </a:r>
            <a:r>
              <a:rPr lang="sv-SE" sz="1500" dirty="0" smtClean="0"/>
              <a:t> to </a:t>
            </a:r>
            <a:r>
              <a:rPr lang="sv-SE" sz="1500" dirty="0" err="1" smtClean="0"/>
              <a:t>search</a:t>
            </a:r>
            <a:r>
              <a:rPr lang="sv-SE" sz="1500" dirty="0" smtClean="0"/>
              <a:t> for information and present it</a:t>
            </a:r>
          </a:p>
          <a:p>
            <a:pPr lvl="1">
              <a:spcBef>
                <a:spcPts val="1200"/>
              </a:spcBef>
            </a:pPr>
            <a:r>
              <a:rPr lang="sv-SE" sz="1500" b="1" dirty="0" err="1" smtClean="0"/>
              <a:t>Helper</a:t>
            </a:r>
            <a:r>
              <a:rPr lang="sv-SE" sz="1500" b="1" dirty="0" smtClean="0"/>
              <a:t> agents </a:t>
            </a:r>
            <a:r>
              <a:rPr lang="sv-SE" sz="1500" dirty="0" smtClean="0"/>
              <a:t>– is an agent </a:t>
            </a:r>
            <a:r>
              <a:rPr lang="sv-SE" sz="1500" dirty="0" err="1" smtClean="0"/>
              <a:t>that</a:t>
            </a:r>
            <a:r>
              <a:rPr lang="sv-SE" sz="1500" dirty="0" smtClean="0"/>
              <a:t> </a:t>
            </a:r>
            <a:r>
              <a:rPr lang="sv-SE" sz="1500" dirty="0" err="1" smtClean="0"/>
              <a:t>perform</a:t>
            </a:r>
            <a:r>
              <a:rPr lang="sv-SE" sz="1500" dirty="0" smtClean="0"/>
              <a:t> tasks </a:t>
            </a:r>
            <a:r>
              <a:rPr lang="sv-SE" sz="1500" dirty="0" err="1" smtClean="0"/>
              <a:t>autonomously</a:t>
            </a:r>
            <a:r>
              <a:rPr lang="sv-SE" sz="1500" dirty="0" smtClean="0"/>
              <a:t> </a:t>
            </a:r>
            <a:r>
              <a:rPr lang="sv-SE" sz="1500" dirty="0" err="1" smtClean="0"/>
              <a:t>without</a:t>
            </a:r>
            <a:r>
              <a:rPr lang="sv-SE" sz="1500" dirty="0" smtClean="0"/>
              <a:t> human </a:t>
            </a:r>
            <a:r>
              <a:rPr lang="sv-SE" sz="1500" dirty="0" err="1" smtClean="0"/>
              <a:t>interaction</a:t>
            </a:r>
            <a:r>
              <a:rPr lang="sv-SE" sz="1500" dirty="0" smtClean="0"/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38"/>
    </mc:Choice>
    <mc:Fallback>
      <p:transition spd="slow" advTm="40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Social </a:t>
            </a:r>
            <a:r>
              <a:rPr lang="sv-SE" dirty="0" err="1" smtClean="0"/>
              <a:t>bookmarking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729701" cy="3867967"/>
          </a:xfrm>
        </p:spPr>
        <p:txBody>
          <a:bodyPr>
            <a:normAutofit fontScale="62500" lnSpcReduction="20000"/>
          </a:bodyPr>
          <a:lstStyle/>
          <a:p>
            <a:r>
              <a:rPr lang="sv-SE" b="1" dirty="0" smtClean="0"/>
              <a:t>Social </a:t>
            </a:r>
            <a:r>
              <a:rPr lang="sv-SE" b="1" dirty="0" err="1" smtClean="0"/>
              <a:t>bookmarking</a:t>
            </a:r>
            <a:r>
              <a:rPr lang="sv-SE" b="1" dirty="0" smtClean="0"/>
              <a:t> </a:t>
            </a:r>
            <a:r>
              <a:rPr lang="sv-SE" dirty="0" smtClean="0"/>
              <a:t>– is a </a:t>
            </a:r>
            <a:r>
              <a:rPr lang="sv-SE" dirty="0" err="1" smtClean="0"/>
              <a:t>method</a:t>
            </a:r>
            <a:r>
              <a:rPr lang="sv-SE" dirty="0" smtClean="0"/>
              <a:t> </a:t>
            </a:r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users</a:t>
            </a:r>
            <a:r>
              <a:rPr lang="sv-SE" dirty="0" smtClean="0"/>
              <a:t> </a:t>
            </a:r>
            <a:r>
              <a:rPr lang="sv-SE" dirty="0" err="1" smtClean="0"/>
              <a:t>share</a:t>
            </a:r>
            <a:r>
              <a:rPr lang="sv-SE" dirty="0" smtClean="0"/>
              <a:t> not </a:t>
            </a:r>
            <a:r>
              <a:rPr lang="sv-SE" dirty="0" err="1" smtClean="0"/>
              <a:t>only</a:t>
            </a:r>
            <a:r>
              <a:rPr lang="sv-SE" dirty="0" smtClean="0"/>
              <a:t> the original </a:t>
            </a:r>
            <a:r>
              <a:rPr lang="sv-SE" dirty="0" err="1" smtClean="0"/>
              <a:t>content</a:t>
            </a:r>
            <a:r>
              <a:rPr lang="sv-SE" dirty="0" smtClean="0"/>
              <a:t> to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users</a:t>
            </a:r>
            <a:r>
              <a:rPr lang="sv-SE" dirty="0" smtClean="0"/>
              <a:t>,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keywords</a:t>
            </a:r>
            <a:r>
              <a:rPr lang="sv-SE" dirty="0" smtClean="0"/>
              <a:t>, </a:t>
            </a:r>
            <a:r>
              <a:rPr lang="sv-SE" dirty="0" err="1" smtClean="0"/>
              <a:t>bookmarks</a:t>
            </a:r>
            <a:r>
              <a:rPr lang="sv-SE" dirty="0" smtClean="0"/>
              <a:t> and </a:t>
            </a:r>
            <a:r>
              <a:rPr lang="sv-SE" dirty="0" err="1" smtClean="0"/>
              <a:t>comments</a:t>
            </a:r>
            <a:r>
              <a:rPr lang="sv-SE" dirty="0" smtClean="0"/>
              <a:t> on the </a:t>
            </a:r>
            <a:r>
              <a:rPr lang="sv-SE" dirty="0" err="1" smtClean="0"/>
              <a:t>content</a:t>
            </a:r>
            <a:r>
              <a:rPr lang="sv-SE" dirty="0" smtClean="0"/>
              <a:t> from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user</a:t>
            </a:r>
            <a:r>
              <a:rPr lang="sv-SE" dirty="0" smtClean="0"/>
              <a:t>. </a:t>
            </a:r>
            <a:r>
              <a:rPr lang="sv-SE" dirty="0" err="1" smtClean="0"/>
              <a:t>Any</a:t>
            </a:r>
            <a:r>
              <a:rPr lang="sv-SE" dirty="0" smtClean="0"/>
              <a:t> </a:t>
            </a:r>
            <a:r>
              <a:rPr lang="sv-SE" dirty="0" err="1" smtClean="0"/>
              <a:t>user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such</a:t>
            </a:r>
            <a:r>
              <a:rPr lang="sv-SE" dirty="0" smtClean="0"/>
              <a:t> metadata </a:t>
            </a:r>
            <a:r>
              <a:rPr lang="sv-SE" dirty="0" smtClean="0"/>
              <a:t>to the </a:t>
            </a:r>
            <a:r>
              <a:rPr lang="sv-SE" dirty="0" err="1" smtClean="0"/>
              <a:t>content</a:t>
            </a:r>
            <a:endParaRPr lang="sv-SE" dirty="0" smtClean="0"/>
          </a:p>
          <a:p>
            <a:r>
              <a:rPr lang="sv-SE" dirty="0" err="1"/>
              <a:t>This</a:t>
            </a:r>
            <a:r>
              <a:rPr lang="sv-SE" dirty="0"/>
              <a:t> metadata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smtClean="0"/>
              <a:t>support the </a:t>
            </a:r>
            <a:r>
              <a:rPr lang="sv-SE" dirty="0" err="1" smtClean="0"/>
              <a:t>search</a:t>
            </a:r>
            <a:r>
              <a:rPr lang="sv-SE" dirty="0" smtClean="0"/>
              <a:t> for </a:t>
            </a:r>
            <a:r>
              <a:rPr lang="sv-SE" dirty="0" err="1" smtClean="0"/>
              <a:t>content</a:t>
            </a:r>
            <a:r>
              <a:rPr lang="sv-SE" dirty="0" smtClean="0"/>
              <a:t>,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increase</a:t>
            </a:r>
            <a:r>
              <a:rPr lang="sv-SE" dirty="0" smtClean="0"/>
              <a:t> the </a:t>
            </a:r>
            <a:r>
              <a:rPr lang="sv-SE" dirty="0" err="1" smtClean="0"/>
              <a:t>value</a:t>
            </a:r>
            <a:r>
              <a:rPr lang="sv-SE" dirty="0" smtClean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content</a:t>
            </a:r>
            <a:r>
              <a:rPr lang="sv-SE" dirty="0"/>
              <a:t> </a:t>
            </a:r>
            <a:r>
              <a:rPr lang="sv-SE" dirty="0" smtClean="0"/>
              <a:t>(for </a:t>
            </a:r>
            <a:r>
              <a:rPr lang="sv-SE" dirty="0" err="1" smtClean="0"/>
              <a:t>example</a:t>
            </a:r>
            <a:r>
              <a:rPr lang="sv-SE" dirty="0" smtClean="0"/>
              <a:t>, </a:t>
            </a:r>
            <a:r>
              <a:rPr lang="sv-SE" dirty="0" smtClean="0"/>
              <a:t>by </a:t>
            </a:r>
            <a:r>
              <a:rPr lang="sv-SE" dirty="0" err="1" smtClean="0"/>
              <a:t>adding</a:t>
            </a:r>
            <a:r>
              <a:rPr lang="sv-SE" dirty="0" smtClean="0"/>
              <a:t> info </a:t>
            </a:r>
            <a:r>
              <a:rPr lang="sv-SE" dirty="0" err="1" smtClean="0"/>
              <a:t>about</a:t>
            </a:r>
            <a:r>
              <a:rPr lang="sv-SE" dirty="0" smtClean="0"/>
              <a:t> </a:t>
            </a:r>
            <a:r>
              <a:rPr lang="sv-SE" dirty="0" smtClean="0"/>
              <a:t>problem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applying</a:t>
            </a:r>
            <a:r>
              <a:rPr lang="sv-SE" dirty="0" smtClean="0"/>
              <a:t> </a:t>
            </a:r>
            <a:r>
              <a:rPr lang="sv-SE" dirty="0" smtClean="0"/>
              <a:t>best </a:t>
            </a:r>
            <a:r>
              <a:rPr lang="sv-SE" dirty="0" err="1" smtClean="0"/>
              <a:t>practice</a:t>
            </a:r>
            <a:r>
              <a:rPr lang="sv-SE" dirty="0" smtClean="0"/>
              <a:t>), or to get </a:t>
            </a:r>
            <a:r>
              <a:rPr lang="sv-SE" dirty="0" smtClean="0"/>
              <a:t>a </a:t>
            </a:r>
            <a:r>
              <a:rPr lang="sv-SE" dirty="0" err="1" smtClean="0"/>
              <a:t>deeper</a:t>
            </a:r>
            <a:r>
              <a:rPr lang="sv-SE" dirty="0" smtClean="0"/>
              <a:t> </a:t>
            </a:r>
            <a:r>
              <a:rPr lang="sv-SE" dirty="0" err="1" smtClean="0"/>
              <a:t>understanding</a:t>
            </a:r>
            <a:r>
              <a:rPr lang="sv-SE" dirty="0" smtClean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smtClean="0"/>
              <a:t>it (</a:t>
            </a:r>
            <a:r>
              <a:rPr lang="sv-SE" dirty="0" err="1" smtClean="0"/>
              <a:t>base</a:t>
            </a:r>
            <a:r>
              <a:rPr lang="sv-SE" dirty="0" smtClean="0"/>
              <a:t> on the </a:t>
            </a:r>
            <a:r>
              <a:rPr lang="sv-SE" dirty="0" err="1" smtClean="0"/>
              <a:t>comments</a:t>
            </a:r>
            <a:r>
              <a:rPr lang="sv-SE" dirty="0" smtClean="0"/>
              <a:t> </a:t>
            </a:r>
            <a:r>
              <a:rPr lang="sv-SE" dirty="0" err="1" smtClean="0"/>
              <a:t>added</a:t>
            </a:r>
            <a:r>
              <a:rPr lang="sv-SE" dirty="0" smtClean="0"/>
              <a:t> to the </a:t>
            </a:r>
            <a:r>
              <a:rPr lang="sv-SE" dirty="0" err="1" smtClean="0"/>
              <a:t>content</a:t>
            </a:r>
            <a:r>
              <a:rPr lang="sv-SE" dirty="0" smtClean="0"/>
              <a:t>)</a:t>
            </a:r>
            <a:endParaRPr lang="sv-SE" dirty="0"/>
          </a:p>
          <a:p>
            <a:r>
              <a:rPr lang="sv-SE" dirty="0" err="1" smtClean="0"/>
              <a:t>Example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metadata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bookmarks</a:t>
            </a:r>
            <a:r>
              <a:rPr lang="sv-SE" dirty="0" smtClean="0"/>
              <a:t>, </a:t>
            </a:r>
            <a:r>
              <a:rPr lang="sv-SE" dirty="0" err="1" smtClean="0"/>
              <a:t>keywords</a:t>
            </a:r>
            <a:r>
              <a:rPr lang="sv-SE" dirty="0" smtClean="0"/>
              <a:t>, annotations, tags, </a:t>
            </a:r>
            <a:r>
              <a:rPr lang="sv-SE" dirty="0" err="1" smtClean="0"/>
              <a:t>comments</a:t>
            </a:r>
            <a:r>
              <a:rPr lang="sv-SE" dirty="0" smtClean="0"/>
              <a:t>, and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contextual</a:t>
            </a:r>
            <a:r>
              <a:rPr lang="sv-SE" dirty="0" smtClean="0"/>
              <a:t> info 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344091" y="3663184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16"/>
    </mc:Choice>
    <mc:Fallback>
      <p:transition spd="slow" advTm="60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Folksonomies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022363" cy="3659434"/>
          </a:xfrm>
        </p:spPr>
        <p:txBody>
          <a:bodyPr>
            <a:normAutofit fontScale="62500" lnSpcReduction="20000"/>
          </a:bodyPr>
          <a:lstStyle/>
          <a:p>
            <a:r>
              <a:rPr lang="sv-SE" b="1" dirty="0" err="1"/>
              <a:t>Folksonomies</a:t>
            </a:r>
            <a:r>
              <a:rPr lang="sv-SE" dirty="0"/>
              <a:t> </a:t>
            </a:r>
            <a:r>
              <a:rPr lang="sv-SE" dirty="0" smtClean="0"/>
              <a:t>-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emergent</a:t>
            </a:r>
            <a:r>
              <a:rPr lang="sv-SE" dirty="0" smtClean="0"/>
              <a:t> and </a:t>
            </a:r>
            <a:r>
              <a:rPr lang="sv-SE" dirty="0" err="1" smtClean="0"/>
              <a:t>organically</a:t>
            </a:r>
            <a:r>
              <a:rPr lang="sv-SE" dirty="0" smtClean="0"/>
              <a:t> </a:t>
            </a:r>
            <a:r>
              <a:rPr lang="sv-SE" dirty="0" err="1" smtClean="0"/>
              <a:t>grown</a:t>
            </a:r>
            <a:r>
              <a:rPr lang="sv-SE" dirty="0" smtClean="0"/>
              <a:t> </a:t>
            </a:r>
            <a:r>
              <a:rPr lang="sv-SE" dirty="0" err="1" smtClean="0"/>
              <a:t>taxonomies</a:t>
            </a:r>
            <a:r>
              <a:rPr lang="sv-SE" dirty="0" smtClean="0"/>
              <a:t> </a:t>
            </a:r>
          </a:p>
          <a:p>
            <a:r>
              <a:rPr lang="sv-SE" b="1" dirty="0" err="1" smtClean="0"/>
              <a:t>Folksonomies</a:t>
            </a:r>
            <a:r>
              <a:rPr lang="sv-SE" dirty="0" smtClean="0"/>
              <a:t> - is a combination </a:t>
            </a:r>
            <a:r>
              <a:rPr lang="sv-SE" dirty="0" err="1" smtClean="0"/>
              <a:t>of</a:t>
            </a:r>
            <a:r>
              <a:rPr lang="sv-SE" dirty="0" smtClean="0"/>
              <a:t> folk and </a:t>
            </a:r>
            <a:r>
              <a:rPr lang="sv-SE" dirty="0" err="1" smtClean="0"/>
              <a:t>taxonomy</a:t>
            </a:r>
            <a:endParaRPr lang="sv-SE" dirty="0" smtClean="0"/>
          </a:p>
          <a:p>
            <a:r>
              <a:rPr lang="sv-SE" b="1" dirty="0" err="1" smtClean="0"/>
              <a:t>Folksonomies</a:t>
            </a:r>
            <a:r>
              <a:rPr lang="sv-SE" dirty="0" smtClean="0"/>
              <a:t> - </a:t>
            </a:r>
            <a:r>
              <a:rPr lang="sv-SE" dirty="0" err="1" smtClean="0"/>
              <a:t>differ</a:t>
            </a:r>
            <a:r>
              <a:rPr lang="sv-SE" dirty="0" smtClean="0"/>
              <a:t> from </a:t>
            </a:r>
            <a:r>
              <a:rPr lang="sv-SE" dirty="0" err="1" smtClean="0"/>
              <a:t>traditional</a:t>
            </a:r>
            <a:r>
              <a:rPr lang="sv-SE" dirty="0" smtClean="0"/>
              <a:t> </a:t>
            </a:r>
            <a:r>
              <a:rPr lang="sv-SE" dirty="0" err="1" smtClean="0"/>
              <a:t>taxonomies</a:t>
            </a:r>
            <a:r>
              <a:rPr lang="sv-SE" dirty="0" smtClean="0"/>
              <a:t> in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they</a:t>
            </a:r>
            <a:r>
              <a:rPr lang="sv-SE" dirty="0" smtClean="0"/>
              <a:t> do not </a:t>
            </a:r>
            <a:r>
              <a:rPr lang="sv-SE" dirty="0" err="1" smtClean="0"/>
              <a:t>follow</a:t>
            </a:r>
            <a:r>
              <a:rPr lang="sv-SE" dirty="0" smtClean="0"/>
              <a:t> </a:t>
            </a:r>
            <a:r>
              <a:rPr lang="sv-SE" dirty="0" err="1" smtClean="0"/>
              <a:t>traditional</a:t>
            </a:r>
            <a:r>
              <a:rPr lang="sv-SE" dirty="0" smtClean="0"/>
              <a:t> </a:t>
            </a:r>
            <a:r>
              <a:rPr lang="sv-SE" dirty="0" err="1" smtClean="0"/>
              <a:t>taxonomy</a:t>
            </a:r>
            <a:r>
              <a:rPr lang="sv-SE" dirty="0" smtClean="0"/>
              <a:t> </a:t>
            </a:r>
            <a:r>
              <a:rPr lang="sv-SE" dirty="0" err="1" smtClean="0"/>
              <a:t>rules</a:t>
            </a:r>
            <a:r>
              <a:rPr lang="sv-SE" dirty="0" smtClean="0"/>
              <a:t> – </a:t>
            </a:r>
            <a:r>
              <a:rPr lang="sv-SE" dirty="0" err="1" smtClean="0"/>
              <a:t>instead</a:t>
            </a:r>
            <a:r>
              <a:rPr lang="sv-SE" dirty="0" smtClean="0"/>
              <a:t> </a:t>
            </a:r>
            <a:r>
              <a:rPr lang="sv-SE" dirty="0" err="1" smtClean="0"/>
              <a:t>they</a:t>
            </a:r>
            <a:r>
              <a:rPr lang="sv-SE" dirty="0" smtClean="0"/>
              <a:t> </a:t>
            </a:r>
            <a:r>
              <a:rPr lang="sv-SE" dirty="0" err="1" smtClean="0"/>
              <a:t>emerge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few</a:t>
            </a:r>
            <a:r>
              <a:rPr lang="sv-SE" dirty="0" smtClean="0"/>
              <a:t> or no </a:t>
            </a:r>
            <a:r>
              <a:rPr lang="sv-SE" dirty="0" err="1" smtClean="0"/>
              <a:t>rules</a:t>
            </a:r>
            <a:endParaRPr lang="sv-SE" dirty="0" smtClean="0"/>
          </a:p>
          <a:p>
            <a:r>
              <a:rPr lang="sv-SE" b="1" dirty="0" err="1" smtClean="0"/>
              <a:t>Folksonomies</a:t>
            </a:r>
            <a:r>
              <a:rPr lang="sv-SE" dirty="0" smtClean="0"/>
              <a:t> - </a:t>
            </a:r>
            <a:r>
              <a:rPr lang="sv-SE" dirty="0" err="1" smtClean="0"/>
              <a:t>create</a:t>
            </a:r>
            <a:r>
              <a:rPr lang="sv-SE" dirty="0" smtClean="0"/>
              <a:t> a </a:t>
            </a:r>
            <a:r>
              <a:rPr lang="sv-SE" dirty="0" err="1" smtClean="0"/>
              <a:t>taxonomy</a:t>
            </a:r>
            <a:r>
              <a:rPr lang="sv-SE" dirty="0" smtClean="0"/>
              <a:t> </a:t>
            </a:r>
            <a:r>
              <a:rPr lang="sv-SE" dirty="0" err="1" smtClean="0"/>
              <a:t>based</a:t>
            </a:r>
            <a:r>
              <a:rPr lang="sv-SE" dirty="0" smtClean="0"/>
              <a:t> on a </a:t>
            </a:r>
            <a:r>
              <a:rPr lang="sv-SE" dirty="0" err="1" smtClean="0"/>
              <a:t>preferred</a:t>
            </a:r>
            <a:r>
              <a:rPr lang="sv-SE" dirty="0" smtClean="0"/>
              <a:t> </a:t>
            </a:r>
            <a:r>
              <a:rPr lang="sv-SE" dirty="0" err="1"/>
              <a:t>vocabulary</a:t>
            </a:r>
            <a:r>
              <a:rPr lang="sv-SE" dirty="0"/>
              <a:t> </a:t>
            </a:r>
            <a:r>
              <a:rPr lang="sv-SE" dirty="0" err="1" smtClean="0"/>
              <a:t>among</a:t>
            </a:r>
            <a:r>
              <a:rPr lang="sv-SE" dirty="0" smtClean="0"/>
              <a:t> the </a:t>
            </a:r>
            <a:r>
              <a:rPr lang="sv-SE" dirty="0" err="1" smtClean="0"/>
              <a:t>users</a:t>
            </a:r>
            <a:r>
              <a:rPr lang="sv-SE" dirty="0" smtClean="0"/>
              <a:t> </a:t>
            </a:r>
          </a:p>
          <a:p>
            <a:r>
              <a:rPr lang="sv-SE" b="1" dirty="0" err="1" smtClean="0"/>
              <a:t>Folksonomies</a:t>
            </a:r>
            <a:r>
              <a:rPr lang="sv-SE" dirty="0" smtClean="0"/>
              <a:t> -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used</a:t>
            </a:r>
            <a:r>
              <a:rPr lang="sv-SE" dirty="0" smtClean="0"/>
              <a:t> as a start for </a:t>
            </a:r>
            <a:r>
              <a:rPr lang="sv-SE" dirty="0" err="1" smtClean="0"/>
              <a:t>developing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 smtClean="0"/>
              <a:t> formal </a:t>
            </a:r>
            <a:r>
              <a:rPr lang="sv-SE" dirty="0" err="1" smtClean="0"/>
              <a:t>taxonomies</a:t>
            </a:r>
            <a:r>
              <a:rPr lang="sv-SE" dirty="0" smtClean="0"/>
              <a:t>, </a:t>
            </a:r>
            <a:r>
              <a:rPr lang="sv-SE" dirty="0" err="1" smtClean="0"/>
              <a:t>which</a:t>
            </a:r>
            <a:r>
              <a:rPr lang="sv-SE" dirty="0" smtClean="0"/>
              <a:t> </a:t>
            </a:r>
            <a:r>
              <a:rPr lang="sv-SE" dirty="0" err="1" smtClean="0"/>
              <a:t>thereby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be </a:t>
            </a:r>
            <a:r>
              <a:rPr lang="sv-SE" dirty="0" err="1" smtClean="0"/>
              <a:t>based</a:t>
            </a:r>
            <a:r>
              <a:rPr lang="sv-SE" dirty="0" smtClean="0"/>
              <a:t> on a </a:t>
            </a:r>
            <a:r>
              <a:rPr lang="sv-SE" dirty="0" err="1" smtClean="0"/>
              <a:t>preferred</a:t>
            </a:r>
            <a:r>
              <a:rPr lang="sv-SE" dirty="0" smtClean="0"/>
              <a:t> </a:t>
            </a:r>
            <a:r>
              <a:rPr lang="sv-SE" dirty="0" err="1" smtClean="0"/>
              <a:t>vocabulary</a:t>
            </a:r>
            <a:r>
              <a:rPr lang="sv-SE" dirty="0" smtClean="0"/>
              <a:t> </a:t>
            </a:r>
            <a:r>
              <a:rPr lang="sv-SE" dirty="0" err="1" smtClean="0"/>
              <a:t>among</a:t>
            </a:r>
            <a:r>
              <a:rPr lang="sv-SE" dirty="0" smtClean="0"/>
              <a:t> the </a:t>
            </a:r>
            <a:r>
              <a:rPr lang="sv-SE" dirty="0" err="1" smtClean="0"/>
              <a:t>users</a:t>
            </a: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42"/>
    </mc:Choice>
    <mc:Fallback>
      <p:transition spd="slow" advTm="5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1628" y="1115574"/>
            <a:ext cx="8038214" cy="38165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smtClean="0"/>
              <a:t>AI</a:t>
            </a:r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err="1" smtClean="0"/>
              <a:t>Language</a:t>
            </a:r>
            <a:r>
              <a:rPr lang="sv-SE" sz="1500" dirty="0" smtClean="0"/>
              <a:t> </a:t>
            </a:r>
            <a:r>
              <a:rPr lang="sv-SE" sz="1500" dirty="0" err="1" smtClean="0"/>
              <a:t>technology</a:t>
            </a:r>
            <a:endParaRPr lang="sv-SE" sz="1500" dirty="0" smtClean="0"/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smtClean="0"/>
              <a:t>Data </a:t>
            </a:r>
            <a:r>
              <a:rPr lang="sv-SE" sz="1500" dirty="0" err="1" smtClean="0"/>
              <a:t>visualization</a:t>
            </a:r>
            <a:r>
              <a:rPr lang="sv-SE" sz="1500" dirty="0" smtClean="0"/>
              <a:t> software</a:t>
            </a:r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err="1" smtClean="0"/>
              <a:t>Knowledge</a:t>
            </a:r>
            <a:r>
              <a:rPr lang="sv-SE" sz="1500" dirty="0" smtClean="0"/>
              <a:t> </a:t>
            </a:r>
            <a:r>
              <a:rPr lang="sv-SE" sz="1500" dirty="0" err="1" smtClean="0"/>
              <a:t>maps</a:t>
            </a:r>
            <a:endParaRPr lang="sv-SE" sz="1500" dirty="0" smtClean="0"/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smtClean="0"/>
              <a:t>Social </a:t>
            </a:r>
            <a:r>
              <a:rPr lang="sv-SE" sz="1500" dirty="0" err="1" smtClean="0"/>
              <a:t>network</a:t>
            </a:r>
            <a:r>
              <a:rPr lang="sv-SE" sz="1500" dirty="0" smtClean="0"/>
              <a:t> </a:t>
            </a:r>
            <a:r>
              <a:rPr lang="sv-SE" sz="1500" dirty="0" err="1" smtClean="0"/>
              <a:t>analysis</a:t>
            </a:r>
            <a:r>
              <a:rPr lang="sv-SE" sz="1500" dirty="0" smtClean="0"/>
              <a:t> (SNA)</a:t>
            </a:r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smtClean="0"/>
              <a:t>Simulation software</a:t>
            </a:r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600" dirty="0" err="1" smtClean="0"/>
              <a:t>Expertise</a:t>
            </a:r>
            <a:r>
              <a:rPr lang="sv-SE" sz="1600" dirty="0" smtClean="0"/>
              <a:t> </a:t>
            </a:r>
            <a:r>
              <a:rPr lang="sv-SE" sz="1600" dirty="0" err="1" smtClean="0"/>
              <a:t>locator</a:t>
            </a:r>
            <a:r>
              <a:rPr lang="sv-SE" sz="1600" dirty="0" smtClean="0"/>
              <a:t> system/Corporate </a:t>
            </a:r>
            <a:r>
              <a:rPr lang="sv-SE" sz="1600" dirty="0" err="1" smtClean="0"/>
              <a:t>yellow</a:t>
            </a:r>
            <a:r>
              <a:rPr lang="sv-SE" sz="1600" dirty="0" smtClean="0"/>
              <a:t> pages</a:t>
            </a:r>
            <a:endParaRPr lang="sv-SE" sz="1500" dirty="0" smtClean="0"/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smtClean="0"/>
              <a:t>Data mining </a:t>
            </a:r>
            <a:r>
              <a:rPr lang="sv-SE" sz="1500" dirty="0" err="1" smtClean="0"/>
              <a:t>tools</a:t>
            </a:r>
            <a:endParaRPr lang="sv-SE" sz="1500" dirty="0" smtClean="0"/>
          </a:p>
          <a:p>
            <a:pPr>
              <a:lnSpc>
                <a:spcPct val="170000"/>
              </a:lnSpc>
              <a:spcBef>
                <a:spcPts val="1200"/>
              </a:spcBef>
            </a:pPr>
            <a:r>
              <a:rPr lang="sv-SE" sz="1500" dirty="0" smtClean="0"/>
              <a:t>Decision support systems</a:t>
            </a:r>
            <a:endParaRPr lang="sv-SE" sz="15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  <a:buNone/>
            </a:pPr>
            <a:endParaRPr lang="en-US" sz="1350" b="1" dirty="0"/>
          </a:p>
          <a:p>
            <a:pPr>
              <a:spcBef>
                <a:spcPts val="0"/>
              </a:spcBef>
              <a:buNone/>
            </a:pPr>
            <a:endParaRPr lang="sv-SE" sz="1350" b="1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1628" y="514323"/>
            <a:ext cx="61722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 err="1" smtClean="0"/>
              <a:t>Other</a:t>
            </a:r>
            <a:r>
              <a:rPr lang="sv-SE" sz="2700" dirty="0" smtClean="0"/>
              <a:t> KMS or KMS </a:t>
            </a:r>
            <a:r>
              <a:rPr lang="sv-SE" sz="2700" dirty="0" err="1" smtClean="0"/>
              <a:t>related</a:t>
            </a:r>
            <a:r>
              <a:rPr lang="sv-SE" sz="2700" dirty="0" smtClean="0"/>
              <a:t> </a:t>
            </a:r>
            <a:r>
              <a:rPr lang="sv-SE" sz="2700" dirty="0" smtClean="0"/>
              <a:t>system</a:t>
            </a:r>
            <a:endParaRPr lang="sv-SE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1491542" y="4710207"/>
            <a:ext cx="732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/>
              <a:t>Dalkir</a:t>
            </a:r>
            <a:r>
              <a:rPr lang="en-US" sz="1200" dirty="0"/>
              <a:t>, K. (2013). </a:t>
            </a:r>
            <a:r>
              <a:rPr lang="en-US" sz="1200" i="1" dirty="0"/>
              <a:t>Knowledge management in theory and practice</a:t>
            </a:r>
            <a:r>
              <a:rPr lang="en-US" sz="1200" dirty="0"/>
              <a:t>. Routledge</a:t>
            </a:r>
            <a:r>
              <a:rPr lang="en-US" sz="1200" dirty="0" smtClean="0"/>
              <a:t>.)</a:t>
            </a:r>
            <a:endParaRPr lang="sv-SE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5"/>
    </mc:Choice>
    <mc:Fallback>
      <p:transition spd="slow" advTm="1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 err="1" smtClean="0"/>
              <a:t>Collaboration</a:t>
            </a:r>
            <a:r>
              <a:rPr lang="sv-SE" sz="2700" dirty="0" smtClean="0"/>
              <a:t>/</a:t>
            </a:r>
            <a:r>
              <a:rPr lang="sv-SE" sz="2700" dirty="0" err="1" smtClean="0"/>
              <a:t>Groupware</a:t>
            </a:r>
            <a:r>
              <a:rPr lang="sv-SE" sz="2700" dirty="0" smtClean="0"/>
              <a:t> System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500" b="1" dirty="0" err="1" smtClean="0"/>
              <a:t>Collaboration</a:t>
            </a:r>
            <a:r>
              <a:rPr lang="sv-SE" sz="1500" b="1" dirty="0" smtClean="0"/>
              <a:t>/</a:t>
            </a:r>
            <a:r>
              <a:rPr lang="sv-SE" sz="1500" b="1" dirty="0" err="1"/>
              <a:t>G</a:t>
            </a:r>
            <a:r>
              <a:rPr lang="sv-SE" sz="1500" b="1" dirty="0" err="1" smtClean="0"/>
              <a:t>roupware</a:t>
            </a:r>
            <a:r>
              <a:rPr lang="sv-SE" sz="1500" b="1" dirty="0" smtClean="0"/>
              <a:t> system </a:t>
            </a:r>
            <a:r>
              <a:rPr lang="sv-SE" sz="1500" dirty="0"/>
              <a:t>– is a system </a:t>
            </a:r>
            <a:r>
              <a:rPr lang="sv-SE" sz="1500" dirty="0" err="1"/>
              <a:t>that</a:t>
            </a:r>
            <a:r>
              <a:rPr lang="sv-SE" sz="1500" dirty="0"/>
              <a:t> </a:t>
            </a:r>
            <a:r>
              <a:rPr lang="sv-SE" sz="1500" dirty="0" smtClean="0"/>
              <a:t>supports </a:t>
            </a:r>
            <a:r>
              <a:rPr lang="sv-SE" sz="1500" dirty="0" err="1"/>
              <a:t>people</a:t>
            </a:r>
            <a:r>
              <a:rPr lang="sv-SE" sz="1500" dirty="0"/>
              <a:t> that work </a:t>
            </a:r>
            <a:r>
              <a:rPr lang="sv-SE" sz="1500" dirty="0" err="1"/>
              <a:t>together</a:t>
            </a:r>
            <a:r>
              <a:rPr lang="sv-SE" sz="1500" dirty="0"/>
              <a:t> </a:t>
            </a:r>
            <a:r>
              <a:rPr lang="sv-SE" sz="1500" dirty="0" err="1"/>
              <a:t>towards</a:t>
            </a:r>
            <a:r>
              <a:rPr lang="sv-SE" sz="1500" dirty="0"/>
              <a:t> a common </a:t>
            </a:r>
            <a:r>
              <a:rPr lang="sv-SE" sz="1500" dirty="0" err="1" smtClean="0"/>
              <a:t>goal</a:t>
            </a:r>
            <a:r>
              <a:rPr lang="sv-SE" sz="1500" dirty="0" smtClean="0"/>
              <a:t>/</a:t>
            </a:r>
            <a:r>
              <a:rPr lang="sv-SE" sz="1500" dirty="0" err="1" smtClean="0"/>
              <a:t>result</a:t>
            </a:r>
            <a:endParaRPr lang="sv-SE" sz="1500" dirty="0" smtClean="0"/>
          </a:p>
          <a:p>
            <a:r>
              <a:rPr lang="sv-SE" sz="1500" b="1" dirty="0" err="1" smtClean="0"/>
              <a:t>Collaboration</a:t>
            </a:r>
            <a:r>
              <a:rPr lang="sv-SE" sz="1500" b="1" dirty="0" smtClean="0"/>
              <a:t>/</a:t>
            </a:r>
            <a:r>
              <a:rPr lang="sv-SE" sz="1500" b="1" dirty="0" err="1" smtClean="0"/>
              <a:t>Groupware</a:t>
            </a:r>
            <a:r>
              <a:rPr lang="sv-SE" sz="1500" b="1" dirty="0" smtClean="0"/>
              <a:t> </a:t>
            </a:r>
            <a:r>
              <a:rPr lang="sv-SE" sz="1500" b="1" dirty="0"/>
              <a:t>system </a:t>
            </a:r>
            <a:r>
              <a:rPr lang="sv-SE" sz="1500" dirty="0"/>
              <a:t>– is a system </a:t>
            </a:r>
            <a:r>
              <a:rPr lang="sv-SE" sz="1500" dirty="0" err="1" smtClean="0"/>
              <a:t>that</a:t>
            </a:r>
            <a:r>
              <a:rPr lang="sv-SE" sz="1500" dirty="0" smtClean="0"/>
              <a:t> </a:t>
            </a:r>
            <a:r>
              <a:rPr lang="sv-SE" sz="1500" dirty="0" err="1" smtClean="0"/>
              <a:t>provides</a:t>
            </a:r>
            <a:r>
              <a:rPr lang="sv-SE" sz="1500" dirty="0" smtClean="0"/>
              <a:t>  the </a:t>
            </a:r>
            <a:r>
              <a:rPr lang="sv-SE" sz="1500" dirty="0" err="1" smtClean="0"/>
              <a:t>following</a:t>
            </a:r>
            <a:r>
              <a:rPr lang="sv-SE" sz="1500" dirty="0" smtClean="0"/>
              <a:t> central </a:t>
            </a:r>
            <a:r>
              <a:rPr lang="sv-SE" sz="1500" dirty="0" err="1" smtClean="0"/>
              <a:t>functions</a:t>
            </a:r>
            <a:r>
              <a:rPr lang="sv-SE" sz="1500" dirty="0" smtClean="0"/>
              <a:t>: </a:t>
            </a:r>
            <a:r>
              <a:rPr lang="sv-SE" sz="1500" dirty="0" err="1" smtClean="0"/>
              <a:t>communication</a:t>
            </a:r>
            <a:r>
              <a:rPr lang="sv-SE" sz="1500" dirty="0"/>
              <a:t>, </a:t>
            </a:r>
            <a:r>
              <a:rPr lang="sv-SE" sz="1500" dirty="0" err="1"/>
              <a:t>content</a:t>
            </a:r>
            <a:r>
              <a:rPr lang="sv-SE" sz="1500" dirty="0"/>
              <a:t> management </a:t>
            </a:r>
            <a:r>
              <a:rPr lang="sv-SE" sz="1500" dirty="0" smtClean="0"/>
              <a:t>and/or </a:t>
            </a:r>
            <a:r>
              <a:rPr lang="sv-SE" sz="1500" dirty="0"/>
              <a:t>workflow</a:t>
            </a:r>
          </a:p>
          <a:p>
            <a:r>
              <a:rPr lang="sv-SE" sz="1500" dirty="0" err="1"/>
              <a:t>Example</a:t>
            </a:r>
            <a:r>
              <a:rPr lang="sv-SE" sz="1500" dirty="0"/>
              <a:t> </a:t>
            </a:r>
            <a:r>
              <a:rPr lang="sv-SE" sz="1500" dirty="0" err="1"/>
              <a:t>of</a:t>
            </a:r>
            <a:r>
              <a:rPr lang="sv-SE" sz="1500" dirty="0"/>
              <a:t> </a:t>
            </a:r>
            <a:r>
              <a:rPr lang="sv-SE" sz="1500" dirty="0" err="1" smtClean="0"/>
              <a:t>collaboration</a:t>
            </a:r>
            <a:r>
              <a:rPr lang="sv-SE" sz="1500" dirty="0" smtClean="0"/>
              <a:t>/</a:t>
            </a:r>
            <a:r>
              <a:rPr lang="sv-SE" sz="1500" dirty="0" err="1" smtClean="0"/>
              <a:t>groupware</a:t>
            </a:r>
            <a:r>
              <a:rPr lang="sv-SE" sz="1500" dirty="0" smtClean="0"/>
              <a:t> systems </a:t>
            </a:r>
            <a:r>
              <a:rPr lang="sv-SE" sz="1500" dirty="0"/>
              <a:t>are </a:t>
            </a:r>
            <a:r>
              <a:rPr lang="sv-SE" sz="1500" dirty="0" err="1"/>
              <a:t>iLearn</a:t>
            </a:r>
            <a:r>
              <a:rPr lang="sv-SE" sz="1500" dirty="0"/>
              <a:t>, </a:t>
            </a:r>
            <a:r>
              <a:rPr lang="sv-SE" sz="1500" dirty="0" err="1"/>
              <a:t>Microsoft’s</a:t>
            </a:r>
            <a:r>
              <a:rPr lang="sv-SE" sz="1500" dirty="0"/>
              <a:t> </a:t>
            </a:r>
            <a:r>
              <a:rPr lang="sv-SE" sz="1500" dirty="0" err="1"/>
              <a:t>Sharepoint</a:t>
            </a:r>
            <a:r>
              <a:rPr lang="sv-SE" sz="1500" dirty="0"/>
              <a:t>, Google </a:t>
            </a:r>
            <a:r>
              <a:rPr lang="sv-SE" sz="1500" dirty="0" err="1"/>
              <a:t>Docs</a:t>
            </a:r>
            <a:r>
              <a:rPr lang="sv-SE" sz="1500" dirty="0"/>
              <a:t> och Google +, Skype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9455" y="4681835"/>
            <a:ext cx="59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(based on and adapted from: </a:t>
            </a:r>
            <a:r>
              <a:rPr lang="pl-PL" sz="1200" dirty="0" err="1"/>
              <a:t>Boddy</a:t>
            </a:r>
            <a:r>
              <a:rPr lang="pl-PL" sz="1200" dirty="0"/>
              <a:t>, D., </a:t>
            </a:r>
            <a:r>
              <a:rPr lang="pl-PL" sz="1200" dirty="0" err="1"/>
              <a:t>Boonstra</a:t>
            </a:r>
            <a:r>
              <a:rPr lang="pl-PL" sz="1200" dirty="0"/>
              <a:t>, A., Kennedy, G. </a:t>
            </a:r>
            <a:r>
              <a:rPr lang="en-US" sz="1200" dirty="0" smtClean="0"/>
              <a:t>(2008). </a:t>
            </a:r>
            <a:r>
              <a:rPr lang="en-US" sz="1200" dirty="0"/>
              <a:t>Managing </a:t>
            </a:r>
            <a:r>
              <a:rPr lang="en-US" sz="1200" dirty="0" err="1"/>
              <a:t>Informations</a:t>
            </a:r>
            <a:r>
              <a:rPr lang="en-US" sz="1200" dirty="0"/>
              <a:t> Systems, Strategy </a:t>
            </a:r>
            <a:r>
              <a:rPr lang="en-US" sz="1200" dirty="0" smtClean="0"/>
              <a:t>and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, Prentice Hall)</a:t>
            </a:r>
            <a:endParaRPr lang="sv-SE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3"/>
    </mc:Choice>
    <mc:Fallback>
      <p:transition spd="slow" advTm="2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Central </a:t>
            </a:r>
            <a:r>
              <a:rPr lang="sv-SE" sz="2700" dirty="0" err="1" smtClean="0"/>
              <a:t>function</a:t>
            </a:r>
            <a:r>
              <a:rPr lang="sv-SE" sz="2700" dirty="0" smtClean="0"/>
              <a:t> </a:t>
            </a:r>
            <a:r>
              <a:rPr lang="sv-SE" sz="2700" dirty="0"/>
              <a:t>-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500" b="1" dirty="0"/>
              <a:t>Communication</a:t>
            </a:r>
          </a:p>
          <a:p>
            <a:pPr lvl="1">
              <a:lnSpc>
                <a:spcPct val="150000"/>
              </a:lnSpc>
            </a:pPr>
            <a:r>
              <a:rPr lang="sv-SE" sz="1350" dirty="0"/>
              <a:t>Support for meeting at the same time (</a:t>
            </a:r>
            <a:r>
              <a:rPr lang="sv-SE" sz="1350" dirty="0" err="1"/>
              <a:t>synchronously</a:t>
            </a:r>
            <a:r>
              <a:rPr lang="sv-SE" sz="1350" dirty="0"/>
              <a:t>) or not (</a:t>
            </a:r>
            <a:r>
              <a:rPr lang="sv-SE" sz="1350" dirty="0" err="1"/>
              <a:t>asynchronously</a:t>
            </a:r>
            <a:r>
              <a:rPr lang="sv-SE" sz="1350" dirty="0"/>
              <a:t>), in the same </a:t>
            </a:r>
            <a:r>
              <a:rPr lang="sv-SE" sz="1350" dirty="0" err="1" smtClean="0"/>
              <a:t>place</a:t>
            </a:r>
            <a:r>
              <a:rPr lang="sv-SE" sz="1350" dirty="0"/>
              <a:t> </a:t>
            </a:r>
            <a:r>
              <a:rPr lang="sv-SE" sz="1350" dirty="0" smtClean="0"/>
              <a:t>(face-to-face) </a:t>
            </a:r>
            <a:r>
              <a:rPr lang="sv-SE" sz="1350" dirty="0"/>
              <a:t>or not </a:t>
            </a:r>
            <a:r>
              <a:rPr lang="sv-SE" sz="1350" dirty="0" smtClean="0"/>
              <a:t>(</a:t>
            </a:r>
            <a:r>
              <a:rPr lang="sv-SE" sz="1350" dirty="0" err="1" smtClean="0"/>
              <a:t>distance</a:t>
            </a:r>
            <a:r>
              <a:rPr lang="sv-SE" sz="1350" dirty="0" smtClean="0"/>
              <a:t>), </a:t>
            </a:r>
            <a:r>
              <a:rPr lang="sv-SE" sz="1350" dirty="0"/>
              <a:t>for </a:t>
            </a:r>
            <a:r>
              <a:rPr lang="sv-SE" sz="1350" dirty="0" err="1"/>
              <a:t>example</a:t>
            </a:r>
            <a:r>
              <a:rPr lang="sv-SE" sz="1350" dirty="0"/>
              <a:t> </a:t>
            </a:r>
            <a:r>
              <a:rPr lang="sv-SE" sz="1350" dirty="0" err="1"/>
              <a:t>chat</a:t>
            </a:r>
            <a:r>
              <a:rPr lang="sv-SE" sz="1350" dirty="0"/>
              <a:t>, video </a:t>
            </a:r>
            <a:r>
              <a:rPr lang="sv-SE" sz="1350" dirty="0" err="1"/>
              <a:t>conference</a:t>
            </a:r>
            <a:r>
              <a:rPr lang="sv-SE" sz="1350" dirty="0"/>
              <a:t> , </a:t>
            </a:r>
            <a:r>
              <a:rPr lang="sv-SE" sz="1350" dirty="0" err="1"/>
              <a:t>wiki</a:t>
            </a:r>
            <a:r>
              <a:rPr lang="sv-SE" sz="1350" dirty="0"/>
              <a:t>, </a:t>
            </a:r>
            <a:r>
              <a:rPr lang="sv-SE" sz="1350" dirty="0" err="1"/>
              <a:t>discussion</a:t>
            </a:r>
            <a:r>
              <a:rPr lang="sv-SE" sz="1350" dirty="0"/>
              <a:t> forum, </a:t>
            </a:r>
            <a:r>
              <a:rPr lang="sv-SE" sz="1350" dirty="0" err="1"/>
              <a:t>surveys</a:t>
            </a:r>
            <a:r>
              <a:rPr lang="sv-SE" sz="1350" dirty="0"/>
              <a:t>, </a:t>
            </a:r>
            <a:r>
              <a:rPr lang="sv-SE" sz="1350" dirty="0" err="1"/>
              <a:t>webinar</a:t>
            </a:r>
            <a:endParaRPr lang="sv-SE" sz="1350" dirty="0"/>
          </a:p>
          <a:p>
            <a:pPr lvl="1">
              <a:lnSpc>
                <a:spcPct val="150000"/>
              </a:lnSpc>
            </a:pPr>
            <a:r>
              <a:rPr lang="sv-SE" sz="1350" dirty="0"/>
              <a:t>Support for feedback and iteration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9455" y="4681835"/>
            <a:ext cx="59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(based on and adapted from: </a:t>
            </a:r>
            <a:r>
              <a:rPr lang="pl-PL" sz="1200" dirty="0" err="1"/>
              <a:t>Boddy</a:t>
            </a:r>
            <a:r>
              <a:rPr lang="pl-PL" sz="1200" dirty="0"/>
              <a:t>, D., </a:t>
            </a:r>
            <a:r>
              <a:rPr lang="pl-PL" sz="1200" dirty="0" err="1"/>
              <a:t>Boonstra</a:t>
            </a:r>
            <a:r>
              <a:rPr lang="pl-PL" sz="1200" dirty="0"/>
              <a:t>, A., Kennedy, G. </a:t>
            </a:r>
            <a:r>
              <a:rPr lang="en-US" sz="1200" dirty="0" smtClean="0"/>
              <a:t>(2008). </a:t>
            </a:r>
            <a:r>
              <a:rPr lang="en-US" sz="1200" dirty="0"/>
              <a:t>Managing </a:t>
            </a:r>
            <a:r>
              <a:rPr lang="en-US" sz="1200" dirty="0" err="1"/>
              <a:t>Informations</a:t>
            </a:r>
            <a:r>
              <a:rPr lang="en-US" sz="1200" dirty="0"/>
              <a:t> Systems, Strategy </a:t>
            </a:r>
            <a:r>
              <a:rPr lang="en-US" sz="1200" dirty="0" smtClean="0"/>
              <a:t>and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, Prentice Hall)</a:t>
            </a:r>
            <a:endParaRPr lang="sv-SE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9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45"/>
    </mc:Choice>
    <mc:Fallback>
      <p:transition spd="slow" advTm="4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0263" y="155838"/>
            <a:ext cx="121302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919231" cy="596700"/>
          </a:xfrm>
        </p:spPr>
        <p:txBody>
          <a:bodyPr>
            <a:normAutofit/>
          </a:bodyPr>
          <a:lstStyle/>
          <a:p>
            <a:r>
              <a:rPr lang="sv-SE" sz="2700" dirty="0"/>
              <a:t>Central </a:t>
            </a:r>
            <a:r>
              <a:rPr lang="sv-SE" sz="2700" dirty="0" err="1" smtClean="0"/>
              <a:t>function</a:t>
            </a:r>
            <a:r>
              <a:rPr lang="sv-SE" sz="2700" dirty="0" smtClean="0"/>
              <a:t> </a:t>
            </a:r>
            <a:r>
              <a:rPr lang="sv-SE" sz="2700" dirty="0"/>
              <a:t>– </a:t>
            </a:r>
            <a:r>
              <a:rPr lang="sv-SE" sz="2700" dirty="0" err="1"/>
              <a:t>Content</a:t>
            </a:r>
            <a:r>
              <a:rPr lang="sv-SE" sz="27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157" y="1111162"/>
            <a:ext cx="7975073" cy="3666414"/>
          </a:xfrm>
        </p:spPr>
        <p:txBody>
          <a:bodyPr>
            <a:normAutofit/>
          </a:bodyPr>
          <a:lstStyle/>
          <a:p>
            <a:r>
              <a:rPr lang="sv-SE" sz="1500" b="1" dirty="0" err="1"/>
              <a:t>Content</a:t>
            </a:r>
            <a:r>
              <a:rPr lang="sv-SE" sz="1500" b="1" dirty="0"/>
              <a:t> </a:t>
            </a:r>
            <a:r>
              <a:rPr lang="sv-SE" sz="1500" b="1" dirty="0" smtClean="0"/>
              <a:t>Management </a:t>
            </a:r>
            <a:r>
              <a:rPr lang="sv-SE" sz="1500" dirty="0" smtClean="0"/>
              <a:t>– </a:t>
            </a:r>
            <a:r>
              <a:rPr lang="sv-SE" sz="1500" b="1" dirty="0" err="1" smtClean="0"/>
              <a:t>can</a:t>
            </a:r>
            <a:r>
              <a:rPr lang="sv-SE" sz="1500" b="1" dirty="0" smtClean="0"/>
              <a:t> </a:t>
            </a:r>
            <a:r>
              <a:rPr lang="sv-SE" sz="1500" b="1" dirty="0" err="1" smtClean="0"/>
              <a:t>also</a:t>
            </a:r>
            <a:r>
              <a:rPr lang="sv-SE" sz="1500" b="1" dirty="0" smtClean="0"/>
              <a:t> be a system </a:t>
            </a:r>
            <a:r>
              <a:rPr lang="sv-SE" sz="1500" b="1" dirty="0" err="1" smtClean="0"/>
              <a:t>of</a:t>
            </a:r>
            <a:r>
              <a:rPr lang="sv-SE" sz="1500" b="1" dirty="0" smtClean="0"/>
              <a:t> </a:t>
            </a:r>
            <a:r>
              <a:rPr lang="sv-SE" sz="1500" b="1" dirty="0" err="1" smtClean="0"/>
              <a:t>its</a:t>
            </a:r>
            <a:r>
              <a:rPr lang="sv-SE" sz="1500" b="1" dirty="0" smtClean="0"/>
              <a:t> </a:t>
            </a:r>
            <a:r>
              <a:rPr lang="sv-SE" sz="1500" b="1" dirty="0" err="1" smtClean="0"/>
              <a:t>own</a:t>
            </a:r>
            <a:r>
              <a:rPr lang="sv-SE" sz="1500" b="1" dirty="0" smtClean="0"/>
              <a:t>: </a:t>
            </a:r>
            <a:r>
              <a:rPr lang="sv-SE" sz="1500" b="1" dirty="0" err="1" smtClean="0"/>
              <a:t>Content</a:t>
            </a:r>
            <a:r>
              <a:rPr lang="sv-SE" sz="1500" b="1" dirty="0" smtClean="0"/>
              <a:t> Management Systems</a:t>
            </a:r>
            <a:endParaRPr lang="sv-SE" sz="1500" b="1" dirty="0"/>
          </a:p>
          <a:p>
            <a:pPr lvl="1">
              <a:spcBef>
                <a:spcPts val="600"/>
              </a:spcBef>
            </a:pPr>
            <a:r>
              <a:rPr lang="sv-SE" sz="1200" dirty="0"/>
              <a:t>Presents list of </a:t>
            </a:r>
            <a:r>
              <a:rPr lang="sv-SE" sz="1200" dirty="0" err="1"/>
              <a:t>document</a:t>
            </a:r>
            <a:endParaRPr lang="sv-SE" sz="1200" dirty="0"/>
          </a:p>
          <a:p>
            <a:pPr lvl="1">
              <a:spcBef>
                <a:spcPts val="600"/>
              </a:spcBef>
            </a:pPr>
            <a:r>
              <a:rPr lang="sv-SE" sz="1200" dirty="0" err="1" smtClean="0"/>
              <a:t>Categorizing</a:t>
            </a:r>
            <a:r>
              <a:rPr lang="sv-SE" sz="1200" dirty="0" smtClean="0"/>
              <a:t> </a:t>
            </a:r>
            <a:r>
              <a:rPr lang="sv-SE" sz="1200" dirty="0" err="1"/>
              <a:t>document</a:t>
            </a:r>
            <a:endParaRPr lang="sv-SE" sz="1200" dirty="0"/>
          </a:p>
          <a:p>
            <a:pPr lvl="1">
              <a:spcBef>
                <a:spcPts val="600"/>
              </a:spcBef>
            </a:pPr>
            <a:r>
              <a:rPr lang="sv-SE" sz="1200" dirty="0" err="1"/>
              <a:t>Versioning</a:t>
            </a:r>
            <a:r>
              <a:rPr lang="sv-SE" sz="1200" dirty="0"/>
              <a:t> of </a:t>
            </a:r>
            <a:r>
              <a:rPr lang="sv-SE" sz="1200" dirty="0" err="1"/>
              <a:t>documents</a:t>
            </a:r>
            <a:r>
              <a:rPr lang="sv-SE" sz="1200" dirty="0"/>
              <a:t>. </a:t>
            </a:r>
            <a:r>
              <a:rPr lang="sv-SE" sz="1200" dirty="0" err="1"/>
              <a:t>Versioning</a:t>
            </a:r>
            <a:r>
              <a:rPr lang="sv-SE" sz="1200" dirty="0"/>
              <a:t> </a:t>
            </a:r>
            <a:r>
              <a:rPr lang="sv-SE" sz="1200" dirty="0" err="1"/>
              <a:t>can</a:t>
            </a:r>
            <a:r>
              <a:rPr lang="sv-SE" sz="1200" dirty="0"/>
              <a:t> be </a:t>
            </a:r>
            <a:r>
              <a:rPr lang="sv-SE" sz="1200" dirty="0" err="1"/>
              <a:t>more</a:t>
            </a:r>
            <a:r>
              <a:rPr lang="sv-SE" sz="1200" dirty="0"/>
              <a:t> or less </a:t>
            </a:r>
            <a:r>
              <a:rPr lang="sv-SE" sz="1200" dirty="0" err="1"/>
              <a:t>advanced</a:t>
            </a:r>
            <a:r>
              <a:rPr lang="sv-SE" sz="1200" dirty="0"/>
              <a:t>. For </a:t>
            </a:r>
            <a:r>
              <a:rPr lang="sv-SE" sz="1200" dirty="0" err="1"/>
              <a:t>example</a:t>
            </a:r>
            <a:r>
              <a:rPr lang="sv-SE" sz="1200" dirty="0"/>
              <a:t>, </a:t>
            </a:r>
            <a:r>
              <a:rPr lang="sv-SE" sz="1200" dirty="0" err="1"/>
              <a:t>functions</a:t>
            </a:r>
            <a:r>
              <a:rPr lang="sv-SE" sz="1200" dirty="0"/>
              <a:t> for check </a:t>
            </a:r>
            <a:r>
              <a:rPr lang="sv-SE" sz="1200" dirty="0" err="1"/>
              <a:t>out</a:t>
            </a:r>
            <a:r>
              <a:rPr lang="sv-SE" sz="1200" dirty="0"/>
              <a:t> and check in </a:t>
            </a:r>
            <a:r>
              <a:rPr lang="sv-SE" sz="1200" dirty="0" err="1"/>
              <a:t>documents</a:t>
            </a:r>
            <a:r>
              <a:rPr lang="sv-SE" sz="1200" dirty="0"/>
              <a:t> to </a:t>
            </a:r>
            <a:r>
              <a:rPr lang="sv-SE" sz="1200" dirty="0" err="1"/>
              <a:t>prevent</a:t>
            </a:r>
            <a:r>
              <a:rPr lang="sv-SE" sz="1200" dirty="0"/>
              <a:t> that </a:t>
            </a:r>
            <a:r>
              <a:rPr lang="sv-SE" sz="1200" dirty="0" err="1"/>
              <a:t>two</a:t>
            </a:r>
            <a:r>
              <a:rPr lang="sv-SE" sz="1200" dirty="0"/>
              <a:t> persons </a:t>
            </a:r>
            <a:r>
              <a:rPr lang="sv-SE" sz="1200" dirty="0" err="1"/>
              <a:t>can</a:t>
            </a:r>
            <a:r>
              <a:rPr lang="sv-SE" sz="1200" dirty="0"/>
              <a:t> </a:t>
            </a:r>
            <a:r>
              <a:rPr lang="sv-SE" sz="1200" dirty="0" err="1"/>
              <a:t>change</a:t>
            </a:r>
            <a:r>
              <a:rPr lang="sv-SE" sz="1200" dirty="0"/>
              <a:t> in the same </a:t>
            </a:r>
            <a:r>
              <a:rPr lang="sv-SE" sz="1200" dirty="0" err="1"/>
              <a:t>document</a:t>
            </a:r>
            <a:r>
              <a:rPr lang="sv-SE" sz="1200" dirty="0"/>
              <a:t> at the same time, </a:t>
            </a:r>
            <a:r>
              <a:rPr lang="sv-SE" sz="1200" dirty="0" err="1"/>
              <a:t>leading</a:t>
            </a:r>
            <a:r>
              <a:rPr lang="sv-SE" sz="1200" dirty="0"/>
              <a:t> to </a:t>
            </a:r>
            <a:r>
              <a:rPr lang="sv-SE" sz="1200" dirty="0" err="1"/>
              <a:t>inconsistencies</a:t>
            </a:r>
            <a:endParaRPr lang="sv-SE" sz="1200" dirty="0"/>
          </a:p>
          <a:p>
            <a:pPr lvl="1">
              <a:spcBef>
                <a:spcPts val="600"/>
              </a:spcBef>
            </a:pPr>
            <a:r>
              <a:rPr lang="sv-SE" sz="1200" dirty="0"/>
              <a:t>Status information of </a:t>
            </a:r>
            <a:r>
              <a:rPr lang="sv-SE" sz="1200" dirty="0" err="1"/>
              <a:t>documents</a:t>
            </a:r>
            <a:r>
              <a:rPr lang="sv-SE" sz="1200" dirty="0"/>
              <a:t>, that is, a </a:t>
            </a:r>
            <a:r>
              <a:rPr lang="sv-SE" sz="1200" dirty="0" err="1"/>
              <a:t>document</a:t>
            </a:r>
            <a:r>
              <a:rPr lang="sv-SE" sz="1200" dirty="0"/>
              <a:t> </a:t>
            </a:r>
            <a:r>
              <a:rPr lang="sv-SE" sz="1200" dirty="0" err="1"/>
              <a:t>can</a:t>
            </a:r>
            <a:r>
              <a:rPr lang="sv-SE" sz="1200" dirty="0"/>
              <a:t> be </a:t>
            </a:r>
            <a:r>
              <a:rPr lang="sv-SE" sz="1200" dirty="0" err="1"/>
              <a:t>initiated</a:t>
            </a:r>
            <a:r>
              <a:rPr lang="sv-SE" sz="1200" dirty="0"/>
              <a:t>, in a </a:t>
            </a:r>
            <a:r>
              <a:rPr lang="sv-SE" sz="1200" dirty="0" err="1"/>
              <a:t>working</a:t>
            </a:r>
            <a:r>
              <a:rPr lang="sv-SE" sz="1200" dirty="0"/>
              <a:t> </a:t>
            </a:r>
            <a:r>
              <a:rPr lang="sv-SE" sz="1200" dirty="0" err="1"/>
              <a:t>state</a:t>
            </a:r>
            <a:r>
              <a:rPr lang="sv-SE" sz="1200" dirty="0"/>
              <a:t>, </a:t>
            </a:r>
            <a:r>
              <a:rPr lang="sv-SE" sz="1200" dirty="0" err="1"/>
              <a:t>reviewed</a:t>
            </a:r>
            <a:r>
              <a:rPr lang="sv-SE" sz="1200" dirty="0"/>
              <a:t>, </a:t>
            </a:r>
            <a:r>
              <a:rPr lang="sv-SE" sz="1200" dirty="0" err="1"/>
              <a:t>approved</a:t>
            </a:r>
            <a:r>
              <a:rPr lang="sv-SE" sz="1200" dirty="0"/>
              <a:t> </a:t>
            </a:r>
            <a:r>
              <a:rPr lang="sv-SE" sz="1200" dirty="0" err="1"/>
              <a:t>fo</a:t>
            </a:r>
            <a:r>
              <a:rPr lang="sv-SE" sz="1200" dirty="0"/>
              <a:t> </a:t>
            </a:r>
            <a:r>
              <a:rPr lang="sv-SE" sz="1200" dirty="0" err="1"/>
              <a:t>publication</a:t>
            </a:r>
            <a:r>
              <a:rPr lang="sv-SE" sz="1200" dirty="0"/>
              <a:t>, </a:t>
            </a:r>
            <a:r>
              <a:rPr lang="sv-SE" sz="1200" dirty="0" err="1"/>
              <a:t>published</a:t>
            </a:r>
            <a:endParaRPr lang="sv-SE" sz="1200" dirty="0"/>
          </a:p>
          <a:p>
            <a:pPr lvl="1">
              <a:spcBef>
                <a:spcPts val="600"/>
              </a:spcBef>
            </a:pPr>
            <a:r>
              <a:rPr lang="sv-SE" sz="1200" dirty="0" err="1"/>
              <a:t>Manage</a:t>
            </a:r>
            <a:r>
              <a:rPr lang="sv-SE" sz="1200" dirty="0"/>
              <a:t> </a:t>
            </a:r>
            <a:r>
              <a:rPr lang="sv-SE" sz="1200" dirty="0" err="1"/>
              <a:t>change</a:t>
            </a:r>
            <a:r>
              <a:rPr lang="sv-SE" sz="1200" dirty="0"/>
              <a:t> information, that is, who </a:t>
            </a:r>
            <a:r>
              <a:rPr lang="sv-SE" sz="1200" dirty="0" err="1"/>
              <a:t>changed</a:t>
            </a:r>
            <a:r>
              <a:rPr lang="sv-SE" sz="1200" dirty="0"/>
              <a:t> the </a:t>
            </a:r>
            <a:r>
              <a:rPr lang="sv-SE" sz="1200" dirty="0" err="1"/>
              <a:t>document</a:t>
            </a:r>
            <a:r>
              <a:rPr lang="sv-SE" sz="1200" dirty="0"/>
              <a:t>, </a:t>
            </a:r>
            <a:r>
              <a:rPr lang="sv-SE" sz="1200" dirty="0" err="1"/>
              <a:t>what</a:t>
            </a:r>
            <a:r>
              <a:rPr lang="sv-SE" sz="1200" dirty="0"/>
              <a:t> </a:t>
            </a:r>
            <a:r>
              <a:rPr lang="sv-SE" sz="1200" dirty="0" err="1"/>
              <a:t>were</a:t>
            </a:r>
            <a:r>
              <a:rPr lang="sv-SE" sz="1200" dirty="0"/>
              <a:t> </a:t>
            </a:r>
            <a:r>
              <a:rPr lang="sv-SE" sz="1200" dirty="0" err="1"/>
              <a:t>changed</a:t>
            </a:r>
            <a:r>
              <a:rPr lang="sv-SE" sz="1200" dirty="0"/>
              <a:t> and </a:t>
            </a:r>
            <a:r>
              <a:rPr lang="sv-SE" sz="1200" dirty="0" err="1"/>
              <a:t>why</a:t>
            </a:r>
            <a:r>
              <a:rPr lang="sv-SE" sz="1200" dirty="0"/>
              <a:t>, and at </a:t>
            </a:r>
            <a:r>
              <a:rPr lang="sv-SE" sz="1200" dirty="0" err="1"/>
              <a:t>what</a:t>
            </a:r>
            <a:r>
              <a:rPr lang="sv-SE" sz="1200" dirty="0"/>
              <a:t> date and time </a:t>
            </a:r>
          </a:p>
          <a:p>
            <a:pPr lvl="1">
              <a:spcBef>
                <a:spcPts val="600"/>
              </a:spcBef>
            </a:pPr>
            <a:r>
              <a:rPr lang="sv-SE" sz="1200" dirty="0" err="1"/>
              <a:t>Notify</a:t>
            </a:r>
            <a:r>
              <a:rPr lang="sv-SE" sz="1200" dirty="0"/>
              <a:t> </a:t>
            </a:r>
            <a:r>
              <a:rPr lang="sv-SE" sz="1200" dirty="0" err="1"/>
              <a:t>participants</a:t>
            </a:r>
            <a:r>
              <a:rPr lang="sv-SE" sz="1200" dirty="0"/>
              <a:t> of </a:t>
            </a:r>
            <a:r>
              <a:rPr lang="sv-SE" sz="1200" dirty="0" err="1"/>
              <a:t>changes</a:t>
            </a:r>
            <a:r>
              <a:rPr lang="sv-SE" sz="1200" dirty="0"/>
              <a:t> in the </a:t>
            </a:r>
            <a:r>
              <a:rPr lang="sv-SE" sz="1200" dirty="0" err="1"/>
              <a:t>document</a:t>
            </a:r>
            <a:endParaRPr lang="sv-SE" sz="1200" dirty="0"/>
          </a:p>
          <a:p>
            <a:pPr lvl="1">
              <a:spcBef>
                <a:spcPts val="600"/>
              </a:spcBef>
            </a:pPr>
            <a:r>
              <a:rPr lang="sv-SE" sz="1200" dirty="0"/>
              <a:t>Meta data for finding a </a:t>
            </a:r>
            <a:r>
              <a:rPr lang="sv-SE" sz="1200" dirty="0" err="1"/>
              <a:t>certain</a:t>
            </a:r>
            <a:r>
              <a:rPr lang="sv-SE" sz="1200" dirty="0"/>
              <a:t> </a:t>
            </a:r>
            <a:r>
              <a:rPr lang="sv-SE" sz="1200" dirty="0" err="1"/>
              <a:t>document</a:t>
            </a:r>
            <a:endParaRPr lang="sv-SE" sz="1200" dirty="0"/>
          </a:p>
          <a:p>
            <a:pPr lvl="1">
              <a:spcBef>
                <a:spcPts val="600"/>
              </a:spcBef>
            </a:pPr>
            <a:r>
              <a:rPr lang="sv-SE" sz="1200" dirty="0"/>
              <a:t>Management of access rights to </a:t>
            </a:r>
            <a:r>
              <a:rPr lang="sv-SE" sz="1200" dirty="0" err="1"/>
              <a:t>documents</a:t>
            </a:r>
            <a:endParaRPr lang="sv-SE" sz="1200" dirty="0"/>
          </a:p>
          <a:p>
            <a:pPr lvl="1"/>
            <a:endParaRPr lang="sv-SE" dirty="0" smtClean="0"/>
          </a:p>
          <a:p>
            <a:pPr lvl="1"/>
            <a:endParaRPr lang="sv-SE" dirty="0" smtClean="0"/>
          </a:p>
          <a:p>
            <a:pPr lvl="1"/>
            <a:endParaRPr lang="sv-S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29455" y="4681835"/>
            <a:ext cx="59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(based on and adapted from: </a:t>
            </a:r>
            <a:r>
              <a:rPr lang="pl-PL" sz="1200" dirty="0" err="1"/>
              <a:t>Boddy</a:t>
            </a:r>
            <a:r>
              <a:rPr lang="pl-PL" sz="1200" dirty="0"/>
              <a:t>, D., </a:t>
            </a:r>
            <a:r>
              <a:rPr lang="pl-PL" sz="1200" dirty="0" err="1"/>
              <a:t>Boonstra</a:t>
            </a:r>
            <a:r>
              <a:rPr lang="pl-PL" sz="1200" dirty="0"/>
              <a:t>, A., Kennedy, G. </a:t>
            </a:r>
            <a:r>
              <a:rPr lang="en-US" sz="1200" dirty="0" smtClean="0"/>
              <a:t>(2008). </a:t>
            </a:r>
            <a:r>
              <a:rPr lang="en-US" sz="1200" dirty="0"/>
              <a:t>Managing </a:t>
            </a:r>
            <a:r>
              <a:rPr lang="en-US" sz="1200" dirty="0" err="1"/>
              <a:t>Informations</a:t>
            </a:r>
            <a:r>
              <a:rPr lang="en-US" sz="1200" dirty="0"/>
              <a:t> Systems, Strategy </a:t>
            </a:r>
            <a:r>
              <a:rPr lang="en-US" sz="1200" dirty="0" smtClean="0"/>
              <a:t>and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, Prentice Hall)</a:t>
            </a:r>
            <a:endParaRPr lang="sv-SE" sz="1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06"/>
    </mc:Choice>
    <mc:Fallback>
      <p:transition spd="slow" advTm="12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Central </a:t>
            </a:r>
            <a:r>
              <a:rPr lang="sv-SE" sz="2700" dirty="0" err="1"/>
              <a:t>function</a:t>
            </a:r>
            <a:r>
              <a:rPr lang="sv-SE" sz="2700" dirty="0"/>
              <a:t> –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493441" cy="2898597"/>
          </a:xfrm>
        </p:spPr>
        <p:txBody>
          <a:bodyPr>
            <a:normAutofit fontScale="92500" lnSpcReduction="20000"/>
          </a:bodyPr>
          <a:lstStyle/>
          <a:p>
            <a:r>
              <a:rPr lang="sv-SE" sz="1500" b="1" dirty="0"/>
              <a:t>Workflow/Process support </a:t>
            </a:r>
            <a:r>
              <a:rPr lang="sv-SE" sz="1500" dirty="0"/>
              <a:t>– </a:t>
            </a:r>
            <a:r>
              <a:rPr lang="sv-SE" sz="1500" b="1" dirty="0" err="1"/>
              <a:t>can</a:t>
            </a:r>
            <a:r>
              <a:rPr lang="sv-SE" sz="1500" b="1" dirty="0"/>
              <a:t> </a:t>
            </a:r>
            <a:r>
              <a:rPr lang="sv-SE" sz="1500" b="1" dirty="0" err="1"/>
              <a:t>also</a:t>
            </a:r>
            <a:r>
              <a:rPr lang="sv-SE" sz="1500" b="1" dirty="0"/>
              <a:t> be a system </a:t>
            </a:r>
            <a:r>
              <a:rPr lang="sv-SE" sz="1500" b="1" dirty="0" err="1"/>
              <a:t>of</a:t>
            </a:r>
            <a:r>
              <a:rPr lang="sv-SE" sz="1500" b="1" dirty="0"/>
              <a:t> </a:t>
            </a:r>
            <a:r>
              <a:rPr lang="sv-SE" sz="1500" b="1" dirty="0" err="1"/>
              <a:t>its</a:t>
            </a:r>
            <a:r>
              <a:rPr lang="sv-SE" sz="1500" b="1" dirty="0"/>
              <a:t> </a:t>
            </a:r>
            <a:r>
              <a:rPr lang="sv-SE" sz="1500" b="1" dirty="0" err="1"/>
              <a:t>own</a:t>
            </a:r>
            <a:r>
              <a:rPr lang="sv-SE" sz="1500" b="1" dirty="0"/>
              <a:t>: </a:t>
            </a:r>
            <a:r>
              <a:rPr lang="sv-SE" sz="1500" b="1" dirty="0" smtClean="0"/>
              <a:t>Workflow </a:t>
            </a:r>
            <a:r>
              <a:rPr lang="sv-SE" sz="1500" b="1" dirty="0"/>
              <a:t>Management Systems</a:t>
            </a:r>
          </a:p>
          <a:p>
            <a:pPr lvl="1">
              <a:spcBef>
                <a:spcPts val="600"/>
              </a:spcBef>
            </a:pPr>
            <a:r>
              <a:rPr lang="sv-SE" sz="1350" dirty="0" smtClean="0"/>
              <a:t>Plan </a:t>
            </a:r>
            <a:r>
              <a:rPr lang="sv-SE" sz="1350" dirty="0" err="1"/>
              <a:t>work</a:t>
            </a:r>
            <a:r>
              <a:rPr lang="sv-SE" sz="1350" dirty="0"/>
              <a:t> </a:t>
            </a:r>
            <a:r>
              <a:rPr lang="sv-SE" sz="1350" dirty="0" smtClean="0"/>
              <a:t>tasks to </a:t>
            </a:r>
            <a:r>
              <a:rPr lang="sv-SE" sz="1350" dirty="0" err="1" smtClean="0"/>
              <a:t>your</a:t>
            </a:r>
            <a:r>
              <a:rPr lang="sv-SE" sz="1350" dirty="0" smtClean="0"/>
              <a:t> </a:t>
            </a:r>
            <a:r>
              <a:rPr lang="sv-SE" sz="1350" dirty="0" err="1" smtClean="0"/>
              <a:t>self</a:t>
            </a:r>
            <a:endParaRPr lang="sv-SE" sz="1350" dirty="0"/>
          </a:p>
          <a:p>
            <a:pPr lvl="1">
              <a:spcBef>
                <a:spcPts val="600"/>
              </a:spcBef>
            </a:pPr>
            <a:r>
              <a:rPr lang="sv-SE" sz="1350" dirty="0"/>
              <a:t>P</a:t>
            </a:r>
            <a:r>
              <a:rPr lang="sv-SE" sz="1350" dirty="0" smtClean="0"/>
              <a:t>lan </a:t>
            </a:r>
            <a:r>
              <a:rPr lang="sv-SE" sz="1350" dirty="0"/>
              <a:t>work tasks to </a:t>
            </a:r>
            <a:r>
              <a:rPr lang="sv-SE" sz="1350" dirty="0" err="1"/>
              <a:t>other</a:t>
            </a:r>
            <a:r>
              <a:rPr lang="sv-SE" sz="1350" dirty="0"/>
              <a:t> </a:t>
            </a:r>
            <a:r>
              <a:rPr lang="sv-SE" sz="1350" dirty="0" err="1"/>
              <a:t>particpants</a:t>
            </a:r>
            <a:r>
              <a:rPr lang="sv-SE" sz="1350" dirty="0"/>
              <a:t>, that is, </a:t>
            </a:r>
            <a:r>
              <a:rPr lang="sv-SE" sz="1350" dirty="0" err="1"/>
              <a:t>allocate</a:t>
            </a:r>
            <a:r>
              <a:rPr lang="sv-SE" sz="1350" dirty="0"/>
              <a:t> work tasks </a:t>
            </a:r>
          </a:p>
          <a:p>
            <a:pPr lvl="1">
              <a:spcBef>
                <a:spcPts val="600"/>
              </a:spcBef>
            </a:pPr>
            <a:r>
              <a:rPr lang="sv-SE" sz="1350" dirty="0"/>
              <a:t>Provide lists of </a:t>
            </a:r>
            <a:r>
              <a:rPr lang="sv-SE" sz="1350" dirty="0" err="1"/>
              <a:t>planned</a:t>
            </a:r>
            <a:r>
              <a:rPr lang="sv-SE" sz="1350" dirty="0"/>
              <a:t> work tasks for persons, </a:t>
            </a:r>
            <a:r>
              <a:rPr lang="sv-SE" sz="1350" dirty="0" err="1"/>
              <a:t>roles</a:t>
            </a:r>
            <a:r>
              <a:rPr lang="sv-SE" sz="1350" dirty="0"/>
              <a:t> and teams</a:t>
            </a:r>
          </a:p>
          <a:p>
            <a:pPr lvl="1">
              <a:spcBef>
                <a:spcPts val="600"/>
              </a:spcBef>
            </a:pPr>
            <a:r>
              <a:rPr lang="sv-SE" sz="1350" dirty="0"/>
              <a:t>Store info </a:t>
            </a:r>
            <a:r>
              <a:rPr lang="sv-SE" sz="1350" dirty="0" err="1"/>
              <a:t>about</a:t>
            </a:r>
            <a:r>
              <a:rPr lang="sv-SE" sz="1350" dirty="0"/>
              <a:t> </a:t>
            </a:r>
            <a:r>
              <a:rPr lang="sv-SE" sz="1350" dirty="0" err="1"/>
              <a:t>carried</a:t>
            </a:r>
            <a:r>
              <a:rPr lang="sv-SE" sz="1350" dirty="0"/>
              <a:t> </a:t>
            </a:r>
            <a:r>
              <a:rPr lang="sv-SE" sz="1350" dirty="0" err="1"/>
              <a:t>out</a:t>
            </a:r>
            <a:r>
              <a:rPr lang="sv-SE" sz="1350" dirty="0"/>
              <a:t> work tasks</a:t>
            </a:r>
          </a:p>
          <a:p>
            <a:pPr lvl="1">
              <a:spcBef>
                <a:spcPts val="600"/>
              </a:spcBef>
            </a:pPr>
            <a:r>
              <a:rPr lang="sv-SE" sz="1350" dirty="0" err="1"/>
              <a:t>Notify</a:t>
            </a:r>
            <a:r>
              <a:rPr lang="sv-SE" sz="1350" dirty="0"/>
              <a:t> </a:t>
            </a:r>
            <a:r>
              <a:rPr lang="sv-SE" sz="1350" dirty="0" err="1"/>
              <a:t>about</a:t>
            </a:r>
            <a:r>
              <a:rPr lang="sv-SE" sz="1350" dirty="0"/>
              <a:t> </a:t>
            </a:r>
            <a:r>
              <a:rPr lang="sv-SE" sz="1350" dirty="0" err="1"/>
              <a:t>delays</a:t>
            </a:r>
            <a:r>
              <a:rPr lang="sv-SE" sz="1350" dirty="0"/>
              <a:t> (in </a:t>
            </a:r>
            <a:r>
              <a:rPr lang="sv-SE" sz="1350" dirty="0" err="1"/>
              <a:t>comparison</a:t>
            </a:r>
            <a:r>
              <a:rPr lang="sv-SE" sz="1350" dirty="0"/>
              <a:t> to the plan)</a:t>
            </a:r>
          </a:p>
          <a:p>
            <a:pPr lvl="1">
              <a:spcBef>
                <a:spcPts val="600"/>
              </a:spcBef>
            </a:pPr>
            <a:r>
              <a:rPr lang="sv-SE" sz="1350" dirty="0"/>
              <a:t>Route a </a:t>
            </a:r>
            <a:r>
              <a:rPr lang="sv-SE" sz="1350" dirty="0" err="1"/>
              <a:t>document</a:t>
            </a:r>
            <a:r>
              <a:rPr lang="sv-SE" sz="1350" dirty="0"/>
              <a:t> to the right person, </a:t>
            </a:r>
            <a:r>
              <a:rPr lang="sv-SE" sz="1350" dirty="0" err="1"/>
              <a:t>role</a:t>
            </a:r>
            <a:r>
              <a:rPr lang="sv-SE" sz="1350" dirty="0"/>
              <a:t> or team </a:t>
            </a:r>
            <a:r>
              <a:rPr lang="sv-SE" sz="1350" dirty="0" err="1"/>
              <a:t>according</a:t>
            </a:r>
            <a:r>
              <a:rPr lang="sv-SE" sz="1350" dirty="0"/>
              <a:t> to a </a:t>
            </a:r>
            <a:r>
              <a:rPr lang="sv-SE" sz="1350" dirty="0" err="1"/>
              <a:t>pre-specified</a:t>
            </a:r>
            <a:r>
              <a:rPr lang="sv-SE" sz="1350" dirty="0"/>
              <a:t> workflow</a:t>
            </a:r>
          </a:p>
          <a:p>
            <a:pPr lvl="1">
              <a:spcBef>
                <a:spcPts val="600"/>
              </a:spcBef>
            </a:pPr>
            <a:r>
              <a:rPr lang="sv-SE" sz="1350" dirty="0" err="1"/>
              <a:t>Manage</a:t>
            </a:r>
            <a:r>
              <a:rPr lang="sv-SE" sz="1350" dirty="0"/>
              <a:t> </a:t>
            </a:r>
            <a:r>
              <a:rPr lang="sv-SE" sz="1350" dirty="0" err="1"/>
              <a:t>exceptions</a:t>
            </a:r>
            <a:r>
              <a:rPr lang="sv-SE" sz="1350" dirty="0"/>
              <a:t>. For </a:t>
            </a:r>
            <a:r>
              <a:rPr lang="sv-SE" sz="1350" dirty="0" err="1"/>
              <a:t>example</a:t>
            </a:r>
            <a:r>
              <a:rPr lang="sv-SE" sz="1350" dirty="0"/>
              <a:t>, </a:t>
            </a:r>
            <a:r>
              <a:rPr lang="sv-SE" sz="1350" dirty="0" err="1"/>
              <a:t>if</a:t>
            </a:r>
            <a:r>
              <a:rPr lang="sv-SE" sz="1350" dirty="0"/>
              <a:t> a not </a:t>
            </a:r>
            <a:r>
              <a:rPr lang="sv-SE" sz="1350" dirty="0" err="1"/>
              <a:t>allowed</a:t>
            </a:r>
            <a:r>
              <a:rPr lang="sv-SE" sz="1350" dirty="0"/>
              <a:t> </a:t>
            </a:r>
            <a:r>
              <a:rPr lang="sv-SE" sz="1350" dirty="0" err="1"/>
              <a:t>change</a:t>
            </a:r>
            <a:r>
              <a:rPr lang="sv-SE" sz="1350" dirty="0"/>
              <a:t> is </a:t>
            </a:r>
            <a:r>
              <a:rPr lang="sv-SE" sz="1350" dirty="0" err="1"/>
              <a:t>made</a:t>
            </a:r>
            <a:endParaRPr lang="sv-SE" sz="1350" dirty="0"/>
          </a:p>
          <a:p>
            <a:pPr lvl="1">
              <a:spcBef>
                <a:spcPts val="600"/>
              </a:spcBef>
            </a:pPr>
            <a:r>
              <a:rPr lang="sv-SE" sz="1350" dirty="0" err="1"/>
              <a:t>Calender</a:t>
            </a:r>
            <a:r>
              <a:rPr lang="sv-SE" sz="1350" dirty="0"/>
              <a:t> for </a:t>
            </a:r>
            <a:r>
              <a:rPr lang="sv-SE" sz="1350" dirty="0" err="1"/>
              <a:t>planning</a:t>
            </a:r>
            <a:endParaRPr lang="sv-SE" sz="1350" dirty="0"/>
          </a:p>
          <a:p>
            <a:pPr lvl="1">
              <a:buNone/>
            </a:pPr>
            <a:endParaRPr lang="sv-SE" dirty="0" smtClean="0"/>
          </a:p>
          <a:p>
            <a:pPr lvl="1"/>
            <a:endParaRPr lang="sv-S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29455" y="4681835"/>
            <a:ext cx="59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(based on and adapted from: </a:t>
            </a:r>
            <a:r>
              <a:rPr lang="pl-PL" sz="1200" dirty="0" err="1"/>
              <a:t>Boddy</a:t>
            </a:r>
            <a:r>
              <a:rPr lang="pl-PL" sz="1200" dirty="0"/>
              <a:t>, D., </a:t>
            </a:r>
            <a:r>
              <a:rPr lang="pl-PL" sz="1200" dirty="0" err="1"/>
              <a:t>Boonstra</a:t>
            </a:r>
            <a:r>
              <a:rPr lang="pl-PL" sz="1200" dirty="0"/>
              <a:t>, A., Kennedy, G. </a:t>
            </a:r>
            <a:r>
              <a:rPr lang="en-US" sz="1200" dirty="0" smtClean="0"/>
              <a:t>(2008). </a:t>
            </a:r>
            <a:r>
              <a:rPr lang="en-US" sz="1200" dirty="0"/>
              <a:t>Managing </a:t>
            </a:r>
            <a:r>
              <a:rPr lang="en-US" sz="1200" dirty="0" err="1"/>
              <a:t>Informations</a:t>
            </a:r>
            <a:r>
              <a:rPr lang="en-US" sz="1200" dirty="0"/>
              <a:t> Systems, Strategy </a:t>
            </a:r>
            <a:r>
              <a:rPr lang="en-US" sz="1200" dirty="0" smtClean="0"/>
              <a:t>and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, Prentice Hall)</a:t>
            </a:r>
            <a:endParaRPr lang="sv-SE" sz="1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1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34"/>
    </mc:Choice>
    <mc:Fallback>
      <p:transition spd="slow" advTm="9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v-SE" dirty="0" err="1" smtClean="0"/>
              <a:t>Knowledge</a:t>
            </a:r>
            <a:r>
              <a:rPr lang="sv-SE" dirty="0" smtClean="0"/>
              <a:t> Management Systems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dirty="0" smtClean="0"/>
              <a:t>– Social Media </a:t>
            </a: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7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0"/>
    </mc:Choice>
    <mc:Fallback>
      <p:transition spd="slow" advTm="8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44357" y="603847"/>
            <a:ext cx="6938366" cy="43539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500" dirty="0"/>
          </a:p>
          <a:p>
            <a:pPr>
              <a:spcBef>
                <a:spcPts val="0"/>
              </a:spcBef>
            </a:pPr>
            <a:r>
              <a:rPr lang="sv-SE" sz="1500" b="1" dirty="0"/>
              <a:t>Social media</a:t>
            </a:r>
            <a:r>
              <a:rPr lang="sv-SE" sz="1500" dirty="0"/>
              <a:t> – </a:t>
            </a:r>
            <a:r>
              <a:rPr lang="en-US" sz="1500" dirty="0"/>
              <a:t>refers a group of Internet-based applications that allow the creation and exchange of user-generated content. The applications can be used to create, share, and exchange information and ideas in virtual communities and networks. </a:t>
            </a:r>
            <a:endParaRPr lang="en-US" sz="1500" dirty="0" smtClean="0"/>
          </a:p>
          <a:p>
            <a:pPr>
              <a:spcBef>
                <a:spcPts val="1200"/>
              </a:spcBef>
            </a:pPr>
            <a:r>
              <a:rPr lang="en-US" sz="1500" dirty="0" smtClean="0"/>
              <a:t>Example </a:t>
            </a:r>
            <a:r>
              <a:rPr lang="en-US" sz="1500" dirty="0"/>
              <a:t>of social media </a:t>
            </a:r>
            <a:r>
              <a:rPr lang="en-US" sz="1500" dirty="0" smtClean="0"/>
              <a:t>are: blogs</a:t>
            </a:r>
            <a:r>
              <a:rPr lang="en-US" sz="1500" dirty="0"/>
              <a:t>, wikis, social networks, </a:t>
            </a:r>
            <a:r>
              <a:rPr lang="en-US" sz="1500" dirty="0" smtClean="0"/>
              <a:t>podcasts, and services </a:t>
            </a:r>
            <a:r>
              <a:rPr lang="en-US" sz="1500" dirty="0"/>
              <a:t>like Facebook, Wikipedia, You Tube, Twitter</a:t>
            </a:r>
            <a:endParaRPr lang="en-US" sz="1500" baseline="30000" dirty="0"/>
          </a:p>
          <a:p>
            <a:pPr>
              <a:spcBef>
                <a:spcPts val="0"/>
              </a:spcBef>
              <a:buNone/>
            </a:pPr>
            <a:endParaRPr lang="en-US" sz="1350" baseline="30000" dirty="0"/>
          </a:p>
          <a:p>
            <a:pPr>
              <a:spcBef>
                <a:spcPts val="0"/>
              </a:spcBef>
              <a:buNone/>
            </a:pPr>
            <a:endParaRPr lang="sv-SE" sz="1350" b="1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9222" y="603847"/>
            <a:ext cx="6172200" cy="857250"/>
          </a:xfrm>
        </p:spPr>
        <p:txBody>
          <a:bodyPr>
            <a:normAutofit/>
          </a:bodyPr>
          <a:lstStyle/>
          <a:p>
            <a:r>
              <a:rPr lang="sv-SE" sz="2700" dirty="0"/>
              <a:t>Social media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9455" y="4681835"/>
            <a:ext cx="59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(based on and adapted from: </a:t>
            </a:r>
            <a:r>
              <a:rPr lang="pl-PL" sz="1200" dirty="0" err="1"/>
              <a:t>Boddy</a:t>
            </a:r>
            <a:r>
              <a:rPr lang="pl-PL" sz="1200" dirty="0"/>
              <a:t>, D., </a:t>
            </a:r>
            <a:r>
              <a:rPr lang="pl-PL" sz="1200" dirty="0" err="1"/>
              <a:t>Boonstra</a:t>
            </a:r>
            <a:r>
              <a:rPr lang="pl-PL" sz="1200" dirty="0"/>
              <a:t>, A., Kennedy, G. </a:t>
            </a:r>
            <a:r>
              <a:rPr lang="en-US" sz="1200" dirty="0" smtClean="0"/>
              <a:t>(2008). </a:t>
            </a:r>
            <a:r>
              <a:rPr lang="en-US" sz="1200" dirty="0"/>
              <a:t>Managing </a:t>
            </a:r>
            <a:r>
              <a:rPr lang="en-US" sz="1200" dirty="0" err="1"/>
              <a:t>Informations</a:t>
            </a:r>
            <a:r>
              <a:rPr lang="en-US" sz="1200" dirty="0"/>
              <a:t> Systems, Strategy </a:t>
            </a:r>
            <a:r>
              <a:rPr lang="en-US" sz="1200" dirty="0" smtClean="0"/>
              <a:t>and </a:t>
            </a:r>
            <a:r>
              <a:rPr lang="en-US" sz="1200" dirty="0" err="1" smtClean="0"/>
              <a:t>Organisation</a:t>
            </a:r>
            <a:r>
              <a:rPr lang="en-US" sz="1200" dirty="0" smtClean="0"/>
              <a:t>, Prentice Hall)</a:t>
            </a:r>
            <a:endParaRPr lang="sv-SE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6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55"/>
    </mc:Choice>
    <mc:Fallback>
      <p:transition spd="slow" advTm="3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8275</TotalTime>
  <Words>2491</Words>
  <Application>Microsoft Office PowerPoint</Application>
  <PresentationFormat>On-screen Show (16:9)</PresentationFormat>
  <Paragraphs>342</Paragraphs>
  <Slides>34</Slides>
  <Notes>11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Knowledge Management Systems Part 2</vt:lpstr>
      <vt:lpstr>PowerPoint Presentation</vt:lpstr>
      <vt:lpstr>Collaboration/Groupware system</vt:lpstr>
      <vt:lpstr>Collaboration/Groupware System</vt:lpstr>
      <vt:lpstr>Central function - Communication</vt:lpstr>
      <vt:lpstr>Central function – Content Management</vt:lpstr>
      <vt:lpstr>Central function – Workflow</vt:lpstr>
      <vt:lpstr>PowerPoint Presentation</vt:lpstr>
      <vt:lpstr>Social media</vt:lpstr>
      <vt:lpstr>Web 2.0</vt:lpstr>
      <vt:lpstr>Shared space</vt:lpstr>
      <vt:lpstr>Wiki</vt:lpstr>
      <vt:lpstr>Blog </vt:lpstr>
      <vt:lpstr>KM 2.0</vt:lpstr>
      <vt:lpstr>KM 2.0 and collective intelligence</vt:lpstr>
      <vt:lpstr>KM 1.0 and 2.0 can coexist</vt:lpstr>
      <vt:lpstr>PowerPoint Presentation</vt:lpstr>
      <vt:lpstr>KMS and other systems</vt:lpstr>
      <vt:lpstr>Knowledge Management System</vt:lpstr>
      <vt:lpstr>PowerPoint Presentation</vt:lpstr>
      <vt:lpstr>Knowledge repository</vt:lpstr>
      <vt:lpstr>Knowledge repository</vt:lpstr>
      <vt:lpstr>Knowledge portal</vt:lpstr>
      <vt:lpstr>Knowledge portal</vt:lpstr>
      <vt:lpstr>Mashup</vt:lpstr>
      <vt:lpstr>E-learning application</vt:lpstr>
      <vt:lpstr>Intelligent agents</vt:lpstr>
      <vt:lpstr>Intelligent agents</vt:lpstr>
      <vt:lpstr>Intelligent agents</vt:lpstr>
      <vt:lpstr>Intelligent agents</vt:lpstr>
      <vt:lpstr>Intelligent agents</vt:lpstr>
      <vt:lpstr>Social bookmarking</vt:lpstr>
      <vt:lpstr>Folksonomies</vt:lpstr>
      <vt:lpstr>Other KMS or KMS related system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336</cp:revision>
  <dcterms:created xsi:type="dcterms:W3CDTF">2015-05-25T21:35:52Z</dcterms:created>
  <dcterms:modified xsi:type="dcterms:W3CDTF">2018-09-25T04:30:18Z</dcterms:modified>
</cp:coreProperties>
</file>