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80"/>
  </p:notesMasterIdLst>
  <p:handoutMasterIdLst>
    <p:handoutMasterId r:id="rId81"/>
  </p:handoutMasterIdLst>
  <p:sldIdLst>
    <p:sldId id="479" r:id="rId6"/>
    <p:sldId id="526" r:id="rId7"/>
    <p:sldId id="523" r:id="rId8"/>
    <p:sldId id="575" r:id="rId9"/>
    <p:sldId id="521" r:id="rId10"/>
    <p:sldId id="525" r:id="rId11"/>
    <p:sldId id="572" r:id="rId12"/>
    <p:sldId id="520" r:id="rId13"/>
    <p:sldId id="527" r:id="rId14"/>
    <p:sldId id="573" r:id="rId15"/>
    <p:sldId id="522" r:id="rId16"/>
    <p:sldId id="529" r:id="rId17"/>
    <p:sldId id="574" r:id="rId18"/>
    <p:sldId id="530" r:id="rId19"/>
    <p:sldId id="482" r:id="rId20"/>
    <p:sldId id="483" r:id="rId21"/>
    <p:sldId id="532" r:id="rId22"/>
    <p:sldId id="531" r:id="rId23"/>
    <p:sldId id="533" r:id="rId24"/>
    <p:sldId id="484" r:id="rId25"/>
    <p:sldId id="534" r:id="rId26"/>
    <p:sldId id="485" r:id="rId27"/>
    <p:sldId id="486" r:id="rId28"/>
    <p:sldId id="536" r:id="rId29"/>
    <p:sldId id="535" r:id="rId30"/>
    <p:sldId id="537" r:id="rId31"/>
    <p:sldId id="491" r:id="rId32"/>
    <p:sldId id="492" r:id="rId33"/>
    <p:sldId id="493" r:id="rId34"/>
    <p:sldId id="494" r:id="rId35"/>
    <p:sldId id="539" r:id="rId36"/>
    <p:sldId id="552" r:id="rId37"/>
    <p:sldId id="554" r:id="rId38"/>
    <p:sldId id="559" r:id="rId39"/>
    <p:sldId id="555" r:id="rId40"/>
    <p:sldId id="553" r:id="rId41"/>
    <p:sldId id="557" r:id="rId42"/>
    <p:sldId id="556" r:id="rId43"/>
    <p:sldId id="558" r:id="rId44"/>
    <p:sldId id="560" r:id="rId45"/>
    <p:sldId id="561" r:id="rId46"/>
    <p:sldId id="562" r:id="rId47"/>
    <p:sldId id="544" r:id="rId48"/>
    <p:sldId id="495" r:id="rId49"/>
    <p:sldId id="545" r:id="rId50"/>
    <p:sldId id="569" r:id="rId51"/>
    <p:sldId id="496" r:id="rId52"/>
    <p:sldId id="546" r:id="rId53"/>
    <p:sldId id="571" r:id="rId54"/>
    <p:sldId id="547" r:id="rId55"/>
    <p:sldId id="497" r:id="rId56"/>
    <p:sldId id="498" r:id="rId57"/>
    <p:sldId id="499" r:id="rId58"/>
    <p:sldId id="500" r:id="rId59"/>
    <p:sldId id="565" r:id="rId60"/>
    <p:sldId id="502" r:id="rId61"/>
    <p:sldId id="503" r:id="rId62"/>
    <p:sldId id="504" r:id="rId63"/>
    <p:sldId id="505" r:id="rId64"/>
    <p:sldId id="506" r:id="rId65"/>
    <p:sldId id="566" r:id="rId66"/>
    <p:sldId id="567" r:id="rId67"/>
    <p:sldId id="568" r:id="rId68"/>
    <p:sldId id="564" r:id="rId69"/>
    <p:sldId id="549" r:id="rId70"/>
    <p:sldId id="507" r:id="rId71"/>
    <p:sldId id="550" r:id="rId72"/>
    <p:sldId id="508" r:id="rId73"/>
    <p:sldId id="551" r:id="rId74"/>
    <p:sldId id="510" r:id="rId75"/>
    <p:sldId id="511" r:id="rId76"/>
    <p:sldId id="512" r:id="rId77"/>
    <p:sldId id="513" r:id="rId78"/>
    <p:sldId id="514" r:id="rId79"/>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84" y="5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84FDD-BB37-6B48-A9C5-1C3155F992C4}" type="datetimeFigureOut">
              <a:rPr lang="en-US" smtClean="0"/>
              <a:t>9/24/2018</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2018-09-24</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7D9A4D8E-E84E-4AFE-B971-D15D9C0B0511}" type="slidenum">
              <a:rPr lang="sv-SE" smtClean="0"/>
              <a:pPr/>
              <a:t>19</a:t>
            </a:fld>
            <a:endParaRPr lang="sv-SE"/>
          </a:p>
        </p:txBody>
      </p:sp>
    </p:spTree>
    <p:extLst>
      <p:ext uri="{BB962C8B-B14F-4D97-AF65-F5344CB8AC3E}">
        <p14:creationId xmlns:p14="http://schemas.microsoft.com/office/powerpoint/2010/main" val="4266072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sv-SE" smtClean="0">
              <a:latin typeface="Arial" pitchFamily="34" charset="0"/>
            </a:endParaRPr>
          </a:p>
        </p:txBody>
      </p:sp>
      <p:sp>
        <p:nvSpPr>
          <p:cNvPr id="147460" name="Slide Number Placeholder 3"/>
          <p:cNvSpPr>
            <a:spLocks noGrp="1"/>
          </p:cNvSpPr>
          <p:nvPr>
            <p:ph type="sldNum" sz="quarter" idx="5"/>
          </p:nvPr>
        </p:nvSpPr>
        <p:spPr>
          <a:noFill/>
        </p:spPr>
        <p:txBody>
          <a:bodyPr/>
          <a:lstStyle/>
          <a:p>
            <a:pPr defTabSz="996658"/>
            <a:fld id="{CF105D39-D62F-4D25-9BBE-A580576104D3}" type="slidenum">
              <a:rPr lang="en-US" smtClean="0">
                <a:latin typeface="Arial" pitchFamily="34" charset="0"/>
              </a:rPr>
              <a:pPr defTabSz="996658"/>
              <a:t>65</a:t>
            </a:fld>
            <a:endParaRPr lang="en-US" dirty="0" smtClean="0">
              <a:latin typeface="Arial" pitchFamily="34" charset="0"/>
            </a:endParaRPr>
          </a:p>
        </p:txBody>
      </p:sp>
    </p:spTree>
    <p:extLst>
      <p:ext uri="{BB962C8B-B14F-4D97-AF65-F5344CB8AC3E}">
        <p14:creationId xmlns:p14="http://schemas.microsoft.com/office/powerpoint/2010/main" val="2745029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sv-SE" smtClean="0">
              <a:latin typeface="Arial" pitchFamily="34" charset="0"/>
            </a:endParaRPr>
          </a:p>
        </p:txBody>
      </p:sp>
      <p:sp>
        <p:nvSpPr>
          <p:cNvPr id="147460" name="Slide Number Placeholder 3"/>
          <p:cNvSpPr>
            <a:spLocks noGrp="1"/>
          </p:cNvSpPr>
          <p:nvPr>
            <p:ph type="sldNum" sz="quarter" idx="5"/>
          </p:nvPr>
        </p:nvSpPr>
        <p:spPr>
          <a:noFill/>
        </p:spPr>
        <p:txBody>
          <a:bodyPr/>
          <a:lstStyle/>
          <a:p>
            <a:pPr defTabSz="996658"/>
            <a:fld id="{CF105D39-D62F-4D25-9BBE-A580576104D3}" type="slidenum">
              <a:rPr lang="en-US" smtClean="0">
                <a:latin typeface="Arial" pitchFamily="34" charset="0"/>
              </a:rPr>
              <a:pPr defTabSz="996658"/>
              <a:t>66</a:t>
            </a:fld>
            <a:endParaRPr lang="en-US" dirty="0" smtClean="0">
              <a:latin typeface="Arial" pitchFamily="34" charset="0"/>
            </a:endParaRPr>
          </a:p>
        </p:txBody>
      </p:sp>
    </p:spTree>
    <p:extLst>
      <p:ext uri="{BB962C8B-B14F-4D97-AF65-F5344CB8AC3E}">
        <p14:creationId xmlns:p14="http://schemas.microsoft.com/office/powerpoint/2010/main" val="1582323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sv-SE" smtClean="0">
              <a:latin typeface="Arial" pitchFamily="34" charset="0"/>
            </a:endParaRPr>
          </a:p>
        </p:txBody>
      </p:sp>
      <p:sp>
        <p:nvSpPr>
          <p:cNvPr id="147460" name="Slide Number Placeholder 3"/>
          <p:cNvSpPr>
            <a:spLocks noGrp="1"/>
          </p:cNvSpPr>
          <p:nvPr>
            <p:ph type="sldNum" sz="quarter" idx="5"/>
          </p:nvPr>
        </p:nvSpPr>
        <p:spPr>
          <a:noFill/>
        </p:spPr>
        <p:txBody>
          <a:bodyPr/>
          <a:lstStyle/>
          <a:p>
            <a:pPr defTabSz="996658"/>
            <a:fld id="{CF105D39-D62F-4D25-9BBE-A580576104D3}" type="slidenum">
              <a:rPr lang="en-US" smtClean="0">
                <a:latin typeface="Arial" pitchFamily="34" charset="0"/>
              </a:rPr>
              <a:pPr defTabSz="996658"/>
              <a:t>67</a:t>
            </a:fld>
            <a:endParaRPr lang="en-US" dirty="0" smtClean="0">
              <a:latin typeface="Arial" pitchFamily="34" charset="0"/>
            </a:endParaRPr>
          </a:p>
        </p:txBody>
      </p:sp>
    </p:spTree>
    <p:extLst>
      <p:ext uri="{BB962C8B-B14F-4D97-AF65-F5344CB8AC3E}">
        <p14:creationId xmlns:p14="http://schemas.microsoft.com/office/powerpoint/2010/main" val="3164662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sv-SE" smtClean="0">
              <a:latin typeface="Arial" pitchFamily="34" charset="0"/>
            </a:endParaRPr>
          </a:p>
        </p:txBody>
      </p:sp>
      <p:sp>
        <p:nvSpPr>
          <p:cNvPr id="147460" name="Slide Number Placeholder 3"/>
          <p:cNvSpPr>
            <a:spLocks noGrp="1"/>
          </p:cNvSpPr>
          <p:nvPr>
            <p:ph type="sldNum" sz="quarter" idx="5"/>
          </p:nvPr>
        </p:nvSpPr>
        <p:spPr>
          <a:noFill/>
        </p:spPr>
        <p:txBody>
          <a:bodyPr/>
          <a:lstStyle/>
          <a:p>
            <a:pPr defTabSz="996658"/>
            <a:fld id="{CF105D39-D62F-4D25-9BBE-A580576104D3}" type="slidenum">
              <a:rPr lang="en-US" smtClean="0">
                <a:latin typeface="Arial" pitchFamily="34" charset="0"/>
              </a:rPr>
              <a:pPr defTabSz="996658"/>
              <a:t>68</a:t>
            </a:fld>
            <a:endParaRPr lang="en-US" dirty="0" smtClean="0">
              <a:latin typeface="Arial" pitchFamily="34" charset="0"/>
            </a:endParaRPr>
          </a:p>
        </p:txBody>
      </p:sp>
    </p:spTree>
    <p:extLst>
      <p:ext uri="{BB962C8B-B14F-4D97-AF65-F5344CB8AC3E}">
        <p14:creationId xmlns:p14="http://schemas.microsoft.com/office/powerpoint/2010/main" val="4066648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sv-SE" smtClean="0">
              <a:latin typeface="Arial" pitchFamily="34" charset="0"/>
            </a:endParaRPr>
          </a:p>
        </p:txBody>
      </p:sp>
      <p:sp>
        <p:nvSpPr>
          <p:cNvPr id="147460" name="Slide Number Placeholder 3"/>
          <p:cNvSpPr>
            <a:spLocks noGrp="1"/>
          </p:cNvSpPr>
          <p:nvPr>
            <p:ph type="sldNum" sz="quarter" idx="5"/>
          </p:nvPr>
        </p:nvSpPr>
        <p:spPr>
          <a:noFill/>
        </p:spPr>
        <p:txBody>
          <a:bodyPr/>
          <a:lstStyle/>
          <a:p>
            <a:pPr defTabSz="996658"/>
            <a:fld id="{CF105D39-D62F-4D25-9BBE-A580576104D3}" type="slidenum">
              <a:rPr lang="en-US" smtClean="0">
                <a:latin typeface="Arial" pitchFamily="34" charset="0"/>
              </a:rPr>
              <a:pPr defTabSz="996658"/>
              <a:t>69</a:t>
            </a:fld>
            <a:endParaRPr lang="en-US" dirty="0" smtClean="0">
              <a:latin typeface="Arial" pitchFamily="34" charset="0"/>
            </a:endParaRPr>
          </a:p>
        </p:txBody>
      </p:sp>
    </p:spTree>
    <p:extLst>
      <p:ext uri="{BB962C8B-B14F-4D97-AF65-F5344CB8AC3E}">
        <p14:creationId xmlns:p14="http://schemas.microsoft.com/office/powerpoint/2010/main" val="109573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ABEEF75F-21EE-4E99-A14A-720825EB73BE}" type="slidenum">
              <a:rPr lang="sv-SE" smtClean="0"/>
              <a:pPr/>
              <a:t>71</a:t>
            </a:fld>
            <a:endParaRPr lang="sv-SE"/>
          </a:p>
        </p:txBody>
      </p:sp>
    </p:spTree>
    <p:extLst>
      <p:ext uri="{BB962C8B-B14F-4D97-AF65-F5344CB8AC3E}">
        <p14:creationId xmlns:p14="http://schemas.microsoft.com/office/powerpoint/2010/main" val="232862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ABEEF75F-21EE-4E99-A14A-720825EB73BE}" type="slidenum">
              <a:rPr lang="sv-SE" smtClean="0"/>
              <a:pPr/>
              <a:t>72</a:t>
            </a:fld>
            <a:endParaRPr lang="sv-SE"/>
          </a:p>
        </p:txBody>
      </p:sp>
    </p:spTree>
    <p:extLst>
      <p:ext uri="{BB962C8B-B14F-4D97-AF65-F5344CB8AC3E}">
        <p14:creationId xmlns:p14="http://schemas.microsoft.com/office/powerpoint/2010/main" val="3849169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7D9A4D8E-E84E-4AFE-B971-D15D9C0B0511}" type="slidenum">
              <a:rPr lang="sv-SE" smtClean="0"/>
              <a:pPr/>
              <a:t>20</a:t>
            </a:fld>
            <a:endParaRPr lang="sv-SE"/>
          </a:p>
        </p:txBody>
      </p:sp>
    </p:spTree>
    <p:extLst>
      <p:ext uri="{BB962C8B-B14F-4D97-AF65-F5344CB8AC3E}">
        <p14:creationId xmlns:p14="http://schemas.microsoft.com/office/powerpoint/2010/main" val="81058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sv-SE" smtClean="0">
              <a:latin typeface="Arial" pitchFamily="34" charset="0"/>
            </a:endParaRPr>
          </a:p>
        </p:txBody>
      </p:sp>
      <p:sp>
        <p:nvSpPr>
          <p:cNvPr id="147460" name="Slide Number Placeholder 3"/>
          <p:cNvSpPr>
            <a:spLocks noGrp="1"/>
          </p:cNvSpPr>
          <p:nvPr>
            <p:ph type="sldNum" sz="quarter" idx="5"/>
          </p:nvPr>
        </p:nvSpPr>
        <p:spPr>
          <a:noFill/>
        </p:spPr>
        <p:txBody>
          <a:bodyPr/>
          <a:lstStyle/>
          <a:p>
            <a:pPr defTabSz="996658"/>
            <a:fld id="{CF105D39-D62F-4D25-9BBE-A580576104D3}" type="slidenum">
              <a:rPr lang="en-US" smtClean="0">
                <a:latin typeface="Arial" pitchFamily="34" charset="0"/>
              </a:rPr>
              <a:pPr defTabSz="996658"/>
              <a:t>54</a:t>
            </a:fld>
            <a:endParaRPr lang="en-US" dirty="0" smtClean="0">
              <a:latin typeface="Arial" pitchFamily="34" charset="0"/>
            </a:endParaRPr>
          </a:p>
        </p:txBody>
      </p:sp>
    </p:spTree>
    <p:extLst>
      <p:ext uri="{BB962C8B-B14F-4D97-AF65-F5344CB8AC3E}">
        <p14:creationId xmlns:p14="http://schemas.microsoft.com/office/powerpoint/2010/main" val="1527392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sv-SE" smtClean="0">
              <a:latin typeface="Arial" pitchFamily="34" charset="0"/>
            </a:endParaRPr>
          </a:p>
        </p:txBody>
      </p:sp>
      <p:sp>
        <p:nvSpPr>
          <p:cNvPr id="147460" name="Slide Number Placeholder 3"/>
          <p:cNvSpPr>
            <a:spLocks noGrp="1"/>
          </p:cNvSpPr>
          <p:nvPr>
            <p:ph type="sldNum" sz="quarter" idx="5"/>
          </p:nvPr>
        </p:nvSpPr>
        <p:spPr>
          <a:noFill/>
        </p:spPr>
        <p:txBody>
          <a:bodyPr/>
          <a:lstStyle/>
          <a:p>
            <a:pPr defTabSz="996658"/>
            <a:fld id="{CF105D39-D62F-4D25-9BBE-A580576104D3}" type="slidenum">
              <a:rPr lang="en-US" smtClean="0">
                <a:latin typeface="Arial" pitchFamily="34" charset="0"/>
              </a:rPr>
              <a:pPr defTabSz="996658"/>
              <a:t>55</a:t>
            </a:fld>
            <a:endParaRPr lang="en-US" dirty="0" smtClean="0">
              <a:latin typeface="Arial" pitchFamily="34" charset="0"/>
            </a:endParaRPr>
          </a:p>
        </p:txBody>
      </p:sp>
    </p:spTree>
    <p:extLst>
      <p:ext uri="{BB962C8B-B14F-4D97-AF65-F5344CB8AC3E}">
        <p14:creationId xmlns:p14="http://schemas.microsoft.com/office/powerpoint/2010/main" val="2168979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sv-SE" smtClean="0">
              <a:latin typeface="Arial" pitchFamily="34" charset="0"/>
            </a:endParaRPr>
          </a:p>
        </p:txBody>
      </p:sp>
      <p:sp>
        <p:nvSpPr>
          <p:cNvPr id="147460" name="Slide Number Placeholder 3"/>
          <p:cNvSpPr>
            <a:spLocks noGrp="1"/>
          </p:cNvSpPr>
          <p:nvPr>
            <p:ph type="sldNum" sz="quarter" idx="5"/>
          </p:nvPr>
        </p:nvSpPr>
        <p:spPr>
          <a:noFill/>
        </p:spPr>
        <p:txBody>
          <a:bodyPr/>
          <a:lstStyle/>
          <a:p>
            <a:pPr defTabSz="996658"/>
            <a:fld id="{CF105D39-D62F-4D25-9BBE-A580576104D3}" type="slidenum">
              <a:rPr lang="en-US" smtClean="0">
                <a:latin typeface="Arial" pitchFamily="34" charset="0"/>
              </a:rPr>
              <a:pPr defTabSz="996658"/>
              <a:t>56</a:t>
            </a:fld>
            <a:endParaRPr lang="en-US" dirty="0" smtClean="0">
              <a:latin typeface="Arial" pitchFamily="34" charset="0"/>
            </a:endParaRPr>
          </a:p>
        </p:txBody>
      </p:sp>
    </p:spTree>
    <p:extLst>
      <p:ext uri="{BB962C8B-B14F-4D97-AF65-F5344CB8AC3E}">
        <p14:creationId xmlns:p14="http://schemas.microsoft.com/office/powerpoint/2010/main" val="3359994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sv-SE" smtClean="0">
              <a:latin typeface="Arial" pitchFamily="34" charset="0"/>
            </a:endParaRPr>
          </a:p>
        </p:txBody>
      </p:sp>
      <p:sp>
        <p:nvSpPr>
          <p:cNvPr id="147460" name="Slide Number Placeholder 3"/>
          <p:cNvSpPr>
            <a:spLocks noGrp="1"/>
          </p:cNvSpPr>
          <p:nvPr>
            <p:ph type="sldNum" sz="quarter" idx="5"/>
          </p:nvPr>
        </p:nvSpPr>
        <p:spPr>
          <a:noFill/>
        </p:spPr>
        <p:txBody>
          <a:bodyPr/>
          <a:lstStyle/>
          <a:p>
            <a:pPr defTabSz="996658"/>
            <a:fld id="{CF105D39-D62F-4D25-9BBE-A580576104D3}" type="slidenum">
              <a:rPr lang="en-US" smtClean="0">
                <a:latin typeface="Arial" pitchFamily="34" charset="0"/>
              </a:rPr>
              <a:pPr defTabSz="996658"/>
              <a:t>57</a:t>
            </a:fld>
            <a:endParaRPr lang="en-US" dirty="0" smtClean="0">
              <a:latin typeface="Arial" pitchFamily="34" charset="0"/>
            </a:endParaRPr>
          </a:p>
        </p:txBody>
      </p:sp>
    </p:spTree>
    <p:extLst>
      <p:ext uri="{BB962C8B-B14F-4D97-AF65-F5344CB8AC3E}">
        <p14:creationId xmlns:p14="http://schemas.microsoft.com/office/powerpoint/2010/main" val="1356725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sv-SE" smtClean="0">
              <a:latin typeface="Arial" pitchFamily="34" charset="0"/>
            </a:endParaRPr>
          </a:p>
        </p:txBody>
      </p:sp>
      <p:sp>
        <p:nvSpPr>
          <p:cNvPr id="147460" name="Slide Number Placeholder 3"/>
          <p:cNvSpPr>
            <a:spLocks noGrp="1"/>
          </p:cNvSpPr>
          <p:nvPr>
            <p:ph type="sldNum" sz="quarter" idx="5"/>
          </p:nvPr>
        </p:nvSpPr>
        <p:spPr>
          <a:noFill/>
        </p:spPr>
        <p:txBody>
          <a:bodyPr/>
          <a:lstStyle/>
          <a:p>
            <a:pPr defTabSz="996658"/>
            <a:fld id="{CF105D39-D62F-4D25-9BBE-A580576104D3}" type="slidenum">
              <a:rPr lang="en-US" smtClean="0">
                <a:latin typeface="Arial" pitchFamily="34" charset="0"/>
              </a:rPr>
              <a:pPr defTabSz="996658"/>
              <a:t>58</a:t>
            </a:fld>
            <a:endParaRPr lang="en-US" dirty="0" smtClean="0">
              <a:latin typeface="Arial" pitchFamily="34" charset="0"/>
            </a:endParaRPr>
          </a:p>
        </p:txBody>
      </p:sp>
    </p:spTree>
    <p:extLst>
      <p:ext uri="{BB962C8B-B14F-4D97-AF65-F5344CB8AC3E}">
        <p14:creationId xmlns:p14="http://schemas.microsoft.com/office/powerpoint/2010/main" val="882025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sv-SE" dirty="0" smtClean="0">
              <a:latin typeface="Arial" pitchFamily="34" charset="0"/>
            </a:endParaRPr>
          </a:p>
        </p:txBody>
      </p:sp>
      <p:sp>
        <p:nvSpPr>
          <p:cNvPr id="147460" name="Slide Number Placeholder 3"/>
          <p:cNvSpPr>
            <a:spLocks noGrp="1"/>
          </p:cNvSpPr>
          <p:nvPr>
            <p:ph type="sldNum" sz="quarter" idx="5"/>
          </p:nvPr>
        </p:nvSpPr>
        <p:spPr>
          <a:noFill/>
        </p:spPr>
        <p:txBody>
          <a:bodyPr/>
          <a:lstStyle/>
          <a:p>
            <a:pPr defTabSz="996658"/>
            <a:fld id="{CF105D39-D62F-4D25-9BBE-A580576104D3}" type="slidenum">
              <a:rPr lang="en-US" smtClean="0">
                <a:latin typeface="Arial" pitchFamily="34" charset="0"/>
              </a:rPr>
              <a:pPr defTabSz="996658"/>
              <a:t>59</a:t>
            </a:fld>
            <a:endParaRPr lang="en-US" dirty="0" smtClean="0">
              <a:latin typeface="Arial" pitchFamily="34" charset="0"/>
            </a:endParaRPr>
          </a:p>
        </p:txBody>
      </p:sp>
    </p:spTree>
    <p:extLst>
      <p:ext uri="{BB962C8B-B14F-4D97-AF65-F5344CB8AC3E}">
        <p14:creationId xmlns:p14="http://schemas.microsoft.com/office/powerpoint/2010/main" val="2649910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sv-SE" dirty="0" smtClean="0">
              <a:latin typeface="Arial" pitchFamily="34" charset="0"/>
            </a:endParaRPr>
          </a:p>
        </p:txBody>
      </p:sp>
      <p:sp>
        <p:nvSpPr>
          <p:cNvPr id="147460" name="Slide Number Placeholder 3"/>
          <p:cNvSpPr>
            <a:spLocks noGrp="1"/>
          </p:cNvSpPr>
          <p:nvPr>
            <p:ph type="sldNum" sz="quarter" idx="5"/>
          </p:nvPr>
        </p:nvSpPr>
        <p:spPr>
          <a:noFill/>
        </p:spPr>
        <p:txBody>
          <a:bodyPr/>
          <a:lstStyle/>
          <a:p>
            <a:pPr defTabSz="996658"/>
            <a:fld id="{CF105D39-D62F-4D25-9BBE-A580576104D3}" type="slidenum">
              <a:rPr lang="en-US" smtClean="0">
                <a:latin typeface="Arial" pitchFamily="34" charset="0"/>
              </a:rPr>
              <a:pPr defTabSz="996658"/>
              <a:t>60</a:t>
            </a:fld>
            <a:endParaRPr lang="en-US" dirty="0" smtClean="0">
              <a:latin typeface="Arial" pitchFamily="34" charset="0"/>
            </a:endParaRPr>
          </a:p>
        </p:txBody>
      </p:sp>
    </p:spTree>
    <p:extLst>
      <p:ext uri="{BB962C8B-B14F-4D97-AF65-F5344CB8AC3E}">
        <p14:creationId xmlns:p14="http://schemas.microsoft.com/office/powerpoint/2010/main" val="3842842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2018-09-24</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9/24/2018</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2018-09-24</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9/24/2018</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e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6.em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0.emf"/><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5"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2.png"/><Relationship Id="rId4" Type="http://schemas.openxmlformats.org/officeDocument/2006/relationships/hyperlink" Target="mailto:johndoe@uni.edu"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2.m4a"/><Relationship Id="rId1" Type="http://schemas.microsoft.com/office/2007/relationships/media" Target="../media/media72.m4a"/><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3.m4a"/><Relationship Id="rId1" Type="http://schemas.microsoft.com/office/2007/relationships/media" Target="../media/media73.m4a"/><Relationship Id="rId4" Type="http://schemas.openxmlformats.org/officeDocument/2006/relationships/image" Target="../media/image12.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4.m4a"/><Relationship Id="rId1" Type="http://schemas.microsoft.com/office/2007/relationships/media" Target="../media/media74.m4a"/><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2244" y="1604646"/>
            <a:ext cx="7582327" cy="1102519"/>
          </a:xfrm>
        </p:spPr>
        <p:txBody>
          <a:bodyPr>
            <a:normAutofit fontScale="90000"/>
          </a:bodyPr>
          <a:lstStyle/>
          <a:p>
            <a:r>
              <a:rPr lang="sv-SE" sz="2250" dirty="0"/>
              <a:t/>
            </a:r>
            <a:br>
              <a:rPr lang="sv-SE" sz="2250" dirty="0"/>
            </a:br>
            <a:r>
              <a:rPr lang="sv-SE" sz="3300" dirty="0" err="1" smtClean="0"/>
              <a:t>Knowledge</a:t>
            </a:r>
            <a:r>
              <a:rPr lang="sv-SE" sz="3300" dirty="0" smtClean="0"/>
              <a:t> Management </a:t>
            </a:r>
            <a:r>
              <a:rPr lang="sv-SE" sz="3300" dirty="0" err="1" smtClean="0"/>
              <a:t>Cycle</a:t>
            </a:r>
            <a:r>
              <a:rPr lang="sv-SE" sz="3300" dirty="0" smtClean="0"/>
              <a:t>, </a:t>
            </a:r>
            <a:r>
              <a:rPr lang="sv-SE" sz="3300" dirty="0" err="1" smtClean="0"/>
              <a:t>Knowledge</a:t>
            </a:r>
            <a:r>
              <a:rPr lang="sv-SE" sz="3300" dirty="0" smtClean="0"/>
              <a:t> </a:t>
            </a:r>
            <a:r>
              <a:rPr lang="sv-SE" sz="3300" dirty="0" err="1" smtClean="0"/>
              <a:t>Sharing</a:t>
            </a:r>
            <a:r>
              <a:rPr lang="sv-SE" sz="3300" dirty="0" smtClean="0"/>
              <a:t> and Best </a:t>
            </a:r>
            <a:r>
              <a:rPr lang="sv-SE" sz="3300" dirty="0" err="1" smtClean="0"/>
              <a:t>Practices</a:t>
            </a:r>
            <a:endParaRPr lang="sv-SE" sz="3300" dirty="0"/>
          </a:p>
        </p:txBody>
      </p:sp>
      <p:sp>
        <p:nvSpPr>
          <p:cNvPr id="3" name="Subtitle 2"/>
          <p:cNvSpPr>
            <a:spLocks noGrp="1"/>
          </p:cNvSpPr>
          <p:nvPr>
            <p:ph type="subTitle" idx="1"/>
          </p:nvPr>
        </p:nvSpPr>
        <p:spPr>
          <a:xfrm>
            <a:off x="1212244" y="3299557"/>
            <a:ext cx="4800600" cy="1314450"/>
          </a:xfrm>
        </p:spPr>
        <p:txBody>
          <a:bodyPr>
            <a:normAutofit/>
          </a:bodyPr>
          <a:lstStyle/>
          <a:p>
            <a:r>
              <a:rPr lang="sv-SE" dirty="0"/>
              <a:t>Erik Perjons</a:t>
            </a:r>
          </a:p>
          <a:p>
            <a:r>
              <a:rPr lang="sv-SE" dirty="0"/>
              <a:t>DSV, Stockholm University</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202656406"/>
      </p:ext>
    </p:extLst>
  </p:cSld>
  <p:clrMapOvr>
    <a:masterClrMapping/>
  </p:clrMapOvr>
  <mc:AlternateContent xmlns:mc="http://schemas.openxmlformats.org/markup-compatibility/2006" xmlns:p14="http://schemas.microsoft.com/office/powerpoint/2010/main">
    <mc:Choice Requires="p14">
      <p:transition spd="slow" p14:dur="2000" advTm="6194"/>
    </mc:Choice>
    <mc:Fallback xmlns="">
      <p:transition spd="slow" advTm="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Contextualize the knowledge</a:t>
            </a:r>
            <a:endParaRPr lang="sv-SE" sz="2400" dirty="0"/>
          </a:p>
        </p:txBody>
      </p:sp>
      <p:sp>
        <p:nvSpPr>
          <p:cNvPr id="4" name="Rectangle 3"/>
          <p:cNvSpPr/>
          <p:nvPr/>
        </p:nvSpPr>
        <p:spPr>
          <a:xfrm>
            <a:off x="1303588" y="2466863"/>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440221" y="2436481"/>
            <a:ext cx="1828801" cy="523220"/>
          </a:xfrm>
          <a:prstGeom prst="rect">
            <a:avLst/>
          </a:prstGeom>
          <a:noFill/>
        </p:spPr>
        <p:txBody>
          <a:bodyPr wrap="square" rtlCol="0">
            <a:spAutoFit/>
          </a:bodyPr>
          <a:lstStyle/>
          <a:p>
            <a:r>
              <a:rPr lang="sv-SE" sz="1400" dirty="0" smtClean="0"/>
              <a:t>Knowledge capture and/or creation</a:t>
            </a:r>
            <a:endParaRPr lang="sv-SE" sz="1400" dirty="0"/>
          </a:p>
        </p:txBody>
      </p:sp>
      <p:sp>
        <p:nvSpPr>
          <p:cNvPr id="7" name="Rectangle 6"/>
          <p:cNvSpPr/>
          <p:nvPr/>
        </p:nvSpPr>
        <p:spPr>
          <a:xfrm>
            <a:off x="4686626" y="2436481"/>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extBox 7"/>
          <p:cNvSpPr txBox="1"/>
          <p:nvPr/>
        </p:nvSpPr>
        <p:spPr>
          <a:xfrm>
            <a:off x="4823259" y="2406099"/>
            <a:ext cx="1828801" cy="523220"/>
          </a:xfrm>
          <a:prstGeom prst="rect">
            <a:avLst/>
          </a:prstGeom>
          <a:noFill/>
        </p:spPr>
        <p:txBody>
          <a:bodyPr wrap="square" rtlCol="0">
            <a:spAutoFit/>
          </a:bodyPr>
          <a:lstStyle/>
          <a:p>
            <a:r>
              <a:rPr lang="sv-SE" sz="1400" dirty="0" smtClean="0"/>
              <a:t>Knowledge sharing and dissemination</a:t>
            </a:r>
            <a:endParaRPr lang="sv-SE" sz="1400" dirty="0"/>
          </a:p>
        </p:txBody>
      </p:sp>
      <p:sp>
        <p:nvSpPr>
          <p:cNvPr id="9" name="Rectangle 8"/>
          <p:cNvSpPr/>
          <p:nvPr/>
        </p:nvSpPr>
        <p:spPr>
          <a:xfrm>
            <a:off x="3111368" y="3526019"/>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3090346" y="3495637"/>
            <a:ext cx="1828801" cy="523220"/>
          </a:xfrm>
          <a:prstGeom prst="rect">
            <a:avLst/>
          </a:prstGeom>
          <a:noFill/>
        </p:spPr>
        <p:txBody>
          <a:bodyPr wrap="square" rtlCol="0">
            <a:spAutoFit/>
          </a:bodyPr>
          <a:lstStyle/>
          <a:p>
            <a:r>
              <a:rPr lang="sv-SE" sz="1400" dirty="0" smtClean="0"/>
              <a:t>Knowledge acquisition and </a:t>
            </a:r>
            <a:r>
              <a:rPr lang="sv-SE" sz="1400" dirty="0" err="1" smtClean="0"/>
              <a:t>application</a:t>
            </a:r>
            <a:endParaRPr lang="sv-SE" sz="1400" dirty="0"/>
          </a:p>
        </p:txBody>
      </p:sp>
      <p:sp>
        <p:nvSpPr>
          <p:cNvPr id="11" name="Curved Left Arrow 10"/>
          <p:cNvSpPr/>
          <p:nvPr/>
        </p:nvSpPr>
        <p:spPr>
          <a:xfrm rot="16200000">
            <a:off x="3779971" y="1790781"/>
            <a:ext cx="300470" cy="105169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2" name="Curved Left Arrow 11"/>
          <p:cNvSpPr/>
          <p:nvPr/>
        </p:nvSpPr>
        <p:spPr>
          <a:xfrm rot="1608914">
            <a:off x="5429770" y="308907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3" name="Curved Left Arrow 12"/>
          <p:cNvSpPr/>
          <p:nvPr/>
        </p:nvSpPr>
        <p:spPr>
          <a:xfrm rot="7486083">
            <a:off x="2083163" y="317054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5" name="TextBox 14"/>
          <p:cNvSpPr txBox="1"/>
          <p:nvPr/>
        </p:nvSpPr>
        <p:spPr>
          <a:xfrm>
            <a:off x="5737659" y="3361243"/>
            <a:ext cx="3106194" cy="1323439"/>
          </a:xfrm>
          <a:prstGeom prst="rect">
            <a:avLst/>
          </a:prstGeom>
          <a:noFill/>
        </p:spPr>
        <p:txBody>
          <a:bodyPr wrap="square" rtlCol="0">
            <a:spAutoFit/>
          </a:bodyPr>
          <a:lstStyle/>
          <a:p>
            <a:r>
              <a:rPr lang="sv-SE" sz="1600" b="1" dirty="0" err="1" smtClean="0">
                <a:solidFill>
                  <a:srgbClr val="FF0000"/>
                </a:solidFill>
              </a:rPr>
              <a:t>Contextualize</a:t>
            </a:r>
            <a:r>
              <a:rPr lang="sv-SE" sz="1600" b="1" dirty="0" smtClean="0">
                <a:solidFill>
                  <a:srgbClr val="FF0000"/>
                </a:solidFill>
              </a:rPr>
              <a:t> the info/</a:t>
            </a:r>
            <a:r>
              <a:rPr lang="sv-SE" sz="1600" b="1" dirty="0" err="1" smtClean="0">
                <a:solidFill>
                  <a:srgbClr val="FF0000"/>
                </a:solidFill>
              </a:rPr>
              <a:t>knowledge</a:t>
            </a:r>
            <a:r>
              <a:rPr lang="sv-SE" sz="1600" b="1" dirty="0" smtClean="0">
                <a:solidFill>
                  <a:srgbClr val="FF0000"/>
                </a:solidFill>
              </a:rPr>
              <a:t> by </a:t>
            </a:r>
            <a:r>
              <a:rPr lang="sv-SE" sz="1600" b="1" dirty="0" err="1" smtClean="0">
                <a:solidFill>
                  <a:srgbClr val="FF0000"/>
                </a:solidFill>
              </a:rPr>
              <a:t>provide</a:t>
            </a:r>
            <a:r>
              <a:rPr lang="sv-SE" sz="1600" b="1" dirty="0" smtClean="0">
                <a:solidFill>
                  <a:srgbClr val="FF0000"/>
                </a:solidFill>
              </a:rPr>
              <a:t> info </a:t>
            </a:r>
            <a:r>
              <a:rPr lang="sv-SE" sz="1600" b="1" dirty="0" err="1" smtClean="0">
                <a:solidFill>
                  <a:srgbClr val="FF0000"/>
                </a:solidFill>
              </a:rPr>
              <a:t>about</a:t>
            </a:r>
            <a:r>
              <a:rPr lang="sv-SE" sz="1600" b="1" dirty="0" smtClean="0">
                <a:solidFill>
                  <a:srgbClr val="FF0000"/>
                </a:solidFill>
              </a:rPr>
              <a:t> the </a:t>
            </a:r>
            <a:r>
              <a:rPr lang="sv-SE" sz="1600" b="1" dirty="0" err="1" smtClean="0">
                <a:solidFill>
                  <a:srgbClr val="FF0000"/>
                </a:solidFill>
              </a:rPr>
              <a:t>sources</a:t>
            </a:r>
            <a:r>
              <a:rPr lang="sv-SE" sz="1600" b="1" dirty="0" smtClean="0">
                <a:solidFill>
                  <a:srgbClr val="FF0000"/>
                </a:solidFill>
              </a:rPr>
              <a:t> as </a:t>
            </a:r>
            <a:r>
              <a:rPr lang="sv-SE" sz="1600" b="1" dirty="0" err="1" smtClean="0">
                <a:solidFill>
                  <a:srgbClr val="FF0000"/>
                </a:solidFill>
              </a:rPr>
              <a:t>well</a:t>
            </a:r>
            <a:r>
              <a:rPr lang="sv-SE" sz="1600" b="1" dirty="0" smtClean="0">
                <a:solidFill>
                  <a:srgbClr val="FF0000"/>
                </a:solidFill>
              </a:rPr>
              <a:t> as </a:t>
            </a:r>
            <a:r>
              <a:rPr lang="sv-SE" sz="1600" b="1" dirty="0" err="1" smtClean="0">
                <a:solidFill>
                  <a:srgbClr val="FF0000"/>
                </a:solidFill>
              </a:rPr>
              <a:t>adapt</a:t>
            </a:r>
            <a:r>
              <a:rPr lang="sv-SE" sz="1600" b="1" dirty="0" smtClean="0">
                <a:solidFill>
                  <a:srgbClr val="FF0000"/>
                </a:solidFill>
              </a:rPr>
              <a:t> and </a:t>
            </a:r>
            <a:r>
              <a:rPr lang="sv-SE" sz="1600" b="1" dirty="0" err="1" smtClean="0">
                <a:solidFill>
                  <a:srgbClr val="FF0000"/>
                </a:solidFill>
              </a:rPr>
              <a:t>embedd</a:t>
            </a:r>
            <a:r>
              <a:rPr lang="sv-SE" sz="1600" b="1" dirty="0" smtClean="0">
                <a:solidFill>
                  <a:srgbClr val="FF0000"/>
                </a:solidFill>
              </a:rPr>
              <a:t> the info/</a:t>
            </a:r>
            <a:r>
              <a:rPr lang="sv-SE" sz="1600" b="1" dirty="0" err="1" smtClean="0">
                <a:solidFill>
                  <a:srgbClr val="FF0000"/>
                </a:solidFill>
              </a:rPr>
              <a:t>knowledge</a:t>
            </a:r>
            <a:r>
              <a:rPr lang="sv-SE" sz="1600" b="1" dirty="0" smtClean="0">
                <a:solidFill>
                  <a:srgbClr val="FF0000"/>
                </a:solidFill>
              </a:rPr>
              <a:t> </a:t>
            </a:r>
            <a:r>
              <a:rPr lang="sv-SE" sz="1600" b="1" dirty="0" err="1" smtClean="0">
                <a:solidFill>
                  <a:srgbClr val="FF0000"/>
                </a:solidFill>
              </a:rPr>
              <a:t>into</a:t>
            </a:r>
            <a:r>
              <a:rPr lang="sv-SE" sz="1600" b="1" dirty="0" smtClean="0">
                <a:solidFill>
                  <a:srgbClr val="FF0000"/>
                </a:solidFill>
              </a:rPr>
              <a:t> </a:t>
            </a:r>
            <a:r>
              <a:rPr lang="sv-SE" sz="1600" b="1" dirty="0" err="1" smtClean="0">
                <a:solidFill>
                  <a:srgbClr val="FF0000"/>
                </a:solidFill>
              </a:rPr>
              <a:t>work</a:t>
            </a:r>
            <a:r>
              <a:rPr lang="sv-SE" sz="1600" b="1" dirty="0" smtClean="0">
                <a:solidFill>
                  <a:srgbClr val="FF0000"/>
                </a:solidFill>
              </a:rPr>
              <a:t> </a:t>
            </a:r>
            <a:r>
              <a:rPr lang="sv-SE" sz="1600" b="1" dirty="0" err="1" smtClean="0">
                <a:solidFill>
                  <a:srgbClr val="FF0000"/>
                </a:solidFill>
              </a:rPr>
              <a:t>practices</a:t>
            </a:r>
            <a:r>
              <a:rPr lang="sv-SE" sz="1600" b="1" dirty="0" smtClean="0">
                <a:solidFill>
                  <a:srgbClr val="FF0000"/>
                </a:solidFill>
              </a:rPr>
              <a:t> and </a:t>
            </a:r>
            <a:r>
              <a:rPr lang="sv-SE" sz="1600" b="1" dirty="0" err="1" smtClean="0">
                <a:solidFill>
                  <a:srgbClr val="FF0000"/>
                </a:solidFill>
              </a:rPr>
              <a:t>processes</a:t>
            </a:r>
            <a:endParaRPr lang="sv-SE" sz="1600" b="1" dirty="0">
              <a:solidFill>
                <a:srgbClr val="FF0000"/>
              </a:solidFill>
            </a:endParaRPr>
          </a:p>
        </p:txBody>
      </p:sp>
      <p:sp>
        <p:nvSpPr>
          <p:cNvPr id="21" name="TextBox 20"/>
          <p:cNvSpPr txBox="1"/>
          <p:nvPr/>
        </p:nvSpPr>
        <p:spPr>
          <a:xfrm>
            <a:off x="2166145" y="3211088"/>
            <a:ext cx="796115" cy="338554"/>
          </a:xfrm>
          <a:prstGeom prst="rect">
            <a:avLst/>
          </a:prstGeom>
          <a:noFill/>
        </p:spPr>
        <p:txBody>
          <a:bodyPr wrap="none" rtlCol="0">
            <a:spAutoFit/>
          </a:bodyPr>
          <a:lstStyle/>
          <a:p>
            <a:r>
              <a:rPr lang="sv-SE" sz="1600" dirty="0" smtClean="0"/>
              <a:t>Update</a:t>
            </a:r>
            <a:endParaRPr lang="sv-SE" sz="1600" dirty="0"/>
          </a:p>
        </p:txBody>
      </p:sp>
      <p:sp>
        <p:nvSpPr>
          <p:cNvPr id="22" name="TextBox 21"/>
          <p:cNvSpPr txBox="1"/>
          <p:nvPr/>
        </p:nvSpPr>
        <p:spPr>
          <a:xfrm>
            <a:off x="3534273" y="2359537"/>
            <a:ext cx="726481" cy="338554"/>
          </a:xfrm>
          <a:prstGeom prst="rect">
            <a:avLst/>
          </a:prstGeom>
          <a:noFill/>
        </p:spPr>
        <p:txBody>
          <a:bodyPr wrap="none" rtlCol="0">
            <a:spAutoFit/>
          </a:bodyPr>
          <a:lstStyle/>
          <a:p>
            <a:r>
              <a:rPr lang="sv-SE" sz="1600" dirty="0" smtClean="0"/>
              <a:t>Assess</a:t>
            </a:r>
            <a:endParaRPr lang="sv-SE" sz="1600" dirty="0"/>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24" name="TextBox 23"/>
          <p:cNvSpPr txBox="1"/>
          <p:nvPr/>
        </p:nvSpPr>
        <p:spPr>
          <a:xfrm>
            <a:off x="2019960" y="4771632"/>
            <a:ext cx="6918882" cy="307777"/>
          </a:xfrm>
          <a:prstGeom prst="rect">
            <a:avLst/>
          </a:prstGeom>
          <a:noFill/>
        </p:spPr>
        <p:txBody>
          <a:bodyPr wrap="none" rtlCol="0">
            <a:spAutoFit/>
          </a:bodyPr>
          <a:lstStyle/>
          <a:p>
            <a:r>
              <a:rPr lang="sv-SE" sz="1400" i="1" dirty="0" smtClean="0"/>
              <a:t>( </a:t>
            </a:r>
            <a:r>
              <a:rPr lang="sv-SE" sz="1400" i="1" dirty="0" err="1" smtClean="0"/>
              <a:t>Adapted</a:t>
            </a:r>
            <a:r>
              <a:rPr lang="sv-SE" sz="1400" i="1" dirty="0" smtClean="0"/>
              <a:t> </a:t>
            </a:r>
            <a:r>
              <a:rPr lang="sv-SE" sz="1400" i="1" dirty="0" err="1" smtClean="0"/>
              <a:t>somewhat</a:t>
            </a:r>
            <a:r>
              <a:rPr lang="sv-SE" sz="1400" i="1" dirty="0" smtClean="0"/>
              <a:t> from </a:t>
            </a:r>
            <a:r>
              <a:rPr lang="sv-SE" sz="1400" i="1" dirty="0" err="1" smtClean="0"/>
              <a:t>Dalkir</a:t>
            </a:r>
            <a:r>
              <a:rPr lang="sv-SE" sz="1400" i="1" dirty="0" smtClean="0"/>
              <a:t> K. (2011) </a:t>
            </a:r>
            <a:r>
              <a:rPr lang="sv-SE" sz="1400" i="1" dirty="0" err="1" smtClean="0"/>
              <a:t>Knowledge</a:t>
            </a:r>
            <a:r>
              <a:rPr lang="sv-SE" sz="1400" i="1" dirty="0" smtClean="0"/>
              <a:t> management in </a:t>
            </a:r>
            <a:r>
              <a:rPr lang="sv-SE" sz="1400" i="1" dirty="0" err="1" smtClean="0"/>
              <a:t>Theory</a:t>
            </a:r>
            <a:r>
              <a:rPr lang="sv-SE" sz="1400" i="1" dirty="0" smtClean="0"/>
              <a:t> and </a:t>
            </a:r>
            <a:r>
              <a:rPr lang="sv-SE" sz="1400" i="1" dirty="0" err="1" smtClean="0"/>
              <a:t>Practice</a:t>
            </a:r>
            <a:r>
              <a:rPr lang="sv-SE" sz="1400" i="1" dirty="0" smtClean="0"/>
              <a:t>)</a:t>
            </a:r>
            <a:endParaRPr lang="sv-SE" sz="1400" i="1" dirty="0"/>
          </a:p>
        </p:txBody>
      </p:sp>
    </p:spTree>
    <p:extLst>
      <p:ext uri="{BB962C8B-B14F-4D97-AF65-F5344CB8AC3E}">
        <p14:creationId xmlns:p14="http://schemas.microsoft.com/office/powerpoint/2010/main" val="3307430135"/>
      </p:ext>
    </p:extLst>
  </p:cSld>
  <p:clrMapOvr>
    <a:masterClrMapping/>
  </p:clrMapOvr>
  <mc:AlternateContent xmlns:mc="http://schemas.openxmlformats.org/markup-compatibility/2006" xmlns:p14="http://schemas.microsoft.com/office/powerpoint/2010/main">
    <mc:Choice Requires="p14">
      <p:transition spd="slow" p14:dur="2000" advTm="23619"/>
    </mc:Choice>
    <mc:Fallback xmlns="">
      <p:transition spd="slow" advTm="23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Knowledge acquisition and application </a:t>
            </a:r>
            <a:endParaRPr lang="sv-SE" sz="2400" dirty="0"/>
          </a:p>
        </p:txBody>
      </p:sp>
      <p:sp>
        <p:nvSpPr>
          <p:cNvPr id="4" name="Rectangle 3"/>
          <p:cNvSpPr/>
          <p:nvPr/>
        </p:nvSpPr>
        <p:spPr>
          <a:xfrm>
            <a:off x="1303588" y="2466863"/>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440221" y="2436481"/>
            <a:ext cx="1828801" cy="523220"/>
          </a:xfrm>
          <a:prstGeom prst="rect">
            <a:avLst/>
          </a:prstGeom>
          <a:noFill/>
        </p:spPr>
        <p:txBody>
          <a:bodyPr wrap="square" rtlCol="0">
            <a:spAutoFit/>
          </a:bodyPr>
          <a:lstStyle/>
          <a:p>
            <a:r>
              <a:rPr lang="sv-SE" sz="1400" dirty="0" smtClean="0"/>
              <a:t>Knowledge capture and/or creation</a:t>
            </a:r>
            <a:endParaRPr lang="sv-SE" sz="1400" dirty="0"/>
          </a:p>
        </p:txBody>
      </p:sp>
      <p:sp>
        <p:nvSpPr>
          <p:cNvPr id="7" name="Rectangle 6"/>
          <p:cNvSpPr/>
          <p:nvPr/>
        </p:nvSpPr>
        <p:spPr>
          <a:xfrm>
            <a:off x="4686626" y="2436481"/>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extBox 7"/>
          <p:cNvSpPr txBox="1"/>
          <p:nvPr/>
        </p:nvSpPr>
        <p:spPr>
          <a:xfrm>
            <a:off x="4823259" y="2406099"/>
            <a:ext cx="1828801" cy="523220"/>
          </a:xfrm>
          <a:prstGeom prst="rect">
            <a:avLst/>
          </a:prstGeom>
          <a:noFill/>
        </p:spPr>
        <p:txBody>
          <a:bodyPr wrap="square" rtlCol="0">
            <a:spAutoFit/>
          </a:bodyPr>
          <a:lstStyle/>
          <a:p>
            <a:r>
              <a:rPr lang="sv-SE" sz="1400" dirty="0" smtClean="0"/>
              <a:t>Knowledge sharing and dissemination</a:t>
            </a:r>
            <a:endParaRPr lang="sv-SE" sz="1400" dirty="0"/>
          </a:p>
        </p:txBody>
      </p:sp>
      <p:sp>
        <p:nvSpPr>
          <p:cNvPr id="9" name="Rectangle 8"/>
          <p:cNvSpPr/>
          <p:nvPr/>
        </p:nvSpPr>
        <p:spPr>
          <a:xfrm>
            <a:off x="3111368" y="3526019"/>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3090346" y="3495637"/>
            <a:ext cx="1828801" cy="523220"/>
          </a:xfrm>
          <a:prstGeom prst="rect">
            <a:avLst/>
          </a:prstGeom>
          <a:noFill/>
        </p:spPr>
        <p:txBody>
          <a:bodyPr wrap="square" rtlCol="0">
            <a:spAutoFit/>
          </a:bodyPr>
          <a:lstStyle/>
          <a:p>
            <a:r>
              <a:rPr lang="sv-SE" sz="1400" dirty="0" smtClean="0"/>
              <a:t>Knowledge acquisition and </a:t>
            </a:r>
            <a:r>
              <a:rPr lang="sv-SE" sz="1400" dirty="0" err="1" smtClean="0"/>
              <a:t>application</a:t>
            </a:r>
            <a:endParaRPr lang="sv-SE" sz="1400" dirty="0"/>
          </a:p>
        </p:txBody>
      </p:sp>
      <p:sp>
        <p:nvSpPr>
          <p:cNvPr id="11" name="Curved Left Arrow 10"/>
          <p:cNvSpPr/>
          <p:nvPr/>
        </p:nvSpPr>
        <p:spPr>
          <a:xfrm rot="16200000">
            <a:off x="3779971" y="1790781"/>
            <a:ext cx="300470" cy="105169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2" name="Curved Left Arrow 11"/>
          <p:cNvSpPr/>
          <p:nvPr/>
        </p:nvSpPr>
        <p:spPr>
          <a:xfrm rot="1608914">
            <a:off x="5429770" y="308907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3" name="Curved Left Arrow 12"/>
          <p:cNvSpPr/>
          <p:nvPr/>
        </p:nvSpPr>
        <p:spPr>
          <a:xfrm rot="7486083">
            <a:off x="2083163" y="317054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4" name="TextBox 13"/>
          <p:cNvSpPr txBox="1"/>
          <p:nvPr/>
        </p:nvSpPr>
        <p:spPr>
          <a:xfrm>
            <a:off x="3534273" y="2359537"/>
            <a:ext cx="726481" cy="338554"/>
          </a:xfrm>
          <a:prstGeom prst="rect">
            <a:avLst/>
          </a:prstGeom>
          <a:noFill/>
        </p:spPr>
        <p:txBody>
          <a:bodyPr wrap="none" rtlCol="0">
            <a:spAutoFit/>
          </a:bodyPr>
          <a:lstStyle/>
          <a:p>
            <a:r>
              <a:rPr lang="sv-SE" sz="1600" dirty="0" smtClean="0"/>
              <a:t>Assess</a:t>
            </a:r>
            <a:endParaRPr lang="sv-SE" sz="1600" dirty="0"/>
          </a:p>
        </p:txBody>
      </p:sp>
      <p:sp>
        <p:nvSpPr>
          <p:cNvPr id="15" name="TextBox 14"/>
          <p:cNvSpPr txBox="1"/>
          <p:nvPr/>
        </p:nvSpPr>
        <p:spPr>
          <a:xfrm>
            <a:off x="4391783" y="3227216"/>
            <a:ext cx="1309974" cy="338554"/>
          </a:xfrm>
          <a:prstGeom prst="rect">
            <a:avLst/>
          </a:prstGeom>
          <a:noFill/>
        </p:spPr>
        <p:txBody>
          <a:bodyPr wrap="none" rtlCol="0">
            <a:spAutoFit/>
          </a:bodyPr>
          <a:lstStyle/>
          <a:p>
            <a:r>
              <a:rPr lang="sv-SE" sz="1600" dirty="0" smtClean="0"/>
              <a:t>Contextualize</a:t>
            </a:r>
            <a:endParaRPr lang="sv-SE" sz="1600" dirty="0"/>
          </a:p>
        </p:txBody>
      </p:sp>
      <p:sp>
        <p:nvSpPr>
          <p:cNvPr id="16" name="TextBox 15"/>
          <p:cNvSpPr txBox="1"/>
          <p:nvPr/>
        </p:nvSpPr>
        <p:spPr>
          <a:xfrm>
            <a:off x="2166145" y="3211088"/>
            <a:ext cx="796115" cy="338554"/>
          </a:xfrm>
          <a:prstGeom prst="rect">
            <a:avLst/>
          </a:prstGeom>
          <a:noFill/>
        </p:spPr>
        <p:txBody>
          <a:bodyPr wrap="none" rtlCol="0">
            <a:spAutoFit/>
          </a:bodyPr>
          <a:lstStyle/>
          <a:p>
            <a:r>
              <a:rPr lang="sv-SE" sz="1600" dirty="0" smtClean="0"/>
              <a:t>Update</a:t>
            </a:r>
            <a:endParaRPr lang="sv-SE" sz="1600" dirty="0"/>
          </a:p>
        </p:txBody>
      </p:sp>
      <p:sp>
        <p:nvSpPr>
          <p:cNvPr id="19" name="Oval 18"/>
          <p:cNvSpPr/>
          <p:nvPr/>
        </p:nvSpPr>
        <p:spPr>
          <a:xfrm>
            <a:off x="2874607" y="3260696"/>
            <a:ext cx="2260277" cy="1035872"/>
          </a:xfrm>
          <a:prstGeom prst="ellipse">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20" name="TextBox 19"/>
          <p:cNvSpPr txBox="1"/>
          <p:nvPr/>
        </p:nvSpPr>
        <p:spPr>
          <a:xfrm>
            <a:off x="2019960" y="4771632"/>
            <a:ext cx="6918882" cy="307777"/>
          </a:xfrm>
          <a:prstGeom prst="rect">
            <a:avLst/>
          </a:prstGeom>
          <a:noFill/>
        </p:spPr>
        <p:txBody>
          <a:bodyPr wrap="none" rtlCol="0">
            <a:spAutoFit/>
          </a:bodyPr>
          <a:lstStyle/>
          <a:p>
            <a:r>
              <a:rPr lang="sv-SE" sz="1400" i="1" dirty="0" smtClean="0"/>
              <a:t>( </a:t>
            </a:r>
            <a:r>
              <a:rPr lang="sv-SE" sz="1400" i="1" dirty="0" err="1" smtClean="0"/>
              <a:t>Adapted</a:t>
            </a:r>
            <a:r>
              <a:rPr lang="sv-SE" sz="1400" i="1" dirty="0" smtClean="0"/>
              <a:t> </a:t>
            </a:r>
            <a:r>
              <a:rPr lang="sv-SE" sz="1400" i="1" dirty="0" err="1" smtClean="0"/>
              <a:t>somewhat</a:t>
            </a:r>
            <a:r>
              <a:rPr lang="sv-SE" sz="1400" i="1" dirty="0" smtClean="0"/>
              <a:t> from </a:t>
            </a:r>
            <a:r>
              <a:rPr lang="sv-SE" sz="1400" i="1" dirty="0" err="1" smtClean="0"/>
              <a:t>Dalkir</a:t>
            </a:r>
            <a:r>
              <a:rPr lang="sv-SE" sz="1400" i="1" dirty="0" smtClean="0"/>
              <a:t> K. (2011) </a:t>
            </a:r>
            <a:r>
              <a:rPr lang="sv-SE" sz="1400" i="1" dirty="0" err="1" smtClean="0"/>
              <a:t>Knowledge</a:t>
            </a:r>
            <a:r>
              <a:rPr lang="sv-SE" sz="1400" i="1" dirty="0" smtClean="0"/>
              <a:t> management in </a:t>
            </a:r>
            <a:r>
              <a:rPr lang="sv-SE" sz="1400" i="1" dirty="0" err="1" smtClean="0"/>
              <a:t>Theory</a:t>
            </a:r>
            <a:r>
              <a:rPr lang="sv-SE" sz="1400" i="1" dirty="0" smtClean="0"/>
              <a:t> and </a:t>
            </a:r>
            <a:r>
              <a:rPr lang="sv-SE" sz="1400" i="1" dirty="0" err="1" smtClean="0"/>
              <a:t>Practice</a:t>
            </a:r>
            <a:r>
              <a:rPr lang="sv-SE" sz="1400" i="1" dirty="0" smtClean="0"/>
              <a:t>)</a:t>
            </a:r>
            <a:endParaRPr lang="sv-SE" sz="1400" i="1" dirty="0"/>
          </a:p>
        </p:txBody>
      </p:sp>
    </p:spTree>
    <p:extLst>
      <p:ext uri="{BB962C8B-B14F-4D97-AF65-F5344CB8AC3E}">
        <p14:creationId xmlns:p14="http://schemas.microsoft.com/office/powerpoint/2010/main" val="2551843994"/>
      </p:ext>
    </p:extLst>
  </p:cSld>
  <p:clrMapOvr>
    <a:masterClrMapping/>
  </p:clrMapOvr>
  <mc:AlternateContent xmlns:mc="http://schemas.openxmlformats.org/markup-compatibility/2006" xmlns:p14="http://schemas.microsoft.com/office/powerpoint/2010/main">
    <mc:Choice Requires="p14">
      <p:transition spd="slow" p14:dur="2000" advTm="4869"/>
    </mc:Choice>
    <mc:Fallback xmlns="">
      <p:transition spd="slow" advTm="4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Knowledge acquisition and application </a:t>
            </a:r>
            <a:endParaRPr lang="sv-SE" sz="2400" dirty="0"/>
          </a:p>
        </p:txBody>
      </p:sp>
      <p:sp>
        <p:nvSpPr>
          <p:cNvPr id="17" name="Content Placeholder 2"/>
          <p:cNvSpPr txBox="1">
            <a:spLocks/>
          </p:cNvSpPr>
          <p:nvPr/>
        </p:nvSpPr>
        <p:spPr>
          <a:xfrm>
            <a:off x="855673" y="1228700"/>
            <a:ext cx="7682272" cy="2957018"/>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1800" b="1" dirty="0" smtClean="0"/>
              <a:t>Knowledge </a:t>
            </a:r>
            <a:r>
              <a:rPr lang="en-US" sz="1800" b="1" dirty="0"/>
              <a:t>acquisition </a:t>
            </a:r>
            <a:r>
              <a:rPr lang="en-US" sz="1800" b="1" dirty="0" smtClean="0"/>
              <a:t>- </a:t>
            </a:r>
            <a:r>
              <a:rPr lang="en-US" sz="1800" dirty="0" smtClean="0"/>
              <a:t>is the </a:t>
            </a:r>
            <a:r>
              <a:rPr lang="en-US" sz="1800" dirty="0"/>
              <a:t>process of </a:t>
            </a:r>
            <a:r>
              <a:rPr lang="en-US" sz="1800" dirty="0" smtClean="0"/>
              <a:t>accessing the info/knowledge from its organizational memory or knowledge base, using metadata as well as the process of learning from extracted info/knowledge</a:t>
            </a:r>
          </a:p>
          <a:p>
            <a:pPr lvl="0"/>
            <a:r>
              <a:rPr lang="en-US" sz="1800" b="1" dirty="0" smtClean="0"/>
              <a:t>Knowledge </a:t>
            </a:r>
            <a:r>
              <a:rPr lang="en-US" sz="1800" b="1" dirty="0"/>
              <a:t>application </a:t>
            </a:r>
            <a:r>
              <a:rPr lang="en-US" sz="1800" b="1" dirty="0" smtClean="0"/>
              <a:t>- </a:t>
            </a:r>
            <a:r>
              <a:rPr lang="en-US" sz="1800" dirty="0" smtClean="0"/>
              <a:t>is </a:t>
            </a:r>
            <a:r>
              <a:rPr lang="en-US" sz="1800" dirty="0"/>
              <a:t>the actual use of </a:t>
            </a:r>
            <a:r>
              <a:rPr lang="en-US" sz="1800" dirty="0" smtClean="0"/>
              <a:t>info/knowledge</a:t>
            </a:r>
            <a:endParaRPr lang="sv-SE" sz="1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11" name="TextBox 10"/>
          <p:cNvSpPr txBox="1"/>
          <p:nvPr/>
        </p:nvSpPr>
        <p:spPr>
          <a:xfrm>
            <a:off x="2019960" y="4771632"/>
            <a:ext cx="6918882" cy="307777"/>
          </a:xfrm>
          <a:prstGeom prst="rect">
            <a:avLst/>
          </a:prstGeom>
          <a:noFill/>
        </p:spPr>
        <p:txBody>
          <a:bodyPr wrap="none" rtlCol="0">
            <a:spAutoFit/>
          </a:bodyPr>
          <a:lstStyle/>
          <a:p>
            <a:r>
              <a:rPr lang="sv-SE" sz="1400" i="1" dirty="0" smtClean="0"/>
              <a:t>( </a:t>
            </a:r>
            <a:r>
              <a:rPr lang="sv-SE" sz="1400" i="1" dirty="0" err="1" smtClean="0"/>
              <a:t>Adapted</a:t>
            </a:r>
            <a:r>
              <a:rPr lang="sv-SE" sz="1400" i="1" dirty="0" smtClean="0"/>
              <a:t> </a:t>
            </a:r>
            <a:r>
              <a:rPr lang="sv-SE" sz="1400" i="1" dirty="0" err="1" smtClean="0"/>
              <a:t>somewhat</a:t>
            </a:r>
            <a:r>
              <a:rPr lang="sv-SE" sz="1400" i="1" dirty="0" smtClean="0"/>
              <a:t> from </a:t>
            </a:r>
            <a:r>
              <a:rPr lang="sv-SE" sz="1400" i="1" dirty="0" err="1" smtClean="0"/>
              <a:t>Dalkir</a:t>
            </a:r>
            <a:r>
              <a:rPr lang="sv-SE" sz="1400" i="1" dirty="0" smtClean="0"/>
              <a:t> K. (2011) </a:t>
            </a:r>
            <a:r>
              <a:rPr lang="sv-SE" sz="1400" i="1" dirty="0" err="1" smtClean="0"/>
              <a:t>Knowledge</a:t>
            </a:r>
            <a:r>
              <a:rPr lang="sv-SE" sz="1400" i="1" dirty="0" smtClean="0"/>
              <a:t> management in </a:t>
            </a:r>
            <a:r>
              <a:rPr lang="sv-SE" sz="1400" i="1" dirty="0" err="1" smtClean="0"/>
              <a:t>Theory</a:t>
            </a:r>
            <a:r>
              <a:rPr lang="sv-SE" sz="1400" i="1" dirty="0" smtClean="0"/>
              <a:t> and </a:t>
            </a:r>
            <a:r>
              <a:rPr lang="sv-SE" sz="1400" i="1" dirty="0" err="1" smtClean="0"/>
              <a:t>Practice</a:t>
            </a:r>
            <a:r>
              <a:rPr lang="sv-SE" sz="1400" i="1" dirty="0" smtClean="0"/>
              <a:t>)</a:t>
            </a:r>
            <a:endParaRPr lang="sv-SE" sz="1400" i="1" dirty="0"/>
          </a:p>
        </p:txBody>
      </p:sp>
      <p:sp>
        <p:nvSpPr>
          <p:cNvPr id="12" name="Rectangle 11"/>
          <p:cNvSpPr/>
          <p:nvPr/>
        </p:nvSpPr>
        <p:spPr>
          <a:xfrm>
            <a:off x="3111368" y="3595819"/>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3" name="TextBox 12"/>
          <p:cNvSpPr txBox="1"/>
          <p:nvPr/>
        </p:nvSpPr>
        <p:spPr>
          <a:xfrm>
            <a:off x="3090346" y="3565437"/>
            <a:ext cx="1828801" cy="523220"/>
          </a:xfrm>
          <a:prstGeom prst="rect">
            <a:avLst/>
          </a:prstGeom>
          <a:noFill/>
        </p:spPr>
        <p:txBody>
          <a:bodyPr wrap="square" rtlCol="0">
            <a:spAutoFit/>
          </a:bodyPr>
          <a:lstStyle/>
          <a:p>
            <a:r>
              <a:rPr lang="sv-SE" sz="1400" dirty="0" smtClean="0"/>
              <a:t>Knowledge acquisition and </a:t>
            </a:r>
            <a:r>
              <a:rPr lang="sv-SE" sz="1400" dirty="0" err="1" smtClean="0"/>
              <a:t>application</a:t>
            </a:r>
            <a:endParaRPr lang="sv-SE" sz="1400" dirty="0"/>
          </a:p>
        </p:txBody>
      </p:sp>
      <p:sp>
        <p:nvSpPr>
          <p:cNvPr id="14" name="Oval 13"/>
          <p:cNvSpPr/>
          <p:nvPr/>
        </p:nvSpPr>
        <p:spPr>
          <a:xfrm>
            <a:off x="2874607" y="3330496"/>
            <a:ext cx="2260277" cy="1035872"/>
          </a:xfrm>
          <a:prstGeom prst="ellipse">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13639556"/>
      </p:ext>
    </p:extLst>
  </p:cSld>
  <p:clrMapOvr>
    <a:masterClrMapping/>
  </p:clrMapOvr>
  <mc:AlternateContent xmlns:mc="http://schemas.openxmlformats.org/markup-compatibility/2006" xmlns:p14="http://schemas.microsoft.com/office/powerpoint/2010/main">
    <mc:Choice Requires="p14">
      <p:transition spd="slow" p14:dur="2000" advTm="27477"/>
    </mc:Choice>
    <mc:Fallback xmlns="">
      <p:transition spd="slow" advTm="2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Knowledge acquisition and application </a:t>
            </a:r>
            <a:endParaRPr lang="sv-SE" sz="2400" dirty="0"/>
          </a:p>
        </p:txBody>
      </p:sp>
      <p:sp>
        <p:nvSpPr>
          <p:cNvPr id="4" name="Rectangle 3"/>
          <p:cNvSpPr/>
          <p:nvPr/>
        </p:nvSpPr>
        <p:spPr>
          <a:xfrm>
            <a:off x="1303588" y="2466863"/>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440221" y="2436481"/>
            <a:ext cx="1828801" cy="523220"/>
          </a:xfrm>
          <a:prstGeom prst="rect">
            <a:avLst/>
          </a:prstGeom>
          <a:noFill/>
        </p:spPr>
        <p:txBody>
          <a:bodyPr wrap="square" rtlCol="0">
            <a:spAutoFit/>
          </a:bodyPr>
          <a:lstStyle/>
          <a:p>
            <a:r>
              <a:rPr lang="sv-SE" sz="1400" dirty="0" smtClean="0"/>
              <a:t>Knowledge capture and/or creation</a:t>
            </a:r>
            <a:endParaRPr lang="sv-SE" sz="1400" dirty="0"/>
          </a:p>
        </p:txBody>
      </p:sp>
      <p:sp>
        <p:nvSpPr>
          <p:cNvPr id="7" name="Rectangle 6"/>
          <p:cNvSpPr/>
          <p:nvPr/>
        </p:nvSpPr>
        <p:spPr>
          <a:xfrm>
            <a:off x="4686626" y="2436481"/>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extBox 7"/>
          <p:cNvSpPr txBox="1"/>
          <p:nvPr/>
        </p:nvSpPr>
        <p:spPr>
          <a:xfrm>
            <a:off x="4823259" y="2406099"/>
            <a:ext cx="1828801" cy="523220"/>
          </a:xfrm>
          <a:prstGeom prst="rect">
            <a:avLst/>
          </a:prstGeom>
          <a:noFill/>
        </p:spPr>
        <p:txBody>
          <a:bodyPr wrap="square" rtlCol="0">
            <a:spAutoFit/>
          </a:bodyPr>
          <a:lstStyle/>
          <a:p>
            <a:r>
              <a:rPr lang="sv-SE" sz="1400" dirty="0" smtClean="0"/>
              <a:t>Knowledge sharing and dissemination</a:t>
            </a:r>
            <a:endParaRPr lang="sv-SE" sz="1400" dirty="0"/>
          </a:p>
        </p:txBody>
      </p:sp>
      <p:sp>
        <p:nvSpPr>
          <p:cNvPr id="9" name="Rectangle 8"/>
          <p:cNvSpPr/>
          <p:nvPr/>
        </p:nvSpPr>
        <p:spPr>
          <a:xfrm>
            <a:off x="3111368" y="3526019"/>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3090346" y="3495637"/>
            <a:ext cx="1828801" cy="523220"/>
          </a:xfrm>
          <a:prstGeom prst="rect">
            <a:avLst/>
          </a:prstGeom>
          <a:noFill/>
        </p:spPr>
        <p:txBody>
          <a:bodyPr wrap="square" rtlCol="0">
            <a:spAutoFit/>
          </a:bodyPr>
          <a:lstStyle/>
          <a:p>
            <a:r>
              <a:rPr lang="sv-SE" sz="1400" dirty="0" smtClean="0"/>
              <a:t>Knowledge acquisition and </a:t>
            </a:r>
            <a:r>
              <a:rPr lang="sv-SE" sz="1400" dirty="0" err="1" smtClean="0"/>
              <a:t>application</a:t>
            </a:r>
            <a:endParaRPr lang="sv-SE" sz="1400" dirty="0"/>
          </a:p>
        </p:txBody>
      </p:sp>
      <p:sp>
        <p:nvSpPr>
          <p:cNvPr id="11" name="Curved Left Arrow 10"/>
          <p:cNvSpPr/>
          <p:nvPr/>
        </p:nvSpPr>
        <p:spPr>
          <a:xfrm rot="16200000">
            <a:off x="3779971" y="1790781"/>
            <a:ext cx="300470" cy="105169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2" name="Curved Left Arrow 11"/>
          <p:cNvSpPr/>
          <p:nvPr/>
        </p:nvSpPr>
        <p:spPr>
          <a:xfrm rot="1608914">
            <a:off x="5429770" y="308907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3" name="Curved Left Arrow 12"/>
          <p:cNvSpPr/>
          <p:nvPr/>
        </p:nvSpPr>
        <p:spPr>
          <a:xfrm rot="7486083">
            <a:off x="2083163" y="317054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6" name="TextBox 15"/>
          <p:cNvSpPr txBox="1"/>
          <p:nvPr/>
        </p:nvSpPr>
        <p:spPr>
          <a:xfrm>
            <a:off x="325244" y="3755536"/>
            <a:ext cx="2936430" cy="1323439"/>
          </a:xfrm>
          <a:prstGeom prst="rect">
            <a:avLst/>
          </a:prstGeom>
          <a:noFill/>
        </p:spPr>
        <p:txBody>
          <a:bodyPr wrap="square" rtlCol="0">
            <a:spAutoFit/>
          </a:bodyPr>
          <a:lstStyle/>
          <a:p>
            <a:r>
              <a:rPr lang="sv-SE" sz="1600" b="1" dirty="0" err="1" smtClean="0">
                <a:solidFill>
                  <a:srgbClr val="FF0000"/>
                </a:solidFill>
              </a:rPr>
              <a:t>Update</a:t>
            </a:r>
            <a:r>
              <a:rPr lang="sv-SE" sz="1600" b="1" dirty="0" smtClean="0">
                <a:solidFill>
                  <a:srgbClr val="FF0000"/>
                </a:solidFill>
              </a:rPr>
              <a:t> – </a:t>
            </a:r>
            <a:r>
              <a:rPr lang="sv-SE" sz="1600" b="1" dirty="0" err="1" smtClean="0">
                <a:solidFill>
                  <a:srgbClr val="FF0000"/>
                </a:solidFill>
              </a:rPr>
              <a:t>users</a:t>
            </a:r>
            <a:r>
              <a:rPr lang="sv-SE" sz="1600" b="1" dirty="0" smtClean="0">
                <a:solidFill>
                  <a:srgbClr val="FF0000"/>
                </a:solidFill>
              </a:rPr>
              <a:t> </a:t>
            </a:r>
            <a:r>
              <a:rPr lang="sv-SE" sz="1600" b="1" dirty="0" err="1" smtClean="0">
                <a:solidFill>
                  <a:srgbClr val="FF0000"/>
                </a:solidFill>
              </a:rPr>
              <a:t>of</a:t>
            </a:r>
            <a:r>
              <a:rPr lang="sv-SE" sz="1600" b="1" dirty="0" smtClean="0">
                <a:solidFill>
                  <a:srgbClr val="FF0000"/>
                </a:solidFill>
              </a:rPr>
              <a:t> the info/</a:t>
            </a:r>
            <a:r>
              <a:rPr lang="sv-SE" sz="1600" b="1" dirty="0" err="1" smtClean="0">
                <a:solidFill>
                  <a:srgbClr val="FF0000"/>
                </a:solidFill>
              </a:rPr>
              <a:t>knowledge</a:t>
            </a:r>
            <a:r>
              <a:rPr lang="sv-SE" sz="1600" b="1" dirty="0" smtClean="0">
                <a:solidFill>
                  <a:srgbClr val="FF0000"/>
                </a:solidFill>
              </a:rPr>
              <a:t> </a:t>
            </a:r>
            <a:r>
              <a:rPr lang="sv-SE" sz="1600" b="1" dirty="0" err="1" smtClean="0">
                <a:solidFill>
                  <a:srgbClr val="FF0000"/>
                </a:solidFill>
              </a:rPr>
              <a:t>will</a:t>
            </a:r>
            <a:r>
              <a:rPr lang="sv-SE" sz="1600" b="1" dirty="0" smtClean="0">
                <a:solidFill>
                  <a:srgbClr val="FF0000"/>
                </a:solidFill>
              </a:rPr>
              <a:t> </a:t>
            </a:r>
            <a:r>
              <a:rPr lang="sv-SE" sz="1600" b="1" dirty="0" err="1" smtClean="0">
                <a:solidFill>
                  <a:srgbClr val="FF0000"/>
                </a:solidFill>
              </a:rPr>
              <a:t>validate</a:t>
            </a:r>
            <a:r>
              <a:rPr lang="sv-SE" sz="1600" b="1" dirty="0" smtClean="0">
                <a:solidFill>
                  <a:srgbClr val="FF0000"/>
                </a:solidFill>
              </a:rPr>
              <a:t> </a:t>
            </a:r>
            <a:r>
              <a:rPr lang="sv-SE" sz="1600" b="1" dirty="0" err="1" smtClean="0">
                <a:solidFill>
                  <a:srgbClr val="FF0000"/>
                </a:solidFill>
              </a:rPr>
              <a:t>its</a:t>
            </a:r>
            <a:r>
              <a:rPr lang="sv-SE" sz="1600" b="1" dirty="0" smtClean="0">
                <a:solidFill>
                  <a:srgbClr val="FF0000"/>
                </a:solidFill>
              </a:rPr>
              <a:t> </a:t>
            </a:r>
            <a:r>
              <a:rPr lang="sv-SE" sz="1600" b="1" dirty="0" err="1" smtClean="0">
                <a:solidFill>
                  <a:srgbClr val="FF0000"/>
                </a:solidFill>
              </a:rPr>
              <a:t>usefulness</a:t>
            </a:r>
            <a:r>
              <a:rPr lang="sv-SE" sz="1600" b="1" dirty="0" smtClean="0">
                <a:solidFill>
                  <a:srgbClr val="FF0000"/>
                </a:solidFill>
              </a:rPr>
              <a:t> (and </a:t>
            </a:r>
            <a:r>
              <a:rPr lang="sv-SE" sz="1600" b="1" dirty="0" err="1" smtClean="0">
                <a:solidFill>
                  <a:srgbClr val="FF0000"/>
                </a:solidFill>
              </a:rPr>
              <a:t>replace</a:t>
            </a:r>
            <a:r>
              <a:rPr lang="sv-SE" sz="1600" b="1" dirty="0" smtClean="0">
                <a:solidFill>
                  <a:srgbClr val="FF0000"/>
                </a:solidFill>
              </a:rPr>
              <a:t> </a:t>
            </a:r>
            <a:r>
              <a:rPr lang="sv-SE" sz="1600" b="1" dirty="0" err="1" smtClean="0">
                <a:solidFill>
                  <a:srgbClr val="FF0000"/>
                </a:solidFill>
              </a:rPr>
              <a:t>outdated</a:t>
            </a:r>
            <a:r>
              <a:rPr lang="sv-SE" sz="1600" b="1" dirty="0" smtClean="0">
                <a:solidFill>
                  <a:srgbClr val="FF0000"/>
                </a:solidFill>
              </a:rPr>
              <a:t> </a:t>
            </a:r>
            <a:r>
              <a:rPr lang="sv-SE" sz="1600" b="1" dirty="0" err="1" smtClean="0">
                <a:solidFill>
                  <a:srgbClr val="FF0000"/>
                </a:solidFill>
              </a:rPr>
              <a:t>content</a:t>
            </a:r>
            <a:r>
              <a:rPr lang="sv-SE" sz="1600" b="1" dirty="0" smtClean="0">
                <a:solidFill>
                  <a:srgbClr val="FF0000"/>
                </a:solidFill>
              </a:rPr>
              <a:t>, and </a:t>
            </a:r>
            <a:r>
              <a:rPr lang="sv-SE" sz="1600" b="1" dirty="0" err="1" smtClean="0">
                <a:solidFill>
                  <a:srgbClr val="FF0000"/>
                </a:solidFill>
              </a:rPr>
              <a:t>add</a:t>
            </a:r>
            <a:r>
              <a:rPr lang="sv-SE" sz="1600" b="1" dirty="0" smtClean="0">
                <a:solidFill>
                  <a:srgbClr val="FF0000"/>
                </a:solidFill>
              </a:rPr>
              <a:t> new </a:t>
            </a:r>
            <a:r>
              <a:rPr lang="sv-SE" sz="1600" b="1" dirty="0" err="1" smtClean="0">
                <a:solidFill>
                  <a:srgbClr val="FF0000"/>
                </a:solidFill>
              </a:rPr>
              <a:t>missing</a:t>
            </a:r>
            <a:r>
              <a:rPr lang="sv-SE" sz="1600" b="1" dirty="0" smtClean="0">
                <a:solidFill>
                  <a:srgbClr val="FF0000"/>
                </a:solidFill>
              </a:rPr>
              <a:t> </a:t>
            </a:r>
            <a:r>
              <a:rPr lang="sv-SE" sz="1600" b="1" dirty="0" err="1" smtClean="0">
                <a:solidFill>
                  <a:srgbClr val="FF0000"/>
                </a:solidFill>
              </a:rPr>
              <a:t>content</a:t>
            </a:r>
            <a:r>
              <a:rPr lang="sv-SE" sz="1600" b="1" dirty="0" smtClean="0">
                <a:solidFill>
                  <a:srgbClr val="FF0000"/>
                </a:solidFill>
              </a:rPr>
              <a:t>)</a:t>
            </a:r>
            <a:endParaRPr lang="sv-SE" sz="1600" b="1" dirty="0">
              <a:solidFill>
                <a:srgbClr val="FF0000"/>
              </a:solidFill>
            </a:endParaRPr>
          </a:p>
        </p:txBody>
      </p:sp>
      <p:sp>
        <p:nvSpPr>
          <p:cNvPr id="18" name="TextBox 17"/>
          <p:cNvSpPr txBox="1"/>
          <p:nvPr/>
        </p:nvSpPr>
        <p:spPr>
          <a:xfrm>
            <a:off x="3534273" y="2359537"/>
            <a:ext cx="726481" cy="338554"/>
          </a:xfrm>
          <a:prstGeom prst="rect">
            <a:avLst/>
          </a:prstGeom>
          <a:noFill/>
        </p:spPr>
        <p:txBody>
          <a:bodyPr wrap="none" rtlCol="0">
            <a:spAutoFit/>
          </a:bodyPr>
          <a:lstStyle/>
          <a:p>
            <a:r>
              <a:rPr lang="sv-SE" sz="1600" dirty="0" smtClean="0"/>
              <a:t>Assess</a:t>
            </a:r>
            <a:endParaRPr lang="sv-SE" sz="1600" dirty="0"/>
          </a:p>
        </p:txBody>
      </p:sp>
      <p:sp>
        <p:nvSpPr>
          <p:cNvPr id="19" name="TextBox 18"/>
          <p:cNvSpPr txBox="1"/>
          <p:nvPr/>
        </p:nvSpPr>
        <p:spPr>
          <a:xfrm>
            <a:off x="4391783" y="3227216"/>
            <a:ext cx="1309974" cy="338554"/>
          </a:xfrm>
          <a:prstGeom prst="rect">
            <a:avLst/>
          </a:prstGeom>
          <a:noFill/>
        </p:spPr>
        <p:txBody>
          <a:bodyPr wrap="none" rtlCol="0">
            <a:spAutoFit/>
          </a:bodyPr>
          <a:lstStyle/>
          <a:p>
            <a:r>
              <a:rPr lang="sv-SE" sz="1600" dirty="0" smtClean="0"/>
              <a:t>Contextualize</a:t>
            </a:r>
            <a:endParaRPr lang="sv-SE" sz="1600" dirty="0"/>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21" name="TextBox 20"/>
          <p:cNvSpPr txBox="1"/>
          <p:nvPr/>
        </p:nvSpPr>
        <p:spPr>
          <a:xfrm>
            <a:off x="2019960" y="4771632"/>
            <a:ext cx="6918882" cy="307777"/>
          </a:xfrm>
          <a:prstGeom prst="rect">
            <a:avLst/>
          </a:prstGeom>
          <a:noFill/>
        </p:spPr>
        <p:txBody>
          <a:bodyPr wrap="none" rtlCol="0">
            <a:spAutoFit/>
          </a:bodyPr>
          <a:lstStyle/>
          <a:p>
            <a:r>
              <a:rPr lang="sv-SE" sz="1400" i="1" dirty="0" smtClean="0"/>
              <a:t>( </a:t>
            </a:r>
            <a:r>
              <a:rPr lang="sv-SE" sz="1400" i="1" dirty="0" err="1" smtClean="0"/>
              <a:t>Adapted</a:t>
            </a:r>
            <a:r>
              <a:rPr lang="sv-SE" sz="1400" i="1" dirty="0" smtClean="0"/>
              <a:t> </a:t>
            </a:r>
            <a:r>
              <a:rPr lang="sv-SE" sz="1400" i="1" dirty="0" err="1" smtClean="0"/>
              <a:t>somewhat</a:t>
            </a:r>
            <a:r>
              <a:rPr lang="sv-SE" sz="1400" i="1" dirty="0" smtClean="0"/>
              <a:t> from </a:t>
            </a:r>
            <a:r>
              <a:rPr lang="sv-SE" sz="1400" i="1" dirty="0" err="1" smtClean="0"/>
              <a:t>Dalkir</a:t>
            </a:r>
            <a:r>
              <a:rPr lang="sv-SE" sz="1400" i="1" dirty="0" smtClean="0"/>
              <a:t> K. (2011) </a:t>
            </a:r>
            <a:r>
              <a:rPr lang="sv-SE" sz="1400" i="1" dirty="0" err="1" smtClean="0"/>
              <a:t>Knowledge</a:t>
            </a:r>
            <a:r>
              <a:rPr lang="sv-SE" sz="1400" i="1" dirty="0" smtClean="0"/>
              <a:t> management in </a:t>
            </a:r>
            <a:r>
              <a:rPr lang="sv-SE" sz="1400" i="1" dirty="0" err="1" smtClean="0"/>
              <a:t>Theory</a:t>
            </a:r>
            <a:r>
              <a:rPr lang="sv-SE" sz="1400" i="1" dirty="0" smtClean="0"/>
              <a:t> and </a:t>
            </a:r>
            <a:r>
              <a:rPr lang="sv-SE" sz="1400" i="1" dirty="0" err="1" smtClean="0"/>
              <a:t>Practice</a:t>
            </a:r>
            <a:r>
              <a:rPr lang="sv-SE" sz="1400" i="1" dirty="0" smtClean="0"/>
              <a:t>)</a:t>
            </a:r>
            <a:endParaRPr lang="sv-SE" sz="1400" i="1" dirty="0"/>
          </a:p>
        </p:txBody>
      </p:sp>
    </p:spTree>
    <p:extLst>
      <p:ext uri="{BB962C8B-B14F-4D97-AF65-F5344CB8AC3E}">
        <p14:creationId xmlns:p14="http://schemas.microsoft.com/office/powerpoint/2010/main" val="3716228952"/>
      </p:ext>
    </p:extLst>
  </p:cSld>
  <p:clrMapOvr>
    <a:masterClrMapping/>
  </p:clrMapOvr>
  <mc:AlternateContent xmlns:mc="http://schemas.openxmlformats.org/markup-compatibility/2006" xmlns:p14="http://schemas.microsoft.com/office/powerpoint/2010/main">
    <mc:Choice Requires="p14">
      <p:transition spd="slow" p14:dur="2000" advTm="44369"/>
    </mc:Choice>
    <mc:Fallback xmlns="">
      <p:transition spd="slow" advTm="44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04" y="528474"/>
            <a:ext cx="7884167" cy="596700"/>
          </a:xfrm>
        </p:spPr>
        <p:txBody>
          <a:bodyPr/>
          <a:lstStyle/>
          <a:p>
            <a:r>
              <a:rPr lang="sv-SE" dirty="0" err="1" smtClean="0"/>
              <a:t>Other</a:t>
            </a:r>
            <a:r>
              <a:rPr lang="sv-SE" dirty="0" smtClean="0"/>
              <a:t> </a:t>
            </a:r>
            <a:r>
              <a:rPr lang="sv-SE" dirty="0" err="1" smtClean="0"/>
              <a:t>descriptions</a:t>
            </a:r>
            <a:r>
              <a:rPr lang="sv-SE" dirty="0" smtClean="0"/>
              <a:t> </a:t>
            </a:r>
            <a:r>
              <a:rPr lang="sv-SE" dirty="0" err="1" smtClean="0"/>
              <a:t>of</a:t>
            </a:r>
            <a:r>
              <a:rPr lang="sv-SE" dirty="0" smtClean="0"/>
              <a:t> the KM </a:t>
            </a:r>
            <a:r>
              <a:rPr lang="sv-SE" dirty="0" err="1" smtClean="0"/>
              <a:t>Cycle</a:t>
            </a:r>
            <a:endParaRPr lang="sv-SE" dirty="0"/>
          </a:p>
        </p:txBody>
      </p:sp>
      <p:graphicFrame>
        <p:nvGraphicFramePr>
          <p:cNvPr id="4" name="Table 3"/>
          <p:cNvGraphicFramePr>
            <a:graphicFrameLocks noGrp="1"/>
          </p:cNvGraphicFramePr>
          <p:nvPr>
            <p:extLst>
              <p:ext uri="{D42A27DB-BD31-4B8C-83A1-F6EECF244321}">
                <p14:modId xmlns:p14="http://schemas.microsoft.com/office/powerpoint/2010/main" val="1146133181"/>
              </p:ext>
            </p:extLst>
          </p:nvPr>
        </p:nvGraphicFramePr>
        <p:xfrm>
          <a:off x="635644" y="1224234"/>
          <a:ext cx="7572689" cy="3719517"/>
        </p:xfrm>
        <a:graphic>
          <a:graphicData uri="http://schemas.openxmlformats.org/drawingml/2006/table">
            <a:tbl>
              <a:tblPr firstRow="1" firstCol="1" bandRow="1">
                <a:tableStyleId>{5C22544A-7EE6-4342-B048-85BDC9FD1C3A}</a:tableStyleId>
              </a:tblPr>
              <a:tblGrid>
                <a:gridCol w="2685111">
                  <a:extLst>
                    <a:ext uri="{9D8B030D-6E8A-4147-A177-3AD203B41FA5}">
                      <a16:colId xmlns:a16="http://schemas.microsoft.com/office/drawing/2014/main" val="379563833"/>
                    </a:ext>
                  </a:extLst>
                </a:gridCol>
                <a:gridCol w="4887578">
                  <a:extLst>
                    <a:ext uri="{9D8B030D-6E8A-4147-A177-3AD203B41FA5}">
                      <a16:colId xmlns:a16="http://schemas.microsoft.com/office/drawing/2014/main" val="1104248656"/>
                    </a:ext>
                  </a:extLst>
                </a:gridCol>
              </a:tblGrid>
              <a:tr h="342366">
                <a:tc>
                  <a:txBody>
                    <a:bodyPr/>
                    <a:lstStyle/>
                    <a:p>
                      <a:pPr algn="just">
                        <a:spcAft>
                          <a:spcPts val="0"/>
                        </a:spcAft>
                      </a:pPr>
                      <a:r>
                        <a:rPr lang="en-US" sz="1600" dirty="0">
                          <a:effectLst/>
                        </a:rPr>
                        <a:t>Author</a:t>
                      </a:r>
                      <a:endParaRPr lang="sv-SE" sz="1600" dirty="0">
                        <a:effectLst/>
                        <a:latin typeface="Cambria" panose="02040503050406030204" pitchFamily="18" charset="0"/>
                        <a:ea typeface="MS Mincho"/>
                        <a:cs typeface="Arial" panose="020B0604020202020204" pitchFamily="34" charset="0"/>
                      </a:endParaRPr>
                    </a:p>
                  </a:txBody>
                  <a:tcPr marL="68580" marR="68580" marT="0" marB="0"/>
                </a:tc>
                <a:tc>
                  <a:txBody>
                    <a:bodyPr/>
                    <a:lstStyle/>
                    <a:p>
                      <a:pPr algn="just">
                        <a:spcAft>
                          <a:spcPts val="0"/>
                        </a:spcAft>
                      </a:pPr>
                      <a:r>
                        <a:rPr lang="en-US" sz="1600" dirty="0">
                          <a:effectLst/>
                        </a:rPr>
                        <a:t>Processes/ Activities</a:t>
                      </a:r>
                      <a:endParaRPr lang="sv-SE" sz="1600" dirty="0">
                        <a:effectLst/>
                        <a:latin typeface="Cambria" panose="02040503050406030204" pitchFamily="18" charset="0"/>
                        <a:ea typeface="MS Mincho"/>
                        <a:cs typeface="Arial" panose="020B0604020202020204" pitchFamily="34" charset="0"/>
                      </a:endParaRPr>
                    </a:p>
                  </a:txBody>
                  <a:tcPr marL="68580" marR="68580" marT="0" marB="0"/>
                </a:tc>
                <a:extLst>
                  <a:ext uri="{0D108BD9-81ED-4DB2-BD59-A6C34878D82A}">
                    <a16:rowId xmlns:a16="http://schemas.microsoft.com/office/drawing/2014/main" val="694857630"/>
                  </a:ext>
                </a:extLst>
              </a:tr>
              <a:tr h="390111">
                <a:tc>
                  <a:txBody>
                    <a:bodyPr/>
                    <a:lstStyle/>
                    <a:p>
                      <a:pPr algn="just">
                        <a:spcAft>
                          <a:spcPts val="0"/>
                        </a:spcAft>
                      </a:pPr>
                      <a:r>
                        <a:rPr lang="en-US" sz="1400">
                          <a:effectLst/>
                        </a:rPr>
                        <a:t>Meyer and Zack (1996)</a:t>
                      </a:r>
                      <a:endParaRPr lang="sv-SE" sz="1400">
                        <a:effectLst/>
                        <a:latin typeface="Cambria" panose="02040503050406030204" pitchFamily="18" charset="0"/>
                        <a:ea typeface="MS Mincho"/>
                        <a:cs typeface="Arial" panose="020B0604020202020204" pitchFamily="34" charset="0"/>
                      </a:endParaRPr>
                    </a:p>
                  </a:txBody>
                  <a:tcPr marL="68580" marR="68580" marT="0" marB="0"/>
                </a:tc>
                <a:tc>
                  <a:txBody>
                    <a:bodyPr/>
                    <a:lstStyle/>
                    <a:p>
                      <a:pPr algn="just">
                        <a:spcAft>
                          <a:spcPts val="0"/>
                        </a:spcAft>
                      </a:pPr>
                      <a:r>
                        <a:rPr lang="en-US" sz="1400">
                          <a:effectLst/>
                        </a:rPr>
                        <a:t>Acquire, refine, store, distribute and present knowledge</a:t>
                      </a:r>
                      <a:endParaRPr lang="sv-SE" sz="1400">
                        <a:effectLst/>
                        <a:latin typeface="Cambria" panose="02040503050406030204" pitchFamily="18" charset="0"/>
                        <a:ea typeface="MS Mincho"/>
                        <a:cs typeface="Arial" panose="020B0604020202020204" pitchFamily="34" charset="0"/>
                      </a:endParaRPr>
                    </a:p>
                  </a:txBody>
                  <a:tcPr marL="68580" marR="68580" marT="0" marB="0"/>
                </a:tc>
                <a:extLst>
                  <a:ext uri="{0D108BD9-81ED-4DB2-BD59-A6C34878D82A}">
                    <a16:rowId xmlns:a16="http://schemas.microsoft.com/office/drawing/2014/main" val="3646452448"/>
                  </a:ext>
                </a:extLst>
              </a:tr>
              <a:tr h="390111">
                <a:tc>
                  <a:txBody>
                    <a:bodyPr/>
                    <a:lstStyle/>
                    <a:p>
                      <a:pPr algn="just">
                        <a:spcAft>
                          <a:spcPts val="0"/>
                        </a:spcAft>
                      </a:pPr>
                      <a:r>
                        <a:rPr lang="en-US" sz="1400" dirty="0" err="1">
                          <a:effectLst/>
                        </a:rPr>
                        <a:t>Alavi</a:t>
                      </a:r>
                      <a:r>
                        <a:rPr lang="en-US" sz="1400" dirty="0">
                          <a:effectLst/>
                        </a:rPr>
                        <a:t> and </a:t>
                      </a:r>
                      <a:r>
                        <a:rPr lang="en-US" sz="1400" dirty="0" err="1">
                          <a:effectLst/>
                        </a:rPr>
                        <a:t>Leidner</a:t>
                      </a:r>
                      <a:r>
                        <a:rPr lang="en-US" sz="1400" dirty="0">
                          <a:effectLst/>
                        </a:rPr>
                        <a:t> (2001)</a:t>
                      </a:r>
                      <a:endParaRPr lang="sv-SE" sz="1400" dirty="0">
                        <a:effectLst/>
                      </a:endParaRPr>
                    </a:p>
                    <a:p>
                      <a:pPr algn="just">
                        <a:spcAft>
                          <a:spcPts val="0"/>
                        </a:spcAft>
                      </a:pPr>
                      <a:r>
                        <a:rPr lang="en-US" sz="1400" dirty="0">
                          <a:effectLst/>
                        </a:rPr>
                        <a:t> </a:t>
                      </a:r>
                      <a:endParaRPr lang="sv-SE" sz="1400" dirty="0">
                        <a:effectLst/>
                        <a:latin typeface="Cambria" panose="02040503050406030204" pitchFamily="18" charset="0"/>
                        <a:ea typeface="MS Mincho"/>
                        <a:cs typeface="Arial" panose="020B0604020202020204" pitchFamily="34" charset="0"/>
                      </a:endParaRPr>
                    </a:p>
                  </a:txBody>
                  <a:tcPr marL="68580" marR="68580" marT="0" marB="0"/>
                </a:tc>
                <a:tc>
                  <a:txBody>
                    <a:bodyPr/>
                    <a:lstStyle/>
                    <a:p>
                      <a:pPr algn="just">
                        <a:spcAft>
                          <a:spcPts val="0"/>
                        </a:spcAft>
                      </a:pPr>
                      <a:r>
                        <a:rPr lang="en-US" sz="1400">
                          <a:effectLst/>
                        </a:rPr>
                        <a:t>Create, store and /or retrieve, transfer and apply knowledge</a:t>
                      </a:r>
                      <a:endParaRPr lang="sv-SE" sz="1400">
                        <a:effectLst/>
                        <a:latin typeface="Cambria" panose="02040503050406030204" pitchFamily="18" charset="0"/>
                        <a:ea typeface="MS Mincho"/>
                        <a:cs typeface="Arial" panose="020B0604020202020204" pitchFamily="34" charset="0"/>
                      </a:endParaRPr>
                    </a:p>
                  </a:txBody>
                  <a:tcPr marL="68580" marR="68580" marT="0" marB="0"/>
                </a:tc>
                <a:extLst>
                  <a:ext uri="{0D108BD9-81ED-4DB2-BD59-A6C34878D82A}">
                    <a16:rowId xmlns:a16="http://schemas.microsoft.com/office/drawing/2014/main" val="3339845740"/>
                  </a:ext>
                </a:extLst>
              </a:tr>
              <a:tr h="390111">
                <a:tc>
                  <a:txBody>
                    <a:bodyPr/>
                    <a:lstStyle/>
                    <a:p>
                      <a:pPr algn="just">
                        <a:spcAft>
                          <a:spcPts val="0"/>
                        </a:spcAft>
                      </a:pPr>
                      <a:r>
                        <a:rPr lang="en-US" sz="1400">
                          <a:effectLst/>
                        </a:rPr>
                        <a:t>Tiwana (2000)</a:t>
                      </a:r>
                      <a:endParaRPr lang="sv-SE" sz="1400">
                        <a:effectLst/>
                        <a:latin typeface="Cambria" panose="02040503050406030204" pitchFamily="18" charset="0"/>
                        <a:ea typeface="MS Mincho"/>
                        <a:cs typeface="Arial" panose="020B0604020202020204" pitchFamily="34" charset="0"/>
                      </a:endParaRPr>
                    </a:p>
                  </a:txBody>
                  <a:tcPr marL="68580" marR="68580" marT="0" marB="0"/>
                </a:tc>
                <a:tc>
                  <a:txBody>
                    <a:bodyPr/>
                    <a:lstStyle/>
                    <a:p>
                      <a:pPr algn="just">
                        <a:spcAft>
                          <a:spcPts val="0"/>
                        </a:spcAft>
                      </a:pPr>
                      <a:r>
                        <a:rPr lang="en-US" sz="1400">
                          <a:effectLst/>
                        </a:rPr>
                        <a:t>Analyze, align, design, audit, design, create, develop, deploy, manage and evaluate knowledge</a:t>
                      </a:r>
                      <a:endParaRPr lang="sv-SE" sz="1400">
                        <a:effectLst/>
                        <a:latin typeface="Cambria" panose="02040503050406030204" pitchFamily="18" charset="0"/>
                        <a:ea typeface="MS Mincho"/>
                        <a:cs typeface="Arial" panose="020B0604020202020204" pitchFamily="34" charset="0"/>
                      </a:endParaRPr>
                    </a:p>
                  </a:txBody>
                  <a:tcPr marL="68580" marR="68580" marT="0" marB="0"/>
                </a:tc>
                <a:extLst>
                  <a:ext uri="{0D108BD9-81ED-4DB2-BD59-A6C34878D82A}">
                    <a16:rowId xmlns:a16="http://schemas.microsoft.com/office/drawing/2014/main" val="66599813"/>
                  </a:ext>
                </a:extLst>
              </a:tr>
              <a:tr h="195055">
                <a:tc>
                  <a:txBody>
                    <a:bodyPr/>
                    <a:lstStyle/>
                    <a:p>
                      <a:pPr algn="just">
                        <a:spcAft>
                          <a:spcPts val="0"/>
                        </a:spcAft>
                      </a:pPr>
                      <a:r>
                        <a:rPr lang="en-US" sz="1400">
                          <a:effectLst/>
                        </a:rPr>
                        <a:t>Awad and Ghaziri (2004)</a:t>
                      </a:r>
                      <a:endParaRPr lang="sv-SE" sz="1400">
                        <a:effectLst/>
                        <a:latin typeface="Cambria" panose="02040503050406030204" pitchFamily="18" charset="0"/>
                        <a:ea typeface="MS Mincho"/>
                        <a:cs typeface="Arial" panose="020B0604020202020204" pitchFamily="34" charset="0"/>
                      </a:endParaRPr>
                    </a:p>
                  </a:txBody>
                  <a:tcPr marL="68580" marR="68580" marT="0" marB="0"/>
                </a:tc>
                <a:tc>
                  <a:txBody>
                    <a:bodyPr/>
                    <a:lstStyle/>
                    <a:p>
                      <a:pPr algn="just">
                        <a:spcAft>
                          <a:spcPts val="0"/>
                        </a:spcAft>
                      </a:pPr>
                      <a:r>
                        <a:rPr lang="en-US" sz="1400">
                          <a:effectLst/>
                        </a:rPr>
                        <a:t>Capture, organize, refine and transfer knowledge</a:t>
                      </a:r>
                      <a:endParaRPr lang="sv-SE" sz="1400">
                        <a:effectLst/>
                        <a:latin typeface="Cambria" panose="02040503050406030204" pitchFamily="18" charset="0"/>
                        <a:ea typeface="MS Mincho"/>
                        <a:cs typeface="Arial" panose="020B0604020202020204" pitchFamily="34" charset="0"/>
                      </a:endParaRPr>
                    </a:p>
                  </a:txBody>
                  <a:tcPr marL="68580" marR="68580" marT="0" marB="0"/>
                </a:tc>
                <a:extLst>
                  <a:ext uri="{0D108BD9-81ED-4DB2-BD59-A6C34878D82A}">
                    <a16:rowId xmlns:a16="http://schemas.microsoft.com/office/drawing/2014/main" val="2029559662"/>
                  </a:ext>
                </a:extLst>
              </a:tr>
              <a:tr h="195055">
                <a:tc>
                  <a:txBody>
                    <a:bodyPr/>
                    <a:lstStyle/>
                    <a:p>
                      <a:pPr algn="just">
                        <a:spcAft>
                          <a:spcPts val="0"/>
                        </a:spcAft>
                      </a:pPr>
                      <a:r>
                        <a:rPr lang="en-US" sz="1400">
                          <a:effectLst/>
                        </a:rPr>
                        <a:t>Sagsan (2009)</a:t>
                      </a:r>
                      <a:endParaRPr lang="sv-SE" sz="1400">
                        <a:effectLst/>
                        <a:latin typeface="Cambria" panose="02040503050406030204" pitchFamily="18" charset="0"/>
                        <a:ea typeface="MS Mincho"/>
                        <a:cs typeface="Arial" panose="020B0604020202020204" pitchFamily="34" charset="0"/>
                      </a:endParaRPr>
                    </a:p>
                  </a:txBody>
                  <a:tcPr marL="68580" marR="68580" marT="0" marB="0"/>
                </a:tc>
                <a:tc>
                  <a:txBody>
                    <a:bodyPr/>
                    <a:lstStyle/>
                    <a:p>
                      <a:pPr algn="just">
                        <a:spcAft>
                          <a:spcPts val="0"/>
                        </a:spcAft>
                      </a:pPr>
                      <a:r>
                        <a:rPr lang="en-US" sz="1400">
                          <a:effectLst/>
                        </a:rPr>
                        <a:t>Create, share, structure, use and audit knowledge</a:t>
                      </a:r>
                      <a:endParaRPr lang="sv-SE" sz="1400">
                        <a:effectLst/>
                        <a:latin typeface="Cambria" panose="02040503050406030204" pitchFamily="18" charset="0"/>
                        <a:ea typeface="MS Mincho"/>
                        <a:cs typeface="Arial" panose="020B0604020202020204" pitchFamily="34" charset="0"/>
                      </a:endParaRPr>
                    </a:p>
                  </a:txBody>
                  <a:tcPr marL="68580" marR="68580" marT="0" marB="0"/>
                </a:tc>
                <a:extLst>
                  <a:ext uri="{0D108BD9-81ED-4DB2-BD59-A6C34878D82A}">
                    <a16:rowId xmlns:a16="http://schemas.microsoft.com/office/drawing/2014/main" val="986608087"/>
                  </a:ext>
                </a:extLst>
              </a:tr>
              <a:tr h="390111">
                <a:tc>
                  <a:txBody>
                    <a:bodyPr/>
                    <a:lstStyle/>
                    <a:p>
                      <a:pPr algn="just">
                        <a:spcAft>
                          <a:spcPts val="0"/>
                        </a:spcAft>
                      </a:pPr>
                      <a:r>
                        <a:rPr lang="en-US" sz="1400">
                          <a:effectLst/>
                        </a:rPr>
                        <a:t>Turban et al. (2011)</a:t>
                      </a:r>
                      <a:endParaRPr lang="sv-SE" sz="1400">
                        <a:effectLst/>
                        <a:latin typeface="Cambria" panose="02040503050406030204" pitchFamily="18" charset="0"/>
                        <a:ea typeface="MS Mincho"/>
                        <a:cs typeface="Arial" panose="020B0604020202020204" pitchFamily="34" charset="0"/>
                      </a:endParaRPr>
                    </a:p>
                  </a:txBody>
                  <a:tcPr marL="68580" marR="68580" marT="0" marB="0"/>
                </a:tc>
                <a:tc>
                  <a:txBody>
                    <a:bodyPr/>
                    <a:lstStyle/>
                    <a:p>
                      <a:pPr algn="just">
                        <a:spcAft>
                          <a:spcPts val="0"/>
                        </a:spcAft>
                      </a:pPr>
                      <a:r>
                        <a:rPr lang="en-US" sz="1400">
                          <a:effectLst/>
                        </a:rPr>
                        <a:t>Create, capture, refine, store, manage and disseminate knowledge</a:t>
                      </a:r>
                      <a:endParaRPr lang="sv-SE" sz="1400">
                        <a:effectLst/>
                        <a:latin typeface="Cambria" panose="02040503050406030204" pitchFamily="18" charset="0"/>
                        <a:ea typeface="MS Mincho"/>
                        <a:cs typeface="Arial" panose="020B0604020202020204" pitchFamily="34" charset="0"/>
                      </a:endParaRPr>
                    </a:p>
                  </a:txBody>
                  <a:tcPr marL="68580" marR="68580" marT="0" marB="0"/>
                </a:tc>
                <a:extLst>
                  <a:ext uri="{0D108BD9-81ED-4DB2-BD59-A6C34878D82A}">
                    <a16:rowId xmlns:a16="http://schemas.microsoft.com/office/drawing/2014/main" val="1734658091"/>
                  </a:ext>
                </a:extLst>
              </a:tr>
              <a:tr h="390111">
                <a:tc>
                  <a:txBody>
                    <a:bodyPr/>
                    <a:lstStyle/>
                    <a:p>
                      <a:pPr algn="just">
                        <a:spcAft>
                          <a:spcPts val="0"/>
                        </a:spcAft>
                      </a:pPr>
                      <a:r>
                        <a:rPr lang="en-US" sz="1400">
                          <a:effectLst/>
                        </a:rPr>
                        <a:t>O’Dell et al. (2003)</a:t>
                      </a:r>
                      <a:endParaRPr lang="sv-SE" sz="1400">
                        <a:effectLst/>
                      </a:endParaRPr>
                    </a:p>
                    <a:p>
                      <a:pPr algn="just">
                        <a:spcAft>
                          <a:spcPts val="0"/>
                        </a:spcAft>
                      </a:pPr>
                      <a:r>
                        <a:rPr lang="en-US" sz="1400">
                          <a:effectLst/>
                        </a:rPr>
                        <a:t> </a:t>
                      </a:r>
                      <a:endParaRPr lang="sv-SE" sz="1400">
                        <a:effectLst/>
                        <a:latin typeface="Cambria" panose="02040503050406030204" pitchFamily="18" charset="0"/>
                        <a:ea typeface="MS Mincho"/>
                        <a:cs typeface="Arial" panose="020B0604020202020204" pitchFamily="34" charset="0"/>
                      </a:endParaRPr>
                    </a:p>
                  </a:txBody>
                  <a:tcPr marL="68580" marR="68580" marT="0" marB="0"/>
                </a:tc>
                <a:tc>
                  <a:txBody>
                    <a:bodyPr/>
                    <a:lstStyle/>
                    <a:p>
                      <a:pPr algn="just">
                        <a:spcAft>
                          <a:spcPts val="0"/>
                        </a:spcAft>
                      </a:pPr>
                      <a:r>
                        <a:rPr lang="en-US" sz="1400">
                          <a:effectLst/>
                        </a:rPr>
                        <a:t>Organize, share, adapt, use, create, define and collecting knowledge</a:t>
                      </a:r>
                      <a:endParaRPr lang="sv-SE" sz="1400">
                        <a:effectLst/>
                        <a:latin typeface="Cambria" panose="02040503050406030204" pitchFamily="18" charset="0"/>
                        <a:ea typeface="MS Mincho"/>
                        <a:cs typeface="Arial" panose="020B0604020202020204" pitchFamily="34" charset="0"/>
                      </a:endParaRPr>
                    </a:p>
                  </a:txBody>
                  <a:tcPr marL="68580" marR="68580" marT="0" marB="0"/>
                </a:tc>
                <a:extLst>
                  <a:ext uri="{0D108BD9-81ED-4DB2-BD59-A6C34878D82A}">
                    <a16:rowId xmlns:a16="http://schemas.microsoft.com/office/drawing/2014/main" val="2369205559"/>
                  </a:ext>
                </a:extLst>
              </a:tr>
              <a:tr h="390111">
                <a:tc>
                  <a:txBody>
                    <a:bodyPr/>
                    <a:lstStyle/>
                    <a:p>
                      <a:pPr algn="just">
                        <a:spcAft>
                          <a:spcPts val="0"/>
                        </a:spcAft>
                      </a:pPr>
                      <a:r>
                        <a:rPr lang="en-US" sz="1400">
                          <a:effectLst/>
                        </a:rPr>
                        <a:t>Bukowitz and Williams (2000)</a:t>
                      </a:r>
                      <a:endParaRPr lang="sv-SE" sz="1400">
                        <a:effectLst/>
                        <a:latin typeface="Cambria" panose="02040503050406030204" pitchFamily="18" charset="0"/>
                        <a:ea typeface="MS Mincho"/>
                        <a:cs typeface="Arial" panose="020B0604020202020204" pitchFamily="34" charset="0"/>
                      </a:endParaRPr>
                    </a:p>
                  </a:txBody>
                  <a:tcPr marL="68580" marR="68580" marT="0" marB="0"/>
                </a:tc>
                <a:tc>
                  <a:txBody>
                    <a:bodyPr/>
                    <a:lstStyle/>
                    <a:p>
                      <a:pPr algn="just">
                        <a:spcAft>
                          <a:spcPts val="0"/>
                        </a:spcAft>
                      </a:pPr>
                      <a:r>
                        <a:rPr lang="en-US" sz="1400">
                          <a:effectLst/>
                        </a:rPr>
                        <a:t>Get, use, learn, contribute, assess, build and/or sustain and divest knowledge</a:t>
                      </a:r>
                      <a:endParaRPr lang="sv-SE" sz="1400">
                        <a:effectLst/>
                        <a:latin typeface="Cambria" panose="02040503050406030204" pitchFamily="18" charset="0"/>
                        <a:ea typeface="MS Mincho"/>
                        <a:cs typeface="Arial" panose="020B0604020202020204" pitchFamily="34" charset="0"/>
                      </a:endParaRPr>
                    </a:p>
                  </a:txBody>
                  <a:tcPr marL="68580" marR="68580" marT="0" marB="0"/>
                </a:tc>
                <a:extLst>
                  <a:ext uri="{0D108BD9-81ED-4DB2-BD59-A6C34878D82A}">
                    <a16:rowId xmlns:a16="http://schemas.microsoft.com/office/drawing/2014/main" val="1644191934"/>
                  </a:ext>
                </a:extLst>
              </a:tr>
              <a:tr h="390111">
                <a:tc>
                  <a:txBody>
                    <a:bodyPr/>
                    <a:lstStyle/>
                    <a:p>
                      <a:pPr algn="just">
                        <a:spcAft>
                          <a:spcPts val="0"/>
                        </a:spcAft>
                      </a:pPr>
                      <a:r>
                        <a:rPr lang="en-US" sz="1400" dirty="0" err="1">
                          <a:effectLst/>
                        </a:rPr>
                        <a:t>Wiig</a:t>
                      </a:r>
                      <a:r>
                        <a:rPr lang="en-US" sz="1400" dirty="0">
                          <a:effectLst/>
                        </a:rPr>
                        <a:t> (1994)</a:t>
                      </a:r>
                      <a:endParaRPr lang="sv-SE" sz="1400" dirty="0">
                        <a:effectLst/>
                      </a:endParaRPr>
                    </a:p>
                    <a:p>
                      <a:pPr algn="just">
                        <a:spcAft>
                          <a:spcPts val="0"/>
                        </a:spcAft>
                      </a:pPr>
                      <a:r>
                        <a:rPr lang="en-US" sz="1400" dirty="0">
                          <a:effectLst/>
                        </a:rPr>
                        <a:t> </a:t>
                      </a:r>
                      <a:endParaRPr lang="sv-SE" sz="1400" dirty="0">
                        <a:effectLst/>
                        <a:latin typeface="Cambria" panose="02040503050406030204" pitchFamily="18" charset="0"/>
                        <a:ea typeface="MS Mincho"/>
                        <a:cs typeface="Arial" panose="020B0604020202020204" pitchFamily="34" charset="0"/>
                      </a:endParaRPr>
                    </a:p>
                  </a:txBody>
                  <a:tcPr marL="68580" marR="68580" marT="0" marB="0"/>
                </a:tc>
                <a:tc>
                  <a:txBody>
                    <a:bodyPr/>
                    <a:lstStyle/>
                    <a:p>
                      <a:pPr algn="just">
                        <a:spcAft>
                          <a:spcPts val="0"/>
                        </a:spcAft>
                      </a:pPr>
                      <a:r>
                        <a:rPr lang="en-US" sz="1400" dirty="0">
                          <a:effectLst/>
                        </a:rPr>
                        <a:t>Build, hold, pool and apply knowledge</a:t>
                      </a:r>
                      <a:endParaRPr lang="sv-SE" sz="1400" dirty="0">
                        <a:effectLst/>
                        <a:latin typeface="Cambria" panose="02040503050406030204" pitchFamily="18" charset="0"/>
                        <a:ea typeface="MS Mincho"/>
                        <a:cs typeface="Arial" panose="020B0604020202020204" pitchFamily="34" charset="0"/>
                      </a:endParaRPr>
                    </a:p>
                  </a:txBody>
                  <a:tcPr marL="68580" marR="68580" marT="0" marB="0"/>
                </a:tc>
                <a:extLst>
                  <a:ext uri="{0D108BD9-81ED-4DB2-BD59-A6C34878D82A}">
                    <a16:rowId xmlns:a16="http://schemas.microsoft.com/office/drawing/2014/main" val="2225177181"/>
                  </a:ext>
                </a:extLst>
              </a:tr>
            </a:tbl>
          </a:graphicData>
        </a:graphic>
      </p:graphicFrame>
      <p:sp>
        <p:nvSpPr>
          <p:cNvPr id="5" name="TextBox 4"/>
          <p:cNvSpPr txBox="1"/>
          <p:nvPr/>
        </p:nvSpPr>
        <p:spPr>
          <a:xfrm rot="16200000">
            <a:off x="6404532" y="2431691"/>
            <a:ext cx="5171159" cy="307777"/>
          </a:xfrm>
          <a:prstGeom prst="rect">
            <a:avLst/>
          </a:prstGeom>
          <a:noFill/>
        </p:spPr>
        <p:txBody>
          <a:bodyPr wrap="none" rtlCol="0">
            <a:spAutoFit/>
          </a:bodyPr>
          <a:lstStyle/>
          <a:p>
            <a:r>
              <a:rPr lang="sv-SE" sz="1400" i="1" dirty="0" err="1" smtClean="0"/>
              <a:t>Alwazae</a:t>
            </a:r>
            <a:r>
              <a:rPr lang="sv-SE" sz="1400" i="1" dirty="0" smtClean="0"/>
              <a:t> M. (2015) Template-driven </a:t>
            </a:r>
            <a:r>
              <a:rPr lang="sv-SE" sz="1400" i="1" dirty="0" err="1" smtClean="0"/>
              <a:t>Documentation</a:t>
            </a:r>
            <a:r>
              <a:rPr lang="sv-SE" sz="1400" i="1" dirty="0" smtClean="0"/>
              <a:t> </a:t>
            </a:r>
            <a:r>
              <a:rPr lang="sv-SE" sz="1400" i="1" dirty="0" err="1" smtClean="0"/>
              <a:t>of</a:t>
            </a:r>
            <a:r>
              <a:rPr lang="sv-SE" sz="1400" i="1" dirty="0" smtClean="0"/>
              <a:t> Best </a:t>
            </a:r>
            <a:r>
              <a:rPr lang="sv-SE" sz="1400" i="1" dirty="0" err="1" smtClean="0"/>
              <a:t>Practices</a:t>
            </a:r>
            <a:endParaRPr lang="sv-SE" sz="1400" i="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128375619"/>
      </p:ext>
    </p:extLst>
  </p:cSld>
  <p:clrMapOvr>
    <a:masterClrMapping/>
  </p:clrMapOvr>
  <mc:AlternateContent xmlns:mc="http://schemas.openxmlformats.org/markup-compatibility/2006" xmlns:p14="http://schemas.microsoft.com/office/powerpoint/2010/main">
    <mc:Choice Requires="p14">
      <p:transition spd="slow" p14:dur="2000" advTm="36715"/>
    </mc:Choice>
    <mc:Fallback xmlns="">
      <p:transition spd="slow" advTm="36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94993" y="1245825"/>
            <a:ext cx="6260769" cy="857250"/>
          </a:xfrm>
          <a:prstGeom prst="rect">
            <a:avLst/>
          </a:prstGeom>
        </p:spPr>
        <p:txBody>
          <a:bodyPr>
            <a:noAutofit/>
          </a:bodyPr>
          <a:lstStyle/>
          <a:p>
            <a:pPr defTabSz="685800">
              <a:spcBef>
                <a:spcPct val="0"/>
              </a:spcBef>
              <a:defRPr/>
            </a:pPr>
            <a:r>
              <a:rPr lang="sv-SE" sz="2700" dirty="0" err="1" smtClean="0">
                <a:latin typeface="+mj-lt"/>
                <a:ea typeface="+mj-ea"/>
                <a:cs typeface="+mj-cs"/>
              </a:rPr>
              <a:t>Knowledge</a:t>
            </a:r>
            <a:r>
              <a:rPr lang="sv-SE" sz="2700" dirty="0" smtClean="0">
                <a:latin typeface="+mj-lt"/>
                <a:ea typeface="+mj-ea"/>
                <a:cs typeface="+mj-cs"/>
              </a:rPr>
              <a:t> </a:t>
            </a:r>
            <a:r>
              <a:rPr lang="sv-SE" sz="2700" dirty="0">
                <a:latin typeface="+mj-lt"/>
                <a:ea typeface="+mj-ea"/>
                <a:cs typeface="+mj-cs"/>
              </a:rPr>
              <a:t>Sharing</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404107595"/>
      </p:ext>
    </p:extLst>
  </p:cSld>
  <p:clrMapOvr>
    <a:masterClrMapping/>
  </p:clrMapOvr>
  <mc:AlternateContent xmlns:mc="http://schemas.openxmlformats.org/markup-compatibility/2006" xmlns:p14="http://schemas.microsoft.com/office/powerpoint/2010/main">
    <mc:Choice Requires="p14">
      <p:transition spd="slow" p14:dur="2000" advTm="5130"/>
    </mc:Choice>
    <mc:Fallback xmlns="">
      <p:transition spd="slow" advTm="5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sv-SE" dirty="0" err="1"/>
              <a:t>Knowledge</a:t>
            </a:r>
            <a:r>
              <a:rPr lang="sv-SE" dirty="0"/>
              <a:t> </a:t>
            </a:r>
            <a:r>
              <a:rPr lang="sv-SE" dirty="0" err="1" smtClean="0"/>
              <a:t>Sharing</a:t>
            </a:r>
            <a:endParaRPr lang="sv-SE" dirty="0"/>
          </a:p>
        </p:txBody>
      </p:sp>
      <p:sp>
        <p:nvSpPr>
          <p:cNvPr id="3" name="Content Placeholder 2"/>
          <p:cNvSpPr>
            <a:spLocks noGrp="1"/>
          </p:cNvSpPr>
          <p:nvPr>
            <p:ph idx="1"/>
          </p:nvPr>
        </p:nvSpPr>
        <p:spPr/>
        <p:txBody>
          <a:bodyPr>
            <a:normAutofit/>
          </a:bodyPr>
          <a:lstStyle/>
          <a:p>
            <a:r>
              <a:rPr lang="sv-SE" sz="1800" dirty="0" err="1"/>
              <a:t>Knowledge</a:t>
            </a:r>
            <a:r>
              <a:rPr lang="sv-SE" sz="1800" dirty="0"/>
              <a:t> </a:t>
            </a:r>
            <a:r>
              <a:rPr lang="sv-SE" sz="1800" dirty="0" err="1" smtClean="0"/>
              <a:t>sharing</a:t>
            </a:r>
            <a:r>
              <a:rPr lang="sv-SE" sz="1800" dirty="0" smtClean="0"/>
              <a:t> - </a:t>
            </a:r>
            <a:r>
              <a:rPr lang="en-US" sz="1800" dirty="0" smtClean="0"/>
              <a:t>is basically the act of making knowledge available to others within the organization (</a:t>
            </a:r>
            <a:r>
              <a:rPr lang="en-US" sz="1800" dirty="0" err="1" smtClean="0"/>
              <a:t>Ipe</a:t>
            </a:r>
            <a:r>
              <a:rPr lang="en-US" sz="1800" dirty="0" smtClean="0"/>
              <a:t>, 2003)</a:t>
            </a:r>
            <a:endParaRPr lang="en-US" sz="1800" dirty="0"/>
          </a:p>
          <a:p>
            <a:endParaRPr lang="sv-SE" sz="1800" dirty="0"/>
          </a:p>
        </p:txBody>
      </p:sp>
      <p:sp>
        <p:nvSpPr>
          <p:cNvPr id="4" name="TextBox 3"/>
          <p:cNvSpPr txBox="1"/>
          <p:nvPr/>
        </p:nvSpPr>
        <p:spPr>
          <a:xfrm>
            <a:off x="792000" y="4724400"/>
            <a:ext cx="8061785" cy="276999"/>
          </a:xfrm>
          <a:prstGeom prst="rect">
            <a:avLst/>
          </a:prstGeom>
          <a:noFill/>
        </p:spPr>
        <p:txBody>
          <a:bodyPr wrap="square" rtlCol="0">
            <a:spAutoFit/>
          </a:bodyPr>
          <a:lstStyle/>
          <a:p>
            <a:r>
              <a:rPr lang="en-US" sz="1200" dirty="0" smtClean="0"/>
              <a:t>(</a:t>
            </a:r>
            <a:r>
              <a:rPr lang="en-US" sz="1200" dirty="0" err="1" smtClean="0"/>
              <a:t>Ipe</a:t>
            </a:r>
            <a:r>
              <a:rPr lang="en-US" sz="1200" dirty="0"/>
              <a:t>, M. (2003). Knowledge sharing in organizations: A conceptual framework. Human Resource Development Review, 2(4</a:t>
            </a:r>
            <a:r>
              <a:rPr lang="en-US" sz="1200" dirty="0" smtClean="0"/>
              <a:t>))</a:t>
            </a: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408263603"/>
      </p:ext>
    </p:extLst>
  </p:cSld>
  <p:clrMapOvr>
    <a:masterClrMapping/>
  </p:clrMapOvr>
  <mc:AlternateContent xmlns:mc="http://schemas.openxmlformats.org/markup-compatibility/2006" xmlns:p14="http://schemas.microsoft.com/office/powerpoint/2010/main">
    <mc:Choice Requires="p14">
      <p:transition spd="slow" p14:dur="2000" advTm="20868"/>
    </mc:Choice>
    <mc:Fallback xmlns="">
      <p:transition spd="slow" advTm="20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sv-SE" dirty="0" err="1"/>
              <a:t>Knowledge</a:t>
            </a:r>
            <a:r>
              <a:rPr lang="sv-SE" dirty="0"/>
              <a:t> </a:t>
            </a:r>
            <a:r>
              <a:rPr lang="sv-SE" dirty="0" err="1" smtClean="0"/>
              <a:t>Sharing</a:t>
            </a:r>
            <a:r>
              <a:rPr lang="sv-SE" dirty="0" smtClean="0"/>
              <a:t> 1(2)</a:t>
            </a:r>
            <a:endParaRPr lang="sv-SE" dirty="0"/>
          </a:p>
        </p:txBody>
      </p:sp>
      <p:sp>
        <p:nvSpPr>
          <p:cNvPr id="3" name="Content Placeholder 2"/>
          <p:cNvSpPr>
            <a:spLocks noGrp="1"/>
          </p:cNvSpPr>
          <p:nvPr>
            <p:ph idx="1"/>
          </p:nvPr>
        </p:nvSpPr>
        <p:spPr>
          <a:xfrm>
            <a:off x="791999" y="1275533"/>
            <a:ext cx="7692781" cy="3551647"/>
          </a:xfrm>
        </p:spPr>
        <p:txBody>
          <a:bodyPr>
            <a:normAutofit/>
          </a:bodyPr>
          <a:lstStyle/>
          <a:p>
            <a:pPr marL="0" indent="0">
              <a:buNone/>
            </a:pPr>
            <a:r>
              <a:rPr lang="en-US" sz="1800" dirty="0" smtClean="0"/>
              <a:t>Knowledge sharing – </a:t>
            </a:r>
            <a:r>
              <a:rPr lang="en-US" sz="1800" dirty="0"/>
              <a:t>is the process of one </a:t>
            </a:r>
            <a:r>
              <a:rPr lang="en-US" sz="1800" dirty="0" smtClean="0"/>
              <a:t>person </a:t>
            </a:r>
            <a:r>
              <a:rPr lang="en-US" sz="1800" dirty="0"/>
              <a:t>(source</a:t>
            </a:r>
            <a:r>
              <a:rPr lang="en-US" sz="1800" dirty="0" smtClean="0"/>
              <a:t>): </a:t>
            </a:r>
          </a:p>
          <a:p>
            <a:pPr marL="457200" indent="-457200">
              <a:buFont typeface="+mj-lt"/>
              <a:buAutoNum type="arabicPeriod"/>
            </a:pPr>
            <a:r>
              <a:rPr lang="en-US" sz="1800" dirty="0" smtClean="0"/>
              <a:t>deciding </a:t>
            </a:r>
            <a:r>
              <a:rPr lang="en-US" sz="1800" dirty="0"/>
              <a:t>to share knowledge, </a:t>
            </a:r>
            <a:endParaRPr lang="en-US" sz="1800" dirty="0" smtClean="0"/>
          </a:p>
          <a:p>
            <a:pPr marL="457200" indent="-457200">
              <a:buFont typeface="+mj-lt"/>
              <a:buAutoNum type="arabicPeriod"/>
            </a:pPr>
            <a:r>
              <a:rPr lang="en-US" sz="1800" dirty="0" smtClean="0"/>
              <a:t>remembering </a:t>
            </a:r>
            <a:r>
              <a:rPr lang="en-US" sz="1800" dirty="0"/>
              <a:t>a portion of </a:t>
            </a:r>
            <a:r>
              <a:rPr lang="en-US" sz="1800" dirty="0" smtClean="0"/>
              <a:t>knowledge</a:t>
            </a:r>
            <a:endParaRPr lang="en-US" sz="1800" dirty="0"/>
          </a:p>
          <a:p>
            <a:pPr marL="457200" indent="-457200">
              <a:buFont typeface="+mj-lt"/>
              <a:buAutoNum type="arabicPeriod"/>
            </a:pPr>
            <a:r>
              <a:rPr lang="en-US" sz="1800" dirty="0" smtClean="0"/>
              <a:t>explicating </a:t>
            </a:r>
            <a:r>
              <a:rPr lang="en-US" sz="1800" dirty="0"/>
              <a:t>it to contextualized information on a </a:t>
            </a:r>
            <a:r>
              <a:rPr lang="en-US" sz="1800" dirty="0" smtClean="0"/>
              <a:t>medium</a:t>
            </a:r>
          </a:p>
          <a:p>
            <a:pPr marL="457200" indent="-457200">
              <a:buFont typeface="+mj-lt"/>
              <a:buAutoNum type="arabicPeriod"/>
            </a:pPr>
            <a:r>
              <a:rPr lang="en-US" sz="1800" dirty="0"/>
              <a:t>actively or passively transferring it to another person (</a:t>
            </a:r>
            <a:r>
              <a:rPr lang="en-US" sz="1800" dirty="0" smtClean="0"/>
              <a:t>recipient)</a:t>
            </a:r>
          </a:p>
        </p:txBody>
      </p:sp>
      <p:sp>
        <p:nvSpPr>
          <p:cNvPr id="4" name="TextBox 3"/>
          <p:cNvSpPr txBox="1"/>
          <p:nvPr/>
        </p:nvSpPr>
        <p:spPr>
          <a:xfrm>
            <a:off x="5220586" y="4125433"/>
            <a:ext cx="2538580" cy="369332"/>
          </a:xfrm>
          <a:prstGeom prst="rect">
            <a:avLst/>
          </a:prstGeom>
          <a:noFill/>
        </p:spPr>
        <p:txBody>
          <a:bodyPr wrap="none" rtlCol="0">
            <a:spAutoFit/>
          </a:bodyPr>
          <a:lstStyle/>
          <a:p>
            <a:r>
              <a:rPr lang="sv-SE" dirty="0" smtClean="0"/>
              <a:t>… </a:t>
            </a:r>
            <a:r>
              <a:rPr lang="sv-SE" dirty="0" err="1" smtClean="0"/>
              <a:t>continuation</a:t>
            </a:r>
            <a:r>
              <a:rPr lang="sv-SE" dirty="0" smtClean="0"/>
              <a:t> </a:t>
            </a:r>
            <a:r>
              <a:rPr lang="sv-SE" dirty="0" err="1" smtClean="0"/>
              <a:t>next</a:t>
            </a:r>
            <a:r>
              <a:rPr lang="sv-SE" dirty="0" smtClean="0"/>
              <a:t> </a:t>
            </a:r>
            <a:r>
              <a:rPr lang="sv-SE" dirty="0" err="1" smtClean="0"/>
              <a:t>slide</a:t>
            </a:r>
            <a:endParaRPr lang="sv-SE" dirty="0"/>
          </a:p>
        </p:txBody>
      </p:sp>
      <p:sp>
        <p:nvSpPr>
          <p:cNvPr id="5" name="TextBox 4"/>
          <p:cNvSpPr txBox="1"/>
          <p:nvPr/>
        </p:nvSpPr>
        <p:spPr>
          <a:xfrm>
            <a:off x="4063599" y="4827180"/>
            <a:ext cx="5000856" cy="307777"/>
          </a:xfrm>
          <a:prstGeom prst="rect">
            <a:avLst/>
          </a:prstGeom>
          <a:noFill/>
        </p:spPr>
        <p:txBody>
          <a:bodyPr wrap="none" rtlCol="0">
            <a:spAutoFit/>
          </a:bodyPr>
          <a:lstStyle/>
          <a:p>
            <a:r>
              <a:rPr lang="sv-SE" sz="1400" i="1" dirty="0" smtClean="0"/>
              <a:t>(Maier et al. (2007) Enterprise </a:t>
            </a:r>
            <a:r>
              <a:rPr lang="sv-SE" sz="1400" i="1" dirty="0" err="1" smtClean="0"/>
              <a:t>Knowledge</a:t>
            </a:r>
            <a:r>
              <a:rPr lang="sv-SE" sz="1400" i="1" dirty="0" smtClean="0"/>
              <a:t> </a:t>
            </a:r>
            <a:r>
              <a:rPr lang="sv-SE" sz="1400" i="1" dirty="0" err="1" smtClean="0"/>
              <a:t>Infrastructure</a:t>
            </a:r>
            <a:r>
              <a:rPr lang="sv-SE" sz="1400" i="1" dirty="0" smtClean="0"/>
              <a:t>, Springer)</a:t>
            </a:r>
            <a:endParaRPr lang="sv-SE" sz="1400" i="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232319064"/>
      </p:ext>
    </p:extLst>
  </p:cSld>
  <p:clrMapOvr>
    <a:masterClrMapping/>
  </p:clrMapOvr>
  <mc:AlternateContent xmlns:mc="http://schemas.openxmlformats.org/markup-compatibility/2006" xmlns:p14="http://schemas.microsoft.com/office/powerpoint/2010/main">
    <mc:Choice Requires="p14">
      <p:transition spd="slow" p14:dur="2000" advTm="29036"/>
    </mc:Choice>
    <mc:Fallback xmlns="">
      <p:transition spd="slow" advTm="29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Knowledge</a:t>
            </a:r>
            <a:r>
              <a:rPr lang="sv-SE" dirty="0"/>
              <a:t> </a:t>
            </a:r>
            <a:r>
              <a:rPr lang="sv-SE" dirty="0" err="1" smtClean="0"/>
              <a:t>Sharing</a:t>
            </a:r>
            <a:r>
              <a:rPr lang="sv-SE" dirty="0"/>
              <a:t> </a:t>
            </a:r>
            <a:r>
              <a:rPr lang="sv-SE" dirty="0" smtClean="0"/>
              <a:t>2(2</a:t>
            </a:r>
            <a:r>
              <a:rPr lang="sv-SE" dirty="0"/>
              <a:t>)</a:t>
            </a:r>
          </a:p>
        </p:txBody>
      </p:sp>
      <p:sp>
        <p:nvSpPr>
          <p:cNvPr id="3" name="Content Placeholder 2"/>
          <p:cNvSpPr>
            <a:spLocks noGrp="1"/>
          </p:cNvSpPr>
          <p:nvPr>
            <p:ph idx="1"/>
          </p:nvPr>
        </p:nvSpPr>
        <p:spPr>
          <a:xfrm>
            <a:off x="792000" y="1573246"/>
            <a:ext cx="7490763" cy="3240432"/>
          </a:xfrm>
        </p:spPr>
        <p:txBody>
          <a:bodyPr>
            <a:normAutofit/>
          </a:bodyPr>
          <a:lstStyle/>
          <a:p>
            <a:pPr marL="0" indent="0">
              <a:buNone/>
            </a:pPr>
            <a:endParaRPr lang="en-US" sz="1800" dirty="0" smtClean="0"/>
          </a:p>
          <a:p>
            <a:pPr marL="0" indent="0">
              <a:buNone/>
            </a:pPr>
            <a:r>
              <a:rPr lang="en-US" sz="1800" dirty="0" smtClean="0"/>
              <a:t>The recipient:</a:t>
            </a:r>
          </a:p>
          <a:p>
            <a:pPr marL="457200" indent="-457200">
              <a:buFont typeface="+mj-lt"/>
              <a:buAutoNum type="arabicPeriod" startAt="4"/>
            </a:pPr>
            <a:r>
              <a:rPr lang="en-US" sz="1800" dirty="0" smtClean="0"/>
              <a:t>perceives </a:t>
            </a:r>
            <a:r>
              <a:rPr lang="en-US" sz="1800" dirty="0"/>
              <a:t>the information </a:t>
            </a:r>
            <a:r>
              <a:rPr lang="en-US" sz="1800" dirty="0" smtClean="0"/>
              <a:t> </a:t>
            </a:r>
          </a:p>
          <a:p>
            <a:pPr marL="457200" indent="-457200">
              <a:buFont typeface="+mj-lt"/>
              <a:buAutoNum type="arabicPeriod" startAt="4"/>
            </a:pPr>
            <a:r>
              <a:rPr lang="en-US" sz="1800" dirty="0" smtClean="0"/>
              <a:t>interprets </a:t>
            </a:r>
            <a:r>
              <a:rPr lang="en-US" sz="1800" dirty="0"/>
              <a:t>it in the given context so that the knowledge is re-constructed and integrated in the person’s knowledge </a:t>
            </a:r>
            <a:r>
              <a:rPr lang="en-US" sz="1800" dirty="0" smtClean="0"/>
              <a:t>base, and </a:t>
            </a:r>
          </a:p>
          <a:p>
            <a:pPr marL="457200" indent="-457200">
              <a:buFont typeface="+mj-lt"/>
              <a:buAutoNum type="arabicPeriod" startAt="4"/>
            </a:pPr>
            <a:r>
              <a:rPr lang="en-US" sz="1800" dirty="0" smtClean="0"/>
              <a:t>evaluates the newly </a:t>
            </a:r>
            <a:r>
              <a:rPr lang="en-US" sz="1800" dirty="0"/>
              <a:t>acquired </a:t>
            </a:r>
            <a:r>
              <a:rPr lang="en-US" sz="1800" dirty="0" smtClean="0"/>
              <a:t>knowledge</a:t>
            </a:r>
            <a:endParaRPr lang="sv-SE" sz="1800" dirty="0"/>
          </a:p>
        </p:txBody>
      </p:sp>
      <p:sp>
        <p:nvSpPr>
          <p:cNvPr id="4" name="TextBox 3"/>
          <p:cNvSpPr txBox="1"/>
          <p:nvPr/>
        </p:nvSpPr>
        <p:spPr>
          <a:xfrm>
            <a:off x="779856" y="1283295"/>
            <a:ext cx="3437544" cy="369332"/>
          </a:xfrm>
          <a:prstGeom prst="rect">
            <a:avLst/>
          </a:prstGeom>
          <a:noFill/>
        </p:spPr>
        <p:txBody>
          <a:bodyPr wrap="none" rtlCol="0">
            <a:spAutoFit/>
          </a:bodyPr>
          <a:lstStyle/>
          <a:p>
            <a:r>
              <a:rPr lang="sv-SE" dirty="0" smtClean="0"/>
              <a:t>… </a:t>
            </a:r>
            <a:r>
              <a:rPr lang="sv-SE" dirty="0" err="1" smtClean="0"/>
              <a:t>continuation</a:t>
            </a:r>
            <a:r>
              <a:rPr lang="sv-SE" dirty="0" smtClean="0"/>
              <a:t> from </a:t>
            </a:r>
            <a:r>
              <a:rPr lang="sv-SE" dirty="0" err="1" smtClean="0"/>
              <a:t>previous</a:t>
            </a:r>
            <a:r>
              <a:rPr lang="sv-SE" dirty="0" smtClean="0"/>
              <a:t> </a:t>
            </a:r>
            <a:r>
              <a:rPr lang="sv-SE" dirty="0" err="1" smtClean="0"/>
              <a:t>slide</a:t>
            </a:r>
            <a:endParaRPr lang="sv-SE" dirty="0"/>
          </a:p>
        </p:txBody>
      </p:sp>
      <p:sp>
        <p:nvSpPr>
          <p:cNvPr id="5" name="TextBox 4"/>
          <p:cNvSpPr txBox="1"/>
          <p:nvPr/>
        </p:nvSpPr>
        <p:spPr>
          <a:xfrm>
            <a:off x="4063599" y="4827180"/>
            <a:ext cx="5000856" cy="307777"/>
          </a:xfrm>
          <a:prstGeom prst="rect">
            <a:avLst/>
          </a:prstGeom>
          <a:noFill/>
        </p:spPr>
        <p:txBody>
          <a:bodyPr wrap="none" rtlCol="0">
            <a:spAutoFit/>
          </a:bodyPr>
          <a:lstStyle/>
          <a:p>
            <a:r>
              <a:rPr lang="sv-SE" sz="1400" i="1" dirty="0" smtClean="0"/>
              <a:t>(Maier et al. (2007) Enterprise </a:t>
            </a:r>
            <a:r>
              <a:rPr lang="sv-SE" sz="1400" i="1" dirty="0" err="1" smtClean="0"/>
              <a:t>Knowledge</a:t>
            </a:r>
            <a:r>
              <a:rPr lang="sv-SE" sz="1400" i="1" dirty="0" smtClean="0"/>
              <a:t> </a:t>
            </a:r>
            <a:r>
              <a:rPr lang="sv-SE" sz="1400" i="1" dirty="0" err="1" smtClean="0"/>
              <a:t>Infrastructure</a:t>
            </a:r>
            <a:r>
              <a:rPr lang="sv-SE" sz="1400" i="1" dirty="0" smtClean="0"/>
              <a:t>, Springer)</a:t>
            </a:r>
            <a:endParaRPr lang="sv-SE" sz="1400" i="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664127769"/>
      </p:ext>
    </p:extLst>
  </p:cSld>
  <p:clrMapOvr>
    <a:masterClrMapping/>
  </p:clrMapOvr>
  <mc:AlternateContent xmlns:mc="http://schemas.openxmlformats.org/markup-compatibility/2006" xmlns:p14="http://schemas.microsoft.com/office/powerpoint/2010/main">
    <mc:Choice Requires="p14">
      <p:transition spd="slow" p14:dur="2000" advTm="30399"/>
    </mc:Choice>
    <mc:Fallback xmlns="">
      <p:transition spd="slow" advTm="30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sv-SE" dirty="0" err="1" smtClean="0"/>
              <a:t>Barriers</a:t>
            </a:r>
            <a:r>
              <a:rPr lang="sv-SE" dirty="0" smtClean="0"/>
              <a:t> to </a:t>
            </a:r>
            <a:r>
              <a:rPr lang="sv-SE" dirty="0" err="1" smtClean="0"/>
              <a:t>knowledge</a:t>
            </a:r>
            <a:r>
              <a:rPr lang="sv-SE" dirty="0" smtClean="0"/>
              <a:t> </a:t>
            </a:r>
            <a:r>
              <a:rPr lang="sv-SE" dirty="0" err="1" smtClean="0"/>
              <a:t>sharing</a:t>
            </a:r>
            <a:endParaRPr lang="sv-SE" dirty="0"/>
          </a:p>
        </p:txBody>
      </p:sp>
      <p:sp>
        <p:nvSpPr>
          <p:cNvPr id="3" name="Content Placeholder 2"/>
          <p:cNvSpPr>
            <a:spLocks noGrp="1"/>
          </p:cNvSpPr>
          <p:nvPr>
            <p:ph idx="1"/>
          </p:nvPr>
        </p:nvSpPr>
        <p:spPr>
          <a:xfrm>
            <a:off x="791999" y="1434610"/>
            <a:ext cx="7426967" cy="2860943"/>
          </a:xfrm>
        </p:spPr>
        <p:txBody>
          <a:bodyPr>
            <a:normAutofit fontScale="92500" lnSpcReduction="10000"/>
          </a:bodyPr>
          <a:lstStyle/>
          <a:p>
            <a:pPr lvl="1"/>
            <a:r>
              <a:rPr lang="sv-SE" sz="1800" dirty="0" err="1" smtClean="0"/>
              <a:t>Knowledge</a:t>
            </a:r>
            <a:r>
              <a:rPr lang="sv-SE" sz="1800" dirty="0" smtClean="0"/>
              <a:t> </a:t>
            </a:r>
            <a:r>
              <a:rPr lang="sv-SE" sz="1800" dirty="0"/>
              <a:t>resides in individual employees, tools, IT systems, tasks, routines, etc</a:t>
            </a:r>
          </a:p>
          <a:p>
            <a:pPr lvl="1"/>
            <a:r>
              <a:rPr lang="sv-SE" sz="1800" dirty="0"/>
              <a:t>Much knowledge is tacit </a:t>
            </a:r>
          </a:p>
          <a:p>
            <a:pPr lvl="1"/>
            <a:r>
              <a:rPr lang="sv-SE" sz="1800" dirty="0"/>
              <a:t>Problem with beliefs, assumptions, cultural norms</a:t>
            </a:r>
          </a:p>
          <a:p>
            <a:pPr lvl="1"/>
            <a:r>
              <a:rPr lang="sv-SE" sz="1800" dirty="0"/>
              <a:t>Misconception</a:t>
            </a:r>
          </a:p>
          <a:p>
            <a:pPr lvl="1"/>
            <a:r>
              <a:rPr lang="sv-SE" sz="1800" dirty="0" err="1" smtClean="0"/>
              <a:t>Geographical</a:t>
            </a:r>
            <a:r>
              <a:rPr lang="sv-SE" sz="1800" dirty="0" smtClean="0"/>
              <a:t>/</a:t>
            </a:r>
            <a:r>
              <a:rPr lang="sv-SE" sz="1800" dirty="0" err="1" smtClean="0"/>
              <a:t>Physical</a:t>
            </a:r>
            <a:r>
              <a:rPr lang="sv-SE" sz="1800" dirty="0" smtClean="0"/>
              <a:t> </a:t>
            </a:r>
            <a:r>
              <a:rPr lang="sv-SE" sz="1800" dirty="0"/>
              <a:t>Distance</a:t>
            </a:r>
          </a:p>
          <a:p>
            <a:pPr lvl="1"/>
            <a:r>
              <a:rPr lang="sv-SE" sz="1800" dirty="0"/>
              <a:t>Internal conflicts/politics</a:t>
            </a:r>
          </a:p>
          <a:p>
            <a:pPr lvl="1"/>
            <a:r>
              <a:rPr lang="sv-SE" sz="1800" dirty="0"/>
              <a:t>Generation </a:t>
            </a:r>
            <a:r>
              <a:rPr lang="sv-SE" sz="1800" dirty="0" err="1" smtClean="0"/>
              <a:t>differences</a:t>
            </a:r>
            <a:endParaRPr lang="sv-SE" sz="1800" dirty="0" smtClean="0"/>
          </a:p>
          <a:p>
            <a:pPr lvl="1"/>
            <a:r>
              <a:rPr lang="sv-SE" sz="1800" dirty="0" smtClean="0"/>
              <a:t>…..</a:t>
            </a:r>
            <a:endParaRPr lang="sv-SE" sz="1800" dirty="0"/>
          </a:p>
          <a:p>
            <a:pPr marL="457200" lvl="1" indent="0">
              <a:buNone/>
            </a:pPr>
            <a:r>
              <a:rPr lang="sv-SE" sz="1200" dirty="0"/>
              <a:t>		</a:t>
            </a:r>
          </a:p>
        </p:txBody>
      </p:sp>
      <p:sp>
        <p:nvSpPr>
          <p:cNvPr id="4" name="Rectangle 3"/>
          <p:cNvSpPr/>
          <p:nvPr/>
        </p:nvSpPr>
        <p:spPr>
          <a:xfrm>
            <a:off x="4598514" y="4515967"/>
            <a:ext cx="3444789" cy="307777"/>
          </a:xfrm>
          <a:prstGeom prst="rect">
            <a:avLst/>
          </a:prstGeom>
        </p:spPr>
        <p:txBody>
          <a:bodyPr wrap="none">
            <a:spAutoFit/>
          </a:bodyPr>
          <a:lstStyle/>
          <a:p>
            <a:pPr lvl="2"/>
            <a:r>
              <a:rPr lang="sv-SE" sz="1400" i="1" dirty="0"/>
              <a:t>(</a:t>
            </a:r>
            <a:r>
              <a:rPr lang="sv-SE" sz="1400" i="1" dirty="0" err="1"/>
              <a:t>Wikipedia</a:t>
            </a:r>
            <a:r>
              <a:rPr lang="sv-SE" sz="1400" i="1" dirty="0"/>
              <a:t>: </a:t>
            </a:r>
            <a:r>
              <a:rPr lang="sv-SE" sz="1400" i="1" dirty="0" err="1"/>
              <a:t>Knowledge</a:t>
            </a:r>
            <a:r>
              <a:rPr lang="sv-SE" sz="1400" i="1" dirty="0"/>
              <a:t> transfer)</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195676656"/>
      </p:ext>
    </p:extLst>
  </p:cSld>
  <p:clrMapOvr>
    <a:masterClrMapping/>
  </p:clrMapOvr>
  <mc:AlternateContent xmlns:mc="http://schemas.openxmlformats.org/markup-compatibility/2006" xmlns:p14="http://schemas.microsoft.com/office/powerpoint/2010/main">
    <mc:Choice Requires="p14">
      <p:transition spd="slow" p14:dur="2000" advTm="70073"/>
    </mc:Choice>
    <mc:Fallback xmlns="">
      <p:transition spd="slow" advTm="70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94993" y="1245825"/>
            <a:ext cx="6260769" cy="857250"/>
          </a:xfrm>
          <a:prstGeom prst="rect">
            <a:avLst/>
          </a:prstGeom>
        </p:spPr>
        <p:txBody>
          <a:bodyPr>
            <a:noAutofit/>
          </a:bodyPr>
          <a:lstStyle/>
          <a:p>
            <a:pPr defTabSz="685800">
              <a:spcBef>
                <a:spcPct val="0"/>
              </a:spcBef>
              <a:defRPr/>
            </a:pPr>
            <a:r>
              <a:rPr lang="sv-SE" sz="2700" dirty="0" err="1" smtClean="0">
                <a:latin typeface="+mj-lt"/>
                <a:ea typeface="+mj-ea"/>
                <a:cs typeface="+mj-cs"/>
              </a:rPr>
              <a:t>Knowledge</a:t>
            </a:r>
            <a:r>
              <a:rPr lang="sv-SE" sz="2700" dirty="0" smtClean="0">
                <a:latin typeface="+mj-lt"/>
                <a:ea typeface="+mj-ea"/>
                <a:cs typeface="+mj-cs"/>
              </a:rPr>
              <a:t> Management </a:t>
            </a:r>
            <a:r>
              <a:rPr lang="sv-SE" sz="2700" dirty="0" err="1" smtClean="0">
                <a:latin typeface="+mj-lt"/>
                <a:ea typeface="+mj-ea"/>
                <a:cs typeface="+mj-cs"/>
              </a:rPr>
              <a:t>Cycle</a:t>
            </a:r>
            <a:endParaRPr lang="sv-SE" sz="2700" dirty="0">
              <a:latin typeface="+mj-lt"/>
              <a:ea typeface="+mj-ea"/>
              <a:cs typeface="+mj-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136835423"/>
      </p:ext>
    </p:extLst>
  </p:cSld>
  <p:clrMapOvr>
    <a:masterClrMapping/>
  </p:clrMapOvr>
  <mc:AlternateContent xmlns:mc="http://schemas.openxmlformats.org/markup-compatibility/2006" xmlns:p14="http://schemas.microsoft.com/office/powerpoint/2010/main">
    <mc:Choice Requires="p14">
      <p:transition spd="slow" p14:dur="2000" advTm="3407"/>
    </mc:Choice>
    <mc:Fallback xmlns="">
      <p:transition spd="slow" advTm="3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sv-SE" dirty="0" err="1" smtClean="0"/>
              <a:t>Barriers</a:t>
            </a:r>
            <a:r>
              <a:rPr lang="sv-SE" dirty="0" smtClean="0"/>
              <a:t> to </a:t>
            </a:r>
            <a:r>
              <a:rPr lang="sv-SE" dirty="0" err="1" smtClean="0"/>
              <a:t>knowledge</a:t>
            </a:r>
            <a:r>
              <a:rPr lang="sv-SE" dirty="0" smtClean="0"/>
              <a:t> </a:t>
            </a:r>
            <a:r>
              <a:rPr lang="sv-SE" dirty="0" err="1" smtClean="0"/>
              <a:t>sharing</a:t>
            </a:r>
            <a:endParaRPr lang="sv-SE" dirty="0"/>
          </a:p>
        </p:txBody>
      </p:sp>
      <p:sp>
        <p:nvSpPr>
          <p:cNvPr id="3" name="Content Placeholder 2"/>
          <p:cNvSpPr>
            <a:spLocks noGrp="1"/>
          </p:cNvSpPr>
          <p:nvPr>
            <p:ph idx="1"/>
          </p:nvPr>
        </p:nvSpPr>
        <p:spPr>
          <a:xfrm>
            <a:off x="791999" y="1434610"/>
            <a:ext cx="7426967" cy="3081357"/>
          </a:xfrm>
        </p:spPr>
        <p:txBody>
          <a:bodyPr>
            <a:normAutofit lnSpcReduction="10000"/>
          </a:bodyPr>
          <a:lstStyle/>
          <a:p>
            <a:pPr lvl="1"/>
            <a:r>
              <a:rPr lang="sv-SE" sz="1800" dirty="0" smtClean="0"/>
              <a:t>….</a:t>
            </a:r>
          </a:p>
          <a:p>
            <a:pPr lvl="1"/>
            <a:r>
              <a:rPr lang="sv-SE" sz="1800" dirty="0" smtClean="0"/>
              <a:t>Lack </a:t>
            </a:r>
            <a:r>
              <a:rPr lang="sv-SE" sz="1800" dirty="0"/>
              <a:t>of incentives to share</a:t>
            </a:r>
          </a:p>
          <a:p>
            <a:pPr lvl="1"/>
            <a:r>
              <a:rPr lang="sv-SE" sz="1800" dirty="0"/>
              <a:t>Lack of motivation</a:t>
            </a:r>
          </a:p>
          <a:p>
            <a:pPr lvl="1"/>
            <a:r>
              <a:rPr lang="sv-SE" sz="1800" dirty="0"/>
              <a:t>Lack of trust</a:t>
            </a:r>
          </a:p>
          <a:p>
            <a:pPr lvl="1"/>
            <a:r>
              <a:rPr lang="sv-SE" sz="1800" dirty="0"/>
              <a:t>Organisational culture that prevent sharing of knowledge</a:t>
            </a:r>
          </a:p>
          <a:p>
            <a:pPr lvl="1"/>
            <a:r>
              <a:rPr lang="sv-SE" sz="1800" dirty="0"/>
              <a:t>Limitation in ICT</a:t>
            </a:r>
          </a:p>
          <a:p>
            <a:pPr lvl="1"/>
            <a:r>
              <a:rPr lang="sv-SE" sz="1800" dirty="0"/>
              <a:t>Different languages</a:t>
            </a:r>
          </a:p>
          <a:p>
            <a:pPr lvl="1"/>
            <a:r>
              <a:rPr lang="sv-SE" sz="1800" dirty="0"/>
              <a:t>Previous experiences</a:t>
            </a:r>
          </a:p>
          <a:p>
            <a:pPr lvl="1"/>
            <a:r>
              <a:rPr lang="sv-SE" sz="1800" dirty="0"/>
              <a:t>Lack of shared social identity</a:t>
            </a:r>
            <a:r>
              <a:rPr lang="sv-SE" sz="1200" dirty="0"/>
              <a:t>			</a:t>
            </a:r>
          </a:p>
        </p:txBody>
      </p:sp>
      <p:sp>
        <p:nvSpPr>
          <p:cNvPr id="5" name="Rectangle 4"/>
          <p:cNvSpPr/>
          <p:nvPr/>
        </p:nvSpPr>
        <p:spPr>
          <a:xfrm>
            <a:off x="4598514" y="4515967"/>
            <a:ext cx="3444789" cy="307777"/>
          </a:xfrm>
          <a:prstGeom prst="rect">
            <a:avLst/>
          </a:prstGeom>
        </p:spPr>
        <p:txBody>
          <a:bodyPr wrap="none">
            <a:spAutoFit/>
          </a:bodyPr>
          <a:lstStyle/>
          <a:p>
            <a:pPr lvl="2"/>
            <a:r>
              <a:rPr lang="sv-SE" sz="1400" i="1" dirty="0"/>
              <a:t>(</a:t>
            </a:r>
            <a:r>
              <a:rPr lang="sv-SE" sz="1400" i="1" dirty="0" err="1"/>
              <a:t>Wikipedia</a:t>
            </a:r>
            <a:r>
              <a:rPr lang="sv-SE" sz="1400" i="1" dirty="0"/>
              <a:t>: </a:t>
            </a:r>
            <a:r>
              <a:rPr lang="sv-SE" sz="1400" i="1" dirty="0" err="1"/>
              <a:t>Knowledge</a:t>
            </a:r>
            <a:r>
              <a:rPr lang="sv-SE" sz="1400" i="1" dirty="0"/>
              <a:t> transfer)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297943998"/>
      </p:ext>
    </p:extLst>
  </p:cSld>
  <p:clrMapOvr>
    <a:masterClrMapping/>
  </p:clrMapOvr>
  <mc:AlternateContent xmlns:mc="http://schemas.openxmlformats.org/markup-compatibility/2006" xmlns:p14="http://schemas.microsoft.com/office/powerpoint/2010/main">
    <mc:Choice Requires="p14">
      <p:transition spd="slow" p14:dur="2000" advTm="55139"/>
    </mc:Choice>
    <mc:Fallback xmlns="">
      <p:transition spd="slow" advTm="55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sz="2700" dirty="0" err="1"/>
              <a:t>Knowledge</a:t>
            </a:r>
            <a:r>
              <a:rPr lang="sv-SE" sz="2700" dirty="0"/>
              <a:t> transfer vs. </a:t>
            </a:r>
            <a:r>
              <a:rPr lang="sv-SE" sz="2700" dirty="0" err="1"/>
              <a:t>Knowledge</a:t>
            </a:r>
            <a:r>
              <a:rPr lang="sv-SE" sz="2700" dirty="0"/>
              <a:t> </a:t>
            </a:r>
            <a:r>
              <a:rPr lang="sv-SE" sz="2700" dirty="0" err="1"/>
              <a:t>sharing</a:t>
            </a:r>
            <a:r>
              <a:rPr lang="sv-SE" sz="2700" dirty="0"/>
              <a:t> </a:t>
            </a:r>
          </a:p>
        </p:txBody>
      </p:sp>
      <p:sp>
        <p:nvSpPr>
          <p:cNvPr id="3" name="Content Placeholder 2"/>
          <p:cNvSpPr>
            <a:spLocks noGrp="1"/>
          </p:cNvSpPr>
          <p:nvPr>
            <p:ph idx="1"/>
          </p:nvPr>
        </p:nvSpPr>
        <p:spPr>
          <a:xfrm>
            <a:off x="792000" y="1626408"/>
            <a:ext cx="6850800" cy="3240432"/>
          </a:xfrm>
        </p:spPr>
        <p:txBody>
          <a:bodyPr>
            <a:normAutofit/>
          </a:bodyPr>
          <a:lstStyle/>
          <a:p>
            <a:r>
              <a:rPr lang="en-US" sz="1800" dirty="0"/>
              <a:t>Some researchers and practitioners in knowledge management see </a:t>
            </a:r>
            <a:r>
              <a:rPr lang="en-US" sz="1800" b="1" dirty="0"/>
              <a:t>knowledge transfer </a:t>
            </a:r>
            <a:r>
              <a:rPr lang="en-US" sz="1800" dirty="0"/>
              <a:t>and </a:t>
            </a:r>
            <a:r>
              <a:rPr lang="en-US" sz="1800" b="1" dirty="0"/>
              <a:t>knowledge sharing </a:t>
            </a:r>
            <a:r>
              <a:rPr lang="en-US" sz="1800" dirty="0"/>
              <a:t>as two different concepts – other see them as synonyms </a:t>
            </a:r>
            <a:endParaRPr lang="en-US" sz="1800" dirty="0" smtClean="0"/>
          </a:p>
          <a:p>
            <a:pPr marL="0" indent="0">
              <a:buNone/>
            </a:pPr>
            <a:endParaRPr lang="en-US" sz="1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636457548"/>
      </p:ext>
    </p:extLst>
  </p:cSld>
  <p:clrMapOvr>
    <a:masterClrMapping/>
  </p:clrMapOvr>
  <mc:AlternateContent xmlns:mc="http://schemas.openxmlformats.org/markup-compatibility/2006" xmlns:p14="http://schemas.microsoft.com/office/powerpoint/2010/main">
    <mc:Choice Requires="p14">
      <p:transition spd="slow" p14:dur="2000" advTm="21700"/>
    </mc:Choice>
    <mc:Fallback xmlns="">
      <p:transition spd="slow" advTm="21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627534"/>
            <a:ext cx="7937330" cy="596700"/>
          </a:xfrm>
        </p:spPr>
        <p:txBody>
          <a:bodyPr>
            <a:normAutofit fontScale="90000"/>
          </a:bodyPr>
          <a:lstStyle/>
          <a:p>
            <a:r>
              <a:rPr lang="sv-SE" sz="2700" dirty="0" smtClean="0"/>
              <a:t>The </a:t>
            </a:r>
            <a:r>
              <a:rPr lang="sv-SE" sz="2700" dirty="0" err="1" smtClean="0"/>
              <a:t>differences</a:t>
            </a:r>
            <a:r>
              <a:rPr lang="sv-SE" sz="2700" dirty="0" smtClean="0"/>
              <a:t>: </a:t>
            </a:r>
            <a:r>
              <a:rPr lang="sv-SE" sz="2700" dirty="0" err="1" smtClean="0"/>
              <a:t>Individual</a:t>
            </a:r>
            <a:r>
              <a:rPr lang="sv-SE" sz="2700" dirty="0" smtClean="0"/>
              <a:t> or </a:t>
            </a:r>
            <a:r>
              <a:rPr lang="sv-SE" sz="2700" dirty="0" err="1" smtClean="0"/>
              <a:t>Organizational</a:t>
            </a:r>
            <a:endParaRPr lang="sv-SE" sz="2700" dirty="0"/>
          </a:p>
        </p:txBody>
      </p:sp>
      <p:sp>
        <p:nvSpPr>
          <p:cNvPr id="3" name="Content Placeholder 2"/>
          <p:cNvSpPr>
            <a:spLocks noGrp="1"/>
          </p:cNvSpPr>
          <p:nvPr>
            <p:ph idx="1"/>
          </p:nvPr>
        </p:nvSpPr>
        <p:spPr>
          <a:xfrm>
            <a:off x="792000" y="1371226"/>
            <a:ext cx="6850800" cy="3240432"/>
          </a:xfrm>
        </p:spPr>
        <p:txBody>
          <a:bodyPr>
            <a:normAutofit/>
          </a:bodyPr>
          <a:lstStyle/>
          <a:p>
            <a:r>
              <a:rPr lang="en-US" sz="1800" b="1" dirty="0"/>
              <a:t>Knowledge transfer </a:t>
            </a:r>
            <a:r>
              <a:rPr lang="en-US" sz="1800" dirty="0"/>
              <a:t>- typically has been used to describe the movement of knowledge between different units, divisions, or organizations rather than individuals.</a:t>
            </a:r>
          </a:p>
          <a:p>
            <a:r>
              <a:rPr lang="en-US" sz="1800" b="1" dirty="0" smtClean="0"/>
              <a:t>Knowledge </a:t>
            </a:r>
            <a:r>
              <a:rPr lang="en-US" sz="1800" b="1" dirty="0"/>
              <a:t>sharing </a:t>
            </a:r>
            <a:r>
              <a:rPr lang="en-US" sz="1800" dirty="0"/>
              <a:t>- is more frequently used by authors focusing on the individual </a:t>
            </a:r>
            <a:r>
              <a:rPr lang="en-US" sz="1800" dirty="0" smtClean="0"/>
              <a:t>level</a:t>
            </a:r>
            <a:endParaRPr lang="en-US" sz="18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236462756"/>
      </p:ext>
    </p:extLst>
  </p:cSld>
  <p:clrMapOvr>
    <a:masterClrMapping/>
  </p:clrMapOvr>
  <mc:AlternateContent xmlns:mc="http://schemas.openxmlformats.org/markup-compatibility/2006" xmlns:p14="http://schemas.microsoft.com/office/powerpoint/2010/main">
    <mc:Choice Requires="p14">
      <p:transition spd="slow" p14:dur="2000" advTm="38404"/>
    </mc:Choice>
    <mc:Fallback xmlns="">
      <p:transition spd="slow" advTm="38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sz="2700" dirty="0" smtClean="0"/>
              <a:t>The </a:t>
            </a:r>
            <a:r>
              <a:rPr lang="sv-SE" sz="2700" dirty="0" err="1" smtClean="0"/>
              <a:t>differences</a:t>
            </a:r>
            <a:r>
              <a:rPr lang="sv-SE" sz="2700" dirty="0" smtClean="0"/>
              <a:t>: </a:t>
            </a:r>
            <a:r>
              <a:rPr lang="sv-SE" sz="2700" dirty="0" err="1" smtClean="0"/>
              <a:t>Views</a:t>
            </a:r>
            <a:r>
              <a:rPr lang="sv-SE" sz="2700" dirty="0" smtClean="0"/>
              <a:t> on </a:t>
            </a:r>
            <a:r>
              <a:rPr lang="sv-SE" sz="2700" dirty="0" err="1" smtClean="0"/>
              <a:t>knowledge</a:t>
            </a:r>
            <a:endParaRPr lang="sv-SE" sz="2700" dirty="0"/>
          </a:p>
        </p:txBody>
      </p:sp>
      <p:sp>
        <p:nvSpPr>
          <p:cNvPr id="3" name="Content Placeholder 2"/>
          <p:cNvSpPr>
            <a:spLocks noGrp="1"/>
          </p:cNvSpPr>
          <p:nvPr>
            <p:ph idx="1"/>
          </p:nvPr>
        </p:nvSpPr>
        <p:spPr>
          <a:xfrm>
            <a:off x="792000" y="1498817"/>
            <a:ext cx="7628986" cy="3240432"/>
          </a:xfrm>
        </p:spPr>
        <p:txBody>
          <a:bodyPr>
            <a:normAutofit/>
          </a:bodyPr>
          <a:lstStyle/>
          <a:p>
            <a:r>
              <a:rPr lang="en-US" sz="1800" b="1" dirty="0"/>
              <a:t>Knowledge </a:t>
            </a:r>
            <a:r>
              <a:rPr lang="en-US" sz="1800" b="1" dirty="0" smtClean="0"/>
              <a:t>transfer </a:t>
            </a:r>
            <a:r>
              <a:rPr lang="en-US" sz="1800" dirty="0" smtClean="0"/>
              <a:t>–</a:t>
            </a:r>
            <a:r>
              <a:rPr lang="en-US" sz="1800" b="1" dirty="0" smtClean="0"/>
              <a:t> </a:t>
            </a:r>
            <a:r>
              <a:rPr lang="en-US" sz="1800" dirty="0" smtClean="0"/>
              <a:t>see knowledge as something </a:t>
            </a:r>
            <a:r>
              <a:rPr lang="en-US" sz="1800" dirty="0"/>
              <a:t>that can be transferred. </a:t>
            </a:r>
            <a:endParaRPr lang="en-US" sz="1800" dirty="0" smtClean="0"/>
          </a:p>
          <a:p>
            <a:r>
              <a:rPr lang="en-US" sz="1800" b="1" dirty="0" smtClean="0"/>
              <a:t>Knowledge sharing </a:t>
            </a:r>
            <a:r>
              <a:rPr lang="en-US" sz="1800" dirty="0" smtClean="0"/>
              <a:t>– see knowledge is something </a:t>
            </a:r>
            <a:r>
              <a:rPr lang="en-US" sz="1800" dirty="0"/>
              <a:t>that is constructed </a:t>
            </a:r>
            <a:r>
              <a:rPr lang="en-US" sz="1800" dirty="0" smtClean="0"/>
              <a:t>by humans in </a:t>
            </a:r>
            <a:r>
              <a:rPr lang="en-US" sz="1800" dirty="0"/>
              <a:t>a social context and which cannot be separated from the context and/or the individual</a:t>
            </a:r>
            <a:r>
              <a:rPr lang="en-US" sz="2100" dirty="0"/>
              <a:t>. </a:t>
            </a:r>
          </a:p>
          <a:p>
            <a:endParaRPr lang="en-US" sz="1500" dirty="0"/>
          </a:p>
          <a:p>
            <a:endParaRPr lang="en-US" sz="1500" dirty="0"/>
          </a:p>
        </p:txBody>
      </p:sp>
      <p:sp>
        <p:nvSpPr>
          <p:cNvPr id="4" name="Rectangle 3"/>
          <p:cNvSpPr/>
          <p:nvPr/>
        </p:nvSpPr>
        <p:spPr>
          <a:xfrm>
            <a:off x="792000" y="260751"/>
            <a:ext cx="237566" cy="369332"/>
          </a:xfrm>
          <a:prstGeom prst="rect">
            <a:avLst/>
          </a:prstGeom>
        </p:spPr>
        <p:txBody>
          <a:bodyPr wrap="none">
            <a:spAutoFit/>
          </a:bodyPr>
          <a:lstStyle/>
          <a:p>
            <a:r>
              <a:rPr lang="sv-SE" b="1" i="1" dirty="0" smtClean="0"/>
              <a:t> </a:t>
            </a:r>
            <a:endParaRPr lang="sv-SE" b="1" i="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891880120"/>
      </p:ext>
    </p:extLst>
  </p:cSld>
  <p:clrMapOvr>
    <a:masterClrMapping/>
  </p:clrMapOvr>
  <mc:AlternateContent xmlns:mc="http://schemas.openxmlformats.org/markup-compatibility/2006" xmlns:p14="http://schemas.microsoft.com/office/powerpoint/2010/main">
    <mc:Choice Requires="p14">
      <p:transition spd="slow" p14:dur="2000" advTm="52587"/>
    </mc:Choice>
    <mc:Fallback xmlns="">
      <p:transition spd="slow" advTm="5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94993" y="1245825"/>
            <a:ext cx="6260769" cy="857250"/>
          </a:xfrm>
          <a:prstGeom prst="rect">
            <a:avLst/>
          </a:prstGeom>
        </p:spPr>
        <p:txBody>
          <a:bodyPr>
            <a:noAutofit/>
          </a:bodyPr>
          <a:lstStyle/>
          <a:p>
            <a:pPr defTabSz="685800">
              <a:spcBef>
                <a:spcPct val="0"/>
              </a:spcBef>
              <a:defRPr/>
            </a:pPr>
            <a:r>
              <a:rPr lang="sv-SE" sz="2700" dirty="0" err="1" smtClean="0">
                <a:latin typeface="+mj-lt"/>
                <a:ea typeface="+mj-ea"/>
                <a:cs typeface="+mj-cs"/>
              </a:rPr>
              <a:t>Means</a:t>
            </a:r>
            <a:r>
              <a:rPr lang="sv-SE" sz="2700" dirty="0" smtClean="0">
                <a:latin typeface="+mj-lt"/>
                <a:ea typeface="+mj-ea"/>
                <a:cs typeface="+mj-cs"/>
              </a:rPr>
              <a:t> for </a:t>
            </a:r>
            <a:r>
              <a:rPr lang="sv-SE" sz="2700" dirty="0" err="1" smtClean="0">
                <a:latin typeface="+mj-lt"/>
                <a:ea typeface="+mj-ea"/>
                <a:cs typeface="+mj-cs"/>
              </a:rPr>
              <a:t>knowledge</a:t>
            </a:r>
            <a:r>
              <a:rPr lang="sv-SE" sz="2700" dirty="0" smtClean="0">
                <a:latin typeface="+mj-lt"/>
                <a:ea typeface="+mj-ea"/>
                <a:cs typeface="+mj-cs"/>
              </a:rPr>
              <a:t> </a:t>
            </a:r>
            <a:r>
              <a:rPr lang="sv-SE" sz="2700" dirty="0" err="1" smtClean="0">
                <a:latin typeface="+mj-lt"/>
                <a:ea typeface="+mj-ea"/>
                <a:cs typeface="+mj-cs"/>
              </a:rPr>
              <a:t>sharing</a:t>
            </a:r>
            <a:endParaRPr lang="sv-SE" sz="2700" dirty="0">
              <a:latin typeface="+mj-lt"/>
              <a:ea typeface="+mj-ea"/>
              <a:cs typeface="+mj-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728746139"/>
      </p:ext>
    </p:extLst>
  </p:cSld>
  <p:clrMapOvr>
    <a:masterClrMapping/>
  </p:clrMapOvr>
  <mc:AlternateContent xmlns:mc="http://schemas.openxmlformats.org/markup-compatibility/2006" xmlns:p14="http://schemas.microsoft.com/office/powerpoint/2010/main">
    <mc:Choice Requires="p14">
      <p:transition spd="slow" p14:dur="2000" advTm="5908"/>
    </mc:Choice>
    <mc:Fallback xmlns="">
      <p:transition spd="slow" advTm="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Means</a:t>
            </a:r>
            <a:r>
              <a:rPr lang="sv-SE" dirty="0"/>
              <a:t> </a:t>
            </a:r>
            <a:r>
              <a:rPr lang="sv-SE" dirty="0" smtClean="0"/>
              <a:t>for </a:t>
            </a:r>
            <a:r>
              <a:rPr lang="sv-SE" dirty="0" err="1" smtClean="0"/>
              <a:t>knowledge</a:t>
            </a:r>
            <a:r>
              <a:rPr lang="sv-SE" dirty="0" smtClean="0"/>
              <a:t> </a:t>
            </a:r>
            <a:r>
              <a:rPr lang="sv-SE" dirty="0" err="1" smtClean="0"/>
              <a:t>sharing</a:t>
            </a:r>
            <a:endParaRPr lang="sv-SE" dirty="0"/>
          </a:p>
        </p:txBody>
      </p:sp>
      <p:sp>
        <p:nvSpPr>
          <p:cNvPr id="3" name="Content Placeholder 2"/>
          <p:cNvSpPr>
            <a:spLocks noGrp="1"/>
          </p:cNvSpPr>
          <p:nvPr>
            <p:ph idx="1"/>
          </p:nvPr>
        </p:nvSpPr>
        <p:spPr>
          <a:xfrm>
            <a:off x="792000" y="1275534"/>
            <a:ext cx="7323300" cy="3624126"/>
          </a:xfrm>
        </p:spPr>
        <p:txBody>
          <a:bodyPr>
            <a:normAutofit/>
          </a:bodyPr>
          <a:lstStyle/>
          <a:p>
            <a:r>
              <a:rPr lang="sv-SE" sz="1800" dirty="0" smtClean="0"/>
              <a:t>Best </a:t>
            </a:r>
            <a:r>
              <a:rPr lang="sv-SE" sz="1800" dirty="0" err="1" smtClean="0"/>
              <a:t>practices</a:t>
            </a:r>
            <a:endParaRPr lang="sv-SE" sz="1800" dirty="0" smtClean="0"/>
          </a:p>
          <a:p>
            <a:r>
              <a:rPr lang="sv-SE" sz="1800" dirty="0" smtClean="0"/>
              <a:t>Community </a:t>
            </a:r>
            <a:r>
              <a:rPr lang="sv-SE" sz="1800" dirty="0" err="1" smtClean="0"/>
              <a:t>of</a:t>
            </a:r>
            <a:r>
              <a:rPr lang="sv-SE" sz="1800" dirty="0" smtClean="0"/>
              <a:t> </a:t>
            </a:r>
            <a:r>
              <a:rPr lang="sv-SE" sz="1800" dirty="0" err="1" smtClean="0"/>
              <a:t>practice</a:t>
            </a:r>
            <a:endParaRPr lang="sv-SE" sz="1800" dirty="0" smtClean="0"/>
          </a:p>
          <a:p>
            <a:r>
              <a:rPr lang="sv-SE" sz="1800" dirty="0" err="1" smtClean="0"/>
              <a:t>Mentoring</a:t>
            </a:r>
            <a:r>
              <a:rPr lang="sv-SE" sz="1800" dirty="0" smtClean="0"/>
              <a:t> </a:t>
            </a:r>
          </a:p>
          <a:p>
            <a:r>
              <a:rPr lang="sv-SE" sz="1800" dirty="0" err="1" smtClean="0"/>
              <a:t>Apprenticeship</a:t>
            </a:r>
            <a:endParaRPr lang="sv-SE" sz="1800" dirty="0" smtClean="0"/>
          </a:p>
          <a:p>
            <a:r>
              <a:rPr lang="sv-SE" sz="1800" dirty="0" err="1"/>
              <a:t>Work</a:t>
            </a:r>
            <a:r>
              <a:rPr lang="sv-SE" sz="1800" dirty="0"/>
              <a:t> </a:t>
            </a:r>
            <a:r>
              <a:rPr lang="sv-SE" sz="1800" dirty="0" err="1"/>
              <a:t>shadowing</a:t>
            </a:r>
            <a:endParaRPr lang="sv-SE" sz="1800" dirty="0"/>
          </a:p>
          <a:p>
            <a:r>
              <a:rPr lang="sv-SE" sz="1800" dirty="0"/>
              <a:t>Pair design</a:t>
            </a:r>
          </a:p>
          <a:p>
            <a:r>
              <a:rPr lang="sv-SE" sz="1800" dirty="0" err="1" smtClean="0"/>
              <a:t>Storytelling</a:t>
            </a:r>
            <a:endParaRPr lang="sv-SE" sz="1800"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798504775"/>
      </p:ext>
    </p:extLst>
  </p:cSld>
  <p:clrMapOvr>
    <a:masterClrMapping/>
  </p:clrMapOvr>
  <mc:AlternateContent xmlns:mc="http://schemas.openxmlformats.org/markup-compatibility/2006">
    <mc:Choice xmlns:p14="http://schemas.microsoft.com/office/powerpoint/2010/main" Requires="p14">
      <p:transition spd="slow" p14:dur="2000" advTm="27086"/>
    </mc:Choice>
    <mc:Fallback>
      <p:transition spd="slow" advTm="27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94993" y="1245825"/>
            <a:ext cx="6260769" cy="857250"/>
          </a:xfrm>
          <a:prstGeom prst="rect">
            <a:avLst/>
          </a:prstGeom>
        </p:spPr>
        <p:txBody>
          <a:bodyPr>
            <a:noAutofit/>
          </a:bodyPr>
          <a:lstStyle/>
          <a:p>
            <a:pPr defTabSz="685800">
              <a:spcBef>
                <a:spcPct val="0"/>
              </a:spcBef>
              <a:defRPr/>
            </a:pPr>
            <a:r>
              <a:rPr lang="sv-SE" sz="2700" dirty="0" smtClean="0">
                <a:latin typeface="+mj-lt"/>
                <a:ea typeface="+mj-ea"/>
                <a:cs typeface="+mj-cs"/>
              </a:rPr>
              <a:t>Best </a:t>
            </a:r>
            <a:r>
              <a:rPr lang="sv-SE" sz="2700" dirty="0" err="1" smtClean="0">
                <a:latin typeface="+mj-lt"/>
                <a:ea typeface="+mj-ea"/>
                <a:cs typeface="+mj-cs"/>
              </a:rPr>
              <a:t>practices</a:t>
            </a:r>
            <a:endParaRPr lang="sv-SE" sz="2700" dirty="0">
              <a:latin typeface="+mj-lt"/>
              <a:ea typeface="+mj-ea"/>
              <a:cs typeface="+mj-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482669390"/>
      </p:ext>
    </p:extLst>
  </p:cSld>
  <p:clrMapOvr>
    <a:masterClrMapping/>
  </p:clrMapOvr>
  <mc:AlternateContent xmlns:mc="http://schemas.openxmlformats.org/markup-compatibility/2006" xmlns:p14="http://schemas.microsoft.com/office/powerpoint/2010/main">
    <mc:Choice Requires="p14">
      <p:transition spd="slow" p14:dur="2000" advTm="3634"/>
    </mc:Choice>
    <mc:Fallback xmlns="">
      <p:transition spd="slow" advTm="3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buSzPct val="100000"/>
            </a:pPr>
            <a:r>
              <a:rPr lang="sv-SE" sz="2700" dirty="0">
                <a:sym typeface="Arial"/>
              </a:rPr>
              <a:t>Best </a:t>
            </a:r>
            <a:r>
              <a:rPr lang="sv-SE" sz="2700" dirty="0" err="1">
                <a:sym typeface="Arial"/>
              </a:rPr>
              <a:t>practices</a:t>
            </a:r>
            <a:endParaRPr lang="sv-SE" sz="2700" dirty="0">
              <a:sym typeface="Arial"/>
            </a:endParaRPr>
          </a:p>
        </p:txBody>
      </p:sp>
      <p:sp>
        <p:nvSpPr>
          <p:cNvPr id="3" name="Content Placeholder 2"/>
          <p:cNvSpPr>
            <a:spLocks noGrp="1"/>
          </p:cNvSpPr>
          <p:nvPr>
            <p:ph idx="1"/>
          </p:nvPr>
        </p:nvSpPr>
        <p:spPr>
          <a:xfrm>
            <a:off x="791999" y="1275534"/>
            <a:ext cx="7958595" cy="3240432"/>
          </a:xfrm>
        </p:spPr>
        <p:txBody>
          <a:bodyPr>
            <a:noAutofit/>
          </a:bodyPr>
          <a:lstStyle/>
          <a:p>
            <a:r>
              <a:rPr lang="en-US" sz="1800" b="1" dirty="0"/>
              <a:t>B</a:t>
            </a:r>
            <a:r>
              <a:rPr lang="en-US" sz="1800" b="1" dirty="0" smtClean="0"/>
              <a:t>est </a:t>
            </a:r>
            <a:r>
              <a:rPr lang="en-US" sz="1800" b="1" dirty="0"/>
              <a:t>practice </a:t>
            </a:r>
            <a:r>
              <a:rPr lang="en-US" sz="1800" dirty="0" smtClean="0"/>
              <a:t>– “is the most efficient (least amount of effort) and effective (best result) way of accomplishing a task, based on repeatable procedures that have proven themselves over time for a large number of people” (</a:t>
            </a:r>
            <a:r>
              <a:rPr lang="en-US" sz="1800" dirty="0" err="1" smtClean="0"/>
              <a:t>Graupner</a:t>
            </a:r>
            <a:r>
              <a:rPr lang="en-US" sz="1800" dirty="0" smtClean="0"/>
              <a:t> et al, 2009)</a:t>
            </a:r>
            <a:endParaRPr lang="en-US" sz="1800" dirty="0"/>
          </a:p>
          <a:p>
            <a:r>
              <a:rPr lang="en-US" sz="1800" b="1" dirty="0"/>
              <a:t>Example of best practice </a:t>
            </a:r>
            <a:r>
              <a:rPr lang="en-US" sz="1800" b="1" dirty="0" smtClean="0"/>
              <a:t>methods: </a:t>
            </a:r>
            <a:r>
              <a:rPr lang="en-US" sz="1800" dirty="0"/>
              <a:t>ITIL, </a:t>
            </a:r>
            <a:r>
              <a:rPr lang="en-US" sz="1800" dirty="0" smtClean="0"/>
              <a:t>process </a:t>
            </a:r>
            <a:r>
              <a:rPr lang="en-US" sz="1800" dirty="0"/>
              <a:t>descriptions in Enterprise Systems such as SAP, many procedures </a:t>
            </a:r>
            <a:r>
              <a:rPr lang="en-US" sz="1800" dirty="0" smtClean="0"/>
              <a:t>based on evidence in </a:t>
            </a:r>
            <a:r>
              <a:rPr lang="en-US" sz="1800" dirty="0"/>
              <a:t>health </a:t>
            </a:r>
            <a:r>
              <a:rPr lang="en-US" sz="1800" dirty="0" smtClean="0"/>
              <a:t>care</a:t>
            </a:r>
            <a:endParaRPr lang="en-US" sz="1800" dirty="0"/>
          </a:p>
        </p:txBody>
      </p:sp>
      <p:sp>
        <p:nvSpPr>
          <p:cNvPr id="4" name="TextBox 3"/>
          <p:cNvSpPr txBox="1"/>
          <p:nvPr/>
        </p:nvSpPr>
        <p:spPr>
          <a:xfrm>
            <a:off x="845391" y="4567266"/>
            <a:ext cx="7746110" cy="461665"/>
          </a:xfrm>
          <a:prstGeom prst="rect">
            <a:avLst/>
          </a:prstGeom>
          <a:noFill/>
        </p:spPr>
        <p:txBody>
          <a:bodyPr wrap="square" rtlCol="0">
            <a:spAutoFit/>
          </a:bodyPr>
          <a:lstStyle/>
          <a:p>
            <a:r>
              <a:rPr lang="sv-SE" sz="1200" i="1" dirty="0" smtClean="0"/>
              <a:t>(</a:t>
            </a:r>
            <a:r>
              <a:rPr lang="sv-SE" sz="1200" dirty="0" err="1"/>
              <a:t>Graupner</a:t>
            </a:r>
            <a:r>
              <a:rPr lang="sv-SE" sz="1200" dirty="0"/>
              <a:t>, S., </a:t>
            </a:r>
            <a:r>
              <a:rPr lang="sv-SE" sz="1200" dirty="0" err="1"/>
              <a:t>Motahari-Nezhad</a:t>
            </a:r>
            <a:r>
              <a:rPr lang="sv-SE" sz="1200" dirty="0"/>
              <a:t>, H. R., </a:t>
            </a:r>
            <a:r>
              <a:rPr lang="sv-SE" sz="1200" dirty="0" err="1"/>
              <a:t>Singhal</a:t>
            </a:r>
            <a:r>
              <a:rPr lang="sv-SE" sz="1200" dirty="0"/>
              <a:t>, S., &amp; </a:t>
            </a:r>
            <a:r>
              <a:rPr lang="sv-SE" sz="1200" dirty="0" err="1"/>
              <a:t>Basu</a:t>
            </a:r>
            <a:r>
              <a:rPr lang="sv-SE" sz="1200" dirty="0"/>
              <a:t>, S. (2009, September). </a:t>
            </a:r>
            <a:r>
              <a:rPr lang="sv-SE" sz="1200" dirty="0" err="1"/>
              <a:t>Making</a:t>
            </a:r>
            <a:r>
              <a:rPr lang="sv-SE" sz="1200" dirty="0"/>
              <a:t> </a:t>
            </a:r>
            <a:r>
              <a:rPr lang="sv-SE" sz="1200" dirty="0" err="1"/>
              <a:t>processes</a:t>
            </a:r>
            <a:r>
              <a:rPr lang="sv-SE" sz="1200" dirty="0"/>
              <a:t> from best </a:t>
            </a:r>
            <a:r>
              <a:rPr lang="sv-SE" sz="1200" dirty="0" err="1"/>
              <a:t>practice</a:t>
            </a:r>
            <a:r>
              <a:rPr lang="sv-SE" sz="1200" dirty="0"/>
              <a:t> </a:t>
            </a:r>
            <a:r>
              <a:rPr lang="sv-SE" sz="1200" dirty="0" err="1"/>
              <a:t>frameworks</a:t>
            </a:r>
            <a:r>
              <a:rPr lang="sv-SE" sz="1200" dirty="0"/>
              <a:t> </a:t>
            </a:r>
            <a:r>
              <a:rPr lang="sv-SE" sz="1200" dirty="0" err="1"/>
              <a:t>actionable</a:t>
            </a:r>
            <a:r>
              <a:rPr lang="sv-SE" sz="1200" dirty="0"/>
              <a:t>. In </a:t>
            </a:r>
            <a:r>
              <a:rPr lang="sv-SE" sz="1200" i="1" dirty="0"/>
              <a:t>Enterprise </a:t>
            </a:r>
            <a:r>
              <a:rPr lang="sv-SE" sz="1200" i="1" dirty="0" err="1"/>
              <a:t>Distributed</a:t>
            </a:r>
            <a:r>
              <a:rPr lang="sv-SE" sz="1200" i="1" dirty="0"/>
              <a:t> </a:t>
            </a:r>
            <a:r>
              <a:rPr lang="sv-SE" sz="1200" i="1" dirty="0" err="1"/>
              <a:t>Object</a:t>
            </a:r>
            <a:r>
              <a:rPr lang="sv-SE" sz="1200" i="1" dirty="0"/>
              <a:t> </a:t>
            </a:r>
            <a:r>
              <a:rPr lang="sv-SE" sz="1200" i="1" dirty="0" err="1"/>
              <a:t>Computing</a:t>
            </a:r>
            <a:r>
              <a:rPr lang="sv-SE" sz="1200" i="1" dirty="0"/>
              <a:t> Conference Workshops, 2009. EDOCW </a:t>
            </a:r>
            <a:r>
              <a:rPr lang="sv-SE" sz="1200" i="1" dirty="0" smtClean="0"/>
              <a:t>2009)</a:t>
            </a:r>
            <a:endParaRPr lang="sv-SE" sz="1200" i="1"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738425482"/>
      </p:ext>
    </p:extLst>
  </p:cSld>
  <p:clrMapOvr>
    <a:masterClrMapping/>
  </p:clrMapOvr>
  <mc:AlternateContent xmlns:mc="http://schemas.openxmlformats.org/markup-compatibility/2006" xmlns:p14="http://schemas.microsoft.com/office/powerpoint/2010/main">
    <mc:Choice Requires="p14">
      <p:transition spd="slow" p14:dur="2000" advTm="63471"/>
    </mc:Choice>
    <mc:Fallback xmlns="">
      <p:transition spd="slow" advTm="6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buSzPct val="100000"/>
            </a:pPr>
            <a:r>
              <a:rPr lang="sv-SE" sz="2700" dirty="0">
                <a:sym typeface="Arial"/>
              </a:rPr>
              <a:t>Best, </a:t>
            </a:r>
            <a:r>
              <a:rPr lang="sv-SE" sz="2700" dirty="0" err="1">
                <a:sym typeface="Arial"/>
              </a:rPr>
              <a:t>Recommended</a:t>
            </a:r>
            <a:r>
              <a:rPr lang="sv-SE" sz="2700" dirty="0">
                <a:sym typeface="Arial"/>
              </a:rPr>
              <a:t>, Good or </a:t>
            </a:r>
            <a:r>
              <a:rPr lang="sv-SE" sz="2700" dirty="0" err="1">
                <a:sym typeface="Arial"/>
              </a:rPr>
              <a:t>Contextual</a:t>
            </a:r>
            <a:r>
              <a:rPr lang="sv-SE" sz="2700" dirty="0">
                <a:sym typeface="Arial"/>
              </a:rPr>
              <a:t> </a:t>
            </a:r>
            <a:r>
              <a:rPr lang="sv-SE" sz="2700" dirty="0" err="1">
                <a:sym typeface="Arial"/>
              </a:rPr>
              <a:t>Practices</a:t>
            </a:r>
            <a:endParaRPr lang="sv-SE" sz="2700" dirty="0">
              <a:sym typeface="Arial"/>
            </a:endParaRPr>
          </a:p>
        </p:txBody>
      </p:sp>
      <p:sp>
        <p:nvSpPr>
          <p:cNvPr id="3" name="Content Placeholder 2"/>
          <p:cNvSpPr>
            <a:spLocks noGrp="1"/>
          </p:cNvSpPr>
          <p:nvPr>
            <p:ph idx="1"/>
          </p:nvPr>
        </p:nvSpPr>
        <p:spPr>
          <a:xfrm>
            <a:off x="706939" y="1679571"/>
            <a:ext cx="7958595" cy="3240432"/>
          </a:xfrm>
        </p:spPr>
        <p:txBody>
          <a:bodyPr>
            <a:normAutofit/>
          </a:bodyPr>
          <a:lstStyle/>
          <a:p>
            <a:r>
              <a:rPr lang="en-US" sz="1600" dirty="0"/>
              <a:t>A best practice cannot be best in all cases. Therefore, the terms “recommended practices” and “good practices” are often used instead</a:t>
            </a:r>
          </a:p>
          <a:p>
            <a:r>
              <a:rPr lang="en-US" sz="1600" dirty="0"/>
              <a:t>A practice that is considered as "best" in one context may be questionable within another. </a:t>
            </a:r>
          </a:p>
          <a:p>
            <a:r>
              <a:rPr lang="en-US" sz="1600" dirty="0"/>
              <a:t>That is, the notion of what is "best" will vary with the context, according to Scott Ambler, which recommend the use of the term "contextual practice“ instead</a:t>
            </a:r>
          </a:p>
          <a:p>
            <a:pPr>
              <a:buNone/>
            </a:pPr>
            <a:endParaRPr lang="en-US" sz="1500" dirty="0"/>
          </a:p>
          <a:p>
            <a:pPr>
              <a:buNone/>
            </a:pPr>
            <a:endParaRPr lang="en-US" dirty="0" smtClean="0"/>
          </a:p>
        </p:txBody>
      </p:sp>
      <p:sp>
        <p:nvSpPr>
          <p:cNvPr id="4" name="TextBox 3"/>
          <p:cNvSpPr txBox="1"/>
          <p:nvPr/>
        </p:nvSpPr>
        <p:spPr>
          <a:xfrm>
            <a:off x="1638300" y="33174"/>
            <a:ext cx="7449385" cy="276999"/>
          </a:xfrm>
          <a:prstGeom prst="rect">
            <a:avLst/>
          </a:prstGeom>
          <a:noFill/>
        </p:spPr>
        <p:txBody>
          <a:bodyPr wrap="square" rtlCol="0">
            <a:spAutoFit/>
          </a:bodyPr>
          <a:lstStyle/>
          <a:p>
            <a:r>
              <a:rPr lang="en-US" sz="1200" dirty="0"/>
              <a:t> </a:t>
            </a:r>
            <a:endParaRPr lang="sv-SE" sz="1200" dirty="0"/>
          </a:p>
        </p:txBody>
      </p:sp>
      <p:sp>
        <p:nvSpPr>
          <p:cNvPr id="5" name="TextBox 4"/>
          <p:cNvSpPr txBox="1"/>
          <p:nvPr/>
        </p:nvSpPr>
        <p:spPr>
          <a:xfrm>
            <a:off x="4030980" y="4330854"/>
            <a:ext cx="4724086" cy="923330"/>
          </a:xfrm>
          <a:prstGeom prst="rect">
            <a:avLst/>
          </a:prstGeom>
          <a:noFill/>
        </p:spPr>
        <p:txBody>
          <a:bodyPr wrap="square" rtlCol="0">
            <a:spAutoFit/>
          </a:bodyPr>
          <a:lstStyle/>
          <a:p>
            <a:r>
              <a:rPr lang="en-US" sz="1200" dirty="0" smtClean="0"/>
              <a:t>(Ambler</a:t>
            </a:r>
            <a:r>
              <a:rPr lang="en-US" sz="1200" dirty="0"/>
              <a:t>, S. "Questioning "Best Practices" for Software Development“. In: https://web.archive.org/web/20111020192133/http://</a:t>
            </a:r>
            <a:r>
              <a:rPr lang="en-US" sz="1200" dirty="0" smtClean="0"/>
              <a:t>www.ambysoft.com/essays/bestPractices.html)</a:t>
            </a:r>
            <a:endParaRPr lang="en-US" sz="1200" dirty="0"/>
          </a:p>
          <a:p>
            <a:endParaRPr lang="sv-SE"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243089919"/>
      </p:ext>
    </p:extLst>
  </p:cSld>
  <p:clrMapOvr>
    <a:masterClrMapping/>
  </p:clrMapOvr>
  <mc:AlternateContent xmlns:mc="http://schemas.openxmlformats.org/markup-compatibility/2006" xmlns:p14="http://schemas.microsoft.com/office/powerpoint/2010/main">
    <mc:Choice Requires="p14">
      <p:transition spd="slow" p14:dur="2000" advTm="50627"/>
    </mc:Choice>
    <mc:Fallback xmlns="">
      <p:transition spd="slow" advTm="50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buSzPct val="100000"/>
            </a:pPr>
            <a:r>
              <a:rPr lang="sv-SE" sz="2700" dirty="0" err="1">
                <a:sym typeface="Arial"/>
              </a:rPr>
              <a:t>Validation</a:t>
            </a:r>
            <a:r>
              <a:rPr lang="sv-SE" sz="2700" dirty="0">
                <a:sym typeface="Arial"/>
              </a:rPr>
              <a:t> of </a:t>
            </a:r>
            <a:r>
              <a:rPr lang="sv-SE" sz="2700" dirty="0" err="1">
                <a:sym typeface="Arial"/>
              </a:rPr>
              <a:t>Practices</a:t>
            </a:r>
            <a:endParaRPr lang="sv-SE" sz="2700" dirty="0">
              <a:sym typeface="Arial"/>
            </a:endParaRPr>
          </a:p>
        </p:txBody>
      </p:sp>
      <p:sp>
        <p:nvSpPr>
          <p:cNvPr id="3" name="Content Placeholder 2"/>
          <p:cNvSpPr>
            <a:spLocks noGrp="1"/>
          </p:cNvSpPr>
          <p:nvPr>
            <p:ph idx="1"/>
          </p:nvPr>
        </p:nvSpPr>
        <p:spPr>
          <a:xfrm>
            <a:off x="792000" y="1435022"/>
            <a:ext cx="8033023" cy="3240432"/>
          </a:xfrm>
        </p:spPr>
        <p:txBody>
          <a:bodyPr>
            <a:noAutofit/>
          </a:bodyPr>
          <a:lstStyle/>
          <a:p>
            <a:r>
              <a:rPr lang="en-US" sz="1400" dirty="0"/>
              <a:t>U.S. Department of Health and Human Services uses the following terms and their definitions for how validated a practice is:</a:t>
            </a:r>
            <a:endParaRPr lang="sv-SE" sz="1400" dirty="0"/>
          </a:p>
          <a:p>
            <a:r>
              <a:rPr lang="sv-SE" sz="1400" b="1" dirty="0" err="1"/>
              <a:t>Promising</a:t>
            </a:r>
            <a:r>
              <a:rPr lang="sv-SE" sz="1400" b="1" dirty="0"/>
              <a:t> </a:t>
            </a:r>
            <a:r>
              <a:rPr lang="sv-SE" sz="1400" b="1" dirty="0" err="1"/>
              <a:t>Practice</a:t>
            </a:r>
            <a:r>
              <a:rPr lang="sv-SE" sz="1400" b="1" dirty="0"/>
              <a:t> </a:t>
            </a:r>
            <a:r>
              <a:rPr lang="sv-SE" sz="1400" dirty="0"/>
              <a:t>- </a:t>
            </a:r>
            <a:r>
              <a:rPr lang="en-US" sz="1400" dirty="0"/>
              <a:t>A program, activity or strategy that has worked within one organization and shows promise during its early stages</a:t>
            </a:r>
            <a:endParaRPr lang="sv-SE" sz="1400" dirty="0"/>
          </a:p>
          <a:p>
            <a:r>
              <a:rPr lang="sv-SE" sz="1400" b="1" dirty="0" err="1"/>
              <a:t>Field</a:t>
            </a:r>
            <a:r>
              <a:rPr lang="sv-SE" sz="1400" b="1" dirty="0"/>
              <a:t> </a:t>
            </a:r>
            <a:r>
              <a:rPr lang="sv-SE" sz="1400" b="1" dirty="0" err="1"/>
              <a:t>Tested</a:t>
            </a:r>
            <a:r>
              <a:rPr lang="sv-SE" sz="1400" b="1" dirty="0"/>
              <a:t> Best </a:t>
            </a:r>
            <a:r>
              <a:rPr lang="sv-SE" sz="1400" b="1" dirty="0" err="1"/>
              <a:t>Practice</a:t>
            </a:r>
            <a:r>
              <a:rPr lang="sv-SE" sz="1400" b="1" dirty="0"/>
              <a:t> </a:t>
            </a:r>
            <a:r>
              <a:rPr lang="sv-SE" sz="1400" dirty="0"/>
              <a:t>- </a:t>
            </a:r>
            <a:r>
              <a:rPr lang="en-US" sz="1400" dirty="0"/>
              <a:t>A program, activity or strategy that produce successful outcomes and is supported by data sources</a:t>
            </a:r>
          </a:p>
          <a:p>
            <a:r>
              <a:rPr lang="sv-SE" sz="1400" b="1" dirty="0"/>
              <a:t>Research </a:t>
            </a:r>
            <a:r>
              <a:rPr lang="sv-SE" sz="1400" b="1" dirty="0" err="1"/>
              <a:t>Validated</a:t>
            </a:r>
            <a:r>
              <a:rPr lang="sv-SE" sz="1400" b="1" dirty="0"/>
              <a:t> Best </a:t>
            </a:r>
            <a:r>
              <a:rPr lang="sv-SE" sz="1400" b="1" dirty="0" err="1"/>
              <a:t>Practice</a:t>
            </a:r>
            <a:r>
              <a:rPr lang="sv-SE" sz="1400" b="1" dirty="0"/>
              <a:t> </a:t>
            </a:r>
            <a:r>
              <a:rPr lang="sv-SE" sz="1400" dirty="0"/>
              <a:t>- </a:t>
            </a:r>
            <a:r>
              <a:rPr lang="en-US" sz="1400" dirty="0"/>
              <a:t>A program, activity or strategy that has the highest degree of proven effectiveness supported by comprehensive research and </a:t>
            </a:r>
            <a:r>
              <a:rPr lang="en-US" sz="1400" dirty="0" smtClean="0"/>
              <a:t>evaluation</a:t>
            </a:r>
            <a:endParaRPr lang="en-US" sz="1400" i="1" dirty="0">
              <a:latin typeface="+mn-lt"/>
              <a:ea typeface="+mn-ea"/>
              <a:cs typeface="+mn-cs"/>
            </a:endParaRPr>
          </a:p>
        </p:txBody>
      </p:sp>
      <p:sp>
        <p:nvSpPr>
          <p:cNvPr id="4" name="TextBox 3"/>
          <p:cNvSpPr txBox="1"/>
          <p:nvPr/>
        </p:nvSpPr>
        <p:spPr>
          <a:xfrm>
            <a:off x="3893821" y="4602480"/>
            <a:ext cx="5326380" cy="738664"/>
          </a:xfrm>
          <a:prstGeom prst="rect">
            <a:avLst/>
          </a:prstGeom>
          <a:noFill/>
        </p:spPr>
        <p:txBody>
          <a:bodyPr wrap="square" rtlCol="0">
            <a:spAutoFit/>
          </a:bodyPr>
          <a:lstStyle/>
          <a:p>
            <a:r>
              <a:rPr lang="en-US" sz="1200" dirty="0"/>
              <a:t>(</a:t>
            </a:r>
            <a:r>
              <a:rPr lang="en-US" sz="1200" i="1" dirty="0"/>
              <a:t>U.S. Department of Health and Human Services, Administration for Children and Families Program Announcement. Federal Register, Vol. 68, No. 131, July 2003</a:t>
            </a:r>
            <a:r>
              <a:rPr lang="en-US" sz="1200" i="1" dirty="0" smtClean="0"/>
              <a:t>)</a:t>
            </a:r>
            <a:endParaRPr lang="en-US" sz="1200" i="1" dirty="0"/>
          </a:p>
          <a:p>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220928225"/>
      </p:ext>
    </p:extLst>
  </p:cSld>
  <p:clrMapOvr>
    <a:masterClrMapping/>
  </p:clrMapOvr>
  <mc:AlternateContent xmlns:mc="http://schemas.openxmlformats.org/markup-compatibility/2006" xmlns:p14="http://schemas.microsoft.com/office/powerpoint/2010/main">
    <mc:Choice Requires="p14">
      <p:transition spd="slow" p14:dur="2000" advTm="26822"/>
    </mc:Choice>
    <mc:Fallback xmlns="">
      <p:transition spd="slow" advTm="26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5673" y="1224234"/>
            <a:ext cx="7938898" cy="645929"/>
          </a:xfrm>
        </p:spPr>
        <p:txBody>
          <a:bodyPr>
            <a:noAutofit/>
          </a:bodyPr>
          <a:lstStyle/>
          <a:p>
            <a:r>
              <a:rPr lang="en-US" sz="1600" dirty="0" err="1" smtClean="0"/>
              <a:t>Dalkir</a:t>
            </a:r>
            <a:r>
              <a:rPr lang="en-US" sz="1600" dirty="0" smtClean="0"/>
              <a:t> (2011) emphasizes three stages of the KM cycle</a:t>
            </a:r>
          </a:p>
          <a:p>
            <a:endParaRPr lang="sv-SE" sz="1500" dirty="0"/>
          </a:p>
          <a:p>
            <a:pPr lvl="1">
              <a:buNone/>
            </a:pPr>
            <a:r>
              <a:rPr lang="sv-SE" sz="1500" dirty="0"/>
              <a:t> </a:t>
            </a:r>
          </a:p>
        </p:txBody>
      </p:sp>
      <p:sp>
        <p:nvSpPr>
          <p:cNvPr id="4" name="Rectangle 3"/>
          <p:cNvSpPr/>
          <p:nvPr/>
        </p:nvSpPr>
        <p:spPr>
          <a:xfrm>
            <a:off x="1303588" y="2466863"/>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440221" y="2436481"/>
            <a:ext cx="1828801" cy="523220"/>
          </a:xfrm>
          <a:prstGeom prst="rect">
            <a:avLst/>
          </a:prstGeom>
          <a:noFill/>
        </p:spPr>
        <p:txBody>
          <a:bodyPr wrap="square" rtlCol="0">
            <a:spAutoFit/>
          </a:bodyPr>
          <a:lstStyle/>
          <a:p>
            <a:r>
              <a:rPr lang="sv-SE" sz="1400" dirty="0" smtClean="0"/>
              <a:t>Knowledge capture and/or creation</a:t>
            </a:r>
            <a:endParaRPr lang="sv-SE" sz="1400" dirty="0"/>
          </a:p>
        </p:txBody>
      </p:sp>
      <p:sp>
        <p:nvSpPr>
          <p:cNvPr id="7" name="Rectangle 6"/>
          <p:cNvSpPr/>
          <p:nvPr/>
        </p:nvSpPr>
        <p:spPr>
          <a:xfrm>
            <a:off x="4686626" y="2436481"/>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extBox 7"/>
          <p:cNvSpPr txBox="1"/>
          <p:nvPr/>
        </p:nvSpPr>
        <p:spPr>
          <a:xfrm>
            <a:off x="4823259" y="2406099"/>
            <a:ext cx="1828801" cy="523220"/>
          </a:xfrm>
          <a:prstGeom prst="rect">
            <a:avLst/>
          </a:prstGeom>
          <a:noFill/>
        </p:spPr>
        <p:txBody>
          <a:bodyPr wrap="square" rtlCol="0">
            <a:spAutoFit/>
          </a:bodyPr>
          <a:lstStyle/>
          <a:p>
            <a:r>
              <a:rPr lang="sv-SE" sz="1400" dirty="0" smtClean="0"/>
              <a:t>Knowledge sharing and dissemination</a:t>
            </a:r>
            <a:endParaRPr lang="sv-SE" sz="1400" dirty="0"/>
          </a:p>
        </p:txBody>
      </p:sp>
      <p:sp>
        <p:nvSpPr>
          <p:cNvPr id="9" name="Rectangle 8"/>
          <p:cNvSpPr/>
          <p:nvPr/>
        </p:nvSpPr>
        <p:spPr>
          <a:xfrm>
            <a:off x="3111368" y="3526019"/>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3090346" y="3495637"/>
            <a:ext cx="1828801" cy="523220"/>
          </a:xfrm>
          <a:prstGeom prst="rect">
            <a:avLst/>
          </a:prstGeom>
          <a:noFill/>
        </p:spPr>
        <p:txBody>
          <a:bodyPr wrap="square" rtlCol="0">
            <a:spAutoFit/>
          </a:bodyPr>
          <a:lstStyle/>
          <a:p>
            <a:r>
              <a:rPr lang="sv-SE" sz="1400" dirty="0" smtClean="0"/>
              <a:t>Knowledge acquisition and </a:t>
            </a:r>
            <a:r>
              <a:rPr lang="sv-SE" sz="1400" dirty="0" err="1" smtClean="0"/>
              <a:t>application</a:t>
            </a:r>
            <a:endParaRPr lang="sv-SE" sz="1400" dirty="0"/>
          </a:p>
        </p:txBody>
      </p:sp>
      <p:sp>
        <p:nvSpPr>
          <p:cNvPr id="11" name="Curved Left Arrow 10"/>
          <p:cNvSpPr/>
          <p:nvPr/>
        </p:nvSpPr>
        <p:spPr>
          <a:xfrm rot="16200000">
            <a:off x="3779971" y="1790781"/>
            <a:ext cx="300470" cy="105169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2" name="Curved Left Arrow 11"/>
          <p:cNvSpPr/>
          <p:nvPr/>
        </p:nvSpPr>
        <p:spPr>
          <a:xfrm rot="1608914">
            <a:off x="5429770" y="308907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3" name="Curved Left Arrow 12"/>
          <p:cNvSpPr/>
          <p:nvPr/>
        </p:nvSpPr>
        <p:spPr>
          <a:xfrm rot="7486083">
            <a:off x="2083163" y="317054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4" name="TextBox 13"/>
          <p:cNvSpPr txBox="1"/>
          <p:nvPr/>
        </p:nvSpPr>
        <p:spPr>
          <a:xfrm>
            <a:off x="3534273" y="2359537"/>
            <a:ext cx="726481" cy="338554"/>
          </a:xfrm>
          <a:prstGeom prst="rect">
            <a:avLst/>
          </a:prstGeom>
          <a:noFill/>
        </p:spPr>
        <p:txBody>
          <a:bodyPr wrap="none" rtlCol="0">
            <a:spAutoFit/>
          </a:bodyPr>
          <a:lstStyle/>
          <a:p>
            <a:r>
              <a:rPr lang="sv-SE" sz="1600" dirty="0" smtClean="0"/>
              <a:t>Assess</a:t>
            </a:r>
            <a:endParaRPr lang="sv-SE" sz="1600" dirty="0"/>
          </a:p>
        </p:txBody>
      </p:sp>
      <p:sp>
        <p:nvSpPr>
          <p:cNvPr id="15" name="TextBox 14"/>
          <p:cNvSpPr txBox="1"/>
          <p:nvPr/>
        </p:nvSpPr>
        <p:spPr>
          <a:xfrm>
            <a:off x="4391783" y="3227216"/>
            <a:ext cx="1309974" cy="338554"/>
          </a:xfrm>
          <a:prstGeom prst="rect">
            <a:avLst/>
          </a:prstGeom>
          <a:noFill/>
        </p:spPr>
        <p:txBody>
          <a:bodyPr wrap="none" rtlCol="0">
            <a:spAutoFit/>
          </a:bodyPr>
          <a:lstStyle/>
          <a:p>
            <a:r>
              <a:rPr lang="sv-SE" sz="1600" dirty="0" smtClean="0"/>
              <a:t>Contextualize</a:t>
            </a:r>
            <a:endParaRPr lang="sv-SE" sz="1600" dirty="0"/>
          </a:p>
        </p:txBody>
      </p:sp>
      <p:sp>
        <p:nvSpPr>
          <p:cNvPr id="16" name="TextBox 15"/>
          <p:cNvSpPr txBox="1"/>
          <p:nvPr/>
        </p:nvSpPr>
        <p:spPr>
          <a:xfrm>
            <a:off x="2166145" y="3211088"/>
            <a:ext cx="796115" cy="338554"/>
          </a:xfrm>
          <a:prstGeom prst="rect">
            <a:avLst/>
          </a:prstGeom>
          <a:noFill/>
        </p:spPr>
        <p:txBody>
          <a:bodyPr wrap="none" rtlCol="0">
            <a:spAutoFit/>
          </a:bodyPr>
          <a:lstStyle/>
          <a:p>
            <a:r>
              <a:rPr lang="sv-SE" sz="1600" dirty="0" smtClean="0"/>
              <a:t>Update</a:t>
            </a:r>
            <a:endParaRPr lang="sv-SE" sz="1600" dirty="0"/>
          </a:p>
        </p:txBody>
      </p:sp>
      <p:sp>
        <p:nvSpPr>
          <p:cNvPr id="5" name="Title 4"/>
          <p:cNvSpPr>
            <a:spLocks noGrp="1"/>
          </p:cNvSpPr>
          <p:nvPr>
            <p:ph type="title"/>
          </p:nvPr>
        </p:nvSpPr>
        <p:spPr/>
        <p:txBody>
          <a:bodyPr/>
          <a:lstStyle/>
          <a:p>
            <a:r>
              <a:rPr lang="sv-SE" dirty="0" err="1" smtClean="0"/>
              <a:t>Knowledge</a:t>
            </a:r>
            <a:r>
              <a:rPr lang="sv-SE" dirty="0" smtClean="0"/>
              <a:t> Management </a:t>
            </a:r>
            <a:r>
              <a:rPr lang="sv-SE" dirty="0" err="1" smtClean="0"/>
              <a:t>Cycle</a:t>
            </a:r>
            <a:endParaRPr lang="sv-SE" dirty="0"/>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17" name="TextBox 16"/>
          <p:cNvSpPr txBox="1"/>
          <p:nvPr/>
        </p:nvSpPr>
        <p:spPr>
          <a:xfrm>
            <a:off x="2019960" y="4771632"/>
            <a:ext cx="6918882" cy="307777"/>
          </a:xfrm>
          <a:prstGeom prst="rect">
            <a:avLst/>
          </a:prstGeom>
          <a:noFill/>
        </p:spPr>
        <p:txBody>
          <a:bodyPr wrap="none" rtlCol="0">
            <a:spAutoFit/>
          </a:bodyPr>
          <a:lstStyle/>
          <a:p>
            <a:r>
              <a:rPr lang="sv-SE" sz="1400" i="1" dirty="0" smtClean="0"/>
              <a:t>( </a:t>
            </a:r>
            <a:r>
              <a:rPr lang="sv-SE" sz="1400" i="1" dirty="0" err="1" smtClean="0"/>
              <a:t>Adapted</a:t>
            </a:r>
            <a:r>
              <a:rPr lang="sv-SE" sz="1400" i="1" dirty="0" smtClean="0"/>
              <a:t> </a:t>
            </a:r>
            <a:r>
              <a:rPr lang="sv-SE" sz="1400" i="1" dirty="0" err="1" smtClean="0"/>
              <a:t>somewhat</a:t>
            </a:r>
            <a:r>
              <a:rPr lang="sv-SE" sz="1400" i="1" dirty="0" smtClean="0"/>
              <a:t> from </a:t>
            </a:r>
            <a:r>
              <a:rPr lang="sv-SE" sz="1400" i="1" dirty="0" err="1" smtClean="0"/>
              <a:t>Dalkir</a:t>
            </a:r>
            <a:r>
              <a:rPr lang="sv-SE" sz="1400" i="1" dirty="0" smtClean="0"/>
              <a:t> K. (2011) </a:t>
            </a:r>
            <a:r>
              <a:rPr lang="sv-SE" sz="1400" i="1" dirty="0" err="1" smtClean="0"/>
              <a:t>Knowledge</a:t>
            </a:r>
            <a:r>
              <a:rPr lang="sv-SE" sz="1400" i="1" dirty="0" smtClean="0"/>
              <a:t> management in </a:t>
            </a:r>
            <a:r>
              <a:rPr lang="sv-SE" sz="1400" i="1" dirty="0" err="1" smtClean="0"/>
              <a:t>Theory</a:t>
            </a:r>
            <a:r>
              <a:rPr lang="sv-SE" sz="1400" i="1" dirty="0" smtClean="0"/>
              <a:t> and </a:t>
            </a:r>
            <a:r>
              <a:rPr lang="sv-SE" sz="1400" i="1" dirty="0" err="1" smtClean="0"/>
              <a:t>Practice</a:t>
            </a:r>
            <a:r>
              <a:rPr lang="sv-SE" sz="1400" i="1" dirty="0" smtClean="0"/>
              <a:t>)</a:t>
            </a:r>
            <a:endParaRPr lang="sv-SE" sz="1400" i="1" dirty="0"/>
          </a:p>
        </p:txBody>
      </p:sp>
    </p:spTree>
    <p:extLst>
      <p:ext uri="{BB962C8B-B14F-4D97-AF65-F5344CB8AC3E}">
        <p14:creationId xmlns:p14="http://schemas.microsoft.com/office/powerpoint/2010/main" val="1441620720"/>
      </p:ext>
    </p:extLst>
  </p:cSld>
  <p:clrMapOvr>
    <a:masterClrMapping/>
  </p:clrMapOvr>
  <mc:AlternateContent xmlns:mc="http://schemas.openxmlformats.org/markup-compatibility/2006" xmlns:p14="http://schemas.microsoft.com/office/powerpoint/2010/main">
    <mc:Choice Requires="p14">
      <p:transition spd="slow" p14:dur="2000" advTm="21445"/>
    </mc:Choice>
    <mc:Fallback xmlns="">
      <p:transition spd="slow" advTm="21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8447693" cy="596700"/>
          </a:xfrm>
        </p:spPr>
        <p:txBody>
          <a:bodyPr>
            <a:normAutofit/>
          </a:bodyPr>
          <a:lstStyle/>
          <a:p>
            <a:pPr algn="l">
              <a:buSzPct val="100000"/>
            </a:pPr>
            <a:r>
              <a:rPr lang="sv-SE" sz="2700" dirty="0">
                <a:sym typeface="Arial"/>
              </a:rPr>
              <a:t>Template for </a:t>
            </a:r>
            <a:r>
              <a:rPr lang="sv-SE" sz="2700" dirty="0" err="1">
                <a:sym typeface="Arial"/>
              </a:rPr>
              <a:t>documenting</a:t>
            </a:r>
            <a:r>
              <a:rPr lang="sv-SE" sz="2700" dirty="0">
                <a:sym typeface="Arial"/>
              </a:rPr>
              <a:t> </a:t>
            </a:r>
            <a:r>
              <a:rPr lang="sv-SE" sz="2700" dirty="0" smtClean="0">
                <a:sym typeface="Arial"/>
              </a:rPr>
              <a:t>BP</a:t>
            </a:r>
            <a:endParaRPr lang="sv-SE" sz="2700" dirty="0">
              <a:sym typeface="Arial"/>
            </a:endParaRPr>
          </a:p>
        </p:txBody>
      </p:sp>
      <p:sp>
        <p:nvSpPr>
          <p:cNvPr id="3" name="Content Placeholder 2"/>
          <p:cNvSpPr>
            <a:spLocks noGrp="1"/>
          </p:cNvSpPr>
          <p:nvPr>
            <p:ph idx="1"/>
          </p:nvPr>
        </p:nvSpPr>
        <p:spPr>
          <a:xfrm>
            <a:off x="964905" y="1436475"/>
            <a:ext cx="7211532" cy="3188688"/>
          </a:xfrm>
        </p:spPr>
        <p:txBody>
          <a:bodyPr>
            <a:noAutofit/>
          </a:bodyPr>
          <a:lstStyle/>
          <a:p>
            <a:pPr>
              <a:buNone/>
            </a:pPr>
            <a:r>
              <a:rPr lang="en-US" sz="1800" dirty="0"/>
              <a:t>Best practices </a:t>
            </a:r>
            <a:r>
              <a:rPr lang="en-US" sz="1800" dirty="0" smtClean="0"/>
              <a:t>(BP) are </a:t>
            </a:r>
            <a:r>
              <a:rPr lang="en-US" sz="1800" dirty="0"/>
              <a:t>usually described in </a:t>
            </a:r>
            <a:r>
              <a:rPr lang="en-US" sz="1800" dirty="0" smtClean="0"/>
              <a:t>using a </a:t>
            </a:r>
            <a:r>
              <a:rPr lang="en-US" sz="1800" dirty="0"/>
              <a:t>template (also called pattern), with predefined elements. </a:t>
            </a:r>
          </a:p>
          <a:p>
            <a:pPr>
              <a:buNone/>
            </a:pPr>
            <a:r>
              <a:rPr lang="en-US" sz="1800" dirty="0"/>
              <a:t>Common elements are: </a:t>
            </a:r>
          </a:p>
          <a:p>
            <a:pPr lvl="1"/>
            <a:r>
              <a:rPr lang="en-US" sz="1500" dirty="0"/>
              <a:t>problem that the best practice address,</a:t>
            </a:r>
          </a:p>
          <a:p>
            <a:pPr lvl="1"/>
            <a:r>
              <a:rPr lang="en-US" sz="1500" dirty="0"/>
              <a:t>step-by-step description of the best practice (it is usually a procedure/method)</a:t>
            </a:r>
          </a:p>
          <a:p>
            <a:pPr lvl="1"/>
            <a:r>
              <a:rPr lang="en-US" sz="1500" dirty="0"/>
              <a:t>expected result of the best </a:t>
            </a:r>
            <a:r>
              <a:rPr lang="en-US" sz="1500" dirty="0" smtClean="0"/>
              <a:t>practice</a:t>
            </a:r>
            <a:endParaRPr lang="en-US" sz="1500" dirty="0"/>
          </a:p>
        </p:txBody>
      </p:sp>
      <p:sp>
        <p:nvSpPr>
          <p:cNvPr id="4" name="TextBox 3"/>
          <p:cNvSpPr txBox="1"/>
          <p:nvPr/>
        </p:nvSpPr>
        <p:spPr>
          <a:xfrm>
            <a:off x="3851832" y="4755791"/>
            <a:ext cx="5171159" cy="307777"/>
          </a:xfrm>
          <a:prstGeom prst="rect">
            <a:avLst/>
          </a:prstGeom>
          <a:noFill/>
        </p:spPr>
        <p:txBody>
          <a:bodyPr wrap="none" rtlCol="0">
            <a:spAutoFit/>
          </a:bodyPr>
          <a:lstStyle/>
          <a:p>
            <a:r>
              <a:rPr lang="sv-SE" sz="1400" i="1" dirty="0" err="1" smtClean="0"/>
              <a:t>Alwazae</a:t>
            </a:r>
            <a:r>
              <a:rPr lang="sv-SE" sz="1400" i="1" dirty="0" smtClean="0"/>
              <a:t> M. (2015) Template-driven </a:t>
            </a:r>
            <a:r>
              <a:rPr lang="sv-SE" sz="1400" i="1" dirty="0" err="1" smtClean="0"/>
              <a:t>Documentation</a:t>
            </a:r>
            <a:r>
              <a:rPr lang="sv-SE" sz="1400" i="1" dirty="0" smtClean="0"/>
              <a:t> </a:t>
            </a:r>
            <a:r>
              <a:rPr lang="sv-SE" sz="1400" i="1" dirty="0" err="1" smtClean="0"/>
              <a:t>of</a:t>
            </a:r>
            <a:r>
              <a:rPr lang="sv-SE" sz="1400" i="1" dirty="0" smtClean="0"/>
              <a:t> Best </a:t>
            </a:r>
            <a:r>
              <a:rPr lang="sv-SE" sz="1400" i="1" dirty="0" err="1" smtClean="0"/>
              <a:t>Practices</a:t>
            </a:r>
            <a:endParaRPr lang="sv-SE" sz="1400" i="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130481803"/>
      </p:ext>
    </p:extLst>
  </p:cSld>
  <p:clrMapOvr>
    <a:masterClrMapping/>
  </p:clrMapOvr>
  <mc:AlternateContent xmlns:mc="http://schemas.openxmlformats.org/markup-compatibility/2006" xmlns:p14="http://schemas.microsoft.com/office/powerpoint/2010/main">
    <mc:Choice Requires="p14">
      <p:transition spd="slow" p14:dur="2000" advTm="42514"/>
    </mc:Choice>
    <mc:Fallback xmlns="">
      <p:transition spd="slow" advTm="42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8447693" cy="596700"/>
          </a:xfrm>
        </p:spPr>
        <p:txBody>
          <a:bodyPr>
            <a:normAutofit/>
          </a:bodyPr>
          <a:lstStyle/>
          <a:p>
            <a:pPr algn="l">
              <a:buSzPct val="100000"/>
            </a:pPr>
            <a:r>
              <a:rPr lang="sv-SE" sz="2700" dirty="0" smtClean="0">
                <a:sym typeface="Arial"/>
              </a:rPr>
              <a:t>Elements in a BP Template</a:t>
            </a:r>
            <a:endParaRPr lang="sv-SE" sz="2700" dirty="0">
              <a:sym typeface="Arial"/>
            </a:endParaRPr>
          </a:p>
        </p:txBody>
      </p:sp>
      <p:sp>
        <p:nvSpPr>
          <p:cNvPr id="3" name="Content Placeholder 2"/>
          <p:cNvSpPr>
            <a:spLocks noGrp="1"/>
          </p:cNvSpPr>
          <p:nvPr>
            <p:ph idx="1"/>
          </p:nvPr>
        </p:nvSpPr>
        <p:spPr>
          <a:xfrm>
            <a:off x="964904" y="1436475"/>
            <a:ext cx="7592355" cy="3188688"/>
          </a:xfrm>
        </p:spPr>
        <p:txBody>
          <a:bodyPr>
            <a:noAutofit/>
          </a:bodyPr>
          <a:lstStyle/>
          <a:p>
            <a:pPr>
              <a:spcAft>
                <a:spcPts val="1200"/>
              </a:spcAft>
              <a:buNone/>
            </a:pPr>
            <a:r>
              <a:rPr lang="en-US" sz="1600" b="1" i="1" dirty="0" smtClean="0"/>
              <a:t>Best practices template elements - Title and Summary</a:t>
            </a:r>
          </a:p>
          <a:p>
            <a:pPr lvl="1"/>
            <a:r>
              <a:rPr lang="en-US" sz="1400" b="1" dirty="0" smtClean="0"/>
              <a:t>Title</a:t>
            </a:r>
            <a:r>
              <a:rPr lang="en-US" sz="1400" dirty="0" smtClean="0"/>
              <a:t> – is an identifying name for the BP</a:t>
            </a:r>
          </a:p>
          <a:p>
            <a:pPr marL="457200" lvl="1" indent="0">
              <a:buNone/>
            </a:pPr>
            <a:r>
              <a:rPr lang="en-US" sz="1400" i="1" dirty="0"/>
              <a:t>	</a:t>
            </a:r>
            <a:r>
              <a:rPr lang="en-US" sz="1100" i="1" dirty="0" smtClean="0"/>
              <a:t>(Example: Refining and formulating research questions in bachelor and master thesis)</a:t>
            </a:r>
          </a:p>
          <a:p>
            <a:pPr lvl="1"/>
            <a:r>
              <a:rPr lang="en-US" sz="1400" b="1" dirty="0" smtClean="0"/>
              <a:t>Summary </a:t>
            </a:r>
            <a:r>
              <a:rPr lang="en-US" sz="1400" dirty="0" smtClean="0"/>
              <a:t>– is a short description of the contents of the BP</a:t>
            </a:r>
          </a:p>
          <a:p>
            <a:pPr marL="914400" lvl="2" indent="0">
              <a:buNone/>
            </a:pPr>
            <a:r>
              <a:rPr lang="en-US" sz="1100" i="1" dirty="0" smtClean="0"/>
              <a:t>(Example: Guidelines for supervisor in supporting a student to refine an initial research idea into a feasible, relevant and well formulated research question)</a:t>
            </a:r>
          </a:p>
        </p:txBody>
      </p:sp>
      <p:sp>
        <p:nvSpPr>
          <p:cNvPr id="4" name="TextBox 3"/>
          <p:cNvSpPr txBox="1"/>
          <p:nvPr/>
        </p:nvSpPr>
        <p:spPr>
          <a:xfrm>
            <a:off x="3851832" y="4755791"/>
            <a:ext cx="5171159" cy="307777"/>
          </a:xfrm>
          <a:prstGeom prst="rect">
            <a:avLst/>
          </a:prstGeom>
          <a:noFill/>
        </p:spPr>
        <p:txBody>
          <a:bodyPr wrap="none" rtlCol="0">
            <a:spAutoFit/>
          </a:bodyPr>
          <a:lstStyle/>
          <a:p>
            <a:r>
              <a:rPr lang="sv-SE" sz="1400" i="1" dirty="0" err="1" smtClean="0"/>
              <a:t>Alwazae</a:t>
            </a:r>
            <a:r>
              <a:rPr lang="sv-SE" sz="1400" i="1" dirty="0" smtClean="0"/>
              <a:t> M. (2015) Template-driven </a:t>
            </a:r>
            <a:r>
              <a:rPr lang="sv-SE" sz="1400" i="1" dirty="0" err="1" smtClean="0"/>
              <a:t>Documentation</a:t>
            </a:r>
            <a:r>
              <a:rPr lang="sv-SE" sz="1400" i="1" dirty="0" smtClean="0"/>
              <a:t> </a:t>
            </a:r>
            <a:r>
              <a:rPr lang="sv-SE" sz="1400" i="1" dirty="0" err="1" smtClean="0"/>
              <a:t>of</a:t>
            </a:r>
            <a:r>
              <a:rPr lang="sv-SE" sz="1400" i="1" dirty="0" smtClean="0"/>
              <a:t> Best </a:t>
            </a:r>
            <a:r>
              <a:rPr lang="sv-SE" sz="1400" i="1" dirty="0" err="1" smtClean="0"/>
              <a:t>Practices</a:t>
            </a:r>
            <a:endParaRPr lang="sv-SE" sz="1400" i="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564915918"/>
      </p:ext>
    </p:extLst>
  </p:cSld>
  <p:clrMapOvr>
    <a:masterClrMapping/>
  </p:clrMapOvr>
  <mc:AlternateContent xmlns:mc="http://schemas.openxmlformats.org/markup-compatibility/2006" xmlns:p14="http://schemas.microsoft.com/office/powerpoint/2010/main">
    <mc:Choice Requires="p14">
      <p:transition spd="slow" p14:dur="2000" advTm="75557"/>
    </mc:Choice>
    <mc:Fallback xmlns="">
      <p:transition spd="slow" advTm="75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8447693" cy="596700"/>
          </a:xfrm>
        </p:spPr>
        <p:txBody>
          <a:bodyPr>
            <a:normAutofit/>
          </a:bodyPr>
          <a:lstStyle/>
          <a:p>
            <a:pPr>
              <a:buSzPct val="100000"/>
            </a:pPr>
            <a:r>
              <a:rPr lang="sv-SE" sz="2700" dirty="0" smtClean="0">
                <a:sym typeface="Arial"/>
              </a:rPr>
              <a:t>Elements </a:t>
            </a:r>
            <a:r>
              <a:rPr lang="sv-SE" sz="2700" dirty="0">
                <a:sym typeface="Arial"/>
              </a:rPr>
              <a:t>in a BP Template</a:t>
            </a:r>
          </a:p>
        </p:txBody>
      </p:sp>
      <p:sp>
        <p:nvSpPr>
          <p:cNvPr id="3" name="Content Placeholder 2"/>
          <p:cNvSpPr>
            <a:spLocks noGrp="1"/>
          </p:cNvSpPr>
          <p:nvPr>
            <p:ph idx="1"/>
          </p:nvPr>
        </p:nvSpPr>
        <p:spPr>
          <a:xfrm>
            <a:off x="964904" y="1436475"/>
            <a:ext cx="7942875" cy="3188688"/>
          </a:xfrm>
        </p:spPr>
        <p:txBody>
          <a:bodyPr>
            <a:noAutofit/>
          </a:bodyPr>
          <a:lstStyle/>
          <a:p>
            <a:pPr>
              <a:spcAft>
                <a:spcPts val="1200"/>
              </a:spcAft>
              <a:buNone/>
            </a:pPr>
            <a:r>
              <a:rPr lang="en-US" sz="1600" b="1" i="1" dirty="0"/>
              <a:t>Best practices template - Metadata</a:t>
            </a:r>
          </a:p>
          <a:p>
            <a:pPr lvl="1"/>
            <a:r>
              <a:rPr lang="en-US" sz="1400" b="1" dirty="0" smtClean="0"/>
              <a:t>Author(s) Contact Information </a:t>
            </a:r>
            <a:r>
              <a:rPr lang="en-US" sz="1400" dirty="0" smtClean="0"/>
              <a:t>– is information about the author(s) of the BP Document </a:t>
            </a:r>
          </a:p>
          <a:p>
            <a:pPr marL="457200" lvl="1" indent="0">
              <a:buNone/>
            </a:pPr>
            <a:r>
              <a:rPr lang="en-US" sz="1400" i="1" dirty="0"/>
              <a:t>	</a:t>
            </a:r>
            <a:r>
              <a:rPr lang="en-US" sz="1100" i="1" dirty="0" smtClean="0"/>
              <a:t>(Example: John Doe, 1 Main Street, Springfield, </a:t>
            </a:r>
            <a:r>
              <a:rPr lang="en-US" sz="1100" i="1" dirty="0" smtClean="0">
                <a:hlinkClick r:id="rId4"/>
              </a:rPr>
              <a:t>johndoe@uni.edu</a:t>
            </a:r>
            <a:r>
              <a:rPr lang="en-US" sz="1100" i="1" dirty="0" smtClean="0"/>
              <a:t>)</a:t>
            </a:r>
          </a:p>
          <a:p>
            <a:pPr lvl="1"/>
            <a:r>
              <a:rPr lang="en-US" sz="1400" b="1" dirty="0" smtClean="0"/>
              <a:t>Reviews info </a:t>
            </a:r>
            <a:r>
              <a:rPr lang="en-US" sz="1400" dirty="0" smtClean="0"/>
              <a:t>– is info about reviews of the BP Document </a:t>
            </a:r>
          </a:p>
          <a:p>
            <a:pPr marL="457200" lvl="1" indent="0">
              <a:buNone/>
            </a:pPr>
            <a:r>
              <a:rPr lang="en-US" sz="1400" i="1" dirty="0"/>
              <a:t>	</a:t>
            </a:r>
            <a:r>
              <a:rPr lang="en-US" sz="1100" i="1" dirty="0" smtClean="0"/>
              <a:t>(Example: N/A)</a:t>
            </a:r>
          </a:p>
          <a:p>
            <a:pPr lvl="1"/>
            <a:r>
              <a:rPr lang="en-US" sz="1400" b="1" dirty="0" smtClean="0"/>
              <a:t>Revision info </a:t>
            </a:r>
            <a:r>
              <a:rPr lang="en-US" sz="1400" dirty="0" smtClean="0"/>
              <a:t>– is info about all previous versions of the BP Document </a:t>
            </a:r>
          </a:p>
          <a:p>
            <a:pPr marL="457200" lvl="1" indent="0">
              <a:buNone/>
            </a:pPr>
            <a:r>
              <a:rPr lang="en-US" sz="1100" i="1" dirty="0" smtClean="0"/>
              <a:t>	(Example: This is the first version, 1.0)</a:t>
            </a:r>
          </a:p>
          <a:p>
            <a:pPr lvl="1"/>
            <a:r>
              <a:rPr lang="en-US" sz="1400" b="1" dirty="0" smtClean="0"/>
              <a:t>Owner</a:t>
            </a:r>
            <a:r>
              <a:rPr lang="en-US" sz="1400" dirty="0" smtClean="0"/>
              <a:t> – is info about the responsible for the BP Document. An owner could be an individual, role, department or organization</a:t>
            </a:r>
          </a:p>
          <a:p>
            <a:pPr marL="457200" lvl="1" indent="0">
              <a:buNone/>
            </a:pPr>
            <a:r>
              <a:rPr lang="en-US" sz="1400" i="1" dirty="0"/>
              <a:t>	</a:t>
            </a:r>
            <a:r>
              <a:rPr lang="en-US" sz="1100" i="1" dirty="0" smtClean="0"/>
              <a:t>(Example: Director of studies (role))</a:t>
            </a:r>
          </a:p>
          <a:p>
            <a:pPr marL="457200" lvl="1" indent="0">
              <a:buNone/>
            </a:pPr>
            <a:endParaRPr lang="en-US" sz="1500" dirty="0"/>
          </a:p>
        </p:txBody>
      </p:sp>
      <p:sp>
        <p:nvSpPr>
          <p:cNvPr id="4" name="TextBox 3"/>
          <p:cNvSpPr txBox="1"/>
          <p:nvPr/>
        </p:nvSpPr>
        <p:spPr>
          <a:xfrm>
            <a:off x="3851832" y="4755791"/>
            <a:ext cx="5171159" cy="307777"/>
          </a:xfrm>
          <a:prstGeom prst="rect">
            <a:avLst/>
          </a:prstGeom>
          <a:noFill/>
        </p:spPr>
        <p:txBody>
          <a:bodyPr wrap="none" rtlCol="0">
            <a:spAutoFit/>
          </a:bodyPr>
          <a:lstStyle/>
          <a:p>
            <a:r>
              <a:rPr lang="sv-SE" sz="1400" i="1" dirty="0" err="1" smtClean="0"/>
              <a:t>Alwazae</a:t>
            </a:r>
            <a:r>
              <a:rPr lang="sv-SE" sz="1400" i="1" dirty="0" smtClean="0"/>
              <a:t> M. (2015) Template-driven </a:t>
            </a:r>
            <a:r>
              <a:rPr lang="sv-SE" sz="1400" i="1" dirty="0" err="1" smtClean="0"/>
              <a:t>Documentation</a:t>
            </a:r>
            <a:r>
              <a:rPr lang="sv-SE" sz="1400" i="1" dirty="0" smtClean="0"/>
              <a:t> </a:t>
            </a:r>
            <a:r>
              <a:rPr lang="sv-SE" sz="1400" i="1" dirty="0" err="1" smtClean="0"/>
              <a:t>of</a:t>
            </a:r>
            <a:r>
              <a:rPr lang="sv-SE" sz="1400" i="1" dirty="0" smtClean="0"/>
              <a:t> Best </a:t>
            </a:r>
            <a:r>
              <a:rPr lang="sv-SE" sz="1400" i="1" dirty="0" err="1" smtClean="0"/>
              <a:t>Practices</a:t>
            </a:r>
            <a:endParaRPr lang="sv-SE" sz="1400" i="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793444392"/>
      </p:ext>
    </p:extLst>
  </p:cSld>
  <p:clrMapOvr>
    <a:masterClrMapping/>
  </p:clrMapOvr>
  <mc:AlternateContent xmlns:mc="http://schemas.openxmlformats.org/markup-compatibility/2006" xmlns:p14="http://schemas.microsoft.com/office/powerpoint/2010/main">
    <mc:Choice Requires="p14">
      <p:transition spd="slow" p14:dur="2000" advTm="47255"/>
    </mc:Choice>
    <mc:Fallback xmlns="">
      <p:transition spd="slow" advTm="47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8447693" cy="596700"/>
          </a:xfrm>
        </p:spPr>
        <p:txBody>
          <a:bodyPr>
            <a:normAutofit/>
          </a:bodyPr>
          <a:lstStyle/>
          <a:p>
            <a:pPr>
              <a:buSzPct val="100000"/>
            </a:pPr>
            <a:r>
              <a:rPr lang="sv-SE" sz="2700" dirty="0" smtClean="0">
                <a:sym typeface="Arial"/>
              </a:rPr>
              <a:t>Elements </a:t>
            </a:r>
            <a:r>
              <a:rPr lang="sv-SE" sz="2700" dirty="0">
                <a:sym typeface="Arial"/>
              </a:rPr>
              <a:t>in a BP Template</a:t>
            </a:r>
          </a:p>
        </p:txBody>
      </p:sp>
      <p:sp>
        <p:nvSpPr>
          <p:cNvPr id="3" name="Content Placeholder 2"/>
          <p:cNvSpPr>
            <a:spLocks noGrp="1"/>
          </p:cNvSpPr>
          <p:nvPr>
            <p:ph idx="1"/>
          </p:nvPr>
        </p:nvSpPr>
        <p:spPr>
          <a:xfrm>
            <a:off x="881084" y="1329795"/>
            <a:ext cx="7615215" cy="3188688"/>
          </a:xfrm>
        </p:spPr>
        <p:txBody>
          <a:bodyPr>
            <a:noAutofit/>
          </a:bodyPr>
          <a:lstStyle/>
          <a:p>
            <a:pPr>
              <a:spcAft>
                <a:spcPts val="1200"/>
              </a:spcAft>
              <a:buNone/>
            </a:pPr>
            <a:r>
              <a:rPr lang="en-US" sz="1600" b="1" i="1" dirty="0"/>
              <a:t>Best practices template </a:t>
            </a:r>
            <a:r>
              <a:rPr lang="en-US" sz="1600" b="1" i="1" dirty="0" smtClean="0"/>
              <a:t>– Basic </a:t>
            </a:r>
            <a:endParaRPr lang="en-US" sz="1600" b="1" i="1" dirty="0"/>
          </a:p>
          <a:p>
            <a:pPr lvl="1"/>
            <a:r>
              <a:rPr lang="en-US" sz="1400" b="1" dirty="0" smtClean="0"/>
              <a:t>Problem</a:t>
            </a:r>
            <a:r>
              <a:rPr lang="en-US" sz="1400" dirty="0" smtClean="0"/>
              <a:t> – is the issues that the BP address </a:t>
            </a:r>
          </a:p>
          <a:p>
            <a:pPr marL="857250" lvl="2" indent="0">
              <a:buNone/>
            </a:pPr>
            <a:r>
              <a:rPr lang="en-US" sz="1100" i="1" dirty="0" smtClean="0"/>
              <a:t>(Example: The problem addressed by the BP </a:t>
            </a:r>
            <a:r>
              <a:rPr lang="en-US" sz="1100" i="1" dirty="0"/>
              <a:t>Document </a:t>
            </a:r>
            <a:r>
              <a:rPr lang="en-US" sz="1100" i="1" dirty="0" smtClean="0"/>
              <a:t>is that there is a great risk that a thesis work would fail or needs to be partly redone if the research questions is not feasible, relevant and well formulated)</a:t>
            </a:r>
          </a:p>
          <a:p>
            <a:pPr lvl="1"/>
            <a:r>
              <a:rPr lang="en-US" sz="1400" b="1" dirty="0" smtClean="0"/>
              <a:t>Goal</a:t>
            </a:r>
            <a:r>
              <a:rPr lang="en-US" sz="1400" dirty="0" smtClean="0"/>
              <a:t> </a:t>
            </a:r>
            <a:r>
              <a:rPr lang="en-US" sz="1400" i="1" dirty="0" smtClean="0"/>
              <a:t>– </a:t>
            </a:r>
            <a:r>
              <a:rPr lang="en-US" sz="1400" dirty="0" smtClean="0"/>
              <a:t>is the intended effect of applying the BP 	</a:t>
            </a:r>
          </a:p>
          <a:p>
            <a:pPr marL="457200" lvl="1" indent="0">
              <a:buNone/>
            </a:pPr>
            <a:r>
              <a:rPr lang="en-US" sz="1400" i="1" dirty="0"/>
              <a:t>	</a:t>
            </a:r>
            <a:r>
              <a:rPr lang="en-US" sz="1100" i="1" dirty="0" smtClean="0"/>
              <a:t>(</a:t>
            </a:r>
            <a:r>
              <a:rPr lang="en-US" sz="1100" i="1" dirty="0"/>
              <a:t>Example: The goal is to help the supervisor to support the student </a:t>
            </a:r>
            <a:r>
              <a:rPr lang="en-US" sz="1100" i="1" dirty="0" smtClean="0"/>
              <a:t>in developing </a:t>
            </a:r>
            <a:r>
              <a:rPr lang="en-US" sz="1100" i="1" dirty="0"/>
              <a:t>a </a:t>
            </a:r>
            <a:r>
              <a:rPr lang="en-US" sz="1100" i="1" dirty="0" smtClean="0"/>
              <a:t>	research </a:t>
            </a:r>
            <a:r>
              <a:rPr lang="en-US" sz="1100" i="1" dirty="0"/>
              <a:t>question that is feasible, relevant and well formulated</a:t>
            </a:r>
            <a:r>
              <a:rPr lang="en-US" sz="1100" i="1" dirty="0" smtClean="0"/>
              <a:t>.)</a:t>
            </a:r>
          </a:p>
          <a:p>
            <a:pPr lvl="1"/>
            <a:r>
              <a:rPr lang="en-US" sz="1400" b="1" dirty="0"/>
              <a:t>Means</a:t>
            </a:r>
            <a:r>
              <a:rPr lang="en-US" sz="1400" dirty="0"/>
              <a:t> </a:t>
            </a:r>
            <a:r>
              <a:rPr lang="en-US" sz="1400" dirty="0" smtClean="0"/>
              <a:t>– is the resources that are needed for applying the BP, including people and technology</a:t>
            </a:r>
          </a:p>
          <a:p>
            <a:pPr marL="457200" lvl="1" indent="0">
              <a:buNone/>
            </a:pPr>
            <a:r>
              <a:rPr lang="en-US" sz="1400" i="1" dirty="0" smtClean="0"/>
              <a:t>	</a:t>
            </a:r>
            <a:r>
              <a:rPr lang="en-US" sz="1100" i="1" dirty="0" smtClean="0"/>
              <a:t>(</a:t>
            </a:r>
            <a:r>
              <a:rPr lang="en-US" sz="1100" i="1" dirty="0"/>
              <a:t>Example: </a:t>
            </a:r>
            <a:r>
              <a:rPr lang="en-US" sz="1100" i="1" dirty="0" smtClean="0"/>
              <a:t>The supervisor is a means. Tools for supporting the communication are means as 	as well, for example email and other computer supported tools)</a:t>
            </a:r>
          </a:p>
          <a:p>
            <a:pPr marL="914400" lvl="2" indent="0">
              <a:buNone/>
            </a:pPr>
            <a:endParaRPr lang="en-US" sz="1400" b="1" dirty="0"/>
          </a:p>
          <a:p>
            <a:pPr marL="457200" lvl="1" indent="0">
              <a:buNone/>
            </a:pPr>
            <a:endParaRPr lang="en-US" sz="1200" i="1" dirty="0"/>
          </a:p>
          <a:p>
            <a:pPr lvl="1"/>
            <a:endParaRPr lang="en-US" sz="1600" dirty="0"/>
          </a:p>
          <a:p>
            <a:pPr marL="457200" lvl="1" indent="0">
              <a:buNone/>
            </a:pPr>
            <a:endParaRPr lang="en-US" sz="1200" i="1" dirty="0"/>
          </a:p>
          <a:p>
            <a:pPr marL="457200" lvl="1" indent="0">
              <a:buNone/>
            </a:pPr>
            <a:endParaRPr lang="en-US" sz="1500" dirty="0"/>
          </a:p>
        </p:txBody>
      </p:sp>
      <p:sp>
        <p:nvSpPr>
          <p:cNvPr id="4" name="TextBox 3"/>
          <p:cNvSpPr txBox="1"/>
          <p:nvPr/>
        </p:nvSpPr>
        <p:spPr>
          <a:xfrm>
            <a:off x="3851832" y="4755791"/>
            <a:ext cx="5171159" cy="307777"/>
          </a:xfrm>
          <a:prstGeom prst="rect">
            <a:avLst/>
          </a:prstGeom>
          <a:noFill/>
        </p:spPr>
        <p:txBody>
          <a:bodyPr wrap="none" rtlCol="0">
            <a:spAutoFit/>
          </a:bodyPr>
          <a:lstStyle/>
          <a:p>
            <a:r>
              <a:rPr lang="sv-SE" sz="1400" i="1" dirty="0" err="1" smtClean="0"/>
              <a:t>Alwazae</a:t>
            </a:r>
            <a:r>
              <a:rPr lang="sv-SE" sz="1400" i="1" dirty="0" smtClean="0"/>
              <a:t> M. (2015) Template-driven </a:t>
            </a:r>
            <a:r>
              <a:rPr lang="sv-SE" sz="1400" i="1" dirty="0" err="1" smtClean="0"/>
              <a:t>Documentation</a:t>
            </a:r>
            <a:r>
              <a:rPr lang="sv-SE" sz="1400" i="1" dirty="0" smtClean="0"/>
              <a:t> </a:t>
            </a:r>
            <a:r>
              <a:rPr lang="sv-SE" sz="1400" i="1" dirty="0" err="1" smtClean="0"/>
              <a:t>of</a:t>
            </a:r>
            <a:r>
              <a:rPr lang="sv-SE" sz="1400" i="1" dirty="0" smtClean="0"/>
              <a:t> Best </a:t>
            </a:r>
            <a:r>
              <a:rPr lang="sv-SE" sz="1400" i="1" dirty="0" err="1" smtClean="0"/>
              <a:t>Practices</a:t>
            </a:r>
            <a:endParaRPr lang="sv-SE" sz="1400" i="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858403324"/>
      </p:ext>
    </p:extLst>
  </p:cSld>
  <p:clrMapOvr>
    <a:masterClrMapping/>
  </p:clrMapOvr>
  <mc:AlternateContent xmlns:mc="http://schemas.openxmlformats.org/markup-compatibility/2006" xmlns:p14="http://schemas.microsoft.com/office/powerpoint/2010/main">
    <mc:Choice Requires="p14">
      <p:transition spd="slow" p14:dur="2000" advTm="75479"/>
    </mc:Choice>
    <mc:Fallback xmlns="">
      <p:transition spd="slow" advTm="75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8447693" cy="596700"/>
          </a:xfrm>
        </p:spPr>
        <p:txBody>
          <a:bodyPr>
            <a:normAutofit/>
          </a:bodyPr>
          <a:lstStyle/>
          <a:p>
            <a:pPr>
              <a:buSzPct val="100000"/>
            </a:pPr>
            <a:r>
              <a:rPr lang="sv-SE" sz="2700" dirty="0" smtClean="0">
                <a:sym typeface="Arial"/>
              </a:rPr>
              <a:t>Elements </a:t>
            </a:r>
            <a:r>
              <a:rPr lang="sv-SE" sz="2700" dirty="0">
                <a:sym typeface="Arial"/>
              </a:rPr>
              <a:t>in a BP Template</a:t>
            </a:r>
          </a:p>
        </p:txBody>
      </p:sp>
      <p:sp>
        <p:nvSpPr>
          <p:cNvPr id="3" name="Content Placeholder 2"/>
          <p:cNvSpPr>
            <a:spLocks noGrp="1"/>
          </p:cNvSpPr>
          <p:nvPr>
            <p:ph idx="1"/>
          </p:nvPr>
        </p:nvSpPr>
        <p:spPr>
          <a:xfrm>
            <a:off x="881084" y="1329795"/>
            <a:ext cx="7721895" cy="3188688"/>
          </a:xfrm>
        </p:spPr>
        <p:txBody>
          <a:bodyPr>
            <a:noAutofit/>
          </a:bodyPr>
          <a:lstStyle/>
          <a:p>
            <a:pPr>
              <a:spcAft>
                <a:spcPts val="1200"/>
              </a:spcAft>
              <a:buNone/>
            </a:pPr>
            <a:r>
              <a:rPr lang="en-US" sz="1600" b="1" i="1" dirty="0" smtClean="0"/>
              <a:t>Best practices template - Basic</a:t>
            </a:r>
          </a:p>
          <a:p>
            <a:pPr lvl="1"/>
            <a:r>
              <a:rPr lang="en-US" sz="1400" b="1" dirty="0" smtClean="0"/>
              <a:t>Skills </a:t>
            </a:r>
            <a:r>
              <a:rPr lang="en-US" sz="1400" dirty="0" smtClean="0"/>
              <a:t>– is the competence required of the end-users for applying the BP</a:t>
            </a:r>
          </a:p>
          <a:p>
            <a:pPr marL="457200" lvl="1" indent="0">
              <a:buNone/>
            </a:pPr>
            <a:r>
              <a:rPr lang="en-US" sz="1400" dirty="0" smtClean="0"/>
              <a:t>	</a:t>
            </a:r>
            <a:r>
              <a:rPr lang="en-US" sz="1100" i="1" dirty="0" smtClean="0"/>
              <a:t>(Example: Basic knowledge about thesis supervision as well as the area of the research 	question)</a:t>
            </a:r>
          </a:p>
          <a:p>
            <a:pPr lvl="1"/>
            <a:r>
              <a:rPr lang="en-US" sz="1400" b="1" dirty="0" smtClean="0"/>
              <a:t>Training needs </a:t>
            </a:r>
            <a:r>
              <a:rPr lang="en-US" sz="1400" i="1" dirty="0" smtClean="0"/>
              <a:t>– </a:t>
            </a:r>
            <a:r>
              <a:rPr lang="en-US" sz="1400" dirty="0" smtClean="0"/>
              <a:t>is the need for practice in order to apply the BP </a:t>
            </a:r>
          </a:p>
          <a:p>
            <a:pPr marL="457200" lvl="1" indent="0">
              <a:buNone/>
            </a:pPr>
            <a:r>
              <a:rPr lang="en-US" sz="1400" i="1" dirty="0" smtClean="0"/>
              <a:t>	</a:t>
            </a:r>
            <a:r>
              <a:rPr lang="en-US" sz="1100" i="1" dirty="0" smtClean="0"/>
              <a:t>(</a:t>
            </a:r>
            <a:r>
              <a:rPr lang="en-US" sz="1100" i="1" dirty="0"/>
              <a:t>Example: </a:t>
            </a:r>
            <a:r>
              <a:rPr lang="en-US" sz="1100" i="1" dirty="0" smtClean="0"/>
              <a:t>No special training is needed)</a:t>
            </a:r>
          </a:p>
          <a:p>
            <a:pPr marL="457200" lvl="1" indent="0">
              <a:buNone/>
            </a:pPr>
            <a:endParaRPr lang="en-US" sz="1100" i="1" dirty="0" smtClean="0"/>
          </a:p>
          <a:p>
            <a:pPr marL="457200" lvl="1" indent="0">
              <a:buNone/>
            </a:pPr>
            <a:endParaRPr lang="en-US" sz="1200" i="1" dirty="0"/>
          </a:p>
          <a:p>
            <a:pPr lvl="1"/>
            <a:endParaRPr lang="en-US" sz="1600" dirty="0"/>
          </a:p>
          <a:p>
            <a:pPr marL="457200" lvl="1" indent="0">
              <a:buNone/>
            </a:pPr>
            <a:endParaRPr lang="en-US" sz="1200" i="1" dirty="0"/>
          </a:p>
          <a:p>
            <a:pPr marL="457200" lvl="1" indent="0">
              <a:buNone/>
            </a:pPr>
            <a:endParaRPr lang="en-US" sz="1500" dirty="0"/>
          </a:p>
        </p:txBody>
      </p:sp>
      <p:sp>
        <p:nvSpPr>
          <p:cNvPr id="4" name="TextBox 3"/>
          <p:cNvSpPr txBox="1"/>
          <p:nvPr/>
        </p:nvSpPr>
        <p:spPr>
          <a:xfrm>
            <a:off x="3851832" y="4755791"/>
            <a:ext cx="5171159" cy="307777"/>
          </a:xfrm>
          <a:prstGeom prst="rect">
            <a:avLst/>
          </a:prstGeom>
          <a:noFill/>
        </p:spPr>
        <p:txBody>
          <a:bodyPr wrap="none" rtlCol="0">
            <a:spAutoFit/>
          </a:bodyPr>
          <a:lstStyle/>
          <a:p>
            <a:r>
              <a:rPr lang="sv-SE" sz="1400" i="1" dirty="0" err="1" smtClean="0"/>
              <a:t>Alwazae</a:t>
            </a:r>
            <a:r>
              <a:rPr lang="sv-SE" sz="1400" i="1" dirty="0" smtClean="0"/>
              <a:t> M. (2015) Template-driven </a:t>
            </a:r>
            <a:r>
              <a:rPr lang="sv-SE" sz="1400" i="1" dirty="0" err="1" smtClean="0"/>
              <a:t>Documentation</a:t>
            </a:r>
            <a:r>
              <a:rPr lang="sv-SE" sz="1400" i="1" dirty="0" smtClean="0"/>
              <a:t> </a:t>
            </a:r>
            <a:r>
              <a:rPr lang="sv-SE" sz="1400" i="1" dirty="0" err="1" smtClean="0"/>
              <a:t>of</a:t>
            </a:r>
            <a:r>
              <a:rPr lang="sv-SE" sz="1400" i="1" dirty="0" smtClean="0"/>
              <a:t> Best </a:t>
            </a:r>
            <a:r>
              <a:rPr lang="sv-SE" sz="1400" i="1" dirty="0" err="1" smtClean="0"/>
              <a:t>Practices</a:t>
            </a:r>
            <a:endParaRPr lang="sv-SE" sz="1400" i="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85205391"/>
      </p:ext>
    </p:extLst>
  </p:cSld>
  <p:clrMapOvr>
    <a:masterClrMapping/>
  </p:clrMapOvr>
  <mc:AlternateContent xmlns:mc="http://schemas.openxmlformats.org/markup-compatibility/2006" xmlns:p14="http://schemas.microsoft.com/office/powerpoint/2010/main">
    <mc:Choice Requires="p14">
      <p:transition spd="slow" p14:dur="2000" advTm="45126"/>
    </mc:Choice>
    <mc:Fallback xmlns="">
      <p:transition spd="slow" advTm="45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8447693" cy="596700"/>
          </a:xfrm>
        </p:spPr>
        <p:txBody>
          <a:bodyPr>
            <a:normAutofit/>
          </a:bodyPr>
          <a:lstStyle/>
          <a:p>
            <a:pPr>
              <a:buSzPct val="100000"/>
            </a:pPr>
            <a:r>
              <a:rPr lang="sv-SE" sz="2700" dirty="0" smtClean="0">
                <a:sym typeface="Arial"/>
              </a:rPr>
              <a:t>Elements </a:t>
            </a:r>
            <a:r>
              <a:rPr lang="sv-SE" sz="2700" dirty="0">
                <a:sym typeface="Arial"/>
              </a:rPr>
              <a:t>in a BP Template</a:t>
            </a:r>
          </a:p>
        </p:txBody>
      </p:sp>
      <p:sp>
        <p:nvSpPr>
          <p:cNvPr id="3" name="Content Placeholder 2"/>
          <p:cNvSpPr>
            <a:spLocks noGrp="1"/>
          </p:cNvSpPr>
          <p:nvPr>
            <p:ph idx="1"/>
          </p:nvPr>
        </p:nvSpPr>
        <p:spPr>
          <a:xfrm>
            <a:off x="881084" y="1329795"/>
            <a:ext cx="7973355" cy="3188688"/>
          </a:xfrm>
        </p:spPr>
        <p:txBody>
          <a:bodyPr>
            <a:noAutofit/>
          </a:bodyPr>
          <a:lstStyle/>
          <a:p>
            <a:pPr>
              <a:spcAft>
                <a:spcPts val="1200"/>
              </a:spcAft>
              <a:buNone/>
            </a:pPr>
            <a:r>
              <a:rPr lang="en-US" sz="1600" b="1" i="1" dirty="0" smtClean="0"/>
              <a:t>Best practices template - Basic</a:t>
            </a:r>
          </a:p>
          <a:p>
            <a:pPr lvl="1"/>
            <a:r>
              <a:rPr lang="en-US" sz="1400" b="1" dirty="0" smtClean="0"/>
              <a:t>Activities</a:t>
            </a:r>
            <a:r>
              <a:rPr lang="en-US" sz="1400" dirty="0" smtClean="0"/>
              <a:t> – is the tasks to be carried out in the BP</a:t>
            </a:r>
          </a:p>
          <a:p>
            <a:pPr marL="457200" lvl="1" indent="0">
              <a:buNone/>
            </a:pPr>
            <a:r>
              <a:rPr lang="en-US" sz="1100" i="1" dirty="0" smtClean="0"/>
              <a:t>(Example: </a:t>
            </a:r>
          </a:p>
          <a:p>
            <a:pPr lvl="1">
              <a:buFont typeface="Arial" panose="020B0604020202020204" pitchFamily="34" charset="0"/>
              <a:buChar char="•"/>
            </a:pPr>
            <a:r>
              <a:rPr lang="en-US" sz="1100" i="1" dirty="0" smtClean="0"/>
              <a:t>Discuss with the student to ensure that the initial idea is not too broad. If it is, then suggest different ways on how to narrow it down. Make sure that the research question can be answered given available resources. If not, try to narrow down the question. </a:t>
            </a:r>
          </a:p>
          <a:p>
            <a:pPr lvl="1">
              <a:buFont typeface="Arial" panose="020B0604020202020204" pitchFamily="34" charset="0"/>
              <a:buChar char="•"/>
            </a:pPr>
            <a:r>
              <a:rPr lang="en-US" sz="1100" i="1" dirty="0" smtClean="0"/>
              <a:t>Make sure that the research question is formulated in as concisely as possible. Encourage the student to reduce the length of the question. Suggest different reformulations and ask if they would still capture the original idea</a:t>
            </a:r>
          </a:p>
          <a:p>
            <a:pPr lvl="1">
              <a:buFont typeface="Arial" panose="020B0604020202020204" pitchFamily="34" charset="0"/>
              <a:buChar char="•"/>
            </a:pPr>
            <a:r>
              <a:rPr lang="en-US" sz="1100" i="1" dirty="0" smtClean="0"/>
              <a:t>Make sure that the research question is of general interest and well justified. Ask the student if the result of the planned study would be of interest to other people and organizations, e.g. competitors. Ask the student how people could benefit from the answer of the research question</a:t>
            </a:r>
          </a:p>
          <a:p>
            <a:pPr lvl="1">
              <a:buFont typeface="Arial" panose="020B0604020202020204" pitchFamily="34" charset="0"/>
              <a:buChar char="•"/>
            </a:pPr>
            <a:r>
              <a:rPr lang="en-US" sz="1100" i="1" dirty="0" smtClean="0"/>
              <a:t>Ensure that the research question is clearly related to the research problem. Ask the student if an answer to the research question would solve the entire research problem or parts of it. Ask the student to discuss possible answers to the research problem)</a:t>
            </a:r>
          </a:p>
        </p:txBody>
      </p:sp>
      <p:sp>
        <p:nvSpPr>
          <p:cNvPr id="4" name="TextBox 3"/>
          <p:cNvSpPr txBox="1"/>
          <p:nvPr/>
        </p:nvSpPr>
        <p:spPr>
          <a:xfrm>
            <a:off x="3851832" y="4755791"/>
            <a:ext cx="5171159" cy="307777"/>
          </a:xfrm>
          <a:prstGeom prst="rect">
            <a:avLst/>
          </a:prstGeom>
          <a:noFill/>
        </p:spPr>
        <p:txBody>
          <a:bodyPr wrap="none" rtlCol="0">
            <a:spAutoFit/>
          </a:bodyPr>
          <a:lstStyle/>
          <a:p>
            <a:r>
              <a:rPr lang="sv-SE" sz="1400" i="1" dirty="0" err="1" smtClean="0"/>
              <a:t>Alwazae</a:t>
            </a:r>
            <a:r>
              <a:rPr lang="sv-SE" sz="1400" i="1" dirty="0" smtClean="0"/>
              <a:t> M. (2015) Template-driven </a:t>
            </a:r>
            <a:r>
              <a:rPr lang="sv-SE" sz="1400" i="1" dirty="0" err="1" smtClean="0"/>
              <a:t>Documentation</a:t>
            </a:r>
            <a:r>
              <a:rPr lang="sv-SE" sz="1400" i="1" dirty="0" smtClean="0"/>
              <a:t> </a:t>
            </a:r>
            <a:r>
              <a:rPr lang="sv-SE" sz="1400" i="1" dirty="0" err="1" smtClean="0"/>
              <a:t>of</a:t>
            </a:r>
            <a:r>
              <a:rPr lang="sv-SE" sz="1400" i="1" dirty="0" smtClean="0"/>
              <a:t> Best </a:t>
            </a:r>
            <a:r>
              <a:rPr lang="sv-SE" sz="1400" i="1" dirty="0" err="1" smtClean="0"/>
              <a:t>Practices</a:t>
            </a:r>
            <a:endParaRPr lang="sv-SE" sz="1400" i="1"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788154729"/>
      </p:ext>
    </p:extLst>
  </p:cSld>
  <p:clrMapOvr>
    <a:masterClrMapping/>
  </p:clrMapOvr>
  <mc:AlternateContent xmlns:mc="http://schemas.openxmlformats.org/markup-compatibility/2006" xmlns:p14="http://schemas.microsoft.com/office/powerpoint/2010/main">
    <mc:Choice Requires="p14">
      <p:transition spd="slow" p14:dur="2000" advTm="112745"/>
    </mc:Choice>
    <mc:Fallback xmlns="">
      <p:transition spd="slow" advTm="11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8447693" cy="596700"/>
          </a:xfrm>
        </p:spPr>
        <p:txBody>
          <a:bodyPr>
            <a:normAutofit/>
          </a:bodyPr>
          <a:lstStyle/>
          <a:p>
            <a:pPr>
              <a:buSzPct val="100000"/>
            </a:pPr>
            <a:r>
              <a:rPr lang="sv-SE" sz="2700" dirty="0" smtClean="0">
                <a:sym typeface="Arial"/>
              </a:rPr>
              <a:t>Elements </a:t>
            </a:r>
            <a:r>
              <a:rPr lang="sv-SE" sz="2700" dirty="0">
                <a:sym typeface="Arial"/>
              </a:rPr>
              <a:t>in a BP Template</a:t>
            </a:r>
          </a:p>
        </p:txBody>
      </p:sp>
      <p:sp>
        <p:nvSpPr>
          <p:cNvPr id="3" name="Content Placeholder 2"/>
          <p:cNvSpPr>
            <a:spLocks noGrp="1"/>
          </p:cNvSpPr>
          <p:nvPr>
            <p:ph idx="1"/>
          </p:nvPr>
        </p:nvSpPr>
        <p:spPr>
          <a:xfrm>
            <a:off x="881084" y="1329795"/>
            <a:ext cx="7721895" cy="3188688"/>
          </a:xfrm>
        </p:spPr>
        <p:txBody>
          <a:bodyPr>
            <a:noAutofit/>
          </a:bodyPr>
          <a:lstStyle/>
          <a:p>
            <a:pPr>
              <a:spcBef>
                <a:spcPts val="0"/>
              </a:spcBef>
              <a:spcAft>
                <a:spcPts val="1200"/>
              </a:spcAft>
              <a:buNone/>
            </a:pPr>
            <a:r>
              <a:rPr lang="en-US" sz="1600" b="1" i="1" dirty="0" smtClean="0"/>
              <a:t>Best practices template - Metrics</a:t>
            </a:r>
          </a:p>
          <a:p>
            <a:pPr lvl="1"/>
            <a:r>
              <a:rPr lang="en-US" sz="1400" b="1" dirty="0" smtClean="0"/>
              <a:t>Cost</a:t>
            </a:r>
            <a:r>
              <a:rPr lang="en-US" sz="1400" dirty="0" smtClean="0"/>
              <a:t> – is an estimation of cost for applying the BP</a:t>
            </a:r>
          </a:p>
          <a:p>
            <a:pPr marL="457200" lvl="1" indent="0">
              <a:buNone/>
            </a:pPr>
            <a:r>
              <a:rPr lang="en-US" sz="1400" i="1" dirty="0" smtClean="0"/>
              <a:t>	</a:t>
            </a:r>
            <a:r>
              <a:rPr lang="en-US" sz="1100" i="1" dirty="0" smtClean="0"/>
              <a:t>(Example</a:t>
            </a:r>
            <a:r>
              <a:rPr lang="en-US" sz="1100" i="1" dirty="0"/>
              <a:t>: </a:t>
            </a:r>
            <a:r>
              <a:rPr lang="en-US" sz="1100" i="1" dirty="0" smtClean="0"/>
              <a:t>Repeated meeting between supervisor and student are required)</a:t>
            </a:r>
          </a:p>
          <a:p>
            <a:pPr lvl="1"/>
            <a:r>
              <a:rPr lang="en-US" sz="1400" b="1" dirty="0" smtClean="0"/>
              <a:t>Installation </a:t>
            </a:r>
            <a:r>
              <a:rPr lang="en-US" sz="1400" b="1" dirty="0"/>
              <a:t>time </a:t>
            </a:r>
            <a:r>
              <a:rPr lang="en-US" sz="1400" dirty="0"/>
              <a:t>– is the time it takes to introduce and implement the BP in an organization </a:t>
            </a:r>
          </a:p>
          <a:p>
            <a:pPr marL="457200" lvl="1" indent="0">
              <a:buNone/>
            </a:pPr>
            <a:r>
              <a:rPr lang="en-US" sz="1100" dirty="0" smtClean="0"/>
              <a:t>	(</a:t>
            </a:r>
            <a:r>
              <a:rPr lang="en-US" sz="1100" i="1" dirty="0"/>
              <a:t>Example: Low – the BP can be applied by a supervisor with minimal preparation)</a:t>
            </a:r>
          </a:p>
          <a:p>
            <a:pPr lvl="1"/>
            <a:r>
              <a:rPr lang="en-US" sz="1400" b="1" dirty="0" smtClean="0"/>
              <a:t>Application time </a:t>
            </a:r>
            <a:r>
              <a:rPr lang="en-US" sz="1400" dirty="0" smtClean="0"/>
              <a:t>– is the time it takes to apply the BP in an organization</a:t>
            </a:r>
          </a:p>
          <a:p>
            <a:pPr marL="457200" lvl="1" indent="0">
              <a:buNone/>
            </a:pPr>
            <a:r>
              <a:rPr lang="en-US" sz="1100" dirty="0" smtClean="0"/>
              <a:t>	(Example: Low – the BP is applied in the ordinary thesis supervision)</a:t>
            </a:r>
            <a:endParaRPr lang="en-US" sz="1100" dirty="0"/>
          </a:p>
          <a:p>
            <a:pPr lvl="1"/>
            <a:r>
              <a:rPr lang="en-US" sz="1400" b="1" dirty="0"/>
              <a:t>Measurements </a:t>
            </a:r>
            <a:r>
              <a:rPr lang="en-US" sz="1400" dirty="0"/>
              <a:t>– is indicators for measuring the quality and performance of the BP</a:t>
            </a:r>
          </a:p>
          <a:p>
            <a:pPr marL="914400" lvl="2" indent="0">
              <a:buNone/>
            </a:pPr>
            <a:r>
              <a:rPr lang="en-US" sz="1100" i="1" dirty="0"/>
              <a:t>(Example: Time to completion, </a:t>
            </a:r>
            <a:r>
              <a:rPr lang="en-US" sz="1100" i="1" dirty="0" smtClean="0"/>
              <a:t>grade, number of and time for meetings)</a:t>
            </a:r>
            <a:endParaRPr lang="en-US" sz="1100" i="1" dirty="0"/>
          </a:p>
          <a:p>
            <a:pPr marL="457200" lvl="1" indent="0">
              <a:buNone/>
            </a:pPr>
            <a:endParaRPr lang="en-US" sz="1100" i="1" dirty="0" smtClean="0"/>
          </a:p>
          <a:p>
            <a:pPr marL="457200" lvl="1" indent="0">
              <a:buNone/>
            </a:pPr>
            <a:endParaRPr lang="en-US" sz="1200" i="1" dirty="0"/>
          </a:p>
          <a:p>
            <a:pPr lvl="1"/>
            <a:endParaRPr lang="en-US" sz="1600" dirty="0"/>
          </a:p>
          <a:p>
            <a:pPr marL="457200" lvl="1" indent="0">
              <a:buNone/>
            </a:pPr>
            <a:endParaRPr lang="en-US" sz="1200" i="1" dirty="0"/>
          </a:p>
          <a:p>
            <a:pPr marL="457200" lvl="1" indent="0">
              <a:buNone/>
            </a:pPr>
            <a:endParaRPr lang="en-US" sz="1500" dirty="0"/>
          </a:p>
        </p:txBody>
      </p:sp>
      <p:sp>
        <p:nvSpPr>
          <p:cNvPr id="4" name="TextBox 3"/>
          <p:cNvSpPr txBox="1"/>
          <p:nvPr/>
        </p:nvSpPr>
        <p:spPr>
          <a:xfrm>
            <a:off x="3851832" y="4755791"/>
            <a:ext cx="5171159" cy="307777"/>
          </a:xfrm>
          <a:prstGeom prst="rect">
            <a:avLst/>
          </a:prstGeom>
          <a:noFill/>
        </p:spPr>
        <p:txBody>
          <a:bodyPr wrap="none" rtlCol="0">
            <a:spAutoFit/>
          </a:bodyPr>
          <a:lstStyle/>
          <a:p>
            <a:r>
              <a:rPr lang="sv-SE" sz="1400" i="1" dirty="0" err="1" smtClean="0"/>
              <a:t>Alwazae</a:t>
            </a:r>
            <a:r>
              <a:rPr lang="sv-SE" sz="1400" i="1" dirty="0" smtClean="0"/>
              <a:t> M. (2015) Template-driven </a:t>
            </a:r>
            <a:r>
              <a:rPr lang="sv-SE" sz="1400" i="1" dirty="0" err="1" smtClean="0"/>
              <a:t>Documentation</a:t>
            </a:r>
            <a:r>
              <a:rPr lang="sv-SE" sz="1400" i="1" dirty="0" smtClean="0"/>
              <a:t> </a:t>
            </a:r>
            <a:r>
              <a:rPr lang="sv-SE" sz="1400" i="1" dirty="0" err="1" smtClean="0"/>
              <a:t>of</a:t>
            </a:r>
            <a:r>
              <a:rPr lang="sv-SE" sz="1400" i="1" dirty="0" smtClean="0"/>
              <a:t> Best </a:t>
            </a:r>
            <a:r>
              <a:rPr lang="sv-SE" sz="1400" i="1" dirty="0" err="1" smtClean="0"/>
              <a:t>Practices</a:t>
            </a:r>
            <a:endParaRPr lang="sv-SE" sz="1400" i="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210053386"/>
      </p:ext>
    </p:extLst>
  </p:cSld>
  <p:clrMapOvr>
    <a:masterClrMapping/>
  </p:clrMapOvr>
  <mc:AlternateContent xmlns:mc="http://schemas.openxmlformats.org/markup-compatibility/2006" xmlns:p14="http://schemas.microsoft.com/office/powerpoint/2010/main">
    <mc:Choice Requires="p14">
      <p:transition spd="slow" p14:dur="2000" advTm="96099"/>
    </mc:Choice>
    <mc:Fallback xmlns="">
      <p:transition spd="slow" advTm="96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8447693" cy="596700"/>
          </a:xfrm>
        </p:spPr>
        <p:txBody>
          <a:bodyPr>
            <a:normAutofit/>
          </a:bodyPr>
          <a:lstStyle/>
          <a:p>
            <a:pPr>
              <a:buSzPct val="100000"/>
            </a:pPr>
            <a:r>
              <a:rPr lang="sv-SE" sz="2700" dirty="0" smtClean="0">
                <a:sym typeface="Arial"/>
              </a:rPr>
              <a:t>Elements </a:t>
            </a:r>
            <a:r>
              <a:rPr lang="sv-SE" sz="2700" dirty="0">
                <a:sym typeface="Arial"/>
              </a:rPr>
              <a:t>in a BP Template</a:t>
            </a:r>
          </a:p>
        </p:txBody>
      </p:sp>
      <p:sp>
        <p:nvSpPr>
          <p:cNvPr id="3" name="Content Placeholder 2"/>
          <p:cNvSpPr>
            <a:spLocks noGrp="1"/>
          </p:cNvSpPr>
          <p:nvPr>
            <p:ph idx="1"/>
          </p:nvPr>
        </p:nvSpPr>
        <p:spPr>
          <a:xfrm>
            <a:off x="881084" y="1329795"/>
            <a:ext cx="7615215" cy="3188688"/>
          </a:xfrm>
        </p:spPr>
        <p:txBody>
          <a:bodyPr>
            <a:noAutofit/>
          </a:bodyPr>
          <a:lstStyle/>
          <a:p>
            <a:pPr>
              <a:spcAft>
                <a:spcPts val="1200"/>
              </a:spcAft>
              <a:buNone/>
            </a:pPr>
            <a:r>
              <a:rPr lang="en-US" sz="1600" b="1" i="1" dirty="0" smtClean="0"/>
              <a:t>Best practices template – </a:t>
            </a:r>
            <a:r>
              <a:rPr lang="en-US" sz="1600" b="1" i="1" dirty="0"/>
              <a:t>O</a:t>
            </a:r>
            <a:r>
              <a:rPr lang="en-US" sz="1600" b="1" i="1" dirty="0" smtClean="0"/>
              <a:t>rganizational support </a:t>
            </a:r>
          </a:p>
          <a:p>
            <a:pPr lvl="1"/>
            <a:r>
              <a:rPr lang="en-US" sz="1400" b="1" dirty="0" smtClean="0"/>
              <a:t>Champion</a:t>
            </a:r>
            <a:r>
              <a:rPr lang="en-US" sz="1400" dirty="0" smtClean="0"/>
              <a:t> – is the need and role of a champion arguing for the BP</a:t>
            </a:r>
          </a:p>
          <a:p>
            <a:pPr marL="857250" lvl="2" indent="0">
              <a:buNone/>
            </a:pPr>
            <a:r>
              <a:rPr lang="en-US" sz="1100" i="1" dirty="0" smtClean="0"/>
              <a:t>(Example: Not needed)</a:t>
            </a:r>
          </a:p>
          <a:p>
            <a:pPr lvl="1"/>
            <a:r>
              <a:rPr lang="en-US" sz="1400" b="1" dirty="0" smtClean="0"/>
              <a:t>Community of Practice (</a:t>
            </a:r>
            <a:r>
              <a:rPr lang="en-US" sz="1400" b="1" dirty="0" err="1" smtClean="0"/>
              <a:t>CoP</a:t>
            </a:r>
            <a:r>
              <a:rPr lang="en-US" sz="1400" b="1" dirty="0" smtClean="0"/>
              <a:t>)</a:t>
            </a:r>
            <a:r>
              <a:rPr lang="en-US" sz="1400" i="1" dirty="0" smtClean="0"/>
              <a:t>– </a:t>
            </a:r>
            <a:r>
              <a:rPr lang="en-US" sz="1400" dirty="0" smtClean="0"/>
              <a:t>is the </a:t>
            </a:r>
            <a:r>
              <a:rPr lang="en-US" sz="1400" dirty="0" err="1" smtClean="0"/>
              <a:t>CoP</a:t>
            </a:r>
            <a:r>
              <a:rPr lang="en-US" sz="1400" dirty="0" smtClean="0"/>
              <a:t> that may be interested in using the BP</a:t>
            </a:r>
          </a:p>
          <a:p>
            <a:pPr marL="457200" lvl="1" indent="0">
              <a:buNone/>
            </a:pPr>
            <a:r>
              <a:rPr lang="en-US" sz="1400" i="1" dirty="0"/>
              <a:t>	</a:t>
            </a:r>
            <a:r>
              <a:rPr lang="en-US" sz="1100" i="1" dirty="0" smtClean="0"/>
              <a:t>(</a:t>
            </a:r>
            <a:r>
              <a:rPr lang="en-US" sz="1100" i="1" dirty="0"/>
              <a:t>Example: </a:t>
            </a:r>
            <a:r>
              <a:rPr lang="en-US" sz="1100" i="1" dirty="0" smtClean="0"/>
              <a:t>Supervisors of theses – both internal and external supervisors – if they meets in 	form of a </a:t>
            </a:r>
            <a:r>
              <a:rPr lang="en-US" sz="1100" i="1" dirty="0" err="1" smtClean="0"/>
              <a:t>CoP</a:t>
            </a:r>
            <a:r>
              <a:rPr lang="en-US" sz="1100" i="1" dirty="0" smtClean="0"/>
              <a:t>)</a:t>
            </a:r>
          </a:p>
          <a:p>
            <a:pPr marL="457200" lvl="1" indent="0">
              <a:buNone/>
            </a:pPr>
            <a:endParaRPr lang="en-US" sz="1200" i="1" dirty="0"/>
          </a:p>
          <a:p>
            <a:pPr lvl="1"/>
            <a:endParaRPr lang="en-US" sz="1600" dirty="0"/>
          </a:p>
          <a:p>
            <a:pPr marL="457200" lvl="1" indent="0">
              <a:buNone/>
            </a:pPr>
            <a:endParaRPr lang="en-US" sz="1200" i="1" dirty="0"/>
          </a:p>
          <a:p>
            <a:pPr marL="457200" lvl="1" indent="0">
              <a:buNone/>
            </a:pPr>
            <a:endParaRPr lang="en-US" sz="1500" dirty="0"/>
          </a:p>
        </p:txBody>
      </p:sp>
      <p:sp>
        <p:nvSpPr>
          <p:cNvPr id="4" name="TextBox 3"/>
          <p:cNvSpPr txBox="1"/>
          <p:nvPr/>
        </p:nvSpPr>
        <p:spPr>
          <a:xfrm>
            <a:off x="3851832" y="4755791"/>
            <a:ext cx="5171159" cy="307777"/>
          </a:xfrm>
          <a:prstGeom prst="rect">
            <a:avLst/>
          </a:prstGeom>
          <a:noFill/>
        </p:spPr>
        <p:txBody>
          <a:bodyPr wrap="none" rtlCol="0">
            <a:spAutoFit/>
          </a:bodyPr>
          <a:lstStyle/>
          <a:p>
            <a:r>
              <a:rPr lang="sv-SE" sz="1400" i="1" dirty="0" err="1" smtClean="0"/>
              <a:t>Alwazae</a:t>
            </a:r>
            <a:r>
              <a:rPr lang="sv-SE" sz="1400" i="1" dirty="0" smtClean="0"/>
              <a:t> M. (2015) Template-driven </a:t>
            </a:r>
            <a:r>
              <a:rPr lang="sv-SE" sz="1400" i="1" dirty="0" err="1" smtClean="0"/>
              <a:t>Documentation</a:t>
            </a:r>
            <a:r>
              <a:rPr lang="sv-SE" sz="1400" i="1" dirty="0" smtClean="0"/>
              <a:t> </a:t>
            </a:r>
            <a:r>
              <a:rPr lang="sv-SE" sz="1400" i="1" dirty="0" err="1" smtClean="0"/>
              <a:t>of</a:t>
            </a:r>
            <a:r>
              <a:rPr lang="sv-SE" sz="1400" i="1" dirty="0" smtClean="0"/>
              <a:t> Best </a:t>
            </a:r>
            <a:r>
              <a:rPr lang="sv-SE" sz="1400" i="1" dirty="0" err="1" smtClean="0"/>
              <a:t>Practices</a:t>
            </a:r>
            <a:endParaRPr lang="sv-SE" sz="1400" i="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076883070"/>
      </p:ext>
    </p:extLst>
  </p:cSld>
  <p:clrMapOvr>
    <a:masterClrMapping/>
  </p:clrMapOvr>
  <mc:AlternateContent xmlns:mc="http://schemas.openxmlformats.org/markup-compatibility/2006" xmlns:p14="http://schemas.microsoft.com/office/powerpoint/2010/main">
    <mc:Choice Requires="p14">
      <p:transition spd="slow" p14:dur="2000" advTm="56124"/>
    </mc:Choice>
    <mc:Fallback xmlns="">
      <p:transition spd="slow" advTm="5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8447693" cy="596700"/>
          </a:xfrm>
        </p:spPr>
        <p:txBody>
          <a:bodyPr>
            <a:normAutofit/>
          </a:bodyPr>
          <a:lstStyle/>
          <a:p>
            <a:pPr>
              <a:buSzPct val="100000"/>
            </a:pPr>
            <a:r>
              <a:rPr lang="sv-SE" sz="2700" dirty="0" smtClean="0">
                <a:sym typeface="Arial"/>
              </a:rPr>
              <a:t>Elements </a:t>
            </a:r>
            <a:r>
              <a:rPr lang="sv-SE" sz="2700" dirty="0">
                <a:sym typeface="Arial"/>
              </a:rPr>
              <a:t>in a BP Template</a:t>
            </a:r>
          </a:p>
        </p:txBody>
      </p:sp>
      <p:sp>
        <p:nvSpPr>
          <p:cNvPr id="3" name="Content Placeholder 2"/>
          <p:cNvSpPr>
            <a:spLocks noGrp="1"/>
          </p:cNvSpPr>
          <p:nvPr>
            <p:ph idx="1"/>
          </p:nvPr>
        </p:nvSpPr>
        <p:spPr>
          <a:xfrm>
            <a:off x="881084" y="1329795"/>
            <a:ext cx="7721895" cy="3188688"/>
          </a:xfrm>
        </p:spPr>
        <p:txBody>
          <a:bodyPr>
            <a:noAutofit/>
          </a:bodyPr>
          <a:lstStyle/>
          <a:p>
            <a:pPr>
              <a:spcAft>
                <a:spcPts val="1200"/>
              </a:spcAft>
              <a:buNone/>
            </a:pPr>
            <a:r>
              <a:rPr lang="en-US" sz="1600" b="1" i="1" dirty="0" smtClean="0"/>
              <a:t>Best practices template - Barriers</a:t>
            </a:r>
          </a:p>
          <a:p>
            <a:pPr lvl="1"/>
            <a:r>
              <a:rPr lang="en-US" sz="1400" b="1" dirty="0" smtClean="0"/>
              <a:t>Barriers </a:t>
            </a:r>
            <a:r>
              <a:rPr lang="en-US" sz="1400" dirty="0" smtClean="0"/>
              <a:t>– is the obstacles or problems that may </a:t>
            </a:r>
            <a:r>
              <a:rPr lang="en-US" sz="1400" dirty="0" err="1" smtClean="0"/>
              <a:t>occure</a:t>
            </a:r>
            <a:r>
              <a:rPr lang="en-US" sz="1400" dirty="0" smtClean="0"/>
              <a:t> before, during and after applying the BP </a:t>
            </a:r>
          </a:p>
          <a:p>
            <a:pPr marL="457200" lvl="1" indent="0">
              <a:buNone/>
            </a:pPr>
            <a:r>
              <a:rPr lang="en-US" sz="1100" i="1" dirty="0" smtClean="0"/>
              <a:t>	(Example: </a:t>
            </a:r>
          </a:p>
          <a:p>
            <a:pPr marL="457200" lvl="1" indent="0">
              <a:buNone/>
            </a:pPr>
            <a:r>
              <a:rPr lang="en-US" sz="1100" i="1" dirty="0"/>
              <a:t>	</a:t>
            </a:r>
            <a:r>
              <a:rPr lang="en-US" sz="1100" i="1" dirty="0" smtClean="0"/>
              <a:t>1. Student and supervisor have different perspectives</a:t>
            </a:r>
          </a:p>
          <a:p>
            <a:pPr marL="457200" lvl="1" indent="0">
              <a:buNone/>
            </a:pPr>
            <a:r>
              <a:rPr lang="en-US" sz="1100" i="1" dirty="0" smtClean="0"/>
              <a:t>	2. Student and supervisor have too broad initial ideas</a:t>
            </a:r>
          </a:p>
          <a:p>
            <a:pPr marL="457200" lvl="1" indent="0">
              <a:buNone/>
            </a:pPr>
            <a:r>
              <a:rPr lang="en-US" sz="1100" i="1" dirty="0" smtClean="0"/>
              <a:t>	3. The student carries out the work at an external organization that has its own 	requirements)</a:t>
            </a:r>
          </a:p>
          <a:p>
            <a:pPr lvl="1"/>
            <a:r>
              <a:rPr lang="en-US" sz="1400" b="1" dirty="0" smtClean="0"/>
              <a:t>Barrier management </a:t>
            </a:r>
            <a:r>
              <a:rPr lang="en-US" sz="1400" i="1" dirty="0" smtClean="0"/>
              <a:t>– </a:t>
            </a:r>
            <a:r>
              <a:rPr lang="en-US" sz="1400" dirty="0" smtClean="0"/>
              <a:t>is the procedures to follow if certain obstacles or problems are encountered  </a:t>
            </a:r>
          </a:p>
          <a:p>
            <a:pPr marL="457200" lvl="1" indent="0">
              <a:buNone/>
            </a:pPr>
            <a:r>
              <a:rPr lang="en-US" sz="1400" i="1" dirty="0" smtClean="0"/>
              <a:t>	</a:t>
            </a:r>
            <a:r>
              <a:rPr lang="en-US" sz="1100" i="1" dirty="0" smtClean="0"/>
              <a:t>(</a:t>
            </a:r>
            <a:r>
              <a:rPr lang="en-US" sz="1100" i="1" dirty="0"/>
              <a:t>Example: </a:t>
            </a:r>
            <a:endParaRPr lang="en-US" sz="1100" i="1" dirty="0" smtClean="0"/>
          </a:p>
          <a:p>
            <a:pPr marL="457200" lvl="1" indent="0">
              <a:buNone/>
            </a:pPr>
            <a:r>
              <a:rPr lang="en-US" sz="1100" i="1" dirty="0"/>
              <a:t>	</a:t>
            </a:r>
            <a:r>
              <a:rPr lang="en-US" sz="1100" i="1" dirty="0" smtClean="0"/>
              <a:t>1. Careful discussion between student and supervisor followed up with clear documentation</a:t>
            </a:r>
          </a:p>
          <a:p>
            <a:pPr marL="457200" lvl="1" indent="0">
              <a:buNone/>
            </a:pPr>
            <a:r>
              <a:rPr lang="en-US" sz="1100" i="1" dirty="0"/>
              <a:t>	</a:t>
            </a:r>
            <a:r>
              <a:rPr lang="en-US" sz="1100" i="1" dirty="0" smtClean="0"/>
              <a:t>2. Check the feasibility of the research question</a:t>
            </a:r>
          </a:p>
          <a:p>
            <a:pPr marL="457200" lvl="1" indent="0">
              <a:buNone/>
            </a:pPr>
            <a:r>
              <a:rPr lang="en-US" sz="1100" i="1" dirty="0"/>
              <a:t>	</a:t>
            </a:r>
            <a:r>
              <a:rPr lang="en-US" sz="1100" i="1" dirty="0" smtClean="0"/>
              <a:t>3. Ask the student to write two document, one academic thesis and one report for the 	external organization.)</a:t>
            </a:r>
          </a:p>
          <a:p>
            <a:pPr marL="457200" lvl="1" indent="0">
              <a:buNone/>
            </a:pPr>
            <a:endParaRPr lang="en-US" sz="1200" i="1" dirty="0"/>
          </a:p>
          <a:p>
            <a:pPr lvl="1"/>
            <a:endParaRPr lang="en-US" sz="1600" dirty="0"/>
          </a:p>
          <a:p>
            <a:pPr marL="457200" lvl="1" indent="0">
              <a:buNone/>
            </a:pPr>
            <a:endParaRPr lang="en-US" sz="1200" i="1" dirty="0"/>
          </a:p>
          <a:p>
            <a:pPr marL="457200" lvl="1" indent="0">
              <a:buNone/>
            </a:pPr>
            <a:endParaRPr lang="en-US" sz="1500" dirty="0"/>
          </a:p>
        </p:txBody>
      </p:sp>
      <p:sp>
        <p:nvSpPr>
          <p:cNvPr id="4" name="TextBox 3"/>
          <p:cNvSpPr txBox="1"/>
          <p:nvPr/>
        </p:nvSpPr>
        <p:spPr>
          <a:xfrm>
            <a:off x="3851832" y="4755791"/>
            <a:ext cx="5171159" cy="307777"/>
          </a:xfrm>
          <a:prstGeom prst="rect">
            <a:avLst/>
          </a:prstGeom>
          <a:noFill/>
        </p:spPr>
        <p:txBody>
          <a:bodyPr wrap="none" rtlCol="0">
            <a:spAutoFit/>
          </a:bodyPr>
          <a:lstStyle/>
          <a:p>
            <a:r>
              <a:rPr lang="sv-SE" sz="1400" i="1" dirty="0" err="1" smtClean="0"/>
              <a:t>Alwazae</a:t>
            </a:r>
            <a:r>
              <a:rPr lang="sv-SE" sz="1400" i="1" dirty="0" smtClean="0"/>
              <a:t> M. (2015) Template-driven </a:t>
            </a:r>
            <a:r>
              <a:rPr lang="sv-SE" sz="1400" i="1" dirty="0" err="1" smtClean="0"/>
              <a:t>Documentation</a:t>
            </a:r>
            <a:r>
              <a:rPr lang="sv-SE" sz="1400" i="1" dirty="0" smtClean="0"/>
              <a:t> </a:t>
            </a:r>
            <a:r>
              <a:rPr lang="sv-SE" sz="1400" i="1" dirty="0" err="1" smtClean="0"/>
              <a:t>of</a:t>
            </a:r>
            <a:r>
              <a:rPr lang="sv-SE" sz="1400" i="1" dirty="0" smtClean="0"/>
              <a:t> Best </a:t>
            </a:r>
            <a:r>
              <a:rPr lang="sv-SE" sz="1400" i="1" dirty="0" err="1" smtClean="0"/>
              <a:t>Practices</a:t>
            </a:r>
            <a:endParaRPr lang="sv-SE" sz="1400" i="1"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697644173"/>
      </p:ext>
    </p:extLst>
  </p:cSld>
  <p:clrMapOvr>
    <a:masterClrMapping/>
  </p:clrMapOvr>
  <mc:AlternateContent xmlns:mc="http://schemas.openxmlformats.org/markup-compatibility/2006">
    <mc:Choice xmlns:p14="http://schemas.microsoft.com/office/powerpoint/2010/main" Requires="p14">
      <p:transition spd="slow" p14:dur="2000" advTm="115871"/>
    </mc:Choice>
    <mc:Fallback>
      <p:transition spd="slow" advTm="115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8447693" cy="596700"/>
          </a:xfrm>
        </p:spPr>
        <p:txBody>
          <a:bodyPr>
            <a:normAutofit/>
          </a:bodyPr>
          <a:lstStyle/>
          <a:p>
            <a:pPr>
              <a:buSzPct val="100000"/>
            </a:pPr>
            <a:r>
              <a:rPr lang="sv-SE" sz="2700" dirty="0" smtClean="0">
                <a:sym typeface="Arial"/>
              </a:rPr>
              <a:t>Elements </a:t>
            </a:r>
            <a:r>
              <a:rPr lang="sv-SE" sz="2700" dirty="0">
                <a:sym typeface="Arial"/>
              </a:rPr>
              <a:t>in a BP Template</a:t>
            </a:r>
          </a:p>
        </p:txBody>
      </p:sp>
      <p:sp>
        <p:nvSpPr>
          <p:cNvPr id="3" name="Content Placeholder 2"/>
          <p:cNvSpPr>
            <a:spLocks noGrp="1"/>
          </p:cNvSpPr>
          <p:nvPr>
            <p:ph idx="1"/>
          </p:nvPr>
        </p:nvSpPr>
        <p:spPr>
          <a:xfrm>
            <a:off x="881084" y="1329795"/>
            <a:ext cx="7721895" cy="3188688"/>
          </a:xfrm>
        </p:spPr>
        <p:txBody>
          <a:bodyPr>
            <a:noAutofit/>
          </a:bodyPr>
          <a:lstStyle/>
          <a:p>
            <a:pPr>
              <a:spcAft>
                <a:spcPts val="1200"/>
              </a:spcAft>
              <a:buNone/>
            </a:pPr>
            <a:r>
              <a:rPr lang="en-US" sz="1600" b="1" i="1" dirty="0" smtClean="0"/>
              <a:t>Best practices template - Assessments</a:t>
            </a:r>
          </a:p>
          <a:p>
            <a:pPr lvl="1"/>
            <a:r>
              <a:rPr lang="en-US" sz="1400" b="1" dirty="0" smtClean="0"/>
              <a:t>Acceptability</a:t>
            </a:r>
            <a:r>
              <a:rPr lang="en-US" sz="1400" dirty="0" smtClean="0"/>
              <a:t>– is the degree of BP acceptance by domain experts for resolving the problem addressed in the by the BP</a:t>
            </a:r>
          </a:p>
          <a:p>
            <a:pPr marL="457200" lvl="1" indent="0">
              <a:buNone/>
            </a:pPr>
            <a:r>
              <a:rPr lang="en-US" sz="1400" dirty="0" smtClean="0"/>
              <a:t>	</a:t>
            </a:r>
            <a:r>
              <a:rPr lang="en-US" sz="1100" i="1" dirty="0" smtClean="0"/>
              <a:t>(Example: High – the BP only complements the way of working of supervisors)</a:t>
            </a:r>
          </a:p>
          <a:p>
            <a:pPr lvl="1"/>
            <a:r>
              <a:rPr lang="en-US" sz="1400" b="1" dirty="0" smtClean="0"/>
              <a:t>Usability </a:t>
            </a:r>
            <a:r>
              <a:rPr lang="en-US" sz="1400" dirty="0"/>
              <a:t>– is </a:t>
            </a:r>
            <a:r>
              <a:rPr lang="en-US" sz="1400" dirty="0" smtClean="0"/>
              <a:t>the degree to which the BP is easy to use  </a:t>
            </a:r>
          </a:p>
          <a:p>
            <a:pPr marL="457200" lvl="1" indent="0">
              <a:buNone/>
            </a:pPr>
            <a:r>
              <a:rPr lang="en-US" sz="1400" i="1" dirty="0" smtClean="0"/>
              <a:t>	</a:t>
            </a:r>
            <a:r>
              <a:rPr lang="en-US" sz="1100" i="1" dirty="0" smtClean="0"/>
              <a:t>(</a:t>
            </a:r>
            <a:r>
              <a:rPr lang="en-US" sz="1100" i="1" dirty="0"/>
              <a:t>Example: </a:t>
            </a:r>
            <a:r>
              <a:rPr lang="en-US" sz="1100" i="1" dirty="0" smtClean="0"/>
              <a:t>Medium – the advice given by the BP is straight forward but has to be applied in a 	complex situation, requiring considerable skills of a supervisor  )</a:t>
            </a:r>
          </a:p>
          <a:p>
            <a:pPr lvl="1"/>
            <a:r>
              <a:rPr lang="en-US" sz="1400" b="1" dirty="0" err="1" smtClean="0"/>
              <a:t>Comprehensivenss</a:t>
            </a:r>
            <a:r>
              <a:rPr lang="en-US" sz="1400" dirty="0" smtClean="0"/>
              <a:t>– is the degree to which the BP offers a comprehensive and complete view of the problem and solution under consideration</a:t>
            </a:r>
          </a:p>
          <a:p>
            <a:pPr marL="457200" lvl="1" indent="0">
              <a:buNone/>
            </a:pPr>
            <a:r>
              <a:rPr lang="en-US" sz="1400" i="1" dirty="0" smtClean="0"/>
              <a:t>	</a:t>
            </a:r>
            <a:r>
              <a:rPr lang="en-US" sz="1100" i="1" dirty="0" smtClean="0"/>
              <a:t>(Example</a:t>
            </a:r>
            <a:r>
              <a:rPr lang="en-US" sz="1100" i="1" dirty="0"/>
              <a:t>: </a:t>
            </a:r>
            <a:r>
              <a:rPr lang="en-US" sz="1100" i="1" dirty="0" smtClean="0"/>
              <a:t>High – if well applied, the BP will ensure that the research question is carefully 	refined since different aspects of the research question are considered, such as scope 	</a:t>
            </a:r>
            <a:r>
              <a:rPr lang="en-US" sz="1100" i="1" dirty="0" err="1" smtClean="0"/>
              <a:t>concisenss</a:t>
            </a:r>
            <a:r>
              <a:rPr lang="en-US" sz="1100" i="1" dirty="0" smtClean="0"/>
              <a:t> and resource availability)</a:t>
            </a:r>
          </a:p>
          <a:p>
            <a:pPr marL="457200" lvl="1" indent="0">
              <a:buNone/>
            </a:pPr>
            <a:endParaRPr lang="en-US" sz="1200" i="1" dirty="0"/>
          </a:p>
          <a:p>
            <a:pPr lvl="1"/>
            <a:endParaRPr lang="en-US" sz="1600" dirty="0"/>
          </a:p>
          <a:p>
            <a:pPr marL="457200" lvl="1" indent="0">
              <a:buNone/>
            </a:pPr>
            <a:endParaRPr lang="en-US" sz="1200" i="1" dirty="0"/>
          </a:p>
          <a:p>
            <a:pPr marL="457200" lvl="1" indent="0">
              <a:buNone/>
            </a:pPr>
            <a:endParaRPr lang="en-US" sz="1500" dirty="0"/>
          </a:p>
        </p:txBody>
      </p:sp>
      <p:sp>
        <p:nvSpPr>
          <p:cNvPr id="4" name="TextBox 3"/>
          <p:cNvSpPr txBox="1"/>
          <p:nvPr/>
        </p:nvSpPr>
        <p:spPr>
          <a:xfrm>
            <a:off x="3851832" y="4755791"/>
            <a:ext cx="5171159" cy="307777"/>
          </a:xfrm>
          <a:prstGeom prst="rect">
            <a:avLst/>
          </a:prstGeom>
          <a:noFill/>
        </p:spPr>
        <p:txBody>
          <a:bodyPr wrap="none" rtlCol="0">
            <a:spAutoFit/>
          </a:bodyPr>
          <a:lstStyle/>
          <a:p>
            <a:r>
              <a:rPr lang="sv-SE" sz="1400" i="1" dirty="0" err="1" smtClean="0"/>
              <a:t>Alwazae</a:t>
            </a:r>
            <a:r>
              <a:rPr lang="sv-SE" sz="1400" i="1" dirty="0" smtClean="0"/>
              <a:t> M. (2015) Template-driven </a:t>
            </a:r>
            <a:r>
              <a:rPr lang="sv-SE" sz="1400" i="1" dirty="0" err="1" smtClean="0"/>
              <a:t>Documentation</a:t>
            </a:r>
            <a:r>
              <a:rPr lang="sv-SE" sz="1400" i="1" dirty="0" smtClean="0"/>
              <a:t> </a:t>
            </a:r>
            <a:r>
              <a:rPr lang="sv-SE" sz="1400" i="1" dirty="0" err="1" smtClean="0"/>
              <a:t>of</a:t>
            </a:r>
            <a:r>
              <a:rPr lang="sv-SE" sz="1400" i="1" dirty="0" smtClean="0"/>
              <a:t> Best </a:t>
            </a:r>
            <a:r>
              <a:rPr lang="sv-SE" sz="1400" i="1" dirty="0" err="1" smtClean="0"/>
              <a:t>Practices</a:t>
            </a:r>
            <a:endParaRPr lang="sv-SE" sz="1400" i="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823372082"/>
      </p:ext>
    </p:extLst>
  </p:cSld>
  <p:clrMapOvr>
    <a:masterClrMapping/>
  </p:clrMapOvr>
  <mc:AlternateContent xmlns:mc="http://schemas.openxmlformats.org/markup-compatibility/2006">
    <mc:Choice xmlns:p14="http://schemas.microsoft.com/office/powerpoint/2010/main" Requires="p14">
      <p:transition spd="slow" p14:dur="2000" advTm="137056"/>
    </mc:Choice>
    <mc:Fallback>
      <p:transition spd="slow" advTm="137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5673" y="1224234"/>
            <a:ext cx="7938898" cy="645929"/>
          </a:xfrm>
        </p:spPr>
        <p:txBody>
          <a:bodyPr>
            <a:noAutofit/>
          </a:bodyPr>
          <a:lstStyle/>
          <a:p>
            <a:r>
              <a:rPr lang="en-US" sz="1600" dirty="0" err="1" smtClean="0"/>
              <a:t>Dalkir</a:t>
            </a:r>
            <a:r>
              <a:rPr lang="en-US" sz="1600" dirty="0" smtClean="0"/>
              <a:t> (2011) emphasizes three stages of the KM cycle</a:t>
            </a:r>
          </a:p>
          <a:p>
            <a:endParaRPr lang="sv-SE" sz="1500" dirty="0"/>
          </a:p>
          <a:p>
            <a:pPr lvl="1">
              <a:buNone/>
            </a:pPr>
            <a:r>
              <a:rPr lang="sv-SE" sz="1500" dirty="0"/>
              <a:t> </a:t>
            </a:r>
          </a:p>
        </p:txBody>
      </p:sp>
      <p:sp>
        <p:nvSpPr>
          <p:cNvPr id="4" name="Rectangle 3"/>
          <p:cNvSpPr/>
          <p:nvPr/>
        </p:nvSpPr>
        <p:spPr>
          <a:xfrm>
            <a:off x="1303588" y="2466863"/>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440221" y="2436481"/>
            <a:ext cx="1828801" cy="523220"/>
          </a:xfrm>
          <a:prstGeom prst="rect">
            <a:avLst/>
          </a:prstGeom>
          <a:noFill/>
        </p:spPr>
        <p:txBody>
          <a:bodyPr wrap="square" rtlCol="0">
            <a:spAutoFit/>
          </a:bodyPr>
          <a:lstStyle/>
          <a:p>
            <a:r>
              <a:rPr lang="sv-SE" sz="1400" dirty="0" smtClean="0"/>
              <a:t>Knowledge capture and/or creation</a:t>
            </a:r>
            <a:endParaRPr lang="sv-SE" sz="1400" dirty="0"/>
          </a:p>
        </p:txBody>
      </p:sp>
      <p:sp>
        <p:nvSpPr>
          <p:cNvPr id="7" name="Rectangle 6"/>
          <p:cNvSpPr/>
          <p:nvPr/>
        </p:nvSpPr>
        <p:spPr>
          <a:xfrm>
            <a:off x="4686626" y="2436481"/>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extBox 7"/>
          <p:cNvSpPr txBox="1"/>
          <p:nvPr/>
        </p:nvSpPr>
        <p:spPr>
          <a:xfrm>
            <a:off x="4823259" y="2406099"/>
            <a:ext cx="1828801" cy="523220"/>
          </a:xfrm>
          <a:prstGeom prst="rect">
            <a:avLst/>
          </a:prstGeom>
          <a:noFill/>
        </p:spPr>
        <p:txBody>
          <a:bodyPr wrap="square" rtlCol="0">
            <a:spAutoFit/>
          </a:bodyPr>
          <a:lstStyle/>
          <a:p>
            <a:r>
              <a:rPr lang="sv-SE" sz="1400" dirty="0" smtClean="0"/>
              <a:t>Knowledge sharing and dissemination</a:t>
            </a:r>
            <a:endParaRPr lang="sv-SE" sz="1400" dirty="0"/>
          </a:p>
        </p:txBody>
      </p:sp>
      <p:sp>
        <p:nvSpPr>
          <p:cNvPr id="9" name="Rectangle 8"/>
          <p:cNvSpPr/>
          <p:nvPr/>
        </p:nvSpPr>
        <p:spPr>
          <a:xfrm>
            <a:off x="3111368" y="3526019"/>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3090346" y="3495637"/>
            <a:ext cx="1828801" cy="523220"/>
          </a:xfrm>
          <a:prstGeom prst="rect">
            <a:avLst/>
          </a:prstGeom>
          <a:noFill/>
        </p:spPr>
        <p:txBody>
          <a:bodyPr wrap="square" rtlCol="0">
            <a:spAutoFit/>
          </a:bodyPr>
          <a:lstStyle/>
          <a:p>
            <a:r>
              <a:rPr lang="sv-SE" sz="1400" dirty="0" smtClean="0"/>
              <a:t>Knowledge acquisition and </a:t>
            </a:r>
            <a:r>
              <a:rPr lang="sv-SE" sz="1400" dirty="0" err="1" smtClean="0"/>
              <a:t>application</a:t>
            </a:r>
            <a:endParaRPr lang="sv-SE" sz="1400" dirty="0"/>
          </a:p>
        </p:txBody>
      </p:sp>
      <p:sp>
        <p:nvSpPr>
          <p:cNvPr id="11" name="Curved Left Arrow 10"/>
          <p:cNvSpPr/>
          <p:nvPr/>
        </p:nvSpPr>
        <p:spPr>
          <a:xfrm rot="16200000">
            <a:off x="3779971" y="1790781"/>
            <a:ext cx="300470" cy="105169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2" name="Curved Left Arrow 11"/>
          <p:cNvSpPr/>
          <p:nvPr/>
        </p:nvSpPr>
        <p:spPr>
          <a:xfrm rot="1608914">
            <a:off x="5429770" y="308907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3" name="Curved Left Arrow 12"/>
          <p:cNvSpPr/>
          <p:nvPr/>
        </p:nvSpPr>
        <p:spPr>
          <a:xfrm rot="7486083">
            <a:off x="2083163" y="317054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4" name="TextBox 13"/>
          <p:cNvSpPr txBox="1"/>
          <p:nvPr/>
        </p:nvSpPr>
        <p:spPr>
          <a:xfrm>
            <a:off x="3534273" y="2359537"/>
            <a:ext cx="726481" cy="338554"/>
          </a:xfrm>
          <a:prstGeom prst="rect">
            <a:avLst/>
          </a:prstGeom>
          <a:noFill/>
        </p:spPr>
        <p:txBody>
          <a:bodyPr wrap="none" rtlCol="0">
            <a:spAutoFit/>
          </a:bodyPr>
          <a:lstStyle/>
          <a:p>
            <a:r>
              <a:rPr lang="sv-SE" sz="1600" dirty="0" smtClean="0"/>
              <a:t>Assess</a:t>
            </a:r>
            <a:endParaRPr lang="sv-SE" sz="1600" dirty="0"/>
          </a:p>
        </p:txBody>
      </p:sp>
      <p:sp>
        <p:nvSpPr>
          <p:cNvPr id="15" name="TextBox 14"/>
          <p:cNvSpPr txBox="1"/>
          <p:nvPr/>
        </p:nvSpPr>
        <p:spPr>
          <a:xfrm>
            <a:off x="4391783" y="3227216"/>
            <a:ext cx="1309974" cy="338554"/>
          </a:xfrm>
          <a:prstGeom prst="rect">
            <a:avLst/>
          </a:prstGeom>
          <a:noFill/>
        </p:spPr>
        <p:txBody>
          <a:bodyPr wrap="none" rtlCol="0">
            <a:spAutoFit/>
          </a:bodyPr>
          <a:lstStyle/>
          <a:p>
            <a:r>
              <a:rPr lang="sv-SE" sz="1600" dirty="0" smtClean="0"/>
              <a:t>Contextualize</a:t>
            </a:r>
            <a:endParaRPr lang="sv-SE" sz="1600" dirty="0"/>
          </a:p>
        </p:txBody>
      </p:sp>
      <p:sp>
        <p:nvSpPr>
          <p:cNvPr id="16" name="TextBox 15"/>
          <p:cNvSpPr txBox="1"/>
          <p:nvPr/>
        </p:nvSpPr>
        <p:spPr>
          <a:xfrm>
            <a:off x="2166145" y="3211088"/>
            <a:ext cx="796115" cy="338554"/>
          </a:xfrm>
          <a:prstGeom prst="rect">
            <a:avLst/>
          </a:prstGeom>
          <a:noFill/>
        </p:spPr>
        <p:txBody>
          <a:bodyPr wrap="none" rtlCol="0">
            <a:spAutoFit/>
          </a:bodyPr>
          <a:lstStyle/>
          <a:p>
            <a:r>
              <a:rPr lang="sv-SE" sz="1600" dirty="0" smtClean="0"/>
              <a:t>Update</a:t>
            </a:r>
            <a:endParaRPr lang="sv-SE" sz="1600" dirty="0"/>
          </a:p>
        </p:txBody>
      </p:sp>
      <p:sp>
        <p:nvSpPr>
          <p:cNvPr id="5" name="Title 4"/>
          <p:cNvSpPr>
            <a:spLocks noGrp="1"/>
          </p:cNvSpPr>
          <p:nvPr>
            <p:ph type="title"/>
          </p:nvPr>
        </p:nvSpPr>
        <p:spPr/>
        <p:txBody>
          <a:bodyPr/>
          <a:lstStyle/>
          <a:p>
            <a:r>
              <a:rPr lang="sv-SE" dirty="0" err="1" smtClean="0"/>
              <a:t>Knowledge</a:t>
            </a:r>
            <a:r>
              <a:rPr lang="sv-SE" dirty="0" smtClean="0"/>
              <a:t> Management </a:t>
            </a:r>
            <a:r>
              <a:rPr lang="sv-SE" dirty="0" err="1" smtClean="0"/>
              <a:t>Cycle</a:t>
            </a:r>
            <a:endParaRPr lang="sv-SE" dirty="0"/>
          </a:p>
        </p:txBody>
      </p:sp>
      <p:sp>
        <p:nvSpPr>
          <p:cNvPr id="17" name="Content Placeholder 2"/>
          <p:cNvSpPr txBox="1">
            <a:spLocks/>
          </p:cNvSpPr>
          <p:nvPr/>
        </p:nvSpPr>
        <p:spPr>
          <a:xfrm>
            <a:off x="6250854" y="1760170"/>
            <a:ext cx="2921753" cy="645929"/>
          </a:xfrm>
          <a:prstGeom prst="rect">
            <a:avLst/>
          </a:prstGeom>
        </p:spPr>
        <p:txBody>
          <a:bodyPr vert="horz" lIns="91440" tIns="45720" rIns="91440" bIns="45720" rtlCol="0">
            <a:no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KM Cycle - is a cycle that describe how info/knowledge is transformed into a valuable strategic assets</a:t>
            </a:r>
          </a:p>
          <a:p>
            <a:endParaRPr lang="sv-SE" sz="1500" dirty="0" smtClean="0"/>
          </a:p>
          <a:p>
            <a:pPr lvl="1">
              <a:buFont typeface="Arial" pitchFamily="34" charset="0"/>
              <a:buNone/>
            </a:pPr>
            <a:r>
              <a:rPr lang="sv-SE" sz="1500" dirty="0" smtClean="0"/>
              <a:t> </a:t>
            </a:r>
            <a:endParaRPr lang="sv-SE" sz="1500" dirty="0"/>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18" name="TextBox 17"/>
          <p:cNvSpPr txBox="1"/>
          <p:nvPr/>
        </p:nvSpPr>
        <p:spPr>
          <a:xfrm>
            <a:off x="2019960" y="4771632"/>
            <a:ext cx="6918882" cy="307777"/>
          </a:xfrm>
          <a:prstGeom prst="rect">
            <a:avLst/>
          </a:prstGeom>
          <a:noFill/>
        </p:spPr>
        <p:txBody>
          <a:bodyPr wrap="none" rtlCol="0">
            <a:spAutoFit/>
          </a:bodyPr>
          <a:lstStyle/>
          <a:p>
            <a:r>
              <a:rPr lang="sv-SE" sz="1400" i="1" dirty="0" smtClean="0"/>
              <a:t>( </a:t>
            </a:r>
            <a:r>
              <a:rPr lang="sv-SE" sz="1400" i="1" dirty="0" err="1" smtClean="0"/>
              <a:t>Adapted</a:t>
            </a:r>
            <a:r>
              <a:rPr lang="sv-SE" sz="1400" i="1" dirty="0" smtClean="0"/>
              <a:t> </a:t>
            </a:r>
            <a:r>
              <a:rPr lang="sv-SE" sz="1400" i="1" dirty="0" err="1" smtClean="0"/>
              <a:t>somewhat</a:t>
            </a:r>
            <a:r>
              <a:rPr lang="sv-SE" sz="1400" i="1" dirty="0" smtClean="0"/>
              <a:t> from </a:t>
            </a:r>
            <a:r>
              <a:rPr lang="sv-SE" sz="1400" i="1" dirty="0" err="1" smtClean="0"/>
              <a:t>Dalkir</a:t>
            </a:r>
            <a:r>
              <a:rPr lang="sv-SE" sz="1400" i="1" dirty="0" smtClean="0"/>
              <a:t> K. (2011) </a:t>
            </a:r>
            <a:r>
              <a:rPr lang="sv-SE" sz="1400" i="1" dirty="0" err="1" smtClean="0"/>
              <a:t>Knowledge</a:t>
            </a:r>
            <a:r>
              <a:rPr lang="sv-SE" sz="1400" i="1" dirty="0" smtClean="0"/>
              <a:t> management in </a:t>
            </a:r>
            <a:r>
              <a:rPr lang="sv-SE" sz="1400" i="1" dirty="0" err="1" smtClean="0"/>
              <a:t>Theory</a:t>
            </a:r>
            <a:r>
              <a:rPr lang="sv-SE" sz="1400" i="1" dirty="0" smtClean="0"/>
              <a:t> and </a:t>
            </a:r>
            <a:r>
              <a:rPr lang="sv-SE" sz="1400" i="1" dirty="0" err="1" smtClean="0"/>
              <a:t>Practice</a:t>
            </a:r>
            <a:r>
              <a:rPr lang="sv-SE" sz="1400" i="1" dirty="0" smtClean="0"/>
              <a:t>)</a:t>
            </a:r>
            <a:endParaRPr lang="sv-SE" sz="1400" i="1" dirty="0"/>
          </a:p>
        </p:txBody>
      </p:sp>
    </p:spTree>
    <p:extLst>
      <p:ext uri="{BB962C8B-B14F-4D97-AF65-F5344CB8AC3E}">
        <p14:creationId xmlns:p14="http://schemas.microsoft.com/office/powerpoint/2010/main" val="1525960091"/>
      </p:ext>
    </p:extLst>
  </p:cSld>
  <p:clrMapOvr>
    <a:masterClrMapping/>
  </p:clrMapOvr>
  <mc:AlternateContent xmlns:mc="http://schemas.openxmlformats.org/markup-compatibility/2006" xmlns:p14="http://schemas.microsoft.com/office/powerpoint/2010/main">
    <mc:Choice Requires="p14">
      <p:transition spd="slow" p14:dur="2000" advTm="27426"/>
    </mc:Choice>
    <mc:Fallback xmlns="">
      <p:transition spd="slow" advTm="27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8447693" cy="596700"/>
          </a:xfrm>
        </p:spPr>
        <p:txBody>
          <a:bodyPr>
            <a:normAutofit/>
          </a:bodyPr>
          <a:lstStyle/>
          <a:p>
            <a:pPr>
              <a:buSzPct val="100000"/>
            </a:pPr>
            <a:r>
              <a:rPr lang="sv-SE" sz="2700" dirty="0" smtClean="0">
                <a:sym typeface="Arial"/>
              </a:rPr>
              <a:t>Elements </a:t>
            </a:r>
            <a:r>
              <a:rPr lang="sv-SE" sz="2700" dirty="0">
                <a:sym typeface="Arial"/>
              </a:rPr>
              <a:t>in a BP Template</a:t>
            </a:r>
          </a:p>
        </p:txBody>
      </p:sp>
      <p:sp>
        <p:nvSpPr>
          <p:cNvPr id="3" name="Content Placeholder 2"/>
          <p:cNvSpPr>
            <a:spLocks noGrp="1"/>
          </p:cNvSpPr>
          <p:nvPr>
            <p:ph idx="1"/>
          </p:nvPr>
        </p:nvSpPr>
        <p:spPr>
          <a:xfrm>
            <a:off x="881084" y="1329795"/>
            <a:ext cx="7721895" cy="3188688"/>
          </a:xfrm>
        </p:spPr>
        <p:txBody>
          <a:bodyPr>
            <a:noAutofit/>
          </a:bodyPr>
          <a:lstStyle/>
          <a:p>
            <a:pPr>
              <a:spcAft>
                <a:spcPts val="1200"/>
              </a:spcAft>
              <a:buNone/>
            </a:pPr>
            <a:r>
              <a:rPr lang="en-US" sz="1600" b="1" i="1" dirty="0"/>
              <a:t>Best practices template - Assessments</a:t>
            </a:r>
          </a:p>
          <a:p>
            <a:pPr lvl="1"/>
            <a:r>
              <a:rPr lang="en-US" sz="1400" b="1" dirty="0" smtClean="0"/>
              <a:t>Relevance </a:t>
            </a:r>
            <a:r>
              <a:rPr lang="en-US" sz="1400" dirty="0" smtClean="0"/>
              <a:t>– is the degree to which the problem addressed by the BP is experienced as significant by practitioners </a:t>
            </a:r>
          </a:p>
          <a:p>
            <a:pPr lvl="1"/>
            <a:r>
              <a:rPr lang="en-US" sz="1400" dirty="0" smtClean="0"/>
              <a:t>	</a:t>
            </a:r>
            <a:r>
              <a:rPr lang="en-US" sz="1100" i="1" dirty="0" smtClean="0"/>
              <a:t>(Example: High – most supervisors would agree that the refinement of an initial idea into an adequate research question is one of the most challenging parts in the thesis project)</a:t>
            </a:r>
          </a:p>
          <a:p>
            <a:pPr lvl="1"/>
            <a:r>
              <a:rPr lang="en-US" sz="1400" b="1" dirty="0" smtClean="0"/>
              <a:t>Justification </a:t>
            </a:r>
            <a:r>
              <a:rPr lang="en-US" sz="1400" dirty="0" smtClean="0"/>
              <a:t>– </a:t>
            </a:r>
            <a:r>
              <a:rPr lang="en-US" sz="1400" dirty="0"/>
              <a:t>is </a:t>
            </a:r>
            <a:r>
              <a:rPr lang="en-US" sz="1400" dirty="0" smtClean="0"/>
              <a:t>the degree to which evidence shows that the BP solves the problem </a:t>
            </a:r>
          </a:p>
          <a:p>
            <a:pPr marL="457200" lvl="1" indent="0">
              <a:buNone/>
            </a:pPr>
            <a:r>
              <a:rPr lang="en-US" sz="1400" i="1" dirty="0" smtClean="0"/>
              <a:t>	</a:t>
            </a:r>
            <a:r>
              <a:rPr lang="en-US" sz="1100" i="1" dirty="0" smtClean="0"/>
              <a:t>(</a:t>
            </a:r>
            <a:r>
              <a:rPr lang="en-US" sz="1100" i="1" dirty="0"/>
              <a:t>Example: </a:t>
            </a:r>
            <a:r>
              <a:rPr lang="en-US" sz="1100" i="1" dirty="0" smtClean="0"/>
              <a:t>Medium – several supervisors have applied the BP and report success, but no 	systematic study has been carried out)</a:t>
            </a:r>
          </a:p>
          <a:p>
            <a:pPr lvl="1"/>
            <a:r>
              <a:rPr lang="en-US" sz="1400" b="1" dirty="0" smtClean="0"/>
              <a:t>Prescriptiveness </a:t>
            </a:r>
            <a:r>
              <a:rPr lang="en-US" sz="1400" dirty="0" smtClean="0"/>
              <a:t>– is the degree to which the BP offers a concrete proposal for solving the problem </a:t>
            </a:r>
          </a:p>
          <a:p>
            <a:pPr marL="457200" lvl="1" indent="0">
              <a:buNone/>
            </a:pPr>
            <a:r>
              <a:rPr lang="en-US" sz="1400" i="1" dirty="0" smtClean="0"/>
              <a:t>	</a:t>
            </a:r>
            <a:r>
              <a:rPr lang="en-US" sz="1100" i="1" dirty="0" smtClean="0"/>
              <a:t>(Example</a:t>
            </a:r>
            <a:r>
              <a:rPr lang="en-US" sz="1100" i="1" dirty="0"/>
              <a:t>: </a:t>
            </a:r>
            <a:r>
              <a:rPr lang="en-US" sz="1100" i="1" dirty="0" smtClean="0"/>
              <a:t>High – the advice given by the BP is clearly action oriented)</a:t>
            </a:r>
          </a:p>
          <a:p>
            <a:pPr marL="457200" lvl="1" indent="0">
              <a:buNone/>
            </a:pPr>
            <a:endParaRPr lang="en-US" sz="1200" i="1" dirty="0"/>
          </a:p>
          <a:p>
            <a:pPr lvl="1"/>
            <a:endParaRPr lang="en-US" sz="1600" dirty="0"/>
          </a:p>
          <a:p>
            <a:pPr marL="457200" lvl="1" indent="0">
              <a:buNone/>
            </a:pPr>
            <a:endParaRPr lang="en-US" sz="1200" i="1" dirty="0"/>
          </a:p>
          <a:p>
            <a:pPr marL="457200" lvl="1" indent="0">
              <a:buNone/>
            </a:pPr>
            <a:endParaRPr lang="en-US" sz="1500" dirty="0"/>
          </a:p>
        </p:txBody>
      </p:sp>
      <p:sp>
        <p:nvSpPr>
          <p:cNvPr id="4" name="TextBox 3"/>
          <p:cNvSpPr txBox="1"/>
          <p:nvPr/>
        </p:nvSpPr>
        <p:spPr>
          <a:xfrm>
            <a:off x="3851832" y="4755791"/>
            <a:ext cx="5171159" cy="307777"/>
          </a:xfrm>
          <a:prstGeom prst="rect">
            <a:avLst/>
          </a:prstGeom>
          <a:noFill/>
        </p:spPr>
        <p:txBody>
          <a:bodyPr wrap="none" rtlCol="0">
            <a:spAutoFit/>
          </a:bodyPr>
          <a:lstStyle/>
          <a:p>
            <a:r>
              <a:rPr lang="sv-SE" sz="1400" i="1" dirty="0" err="1" smtClean="0"/>
              <a:t>Alwazae</a:t>
            </a:r>
            <a:r>
              <a:rPr lang="sv-SE" sz="1400" i="1" dirty="0" smtClean="0"/>
              <a:t> M. (2015) Template-driven </a:t>
            </a:r>
            <a:r>
              <a:rPr lang="sv-SE" sz="1400" i="1" dirty="0" err="1" smtClean="0"/>
              <a:t>Documentation</a:t>
            </a:r>
            <a:r>
              <a:rPr lang="sv-SE" sz="1400" i="1" dirty="0" smtClean="0"/>
              <a:t> </a:t>
            </a:r>
            <a:r>
              <a:rPr lang="sv-SE" sz="1400" i="1" dirty="0" err="1" smtClean="0"/>
              <a:t>of</a:t>
            </a:r>
            <a:r>
              <a:rPr lang="sv-SE" sz="1400" i="1" dirty="0" smtClean="0"/>
              <a:t> Best </a:t>
            </a:r>
            <a:r>
              <a:rPr lang="sv-SE" sz="1400" i="1" dirty="0" err="1" smtClean="0"/>
              <a:t>Practices</a:t>
            </a:r>
            <a:endParaRPr lang="sv-SE" sz="1400" i="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270841774"/>
      </p:ext>
    </p:extLst>
  </p:cSld>
  <p:clrMapOvr>
    <a:masterClrMapping/>
  </p:clrMapOvr>
  <mc:AlternateContent xmlns:mc="http://schemas.openxmlformats.org/markup-compatibility/2006">
    <mc:Choice xmlns:p14="http://schemas.microsoft.com/office/powerpoint/2010/main" Requires="p14">
      <p:transition spd="slow" p14:dur="2000" advTm="39331"/>
    </mc:Choice>
    <mc:Fallback>
      <p:transition spd="slow" advTm="3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8447693" cy="596700"/>
          </a:xfrm>
        </p:spPr>
        <p:txBody>
          <a:bodyPr>
            <a:normAutofit/>
          </a:bodyPr>
          <a:lstStyle/>
          <a:p>
            <a:pPr>
              <a:buSzPct val="100000"/>
            </a:pPr>
            <a:r>
              <a:rPr lang="sv-SE" sz="2700" dirty="0" smtClean="0">
                <a:sym typeface="Arial"/>
              </a:rPr>
              <a:t>Elements </a:t>
            </a:r>
            <a:r>
              <a:rPr lang="sv-SE" sz="2700" dirty="0">
                <a:sym typeface="Arial"/>
              </a:rPr>
              <a:t>in a BP Template</a:t>
            </a:r>
          </a:p>
        </p:txBody>
      </p:sp>
      <p:sp>
        <p:nvSpPr>
          <p:cNvPr id="3" name="Content Placeholder 2"/>
          <p:cNvSpPr>
            <a:spLocks noGrp="1"/>
          </p:cNvSpPr>
          <p:nvPr>
            <p:ph idx="1"/>
          </p:nvPr>
        </p:nvSpPr>
        <p:spPr>
          <a:xfrm>
            <a:off x="881084" y="1329795"/>
            <a:ext cx="7721895" cy="3188688"/>
          </a:xfrm>
        </p:spPr>
        <p:txBody>
          <a:bodyPr>
            <a:noAutofit/>
          </a:bodyPr>
          <a:lstStyle/>
          <a:p>
            <a:pPr>
              <a:spcAft>
                <a:spcPts val="1200"/>
              </a:spcAft>
              <a:buNone/>
            </a:pPr>
            <a:r>
              <a:rPr lang="en-US" sz="1600" b="1" i="1" dirty="0"/>
              <a:t>Best practices template - Assessments</a:t>
            </a:r>
          </a:p>
          <a:p>
            <a:pPr lvl="1"/>
            <a:r>
              <a:rPr lang="en-US" sz="1400" b="1" dirty="0" smtClean="0"/>
              <a:t>Coherence </a:t>
            </a:r>
            <a:r>
              <a:rPr lang="en-US" sz="1400" dirty="0" smtClean="0"/>
              <a:t>– is the degree to which the BP constitutes a coherent unit, that is, all parts are clearly related</a:t>
            </a:r>
          </a:p>
          <a:p>
            <a:pPr lvl="1"/>
            <a:r>
              <a:rPr lang="en-US" sz="1400" dirty="0" smtClean="0"/>
              <a:t>	</a:t>
            </a:r>
            <a:r>
              <a:rPr lang="en-US" sz="1100" i="1" dirty="0" smtClean="0"/>
              <a:t>(Example: Low – the different aspects considered are not clearly related, in particular how 	they impacts each other)</a:t>
            </a:r>
          </a:p>
          <a:p>
            <a:pPr lvl="1"/>
            <a:r>
              <a:rPr lang="en-US" sz="1400" b="1" dirty="0" smtClean="0"/>
              <a:t>Consistency </a:t>
            </a:r>
            <a:r>
              <a:rPr lang="en-US" sz="1400" dirty="0" smtClean="0"/>
              <a:t>– </a:t>
            </a:r>
            <a:r>
              <a:rPr lang="en-US" sz="1400" dirty="0"/>
              <a:t>is </a:t>
            </a:r>
            <a:r>
              <a:rPr lang="en-US" sz="1400" dirty="0" smtClean="0"/>
              <a:t>the degree to which the BP is consistent with existing knowledge and vocabulary used in the target industry sector or knowledge domain  </a:t>
            </a:r>
          </a:p>
          <a:p>
            <a:pPr marL="457200" lvl="1" indent="0">
              <a:buNone/>
            </a:pPr>
            <a:r>
              <a:rPr lang="en-US" sz="1400" i="1" dirty="0" smtClean="0"/>
              <a:t>	</a:t>
            </a:r>
            <a:r>
              <a:rPr lang="en-US" sz="1100" i="1" dirty="0" smtClean="0"/>
              <a:t>(</a:t>
            </a:r>
            <a:r>
              <a:rPr lang="en-US" sz="1100" i="1" dirty="0"/>
              <a:t>Example: </a:t>
            </a:r>
            <a:r>
              <a:rPr lang="en-US" sz="1100" i="1" dirty="0" smtClean="0"/>
              <a:t>High – the BP is formulated using well-known terminology for research 	methodology, though the terminology in the area is not universal)</a:t>
            </a:r>
          </a:p>
          <a:p>
            <a:pPr lvl="1"/>
            <a:r>
              <a:rPr lang="en-US" sz="1400" b="1" dirty="0" smtClean="0"/>
              <a:t>Granularity </a:t>
            </a:r>
            <a:r>
              <a:rPr lang="en-US" sz="1400" dirty="0" smtClean="0"/>
              <a:t>– is the degree to which the BP is appropriately detailed</a:t>
            </a:r>
          </a:p>
          <a:p>
            <a:pPr marL="457200" lvl="1" indent="0">
              <a:buNone/>
            </a:pPr>
            <a:r>
              <a:rPr lang="en-US" sz="1400" i="1" dirty="0" smtClean="0"/>
              <a:t>	</a:t>
            </a:r>
            <a:r>
              <a:rPr lang="en-US" sz="1100" i="1" dirty="0" smtClean="0"/>
              <a:t>(Example</a:t>
            </a:r>
            <a:r>
              <a:rPr lang="en-US" sz="1100" i="1" dirty="0"/>
              <a:t>: </a:t>
            </a:r>
            <a:r>
              <a:rPr lang="en-US" sz="1100" i="1" dirty="0" smtClean="0"/>
              <a:t>Medium – there are several concrete advices but these are not discussed in detail 	and they are not adapted to fit a certain situation)</a:t>
            </a:r>
          </a:p>
          <a:p>
            <a:pPr marL="457200" lvl="1" indent="0">
              <a:buNone/>
            </a:pPr>
            <a:endParaRPr lang="en-US" sz="1200" i="1" dirty="0"/>
          </a:p>
          <a:p>
            <a:pPr lvl="1"/>
            <a:endParaRPr lang="en-US" sz="1600" dirty="0"/>
          </a:p>
          <a:p>
            <a:pPr marL="457200" lvl="1" indent="0">
              <a:buNone/>
            </a:pPr>
            <a:endParaRPr lang="en-US" sz="1200" i="1" dirty="0"/>
          </a:p>
          <a:p>
            <a:pPr marL="457200" lvl="1" indent="0">
              <a:buNone/>
            </a:pPr>
            <a:endParaRPr lang="en-US" sz="1500" dirty="0"/>
          </a:p>
        </p:txBody>
      </p:sp>
      <p:sp>
        <p:nvSpPr>
          <p:cNvPr id="4" name="TextBox 3"/>
          <p:cNvSpPr txBox="1"/>
          <p:nvPr/>
        </p:nvSpPr>
        <p:spPr>
          <a:xfrm>
            <a:off x="3851832" y="4755791"/>
            <a:ext cx="5171159" cy="307777"/>
          </a:xfrm>
          <a:prstGeom prst="rect">
            <a:avLst/>
          </a:prstGeom>
          <a:noFill/>
        </p:spPr>
        <p:txBody>
          <a:bodyPr wrap="none" rtlCol="0">
            <a:spAutoFit/>
          </a:bodyPr>
          <a:lstStyle/>
          <a:p>
            <a:r>
              <a:rPr lang="sv-SE" sz="1400" i="1" dirty="0" err="1" smtClean="0"/>
              <a:t>Alwazae</a:t>
            </a:r>
            <a:r>
              <a:rPr lang="sv-SE" sz="1400" i="1" dirty="0" smtClean="0"/>
              <a:t> M. (2015) Template-driven </a:t>
            </a:r>
            <a:r>
              <a:rPr lang="sv-SE" sz="1400" i="1" dirty="0" err="1" smtClean="0"/>
              <a:t>Documentation</a:t>
            </a:r>
            <a:r>
              <a:rPr lang="sv-SE" sz="1400" i="1" dirty="0" smtClean="0"/>
              <a:t> </a:t>
            </a:r>
            <a:r>
              <a:rPr lang="sv-SE" sz="1400" i="1" dirty="0" err="1" smtClean="0"/>
              <a:t>of</a:t>
            </a:r>
            <a:r>
              <a:rPr lang="sv-SE" sz="1400" i="1" dirty="0" smtClean="0"/>
              <a:t> Best </a:t>
            </a:r>
            <a:r>
              <a:rPr lang="sv-SE" sz="1400" i="1" dirty="0" err="1" smtClean="0"/>
              <a:t>Practices</a:t>
            </a:r>
            <a:endParaRPr lang="sv-SE" sz="1400" i="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734576255"/>
      </p:ext>
    </p:extLst>
  </p:cSld>
  <p:clrMapOvr>
    <a:masterClrMapping/>
  </p:clrMapOvr>
  <mc:AlternateContent xmlns:mc="http://schemas.openxmlformats.org/markup-compatibility/2006">
    <mc:Choice xmlns:p14="http://schemas.microsoft.com/office/powerpoint/2010/main" Requires="p14">
      <p:transition spd="slow" p14:dur="2000" advTm="33019"/>
    </mc:Choice>
    <mc:Fallback>
      <p:transition spd="slow" advTm="33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8447693" cy="596700"/>
          </a:xfrm>
        </p:spPr>
        <p:txBody>
          <a:bodyPr>
            <a:normAutofit/>
          </a:bodyPr>
          <a:lstStyle/>
          <a:p>
            <a:pPr>
              <a:buSzPct val="100000"/>
            </a:pPr>
            <a:r>
              <a:rPr lang="sv-SE" sz="2700" dirty="0" smtClean="0">
                <a:sym typeface="Arial"/>
              </a:rPr>
              <a:t>Elements </a:t>
            </a:r>
            <a:r>
              <a:rPr lang="sv-SE" sz="2700" dirty="0">
                <a:sym typeface="Arial"/>
              </a:rPr>
              <a:t>in a BP Template</a:t>
            </a:r>
          </a:p>
        </p:txBody>
      </p:sp>
      <p:sp>
        <p:nvSpPr>
          <p:cNvPr id="3" name="Content Placeholder 2"/>
          <p:cNvSpPr>
            <a:spLocks noGrp="1"/>
          </p:cNvSpPr>
          <p:nvPr>
            <p:ph idx="1"/>
          </p:nvPr>
        </p:nvSpPr>
        <p:spPr>
          <a:xfrm>
            <a:off x="881084" y="1329795"/>
            <a:ext cx="7721895" cy="3188688"/>
          </a:xfrm>
        </p:spPr>
        <p:txBody>
          <a:bodyPr>
            <a:noAutofit/>
          </a:bodyPr>
          <a:lstStyle/>
          <a:p>
            <a:pPr>
              <a:spcAft>
                <a:spcPts val="1200"/>
              </a:spcAft>
              <a:buNone/>
            </a:pPr>
            <a:r>
              <a:rPr lang="en-US" sz="1600" b="1" i="1" dirty="0"/>
              <a:t>Best practices template - Assessments</a:t>
            </a:r>
          </a:p>
          <a:p>
            <a:pPr lvl="1"/>
            <a:r>
              <a:rPr lang="en-US" sz="1400" b="1" dirty="0" smtClean="0"/>
              <a:t>Adaptability </a:t>
            </a:r>
            <a:r>
              <a:rPr lang="en-US" sz="1400" dirty="0" smtClean="0"/>
              <a:t>– is the degree to which the BP can be easily modified and adapted to other situations </a:t>
            </a:r>
          </a:p>
          <a:p>
            <a:pPr marL="457200" lvl="1" indent="0">
              <a:buNone/>
            </a:pPr>
            <a:r>
              <a:rPr lang="en-US" sz="1100" i="1" dirty="0" smtClean="0"/>
              <a:t>	(Example: Medium – some of the tasks of the BP can be used in all situations when a 	question is needed as part of a problem and a goal formulation)</a:t>
            </a:r>
          </a:p>
          <a:p>
            <a:pPr lvl="1"/>
            <a:r>
              <a:rPr lang="en-US" sz="1400" b="1" dirty="0" smtClean="0"/>
              <a:t>Integration with other BPs </a:t>
            </a:r>
            <a:r>
              <a:rPr lang="en-US" sz="1400" dirty="0" smtClean="0"/>
              <a:t>– </a:t>
            </a:r>
            <a:r>
              <a:rPr lang="en-US" sz="1400" dirty="0"/>
              <a:t>is </a:t>
            </a:r>
            <a:r>
              <a:rPr lang="en-US" sz="1400" dirty="0" smtClean="0"/>
              <a:t>the degree to which the BP is integrated with </a:t>
            </a:r>
            <a:r>
              <a:rPr lang="en-US" sz="1400" dirty="0" err="1" smtClean="0"/>
              <a:t>oth</a:t>
            </a:r>
            <a:r>
              <a:rPr lang="en-US" sz="1400" dirty="0" smtClean="0"/>
              <a:t> </a:t>
            </a:r>
            <a:r>
              <a:rPr lang="en-US" sz="1400" dirty="0" err="1" smtClean="0"/>
              <a:t>er</a:t>
            </a:r>
            <a:r>
              <a:rPr lang="en-US" sz="1400" dirty="0" smtClean="0"/>
              <a:t> BPs and Km components</a:t>
            </a:r>
          </a:p>
          <a:p>
            <a:pPr marL="457200" lvl="1" indent="0">
              <a:buNone/>
            </a:pPr>
            <a:r>
              <a:rPr lang="en-US" sz="1400" i="1" dirty="0" smtClean="0"/>
              <a:t>	</a:t>
            </a:r>
            <a:r>
              <a:rPr lang="en-US" sz="1100" i="1" dirty="0" smtClean="0"/>
              <a:t>(</a:t>
            </a:r>
            <a:r>
              <a:rPr lang="en-US" sz="1100" i="1" dirty="0"/>
              <a:t>Example: </a:t>
            </a:r>
            <a:r>
              <a:rPr lang="en-US" sz="1100" i="1" dirty="0" smtClean="0"/>
              <a:t>Medium – the BP are related to other BPs via the thesis process, but the 	consequences for these other BPs of carrying out or not carrying out the tasks are not 	specified)</a:t>
            </a:r>
          </a:p>
          <a:p>
            <a:pPr marL="457200" lvl="1" indent="0">
              <a:buNone/>
            </a:pPr>
            <a:endParaRPr lang="en-US" sz="1200" i="1" dirty="0"/>
          </a:p>
          <a:p>
            <a:pPr lvl="1"/>
            <a:endParaRPr lang="en-US" sz="1600" dirty="0"/>
          </a:p>
          <a:p>
            <a:pPr marL="457200" lvl="1" indent="0">
              <a:buNone/>
            </a:pPr>
            <a:endParaRPr lang="en-US" sz="1200" i="1" dirty="0"/>
          </a:p>
          <a:p>
            <a:pPr marL="457200" lvl="1" indent="0">
              <a:buNone/>
            </a:pPr>
            <a:endParaRPr lang="en-US" sz="1500" dirty="0"/>
          </a:p>
        </p:txBody>
      </p:sp>
      <p:sp>
        <p:nvSpPr>
          <p:cNvPr id="4" name="TextBox 3"/>
          <p:cNvSpPr txBox="1"/>
          <p:nvPr/>
        </p:nvSpPr>
        <p:spPr>
          <a:xfrm>
            <a:off x="3851832" y="4755791"/>
            <a:ext cx="5171159" cy="307777"/>
          </a:xfrm>
          <a:prstGeom prst="rect">
            <a:avLst/>
          </a:prstGeom>
          <a:noFill/>
        </p:spPr>
        <p:txBody>
          <a:bodyPr wrap="none" rtlCol="0">
            <a:spAutoFit/>
          </a:bodyPr>
          <a:lstStyle/>
          <a:p>
            <a:r>
              <a:rPr lang="sv-SE" sz="1400" i="1" dirty="0" err="1" smtClean="0"/>
              <a:t>Alwazae</a:t>
            </a:r>
            <a:r>
              <a:rPr lang="sv-SE" sz="1400" i="1" dirty="0" smtClean="0"/>
              <a:t> M. (2015) Template-driven </a:t>
            </a:r>
            <a:r>
              <a:rPr lang="sv-SE" sz="1400" i="1" dirty="0" err="1" smtClean="0"/>
              <a:t>Documentation</a:t>
            </a:r>
            <a:r>
              <a:rPr lang="sv-SE" sz="1400" i="1" dirty="0" smtClean="0"/>
              <a:t> </a:t>
            </a:r>
            <a:r>
              <a:rPr lang="sv-SE" sz="1400" i="1" dirty="0" err="1" smtClean="0"/>
              <a:t>of</a:t>
            </a:r>
            <a:r>
              <a:rPr lang="sv-SE" sz="1400" i="1" dirty="0" smtClean="0"/>
              <a:t> Best </a:t>
            </a:r>
            <a:r>
              <a:rPr lang="sv-SE" sz="1400" i="1" dirty="0" err="1" smtClean="0"/>
              <a:t>Practices</a:t>
            </a:r>
            <a:endParaRPr lang="sv-SE" sz="1400" i="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467567516"/>
      </p:ext>
    </p:extLst>
  </p:cSld>
  <p:clrMapOvr>
    <a:masterClrMapping/>
  </p:clrMapOvr>
  <mc:AlternateContent xmlns:mc="http://schemas.openxmlformats.org/markup-compatibility/2006">
    <mc:Choice xmlns:p14="http://schemas.microsoft.com/office/powerpoint/2010/main" Requires="p14">
      <p:transition spd="slow" p14:dur="2000" advTm="43609"/>
    </mc:Choice>
    <mc:Fallback>
      <p:transition spd="slow" advTm="43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buSzPct val="100000"/>
            </a:pPr>
            <a:r>
              <a:rPr lang="sv-SE" sz="2700" dirty="0" err="1" smtClean="0">
                <a:sym typeface="Arial"/>
              </a:rPr>
              <a:t>CSFs</a:t>
            </a:r>
            <a:r>
              <a:rPr lang="sv-SE" sz="2700" dirty="0" smtClean="0">
                <a:sym typeface="Arial"/>
              </a:rPr>
              <a:t> for </a:t>
            </a:r>
            <a:r>
              <a:rPr lang="sv-SE" sz="2700" dirty="0" err="1" smtClean="0">
                <a:sym typeface="Arial"/>
              </a:rPr>
              <a:t>implementing</a:t>
            </a:r>
            <a:r>
              <a:rPr lang="sv-SE" sz="2700" dirty="0" smtClean="0">
                <a:sym typeface="Arial"/>
              </a:rPr>
              <a:t> BPs</a:t>
            </a:r>
            <a:endParaRPr lang="sv-SE" sz="2700" dirty="0">
              <a:sym typeface="Arial"/>
            </a:endParaRPr>
          </a:p>
        </p:txBody>
      </p:sp>
      <p:sp>
        <p:nvSpPr>
          <p:cNvPr id="3" name="Content Placeholder 2"/>
          <p:cNvSpPr>
            <a:spLocks noGrp="1"/>
          </p:cNvSpPr>
          <p:nvPr>
            <p:ph idx="1"/>
          </p:nvPr>
        </p:nvSpPr>
        <p:spPr>
          <a:xfrm>
            <a:off x="791999" y="1275534"/>
            <a:ext cx="7744727" cy="3240432"/>
          </a:xfrm>
        </p:spPr>
        <p:txBody>
          <a:bodyPr>
            <a:normAutofit/>
          </a:bodyPr>
          <a:lstStyle/>
          <a:p>
            <a:r>
              <a:rPr lang="sv-SE" sz="1600" dirty="0"/>
              <a:t>There are many both successful and non-successful applications of best practices in organisations. </a:t>
            </a:r>
          </a:p>
          <a:p>
            <a:pPr>
              <a:spcBef>
                <a:spcPts val="1200"/>
              </a:spcBef>
            </a:pPr>
            <a:r>
              <a:rPr lang="en-US" sz="1600" dirty="0"/>
              <a:t>Factors that may impact the success of implementing </a:t>
            </a:r>
            <a:r>
              <a:rPr lang="sv-SE" sz="1600" dirty="0"/>
              <a:t>best practice </a:t>
            </a:r>
            <a:r>
              <a:rPr lang="en-US" sz="1600" dirty="0"/>
              <a:t>are often called critical success </a:t>
            </a:r>
            <a:r>
              <a:rPr lang="en-US" sz="1600" dirty="0" smtClean="0"/>
              <a:t>factors (CSF) </a:t>
            </a:r>
            <a:r>
              <a:rPr lang="en-US" sz="1600" dirty="0"/>
              <a:t>for implementing best </a:t>
            </a:r>
            <a:r>
              <a:rPr lang="en-US" sz="1600" dirty="0" smtClean="0"/>
              <a:t>practices</a:t>
            </a:r>
            <a:endParaRPr lang="sv-SE"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4959802"/>
      </p:ext>
    </p:extLst>
  </p:cSld>
  <p:clrMapOvr>
    <a:masterClrMapping/>
  </p:clrMapOvr>
  <mc:AlternateContent xmlns:mc="http://schemas.openxmlformats.org/markup-compatibility/2006">
    <mc:Choice xmlns:p14="http://schemas.microsoft.com/office/powerpoint/2010/main" Requires="p14">
      <p:transition spd="slow" p14:dur="2000" advTm="25547"/>
    </mc:Choice>
    <mc:Fallback>
      <p:transition spd="slow" advTm="25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buSzPct val="100000"/>
            </a:pPr>
            <a:r>
              <a:rPr lang="sv-SE" sz="2700" dirty="0" err="1" smtClean="0">
                <a:sym typeface="Arial"/>
              </a:rPr>
              <a:t>CSFs</a:t>
            </a:r>
            <a:r>
              <a:rPr lang="sv-SE" sz="2700" dirty="0" smtClean="0">
                <a:sym typeface="Arial"/>
              </a:rPr>
              <a:t> for </a:t>
            </a:r>
            <a:r>
              <a:rPr lang="sv-SE" sz="2700" dirty="0" err="1" smtClean="0">
                <a:sym typeface="Arial"/>
              </a:rPr>
              <a:t>implementing</a:t>
            </a:r>
            <a:r>
              <a:rPr lang="sv-SE" sz="2700" dirty="0" smtClean="0">
                <a:sym typeface="Arial"/>
              </a:rPr>
              <a:t> BPs</a:t>
            </a:r>
            <a:endParaRPr lang="sv-SE" sz="2700" dirty="0">
              <a:sym typeface="Arial"/>
            </a:endParaRPr>
          </a:p>
        </p:txBody>
      </p:sp>
      <p:sp>
        <p:nvSpPr>
          <p:cNvPr id="3" name="Content Placeholder 2"/>
          <p:cNvSpPr>
            <a:spLocks noGrp="1"/>
          </p:cNvSpPr>
          <p:nvPr>
            <p:ph idx="1"/>
          </p:nvPr>
        </p:nvSpPr>
        <p:spPr/>
        <p:txBody>
          <a:bodyPr>
            <a:normAutofit/>
          </a:bodyPr>
          <a:lstStyle/>
          <a:p>
            <a:r>
              <a:rPr lang="en-US" sz="1600" dirty="0" smtClean="0"/>
              <a:t>Factors </a:t>
            </a:r>
            <a:r>
              <a:rPr lang="en-US" sz="1600" dirty="0"/>
              <a:t>that may impact the success of implementing </a:t>
            </a:r>
            <a:r>
              <a:rPr lang="sv-SE" sz="1600" dirty="0"/>
              <a:t>best </a:t>
            </a:r>
            <a:r>
              <a:rPr lang="sv-SE" sz="1600" dirty="0" err="1"/>
              <a:t>practices</a:t>
            </a:r>
            <a:r>
              <a:rPr lang="sv-SE" sz="1600" dirty="0"/>
              <a:t> </a:t>
            </a:r>
            <a:r>
              <a:rPr lang="en-US" sz="1600" dirty="0"/>
              <a:t>within organizations are: </a:t>
            </a:r>
          </a:p>
          <a:p>
            <a:pPr lvl="1"/>
            <a:r>
              <a:rPr lang="en-US" sz="1300" dirty="0"/>
              <a:t>organizational culture that support or not support knowledge sharing in an </a:t>
            </a:r>
            <a:r>
              <a:rPr lang="en-US" sz="1300" dirty="0" err="1"/>
              <a:t>organisation</a:t>
            </a:r>
            <a:r>
              <a:rPr lang="en-US" sz="1300" dirty="0"/>
              <a:t>,</a:t>
            </a:r>
          </a:p>
          <a:p>
            <a:pPr lvl="1"/>
            <a:r>
              <a:rPr lang="en-US" sz="1300" dirty="0"/>
              <a:t>the engagement, or non-engagement, of the executives and/or management of an </a:t>
            </a:r>
            <a:r>
              <a:rPr lang="en-US" sz="1300" dirty="0" err="1"/>
              <a:t>organisation</a:t>
            </a:r>
            <a:r>
              <a:rPr lang="en-US" sz="1300" dirty="0"/>
              <a:t> for implementing best practices. </a:t>
            </a:r>
          </a:p>
          <a:p>
            <a:pPr lvl="1"/>
            <a:r>
              <a:rPr lang="en-US" sz="1300" dirty="0"/>
              <a:t>low quality of the best practice documentation</a:t>
            </a:r>
          </a:p>
          <a:p>
            <a:pPr lvl="1"/>
            <a:r>
              <a:rPr lang="en-US" sz="1300"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056849410"/>
      </p:ext>
    </p:extLst>
  </p:cSld>
  <p:clrMapOvr>
    <a:masterClrMapping/>
  </p:clrMapOvr>
  <mc:AlternateContent xmlns:mc="http://schemas.openxmlformats.org/markup-compatibility/2006">
    <mc:Choice xmlns:p14="http://schemas.microsoft.com/office/powerpoint/2010/main" Requires="p14">
      <p:transition spd="slow" p14:dur="2000" advTm="80740"/>
    </mc:Choice>
    <mc:Fallback>
      <p:transition spd="slow" advTm="80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464" y="425515"/>
            <a:ext cx="6850800" cy="596700"/>
          </a:xfrm>
        </p:spPr>
        <p:txBody>
          <a:bodyPr>
            <a:normAutofit fontScale="90000"/>
          </a:bodyPr>
          <a:lstStyle/>
          <a:p>
            <a:r>
              <a:rPr lang="sv-SE" dirty="0" err="1" smtClean="0"/>
              <a:t>Difficult</a:t>
            </a:r>
            <a:r>
              <a:rPr lang="sv-SE" dirty="0" smtClean="0"/>
              <a:t> to </a:t>
            </a:r>
            <a:r>
              <a:rPr lang="sv-SE" dirty="0" err="1" smtClean="0"/>
              <a:t>replicate</a:t>
            </a:r>
            <a:r>
              <a:rPr lang="sv-SE" dirty="0" smtClean="0"/>
              <a:t> best </a:t>
            </a:r>
            <a:r>
              <a:rPr lang="sv-SE" dirty="0" err="1" smtClean="0"/>
              <a:t>practices</a:t>
            </a:r>
            <a:endParaRPr lang="sv-SE" dirty="0"/>
          </a:p>
        </p:txBody>
      </p:sp>
      <p:sp>
        <p:nvSpPr>
          <p:cNvPr id="3" name="Content Placeholder 2"/>
          <p:cNvSpPr>
            <a:spLocks noGrp="1"/>
          </p:cNvSpPr>
          <p:nvPr>
            <p:ph idx="1"/>
          </p:nvPr>
        </p:nvSpPr>
        <p:spPr>
          <a:xfrm>
            <a:off x="489098" y="1210783"/>
            <a:ext cx="7963786" cy="3477834"/>
          </a:xfrm>
        </p:spPr>
        <p:txBody>
          <a:bodyPr>
            <a:normAutofit/>
          </a:bodyPr>
          <a:lstStyle/>
          <a:p>
            <a:r>
              <a:rPr lang="sv-SE" sz="1600" dirty="0"/>
              <a:t>A </a:t>
            </a:r>
            <a:r>
              <a:rPr lang="sv-SE" sz="1600" dirty="0" err="1"/>
              <a:t>majority</a:t>
            </a:r>
            <a:r>
              <a:rPr lang="sv-SE" sz="1600" dirty="0"/>
              <a:t> of </a:t>
            </a:r>
            <a:r>
              <a:rPr lang="sv-SE" sz="1600" dirty="0" err="1"/>
              <a:t>attempts</a:t>
            </a:r>
            <a:r>
              <a:rPr lang="sv-SE" sz="1600" dirty="0"/>
              <a:t> to </a:t>
            </a:r>
            <a:r>
              <a:rPr lang="sv-SE" sz="1600" dirty="0" err="1"/>
              <a:t>replicate</a:t>
            </a:r>
            <a:r>
              <a:rPr lang="sv-SE" sz="1600" dirty="0"/>
              <a:t> </a:t>
            </a:r>
            <a:r>
              <a:rPr lang="sv-SE" sz="1600" dirty="0" smtClean="0"/>
              <a:t>best </a:t>
            </a:r>
            <a:r>
              <a:rPr lang="sv-SE" sz="1600" dirty="0" err="1" smtClean="0"/>
              <a:t>practices</a:t>
            </a:r>
            <a:r>
              <a:rPr lang="sv-SE" sz="1600" dirty="0" smtClean="0"/>
              <a:t> and </a:t>
            </a:r>
            <a:r>
              <a:rPr lang="sv-SE" sz="1600" dirty="0" err="1"/>
              <a:t>good</a:t>
            </a:r>
            <a:r>
              <a:rPr lang="sv-SE" sz="1600" dirty="0"/>
              <a:t> </a:t>
            </a:r>
            <a:r>
              <a:rPr lang="sv-SE" sz="1600" dirty="0" smtClean="0"/>
              <a:t>solutions </a:t>
            </a:r>
            <a:r>
              <a:rPr lang="sv-SE" sz="1600" dirty="0" err="1" smtClean="0"/>
              <a:t>fail</a:t>
            </a:r>
            <a:r>
              <a:rPr lang="sv-SE" sz="1600" dirty="0" smtClean="0"/>
              <a:t> – </a:t>
            </a:r>
            <a:r>
              <a:rPr lang="sv-SE" sz="1600" dirty="0" err="1" smtClean="0"/>
              <a:t>even</a:t>
            </a:r>
            <a:r>
              <a:rPr lang="sv-SE" sz="1600" dirty="0" smtClean="0"/>
              <a:t> </a:t>
            </a:r>
            <a:r>
              <a:rPr lang="sv-SE" sz="1600" dirty="0" err="1" smtClean="0"/>
              <a:t>if</a:t>
            </a:r>
            <a:r>
              <a:rPr lang="sv-SE" sz="1600" dirty="0" smtClean="0"/>
              <a:t> it the best </a:t>
            </a:r>
            <a:r>
              <a:rPr lang="sv-SE" sz="1600" dirty="0" err="1" smtClean="0"/>
              <a:t>practice</a:t>
            </a:r>
            <a:r>
              <a:rPr lang="sv-SE" sz="1600" dirty="0" smtClean="0"/>
              <a:t> </a:t>
            </a:r>
            <a:r>
              <a:rPr lang="sv-SE" sz="1600" dirty="0" err="1" smtClean="0"/>
              <a:t>exists</a:t>
            </a:r>
            <a:r>
              <a:rPr lang="sv-SE" sz="1600" dirty="0" smtClean="0"/>
              <a:t> in the same </a:t>
            </a:r>
            <a:r>
              <a:rPr lang="sv-SE" sz="1600" dirty="0" err="1" smtClean="0"/>
              <a:t>organization</a:t>
            </a:r>
            <a:r>
              <a:rPr lang="sv-SE" sz="1600" dirty="0" smtClean="0"/>
              <a:t> as the copy</a:t>
            </a:r>
            <a:endParaRPr lang="sv-SE" sz="1600" dirty="0"/>
          </a:p>
        </p:txBody>
      </p:sp>
      <p:sp>
        <p:nvSpPr>
          <p:cNvPr id="4" name="TextBox 3"/>
          <p:cNvSpPr txBox="1"/>
          <p:nvPr/>
        </p:nvSpPr>
        <p:spPr>
          <a:xfrm>
            <a:off x="2278380" y="4632960"/>
            <a:ext cx="6355458" cy="276999"/>
          </a:xfrm>
          <a:prstGeom prst="rect">
            <a:avLst/>
          </a:prstGeom>
          <a:noFill/>
        </p:spPr>
        <p:txBody>
          <a:bodyPr wrap="none" rtlCol="0">
            <a:spAutoFit/>
          </a:bodyPr>
          <a:lstStyle/>
          <a:p>
            <a:r>
              <a:rPr lang="en-US" sz="1200" dirty="0" smtClean="0"/>
              <a:t>(</a:t>
            </a:r>
            <a:r>
              <a:rPr lang="en-US" sz="1200" dirty="0" err="1" smtClean="0"/>
              <a:t>Szulanski</a:t>
            </a:r>
            <a:r>
              <a:rPr lang="en-US" sz="1200" dirty="0"/>
              <a:t>, G., &amp; Winter, S. (2002). Getting it right the second time. </a:t>
            </a:r>
            <a:r>
              <a:rPr lang="en-US" sz="1200" i="1" dirty="0"/>
              <a:t>Harvard business review</a:t>
            </a:r>
            <a:r>
              <a:rPr lang="en-US" sz="1200" dirty="0"/>
              <a:t>, </a:t>
            </a:r>
            <a:r>
              <a:rPr lang="en-US" sz="1200" i="1" dirty="0"/>
              <a:t>80</a:t>
            </a:r>
            <a:r>
              <a:rPr lang="en-US" sz="1200" dirty="0"/>
              <a:t>(1</a:t>
            </a:r>
            <a:r>
              <a:rPr lang="en-US" sz="1200" dirty="0" smtClean="0"/>
              <a:t>))</a:t>
            </a:r>
            <a:endParaRPr lang="sv-SE" dirty="0"/>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2981517"/>
      </p:ext>
    </p:extLst>
  </p:cSld>
  <p:clrMapOvr>
    <a:masterClrMapping/>
  </p:clrMapOvr>
  <mc:AlternateContent xmlns:mc="http://schemas.openxmlformats.org/markup-compatibility/2006">
    <mc:Choice xmlns:p14="http://schemas.microsoft.com/office/powerpoint/2010/main" Requires="p14">
      <p:transition spd="slow" p14:dur="2000" advTm="46312"/>
    </mc:Choice>
    <mc:Fallback>
      <p:transition spd="slow" advTm="46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464" y="425515"/>
            <a:ext cx="6850800" cy="596700"/>
          </a:xfrm>
        </p:spPr>
        <p:txBody>
          <a:bodyPr>
            <a:normAutofit/>
          </a:bodyPr>
          <a:lstStyle/>
          <a:p>
            <a:r>
              <a:rPr lang="sv-SE" dirty="0" err="1" smtClean="0"/>
              <a:t>Why</a:t>
            </a:r>
            <a:r>
              <a:rPr lang="sv-SE" dirty="0" smtClean="0"/>
              <a:t> problem </a:t>
            </a:r>
            <a:r>
              <a:rPr lang="sv-SE" dirty="0" err="1" smtClean="0"/>
              <a:t>copying</a:t>
            </a:r>
            <a:r>
              <a:rPr lang="sv-SE" dirty="0" smtClean="0"/>
              <a:t> BPs?</a:t>
            </a:r>
            <a:endParaRPr lang="sv-SE" dirty="0"/>
          </a:p>
        </p:txBody>
      </p:sp>
      <p:sp>
        <p:nvSpPr>
          <p:cNvPr id="3" name="Content Placeholder 2"/>
          <p:cNvSpPr>
            <a:spLocks noGrp="1"/>
          </p:cNvSpPr>
          <p:nvPr>
            <p:ph idx="1"/>
          </p:nvPr>
        </p:nvSpPr>
        <p:spPr>
          <a:xfrm>
            <a:off x="478465" y="1157619"/>
            <a:ext cx="7963786" cy="2989078"/>
          </a:xfrm>
        </p:spPr>
        <p:txBody>
          <a:bodyPr>
            <a:normAutofit/>
          </a:bodyPr>
          <a:lstStyle/>
          <a:p>
            <a:r>
              <a:rPr lang="sv-SE" sz="1600" dirty="0" err="1" smtClean="0"/>
              <a:t>Mangagers</a:t>
            </a:r>
            <a:r>
              <a:rPr lang="sv-SE" sz="1600" dirty="0" smtClean="0"/>
              <a:t> </a:t>
            </a:r>
            <a:r>
              <a:rPr lang="sv-SE" sz="1600" dirty="0" err="1" smtClean="0"/>
              <a:t>have</a:t>
            </a:r>
            <a:r>
              <a:rPr lang="sv-SE" sz="1600" dirty="0" smtClean="0"/>
              <a:t> an </a:t>
            </a:r>
            <a:r>
              <a:rPr lang="sv-SE" sz="1600" dirty="0" err="1" smtClean="0"/>
              <a:t>attitude</a:t>
            </a:r>
            <a:r>
              <a:rPr lang="sv-SE" sz="1600" dirty="0" smtClean="0"/>
              <a:t> </a:t>
            </a:r>
            <a:r>
              <a:rPr lang="sv-SE" sz="1600" dirty="0" err="1" smtClean="0"/>
              <a:t>copying</a:t>
            </a:r>
            <a:r>
              <a:rPr lang="sv-SE" sz="1600" dirty="0" smtClean="0"/>
              <a:t> best </a:t>
            </a:r>
            <a:r>
              <a:rPr lang="sv-SE" sz="1600" dirty="0" err="1" smtClean="0"/>
              <a:t>practice</a:t>
            </a:r>
            <a:r>
              <a:rPr lang="sv-SE" sz="1600" dirty="0" smtClean="0"/>
              <a:t> </a:t>
            </a:r>
            <a:r>
              <a:rPr lang="sv-SE" sz="1600" dirty="0" err="1" smtClean="0"/>
              <a:t>based</a:t>
            </a:r>
            <a:r>
              <a:rPr lang="sv-SE" sz="1600" dirty="0" smtClean="0"/>
              <a:t> on optimism and </a:t>
            </a:r>
            <a:r>
              <a:rPr lang="sv-SE" sz="1600" dirty="0" err="1" smtClean="0"/>
              <a:t>overconfindence</a:t>
            </a:r>
            <a:r>
              <a:rPr lang="sv-SE" sz="1600" dirty="0" smtClean="0"/>
              <a:t> </a:t>
            </a:r>
          </a:p>
          <a:p>
            <a:r>
              <a:rPr lang="sv-SE" sz="1600" dirty="0" smtClean="0"/>
              <a:t>Managers do not copy the BP as </a:t>
            </a:r>
            <a:r>
              <a:rPr lang="sv-SE" sz="1600" dirty="0" err="1" smtClean="0"/>
              <a:t>disciplined</a:t>
            </a:r>
            <a:r>
              <a:rPr lang="sv-SE" sz="1600" dirty="0" smtClean="0"/>
              <a:t> as </a:t>
            </a:r>
            <a:r>
              <a:rPr lang="sv-SE" sz="1600" dirty="0" err="1" smtClean="0"/>
              <a:t>they</a:t>
            </a:r>
            <a:r>
              <a:rPr lang="sv-SE" sz="1600" dirty="0" smtClean="0"/>
              <a:t> </a:t>
            </a:r>
            <a:r>
              <a:rPr lang="sv-SE" sz="1600" dirty="0" err="1" smtClean="0"/>
              <a:t>should</a:t>
            </a:r>
            <a:r>
              <a:rPr lang="sv-SE" sz="1600" dirty="0" smtClean="0"/>
              <a:t> – </a:t>
            </a:r>
            <a:r>
              <a:rPr lang="sv-SE" sz="1600" dirty="0" err="1" smtClean="0"/>
              <a:t>they</a:t>
            </a:r>
            <a:r>
              <a:rPr lang="sv-SE" sz="1600" dirty="0" smtClean="0"/>
              <a:t> </a:t>
            </a:r>
            <a:r>
              <a:rPr lang="sv-SE" sz="1600" dirty="0" err="1" smtClean="0"/>
              <a:t>may</a:t>
            </a:r>
            <a:r>
              <a:rPr lang="sv-SE" sz="1600" dirty="0" smtClean="0"/>
              <a:t> miss </a:t>
            </a:r>
            <a:r>
              <a:rPr lang="sv-SE" sz="1600" dirty="0" err="1" smtClean="0"/>
              <a:t>important</a:t>
            </a:r>
            <a:r>
              <a:rPr lang="sv-SE" sz="1600" dirty="0" smtClean="0"/>
              <a:t> </a:t>
            </a:r>
            <a:r>
              <a:rPr lang="sv-SE" sz="1600" dirty="0" err="1" smtClean="0"/>
              <a:t>details</a:t>
            </a:r>
            <a:r>
              <a:rPr lang="sv-SE" sz="1600" dirty="0" smtClean="0"/>
              <a:t> </a:t>
            </a:r>
          </a:p>
          <a:p>
            <a:r>
              <a:rPr lang="sv-SE" sz="1600" dirty="0" err="1"/>
              <a:t>Mangers</a:t>
            </a:r>
            <a:r>
              <a:rPr lang="sv-SE" sz="1600" dirty="0"/>
              <a:t> </a:t>
            </a:r>
            <a:r>
              <a:rPr lang="sv-SE" sz="1600" dirty="0" err="1"/>
              <a:t>setting</a:t>
            </a:r>
            <a:r>
              <a:rPr lang="sv-SE" sz="1600" dirty="0"/>
              <a:t> </a:t>
            </a:r>
            <a:r>
              <a:rPr lang="sv-SE" sz="1600" dirty="0" err="1"/>
              <a:t>up</a:t>
            </a:r>
            <a:r>
              <a:rPr lang="sv-SE" sz="1600" dirty="0"/>
              <a:t> the copy </a:t>
            </a:r>
            <a:r>
              <a:rPr lang="sv-SE" sz="1600" dirty="0" err="1"/>
              <a:t>of</a:t>
            </a:r>
            <a:r>
              <a:rPr lang="sv-SE" sz="1600" dirty="0"/>
              <a:t> a best </a:t>
            </a:r>
            <a:r>
              <a:rPr lang="sv-SE" sz="1600" dirty="0" err="1"/>
              <a:t>practice</a:t>
            </a:r>
            <a:r>
              <a:rPr lang="sv-SE" sz="1600" dirty="0"/>
              <a:t> </a:t>
            </a:r>
            <a:r>
              <a:rPr lang="sv-SE" sz="1600" dirty="0" err="1"/>
              <a:t>may</a:t>
            </a:r>
            <a:r>
              <a:rPr lang="sv-SE" sz="1600" dirty="0"/>
              <a:t> start </a:t>
            </a:r>
            <a:r>
              <a:rPr lang="sv-SE" sz="1600" dirty="0" err="1"/>
              <a:t>doing</a:t>
            </a:r>
            <a:r>
              <a:rPr lang="sv-SE" sz="1600" dirty="0"/>
              <a:t> </a:t>
            </a:r>
            <a:r>
              <a:rPr lang="sv-SE" sz="1600" dirty="0" err="1"/>
              <a:t>improvements</a:t>
            </a:r>
            <a:r>
              <a:rPr lang="sv-SE" sz="1600" dirty="0"/>
              <a:t> right </a:t>
            </a:r>
            <a:r>
              <a:rPr lang="sv-SE" sz="1600" dirty="0" err="1"/>
              <a:t>away</a:t>
            </a:r>
            <a:r>
              <a:rPr lang="sv-SE" sz="1600" dirty="0"/>
              <a:t> or </a:t>
            </a:r>
            <a:r>
              <a:rPr lang="sv-SE" sz="1600" dirty="0" err="1"/>
              <a:t>combine</a:t>
            </a:r>
            <a:r>
              <a:rPr lang="sv-SE" sz="1600" dirty="0"/>
              <a:t> different best </a:t>
            </a:r>
            <a:r>
              <a:rPr lang="sv-SE" sz="1600" dirty="0" err="1"/>
              <a:t>practices</a:t>
            </a:r>
            <a:endParaRPr lang="sv-SE" sz="1600" dirty="0"/>
          </a:p>
          <a:p>
            <a:pPr marL="0" indent="0">
              <a:buNone/>
            </a:pPr>
            <a:endParaRPr lang="sv-SE" sz="1800" dirty="0"/>
          </a:p>
          <a:p>
            <a:endParaRPr lang="sv-SE" dirty="0"/>
          </a:p>
        </p:txBody>
      </p:sp>
      <p:sp>
        <p:nvSpPr>
          <p:cNvPr id="4" name="TextBox 3"/>
          <p:cNvSpPr txBox="1"/>
          <p:nvPr/>
        </p:nvSpPr>
        <p:spPr>
          <a:xfrm>
            <a:off x="2278380" y="4632960"/>
            <a:ext cx="6355458" cy="276999"/>
          </a:xfrm>
          <a:prstGeom prst="rect">
            <a:avLst/>
          </a:prstGeom>
          <a:noFill/>
        </p:spPr>
        <p:txBody>
          <a:bodyPr wrap="none" rtlCol="0">
            <a:spAutoFit/>
          </a:bodyPr>
          <a:lstStyle/>
          <a:p>
            <a:r>
              <a:rPr lang="en-US" sz="1200" dirty="0" smtClean="0"/>
              <a:t>(</a:t>
            </a:r>
            <a:r>
              <a:rPr lang="en-US" sz="1200" dirty="0" err="1" smtClean="0"/>
              <a:t>Szulanski</a:t>
            </a:r>
            <a:r>
              <a:rPr lang="en-US" sz="1200" dirty="0"/>
              <a:t>, G., &amp; Winter, S. (2002). Getting it right the second time. </a:t>
            </a:r>
            <a:r>
              <a:rPr lang="en-US" sz="1200" i="1" dirty="0"/>
              <a:t>Harvard business review</a:t>
            </a:r>
            <a:r>
              <a:rPr lang="en-US" sz="1200" dirty="0"/>
              <a:t>, </a:t>
            </a:r>
            <a:r>
              <a:rPr lang="en-US" sz="1200" i="1" dirty="0"/>
              <a:t>80</a:t>
            </a:r>
            <a:r>
              <a:rPr lang="en-US" sz="1200" dirty="0"/>
              <a:t>(1</a:t>
            </a:r>
            <a:r>
              <a:rPr lang="en-US" sz="1200" dirty="0" smtClean="0"/>
              <a:t>))</a:t>
            </a:r>
            <a:endParaRPr lang="sv-SE"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438544070"/>
      </p:ext>
    </p:extLst>
  </p:cSld>
  <p:clrMapOvr>
    <a:masterClrMapping/>
  </p:clrMapOvr>
  <mc:AlternateContent xmlns:mc="http://schemas.openxmlformats.org/markup-compatibility/2006">
    <mc:Choice xmlns:p14="http://schemas.microsoft.com/office/powerpoint/2010/main" Requires="p14">
      <p:transition spd="slow" p14:dur="2000" advTm="62917"/>
    </mc:Choice>
    <mc:Fallback>
      <p:transition spd="slow" advTm="62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464" y="425515"/>
            <a:ext cx="6850800" cy="596700"/>
          </a:xfrm>
        </p:spPr>
        <p:txBody>
          <a:bodyPr>
            <a:normAutofit/>
          </a:bodyPr>
          <a:lstStyle/>
          <a:p>
            <a:r>
              <a:rPr lang="sv-SE" dirty="0" err="1" smtClean="0"/>
              <a:t>Why</a:t>
            </a:r>
            <a:r>
              <a:rPr lang="sv-SE" dirty="0" smtClean="0"/>
              <a:t> problem </a:t>
            </a:r>
            <a:r>
              <a:rPr lang="sv-SE" dirty="0" err="1" smtClean="0"/>
              <a:t>copying</a:t>
            </a:r>
            <a:r>
              <a:rPr lang="sv-SE" dirty="0" smtClean="0"/>
              <a:t> BPs?</a:t>
            </a:r>
            <a:endParaRPr lang="sv-SE" dirty="0"/>
          </a:p>
        </p:txBody>
      </p:sp>
      <p:sp>
        <p:nvSpPr>
          <p:cNvPr id="3" name="Content Placeholder 2"/>
          <p:cNvSpPr>
            <a:spLocks noGrp="1"/>
          </p:cNvSpPr>
          <p:nvPr>
            <p:ph idx="1"/>
          </p:nvPr>
        </p:nvSpPr>
        <p:spPr>
          <a:xfrm>
            <a:off x="478465" y="1157619"/>
            <a:ext cx="7963786" cy="2989078"/>
          </a:xfrm>
        </p:spPr>
        <p:txBody>
          <a:bodyPr>
            <a:normAutofit/>
          </a:bodyPr>
          <a:lstStyle/>
          <a:p>
            <a:r>
              <a:rPr lang="sv-SE" sz="1600" dirty="0" err="1" smtClean="0"/>
              <a:t>Too</a:t>
            </a:r>
            <a:r>
              <a:rPr lang="sv-SE" sz="1600" dirty="0" smtClean="0"/>
              <a:t> </a:t>
            </a:r>
            <a:r>
              <a:rPr lang="sv-SE" sz="1600" dirty="0" err="1" smtClean="0"/>
              <a:t>much</a:t>
            </a:r>
            <a:r>
              <a:rPr lang="sv-SE" sz="1600" dirty="0" smtClean="0"/>
              <a:t> trust </a:t>
            </a:r>
            <a:r>
              <a:rPr lang="sv-SE" sz="1600" dirty="0" err="1" smtClean="0"/>
              <a:t>are</a:t>
            </a:r>
            <a:r>
              <a:rPr lang="sv-SE" sz="1600" dirty="0" smtClean="0"/>
              <a:t> </a:t>
            </a:r>
            <a:r>
              <a:rPr lang="sv-SE" sz="1600" dirty="0" err="1" smtClean="0"/>
              <a:t>placed</a:t>
            </a:r>
            <a:r>
              <a:rPr lang="sv-SE" sz="1600" dirty="0" smtClean="0"/>
              <a:t> on experts and </a:t>
            </a:r>
            <a:r>
              <a:rPr lang="sv-SE" sz="1600" dirty="0" err="1" smtClean="0"/>
              <a:t>documentation</a:t>
            </a:r>
            <a:r>
              <a:rPr lang="sv-SE" sz="1600" dirty="0" smtClean="0"/>
              <a:t>:</a:t>
            </a:r>
          </a:p>
          <a:p>
            <a:pPr lvl="1">
              <a:spcBef>
                <a:spcPts val="1200"/>
              </a:spcBef>
            </a:pPr>
            <a:r>
              <a:rPr lang="sv-SE" sz="1400" dirty="0" smtClean="0"/>
              <a:t>It </a:t>
            </a:r>
            <a:r>
              <a:rPr lang="sv-SE" sz="1400" dirty="0"/>
              <a:t>is hard to understand how different components of complex best practices are intervowen, that is, it is easy to miss important </a:t>
            </a:r>
            <a:r>
              <a:rPr lang="sv-SE" sz="1400" dirty="0" err="1"/>
              <a:t>nuances</a:t>
            </a:r>
            <a:r>
              <a:rPr lang="sv-SE" sz="1400" dirty="0"/>
              <a:t> </a:t>
            </a:r>
            <a:r>
              <a:rPr lang="sv-SE" sz="1400" dirty="0" err="1" smtClean="0"/>
              <a:t>of</a:t>
            </a:r>
            <a:r>
              <a:rPr lang="sv-SE" sz="1400" dirty="0" smtClean="0"/>
              <a:t> </a:t>
            </a:r>
            <a:r>
              <a:rPr lang="sv-SE" sz="1400" dirty="0"/>
              <a:t>the best </a:t>
            </a:r>
            <a:r>
              <a:rPr lang="sv-SE" sz="1400" dirty="0" err="1" smtClean="0"/>
              <a:t>practices</a:t>
            </a:r>
            <a:r>
              <a:rPr lang="sv-SE" sz="1400" dirty="0" smtClean="0"/>
              <a:t>, </a:t>
            </a:r>
            <a:r>
              <a:rPr lang="sv-SE" sz="1400" dirty="0" err="1" smtClean="0"/>
              <a:t>even</a:t>
            </a:r>
            <a:r>
              <a:rPr lang="sv-SE" sz="1400" dirty="0" smtClean="0"/>
              <a:t> for the experts </a:t>
            </a:r>
            <a:r>
              <a:rPr lang="sv-SE" sz="1400" dirty="0" err="1" smtClean="0"/>
              <a:t>that</a:t>
            </a:r>
            <a:r>
              <a:rPr lang="sv-SE" sz="1400" dirty="0" smtClean="0"/>
              <a:t> </a:t>
            </a:r>
            <a:r>
              <a:rPr lang="sv-SE" sz="1400" dirty="0" err="1" smtClean="0"/>
              <a:t>have</a:t>
            </a:r>
            <a:r>
              <a:rPr lang="sv-SE" sz="1400" dirty="0" smtClean="0"/>
              <a:t> </a:t>
            </a:r>
            <a:r>
              <a:rPr lang="sv-SE" sz="1400" dirty="0" err="1" smtClean="0"/>
              <a:t>been</a:t>
            </a:r>
            <a:r>
              <a:rPr lang="sv-SE" sz="1400" dirty="0" smtClean="0"/>
              <a:t> part in </a:t>
            </a:r>
            <a:r>
              <a:rPr lang="sv-SE" sz="1400" dirty="0" err="1" smtClean="0"/>
              <a:t>developing</a:t>
            </a:r>
            <a:r>
              <a:rPr lang="sv-SE" sz="1400" dirty="0" smtClean="0"/>
              <a:t> the </a:t>
            </a:r>
            <a:r>
              <a:rPr lang="sv-SE" sz="1400" dirty="0" err="1" smtClean="0"/>
              <a:t>successful</a:t>
            </a:r>
            <a:r>
              <a:rPr lang="sv-SE" sz="1400" dirty="0" smtClean="0"/>
              <a:t> best </a:t>
            </a:r>
            <a:r>
              <a:rPr lang="sv-SE" sz="1400" dirty="0" err="1" smtClean="0"/>
              <a:t>practice</a:t>
            </a:r>
            <a:r>
              <a:rPr lang="sv-SE" sz="1400" dirty="0" smtClean="0"/>
              <a:t> (expert </a:t>
            </a:r>
            <a:r>
              <a:rPr lang="sv-SE" sz="1400" dirty="0" err="1" smtClean="0"/>
              <a:t>source’s</a:t>
            </a:r>
            <a:r>
              <a:rPr lang="sv-SE" sz="1400" dirty="0" smtClean="0"/>
              <a:t> </a:t>
            </a:r>
            <a:r>
              <a:rPr lang="sv-SE" sz="1400" dirty="0" err="1" smtClean="0"/>
              <a:t>ignorance</a:t>
            </a:r>
            <a:r>
              <a:rPr lang="sv-SE" sz="1400" dirty="0" smtClean="0"/>
              <a:t>) </a:t>
            </a:r>
          </a:p>
          <a:p>
            <a:pPr lvl="1">
              <a:spcBef>
                <a:spcPts val="1200"/>
              </a:spcBef>
            </a:pPr>
            <a:r>
              <a:rPr lang="sv-SE" sz="1400" dirty="0" err="1" smtClean="0"/>
              <a:t>Important</a:t>
            </a:r>
            <a:r>
              <a:rPr lang="sv-SE" sz="1400" dirty="0" smtClean="0"/>
              <a:t> </a:t>
            </a:r>
            <a:r>
              <a:rPr lang="sv-SE" sz="1400" dirty="0" err="1" smtClean="0"/>
              <a:t>nuances</a:t>
            </a:r>
            <a:r>
              <a:rPr lang="sv-SE" sz="1400" dirty="0" smtClean="0"/>
              <a:t> or </a:t>
            </a:r>
            <a:r>
              <a:rPr lang="sv-SE" sz="1400" dirty="0" err="1" smtClean="0"/>
              <a:t>details</a:t>
            </a:r>
            <a:r>
              <a:rPr lang="sv-SE" sz="1400" dirty="0" smtClean="0"/>
              <a:t> </a:t>
            </a:r>
            <a:r>
              <a:rPr lang="sv-SE" sz="1400" dirty="0" err="1" smtClean="0"/>
              <a:t>may</a:t>
            </a:r>
            <a:r>
              <a:rPr lang="sv-SE" sz="1400" dirty="0" smtClean="0"/>
              <a:t> be </a:t>
            </a:r>
            <a:r>
              <a:rPr lang="sv-SE" sz="1400" dirty="0" err="1" smtClean="0"/>
              <a:t>tacit</a:t>
            </a:r>
            <a:r>
              <a:rPr lang="sv-SE" sz="1400" dirty="0" smtClean="0"/>
              <a:t> and hard to </a:t>
            </a:r>
            <a:r>
              <a:rPr lang="sv-SE" sz="1400" dirty="0" err="1" smtClean="0"/>
              <a:t>describe</a:t>
            </a:r>
            <a:r>
              <a:rPr lang="sv-SE" sz="1400" dirty="0" smtClean="0"/>
              <a:t> by experts or in </a:t>
            </a:r>
            <a:r>
              <a:rPr lang="sv-SE" sz="1400" dirty="0" err="1" smtClean="0"/>
              <a:t>documents</a:t>
            </a:r>
            <a:endParaRPr lang="sv-SE" sz="1400" dirty="0" smtClean="0"/>
          </a:p>
          <a:p>
            <a:pPr lvl="1">
              <a:spcBef>
                <a:spcPts val="1200"/>
              </a:spcBef>
            </a:pPr>
            <a:r>
              <a:rPr lang="sv-SE" sz="1400" dirty="0" smtClean="0"/>
              <a:t>Experts </a:t>
            </a:r>
            <a:r>
              <a:rPr lang="sv-SE" sz="1400" dirty="0" err="1" smtClean="0"/>
              <a:t>may</a:t>
            </a:r>
            <a:r>
              <a:rPr lang="sv-SE" sz="1400" dirty="0" smtClean="0"/>
              <a:t> be </a:t>
            </a:r>
            <a:r>
              <a:rPr lang="sv-SE" sz="1400" dirty="0" err="1" smtClean="0"/>
              <a:t>unawere</a:t>
            </a:r>
            <a:r>
              <a:rPr lang="sv-SE" sz="1400" dirty="0" smtClean="0"/>
              <a:t> </a:t>
            </a:r>
            <a:r>
              <a:rPr lang="sv-SE" sz="1400" dirty="0" err="1" smtClean="0"/>
              <a:t>of</a:t>
            </a:r>
            <a:r>
              <a:rPr lang="sv-SE" sz="1400" dirty="0" smtClean="0"/>
              <a:t> </a:t>
            </a:r>
            <a:r>
              <a:rPr lang="sv-SE" sz="1400" dirty="0" err="1" smtClean="0"/>
              <a:t>important</a:t>
            </a:r>
            <a:r>
              <a:rPr lang="sv-SE" sz="1400" dirty="0" smtClean="0"/>
              <a:t> </a:t>
            </a:r>
            <a:r>
              <a:rPr lang="sv-SE" sz="1400" dirty="0" err="1" smtClean="0"/>
              <a:t>changes</a:t>
            </a:r>
            <a:r>
              <a:rPr lang="sv-SE" sz="1400" dirty="0" smtClean="0"/>
              <a:t> </a:t>
            </a:r>
            <a:r>
              <a:rPr lang="sv-SE" sz="1400" dirty="0" err="1" smtClean="0"/>
              <a:t>of</a:t>
            </a:r>
            <a:r>
              <a:rPr lang="sv-SE" sz="1400" dirty="0" smtClean="0"/>
              <a:t> </a:t>
            </a:r>
            <a:r>
              <a:rPr lang="sv-SE" sz="1400" dirty="0" err="1" smtClean="0"/>
              <a:t>succesful</a:t>
            </a:r>
            <a:r>
              <a:rPr lang="sv-SE" sz="1400" dirty="0" smtClean="0"/>
              <a:t> best </a:t>
            </a:r>
            <a:r>
              <a:rPr lang="sv-SE" sz="1400" dirty="0" err="1" smtClean="0"/>
              <a:t>practice</a:t>
            </a:r>
            <a:r>
              <a:rPr lang="sv-SE" sz="1400" dirty="0" smtClean="0"/>
              <a:t> </a:t>
            </a:r>
            <a:r>
              <a:rPr lang="sv-SE" sz="1400" dirty="0" err="1" smtClean="0"/>
              <a:t>made</a:t>
            </a:r>
            <a:r>
              <a:rPr lang="sv-SE" sz="1400" dirty="0" smtClean="0"/>
              <a:t> by </a:t>
            </a:r>
            <a:r>
              <a:rPr lang="sv-SE" sz="1400" dirty="0" err="1" smtClean="0"/>
              <a:t>employees</a:t>
            </a:r>
            <a:r>
              <a:rPr lang="sv-SE" sz="1400" dirty="0" smtClean="0"/>
              <a:t> </a:t>
            </a:r>
            <a:r>
              <a:rPr lang="sv-SE" sz="1400" dirty="0" err="1" smtClean="0"/>
              <a:t>actually</a:t>
            </a:r>
            <a:r>
              <a:rPr lang="sv-SE" sz="1400" dirty="0" smtClean="0"/>
              <a:t> </a:t>
            </a:r>
            <a:r>
              <a:rPr lang="sv-SE" sz="1400" dirty="0" err="1" smtClean="0"/>
              <a:t>carrying</a:t>
            </a:r>
            <a:r>
              <a:rPr lang="sv-SE" sz="1400" dirty="0" smtClean="0"/>
              <a:t> </a:t>
            </a:r>
            <a:r>
              <a:rPr lang="sv-SE" sz="1400" dirty="0" err="1" smtClean="0"/>
              <a:t>out</a:t>
            </a:r>
            <a:r>
              <a:rPr lang="sv-SE" sz="1400" dirty="0" smtClean="0"/>
              <a:t> the best </a:t>
            </a:r>
            <a:r>
              <a:rPr lang="sv-SE" sz="1400" dirty="0" err="1" smtClean="0"/>
              <a:t>practice</a:t>
            </a:r>
            <a:endParaRPr lang="sv-SE" sz="1400" dirty="0"/>
          </a:p>
        </p:txBody>
      </p:sp>
      <p:sp>
        <p:nvSpPr>
          <p:cNvPr id="4" name="TextBox 3"/>
          <p:cNvSpPr txBox="1"/>
          <p:nvPr/>
        </p:nvSpPr>
        <p:spPr>
          <a:xfrm>
            <a:off x="2278380" y="4632960"/>
            <a:ext cx="6355458" cy="276999"/>
          </a:xfrm>
          <a:prstGeom prst="rect">
            <a:avLst/>
          </a:prstGeom>
          <a:noFill/>
        </p:spPr>
        <p:txBody>
          <a:bodyPr wrap="none" rtlCol="0">
            <a:spAutoFit/>
          </a:bodyPr>
          <a:lstStyle/>
          <a:p>
            <a:r>
              <a:rPr lang="en-US" sz="1200" dirty="0" smtClean="0"/>
              <a:t>(</a:t>
            </a:r>
            <a:r>
              <a:rPr lang="en-US" sz="1200" dirty="0" err="1" smtClean="0"/>
              <a:t>Szulanski</a:t>
            </a:r>
            <a:r>
              <a:rPr lang="en-US" sz="1200" dirty="0"/>
              <a:t>, G., &amp; Winter, S. (2002). Getting it right the second time. </a:t>
            </a:r>
            <a:r>
              <a:rPr lang="en-US" sz="1200" i="1" dirty="0"/>
              <a:t>Harvard business review</a:t>
            </a:r>
            <a:r>
              <a:rPr lang="en-US" sz="1200" dirty="0"/>
              <a:t>, </a:t>
            </a:r>
            <a:r>
              <a:rPr lang="en-US" sz="1200" i="1" dirty="0"/>
              <a:t>80</a:t>
            </a:r>
            <a:r>
              <a:rPr lang="en-US" sz="1200" dirty="0"/>
              <a:t>(1</a:t>
            </a:r>
            <a:r>
              <a:rPr lang="en-US" sz="1200" dirty="0" smtClean="0"/>
              <a:t>))</a:t>
            </a:r>
            <a:endParaRPr lang="sv-S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668274060"/>
      </p:ext>
    </p:extLst>
  </p:cSld>
  <p:clrMapOvr>
    <a:masterClrMapping/>
  </p:clrMapOvr>
  <mc:AlternateContent xmlns:mc="http://schemas.openxmlformats.org/markup-compatibility/2006">
    <mc:Choice xmlns:p14="http://schemas.microsoft.com/office/powerpoint/2010/main" Requires="p14">
      <p:transition spd="slow" p14:dur="2000" advTm="70684"/>
    </mc:Choice>
    <mc:Fallback>
      <p:transition spd="slow" advTm="70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err="1"/>
              <a:t>How</a:t>
            </a:r>
            <a:r>
              <a:rPr lang="sv-SE" dirty="0"/>
              <a:t> to </a:t>
            </a:r>
            <a:r>
              <a:rPr lang="sv-SE" dirty="0" smtClean="0"/>
              <a:t>copy </a:t>
            </a:r>
            <a:r>
              <a:rPr lang="sv-SE" dirty="0"/>
              <a:t>a </a:t>
            </a:r>
            <a:r>
              <a:rPr lang="sv-SE" dirty="0" smtClean="0"/>
              <a:t>BP </a:t>
            </a:r>
            <a:r>
              <a:rPr lang="sv-SE" dirty="0" err="1" smtClean="0"/>
              <a:t>successfully</a:t>
            </a:r>
            <a:r>
              <a:rPr lang="sv-SE" dirty="0" smtClean="0"/>
              <a:t>?</a:t>
            </a:r>
            <a:endParaRPr lang="sv-SE" dirty="0"/>
          </a:p>
        </p:txBody>
      </p:sp>
      <p:sp>
        <p:nvSpPr>
          <p:cNvPr id="3" name="Content Placeholder 2"/>
          <p:cNvSpPr>
            <a:spLocks noGrp="1"/>
          </p:cNvSpPr>
          <p:nvPr>
            <p:ph idx="1"/>
          </p:nvPr>
        </p:nvSpPr>
        <p:spPr>
          <a:xfrm>
            <a:off x="791999" y="1412802"/>
            <a:ext cx="7958595" cy="1798232"/>
          </a:xfrm>
        </p:spPr>
        <p:txBody>
          <a:bodyPr>
            <a:normAutofit/>
          </a:bodyPr>
          <a:lstStyle/>
          <a:p>
            <a:r>
              <a:rPr lang="sv-SE" sz="1600" b="1" dirty="0" err="1"/>
              <a:t>Observe</a:t>
            </a:r>
            <a:r>
              <a:rPr lang="sv-SE" sz="1600" b="1" dirty="0"/>
              <a:t> the </a:t>
            </a:r>
            <a:r>
              <a:rPr lang="sv-SE" sz="1600" b="1" dirty="0" err="1" smtClean="0"/>
              <a:t>successful</a:t>
            </a:r>
            <a:r>
              <a:rPr lang="sv-SE" sz="1600" b="1" dirty="0" smtClean="0"/>
              <a:t> best </a:t>
            </a:r>
            <a:r>
              <a:rPr lang="sv-SE" sz="1600" b="1" dirty="0" err="1"/>
              <a:t>practices</a:t>
            </a:r>
            <a:r>
              <a:rPr lang="sv-SE" sz="1600" b="1" dirty="0"/>
              <a:t> </a:t>
            </a:r>
            <a:r>
              <a:rPr lang="sv-SE" sz="1600" b="1" dirty="0" err="1"/>
              <a:t>carried</a:t>
            </a:r>
            <a:r>
              <a:rPr lang="sv-SE" sz="1600" b="1" dirty="0"/>
              <a:t> </a:t>
            </a:r>
            <a:r>
              <a:rPr lang="sv-SE" sz="1600" b="1" dirty="0" err="1" smtClean="0"/>
              <a:t>out</a:t>
            </a:r>
            <a:r>
              <a:rPr lang="sv-SE" sz="1600" b="1" dirty="0" smtClean="0"/>
              <a:t>. </a:t>
            </a:r>
            <a:r>
              <a:rPr lang="sv-SE" sz="1600" dirty="0" err="1"/>
              <a:t>This</a:t>
            </a:r>
            <a:r>
              <a:rPr lang="sv-SE" sz="1600" dirty="0"/>
              <a:t> </a:t>
            </a:r>
            <a:r>
              <a:rPr lang="sv-SE" sz="1600" dirty="0" err="1"/>
              <a:t>increases</a:t>
            </a:r>
            <a:r>
              <a:rPr lang="sv-SE" sz="1600" dirty="0"/>
              <a:t> </a:t>
            </a:r>
            <a:r>
              <a:rPr lang="sv-SE" sz="1600" dirty="0" err="1"/>
              <a:t>your</a:t>
            </a:r>
            <a:r>
              <a:rPr lang="sv-SE" sz="1600" dirty="0"/>
              <a:t> </a:t>
            </a:r>
            <a:r>
              <a:rPr lang="sv-SE" sz="1600" dirty="0" err="1"/>
              <a:t>understanding</a:t>
            </a:r>
            <a:r>
              <a:rPr lang="sv-SE" sz="1600" dirty="0"/>
              <a:t> </a:t>
            </a:r>
            <a:r>
              <a:rPr lang="sv-SE" sz="1600" dirty="0" err="1"/>
              <a:t>of</a:t>
            </a:r>
            <a:r>
              <a:rPr lang="sv-SE" sz="1600" dirty="0"/>
              <a:t> the best </a:t>
            </a:r>
            <a:r>
              <a:rPr lang="sv-SE" sz="1600" dirty="0" err="1"/>
              <a:t>practices</a:t>
            </a:r>
            <a:r>
              <a:rPr lang="sv-SE" sz="1600" dirty="0"/>
              <a:t>. </a:t>
            </a:r>
            <a:endParaRPr lang="sv-SE" sz="2325" dirty="0"/>
          </a:p>
          <a:p>
            <a:endParaRPr lang="sv-SE" dirty="0"/>
          </a:p>
        </p:txBody>
      </p:sp>
      <p:sp>
        <p:nvSpPr>
          <p:cNvPr id="4" name="TextBox 3"/>
          <p:cNvSpPr txBox="1"/>
          <p:nvPr/>
        </p:nvSpPr>
        <p:spPr>
          <a:xfrm>
            <a:off x="2278380" y="4632960"/>
            <a:ext cx="6355458" cy="276999"/>
          </a:xfrm>
          <a:prstGeom prst="rect">
            <a:avLst/>
          </a:prstGeom>
          <a:noFill/>
        </p:spPr>
        <p:txBody>
          <a:bodyPr wrap="none" rtlCol="0">
            <a:spAutoFit/>
          </a:bodyPr>
          <a:lstStyle/>
          <a:p>
            <a:r>
              <a:rPr lang="en-US" sz="1200" dirty="0" smtClean="0"/>
              <a:t>(</a:t>
            </a:r>
            <a:r>
              <a:rPr lang="en-US" sz="1200" dirty="0" err="1" smtClean="0"/>
              <a:t>Szulanski</a:t>
            </a:r>
            <a:r>
              <a:rPr lang="en-US" sz="1200" dirty="0"/>
              <a:t>, G., &amp; Winter, S. (2002). Getting it right the second time. </a:t>
            </a:r>
            <a:r>
              <a:rPr lang="en-US" sz="1200" i="1" dirty="0"/>
              <a:t>Harvard business review</a:t>
            </a:r>
            <a:r>
              <a:rPr lang="en-US" sz="1200" dirty="0"/>
              <a:t>, </a:t>
            </a:r>
            <a:r>
              <a:rPr lang="en-US" sz="1200" i="1" dirty="0"/>
              <a:t>80</a:t>
            </a:r>
            <a:r>
              <a:rPr lang="en-US" sz="1200" dirty="0"/>
              <a:t>(1</a:t>
            </a:r>
            <a:r>
              <a:rPr lang="en-US" sz="1200" dirty="0" smtClean="0"/>
              <a:t>))</a:t>
            </a:r>
            <a:endParaRPr lang="sv-SE"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760605419"/>
      </p:ext>
    </p:extLst>
  </p:cSld>
  <p:clrMapOvr>
    <a:masterClrMapping/>
  </p:clrMapOvr>
  <mc:AlternateContent xmlns:mc="http://schemas.openxmlformats.org/markup-compatibility/2006">
    <mc:Choice xmlns:p14="http://schemas.microsoft.com/office/powerpoint/2010/main" Requires="p14">
      <p:transition spd="slow" p14:dur="2000" advTm="17034"/>
    </mc:Choice>
    <mc:Fallback>
      <p:transition spd="slow" advTm="1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err="1" smtClean="0"/>
              <a:t>How</a:t>
            </a:r>
            <a:r>
              <a:rPr lang="sv-SE" dirty="0" smtClean="0"/>
              <a:t> to copy a </a:t>
            </a:r>
            <a:r>
              <a:rPr lang="sv-SE" dirty="0"/>
              <a:t>BP </a:t>
            </a:r>
            <a:r>
              <a:rPr lang="sv-SE" dirty="0" err="1"/>
              <a:t>successfully</a:t>
            </a:r>
            <a:r>
              <a:rPr lang="sv-SE" dirty="0"/>
              <a:t>?</a:t>
            </a:r>
            <a:endParaRPr lang="sv-SE" dirty="0"/>
          </a:p>
        </p:txBody>
      </p:sp>
      <p:sp>
        <p:nvSpPr>
          <p:cNvPr id="3" name="Content Placeholder 2"/>
          <p:cNvSpPr>
            <a:spLocks noGrp="1"/>
          </p:cNvSpPr>
          <p:nvPr>
            <p:ph idx="1"/>
          </p:nvPr>
        </p:nvSpPr>
        <p:spPr>
          <a:xfrm>
            <a:off x="791999" y="1224234"/>
            <a:ext cx="7756577" cy="3477834"/>
          </a:xfrm>
        </p:spPr>
        <p:txBody>
          <a:bodyPr>
            <a:normAutofit/>
          </a:bodyPr>
          <a:lstStyle/>
          <a:p>
            <a:pPr lvl="1"/>
            <a:endParaRPr lang="sv-SE" sz="1650" dirty="0"/>
          </a:p>
          <a:p>
            <a:r>
              <a:rPr lang="sv-SE" sz="1600" b="1" dirty="0" smtClean="0"/>
              <a:t>Make the </a:t>
            </a:r>
            <a:r>
              <a:rPr lang="sv-SE" sz="1600" b="1" dirty="0" err="1" smtClean="0"/>
              <a:t>observed</a:t>
            </a:r>
            <a:r>
              <a:rPr lang="sv-SE" sz="1600" b="1" dirty="0" smtClean="0"/>
              <a:t> best </a:t>
            </a:r>
            <a:r>
              <a:rPr lang="sv-SE" sz="1600" b="1" dirty="0" err="1" smtClean="0"/>
              <a:t>practice</a:t>
            </a:r>
            <a:r>
              <a:rPr lang="sv-SE" sz="1600" b="1" dirty="0" smtClean="0"/>
              <a:t> </a:t>
            </a:r>
            <a:r>
              <a:rPr lang="sv-SE" sz="1600" b="1" dirty="0" smtClean="0"/>
              <a:t>to the </a:t>
            </a:r>
            <a:r>
              <a:rPr lang="sv-SE" sz="1600" b="1" dirty="0" err="1" smtClean="0"/>
              <a:t>authoritative</a:t>
            </a:r>
            <a:r>
              <a:rPr lang="sv-SE" sz="1600" b="1" dirty="0" smtClean="0"/>
              <a:t> source </a:t>
            </a:r>
            <a:r>
              <a:rPr lang="sv-SE" sz="1600" b="1" dirty="0" err="1" smtClean="0"/>
              <a:t>of</a:t>
            </a:r>
            <a:r>
              <a:rPr lang="sv-SE" sz="1600" b="1" dirty="0" smtClean="0"/>
              <a:t> </a:t>
            </a:r>
            <a:r>
              <a:rPr lang="sv-SE" sz="1600" b="1" dirty="0" err="1" smtClean="0"/>
              <a:t>knowledge</a:t>
            </a:r>
            <a:r>
              <a:rPr lang="sv-SE" sz="1600" b="1" dirty="0" smtClean="0"/>
              <a:t> (and not the expert or </a:t>
            </a:r>
            <a:r>
              <a:rPr lang="sv-SE" sz="1600" b="1" dirty="0" err="1" smtClean="0"/>
              <a:t>existing</a:t>
            </a:r>
            <a:r>
              <a:rPr lang="sv-SE" sz="1600" b="1" dirty="0" smtClean="0"/>
              <a:t> </a:t>
            </a:r>
            <a:r>
              <a:rPr lang="sv-SE" sz="1600" b="1" dirty="0" err="1" smtClean="0"/>
              <a:t>documentation</a:t>
            </a:r>
            <a:r>
              <a:rPr lang="sv-SE" sz="1600" b="1" dirty="0" smtClean="0"/>
              <a:t>). </a:t>
            </a:r>
            <a:r>
              <a:rPr lang="sv-SE" sz="1600" dirty="0" err="1" smtClean="0"/>
              <a:t>First</a:t>
            </a:r>
            <a:r>
              <a:rPr lang="sv-SE" sz="1600" dirty="0" smtClean="0"/>
              <a:t>, look at the </a:t>
            </a:r>
            <a:r>
              <a:rPr lang="sv-SE" sz="1600" dirty="0" err="1" smtClean="0"/>
              <a:t>ongoing</a:t>
            </a:r>
            <a:r>
              <a:rPr lang="sv-SE" sz="1600" dirty="0" smtClean="0"/>
              <a:t> </a:t>
            </a:r>
            <a:r>
              <a:rPr lang="sv-SE" sz="1600" dirty="0" smtClean="0"/>
              <a:t>best </a:t>
            </a:r>
            <a:r>
              <a:rPr lang="sv-SE" sz="1600" dirty="0" err="1" smtClean="0"/>
              <a:t>practice</a:t>
            </a:r>
            <a:r>
              <a:rPr lang="sv-SE" sz="1600" dirty="0" smtClean="0"/>
              <a:t> </a:t>
            </a:r>
            <a:r>
              <a:rPr lang="sv-SE" sz="1600" dirty="0" err="1" smtClean="0"/>
              <a:t>itself</a:t>
            </a:r>
            <a:r>
              <a:rPr lang="sv-SE" sz="1600" dirty="0" smtClean="0"/>
              <a:t>. Second, copy </a:t>
            </a:r>
            <a:r>
              <a:rPr lang="sv-SE" sz="1600" dirty="0" err="1" smtClean="0"/>
              <a:t>this</a:t>
            </a:r>
            <a:r>
              <a:rPr lang="sv-SE" sz="1600" dirty="0" smtClean="0"/>
              <a:t> </a:t>
            </a:r>
            <a:r>
              <a:rPr lang="sv-SE" sz="1600" dirty="0" err="1" smtClean="0"/>
              <a:t>working</a:t>
            </a:r>
            <a:r>
              <a:rPr lang="sv-SE" sz="1600" dirty="0" smtClean="0"/>
              <a:t> </a:t>
            </a:r>
            <a:r>
              <a:rPr lang="sv-SE" sz="1600" dirty="0" err="1" smtClean="0"/>
              <a:t>example</a:t>
            </a:r>
            <a:r>
              <a:rPr lang="sv-SE" sz="1600" dirty="0" smtClean="0"/>
              <a:t> in </a:t>
            </a:r>
            <a:r>
              <a:rPr lang="sv-SE" sz="1600" dirty="0" err="1" smtClean="0"/>
              <a:t>detail</a:t>
            </a:r>
            <a:r>
              <a:rPr lang="sv-SE" sz="1600" dirty="0" smtClean="0"/>
              <a:t>: the </a:t>
            </a:r>
            <a:r>
              <a:rPr lang="sv-SE" sz="1600" dirty="0" err="1" smtClean="0"/>
              <a:t>practices</a:t>
            </a:r>
            <a:r>
              <a:rPr lang="sv-SE" sz="1600" dirty="0" smtClean="0"/>
              <a:t>/tasks, </a:t>
            </a:r>
            <a:r>
              <a:rPr lang="sv-SE" sz="1600" dirty="0" err="1" smtClean="0"/>
              <a:t>equipment</a:t>
            </a:r>
            <a:r>
              <a:rPr lang="sv-SE" sz="1600" dirty="0" smtClean="0"/>
              <a:t> </a:t>
            </a:r>
            <a:r>
              <a:rPr lang="sv-SE" sz="1600" dirty="0" err="1" smtClean="0"/>
              <a:t>used</a:t>
            </a:r>
            <a:r>
              <a:rPr lang="sv-SE" sz="1600" dirty="0" smtClean="0"/>
              <a:t> and the </a:t>
            </a:r>
            <a:r>
              <a:rPr lang="sv-SE" sz="1600" dirty="0" err="1" smtClean="0"/>
              <a:t>users</a:t>
            </a:r>
            <a:r>
              <a:rPr lang="sv-SE" sz="1600" dirty="0" smtClean="0"/>
              <a:t>’ </a:t>
            </a:r>
            <a:r>
              <a:rPr lang="sv-SE" sz="1600" dirty="0" err="1" smtClean="0"/>
              <a:t>skillset</a:t>
            </a:r>
            <a:r>
              <a:rPr lang="sv-SE" sz="1600" dirty="0" smtClean="0"/>
              <a:t> </a:t>
            </a:r>
            <a:endParaRPr lang="sv-SE" sz="1600" dirty="0"/>
          </a:p>
        </p:txBody>
      </p:sp>
      <p:sp>
        <p:nvSpPr>
          <p:cNvPr id="4" name="TextBox 3"/>
          <p:cNvSpPr txBox="1"/>
          <p:nvPr/>
        </p:nvSpPr>
        <p:spPr>
          <a:xfrm>
            <a:off x="2278380" y="4632960"/>
            <a:ext cx="6355458" cy="276999"/>
          </a:xfrm>
          <a:prstGeom prst="rect">
            <a:avLst/>
          </a:prstGeom>
          <a:noFill/>
        </p:spPr>
        <p:txBody>
          <a:bodyPr wrap="none" rtlCol="0">
            <a:spAutoFit/>
          </a:bodyPr>
          <a:lstStyle/>
          <a:p>
            <a:r>
              <a:rPr lang="en-US" sz="1200" dirty="0" smtClean="0"/>
              <a:t>(</a:t>
            </a:r>
            <a:r>
              <a:rPr lang="en-US" sz="1200" dirty="0" err="1" smtClean="0"/>
              <a:t>Szulanski</a:t>
            </a:r>
            <a:r>
              <a:rPr lang="en-US" sz="1200" dirty="0"/>
              <a:t>, G., &amp; Winter, S. (2002). Getting it right the second time. </a:t>
            </a:r>
            <a:r>
              <a:rPr lang="en-US" sz="1200" i="1" dirty="0"/>
              <a:t>Harvard business review</a:t>
            </a:r>
            <a:r>
              <a:rPr lang="en-US" sz="1200" dirty="0"/>
              <a:t>, </a:t>
            </a:r>
            <a:r>
              <a:rPr lang="en-US" sz="1200" i="1" dirty="0"/>
              <a:t>80</a:t>
            </a:r>
            <a:r>
              <a:rPr lang="en-US" sz="1200" dirty="0"/>
              <a:t>(1</a:t>
            </a:r>
            <a:r>
              <a:rPr lang="en-US" sz="1200" dirty="0" smtClean="0"/>
              <a:t>))</a:t>
            </a:r>
            <a:endParaRPr lang="sv-S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032041622"/>
      </p:ext>
    </p:extLst>
  </p:cSld>
  <p:clrMapOvr>
    <a:masterClrMapping/>
  </p:clrMapOvr>
  <mc:AlternateContent xmlns:mc="http://schemas.openxmlformats.org/markup-compatibility/2006">
    <mc:Choice xmlns:p14="http://schemas.microsoft.com/office/powerpoint/2010/main" Requires="p14">
      <p:transition spd="slow" p14:dur="2000" advTm="36485"/>
    </mc:Choice>
    <mc:Fallback>
      <p:transition spd="slow" advTm="36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err="1"/>
              <a:t>Knowledge</a:t>
            </a:r>
            <a:r>
              <a:rPr lang="sv-SE" sz="2400" dirty="0"/>
              <a:t> </a:t>
            </a:r>
            <a:r>
              <a:rPr lang="sv-SE" sz="2400" dirty="0" err="1"/>
              <a:t>capture</a:t>
            </a:r>
            <a:r>
              <a:rPr lang="sv-SE" sz="2400" dirty="0"/>
              <a:t> and </a:t>
            </a:r>
            <a:r>
              <a:rPr lang="sv-SE" sz="2400" dirty="0" err="1"/>
              <a:t>creation</a:t>
            </a:r>
            <a:endParaRPr lang="sv-SE" sz="2400" dirty="0"/>
          </a:p>
        </p:txBody>
      </p:sp>
      <p:sp>
        <p:nvSpPr>
          <p:cNvPr id="3" name="Content Placeholder 2"/>
          <p:cNvSpPr>
            <a:spLocks noGrp="1"/>
          </p:cNvSpPr>
          <p:nvPr>
            <p:ph idx="1"/>
          </p:nvPr>
        </p:nvSpPr>
        <p:spPr>
          <a:xfrm>
            <a:off x="855673" y="1224234"/>
            <a:ext cx="7938898" cy="645929"/>
          </a:xfrm>
        </p:spPr>
        <p:txBody>
          <a:bodyPr>
            <a:noAutofit/>
          </a:bodyPr>
          <a:lstStyle/>
          <a:p>
            <a:r>
              <a:rPr lang="en-US" sz="1600" dirty="0" err="1" smtClean="0"/>
              <a:t>Dalkir</a:t>
            </a:r>
            <a:r>
              <a:rPr lang="en-US" sz="1600" dirty="0" smtClean="0"/>
              <a:t> (2011) emphasizes three knowledge activities/processes</a:t>
            </a:r>
          </a:p>
          <a:p>
            <a:endParaRPr lang="sv-SE" sz="1500" dirty="0"/>
          </a:p>
          <a:p>
            <a:pPr lvl="1">
              <a:buNone/>
            </a:pPr>
            <a:r>
              <a:rPr lang="sv-SE" sz="1500" dirty="0"/>
              <a:t> </a:t>
            </a:r>
          </a:p>
        </p:txBody>
      </p:sp>
      <p:sp>
        <p:nvSpPr>
          <p:cNvPr id="4" name="Rectangle 3"/>
          <p:cNvSpPr/>
          <p:nvPr/>
        </p:nvSpPr>
        <p:spPr>
          <a:xfrm>
            <a:off x="1303588" y="2466863"/>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440221" y="2436481"/>
            <a:ext cx="1828801" cy="523220"/>
          </a:xfrm>
          <a:prstGeom prst="rect">
            <a:avLst/>
          </a:prstGeom>
          <a:noFill/>
        </p:spPr>
        <p:txBody>
          <a:bodyPr wrap="square" rtlCol="0">
            <a:spAutoFit/>
          </a:bodyPr>
          <a:lstStyle/>
          <a:p>
            <a:r>
              <a:rPr lang="sv-SE" sz="1400" dirty="0" smtClean="0"/>
              <a:t>Knowledge capture and/or creation</a:t>
            </a:r>
            <a:endParaRPr lang="sv-SE" sz="1400" dirty="0"/>
          </a:p>
        </p:txBody>
      </p:sp>
      <p:sp>
        <p:nvSpPr>
          <p:cNvPr id="7" name="Rectangle 6"/>
          <p:cNvSpPr/>
          <p:nvPr/>
        </p:nvSpPr>
        <p:spPr>
          <a:xfrm>
            <a:off x="4686626" y="2436481"/>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extBox 7"/>
          <p:cNvSpPr txBox="1"/>
          <p:nvPr/>
        </p:nvSpPr>
        <p:spPr>
          <a:xfrm>
            <a:off x="4823259" y="2406099"/>
            <a:ext cx="1828801" cy="523220"/>
          </a:xfrm>
          <a:prstGeom prst="rect">
            <a:avLst/>
          </a:prstGeom>
          <a:noFill/>
        </p:spPr>
        <p:txBody>
          <a:bodyPr wrap="square" rtlCol="0">
            <a:spAutoFit/>
          </a:bodyPr>
          <a:lstStyle/>
          <a:p>
            <a:r>
              <a:rPr lang="sv-SE" sz="1400" dirty="0" smtClean="0"/>
              <a:t>Knowledge sharing and dissemination</a:t>
            </a:r>
            <a:endParaRPr lang="sv-SE" sz="1400" dirty="0"/>
          </a:p>
        </p:txBody>
      </p:sp>
      <p:sp>
        <p:nvSpPr>
          <p:cNvPr id="9" name="Rectangle 8"/>
          <p:cNvSpPr/>
          <p:nvPr/>
        </p:nvSpPr>
        <p:spPr>
          <a:xfrm>
            <a:off x="3111368" y="3526019"/>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3090346" y="3495637"/>
            <a:ext cx="1828801" cy="523220"/>
          </a:xfrm>
          <a:prstGeom prst="rect">
            <a:avLst/>
          </a:prstGeom>
          <a:noFill/>
        </p:spPr>
        <p:txBody>
          <a:bodyPr wrap="square" rtlCol="0">
            <a:spAutoFit/>
          </a:bodyPr>
          <a:lstStyle/>
          <a:p>
            <a:r>
              <a:rPr lang="sv-SE" sz="1400" dirty="0" smtClean="0"/>
              <a:t>Knowledge acquisition and </a:t>
            </a:r>
            <a:r>
              <a:rPr lang="sv-SE" sz="1400" dirty="0" err="1" smtClean="0"/>
              <a:t>application</a:t>
            </a:r>
            <a:endParaRPr lang="sv-SE" sz="1400" dirty="0"/>
          </a:p>
        </p:txBody>
      </p:sp>
      <p:sp>
        <p:nvSpPr>
          <p:cNvPr id="11" name="Curved Left Arrow 10"/>
          <p:cNvSpPr/>
          <p:nvPr/>
        </p:nvSpPr>
        <p:spPr>
          <a:xfrm rot="16200000">
            <a:off x="3779971" y="1790781"/>
            <a:ext cx="300470" cy="105169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2" name="Curved Left Arrow 11"/>
          <p:cNvSpPr/>
          <p:nvPr/>
        </p:nvSpPr>
        <p:spPr>
          <a:xfrm rot="1608914">
            <a:off x="5429770" y="308907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3" name="Curved Left Arrow 12"/>
          <p:cNvSpPr/>
          <p:nvPr/>
        </p:nvSpPr>
        <p:spPr>
          <a:xfrm rot="7486083">
            <a:off x="2083163" y="317054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4" name="TextBox 13"/>
          <p:cNvSpPr txBox="1"/>
          <p:nvPr/>
        </p:nvSpPr>
        <p:spPr>
          <a:xfrm>
            <a:off x="3534273" y="2359537"/>
            <a:ext cx="726481" cy="338554"/>
          </a:xfrm>
          <a:prstGeom prst="rect">
            <a:avLst/>
          </a:prstGeom>
          <a:noFill/>
        </p:spPr>
        <p:txBody>
          <a:bodyPr wrap="none" rtlCol="0">
            <a:spAutoFit/>
          </a:bodyPr>
          <a:lstStyle/>
          <a:p>
            <a:r>
              <a:rPr lang="sv-SE" sz="1600" dirty="0" smtClean="0"/>
              <a:t>Assess</a:t>
            </a:r>
            <a:endParaRPr lang="sv-SE" sz="1600" dirty="0"/>
          </a:p>
        </p:txBody>
      </p:sp>
      <p:sp>
        <p:nvSpPr>
          <p:cNvPr id="15" name="TextBox 14"/>
          <p:cNvSpPr txBox="1"/>
          <p:nvPr/>
        </p:nvSpPr>
        <p:spPr>
          <a:xfrm>
            <a:off x="4391783" y="3227216"/>
            <a:ext cx="1309974" cy="338554"/>
          </a:xfrm>
          <a:prstGeom prst="rect">
            <a:avLst/>
          </a:prstGeom>
          <a:noFill/>
        </p:spPr>
        <p:txBody>
          <a:bodyPr wrap="none" rtlCol="0">
            <a:spAutoFit/>
          </a:bodyPr>
          <a:lstStyle/>
          <a:p>
            <a:r>
              <a:rPr lang="sv-SE" sz="1600" dirty="0" smtClean="0"/>
              <a:t>Contextualize</a:t>
            </a:r>
            <a:endParaRPr lang="sv-SE" sz="1600" dirty="0"/>
          </a:p>
        </p:txBody>
      </p:sp>
      <p:sp>
        <p:nvSpPr>
          <p:cNvPr id="16" name="TextBox 15"/>
          <p:cNvSpPr txBox="1"/>
          <p:nvPr/>
        </p:nvSpPr>
        <p:spPr>
          <a:xfrm>
            <a:off x="2166145" y="3211088"/>
            <a:ext cx="796115" cy="338554"/>
          </a:xfrm>
          <a:prstGeom prst="rect">
            <a:avLst/>
          </a:prstGeom>
          <a:noFill/>
        </p:spPr>
        <p:txBody>
          <a:bodyPr wrap="none" rtlCol="0">
            <a:spAutoFit/>
          </a:bodyPr>
          <a:lstStyle/>
          <a:p>
            <a:r>
              <a:rPr lang="sv-SE" sz="1600" dirty="0" smtClean="0"/>
              <a:t>Update</a:t>
            </a:r>
            <a:endParaRPr lang="sv-SE" sz="1600" dirty="0"/>
          </a:p>
        </p:txBody>
      </p:sp>
      <p:sp>
        <p:nvSpPr>
          <p:cNvPr id="17" name="Oval 16"/>
          <p:cNvSpPr/>
          <p:nvPr/>
        </p:nvSpPr>
        <p:spPr>
          <a:xfrm>
            <a:off x="1061060" y="2110286"/>
            <a:ext cx="2260277" cy="1035872"/>
          </a:xfrm>
          <a:prstGeom prst="ellipse">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Box 17"/>
          <p:cNvSpPr txBox="1"/>
          <p:nvPr/>
        </p:nvSpPr>
        <p:spPr>
          <a:xfrm>
            <a:off x="2019960" y="4771632"/>
            <a:ext cx="6918882" cy="307777"/>
          </a:xfrm>
          <a:prstGeom prst="rect">
            <a:avLst/>
          </a:prstGeom>
          <a:noFill/>
        </p:spPr>
        <p:txBody>
          <a:bodyPr wrap="none" rtlCol="0">
            <a:spAutoFit/>
          </a:bodyPr>
          <a:lstStyle/>
          <a:p>
            <a:r>
              <a:rPr lang="sv-SE" sz="1400" i="1" dirty="0" smtClean="0"/>
              <a:t>( </a:t>
            </a:r>
            <a:r>
              <a:rPr lang="sv-SE" sz="1400" i="1" dirty="0" err="1" smtClean="0"/>
              <a:t>Adapted</a:t>
            </a:r>
            <a:r>
              <a:rPr lang="sv-SE" sz="1400" i="1" dirty="0" smtClean="0"/>
              <a:t> </a:t>
            </a:r>
            <a:r>
              <a:rPr lang="sv-SE" sz="1400" i="1" dirty="0" err="1" smtClean="0"/>
              <a:t>somewhat</a:t>
            </a:r>
            <a:r>
              <a:rPr lang="sv-SE" sz="1400" i="1" dirty="0" smtClean="0"/>
              <a:t> from </a:t>
            </a:r>
            <a:r>
              <a:rPr lang="sv-SE" sz="1400" i="1" dirty="0" err="1" smtClean="0"/>
              <a:t>Dalkir</a:t>
            </a:r>
            <a:r>
              <a:rPr lang="sv-SE" sz="1400" i="1" dirty="0" smtClean="0"/>
              <a:t> K. (2011) </a:t>
            </a:r>
            <a:r>
              <a:rPr lang="sv-SE" sz="1400" i="1" dirty="0" err="1" smtClean="0"/>
              <a:t>Knowledge</a:t>
            </a:r>
            <a:r>
              <a:rPr lang="sv-SE" sz="1400" i="1" dirty="0" smtClean="0"/>
              <a:t> management in </a:t>
            </a:r>
            <a:r>
              <a:rPr lang="sv-SE" sz="1400" i="1" dirty="0" err="1" smtClean="0"/>
              <a:t>Theory</a:t>
            </a:r>
            <a:r>
              <a:rPr lang="sv-SE" sz="1400" i="1" dirty="0" smtClean="0"/>
              <a:t> and </a:t>
            </a:r>
            <a:r>
              <a:rPr lang="sv-SE" sz="1400" i="1" dirty="0" err="1" smtClean="0"/>
              <a:t>Practice</a:t>
            </a:r>
            <a:r>
              <a:rPr lang="sv-SE" sz="1400" i="1" dirty="0" smtClean="0"/>
              <a:t>)</a:t>
            </a:r>
            <a:endParaRPr lang="sv-SE" sz="1400" i="1" dirty="0"/>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891497031"/>
      </p:ext>
    </p:extLst>
  </p:cSld>
  <p:clrMapOvr>
    <a:masterClrMapping/>
  </p:clrMapOvr>
  <mc:AlternateContent xmlns:mc="http://schemas.openxmlformats.org/markup-compatibility/2006" xmlns:p14="http://schemas.microsoft.com/office/powerpoint/2010/main">
    <mc:Choice Requires="p14">
      <p:transition spd="slow" p14:dur="2000" advTm="8608"/>
    </mc:Choice>
    <mc:Fallback xmlns="">
      <p:transition spd="slow" advTm="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err="1"/>
              <a:t>How</a:t>
            </a:r>
            <a:r>
              <a:rPr lang="sv-SE" dirty="0"/>
              <a:t> to </a:t>
            </a:r>
            <a:r>
              <a:rPr lang="sv-SE" dirty="0" smtClean="0"/>
              <a:t>copy </a:t>
            </a:r>
            <a:r>
              <a:rPr lang="sv-SE" dirty="0"/>
              <a:t>a </a:t>
            </a:r>
            <a:r>
              <a:rPr lang="sv-SE" dirty="0"/>
              <a:t>BP </a:t>
            </a:r>
            <a:r>
              <a:rPr lang="sv-SE" dirty="0" err="1"/>
              <a:t>successfully</a:t>
            </a:r>
            <a:r>
              <a:rPr lang="sv-SE" dirty="0"/>
              <a:t>?</a:t>
            </a:r>
            <a:endParaRPr lang="sv-SE" dirty="0"/>
          </a:p>
        </p:txBody>
      </p:sp>
      <p:sp>
        <p:nvSpPr>
          <p:cNvPr id="3" name="Content Placeholder 2"/>
          <p:cNvSpPr>
            <a:spLocks noGrp="1"/>
          </p:cNvSpPr>
          <p:nvPr>
            <p:ph idx="1"/>
          </p:nvPr>
        </p:nvSpPr>
        <p:spPr>
          <a:xfrm>
            <a:off x="792000" y="1370270"/>
            <a:ext cx="7958595" cy="2168667"/>
          </a:xfrm>
        </p:spPr>
        <p:txBody>
          <a:bodyPr>
            <a:normAutofit fontScale="47500" lnSpcReduction="20000"/>
          </a:bodyPr>
          <a:lstStyle/>
          <a:p>
            <a:r>
              <a:rPr lang="sv-SE" sz="2900" b="1" dirty="0" smtClean="0"/>
              <a:t>Do </a:t>
            </a:r>
            <a:r>
              <a:rPr lang="sv-SE" sz="2900" b="1" dirty="0"/>
              <a:t>not trust </a:t>
            </a:r>
            <a:r>
              <a:rPr lang="sv-SE" sz="2900" b="1" dirty="0" err="1"/>
              <a:t>individuals</a:t>
            </a:r>
            <a:r>
              <a:rPr lang="sv-SE" sz="2900" b="1" dirty="0"/>
              <a:t> </a:t>
            </a:r>
            <a:r>
              <a:rPr lang="sv-SE" sz="2900" b="1" dirty="0" smtClean="0"/>
              <a:t>and </a:t>
            </a:r>
            <a:r>
              <a:rPr lang="sv-SE" sz="2900" b="1" dirty="0"/>
              <a:t>documentations too much. </a:t>
            </a:r>
            <a:r>
              <a:rPr lang="sv-SE" sz="2900" dirty="0"/>
              <a:t>Not even the individuals that created och used the best practices may understands the complex relationships between the components of the best pratcices. People </a:t>
            </a:r>
            <a:r>
              <a:rPr lang="sv-SE" sz="2900" dirty="0" err="1"/>
              <a:t>overestimate</a:t>
            </a:r>
            <a:r>
              <a:rPr lang="sv-SE" sz="2900" dirty="0"/>
              <a:t> </a:t>
            </a:r>
            <a:r>
              <a:rPr lang="sv-SE" sz="2900" dirty="0" err="1" smtClean="0"/>
              <a:t>their</a:t>
            </a:r>
            <a:r>
              <a:rPr lang="sv-SE" sz="2900" dirty="0" smtClean="0"/>
              <a:t> </a:t>
            </a:r>
            <a:r>
              <a:rPr lang="sv-SE" sz="2900" dirty="0"/>
              <a:t>own knowledge, understanding and </a:t>
            </a:r>
            <a:r>
              <a:rPr lang="sv-SE" sz="2900" dirty="0" err="1" smtClean="0"/>
              <a:t>skills</a:t>
            </a:r>
            <a:r>
              <a:rPr lang="sv-SE" sz="2900" dirty="0" smtClean="0"/>
              <a:t>, </a:t>
            </a:r>
            <a:r>
              <a:rPr lang="sv-SE" sz="2900" dirty="0" err="1" smtClean="0"/>
              <a:t>especially</a:t>
            </a:r>
            <a:r>
              <a:rPr lang="sv-SE" sz="2900" dirty="0" smtClean="0"/>
              <a:t> </a:t>
            </a:r>
            <a:r>
              <a:rPr lang="sv-SE" sz="2900" dirty="0" err="1" smtClean="0"/>
              <a:t>if</a:t>
            </a:r>
            <a:r>
              <a:rPr lang="sv-SE" sz="2900" dirty="0" smtClean="0"/>
              <a:t> </a:t>
            </a:r>
            <a:r>
              <a:rPr lang="sv-SE" sz="2900" dirty="0" err="1" smtClean="0"/>
              <a:t>they</a:t>
            </a:r>
            <a:r>
              <a:rPr lang="sv-SE" sz="2900" dirty="0" smtClean="0"/>
              <a:t> </a:t>
            </a:r>
            <a:r>
              <a:rPr lang="sv-SE" sz="2900" dirty="0" err="1" smtClean="0"/>
              <a:t>been</a:t>
            </a:r>
            <a:r>
              <a:rPr lang="sv-SE" sz="2900" dirty="0" smtClean="0"/>
              <a:t> part </a:t>
            </a:r>
            <a:r>
              <a:rPr lang="sv-SE" sz="2900" dirty="0" err="1" smtClean="0"/>
              <a:t>of</a:t>
            </a:r>
            <a:r>
              <a:rPr lang="sv-SE" sz="2900" dirty="0" smtClean="0"/>
              <a:t> </a:t>
            </a:r>
            <a:r>
              <a:rPr lang="sv-SE" sz="2900" dirty="0" err="1" smtClean="0"/>
              <a:t>something</a:t>
            </a:r>
            <a:r>
              <a:rPr lang="sv-SE" sz="2900" dirty="0" smtClean="0"/>
              <a:t> </a:t>
            </a:r>
            <a:r>
              <a:rPr lang="sv-SE" sz="2900" dirty="0" err="1" smtClean="0"/>
              <a:t>that</a:t>
            </a:r>
            <a:r>
              <a:rPr lang="sv-SE" sz="2900" dirty="0" smtClean="0"/>
              <a:t> </a:t>
            </a:r>
            <a:r>
              <a:rPr lang="sv-SE" sz="2900" dirty="0" err="1" smtClean="0"/>
              <a:t>works</a:t>
            </a:r>
            <a:r>
              <a:rPr lang="sv-SE" sz="2900" dirty="0" smtClean="0"/>
              <a:t> </a:t>
            </a:r>
            <a:r>
              <a:rPr lang="sv-SE" sz="2900" dirty="0" err="1" smtClean="0"/>
              <a:t>well</a:t>
            </a:r>
            <a:endParaRPr lang="sv-SE" sz="2325" dirty="0"/>
          </a:p>
          <a:p>
            <a:endParaRPr lang="sv-SE" dirty="0"/>
          </a:p>
        </p:txBody>
      </p:sp>
      <p:sp>
        <p:nvSpPr>
          <p:cNvPr id="4" name="TextBox 3"/>
          <p:cNvSpPr txBox="1"/>
          <p:nvPr/>
        </p:nvSpPr>
        <p:spPr>
          <a:xfrm>
            <a:off x="2278380" y="4632960"/>
            <a:ext cx="6355458" cy="276999"/>
          </a:xfrm>
          <a:prstGeom prst="rect">
            <a:avLst/>
          </a:prstGeom>
          <a:noFill/>
        </p:spPr>
        <p:txBody>
          <a:bodyPr wrap="none" rtlCol="0">
            <a:spAutoFit/>
          </a:bodyPr>
          <a:lstStyle/>
          <a:p>
            <a:r>
              <a:rPr lang="en-US" sz="1200" dirty="0" smtClean="0"/>
              <a:t>(</a:t>
            </a:r>
            <a:r>
              <a:rPr lang="en-US" sz="1200" dirty="0" err="1" smtClean="0"/>
              <a:t>Szulanski</a:t>
            </a:r>
            <a:r>
              <a:rPr lang="en-US" sz="1200" dirty="0"/>
              <a:t>, G., &amp; Winter, S. (2002). Getting it right the second time. </a:t>
            </a:r>
            <a:r>
              <a:rPr lang="en-US" sz="1200" i="1" dirty="0"/>
              <a:t>Harvard business review</a:t>
            </a:r>
            <a:r>
              <a:rPr lang="en-US" sz="1200" dirty="0"/>
              <a:t>, </a:t>
            </a:r>
            <a:r>
              <a:rPr lang="en-US" sz="1200" i="1" dirty="0"/>
              <a:t>80</a:t>
            </a:r>
            <a:r>
              <a:rPr lang="en-US" sz="1200" dirty="0"/>
              <a:t>(1</a:t>
            </a:r>
            <a:r>
              <a:rPr lang="en-US" sz="1200" dirty="0" smtClean="0"/>
              <a:t>))</a:t>
            </a:r>
            <a:endParaRPr lang="sv-S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564395000"/>
      </p:ext>
    </p:extLst>
  </p:cSld>
  <p:clrMapOvr>
    <a:masterClrMapping/>
  </p:clrMapOvr>
  <mc:AlternateContent xmlns:mc="http://schemas.openxmlformats.org/markup-compatibility/2006">
    <mc:Choice xmlns:p14="http://schemas.microsoft.com/office/powerpoint/2010/main" Requires="p14">
      <p:transition spd="slow" p14:dur="2000" advTm="41425"/>
    </mc:Choice>
    <mc:Fallback>
      <p:transition spd="slow" advTm="41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err="1" smtClean="0"/>
              <a:t>How</a:t>
            </a:r>
            <a:r>
              <a:rPr lang="sv-SE" dirty="0" smtClean="0"/>
              <a:t> to copy a </a:t>
            </a:r>
            <a:r>
              <a:rPr lang="sv-SE" dirty="0"/>
              <a:t>BP </a:t>
            </a:r>
            <a:r>
              <a:rPr lang="sv-SE" dirty="0" err="1"/>
              <a:t>successfully</a:t>
            </a:r>
            <a:r>
              <a:rPr lang="sv-SE" dirty="0"/>
              <a:t>?</a:t>
            </a:r>
            <a:endParaRPr lang="sv-SE" dirty="0"/>
          </a:p>
        </p:txBody>
      </p:sp>
      <p:sp>
        <p:nvSpPr>
          <p:cNvPr id="3" name="Content Placeholder 2"/>
          <p:cNvSpPr>
            <a:spLocks noGrp="1"/>
          </p:cNvSpPr>
          <p:nvPr>
            <p:ph idx="1"/>
          </p:nvPr>
        </p:nvSpPr>
        <p:spPr>
          <a:xfrm>
            <a:off x="791999" y="1224234"/>
            <a:ext cx="7756577" cy="3477834"/>
          </a:xfrm>
        </p:spPr>
        <p:txBody>
          <a:bodyPr>
            <a:normAutofit/>
          </a:bodyPr>
          <a:lstStyle/>
          <a:p>
            <a:pPr lvl="1"/>
            <a:endParaRPr lang="sv-SE" sz="1600" dirty="0"/>
          </a:p>
          <a:p>
            <a:r>
              <a:rPr lang="sv-SE" sz="1600" b="1" dirty="0" err="1"/>
              <a:t>Replicate</a:t>
            </a:r>
            <a:r>
              <a:rPr lang="sv-SE" sz="1600" b="1" dirty="0"/>
              <a:t> best </a:t>
            </a:r>
            <a:r>
              <a:rPr lang="sv-SE" sz="1600" b="1" dirty="0" err="1"/>
              <a:t>practices</a:t>
            </a:r>
            <a:r>
              <a:rPr lang="sv-SE" sz="1600" b="1" dirty="0"/>
              <a:t> as </a:t>
            </a:r>
            <a:r>
              <a:rPr lang="sv-SE" sz="1600" b="1" dirty="0" err="1"/>
              <a:t>close</a:t>
            </a:r>
            <a:r>
              <a:rPr lang="sv-SE" sz="1600" b="1" dirty="0"/>
              <a:t> as </a:t>
            </a:r>
            <a:r>
              <a:rPr lang="sv-SE" sz="1600" b="1" dirty="0" err="1"/>
              <a:t>possible</a:t>
            </a:r>
            <a:r>
              <a:rPr lang="sv-SE" sz="1600" b="1" dirty="0"/>
              <a:t> (copy </a:t>
            </a:r>
            <a:r>
              <a:rPr lang="sv-SE" sz="1600" b="1" dirty="0" err="1"/>
              <a:t>exactly</a:t>
            </a:r>
            <a:r>
              <a:rPr lang="sv-SE" sz="1600" b="1" dirty="0"/>
              <a:t>). </a:t>
            </a:r>
            <a:r>
              <a:rPr lang="sv-SE" sz="1600" dirty="0" err="1"/>
              <a:t>Then</a:t>
            </a:r>
            <a:r>
              <a:rPr lang="sv-SE" sz="1600" dirty="0"/>
              <a:t> </a:t>
            </a:r>
            <a:r>
              <a:rPr lang="sv-SE" sz="1600" dirty="0" err="1"/>
              <a:t>you</a:t>
            </a:r>
            <a:r>
              <a:rPr lang="sv-SE" sz="1600" dirty="0"/>
              <a:t> </a:t>
            </a:r>
            <a:r>
              <a:rPr lang="sv-SE" sz="1600" dirty="0" err="1"/>
              <a:t>will</a:t>
            </a:r>
            <a:r>
              <a:rPr lang="sv-SE" sz="1600" dirty="0"/>
              <a:t> not miss </a:t>
            </a:r>
            <a:r>
              <a:rPr lang="sv-SE" sz="1600" dirty="0" err="1"/>
              <a:t>important</a:t>
            </a:r>
            <a:r>
              <a:rPr lang="sv-SE" sz="1600" dirty="0"/>
              <a:t> relations and </a:t>
            </a:r>
            <a:r>
              <a:rPr lang="sv-SE" sz="1600" dirty="0" err="1"/>
              <a:t>nuances</a:t>
            </a:r>
            <a:r>
              <a:rPr lang="sv-SE" sz="1600" dirty="0"/>
              <a:t> </a:t>
            </a:r>
            <a:r>
              <a:rPr lang="sv-SE" sz="1600" dirty="0" err="1"/>
              <a:t>between</a:t>
            </a:r>
            <a:r>
              <a:rPr lang="sv-SE" sz="1600" dirty="0"/>
              <a:t> the </a:t>
            </a:r>
            <a:r>
              <a:rPr lang="sv-SE" sz="1600" dirty="0" err="1"/>
              <a:t>components</a:t>
            </a:r>
            <a:r>
              <a:rPr lang="sv-SE" sz="1600" dirty="0"/>
              <a:t> </a:t>
            </a:r>
            <a:r>
              <a:rPr lang="sv-SE" sz="1600" dirty="0" err="1"/>
              <a:t>of</a:t>
            </a:r>
            <a:r>
              <a:rPr lang="sv-SE" sz="1600" dirty="0"/>
              <a:t> the </a:t>
            </a:r>
            <a:r>
              <a:rPr lang="sv-SE" sz="1600" dirty="0" smtClean="0"/>
              <a:t>BPs. </a:t>
            </a:r>
            <a:endParaRPr lang="sv-SE" sz="1600" dirty="0"/>
          </a:p>
        </p:txBody>
      </p:sp>
      <p:sp>
        <p:nvSpPr>
          <p:cNvPr id="4" name="TextBox 3"/>
          <p:cNvSpPr txBox="1"/>
          <p:nvPr/>
        </p:nvSpPr>
        <p:spPr>
          <a:xfrm>
            <a:off x="2278380" y="4632960"/>
            <a:ext cx="6355458" cy="276999"/>
          </a:xfrm>
          <a:prstGeom prst="rect">
            <a:avLst/>
          </a:prstGeom>
          <a:noFill/>
        </p:spPr>
        <p:txBody>
          <a:bodyPr wrap="none" rtlCol="0">
            <a:spAutoFit/>
          </a:bodyPr>
          <a:lstStyle/>
          <a:p>
            <a:r>
              <a:rPr lang="en-US" sz="1200" dirty="0" smtClean="0"/>
              <a:t>(</a:t>
            </a:r>
            <a:r>
              <a:rPr lang="en-US" sz="1200" dirty="0" err="1" smtClean="0"/>
              <a:t>Szulanski</a:t>
            </a:r>
            <a:r>
              <a:rPr lang="en-US" sz="1200" dirty="0"/>
              <a:t>, G., &amp; Winter, S. (2002). Getting it right the second time. </a:t>
            </a:r>
            <a:r>
              <a:rPr lang="en-US" sz="1200" i="1" dirty="0"/>
              <a:t>Harvard business review</a:t>
            </a:r>
            <a:r>
              <a:rPr lang="en-US" sz="1200" dirty="0"/>
              <a:t>, </a:t>
            </a:r>
            <a:r>
              <a:rPr lang="en-US" sz="1200" i="1" dirty="0"/>
              <a:t>80</a:t>
            </a:r>
            <a:r>
              <a:rPr lang="en-US" sz="1200" dirty="0"/>
              <a:t>(1</a:t>
            </a:r>
            <a:r>
              <a:rPr lang="en-US" sz="1200" dirty="0" smtClean="0"/>
              <a:t>))</a:t>
            </a:r>
            <a:endParaRPr lang="sv-S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264187727"/>
      </p:ext>
    </p:extLst>
  </p:cSld>
  <p:clrMapOvr>
    <a:masterClrMapping/>
  </p:clrMapOvr>
  <mc:AlternateContent xmlns:mc="http://schemas.openxmlformats.org/markup-compatibility/2006">
    <mc:Choice xmlns:p14="http://schemas.microsoft.com/office/powerpoint/2010/main" Requires="p14">
      <p:transition spd="slow" p14:dur="2000" advTm="15800"/>
    </mc:Choice>
    <mc:Fallback>
      <p:transition spd="slow" advTm="1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err="1"/>
              <a:t>How</a:t>
            </a:r>
            <a:r>
              <a:rPr lang="sv-SE" dirty="0"/>
              <a:t> to </a:t>
            </a:r>
            <a:r>
              <a:rPr lang="sv-SE" dirty="0" smtClean="0"/>
              <a:t>copy </a:t>
            </a:r>
            <a:r>
              <a:rPr lang="sv-SE" dirty="0"/>
              <a:t>a </a:t>
            </a:r>
            <a:r>
              <a:rPr lang="sv-SE" dirty="0"/>
              <a:t>BP </a:t>
            </a:r>
            <a:r>
              <a:rPr lang="sv-SE" dirty="0" err="1"/>
              <a:t>successfully</a:t>
            </a:r>
            <a:r>
              <a:rPr lang="sv-SE" dirty="0"/>
              <a:t>?</a:t>
            </a:r>
            <a:endParaRPr lang="sv-SE" dirty="0"/>
          </a:p>
        </p:txBody>
      </p:sp>
      <p:sp>
        <p:nvSpPr>
          <p:cNvPr id="3" name="Content Placeholder 2"/>
          <p:cNvSpPr>
            <a:spLocks noGrp="1"/>
          </p:cNvSpPr>
          <p:nvPr>
            <p:ph idx="1"/>
          </p:nvPr>
        </p:nvSpPr>
        <p:spPr>
          <a:xfrm>
            <a:off x="792000" y="1412801"/>
            <a:ext cx="7671516" cy="1808864"/>
          </a:xfrm>
        </p:spPr>
        <p:txBody>
          <a:bodyPr>
            <a:normAutofit/>
          </a:bodyPr>
          <a:lstStyle/>
          <a:p>
            <a:r>
              <a:rPr lang="sv-SE" sz="1600" b="1" dirty="0" err="1" smtClean="0"/>
              <a:t>Replicate</a:t>
            </a:r>
            <a:r>
              <a:rPr lang="sv-SE" sz="1600" b="1" dirty="0" smtClean="0"/>
              <a:t> </a:t>
            </a:r>
            <a:r>
              <a:rPr lang="sv-SE" sz="1600" b="1" dirty="0"/>
              <a:t>first and adapt later.  </a:t>
            </a:r>
            <a:r>
              <a:rPr lang="sv-SE" sz="1600" dirty="0"/>
              <a:t>Ensure that you achieved good </a:t>
            </a:r>
            <a:r>
              <a:rPr lang="sv-SE" sz="1600" dirty="0" err="1"/>
              <a:t>results</a:t>
            </a:r>
            <a:r>
              <a:rPr lang="sv-SE" sz="1600" dirty="0"/>
              <a:t> </a:t>
            </a:r>
            <a:r>
              <a:rPr lang="sv-SE" sz="1600" dirty="0" err="1" smtClean="0"/>
              <a:t>of</a:t>
            </a:r>
            <a:r>
              <a:rPr lang="sv-SE" sz="1600" dirty="0" smtClean="0"/>
              <a:t> the copy - </a:t>
            </a:r>
            <a:r>
              <a:rPr lang="sv-SE" sz="1600" dirty="0" err="1" smtClean="0"/>
              <a:t>before</a:t>
            </a:r>
            <a:r>
              <a:rPr lang="sv-SE" sz="1600" dirty="0" smtClean="0"/>
              <a:t> </a:t>
            </a:r>
            <a:r>
              <a:rPr lang="sv-SE" sz="1600" dirty="0"/>
              <a:t>adapting/changing the best practice. However, sometimes you need to adapt the best practices because the environments are so </a:t>
            </a:r>
            <a:r>
              <a:rPr lang="sv-SE" sz="1600" dirty="0" smtClean="0"/>
              <a:t>different</a:t>
            </a:r>
          </a:p>
          <a:p>
            <a:endParaRPr lang="sv-SE" sz="2325" dirty="0"/>
          </a:p>
          <a:p>
            <a:endParaRPr lang="sv-SE" dirty="0"/>
          </a:p>
        </p:txBody>
      </p:sp>
      <p:sp>
        <p:nvSpPr>
          <p:cNvPr id="4" name="TextBox 3"/>
          <p:cNvSpPr txBox="1"/>
          <p:nvPr/>
        </p:nvSpPr>
        <p:spPr>
          <a:xfrm>
            <a:off x="2278380" y="4632960"/>
            <a:ext cx="6355458" cy="276999"/>
          </a:xfrm>
          <a:prstGeom prst="rect">
            <a:avLst/>
          </a:prstGeom>
          <a:noFill/>
        </p:spPr>
        <p:txBody>
          <a:bodyPr wrap="none" rtlCol="0">
            <a:spAutoFit/>
          </a:bodyPr>
          <a:lstStyle/>
          <a:p>
            <a:r>
              <a:rPr lang="en-US" sz="1200" dirty="0" smtClean="0"/>
              <a:t>(</a:t>
            </a:r>
            <a:r>
              <a:rPr lang="en-US" sz="1200" dirty="0" err="1" smtClean="0"/>
              <a:t>Szulanski</a:t>
            </a:r>
            <a:r>
              <a:rPr lang="en-US" sz="1200" dirty="0"/>
              <a:t>, G., &amp; Winter, S. (2002). Getting it right the second time. </a:t>
            </a:r>
            <a:r>
              <a:rPr lang="en-US" sz="1200" i="1" dirty="0"/>
              <a:t>Harvard business review</a:t>
            </a:r>
            <a:r>
              <a:rPr lang="en-US" sz="1200" dirty="0"/>
              <a:t>, </a:t>
            </a:r>
            <a:r>
              <a:rPr lang="en-US" sz="1200" i="1" dirty="0"/>
              <a:t>80</a:t>
            </a:r>
            <a:r>
              <a:rPr lang="en-US" sz="1200" dirty="0"/>
              <a:t>(1</a:t>
            </a:r>
            <a:r>
              <a:rPr lang="en-US" sz="1200" dirty="0" smtClean="0"/>
              <a:t>))</a:t>
            </a:r>
            <a:endParaRPr lang="sv-SE"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101804837"/>
      </p:ext>
    </p:extLst>
  </p:cSld>
  <p:clrMapOvr>
    <a:masterClrMapping/>
  </p:clrMapOvr>
  <mc:AlternateContent xmlns:mc="http://schemas.openxmlformats.org/markup-compatibility/2006">
    <mc:Choice xmlns:p14="http://schemas.microsoft.com/office/powerpoint/2010/main" Requires="p14">
      <p:transition spd="slow" p14:dur="2000" advTm="32336"/>
    </mc:Choice>
    <mc:Fallback>
      <p:transition spd="slow" advTm="32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pPr marL="0" indent="0">
              <a:buNone/>
            </a:pPr>
            <a:r>
              <a:rPr lang="sv-SE" dirty="0" smtClean="0"/>
              <a:t>Community </a:t>
            </a:r>
            <a:r>
              <a:rPr lang="sv-SE" dirty="0" err="1" smtClean="0"/>
              <a:t>of</a:t>
            </a:r>
            <a:r>
              <a:rPr lang="sv-SE" dirty="0" smtClean="0"/>
              <a:t> </a:t>
            </a:r>
            <a:r>
              <a:rPr lang="sv-SE" dirty="0" err="1"/>
              <a:t>P</a:t>
            </a:r>
            <a:r>
              <a:rPr lang="sv-SE" dirty="0" err="1" smtClean="0"/>
              <a:t>ractice</a:t>
            </a:r>
            <a:endParaRPr lang="sv-SE"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821056104"/>
      </p:ext>
    </p:extLst>
  </p:cSld>
  <p:clrMapOvr>
    <a:masterClrMapping/>
  </p:clrMapOvr>
  <mc:AlternateContent xmlns:mc="http://schemas.openxmlformats.org/markup-compatibility/2006">
    <mc:Choice xmlns:p14="http://schemas.microsoft.com/office/powerpoint/2010/main" Requires="p14">
      <p:transition spd="slow" p14:dur="2000" advTm="8365"/>
    </mc:Choice>
    <mc:Fallback>
      <p:transition spd="slow" advTm="8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531628" y="1115574"/>
            <a:ext cx="8038214" cy="3816515"/>
          </a:xfrm>
        </p:spPr>
        <p:txBody>
          <a:bodyPr>
            <a:normAutofit/>
          </a:bodyPr>
          <a:lstStyle/>
          <a:p>
            <a:pPr>
              <a:spcBef>
                <a:spcPts val="0"/>
              </a:spcBef>
            </a:pPr>
            <a:r>
              <a:rPr lang="sv-SE" sz="1800" dirty="0"/>
              <a:t>Community </a:t>
            </a:r>
            <a:r>
              <a:rPr lang="sv-SE" sz="1800" dirty="0" err="1"/>
              <a:t>of</a:t>
            </a:r>
            <a:r>
              <a:rPr lang="sv-SE" sz="1800" dirty="0"/>
              <a:t> </a:t>
            </a:r>
            <a:r>
              <a:rPr lang="sv-SE" sz="1800" dirty="0" err="1" smtClean="0"/>
              <a:t>practice</a:t>
            </a:r>
            <a:r>
              <a:rPr lang="sv-SE" sz="1800" dirty="0" smtClean="0"/>
              <a:t> </a:t>
            </a:r>
            <a:r>
              <a:rPr lang="sv-SE" sz="1800" dirty="0"/>
              <a:t>(CoP) - is </a:t>
            </a:r>
            <a:r>
              <a:rPr lang="en-US" sz="1800" dirty="0"/>
              <a:t>a group of </a:t>
            </a:r>
            <a:r>
              <a:rPr lang="en-US" sz="1800" dirty="0" smtClean="0"/>
              <a:t>people informally bound together by shared expertise and passion for a joint enterprise </a:t>
            </a:r>
            <a:r>
              <a:rPr lang="en-US" sz="1800" dirty="0"/>
              <a:t>(</a:t>
            </a:r>
            <a:r>
              <a:rPr lang="en-US" sz="1800" dirty="0" smtClean="0"/>
              <a:t>Wenger &amp; Snyder, 2000)</a:t>
            </a:r>
            <a:endParaRPr lang="en-US" sz="1800" dirty="0"/>
          </a:p>
          <a:p>
            <a:pPr>
              <a:spcBef>
                <a:spcPts val="0"/>
              </a:spcBef>
            </a:pPr>
            <a:endParaRPr lang="sv-SE" sz="1800" b="1" dirty="0"/>
          </a:p>
          <a:p>
            <a:pPr>
              <a:spcBef>
                <a:spcPts val="0"/>
              </a:spcBef>
            </a:pPr>
            <a:r>
              <a:rPr lang="en-US" sz="1800" dirty="0" err="1" smtClean="0"/>
              <a:t>CoP</a:t>
            </a:r>
            <a:r>
              <a:rPr lang="en-US" sz="1800" dirty="0" smtClean="0"/>
              <a:t> </a:t>
            </a:r>
            <a:r>
              <a:rPr lang="en-US" sz="1800" dirty="0"/>
              <a:t>can be seen as another knowledge form: Knowledge embedded in communities</a:t>
            </a:r>
            <a:endParaRPr lang="sv-SE" sz="1800" dirty="0"/>
          </a:p>
          <a:p>
            <a:pPr>
              <a:spcBef>
                <a:spcPts val="0"/>
              </a:spcBef>
            </a:pPr>
            <a:endParaRPr lang="en-US" sz="1800" dirty="0"/>
          </a:p>
          <a:p>
            <a:pPr>
              <a:spcBef>
                <a:spcPts val="0"/>
              </a:spcBef>
              <a:buNone/>
            </a:pPr>
            <a:endParaRPr lang="en-US" sz="1350" b="1" dirty="0"/>
          </a:p>
          <a:p>
            <a:pPr>
              <a:spcBef>
                <a:spcPts val="0"/>
              </a:spcBef>
              <a:buNone/>
            </a:pPr>
            <a:endParaRPr lang="sv-SE" sz="1350" b="1"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endParaRPr lang="sv-SE" sz="1350" dirty="0"/>
          </a:p>
          <a:p>
            <a:pPr>
              <a:buNone/>
            </a:pPr>
            <a:endParaRPr lang="sv-SE" sz="1350" dirty="0"/>
          </a:p>
          <a:p>
            <a:pPr lvl="1"/>
            <a:endParaRPr lang="sv-SE" sz="1500" dirty="0"/>
          </a:p>
          <a:p>
            <a:pPr>
              <a:buNone/>
            </a:pPr>
            <a:endParaRPr lang="sv-SE" dirty="0" smtClean="0"/>
          </a:p>
        </p:txBody>
      </p:sp>
      <p:sp>
        <p:nvSpPr>
          <p:cNvPr id="5" name="Title 1"/>
          <p:cNvSpPr>
            <a:spLocks noGrp="1"/>
          </p:cNvSpPr>
          <p:nvPr>
            <p:ph type="title"/>
          </p:nvPr>
        </p:nvSpPr>
        <p:spPr>
          <a:xfrm>
            <a:off x="531628" y="514323"/>
            <a:ext cx="6172200" cy="857250"/>
          </a:xfrm>
        </p:spPr>
        <p:txBody>
          <a:bodyPr>
            <a:normAutofit/>
          </a:bodyPr>
          <a:lstStyle/>
          <a:p>
            <a:pPr algn="l"/>
            <a:r>
              <a:rPr lang="sv-SE" sz="2700" dirty="0" smtClean="0"/>
              <a:t>Community </a:t>
            </a:r>
            <a:r>
              <a:rPr lang="sv-SE" sz="2700" dirty="0" err="1"/>
              <a:t>of</a:t>
            </a:r>
            <a:r>
              <a:rPr lang="sv-SE" sz="2700" dirty="0"/>
              <a:t> </a:t>
            </a:r>
            <a:r>
              <a:rPr lang="sv-SE" sz="2700" dirty="0" err="1" smtClean="0"/>
              <a:t>Practice</a:t>
            </a:r>
            <a:r>
              <a:rPr lang="sv-SE" sz="2700" dirty="0" smtClean="0"/>
              <a:t> </a:t>
            </a:r>
            <a:r>
              <a:rPr lang="sv-SE" sz="2700" dirty="0"/>
              <a:t>(CoP)</a:t>
            </a:r>
          </a:p>
        </p:txBody>
      </p:sp>
      <p:sp>
        <p:nvSpPr>
          <p:cNvPr id="2" name="TextBox 1"/>
          <p:cNvSpPr txBox="1"/>
          <p:nvPr/>
        </p:nvSpPr>
        <p:spPr>
          <a:xfrm>
            <a:off x="1386840" y="4389120"/>
            <a:ext cx="7322820" cy="523220"/>
          </a:xfrm>
          <a:prstGeom prst="rect">
            <a:avLst/>
          </a:prstGeom>
          <a:noFill/>
        </p:spPr>
        <p:txBody>
          <a:bodyPr wrap="square" rtlCol="0">
            <a:spAutoFit/>
          </a:bodyPr>
          <a:lstStyle/>
          <a:p>
            <a:pPr algn="r"/>
            <a:r>
              <a:rPr lang="en-US" sz="1400" dirty="0" smtClean="0"/>
              <a:t>(Wenger</a:t>
            </a:r>
            <a:r>
              <a:rPr lang="en-US" sz="1400" dirty="0"/>
              <a:t>, E. C., &amp; Snyder, W. M. (2000). Communities of practice: The organizational frontier. </a:t>
            </a:r>
            <a:r>
              <a:rPr lang="en-US" sz="1400" i="1" dirty="0"/>
              <a:t>Harvard business review</a:t>
            </a:r>
            <a:r>
              <a:rPr lang="en-US" sz="1400" dirty="0"/>
              <a:t>, </a:t>
            </a:r>
            <a:r>
              <a:rPr lang="en-US" sz="1400" i="1" dirty="0"/>
              <a:t>78</a:t>
            </a:r>
            <a:r>
              <a:rPr lang="en-US" sz="1400" dirty="0"/>
              <a:t>(1), 139-146</a:t>
            </a:r>
            <a:r>
              <a:rPr lang="en-US" sz="1400" dirty="0" smtClean="0"/>
              <a:t>.)</a:t>
            </a:r>
            <a:endParaRPr lang="sv-SE" sz="14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552225922"/>
      </p:ext>
    </p:extLst>
  </p:cSld>
  <p:clrMapOvr>
    <a:masterClrMapping/>
  </p:clrMapOvr>
  <mc:AlternateContent xmlns:mc="http://schemas.openxmlformats.org/markup-compatibility/2006">
    <mc:Choice xmlns:p14="http://schemas.microsoft.com/office/powerpoint/2010/main" Requires="p14">
      <p:transition spd="slow" p14:dur="2000" advTm="19588"/>
    </mc:Choice>
    <mc:Fallback>
      <p:transition spd="slow" advTm="19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318977" y="789552"/>
            <a:ext cx="7547389" cy="4353948"/>
          </a:xfrm>
        </p:spPr>
        <p:txBody>
          <a:bodyPr>
            <a:normAutofit/>
          </a:bodyPr>
          <a:lstStyle/>
          <a:p>
            <a:pPr marL="0" indent="0">
              <a:spcBef>
                <a:spcPts val="0"/>
              </a:spcBef>
              <a:buNone/>
            </a:pPr>
            <a:endParaRPr lang="en-US" sz="1800" dirty="0"/>
          </a:p>
          <a:p>
            <a:pPr>
              <a:spcBef>
                <a:spcPts val="0"/>
              </a:spcBef>
            </a:pPr>
            <a:r>
              <a:rPr lang="en-US" sz="1800" dirty="0" err="1"/>
              <a:t>CoP</a:t>
            </a:r>
            <a:r>
              <a:rPr lang="en-US" sz="1800" dirty="0"/>
              <a:t> </a:t>
            </a:r>
            <a:r>
              <a:rPr lang="en-US" sz="1800" dirty="0" smtClean="0"/>
              <a:t>add value to an organization in several ways (</a:t>
            </a:r>
            <a:r>
              <a:rPr lang="en-US" sz="1800" dirty="0" err="1" smtClean="0"/>
              <a:t>Wenger&amp;Snyder</a:t>
            </a:r>
            <a:r>
              <a:rPr lang="en-US" sz="1800" dirty="0" smtClean="0"/>
              <a:t>, 2000) </a:t>
            </a:r>
            <a:endParaRPr lang="en-US" sz="1800" dirty="0"/>
          </a:p>
          <a:p>
            <a:pPr lvl="1">
              <a:spcBef>
                <a:spcPts val="450"/>
              </a:spcBef>
            </a:pPr>
            <a:r>
              <a:rPr lang="en-US" sz="1500" dirty="0" err="1"/>
              <a:t>CoP</a:t>
            </a:r>
            <a:r>
              <a:rPr lang="en-US" sz="1500" dirty="0"/>
              <a:t> may </a:t>
            </a:r>
            <a:r>
              <a:rPr lang="en-US" sz="1500" dirty="0" smtClean="0"/>
              <a:t>drive strategy</a:t>
            </a:r>
            <a:endParaRPr lang="en-US" sz="1500" dirty="0"/>
          </a:p>
          <a:p>
            <a:pPr lvl="1">
              <a:spcBef>
                <a:spcPts val="450"/>
              </a:spcBef>
            </a:pPr>
            <a:r>
              <a:rPr lang="en-US" sz="1500" dirty="0" err="1"/>
              <a:t>CoP</a:t>
            </a:r>
            <a:r>
              <a:rPr lang="en-US" sz="1500" dirty="0"/>
              <a:t> may </a:t>
            </a:r>
            <a:r>
              <a:rPr lang="en-US" sz="1500" dirty="0" smtClean="0"/>
              <a:t>help to start new product ideas and new lines of business, </a:t>
            </a:r>
            <a:endParaRPr lang="en-US" sz="1500" dirty="0"/>
          </a:p>
          <a:p>
            <a:pPr lvl="1">
              <a:spcBef>
                <a:spcPts val="450"/>
              </a:spcBef>
            </a:pPr>
            <a:r>
              <a:rPr lang="en-US" sz="1500" dirty="0" err="1"/>
              <a:t>CoP</a:t>
            </a:r>
            <a:r>
              <a:rPr lang="en-US" sz="1500" dirty="0"/>
              <a:t> may </a:t>
            </a:r>
            <a:r>
              <a:rPr lang="en-US" sz="1500" dirty="0" smtClean="0"/>
              <a:t>help to solve problem quickly</a:t>
            </a:r>
          </a:p>
          <a:p>
            <a:pPr lvl="1">
              <a:spcBef>
                <a:spcPts val="450"/>
              </a:spcBef>
            </a:pPr>
            <a:r>
              <a:rPr lang="en-US" sz="1500" dirty="0" err="1" smtClean="0"/>
              <a:t>CoP</a:t>
            </a:r>
            <a:r>
              <a:rPr lang="en-US" sz="1500" dirty="0" smtClean="0"/>
              <a:t> </a:t>
            </a:r>
            <a:r>
              <a:rPr lang="en-US" sz="1500" dirty="0"/>
              <a:t>may </a:t>
            </a:r>
            <a:r>
              <a:rPr lang="en-US" sz="1500" dirty="0" smtClean="0"/>
              <a:t>transfer best practices, such </a:t>
            </a:r>
            <a:r>
              <a:rPr lang="en-US" sz="1500" dirty="0"/>
              <a:t>as new way of </a:t>
            </a:r>
            <a:r>
              <a:rPr lang="en-US" sz="1500" dirty="0" smtClean="0"/>
              <a:t>working </a:t>
            </a:r>
            <a:endParaRPr lang="en-US" sz="1500" dirty="0" smtClean="0"/>
          </a:p>
          <a:p>
            <a:pPr lvl="1">
              <a:spcBef>
                <a:spcPts val="450"/>
              </a:spcBef>
            </a:pPr>
            <a:r>
              <a:rPr lang="en-US" sz="1500" dirty="0" smtClean="0"/>
              <a:t>Cop </a:t>
            </a:r>
            <a:r>
              <a:rPr lang="en-US" sz="1500" dirty="0" smtClean="0"/>
              <a:t>may help develop professional skills </a:t>
            </a:r>
            <a:endParaRPr lang="en-US" sz="1500" dirty="0"/>
          </a:p>
          <a:p>
            <a:pPr lvl="1">
              <a:spcBef>
                <a:spcPts val="450"/>
              </a:spcBef>
            </a:pPr>
            <a:r>
              <a:rPr lang="en-US" sz="1500" dirty="0" err="1"/>
              <a:t>CoP</a:t>
            </a:r>
            <a:r>
              <a:rPr lang="en-US" sz="1500" dirty="0"/>
              <a:t> </a:t>
            </a:r>
            <a:r>
              <a:rPr lang="en-US" sz="1500" dirty="0" smtClean="0"/>
              <a:t>may help organizations to recruit and retain talent</a:t>
            </a:r>
            <a:endParaRPr lang="en-US" sz="1500" dirty="0"/>
          </a:p>
          <a:p>
            <a:pPr marL="342900" lvl="1" indent="0">
              <a:spcBef>
                <a:spcPts val="0"/>
              </a:spcBef>
              <a:buNone/>
            </a:pPr>
            <a:endParaRPr lang="en-US" sz="1800" dirty="0"/>
          </a:p>
          <a:p>
            <a:pPr>
              <a:spcBef>
                <a:spcPts val="0"/>
              </a:spcBef>
              <a:buNone/>
            </a:pPr>
            <a:endParaRPr lang="en-US" sz="1350" b="1" dirty="0"/>
          </a:p>
          <a:p>
            <a:pPr>
              <a:spcBef>
                <a:spcPts val="0"/>
              </a:spcBef>
              <a:buNone/>
            </a:pPr>
            <a:endParaRPr lang="sv-SE" sz="1350" b="1"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endParaRPr lang="sv-SE" sz="1350" dirty="0"/>
          </a:p>
          <a:p>
            <a:pPr>
              <a:buNone/>
            </a:pPr>
            <a:endParaRPr lang="sv-SE" sz="1350" dirty="0"/>
          </a:p>
          <a:p>
            <a:pPr lvl="1"/>
            <a:endParaRPr lang="sv-SE" sz="1500" dirty="0"/>
          </a:p>
          <a:p>
            <a:pPr>
              <a:buNone/>
            </a:pPr>
            <a:endParaRPr lang="sv-SE" dirty="0" smtClean="0"/>
          </a:p>
        </p:txBody>
      </p:sp>
      <p:sp>
        <p:nvSpPr>
          <p:cNvPr id="5" name="Title 1"/>
          <p:cNvSpPr>
            <a:spLocks noGrp="1"/>
          </p:cNvSpPr>
          <p:nvPr>
            <p:ph type="title"/>
          </p:nvPr>
        </p:nvSpPr>
        <p:spPr>
          <a:xfrm>
            <a:off x="318977" y="548879"/>
            <a:ext cx="6172200" cy="857250"/>
          </a:xfrm>
        </p:spPr>
        <p:txBody>
          <a:bodyPr>
            <a:normAutofit/>
          </a:bodyPr>
          <a:lstStyle/>
          <a:p>
            <a:pPr algn="l"/>
            <a:r>
              <a:rPr lang="sv-SE" sz="2700" dirty="0" smtClean="0"/>
              <a:t>Community </a:t>
            </a:r>
            <a:r>
              <a:rPr lang="sv-SE" sz="2700" dirty="0" err="1"/>
              <a:t>of</a:t>
            </a:r>
            <a:r>
              <a:rPr lang="sv-SE" sz="2700" dirty="0"/>
              <a:t> </a:t>
            </a:r>
            <a:r>
              <a:rPr lang="sv-SE" sz="2700" dirty="0" err="1" smtClean="0"/>
              <a:t>Practice</a:t>
            </a:r>
            <a:r>
              <a:rPr lang="sv-SE" sz="2700" dirty="0" smtClean="0"/>
              <a:t> </a:t>
            </a:r>
            <a:r>
              <a:rPr lang="sv-SE" sz="2700" dirty="0"/>
              <a:t>(CoP)</a:t>
            </a:r>
          </a:p>
        </p:txBody>
      </p:sp>
      <p:sp>
        <p:nvSpPr>
          <p:cNvPr id="6" name="TextBox 5"/>
          <p:cNvSpPr txBox="1"/>
          <p:nvPr/>
        </p:nvSpPr>
        <p:spPr>
          <a:xfrm>
            <a:off x="1386840" y="4389120"/>
            <a:ext cx="7322820" cy="523220"/>
          </a:xfrm>
          <a:prstGeom prst="rect">
            <a:avLst/>
          </a:prstGeom>
          <a:noFill/>
        </p:spPr>
        <p:txBody>
          <a:bodyPr wrap="square" rtlCol="0">
            <a:spAutoFit/>
          </a:bodyPr>
          <a:lstStyle/>
          <a:p>
            <a:pPr algn="r"/>
            <a:r>
              <a:rPr lang="en-US" sz="1400" dirty="0" smtClean="0"/>
              <a:t>(Wenger</a:t>
            </a:r>
            <a:r>
              <a:rPr lang="en-US" sz="1400" dirty="0"/>
              <a:t>, E. C., &amp; Snyder, W. M. (2000). Communities of practice: The organizational frontier. </a:t>
            </a:r>
            <a:r>
              <a:rPr lang="en-US" sz="1400" i="1" dirty="0"/>
              <a:t>Harvard business review</a:t>
            </a:r>
            <a:r>
              <a:rPr lang="en-US" sz="1400" dirty="0"/>
              <a:t>, </a:t>
            </a:r>
            <a:r>
              <a:rPr lang="en-US" sz="1400" i="1" dirty="0"/>
              <a:t>78</a:t>
            </a:r>
            <a:r>
              <a:rPr lang="en-US" sz="1400" dirty="0"/>
              <a:t>(1), 139-146</a:t>
            </a:r>
            <a:r>
              <a:rPr lang="en-US" sz="1400" dirty="0" smtClean="0"/>
              <a:t>.)</a:t>
            </a:r>
            <a:endParaRPr lang="sv-SE" sz="14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713631696"/>
      </p:ext>
    </p:extLst>
  </p:cSld>
  <p:clrMapOvr>
    <a:masterClrMapping/>
  </p:clrMapOvr>
  <mc:AlternateContent xmlns:mc="http://schemas.openxmlformats.org/markup-compatibility/2006">
    <mc:Choice xmlns:p14="http://schemas.microsoft.com/office/powerpoint/2010/main" Requires="p14">
      <p:transition spd="slow" p14:dur="2000" advTm="42549"/>
    </mc:Choice>
    <mc:Fallback>
      <p:transition spd="slow" advTm="42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823806" y="1289282"/>
            <a:ext cx="6372708" cy="4353948"/>
          </a:xfrm>
        </p:spPr>
        <p:txBody>
          <a:bodyPr>
            <a:normAutofit/>
          </a:bodyPr>
          <a:lstStyle/>
          <a:p>
            <a:pPr>
              <a:spcBef>
                <a:spcPts val="0"/>
              </a:spcBef>
            </a:pPr>
            <a:r>
              <a:rPr lang="en-US" sz="1600" dirty="0" err="1" smtClean="0"/>
              <a:t>CoP</a:t>
            </a:r>
            <a:r>
              <a:rPr lang="en-US" sz="1600" dirty="0" smtClean="0"/>
              <a:t> </a:t>
            </a:r>
            <a:r>
              <a:rPr lang="en-US" sz="1600" dirty="0"/>
              <a:t>could be understood by compare it to:</a:t>
            </a:r>
          </a:p>
          <a:p>
            <a:pPr lvl="1">
              <a:spcBef>
                <a:spcPts val="0"/>
              </a:spcBef>
            </a:pPr>
            <a:r>
              <a:rPr lang="en-US" sz="1600" dirty="0"/>
              <a:t>Project </a:t>
            </a:r>
            <a:r>
              <a:rPr lang="en-US" sz="1600" dirty="0" smtClean="0"/>
              <a:t>team</a:t>
            </a:r>
            <a:endParaRPr lang="en-US" sz="1600" dirty="0"/>
          </a:p>
          <a:p>
            <a:pPr lvl="1">
              <a:spcBef>
                <a:spcPts val="0"/>
              </a:spcBef>
            </a:pPr>
            <a:r>
              <a:rPr lang="en-US" sz="1600" dirty="0"/>
              <a:t>Community of </a:t>
            </a:r>
            <a:r>
              <a:rPr lang="en-US" sz="1600" dirty="0" smtClean="0"/>
              <a:t>Interest (</a:t>
            </a:r>
            <a:r>
              <a:rPr lang="en-US" sz="1600" dirty="0" err="1" smtClean="0"/>
              <a:t>CoI</a:t>
            </a:r>
            <a:r>
              <a:rPr lang="en-US" sz="1600" dirty="0" smtClean="0"/>
              <a:t>)</a:t>
            </a:r>
            <a:endParaRPr lang="en-US" sz="1600" dirty="0"/>
          </a:p>
          <a:p>
            <a:pPr>
              <a:spcBef>
                <a:spcPts val="0"/>
              </a:spcBef>
              <a:buNone/>
            </a:pPr>
            <a:endParaRPr lang="en-US" sz="1350" b="1" dirty="0"/>
          </a:p>
          <a:p>
            <a:pPr>
              <a:spcBef>
                <a:spcPts val="0"/>
              </a:spcBef>
              <a:buNone/>
            </a:pPr>
            <a:endParaRPr lang="sv-SE" sz="1350" b="1"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endParaRPr lang="sv-SE" sz="1350" dirty="0"/>
          </a:p>
          <a:p>
            <a:pPr>
              <a:buNone/>
            </a:pPr>
            <a:endParaRPr lang="sv-SE" sz="1350" dirty="0"/>
          </a:p>
          <a:p>
            <a:pPr lvl="1"/>
            <a:endParaRPr lang="sv-SE" sz="1500" dirty="0"/>
          </a:p>
          <a:p>
            <a:pPr>
              <a:buNone/>
            </a:pPr>
            <a:endParaRPr lang="sv-SE" dirty="0" smtClean="0"/>
          </a:p>
        </p:txBody>
      </p:sp>
      <p:sp>
        <p:nvSpPr>
          <p:cNvPr id="5" name="Title 1"/>
          <p:cNvSpPr>
            <a:spLocks noGrp="1"/>
          </p:cNvSpPr>
          <p:nvPr>
            <p:ph type="title"/>
          </p:nvPr>
        </p:nvSpPr>
        <p:spPr>
          <a:xfrm>
            <a:off x="823806" y="432032"/>
            <a:ext cx="6172200" cy="857250"/>
          </a:xfrm>
        </p:spPr>
        <p:txBody>
          <a:bodyPr>
            <a:normAutofit/>
          </a:bodyPr>
          <a:lstStyle/>
          <a:p>
            <a:pPr algn="l"/>
            <a:r>
              <a:rPr lang="sv-SE" sz="2700" dirty="0" smtClean="0"/>
              <a:t>Community </a:t>
            </a:r>
            <a:r>
              <a:rPr lang="sv-SE" sz="2700" dirty="0" err="1"/>
              <a:t>of</a:t>
            </a:r>
            <a:r>
              <a:rPr lang="sv-SE" sz="2700" dirty="0"/>
              <a:t> </a:t>
            </a:r>
            <a:r>
              <a:rPr lang="sv-SE" sz="2700" dirty="0" err="1" smtClean="0"/>
              <a:t>Practice</a:t>
            </a:r>
            <a:r>
              <a:rPr lang="sv-SE" sz="2700" dirty="0" smtClean="0"/>
              <a:t> </a:t>
            </a:r>
            <a:r>
              <a:rPr lang="sv-SE" sz="2700" dirty="0"/>
              <a:t>(CoP)</a:t>
            </a:r>
          </a:p>
        </p:txBody>
      </p:sp>
      <p:sp>
        <p:nvSpPr>
          <p:cNvPr id="4" name="TextBox 3"/>
          <p:cNvSpPr txBox="1"/>
          <p:nvPr/>
        </p:nvSpPr>
        <p:spPr>
          <a:xfrm>
            <a:off x="4680012" y="4407954"/>
            <a:ext cx="3186354" cy="300082"/>
          </a:xfrm>
          <a:prstGeom prst="rect">
            <a:avLst/>
          </a:prstGeom>
          <a:noFill/>
        </p:spPr>
        <p:txBody>
          <a:bodyPr wrap="square" rtlCol="0">
            <a:spAutoFit/>
          </a:bodyPr>
          <a:lstStyle/>
          <a:p>
            <a:r>
              <a:rPr lang="sv-SE" sz="1350" dirty="0"/>
              <a:t>(</a:t>
            </a:r>
            <a:r>
              <a:rPr lang="sv-SE" sz="1350" dirty="0" err="1" smtClean="0"/>
              <a:t>Wikipedia</a:t>
            </a:r>
            <a:r>
              <a:rPr lang="sv-SE" sz="1350" dirty="0"/>
              <a:t>: Community </a:t>
            </a:r>
            <a:r>
              <a:rPr lang="sv-SE" sz="1350" dirty="0" err="1"/>
              <a:t>of</a:t>
            </a:r>
            <a:r>
              <a:rPr lang="sv-SE" sz="1350" dirty="0"/>
              <a:t> </a:t>
            </a:r>
            <a:r>
              <a:rPr lang="sv-SE" sz="1350" dirty="0" err="1" smtClean="0"/>
              <a:t>practices</a:t>
            </a:r>
            <a:r>
              <a:rPr lang="sv-SE" sz="1350" dirty="0" smtClean="0"/>
              <a:t>)</a:t>
            </a:r>
            <a:endParaRPr lang="sv-SE" sz="135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042210470"/>
      </p:ext>
    </p:extLst>
  </p:cSld>
  <p:clrMapOvr>
    <a:masterClrMapping/>
  </p:clrMapOvr>
  <mc:AlternateContent xmlns:mc="http://schemas.openxmlformats.org/markup-compatibility/2006">
    <mc:Choice xmlns:p14="http://schemas.microsoft.com/office/powerpoint/2010/main" Requires="p14">
      <p:transition spd="slow" p14:dur="2000" advTm="9351"/>
    </mc:Choice>
    <mc:Fallback>
      <p:transition spd="slow" advTm="9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777618" y="1211879"/>
            <a:ext cx="7682569" cy="3359915"/>
          </a:xfrm>
        </p:spPr>
        <p:txBody>
          <a:bodyPr>
            <a:normAutofit/>
          </a:bodyPr>
          <a:lstStyle/>
          <a:p>
            <a:pPr marL="0" indent="0">
              <a:spcBef>
                <a:spcPts val="0"/>
              </a:spcBef>
              <a:buNone/>
            </a:pPr>
            <a:r>
              <a:rPr lang="sv-SE" sz="1800" b="1" dirty="0" smtClean="0"/>
              <a:t>Project </a:t>
            </a:r>
            <a:r>
              <a:rPr lang="sv-SE" sz="1800" b="1" dirty="0" smtClean="0"/>
              <a:t>team:</a:t>
            </a:r>
            <a:endParaRPr lang="sv-SE" sz="1800" b="1" dirty="0"/>
          </a:p>
          <a:p>
            <a:pPr>
              <a:spcBef>
                <a:spcPts val="0"/>
              </a:spcBef>
            </a:pPr>
            <a:r>
              <a:rPr lang="sv-SE" sz="1600" dirty="0"/>
              <a:t>P</a:t>
            </a:r>
            <a:r>
              <a:rPr lang="sv-SE" sz="1600" dirty="0" smtClean="0"/>
              <a:t>roject </a:t>
            </a:r>
            <a:r>
              <a:rPr lang="sv-SE" sz="1600" dirty="0" smtClean="0"/>
              <a:t>team </a:t>
            </a:r>
            <a:r>
              <a:rPr lang="sv-SE" sz="1600" dirty="0" smtClean="0"/>
              <a:t>- </a:t>
            </a:r>
            <a:r>
              <a:rPr lang="sv-SE" sz="1600" dirty="0" smtClean="0"/>
              <a:t>has </a:t>
            </a:r>
            <a:r>
              <a:rPr lang="sv-SE" sz="1600" dirty="0" err="1" smtClean="0"/>
              <a:t>goals</a:t>
            </a:r>
            <a:r>
              <a:rPr lang="sv-SE" sz="1600" dirty="0"/>
              <a:t>, milestones and </a:t>
            </a:r>
            <a:r>
              <a:rPr lang="sv-SE" sz="1600" dirty="0" err="1" smtClean="0"/>
              <a:t>results</a:t>
            </a:r>
            <a:r>
              <a:rPr lang="sv-SE" sz="1600" dirty="0" smtClean="0"/>
              <a:t> – </a:t>
            </a:r>
            <a:r>
              <a:rPr lang="sv-SE" sz="1600" dirty="0" err="1" smtClean="0"/>
              <a:t>related</a:t>
            </a:r>
            <a:r>
              <a:rPr lang="sv-SE" sz="1600" dirty="0" smtClean="0"/>
              <a:t> to the overall </a:t>
            </a:r>
            <a:r>
              <a:rPr lang="sv-SE" sz="1600" dirty="0" err="1" smtClean="0"/>
              <a:t>goals</a:t>
            </a:r>
            <a:r>
              <a:rPr lang="sv-SE" sz="1600" dirty="0" smtClean="0"/>
              <a:t> </a:t>
            </a:r>
            <a:r>
              <a:rPr lang="sv-SE" sz="1600" dirty="0" err="1" smtClean="0"/>
              <a:t>of</a:t>
            </a:r>
            <a:r>
              <a:rPr lang="sv-SE" sz="1600" dirty="0" smtClean="0"/>
              <a:t> the </a:t>
            </a:r>
            <a:r>
              <a:rPr lang="sv-SE" sz="1600" dirty="0" err="1" smtClean="0"/>
              <a:t>organization</a:t>
            </a:r>
            <a:endParaRPr lang="sv-SE" sz="1600" dirty="0"/>
          </a:p>
          <a:p>
            <a:pPr>
              <a:spcBef>
                <a:spcPts val="0"/>
              </a:spcBef>
            </a:pPr>
            <a:r>
              <a:rPr lang="sv-SE" sz="1600" dirty="0"/>
              <a:t>P</a:t>
            </a:r>
            <a:r>
              <a:rPr lang="sv-SE" sz="1600" dirty="0" smtClean="0"/>
              <a:t>roject </a:t>
            </a:r>
            <a:r>
              <a:rPr lang="sv-SE" sz="1600" dirty="0"/>
              <a:t>team </a:t>
            </a:r>
            <a:r>
              <a:rPr lang="sv-SE" sz="1600" dirty="0" smtClean="0"/>
              <a:t>- </a:t>
            </a:r>
            <a:r>
              <a:rPr lang="sv-SE" sz="1600" dirty="0" err="1" smtClean="0"/>
              <a:t>members</a:t>
            </a:r>
            <a:r>
              <a:rPr lang="sv-SE" sz="1600" dirty="0" smtClean="0"/>
              <a:t> </a:t>
            </a:r>
            <a:r>
              <a:rPr lang="sv-SE" sz="1600" dirty="0" err="1" smtClean="0"/>
              <a:t>are</a:t>
            </a:r>
            <a:r>
              <a:rPr lang="sv-SE" sz="1600" dirty="0" smtClean="0"/>
              <a:t> </a:t>
            </a:r>
            <a:r>
              <a:rPr lang="sv-SE" sz="1600" dirty="0" err="1" smtClean="0"/>
              <a:t>selected</a:t>
            </a:r>
            <a:r>
              <a:rPr lang="sv-SE" sz="1600" dirty="0" smtClean="0"/>
              <a:t> by management</a:t>
            </a:r>
          </a:p>
          <a:p>
            <a:pPr>
              <a:spcBef>
                <a:spcPts val="0"/>
              </a:spcBef>
            </a:pPr>
            <a:r>
              <a:rPr lang="sv-SE" sz="1600" dirty="0"/>
              <a:t>P</a:t>
            </a:r>
            <a:r>
              <a:rPr lang="sv-SE" sz="1600" dirty="0" smtClean="0"/>
              <a:t>roject </a:t>
            </a:r>
            <a:r>
              <a:rPr lang="sv-SE" sz="1600" dirty="0" smtClean="0"/>
              <a:t>team </a:t>
            </a:r>
            <a:r>
              <a:rPr lang="sv-SE" sz="1600" dirty="0" smtClean="0"/>
              <a:t>- </a:t>
            </a:r>
            <a:r>
              <a:rPr lang="sv-SE" sz="1600" dirty="0" smtClean="0"/>
              <a:t>disbands </a:t>
            </a:r>
            <a:r>
              <a:rPr lang="sv-SE" sz="1600" dirty="0" err="1" smtClean="0"/>
              <a:t>when</a:t>
            </a:r>
            <a:r>
              <a:rPr lang="sv-SE" sz="1600" dirty="0" smtClean="0"/>
              <a:t> the </a:t>
            </a:r>
            <a:r>
              <a:rPr lang="sv-SE" sz="1600" dirty="0" err="1" smtClean="0"/>
              <a:t>project</a:t>
            </a:r>
            <a:r>
              <a:rPr lang="sv-SE" sz="1600" dirty="0" smtClean="0"/>
              <a:t> has </a:t>
            </a:r>
            <a:r>
              <a:rPr lang="sv-SE" sz="1600" dirty="0" err="1" smtClean="0"/>
              <a:t>finished</a:t>
            </a:r>
            <a:endParaRPr lang="sv-SE" sz="1600" dirty="0"/>
          </a:p>
          <a:p>
            <a:pPr marL="0" indent="0">
              <a:spcBef>
                <a:spcPts val="0"/>
              </a:spcBef>
              <a:buNone/>
            </a:pPr>
            <a:endParaRPr lang="sv-SE" sz="1350" dirty="0"/>
          </a:p>
          <a:p>
            <a:pPr>
              <a:spcBef>
                <a:spcPts val="0"/>
              </a:spcBef>
              <a:buNone/>
            </a:pPr>
            <a:endParaRPr lang="sv-SE" sz="1350" dirty="0"/>
          </a:p>
          <a:p>
            <a:endParaRPr lang="sv-SE" sz="1350" dirty="0"/>
          </a:p>
          <a:p>
            <a:pPr>
              <a:buNone/>
            </a:pPr>
            <a:endParaRPr lang="sv-SE" sz="1350" dirty="0"/>
          </a:p>
          <a:p>
            <a:pPr lvl="1"/>
            <a:endParaRPr lang="sv-SE" sz="1500" dirty="0"/>
          </a:p>
          <a:p>
            <a:pPr>
              <a:buNone/>
            </a:pPr>
            <a:endParaRPr lang="sv-SE" dirty="0" smtClean="0"/>
          </a:p>
        </p:txBody>
      </p:sp>
      <p:sp>
        <p:nvSpPr>
          <p:cNvPr id="5" name="Title 1"/>
          <p:cNvSpPr>
            <a:spLocks noGrp="1"/>
          </p:cNvSpPr>
          <p:nvPr>
            <p:ph type="title"/>
          </p:nvPr>
        </p:nvSpPr>
        <p:spPr>
          <a:xfrm>
            <a:off x="677825" y="537303"/>
            <a:ext cx="6172200" cy="857250"/>
          </a:xfrm>
        </p:spPr>
        <p:txBody>
          <a:bodyPr>
            <a:normAutofit/>
          </a:bodyPr>
          <a:lstStyle/>
          <a:p>
            <a:r>
              <a:rPr lang="sv-SE" sz="2700" dirty="0"/>
              <a:t>Projects </a:t>
            </a:r>
            <a:r>
              <a:rPr lang="sv-SE" sz="2700" dirty="0" smtClean="0"/>
              <a:t>team </a:t>
            </a:r>
            <a:r>
              <a:rPr lang="sv-SE" sz="2700" dirty="0"/>
              <a:t>vs CoP</a:t>
            </a:r>
          </a:p>
        </p:txBody>
      </p:sp>
      <p:sp>
        <p:nvSpPr>
          <p:cNvPr id="6" name="TextBox 5"/>
          <p:cNvSpPr txBox="1"/>
          <p:nvPr/>
        </p:nvSpPr>
        <p:spPr>
          <a:xfrm>
            <a:off x="5883055" y="4089038"/>
            <a:ext cx="3186354" cy="300082"/>
          </a:xfrm>
          <a:prstGeom prst="rect">
            <a:avLst/>
          </a:prstGeom>
          <a:noFill/>
        </p:spPr>
        <p:txBody>
          <a:bodyPr wrap="square" rtlCol="0">
            <a:spAutoFit/>
          </a:bodyPr>
          <a:lstStyle/>
          <a:p>
            <a:r>
              <a:rPr lang="sv-SE" sz="1350" dirty="0"/>
              <a:t>(</a:t>
            </a:r>
            <a:r>
              <a:rPr lang="sv-SE" sz="1350" dirty="0" err="1" smtClean="0"/>
              <a:t>Wikipedia</a:t>
            </a:r>
            <a:r>
              <a:rPr lang="sv-SE" sz="1350" dirty="0"/>
              <a:t>: Community </a:t>
            </a:r>
            <a:r>
              <a:rPr lang="sv-SE" sz="1350" dirty="0" err="1"/>
              <a:t>of</a:t>
            </a:r>
            <a:r>
              <a:rPr lang="sv-SE" sz="1350" dirty="0"/>
              <a:t> </a:t>
            </a:r>
            <a:r>
              <a:rPr lang="sv-SE" sz="1350" dirty="0" err="1" smtClean="0"/>
              <a:t>practices</a:t>
            </a:r>
            <a:r>
              <a:rPr lang="sv-SE" sz="1350" dirty="0" smtClean="0"/>
              <a:t>)</a:t>
            </a:r>
            <a:endParaRPr lang="sv-SE" sz="1350" dirty="0"/>
          </a:p>
        </p:txBody>
      </p:sp>
      <p:sp>
        <p:nvSpPr>
          <p:cNvPr id="7" name="TextBox 6"/>
          <p:cNvSpPr txBox="1"/>
          <p:nvPr/>
        </p:nvSpPr>
        <p:spPr>
          <a:xfrm>
            <a:off x="1386840" y="4389120"/>
            <a:ext cx="7322820" cy="523220"/>
          </a:xfrm>
          <a:prstGeom prst="rect">
            <a:avLst/>
          </a:prstGeom>
          <a:noFill/>
        </p:spPr>
        <p:txBody>
          <a:bodyPr wrap="square" rtlCol="0">
            <a:spAutoFit/>
          </a:bodyPr>
          <a:lstStyle/>
          <a:p>
            <a:pPr algn="r"/>
            <a:r>
              <a:rPr lang="en-US" sz="1400" dirty="0" smtClean="0"/>
              <a:t>(Wenger</a:t>
            </a:r>
            <a:r>
              <a:rPr lang="en-US" sz="1400" dirty="0"/>
              <a:t>, E. C., &amp; Snyder, W. M. (2000). Communities of practice: The organizational frontier. </a:t>
            </a:r>
            <a:r>
              <a:rPr lang="en-US" sz="1400" i="1" dirty="0"/>
              <a:t>Harvard business review</a:t>
            </a:r>
            <a:r>
              <a:rPr lang="en-US" sz="1400" dirty="0"/>
              <a:t>, </a:t>
            </a:r>
            <a:r>
              <a:rPr lang="en-US" sz="1400" i="1" dirty="0"/>
              <a:t>78</a:t>
            </a:r>
            <a:r>
              <a:rPr lang="en-US" sz="1400" dirty="0"/>
              <a:t>(1), 139-146</a:t>
            </a:r>
            <a:r>
              <a:rPr lang="en-US" sz="1400" dirty="0" smtClean="0"/>
              <a:t>.)</a:t>
            </a:r>
            <a:endParaRPr lang="sv-SE" sz="14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48711915"/>
      </p:ext>
    </p:extLst>
  </p:cSld>
  <p:clrMapOvr>
    <a:masterClrMapping/>
  </p:clrMapOvr>
  <mc:AlternateContent xmlns:mc="http://schemas.openxmlformats.org/markup-compatibility/2006">
    <mc:Choice xmlns:p14="http://schemas.microsoft.com/office/powerpoint/2010/main" Requires="p14">
      <p:transition spd="slow" p14:dur="2000" advTm="25714"/>
    </mc:Choice>
    <mc:Fallback>
      <p:transition spd="slow" advTm="25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521549" y="1424736"/>
            <a:ext cx="8027027" cy="4353948"/>
          </a:xfrm>
        </p:spPr>
        <p:txBody>
          <a:bodyPr>
            <a:normAutofit/>
          </a:bodyPr>
          <a:lstStyle/>
          <a:p>
            <a:pPr>
              <a:spcBef>
                <a:spcPts val="0"/>
              </a:spcBef>
              <a:buNone/>
            </a:pPr>
            <a:r>
              <a:rPr lang="sv-SE" sz="1800" b="1" dirty="0" smtClean="0"/>
              <a:t>Community </a:t>
            </a:r>
            <a:r>
              <a:rPr lang="sv-SE" sz="1800" b="1" dirty="0" err="1"/>
              <a:t>of</a:t>
            </a:r>
            <a:r>
              <a:rPr lang="sv-SE" sz="1800" b="1" dirty="0"/>
              <a:t> </a:t>
            </a:r>
            <a:r>
              <a:rPr lang="sv-SE" sz="1800" b="1" dirty="0" err="1" smtClean="0"/>
              <a:t>Practice</a:t>
            </a:r>
            <a:r>
              <a:rPr lang="sv-SE" sz="1800" b="1" dirty="0" smtClean="0"/>
              <a:t> </a:t>
            </a:r>
            <a:r>
              <a:rPr lang="sv-SE" sz="1800" b="1" dirty="0"/>
              <a:t>(</a:t>
            </a:r>
            <a:r>
              <a:rPr lang="sv-SE" sz="1800" b="1" dirty="0" err="1" smtClean="0"/>
              <a:t>CoP</a:t>
            </a:r>
            <a:r>
              <a:rPr lang="sv-SE" sz="1800" b="1" dirty="0" smtClean="0"/>
              <a:t>):</a:t>
            </a:r>
            <a:endParaRPr lang="sv-SE" sz="1800" b="1" dirty="0"/>
          </a:p>
          <a:p>
            <a:pPr>
              <a:spcBef>
                <a:spcPts val="0"/>
              </a:spcBef>
            </a:pPr>
            <a:r>
              <a:rPr lang="sv-SE" sz="1400" dirty="0" err="1" smtClean="0"/>
              <a:t>CoP</a:t>
            </a:r>
            <a:r>
              <a:rPr lang="sv-SE" sz="1400" dirty="0" smtClean="0"/>
              <a:t> </a:t>
            </a:r>
            <a:r>
              <a:rPr lang="sv-SE" sz="1400" dirty="0" smtClean="0"/>
              <a:t>- </a:t>
            </a:r>
            <a:r>
              <a:rPr lang="sv-SE" sz="1400" dirty="0" smtClean="0"/>
              <a:t>is </a:t>
            </a:r>
            <a:r>
              <a:rPr lang="sv-SE" sz="1400" dirty="0"/>
              <a:t>often organically created – </a:t>
            </a:r>
            <a:r>
              <a:rPr lang="sv-SE" sz="1400" dirty="0" smtClean="0"/>
              <a:t>it </a:t>
            </a:r>
            <a:r>
              <a:rPr lang="sv-SE" sz="1400" dirty="0"/>
              <a:t>can emerge without any formal decision</a:t>
            </a:r>
          </a:p>
          <a:p>
            <a:pPr>
              <a:spcBef>
                <a:spcPts val="0"/>
              </a:spcBef>
            </a:pPr>
            <a:r>
              <a:rPr lang="sv-SE" sz="1400" dirty="0" err="1" smtClean="0"/>
              <a:t>CoP</a:t>
            </a:r>
            <a:r>
              <a:rPr lang="sv-SE" sz="1400" dirty="0" smtClean="0"/>
              <a:t> </a:t>
            </a:r>
            <a:r>
              <a:rPr lang="sv-SE" sz="1400" dirty="0" smtClean="0"/>
              <a:t>- </a:t>
            </a:r>
            <a:r>
              <a:rPr lang="sv-SE" sz="1400" dirty="0" smtClean="0"/>
              <a:t>has </a:t>
            </a:r>
            <a:r>
              <a:rPr lang="sv-SE" sz="1400" dirty="0" err="1" smtClean="0"/>
              <a:t>their</a:t>
            </a:r>
            <a:r>
              <a:rPr lang="sv-SE" sz="1400" dirty="0" smtClean="0"/>
              <a:t> </a:t>
            </a:r>
            <a:r>
              <a:rPr lang="sv-SE" sz="1400" dirty="0" err="1" smtClean="0"/>
              <a:t>own</a:t>
            </a:r>
            <a:r>
              <a:rPr lang="sv-SE" sz="1400" dirty="0" smtClean="0"/>
              <a:t> agendas, </a:t>
            </a:r>
            <a:r>
              <a:rPr lang="sv-SE" sz="1400" dirty="0" err="1" smtClean="0"/>
              <a:t>leadership</a:t>
            </a:r>
            <a:r>
              <a:rPr lang="sv-SE" sz="1400" dirty="0" smtClean="0"/>
              <a:t> and budget (</a:t>
            </a:r>
            <a:r>
              <a:rPr lang="sv-SE" sz="1400" dirty="0" err="1" smtClean="0"/>
              <a:t>if</a:t>
            </a:r>
            <a:r>
              <a:rPr lang="sv-SE" sz="1400" dirty="0" smtClean="0"/>
              <a:t> </a:t>
            </a:r>
            <a:r>
              <a:rPr lang="sv-SE" sz="1400" dirty="0" err="1" smtClean="0"/>
              <a:t>any</a:t>
            </a:r>
            <a:r>
              <a:rPr lang="sv-SE" sz="1400" dirty="0" smtClean="0"/>
              <a:t>) </a:t>
            </a:r>
            <a:r>
              <a:rPr lang="sv-SE" sz="1400" dirty="0" err="1" smtClean="0"/>
              <a:t>compared</a:t>
            </a:r>
            <a:r>
              <a:rPr lang="sv-SE" sz="1400" dirty="0" smtClean="0"/>
              <a:t> to the </a:t>
            </a:r>
            <a:r>
              <a:rPr lang="sv-SE" sz="1400" dirty="0" err="1" smtClean="0"/>
              <a:t>organization</a:t>
            </a:r>
            <a:endParaRPr lang="sv-SE" sz="1400" dirty="0" smtClean="0"/>
          </a:p>
          <a:p>
            <a:pPr>
              <a:spcBef>
                <a:spcPts val="0"/>
              </a:spcBef>
            </a:pPr>
            <a:r>
              <a:rPr lang="sv-SE" sz="1400" dirty="0" err="1" smtClean="0"/>
              <a:t>CoP</a:t>
            </a:r>
            <a:r>
              <a:rPr lang="sv-SE" sz="1400" dirty="0" smtClean="0"/>
              <a:t> - </a:t>
            </a:r>
            <a:r>
              <a:rPr lang="sv-SE" sz="1400" dirty="0" err="1" smtClean="0"/>
              <a:t>membership</a:t>
            </a:r>
            <a:r>
              <a:rPr lang="sv-SE" sz="1400" dirty="0" smtClean="0"/>
              <a:t> </a:t>
            </a:r>
            <a:r>
              <a:rPr lang="sv-SE" sz="1400" dirty="0"/>
              <a:t>and the members’ roles changes when needs and interests change</a:t>
            </a:r>
          </a:p>
          <a:p>
            <a:pPr>
              <a:spcBef>
                <a:spcPts val="0"/>
              </a:spcBef>
            </a:pPr>
            <a:r>
              <a:rPr lang="sv-SE" sz="1400" dirty="0" err="1"/>
              <a:t>CoP</a:t>
            </a:r>
            <a:r>
              <a:rPr lang="sv-SE" sz="1400" dirty="0"/>
              <a:t> </a:t>
            </a:r>
            <a:r>
              <a:rPr lang="sv-SE" sz="1400" dirty="0" smtClean="0"/>
              <a:t>- </a:t>
            </a:r>
            <a:r>
              <a:rPr lang="sv-SE" sz="1400" dirty="0" err="1" smtClean="0"/>
              <a:t>exists</a:t>
            </a:r>
            <a:r>
              <a:rPr lang="sv-SE" sz="1400" dirty="0" smtClean="0"/>
              <a:t> </a:t>
            </a:r>
            <a:r>
              <a:rPr lang="sv-SE" sz="1400" dirty="0"/>
              <a:t>as long as members believe they have something to gain from and contribute to the community</a:t>
            </a:r>
          </a:p>
          <a:p>
            <a:pPr marL="0" indent="0">
              <a:spcBef>
                <a:spcPts val="0"/>
              </a:spcBef>
              <a:buNone/>
            </a:pPr>
            <a:endParaRPr lang="sv-SE" sz="1350" dirty="0"/>
          </a:p>
          <a:p>
            <a:pPr>
              <a:spcBef>
                <a:spcPts val="0"/>
              </a:spcBef>
              <a:buNone/>
            </a:pPr>
            <a:endParaRPr lang="sv-SE" sz="1350" dirty="0"/>
          </a:p>
          <a:p>
            <a:endParaRPr lang="sv-SE" sz="1350" dirty="0"/>
          </a:p>
          <a:p>
            <a:pPr>
              <a:buNone/>
            </a:pPr>
            <a:endParaRPr lang="sv-SE" sz="1350" dirty="0"/>
          </a:p>
          <a:p>
            <a:pPr lvl="1"/>
            <a:endParaRPr lang="sv-SE" sz="1500" dirty="0"/>
          </a:p>
          <a:p>
            <a:pPr>
              <a:buNone/>
            </a:pPr>
            <a:endParaRPr lang="sv-SE" dirty="0" smtClean="0"/>
          </a:p>
        </p:txBody>
      </p:sp>
      <p:sp>
        <p:nvSpPr>
          <p:cNvPr id="5" name="Title 1"/>
          <p:cNvSpPr>
            <a:spLocks noGrp="1"/>
          </p:cNvSpPr>
          <p:nvPr>
            <p:ph type="title"/>
          </p:nvPr>
        </p:nvSpPr>
        <p:spPr>
          <a:xfrm>
            <a:off x="521549" y="705709"/>
            <a:ext cx="6172200" cy="857250"/>
          </a:xfrm>
        </p:spPr>
        <p:txBody>
          <a:bodyPr>
            <a:normAutofit/>
          </a:bodyPr>
          <a:lstStyle/>
          <a:p>
            <a:pPr algn="l"/>
            <a:r>
              <a:rPr lang="sv-SE" sz="2700" dirty="0"/>
              <a:t>Projects teams vs CoP</a:t>
            </a:r>
          </a:p>
        </p:txBody>
      </p:sp>
      <p:sp>
        <p:nvSpPr>
          <p:cNvPr id="7" name="TextBox 6"/>
          <p:cNvSpPr txBox="1"/>
          <p:nvPr/>
        </p:nvSpPr>
        <p:spPr>
          <a:xfrm>
            <a:off x="6132349" y="4191336"/>
            <a:ext cx="3186354" cy="300082"/>
          </a:xfrm>
          <a:prstGeom prst="rect">
            <a:avLst/>
          </a:prstGeom>
          <a:noFill/>
        </p:spPr>
        <p:txBody>
          <a:bodyPr wrap="square" rtlCol="0">
            <a:spAutoFit/>
          </a:bodyPr>
          <a:lstStyle/>
          <a:p>
            <a:r>
              <a:rPr lang="sv-SE" sz="1350" dirty="0" smtClean="0"/>
              <a:t>(</a:t>
            </a:r>
            <a:r>
              <a:rPr lang="sv-SE" sz="1350" dirty="0" err="1" smtClean="0"/>
              <a:t>Wikipedia</a:t>
            </a:r>
            <a:r>
              <a:rPr lang="sv-SE" sz="1350" dirty="0" smtClean="0"/>
              <a:t>: Community </a:t>
            </a:r>
            <a:r>
              <a:rPr lang="sv-SE" sz="1350" dirty="0" err="1" smtClean="0"/>
              <a:t>of</a:t>
            </a:r>
            <a:r>
              <a:rPr lang="sv-SE" sz="1350" dirty="0" smtClean="0"/>
              <a:t> </a:t>
            </a:r>
            <a:r>
              <a:rPr lang="sv-SE" sz="1350" dirty="0" err="1" smtClean="0"/>
              <a:t>practices</a:t>
            </a:r>
            <a:r>
              <a:rPr lang="sv-SE" sz="1350" dirty="0" smtClean="0"/>
              <a:t>)</a:t>
            </a:r>
            <a:endParaRPr lang="sv-SE" sz="1350" dirty="0"/>
          </a:p>
        </p:txBody>
      </p:sp>
      <p:sp>
        <p:nvSpPr>
          <p:cNvPr id="8" name="TextBox 7"/>
          <p:cNvSpPr txBox="1"/>
          <p:nvPr/>
        </p:nvSpPr>
        <p:spPr>
          <a:xfrm>
            <a:off x="1533424" y="4491418"/>
            <a:ext cx="7322820" cy="523220"/>
          </a:xfrm>
          <a:prstGeom prst="rect">
            <a:avLst/>
          </a:prstGeom>
          <a:noFill/>
        </p:spPr>
        <p:txBody>
          <a:bodyPr wrap="square" rtlCol="0">
            <a:spAutoFit/>
          </a:bodyPr>
          <a:lstStyle/>
          <a:p>
            <a:pPr algn="r"/>
            <a:r>
              <a:rPr lang="en-US" sz="1400" dirty="0" smtClean="0"/>
              <a:t>(Wenger</a:t>
            </a:r>
            <a:r>
              <a:rPr lang="en-US" sz="1400" dirty="0"/>
              <a:t>, E. C., &amp; Snyder, W. M. (2000). Communities of practice: The organizational frontier. </a:t>
            </a:r>
            <a:r>
              <a:rPr lang="en-US" sz="1400" i="1" dirty="0"/>
              <a:t>Harvard business review</a:t>
            </a:r>
            <a:r>
              <a:rPr lang="en-US" sz="1400" dirty="0"/>
              <a:t>, </a:t>
            </a:r>
            <a:r>
              <a:rPr lang="en-US" sz="1400" i="1" dirty="0"/>
              <a:t>78</a:t>
            </a:r>
            <a:r>
              <a:rPr lang="en-US" sz="1400" dirty="0"/>
              <a:t>(1), 139-146</a:t>
            </a:r>
            <a:r>
              <a:rPr lang="en-US" sz="1400" dirty="0" smtClean="0"/>
              <a:t>.)</a:t>
            </a:r>
            <a:endParaRPr lang="sv-SE"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814100112"/>
      </p:ext>
    </p:extLst>
  </p:cSld>
  <p:clrMapOvr>
    <a:masterClrMapping/>
  </p:clrMapOvr>
  <mc:AlternateContent xmlns:mc="http://schemas.openxmlformats.org/markup-compatibility/2006">
    <mc:Choice xmlns:p14="http://schemas.microsoft.com/office/powerpoint/2010/main" Requires="p14">
      <p:transition spd="slow" p14:dur="2000" advTm="43013"/>
    </mc:Choice>
    <mc:Fallback>
      <p:transition spd="slow" advTm="4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800815" y="1278649"/>
            <a:ext cx="7065551" cy="2719192"/>
          </a:xfrm>
        </p:spPr>
        <p:txBody>
          <a:bodyPr>
            <a:normAutofit/>
          </a:bodyPr>
          <a:lstStyle/>
          <a:p>
            <a:pPr marL="0" indent="0">
              <a:spcBef>
                <a:spcPts val="0"/>
              </a:spcBef>
              <a:buNone/>
            </a:pPr>
            <a:r>
              <a:rPr lang="sv-SE" sz="1800" b="1" dirty="0" smtClean="0"/>
              <a:t>Community </a:t>
            </a:r>
            <a:r>
              <a:rPr lang="sv-SE" sz="1800" b="1" dirty="0"/>
              <a:t>of Interest (CoI):</a:t>
            </a:r>
          </a:p>
          <a:p>
            <a:pPr>
              <a:spcBef>
                <a:spcPts val="0"/>
              </a:spcBef>
            </a:pPr>
            <a:r>
              <a:rPr lang="sv-SE" sz="1600" dirty="0" err="1" smtClean="0"/>
              <a:t>CoI</a:t>
            </a:r>
            <a:r>
              <a:rPr lang="sv-SE" sz="1600" dirty="0" smtClean="0"/>
              <a:t> - is </a:t>
            </a:r>
            <a:r>
              <a:rPr lang="sv-SE" sz="1600" dirty="0"/>
              <a:t>a group of </a:t>
            </a:r>
            <a:r>
              <a:rPr lang="sv-SE" sz="1600" dirty="0" err="1"/>
              <a:t>people</a:t>
            </a:r>
            <a:r>
              <a:rPr lang="sv-SE" sz="1600" dirty="0"/>
              <a:t> </a:t>
            </a:r>
            <a:r>
              <a:rPr lang="sv-SE" sz="1600" dirty="0" err="1" smtClean="0"/>
              <a:t>sharing</a:t>
            </a:r>
            <a:r>
              <a:rPr lang="sv-SE" sz="1600" dirty="0" smtClean="0"/>
              <a:t> </a:t>
            </a:r>
            <a:r>
              <a:rPr lang="sv-SE" sz="1600" dirty="0"/>
              <a:t>information in a topic that interest them</a:t>
            </a:r>
          </a:p>
          <a:p>
            <a:pPr>
              <a:spcBef>
                <a:spcPts val="0"/>
              </a:spcBef>
            </a:pPr>
            <a:r>
              <a:rPr lang="sv-SE" sz="1600" dirty="0" err="1" smtClean="0"/>
              <a:t>CoI</a:t>
            </a:r>
            <a:r>
              <a:rPr lang="sv-SE" sz="1600" dirty="0" smtClean="0"/>
              <a:t> - </a:t>
            </a:r>
            <a:r>
              <a:rPr lang="sv-SE" sz="1600" dirty="0" err="1" smtClean="0"/>
              <a:t>members</a:t>
            </a:r>
            <a:r>
              <a:rPr lang="sv-SE" sz="1600" dirty="0" smtClean="0"/>
              <a:t> </a:t>
            </a:r>
            <a:r>
              <a:rPr lang="sv-SE" sz="1600" dirty="0"/>
              <a:t>are not necessary experts or practitioners of the topic around which the CoI has </a:t>
            </a:r>
            <a:r>
              <a:rPr lang="sv-SE" sz="1600" dirty="0" err="1"/>
              <a:t>been</a:t>
            </a:r>
            <a:r>
              <a:rPr lang="sv-SE" sz="1600" dirty="0"/>
              <a:t> </a:t>
            </a:r>
            <a:r>
              <a:rPr lang="sv-SE" sz="1600" dirty="0" err="1" smtClean="0"/>
              <a:t>formed</a:t>
            </a:r>
            <a:endParaRPr lang="sv-SE" sz="1600" dirty="0"/>
          </a:p>
          <a:p>
            <a:pPr>
              <a:spcBef>
                <a:spcPts val="0"/>
              </a:spcBef>
              <a:buNone/>
            </a:pPr>
            <a:endParaRPr lang="sv-SE" sz="1350" dirty="0"/>
          </a:p>
          <a:p>
            <a:endParaRPr lang="sv-SE" sz="1350" dirty="0"/>
          </a:p>
          <a:p>
            <a:pPr>
              <a:buNone/>
            </a:pPr>
            <a:endParaRPr lang="sv-SE" sz="1350" dirty="0"/>
          </a:p>
          <a:p>
            <a:pPr lvl="1"/>
            <a:endParaRPr lang="sv-SE" sz="1500" dirty="0"/>
          </a:p>
          <a:p>
            <a:pPr>
              <a:buNone/>
            </a:pPr>
            <a:endParaRPr lang="sv-SE" dirty="0" smtClean="0"/>
          </a:p>
        </p:txBody>
      </p:sp>
      <p:sp>
        <p:nvSpPr>
          <p:cNvPr id="5" name="Title 1"/>
          <p:cNvSpPr>
            <a:spLocks noGrp="1"/>
          </p:cNvSpPr>
          <p:nvPr>
            <p:ph type="title"/>
          </p:nvPr>
        </p:nvSpPr>
        <p:spPr>
          <a:xfrm>
            <a:off x="677826" y="620649"/>
            <a:ext cx="6172200" cy="857250"/>
          </a:xfrm>
        </p:spPr>
        <p:txBody>
          <a:bodyPr>
            <a:normAutofit/>
          </a:bodyPr>
          <a:lstStyle/>
          <a:p>
            <a:pPr algn="l"/>
            <a:r>
              <a:rPr lang="sv-SE" sz="2700" dirty="0"/>
              <a:t>Community of Interest vs CoP</a:t>
            </a:r>
          </a:p>
        </p:txBody>
      </p:sp>
      <p:sp>
        <p:nvSpPr>
          <p:cNvPr id="6" name="TextBox 5"/>
          <p:cNvSpPr txBox="1"/>
          <p:nvPr/>
        </p:nvSpPr>
        <p:spPr>
          <a:xfrm>
            <a:off x="6032998" y="4655841"/>
            <a:ext cx="3186354" cy="300082"/>
          </a:xfrm>
          <a:prstGeom prst="rect">
            <a:avLst/>
          </a:prstGeom>
          <a:noFill/>
        </p:spPr>
        <p:txBody>
          <a:bodyPr wrap="square" rtlCol="0">
            <a:spAutoFit/>
          </a:bodyPr>
          <a:lstStyle/>
          <a:p>
            <a:r>
              <a:rPr lang="sv-SE" sz="1350" dirty="0"/>
              <a:t>(</a:t>
            </a:r>
            <a:r>
              <a:rPr lang="sv-SE" sz="1350" dirty="0" err="1" smtClean="0"/>
              <a:t>Wikipedia</a:t>
            </a:r>
            <a:r>
              <a:rPr lang="sv-SE" sz="1350" dirty="0"/>
              <a:t>: Community </a:t>
            </a:r>
            <a:r>
              <a:rPr lang="sv-SE" sz="1350" dirty="0" err="1"/>
              <a:t>of</a:t>
            </a:r>
            <a:r>
              <a:rPr lang="sv-SE" sz="1350" dirty="0"/>
              <a:t> </a:t>
            </a:r>
            <a:r>
              <a:rPr lang="sv-SE" sz="1350" dirty="0" err="1" smtClean="0"/>
              <a:t>practices</a:t>
            </a:r>
            <a:r>
              <a:rPr lang="sv-SE" sz="1350" dirty="0" smtClean="0"/>
              <a:t>)</a:t>
            </a:r>
            <a:endParaRPr lang="sv-SE" sz="135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045634411"/>
      </p:ext>
    </p:extLst>
  </p:cSld>
  <p:clrMapOvr>
    <a:masterClrMapping/>
  </p:clrMapOvr>
  <mc:AlternateContent xmlns:mc="http://schemas.openxmlformats.org/markup-compatibility/2006">
    <mc:Choice xmlns:p14="http://schemas.microsoft.com/office/powerpoint/2010/main" Requires="p14">
      <p:transition spd="slow" p14:dur="2000" advTm="20774"/>
    </mc:Choice>
    <mc:Fallback>
      <p:transition spd="slow" advTm="20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Knowledge</a:t>
            </a:r>
            <a:r>
              <a:rPr lang="sv-SE" dirty="0" smtClean="0"/>
              <a:t> </a:t>
            </a:r>
            <a:r>
              <a:rPr lang="sv-SE" dirty="0" err="1" smtClean="0"/>
              <a:t>capture</a:t>
            </a:r>
            <a:r>
              <a:rPr lang="sv-SE" dirty="0" smtClean="0"/>
              <a:t> and </a:t>
            </a:r>
            <a:r>
              <a:rPr lang="sv-SE" dirty="0" err="1" smtClean="0"/>
              <a:t>creation</a:t>
            </a:r>
            <a:endParaRPr lang="sv-SE" dirty="0"/>
          </a:p>
        </p:txBody>
      </p:sp>
      <p:sp>
        <p:nvSpPr>
          <p:cNvPr id="3" name="Content Placeholder 2"/>
          <p:cNvSpPr>
            <a:spLocks noGrp="1"/>
          </p:cNvSpPr>
          <p:nvPr>
            <p:ph idx="1"/>
          </p:nvPr>
        </p:nvSpPr>
        <p:spPr>
          <a:xfrm>
            <a:off x="644369" y="2730408"/>
            <a:ext cx="7989267" cy="2270085"/>
          </a:xfrm>
        </p:spPr>
        <p:txBody>
          <a:bodyPr>
            <a:normAutofit/>
          </a:bodyPr>
          <a:lstStyle/>
          <a:p>
            <a:pPr>
              <a:spcAft>
                <a:spcPts val="1200"/>
              </a:spcAft>
            </a:pPr>
            <a:r>
              <a:rPr lang="en-US" sz="1800" b="1" dirty="0"/>
              <a:t>Knowledge capture </a:t>
            </a:r>
            <a:r>
              <a:rPr lang="en-US" sz="1800" dirty="0" smtClean="0"/>
              <a:t>- is </a:t>
            </a:r>
            <a:r>
              <a:rPr lang="en-US" sz="1800" dirty="0"/>
              <a:t>to identify existing </a:t>
            </a:r>
            <a:r>
              <a:rPr lang="en-US" sz="1800" dirty="0" smtClean="0"/>
              <a:t>info/knowledge - and codify it</a:t>
            </a:r>
            <a:endParaRPr lang="en-US" sz="1800" dirty="0"/>
          </a:p>
          <a:p>
            <a:r>
              <a:rPr lang="en-US" sz="1800" b="1" dirty="0" smtClean="0"/>
              <a:t>Knowledge </a:t>
            </a:r>
            <a:r>
              <a:rPr lang="en-US" sz="1800" b="1" dirty="0"/>
              <a:t>creation </a:t>
            </a:r>
            <a:r>
              <a:rPr lang="en-US" sz="1800" dirty="0" smtClean="0"/>
              <a:t>- is </a:t>
            </a:r>
            <a:r>
              <a:rPr lang="en-US" sz="1800" dirty="0"/>
              <a:t>to </a:t>
            </a:r>
            <a:r>
              <a:rPr lang="en-US" sz="1800" dirty="0" smtClean="0"/>
              <a:t>develop </a:t>
            </a:r>
            <a:r>
              <a:rPr lang="en-US" sz="1800" dirty="0"/>
              <a:t>new </a:t>
            </a:r>
            <a:r>
              <a:rPr lang="en-US" sz="1800" dirty="0" smtClean="0"/>
              <a:t>info/knowledge</a:t>
            </a:r>
            <a:endParaRPr lang="sv-SE" sz="1800" dirty="0"/>
          </a:p>
        </p:txBody>
      </p:sp>
      <p:sp>
        <p:nvSpPr>
          <p:cNvPr id="7" name="Rectangle 6"/>
          <p:cNvSpPr/>
          <p:nvPr/>
        </p:nvSpPr>
        <p:spPr>
          <a:xfrm>
            <a:off x="644370" y="1743849"/>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extBox 7"/>
          <p:cNvSpPr txBox="1"/>
          <p:nvPr/>
        </p:nvSpPr>
        <p:spPr>
          <a:xfrm>
            <a:off x="781003" y="1713467"/>
            <a:ext cx="1828801" cy="523220"/>
          </a:xfrm>
          <a:prstGeom prst="rect">
            <a:avLst/>
          </a:prstGeom>
          <a:noFill/>
        </p:spPr>
        <p:txBody>
          <a:bodyPr wrap="square" rtlCol="0">
            <a:spAutoFit/>
          </a:bodyPr>
          <a:lstStyle/>
          <a:p>
            <a:r>
              <a:rPr lang="sv-SE" sz="1400" dirty="0" smtClean="0"/>
              <a:t>Knowledge capture and/or creation</a:t>
            </a:r>
            <a:endParaRPr lang="sv-SE" sz="1400" dirty="0"/>
          </a:p>
        </p:txBody>
      </p:sp>
      <p:sp>
        <p:nvSpPr>
          <p:cNvPr id="9" name="Oval 8"/>
          <p:cNvSpPr/>
          <p:nvPr/>
        </p:nvSpPr>
        <p:spPr>
          <a:xfrm>
            <a:off x="401842" y="1387272"/>
            <a:ext cx="2260277" cy="1035872"/>
          </a:xfrm>
          <a:prstGeom prst="ellipse">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11" name="TextBox 10"/>
          <p:cNvSpPr txBox="1"/>
          <p:nvPr/>
        </p:nvSpPr>
        <p:spPr>
          <a:xfrm>
            <a:off x="2019960" y="4771632"/>
            <a:ext cx="6918882" cy="307777"/>
          </a:xfrm>
          <a:prstGeom prst="rect">
            <a:avLst/>
          </a:prstGeom>
          <a:noFill/>
        </p:spPr>
        <p:txBody>
          <a:bodyPr wrap="none" rtlCol="0">
            <a:spAutoFit/>
          </a:bodyPr>
          <a:lstStyle/>
          <a:p>
            <a:r>
              <a:rPr lang="sv-SE" sz="1400" i="1" dirty="0" smtClean="0"/>
              <a:t>( </a:t>
            </a:r>
            <a:r>
              <a:rPr lang="sv-SE" sz="1400" i="1" dirty="0" err="1" smtClean="0"/>
              <a:t>Adapted</a:t>
            </a:r>
            <a:r>
              <a:rPr lang="sv-SE" sz="1400" i="1" dirty="0" smtClean="0"/>
              <a:t> </a:t>
            </a:r>
            <a:r>
              <a:rPr lang="sv-SE" sz="1400" i="1" dirty="0" err="1" smtClean="0"/>
              <a:t>somewhat</a:t>
            </a:r>
            <a:r>
              <a:rPr lang="sv-SE" sz="1400" i="1" dirty="0" smtClean="0"/>
              <a:t> from </a:t>
            </a:r>
            <a:r>
              <a:rPr lang="sv-SE" sz="1400" i="1" dirty="0" err="1" smtClean="0"/>
              <a:t>Dalkir</a:t>
            </a:r>
            <a:r>
              <a:rPr lang="sv-SE" sz="1400" i="1" dirty="0" smtClean="0"/>
              <a:t> K. (2011) </a:t>
            </a:r>
            <a:r>
              <a:rPr lang="sv-SE" sz="1400" i="1" dirty="0" err="1" smtClean="0"/>
              <a:t>Knowledge</a:t>
            </a:r>
            <a:r>
              <a:rPr lang="sv-SE" sz="1400" i="1" dirty="0" smtClean="0"/>
              <a:t> management in </a:t>
            </a:r>
            <a:r>
              <a:rPr lang="sv-SE" sz="1400" i="1" dirty="0" err="1" smtClean="0"/>
              <a:t>Theory</a:t>
            </a:r>
            <a:r>
              <a:rPr lang="sv-SE" sz="1400" i="1" dirty="0" smtClean="0"/>
              <a:t> and </a:t>
            </a:r>
            <a:r>
              <a:rPr lang="sv-SE" sz="1400" i="1" dirty="0" err="1" smtClean="0"/>
              <a:t>Practice</a:t>
            </a:r>
            <a:r>
              <a:rPr lang="sv-SE" sz="1400" i="1" dirty="0" smtClean="0"/>
              <a:t>)</a:t>
            </a:r>
            <a:endParaRPr lang="sv-SE" sz="1400" i="1" dirty="0"/>
          </a:p>
        </p:txBody>
      </p:sp>
    </p:spTree>
    <p:extLst>
      <p:ext uri="{BB962C8B-B14F-4D97-AF65-F5344CB8AC3E}">
        <p14:creationId xmlns:p14="http://schemas.microsoft.com/office/powerpoint/2010/main" val="3692929689"/>
      </p:ext>
    </p:extLst>
  </p:cSld>
  <p:clrMapOvr>
    <a:masterClrMapping/>
  </p:clrMapOvr>
  <mc:AlternateContent xmlns:mc="http://schemas.openxmlformats.org/markup-compatibility/2006" xmlns:p14="http://schemas.microsoft.com/office/powerpoint/2010/main">
    <mc:Choice Requires="p14">
      <p:transition spd="slow" p14:dur="2000" advTm="27438"/>
    </mc:Choice>
    <mc:Fallback xmlns="">
      <p:transition spd="slow" advTm="27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620925" y="1133608"/>
            <a:ext cx="8118174" cy="2464011"/>
          </a:xfrm>
        </p:spPr>
        <p:txBody>
          <a:bodyPr>
            <a:normAutofit/>
          </a:bodyPr>
          <a:lstStyle/>
          <a:p>
            <a:pPr>
              <a:spcBef>
                <a:spcPts val="0"/>
              </a:spcBef>
              <a:buNone/>
            </a:pPr>
            <a:r>
              <a:rPr lang="sv-SE" sz="1800" b="1" dirty="0" smtClean="0"/>
              <a:t>Community </a:t>
            </a:r>
            <a:r>
              <a:rPr lang="sv-SE" sz="1800" b="1" dirty="0"/>
              <a:t>of Practices (CoP):</a:t>
            </a:r>
          </a:p>
          <a:p>
            <a:pPr>
              <a:spcBef>
                <a:spcPts val="0"/>
              </a:spcBef>
            </a:pPr>
            <a:r>
              <a:rPr lang="sv-SE" sz="1600" dirty="0" err="1" smtClean="0"/>
              <a:t>CoP</a:t>
            </a:r>
            <a:r>
              <a:rPr lang="sv-SE" sz="1600" dirty="0" smtClean="0"/>
              <a:t> - </a:t>
            </a:r>
            <a:r>
              <a:rPr lang="sv-SE" sz="1600" dirty="0" err="1" smtClean="0"/>
              <a:t>members</a:t>
            </a:r>
            <a:r>
              <a:rPr lang="sv-SE" sz="1600" dirty="0" smtClean="0"/>
              <a:t> </a:t>
            </a:r>
            <a:r>
              <a:rPr lang="sv-SE" sz="1600" dirty="0" err="1" smtClean="0"/>
              <a:t>are</a:t>
            </a:r>
            <a:r>
              <a:rPr lang="sv-SE" sz="1600" dirty="0" smtClean="0"/>
              <a:t> </a:t>
            </a:r>
            <a:r>
              <a:rPr lang="sv-SE" sz="1600" dirty="0"/>
              <a:t>active practitioners</a:t>
            </a:r>
          </a:p>
          <a:p>
            <a:pPr>
              <a:spcBef>
                <a:spcPts val="0"/>
              </a:spcBef>
            </a:pPr>
            <a:r>
              <a:rPr lang="sv-SE" sz="1600" dirty="0" err="1" smtClean="0"/>
              <a:t>CoP</a:t>
            </a:r>
            <a:r>
              <a:rPr lang="sv-SE" sz="1600" dirty="0" smtClean="0"/>
              <a:t> </a:t>
            </a:r>
            <a:r>
              <a:rPr lang="sv-SE" sz="1600" dirty="0" smtClean="0"/>
              <a:t>- </a:t>
            </a:r>
            <a:r>
              <a:rPr lang="sv-SE" sz="1600" dirty="0" err="1" smtClean="0"/>
              <a:t>purpose</a:t>
            </a:r>
            <a:r>
              <a:rPr lang="sv-SE" sz="1600" dirty="0" smtClean="0"/>
              <a:t> is </a:t>
            </a:r>
            <a:r>
              <a:rPr lang="sv-SE" sz="1600" dirty="0"/>
              <a:t>to share tips and best practices between collegues, ask questions, provide support to each other</a:t>
            </a:r>
          </a:p>
          <a:p>
            <a:pPr>
              <a:spcBef>
                <a:spcPts val="0"/>
              </a:spcBef>
            </a:pPr>
            <a:r>
              <a:rPr lang="sv-SE" sz="1600" dirty="0" err="1" smtClean="0"/>
              <a:t>CoP</a:t>
            </a:r>
            <a:r>
              <a:rPr lang="sv-SE" sz="1600" dirty="0" smtClean="0"/>
              <a:t> - </a:t>
            </a:r>
            <a:r>
              <a:rPr lang="sv-SE" sz="1600" dirty="0" err="1" smtClean="0"/>
              <a:t>membership</a:t>
            </a:r>
            <a:r>
              <a:rPr lang="sv-SE" sz="1600" dirty="0" smtClean="0"/>
              <a:t> </a:t>
            </a:r>
            <a:r>
              <a:rPr lang="sv-SE" sz="1600" dirty="0" err="1" smtClean="0"/>
              <a:t>requires</a:t>
            </a:r>
            <a:r>
              <a:rPr lang="sv-SE" sz="1600" dirty="0" smtClean="0"/>
              <a:t> </a:t>
            </a:r>
            <a:r>
              <a:rPr lang="sv-SE" sz="1600" dirty="0" err="1" smtClean="0"/>
              <a:t>expertise</a:t>
            </a:r>
            <a:r>
              <a:rPr lang="sv-SE" sz="1600" dirty="0" smtClean="0"/>
              <a:t>  </a:t>
            </a:r>
            <a:endParaRPr lang="sv-SE" sz="1600" dirty="0"/>
          </a:p>
          <a:p>
            <a:pPr>
              <a:spcBef>
                <a:spcPts val="0"/>
              </a:spcBef>
            </a:pPr>
            <a:r>
              <a:rPr lang="sv-SE" sz="1600" dirty="0" err="1" smtClean="0"/>
              <a:t>CoP</a:t>
            </a:r>
            <a:r>
              <a:rPr lang="sv-SE" sz="1600" dirty="0" smtClean="0"/>
              <a:t> - participation </a:t>
            </a:r>
            <a:r>
              <a:rPr lang="sv-SE" sz="1600" dirty="0"/>
              <a:t>is not approriate for </a:t>
            </a:r>
            <a:r>
              <a:rPr lang="sv-SE" sz="1600" dirty="0" smtClean="0"/>
              <a:t>non-</a:t>
            </a:r>
            <a:r>
              <a:rPr lang="sv-SE" sz="1600" dirty="0" err="1" smtClean="0"/>
              <a:t>practitioners</a:t>
            </a:r>
            <a:endParaRPr lang="sv-SE" sz="1600" dirty="0"/>
          </a:p>
          <a:p>
            <a:pPr>
              <a:buNone/>
            </a:pPr>
            <a:endParaRPr lang="sv-SE" sz="1350" dirty="0"/>
          </a:p>
          <a:p>
            <a:pPr lvl="1"/>
            <a:endParaRPr lang="sv-SE" sz="1500" dirty="0"/>
          </a:p>
          <a:p>
            <a:pPr>
              <a:buNone/>
            </a:pPr>
            <a:endParaRPr lang="sv-SE" dirty="0" smtClean="0"/>
          </a:p>
        </p:txBody>
      </p:sp>
      <p:sp>
        <p:nvSpPr>
          <p:cNvPr id="5" name="Title 1"/>
          <p:cNvSpPr>
            <a:spLocks noGrp="1"/>
          </p:cNvSpPr>
          <p:nvPr>
            <p:ph type="title"/>
          </p:nvPr>
        </p:nvSpPr>
        <p:spPr>
          <a:xfrm>
            <a:off x="518337" y="556853"/>
            <a:ext cx="6172200" cy="857250"/>
          </a:xfrm>
        </p:spPr>
        <p:txBody>
          <a:bodyPr>
            <a:normAutofit/>
          </a:bodyPr>
          <a:lstStyle/>
          <a:p>
            <a:pPr algn="l"/>
            <a:r>
              <a:rPr lang="sv-SE" sz="2700" dirty="0"/>
              <a:t>Community of Interest vs CoP</a:t>
            </a:r>
          </a:p>
        </p:txBody>
      </p:sp>
      <p:sp>
        <p:nvSpPr>
          <p:cNvPr id="6" name="TextBox 5"/>
          <p:cNvSpPr txBox="1"/>
          <p:nvPr/>
        </p:nvSpPr>
        <p:spPr>
          <a:xfrm>
            <a:off x="5957646" y="4652259"/>
            <a:ext cx="3186354" cy="300082"/>
          </a:xfrm>
          <a:prstGeom prst="rect">
            <a:avLst/>
          </a:prstGeom>
          <a:noFill/>
        </p:spPr>
        <p:txBody>
          <a:bodyPr wrap="square" rtlCol="0">
            <a:spAutoFit/>
          </a:bodyPr>
          <a:lstStyle/>
          <a:p>
            <a:r>
              <a:rPr lang="sv-SE" sz="1350" dirty="0"/>
              <a:t>(</a:t>
            </a:r>
            <a:r>
              <a:rPr lang="sv-SE" sz="1350" dirty="0" err="1" smtClean="0"/>
              <a:t>Wikipedia</a:t>
            </a:r>
            <a:r>
              <a:rPr lang="sv-SE" sz="1350" dirty="0"/>
              <a:t>: Community </a:t>
            </a:r>
            <a:r>
              <a:rPr lang="sv-SE" sz="1350" dirty="0" err="1"/>
              <a:t>of</a:t>
            </a:r>
            <a:r>
              <a:rPr lang="sv-SE" sz="1350" dirty="0"/>
              <a:t> </a:t>
            </a:r>
            <a:r>
              <a:rPr lang="sv-SE" sz="1350" dirty="0" err="1" smtClean="0"/>
              <a:t>practices</a:t>
            </a:r>
            <a:r>
              <a:rPr lang="sv-SE" sz="1350" dirty="0" smtClean="0"/>
              <a:t>)</a:t>
            </a:r>
            <a:endParaRPr lang="sv-SE" sz="135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138609581"/>
      </p:ext>
    </p:extLst>
  </p:cSld>
  <p:clrMapOvr>
    <a:masterClrMapping/>
  </p:clrMapOvr>
  <mc:AlternateContent xmlns:mc="http://schemas.openxmlformats.org/markup-compatibility/2006">
    <mc:Choice xmlns:p14="http://schemas.microsoft.com/office/powerpoint/2010/main" Requires="p14">
      <p:transition spd="slow" p14:dur="2000" advTm="43602"/>
    </mc:Choice>
    <mc:Fallback>
      <p:transition spd="slow" advTm="43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653985" cy="596700"/>
          </a:xfrm>
        </p:spPr>
        <p:txBody>
          <a:bodyPr/>
          <a:lstStyle/>
          <a:p>
            <a:r>
              <a:rPr lang="sv-SE" dirty="0" err="1" smtClean="0"/>
              <a:t>Why</a:t>
            </a:r>
            <a:r>
              <a:rPr lang="sv-SE" dirty="0" smtClean="0"/>
              <a:t> </a:t>
            </a:r>
            <a:r>
              <a:rPr lang="sv-SE" dirty="0" err="1" smtClean="0"/>
              <a:t>are</a:t>
            </a:r>
            <a:r>
              <a:rPr lang="sv-SE" dirty="0" smtClean="0"/>
              <a:t> not </a:t>
            </a:r>
            <a:r>
              <a:rPr lang="sv-SE" dirty="0" err="1" smtClean="0"/>
              <a:t>CoP</a:t>
            </a:r>
            <a:r>
              <a:rPr lang="sv-SE" dirty="0" smtClean="0"/>
              <a:t> </a:t>
            </a:r>
            <a:r>
              <a:rPr lang="sv-SE" dirty="0" err="1" smtClean="0"/>
              <a:t>more</a:t>
            </a:r>
            <a:r>
              <a:rPr lang="sv-SE" dirty="0" smtClean="0"/>
              <a:t> prevalent?</a:t>
            </a:r>
            <a:endParaRPr lang="sv-SE" dirty="0"/>
          </a:p>
        </p:txBody>
      </p:sp>
      <p:sp>
        <p:nvSpPr>
          <p:cNvPr id="3" name="Content Placeholder 2"/>
          <p:cNvSpPr>
            <a:spLocks noGrp="1"/>
          </p:cNvSpPr>
          <p:nvPr>
            <p:ph idx="1"/>
          </p:nvPr>
        </p:nvSpPr>
        <p:spPr/>
        <p:txBody>
          <a:bodyPr/>
          <a:lstStyle/>
          <a:p>
            <a:r>
              <a:rPr lang="sv-SE" sz="1600" dirty="0" smtClean="0"/>
              <a:t>Hard to </a:t>
            </a:r>
            <a:r>
              <a:rPr lang="sv-SE" sz="1600" dirty="0" err="1" smtClean="0"/>
              <a:t>create</a:t>
            </a:r>
            <a:r>
              <a:rPr lang="sv-SE" sz="1600" dirty="0" smtClean="0"/>
              <a:t> </a:t>
            </a:r>
            <a:r>
              <a:rPr lang="sv-SE" sz="1600" dirty="0" smtClean="0"/>
              <a:t>a </a:t>
            </a:r>
            <a:r>
              <a:rPr lang="sv-SE" sz="1600" dirty="0" err="1" smtClean="0"/>
              <a:t>CoP</a:t>
            </a:r>
            <a:endParaRPr lang="sv-SE" sz="1600" dirty="0"/>
          </a:p>
          <a:p>
            <a:r>
              <a:rPr lang="sv-SE" sz="1600" dirty="0" smtClean="0"/>
              <a:t>Hard to </a:t>
            </a:r>
            <a:r>
              <a:rPr lang="sv-SE" sz="1600" dirty="0" err="1" smtClean="0"/>
              <a:t>maintain</a:t>
            </a:r>
            <a:r>
              <a:rPr lang="sv-SE" sz="1600" dirty="0" smtClean="0"/>
              <a:t> </a:t>
            </a:r>
            <a:r>
              <a:rPr lang="sv-SE" sz="1600" dirty="0" smtClean="0"/>
              <a:t>a </a:t>
            </a:r>
            <a:r>
              <a:rPr lang="sv-SE" sz="1600" dirty="0" err="1" smtClean="0"/>
              <a:t>CoP</a:t>
            </a:r>
            <a:endParaRPr lang="sv-SE" sz="1600" dirty="0" smtClean="0"/>
          </a:p>
          <a:p>
            <a:r>
              <a:rPr lang="sv-SE" sz="1600" dirty="0" smtClean="0"/>
              <a:t>Hard to </a:t>
            </a:r>
            <a:r>
              <a:rPr lang="sv-SE" sz="1600" dirty="0" err="1" smtClean="0"/>
              <a:t>integrate</a:t>
            </a:r>
            <a:r>
              <a:rPr lang="sv-SE" sz="1600" dirty="0" smtClean="0"/>
              <a:t> </a:t>
            </a:r>
            <a:r>
              <a:rPr lang="sv-SE" sz="1600" dirty="0" smtClean="0"/>
              <a:t>a </a:t>
            </a:r>
            <a:r>
              <a:rPr lang="sv-SE" sz="1600" dirty="0" err="1" smtClean="0"/>
              <a:t>CoP</a:t>
            </a:r>
            <a:r>
              <a:rPr lang="sv-SE" sz="1600" dirty="0" smtClean="0"/>
              <a:t> </a:t>
            </a:r>
            <a:r>
              <a:rPr lang="sv-SE" sz="1600" dirty="0" err="1" smtClean="0"/>
              <a:t>with</a:t>
            </a:r>
            <a:r>
              <a:rPr lang="sv-SE" sz="1600" dirty="0" smtClean="0"/>
              <a:t> the rest </a:t>
            </a:r>
            <a:r>
              <a:rPr lang="sv-SE" sz="1600" dirty="0" err="1" smtClean="0"/>
              <a:t>of</a:t>
            </a:r>
            <a:r>
              <a:rPr lang="sv-SE" sz="1600" dirty="0" smtClean="0"/>
              <a:t> the </a:t>
            </a:r>
            <a:r>
              <a:rPr lang="sv-SE" sz="1600" dirty="0" err="1" smtClean="0"/>
              <a:t>organization</a:t>
            </a:r>
            <a:endParaRPr lang="sv-SE" sz="1600" dirty="0" smtClean="0"/>
          </a:p>
          <a:p>
            <a:r>
              <a:rPr lang="sv-SE" sz="1600" dirty="0" smtClean="0"/>
              <a:t>A </a:t>
            </a:r>
            <a:r>
              <a:rPr lang="sv-SE" sz="1600" dirty="0" err="1" smtClean="0"/>
              <a:t>CoP</a:t>
            </a:r>
            <a:r>
              <a:rPr lang="sv-SE" sz="1600" dirty="0" smtClean="0"/>
              <a:t> </a:t>
            </a:r>
            <a:r>
              <a:rPr lang="sv-SE" sz="1600" dirty="0" err="1" smtClean="0"/>
              <a:t>resists</a:t>
            </a:r>
            <a:r>
              <a:rPr lang="sv-SE" sz="1600" dirty="0" smtClean="0"/>
              <a:t> </a:t>
            </a:r>
            <a:r>
              <a:rPr lang="sv-SE" sz="1600" dirty="0" smtClean="0"/>
              <a:t>supervision and </a:t>
            </a:r>
            <a:r>
              <a:rPr lang="sv-SE" sz="1600" dirty="0" err="1" smtClean="0"/>
              <a:t>interference</a:t>
            </a:r>
            <a:endParaRPr lang="sv-SE" sz="1600" dirty="0" smtClean="0"/>
          </a:p>
          <a:p>
            <a:r>
              <a:rPr lang="sv-SE" sz="1600" dirty="0" smtClean="0"/>
              <a:t>Hard to </a:t>
            </a:r>
            <a:r>
              <a:rPr lang="sv-SE" sz="1600" dirty="0" err="1" smtClean="0"/>
              <a:t>measure</a:t>
            </a:r>
            <a:r>
              <a:rPr lang="sv-SE" sz="1600" dirty="0" smtClean="0"/>
              <a:t> the </a:t>
            </a:r>
            <a:r>
              <a:rPr lang="sv-SE" sz="1600" dirty="0" err="1" smtClean="0"/>
              <a:t>value</a:t>
            </a:r>
            <a:r>
              <a:rPr lang="sv-SE" sz="1600" dirty="0" smtClean="0"/>
              <a:t> </a:t>
            </a:r>
            <a:r>
              <a:rPr lang="sv-SE" sz="1600" dirty="0" err="1" smtClean="0"/>
              <a:t>of</a:t>
            </a:r>
            <a:r>
              <a:rPr lang="sv-SE" sz="1600" dirty="0" smtClean="0"/>
              <a:t> </a:t>
            </a:r>
            <a:r>
              <a:rPr lang="sv-SE" sz="1600" dirty="0" smtClean="0"/>
              <a:t>a </a:t>
            </a:r>
            <a:r>
              <a:rPr lang="sv-SE" sz="1600" dirty="0" err="1" smtClean="0"/>
              <a:t>CoP</a:t>
            </a:r>
            <a:endParaRPr lang="sv-SE" sz="1600" dirty="0"/>
          </a:p>
          <a:p>
            <a:endParaRPr lang="sv-SE" dirty="0" smtClean="0"/>
          </a:p>
          <a:p>
            <a:endParaRPr lang="sv-SE" dirty="0"/>
          </a:p>
        </p:txBody>
      </p:sp>
      <p:sp>
        <p:nvSpPr>
          <p:cNvPr id="4" name="TextBox 3"/>
          <p:cNvSpPr txBox="1"/>
          <p:nvPr/>
        </p:nvSpPr>
        <p:spPr>
          <a:xfrm>
            <a:off x="1386840" y="4389120"/>
            <a:ext cx="7322820" cy="523220"/>
          </a:xfrm>
          <a:prstGeom prst="rect">
            <a:avLst/>
          </a:prstGeom>
          <a:noFill/>
        </p:spPr>
        <p:txBody>
          <a:bodyPr wrap="square" rtlCol="0">
            <a:spAutoFit/>
          </a:bodyPr>
          <a:lstStyle/>
          <a:p>
            <a:pPr algn="r"/>
            <a:r>
              <a:rPr lang="en-US" sz="1400" dirty="0" smtClean="0"/>
              <a:t>(Wenger</a:t>
            </a:r>
            <a:r>
              <a:rPr lang="en-US" sz="1400" dirty="0"/>
              <a:t>, E. C., &amp; Snyder, W. M. (2000). Communities of practice: The organizational frontier. </a:t>
            </a:r>
            <a:r>
              <a:rPr lang="en-US" sz="1400" i="1" dirty="0"/>
              <a:t>Harvard business review</a:t>
            </a:r>
            <a:r>
              <a:rPr lang="en-US" sz="1400" dirty="0"/>
              <a:t>, </a:t>
            </a:r>
            <a:r>
              <a:rPr lang="en-US" sz="1400" i="1" dirty="0"/>
              <a:t>78</a:t>
            </a:r>
            <a:r>
              <a:rPr lang="en-US" sz="1400" dirty="0"/>
              <a:t>(1), 139-146</a:t>
            </a:r>
            <a:r>
              <a:rPr lang="en-US" sz="1400" dirty="0" smtClean="0"/>
              <a:t>.)</a:t>
            </a:r>
            <a:endParaRPr lang="sv-SE" sz="1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655530926"/>
      </p:ext>
    </p:extLst>
  </p:cSld>
  <p:clrMapOvr>
    <a:masterClrMapping/>
  </p:clrMapOvr>
  <mc:AlternateContent xmlns:mc="http://schemas.openxmlformats.org/markup-compatibility/2006">
    <mc:Choice xmlns:p14="http://schemas.microsoft.com/office/powerpoint/2010/main" Requires="p14">
      <p:transition spd="slow" p14:dur="2000" advTm="38953"/>
    </mc:Choice>
    <mc:Fallback>
      <p:transition spd="slow" advTm="3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653985" cy="596700"/>
          </a:xfrm>
        </p:spPr>
        <p:txBody>
          <a:bodyPr/>
          <a:lstStyle/>
          <a:p>
            <a:r>
              <a:rPr lang="sv-SE" dirty="0" err="1" smtClean="0"/>
              <a:t>How</a:t>
            </a:r>
            <a:r>
              <a:rPr lang="sv-SE" dirty="0" smtClean="0"/>
              <a:t> to support </a:t>
            </a:r>
            <a:r>
              <a:rPr lang="sv-SE" dirty="0" err="1" smtClean="0"/>
              <a:t>CoP</a:t>
            </a:r>
            <a:r>
              <a:rPr lang="sv-SE" dirty="0" smtClean="0"/>
              <a:t>?</a:t>
            </a:r>
            <a:endParaRPr lang="sv-SE" dirty="0"/>
          </a:p>
        </p:txBody>
      </p:sp>
      <p:sp>
        <p:nvSpPr>
          <p:cNvPr id="3" name="Content Placeholder 2"/>
          <p:cNvSpPr>
            <a:spLocks noGrp="1"/>
          </p:cNvSpPr>
          <p:nvPr>
            <p:ph idx="1"/>
          </p:nvPr>
        </p:nvSpPr>
        <p:spPr>
          <a:xfrm>
            <a:off x="792000" y="1275533"/>
            <a:ext cx="7416660" cy="3450029"/>
          </a:xfrm>
        </p:spPr>
        <p:txBody>
          <a:bodyPr>
            <a:normAutofit fontScale="62500" lnSpcReduction="20000"/>
          </a:bodyPr>
          <a:lstStyle/>
          <a:p>
            <a:r>
              <a:rPr lang="sv-SE" dirty="0" err="1" smtClean="0"/>
              <a:t>Mangers</a:t>
            </a:r>
            <a:r>
              <a:rPr lang="sv-SE" dirty="0" smtClean="0"/>
              <a:t> </a:t>
            </a:r>
            <a:r>
              <a:rPr lang="sv-SE" dirty="0" err="1" smtClean="0"/>
              <a:t>should</a:t>
            </a:r>
            <a:r>
              <a:rPr lang="sv-SE" dirty="0" smtClean="0"/>
              <a:t> </a:t>
            </a:r>
            <a:r>
              <a:rPr lang="sv-SE" dirty="0" err="1" smtClean="0"/>
              <a:t>identify</a:t>
            </a:r>
            <a:r>
              <a:rPr lang="sv-SE" dirty="0" smtClean="0"/>
              <a:t> potential </a:t>
            </a:r>
            <a:r>
              <a:rPr lang="sv-SE" dirty="0" err="1" smtClean="0"/>
              <a:t>CoP</a:t>
            </a:r>
            <a:r>
              <a:rPr lang="sv-SE" dirty="0" smtClean="0"/>
              <a:t> </a:t>
            </a:r>
            <a:r>
              <a:rPr lang="sv-SE" dirty="0" smtClean="0"/>
              <a:t>and </a:t>
            </a:r>
            <a:r>
              <a:rPr lang="sv-SE" dirty="0" err="1" smtClean="0"/>
              <a:t>bring</a:t>
            </a:r>
            <a:r>
              <a:rPr lang="sv-SE" dirty="0" smtClean="0"/>
              <a:t> </a:t>
            </a:r>
            <a:r>
              <a:rPr lang="sv-SE" dirty="0"/>
              <a:t>the right </a:t>
            </a:r>
            <a:r>
              <a:rPr lang="sv-SE" dirty="0" err="1"/>
              <a:t>people</a:t>
            </a:r>
            <a:r>
              <a:rPr lang="sv-SE" dirty="0"/>
              <a:t> </a:t>
            </a:r>
            <a:r>
              <a:rPr lang="sv-SE" dirty="0" err="1" smtClean="0"/>
              <a:t>together</a:t>
            </a:r>
            <a:endParaRPr lang="sv-SE" dirty="0" smtClean="0"/>
          </a:p>
          <a:p>
            <a:r>
              <a:rPr lang="sv-SE" dirty="0" err="1"/>
              <a:t>Mangers</a:t>
            </a:r>
            <a:r>
              <a:rPr lang="sv-SE" dirty="0"/>
              <a:t> </a:t>
            </a:r>
            <a:r>
              <a:rPr lang="sv-SE" dirty="0" err="1"/>
              <a:t>should</a:t>
            </a:r>
            <a:r>
              <a:rPr lang="sv-SE" dirty="0"/>
              <a:t> </a:t>
            </a:r>
            <a:r>
              <a:rPr lang="sv-SE" dirty="0" err="1" smtClean="0"/>
              <a:t>provide</a:t>
            </a:r>
            <a:r>
              <a:rPr lang="sv-SE" dirty="0" smtClean="0"/>
              <a:t> an </a:t>
            </a:r>
            <a:r>
              <a:rPr lang="sv-SE" dirty="0" err="1" smtClean="0"/>
              <a:t>infrastructure</a:t>
            </a:r>
            <a:r>
              <a:rPr lang="sv-SE" dirty="0" smtClean="0"/>
              <a:t> </a:t>
            </a:r>
            <a:r>
              <a:rPr lang="sv-SE" dirty="0" err="1" smtClean="0"/>
              <a:t>supporting</a:t>
            </a:r>
            <a:r>
              <a:rPr lang="sv-SE" dirty="0" smtClean="0"/>
              <a:t> </a:t>
            </a:r>
            <a:r>
              <a:rPr lang="sv-SE" dirty="0" smtClean="0"/>
              <a:t>a </a:t>
            </a:r>
            <a:r>
              <a:rPr lang="sv-SE" dirty="0" err="1" smtClean="0"/>
              <a:t>CoP</a:t>
            </a:r>
            <a:r>
              <a:rPr lang="sv-SE" dirty="0" smtClean="0"/>
              <a:t> </a:t>
            </a:r>
            <a:r>
              <a:rPr lang="sv-SE" dirty="0" smtClean="0"/>
              <a:t>– </a:t>
            </a:r>
            <a:r>
              <a:rPr lang="sv-SE" dirty="0" err="1" smtClean="0"/>
              <a:t>financial</a:t>
            </a:r>
            <a:r>
              <a:rPr lang="sv-SE" dirty="0" smtClean="0"/>
              <a:t> support/</a:t>
            </a:r>
            <a:r>
              <a:rPr lang="sv-SE" dirty="0" err="1" smtClean="0"/>
              <a:t>sponsoring</a:t>
            </a:r>
            <a:r>
              <a:rPr lang="sv-SE" dirty="0" smtClean="0"/>
              <a:t>, </a:t>
            </a:r>
            <a:r>
              <a:rPr lang="sv-SE" dirty="0" err="1" smtClean="0"/>
              <a:t>introduce</a:t>
            </a:r>
            <a:r>
              <a:rPr lang="sv-SE" dirty="0" smtClean="0"/>
              <a:t> </a:t>
            </a:r>
            <a:r>
              <a:rPr lang="sv-SE" dirty="0" err="1" smtClean="0"/>
              <a:t>reward</a:t>
            </a:r>
            <a:r>
              <a:rPr lang="sv-SE" dirty="0" smtClean="0"/>
              <a:t> </a:t>
            </a:r>
            <a:r>
              <a:rPr lang="sv-SE" dirty="0" err="1" smtClean="0"/>
              <a:t>structures</a:t>
            </a:r>
            <a:r>
              <a:rPr lang="sv-SE" dirty="0" smtClean="0"/>
              <a:t>, </a:t>
            </a:r>
            <a:r>
              <a:rPr lang="sv-SE" dirty="0" err="1" smtClean="0"/>
              <a:t>assign</a:t>
            </a:r>
            <a:r>
              <a:rPr lang="sv-SE" dirty="0" smtClean="0"/>
              <a:t> KM/</a:t>
            </a:r>
            <a:r>
              <a:rPr lang="sv-SE" dirty="0" err="1" smtClean="0"/>
              <a:t>CoP</a:t>
            </a:r>
            <a:r>
              <a:rPr lang="sv-SE" dirty="0" smtClean="0"/>
              <a:t> </a:t>
            </a:r>
            <a:r>
              <a:rPr lang="sv-SE" dirty="0" err="1" smtClean="0"/>
              <a:t>coordinators</a:t>
            </a:r>
            <a:r>
              <a:rPr lang="sv-SE" dirty="0" smtClean="0"/>
              <a:t>, </a:t>
            </a:r>
            <a:r>
              <a:rPr lang="sv-SE" dirty="0" err="1" smtClean="0"/>
              <a:t>create</a:t>
            </a:r>
            <a:r>
              <a:rPr lang="sv-SE" dirty="0" smtClean="0"/>
              <a:t> reputation to </a:t>
            </a:r>
            <a:r>
              <a:rPr lang="sv-SE" dirty="0" err="1" smtClean="0"/>
              <a:t>participate</a:t>
            </a:r>
            <a:r>
              <a:rPr lang="sv-SE" dirty="0" smtClean="0"/>
              <a:t> in a </a:t>
            </a:r>
            <a:r>
              <a:rPr lang="sv-SE" dirty="0" err="1" smtClean="0"/>
              <a:t>CoP</a:t>
            </a:r>
            <a:r>
              <a:rPr lang="sv-SE" dirty="0" smtClean="0"/>
              <a:t>, </a:t>
            </a:r>
            <a:r>
              <a:rPr lang="sv-SE" dirty="0" err="1" smtClean="0"/>
              <a:t>provide</a:t>
            </a:r>
            <a:r>
              <a:rPr lang="sv-SE" dirty="0" smtClean="0"/>
              <a:t> IT support to the </a:t>
            </a:r>
            <a:r>
              <a:rPr lang="sv-SE" dirty="0" err="1" smtClean="0"/>
              <a:t>CoP</a:t>
            </a:r>
            <a:endParaRPr lang="sv-SE" dirty="0" smtClean="0"/>
          </a:p>
          <a:p>
            <a:r>
              <a:rPr lang="sv-SE" dirty="0" err="1"/>
              <a:t>Mangers</a:t>
            </a:r>
            <a:r>
              <a:rPr lang="sv-SE" dirty="0"/>
              <a:t> </a:t>
            </a:r>
            <a:r>
              <a:rPr lang="sv-SE" dirty="0" err="1"/>
              <a:t>should</a:t>
            </a:r>
            <a:r>
              <a:rPr lang="sv-SE" dirty="0"/>
              <a:t> </a:t>
            </a:r>
            <a:r>
              <a:rPr lang="sv-SE" dirty="0" err="1" smtClean="0"/>
              <a:t>measure</a:t>
            </a:r>
            <a:r>
              <a:rPr lang="sv-SE" dirty="0" smtClean="0"/>
              <a:t> the </a:t>
            </a:r>
            <a:r>
              <a:rPr lang="sv-SE" dirty="0" err="1" smtClean="0"/>
              <a:t>value</a:t>
            </a:r>
            <a:r>
              <a:rPr lang="sv-SE" dirty="0" smtClean="0"/>
              <a:t> </a:t>
            </a:r>
            <a:r>
              <a:rPr lang="sv-SE" dirty="0" err="1" smtClean="0"/>
              <a:t>of</a:t>
            </a:r>
            <a:r>
              <a:rPr lang="sv-SE" dirty="0" smtClean="0"/>
              <a:t> </a:t>
            </a:r>
            <a:r>
              <a:rPr lang="sv-SE" dirty="0" smtClean="0"/>
              <a:t>a </a:t>
            </a:r>
            <a:r>
              <a:rPr lang="sv-SE" dirty="0" err="1" smtClean="0"/>
              <a:t>CoPs</a:t>
            </a:r>
            <a:r>
              <a:rPr lang="sv-SE" dirty="0" smtClean="0"/>
              <a:t> </a:t>
            </a:r>
            <a:r>
              <a:rPr lang="sv-SE" dirty="0" smtClean="0"/>
              <a:t>in non-</a:t>
            </a:r>
            <a:r>
              <a:rPr lang="sv-SE" dirty="0" err="1" smtClean="0"/>
              <a:t>traditional</a:t>
            </a:r>
            <a:r>
              <a:rPr lang="sv-SE" dirty="0" smtClean="0"/>
              <a:t> </a:t>
            </a:r>
            <a:r>
              <a:rPr lang="sv-SE" dirty="0" err="1" smtClean="0"/>
              <a:t>ways</a:t>
            </a:r>
            <a:endParaRPr lang="sv-SE" dirty="0" smtClean="0"/>
          </a:p>
          <a:p>
            <a:r>
              <a:rPr lang="sv-SE" dirty="0" smtClean="0"/>
              <a:t>Managers </a:t>
            </a:r>
            <a:r>
              <a:rPr lang="sv-SE" dirty="0" err="1" smtClean="0"/>
              <a:t>shall</a:t>
            </a:r>
            <a:r>
              <a:rPr lang="sv-SE" dirty="0" smtClean="0"/>
              <a:t> </a:t>
            </a:r>
            <a:r>
              <a:rPr lang="sv-SE" dirty="0" err="1" smtClean="0"/>
              <a:t>include</a:t>
            </a:r>
            <a:r>
              <a:rPr lang="sv-SE" dirty="0" smtClean="0"/>
              <a:t> </a:t>
            </a:r>
            <a:r>
              <a:rPr lang="sv-SE" dirty="0" err="1" smtClean="0"/>
              <a:t>CoPs</a:t>
            </a:r>
            <a:r>
              <a:rPr lang="sv-SE" dirty="0" smtClean="0"/>
              <a:t> </a:t>
            </a:r>
            <a:r>
              <a:rPr lang="sv-SE" dirty="0" smtClean="0"/>
              <a:t>in the business </a:t>
            </a:r>
            <a:r>
              <a:rPr lang="sv-SE" dirty="0" err="1" smtClean="0"/>
              <a:t>strategy</a:t>
            </a:r>
            <a:endParaRPr lang="sv-SE" dirty="0" smtClean="0"/>
          </a:p>
          <a:p>
            <a:endParaRPr lang="sv-SE" dirty="0" smtClean="0"/>
          </a:p>
          <a:p>
            <a:endParaRPr lang="sv-SE" dirty="0"/>
          </a:p>
        </p:txBody>
      </p:sp>
      <p:sp>
        <p:nvSpPr>
          <p:cNvPr id="4" name="TextBox 3"/>
          <p:cNvSpPr txBox="1"/>
          <p:nvPr/>
        </p:nvSpPr>
        <p:spPr>
          <a:xfrm>
            <a:off x="1505503" y="4567266"/>
            <a:ext cx="7322820" cy="523220"/>
          </a:xfrm>
          <a:prstGeom prst="rect">
            <a:avLst/>
          </a:prstGeom>
          <a:noFill/>
        </p:spPr>
        <p:txBody>
          <a:bodyPr wrap="square" rtlCol="0">
            <a:spAutoFit/>
          </a:bodyPr>
          <a:lstStyle/>
          <a:p>
            <a:pPr algn="r"/>
            <a:r>
              <a:rPr lang="en-US" sz="1400" dirty="0" smtClean="0"/>
              <a:t>(Wenger</a:t>
            </a:r>
            <a:r>
              <a:rPr lang="en-US" sz="1400" dirty="0"/>
              <a:t>, E. C., &amp; Snyder, W. M. (2000). Communities of practice: The organizational frontier. </a:t>
            </a:r>
            <a:r>
              <a:rPr lang="en-US" sz="1400" i="1" dirty="0"/>
              <a:t>Harvard business review</a:t>
            </a:r>
            <a:r>
              <a:rPr lang="en-US" sz="1400" dirty="0"/>
              <a:t>, </a:t>
            </a:r>
            <a:r>
              <a:rPr lang="en-US" sz="1400" i="1" dirty="0"/>
              <a:t>78</a:t>
            </a:r>
            <a:r>
              <a:rPr lang="en-US" sz="1400" dirty="0"/>
              <a:t>(1), 139-146</a:t>
            </a:r>
            <a:r>
              <a:rPr lang="en-US" sz="1400" dirty="0" smtClean="0"/>
              <a:t>.)</a:t>
            </a:r>
            <a:endParaRPr lang="sv-SE" sz="1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014595312"/>
      </p:ext>
    </p:extLst>
  </p:cSld>
  <p:clrMapOvr>
    <a:masterClrMapping/>
  </p:clrMapOvr>
  <mc:AlternateContent xmlns:mc="http://schemas.openxmlformats.org/markup-compatibility/2006">
    <mc:Choice xmlns:p14="http://schemas.microsoft.com/office/powerpoint/2010/main" Requires="p14">
      <p:transition spd="slow" p14:dur="2000" advTm="110987"/>
    </mc:Choice>
    <mc:Fallback>
      <p:transition spd="slow" advTm="110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653985" cy="596700"/>
          </a:xfrm>
        </p:spPr>
        <p:txBody>
          <a:bodyPr/>
          <a:lstStyle/>
          <a:p>
            <a:r>
              <a:rPr lang="sv-SE" dirty="0" err="1" smtClean="0"/>
              <a:t>When</a:t>
            </a:r>
            <a:r>
              <a:rPr lang="sv-SE" dirty="0" smtClean="0"/>
              <a:t> </a:t>
            </a:r>
            <a:r>
              <a:rPr lang="sv-SE" dirty="0" err="1" smtClean="0"/>
              <a:t>are</a:t>
            </a:r>
            <a:r>
              <a:rPr lang="sv-SE" dirty="0" smtClean="0"/>
              <a:t> </a:t>
            </a:r>
            <a:r>
              <a:rPr lang="sv-SE" dirty="0" err="1" smtClean="0"/>
              <a:t>CoPs</a:t>
            </a:r>
            <a:r>
              <a:rPr lang="sv-SE" dirty="0" smtClean="0"/>
              <a:t> </a:t>
            </a:r>
            <a:r>
              <a:rPr lang="sv-SE" dirty="0" err="1" smtClean="0"/>
              <a:t>created</a:t>
            </a:r>
            <a:r>
              <a:rPr lang="sv-SE" dirty="0" smtClean="0"/>
              <a:t>?</a:t>
            </a:r>
            <a:endParaRPr lang="sv-SE" dirty="0"/>
          </a:p>
        </p:txBody>
      </p:sp>
      <p:sp>
        <p:nvSpPr>
          <p:cNvPr id="3" name="Content Placeholder 2"/>
          <p:cNvSpPr>
            <a:spLocks noGrp="1"/>
          </p:cNvSpPr>
          <p:nvPr>
            <p:ph idx="1"/>
          </p:nvPr>
        </p:nvSpPr>
        <p:spPr/>
        <p:txBody>
          <a:bodyPr/>
          <a:lstStyle/>
          <a:p>
            <a:r>
              <a:rPr lang="sv-SE" sz="1600" b="1" dirty="0" smtClean="0"/>
              <a:t>Changes </a:t>
            </a:r>
            <a:r>
              <a:rPr lang="sv-SE" sz="1600" b="1" dirty="0" err="1" smtClean="0"/>
              <a:t>internally</a:t>
            </a:r>
            <a:r>
              <a:rPr lang="sv-SE" sz="1600" b="1" dirty="0" smtClean="0"/>
              <a:t> </a:t>
            </a:r>
            <a:r>
              <a:rPr lang="sv-SE" sz="1600" dirty="0" smtClean="0"/>
              <a:t>– and </a:t>
            </a:r>
            <a:r>
              <a:rPr lang="sv-SE" sz="1600" dirty="0" err="1" smtClean="0"/>
              <a:t>employees</a:t>
            </a:r>
            <a:r>
              <a:rPr lang="sv-SE" sz="1600" dirty="0" smtClean="0"/>
              <a:t> </a:t>
            </a:r>
            <a:r>
              <a:rPr lang="sv-SE" sz="1600" dirty="0" err="1" smtClean="0"/>
              <a:t>want</a:t>
            </a:r>
            <a:r>
              <a:rPr lang="sv-SE" sz="1600" dirty="0" smtClean="0"/>
              <a:t> to </a:t>
            </a:r>
            <a:r>
              <a:rPr lang="sv-SE" sz="1600" dirty="0" err="1" smtClean="0"/>
              <a:t>maintain</a:t>
            </a:r>
            <a:r>
              <a:rPr lang="sv-SE" sz="1600" dirty="0" smtClean="0"/>
              <a:t> </a:t>
            </a:r>
            <a:r>
              <a:rPr lang="sv-SE" sz="1600" dirty="0" err="1" smtClean="0"/>
              <a:t>connections</a:t>
            </a:r>
            <a:r>
              <a:rPr lang="sv-SE" sz="1600" dirty="0" smtClean="0"/>
              <a:t> </a:t>
            </a:r>
            <a:r>
              <a:rPr lang="sv-SE" sz="1600" dirty="0" err="1" smtClean="0"/>
              <a:t>with</a:t>
            </a:r>
            <a:r>
              <a:rPr lang="sv-SE" sz="1600" dirty="0" smtClean="0"/>
              <a:t> </a:t>
            </a:r>
            <a:r>
              <a:rPr lang="sv-SE" sz="1600" dirty="0" err="1" smtClean="0"/>
              <a:t>peers</a:t>
            </a:r>
            <a:r>
              <a:rPr lang="sv-SE" sz="1600" dirty="0" smtClean="0"/>
              <a:t>, </a:t>
            </a:r>
            <a:r>
              <a:rPr lang="sv-SE" sz="1600" dirty="0" err="1" smtClean="0"/>
              <a:t>especially</a:t>
            </a:r>
            <a:r>
              <a:rPr lang="sv-SE" sz="1600" dirty="0" smtClean="0"/>
              <a:t> </a:t>
            </a:r>
            <a:r>
              <a:rPr lang="sv-SE" sz="1600" dirty="0" err="1" smtClean="0"/>
              <a:t>if</a:t>
            </a:r>
            <a:r>
              <a:rPr lang="sv-SE" sz="1600" dirty="0" smtClean="0"/>
              <a:t> a </a:t>
            </a:r>
            <a:r>
              <a:rPr lang="sv-SE" sz="1600" dirty="0" err="1" smtClean="0"/>
              <a:t>functional</a:t>
            </a:r>
            <a:r>
              <a:rPr lang="sv-SE" sz="1600" dirty="0" smtClean="0"/>
              <a:t> </a:t>
            </a:r>
            <a:r>
              <a:rPr lang="sv-SE" sz="1600" dirty="0" err="1" smtClean="0"/>
              <a:t>oriented</a:t>
            </a:r>
            <a:r>
              <a:rPr lang="sv-SE" sz="1600" dirty="0" smtClean="0"/>
              <a:t> </a:t>
            </a:r>
            <a:r>
              <a:rPr lang="sv-SE" sz="1600" dirty="0" err="1" smtClean="0"/>
              <a:t>organization</a:t>
            </a:r>
            <a:r>
              <a:rPr lang="sv-SE" sz="1600" dirty="0" smtClean="0"/>
              <a:t> </a:t>
            </a:r>
            <a:r>
              <a:rPr lang="sv-SE" sz="1600" dirty="0" err="1" smtClean="0"/>
              <a:t>are</a:t>
            </a:r>
            <a:r>
              <a:rPr lang="sv-SE" sz="1600" dirty="0" smtClean="0"/>
              <a:t> </a:t>
            </a:r>
            <a:r>
              <a:rPr lang="sv-SE" sz="1600" dirty="0" err="1" smtClean="0"/>
              <a:t>replaces</a:t>
            </a:r>
            <a:r>
              <a:rPr lang="sv-SE" sz="1600" dirty="0" smtClean="0"/>
              <a:t> by a team/</a:t>
            </a:r>
            <a:r>
              <a:rPr lang="sv-SE" sz="1600" dirty="0" err="1" smtClean="0"/>
              <a:t>project-based</a:t>
            </a:r>
            <a:r>
              <a:rPr lang="sv-SE" sz="1600" dirty="0" smtClean="0"/>
              <a:t> on</a:t>
            </a:r>
          </a:p>
          <a:p>
            <a:r>
              <a:rPr lang="sv-SE" sz="1600" b="1" dirty="0" smtClean="0"/>
              <a:t>Changes </a:t>
            </a:r>
            <a:r>
              <a:rPr lang="sv-SE" sz="1600" b="1" dirty="0" err="1" smtClean="0"/>
              <a:t>externally</a:t>
            </a:r>
            <a:r>
              <a:rPr lang="sv-SE" sz="1600" b="1" dirty="0" smtClean="0"/>
              <a:t> </a:t>
            </a:r>
            <a:r>
              <a:rPr lang="sv-SE" sz="1600" dirty="0" smtClean="0"/>
              <a:t>– new </a:t>
            </a:r>
            <a:r>
              <a:rPr lang="sv-SE" sz="1600" dirty="0" err="1" smtClean="0"/>
              <a:t>technologies</a:t>
            </a:r>
            <a:r>
              <a:rPr lang="sv-SE" sz="1600" dirty="0" smtClean="0"/>
              <a:t> </a:t>
            </a:r>
            <a:r>
              <a:rPr lang="sv-SE" sz="1600" dirty="0" err="1" smtClean="0"/>
              <a:t>can</a:t>
            </a:r>
            <a:r>
              <a:rPr lang="sv-SE" sz="1600" dirty="0" smtClean="0"/>
              <a:t> </a:t>
            </a:r>
            <a:r>
              <a:rPr lang="sv-SE" sz="1600" dirty="0" err="1" smtClean="0"/>
              <a:t>trígger</a:t>
            </a:r>
            <a:r>
              <a:rPr lang="sv-SE" sz="1600" dirty="0" smtClean="0"/>
              <a:t> </a:t>
            </a:r>
            <a:r>
              <a:rPr lang="sv-SE" sz="1600" dirty="0" err="1" smtClean="0"/>
              <a:t>such</a:t>
            </a:r>
            <a:r>
              <a:rPr lang="sv-SE" sz="1600" dirty="0" smtClean="0"/>
              <a:t> </a:t>
            </a:r>
            <a:r>
              <a:rPr lang="sv-SE" sz="1600" dirty="0" err="1" smtClean="0"/>
              <a:t>CoP</a:t>
            </a:r>
            <a:r>
              <a:rPr lang="sv-SE" sz="1600" dirty="0" smtClean="0"/>
              <a:t>, for </a:t>
            </a:r>
            <a:r>
              <a:rPr lang="sv-SE" sz="1600" dirty="0" err="1" smtClean="0"/>
              <a:t>example</a:t>
            </a:r>
            <a:r>
              <a:rPr lang="sv-SE" sz="1600" dirty="0" smtClean="0"/>
              <a:t>, </a:t>
            </a:r>
            <a:r>
              <a:rPr lang="sv-SE" sz="1600" dirty="0" err="1" smtClean="0"/>
              <a:t>blockchain</a:t>
            </a:r>
            <a:r>
              <a:rPr lang="sv-SE" sz="1600" dirty="0" smtClean="0"/>
              <a:t>, </a:t>
            </a:r>
            <a:r>
              <a:rPr lang="sv-SE" sz="1600" dirty="0" err="1" smtClean="0"/>
              <a:t>big</a:t>
            </a:r>
            <a:r>
              <a:rPr lang="sv-SE" sz="1600" dirty="0" smtClean="0"/>
              <a:t> data </a:t>
            </a:r>
            <a:r>
              <a:rPr lang="sv-SE" sz="1600" dirty="0" err="1" smtClean="0"/>
              <a:t>analytics</a:t>
            </a:r>
            <a:r>
              <a:rPr lang="sv-SE" sz="1600" dirty="0" smtClean="0"/>
              <a:t>, </a:t>
            </a:r>
            <a:r>
              <a:rPr lang="sv-SE" sz="1600" dirty="0" err="1" smtClean="0"/>
              <a:t>IoT</a:t>
            </a:r>
            <a:endParaRPr lang="sv-SE" sz="1600" dirty="0" smtClean="0"/>
          </a:p>
          <a:p>
            <a:endParaRPr lang="sv-SE" dirty="0"/>
          </a:p>
          <a:p>
            <a:endParaRPr lang="sv-SE" dirty="0" smtClean="0"/>
          </a:p>
          <a:p>
            <a:endParaRPr lang="sv-SE" dirty="0"/>
          </a:p>
        </p:txBody>
      </p:sp>
      <p:sp>
        <p:nvSpPr>
          <p:cNvPr id="4" name="TextBox 3"/>
          <p:cNvSpPr txBox="1"/>
          <p:nvPr/>
        </p:nvSpPr>
        <p:spPr>
          <a:xfrm>
            <a:off x="1386840" y="4389120"/>
            <a:ext cx="7322820" cy="523220"/>
          </a:xfrm>
          <a:prstGeom prst="rect">
            <a:avLst/>
          </a:prstGeom>
          <a:noFill/>
        </p:spPr>
        <p:txBody>
          <a:bodyPr wrap="square" rtlCol="0">
            <a:spAutoFit/>
          </a:bodyPr>
          <a:lstStyle/>
          <a:p>
            <a:pPr algn="r"/>
            <a:r>
              <a:rPr lang="en-US" sz="1400" dirty="0" smtClean="0"/>
              <a:t>(Wenger</a:t>
            </a:r>
            <a:r>
              <a:rPr lang="en-US" sz="1400" dirty="0"/>
              <a:t>, E. C., &amp; Snyder, W. M. (2000). Communities of practice: The organizational frontier. </a:t>
            </a:r>
            <a:r>
              <a:rPr lang="en-US" sz="1400" i="1" dirty="0"/>
              <a:t>Harvard business review</a:t>
            </a:r>
            <a:r>
              <a:rPr lang="en-US" sz="1400" dirty="0"/>
              <a:t>, </a:t>
            </a:r>
            <a:r>
              <a:rPr lang="en-US" sz="1400" i="1" dirty="0"/>
              <a:t>78</a:t>
            </a:r>
            <a:r>
              <a:rPr lang="en-US" sz="1400" dirty="0"/>
              <a:t>(1), 139-146</a:t>
            </a:r>
            <a:r>
              <a:rPr lang="en-US" sz="1400" dirty="0" smtClean="0"/>
              <a:t>.)</a:t>
            </a: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576955279"/>
      </p:ext>
    </p:extLst>
  </p:cSld>
  <p:clrMapOvr>
    <a:masterClrMapping/>
  </p:clrMapOvr>
  <mc:AlternateContent xmlns:mc="http://schemas.openxmlformats.org/markup-compatibility/2006">
    <mc:Choice xmlns:p14="http://schemas.microsoft.com/office/powerpoint/2010/main" Requires="p14">
      <p:transition spd="slow" p14:dur="2000" advTm="48239"/>
    </mc:Choice>
    <mc:Fallback>
      <p:transition spd="slow" advTm="48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pPr marL="0" indent="0">
              <a:buNone/>
            </a:pPr>
            <a:r>
              <a:rPr lang="sv-SE" dirty="0" err="1" smtClean="0"/>
              <a:t>Other</a:t>
            </a:r>
            <a:r>
              <a:rPr lang="sv-SE" dirty="0" smtClean="0"/>
              <a:t> </a:t>
            </a:r>
            <a:r>
              <a:rPr lang="sv-SE" dirty="0" err="1" smtClean="0"/>
              <a:t>ways</a:t>
            </a:r>
            <a:r>
              <a:rPr lang="sv-SE" dirty="0" smtClean="0"/>
              <a:t> to transfer/</a:t>
            </a:r>
            <a:r>
              <a:rPr lang="sv-SE" dirty="0" err="1" smtClean="0"/>
              <a:t>share</a:t>
            </a:r>
            <a:r>
              <a:rPr lang="sv-SE" dirty="0" smtClean="0"/>
              <a:t> </a:t>
            </a:r>
            <a:r>
              <a:rPr lang="sv-SE" dirty="0" err="1" smtClean="0"/>
              <a:t>knowledge</a:t>
            </a: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401045111"/>
      </p:ext>
    </p:extLst>
  </p:cSld>
  <p:clrMapOvr>
    <a:masterClrMapping/>
  </p:clrMapOvr>
  <mc:AlternateContent xmlns:mc="http://schemas.openxmlformats.org/markup-compatibility/2006">
    <mc:Choice xmlns:p14="http://schemas.microsoft.com/office/powerpoint/2010/main" Requires="p14">
      <p:transition spd="slow" p14:dur="2000" advTm="4942"/>
    </mc:Choice>
    <mc:Fallback>
      <p:transition spd="slow" advTm="4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475807" y="1491854"/>
            <a:ext cx="7275328" cy="2115906"/>
          </a:xfrm>
        </p:spPr>
        <p:txBody>
          <a:bodyPr>
            <a:normAutofit/>
          </a:bodyPr>
          <a:lstStyle/>
          <a:p>
            <a:pPr>
              <a:spcBef>
                <a:spcPts val="0"/>
              </a:spcBef>
            </a:pPr>
            <a:r>
              <a:rPr lang="sv-SE" sz="1600" b="1" dirty="0"/>
              <a:t>Mentoring</a:t>
            </a:r>
            <a:r>
              <a:rPr lang="sv-SE" sz="1600" dirty="0"/>
              <a:t> - </a:t>
            </a:r>
            <a:r>
              <a:rPr lang="en-US" sz="1600" dirty="0"/>
              <a:t>is a relationship in which a more experienced or more knowledgeable person helps to guide a less experienced or less knowledgeable person. </a:t>
            </a:r>
            <a:endParaRPr lang="sv-SE" sz="1350" b="1"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endParaRPr lang="sv-SE" sz="1350" dirty="0"/>
          </a:p>
          <a:p>
            <a:pPr>
              <a:buNone/>
            </a:pPr>
            <a:endParaRPr lang="sv-SE" sz="1350" dirty="0"/>
          </a:p>
          <a:p>
            <a:pPr lvl="1"/>
            <a:endParaRPr lang="sv-SE" sz="1500" dirty="0"/>
          </a:p>
          <a:p>
            <a:pPr>
              <a:buNone/>
            </a:pPr>
            <a:endParaRPr lang="sv-SE" dirty="0" smtClean="0"/>
          </a:p>
        </p:txBody>
      </p:sp>
      <p:sp>
        <p:nvSpPr>
          <p:cNvPr id="5" name="Title 1"/>
          <p:cNvSpPr>
            <a:spLocks noGrp="1"/>
          </p:cNvSpPr>
          <p:nvPr>
            <p:ph type="title"/>
          </p:nvPr>
        </p:nvSpPr>
        <p:spPr>
          <a:xfrm>
            <a:off x="475807" y="634604"/>
            <a:ext cx="7658100" cy="857250"/>
          </a:xfrm>
        </p:spPr>
        <p:txBody>
          <a:bodyPr>
            <a:normAutofit fontScale="90000"/>
          </a:bodyPr>
          <a:lstStyle/>
          <a:p>
            <a:pPr algn="l"/>
            <a:r>
              <a:rPr lang="sv-SE" sz="2700" dirty="0"/>
              <a:t>Other ways to transfer/share knowledge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728728541"/>
      </p:ext>
    </p:extLst>
  </p:cSld>
  <p:clrMapOvr>
    <a:masterClrMapping/>
  </p:clrMapOvr>
  <mc:AlternateContent xmlns:mc="http://schemas.openxmlformats.org/markup-compatibility/2006">
    <mc:Choice xmlns:p14="http://schemas.microsoft.com/office/powerpoint/2010/main" Requires="p14">
      <p:transition spd="slow" p14:dur="2000" advTm="11916"/>
    </mc:Choice>
    <mc:Fallback>
      <p:transition spd="slow" advTm="11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475807" y="1063229"/>
            <a:ext cx="8221626" cy="4353948"/>
          </a:xfrm>
        </p:spPr>
        <p:txBody>
          <a:bodyPr>
            <a:normAutofit/>
          </a:bodyPr>
          <a:lstStyle/>
          <a:p>
            <a:pPr marL="0" indent="0">
              <a:spcBef>
                <a:spcPts val="0"/>
              </a:spcBef>
              <a:buNone/>
            </a:pPr>
            <a:endParaRPr lang="en-US" sz="1800" dirty="0"/>
          </a:p>
          <a:p>
            <a:pPr>
              <a:spcBef>
                <a:spcPts val="0"/>
              </a:spcBef>
            </a:pPr>
            <a:r>
              <a:rPr lang="sv-SE" sz="1600" b="1" dirty="0"/>
              <a:t>Apprenticeships </a:t>
            </a:r>
            <a:r>
              <a:rPr lang="sv-SE" sz="1600" dirty="0"/>
              <a:t>- </a:t>
            </a:r>
            <a:r>
              <a:rPr lang="en-US" sz="1600" dirty="0"/>
              <a:t>is a system of training a new generation of practitioners/ apprentices of a profession, often in order for the practitioners/ apprentices to get a license to practice in the profession. Most of their training is done while working with an expert that helps the apprentices learn the profession during a pre-defined time period. Apprenticeships typically last 3 to 6 years.</a:t>
            </a:r>
            <a:r>
              <a:rPr lang="en-US" sz="1800" dirty="0"/>
              <a:t> </a:t>
            </a:r>
            <a:endParaRPr lang="sv-SE" sz="1800" dirty="0"/>
          </a:p>
          <a:p>
            <a:pPr>
              <a:spcBef>
                <a:spcPts val="0"/>
              </a:spcBef>
              <a:buNone/>
            </a:pPr>
            <a:endParaRPr lang="sv-SE" sz="1350" b="1"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endParaRPr lang="sv-SE" sz="1350" dirty="0"/>
          </a:p>
          <a:p>
            <a:pPr>
              <a:buNone/>
            </a:pPr>
            <a:endParaRPr lang="sv-SE" sz="1350" dirty="0"/>
          </a:p>
          <a:p>
            <a:pPr lvl="1"/>
            <a:endParaRPr lang="sv-SE" sz="1500" dirty="0"/>
          </a:p>
          <a:p>
            <a:pPr>
              <a:buNone/>
            </a:pPr>
            <a:endParaRPr lang="sv-SE" dirty="0" smtClean="0"/>
          </a:p>
        </p:txBody>
      </p:sp>
      <p:sp>
        <p:nvSpPr>
          <p:cNvPr id="5" name="Title 1"/>
          <p:cNvSpPr>
            <a:spLocks noGrp="1"/>
          </p:cNvSpPr>
          <p:nvPr>
            <p:ph type="title"/>
          </p:nvPr>
        </p:nvSpPr>
        <p:spPr>
          <a:xfrm>
            <a:off x="475807" y="634604"/>
            <a:ext cx="7658100" cy="857250"/>
          </a:xfrm>
        </p:spPr>
        <p:txBody>
          <a:bodyPr>
            <a:normAutofit fontScale="90000"/>
          </a:bodyPr>
          <a:lstStyle/>
          <a:p>
            <a:pPr algn="l"/>
            <a:r>
              <a:rPr lang="sv-SE" sz="2700" dirty="0"/>
              <a:t>Other ways to transfer/share knowledge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88397774"/>
      </p:ext>
    </p:extLst>
  </p:cSld>
  <p:clrMapOvr>
    <a:masterClrMapping/>
  </p:clrMapOvr>
  <mc:AlternateContent xmlns:mc="http://schemas.openxmlformats.org/markup-compatibility/2006">
    <mc:Choice xmlns:p14="http://schemas.microsoft.com/office/powerpoint/2010/main" Requires="p14">
      <p:transition spd="slow" p14:dur="2000" advTm="64145"/>
    </mc:Choice>
    <mc:Fallback>
      <p:transition spd="slow" advTm="64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635295" y="1381863"/>
            <a:ext cx="7870752" cy="1935495"/>
          </a:xfrm>
        </p:spPr>
        <p:txBody>
          <a:bodyPr>
            <a:normAutofit/>
          </a:bodyPr>
          <a:lstStyle/>
          <a:p>
            <a:pPr>
              <a:spcBef>
                <a:spcPts val="0"/>
              </a:spcBef>
            </a:pPr>
            <a:r>
              <a:rPr lang="sv-SE" sz="1600" b="1" dirty="0" err="1" smtClean="0"/>
              <a:t>Work</a:t>
            </a:r>
            <a:r>
              <a:rPr lang="sv-SE" sz="1600" b="1" dirty="0" smtClean="0"/>
              <a:t> </a:t>
            </a:r>
            <a:r>
              <a:rPr lang="sv-SE" sz="1600" b="1" dirty="0"/>
              <a:t>shadowing </a:t>
            </a:r>
            <a:r>
              <a:rPr lang="sv-SE" sz="1600" dirty="0"/>
              <a:t>- </a:t>
            </a:r>
            <a:r>
              <a:rPr lang="en-US" sz="1600" dirty="0"/>
              <a:t>is a on-the-job learning method where an employee follow another in his/her practice to learn different aspects related to the </a:t>
            </a:r>
            <a:r>
              <a:rPr lang="en-US" sz="1600" dirty="0" smtClean="0"/>
              <a:t>job</a:t>
            </a:r>
            <a:endParaRPr lang="sv-SE" sz="1500" dirty="0"/>
          </a:p>
          <a:p>
            <a:pPr marL="0" indent="0">
              <a:spcBef>
                <a:spcPts val="0"/>
              </a:spcBef>
              <a:buNone/>
            </a:pPr>
            <a:endParaRPr lang="sv-SE" sz="1500" dirty="0"/>
          </a:p>
          <a:p>
            <a:pPr>
              <a:spcBef>
                <a:spcPts val="0"/>
              </a:spcBef>
              <a:buNone/>
            </a:pPr>
            <a:endParaRPr lang="sv-SE" sz="1350" b="1"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endParaRPr lang="sv-SE" sz="1350" dirty="0"/>
          </a:p>
          <a:p>
            <a:pPr>
              <a:buNone/>
            </a:pPr>
            <a:endParaRPr lang="sv-SE" sz="1350" dirty="0"/>
          </a:p>
          <a:p>
            <a:pPr lvl="1"/>
            <a:endParaRPr lang="sv-SE" sz="1500" dirty="0"/>
          </a:p>
          <a:p>
            <a:pPr>
              <a:buNone/>
            </a:pPr>
            <a:endParaRPr lang="sv-SE" dirty="0" smtClean="0"/>
          </a:p>
        </p:txBody>
      </p:sp>
      <p:sp>
        <p:nvSpPr>
          <p:cNvPr id="5" name="Title 1"/>
          <p:cNvSpPr>
            <a:spLocks noGrp="1"/>
          </p:cNvSpPr>
          <p:nvPr>
            <p:ph type="title"/>
          </p:nvPr>
        </p:nvSpPr>
        <p:spPr>
          <a:xfrm>
            <a:off x="635295" y="492900"/>
            <a:ext cx="7477347" cy="857250"/>
          </a:xfrm>
        </p:spPr>
        <p:txBody>
          <a:bodyPr>
            <a:normAutofit fontScale="90000"/>
          </a:bodyPr>
          <a:lstStyle/>
          <a:p>
            <a:pPr algn="l"/>
            <a:r>
              <a:rPr lang="sv-SE" sz="2700" dirty="0"/>
              <a:t>Other ways to transfer/share knowledge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139094264"/>
      </p:ext>
    </p:extLst>
  </p:cSld>
  <p:clrMapOvr>
    <a:masterClrMapping/>
  </p:clrMapOvr>
  <mc:AlternateContent xmlns:mc="http://schemas.openxmlformats.org/markup-compatibility/2006">
    <mc:Choice xmlns:p14="http://schemas.microsoft.com/office/powerpoint/2010/main" Requires="p14">
      <p:transition spd="slow" p14:dur="2000" advTm="23080"/>
    </mc:Choice>
    <mc:Fallback>
      <p:transition spd="slow" advTm="23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648586" y="1350150"/>
            <a:ext cx="7868092" cy="2892241"/>
          </a:xfrm>
        </p:spPr>
        <p:txBody>
          <a:bodyPr>
            <a:normAutofit/>
          </a:bodyPr>
          <a:lstStyle/>
          <a:p>
            <a:pPr>
              <a:spcBef>
                <a:spcPts val="0"/>
              </a:spcBef>
            </a:pPr>
            <a:r>
              <a:rPr lang="en-GB" sz="1600" b="1" dirty="0"/>
              <a:t>Pair design </a:t>
            </a:r>
            <a:r>
              <a:rPr lang="en-GB" sz="1600" dirty="0"/>
              <a:t>- is based on the agile practice of pair programming, and is a way of working in which two designers work together and simultaneously develop an artefact. Typically, one designer makes a design decision, e.g. introduces an activity into a method, and the other designer immediately reviews it and suggests possible improvements or potential </a:t>
            </a:r>
            <a:r>
              <a:rPr lang="en-GB" sz="1600" dirty="0" smtClean="0"/>
              <a:t>problems </a:t>
            </a:r>
            <a:endParaRPr lang="en-GB" sz="1600" dirty="0"/>
          </a:p>
          <a:p>
            <a:pPr>
              <a:spcBef>
                <a:spcPts val="0"/>
              </a:spcBef>
            </a:pPr>
            <a:endParaRPr lang="sv-SE" sz="1800" b="1" dirty="0"/>
          </a:p>
          <a:p>
            <a:pPr marL="0" indent="0">
              <a:spcBef>
                <a:spcPts val="0"/>
              </a:spcBef>
              <a:buNone/>
            </a:pPr>
            <a:endParaRPr lang="sv-SE" sz="1800" dirty="0"/>
          </a:p>
          <a:p>
            <a:pPr>
              <a:spcBef>
                <a:spcPts val="0"/>
              </a:spcBef>
            </a:pPr>
            <a:endParaRPr lang="sv-SE" sz="1500" dirty="0"/>
          </a:p>
          <a:p>
            <a:pPr>
              <a:spcBef>
                <a:spcPts val="0"/>
              </a:spcBef>
              <a:buNone/>
            </a:pPr>
            <a:endParaRPr lang="sv-SE" sz="1350" b="1"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endParaRPr lang="sv-SE" sz="1350" dirty="0"/>
          </a:p>
          <a:p>
            <a:pPr>
              <a:buNone/>
            </a:pPr>
            <a:endParaRPr lang="sv-SE" sz="1350" dirty="0"/>
          </a:p>
          <a:p>
            <a:pPr lvl="1"/>
            <a:endParaRPr lang="sv-SE" sz="1500" dirty="0"/>
          </a:p>
          <a:p>
            <a:pPr>
              <a:buNone/>
            </a:pPr>
            <a:endParaRPr lang="sv-SE" dirty="0" smtClean="0"/>
          </a:p>
        </p:txBody>
      </p:sp>
      <p:sp>
        <p:nvSpPr>
          <p:cNvPr id="6" name="Title 1"/>
          <p:cNvSpPr txBox="1">
            <a:spLocks/>
          </p:cNvSpPr>
          <p:nvPr/>
        </p:nvSpPr>
        <p:spPr>
          <a:xfrm>
            <a:off x="422643" y="492900"/>
            <a:ext cx="8094035" cy="857250"/>
          </a:xfrm>
          <a:prstGeom prst="rect">
            <a:avLst/>
          </a:prstGeom>
        </p:spPr>
        <p:txBody>
          <a:bodyPr vert="horz" lIns="91440" tIns="45720" rIns="91440" bIns="45720" rtlCol="0" anchor="t" anchorCtr="0">
            <a:normAutofit fontScale="97500"/>
          </a:bodyPr>
          <a:lst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a:lstStyle>
          <a:p>
            <a:r>
              <a:rPr lang="sv-SE" sz="2700" dirty="0" err="1" smtClean="0"/>
              <a:t>Other</a:t>
            </a:r>
            <a:r>
              <a:rPr lang="sv-SE" sz="2700" dirty="0" smtClean="0"/>
              <a:t> </a:t>
            </a:r>
            <a:r>
              <a:rPr lang="sv-SE" sz="2700" dirty="0" err="1" smtClean="0"/>
              <a:t>ways</a:t>
            </a:r>
            <a:r>
              <a:rPr lang="sv-SE" sz="2700" dirty="0" smtClean="0"/>
              <a:t> to transfer/</a:t>
            </a:r>
            <a:r>
              <a:rPr lang="sv-SE" sz="2700" dirty="0" err="1" smtClean="0"/>
              <a:t>share</a:t>
            </a:r>
            <a:r>
              <a:rPr lang="sv-SE" sz="2700" dirty="0" smtClean="0"/>
              <a:t> </a:t>
            </a:r>
            <a:r>
              <a:rPr lang="sv-SE" sz="2700" dirty="0" err="1" smtClean="0"/>
              <a:t>knowledge</a:t>
            </a:r>
            <a:endParaRPr lang="sv-SE" sz="27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441721649"/>
      </p:ext>
    </p:extLst>
  </p:cSld>
  <p:clrMapOvr>
    <a:masterClrMapping/>
  </p:clrMapOvr>
  <mc:AlternateContent xmlns:mc="http://schemas.openxmlformats.org/markup-compatibility/2006">
    <mc:Choice xmlns:p14="http://schemas.microsoft.com/office/powerpoint/2010/main" Requires="p14">
      <p:transition spd="slow" p14:dur="2000" advTm="36867"/>
    </mc:Choice>
    <mc:Fallback>
      <p:transition spd="slow" advTm="3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685583" y="1350150"/>
            <a:ext cx="8054380" cy="2105431"/>
          </a:xfrm>
        </p:spPr>
        <p:txBody>
          <a:bodyPr>
            <a:normAutofit/>
          </a:bodyPr>
          <a:lstStyle/>
          <a:p>
            <a:pPr>
              <a:spcBef>
                <a:spcPts val="0"/>
              </a:spcBef>
            </a:pPr>
            <a:r>
              <a:rPr lang="sv-SE" sz="1600" b="1" dirty="0" err="1" smtClean="0"/>
              <a:t>Storytelling</a:t>
            </a:r>
            <a:r>
              <a:rPr lang="sv-SE" sz="1600" dirty="0" smtClean="0"/>
              <a:t> </a:t>
            </a:r>
            <a:r>
              <a:rPr lang="sv-SE" sz="1600" dirty="0"/>
              <a:t>- </a:t>
            </a:r>
            <a:r>
              <a:rPr lang="en-US" sz="1600" dirty="0"/>
              <a:t>is a means for sharing and interpreting experiences by telling stories. Stories are universal in that they can bridge cultural, linguistic, and age-related </a:t>
            </a:r>
            <a:r>
              <a:rPr lang="en-US" sz="1600" dirty="0" smtClean="0"/>
              <a:t>divides</a:t>
            </a:r>
            <a:endParaRPr lang="sv-SE" sz="1600" dirty="0"/>
          </a:p>
          <a:p>
            <a:pPr>
              <a:spcBef>
                <a:spcPts val="0"/>
              </a:spcBef>
            </a:pPr>
            <a:endParaRPr lang="sv-SE" sz="1500" dirty="0"/>
          </a:p>
          <a:p>
            <a:pPr>
              <a:spcBef>
                <a:spcPts val="0"/>
              </a:spcBef>
              <a:buNone/>
            </a:pPr>
            <a:endParaRPr lang="sv-SE" sz="1350" b="1"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pPr>
              <a:spcBef>
                <a:spcPts val="0"/>
              </a:spcBef>
              <a:buNone/>
            </a:pPr>
            <a:endParaRPr lang="sv-SE" sz="1350" dirty="0"/>
          </a:p>
          <a:p>
            <a:endParaRPr lang="sv-SE" sz="1350" dirty="0"/>
          </a:p>
          <a:p>
            <a:pPr>
              <a:buNone/>
            </a:pPr>
            <a:endParaRPr lang="sv-SE" sz="1350" dirty="0"/>
          </a:p>
          <a:p>
            <a:pPr lvl="1"/>
            <a:endParaRPr lang="sv-SE" sz="1500" dirty="0"/>
          </a:p>
          <a:p>
            <a:pPr>
              <a:buNone/>
            </a:pPr>
            <a:endParaRPr lang="sv-SE" dirty="0" smtClean="0"/>
          </a:p>
        </p:txBody>
      </p:sp>
      <p:sp>
        <p:nvSpPr>
          <p:cNvPr id="6" name="Title 1"/>
          <p:cNvSpPr txBox="1">
            <a:spLocks/>
          </p:cNvSpPr>
          <p:nvPr/>
        </p:nvSpPr>
        <p:spPr>
          <a:xfrm>
            <a:off x="422643" y="492900"/>
            <a:ext cx="8094035" cy="857250"/>
          </a:xfrm>
          <a:prstGeom prst="rect">
            <a:avLst/>
          </a:prstGeom>
        </p:spPr>
        <p:txBody>
          <a:bodyPr vert="horz" lIns="91440" tIns="45720" rIns="91440" bIns="45720" rtlCol="0" anchor="t" anchorCtr="0">
            <a:normAutofit fontScale="97500"/>
          </a:bodyPr>
          <a:lst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a:lstStyle>
          <a:p>
            <a:r>
              <a:rPr lang="sv-SE" sz="2700" dirty="0" err="1" smtClean="0"/>
              <a:t>Other</a:t>
            </a:r>
            <a:r>
              <a:rPr lang="sv-SE" sz="2700" dirty="0" smtClean="0"/>
              <a:t> </a:t>
            </a:r>
            <a:r>
              <a:rPr lang="sv-SE" sz="2700" dirty="0" err="1" smtClean="0"/>
              <a:t>ways</a:t>
            </a:r>
            <a:r>
              <a:rPr lang="sv-SE" sz="2700" dirty="0" smtClean="0"/>
              <a:t> to transfer/</a:t>
            </a:r>
            <a:r>
              <a:rPr lang="sv-SE" sz="2700" dirty="0" err="1" smtClean="0"/>
              <a:t>share</a:t>
            </a:r>
            <a:r>
              <a:rPr lang="sv-SE" sz="2700" dirty="0" smtClean="0"/>
              <a:t> </a:t>
            </a:r>
            <a:r>
              <a:rPr lang="sv-SE" sz="2700" dirty="0" err="1" smtClean="0"/>
              <a:t>knowledge</a:t>
            </a:r>
            <a:endParaRPr lang="sv-SE" sz="27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260651540"/>
      </p:ext>
    </p:extLst>
  </p:cSld>
  <p:clrMapOvr>
    <a:masterClrMapping/>
  </p:clrMapOvr>
  <mc:AlternateContent xmlns:mc="http://schemas.openxmlformats.org/markup-compatibility/2006">
    <mc:Choice xmlns:p14="http://schemas.microsoft.com/office/powerpoint/2010/main" Requires="p14">
      <p:transition spd="slow" p14:dur="2000" advTm="26068"/>
    </mc:Choice>
    <mc:Fallback>
      <p:transition spd="slow" advTm="26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Assess the knowledge</a:t>
            </a:r>
            <a:endParaRPr lang="sv-SE" sz="2400" dirty="0"/>
          </a:p>
        </p:txBody>
      </p:sp>
      <p:sp>
        <p:nvSpPr>
          <p:cNvPr id="4" name="Rectangle 3"/>
          <p:cNvSpPr/>
          <p:nvPr/>
        </p:nvSpPr>
        <p:spPr>
          <a:xfrm>
            <a:off x="1303588" y="2466863"/>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440221" y="2436481"/>
            <a:ext cx="1828801" cy="523220"/>
          </a:xfrm>
          <a:prstGeom prst="rect">
            <a:avLst/>
          </a:prstGeom>
          <a:noFill/>
        </p:spPr>
        <p:txBody>
          <a:bodyPr wrap="square" rtlCol="0">
            <a:spAutoFit/>
          </a:bodyPr>
          <a:lstStyle/>
          <a:p>
            <a:r>
              <a:rPr lang="sv-SE" sz="1400" dirty="0" smtClean="0"/>
              <a:t>Knowledge capture and/or creation</a:t>
            </a:r>
            <a:endParaRPr lang="sv-SE" sz="1400" dirty="0"/>
          </a:p>
        </p:txBody>
      </p:sp>
      <p:sp>
        <p:nvSpPr>
          <p:cNvPr id="7" name="Rectangle 6"/>
          <p:cNvSpPr/>
          <p:nvPr/>
        </p:nvSpPr>
        <p:spPr>
          <a:xfrm>
            <a:off x="4686626" y="2436481"/>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extBox 7"/>
          <p:cNvSpPr txBox="1"/>
          <p:nvPr/>
        </p:nvSpPr>
        <p:spPr>
          <a:xfrm>
            <a:off x="4823259" y="2406099"/>
            <a:ext cx="1828801" cy="523220"/>
          </a:xfrm>
          <a:prstGeom prst="rect">
            <a:avLst/>
          </a:prstGeom>
          <a:noFill/>
        </p:spPr>
        <p:txBody>
          <a:bodyPr wrap="square" rtlCol="0">
            <a:spAutoFit/>
          </a:bodyPr>
          <a:lstStyle/>
          <a:p>
            <a:r>
              <a:rPr lang="sv-SE" sz="1400" dirty="0" smtClean="0"/>
              <a:t>Knowledge sharing and dissemination</a:t>
            </a:r>
            <a:endParaRPr lang="sv-SE" sz="1400" dirty="0"/>
          </a:p>
        </p:txBody>
      </p:sp>
      <p:sp>
        <p:nvSpPr>
          <p:cNvPr id="9" name="Rectangle 8"/>
          <p:cNvSpPr/>
          <p:nvPr/>
        </p:nvSpPr>
        <p:spPr>
          <a:xfrm>
            <a:off x="3111368" y="3526019"/>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3090346" y="3495637"/>
            <a:ext cx="1828801" cy="523220"/>
          </a:xfrm>
          <a:prstGeom prst="rect">
            <a:avLst/>
          </a:prstGeom>
          <a:noFill/>
        </p:spPr>
        <p:txBody>
          <a:bodyPr wrap="square" rtlCol="0">
            <a:spAutoFit/>
          </a:bodyPr>
          <a:lstStyle/>
          <a:p>
            <a:r>
              <a:rPr lang="sv-SE" sz="1400" dirty="0" smtClean="0"/>
              <a:t>Knowledge acquisition and </a:t>
            </a:r>
            <a:r>
              <a:rPr lang="sv-SE" sz="1400" dirty="0" err="1" smtClean="0"/>
              <a:t>application</a:t>
            </a:r>
            <a:endParaRPr lang="sv-SE" sz="1400" dirty="0"/>
          </a:p>
        </p:txBody>
      </p:sp>
      <p:sp>
        <p:nvSpPr>
          <p:cNvPr id="11" name="Curved Left Arrow 10"/>
          <p:cNvSpPr/>
          <p:nvPr/>
        </p:nvSpPr>
        <p:spPr>
          <a:xfrm rot="16200000">
            <a:off x="3779971" y="1790781"/>
            <a:ext cx="300470" cy="105169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2" name="Curved Left Arrow 11"/>
          <p:cNvSpPr/>
          <p:nvPr/>
        </p:nvSpPr>
        <p:spPr>
          <a:xfrm rot="1608914">
            <a:off x="5429770" y="308907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3" name="Curved Left Arrow 12"/>
          <p:cNvSpPr/>
          <p:nvPr/>
        </p:nvSpPr>
        <p:spPr>
          <a:xfrm rot="7486083">
            <a:off x="2083163" y="317054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4" name="TextBox 13"/>
          <p:cNvSpPr txBox="1"/>
          <p:nvPr/>
        </p:nvSpPr>
        <p:spPr>
          <a:xfrm>
            <a:off x="4192262" y="1673105"/>
            <a:ext cx="4860996" cy="584775"/>
          </a:xfrm>
          <a:prstGeom prst="rect">
            <a:avLst/>
          </a:prstGeom>
          <a:noFill/>
        </p:spPr>
        <p:txBody>
          <a:bodyPr wrap="square" rtlCol="0">
            <a:spAutoFit/>
          </a:bodyPr>
          <a:lstStyle/>
          <a:p>
            <a:r>
              <a:rPr lang="sv-SE" sz="1600" b="1" dirty="0" err="1" smtClean="0">
                <a:solidFill>
                  <a:srgbClr val="FF0000"/>
                </a:solidFill>
              </a:rPr>
              <a:t>Assess</a:t>
            </a:r>
            <a:r>
              <a:rPr lang="sv-SE" sz="1600" b="1" dirty="0" smtClean="0">
                <a:solidFill>
                  <a:srgbClr val="FF0000"/>
                </a:solidFill>
              </a:rPr>
              <a:t> </a:t>
            </a:r>
            <a:r>
              <a:rPr lang="sv-SE" sz="1600" b="1" dirty="0" err="1" smtClean="0">
                <a:solidFill>
                  <a:srgbClr val="FF0000"/>
                </a:solidFill>
              </a:rPr>
              <a:t>if</a:t>
            </a:r>
            <a:r>
              <a:rPr lang="sv-SE" sz="1600" b="1" dirty="0" smtClean="0">
                <a:solidFill>
                  <a:srgbClr val="FF0000"/>
                </a:solidFill>
              </a:rPr>
              <a:t> the info/</a:t>
            </a:r>
            <a:r>
              <a:rPr lang="sv-SE" sz="1600" b="1" dirty="0" err="1" smtClean="0">
                <a:solidFill>
                  <a:srgbClr val="FF0000"/>
                </a:solidFill>
              </a:rPr>
              <a:t>knowledge</a:t>
            </a:r>
            <a:r>
              <a:rPr lang="sv-SE" sz="1600" b="1" dirty="0" smtClean="0">
                <a:solidFill>
                  <a:srgbClr val="FF0000"/>
                </a:solidFill>
              </a:rPr>
              <a:t> </a:t>
            </a:r>
            <a:r>
              <a:rPr lang="sv-SE" sz="1600" b="1" dirty="0" err="1" smtClean="0">
                <a:solidFill>
                  <a:srgbClr val="FF0000"/>
                </a:solidFill>
              </a:rPr>
              <a:t>captured</a:t>
            </a:r>
            <a:r>
              <a:rPr lang="sv-SE" sz="1600" b="1" dirty="0" smtClean="0">
                <a:solidFill>
                  <a:srgbClr val="FF0000"/>
                </a:solidFill>
              </a:rPr>
              <a:t> and </a:t>
            </a:r>
            <a:r>
              <a:rPr lang="sv-SE" sz="1600" b="1" dirty="0" err="1" smtClean="0">
                <a:solidFill>
                  <a:srgbClr val="FF0000"/>
                </a:solidFill>
              </a:rPr>
              <a:t>created</a:t>
            </a:r>
            <a:r>
              <a:rPr lang="sv-SE" sz="1600" b="1" dirty="0" smtClean="0">
                <a:solidFill>
                  <a:srgbClr val="FF0000"/>
                </a:solidFill>
              </a:rPr>
              <a:t> </a:t>
            </a:r>
            <a:r>
              <a:rPr lang="sv-SE" sz="1600" b="1" dirty="0" err="1" smtClean="0">
                <a:solidFill>
                  <a:srgbClr val="FF0000"/>
                </a:solidFill>
              </a:rPr>
              <a:t>provide</a:t>
            </a:r>
            <a:r>
              <a:rPr lang="sv-SE" sz="1600" b="1" dirty="0" smtClean="0">
                <a:solidFill>
                  <a:srgbClr val="FF0000"/>
                </a:solidFill>
              </a:rPr>
              <a:t> </a:t>
            </a:r>
            <a:r>
              <a:rPr lang="sv-SE" sz="1600" b="1" dirty="0" err="1" smtClean="0">
                <a:solidFill>
                  <a:srgbClr val="FF0000"/>
                </a:solidFill>
              </a:rPr>
              <a:t>value</a:t>
            </a:r>
            <a:r>
              <a:rPr lang="sv-SE" sz="1600" b="1" dirty="0" smtClean="0">
                <a:solidFill>
                  <a:srgbClr val="FF0000"/>
                </a:solidFill>
              </a:rPr>
              <a:t> to the </a:t>
            </a:r>
            <a:r>
              <a:rPr lang="sv-SE" sz="1600" b="1" dirty="0" err="1" smtClean="0">
                <a:solidFill>
                  <a:srgbClr val="FF0000"/>
                </a:solidFill>
              </a:rPr>
              <a:t>organization</a:t>
            </a:r>
            <a:r>
              <a:rPr lang="sv-SE" sz="1600" b="1" dirty="0" smtClean="0">
                <a:solidFill>
                  <a:srgbClr val="FF0000"/>
                </a:solidFill>
              </a:rPr>
              <a:t> – </a:t>
            </a:r>
            <a:r>
              <a:rPr lang="sv-SE" sz="1600" b="1" dirty="0" err="1" smtClean="0">
                <a:solidFill>
                  <a:srgbClr val="FF0000"/>
                </a:solidFill>
              </a:rPr>
              <a:t>if</a:t>
            </a:r>
            <a:r>
              <a:rPr lang="sv-SE" sz="1600" b="1" dirty="0" smtClean="0">
                <a:solidFill>
                  <a:srgbClr val="FF0000"/>
                </a:solidFill>
              </a:rPr>
              <a:t> </a:t>
            </a:r>
            <a:r>
              <a:rPr lang="sv-SE" sz="1600" b="1" dirty="0" err="1" smtClean="0">
                <a:solidFill>
                  <a:srgbClr val="FF0000"/>
                </a:solidFill>
              </a:rPr>
              <a:t>its</a:t>
            </a:r>
            <a:r>
              <a:rPr lang="sv-SE" sz="1600" b="1" dirty="0" smtClean="0">
                <a:solidFill>
                  <a:srgbClr val="FF0000"/>
                </a:solidFill>
              </a:rPr>
              <a:t> </a:t>
            </a:r>
            <a:r>
              <a:rPr lang="sv-SE" sz="1600" b="1" dirty="0" err="1" smtClean="0">
                <a:solidFill>
                  <a:srgbClr val="FF0000"/>
                </a:solidFill>
              </a:rPr>
              <a:t>worth</a:t>
            </a:r>
            <a:r>
              <a:rPr lang="sv-SE" sz="1600" b="1" dirty="0" smtClean="0">
                <a:solidFill>
                  <a:srgbClr val="FF0000"/>
                </a:solidFill>
              </a:rPr>
              <a:t> </a:t>
            </a:r>
            <a:r>
              <a:rPr lang="sv-SE" sz="1600" b="1" dirty="0" err="1" smtClean="0">
                <a:solidFill>
                  <a:srgbClr val="FF0000"/>
                </a:solidFill>
              </a:rPr>
              <a:t>sharing</a:t>
            </a:r>
            <a:endParaRPr lang="sv-SE" sz="1600" b="1" dirty="0">
              <a:solidFill>
                <a:srgbClr val="FF0000"/>
              </a:solidFill>
            </a:endParaRPr>
          </a:p>
        </p:txBody>
      </p:sp>
      <p:sp>
        <p:nvSpPr>
          <p:cNvPr id="19" name="TextBox 18"/>
          <p:cNvSpPr txBox="1"/>
          <p:nvPr/>
        </p:nvSpPr>
        <p:spPr>
          <a:xfrm>
            <a:off x="4391783" y="3227216"/>
            <a:ext cx="1309974" cy="338554"/>
          </a:xfrm>
          <a:prstGeom prst="rect">
            <a:avLst/>
          </a:prstGeom>
          <a:noFill/>
        </p:spPr>
        <p:txBody>
          <a:bodyPr wrap="none" rtlCol="0">
            <a:spAutoFit/>
          </a:bodyPr>
          <a:lstStyle/>
          <a:p>
            <a:r>
              <a:rPr lang="sv-SE" sz="1600" dirty="0" smtClean="0"/>
              <a:t>Contextualize</a:t>
            </a:r>
            <a:endParaRPr lang="sv-SE" sz="1600" dirty="0"/>
          </a:p>
        </p:txBody>
      </p:sp>
      <p:sp>
        <p:nvSpPr>
          <p:cNvPr id="20" name="TextBox 19"/>
          <p:cNvSpPr txBox="1"/>
          <p:nvPr/>
        </p:nvSpPr>
        <p:spPr>
          <a:xfrm>
            <a:off x="2166145" y="3211088"/>
            <a:ext cx="796115" cy="338554"/>
          </a:xfrm>
          <a:prstGeom prst="rect">
            <a:avLst/>
          </a:prstGeom>
          <a:noFill/>
        </p:spPr>
        <p:txBody>
          <a:bodyPr wrap="none" rtlCol="0">
            <a:spAutoFit/>
          </a:bodyPr>
          <a:lstStyle/>
          <a:p>
            <a:r>
              <a:rPr lang="sv-SE" sz="1600" dirty="0" smtClean="0"/>
              <a:t>Update</a:t>
            </a:r>
            <a:endParaRPr lang="sv-SE" sz="1600" dirty="0"/>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23" name="TextBox 22"/>
          <p:cNvSpPr txBox="1"/>
          <p:nvPr/>
        </p:nvSpPr>
        <p:spPr>
          <a:xfrm>
            <a:off x="2019960" y="4771632"/>
            <a:ext cx="6918882" cy="307777"/>
          </a:xfrm>
          <a:prstGeom prst="rect">
            <a:avLst/>
          </a:prstGeom>
          <a:noFill/>
        </p:spPr>
        <p:txBody>
          <a:bodyPr wrap="none" rtlCol="0">
            <a:spAutoFit/>
          </a:bodyPr>
          <a:lstStyle/>
          <a:p>
            <a:r>
              <a:rPr lang="sv-SE" sz="1400" i="1" dirty="0" smtClean="0"/>
              <a:t>( </a:t>
            </a:r>
            <a:r>
              <a:rPr lang="sv-SE" sz="1400" i="1" dirty="0" err="1" smtClean="0"/>
              <a:t>Adapted</a:t>
            </a:r>
            <a:r>
              <a:rPr lang="sv-SE" sz="1400" i="1" dirty="0" smtClean="0"/>
              <a:t> </a:t>
            </a:r>
            <a:r>
              <a:rPr lang="sv-SE" sz="1400" i="1" dirty="0" err="1" smtClean="0"/>
              <a:t>somewhat</a:t>
            </a:r>
            <a:r>
              <a:rPr lang="sv-SE" sz="1400" i="1" dirty="0" smtClean="0"/>
              <a:t> from </a:t>
            </a:r>
            <a:r>
              <a:rPr lang="sv-SE" sz="1400" i="1" dirty="0" err="1" smtClean="0"/>
              <a:t>Dalkir</a:t>
            </a:r>
            <a:r>
              <a:rPr lang="sv-SE" sz="1400" i="1" dirty="0" smtClean="0"/>
              <a:t> K. (2011) </a:t>
            </a:r>
            <a:r>
              <a:rPr lang="sv-SE" sz="1400" i="1" dirty="0" err="1" smtClean="0"/>
              <a:t>Knowledge</a:t>
            </a:r>
            <a:r>
              <a:rPr lang="sv-SE" sz="1400" i="1" dirty="0" smtClean="0"/>
              <a:t> management in </a:t>
            </a:r>
            <a:r>
              <a:rPr lang="sv-SE" sz="1400" i="1" dirty="0" err="1" smtClean="0"/>
              <a:t>Theory</a:t>
            </a:r>
            <a:r>
              <a:rPr lang="sv-SE" sz="1400" i="1" dirty="0" smtClean="0"/>
              <a:t> and </a:t>
            </a:r>
            <a:r>
              <a:rPr lang="sv-SE" sz="1400" i="1" dirty="0" err="1" smtClean="0"/>
              <a:t>Practice</a:t>
            </a:r>
            <a:r>
              <a:rPr lang="sv-SE" sz="1400" i="1" dirty="0" smtClean="0"/>
              <a:t>)</a:t>
            </a:r>
            <a:endParaRPr lang="sv-SE" sz="1400" i="1" dirty="0"/>
          </a:p>
        </p:txBody>
      </p:sp>
    </p:spTree>
    <p:extLst>
      <p:ext uri="{BB962C8B-B14F-4D97-AF65-F5344CB8AC3E}">
        <p14:creationId xmlns:p14="http://schemas.microsoft.com/office/powerpoint/2010/main" val="2474423086"/>
      </p:ext>
    </p:extLst>
  </p:cSld>
  <p:clrMapOvr>
    <a:masterClrMapping/>
  </p:clrMapOvr>
  <mc:AlternateContent xmlns:mc="http://schemas.openxmlformats.org/markup-compatibility/2006" xmlns:p14="http://schemas.microsoft.com/office/powerpoint/2010/main">
    <mc:Choice Requires="p14">
      <p:transition spd="slow" p14:dur="2000" advTm="24037"/>
    </mc:Choice>
    <mc:Fallback xmlns="">
      <p:transition spd="slow" advTm="2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43579" y="1660494"/>
            <a:ext cx="6260769" cy="857250"/>
          </a:xfrm>
          <a:prstGeom prst="rect">
            <a:avLst/>
          </a:prstGeom>
        </p:spPr>
        <p:txBody>
          <a:bodyPr>
            <a:noAutofit/>
          </a:bodyPr>
          <a:lstStyle/>
          <a:p>
            <a:pPr defTabSz="685800">
              <a:spcBef>
                <a:spcPct val="0"/>
              </a:spcBef>
              <a:defRPr/>
            </a:pPr>
            <a:r>
              <a:rPr lang="sv-SE" sz="2700" dirty="0">
                <a:latin typeface="+mj-lt"/>
                <a:ea typeface="+mj-ea"/>
                <a:cs typeface="+mj-cs"/>
              </a:rPr>
              <a:t>Critical Success Factors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89855000"/>
      </p:ext>
    </p:extLst>
  </p:cSld>
  <p:clrMapOvr>
    <a:masterClrMapping/>
  </p:clrMapOvr>
  <mc:AlternateContent xmlns:mc="http://schemas.openxmlformats.org/markup-compatibility/2006">
    <mc:Choice xmlns:p14="http://schemas.microsoft.com/office/powerpoint/2010/main" Requires="p14">
      <p:transition spd="slow" p14:dur="2000" advTm="30202"/>
    </mc:Choice>
    <mc:Fallback>
      <p:transition spd="slow" advTm="30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err="1"/>
              <a:t>Critical</a:t>
            </a:r>
            <a:r>
              <a:rPr lang="sv-SE" sz="2700" dirty="0"/>
              <a:t> </a:t>
            </a:r>
            <a:r>
              <a:rPr lang="sv-SE" sz="2700" dirty="0" err="1"/>
              <a:t>Success</a:t>
            </a:r>
            <a:r>
              <a:rPr lang="sv-SE" sz="2700" dirty="0"/>
              <a:t> </a:t>
            </a:r>
            <a:r>
              <a:rPr lang="sv-SE" sz="2700" dirty="0" err="1"/>
              <a:t>Factor</a:t>
            </a:r>
            <a:r>
              <a:rPr lang="sv-SE" sz="2700" dirty="0"/>
              <a:t> (CSF)</a:t>
            </a:r>
          </a:p>
        </p:txBody>
      </p:sp>
      <p:sp>
        <p:nvSpPr>
          <p:cNvPr id="3" name="Content Placeholder 2"/>
          <p:cNvSpPr>
            <a:spLocks noGrp="1"/>
          </p:cNvSpPr>
          <p:nvPr>
            <p:ph idx="1"/>
          </p:nvPr>
        </p:nvSpPr>
        <p:spPr>
          <a:xfrm>
            <a:off x="792000" y="1275534"/>
            <a:ext cx="7598144" cy="3240432"/>
          </a:xfrm>
        </p:spPr>
        <p:txBody>
          <a:bodyPr>
            <a:normAutofit/>
          </a:bodyPr>
          <a:lstStyle/>
          <a:p>
            <a:r>
              <a:rPr lang="en-US" sz="1600" dirty="0"/>
              <a:t>A critical success factor (CSF) - is a factor/element (i.e. an organizational structure, artifact, social relationship, process/activity/action) required for ensuring the success of an organization or a project. </a:t>
            </a:r>
          </a:p>
          <a:p>
            <a:endParaRPr lang="en-US" sz="1600" dirty="0"/>
          </a:p>
          <a:p>
            <a:r>
              <a:rPr lang="en-US" sz="1600" dirty="0"/>
              <a:t>CSFs must be given special and continual attention in order to bring about success. </a:t>
            </a:r>
          </a:p>
          <a:p>
            <a:pPr>
              <a:buNone/>
            </a:pPr>
            <a:endParaRPr lang="en-US" sz="1800" dirty="0"/>
          </a:p>
          <a:p>
            <a:pPr>
              <a:buNone/>
            </a:pPr>
            <a:endParaRPr lang="en-US" sz="1800" dirty="0"/>
          </a:p>
          <a:p>
            <a:pPr>
              <a:buNone/>
            </a:pPr>
            <a:endParaRPr lang="sv-SE"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59512126"/>
      </p:ext>
    </p:extLst>
  </p:cSld>
  <p:clrMapOvr>
    <a:masterClrMapping/>
  </p:clrMapOvr>
  <mc:AlternateContent xmlns:mc="http://schemas.openxmlformats.org/markup-compatibility/2006">
    <mc:Choice xmlns:p14="http://schemas.microsoft.com/office/powerpoint/2010/main" Requires="p14">
      <p:transition spd="slow" p14:dur="2000" advTm="27731"/>
    </mc:Choice>
    <mc:Fallback>
      <p:transition spd="slow" advTm="27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err="1"/>
              <a:t>Critical</a:t>
            </a:r>
            <a:r>
              <a:rPr lang="sv-SE" sz="2700" dirty="0"/>
              <a:t> </a:t>
            </a:r>
            <a:r>
              <a:rPr lang="sv-SE" sz="2700" dirty="0" err="1"/>
              <a:t>Success</a:t>
            </a:r>
            <a:r>
              <a:rPr lang="sv-SE" sz="2700" dirty="0"/>
              <a:t> </a:t>
            </a:r>
            <a:r>
              <a:rPr lang="sv-SE" sz="2700" dirty="0" err="1"/>
              <a:t>Factor</a:t>
            </a:r>
            <a:r>
              <a:rPr lang="sv-SE" sz="2700" dirty="0"/>
              <a:t> (CSF)</a:t>
            </a:r>
          </a:p>
        </p:txBody>
      </p:sp>
      <p:sp>
        <p:nvSpPr>
          <p:cNvPr id="3" name="Content Placeholder 2"/>
          <p:cNvSpPr>
            <a:spLocks noGrp="1"/>
          </p:cNvSpPr>
          <p:nvPr>
            <p:ph idx="1"/>
          </p:nvPr>
        </p:nvSpPr>
        <p:spPr/>
        <p:txBody>
          <a:bodyPr>
            <a:normAutofit/>
          </a:bodyPr>
          <a:lstStyle/>
          <a:p>
            <a:pPr>
              <a:buNone/>
            </a:pPr>
            <a:r>
              <a:rPr lang="en-US" sz="1600" dirty="0"/>
              <a:t>Examples of CSF: </a:t>
            </a:r>
          </a:p>
          <a:p>
            <a:pPr lvl="1"/>
            <a:r>
              <a:rPr lang="en-US" sz="1600" dirty="0"/>
              <a:t>successful IT project requires </a:t>
            </a:r>
            <a:r>
              <a:rPr lang="en-US" sz="1600" b="1" dirty="0"/>
              <a:t>user participation</a:t>
            </a:r>
            <a:endParaRPr lang="en-US" sz="1600" dirty="0"/>
          </a:p>
          <a:p>
            <a:pPr lvl="1"/>
            <a:r>
              <a:rPr lang="en-US" sz="1600" dirty="0"/>
              <a:t>successful BI project requires an installation of a </a:t>
            </a:r>
            <a:r>
              <a:rPr lang="en-US" sz="1600" b="1" dirty="0"/>
              <a:t>BI excellence center</a:t>
            </a:r>
            <a:r>
              <a:rPr lang="en-US" sz="1600" dirty="0"/>
              <a:t>  </a:t>
            </a:r>
          </a:p>
          <a:p>
            <a:pPr lvl="1"/>
            <a:r>
              <a:rPr lang="en-US" sz="1600" dirty="0"/>
              <a:t>successful change management project requires </a:t>
            </a:r>
            <a:r>
              <a:rPr lang="en-US" sz="1600" b="1" dirty="0"/>
              <a:t>top management support</a:t>
            </a:r>
          </a:p>
          <a:p>
            <a:pPr>
              <a:buNone/>
            </a:pPr>
            <a:endParaRPr lang="en-US" sz="1800" dirty="0"/>
          </a:p>
          <a:p>
            <a:pPr>
              <a:buNone/>
            </a:pPr>
            <a:endParaRPr lang="en-US" sz="1800" dirty="0"/>
          </a:p>
          <a:p>
            <a:pPr>
              <a:buNone/>
            </a:pPr>
            <a:endParaRPr lang="sv-SE"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47464881"/>
      </p:ext>
    </p:extLst>
  </p:cSld>
  <p:clrMapOvr>
    <a:masterClrMapping/>
  </p:clrMapOvr>
  <mc:AlternateContent xmlns:mc="http://schemas.openxmlformats.org/markup-compatibility/2006">
    <mc:Choice xmlns:p14="http://schemas.microsoft.com/office/powerpoint/2010/main" Requires="p14">
      <p:transition spd="slow" p14:dur="2000" advTm="26829"/>
    </mc:Choice>
    <mc:Fallback>
      <p:transition spd="slow" advTm="26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43579" y="1660494"/>
            <a:ext cx="6260769" cy="857250"/>
          </a:xfrm>
          <a:prstGeom prst="rect">
            <a:avLst/>
          </a:prstGeom>
        </p:spPr>
        <p:txBody>
          <a:bodyPr>
            <a:noAutofit/>
          </a:bodyPr>
          <a:lstStyle/>
          <a:p>
            <a:pPr defTabSz="685800">
              <a:spcBef>
                <a:spcPct val="0"/>
              </a:spcBef>
              <a:defRPr/>
            </a:pPr>
            <a:r>
              <a:rPr lang="sv-SE" sz="2700" dirty="0">
                <a:latin typeface="+mj-lt"/>
                <a:ea typeface="+mj-ea"/>
                <a:cs typeface="+mj-cs"/>
              </a:rPr>
              <a:t>Barriers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216379128"/>
      </p:ext>
    </p:extLst>
  </p:cSld>
  <p:clrMapOvr>
    <a:masterClrMapping/>
  </p:clrMapOvr>
  <mc:AlternateContent xmlns:mc="http://schemas.openxmlformats.org/markup-compatibility/2006">
    <mc:Choice xmlns:p14="http://schemas.microsoft.com/office/powerpoint/2010/main" Requires="p14">
      <p:transition spd="slow" p14:dur="2000" advTm="1177"/>
    </mc:Choice>
    <mc:Fallback>
      <p:transition spd="slow" advTm="1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349006"/>
            <a:ext cx="7916065" cy="2721750"/>
          </a:xfrm>
        </p:spPr>
        <p:txBody>
          <a:bodyPr>
            <a:normAutofit/>
          </a:bodyPr>
          <a:lstStyle/>
          <a:p>
            <a:r>
              <a:rPr lang="sv-SE" sz="1600" dirty="0"/>
              <a:t>A barrier - </a:t>
            </a:r>
            <a:r>
              <a:rPr lang="en-GB" sz="1600" dirty="0"/>
              <a:t>is a constraints or factor that inhibit some preferable </a:t>
            </a:r>
            <a:r>
              <a:rPr lang="en-GB" sz="1600" dirty="0" smtClean="0"/>
              <a:t>state</a:t>
            </a:r>
          </a:p>
          <a:p>
            <a:r>
              <a:rPr lang="en-GB" sz="1600" dirty="0" smtClean="0"/>
              <a:t>Examples of barriers:</a:t>
            </a:r>
          </a:p>
          <a:p>
            <a:pPr lvl="1"/>
            <a:r>
              <a:rPr lang="en-GB" sz="1600" dirty="0" smtClean="0"/>
              <a:t>Barrier for IT </a:t>
            </a:r>
            <a:r>
              <a:rPr lang="en-GB" sz="1600" dirty="0"/>
              <a:t>alignment or </a:t>
            </a:r>
            <a:r>
              <a:rPr lang="en-GB" sz="1600" dirty="0" smtClean="0"/>
              <a:t>innovation could be lack </a:t>
            </a:r>
            <a:r>
              <a:rPr lang="en-GB" sz="1600" dirty="0"/>
              <a:t>of time and funding, </a:t>
            </a:r>
            <a:r>
              <a:rPr lang="en-GB" sz="1600" dirty="0" smtClean="0"/>
              <a:t>lack of </a:t>
            </a:r>
            <a:r>
              <a:rPr lang="en-GB" sz="1600" dirty="0"/>
              <a:t>communication </a:t>
            </a:r>
            <a:endParaRPr lang="en-GB" sz="1600" dirty="0" smtClean="0"/>
          </a:p>
          <a:p>
            <a:pPr lvl="1"/>
            <a:r>
              <a:rPr lang="en-GB" sz="1600" dirty="0" smtClean="0"/>
              <a:t>Sometimes, barriers could also be seen as the other side of the coin compared to a CSF: </a:t>
            </a:r>
            <a:r>
              <a:rPr lang="en-US" sz="1600" dirty="0" smtClean="0"/>
              <a:t>lack of top </a:t>
            </a:r>
            <a:r>
              <a:rPr lang="en-US" sz="1600" dirty="0"/>
              <a:t>management support</a:t>
            </a:r>
          </a:p>
          <a:p>
            <a:pPr lvl="1"/>
            <a:endParaRPr lang="en-GB" sz="1800" dirty="0" smtClean="0"/>
          </a:p>
          <a:p>
            <a:pPr lvl="1"/>
            <a:endParaRPr lang="en-US" sz="1800" dirty="0"/>
          </a:p>
          <a:p>
            <a:pPr lvl="1"/>
            <a:endParaRPr lang="en-US" sz="1800" dirty="0"/>
          </a:p>
          <a:p>
            <a:endParaRPr lang="en-US" dirty="0" smtClean="0"/>
          </a:p>
          <a:p>
            <a:pPr>
              <a:buNone/>
            </a:pPr>
            <a:endParaRPr lang="sv-SE" dirty="0"/>
          </a:p>
        </p:txBody>
      </p:sp>
      <p:sp>
        <p:nvSpPr>
          <p:cNvPr id="4" name="Title 1"/>
          <p:cNvSpPr>
            <a:spLocks noGrp="1"/>
          </p:cNvSpPr>
          <p:nvPr>
            <p:ph type="title"/>
          </p:nvPr>
        </p:nvSpPr>
        <p:spPr/>
        <p:txBody>
          <a:bodyPr>
            <a:normAutofit/>
          </a:bodyPr>
          <a:lstStyle/>
          <a:p>
            <a:r>
              <a:rPr lang="sv-SE" sz="2700" dirty="0"/>
              <a:t>Barrier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25575026"/>
      </p:ext>
    </p:extLst>
  </p:cSld>
  <p:clrMapOvr>
    <a:masterClrMapping/>
  </p:clrMapOvr>
  <mc:AlternateContent xmlns:mc="http://schemas.openxmlformats.org/markup-compatibility/2006">
    <mc:Choice xmlns:p14="http://schemas.microsoft.com/office/powerpoint/2010/main" Requires="p14">
      <p:transition spd="slow" p14:dur="2000" advTm="40476"/>
    </mc:Choice>
    <mc:Fallback>
      <p:transition spd="slow" advTm="4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Knowledge sharing and dissemination</a:t>
            </a:r>
            <a:endParaRPr lang="sv-SE" sz="2400" dirty="0"/>
          </a:p>
        </p:txBody>
      </p:sp>
      <p:sp>
        <p:nvSpPr>
          <p:cNvPr id="4" name="Rectangle 3"/>
          <p:cNvSpPr/>
          <p:nvPr/>
        </p:nvSpPr>
        <p:spPr>
          <a:xfrm>
            <a:off x="1303588" y="2466863"/>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440221" y="2436481"/>
            <a:ext cx="1828801" cy="523220"/>
          </a:xfrm>
          <a:prstGeom prst="rect">
            <a:avLst/>
          </a:prstGeom>
          <a:noFill/>
        </p:spPr>
        <p:txBody>
          <a:bodyPr wrap="square" rtlCol="0">
            <a:spAutoFit/>
          </a:bodyPr>
          <a:lstStyle/>
          <a:p>
            <a:r>
              <a:rPr lang="sv-SE" sz="1400" dirty="0" smtClean="0"/>
              <a:t>Knowledge capture and/or creation</a:t>
            </a:r>
            <a:endParaRPr lang="sv-SE" sz="1400" dirty="0"/>
          </a:p>
        </p:txBody>
      </p:sp>
      <p:sp>
        <p:nvSpPr>
          <p:cNvPr id="7" name="Rectangle 6"/>
          <p:cNvSpPr/>
          <p:nvPr/>
        </p:nvSpPr>
        <p:spPr>
          <a:xfrm>
            <a:off x="4686626" y="2436481"/>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extBox 7"/>
          <p:cNvSpPr txBox="1"/>
          <p:nvPr/>
        </p:nvSpPr>
        <p:spPr>
          <a:xfrm>
            <a:off x="4823259" y="2406099"/>
            <a:ext cx="1828801" cy="523220"/>
          </a:xfrm>
          <a:prstGeom prst="rect">
            <a:avLst/>
          </a:prstGeom>
          <a:noFill/>
        </p:spPr>
        <p:txBody>
          <a:bodyPr wrap="square" rtlCol="0">
            <a:spAutoFit/>
          </a:bodyPr>
          <a:lstStyle/>
          <a:p>
            <a:r>
              <a:rPr lang="sv-SE" sz="1400" dirty="0" smtClean="0"/>
              <a:t>Knowledge sharing and dissemination</a:t>
            </a:r>
            <a:endParaRPr lang="sv-SE" sz="1400" dirty="0"/>
          </a:p>
        </p:txBody>
      </p:sp>
      <p:sp>
        <p:nvSpPr>
          <p:cNvPr id="9" name="Rectangle 8"/>
          <p:cNvSpPr/>
          <p:nvPr/>
        </p:nvSpPr>
        <p:spPr>
          <a:xfrm>
            <a:off x="3111368" y="3526019"/>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3090346" y="3495637"/>
            <a:ext cx="1828801" cy="523220"/>
          </a:xfrm>
          <a:prstGeom prst="rect">
            <a:avLst/>
          </a:prstGeom>
          <a:noFill/>
        </p:spPr>
        <p:txBody>
          <a:bodyPr wrap="square" rtlCol="0">
            <a:spAutoFit/>
          </a:bodyPr>
          <a:lstStyle/>
          <a:p>
            <a:r>
              <a:rPr lang="sv-SE" sz="1400" dirty="0" smtClean="0"/>
              <a:t>Knowledge acquisition and </a:t>
            </a:r>
            <a:r>
              <a:rPr lang="sv-SE" sz="1400" dirty="0" err="1" smtClean="0"/>
              <a:t>application</a:t>
            </a:r>
            <a:endParaRPr lang="sv-SE" sz="1400" dirty="0"/>
          </a:p>
        </p:txBody>
      </p:sp>
      <p:sp>
        <p:nvSpPr>
          <p:cNvPr id="11" name="Curved Left Arrow 10"/>
          <p:cNvSpPr/>
          <p:nvPr/>
        </p:nvSpPr>
        <p:spPr>
          <a:xfrm rot="16200000">
            <a:off x="3779971" y="1790781"/>
            <a:ext cx="300470" cy="105169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2" name="Curved Left Arrow 11"/>
          <p:cNvSpPr/>
          <p:nvPr/>
        </p:nvSpPr>
        <p:spPr>
          <a:xfrm rot="1608914">
            <a:off x="5429770" y="308907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3" name="Curved Left Arrow 12"/>
          <p:cNvSpPr/>
          <p:nvPr/>
        </p:nvSpPr>
        <p:spPr>
          <a:xfrm rot="7486083">
            <a:off x="2083163" y="3170543"/>
            <a:ext cx="300470" cy="7717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sp>
        <p:nvSpPr>
          <p:cNvPr id="14" name="TextBox 13"/>
          <p:cNvSpPr txBox="1"/>
          <p:nvPr/>
        </p:nvSpPr>
        <p:spPr>
          <a:xfrm>
            <a:off x="3534273" y="2359537"/>
            <a:ext cx="726481" cy="338554"/>
          </a:xfrm>
          <a:prstGeom prst="rect">
            <a:avLst/>
          </a:prstGeom>
          <a:noFill/>
        </p:spPr>
        <p:txBody>
          <a:bodyPr wrap="none" rtlCol="0">
            <a:spAutoFit/>
          </a:bodyPr>
          <a:lstStyle/>
          <a:p>
            <a:r>
              <a:rPr lang="sv-SE" sz="1600" dirty="0" smtClean="0"/>
              <a:t>Assess</a:t>
            </a:r>
            <a:endParaRPr lang="sv-SE" sz="1600" dirty="0"/>
          </a:p>
        </p:txBody>
      </p:sp>
      <p:sp>
        <p:nvSpPr>
          <p:cNvPr id="15" name="TextBox 14"/>
          <p:cNvSpPr txBox="1"/>
          <p:nvPr/>
        </p:nvSpPr>
        <p:spPr>
          <a:xfrm>
            <a:off x="4391783" y="3227216"/>
            <a:ext cx="1309974" cy="338554"/>
          </a:xfrm>
          <a:prstGeom prst="rect">
            <a:avLst/>
          </a:prstGeom>
          <a:noFill/>
        </p:spPr>
        <p:txBody>
          <a:bodyPr wrap="none" rtlCol="0">
            <a:spAutoFit/>
          </a:bodyPr>
          <a:lstStyle/>
          <a:p>
            <a:r>
              <a:rPr lang="sv-SE" sz="1600" dirty="0" smtClean="0"/>
              <a:t>Contextualize</a:t>
            </a:r>
            <a:endParaRPr lang="sv-SE" sz="1600" dirty="0"/>
          </a:p>
        </p:txBody>
      </p:sp>
      <p:sp>
        <p:nvSpPr>
          <p:cNvPr id="16" name="TextBox 15"/>
          <p:cNvSpPr txBox="1"/>
          <p:nvPr/>
        </p:nvSpPr>
        <p:spPr>
          <a:xfrm>
            <a:off x="2166145" y="3211088"/>
            <a:ext cx="796115" cy="338554"/>
          </a:xfrm>
          <a:prstGeom prst="rect">
            <a:avLst/>
          </a:prstGeom>
          <a:noFill/>
        </p:spPr>
        <p:txBody>
          <a:bodyPr wrap="none" rtlCol="0">
            <a:spAutoFit/>
          </a:bodyPr>
          <a:lstStyle/>
          <a:p>
            <a:r>
              <a:rPr lang="sv-SE" sz="1600" dirty="0" smtClean="0"/>
              <a:t>Update</a:t>
            </a:r>
            <a:endParaRPr lang="sv-SE" sz="1600" dirty="0"/>
          </a:p>
        </p:txBody>
      </p:sp>
      <p:sp>
        <p:nvSpPr>
          <p:cNvPr id="5" name="Oval 4"/>
          <p:cNvSpPr/>
          <p:nvPr/>
        </p:nvSpPr>
        <p:spPr>
          <a:xfrm>
            <a:off x="4449866" y="2165410"/>
            <a:ext cx="2260277" cy="1035872"/>
          </a:xfrm>
          <a:prstGeom prst="ellipse">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20" name="TextBox 19"/>
          <p:cNvSpPr txBox="1"/>
          <p:nvPr/>
        </p:nvSpPr>
        <p:spPr>
          <a:xfrm>
            <a:off x="2019960" y="4771632"/>
            <a:ext cx="6918882" cy="307777"/>
          </a:xfrm>
          <a:prstGeom prst="rect">
            <a:avLst/>
          </a:prstGeom>
          <a:noFill/>
        </p:spPr>
        <p:txBody>
          <a:bodyPr wrap="none" rtlCol="0">
            <a:spAutoFit/>
          </a:bodyPr>
          <a:lstStyle/>
          <a:p>
            <a:r>
              <a:rPr lang="sv-SE" sz="1400" i="1" dirty="0" smtClean="0"/>
              <a:t>( </a:t>
            </a:r>
            <a:r>
              <a:rPr lang="sv-SE" sz="1400" i="1" dirty="0" err="1" smtClean="0"/>
              <a:t>Adapted</a:t>
            </a:r>
            <a:r>
              <a:rPr lang="sv-SE" sz="1400" i="1" dirty="0" smtClean="0"/>
              <a:t> </a:t>
            </a:r>
            <a:r>
              <a:rPr lang="sv-SE" sz="1400" i="1" dirty="0" err="1" smtClean="0"/>
              <a:t>somewhat</a:t>
            </a:r>
            <a:r>
              <a:rPr lang="sv-SE" sz="1400" i="1" dirty="0" smtClean="0"/>
              <a:t> from </a:t>
            </a:r>
            <a:r>
              <a:rPr lang="sv-SE" sz="1400" i="1" dirty="0" err="1" smtClean="0"/>
              <a:t>Dalkir</a:t>
            </a:r>
            <a:r>
              <a:rPr lang="sv-SE" sz="1400" i="1" dirty="0" smtClean="0"/>
              <a:t> K. (2011) </a:t>
            </a:r>
            <a:r>
              <a:rPr lang="sv-SE" sz="1400" i="1" dirty="0" err="1" smtClean="0"/>
              <a:t>Knowledge</a:t>
            </a:r>
            <a:r>
              <a:rPr lang="sv-SE" sz="1400" i="1" dirty="0" smtClean="0"/>
              <a:t> management in </a:t>
            </a:r>
            <a:r>
              <a:rPr lang="sv-SE" sz="1400" i="1" dirty="0" err="1" smtClean="0"/>
              <a:t>Theory</a:t>
            </a:r>
            <a:r>
              <a:rPr lang="sv-SE" sz="1400" i="1" dirty="0" smtClean="0"/>
              <a:t> and </a:t>
            </a:r>
            <a:r>
              <a:rPr lang="sv-SE" sz="1400" i="1" dirty="0" err="1" smtClean="0"/>
              <a:t>Practice</a:t>
            </a:r>
            <a:r>
              <a:rPr lang="sv-SE" sz="1400" i="1" dirty="0" smtClean="0"/>
              <a:t>)</a:t>
            </a:r>
            <a:endParaRPr lang="sv-SE" sz="1400" i="1" dirty="0"/>
          </a:p>
        </p:txBody>
      </p:sp>
    </p:spTree>
    <p:extLst>
      <p:ext uri="{BB962C8B-B14F-4D97-AF65-F5344CB8AC3E}">
        <p14:creationId xmlns:p14="http://schemas.microsoft.com/office/powerpoint/2010/main" val="1027706549"/>
      </p:ext>
    </p:extLst>
  </p:cSld>
  <p:clrMapOvr>
    <a:masterClrMapping/>
  </p:clrMapOvr>
  <mc:AlternateContent xmlns:mc="http://schemas.openxmlformats.org/markup-compatibility/2006" xmlns:p14="http://schemas.microsoft.com/office/powerpoint/2010/main">
    <mc:Choice Requires="p14">
      <p:transition spd="slow" p14:dur="2000" advTm="6799"/>
    </mc:Choice>
    <mc:Fallback xmlns="">
      <p:transition spd="slow" advTm="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Knowledge sharing and dissemination</a:t>
            </a:r>
            <a:endParaRPr lang="sv-SE" sz="2400" dirty="0"/>
          </a:p>
        </p:txBody>
      </p:sp>
      <p:sp>
        <p:nvSpPr>
          <p:cNvPr id="7" name="Rectangle 6"/>
          <p:cNvSpPr/>
          <p:nvPr/>
        </p:nvSpPr>
        <p:spPr>
          <a:xfrm>
            <a:off x="6036961" y="2436481"/>
            <a:ext cx="1786758" cy="462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extBox 7"/>
          <p:cNvSpPr txBox="1"/>
          <p:nvPr/>
        </p:nvSpPr>
        <p:spPr>
          <a:xfrm>
            <a:off x="6173594" y="2406099"/>
            <a:ext cx="1828801" cy="523220"/>
          </a:xfrm>
          <a:prstGeom prst="rect">
            <a:avLst/>
          </a:prstGeom>
          <a:noFill/>
        </p:spPr>
        <p:txBody>
          <a:bodyPr wrap="square" rtlCol="0">
            <a:spAutoFit/>
          </a:bodyPr>
          <a:lstStyle/>
          <a:p>
            <a:r>
              <a:rPr lang="sv-SE" sz="1400" dirty="0" smtClean="0"/>
              <a:t>Knowledge sharing and dissemination</a:t>
            </a:r>
            <a:endParaRPr lang="sv-SE" sz="1400" dirty="0"/>
          </a:p>
        </p:txBody>
      </p:sp>
      <p:sp>
        <p:nvSpPr>
          <p:cNvPr id="5" name="Oval 4"/>
          <p:cNvSpPr/>
          <p:nvPr/>
        </p:nvSpPr>
        <p:spPr>
          <a:xfrm>
            <a:off x="5800201" y="2165410"/>
            <a:ext cx="2260277" cy="1035872"/>
          </a:xfrm>
          <a:prstGeom prst="ellipse">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Content Placeholder 2"/>
          <p:cNvSpPr txBox="1">
            <a:spLocks/>
          </p:cNvSpPr>
          <p:nvPr/>
        </p:nvSpPr>
        <p:spPr>
          <a:xfrm>
            <a:off x="855672" y="1870163"/>
            <a:ext cx="5317922" cy="2957018"/>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en-US" sz="1800" b="1" dirty="0" smtClean="0"/>
              <a:t>Knowledge </a:t>
            </a:r>
            <a:r>
              <a:rPr lang="en-US" sz="1800" b="1" dirty="0"/>
              <a:t>sharing </a:t>
            </a:r>
            <a:r>
              <a:rPr lang="en-US" sz="1800" b="1" dirty="0" smtClean="0"/>
              <a:t>- </a:t>
            </a:r>
            <a:r>
              <a:rPr lang="en-US" sz="1800" dirty="0" smtClean="0"/>
              <a:t>is </a:t>
            </a:r>
            <a:r>
              <a:rPr lang="en-US" sz="1800" dirty="0"/>
              <a:t>the movement </a:t>
            </a:r>
            <a:r>
              <a:rPr lang="en-US" sz="1800" dirty="0" smtClean="0"/>
              <a:t>or transfer of info/knowledge </a:t>
            </a:r>
            <a:r>
              <a:rPr lang="en-US" sz="1800" dirty="0"/>
              <a:t>throughout the </a:t>
            </a:r>
            <a:r>
              <a:rPr lang="en-US" sz="1800" dirty="0" smtClean="0"/>
              <a:t>organization</a:t>
            </a:r>
          </a:p>
        </p:txBody>
      </p:sp>
      <p:sp>
        <p:nvSpPr>
          <p:cNvPr id="18" name="Content Placeholder 2"/>
          <p:cNvSpPr txBox="1">
            <a:spLocks/>
          </p:cNvSpPr>
          <p:nvPr/>
        </p:nvSpPr>
        <p:spPr>
          <a:xfrm>
            <a:off x="855673" y="3282642"/>
            <a:ext cx="6103540" cy="2957018"/>
          </a:xfrm>
          <a:prstGeom prst="rect">
            <a:avLst/>
          </a:prstGeom>
        </p:spPr>
        <p:txBody>
          <a:bodyPr vert="horz" lIns="91440" tIns="45720" rIns="91440" bIns="45720" rtlCol="0">
            <a:norm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1800" b="1" dirty="0" smtClean="0"/>
              <a:t>Knowledge </a:t>
            </a:r>
            <a:r>
              <a:rPr lang="en-US" sz="1800" b="1" dirty="0"/>
              <a:t>dissemination </a:t>
            </a:r>
            <a:r>
              <a:rPr lang="en-US" sz="1800" b="1" dirty="0" smtClean="0"/>
              <a:t>- </a:t>
            </a:r>
            <a:r>
              <a:rPr lang="en-US" sz="1800" dirty="0" smtClean="0"/>
              <a:t>is </a:t>
            </a:r>
            <a:r>
              <a:rPr lang="en-US" sz="1800" dirty="0"/>
              <a:t>the deliberate leveraging of </a:t>
            </a:r>
            <a:r>
              <a:rPr lang="en-US" sz="1800" dirty="0" smtClean="0"/>
              <a:t>info/knowledge </a:t>
            </a:r>
            <a:r>
              <a:rPr lang="en-US" sz="1800" dirty="0"/>
              <a:t>as well as enabling </a:t>
            </a:r>
            <a:r>
              <a:rPr lang="en-US" sz="1800" dirty="0" smtClean="0"/>
              <a:t>info/knowledge </a:t>
            </a:r>
            <a:r>
              <a:rPr lang="en-US" sz="1800" dirty="0"/>
              <a:t>to be </a:t>
            </a:r>
            <a:r>
              <a:rPr lang="en-US" sz="1800" dirty="0" smtClean="0"/>
              <a:t>spread</a:t>
            </a:r>
            <a:endParaRPr lang="sv-SE" sz="1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12" name="TextBox 11"/>
          <p:cNvSpPr txBox="1"/>
          <p:nvPr/>
        </p:nvSpPr>
        <p:spPr>
          <a:xfrm>
            <a:off x="2019960" y="4771632"/>
            <a:ext cx="6918882" cy="307777"/>
          </a:xfrm>
          <a:prstGeom prst="rect">
            <a:avLst/>
          </a:prstGeom>
          <a:noFill/>
        </p:spPr>
        <p:txBody>
          <a:bodyPr wrap="none" rtlCol="0">
            <a:spAutoFit/>
          </a:bodyPr>
          <a:lstStyle/>
          <a:p>
            <a:r>
              <a:rPr lang="sv-SE" sz="1400" i="1" dirty="0" smtClean="0"/>
              <a:t>( </a:t>
            </a:r>
            <a:r>
              <a:rPr lang="sv-SE" sz="1400" i="1" dirty="0" err="1" smtClean="0"/>
              <a:t>Adapted</a:t>
            </a:r>
            <a:r>
              <a:rPr lang="sv-SE" sz="1400" i="1" dirty="0" smtClean="0"/>
              <a:t> </a:t>
            </a:r>
            <a:r>
              <a:rPr lang="sv-SE" sz="1400" i="1" dirty="0" err="1" smtClean="0"/>
              <a:t>somewhat</a:t>
            </a:r>
            <a:r>
              <a:rPr lang="sv-SE" sz="1400" i="1" dirty="0" smtClean="0"/>
              <a:t> from </a:t>
            </a:r>
            <a:r>
              <a:rPr lang="sv-SE" sz="1400" i="1" dirty="0" err="1" smtClean="0"/>
              <a:t>Dalkir</a:t>
            </a:r>
            <a:r>
              <a:rPr lang="sv-SE" sz="1400" i="1" dirty="0" smtClean="0"/>
              <a:t> K. (2011) </a:t>
            </a:r>
            <a:r>
              <a:rPr lang="sv-SE" sz="1400" i="1" dirty="0" err="1" smtClean="0"/>
              <a:t>Knowledge</a:t>
            </a:r>
            <a:r>
              <a:rPr lang="sv-SE" sz="1400" i="1" dirty="0" smtClean="0"/>
              <a:t> management in </a:t>
            </a:r>
            <a:r>
              <a:rPr lang="sv-SE" sz="1400" i="1" dirty="0" err="1" smtClean="0"/>
              <a:t>Theory</a:t>
            </a:r>
            <a:r>
              <a:rPr lang="sv-SE" sz="1400" i="1" dirty="0" smtClean="0"/>
              <a:t> and </a:t>
            </a:r>
            <a:r>
              <a:rPr lang="sv-SE" sz="1400" i="1" dirty="0" err="1" smtClean="0"/>
              <a:t>Practice</a:t>
            </a:r>
            <a:r>
              <a:rPr lang="sv-SE" sz="1400" i="1" dirty="0" smtClean="0"/>
              <a:t>)</a:t>
            </a:r>
            <a:endParaRPr lang="sv-SE" sz="1400" i="1" dirty="0"/>
          </a:p>
        </p:txBody>
      </p:sp>
    </p:spTree>
    <p:extLst>
      <p:ext uri="{BB962C8B-B14F-4D97-AF65-F5344CB8AC3E}">
        <p14:creationId xmlns:p14="http://schemas.microsoft.com/office/powerpoint/2010/main" val="501342453"/>
      </p:ext>
    </p:extLst>
  </p:cSld>
  <p:clrMapOvr>
    <a:masterClrMapping/>
  </p:clrMapOvr>
  <mc:AlternateContent xmlns:mc="http://schemas.openxmlformats.org/markup-compatibility/2006" xmlns:p14="http://schemas.microsoft.com/office/powerpoint/2010/main">
    <mc:Choice Requires="p14">
      <p:transition spd="slow" p14:dur="2000" advTm="22546"/>
    </mc:Choice>
    <mc:Fallback xmlns="">
      <p:transition spd="slow" advTm="22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7325</TotalTime>
  <Words>3964</Words>
  <Application>Microsoft Office PowerPoint</Application>
  <PresentationFormat>On-screen Show (16:9)</PresentationFormat>
  <Paragraphs>597</Paragraphs>
  <Slides>74</Slides>
  <Notes>16</Notes>
  <HiddenSlides>0</HiddenSlides>
  <MMClips>74</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74</vt:i4>
      </vt:variant>
    </vt:vector>
  </HeadingPairs>
  <TitlesOfParts>
    <vt:vector size="84" baseType="lpstr">
      <vt:lpstr>Arial</vt:lpstr>
      <vt:lpstr>Calibri</vt:lpstr>
      <vt:lpstr>Cambria</vt:lpstr>
      <vt:lpstr>MS Mincho</vt:lpstr>
      <vt:lpstr>Verdana</vt:lpstr>
      <vt:lpstr>su_dsv_ppt_template_16_9_20130920</vt:lpstr>
      <vt:lpstr>English SU 16:9 - Widescreen</vt:lpstr>
      <vt:lpstr>SU 16:9 - Blå Widescreen</vt:lpstr>
      <vt:lpstr>English SU 16:9 - Blå Widescreen</vt:lpstr>
      <vt:lpstr>Special</vt:lpstr>
      <vt:lpstr> Knowledge Management Cycle, Knowledge Sharing and Best Practices</vt:lpstr>
      <vt:lpstr>PowerPoint Presentation</vt:lpstr>
      <vt:lpstr>Knowledge Management Cycle</vt:lpstr>
      <vt:lpstr>Knowledge Management Cycle</vt:lpstr>
      <vt:lpstr>Knowledge capture and creation</vt:lpstr>
      <vt:lpstr>Knowledge capture and creation</vt:lpstr>
      <vt:lpstr>Assess the knowledge</vt:lpstr>
      <vt:lpstr>Knowledge sharing and dissemination</vt:lpstr>
      <vt:lpstr>Knowledge sharing and dissemination</vt:lpstr>
      <vt:lpstr>Contextualize the knowledge</vt:lpstr>
      <vt:lpstr>Knowledge acquisition and application </vt:lpstr>
      <vt:lpstr>Knowledge acquisition and application </vt:lpstr>
      <vt:lpstr>Knowledge acquisition and application </vt:lpstr>
      <vt:lpstr>Other descriptions of the KM Cycle</vt:lpstr>
      <vt:lpstr>PowerPoint Presentation</vt:lpstr>
      <vt:lpstr>Knowledge Sharing</vt:lpstr>
      <vt:lpstr>Knowledge Sharing 1(2)</vt:lpstr>
      <vt:lpstr>Knowledge Sharing 2(2)</vt:lpstr>
      <vt:lpstr>Barriers to knowledge sharing</vt:lpstr>
      <vt:lpstr>Barriers to knowledge sharing</vt:lpstr>
      <vt:lpstr>Knowledge transfer vs. Knowledge sharing </vt:lpstr>
      <vt:lpstr>The differences: Individual or Organizational</vt:lpstr>
      <vt:lpstr>The differences: Views on knowledge</vt:lpstr>
      <vt:lpstr>PowerPoint Presentation</vt:lpstr>
      <vt:lpstr>Means for knowledge sharing</vt:lpstr>
      <vt:lpstr>PowerPoint Presentation</vt:lpstr>
      <vt:lpstr>Best practices</vt:lpstr>
      <vt:lpstr>Best, Recommended, Good or Contextual Practices</vt:lpstr>
      <vt:lpstr>Validation of Practices</vt:lpstr>
      <vt:lpstr>Template for documenting BP</vt:lpstr>
      <vt:lpstr>Elements in a BP Template</vt:lpstr>
      <vt:lpstr>Elements in a BP Template</vt:lpstr>
      <vt:lpstr>Elements in a BP Template</vt:lpstr>
      <vt:lpstr>Elements in a BP Template</vt:lpstr>
      <vt:lpstr>Elements in a BP Template</vt:lpstr>
      <vt:lpstr>Elements in a BP Template</vt:lpstr>
      <vt:lpstr>Elements in a BP Template</vt:lpstr>
      <vt:lpstr>Elements in a BP Template</vt:lpstr>
      <vt:lpstr>Elements in a BP Template</vt:lpstr>
      <vt:lpstr>Elements in a BP Template</vt:lpstr>
      <vt:lpstr>Elements in a BP Template</vt:lpstr>
      <vt:lpstr>Elements in a BP Template</vt:lpstr>
      <vt:lpstr>CSFs for implementing BPs</vt:lpstr>
      <vt:lpstr>CSFs for implementing BPs</vt:lpstr>
      <vt:lpstr>Difficult to replicate best practices</vt:lpstr>
      <vt:lpstr>Why problem copying BPs?</vt:lpstr>
      <vt:lpstr>Why problem copying BPs?</vt:lpstr>
      <vt:lpstr>How to copy a BP successfully?</vt:lpstr>
      <vt:lpstr>How to copy a BP successfully?</vt:lpstr>
      <vt:lpstr>How to copy a BP successfully?</vt:lpstr>
      <vt:lpstr>How to copy a BP successfully?</vt:lpstr>
      <vt:lpstr>How to copy a BP successfully?</vt:lpstr>
      <vt:lpstr>PowerPoint Presentation</vt:lpstr>
      <vt:lpstr>Community of Practice (CoP)</vt:lpstr>
      <vt:lpstr>Community of Practice (CoP)</vt:lpstr>
      <vt:lpstr>Community of Practice (CoP)</vt:lpstr>
      <vt:lpstr>Projects team vs CoP</vt:lpstr>
      <vt:lpstr>Projects teams vs CoP</vt:lpstr>
      <vt:lpstr>Community of Interest vs CoP</vt:lpstr>
      <vt:lpstr>Community of Interest vs CoP</vt:lpstr>
      <vt:lpstr>Why are not CoP more prevalent?</vt:lpstr>
      <vt:lpstr>How to support CoP?</vt:lpstr>
      <vt:lpstr>When are CoPs created?</vt:lpstr>
      <vt:lpstr>PowerPoint Presentation</vt:lpstr>
      <vt:lpstr>Other ways to transfer/share knowledge</vt:lpstr>
      <vt:lpstr>Other ways to transfer/share knowledge</vt:lpstr>
      <vt:lpstr>Other ways to transfer/share knowledge</vt:lpstr>
      <vt:lpstr>PowerPoint Presentation</vt:lpstr>
      <vt:lpstr>PowerPoint Presentation</vt:lpstr>
      <vt:lpstr>PowerPoint Presentation</vt:lpstr>
      <vt:lpstr>Critical Success Factor (CSF)</vt:lpstr>
      <vt:lpstr>Critical Success Factor (CSF)</vt:lpstr>
      <vt:lpstr>PowerPoint Presentation</vt:lpstr>
      <vt:lpstr>Barrier</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 Perjons</cp:lastModifiedBy>
  <cp:revision>280</cp:revision>
  <dcterms:created xsi:type="dcterms:W3CDTF">2015-05-25T21:35:52Z</dcterms:created>
  <dcterms:modified xsi:type="dcterms:W3CDTF">2018-09-25T03:29:09Z</dcterms:modified>
</cp:coreProperties>
</file>