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35" r:id="rId3"/>
    <p:sldId id="315" r:id="rId4"/>
    <p:sldId id="328" r:id="rId5"/>
    <p:sldId id="316" r:id="rId6"/>
    <p:sldId id="318" r:id="rId7"/>
    <p:sldId id="333" r:id="rId8"/>
    <p:sldId id="334" r:id="rId9"/>
    <p:sldId id="329" r:id="rId10"/>
    <p:sldId id="281" r:id="rId11"/>
    <p:sldId id="332" r:id="rId12"/>
    <p:sldId id="331" r:id="rId13"/>
    <p:sldId id="282" r:id="rId14"/>
    <p:sldId id="284" r:id="rId15"/>
    <p:sldId id="283" r:id="rId16"/>
    <p:sldId id="343" r:id="rId17"/>
    <p:sldId id="345" r:id="rId18"/>
    <p:sldId id="347" r:id="rId19"/>
    <p:sldId id="344" r:id="rId20"/>
    <p:sldId id="348" r:id="rId21"/>
    <p:sldId id="336" r:id="rId22"/>
    <p:sldId id="352" r:id="rId23"/>
    <p:sldId id="350" r:id="rId24"/>
    <p:sldId id="353" r:id="rId25"/>
    <p:sldId id="354" r:id="rId26"/>
  </p:sldIdLst>
  <p:sldSz cx="9144000" cy="6858000" type="screen4x3"/>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71" autoAdjust="0"/>
    <p:restoredTop sz="94660"/>
  </p:normalViewPr>
  <p:slideViewPr>
    <p:cSldViewPr>
      <p:cViewPr varScale="1">
        <p:scale>
          <a:sx n="70" d="100"/>
          <a:sy n="70" d="100"/>
        </p:scale>
        <p:origin x="84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sv-SE"/>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01DF2845-BBF8-4FDB-9B2B-59E7BF49BB23}" type="datetimeFigureOut">
              <a:rPr lang="sv-SE" smtClean="0"/>
              <a:pPr/>
              <a:t>2017-09-04</a:t>
            </a:fld>
            <a:endParaRPr lang="sv-SE"/>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sv-SE"/>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sv-SE"/>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7D9A4D8E-E84E-4AFE-B971-D15D9C0B0511}" type="slidenum">
              <a:rPr lang="sv-SE" smtClean="0"/>
              <a:pPr/>
              <a:t>‹#›</a:t>
            </a:fld>
            <a:endParaRPr lang="sv-SE"/>
          </a:p>
        </p:txBody>
      </p:sp>
    </p:spTree>
    <p:extLst>
      <p:ext uri="{BB962C8B-B14F-4D97-AF65-F5344CB8AC3E}">
        <p14:creationId xmlns:p14="http://schemas.microsoft.com/office/powerpoint/2010/main" val="2536415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7C93E0-F3B4-4D3F-BDE0-FF7FEF68D5C7}" type="datetimeFigureOut">
              <a:rPr lang="sv-SE" smtClean="0"/>
              <a:pPr/>
              <a:t>2017-09-04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D74CD29F-371D-4FCF-8456-76A1F4E8E2EE}"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C93E0-F3B4-4D3F-BDE0-FF7FEF68D5C7}" type="datetimeFigureOut">
              <a:rPr lang="sv-SE" smtClean="0"/>
              <a:pPr/>
              <a:t>2017-09-04</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CD29F-371D-4FCF-8456-76A1F4E8E2EE}"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2.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88840"/>
            <a:ext cx="9180636" cy="1470025"/>
          </a:xfrm>
        </p:spPr>
        <p:txBody>
          <a:bodyPr>
            <a:normAutofit fontScale="90000"/>
          </a:bodyPr>
          <a:lstStyle/>
          <a:p>
            <a:r>
              <a:rPr lang="sv-SE" sz="3000" dirty="0" smtClean="0"/>
              <a:t/>
            </a:r>
            <a:br>
              <a:rPr lang="sv-SE" sz="3000" dirty="0" smtClean="0"/>
            </a:br>
            <a:r>
              <a:rPr lang="sv-SE" sz="6700" dirty="0" smtClean="0">
                <a:latin typeface="Calibri Light" panose="020F0302020204030204" pitchFamily="34" charset="0"/>
              </a:rPr>
              <a:t>Lecture 3: </a:t>
            </a:r>
            <a:r>
              <a:rPr lang="en-US" sz="6700" dirty="0" smtClean="0">
                <a:latin typeface="Calibri Light" panose="020F0302020204030204" pitchFamily="34" charset="0"/>
              </a:rPr>
              <a:t>Knowledge Forms </a:t>
            </a:r>
            <a:r>
              <a:rPr lang="en-US" sz="6700" dirty="0" smtClean="0"/>
              <a:t/>
            </a:r>
            <a:br>
              <a:rPr lang="en-US" sz="6700" dirty="0" smtClean="0"/>
            </a:br>
            <a:r>
              <a:rPr lang="en-US" sz="4000" dirty="0"/>
              <a:t>Explicit, Tacit and </a:t>
            </a:r>
            <a:r>
              <a:rPr lang="en-US" sz="4000" dirty="0" smtClean="0"/>
              <a:t>Embedded Knowledge, and Knowledge Conversions (SECI) </a:t>
            </a:r>
            <a:r>
              <a:rPr lang="en-US" sz="4000" smtClean="0"/>
              <a:t>Part 2</a:t>
            </a:r>
            <a:endParaRPr lang="sv-SE" sz="4000" dirty="0"/>
          </a:p>
        </p:txBody>
      </p:sp>
      <p:sp>
        <p:nvSpPr>
          <p:cNvPr id="3" name="Subtitle 2"/>
          <p:cNvSpPr>
            <a:spLocks noGrp="1"/>
          </p:cNvSpPr>
          <p:nvPr>
            <p:ph type="subTitle" idx="1"/>
          </p:nvPr>
        </p:nvSpPr>
        <p:spPr>
          <a:xfrm>
            <a:off x="1371600" y="4609423"/>
            <a:ext cx="6400800" cy="1752600"/>
          </a:xfrm>
        </p:spPr>
        <p:txBody>
          <a:bodyPr>
            <a:normAutofit/>
          </a:bodyPr>
          <a:lstStyle/>
          <a:p>
            <a:r>
              <a:rPr lang="sv-SE" sz="2400" dirty="0"/>
              <a:t>Erik Perjons</a:t>
            </a:r>
          </a:p>
          <a:p>
            <a:r>
              <a:rPr lang="sv-SE" sz="2400" dirty="0"/>
              <a:t>DSV, Stockholm University</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9"/>
    </mc:Choice>
    <mc:Fallback xmlns="">
      <p:transition spd="slow" advTm="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sv-SE" dirty="0" smtClean="0"/>
              <a:t>Knowledge Conversion/Transformation Processes</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31"/>
    </mc:Choice>
    <mc:Fallback xmlns="">
      <p:transition spd="slow" advTm="1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4200" dirty="0">
                <a:latin typeface="Calibri Light" panose="020F0302020204030204" pitchFamily="34" charset="0"/>
              </a:rPr>
              <a:t>Background to the SECI model</a:t>
            </a:r>
          </a:p>
        </p:txBody>
      </p:sp>
      <p:sp>
        <p:nvSpPr>
          <p:cNvPr id="3" name="Content Placeholder 2"/>
          <p:cNvSpPr>
            <a:spLocks noGrp="1"/>
          </p:cNvSpPr>
          <p:nvPr>
            <p:ph idx="1"/>
          </p:nvPr>
        </p:nvSpPr>
        <p:spPr>
          <a:xfrm>
            <a:off x="457200" y="1600200"/>
            <a:ext cx="7861300" cy="4525963"/>
          </a:xfrm>
        </p:spPr>
        <p:txBody>
          <a:bodyPr>
            <a:normAutofit/>
          </a:bodyPr>
          <a:lstStyle/>
          <a:p>
            <a:r>
              <a:rPr lang="en-US" sz="2400" dirty="0" smtClean="0"/>
              <a:t>Many organizations </a:t>
            </a:r>
            <a:r>
              <a:rPr lang="en-US" sz="2400" dirty="0"/>
              <a:t>have realized the </a:t>
            </a:r>
            <a:r>
              <a:rPr lang="en-US" sz="2400" dirty="0" smtClean="0"/>
              <a:t>importance of managing both </a:t>
            </a:r>
            <a:r>
              <a:rPr lang="en-US" sz="2400" dirty="0"/>
              <a:t>tacit and explicit knowledge for their </a:t>
            </a:r>
            <a:r>
              <a:rPr lang="en-US" sz="2400" dirty="0" smtClean="0"/>
              <a:t>success</a:t>
            </a:r>
          </a:p>
          <a:p>
            <a:r>
              <a:rPr lang="en-US" sz="2400" dirty="0"/>
              <a:t>O</a:t>
            </a:r>
            <a:r>
              <a:rPr lang="en-US" sz="2400" dirty="0" smtClean="0"/>
              <a:t>rganizations have also understood the importance of</a:t>
            </a:r>
            <a:r>
              <a:rPr lang="en-US" sz="2400" dirty="0"/>
              <a:t> </a:t>
            </a:r>
            <a:r>
              <a:rPr lang="en-US" sz="2400" dirty="0" smtClean="0"/>
              <a:t>a continuous interaction, that is, interplay, </a:t>
            </a:r>
            <a:r>
              <a:rPr lang="en-US" sz="2400" dirty="0"/>
              <a:t>between explicit and tacit </a:t>
            </a:r>
            <a:r>
              <a:rPr lang="en-US" sz="2400" dirty="0" smtClean="0"/>
              <a:t>knowledge within an organization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4837369"/>
      </p:ext>
    </p:extLst>
  </p:cSld>
  <p:clrMapOvr>
    <a:masterClrMapping/>
  </p:clrMapOvr>
  <mc:AlternateContent xmlns:mc="http://schemas.openxmlformats.org/markup-compatibility/2006" xmlns:p14="http://schemas.microsoft.com/office/powerpoint/2010/main">
    <mc:Choice Requires="p14">
      <p:transition spd="slow" p14:dur="2000" advTm="26203"/>
    </mc:Choice>
    <mc:Fallback xmlns="">
      <p:transition spd="slow" advTm="2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4200" dirty="0">
                <a:latin typeface="Calibri Light" panose="020F0302020204030204" pitchFamily="34" charset="0"/>
              </a:rPr>
              <a:t>SECI model</a:t>
            </a:r>
          </a:p>
        </p:txBody>
      </p:sp>
      <p:sp>
        <p:nvSpPr>
          <p:cNvPr id="3" name="Content Placeholder 2"/>
          <p:cNvSpPr>
            <a:spLocks noGrp="1"/>
          </p:cNvSpPr>
          <p:nvPr>
            <p:ph idx="1"/>
          </p:nvPr>
        </p:nvSpPr>
        <p:spPr/>
        <p:txBody>
          <a:bodyPr>
            <a:normAutofit lnSpcReduction="10000"/>
          </a:bodyPr>
          <a:lstStyle/>
          <a:p>
            <a:r>
              <a:rPr lang="en-US" sz="2400" dirty="0" smtClean="0"/>
              <a:t>One </a:t>
            </a:r>
            <a:r>
              <a:rPr lang="en-US" sz="2400" dirty="0"/>
              <a:t>of the most influential </a:t>
            </a:r>
            <a:r>
              <a:rPr lang="en-US" sz="2400" dirty="0" smtClean="0"/>
              <a:t>models in KM is the SECI model that describes </a:t>
            </a:r>
            <a:r>
              <a:rPr lang="en-US" sz="2400" dirty="0"/>
              <a:t>knowledge </a:t>
            </a:r>
            <a:r>
              <a:rPr lang="en-US" sz="2400" dirty="0" smtClean="0"/>
              <a:t>conversion/transformation processes and thereby also how knowledge is created</a:t>
            </a:r>
          </a:p>
          <a:p>
            <a:r>
              <a:rPr lang="en-US" sz="2400" dirty="0" smtClean="0"/>
              <a:t>The SECI model </a:t>
            </a:r>
            <a:r>
              <a:rPr lang="en-US" sz="2400" dirty="0"/>
              <a:t>emphasizes that organizational knowledge </a:t>
            </a:r>
            <a:r>
              <a:rPr lang="en-US" sz="2400" dirty="0" smtClean="0"/>
              <a:t>is created and developed through the dynamic </a:t>
            </a:r>
            <a:r>
              <a:rPr lang="en-US" sz="2400" dirty="0"/>
              <a:t>and continuous interaction between explicit and tacit </a:t>
            </a:r>
            <a:r>
              <a:rPr lang="en-US" sz="2400" dirty="0" smtClean="0"/>
              <a:t>knowledge </a:t>
            </a:r>
          </a:p>
          <a:p>
            <a:r>
              <a:rPr lang="en-US" sz="2400" dirty="0" smtClean="0"/>
              <a:t>The </a:t>
            </a:r>
            <a:r>
              <a:rPr lang="en-US" sz="2400" dirty="0"/>
              <a:t>model describes four </a:t>
            </a:r>
            <a:r>
              <a:rPr lang="en-US" sz="2400" dirty="0" smtClean="0"/>
              <a:t>processes </a:t>
            </a:r>
            <a:r>
              <a:rPr lang="en-US" sz="2400" dirty="0"/>
              <a:t>of knowledge </a:t>
            </a:r>
            <a:r>
              <a:rPr lang="en-US" sz="2400" dirty="0" smtClean="0"/>
              <a:t>conversion/transformation: </a:t>
            </a:r>
          </a:p>
          <a:p>
            <a:pPr lvl="1"/>
            <a:r>
              <a:rPr lang="en-US" sz="2400" dirty="0" smtClean="0"/>
              <a:t>Socialization, </a:t>
            </a:r>
          </a:p>
          <a:p>
            <a:pPr lvl="1"/>
            <a:r>
              <a:rPr lang="en-US" sz="2400" dirty="0" smtClean="0"/>
              <a:t>Externalization, </a:t>
            </a:r>
          </a:p>
          <a:p>
            <a:pPr lvl="1"/>
            <a:r>
              <a:rPr lang="en-US" sz="2400" dirty="0" smtClean="0"/>
              <a:t>Combination and </a:t>
            </a:r>
          </a:p>
          <a:p>
            <a:pPr lvl="1"/>
            <a:r>
              <a:rPr lang="en-US" sz="2400" dirty="0" smtClean="0"/>
              <a:t>Internalization</a:t>
            </a:r>
            <a:endParaRPr lang="sv-SE"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9180135"/>
      </p:ext>
    </p:extLst>
  </p:cSld>
  <p:clrMapOvr>
    <a:masterClrMapping/>
  </p:clrMapOvr>
  <mc:AlternateContent xmlns:mc="http://schemas.openxmlformats.org/markup-compatibility/2006" xmlns:p14="http://schemas.microsoft.com/office/powerpoint/2010/main">
    <mc:Choice Requires="p14">
      <p:transition spd="slow" p14:dur="2000" advTm="51937"/>
    </mc:Choice>
    <mc:Fallback xmlns="">
      <p:transition spd="slow" advTm="5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92480" cy="1143000"/>
          </a:xfrm>
        </p:spPr>
        <p:txBody>
          <a:bodyPr>
            <a:noAutofit/>
          </a:bodyPr>
          <a:lstStyle/>
          <a:p>
            <a:pPr>
              <a:lnSpc>
                <a:spcPct val="80000"/>
              </a:lnSpc>
            </a:pPr>
            <a:r>
              <a:rPr lang="en-US" sz="4200" dirty="0">
                <a:latin typeface="Calibri Light" panose="020F0302020204030204" pitchFamily="34" charset="0"/>
              </a:rPr>
              <a:t>SECI model: Four </a:t>
            </a:r>
            <a:r>
              <a:rPr lang="en-US" sz="4200" dirty="0" smtClean="0">
                <a:latin typeface="Calibri Light" panose="020F0302020204030204" pitchFamily="34" charset="0"/>
              </a:rPr>
              <a:t>Processes </a:t>
            </a:r>
            <a:r>
              <a:rPr lang="en-US" sz="4200" dirty="0">
                <a:latin typeface="Calibri Light" panose="020F0302020204030204" pitchFamily="34" charset="0"/>
              </a:rPr>
              <a:t>of Knowledge Conversion</a:t>
            </a:r>
            <a:endParaRPr lang="sv-SE" sz="4200" dirty="0">
              <a:latin typeface="Calibri Light" panose="020F0302020204030204" pitchFamily="34" charset="0"/>
            </a:endParaRPr>
          </a:p>
        </p:txBody>
      </p:sp>
      <p:sp>
        <p:nvSpPr>
          <p:cNvPr id="4" name="Rectangle 3"/>
          <p:cNvSpPr/>
          <p:nvPr/>
        </p:nvSpPr>
        <p:spPr>
          <a:xfrm>
            <a:off x="1475656" y="1916832"/>
            <a:ext cx="5976664" cy="4320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6" name="Straight Connector 5"/>
          <p:cNvCxnSpPr>
            <a:stCxn id="4" idx="0"/>
            <a:endCxn id="4" idx="2"/>
          </p:cNvCxnSpPr>
          <p:nvPr/>
        </p:nvCxnSpPr>
        <p:spPr>
          <a:xfrm>
            <a:off x="4463988" y="1916832"/>
            <a:ext cx="0" cy="432048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4" idx="1"/>
            <a:endCxn id="4" idx="3"/>
          </p:cNvCxnSpPr>
          <p:nvPr/>
        </p:nvCxnSpPr>
        <p:spPr>
          <a:xfrm>
            <a:off x="1475656" y="4077072"/>
            <a:ext cx="597666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5148064" y="1484784"/>
            <a:ext cx="1944216" cy="369332"/>
          </a:xfrm>
          <a:prstGeom prst="rect">
            <a:avLst/>
          </a:prstGeom>
          <a:noFill/>
        </p:spPr>
        <p:txBody>
          <a:bodyPr wrap="square" rtlCol="0">
            <a:spAutoFit/>
          </a:bodyPr>
          <a:lstStyle/>
          <a:p>
            <a:r>
              <a:rPr lang="sv-SE" dirty="0" err="1" smtClean="0"/>
              <a:t>tacit</a:t>
            </a:r>
            <a:r>
              <a:rPr lang="sv-SE" dirty="0" smtClean="0"/>
              <a:t> </a:t>
            </a:r>
            <a:r>
              <a:rPr lang="sv-SE" dirty="0" err="1" smtClean="0"/>
              <a:t>knowledge</a:t>
            </a:r>
            <a:endParaRPr lang="sv-SE" dirty="0"/>
          </a:p>
        </p:txBody>
      </p:sp>
      <p:sp>
        <p:nvSpPr>
          <p:cNvPr id="15" name="TextBox 14"/>
          <p:cNvSpPr txBox="1"/>
          <p:nvPr/>
        </p:nvSpPr>
        <p:spPr>
          <a:xfrm rot="5400000">
            <a:off x="7024917" y="2421761"/>
            <a:ext cx="1512170" cy="646331"/>
          </a:xfrm>
          <a:prstGeom prst="rect">
            <a:avLst/>
          </a:prstGeom>
          <a:noFill/>
        </p:spPr>
        <p:txBody>
          <a:bodyPr wrap="square" rtlCol="0">
            <a:spAutoFit/>
          </a:bodyPr>
          <a:lstStyle/>
          <a:p>
            <a:r>
              <a:rPr lang="sv-SE" dirty="0" smtClean="0"/>
              <a:t>explicit </a:t>
            </a:r>
            <a:r>
              <a:rPr lang="sv-SE" dirty="0" err="1" smtClean="0"/>
              <a:t>knowledge</a:t>
            </a:r>
            <a:endParaRPr lang="sv-SE" dirty="0"/>
          </a:p>
        </p:txBody>
      </p:sp>
      <p:cxnSp>
        <p:nvCxnSpPr>
          <p:cNvPr id="17" name="Straight Connector 16"/>
          <p:cNvCxnSpPr/>
          <p:nvPr/>
        </p:nvCxnSpPr>
        <p:spPr>
          <a:xfrm>
            <a:off x="6804248" y="1628800"/>
            <a:ext cx="936104"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7740352" y="1628800"/>
            <a:ext cx="0"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rot="5400000">
            <a:off x="7177317" y="4942040"/>
            <a:ext cx="1512170" cy="646331"/>
          </a:xfrm>
          <a:prstGeom prst="rect">
            <a:avLst/>
          </a:prstGeom>
          <a:noFill/>
        </p:spPr>
        <p:txBody>
          <a:bodyPr wrap="square" rtlCol="0">
            <a:spAutoFit/>
          </a:bodyPr>
          <a:lstStyle/>
          <a:p>
            <a:r>
              <a:rPr lang="sv-SE" dirty="0" smtClean="0"/>
              <a:t>explicit </a:t>
            </a:r>
            <a:r>
              <a:rPr lang="sv-SE" dirty="0" err="1" smtClean="0"/>
              <a:t>knowledge</a:t>
            </a:r>
            <a:endParaRPr lang="sv-SE" dirty="0"/>
          </a:p>
        </p:txBody>
      </p:sp>
      <p:cxnSp>
        <p:nvCxnSpPr>
          <p:cNvPr id="23" name="Straight Connector 22"/>
          <p:cNvCxnSpPr/>
          <p:nvPr/>
        </p:nvCxnSpPr>
        <p:spPr>
          <a:xfrm>
            <a:off x="7812360" y="5804506"/>
            <a:ext cx="0" cy="648072"/>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7236296" y="6452578"/>
            <a:ext cx="576064"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220072" y="6300028"/>
            <a:ext cx="2808312" cy="369332"/>
          </a:xfrm>
          <a:prstGeom prst="rect">
            <a:avLst/>
          </a:prstGeom>
          <a:noFill/>
        </p:spPr>
        <p:txBody>
          <a:bodyPr wrap="square" rtlCol="0">
            <a:spAutoFit/>
          </a:bodyPr>
          <a:lstStyle/>
          <a:p>
            <a:r>
              <a:rPr lang="sv-SE" dirty="0" smtClean="0"/>
              <a:t>explicit </a:t>
            </a:r>
            <a:r>
              <a:rPr lang="sv-SE" dirty="0" err="1" smtClean="0"/>
              <a:t>knowledge</a:t>
            </a:r>
            <a:endParaRPr lang="sv-SE" dirty="0"/>
          </a:p>
        </p:txBody>
      </p:sp>
      <p:sp>
        <p:nvSpPr>
          <p:cNvPr id="28" name="TextBox 27"/>
          <p:cNvSpPr txBox="1"/>
          <p:nvPr/>
        </p:nvSpPr>
        <p:spPr>
          <a:xfrm>
            <a:off x="1835696" y="6309320"/>
            <a:ext cx="2808312" cy="369332"/>
          </a:xfrm>
          <a:prstGeom prst="rect">
            <a:avLst/>
          </a:prstGeom>
          <a:noFill/>
        </p:spPr>
        <p:txBody>
          <a:bodyPr wrap="square" rtlCol="0">
            <a:spAutoFit/>
          </a:bodyPr>
          <a:lstStyle/>
          <a:p>
            <a:r>
              <a:rPr lang="sv-SE" dirty="0" smtClean="0"/>
              <a:t>explicit </a:t>
            </a:r>
            <a:r>
              <a:rPr lang="sv-SE" dirty="0" err="1" smtClean="0"/>
              <a:t>knowledge</a:t>
            </a:r>
            <a:endParaRPr lang="sv-SE" dirty="0"/>
          </a:p>
        </p:txBody>
      </p:sp>
      <p:cxnSp>
        <p:nvCxnSpPr>
          <p:cNvPr id="30" name="Straight Connector 29"/>
          <p:cNvCxnSpPr/>
          <p:nvPr/>
        </p:nvCxnSpPr>
        <p:spPr>
          <a:xfrm flipH="1">
            <a:off x="1115616" y="6525344"/>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1115616" y="6080663"/>
            <a:ext cx="0" cy="43204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339752" y="1475492"/>
            <a:ext cx="1944216" cy="369332"/>
          </a:xfrm>
          <a:prstGeom prst="rect">
            <a:avLst/>
          </a:prstGeom>
          <a:noFill/>
        </p:spPr>
        <p:txBody>
          <a:bodyPr wrap="square" rtlCol="0">
            <a:spAutoFit/>
          </a:bodyPr>
          <a:lstStyle/>
          <a:p>
            <a:r>
              <a:rPr lang="sv-SE" dirty="0" err="1" smtClean="0"/>
              <a:t>tacit</a:t>
            </a:r>
            <a:r>
              <a:rPr lang="sv-SE" dirty="0" smtClean="0"/>
              <a:t> </a:t>
            </a:r>
            <a:r>
              <a:rPr lang="sv-SE" dirty="0" err="1" smtClean="0"/>
              <a:t>knowledge</a:t>
            </a:r>
            <a:endParaRPr lang="sv-SE" dirty="0"/>
          </a:p>
        </p:txBody>
      </p:sp>
      <p:sp>
        <p:nvSpPr>
          <p:cNvPr id="36" name="TextBox 35"/>
          <p:cNvSpPr txBox="1"/>
          <p:nvPr/>
        </p:nvSpPr>
        <p:spPr>
          <a:xfrm rot="5400000">
            <a:off x="396989" y="2712113"/>
            <a:ext cx="1219490" cy="646331"/>
          </a:xfrm>
          <a:prstGeom prst="rect">
            <a:avLst/>
          </a:prstGeom>
          <a:noFill/>
        </p:spPr>
        <p:txBody>
          <a:bodyPr wrap="square" rtlCol="0">
            <a:spAutoFit/>
          </a:bodyPr>
          <a:lstStyle/>
          <a:p>
            <a:r>
              <a:rPr lang="sv-SE" dirty="0" err="1" smtClean="0"/>
              <a:t>tacit</a:t>
            </a:r>
            <a:r>
              <a:rPr lang="sv-SE" dirty="0" smtClean="0"/>
              <a:t> </a:t>
            </a:r>
            <a:r>
              <a:rPr lang="sv-SE" dirty="0" err="1" smtClean="0"/>
              <a:t>knowledge</a:t>
            </a:r>
            <a:endParaRPr lang="sv-SE" dirty="0"/>
          </a:p>
        </p:txBody>
      </p:sp>
      <p:sp>
        <p:nvSpPr>
          <p:cNvPr id="37" name="TextBox 36"/>
          <p:cNvSpPr txBox="1"/>
          <p:nvPr/>
        </p:nvSpPr>
        <p:spPr>
          <a:xfrm rot="5400000">
            <a:off x="468997" y="5016369"/>
            <a:ext cx="1219490" cy="646331"/>
          </a:xfrm>
          <a:prstGeom prst="rect">
            <a:avLst/>
          </a:prstGeom>
          <a:noFill/>
        </p:spPr>
        <p:txBody>
          <a:bodyPr wrap="square" rtlCol="0">
            <a:spAutoFit/>
          </a:bodyPr>
          <a:lstStyle/>
          <a:p>
            <a:r>
              <a:rPr lang="sv-SE" dirty="0" err="1" smtClean="0"/>
              <a:t>tacit</a:t>
            </a:r>
            <a:r>
              <a:rPr lang="sv-SE" dirty="0" smtClean="0"/>
              <a:t> </a:t>
            </a:r>
            <a:r>
              <a:rPr lang="sv-SE" dirty="0" err="1" smtClean="0"/>
              <a:t>knowledge</a:t>
            </a:r>
            <a:endParaRPr lang="sv-SE" dirty="0"/>
          </a:p>
        </p:txBody>
      </p:sp>
      <p:cxnSp>
        <p:nvCxnSpPr>
          <p:cNvPr id="39" name="Straight Arrow Connector 38"/>
          <p:cNvCxnSpPr/>
          <p:nvPr/>
        </p:nvCxnSpPr>
        <p:spPr>
          <a:xfrm>
            <a:off x="1115616" y="1628800"/>
            <a:ext cx="100811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115616" y="1628800"/>
            <a:ext cx="0" cy="504056"/>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4716016" y="2092786"/>
            <a:ext cx="2304256" cy="461665"/>
          </a:xfrm>
          <a:prstGeom prst="rect">
            <a:avLst/>
          </a:prstGeom>
          <a:noFill/>
        </p:spPr>
        <p:txBody>
          <a:bodyPr wrap="square" rtlCol="0">
            <a:spAutoFit/>
          </a:bodyPr>
          <a:lstStyle/>
          <a:p>
            <a:r>
              <a:rPr lang="sv-SE" sz="2400" dirty="0" smtClean="0"/>
              <a:t>Externalization</a:t>
            </a:r>
            <a:endParaRPr lang="sv-SE" sz="2400" dirty="0"/>
          </a:p>
        </p:txBody>
      </p:sp>
      <p:sp>
        <p:nvSpPr>
          <p:cNvPr id="43" name="TextBox 42"/>
          <p:cNvSpPr txBox="1"/>
          <p:nvPr/>
        </p:nvSpPr>
        <p:spPr>
          <a:xfrm>
            <a:off x="1835696" y="2085356"/>
            <a:ext cx="2304256" cy="461665"/>
          </a:xfrm>
          <a:prstGeom prst="rect">
            <a:avLst/>
          </a:prstGeom>
          <a:noFill/>
        </p:spPr>
        <p:txBody>
          <a:bodyPr wrap="square" rtlCol="0">
            <a:spAutoFit/>
          </a:bodyPr>
          <a:lstStyle/>
          <a:p>
            <a:r>
              <a:rPr lang="sv-SE" sz="2400" dirty="0" smtClean="0"/>
              <a:t>Socialization</a:t>
            </a:r>
            <a:endParaRPr lang="sv-SE" sz="2400" dirty="0"/>
          </a:p>
        </p:txBody>
      </p:sp>
      <p:sp>
        <p:nvSpPr>
          <p:cNvPr id="44" name="TextBox 43"/>
          <p:cNvSpPr txBox="1"/>
          <p:nvPr/>
        </p:nvSpPr>
        <p:spPr>
          <a:xfrm>
            <a:off x="1835696" y="4263479"/>
            <a:ext cx="2304256" cy="461665"/>
          </a:xfrm>
          <a:prstGeom prst="rect">
            <a:avLst/>
          </a:prstGeom>
          <a:noFill/>
        </p:spPr>
        <p:txBody>
          <a:bodyPr wrap="square" rtlCol="0">
            <a:spAutoFit/>
          </a:bodyPr>
          <a:lstStyle/>
          <a:p>
            <a:r>
              <a:rPr lang="sv-SE" sz="2400" dirty="0" smtClean="0"/>
              <a:t>Internalization</a:t>
            </a:r>
            <a:endParaRPr lang="sv-SE" sz="2400" dirty="0"/>
          </a:p>
        </p:txBody>
      </p:sp>
      <p:sp>
        <p:nvSpPr>
          <p:cNvPr id="45" name="TextBox 44"/>
          <p:cNvSpPr txBox="1"/>
          <p:nvPr/>
        </p:nvSpPr>
        <p:spPr>
          <a:xfrm>
            <a:off x="4788024" y="4244838"/>
            <a:ext cx="2304256" cy="461665"/>
          </a:xfrm>
          <a:prstGeom prst="rect">
            <a:avLst/>
          </a:prstGeom>
          <a:noFill/>
        </p:spPr>
        <p:txBody>
          <a:bodyPr wrap="square" rtlCol="0">
            <a:spAutoFit/>
          </a:bodyPr>
          <a:lstStyle/>
          <a:p>
            <a:r>
              <a:rPr lang="sv-SE" sz="2400" dirty="0" smtClean="0"/>
              <a:t>Combination</a:t>
            </a:r>
            <a:endParaRPr lang="sv-SE" sz="2400" dirty="0"/>
          </a:p>
        </p:txBody>
      </p:sp>
      <p:sp>
        <p:nvSpPr>
          <p:cNvPr id="50" name="TextBox 49"/>
          <p:cNvSpPr txBox="1"/>
          <p:nvPr/>
        </p:nvSpPr>
        <p:spPr>
          <a:xfrm>
            <a:off x="1835696" y="2708920"/>
            <a:ext cx="2520280" cy="1323439"/>
          </a:xfrm>
          <a:prstGeom prst="rect">
            <a:avLst/>
          </a:prstGeom>
          <a:noFill/>
        </p:spPr>
        <p:txBody>
          <a:bodyPr wrap="square" rtlCol="0">
            <a:spAutoFit/>
          </a:bodyPr>
          <a:lstStyle/>
          <a:p>
            <a:r>
              <a:rPr lang="sv-SE" sz="1600" i="1" dirty="0" smtClean="0"/>
              <a:t>Sharing experiences, </a:t>
            </a:r>
            <a:r>
              <a:rPr lang="sv-SE" sz="1600" i="1" dirty="0"/>
              <a:t>o</a:t>
            </a:r>
            <a:r>
              <a:rPr lang="sv-SE" sz="1600" i="1" dirty="0" smtClean="0"/>
              <a:t>bserving, </a:t>
            </a:r>
            <a:r>
              <a:rPr lang="sv-SE" sz="1600" i="1" dirty="0"/>
              <a:t>i</a:t>
            </a:r>
            <a:r>
              <a:rPr lang="sv-SE" sz="1600" i="1" dirty="0" smtClean="0"/>
              <a:t>mitating, shadowing, face-to-face interaction, carry out apprenticeship</a:t>
            </a:r>
          </a:p>
        </p:txBody>
      </p:sp>
      <p:sp>
        <p:nvSpPr>
          <p:cNvPr id="51" name="TextBox 50"/>
          <p:cNvSpPr txBox="1"/>
          <p:nvPr/>
        </p:nvSpPr>
        <p:spPr>
          <a:xfrm>
            <a:off x="4788024" y="4974267"/>
            <a:ext cx="2520280" cy="830997"/>
          </a:xfrm>
          <a:prstGeom prst="rect">
            <a:avLst/>
          </a:prstGeom>
          <a:noFill/>
        </p:spPr>
        <p:txBody>
          <a:bodyPr wrap="square" rtlCol="0">
            <a:spAutoFit/>
          </a:bodyPr>
          <a:lstStyle/>
          <a:p>
            <a:r>
              <a:rPr lang="sv-SE" sz="1600" i="1" dirty="0" smtClean="0"/>
              <a:t>Sorting, </a:t>
            </a:r>
            <a:r>
              <a:rPr lang="sv-SE" sz="1600" i="1" dirty="0"/>
              <a:t>a</a:t>
            </a:r>
            <a:r>
              <a:rPr lang="sv-SE" sz="1600" i="1" dirty="0" smtClean="0"/>
              <a:t>dding, </a:t>
            </a:r>
            <a:r>
              <a:rPr lang="sv-SE" sz="1600" i="1" dirty="0"/>
              <a:t>c</a:t>
            </a:r>
            <a:r>
              <a:rPr lang="sv-SE" sz="1600" i="1" dirty="0" smtClean="0"/>
              <a:t>ategorizing, merging, re-classifying, synthesizing</a:t>
            </a:r>
          </a:p>
        </p:txBody>
      </p:sp>
      <p:sp>
        <p:nvSpPr>
          <p:cNvPr id="52" name="TextBox 51"/>
          <p:cNvSpPr txBox="1"/>
          <p:nvPr/>
        </p:nvSpPr>
        <p:spPr>
          <a:xfrm>
            <a:off x="1835696" y="4974267"/>
            <a:ext cx="2520280" cy="1077218"/>
          </a:xfrm>
          <a:prstGeom prst="rect">
            <a:avLst/>
          </a:prstGeom>
          <a:noFill/>
        </p:spPr>
        <p:txBody>
          <a:bodyPr wrap="square" rtlCol="0">
            <a:spAutoFit/>
          </a:bodyPr>
          <a:lstStyle/>
          <a:p>
            <a:r>
              <a:rPr lang="sv-SE" sz="1600" i="1" dirty="0" smtClean="0"/>
              <a:t>Applying codjfied knowledge, reflecting from reading, discuss codify knowledge</a:t>
            </a:r>
          </a:p>
        </p:txBody>
      </p:sp>
      <p:sp>
        <p:nvSpPr>
          <p:cNvPr id="53" name="TextBox 52"/>
          <p:cNvSpPr txBox="1"/>
          <p:nvPr/>
        </p:nvSpPr>
        <p:spPr>
          <a:xfrm>
            <a:off x="4644008" y="2708920"/>
            <a:ext cx="2520280" cy="1569660"/>
          </a:xfrm>
          <a:prstGeom prst="rect">
            <a:avLst/>
          </a:prstGeom>
          <a:noFill/>
        </p:spPr>
        <p:txBody>
          <a:bodyPr wrap="square" rtlCol="0">
            <a:spAutoFit/>
          </a:bodyPr>
          <a:lstStyle/>
          <a:p>
            <a:r>
              <a:rPr lang="sv-SE" sz="1600" i="1" dirty="0" smtClean="0"/>
              <a:t>Modeling, creating metaphores and analogies, writing it down, articulating best practices and lesson learned</a:t>
            </a:r>
          </a:p>
          <a:p>
            <a:endParaRPr lang="sv-SE" sz="1600" i="1" dirty="0" smtClean="0"/>
          </a:p>
        </p:txBody>
      </p:sp>
      <p:sp>
        <p:nvSpPr>
          <p:cNvPr id="55" name="Curved Left Arrow 54"/>
          <p:cNvSpPr/>
          <p:nvPr/>
        </p:nvSpPr>
        <p:spPr>
          <a:xfrm>
            <a:off x="4283968" y="3896673"/>
            <a:ext cx="792088" cy="5760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7" name="Curved Left Arrow 56"/>
          <p:cNvSpPr/>
          <p:nvPr/>
        </p:nvSpPr>
        <p:spPr>
          <a:xfrm rot="11452213">
            <a:off x="4051951" y="3567214"/>
            <a:ext cx="486686" cy="6403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chemeClr val="tx1"/>
                </a:solidFill>
              </a:rPr>
              <a:t>  </a:t>
            </a:r>
            <a:endParaRPr lang="sv-SE"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767"/>
    </mc:Choice>
    <mc:Fallback xmlns="">
      <p:transition spd="slow" advTm="15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sv-SE" sz="2400" b="1" dirty="0"/>
              <a:t>Socialization</a:t>
            </a:r>
            <a:r>
              <a:rPr lang="sv-SE" sz="2400" dirty="0"/>
              <a:t> – tacit to tacit transfer from one person to another. </a:t>
            </a:r>
            <a:r>
              <a:rPr lang="en-US" sz="2400" dirty="0"/>
              <a:t>It involves capturing knowledge by walking around and through direct interaction. Important is transfer of experiences and mental models</a:t>
            </a:r>
            <a:endParaRPr lang="sv-SE" sz="2400" dirty="0"/>
          </a:p>
          <a:p>
            <a:r>
              <a:rPr lang="sv-SE" sz="2400" b="1" dirty="0" smtClean="0"/>
              <a:t>Externalization</a:t>
            </a:r>
            <a:r>
              <a:rPr lang="sv-SE" sz="2400" dirty="0" smtClean="0"/>
              <a:t> - tacit to explicit transfer.  Include translating and articulating tacit knowledge to explict (sometimes called implicit knowledge)</a:t>
            </a:r>
          </a:p>
          <a:p>
            <a:r>
              <a:rPr lang="sv-SE" sz="2400" b="1" dirty="0" smtClean="0"/>
              <a:t>Combination</a:t>
            </a:r>
            <a:r>
              <a:rPr lang="sv-SE" sz="2400" dirty="0" smtClean="0"/>
              <a:t> – explicit to explicit transfer. Include categorization, aggregation, and editing to make the knowledge more usable</a:t>
            </a:r>
          </a:p>
          <a:p>
            <a:r>
              <a:rPr lang="sv-SE" sz="2400" b="1" dirty="0" smtClean="0"/>
              <a:t>Internalization </a:t>
            </a:r>
            <a:r>
              <a:rPr lang="sv-SE" sz="2400" dirty="0" smtClean="0"/>
              <a:t>– explicit to tacit transfer. In this way knowledge is made actionable</a:t>
            </a:r>
          </a:p>
          <a:p>
            <a:endParaRPr lang="sv-SE" sz="2000" dirty="0"/>
          </a:p>
        </p:txBody>
      </p:sp>
      <p:sp>
        <p:nvSpPr>
          <p:cNvPr id="4" name="Title 1"/>
          <p:cNvSpPr>
            <a:spLocks noGrp="1"/>
          </p:cNvSpPr>
          <p:nvPr>
            <p:ph type="title"/>
          </p:nvPr>
        </p:nvSpPr>
        <p:spPr>
          <a:xfrm>
            <a:off x="423546" y="260648"/>
            <a:ext cx="8229600" cy="1143000"/>
          </a:xfrm>
        </p:spPr>
        <p:txBody>
          <a:bodyPr>
            <a:noAutofit/>
          </a:bodyPr>
          <a:lstStyle/>
          <a:p>
            <a:r>
              <a:rPr lang="en-US" sz="4200" dirty="0">
                <a:latin typeface="Calibri Light" panose="020F0302020204030204" pitchFamily="34" charset="0"/>
              </a:rPr>
              <a:t>SECI model: Four </a:t>
            </a:r>
            <a:r>
              <a:rPr lang="en-US" sz="4200" dirty="0" smtClean="0">
                <a:latin typeface="Calibri Light" panose="020F0302020204030204" pitchFamily="34" charset="0"/>
              </a:rPr>
              <a:t>Processes of </a:t>
            </a:r>
            <a:r>
              <a:rPr lang="en-US" sz="4200" dirty="0">
                <a:latin typeface="Calibri Light" panose="020F0302020204030204" pitchFamily="34" charset="0"/>
              </a:rPr>
              <a:t>Knowledge Conversion</a:t>
            </a:r>
            <a:endParaRPr lang="sv-SE" sz="4200" dirty="0">
              <a:latin typeface="Calibri Light" panose="020F030202020403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24"/>
    </mc:Choice>
    <mc:Fallback xmlns="">
      <p:transition spd="slow" advTm="9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The SECI model could be used for describing an organization’s  knowledge creating process. In that case, the SECI model should be seen as a clockwise spiral</a:t>
            </a:r>
          </a:p>
          <a:p>
            <a:r>
              <a:rPr lang="en-US" sz="2400" dirty="0"/>
              <a:t>The model is a spiral, not a cycle, because </a:t>
            </a:r>
            <a:r>
              <a:rPr lang="en-US" sz="2400" dirty="0" smtClean="0"/>
              <a:t>quantity and quality of knowledge in an organization increases</a:t>
            </a:r>
          </a:p>
          <a:p>
            <a:r>
              <a:rPr lang="en-US" sz="2400" dirty="0" smtClean="0"/>
              <a:t>That is, the continual interplay between tacit and explicit knowledge create a growing spiral flow as knowledge moves through individual, group and organizational levels</a:t>
            </a:r>
          </a:p>
          <a:p>
            <a:pPr marL="0" indent="0">
              <a:buNone/>
            </a:pPr>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a:latin typeface="Calibri Light" panose="020F0302020204030204" pitchFamily="34" charset="0"/>
              </a:rPr>
              <a:t>More about the SECI model</a:t>
            </a:r>
            <a:endParaRPr lang="sv-SE" sz="4200" dirty="0">
              <a:latin typeface="Calibri Light" panose="020F030202020403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26"/>
    </mc:Choice>
    <mc:Fallback xmlns="">
      <p:transition spd="slow" advTm="3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The four knowledge conversion processes are highly intertwined and interdependent, that is each process relies on and contributes to the other processes</a:t>
            </a:r>
          </a:p>
          <a:p>
            <a:pPr marL="0" indent="0">
              <a:buNone/>
            </a:pPr>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a:latin typeface="Calibri Light" panose="020F0302020204030204" pitchFamily="34" charset="0"/>
              </a:rPr>
              <a:t>More about the SECI model</a:t>
            </a:r>
            <a:endParaRPr lang="sv-SE" sz="4200" dirty="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4497077"/>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25144"/>
          </a:xfrm>
        </p:spPr>
        <p:txBody>
          <a:bodyPr>
            <a:normAutofit lnSpcReduction="10000"/>
          </a:bodyPr>
          <a:lstStyle/>
          <a:p>
            <a:r>
              <a:rPr lang="en-US" sz="2400" dirty="0" smtClean="0"/>
              <a:t>The course book (</a:t>
            </a:r>
            <a:r>
              <a:rPr lang="sv-SE" sz="2400" dirty="0"/>
              <a:t>Jashapara, </a:t>
            </a:r>
            <a:r>
              <a:rPr lang="sv-SE" sz="2400" dirty="0" smtClean="0"/>
              <a:t>2011, page 166-168) claims that knowledge is only created in two of the knowledge conversion processes, internalization and externalization, where tacít and explicit knowledge interact. That is, no know knowledge is created in the socialization and combination processes</a:t>
            </a:r>
          </a:p>
          <a:p>
            <a:r>
              <a:rPr lang="sv-SE" sz="2400" dirty="0"/>
              <a:t>For example, if tacit knowledge is only transfered from one individual to another, </a:t>
            </a:r>
            <a:r>
              <a:rPr lang="sv-SE" sz="2400" dirty="0" smtClean="0"/>
              <a:t>as in the socialization process, no </a:t>
            </a:r>
            <a:r>
              <a:rPr lang="sv-SE" sz="2400" dirty="0"/>
              <a:t>new knowledge is created per se in the organization, </a:t>
            </a:r>
            <a:r>
              <a:rPr lang="sv-SE" sz="2400" dirty="0" smtClean="0"/>
              <a:t>new knowledge is only created for </a:t>
            </a:r>
            <a:r>
              <a:rPr lang="sv-SE" sz="2400" dirty="0"/>
              <a:t>the individual receiving the tacit knowledge</a:t>
            </a:r>
            <a:endParaRPr lang="en-US" sz="2400" dirty="0"/>
          </a:p>
          <a:p>
            <a:r>
              <a:rPr lang="sv-SE" sz="2400" dirty="0" smtClean="0"/>
              <a:t>However,  on the other hand, new knowledge can be created when the individuals in a socialization process obtain new insights triggered by the interaction between the individuals, Therefore, I think the course book got it wrong</a:t>
            </a:r>
          </a:p>
          <a:p>
            <a:pPr marL="0" indent="0">
              <a:buNone/>
            </a:pPr>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a:latin typeface="Calibri Light" panose="020F0302020204030204" pitchFamily="34" charset="0"/>
              </a:rPr>
              <a:t>More about the SECI model</a:t>
            </a:r>
            <a:endParaRPr lang="sv-SE" sz="4200" dirty="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7702585"/>
      </p:ext>
    </p:extLst>
  </p:cSld>
  <p:clrMapOvr>
    <a:masterClrMapping/>
  </p:clrMapOvr>
  <mc:AlternateContent xmlns:mc="http://schemas.openxmlformats.org/markup-compatibility/2006" xmlns:p14="http://schemas.microsoft.com/office/powerpoint/2010/main">
    <mc:Choice Requires="p14">
      <p:transition spd="slow" p14:dur="2000" advTm="63158"/>
    </mc:Choice>
    <mc:Fallback xmlns="">
      <p:transition spd="slow" advTm="6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4200" dirty="0">
                <a:latin typeface="Calibri Light" panose="020F0302020204030204" pitchFamily="34" charset="0"/>
              </a:rPr>
              <a:t>More about the SECI model</a:t>
            </a:r>
            <a:endParaRPr lang="sv-SE" sz="4200" dirty="0">
              <a:latin typeface="Calibri Light" panose="020F0302020204030204" pitchFamily="34" charset="0"/>
            </a:endParaRPr>
          </a:p>
        </p:txBody>
      </p:sp>
      <p:sp>
        <p:nvSpPr>
          <p:cNvPr id="5" name="Oval 4"/>
          <p:cNvSpPr/>
          <p:nvPr/>
        </p:nvSpPr>
        <p:spPr>
          <a:xfrm>
            <a:off x="452395" y="1444970"/>
            <a:ext cx="3096344" cy="100811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Oval 5"/>
          <p:cNvSpPr/>
          <p:nvPr/>
        </p:nvSpPr>
        <p:spPr>
          <a:xfrm>
            <a:off x="5564963" y="1444970"/>
            <a:ext cx="3096344" cy="100811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Oval 6"/>
          <p:cNvSpPr/>
          <p:nvPr/>
        </p:nvSpPr>
        <p:spPr>
          <a:xfrm>
            <a:off x="452395" y="4685330"/>
            <a:ext cx="3096344" cy="100811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Oval 7"/>
          <p:cNvSpPr/>
          <p:nvPr/>
        </p:nvSpPr>
        <p:spPr>
          <a:xfrm>
            <a:off x="5780987" y="4672879"/>
            <a:ext cx="3096344" cy="100811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956451" y="1536310"/>
            <a:ext cx="2268252" cy="830997"/>
          </a:xfrm>
          <a:prstGeom prst="rect">
            <a:avLst/>
          </a:prstGeom>
          <a:noFill/>
        </p:spPr>
        <p:txBody>
          <a:bodyPr wrap="square" rtlCol="0">
            <a:spAutoFit/>
          </a:bodyPr>
          <a:lstStyle/>
          <a:p>
            <a:r>
              <a:rPr lang="sv-SE" sz="2400" dirty="0" smtClean="0"/>
              <a:t>Individual A’s Tacit knowledge</a:t>
            </a:r>
            <a:endParaRPr lang="sv-SE" sz="2400" dirty="0"/>
          </a:p>
        </p:txBody>
      </p:sp>
      <p:sp>
        <p:nvSpPr>
          <p:cNvPr id="10" name="TextBox 9"/>
          <p:cNvSpPr txBox="1"/>
          <p:nvPr/>
        </p:nvSpPr>
        <p:spPr>
          <a:xfrm>
            <a:off x="6069019" y="1444970"/>
            <a:ext cx="2268252" cy="830997"/>
          </a:xfrm>
          <a:prstGeom prst="rect">
            <a:avLst/>
          </a:prstGeom>
          <a:noFill/>
        </p:spPr>
        <p:txBody>
          <a:bodyPr wrap="square" rtlCol="0">
            <a:spAutoFit/>
          </a:bodyPr>
          <a:lstStyle/>
          <a:p>
            <a:r>
              <a:rPr lang="sv-SE" sz="2400" dirty="0" smtClean="0"/>
              <a:t>Individual B’s Tacit knowledge</a:t>
            </a:r>
            <a:endParaRPr lang="sv-SE" sz="2400" dirty="0"/>
          </a:p>
        </p:txBody>
      </p:sp>
      <p:sp>
        <p:nvSpPr>
          <p:cNvPr id="11" name="TextBox 10"/>
          <p:cNvSpPr txBox="1"/>
          <p:nvPr/>
        </p:nvSpPr>
        <p:spPr>
          <a:xfrm>
            <a:off x="866441" y="4685330"/>
            <a:ext cx="2682298" cy="830997"/>
          </a:xfrm>
          <a:prstGeom prst="rect">
            <a:avLst/>
          </a:prstGeom>
          <a:noFill/>
        </p:spPr>
        <p:txBody>
          <a:bodyPr wrap="square" rtlCol="0">
            <a:spAutoFit/>
          </a:bodyPr>
          <a:lstStyle/>
          <a:p>
            <a:r>
              <a:rPr lang="sv-SE" sz="2400" dirty="0" smtClean="0"/>
              <a:t>Individual A’s Explicit knowledge</a:t>
            </a:r>
            <a:endParaRPr lang="sv-SE" sz="2400" dirty="0"/>
          </a:p>
        </p:txBody>
      </p:sp>
      <p:sp>
        <p:nvSpPr>
          <p:cNvPr id="12" name="TextBox 11"/>
          <p:cNvSpPr txBox="1"/>
          <p:nvPr/>
        </p:nvSpPr>
        <p:spPr>
          <a:xfrm>
            <a:off x="6195033" y="4685330"/>
            <a:ext cx="2682298" cy="830997"/>
          </a:xfrm>
          <a:prstGeom prst="rect">
            <a:avLst/>
          </a:prstGeom>
          <a:noFill/>
        </p:spPr>
        <p:txBody>
          <a:bodyPr wrap="square" rtlCol="0">
            <a:spAutoFit/>
          </a:bodyPr>
          <a:lstStyle/>
          <a:p>
            <a:r>
              <a:rPr lang="sv-SE" sz="2400" dirty="0" smtClean="0"/>
              <a:t>Individual B’s Explicit knowledge</a:t>
            </a:r>
            <a:endParaRPr lang="sv-SE" sz="2400" dirty="0"/>
          </a:p>
        </p:txBody>
      </p:sp>
      <p:cxnSp>
        <p:nvCxnSpPr>
          <p:cNvPr id="14" name="Straight Arrow Connector 13"/>
          <p:cNvCxnSpPr/>
          <p:nvPr/>
        </p:nvCxnSpPr>
        <p:spPr>
          <a:xfrm flipH="1" flipV="1">
            <a:off x="3548739" y="2275967"/>
            <a:ext cx="2646294" cy="240936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125692" y="2465534"/>
            <a:ext cx="2655295" cy="243582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125692" y="2137425"/>
            <a:ext cx="2295255" cy="237079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3548739" y="2367307"/>
            <a:ext cx="2160240" cy="229312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3701757" y="1536310"/>
            <a:ext cx="1651374" cy="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flipV="1">
            <a:off x="3706632" y="1887303"/>
            <a:ext cx="1637497" cy="10046"/>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3692755" y="5050271"/>
            <a:ext cx="1651374" cy="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a:off x="3701757" y="5421100"/>
            <a:ext cx="1642372" cy="0"/>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a:off x="1964563" y="2694841"/>
            <a:ext cx="36004" cy="1584176"/>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1514513" y="2694843"/>
            <a:ext cx="36348" cy="1584174"/>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7590188" y="2770893"/>
            <a:ext cx="0" cy="1584176"/>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flipV="1">
            <a:off x="7176142" y="2770892"/>
            <a:ext cx="0" cy="1584178"/>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3838867" y="1543537"/>
            <a:ext cx="1579984" cy="369332"/>
          </a:xfrm>
          <a:prstGeom prst="rect">
            <a:avLst/>
          </a:prstGeom>
          <a:noFill/>
        </p:spPr>
        <p:txBody>
          <a:bodyPr wrap="square" rtlCol="0">
            <a:spAutoFit/>
          </a:bodyPr>
          <a:lstStyle/>
          <a:p>
            <a:r>
              <a:rPr lang="sv-SE" dirty="0" smtClean="0"/>
              <a:t>Socialization </a:t>
            </a:r>
            <a:endParaRPr lang="sv-SE" dirty="0"/>
          </a:p>
        </p:txBody>
      </p:sp>
      <p:sp>
        <p:nvSpPr>
          <p:cNvPr id="51" name="TextBox 50"/>
          <p:cNvSpPr txBox="1"/>
          <p:nvPr/>
        </p:nvSpPr>
        <p:spPr>
          <a:xfrm>
            <a:off x="3874871" y="5016004"/>
            <a:ext cx="1579984" cy="369332"/>
          </a:xfrm>
          <a:prstGeom prst="rect">
            <a:avLst/>
          </a:prstGeom>
          <a:noFill/>
        </p:spPr>
        <p:txBody>
          <a:bodyPr wrap="square" rtlCol="0">
            <a:spAutoFit/>
          </a:bodyPr>
          <a:lstStyle/>
          <a:p>
            <a:r>
              <a:rPr lang="sv-SE" dirty="0"/>
              <a:t>C</a:t>
            </a:r>
            <a:r>
              <a:rPr lang="sv-SE" dirty="0" smtClean="0"/>
              <a:t>ombination</a:t>
            </a:r>
            <a:endParaRPr lang="sv-SE" dirty="0"/>
          </a:p>
        </p:txBody>
      </p:sp>
      <p:sp>
        <p:nvSpPr>
          <p:cNvPr id="52" name="TextBox 51"/>
          <p:cNvSpPr txBox="1"/>
          <p:nvPr/>
        </p:nvSpPr>
        <p:spPr>
          <a:xfrm rot="16200000">
            <a:off x="475740" y="3308711"/>
            <a:ext cx="1579984" cy="369332"/>
          </a:xfrm>
          <a:prstGeom prst="rect">
            <a:avLst/>
          </a:prstGeom>
          <a:noFill/>
        </p:spPr>
        <p:txBody>
          <a:bodyPr wrap="square" rtlCol="0">
            <a:spAutoFit/>
          </a:bodyPr>
          <a:lstStyle/>
          <a:p>
            <a:r>
              <a:rPr lang="sv-SE" dirty="0" smtClean="0"/>
              <a:t>Externalization</a:t>
            </a:r>
            <a:endParaRPr lang="sv-SE" dirty="0"/>
          </a:p>
        </p:txBody>
      </p:sp>
      <p:sp>
        <p:nvSpPr>
          <p:cNvPr id="53" name="TextBox 52"/>
          <p:cNvSpPr txBox="1"/>
          <p:nvPr/>
        </p:nvSpPr>
        <p:spPr>
          <a:xfrm rot="16200000">
            <a:off x="6156770" y="3308711"/>
            <a:ext cx="1579984" cy="369332"/>
          </a:xfrm>
          <a:prstGeom prst="rect">
            <a:avLst/>
          </a:prstGeom>
          <a:noFill/>
        </p:spPr>
        <p:txBody>
          <a:bodyPr wrap="square" rtlCol="0">
            <a:spAutoFit/>
          </a:bodyPr>
          <a:lstStyle/>
          <a:p>
            <a:r>
              <a:rPr lang="sv-SE" dirty="0" smtClean="0"/>
              <a:t>Externalization</a:t>
            </a:r>
            <a:endParaRPr lang="sv-SE" dirty="0"/>
          </a:p>
        </p:txBody>
      </p:sp>
      <p:sp>
        <p:nvSpPr>
          <p:cNvPr id="54" name="TextBox 53"/>
          <p:cNvSpPr txBox="1"/>
          <p:nvPr/>
        </p:nvSpPr>
        <p:spPr>
          <a:xfrm rot="2587658">
            <a:off x="4884033" y="3751732"/>
            <a:ext cx="1579984" cy="369332"/>
          </a:xfrm>
          <a:prstGeom prst="rect">
            <a:avLst/>
          </a:prstGeom>
          <a:noFill/>
        </p:spPr>
        <p:txBody>
          <a:bodyPr wrap="square" rtlCol="0">
            <a:spAutoFit/>
          </a:bodyPr>
          <a:lstStyle/>
          <a:p>
            <a:r>
              <a:rPr lang="sv-SE" dirty="0" smtClean="0"/>
              <a:t>Externalization</a:t>
            </a:r>
            <a:endParaRPr lang="sv-SE" dirty="0"/>
          </a:p>
        </p:txBody>
      </p:sp>
      <p:sp>
        <p:nvSpPr>
          <p:cNvPr id="55" name="TextBox 54"/>
          <p:cNvSpPr txBox="1"/>
          <p:nvPr/>
        </p:nvSpPr>
        <p:spPr>
          <a:xfrm rot="18831392">
            <a:off x="2503670" y="3805520"/>
            <a:ext cx="1579984" cy="369332"/>
          </a:xfrm>
          <a:prstGeom prst="rect">
            <a:avLst/>
          </a:prstGeom>
          <a:noFill/>
        </p:spPr>
        <p:txBody>
          <a:bodyPr wrap="square" rtlCol="0">
            <a:spAutoFit/>
          </a:bodyPr>
          <a:lstStyle/>
          <a:p>
            <a:r>
              <a:rPr lang="sv-SE" dirty="0" smtClean="0"/>
              <a:t>Externalization</a:t>
            </a:r>
            <a:endParaRPr lang="sv-SE" dirty="0"/>
          </a:p>
        </p:txBody>
      </p:sp>
      <p:sp>
        <p:nvSpPr>
          <p:cNvPr id="56" name="TextBox 55"/>
          <p:cNvSpPr txBox="1"/>
          <p:nvPr/>
        </p:nvSpPr>
        <p:spPr>
          <a:xfrm rot="5400000">
            <a:off x="1485290" y="3373636"/>
            <a:ext cx="1579984" cy="369332"/>
          </a:xfrm>
          <a:prstGeom prst="rect">
            <a:avLst/>
          </a:prstGeom>
          <a:noFill/>
        </p:spPr>
        <p:txBody>
          <a:bodyPr wrap="square" rtlCol="0">
            <a:spAutoFit/>
          </a:bodyPr>
          <a:lstStyle/>
          <a:p>
            <a:r>
              <a:rPr lang="sv-SE" dirty="0" smtClean="0"/>
              <a:t>Internalization</a:t>
            </a:r>
            <a:endParaRPr lang="sv-SE" dirty="0"/>
          </a:p>
        </p:txBody>
      </p:sp>
      <p:sp>
        <p:nvSpPr>
          <p:cNvPr id="57" name="TextBox 56"/>
          <p:cNvSpPr txBox="1"/>
          <p:nvPr/>
        </p:nvSpPr>
        <p:spPr>
          <a:xfrm rot="5400000">
            <a:off x="7104925" y="3521106"/>
            <a:ext cx="1579984" cy="369332"/>
          </a:xfrm>
          <a:prstGeom prst="rect">
            <a:avLst/>
          </a:prstGeom>
          <a:noFill/>
        </p:spPr>
        <p:txBody>
          <a:bodyPr wrap="square" rtlCol="0">
            <a:spAutoFit/>
          </a:bodyPr>
          <a:lstStyle/>
          <a:p>
            <a:r>
              <a:rPr lang="sv-SE" dirty="0" smtClean="0"/>
              <a:t>Internalization</a:t>
            </a:r>
            <a:endParaRPr lang="sv-SE" dirty="0"/>
          </a:p>
        </p:txBody>
      </p:sp>
      <p:sp>
        <p:nvSpPr>
          <p:cNvPr id="58" name="TextBox 57"/>
          <p:cNvSpPr txBox="1"/>
          <p:nvPr/>
        </p:nvSpPr>
        <p:spPr>
          <a:xfrm rot="2582593">
            <a:off x="2743141" y="2856153"/>
            <a:ext cx="1579984" cy="369332"/>
          </a:xfrm>
          <a:prstGeom prst="rect">
            <a:avLst/>
          </a:prstGeom>
          <a:noFill/>
        </p:spPr>
        <p:txBody>
          <a:bodyPr wrap="square" rtlCol="0">
            <a:spAutoFit/>
          </a:bodyPr>
          <a:lstStyle/>
          <a:p>
            <a:r>
              <a:rPr lang="sv-SE" dirty="0" smtClean="0"/>
              <a:t>Internalization</a:t>
            </a:r>
            <a:endParaRPr lang="sv-SE" dirty="0"/>
          </a:p>
        </p:txBody>
      </p:sp>
      <p:sp>
        <p:nvSpPr>
          <p:cNvPr id="59" name="TextBox 58"/>
          <p:cNvSpPr txBox="1"/>
          <p:nvPr/>
        </p:nvSpPr>
        <p:spPr>
          <a:xfrm rot="18893378">
            <a:off x="4628858" y="2734111"/>
            <a:ext cx="1579984" cy="369332"/>
          </a:xfrm>
          <a:prstGeom prst="rect">
            <a:avLst/>
          </a:prstGeom>
          <a:noFill/>
        </p:spPr>
        <p:txBody>
          <a:bodyPr wrap="square" rtlCol="0">
            <a:spAutoFit/>
          </a:bodyPr>
          <a:lstStyle/>
          <a:p>
            <a:r>
              <a:rPr lang="sv-SE" dirty="0" smtClean="0"/>
              <a:t>Internalization</a:t>
            </a:r>
            <a:endParaRPr lang="sv-SE" dirty="0"/>
          </a:p>
        </p:txBody>
      </p:sp>
      <p:sp>
        <p:nvSpPr>
          <p:cNvPr id="60" name="TextBox 59"/>
          <p:cNvSpPr txBox="1"/>
          <p:nvPr/>
        </p:nvSpPr>
        <p:spPr>
          <a:xfrm>
            <a:off x="755576" y="5805264"/>
            <a:ext cx="8057803" cy="1600438"/>
          </a:xfrm>
          <a:prstGeom prst="rect">
            <a:avLst/>
          </a:prstGeom>
          <a:noFill/>
        </p:spPr>
        <p:txBody>
          <a:bodyPr wrap="square" rtlCol="0">
            <a:spAutoFit/>
          </a:bodyPr>
          <a:lstStyle/>
          <a:p>
            <a:r>
              <a:rPr lang="en-US" sz="2000" dirty="0" smtClean="0"/>
              <a:t>[</a:t>
            </a:r>
            <a:r>
              <a:rPr lang="en-US" sz="2000" dirty="0" err="1"/>
              <a:t>Alavi</a:t>
            </a:r>
            <a:r>
              <a:rPr lang="en-US" sz="2000" dirty="0"/>
              <a:t>, M. and </a:t>
            </a:r>
            <a:r>
              <a:rPr lang="en-US" sz="2000" dirty="0" err="1"/>
              <a:t>Leidner</a:t>
            </a:r>
            <a:r>
              <a:rPr lang="en-US" sz="2000" dirty="0"/>
              <a:t>, D.E. (2001). Review: Knowledge management and knowledge management systems: Conceptual foundations and research issues. MIS Quarterly, 25, (1), </a:t>
            </a:r>
            <a:r>
              <a:rPr lang="en-US" sz="2000" dirty="0" smtClean="0"/>
              <a:t>107-136.]</a:t>
            </a:r>
          </a:p>
          <a:p>
            <a:endParaRPr lang="en-US" sz="2000" dirty="0" smtClean="0"/>
          </a:p>
          <a:p>
            <a:endParaRPr lang="sv-SE" dirty="0"/>
          </a:p>
        </p:txBody>
      </p:sp>
      <p:pic>
        <p:nvPicPr>
          <p:cNvPr id="63" name="Audio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2120620"/>
      </p:ext>
    </p:extLst>
  </p:cSld>
  <p:clrMapOvr>
    <a:masterClrMapping/>
  </p:clrMapOvr>
  <mc:AlternateContent xmlns:mc="http://schemas.openxmlformats.org/markup-compatibility/2006" xmlns:p14="http://schemas.microsoft.com/office/powerpoint/2010/main">
    <mc:Choice Requires="p14">
      <p:transition spd="slow" p14:dur="2000" advTm="158709"/>
    </mc:Choice>
    <mc:Fallback xmlns="">
      <p:transition spd="slow" advTm="15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476872"/>
          </a:xfrm>
        </p:spPr>
        <p:txBody>
          <a:bodyPr>
            <a:normAutofit/>
          </a:bodyPr>
          <a:lstStyle/>
          <a:p>
            <a:r>
              <a:rPr lang="sv-SE" sz="2400" dirty="0" smtClean="0"/>
              <a:t>As stated by Alavi &amp; Leidner (2001) The combination process (explicit to explicit) often consist of an intermediate step, where an individual gain insight (tacit knowledge) from explicit knowledge (that is, internalization) and then coding that tacit knowledge into explicit knowledge </a:t>
            </a:r>
            <a:r>
              <a:rPr lang="sv-SE" sz="2400" dirty="0"/>
              <a:t>(that is, </a:t>
            </a:r>
            <a:r>
              <a:rPr lang="sv-SE" sz="2400" dirty="0" smtClean="0"/>
              <a:t>externalization).</a:t>
            </a:r>
          </a:p>
          <a:p>
            <a:pPr marL="0" indent="0">
              <a:buNone/>
            </a:pPr>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a:latin typeface="Calibri Light" panose="020F0302020204030204" pitchFamily="34" charset="0"/>
              </a:rPr>
              <a:t>More about the SECI model</a:t>
            </a:r>
            <a:endParaRPr lang="sv-SE" sz="4200" dirty="0">
              <a:latin typeface="Calibri Light" panose="020F0302020204030204"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16" name="TextBox 15"/>
          <p:cNvSpPr txBox="1"/>
          <p:nvPr/>
        </p:nvSpPr>
        <p:spPr>
          <a:xfrm>
            <a:off x="755576" y="5589240"/>
            <a:ext cx="8057803" cy="1600438"/>
          </a:xfrm>
          <a:prstGeom prst="rect">
            <a:avLst/>
          </a:prstGeom>
          <a:noFill/>
        </p:spPr>
        <p:txBody>
          <a:bodyPr wrap="square" rtlCol="0">
            <a:spAutoFit/>
          </a:bodyPr>
          <a:lstStyle/>
          <a:p>
            <a:r>
              <a:rPr lang="en-US" sz="2000" dirty="0" smtClean="0"/>
              <a:t>[</a:t>
            </a:r>
            <a:r>
              <a:rPr lang="en-US" sz="2000" dirty="0" err="1"/>
              <a:t>Alavi</a:t>
            </a:r>
            <a:r>
              <a:rPr lang="en-US" sz="2000" dirty="0"/>
              <a:t>, M. and </a:t>
            </a:r>
            <a:r>
              <a:rPr lang="en-US" sz="2000" dirty="0" err="1"/>
              <a:t>Leidner</a:t>
            </a:r>
            <a:r>
              <a:rPr lang="en-US" sz="2000" dirty="0"/>
              <a:t>, D.E. (2001). Review: Knowledge management and knowledge management systems: Conceptual foundations and research issues. MIS Quarterly, 25, (1), </a:t>
            </a:r>
            <a:r>
              <a:rPr lang="en-US" sz="2000" dirty="0" smtClean="0"/>
              <a:t>107-136.]</a:t>
            </a:r>
          </a:p>
          <a:p>
            <a:endParaRPr lang="en-US" sz="2000" dirty="0" smtClean="0"/>
          </a:p>
          <a:p>
            <a:endParaRPr lang="sv-SE" dirty="0"/>
          </a:p>
        </p:txBody>
      </p:sp>
    </p:spTree>
    <p:extLst>
      <p:ext uri="{BB962C8B-B14F-4D97-AF65-F5344CB8AC3E}">
        <p14:creationId xmlns:p14="http://schemas.microsoft.com/office/powerpoint/2010/main" val="3078976637"/>
      </p:ext>
    </p:extLst>
  </p:cSld>
  <p:clrMapOvr>
    <a:masterClrMapping/>
  </p:clrMapOvr>
  <mc:AlternateContent xmlns:mc="http://schemas.openxmlformats.org/markup-compatibility/2006" xmlns:p14="http://schemas.microsoft.com/office/powerpoint/2010/main">
    <mc:Choice Requires="p14">
      <p:transition spd="slow" p14:dur="2000" advTm="45474"/>
    </mc:Choice>
    <mc:Fallback xmlns="">
      <p:transition spd="slow" advTm="4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sv-SE" dirty="0" smtClean="0"/>
              <a:t>Organizational memory</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4538663"/>
      </p:ext>
    </p:extLst>
  </p:cSld>
  <p:clrMapOvr>
    <a:masterClrMapping/>
  </p:clrMapOvr>
  <mc:AlternateContent xmlns:mc="http://schemas.openxmlformats.org/markup-compatibility/2006" xmlns:p14="http://schemas.microsoft.com/office/powerpoint/2010/main">
    <mc:Choice Requires="p14">
      <p:transition spd="slow" p14:dur="2000" advTm="16302"/>
    </mc:Choice>
    <mc:Fallback xmlns="">
      <p:transition spd="slow" advTm="1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normAutofit/>
          </a:bodyPr>
          <a:lstStyle/>
          <a:p>
            <a:r>
              <a:rPr lang="en-US" sz="2400" dirty="0" smtClean="0"/>
              <a:t>Nonaka &amp; Toyama (2003) – present the </a:t>
            </a:r>
            <a:r>
              <a:rPr lang="en-US" sz="2400" i="1" dirty="0" smtClean="0"/>
              <a:t>Theory of knowledge creation through the SECI model and </a:t>
            </a:r>
            <a:r>
              <a:rPr lang="en-US" sz="2400" i="1" dirty="0" err="1" smtClean="0"/>
              <a:t>ba</a:t>
            </a:r>
            <a:endParaRPr lang="en-US" sz="2400" i="1" dirty="0" smtClean="0"/>
          </a:p>
          <a:p>
            <a:r>
              <a:rPr lang="en-US" sz="2400" dirty="0" smtClean="0"/>
              <a:t>The authors argue that knowledge-creating process is a dialectic process </a:t>
            </a:r>
          </a:p>
          <a:p>
            <a:r>
              <a:rPr lang="en-US" sz="2400" dirty="0"/>
              <a:t>D</a:t>
            </a:r>
            <a:r>
              <a:rPr lang="en-US" sz="2400" dirty="0" smtClean="0"/>
              <a:t>ialectic means that t</a:t>
            </a:r>
            <a:r>
              <a:rPr lang="fi-FI" sz="2400" dirty="0" smtClean="0"/>
              <a:t>heses are contrasted </a:t>
            </a:r>
            <a:r>
              <a:rPr lang="fi-FI" sz="2400" dirty="0"/>
              <a:t>by its </a:t>
            </a:r>
            <a:r>
              <a:rPr lang="fi-FI" sz="2400" dirty="0" smtClean="0"/>
              <a:t>antitheses</a:t>
            </a:r>
            <a:r>
              <a:rPr lang="fi-FI" sz="2400" dirty="0"/>
              <a:t>, </a:t>
            </a:r>
            <a:r>
              <a:rPr lang="fi-FI" sz="2400" dirty="0" smtClean="0"/>
              <a:t>such as the contrasts between:</a:t>
            </a:r>
          </a:p>
          <a:p>
            <a:pPr lvl="1"/>
            <a:r>
              <a:rPr lang="fi-FI" sz="2400" dirty="0" smtClean="0"/>
              <a:t>tacit and explicit knowledge </a:t>
            </a:r>
          </a:p>
          <a:p>
            <a:pPr lvl="1"/>
            <a:r>
              <a:rPr lang="fi-FI" sz="2400" dirty="0" smtClean="0"/>
              <a:t>organization’s internal resources and its environment</a:t>
            </a:r>
          </a:p>
          <a:p>
            <a:pPr lvl="1"/>
            <a:r>
              <a:rPr lang="fi-FI" sz="2400" dirty="0"/>
              <a:t>m</a:t>
            </a:r>
            <a:r>
              <a:rPr lang="fi-FI" sz="2400" dirty="0" smtClean="0"/>
              <a:t>icro and macro</a:t>
            </a:r>
          </a:p>
          <a:p>
            <a:pPr lvl="1"/>
            <a:r>
              <a:rPr lang="fi-FI" sz="2400" dirty="0" smtClean="0"/>
              <a:t>etc</a:t>
            </a:r>
            <a:endParaRPr lang="en-US" sz="2400" dirty="0" smtClean="0"/>
          </a:p>
          <a:p>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smtClean="0">
                <a:latin typeface="Calibri Light" panose="020F0302020204030204" pitchFamily="34" charset="0"/>
              </a:rPr>
              <a:t>Theory of knowledge creation</a:t>
            </a:r>
            <a:endParaRPr lang="sv-SE" sz="4200" dirty="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Rectangle 4"/>
          <p:cNvSpPr/>
          <p:nvPr/>
        </p:nvSpPr>
        <p:spPr>
          <a:xfrm>
            <a:off x="967760" y="5818038"/>
            <a:ext cx="7038528" cy="923330"/>
          </a:xfrm>
          <a:prstGeom prst="rect">
            <a:avLst/>
          </a:prstGeom>
        </p:spPr>
        <p:txBody>
          <a:bodyPr wrap="square">
            <a:spAutoFit/>
          </a:bodyPr>
          <a:lstStyle/>
          <a:p>
            <a:r>
              <a:rPr lang="en-US" dirty="0" smtClean="0"/>
              <a:t>[Nonaka</a:t>
            </a:r>
            <a:r>
              <a:rPr lang="en-US" dirty="0"/>
              <a:t>, I., &amp; Toyama, R. (2003). The knowledge-creating theory revisited: knowledge creation as a synthesizing process. </a:t>
            </a:r>
            <a:r>
              <a:rPr lang="en-US" i="1" dirty="0"/>
              <a:t>Knowledge management research &amp; practice</a:t>
            </a:r>
            <a:r>
              <a:rPr lang="en-US" dirty="0"/>
              <a:t>, </a:t>
            </a:r>
            <a:r>
              <a:rPr lang="en-US" i="1" dirty="0"/>
              <a:t>1</a:t>
            </a:r>
            <a:r>
              <a:rPr lang="en-US" dirty="0"/>
              <a:t>(1), 2-10</a:t>
            </a:r>
            <a:r>
              <a:rPr lang="en-US" dirty="0" smtClean="0"/>
              <a:t>.]</a:t>
            </a:r>
            <a:endParaRPr lang="sv-SE" dirty="0"/>
          </a:p>
        </p:txBody>
      </p:sp>
    </p:spTree>
    <p:extLst>
      <p:ext uri="{BB962C8B-B14F-4D97-AF65-F5344CB8AC3E}">
        <p14:creationId xmlns:p14="http://schemas.microsoft.com/office/powerpoint/2010/main" val="578315749"/>
      </p:ext>
    </p:extLst>
  </p:cSld>
  <p:clrMapOvr>
    <a:masterClrMapping/>
  </p:clrMapOvr>
  <mc:AlternateContent xmlns:mc="http://schemas.openxmlformats.org/markup-compatibility/2006" xmlns:p14="http://schemas.microsoft.com/office/powerpoint/2010/main">
    <mc:Choice Requires="p14">
      <p:transition spd="slow" p14:dur="2000" advTm="32268"/>
    </mc:Choice>
    <mc:Fallback xmlns="">
      <p:transition spd="slow" advTm="3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normAutofit/>
          </a:bodyPr>
          <a:lstStyle/>
          <a:p>
            <a:r>
              <a:rPr lang="en-US" sz="2400" dirty="0"/>
              <a:t>Nonaka &amp; Toyama (2003) claim </a:t>
            </a:r>
            <a:r>
              <a:rPr lang="en-US" sz="2400" dirty="0" smtClean="0"/>
              <a:t>that t</a:t>
            </a:r>
            <a:r>
              <a:rPr lang="fi-FI" sz="2400" dirty="0" smtClean="0"/>
              <a:t>he </a:t>
            </a:r>
            <a:r>
              <a:rPr lang="en-US" sz="2400" dirty="0"/>
              <a:t>knowledge-creating </a:t>
            </a:r>
            <a:r>
              <a:rPr lang="fi-FI" sz="2400" dirty="0"/>
              <a:t>process result in syntheses of </a:t>
            </a:r>
            <a:r>
              <a:rPr lang="fi-FI" sz="2400" dirty="0" smtClean="0"/>
              <a:t>contradictions (such as between explicit and tacit knowledge), </a:t>
            </a:r>
            <a:r>
              <a:rPr lang="fi-FI" sz="2400" dirty="0"/>
              <a:t>through the dynamic interaction between the individuals, </a:t>
            </a:r>
            <a:r>
              <a:rPr lang="fi-FI" sz="2400" dirty="0" smtClean="0"/>
              <a:t>groups, the organization </a:t>
            </a:r>
            <a:r>
              <a:rPr lang="fi-FI" sz="2400" dirty="0"/>
              <a:t>and </a:t>
            </a:r>
            <a:r>
              <a:rPr lang="fi-FI" sz="2400" dirty="0" smtClean="0"/>
              <a:t>its environment </a:t>
            </a:r>
            <a:endParaRPr lang="fi-FI" sz="2400" dirty="0"/>
          </a:p>
          <a:p>
            <a:r>
              <a:rPr lang="en-US" sz="2400" dirty="0" smtClean="0"/>
              <a:t>They also claim that t</a:t>
            </a:r>
            <a:r>
              <a:rPr lang="fi-FI" sz="2400" dirty="0" smtClean="0"/>
              <a:t>he syntheses are not compromises – they are integrations of opposing aspects – and this create knowledge in organizations</a:t>
            </a:r>
          </a:p>
          <a:p>
            <a:r>
              <a:rPr lang="en-US" sz="2400" dirty="0" smtClean="0"/>
              <a:t>Finally, the authors claim that key to understanding the knowledge creating process is dialectic thinking as well as dialog, interaction and acting, which transcends and </a:t>
            </a:r>
            <a:r>
              <a:rPr lang="fi-FI" sz="2400" dirty="0" smtClean="0"/>
              <a:t>synthesizes the contradictions</a:t>
            </a:r>
            <a:endParaRPr lang="en-US" sz="2400" dirty="0"/>
          </a:p>
          <a:p>
            <a:pPr marL="0" indent="0">
              <a:buNone/>
            </a:pPr>
            <a:endParaRPr lang="en-US" sz="2400" dirty="0" smtClean="0"/>
          </a:p>
          <a:p>
            <a:endParaRPr lang="en-US" sz="2400" dirty="0"/>
          </a:p>
          <a:p>
            <a:endParaRPr lang="en-US" sz="2400" dirty="0" smtClean="0"/>
          </a:p>
          <a:p>
            <a:endParaRPr lang="en-US" sz="2000" dirty="0"/>
          </a:p>
          <a:p>
            <a:pPr marL="0" indent="0">
              <a:buNone/>
            </a:pPr>
            <a:endParaRPr lang="en-US" sz="2000" dirty="0" smtClean="0"/>
          </a:p>
          <a:p>
            <a:endParaRPr lang="en-US" sz="2000" dirty="0" smtClean="0"/>
          </a:p>
          <a:p>
            <a:endParaRPr lang="sv-SE" sz="2000" dirty="0" smtClean="0"/>
          </a:p>
          <a:p>
            <a:pPr>
              <a:buNone/>
            </a:pPr>
            <a:endParaRPr lang="sv-SE" dirty="0"/>
          </a:p>
        </p:txBody>
      </p:sp>
      <p:sp>
        <p:nvSpPr>
          <p:cNvPr id="4" name="Title 1"/>
          <p:cNvSpPr>
            <a:spLocks noGrp="1"/>
          </p:cNvSpPr>
          <p:nvPr>
            <p:ph type="title"/>
          </p:nvPr>
        </p:nvSpPr>
        <p:spPr>
          <a:xfrm>
            <a:off x="457200" y="274638"/>
            <a:ext cx="8229600" cy="1143000"/>
          </a:xfrm>
        </p:spPr>
        <p:txBody>
          <a:bodyPr>
            <a:normAutofit/>
          </a:bodyPr>
          <a:lstStyle/>
          <a:p>
            <a:r>
              <a:rPr lang="en-US" sz="4200" dirty="0" smtClean="0">
                <a:latin typeface="Calibri Light" panose="020F0302020204030204" pitchFamily="34" charset="0"/>
              </a:rPr>
              <a:t>Theory of knowledge creation</a:t>
            </a:r>
            <a:endParaRPr lang="sv-SE" sz="4200" dirty="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Rectangle 4"/>
          <p:cNvSpPr/>
          <p:nvPr/>
        </p:nvSpPr>
        <p:spPr>
          <a:xfrm>
            <a:off x="312872" y="6211669"/>
            <a:ext cx="8860824" cy="646331"/>
          </a:xfrm>
          <a:prstGeom prst="rect">
            <a:avLst/>
          </a:prstGeom>
        </p:spPr>
        <p:txBody>
          <a:bodyPr wrap="square">
            <a:spAutoFit/>
          </a:bodyPr>
          <a:lstStyle/>
          <a:p>
            <a:r>
              <a:rPr lang="en-US" dirty="0" smtClean="0"/>
              <a:t>[Nonaka</a:t>
            </a:r>
            <a:r>
              <a:rPr lang="en-US" dirty="0"/>
              <a:t>, I., &amp; Toyama, R. (2003). The knowledge-creating theory revisited: knowledge creation as a synthesizing process. </a:t>
            </a:r>
            <a:r>
              <a:rPr lang="en-US" i="1" dirty="0"/>
              <a:t>Knowledge management research &amp; practice</a:t>
            </a:r>
            <a:r>
              <a:rPr lang="en-US" dirty="0"/>
              <a:t>, </a:t>
            </a:r>
            <a:r>
              <a:rPr lang="en-US" i="1" dirty="0"/>
              <a:t>1</a:t>
            </a:r>
            <a:r>
              <a:rPr lang="en-US" dirty="0"/>
              <a:t>(1), 2-10</a:t>
            </a:r>
            <a:r>
              <a:rPr lang="en-US" dirty="0" smtClean="0"/>
              <a:t>.]</a:t>
            </a:r>
            <a:endParaRPr lang="sv-SE" dirty="0"/>
          </a:p>
        </p:txBody>
      </p:sp>
    </p:spTree>
    <p:extLst>
      <p:ext uri="{BB962C8B-B14F-4D97-AF65-F5344CB8AC3E}">
        <p14:creationId xmlns:p14="http://schemas.microsoft.com/office/powerpoint/2010/main" val="2149166806"/>
      </p:ext>
    </p:extLst>
  </p:cSld>
  <p:clrMapOvr>
    <a:masterClrMapping/>
  </p:clrMapOvr>
  <mc:AlternateContent xmlns:mc="http://schemas.openxmlformats.org/markup-compatibility/2006" xmlns:p14="http://schemas.microsoft.com/office/powerpoint/2010/main">
    <mc:Choice Requires="p14">
      <p:transition spd="slow" p14:dur="2000" advTm="52999"/>
    </mc:Choice>
    <mc:Fallback xmlns="">
      <p:transition spd="slow" advTm="5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a:t>
            </a:r>
            <a:endParaRPr lang="sv-SE" dirty="0"/>
          </a:p>
        </p:txBody>
      </p:sp>
      <p:sp>
        <p:nvSpPr>
          <p:cNvPr id="3" name="Content Placeholder 2"/>
          <p:cNvSpPr>
            <a:spLocks noGrp="1"/>
          </p:cNvSpPr>
          <p:nvPr>
            <p:ph idx="1"/>
          </p:nvPr>
        </p:nvSpPr>
        <p:spPr>
          <a:xfrm>
            <a:off x="457200" y="1600200"/>
            <a:ext cx="8229600" cy="4432300"/>
          </a:xfrm>
        </p:spPr>
        <p:txBody>
          <a:bodyPr>
            <a:normAutofit fontScale="85000" lnSpcReduction="20000"/>
          </a:bodyPr>
          <a:lstStyle/>
          <a:p>
            <a:r>
              <a:rPr lang="en-US" sz="2800" dirty="0" smtClean="0"/>
              <a:t>Ba is an important concept in the Theory </a:t>
            </a:r>
            <a:r>
              <a:rPr lang="en-US" sz="2800" dirty="0"/>
              <a:t>of knowledge creation through the SECI model and </a:t>
            </a:r>
            <a:r>
              <a:rPr lang="en-US" sz="2800" dirty="0" err="1" smtClean="0"/>
              <a:t>ba</a:t>
            </a:r>
            <a:r>
              <a:rPr lang="en-US" sz="2800" dirty="0" smtClean="0"/>
              <a:t> (Nonaka </a:t>
            </a:r>
            <a:r>
              <a:rPr lang="en-US" sz="2800" dirty="0"/>
              <a:t>&amp; </a:t>
            </a:r>
            <a:r>
              <a:rPr lang="en-US" sz="2800" dirty="0" smtClean="0"/>
              <a:t>Toyama, 2003</a:t>
            </a:r>
            <a:r>
              <a:rPr lang="en-US" sz="2800" dirty="0"/>
              <a:t>) </a:t>
            </a:r>
          </a:p>
          <a:p>
            <a:r>
              <a:rPr lang="sv-SE" sz="2800" dirty="0" smtClean="0"/>
              <a:t>Ba - is defined as a common place or space for creating knowledge (nonaka&amp; Konno, 1998) or as a shared context in motion </a:t>
            </a:r>
            <a:r>
              <a:rPr lang="en-US" sz="2800" dirty="0"/>
              <a:t>(</a:t>
            </a:r>
            <a:r>
              <a:rPr lang="en-US" sz="2800" dirty="0" err="1" smtClean="0"/>
              <a:t>Nonka</a:t>
            </a:r>
            <a:r>
              <a:rPr lang="en-US" sz="2800" dirty="0" smtClean="0"/>
              <a:t> </a:t>
            </a:r>
            <a:r>
              <a:rPr lang="en-US" sz="2800" dirty="0"/>
              <a:t>&amp; Toyama, 2003) </a:t>
            </a:r>
            <a:endParaRPr lang="sv-SE" sz="2800" dirty="0" smtClean="0"/>
          </a:p>
          <a:p>
            <a:r>
              <a:rPr lang="sv-SE" sz="2800" dirty="0" smtClean="0"/>
              <a:t>There are four types of ba - which each correspond to a SECI conversion process:</a:t>
            </a:r>
          </a:p>
          <a:p>
            <a:pPr lvl="1"/>
            <a:r>
              <a:rPr lang="sv-SE" dirty="0" smtClean="0"/>
              <a:t>Originating ba (correspeond to socialization)</a:t>
            </a:r>
          </a:p>
          <a:p>
            <a:pPr lvl="1"/>
            <a:r>
              <a:rPr lang="sv-SE" dirty="0" smtClean="0"/>
              <a:t>Interacting ba </a:t>
            </a:r>
            <a:r>
              <a:rPr lang="sv-SE" dirty="0"/>
              <a:t>(correspeond to externalization</a:t>
            </a:r>
            <a:r>
              <a:rPr lang="sv-SE" dirty="0" smtClean="0"/>
              <a:t>)</a:t>
            </a:r>
            <a:endParaRPr lang="sv-SE" dirty="0"/>
          </a:p>
          <a:p>
            <a:pPr lvl="1"/>
            <a:r>
              <a:rPr lang="sv-SE" dirty="0" smtClean="0"/>
              <a:t>Cyber ba </a:t>
            </a:r>
            <a:r>
              <a:rPr lang="sv-SE" dirty="0"/>
              <a:t>(correspeond to </a:t>
            </a:r>
            <a:r>
              <a:rPr lang="sv-SE" dirty="0" smtClean="0"/>
              <a:t>combination)</a:t>
            </a:r>
            <a:endParaRPr lang="sv-SE" dirty="0"/>
          </a:p>
          <a:p>
            <a:pPr lvl="1"/>
            <a:r>
              <a:rPr lang="sv-SE" dirty="0" smtClean="0"/>
              <a:t>Exercing ba </a:t>
            </a:r>
            <a:r>
              <a:rPr lang="sv-SE" dirty="0"/>
              <a:t>(correspeond to i</a:t>
            </a:r>
            <a:r>
              <a:rPr lang="sv-SE" dirty="0" smtClean="0"/>
              <a:t>nternalization)</a:t>
            </a:r>
            <a:endParaRPr lang="sv-SE" dirty="0"/>
          </a:p>
          <a:p>
            <a:pPr marL="457200" lvl="1" indent="0">
              <a:buNone/>
            </a:pPr>
            <a:endParaRPr lang="sv-SE" sz="2400" dirty="0"/>
          </a:p>
          <a:p>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6" name="TextBox 5"/>
          <p:cNvSpPr txBox="1"/>
          <p:nvPr/>
        </p:nvSpPr>
        <p:spPr>
          <a:xfrm>
            <a:off x="683568" y="5670371"/>
            <a:ext cx="6552728" cy="1200329"/>
          </a:xfrm>
          <a:prstGeom prst="rect">
            <a:avLst/>
          </a:prstGeom>
          <a:noFill/>
        </p:spPr>
        <p:txBody>
          <a:bodyPr wrap="square" rtlCol="0">
            <a:spAutoFit/>
          </a:bodyPr>
          <a:lstStyle/>
          <a:p>
            <a:r>
              <a:rPr lang="sv-SE" sz="1600" dirty="0"/>
              <a:t>[</a:t>
            </a:r>
            <a:r>
              <a:rPr lang="en-US" dirty="0"/>
              <a:t>Nonaka, I., &amp; Konno, N. (1998). The concept of" </a:t>
            </a:r>
            <a:r>
              <a:rPr lang="en-US" dirty="0" err="1"/>
              <a:t>ba</a:t>
            </a:r>
            <a:r>
              <a:rPr lang="en-US" dirty="0"/>
              <a:t>": Building a foundation for knowledge creation. </a:t>
            </a:r>
            <a:r>
              <a:rPr lang="en-US" i="1" dirty="0"/>
              <a:t>California management review</a:t>
            </a:r>
            <a:r>
              <a:rPr lang="en-US" dirty="0"/>
              <a:t>, </a:t>
            </a:r>
            <a:r>
              <a:rPr lang="en-US" i="1" dirty="0"/>
              <a:t>40</a:t>
            </a:r>
            <a:r>
              <a:rPr lang="en-US" dirty="0"/>
              <a:t>(3), 40-54.]</a:t>
            </a:r>
            <a:endParaRPr lang="sv-SE" dirty="0"/>
          </a:p>
          <a:p>
            <a:endParaRPr lang="sv-SE" dirty="0"/>
          </a:p>
        </p:txBody>
      </p:sp>
    </p:spTree>
    <p:extLst>
      <p:ext uri="{BB962C8B-B14F-4D97-AF65-F5344CB8AC3E}">
        <p14:creationId xmlns:p14="http://schemas.microsoft.com/office/powerpoint/2010/main" val="1278910013"/>
      </p:ext>
    </p:extLst>
  </p:cSld>
  <p:clrMapOvr>
    <a:masterClrMapping/>
  </p:clrMapOvr>
  <mc:AlternateContent xmlns:mc="http://schemas.openxmlformats.org/markup-compatibility/2006" xmlns:p14="http://schemas.microsoft.com/office/powerpoint/2010/main">
    <mc:Choice Requires="p14">
      <p:transition spd="slow" p14:dur="2000" advTm="60879"/>
    </mc:Choice>
    <mc:Fallback xmlns="">
      <p:transition spd="slow" advTm="6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a:t>
            </a:r>
            <a:endParaRPr lang="sv-SE" dirty="0"/>
          </a:p>
        </p:txBody>
      </p:sp>
      <p:sp>
        <p:nvSpPr>
          <p:cNvPr id="3" name="Content Placeholder 2"/>
          <p:cNvSpPr>
            <a:spLocks noGrp="1"/>
          </p:cNvSpPr>
          <p:nvPr>
            <p:ph idx="1"/>
          </p:nvPr>
        </p:nvSpPr>
        <p:spPr/>
        <p:txBody>
          <a:bodyPr>
            <a:normAutofit lnSpcReduction="10000"/>
          </a:bodyPr>
          <a:lstStyle/>
          <a:p>
            <a:r>
              <a:rPr lang="sv-SE" sz="2600" b="1" dirty="0" smtClean="0"/>
              <a:t>Originating ba</a:t>
            </a:r>
          </a:p>
          <a:p>
            <a:pPr lvl="1"/>
            <a:r>
              <a:rPr lang="sv-SE" sz="2400" dirty="0" smtClean="0"/>
              <a:t> is a place/space where individuals share experíences primary through face-to-face interaction</a:t>
            </a:r>
            <a:r>
              <a:rPr lang="sv-SE" sz="2400" dirty="0"/>
              <a:t> </a:t>
            </a:r>
            <a:r>
              <a:rPr lang="sv-SE" sz="2400" dirty="0" smtClean="0"/>
              <a:t>and observing, and by being at the same place at the same time</a:t>
            </a:r>
          </a:p>
          <a:p>
            <a:pPr lvl="1"/>
            <a:r>
              <a:rPr lang="sv-SE" sz="2400" dirty="0" smtClean="0"/>
              <a:t>is associated </a:t>
            </a:r>
            <a:r>
              <a:rPr lang="sv-SE" sz="2400" dirty="0"/>
              <a:t>with </a:t>
            </a:r>
            <a:r>
              <a:rPr lang="sv-SE" sz="2400" dirty="0" smtClean="0"/>
              <a:t>the </a:t>
            </a:r>
            <a:r>
              <a:rPr lang="sv-SE" sz="2400" dirty="0"/>
              <a:t>SECI </a:t>
            </a:r>
            <a:r>
              <a:rPr lang="sv-SE" sz="2400" dirty="0" smtClean="0"/>
              <a:t>conversion </a:t>
            </a:r>
            <a:r>
              <a:rPr lang="sv-SE" sz="2400" dirty="0"/>
              <a:t>process </a:t>
            </a:r>
            <a:r>
              <a:rPr lang="sv-SE" sz="2400" dirty="0" smtClean="0"/>
              <a:t>Socialization </a:t>
            </a:r>
          </a:p>
          <a:p>
            <a:r>
              <a:rPr lang="sv-SE" sz="2600" b="1" dirty="0" smtClean="0"/>
              <a:t>Interacting ba </a:t>
            </a:r>
            <a:r>
              <a:rPr lang="sv-SE" sz="2600" b="1" dirty="0"/>
              <a:t> </a:t>
            </a:r>
          </a:p>
          <a:p>
            <a:pPr lvl="1"/>
            <a:r>
              <a:rPr lang="sv-SE" sz="2400" dirty="0" smtClean="0"/>
              <a:t>is </a:t>
            </a:r>
            <a:r>
              <a:rPr lang="sv-SE" sz="2400" dirty="0"/>
              <a:t>a place/space </a:t>
            </a:r>
            <a:r>
              <a:rPr lang="sv-SE" sz="2400" dirty="0" smtClean="0"/>
              <a:t>where tacit knowledge is converted to explicit through the process of dialogue, reflection, and articulation</a:t>
            </a:r>
          </a:p>
          <a:p>
            <a:pPr lvl="1"/>
            <a:r>
              <a:rPr lang="sv-SE" sz="2400" dirty="0" smtClean="0"/>
              <a:t>is </a:t>
            </a:r>
            <a:r>
              <a:rPr lang="sv-SE" sz="2400" dirty="0"/>
              <a:t>associated with the SECI conversion process </a:t>
            </a:r>
            <a:r>
              <a:rPr lang="sv-SE" sz="2400" dirty="0" smtClean="0"/>
              <a:t>Externalization</a:t>
            </a:r>
          </a:p>
          <a:p>
            <a:pPr lvl="1"/>
            <a:endParaRPr 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TextBox 4"/>
          <p:cNvSpPr txBox="1"/>
          <p:nvPr/>
        </p:nvSpPr>
        <p:spPr>
          <a:xfrm>
            <a:off x="827584" y="5829071"/>
            <a:ext cx="6552728" cy="1200329"/>
          </a:xfrm>
          <a:prstGeom prst="rect">
            <a:avLst/>
          </a:prstGeom>
          <a:noFill/>
        </p:spPr>
        <p:txBody>
          <a:bodyPr wrap="square" rtlCol="0">
            <a:spAutoFit/>
          </a:bodyPr>
          <a:lstStyle/>
          <a:p>
            <a:r>
              <a:rPr lang="sv-SE" sz="1600" dirty="0"/>
              <a:t>[</a:t>
            </a:r>
            <a:r>
              <a:rPr lang="en-US" dirty="0"/>
              <a:t>Nonaka, I., &amp; Konno, N. (1998). The concept of" </a:t>
            </a:r>
            <a:r>
              <a:rPr lang="en-US" dirty="0" err="1"/>
              <a:t>ba</a:t>
            </a:r>
            <a:r>
              <a:rPr lang="en-US" dirty="0"/>
              <a:t>": Building a foundation for knowledge creation. </a:t>
            </a:r>
            <a:r>
              <a:rPr lang="en-US" i="1" dirty="0"/>
              <a:t>California management review</a:t>
            </a:r>
            <a:r>
              <a:rPr lang="en-US" dirty="0"/>
              <a:t>, </a:t>
            </a:r>
            <a:r>
              <a:rPr lang="en-US" i="1" dirty="0"/>
              <a:t>40</a:t>
            </a:r>
            <a:r>
              <a:rPr lang="en-US" dirty="0"/>
              <a:t>(3), 40-54.]</a:t>
            </a:r>
            <a:endParaRPr lang="sv-SE" dirty="0"/>
          </a:p>
          <a:p>
            <a:endParaRPr lang="sv-SE" dirty="0"/>
          </a:p>
        </p:txBody>
      </p:sp>
    </p:spTree>
    <p:extLst>
      <p:ext uri="{BB962C8B-B14F-4D97-AF65-F5344CB8AC3E}">
        <p14:creationId xmlns:p14="http://schemas.microsoft.com/office/powerpoint/2010/main" val="435980543"/>
      </p:ext>
    </p:extLst>
  </p:cSld>
  <p:clrMapOvr>
    <a:masterClrMapping/>
  </p:clrMapOvr>
  <mc:AlternateContent xmlns:mc="http://schemas.openxmlformats.org/markup-compatibility/2006" xmlns:p14="http://schemas.microsoft.com/office/powerpoint/2010/main">
    <mc:Choice Requires="p14">
      <p:transition spd="slow" p14:dur="2000" advTm="50674"/>
    </mc:Choice>
    <mc:Fallback xmlns="">
      <p:transition spd="slow" advTm="5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a:t>
            </a:r>
            <a:endParaRPr lang="sv-SE" dirty="0"/>
          </a:p>
        </p:txBody>
      </p:sp>
      <p:sp>
        <p:nvSpPr>
          <p:cNvPr id="3" name="Content Placeholder 2"/>
          <p:cNvSpPr>
            <a:spLocks noGrp="1"/>
          </p:cNvSpPr>
          <p:nvPr>
            <p:ph idx="1"/>
          </p:nvPr>
        </p:nvSpPr>
        <p:spPr/>
        <p:txBody>
          <a:bodyPr>
            <a:normAutofit fontScale="92500" lnSpcReduction="20000"/>
          </a:bodyPr>
          <a:lstStyle/>
          <a:p>
            <a:r>
              <a:rPr lang="sv-SE" sz="2800" b="1" dirty="0" smtClean="0"/>
              <a:t>Cyber ba </a:t>
            </a:r>
          </a:p>
          <a:p>
            <a:pPr lvl="1"/>
            <a:r>
              <a:rPr lang="sv-SE" sz="2600" dirty="0" smtClean="0"/>
              <a:t>is </a:t>
            </a:r>
            <a:r>
              <a:rPr lang="sv-SE" sz="2600" dirty="0"/>
              <a:t>a </a:t>
            </a:r>
            <a:r>
              <a:rPr lang="sv-SE" sz="2600" dirty="0" smtClean="0"/>
              <a:t>virtual space of interaction where explicit knowledge is systemized, </a:t>
            </a:r>
            <a:r>
              <a:rPr lang="sv-SE" sz="2600" dirty="0"/>
              <a:t>a</a:t>
            </a:r>
            <a:r>
              <a:rPr lang="sv-SE" sz="2600" dirty="0" smtClean="0"/>
              <a:t>ggregated etc. In this space the use of IT is advocated, for example the use of a data warehouse and/or content management systems</a:t>
            </a:r>
          </a:p>
          <a:p>
            <a:pPr lvl="1"/>
            <a:r>
              <a:rPr lang="sv-SE" sz="2600" dirty="0" smtClean="0"/>
              <a:t>is </a:t>
            </a:r>
            <a:r>
              <a:rPr lang="sv-SE" sz="2600" dirty="0"/>
              <a:t>associated with the SECI conversion process </a:t>
            </a:r>
            <a:r>
              <a:rPr lang="sv-SE" sz="2600" dirty="0" smtClean="0"/>
              <a:t>Combination</a:t>
            </a:r>
          </a:p>
          <a:p>
            <a:r>
              <a:rPr lang="sv-SE" sz="2800" b="1" dirty="0" smtClean="0"/>
              <a:t>Exercing ba </a:t>
            </a:r>
          </a:p>
          <a:p>
            <a:pPr lvl="1"/>
            <a:r>
              <a:rPr lang="sv-SE" sz="2600" dirty="0" smtClean="0"/>
              <a:t>is </a:t>
            </a:r>
            <a:r>
              <a:rPr lang="sv-SE" sz="2600" dirty="0"/>
              <a:t>a place/space where </a:t>
            </a:r>
            <a:r>
              <a:rPr lang="sv-SE" sz="2600" dirty="0" smtClean="0"/>
              <a:t>explicit knowledge </a:t>
            </a:r>
            <a:r>
              <a:rPr lang="sv-SE" sz="2600" dirty="0"/>
              <a:t>is converted to </a:t>
            </a:r>
            <a:r>
              <a:rPr lang="sv-SE" sz="2600" dirty="0" smtClean="0"/>
              <a:t>tacit through active and continous individual learning as well as through action and practice</a:t>
            </a:r>
            <a:endParaRPr lang="sv-SE" sz="2600" dirty="0"/>
          </a:p>
          <a:p>
            <a:pPr lvl="1"/>
            <a:r>
              <a:rPr lang="sv-SE" sz="2600" dirty="0" smtClean="0"/>
              <a:t>is </a:t>
            </a:r>
            <a:r>
              <a:rPr lang="sv-SE" sz="2600" dirty="0"/>
              <a:t>associated with the SECI conversion process </a:t>
            </a:r>
            <a:r>
              <a:rPr lang="sv-SE" sz="2600" dirty="0" smtClean="0"/>
              <a:t>Internalization</a:t>
            </a:r>
            <a:endParaRPr lang="sv-SE" sz="2600" dirty="0"/>
          </a:p>
          <a:p>
            <a:endParaRPr lang="sv-SE" dirty="0" smtClean="0"/>
          </a:p>
          <a:p>
            <a:pPr lvl="1"/>
            <a:endParaRPr 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TextBox 4"/>
          <p:cNvSpPr txBox="1"/>
          <p:nvPr/>
        </p:nvSpPr>
        <p:spPr>
          <a:xfrm>
            <a:off x="755576" y="5901079"/>
            <a:ext cx="6552728" cy="1200329"/>
          </a:xfrm>
          <a:prstGeom prst="rect">
            <a:avLst/>
          </a:prstGeom>
          <a:noFill/>
        </p:spPr>
        <p:txBody>
          <a:bodyPr wrap="square" rtlCol="0">
            <a:spAutoFit/>
          </a:bodyPr>
          <a:lstStyle/>
          <a:p>
            <a:r>
              <a:rPr lang="sv-SE" sz="1600" dirty="0"/>
              <a:t>[</a:t>
            </a:r>
            <a:r>
              <a:rPr lang="en-US" dirty="0"/>
              <a:t>Nonaka, I., &amp; Konno, N. (1998). The concept of" </a:t>
            </a:r>
            <a:r>
              <a:rPr lang="en-US" dirty="0" err="1"/>
              <a:t>ba</a:t>
            </a:r>
            <a:r>
              <a:rPr lang="en-US" dirty="0"/>
              <a:t>": Building a foundation for knowledge creation. </a:t>
            </a:r>
            <a:r>
              <a:rPr lang="en-US" i="1" dirty="0"/>
              <a:t>California management review</a:t>
            </a:r>
            <a:r>
              <a:rPr lang="en-US" dirty="0"/>
              <a:t>, </a:t>
            </a:r>
            <a:r>
              <a:rPr lang="en-US" i="1" dirty="0"/>
              <a:t>40</a:t>
            </a:r>
            <a:r>
              <a:rPr lang="en-US" dirty="0"/>
              <a:t>(3), 40-54.]</a:t>
            </a:r>
            <a:endParaRPr lang="sv-SE" dirty="0"/>
          </a:p>
          <a:p>
            <a:endParaRPr lang="sv-SE" dirty="0"/>
          </a:p>
        </p:txBody>
      </p:sp>
    </p:spTree>
    <p:extLst>
      <p:ext uri="{BB962C8B-B14F-4D97-AF65-F5344CB8AC3E}">
        <p14:creationId xmlns:p14="http://schemas.microsoft.com/office/powerpoint/2010/main" val="4104589876"/>
      </p:ext>
    </p:extLst>
  </p:cSld>
  <p:clrMapOvr>
    <a:masterClrMapping/>
  </p:clrMapOvr>
  <mc:AlternateContent xmlns:mc="http://schemas.openxmlformats.org/markup-compatibility/2006" xmlns:p14="http://schemas.microsoft.com/office/powerpoint/2010/main">
    <mc:Choice Requires="p14">
      <p:transition spd="slow" p14:dur="2000" advTm="73667"/>
    </mc:Choice>
    <mc:Fallback xmlns="">
      <p:transition spd="slow" advTm="7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Ba and the knowledge creation </a:t>
            </a:r>
            <a:endParaRPr lang="sv-SE" dirty="0"/>
          </a:p>
        </p:txBody>
      </p:sp>
      <p:sp>
        <p:nvSpPr>
          <p:cNvPr id="3" name="Content Placeholder 2"/>
          <p:cNvSpPr>
            <a:spLocks noGrp="1"/>
          </p:cNvSpPr>
          <p:nvPr>
            <p:ph idx="1"/>
          </p:nvPr>
        </p:nvSpPr>
        <p:spPr/>
        <p:txBody>
          <a:bodyPr>
            <a:normAutofit/>
          </a:bodyPr>
          <a:lstStyle/>
          <a:p>
            <a:r>
              <a:rPr lang="en-US" sz="2400" dirty="0"/>
              <a:t>Nonaka &amp; Toyama (2003) </a:t>
            </a:r>
            <a:r>
              <a:rPr lang="en-US" sz="2400" dirty="0" smtClean="0"/>
              <a:t>claim that organization shall not be understand as an information processing machine composed of small task to be carried out</a:t>
            </a:r>
          </a:p>
          <a:p>
            <a:r>
              <a:rPr lang="en-US" sz="2400" dirty="0" smtClean="0"/>
              <a:t>Instead an organization should be seen as a organic configuration of </a:t>
            </a:r>
            <a:r>
              <a:rPr lang="en-US" sz="2400" dirty="0" err="1" smtClean="0"/>
              <a:t>ba</a:t>
            </a:r>
            <a:r>
              <a:rPr lang="en-US" sz="2400" dirty="0" smtClean="0"/>
              <a:t>, and …</a:t>
            </a:r>
          </a:p>
          <a:p>
            <a:r>
              <a:rPr lang="en-US" sz="2400" dirty="0" smtClean="0"/>
              <a:t>… an organization create knowledge when various contradictions are synthesized through a dynamic interaction among individuals, groups, the organization and the environment</a:t>
            </a:r>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Rectangle 4"/>
          <p:cNvSpPr/>
          <p:nvPr/>
        </p:nvSpPr>
        <p:spPr>
          <a:xfrm>
            <a:off x="827584" y="5387499"/>
            <a:ext cx="6984776" cy="923330"/>
          </a:xfrm>
          <a:prstGeom prst="rect">
            <a:avLst/>
          </a:prstGeom>
        </p:spPr>
        <p:txBody>
          <a:bodyPr wrap="square">
            <a:spAutoFit/>
          </a:bodyPr>
          <a:lstStyle/>
          <a:p>
            <a:r>
              <a:rPr lang="en-US" dirty="0"/>
              <a:t>Nonaka, I., &amp; Toyama, R. (2003). The knowledge-creating theory revisited: knowledge creation as a synthesizing process. </a:t>
            </a:r>
            <a:r>
              <a:rPr lang="en-US" i="1" dirty="0"/>
              <a:t>Knowledge management research &amp; practice</a:t>
            </a:r>
            <a:r>
              <a:rPr lang="en-US" dirty="0"/>
              <a:t>, </a:t>
            </a:r>
            <a:r>
              <a:rPr lang="en-US" i="1" dirty="0"/>
              <a:t>1</a:t>
            </a:r>
            <a:r>
              <a:rPr lang="en-US" dirty="0"/>
              <a:t>(1), 2-10.</a:t>
            </a:r>
            <a:endParaRPr lang="sv-SE" dirty="0"/>
          </a:p>
        </p:txBody>
      </p:sp>
    </p:spTree>
    <p:extLst>
      <p:ext uri="{BB962C8B-B14F-4D97-AF65-F5344CB8AC3E}">
        <p14:creationId xmlns:p14="http://schemas.microsoft.com/office/powerpoint/2010/main" val="1545931403"/>
      </p:ext>
    </p:extLst>
  </p:cSld>
  <p:clrMapOvr>
    <a:masterClrMapping/>
  </p:clrMapOvr>
  <mc:AlternateContent xmlns:mc="http://schemas.openxmlformats.org/markup-compatibility/2006" xmlns:p14="http://schemas.microsoft.com/office/powerpoint/2010/main">
    <mc:Choice Requires="p14">
      <p:transition spd="slow" p14:dur="2000" advTm="36081"/>
    </mc:Choice>
    <mc:Fallback xmlns="">
      <p:transition spd="slow" advTm="3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3600" dirty="0" smtClean="0"/>
              <a:t> </a:t>
            </a:r>
            <a:br>
              <a:rPr lang="sv-SE" sz="3600" dirty="0" smtClean="0"/>
            </a:br>
            <a:r>
              <a:rPr lang="sv-SE" sz="4900" dirty="0">
                <a:latin typeface="Calibri Light" panose="020F0302020204030204" pitchFamily="34" charset="0"/>
              </a:rPr>
              <a:t>Argote: Organizational </a:t>
            </a:r>
            <a:r>
              <a:rPr lang="sv-SE" sz="4900" dirty="0" smtClean="0">
                <a:latin typeface="Calibri Light" panose="020F0302020204030204" pitchFamily="34" charset="0"/>
              </a:rPr>
              <a:t>memory </a:t>
            </a:r>
            <a:endParaRPr lang="sv-SE" sz="4900" dirty="0">
              <a:latin typeface="Calibri Light" panose="020F0302020204030204" pitchFamily="34" charset="0"/>
            </a:endParaRPr>
          </a:p>
        </p:txBody>
      </p:sp>
      <p:sp>
        <p:nvSpPr>
          <p:cNvPr id="3" name="Content Placeholder 2"/>
          <p:cNvSpPr>
            <a:spLocks noGrp="1"/>
          </p:cNvSpPr>
          <p:nvPr>
            <p:ph idx="1"/>
          </p:nvPr>
        </p:nvSpPr>
        <p:spPr>
          <a:xfrm>
            <a:off x="457200" y="1556792"/>
            <a:ext cx="8229600" cy="3960440"/>
          </a:xfrm>
        </p:spPr>
        <p:txBody>
          <a:bodyPr>
            <a:normAutofit/>
          </a:bodyPr>
          <a:lstStyle/>
          <a:p>
            <a:r>
              <a:rPr lang="sv-SE" sz="2400" b="1" dirty="0" smtClean="0"/>
              <a:t>Organisational </a:t>
            </a:r>
            <a:r>
              <a:rPr lang="sv-SE" sz="2400" b="1" dirty="0"/>
              <a:t>Memory (OM</a:t>
            </a:r>
            <a:r>
              <a:rPr lang="sv-SE" sz="2400" b="1" dirty="0" smtClean="0"/>
              <a:t>)</a:t>
            </a:r>
          </a:p>
          <a:p>
            <a:pPr lvl="1"/>
            <a:r>
              <a:rPr lang="sv-SE" sz="2000" dirty="0" smtClean="0"/>
              <a:t>”stored </a:t>
            </a:r>
            <a:r>
              <a:rPr lang="sv-SE" sz="2000" dirty="0"/>
              <a:t>information of the organisation’s past” (Walsh and Ungson, 1991</a:t>
            </a:r>
            <a:r>
              <a:rPr lang="sv-SE" sz="2000" dirty="0" smtClean="0"/>
              <a:t>) </a:t>
            </a:r>
            <a:endParaRPr lang="sv-SE" sz="2000" dirty="0" smtClean="0"/>
          </a:p>
          <a:p>
            <a:pPr lvl="1"/>
            <a:r>
              <a:rPr lang="sv-SE" sz="2000" dirty="0" smtClean="0"/>
              <a:t>”the </a:t>
            </a:r>
            <a:r>
              <a:rPr lang="sv-SE" sz="2000" dirty="0"/>
              <a:t>memory is a persistent record not dependent on the tight coupling between sender and receiver” (Stein, 1995)</a:t>
            </a:r>
          </a:p>
          <a:p>
            <a:endParaRPr lang="sv-SE" sz="3300" dirty="0" smtClean="0"/>
          </a:p>
          <a:p>
            <a:pPr lvl="1"/>
            <a:endParaRPr lang="sv-SE" dirty="0" smtClean="0"/>
          </a:p>
          <a:p>
            <a:pPr lvl="1">
              <a:buNone/>
            </a:pPr>
            <a:endParaRPr lang="sv-SE" dirty="0" smtClean="0"/>
          </a:p>
          <a:p>
            <a:pPr marL="0" indent="0">
              <a:buNone/>
            </a:pPr>
            <a:endParaRPr lang="sv-SE" sz="3100" dirty="0" smtClean="0"/>
          </a:p>
          <a:p>
            <a:endParaRPr lang="sv-SE" sz="3100" dirty="0" smtClean="0"/>
          </a:p>
          <a:p>
            <a:endParaRPr lang="sv-SE" sz="3100" dirty="0" err="1" smtClean="0"/>
          </a:p>
          <a:p>
            <a:pPr lvl="1"/>
            <a:endParaRPr lang="sv-SE" dirty="0" smtClean="0"/>
          </a:p>
          <a:p>
            <a:pPr lvl="1">
              <a:buNone/>
            </a:pPr>
            <a:endParaRPr lang="sv-SE"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16" name="TextBox 15"/>
          <p:cNvSpPr txBox="1"/>
          <p:nvPr/>
        </p:nvSpPr>
        <p:spPr>
          <a:xfrm>
            <a:off x="611560" y="5937190"/>
            <a:ext cx="8316540" cy="707886"/>
          </a:xfrm>
          <a:prstGeom prst="rect">
            <a:avLst/>
          </a:prstGeom>
          <a:noFill/>
        </p:spPr>
        <p:txBody>
          <a:bodyPr wrap="square" rtlCol="0">
            <a:spAutoFit/>
          </a:bodyPr>
          <a:lstStyle/>
          <a:p>
            <a:r>
              <a:rPr lang="sv-SE" sz="2000" dirty="0" smtClean="0"/>
              <a:t>[Argote: Organizational Memory, In:  Prusak&amp;Matson (eds) (2006): Knowledge Management and Organizational Learning, A reader, Oxford university press]</a:t>
            </a:r>
            <a:endParaRPr lang="sv-SE" sz="2000" dirty="0"/>
          </a:p>
        </p:txBody>
      </p:sp>
    </p:spTree>
    <p:extLst>
      <p:ext uri="{BB962C8B-B14F-4D97-AF65-F5344CB8AC3E}">
        <p14:creationId xmlns:p14="http://schemas.microsoft.com/office/powerpoint/2010/main" val="447196436"/>
      </p:ext>
    </p:extLst>
  </p:cSld>
  <p:clrMapOvr>
    <a:masterClrMapping/>
  </p:clrMapOvr>
  <mc:AlternateContent xmlns:mc="http://schemas.openxmlformats.org/markup-compatibility/2006" xmlns:p14="http://schemas.microsoft.com/office/powerpoint/2010/main">
    <mc:Choice Requires="p14">
      <p:transition spd="slow" p14:dur="2000" advTm="39841"/>
    </mc:Choice>
    <mc:Fallback xmlns="">
      <p:transition spd="slow" advTm="3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5301208"/>
          </a:xfrm>
        </p:spPr>
        <p:txBody>
          <a:bodyPr>
            <a:normAutofit fontScale="92500" lnSpcReduction="10000"/>
          </a:bodyPr>
          <a:lstStyle/>
          <a:p>
            <a:r>
              <a:rPr lang="sv-SE" sz="2600" b="1" dirty="0"/>
              <a:t>T</a:t>
            </a:r>
            <a:r>
              <a:rPr lang="sv-SE" sz="2600" b="1" dirty="0" smtClean="0"/>
              <a:t>ypes of storage for OM: </a:t>
            </a:r>
          </a:p>
          <a:p>
            <a:pPr lvl="1"/>
            <a:r>
              <a:rPr lang="sv-SE" sz="2600" dirty="0" smtClean="0"/>
              <a:t>individuals,</a:t>
            </a:r>
          </a:p>
          <a:p>
            <a:pPr lvl="1"/>
            <a:r>
              <a:rPr lang="sv-SE" sz="2600" dirty="0" smtClean="0"/>
              <a:t>organisational structures and routines</a:t>
            </a:r>
          </a:p>
          <a:p>
            <a:pPr lvl="1"/>
            <a:r>
              <a:rPr lang="sv-SE" sz="2600" dirty="0" smtClean="0"/>
              <a:t>technology</a:t>
            </a:r>
          </a:p>
          <a:p>
            <a:pPr lvl="1"/>
            <a:r>
              <a:rPr lang="sv-SE" sz="2600" dirty="0" smtClean="0"/>
              <a:t>physical structures of the plants/offices (compare wasp colony/assembly lines),</a:t>
            </a:r>
          </a:p>
          <a:p>
            <a:pPr lvl="1"/>
            <a:r>
              <a:rPr lang="sv-SE" sz="2600" dirty="0" smtClean="0"/>
              <a:t>cultures </a:t>
            </a:r>
            <a:r>
              <a:rPr lang="sv-SE" sz="2600" dirty="0"/>
              <a:t>and </a:t>
            </a:r>
            <a:r>
              <a:rPr lang="sv-SE" sz="2600" dirty="0" smtClean="0"/>
              <a:t>norms</a:t>
            </a:r>
            <a:endParaRPr lang="sv-SE" sz="2600" dirty="0" smtClean="0">
              <a:latin typeface="+mj-lt"/>
            </a:endParaRPr>
          </a:p>
          <a:p>
            <a:r>
              <a:rPr lang="sv-SE" sz="2600" dirty="0" smtClean="0">
                <a:latin typeface="+mj-lt"/>
              </a:rPr>
              <a:t>The type of storage will affect </a:t>
            </a:r>
            <a:r>
              <a:rPr lang="sv-SE" sz="2600" dirty="0">
                <a:latin typeface="+mj-lt"/>
              </a:rPr>
              <a:t>organisational learning and </a:t>
            </a:r>
            <a:r>
              <a:rPr lang="sv-SE" sz="2600" dirty="0" smtClean="0">
                <a:latin typeface="+mj-lt"/>
              </a:rPr>
              <a:t>will have impact </a:t>
            </a:r>
            <a:r>
              <a:rPr lang="sv-SE" sz="2600" dirty="0">
                <a:latin typeface="+mj-lt"/>
              </a:rPr>
              <a:t>on persistance and transfer of </a:t>
            </a:r>
            <a:r>
              <a:rPr lang="sv-SE" sz="2600" dirty="0" smtClean="0">
                <a:latin typeface="+mj-lt"/>
              </a:rPr>
              <a:t>knowledge</a:t>
            </a:r>
          </a:p>
          <a:p>
            <a:r>
              <a:rPr lang="sv-SE" sz="2600" dirty="0" smtClean="0">
                <a:latin typeface="+mj-lt"/>
              </a:rPr>
              <a:t>We will call these type of storage for OM as knowlege forms – some of them synonyms with the knowledge forms we presented before, for example tacit knowledge, others are more refined knowledge form</a:t>
            </a:r>
            <a:endParaRPr lang="sv-SE" sz="2400" dirty="0" smtClean="0"/>
          </a:p>
          <a:p>
            <a:pPr lvl="1"/>
            <a:endParaRPr lang="sv-SE" sz="2400" dirty="0"/>
          </a:p>
          <a:p>
            <a:pPr marL="457200" lvl="1" indent="0">
              <a:buNone/>
            </a:pPr>
            <a:endParaRPr lang="sv-SE" sz="2400" dirty="0" smtClean="0"/>
          </a:p>
          <a:p>
            <a:endParaRPr lang="sv-SE" sz="3300" dirty="0" smtClean="0"/>
          </a:p>
          <a:p>
            <a:pPr lvl="1"/>
            <a:endParaRPr lang="sv-SE" dirty="0" smtClean="0"/>
          </a:p>
          <a:p>
            <a:pPr lvl="1">
              <a:buNone/>
            </a:pPr>
            <a:endParaRPr lang="sv-SE" dirty="0" smtClean="0"/>
          </a:p>
          <a:p>
            <a:endParaRPr lang="sv-SE" sz="3100" dirty="0" smtClean="0"/>
          </a:p>
          <a:p>
            <a:endParaRPr lang="sv-SE" sz="3100" dirty="0" smtClean="0"/>
          </a:p>
          <a:p>
            <a:endParaRPr lang="sv-SE" sz="3100" dirty="0" err="1" smtClean="0"/>
          </a:p>
          <a:p>
            <a:pPr lvl="1"/>
            <a:endParaRPr lang="sv-SE" dirty="0" smtClean="0"/>
          </a:p>
          <a:p>
            <a:pPr lvl="1">
              <a:buNone/>
            </a:pPr>
            <a:endParaRPr lang="sv-SE" dirty="0"/>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dirty="0">
                <a:latin typeface="Calibri Light" panose="020F0302020204030204" pitchFamily="34" charset="0"/>
              </a:rPr>
              <a:t>Argote: Organizational </a:t>
            </a:r>
            <a:r>
              <a:rPr lang="sv-SE" dirty="0" smtClean="0">
                <a:latin typeface="Calibri Light" panose="020F0302020204030204" pitchFamily="34" charset="0"/>
              </a:rPr>
              <a:t>memory </a:t>
            </a:r>
            <a:endParaRPr lang="sv-SE" dirty="0">
              <a:latin typeface="Calibri Light" panose="020F030202020403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5189430"/>
      </p:ext>
    </p:extLst>
  </p:cSld>
  <p:clrMapOvr>
    <a:masterClrMapping/>
  </p:clrMapOvr>
  <mc:AlternateContent xmlns:mc="http://schemas.openxmlformats.org/markup-compatibility/2006" xmlns:p14="http://schemas.microsoft.com/office/powerpoint/2010/main">
    <mc:Choice Requires="p14">
      <p:transition spd="slow" p14:dur="2000" advTm="75188"/>
    </mc:Choice>
    <mc:Fallback xmlns="">
      <p:transition spd="slow" advTm="7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6752"/>
            <a:ext cx="9144000" cy="5445348"/>
          </a:xfrm>
        </p:spPr>
        <p:txBody>
          <a:bodyPr>
            <a:noAutofit/>
          </a:bodyPr>
          <a:lstStyle/>
          <a:p>
            <a:r>
              <a:rPr lang="sv-SE" sz="2400" b="1" dirty="0" smtClean="0"/>
              <a:t>Knowledge embodied in individuals (tacit knowledge):</a:t>
            </a:r>
            <a:endParaRPr lang="sv-SE" sz="2400" b="1" dirty="0"/>
          </a:p>
          <a:p>
            <a:pPr lvl="1"/>
            <a:r>
              <a:rPr lang="sv-SE" sz="2400" i="1" dirty="0" smtClean="0"/>
              <a:t>Benefit: </a:t>
            </a:r>
            <a:r>
              <a:rPr lang="sv-SE" sz="2400" dirty="0" smtClean="0"/>
              <a:t>Fast access to tacit knowledge</a:t>
            </a:r>
          </a:p>
          <a:p>
            <a:pPr lvl="1"/>
            <a:r>
              <a:rPr lang="sv-SE" sz="2400" i="1" dirty="0" smtClean="0"/>
              <a:t>Drawback: </a:t>
            </a:r>
            <a:r>
              <a:rPr lang="sv-SE" sz="2400" dirty="0" smtClean="0"/>
              <a:t>Risk of individuals protecting knowledge to gain benefits/power</a:t>
            </a:r>
            <a:r>
              <a:rPr lang="sv-SE" sz="2400" dirty="0"/>
              <a:t> </a:t>
            </a:r>
            <a:r>
              <a:rPr lang="sv-SE" sz="2400" dirty="0" smtClean="0"/>
              <a:t>– prevent knowledge sharing</a:t>
            </a:r>
          </a:p>
          <a:p>
            <a:pPr lvl="1"/>
            <a:r>
              <a:rPr lang="sv-SE" sz="2400" i="1" dirty="0"/>
              <a:t>Drawback: </a:t>
            </a:r>
            <a:r>
              <a:rPr lang="sv-SE" sz="2400" dirty="0" smtClean="0"/>
              <a:t>Knowledgable workers will be asked many questions and, thereby, be disturb them in their daily work </a:t>
            </a:r>
          </a:p>
          <a:p>
            <a:pPr lvl="1"/>
            <a:r>
              <a:rPr lang="sv-SE" sz="2400" i="1" dirty="0"/>
              <a:t>Drawback: </a:t>
            </a:r>
            <a:r>
              <a:rPr lang="sv-SE" sz="2400" dirty="0"/>
              <a:t>High </a:t>
            </a:r>
            <a:r>
              <a:rPr lang="sv-SE" sz="2400" dirty="0" smtClean="0"/>
              <a:t>turnover decrease productivity, especially for simpler tasks</a:t>
            </a:r>
          </a:p>
          <a:p>
            <a:pPr lvl="1"/>
            <a:r>
              <a:rPr lang="sv-SE" sz="2400" i="1" dirty="0" smtClean="0"/>
              <a:t>Note, however: </a:t>
            </a:r>
            <a:r>
              <a:rPr lang="sv-SE" sz="2400" dirty="0"/>
              <a:t>H</a:t>
            </a:r>
            <a:r>
              <a:rPr lang="sv-SE" sz="2400" dirty="0" smtClean="0"/>
              <a:t>igh turnover among managers may not be a drawback since the knowledge base among managers will change. </a:t>
            </a:r>
          </a:p>
          <a:p>
            <a:pPr lvl="1"/>
            <a:r>
              <a:rPr lang="sv-SE" sz="2400" i="1" dirty="0" smtClean="0"/>
              <a:t>Solution: </a:t>
            </a:r>
            <a:r>
              <a:rPr lang="sv-SE" sz="2400" dirty="0" smtClean="0"/>
              <a:t>Move </a:t>
            </a:r>
            <a:r>
              <a:rPr lang="sv-SE" sz="2400" dirty="0"/>
              <a:t>around employees to different groups, that is cross-functional teams, is an efficient way to transfer </a:t>
            </a:r>
            <a:r>
              <a:rPr lang="sv-SE" sz="2400" dirty="0" smtClean="0"/>
              <a:t>knowledge embedded in individuals</a:t>
            </a:r>
            <a:endParaRPr lang="sv-SE" sz="2400" dirty="0"/>
          </a:p>
        </p:txBody>
      </p:sp>
      <p:sp>
        <p:nvSpPr>
          <p:cNvPr id="6" name="Title 1"/>
          <p:cNvSpPr txBox="1">
            <a:spLocks/>
          </p:cNvSpPr>
          <p:nvPr/>
        </p:nvSpPr>
        <p:spPr>
          <a:xfrm>
            <a:off x="228600" y="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300" dirty="0">
                <a:latin typeface="Calibri Light" panose="020F0302020204030204" pitchFamily="34" charset="0"/>
              </a:rPr>
              <a:t>Argote: Organizational </a:t>
            </a:r>
            <a:r>
              <a:rPr lang="sv-SE" sz="4300" dirty="0" smtClean="0">
                <a:latin typeface="Calibri Light" panose="020F0302020204030204" pitchFamily="34" charset="0"/>
              </a:rPr>
              <a:t>memory </a:t>
            </a:r>
            <a:endParaRPr lang="sv-SE" sz="4300" dirty="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399723"/>
      </p:ext>
    </p:extLst>
  </p:cSld>
  <p:clrMapOvr>
    <a:masterClrMapping/>
  </p:clrMapOvr>
  <mc:AlternateContent xmlns:mc="http://schemas.openxmlformats.org/markup-compatibility/2006" xmlns:p14="http://schemas.microsoft.com/office/powerpoint/2010/main">
    <mc:Choice Requires="p14">
      <p:transition spd="slow" p14:dur="2000" advTm="150768"/>
    </mc:Choice>
    <mc:Fallback xmlns="">
      <p:transition spd="slow" advTm="15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328592"/>
          </a:xfrm>
        </p:spPr>
        <p:txBody>
          <a:bodyPr>
            <a:normAutofit/>
          </a:bodyPr>
          <a:lstStyle/>
          <a:p>
            <a:pPr lvl="1">
              <a:buNone/>
            </a:pPr>
            <a:endParaRPr lang="sv-SE" sz="2900" dirty="0" smtClean="0"/>
          </a:p>
          <a:p>
            <a:r>
              <a:rPr lang="sv-SE" sz="2600" b="1" dirty="0" smtClean="0"/>
              <a:t>Knowledge embedded in structures and routines</a:t>
            </a:r>
          </a:p>
          <a:p>
            <a:pPr lvl="1"/>
            <a:r>
              <a:rPr lang="sv-SE" sz="2500" i="1" dirty="0" smtClean="0"/>
              <a:t>Benefit: </a:t>
            </a:r>
            <a:r>
              <a:rPr lang="sv-SE" sz="2500" dirty="0" smtClean="0"/>
              <a:t>Not dependent on high turnover</a:t>
            </a:r>
          </a:p>
          <a:p>
            <a:pPr lvl="1"/>
            <a:r>
              <a:rPr lang="sv-SE" sz="2500" i="1" dirty="0" smtClean="0"/>
              <a:t>Drawback: </a:t>
            </a:r>
            <a:r>
              <a:rPr lang="sv-SE" sz="2500" dirty="0" smtClean="0"/>
              <a:t>Risk that structure and routines are not approriate for the present organization</a:t>
            </a:r>
          </a:p>
          <a:p>
            <a:pPr lvl="1"/>
            <a:r>
              <a:rPr lang="sv-SE" sz="2500" i="1" dirty="0" smtClean="0"/>
              <a:t>Drawback</a:t>
            </a:r>
            <a:r>
              <a:rPr lang="sv-SE" sz="2500" i="1" dirty="0"/>
              <a:t>: </a:t>
            </a:r>
            <a:r>
              <a:rPr lang="sv-SE" sz="2500" dirty="0"/>
              <a:t>Can </a:t>
            </a:r>
            <a:r>
              <a:rPr lang="sv-SE" sz="2500" dirty="0" smtClean="0"/>
              <a:t>prevent change  </a:t>
            </a:r>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577850" y="12576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3600" dirty="0" smtClean="0"/>
              <a:t/>
            </a:r>
            <a:br>
              <a:rPr lang="sv-SE" sz="3600" dirty="0" smtClean="0"/>
            </a:br>
            <a:r>
              <a:rPr lang="sv-SE" sz="4700" dirty="0">
                <a:latin typeface="Calibri Light" panose="020F0302020204030204" pitchFamily="34" charset="0"/>
              </a:rPr>
              <a:t>Argote: Organizational memory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1793298"/>
      </p:ext>
    </p:extLst>
  </p:cSld>
  <p:clrMapOvr>
    <a:masterClrMapping/>
  </p:clrMapOvr>
  <mc:AlternateContent xmlns:mc="http://schemas.openxmlformats.org/markup-compatibility/2006" xmlns:p14="http://schemas.microsoft.com/office/powerpoint/2010/main">
    <mc:Choice Requires="p14">
      <p:transition spd="slow" p14:dur="2000" advTm="65450"/>
    </mc:Choice>
    <mc:Fallback xmlns="">
      <p:transition spd="slow" advTm="6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5328592"/>
          </a:xfrm>
        </p:spPr>
        <p:txBody>
          <a:bodyPr>
            <a:normAutofit/>
          </a:bodyPr>
          <a:lstStyle/>
          <a:p>
            <a:r>
              <a:rPr lang="sv-SE" sz="2600" b="1" dirty="0" smtClean="0"/>
              <a:t>Knowledge embedded in technology </a:t>
            </a:r>
          </a:p>
          <a:p>
            <a:pPr lvl="1"/>
            <a:r>
              <a:rPr lang="sv-SE" sz="2500" i="1" dirty="0" smtClean="0"/>
              <a:t>Benefit: </a:t>
            </a:r>
            <a:r>
              <a:rPr lang="sv-SE" sz="2500" dirty="0" smtClean="0"/>
              <a:t>Not dependent on high turnover </a:t>
            </a:r>
          </a:p>
          <a:p>
            <a:pPr lvl="1"/>
            <a:r>
              <a:rPr lang="sv-SE" sz="2500" i="1" dirty="0" smtClean="0"/>
              <a:t>Drawback: </a:t>
            </a:r>
            <a:r>
              <a:rPr lang="sv-SE" sz="2500" dirty="0" smtClean="0"/>
              <a:t>The knowledge in technology may not be fit for task (obsolete) </a:t>
            </a:r>
          </a:p>
          <a:p>
            <a:pPr lvl="1"/>
            <a:r>
              <a:rPr lang="sv-SE" sz="2500" i="1" dirty="0"/>
              <a:t>Drawback: </a:t>
            </a:r>
            <a:r>
              <a:rPr lang="sv-SE" sz="2500" dirty="0" smtClean="0"/>
              <a:t>The knowledge can prevent change. For example, the technology for producing T-Ford prevented customization of cars </a:t>
            </a:r>
          </a:p>
          <a:p>
            <a:pPr marL="457200" lvl="1" indent="0">
              <a:buNone/>
            </a:pPr>
            <a:endParaRPr lang="sv-SE" sz="2500" dirty="0" smtClean="0"/>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457200" y="13840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300" dirty="0">
                <a:latin typeface="Calibri Light" panose="020F0302020204030204" pitchFamily="34" charset="0"/>
              </a:rPr>
              <a:t/>
            </a:r>
            <a:br>
              <a:rPr lang="sv-SE" sz="4300" dirty="0">
                <a:latin typeface="Calibri Light" panose="020F0302020204030204" pitchFamily="34" charset="0"/>
              </a:rPr>
            </a:br>
            <a:r>
              <a:rPr lang="sv-SE" sz="4700" dirty="0">
                <a:latin typeface="Calibri Light" panose="020F0302020204030204" pitchFamily="34" charset="0"/>
              </a:rPr>
              <a:t>Argote: Organizational memory </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8685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841"/>
    </mc:Choice>
    <mc:Fallback xmlns="">
      <p:transition spd="slow" advTm="7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sv-SE" sz="4200" dirty="0">
                <a:latin typeface="Calibri Light" panose="020F0302020204030204" pitchFamily="34" charset="0"/>
              </a:rPr>
              <a:t>Argote: Organizational memory </a:t>
            </a:r>
          </a:p>
        </p:txBody>
      </p:sp>
      <p:sp>
        <p:nvSpPr>
          <p:cNvPr id="3" name="Content Placeholder 2"/>
          <p:cNvSpPr>
            <a:spLocks noGrp="1"/>
          </p:cNvSpPr>
          <p:nvPr>
            <p:ph idx="1"/>
          </p:nvPr>
        </p:nvSpPr>
        <p:spPr>
          <a:xfrm>
            <a:off x="457200" y="1556792"/>
            <a:ext cx="8229600" cy="4608512"/>
          </a:xfrm>
        </p:spPr>
        <p:txBody>
          <a:bodyPr>
            <a:normAutofit/>
          </a:bodyPr>
          <a:lstStyle/>
          <a:p>
            <a:pPr marL="0" indent="0">
              <a:buNone/>
            </a:pPr>
            <a:r>
              <a:rPr lang="sv-SE" sz="2400" b="1" dirty="0" smtClean="0"/>
              <a:t>Transactive memory system </a:t>
            </a:r>
          </a:p>
          <a:p>
            <a:r>
              <a:rPr lang="sv-SE" sz="2400" b="1" dirty="0" smtClean="0"/>
              <a:t>A transctive memory system is </a:t>
            </a:r>
            <a:r>
              <a:rPr lang="sv-SE" sz="2400" dirty="0" smtClean="0"/>
              <a:t>a social system, such as a team or a group of people that are working together, and that will, after some time, acquire knowledge about:</a:t>
            </a:r>
          </a:p>
          <a:p>
            <a:pPr lvl="1"/>
            <a:r>
              <a:rPr lang="sv-SE" sz="2400" dirty="0" smtClean="0"/>
              <a:t>who is good on what among the members of the team/group</a:t>
            </a:r>
          </a:p>
          <a:p>
            <a:pPr lvl="1"/>
            <a:r>
              <a:rPr lang="sv-SE" sz="2400" dirty="0" smtClean="0"/>
              <a:t>how to coordinate and communicate effectively within the team/group, and </a:t>
            </a:r>
          </a:p>
          <a:p>
            <a:pPr lvl="1"/>
            <a:r>
              <a:rPr lang="sv-SE" sz="2400" dirty="0" smtClean="0"/>
              <a:t>whom to trust. </a:t>
            </a:r>
          </a:p>
          <a:p>
            <a:pPr lvl="1"/>
            <a:endParaRPr lang="sv-SE" sz="2400" dirty="0"/>
          </a:p>
          <a:p>
            <a:pPr marL="1828800" lvl="4" indent="0">
              <a:buNone/>
            </a:pPr>
            <a:r>
              <a:rPr lang="sv-SE" dirty="0" smtClean="0"/>
              <a:t>…cont…</a:t>
            </a:r>
          </a:p>
          <a:p>
            <a:pPr marL="0" indent="0">
              <a:buNone/>
            </a:pPr>
            <a:endParaRPr lang="sv-SE" sz="3300" dirty="0" smtClean="0"/>
          </a:p>
          <a:p>
            <a:endParaRPr lang="sv-SE" sz="3300" dirty="0" smtClean="0"/>
          </a:p>
          <a:p>
            <a:pPr lvl="1"/>
            <a:endParaRPr lang="sv-SE" dirty="0" smtClean="0"/>
          </a:p>
          <a:p>
            <a:pPr lvl="1">
              <a:buNone/>
            </a:pPr>
            <a:endParaRPr lang="sv-SE" dirty="0" smtClean="0"/>
          </a:p>
          <a:p>
            <a:endParaRPr lang="sv-SE" sz="3100" dirty="0" smtClean="0"/>
          </a:p>
          <a:p>
            <a:endParaRPr lang="sv-SE" sz="3100" dirty="0" smtClean="0"/>
          </a:p>
          <a:p>
            <a:endParaRPr lang="sv-SE" sz="3100" dirty="0" err="1" smtClean="0"/>
          </a:p>
          <a:p>
            <a:pPr lvl="1"/>
            <a:endParaRPr lang="sv-SE" dirty="0" smtClean="0"/>
          </a:p>
          <a:p>
            <a:pPr lvl="1">
              <a:buNone/>
            </a:pP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59760"/>
            <a:ext cx="609600" cy="609600"/>
          </a:xfrm>
          <a:prstGeom prst="rect">
            <a:avLst/>
          </a:prstGeom>
        </p:spPr>
      </p:pic>
    </p:spTree>
    <p:extLst>
      <p:ext uri="{BB962C8B-B14F-4D97-AF65-F5344CB8AC3E}">
        <p14:creationId xmlns:p14="http://schemas.microsoft.com/office/powerpoint/2010/main" val="1199669893"/>
      </p:ext>
    </p:extLst>
  </p:cSld>
  <p:clrMapOvr>
    <a:masterClrMapping/>
  </p:clrMapOvr>
  <mc:AlternateContent xmlns:mc="http://schemas.openxmlformats.org/markup-compatibility/2006" xmlns:p14="http://schemas.microsoft.com/office/powerpoint/2010/main">
    <mc:Choice Requires="p14">
      <p:transition spd="slow" p14:dur="2000" advTm="46196"/>
    </mc:Choice>
    <mc:Fallback xmlns="">
      <p:transition spd="slow" advTm="4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sv-SE" sz="4200" dirty="0">
                <a:latin typeface="Calibri Light" panose="020F0302020204030204" pitchFamily="34" charset="0"/>
              </a:rPr>
              <a:t>Argote: Organizational memory </a:t>
            </a:r>
          </a:p>
        </p:txBody>
      </p:sp>
      <p:sp>
        <p:nvSpPr>
          <p:cNvPr id="3" name="Content Placeholder 2"/>
          <p:cNvSpPr>
            <a:spLocks noGrp="1"/>
          </p:cNvSpPr>
          <p:nvPr>
            <p:ph idx="1"/>
          </p:nvPr>
        </p:nvSpPr>
        <p:spPr>
          <a:xfrm>
            <a:off x="457200" y="1556792"/>
            <a:ext cx="8229600" cy="4608512"/>
          </a:xfrm>
        </p:spPr>
        <p:txBody>
          <a:bodyPr>
            <a:normAutofit lnSpcReduction="10000"/>
          </a:bodyPr>
          <a:lstStyle/>
          <a:p>
            <a:pPr marL="0" indent="0">
              <a:buNone/>
            </a:pPr>
            <a:r>
              <a:rPr lang="sv-SE" sz="2400" b="1" dirty="0" smtClean="0"/>
              <a:t>Transactive memory system </a:t>
            </a:r>
            <a:endParaRPr lang="sv-SE" sz="2400" dirty="0" smtClean="0"/>
          </a:p>
          <a:p>
            <a:r>
              <a:rPr lang="sv-SE" sz="2400" dirty="0" smtClean="0"/>
              <a:t>The benefit of this system is that it will give a member of a team/group a larger knowledge base than the knowledge she/he have as an individual </a:t>
            </a:r>
          </a:p>
          <a:p>
            <a:r>
              <a:rPr lang="sv-SE" sz="2400" dirty="0" smtClean="0"/>
              <a:t>Team/group members will create common terms/concepts, habits and trust. This leads to specialization, and memory differentiation. And, this will improve the performance of the social system </a:t>
            </a:r>
          </a:p>
          <a:p>
            <a:r>
              <a:rPr lang="sv-SE" sz="2400" dirty="0" smtClean="0"/>
              <a:t>A drawback of this systen is that if </a:t>
            </a:r>
            <a:r>
              <a:rPr lang="sv-SE" sz="2400" dirty="0"/>
              <a:t>a member leave the </a:t>
            </a:r>
            <a:r>
              <a:rPr lang="sv-SE" sz="2400" dirty="0" smtClean="0"/>
              <a:t>team/group </a:t>
            </a:r>
            <a:r>
              <a:rPr lang="sv-SE" sz="2400" dirty="0"/>
              <a:t>– the </a:t>
            </a:r>
            <a:r>
              <a:rPr lang="sv-SE" sz="2400" dirty="0" smtClean="0"/>
              <a:t>effectivness of social system’s performance will be reduced. Moreover, the member leaving the team/group will lose the larger knowledge base</a:t>
            </a:r>
            <a:endParaRPr lang="sv-SE" sz="2400" dirty="0"/>
          </a:p>
          <a:p>
            <a:pPr marL="0" indent="0">
              <a:buNone/>
            </a:pPr>
            <a:endParaRPr lang="sv-SE" sz="3300" dirty="0" smtClean="0"/>
          </a:p>
          <a:p>
            <a:endParaRPr lang="sv-SE" sz="3300" dirty="0" smtClean="0"/>
          </a:p>
          <a:p>
            <a:pPr lvl="1"/>
            <a:endParaRPr lang="sv-SE" dirty="0" smtClean="0"/>
          </a:p>
          <a:p>
            <a:pPr lvl="1">
              <a:buNone/>
            </a:pPr>
            <a:endParaRPr lang="sv-SE" dirty="0" smtClean="0"/>
          </a:p>
          <a:p>
            <a:endParaRPr lang="sv-SE" sz="3100" dirty="0" smtClean="0"/>
          </a:p>
          <a:p>
            <a:endParaRPr lang="sv-SE" sz="3100" dirty="0" smtClean="0"/>
          </a:p>
          <a:p>
            <a:endParaRPr lang="sv-SE" sz="3100" dirty="0" err="1" smtClean="0"/>
          </a:p>
          <a:p>
            <a:pPr lvl="1"/>
            <a:endParaRPr lang="sv-SE" dirty="0" smtClean="0"/>
          </a:p>
          <a:p>
            <a:pPr lvl="1">
              <a:buNone/>
            </a:pPr>
            <a:endParaRPr lang="sv-SE"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4263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810"/>
    </mc:Choice>
    <mc:Fallback xmlns="">
      <p:transition spd="slow" advTm="4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3942</TotalTime>
  <Words>1922</Words>
  <Application>Microsoft Office PowerPoint</Application>
  <PresentationFormat>On-screen Show (4:3)</PresentationFormat>
  <Paragraphs>211</Paragraphs>
  <Slides>25</Slides>
  <Notes>0</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 Lecture 3: Knowledge Forms  Explicit, Tacit and Embedded Knowledge, and Knowledge Conversions (SECI) Part 2</vt:lpstr>
      <vt:lpstr>PowerPoint Presentation</vt:lpstr>
      <vt:lpstr>  Argote: Organizational memory </vt:lpstr>
      <vt:lpstr>PowerPoint Presentation</vt:lpstr>
      <vt:lpstr>PowerPoint Presentation</vt:lpstr>
      <vt:lpstr>PowerPoint Presentation</vt:lpstr>
      <vt:lpstr>PowerPoint Presentation</vt:lpstr>
      <vt:lpstr>Argote: Organizational memory </vt:lpstr>
      <vt:lpstr>Argote: Organizational memory </vt:lpstr>
      <vt:lpstr>PowerPoint Presentation</vt:lpstr>
      <vt:lpstr>Background to the SECI model</vt:lpstr>
      <vt:lpstr>SECI model</vt:lpstr>
      <vt:lpstr>SECI model: Four Processes of Knowledge Conversion</vt:lpstr>
      <vt:lpstr>SECI model: Four Processes of Knowledge Conversion</vt:lpstr>
      <vt:lpstr>More about the SECI model</vt:lpstr>
      <vt:lpstr>More about the SECI model</vt:lpstr>
      <vt:lpstr>More about the SECI model</vt:lpstr>
      <vt:lpstr>More about the SECI model</vt:lpstr>
      <vt:lpstr>More about the SECI model</vt:lpstr>
      <vt:lpstr>Theory of knowledge creation</vt:lpstr>
      <vt:lpstr>Theory of knowledge creation</vt:lpstr>
      <vt:lpstr>Ba</vt:lpstr>
      <vt:lpstr>Ba</vt:lpstr>
      <vt:lpstr>Ba</vt:lpstr>
      <vt:lpstr>Ba and the knowledge creation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islabb</dc:creator>
  <cp:lastModifiedBy>Erik</cp:lastModifiedBy>
  <cp:revision>129</cp:revision>
  <cp:lastPrinted>2016-09-11T13:29:54Z</cp:lastPrinted>
  <dcterms:created xsi:type="dcterms:W3CDTF">2014-02-07T20:46:45Z</dcterms:created>
  <dcterms:modified xsi:type="dcterms:W3CDTF">2017-09-04T19:31:32Z</dcterms:modified>
</cp:coreProperties>
</file>