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301" r:id="rId4"/>
    <p:sldId id="297" r:id="rId5"/>
    <p:sldId id="298" r:id="rId6"/>
    <p:sldId id="257" r:id="rId7"/>
    <p:sldId id="266" r:id="rId8"/>
    <p:sldId id="264" r:id="rId9"/>
    <p:sldId id="299" r:id="rId10"/>
    <p:sldId id="300" r:id="rId11"/>
    <p:sldId id="268" r:id="rId12"/>
    <p:sldId id="270" r:id="rId13"/>
    <p:sldId id="259" r:id="rId14"/>
    <p:sldId id="274" r:id="rId15"/>
    <p:sldId id="271" r:id="rId16"/>
    <p:sldId id="285" r:id="rId17"/>
    <p:sldId id="286" r:id="rId18"/>
    <p:sldId id="275" r:id="rId19"/>
    <p:sldId id="273" r:id="rId20"/>
    <p:sldId id="282" r:id="rId21"/>
    <p:sldId id="302" r:id="rId22"/>
    <p:sldId id="277" r:id="rId23"/>
    <p:sldId id="278" r:id="rId24"/>
    <p:sldId id="287" r:id="rId25"/>
    <p:sldId id="288" r:id="rId26"/>
    <p:sldId id="289" r:id="rId27"/>
    <p:sldId id="291" r:id="rId28"/>
    <p:sldId id="292" r:id="rId2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44D2-C350-4344-ABC8-B6F952518708}" type="datetimeFigureOut">
              <a:rPr lang="sv-SE" smtClean="0"/>
              <a:t>2017-09-04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3576-6380-4F4F-B302-537C6881A7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345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44D2-C350-4344-ABC8-B6F952518708}" type="datetimeFigureOut">
              <a:rPr lang="sv-SE" smtClean="0"/>
              <a:t>2017-09-04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3576-6380-4F4F-B302-537C6881A7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621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44D2-C350-4344-ABC8-B6F952518708}" type="datetimeFigureOut">
              <a:rPr lang="sv-SE" smtClean="0"/>
              <a:t>2017-09-04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3576-6380-4F4F-B302-537C6881A7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229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44D2-C350-4344-ABC8-B6F952518708}" type="datetimeFigureOut">
              <a:rPr lang="sv-SE" smtClean="0"/>
              <a:t>2017-09-04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3576-6380-4F4F-B302-537C6881A7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692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44D2-C350-4344-ABC8-B6F952518708}" type="datetimeFigureOut">
              <a:rPr lang="sv-SE" smtClean="0"/>
              <a:t>2017-09-04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3576-6380-4F4F-B302-537C6881A7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447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44D2-C350-4344-ABC8-B6F952518708}" type="datetimeFigureOut">
              <a:rPr lang="sv-SE" smtClean="0"/>
              <a:t>2017-09-04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3576-6380-4F4F-B302-537C6881A7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1707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44D2-C350-4344-ABC8-B6F952518708}" type="datetimeFigureOut">
              <a:rPr lang="sv-SE" smtClean="0"/>
              <a:t>2017-09-04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3576-6380-4F4F-B302-537C6881A7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497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44D2-C350-4344-ABC8-B6F952518708}" type="datetimeFigureOut">
              <a:rPr lang="sv-SE" smtClean="0"/>
              <a:t>2017-09-04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3576-6380-4F4F-B302-537C6881A7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086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44D2-C350-4344-ABC8-B6F952518708}" type="datetimeFigureOut">
              <a:rPr lang="sv-SE" smtClean="0"/>
              <a:t>2017-09-04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3576-6380-4F4F-B302-537C6881A7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4429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44D2-C350-4344-ABC8-B6F952518708}" type="datetimeFigureOut">
              <a:rPr lang="sv-SE" smtClean="0"/>
              <a:t>2017-09-04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3576-6380-4F4F-B302-537C6881A7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208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44D2-C350-4344-ABC8-B6F952518708}" type="datetimeFigureOut">
              <a:rPr lang="sv-SE" smtClean="0"/>
              <a:t>2017-09-04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3576-6380-4F4F-B302-537C6881A7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658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744D2-C350-4344-ABC8-B6F952518708}" type="datetimeFigureOut">
              <a:rPr lang="sv-SE" smtClean="0"/>
              <a:t>2017-09-04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A3576-6380-4F4F-B302-537C6881A7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91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Lecture 2: KM Introduction</a:t>
            </a:r>
            <a:br>
              <a:rPr lang="sv-SE" dirty="0" smtClean="0"/>
            </a:br>
            <a:r>
              <a:rPr lang="sv-SE" sz="3600" dirty="0" smtClean="0"/>
              <a:t>Defining Knowledge and Knowledge </a:t>
            </a:r>
            <a:r>
              <a:rPr lang="sv-SE" sz="3600" dirty="0"/>
              <a:t>M</a:t>
            </a:r>
            <a:r>
              <a:rPr lang="sv-SE" sz="3600" dirty="0" smtClean="0"/>
              <a:t>anagement</a:t>
            </a:r>
            <a:endParaRPr lang="sv-SE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smtClean="0"/>
              <a:t>Erik Perjons</a:t>
            </a:r>
          </a:p>
          <a:p>
            <a:r>
              <a:rPr lang="sv-SE" dirty="0" smtClean="0"/>
              <a:t>DSV, Stockholm University</a:t>
            </a:r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0"/>
    </mc:Choice>
    <mc:Fallback xmlns="">
      <p:transition spd="slow" advTm="1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Defining Knowledge in the hiearchy - examples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Knowledge</a:t>
            </a:r>
            <a:r>
              <a:rPr lang="en-US" dirty="0" smtClean="0"/>
              <a:t> </a:t>
            </a:r>
            <a:r>
              <a:rPr lang="en-US" dirty="0"/>
              <a:t>can be defined </a:t>
            </a:r>
            <a:r>
              <a:rPr lang="en-US" dirty="0" smtClean="0"/>
              <a:t>as:</a:t>
            </a:r>
          </a:p>
          <a:p>
            <a:pPr lvl="1"/>
            <a:r>
              <a:rPr lang="en-US" dirty="0" smtClean="0"/>
              <a:t>information made actionable</a:t>
            </a:r>
          </a:p>
          <a:p>
            <a:pPr lvl="1"/>
            <a:r>
              <a:rPr lang="en-US" dirty="0" smtClean="0"/>
              <a:t>Information that is understood and/or interpreted</a:t>
            </a:r>
          </a:p>
          <a:p>
            <a:pPr lvl="1"/>
            <a:r>
              <a:rPr lang="en-US" dirty="0" smtClean="0"/>
              <a:t>information processed in the mind of people,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83037" y="5849989"/>
            <a:ext cx="9585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/>
              <a:t>Rowley, J. E. (2007). The wisdom hierarchy: representations of the DIKW hierarchy. </a:t>
            </a:r>
            <a:r>
              <a:rPr lang="en-US" sz="2000" i="1" dirty="0"/>
              <a:t>Journal of information science</a:t>
            </a:r>
            <a:r>
              <a:rPr lang="en-US" sz="2000" dirty="0"/>
              <a:t>.</a:t>
            </a:r>
            <a:r>
              <a:rPr lang="sv-SE" sz="2000" dirty="0" smtClean="0"/>
              <a:t>]</a:t>
            </a:r>
            <a:endParaRPr lang="sv-SE" sz="2000" dirty="0"/>
          </a:p>
          <a:p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4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66"/>
    </mc:Choice>
    <mc:Fallback xmlns="">
      <p:transition spd="slow" advTm="39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hierachy of data, information and </a:t>
            </a:r>
            <a:r>
              <a:rPr lang="sv-SE" dirty="0" smtClean="0"/>
              <a:t>knowledge – another example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Choo, </a:t>
            </a:r>
            <a:r>
              <a:rPr lang="en-US" dirty="0" smtClean="0"/>
              <a:t>et al (2000):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38200" y="5973346"/>
            <a:ext cx="1072973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/>
              <a:t>Choo, C. W., </a:t>
            </a:r>
            <a:r>
              <a:rPr lang="en-US" sz="2000" dirty="0" err="1"/>
              <a:t>Detlor</a:t>
            </a:r>
            <a:r>
              <a:rPr lang="en-US" sz="2000" dirty="0"/>
              <a:t>, B., &amp; Turnbull, D. (2000). </a:t>
            </a:r>
            <a:r>
              <a:rPr lang="en-US" sz="2000" i="1" dirty="0"/>
              <a:t>Web work</a:t>
            </a:r>
            <a:r>
              <a:rPr lang="en-US" sz="2000" dirty="0"/>
              <a:t> (Vol. 1). Springer Science &amp; Business Media.</a:t>
            </a:r>
            <a:r>
              <a:rPr lang="en-US" sz="2000" dirty="0" smtClean="0"/>
              <a:t>].</a:t>
            </a:r>
            <a:endParaRPr lang="sv-SE" sz="2000" dirty="0"/>
          </a:p>
          <a:p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392" y="1690688"/>
            <a:ext cx="5233987" cy="4233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5060" y="2535396"/>
            <a:ext cx="46567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The transformation from signals to knowledge is a result of the dynamics of two dimensions: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the structuring of data, 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the human acting on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/>
              <a:t>Note the specified activities/processes carrying out the transformations</a:t>
            </a:r>
            <a:endParaRPr lang="sv-SE" sz="2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50"/>
    </mc:Choice>
    <mc:Fallback xmlns="">
      <p:transition spd="slow" advTm="10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545"/>
            <a:ext cx="11082454" cy="1325563"/>
          </a:xfrm>
        </p:spPr>
        <p:txBody>
          <a:bodyPr/>
          <a:lstStyle/>
          <a:p>
            <a:r>
              <a:rPr lang="sv-SE" dirty="0" smtClean="0"/>
              <a:t>Questioning the hierarchy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8245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data, information and knowledge hierarchy can be questioned: 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transformation of data to information, and to knowledge, seems, in many definitions, to be based on many and/or vaguely defined dimensions </a:t>
            </a:r>
          </a:p>
          <a:p>
            <a:r>
              <a:rPr lang="en-US" b="1" dirty="0" smtClean="0"/>
              <a:t>Examples of dimensions: </a:t>
            </a:r>
            <a:r>
              <a:rPr lang="sv-SE" dirty="0" smtClean="0"/>
              <a:t>structuring of data, human acting on data, </a:t>
            </a:r>
            <a:r>
              <a:rPr lang="en-US" dirty="0" smtClean="0"/>
              <a:t>context, usability and interpretability,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This </a:t>
            </a:r>
            <a:r>
              <a:rPr lang="en-US" dirty="0"/>
              <a:t>makes it </a:t>
            </a:r>
            <a:r>
              <a:rPr lang="en-US" b="1" dirty="0"/>
              <a:t>hard in practice to determine when information is </a:t>
            </a:r>
            <a:r>
              <a:rPr lang="en-US" b="1" dirty="0" smtClean="0"/>
              <a:t>transformed to knowledge</a:t>
            </a:r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1767841" y="5513030"/>
            <a:ext cx="95859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 err="1"/>
              <a:t>Alavi</a:t>
            </a:r>
            <a:r>
              <a:rPr lang="en-US" sz="2000" dirty="0"/>
              <a:t>, M. and </a:t>
            </a:r>
            <a:r>
              <a:rPr lang="en-US" sz="2000" dirty="0" err="1"/>
              <a:t>Leidner</a:t>
            </a:r>
            <a:r>
              <a:rPr lang="en-US" sz="2000" dirty="0"/>
              <a:t>, D.E. (2001). Review: Knowledge management and knowledge management systems: Conceptual foundations and research issues. MIS Quarterly, 25, (1), 107-136</a:t>
            </a:r>
            <a:r>
              <a:rPr lang="en-US" sz="2000" dirty="0" smtClean="0"/>
              <a:t>.].</a:t>
            </a:r>
            <a:endParaRPr lang="sv-SE" sz="2000" dirty="0"/>
          </a:p>
          <a:p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4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61"/>
    </mc:Choice>
    <mc:Fallback xmlns="">
      <p:transition spd="slow" advTm="97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545"/>
            <a:ext cx="11082454" cy="1325563"/>
          </a:xfrm>
        </p:spPr>
        <p:txBody>
          <a:bodyPr/>
          <a:lstStyle/>
          <a:p>
            <a:r>
              <a:rPr lang="sv-SE" dirty="0"/>
              <a:t>Questioning the </a:t>
            </a:r>
            <a:r>
              <a:rPr lang="sv-SE" dirty="0" smtClean="0"/>
              <a:t>hierarchy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Alavi</a:t>
            </a:r>
            <a:r>
              <a:rPr lang="en-US" dirty="0" smtClean="0"/>
              <a:t> and </a:t>
            </a:r>
            <a:r>
              <a:rPr lang="en-US" dirty="0" err="1" smtClean="0"/>
              <a:t>Leidner</a:t>
            </a:r>
            <a:r>
              <a:rPr lang="en-US" dirty="0" smtClean="0"/>
              <a:t> (2001) </a:t>
            </a:r>
            <a:r>
              <a:rPr lang="en-US" dirty="0"/>
              <a:t>suggest that </a:t>
            </a:r>
            <a:r>
              <a:rPr lang="en-US" b="1" dirty="0"/>
              <a:t>knowledge </a:t>
            </a:r>
            <a:r>
              <a:rPr lang="en-US" b="1" dirty="0" smtClean="0"/>
              <a:t>does not exist outside of an agent</a:t>
            </a:r>
            <a:r>
              <a:rPr lang="en-US" dirty="0" smtClean="0"/>
              <a:t>: </a:t>
            </a:r>
            <a:endParaRPr lang="en-US" dirty="0" smtClean="0"/>
          </a:p>
          <a:p>
            <a:pPr lvl="0"/>
            <a:r>
              <a:rPr lang="en-US" dirty="0" smtClean="0"/>
              <a:t>“/…/information </a:t>
            </a:r>
            <a:r>
              <a:rPr lang="en-US" dirty="0"/>
              <a:t>is converted to knowledge once it is processed in the mind of </a:t>
            </a:r>
            <a:r>
              <a:rPr lang="en-US" dirty="0" smtClean="0"/>
              <a:t>individuals”</a:t>
            </a:r>
          </a:p>
          <a:p>
            <a:pPr lvl="0"/>
            <a:r>
              <a:rPr lang="en-US" dirty="0" smtClean="0"/>
              <a:t>“/../ knowledge </a:t>
            </a:r>
            <a:r>
              <a:rPr lang="en-US" dirty="0"/>
              <a:t>become information once it is articulated and presented in form of text, graphics, word and other symbolic forms” 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870711" y="5087818"/>
            <a:ext cx="95859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 err="1"/>
              <a:t>Alavi</a:t>
            </a:r>
            <a:r>
              <a:rPr lang="en-US" sz="2000" dirty="0"/>
              <a:t>, M. and </a:t>
            </a:r>
            <a:r>
              <a:rPr lang="en-US" sz="2000" dirty="0" err="1"/>
              <a:t>Leidner</a:t>
            </a:r>
            <a:r>
              <a:rPr lang="en-US" sz="2000" dirty="0"/>
              <a:t>, D.E. (2001). Review: Knowledge management and knowledge management systems: Conceptual foundations and research issues. MIS Quarterly, 25, (1), 107-136</a:t>
            </a:r>
            <a:r>
              <a:rPr lang="en-US" sz="2000" dirty="0" smtClean="0"/>
              <a:t>.].</a:t>
            </a:r>
            <a:endParaRPr lang="sv-SE" sz="2000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34"/>
    </mc:Choice>
    <mc:Fallback xmlns="">
      <p:transition spd="slow" advTm="60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545"/>
            <a:ext cx="11082454" cy="1325563"/>
          </a:xfrm>
        </p:spPr>
        <p:txBody>
          <a:bodyPr/>
          <a:lstStyle/>
          <a:p>
            <a:r>
              <a:rPr lang="sv-SE" dirty="0"/>
              <a:t>Questioning </a:t>
            </a:r>
            <a:r>
              <a:rPr lang="sv-SE" dirty="0" smtClean="0"/>
              <a:t>the hierarchy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err="1" smtClean="0"/>
              <a:t>Alavi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Leidner</a:t>
            </a:r>
            <a:r>
              <a:rPr lang="en-US" dirty="0"/>
              <a:t> (2001</a:t>
            </a:r>
            <a:r>
              <a:rPr lang="en-US" dirty="0" smtClean="0"/>
              <a:t>) refer to Fahey and </a:t>
            </a:r>
            <a:r>
              <a:rPr lang="en-US" dirty="0" err="1" smtClean="0"/>
              <a:t>Prusak</a:t>
            </a:r>
            <a:r>
              <a:rPr lang="en-US" dirty="0" smtClean="0"/>
              <a:t> (1998): </a:t>
            </a:r>
          </a:p>
          <a:p>
            <a:pPr lvl="0"/>
            <a:r>
              <a:rPr lang="en-US" dirty="0" smtClean="0"/>
              <a:t>Knowledge does not exists independently of a knower</a:t>
            </a:r>
          </a:p>
          <a:p>
            <a:pPr lvl="0"/>
            <a:r>
              <a:rPr lang="en-US" dirty="0" smtClean="0"/>
              <a:t>Knowledge is a result of a cognitive process, triggered by the input of new stimuli (information) and shaped by a person’s existing stock of knowledge (experiences)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0711" y="4619466"/>
            <a:ext cx="95859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 err="1" smtClean="0"/>
              <a:t>Alavi</a:t>
            </a:r>
            <a:r>
              <a:rPr lang="en-US" sz="2000" dirty="0"/>
              <a:t>, M. and </a:t>
            </a:r>
            <a:r>
              <a:rPr lang="en-US" sz="2000" dirty="0" err="1"/>
              <a:t>Leidner</a:t>
            </a:r>
            <a:r>
              <a:rPr lang="en-US" sz="2000" dirty="0"/>
              <a:t>, D.E. (2001). Review: Knowledge management and knowledge management systems: Conceptual foundations and research issues. MIS Quarterly, 25, (1), </a:t>
            </a:r>
            <a:r>
              <a:rPr lang="en-US" sz="2000" dirty="0" smtClean="0"/>
              <a:t>107-136</a:t>
            </a:r>
            <a:r>
              <a:rPr lang="sv-SE" sz="2000" dirty="0" smtClean="0"/>
              <a:t>]</a:t>
            </a:r>
            <a:endParaRPr lang="sv-SE" sz="2000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9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23"/>
    </mc:Choice>
    <mc:Fallback xmlns="">
      <p:transition spd="slow" advTm="70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545"/>
            <a:ext cx="11082454" cy="1325563"/>
          </a:xfrm>
        </p:spPr>
        <p:txBody>
          <a:bodyPr/>
          <a:lstStyle/>
          <a:p>
            <a:r>
              <a:rPr lang="sv-SE" dirty="0" smtClean="0"/>
              <a:t>Explicit and </a:t>
            </a:r>
            <a:r>
              <a:rPr lang="sv-SE" dirty="0"/>
              <a:t>t</a:t>
            </a:r>
            <a:r>
              <a:rPr lang="sv-SE" dirty="0" smtClean="0"/>
              <a:t>acit knowledge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The differences between information and knowledge suggested by  </a:t>
            </a:r>
            <a:r>
              <a:rPr lang="en-US" dirty="0" err="1" smtClean="0"/>
              <a:t>Alavi</a:t>
            </a:r>
            <a:r>
              <a:rPr lang="en-US" dirty="0" smtClean="0"/>
              <a:t> and </a:t>
            </a:r>
            <a:r>
              <a:rPr lang="en-US" dirty="0" err="1" smtClean="0"/>
              <a:t>Leidner</a:t>
            </a:r>
            <a:r>
              <a:rPr lang="en-US" dirty="0" smtClean="0"/>
              <a:t> are similar to differences between explicit </a:t>
            </a:r>
            <a:r>
              <a:rPr lang="en-US" dirty="0"/>
              <a:t>knowledge and tacit </a:t>
            </a:r>
            <a:r>
              <a:rPr lang="en-US" dirty="0" smtClean="0"/>
              <a:t>knowledge </a:t>
            </a:r>
          </a:p>
          <a:p>
            <a:pPr lvl="0"/>
            <a:r>
              <a:rPr lang="en-US" dirty="0" smtClean="0"/>
              <a:t>Information is similar to explicit knowledge </a:t>
            </a:r>
          </a:p>
          <a:p>
            <a:pPr lvl="0"/>
            <a:r>
              <a:rPr lang="en-US" dirty="0" smtClean="0"/>
              <a:t>Knowledge is similar to tacit knowledge</a:t>
            </a:r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7"/>
    </mc:Choice>
    <mc:Fallback xmlns="">
      <p:transition spd="slow" advTm="2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545"/>
            <a:ext cx="11082454" cy="1325563"/>
          </a:xfrm>
        </p:spPr>
        <p:txBody>
          <a:bodyPr/>
          <a:lstStyle/>
          <a:p>
            <a:r>
              <a:rPr lang="sv-SE" dirty="0"/>
              <a:t>Questioning </a:t>
            </a:r>
            <a:r>
              <a:rPr lang="sv-SE" dirty="0" smtClean="0"/>
              <a:t>the hierarchy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err="1" smtClean="0"/>
              <a:t>Toumi</a:t>
            </a:r>
            <a:r>
              <a:rPr lang="en-US" dirty="0" smtClean="0"/>
              <a:t> (1999): </a:t>
            </a:r>
          </a:p>
          <a:p>
            <a:pPr lvl="0"/>
            <a:r>
              <a:rPr lang="en-US" dirty="0" smtClean="0"/>
              <a:t>Knowledge must exist before information can be formulated and before data can form information</a:t>
            </a:r>
          </a:p>
          <a:p>
            <a:pPr lvl="0"/>
            <a:r>
              <a:rPr lang="en-US" dirty="0" smtClean="0"/>
              <a:t>That is, identifying and collecting data require knowledge</a:t>
            </a:r>
          </a:p>
          <a:p>
            <a:pPr lvl="0"/>
            <a:r>
              <a:rPr lang="en-US" dirty="0" smtClean="0"/>
              <a:t>Therefore, the hierarchy from data to knowledge is actually inverse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0711" y="4619466"/>
            <a:ext cx="95859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 err="1" smtClean="0"/>
              <a:t>Alavi</a:t>
            </a:r>
            <a:r>
              <a:rPr lang="en-US" sz="2000" dirty="0"/>
              <a:t>, M. and </a:t>
            </a:r>
            <a:r>
              <a:rPr lang="en-US" sz="2000" dirty="0" err="1"/>
              <a:t>Leidner</a:t>
            </a:r>
            <a:r>
              <a:rPr lang="en-US" sz="2000" dirty="0"/>
              <a:t>, D.E. (2001). Review: Knowledge management and knowledge management systems: Conceptual foundations and research issues. MIS Quarterly, 25, (1), </a:t>
            </a:r>
            <a:r>
              <a:rPr lang="en-US" sz="2000" dirty="0" smtClean="0"/>
              <a:t>107-136</a:t>
            </a:r>
            <a:r>
              <a:rPr lang="sv-SE" sz="2000" dirty="0" smtClean="0"/>
              <a:t>]</a:t>
            </a:r>
            <a:endParaRPr lang="sv-SE" sz="2000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06"/>
    </mc:Choice>
    <mc:Fallback xmlns="">
      <p:transition spd="slow" advTm="4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545"/>
            <a:ext cx="11082454" cy="1325563"/>
          </a:xfrm>
        </p:spPr>
        <p:txBody>
          <a:bodyPr/>
          <a:lstStyle/>
          <a:p>
            <a:r>
              <a:rPr lang="sv-SE" dirty="0" smtClean="0"/>
              <a:t>Questioning the hierarchy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Bernstein  (1999) asks the question: What is the opposite/inverse to data, information, knowledge</a:t>
            </a:r>
          </a:p>
          <a:p>
            <a:pPr marL="0" lvl="0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767841" y="3508851"/>
            <a:ext cx="9585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/>
              <a:t>Bernstein, J. H. (2011). The data-information-knowledge-wisdom hierarchy and its antithesis. </a:t>
            </a:r>
            <a:r>
              <a:rPr lang="en-US" sz="2000" i="1" dirty="0"/>
              <a:t>NASKO</a:t>
            </a:r>
            <a:r>
              <a:rPr lang="en-US" sz="2000" dirty="0"/>
              <a:t>, </a:t>
            </a:r>
            <a:r>
              <a:rPr lang="en-US" sz="2000" i="1" dirty="0"/>
              <a:t>2</a:t>
            </a:r>
            <a:r>
              <a:rPr lang="en-US" sz="2000" dirty="0"/>
              <a:t>(1), 68-75.</a:t>
            </a:r>
            <a:r>
              <a:rPr lang="sv-SE" sz="2000" dirty="0" smtClean="0"/>
              <a:t>]</a:t>
            </a:r>
            <a:endParaRPr lang="sv-SE" sz="2000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5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90"/>
    </mc:Choice>
    <mc:Fallback xmlns="">
      <p:transition spd="slow" advTm="3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545"/>
            <a:ext cx="11082454" cy="1325563"/>
          </a:xfrm>
        </p:spPr>
        <p:txBody>
          <a:bodyPr/>
          <a:lstStyle/>
          <a:p>
            <a:r>
              <a:rPr lang="sv-SE" dirty="0" smtClean="0"/>
              <a:t>Other views of knowledge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There are views which do not relate knowledge to information:</a:t>
            </a:r>
          </a:p>
          <a:p>
            <a:pPr marL="0" indent="0">
              <a:buNone/>
            </a:pPr>
            <a:r>
              <a:rPr lang="en-US" b="1" dirty="0" smtClean="0"/>
              <a:t>Knowledge is cognitive state of mind</a:t>
            </a:r>
            <a:r>
              <a:rPr lang="en-US" dirty="0" smtClean="0"/>
              <a:t>: knowledge is a state of knowing and understanding, and this knowing/understanding is gained through experience or study. That is, knowledge is the sum of what has been perceived, discovered and/or learned (Schubert et al, 1998)</a:t>
            </a:r>
          </a:p>
          <a:p>
            <a:pPr marL="0" indent="0">
              <a:buNone/>
            </a:pPr>
            <a:r>
              <a:rPr lang="sv-SE" b="1" dirty="0"/>
              <a:t>Knowledge is an object</a:t>
            </a:r>
            <a:r>
              <a:rPr lang="sv-SE" dirty="0"/>
              <a:t>: knowledge is a thing to be stored and manipulated (Zack, 1998) or a thing that is organized to facilitate access and retrieval (McQueen, 1999)</a:t>
            </a:r>
          </a:p>
          <a:p>
            <a:pPr marL="0" indent="0">
              <a:buNone/>
            </a:pPr>
            <a:endParaRPr lang="sv-SE" b="1" dirty="0" smtClean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lvl="0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681140" y="5530632"/>
            <a:ext cx="95859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 err="1"/>
              <a:t>Alavi</a:t>
            </a:r>
            <a:r>
              <a:rPr lang="en-US" sz="2000" dirty="0"/>
              <a:t>, M. and </a:t>
            </a:r>
            <a:r>
              <a:rPr lang="en-US" sz="2000" dirty="0" err="1"/>
              <a:t>Leidner</a:t>
            </a:r>
            <a:r>
              <a:rPr lang="en-US" sz="2000" dirty="0"/>
              <a:t>, D.E. (2001). Review: Knowledge management and knowledge management systems: Conceptual foundations and research issues. MIS Quarterly, 25, (1), 107-136</a:t>
            </a:r>
            <a:r>
              <a:rPr lang="en-US" sz="2000" dirty="0" smtClean="0"/>
              <a:t>.].</a:t>
            </a:r>
            <a:endParaRPr lang="sv-SE" sz="2000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67"/>
    </mc:Choice>
    <mc:Fallback xmlns="">
      <p:transition spd="slow" advTm="76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545"/>
            <a:ext cx="11082454" cy="1325563"/>
          </a:xfrm>
        </p:spPr>
        <p:txBody>
          <a:bodyPr/>
          <a:lstStyle/>
          <a:p>
            <a:r>
              <a:rPr lang="sv-SE" dirty="0" smtClean="0"/>
              <a:t>Other views of knowledge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 smtClean="0"/>
              <a:t>Knowledge is a process</a:t>
            </a:r>
            <a:r>
              <a:rPr lang="sv-SE" dirty="0" smtClean="0"/>
              <a:t>: knowledge is a procedure of applying expertise (Zack</a:t>
            </a:r>
            <a:r>
              <a:rPr lang="sv-SE" dirty="0"/>
              <a:t>, 1998</a:t>
            </a:r>
            <a:r>
              <a:rPr lang="sv-SE" dirty="0" smtClean="0"/>
              <a:t>)</a:t>
            </a:r>
          </a:p>
          <a:p>
            <a:pPr marL="0" lvl="0" indent="0">
              <a:buNone/>
            </a:pPr>
            <a:r>
              <a:rPr lang="sv-SE" b="1" dirty="0" smtClean="0"/>
              <a:t>Knowledge as a capability</a:t>
            </a:r>
            <a:r>
              <a:rPr lang="sv-SE" dirty="0" smtClean="0"/>
              <a:t>:  knowledge is a thing that have potentional to influence future actions </a:t>
            </a:r>
            <a:r>
              <a:rPr lang="sv-SE" dirty="0"/>
              <a:t>(Carlsson et al, 1998)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lvl="0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681140" y="5530632"/>
            <a:ext cx="95859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 err="1"/>
              <a:t>Alavi</a:t>
            </a:r>
            <a:r>
              <a:rPr lang="en-US" sz="2000" dirty="0"/>
              <a:t>, M. and </a:t>
            </a:r>
            <a:r>
              <a:rPr lang="en-US" sz="2000" dirty="0" err="1"/>
              <a:t>Leidner</a:t>
            </a:r>
            <a:r>
              <a:rPr lang="en-US" sz="2000" dirty="0"/>
              <a:t>, D.E. (2001). Review: Knowledge management and knowledge management systems: Conceptual foundations and research issues. MIS Quarterly, 25, (1), 107-136</a:t>
            </a:r>
            <a:r>
              <a:rPr lang="en-US" sz="2000" dirty="0" smtClean="0"/>
              <a:t>.].</a:t>
            </a:r>
            <a:endParaRPr lang="sv-SE" sz="2000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10"/>
    </mc:Choice>
    <mc:Fallback xmlns="">
      <p:transition spd="slow" advTm="40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focus in the course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can knowledge be managed in order to make an organization successful?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3"/>
    </mc:Choice>
    <mc:Fallback xmlns="">
      <p:transition spd="slow" advTm="9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545"/>
            <a:ext cx="11082454" cy="1325563"/>
          </a:xfrm>
        </p:spPr>
        <p:txBody>
          <a:bodyPr/>
          <a:lstStyle/>
          <a:p>
            <a:r>
              <a:rPr lang="sv-SE" dirty="0" smtClean="0"/>
              <a:t>Different view on knowledge 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082454" cy="472309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sv-SE" b="1" dirty="0" smtClean="0"/>
              <a:t>Different views on knowledge </a:t>
            </a:r>
            <a:r>
              <a:rPr lang="sv-SE" dirty="0" smtClean="0"/>
              <a:t>lead to different perception on KM (Carlsson et al, 1998), which </a:t>
            </a:r>
            <a:r>
              <a:rPr lang="sv-SE" b="1" dirty="0" smtClean="0"/>
              <a:t>lead to different strategies for KM </a:t>
            </a:r>
            <a:r>
              <a:rPr lang="sv-SE" dirty="0" smtClean="0"/>
              <a:t>and </a:t>
            </a:r>
            <a:r>
              <a:rPr lang="sv-SE" b="1" dirty="0" smtClean="0"/>
              <a:t>different views on IT system support</a:t>
            </a:r>
            <a:r>
              <a:rPr lang="sv-SE" dirty="0" smtClean="0"/>
              <a:t> (Shultz, 1998):</a:t>
            </a:r>
          </a:p>
          <a:p>
            <a:r>
              <a:rPr lang="en-US" b="1" dirty="0"/>
              <a:t>Knowledge is cognitive state of mind</a:t>
            </a:r>
            <a:r>
              <a:rPr lang="en-US" dirty="0"/>
              <a:t>: </a:t>
            </a:r>
            <a:r>
              <a:rPr lang="en-US" dirty="0" smtClean="0"/>
              <a:t>KM focuses on enhancing individual’s learning </a:t>
            </a:r>
          </a:p>
          <a:p>
            <a:r>
              <a:rPr lang="sv-SE" b="1" dirty="0" smtClean="0"/>
              <a:t>Knowledge as an object: </a:t>
            </a:r>
            <a:r>
              <a:rPr lang="sv-SE" dirty="0" smtClean="0"/>
              <a:t>KM focuses on building and managing knowledge stocks, and organizes access to these stocks</a:t>
            </a:r>
          </a:p>
          <a:p>
            <a:r>
              <a:rPr lang="sv-SE" b="1" dirty="0" smtClean="0"/>
              <a:t>Knowledge as a process: </a:t>
            </a:r>
            <a:r>
              <a:rPr lang="sv-SE" dirty="0" smtClean="0"/>
              <a:t>KM focuses on the knowledge flow and the processes of creation, sharing and distribution of knowledge</a:t>
            </a:r>
          </a:p>
          <a:p>
            <a:r>
              <a:rPr lang="sv-SE" b="1" dirty="0" smtClean="0"/>
              <a:t>Knowledge as a capability: </a:t>
            </a:r>
            <a:r>
              <a:rPr lang="sv-SE" dirty="0" smtClean="0"/>
              <a:t>KM focuses on building core competences and understand strategic advantages of know-how, and creation of  intellectual capital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lv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43"/>
    </mc:Choice>
    <mc:Fallback xmlns="">
      <p:transition spd="slow" advTm="113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Defining Knowledge Management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7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0"/>
    </mc:Choice>
    <mc:Fallback xmlns="">
      <p:transition spd="slow" advTm="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Defining</a:t>
            </a:r>
            <a:r>
              <a:rPr lang="sv-SE" dirty="0" smtClean="0"/>
              <a:t> KM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A definition</a:t>
            </a:r>
            <a:r>
              <a:rPr lang="sv-SE" sz="2400" dirty="0"/>
              <a:t>: </a:t>
            </a:r>
            <a:r>
              <a:rPr lang="sv-SE" sz="2400" b="1" dirty="0"/>
              <a:t>”KM is the leveraging of collective wisdom to increase responsiveness and innovation” </a:t>
            </a:r>
            <a:r>
              <a:rPr lang="sv-SE" sz="2400" dirty="0"/>
              <a:t>(Frappaolo, 2006)</a:t>
            </a:r>
          </a:p>
          <a:p>
            <a:r>
              <a:rPr lang="sv-SE" sz="2400" dirty="0"/>
              <a:t>The definition states that KM is an </a:t>
            </a:r>
            <a:r>
              <a:rPr lang="sv-SE" sz="2400" dirty="0" smtClean="0"/>
              <a:t>action/process: leveraging </a:t>
            </a:r>
            <a:endParaRPr lang="sv-SE" sz="2400" dirty="0"/>
          </a:p>
          <a:p>
            <a:r>
              <a:rPr lang="en-US" sz="2400" dirty="0"/>
              <a:t>Leveraging is a general term in finance for any technique to multiply gains from a certain input</a:t>
            </a:r>
            <a:endParaRPr lang="sv-SE" sz="2400" i="1" dirty="0"/>
          </a:p>
          <a:p>
            <a:r>
              <a:rPr lang="sv-SE" sz="2400" dirty="0" smtClean="0"/>
              <a:t>The </a:t>
            </a:r>
            <a:r>
              <a:rPr lang="sv-SE" sz="2400" dirty="0"/>
              <a:t>definition </a:t>
            </a:r>
            <a:r>
              <a:rPr lang="sv-SE" sz="2400" dirty="0" smtClean="0"/>
              <a:t>states </a:t>
            </a:r>
            <a:r>
              <a:rPr lang="sv-SE" sz="2400" dirty="0"/>
              <a:t>that </a:t>
            </a:r>
            <a:r>
              <a:rPr lang="sv-SE" sz="2400" dirty="0" smtClean="0"/>
              <a:t>the </a:t>
            </a:r>
            <a:r>
              <a:rPr lang="sv-SE" sz="2400" b="1" dirty="0" smtClean="0"/>
              <a:t>input</a:t>
            </a:r>
            <a:r>
              <a:rPr lang="sv-SE" sz="2400" dirty="0" smtClean="0"/>
              <a:t> is collective wisdom</a:t>
            </a:r>
            <a:endParaRPr lang="sv-SE" sz="2400" dirty="0"/>
          </a:p>
          <a:p>
            <a:r>
              <a:rPr lang="sv-SE" sz="2400" dirty="0"/>
              <a:t>The definition </a:t>
            </a:r>
            <a:r>
              <a:rPr lang="sv-SE" sz="2400" dirty="0" smtClean="0"/>
              <a:t>states that the </a:t>
            </a:r>
            <a:r>
              <a:rPr lang="sv-SE" sz="2400" b="1" dirty="0" smtClean="0"/>
              <a:t>output/outcome/result</a:t>
            </a:r>
            <a:r>
              <a:rPr lang="sv-SE" sz="2400" dirty="0" smtClean="0"/>
              <a:t> of the process (leveraging) are responsiveness </a:t>
            </a:r>
            <a:r>
              <a:rPr lang="sv-SE" sz="2400" dirty="0"/>
              <a:t>(i.e. </a:t>
            </a:r>
            <a:r>
              <a:rPr lang="en-US" sz="2400" dirty="0"/>
              <a:t>low </a:t>
            </a:r>
            <a:r>
              <a:rPr lang="en-US" sz="2400" dirty="0" smtClean="0"/>
              <a:t>delay </a:t>
            </a:r>
            <a:r>
              <a:rPr lang="en-US" sz="2400" dirty="0"/>
              <a:t>of the entire input-output-loop</a:t>
            </a:r>
            <a:r>
              <a:rPr lang="sv-SE" sz="2400" dirty="0" smtClean="0"/>
              <a:t>) </a:t>
            </a:r>
            <a:r>
              <a:rPr lang="sv-SE" sz="2400" dirty="0"/>
              <a:t>and innovation  </a:t>
            </a:r>
          </a:p>
          <a:p>
            <a:pPr marL="0" indent="0">
              <a:buNone/>
            </a:pPr>
            <a:endParaRPr lang="sv-SE" sz="2000" dirty="0"/>
          </a:p>
          <a:p>
            <a:pPr lvl="1"/>
            <a:endParaRPr lang="sv-SE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096000" y="569445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Frappaolo</a:t>
            </a:r>
            <a:r>
              <a:rPr lang="sv-SE" dirty="0"/>
              <a:t>: </a:t>
            </a:r>
            <a:r>
              <a:rPr lang="sv-SE" dirty="0" err="1"/>
              <a:t>Knowledge</a:t>
            </a:r>
            <a:r>
              <a:rPr lang="sv-SE" dirty="0"/>
              <a:t> Management, 2006]</a:t>
            </a:r>
          </a:p>
        </p:txBody>
      </p:sp>
    </p:spTree>
    <p:extLst>
      <p:ext uri="{BB962C8B-B14F-4D97-AF65-F5344CB8AC3E}">
        <p14:creationId xmlns:p14="http://schemas.microsoft.com/office/powerpoint/2010/main" val="34116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18"/>
    </mc:Choice>
    <mc:Fallback xmlns="">
      <p:transition spd="slow" advTm="9141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367808" y="3729607"/>
            <a:ext cx="3312368" cy="1944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IM vs KM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9483"/>
            <a:ext cx="9310936" cy="4525963"/>
          </a:xfrm>
        </p:spPr>
        <p:txBody>
          <a:bodyPr>
            <a:normAutofit/>
          </a:bodyPr>
          <a:lstStyle/>
          <a:p>
            <a:r>
              <a:rPr lang="sv-SE" sz="2400" b="1" dirty="0"/>
              <a:t>Information Management (IM</a:t>
            </a:r>
            <a:r>
              <a:rPr lang="sv-SE" sz="2400" b="1" dirty="0" smtClean="0"/>
              <a:t>) </a:t>
            </a:r>
            <a:r>
              <a:rPr lang="sv-SE" sz="2400" dirty="0" smtClean="0"/>
              <a:t>-  </a:t>
            </a:r>
            <a:r>
              <a:rPr lang="sv-SE" sz="2400" dirty="0"/>
              <a:t>manages planned (predetermined) responses to anticipated stimuli/input. These can be (at least partly) automated through </a:t>
            </a:r>
            <a:r>
              <a:rPr lang="sv-SE" sz="2400" dirty="0" smtClean="0"/>
              <a:t>IT</a:t>
            </a:r>
            <a:endParaRPr lang="sv-SE" sz="2400" dirty="0"/>
          </a:p>
          <a:p>
            <a:r>
              <a:rPr lang="sv-SE" sz="2400" b="1" dirty="0"/>
              <a:t>Knowledge management (KM</a:t>
            </a:r>
            <a:r>
              <a:rPr lang="sv-SE" sz="2400" b="1" dirty="0" smtClean="0"/>
              <a:t>) </a:t>
            </a:r>
            <a:r>
              <a:rPr lang="sv-SE" sz="2400" dirty="0" smtClean="0"/>
              <a:t>-  </a:t>
            </a:r>
            <a:r>
              <a:rPr lang="sv-SE" sz="2400" dirty="0"/>
              <a:t>manages innovative responses to new opportunities and challenges – it co-exists with intelligence and experience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2106" y="4707276"/>
            <a:ext cx="32403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9" idx="2"/>
          </p:cNvCxnSpPr>
          <p:nvPr/>
        </p:nvCxnSpPr>
        <p:spPr>
          <a:xfrm>
            <a:off x="6023992" y="3801615"/>
            <a:ext cx="0" cy="18722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99556" y="458044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/>
              <a:t>Response</a:t>
            </a:r>
            <a:endParaRPr lang="sv-S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75694" y="633144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Stimuli/Input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9656" y="408964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Unplanned</a:t>
            </a:r>
            <a:endParaRPr lang="sv-SE" dirty="0"/>
          </a:p>
        </p:txBody>
      </p:sp>
      <p:sp>
        <p:nvSpPr>
          <p:cNvPr id="14" name="TextBox 13"/>
          <p:cNvSpPr txBox="1"/>
          <p:nvPr/>
        </p:nvSpPr>
        <p:spPr>
          <a:xfrm>
            <a:off x="3287688" y="509775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Planned</a:t>
            </a:r>
            <a:endParaRPr lang="sv-SE" dirty="0"/>
          </a:p>
        </p:txBody>
      </p:sp>
      <p:sp>
        <p:nvSpPr>
          <p:cNvPr id="15" name="TextBox 14"/>
          <p:cNvSpPr txBox="1"/>
          <p:nvPr/>
        </p:nvSpPr>
        <p:spPr>
          <a:xfrm>
            <a:off x="4511824" y="588984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Anticipated</a:t>
            </a:r>
            <a:endParaRPr lang="sv-SE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0" y="588055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Unanticipated</a:t>
            </a:r>
            <a:endParaRPr lang="sv-SE" dirty="0"/>
          </a:p>
        </p:txBody>
      </p:sp>
      <p:sp>
        <p:nvSpPr>
          <p:cNvPr id="17" name="TextBox 16"/>
          <p:cNvSpPr txBox="1"/>
          <p:nvPr/>
        </p:nvSpPr>
        <p:spPr>
          <a:xfrm>
            <a:off x="4727848" y="488173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Arial Black" pitchFamily="34" charset="0"/>
              </a:rPr>
              <a:t>IM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27848" y="394563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Arial Black" pitchFamily="34" charset="0"/>
              </a:rPr>
              <a:t>KM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12024" y="394563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Arial Black" pitchFamily="34" charset="0"/>
              </a:rPr>
              <a:t>KM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12024" y="488173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Arial Black" pitchFamily="34" charset="0"/>
              </a:rPr>
              <a:t>KM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9021834" y="338835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Frappaolo</a:t>
            </a:r>
            <a:r>
              <a:rPr lang="sv-SE" dirty="0"/>
              <a:t>: </a:t>
            </a:r>
            <a:r>
              <a:rPr lang="sv-SE" dirty="0" err="1"/>
              <a:t>Knowledge</a:t>
            </a:r>
            <a:r>
              <a:rPr lang="sv-SE" dirty="0"/>
              <a:t> Management, 2006]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8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89"/>
    </mc:Choice>
    <mc:Fallback xmlns="">
      <p:transition spd="slow" advTm="138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KM has </a:t>
            </a:r>
            <a:r>
              <a:rPr lang="sv-SE" dirty="0" err="1" smtClean="0"/>
              <a:t>many</a:t>
            </a:r>
            <a:r>
              <a:rPr lang="sv-SE" dirty="0" smtClean="0"/>
              <a:t> </a:t>
            </a:r>
            <a:r>
              <a:rPr lang="sv-SE" dirty="0" err="1" smtClean="0"/>
              <a:t>names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dirty="0" err="1"/>
              <a:t>Knowledge</a:t>
            </a:r>
            <a:r>
              <a:rPr lang="sv-SE" sz="2400" dirty="0"/>
              <a:t> Management</a:t>
            </a:r>
          </a:p>
          <a:p>
            <a:r>
              <a:rPr lang="sv-SE" sz="2400" dirty="0" err="1"/>
              <a:t>Intellectual</a:t>
            </a:r>
            <a:r>
              <a:rPr lang="sv-SE" sz="2400" dirty="0"/>
              <a:t> Capital</a:t>
            </a:r>
          </a:p>
          <a:p>
            <a:r>
              <a:rPr lang="sv-SE" sz="2400" dirty="0" err="1"/>
              <a:t>Content</a:t>
            </a:r>
            <a:r>
              <a:rPr lang="sv-SE" sz="2400" dirty="0"/>
              <a:t> Management</a:t>
            </a:r>
          </a:p>
          <a:p>
            <a:r>
              <a:rPr lang="sv-SE" sz="2400" dirty="0"/>
              <a:t>…</a:t>
            </a:r>
          </a:p>
          <a:p>
            <a:pPr>
              <a:buNone/>
            </a:pPr>
            <a:endParaRPr lang="sv-SE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5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4"/>
    </mc:Choice>
    <mc:Fallback xmlns="">
      <p:transition spd="slow" advTm="1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Today’s status for KM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223" y="1559859"/>
            <a:ext cx="8229600" cy="4853136"/>
          </a:xfrm>
        </p:spPr>
        <p:txBody>
          <a:bodyPr>
            <a:normAutofit lnSpcReduction="10000"/>
          </a:bodyPr>
          <a:lstStyle/>
          <a:p>
            <a:r>
              <a:rPr lang="sv-SE" sz="2400" dirty="0"/>
              <a:t>Today, there are </a:t>
            </a:r>
            <a:r>
              <a:rPr lang="sv-SE" sz="2400" b="1" dirty="0"/>
              <a:t>many succesful KM initiative and applications </a:t>
            </a:r>
            <a:r>
              <a:rPr lang="sv-SE" sz="2400" dirty="0"/>
              <a:t>introduced in organisations, such as:</a:t>
            </a:r>
          </a:p>
          <a:p>
            <a:pPr lvl="1"/>
            <a:r>
              <a:rPr lang="sv-SE" sz="2000" dirty="0"/>
              <a:t>best practices, </a:t>
            </a:r>
          </a:p>
          <a:p>
            <a:pPr lvl="1"/>
            <a:r>
              <a:rPr lang="sv-SE" sz="2000" dirty="0"/>
              <a:t>content management, </a:t>
            </a:r>
          </a:p>
          <a:p>
            <a:pPr lvl="1"/>
            <a:r>
              <a:rPr lang="sv-SE" sz="2000" dirty="0"/>
              <a:t>community of practices, </a:t>
            </a:r>
          </a:p>
          <a:p>
            <a:pPr lvl="1"/>
            <a:r>
              <a:rPr lang="sv-SE" sz="2000" dirty="0"/>
              <a:t>social media, </a:t>
            </a:r>
          </a:p>
          <a:p>
            <a:pPr lvl="1"/>
            <a:r>
              <a:rPr lang="sv-SE" sz="2000" dirty="0"/>
              <a:t>e-learning, </a:t>
            </a:r>
          </a:p>
          <a:p>
            <a:pPr lvl="1"/>
            <a:r>
              <a:rPr lang="sv-SE" sz="2000" dirty="0"/>
              <a:t>knowledge bases, </a:t>
            </a:r>
          </a:p>
          <a:p>
            <a:pPr lvl="1"/>
            <a:r>
              <a:rPr lang="sv-SE" sz="2000" dirty="0"/>
              <a:t>knowledge management system</a:t>
            </a:r>
          </a:p>
          <a:p>
            <a:pPr lvl="1"/>
            <a:r>
              <a:rPr lang="sv-SE" sz="2000" dirty="0"/>
              <a:t>business intelligence solutions, </a:t>
            </a:r>
          </a:p>
          <a:p>
            <a:pPr lvl="1"/>
            <a:r>
              <a:rPr lang="sv-SE" sz="2000" dirty="0"/>
              <a:t>expert and rules based </a:t>
            </a:r>
            <a:r>
              <a:rPr lang="sv-SE" sz="2000" dirty="0" smtClean="0"/>
              <a:t>systems</a:t>
            </a:r>
          </a:p>
          <a:p>
            <a:pPr lvl="1"/>
            <a:r>
              <a:rPr lang="sv-SE" sz="2000" dirty="0" smtClean="0"/>
              <a:t>...</a:t>
            </a:r>
            <a:endParaRPr lang="sv-SE" sz="2000" dirty="0"/>
          </a:p>
          <a:p>
            <a:r>
              <a:rPr lang="sv-SE" sz="2400" dirty="0"/>
              <a:t>The </a:t>
            </a:r>
            <a:r>
              <a:rPr lang="sv-SE" sz="2400" dirty="0" smtClean="0"/>
              <a:t>litterature in the course presents </a:t>
            </a:r>
            <a:r>
              <a:rPr lang="sv-SE" sz="2400" dirty="0"/>
              <a:t>many examples of successful KM initiatives and </a:t>
            </a:r>
            <a:r>
              <a:rPr lang="sv-SE" sz="2400" dirty="0" smtClean="0"/>
              <a:t>applications</a:t>
            </a:r>
            <a:endParaRPr lang="sv-SE" sz="2400" dirty="0"/>
          </a:p>
          <a:p>
            <a:pPr marL="0" indent="0">
              <a:buNone/>
            </a:pPr>
            <a:endParaRPr lang="sv-SE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4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32"/>
    </mc:Choice>
    <mc:Fallback xmlns="">
      <p:transition spd="slow" advTm="45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Today’s status for KM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670" y="1690688"/>
            <a:ext cx="10887635" cy="4853136"/>
          </a:xfrm>
        </p:spPr>
        <p:txBody>
          <a:bodyPr>
            <a:normAutofit/>
          </a:bodyPr>
          <a:lstStyle/>
          <a:p>
            <a:r>
              <a:rPr lang="sv-SE" sz="2400" dirty="0"/>
              <a:t>There are </a:t>
            </a:r>
            <a:r>
              <a:rPr lang="sv-SE" sz="2400" b="1" dirty="0"/>
              <a:t>also many non-successful KM </a:t>
            </a:r>
            <a:r>
              <a:rPr lang="sv-SE" sz="2400" b="1" dirty="0" smtClean="0"/>
              <a:t>initiatives</a:t>
            </a:r>
            <a:endParaRPr lang="sv-SE" sz="2400" dirty="0" smtClean="0"/>
          </a:p>
          <a:p>
            <a:r>
              <a:rPr lang="sv-SE" sz="2400" dirty="0" smtClean="0"/>
              <a:t>A common reason for </a:t>
            </a:r>
            <a:r>
              <a:rPr lang="sv-SE" sz="2400" dirty="0"/>
              <a:t>KM failures are that the initiatives are </a:t>
            </a:r>
            <a:r>
              <a:rPr lang="sv-SE" sz="2400" b="1" dirty="0"/>
              <a:t>too technical, not considering business </a:t>
            </a:r>
            <a:r>
              <a:rPr lang="sv-SE" sz="2400" b="1" dirty="0" smtClean="0"/>
              <a:t>issues</a:t>
            </a:r>
          </a:p>
          <a:p>
            <a:r>
              <a:rPr lang="sv-SE" sz="2400" dirty="0" smtClean="0"/>
              <a:t>This results </a:t>
            </a:r>
            <a:r>
              <a:rPr lang="sv-SE" sz="2400" dirty="0"/>
              <a:t>in </a:t>
            </a:r>
            <a:r>
              <a:rPr lang="sv-SE" sz="2400" b="1" dirty="0" smtClean="0"/>
              <a:t>KM </a:t>
            </a:r>
            <a:r>
              <a:rPr lang="sv-SE" sz="2400" b="1" dirty="0"/>
              <a:t>solutions </a:t>
            </a:r>
            <a:r>
              <a:rPr lang="sv-SE" sz="2400" b="1" dirty="0" smtClean="0"/>
              <a:t>that are </a:t>
            </a:r>
            <a:r>
              <a:rPr lang="sv-SE" sz="2400" b="1" dirty="0"/>
              <a:t>not being used in practice after implementation </a:t>
            </a:r>
            <a:r>
              <a:rPr lang="sv-SE" sz="2400" dirty="0"/>
              <a:t>(similar to many non-successful IT related initiatives)</a:t>
            </a:r>
          </a:p>
          <a:p>
            <a:pPr marL="0" indent="0">
              <a:buNone/>
            </a:pPr>
            <a:endParaRPr lang="sv-SE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90"/>
    </mc:Choice>
    <mc:Fallback xmlns="">
      <p:transition spd="slow" advTm="83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Why KM?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9861"/>
            <a:ext cx="10847294" cy="4853135"/>
          </a:xfrm>
        </p:spPr>
        <p:txBody>
          <a:bodyPr>
            <a:normAutofit/>
          </a:bodyPr>
          <a:lstStyle/>
          <a:p>
            <a:r>
              <a:rPr lang="sv-SE" sz="2400" dirty="0" smtClean="0"/>
              <a:t>KM can make the organisations more </a:t>
            </a:r>
            <a:r>
              <a:rPr lang="sv-SE" sz="2400" b="1" dirty="0" smtClean="0"/>
              <a:t>efficient/productive, flexible, innovative</a:t>
            </a:r>
            <a:r>
              <a:rPr lang="sv-SE" sz="2400" dirty="0" smtClean="0"/>
              <a:t>, and support the organization </a:t>
            </a:r>
            <a:r>
              <a:rPr lang="sv-SE" sz="2400" b="1" dirty="0" smtClean="0"/>
              <a:t>providing higher quality services and goods</a:t>
            </a:r>
          </a:p>
          <a:p>
            <a:r>
              <a:rPr lang="sv-SE" sz="2400" b="1" dirty="0" smtClean="0"/>
              <a:t>Peter </a:t>
            </a:r>
            <a:r>
              <a:rPr lang="sv-SE" sz="2400" b="1" dirty="0"/>
              <a:t>Druker: </a:t>
            </a:r>
            <a:r>
              <a:rPr lang="sv-SE" sz="2400" dirty="0"/>
              <a:t>Knowledge has become the </a:t>
            </a:r>
            <a:r>
              <a:rPr lang="sv-SE" sz="2400" b="1" dirty="0"/>
              <a:t>key economic resource </a:t>
            </a:r>
            <a:r>
              <a:rPr lang="sv-SE" sz="2400" dirty="0"/>
              <a:t>and the dominate – and perhaps the only </a:t>
            </a:r>
            <a:r>
              <a:rPr lang="sv-SE" sz="2400" b="1" dirty="0"/>
              <a:t>– source to compatitive advantage</a:t>
            </a:r>
            <a:r>
              <a:rPr lang="sv-SE" sz="2400" dirty="0"/>
              <a:t>, that is, to make the organisation stronger in the competition in the market </a:t>
            </a:r>
            <a:endParaRPr lang="sv-SE" sz="2400" dirty="0" smtClean="0"/>
          </a:p>
          <a:p>
            <a:r>
              <a:rPr lang="sv-SE" sz="2400" dirty="0" smtClean="0"/>
              <a:t>A </a:t>
            </a:r>
            <a:r>
              <a:rPr lang="sv-SE" sz="2400" b="1" dirty="0" smtClean="0"/>
              <a:t>knowledge based perspective of the firm </a:t>
            </a:r>
            <a:r>
              <a:rPr lang="sv-SE" sz="2400" dirty="0" smtClean="0"/>
              <a:t>– knowledge based resources are difficult to imitated and social complex, and can, therefore, </a:t>
            </a:r>
            <a:r>
              <a:rPr lang="sv-SE" sz="2400" dirty="0" smtClean="0"/>
              <a:t>produce </a:t>
            </a:r>
            <a:r>
              <a:rPr lang="sv-SE" sz="2400" dirty="0" smtClean="0"/>
              <a:t>long-term sustainable competitive advantage</a:t>
            </a:r>
            <a:endParaRPr lang="sv-SE" sz="2400" dirty="0"/>
          </a:p>
          <a:p>
            <a:pPr marL="0" indent="0">
              <a:buNone/>
            </a:pPr>
            <a:endParaRPr lang="sv-SE" sz="2000" dirty="0"/>
          </a:p>
          <a:p>
            <a:endParaRPr lang="sv-SE" sz="2000" dirty="0"/>
          </a:p>
          <a:p>
            <a:endParaRPr lang="sv-SE" sz="2000" dirty="0"/>
          </a:p>
          <a:p>
            <a:endParaRPr lang="sv-SE" sz="2200" dirty="0"/>
          </a:p>
          <a:p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01"/>
    </mc:Choice>
    <mc:Fallback xmlns="">
      <p:transition spd="slow" advTm="13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Why KM?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b="1" dirty="0"/>
              <a:t>Companies are aquired for many times their book values</a:t>
            </a:r>
            <a:r>
              <a:rPr lang="sv-SE" sz="2400" dirty="0"/>
              <a:t>. For example, IBM bought Lotus for 14 times their book </a:t>
            </a:r>
            <a:r>
              <a:rPr lang="sv-SE" sz="2400" dirty="0" smtClean="0"/>
              <a:t>value </a:t>
            </a:r>
            <a:endParaRPr lang="sv-SE" sz="2400" dirty="0"/>
          </a:p>
          <a:p>
            <a:r>
              <a:rPr lang="sv-SE" sz="2400" b="1" dirty="0"/>
              <a:t>What do the buyers pay for? </a:t>
            </a:r>
          </a:p>
          <a:p>
            <a:r>
              <a:rPr lang="sv-SE" sz="2400" dirty="0"/>
              <a:t>Mainly, the buyer pay for the </a:t>
            </a:r>
            <a:r>
              <a:rPr lang="sv-SE" sz="2400" b="1" dirty="0"/>
              <a:t>companies’ knowledge about practices, products (that is, goods and services) and markets/customers</a:t>
            </a:r>
          </a:p>
          <a:p>
            <a:r>
              <a:rPr lang="sv-SE" sz="2400" dirty="0"/>
              <a:t>Moreover, companies are not only valued for their current products and market share, but also for its </a:t>
            </a:r>
            <a:r>
              <a:rPr lang="sv-SE" sz="2400" b="1" dirty="0"/>
              <a:t>potential for making use of its knowledge resources (e.g. experiences and know-how) in the </a:t>
            </a:r>
            <a:r>
              <a:rPr lang="sv-SE" sz="2400" b="1" dirty="0" smtClean="0"/>
              <a:t>future</a:t>
            </a:r>
            <a:endParaRPr lang="sv-SE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735960" y="615601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Frappaolo</a:t>
            </a:r>
            <a:r>
              <a:rPr lang="sv-SE" dirty="0"/>
              <a:t>: </a:t>
            </a:r>
            <a:r>
              <a:rPr lang="sv-SE" dirty="0" err="1"/>
              <a:t>Knowledge</a:t>
            </a:r>
            <a:r>
              <a:rPr lang="sv-SE" dirty="0"/>
              <a:t> Management, 2006]</a:t>
            </a: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7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25"/>
    </mc:Choice>
    <mc:Fallback xmlns="">
      <p:transition spd="slow" advTm="53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Defining Knowledge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"/>
    </mc:Choice>
    <mc:Fallback xmlns="">
      <p:transition spd="slow" advTm="1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Defining knowledge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Data, information and knowledge </a:t>
            </a:r>
            <a:r>
              <a:rPr lang="en-US" b="1" dirty="0" smtClean="0"/>
              <a:t>hierarchy </a:t>
            </a:r>
            <a:r>
              <a:rPr lang="en-US" dirty="0" smtClean="0"/>
              <a:t>is used for defining knowledge and differentiated it from information and data</a:t>
            </a:r>
            <a:endParaRPr lang="en-US" dirty="0"/>
          </a:p>
          <a:p>
            <a:r>
              <a:rPr lang="en-US" b="1" dirty="0" smtClean="0"/>
              <a:t>Knowledge</a:t>
            </a:r>
            <a:r>
              <a:rPr lang="en-US" dirty="0" smtClean="0"/>
              <a:t> is often defined in terms of information</a:t>
            </a:r>
          </a:p>
          <a:p>
            <a:r>
              <a:rPr lang="en-US" b="1" dirty="0" smtClean="0"/>
              <a:t>Information</a:t>
            </a:r>
            <a:r>
              <a:rPr lang="en-US" dirty="0" smtClean="0"/>
              <a:t> is often defined in terms of data</a:t>
            </a:r>
            <a:endParaRPr lang="en-US" b="1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9" name="Isosceles Triangle 8"/>
          <p:cNvSpPr/>
          <p:nvPr/>
        </p:nvSpPr>
        <p:spPr>
          <a:xfrm>
            <a:off x="3268131" y="4176297"/>
            <a:ext cx="5080000" cy="175037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860800" y="5469771"/>
            <a:ext cx="3793067" cy="157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56667" y="4986566"/>
            <a:ext cx="23431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92749" y="5483990"/>
            <a:ext cx="1236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Data</a:t>
            </a:r>
            <a:endParaRPr lang="sv-SE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050366" y="5019913"/>
            <a:ext cx="200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Information</a:t>
            </a:r>
            <a:endParaRPr lang="sv-SE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5094817" y="4524901"/>
            <a:ext cx="200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Knowledge</a:t>
            </a:r>
            <a:endParaRPr lang="sv-SE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9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5"/>
    </mc:Choice>
    <mc:Fallback xmlns="">
      <p:transition spd="slow" advTm="23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2447" cy="1325563"/>
          </a:xfrm>
        </p:spPr>
        <p:txBody>
          <a:bodyPr/>
          <a:lstStyle/>
          <a:p>
            <a:r>
              <a:rPr lang="sv-SE" dirty="0" smtClean="0"/>
              <a:t>The data</a:t>
            </a:r>
            <a:r>
              <a:rPr lang="sv-SE" dirty="0"/>
              <a:t>, information and knowledge 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="1" dirty="0" smtClean="0"/>
              <a:t> Data</a:t>
            </a:r>
            <a:r>
              <a:rPr lang="en-US" b="1" dirty="0"/>
              <a:t>, information and knowledge </a:t>
            </a:r>
            <a:r>
              <a:rPr lang="en-US" b="1" dirty="0" smtClean="0"/>
              <a:t>hierarchy </a:t>
            </a:r>
            <a:r>
              <a:rPr lang="en-US" dirty="0" smtClean="0"/>
              <a:t>assumes that concepts </a:t>
            </a:r>
            <a:r>
              <a:rPr lang="en-US" dirty="0"/>
              <a:t>higher up in the hierarchy are </a:t>
            </a:r>
            <a:r>
              <a:rPr lang="en-US" b="1" dirty="0" smtClean="0"/>
              <a:t>providing </a:t>
            </a:r>
            <a:r>
              <a:rPr lang="en-US" b="1" dirty="0"/>
              <a:t>higher value </a:t>
            </a:r>
            <a:r>
              <a:rPr lang="en-US" dirty="0"/>
              <a:t>than concepts lower down, from an actor’s perspective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9" name="Isosceles Triangle 8"/>
          <p:cNvSpPr/>
          <p:nvPr/>
        </p:nvSpPr>
        <p:spPr>
          <a:xfrm>
            <a:off x="3268131" y="4176297"/>
            <a:ext cx="5080000" cy="175037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860800" y="5469771"/>
            <a:ext cx="3793067" cy="157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56667" y="4986566"/>
            <a:ext cx="23431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92749" y="5483990"/>
            <a:ext cx="1236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Data</a:t>
            </a:r>
            <a:endParaRPr lang="sv-SE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050366" y="5019913"/>
            <a:ext cx="200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Information</a:t>
            </a:r>
            <a:endParaRPr lang="sv-SE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5094817" y="4524901"/>
            <a:ext cx="200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Knowledge</a:t>
            </a:r>
            <a:endParaRPr lang="sv-SE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9194561" y="4047067"/>
            <a:ext cx="0" cy="189653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45889" y="4810667"/>
            <a:ext cx="916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value</a:t>
            </a:r>
            <a:endParaRPr lang="sv-S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313094" y="3938488"/>
            <a:ext cx="781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i="1" dirty="0" smtClean="0"/>
              <a:t>high</a:t>
            </a:r>
            <a:endParaRPr lang="sv-SE" sz="20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9362307" y="5627122"/>
            <a:ext cx="781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i="1" dirty="0" smtClean="0"/>
              <a:t>low</a:t>
            </a:r>
            <a:endParaRPr lang="sv-SE" sz="2000" i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8539627" y="2935004"/>
            <a:ext cx="61734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/>
              <a:t>Rowley, J. E. (2007). The wisdom hierarchy: representations of the DIKW hierarchy. </a:t>
            </a:r>
            <a:r>
              <a:rPr lang="en-US" sz="2000" i="1" dirty="0"/>
              <a:t>Journal of information science</a:t>
            </a:r>
            <a:r>
              <a:rPr lang="en-US" sz="2000" dirty="0"/>
              <a:t>.</a:t>
            </a:r>
            <a:r>
              <a:rPr lang="sv-SE" sz="2000" dirty="0" smtClean="0"/>
              <a:t>]</a:t>
            </a:r>
            <a:endParaRPr lang="sv-SE" sz="2000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4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9"/>
    </mc:Choice>
    <mc:Fallback xmlns="">
      <p:transition spd="slow" advTm="19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Other concepts added to the hierarchy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6811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Sometimes other concepts are added in the hierarchy, for example:</a:t>
            </a:r>
          </a:p>
          <a:p>
            <a:r>
              <a:rPr lang="en-US" b="1" dirty="0"/>
              <a:t>Signals </a:t>
            </a:r>
            <a:endParaRPr lang="en-US" b="1" dirty="0" smtClean="0"/>
          </a:p>
          <a:p>
            <a:r>
              <a:rPr lang="en-US" b="1" dirty="0" smtClean="0"/>
              <a:t>Understanding</a:t>
            </a:r>
            <a:endParaRPr lang="en-US" b="1" dirty="0"/>
          </a:p>
          <a:p>
            <a:r>
              <a:rPr lang="en-US" b="1" dirty="0" smtClean="0"/>
              <a:t>Wisdom </a:t>
            </a:r>
            <a:r>
              <a:rPr lang="en-US" dirty="0"/>
              <a:t>(thereby called the DIKW </a:t>
            </a:r>
            <a:r>
              <a:rPr lang="en-US" dirty="0" smtClean="0"/>
              <a:t>hierarchy, which stands </a:t>
            </a:r>
            <a:r>
              <a:rPr lang="en-US" dirty="0"/>
              <a:t>for data, information, knowledge, wisdom)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8458945" y="2625723"/>
            <a:ext cx="61734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/>
              <a:t>Rowley, J. E. (2007). The wisdom hierarchy: representations of the DIKW hierarchy. </a:t>
            </a:r>
            <a:r>
              <a:rPr lang="en-US" sz="2000" i="1" dirty="0"/>
              <a:t>Journal of information science</a:t>
            </a:r>
            <a:r>
              <a:rPr lang="en-US" sz="2000" dirty="0"/>
              <a:t>.</a:t>
            </a:r>
            <a:r>
              <a:rPr lang="sv-SE" sz="2000" dirty="0" smtClean="0"/>
              <a:t>]</a:t>
            </a:r>
            <a:endParaRPr lang="sv-SE" sz="2000" dirty="0"/>
          </a:p>
          <a:p>
            <a:endParaRPr lang="sv-SE" dirty="0"/>
          </a:p>
        </p:txBody>
      </p:sp>
      <p:sp>
        <p:nvSpPr>
          <p:cNvPr id="6" name="Isosceles Triangle 5"/>
          <p:cNvSpPr/>
          <p:nvPr/>
        </p:nvSpPr>
        <p:spPr>
          <a:xfrm>
            <a:off x="2299447" y="4176297"/>
            <a:ext cx="7032812" cy="2385868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829050" y="5479068"/>
            <a:ext cx="3971178" cy="140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20595" y="5097528"/>
            <a:ext cx="26765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93141" y="5800006"/>
            <a:ext cx="1236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Data</a:t>
            </a:r>
            <a:endParaRPr lang="sv-SE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40282" y="5468193"/>
            <a:ext cx="200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Information</a:t>
            </a:r>
            <a:endParaRPr lang="sv-SE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27582" y="5097528"/>
            <a:ext cx="200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Knowledge</a:t>
            </a:r>
            <a:endParaRPr lang="sv-SE" sz="24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402106" y="5862917"/>
            <a:ext cx="4921623" cy="184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810435" y="6202276"/>
            <a:ext cx="5957047" cy="389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76601" y="6154111"/>
            <a:ext cx="1236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Signals</a:t>
            </a:r>
            <a:endParaRPr lang="sv-SE" sz="2400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4922618" y="4773706"/>
            <a:ext cx="1724586" cy="55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48599" y="4701683"/>
            <a:ext cx="202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Understanding</a:t>
            </a:r>
            <a:endParaRPr lang="sv-SE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5248962" y="4387142"/>
            <a:ext cx="202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Wisdom</a:t>
            </a:r>
            <a:endParaRPr lang="sv-SE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1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85"/>
    </mc:Choice>
    <mc:Fallback xmlns="">
      <p:transition spd="slow" advTm="26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sv-SE" dirty="0"/>
              <a:t>The </a:t>
            </a:r>
            <a:r>
              <a:rPr lang="sv-SE" dirty="0" smtClean="0"/>
              <a:t>data</a:t>
            </a:r>
            <a:r>
              <a:rPr lang="sv-SE" dirty="0"/>
              <a:t>, information and knowledge </a:t>
            </a:r>
            <a:r>
              <a:rPr lang="sv-SE" dirty="0" smtClean="0"/>
              <a:t>hierarchy – an example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Ackoff</a:t>
            </a:r>
            <a:r>
              <a:rPr lang="en-US" dirty="0"/>
              <a:t> </a:t>
            </a:r>
            <a:r>
              <a:rPr lang="en-US" dirty="0" smtClean="0"/>
              <a:t>(1989): </a:t>
            </a:r>
          </a:p>
          <a:p>
            <a:pPr lvl="0"/>
            <a:r>
              <a:rPr lang="en-US" b="1" dirty="0"/>
              <a:t>Data: </a:t>
            </a:r>
            <a:r>
              <a:rPr lang="en-US" dirty="0"/>
              <a:t>Symbols</a:t>
            </a:r>
            <a:endParaRPr lang="sv-SE" dirty="0"/>
          </a:p>
          <a:p>
            <a:pPr lvl="0"/>
            <a:r>
              <a:rPr lang="en-US" b="1" dirty="0"/>
              <a:t>Information: </a:t>
            </a:r>
            <a:r>
              <a:rPr lang="en-US" dirty="0" smtClean="0"/>
              <a:t>Data that are processed to be useful. Answers who</a:t>
            </a:r>
            <a:r>
              <a:rPr lang="en-US" dirty="0"/>
              <a:t>, what, where, and when questions</a:t>
            </a:r>
            <a:endParaRPr lang="sv-SE" dirty="0"/>
          </a:p>
          <a:p>
            <a:pPr lvl="0"/>
            <a:r>
              <a:rPr lang="en-US" b="1" dirty="0"/>
              <a:t>Knowledge: </a:t>
            </a:r>
            <a:r>
              <a:rPr lang="en-US" dirty="0"/>
              <a:t>Application of data and </a:t>
            </a:r>
            <a:r>
              <a:rPr lang="en-US" dirty="0" smtClean="0"/>
              <a:t>information. Answers </a:t>
            </a:r>
            <a:r>
              <a:rPr lang="en-US" dirty="0"/>
              <a:t>how </a:t>
            </a:r>
            <a:r>
              <a:rPr lang="en-US" dirty="0" smtClean="0"/>
              <a:t>questions </a:t>
            </a:r>
          </a:p>
          <a:p>
            <a:pPr lvl="0"/>
            <a:r>
              <a:rPr lang="en-US" b="1" dirty="0" smtClean="0"/>
              <a:t>Understanding</a:t>
            </a:r>
            <a:r>
              <a:rPr lang="en-US" b="1" dirty="0"/>
              <a:t>: </a:t>
            </a:r>
            <a:r>
              <a:rPr lang="en-US" dirty="0" smtClean="0"/>
              <a:t>Answers why questions</a:t>
            </a:r>
            <a:endParaRPr lang="sv-SE" dirty="0"/>
          </a:p>
          <a:p>
            <a:r>
              <a:rPr lang="en-US" b="1" dirty="0"/>
              <a:t>Wisdom: </a:t>
            </a:r>
            <a:r>
              <a:rPr lang="en-US" dirty="0"/>
              <a:t>Evaluated </a:t>
            </a:r>
            <a:r>
              <a:rPr lang="en-US" dirty="0" smtClean="0"/>
              <a:t>understanding, judgement </a:t>
            </a:r>
            <a:endParaRPr lang="sv-SE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38200" y="5838409"/>
            <a:ext cx="93009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</a:t>
            </a:r>
            <a:r>
              <a:rPr lang="en-US" sz="2000" dirty="0" err="1" smtClean="0"/>
              <a:t>Ackoff</a:t>
            </a:r>
            <a:r>
              <a:rPr lang="en-US" sz="2000" dirty="0"/>
              <a:t>, R.L. (1989). From Data to Wisdom. Journal of Applies Systems Analysis, 16, </a:t>
            </a:r>
            <a:r>
              <a:rPr lang="en-US" sz="2000" dirty="0" smtClean="0"/>
              <a:t>3-9].</a:t>
            </a:r>
            <a:endParaRPr lang="sv-SE" sz="2000" dirty="0"/>
          </a:p>
          <a:p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63"/>
    </mc:Choice>
    <mc:Fallback xmlns="">
      <p:transition spd="slow" advTm="57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Defining Data in the hierarchy – examples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Data</a:t>
            </a:r>
            <a:r>
              <a:rPr lang="en-US" dirty="0" smtClean="0"/>
              <a:t> can be defined as: </a:t>
            </a:r>
          </a:p>
          <a:p>
            <a:pPr lvl="1"/>
            <a:r>
              <a:rPr lang="en-US" dirty="0" smtClean="0"/>
              <a:t>signals, </a:t>
            </a:r>
          </a:p>
          <a:p>
            <a:pPr lvl="1"/>
            <a:r>
              <a:rPr lang="en-US" dirty="0" smtClean="0"/>
              <a:t>symbols, </a:t>
            </a:r>
          </a:p>
          <a:p>
            <a:pPr lvl="1"/>
            <a:r>
              <a:rPr lang="en-US" dirty="0" smtClean="0"/>
              <a:t>raw </a:t>
            </a:r>
            <a:r>
              <a:rPr lang="en-US" dirty="0"/>
              <a:t>numbers, </a:t>
            </a:r>
            <a:endParaRPr lang="en-US" dirty="0" smtClean="0"/>
          </a:p>
          <a:p>
            <a:pPr lvl="1"/>
            <a:r>
              <a:rPr lang="en-US" dirty="0" smtClean="0"/>
              <a:t>unprocessed and unorganized facts, </a:t>
            </a:r>
            <a:r>
              <a:rPr lang="en-US" dirty="0" err="1" smtClean="0"/>
              <a:t>etc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83037" y="5849989"/>
            <a:ext cx="9585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/>
              <a:t>Rowley, J. E. (2007). The wisdom hierarchy: representations of the DIKW hierarchy. </a:t>
            </a:r>
            <a:r>
              <a:rPr lang="en-US" sz="2000" i="1" dirty="0"/>
              <a:t>Journal of information science</a:t>
            </a:r>
            <a:r>
              <a:rPr lang="en-US" sz="2000" dirty="0"/>
              <a:t>.</a:t>
            </a:r>
            <a:r>
              <a:rPr lang="sv-SE" sz="2000" dirty="0" smtClean="0"/>
              <a:t>]</a:t>
            </a:r>
            <a:endParaRPr lang="sv-SE" sz="2000" dirty="0"/>
          </a:p>
          <a:p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17"/>
    </mc:Choice>
    <mc:Fallback xmlns="">
      <p:transition spd="slow" advTm="26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Defining Information in the hierarchy - examples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Information</a:t>
            </a:r>
            <a:r>
              <a:rPr lang="en-US" dirty="0" smtClean="0"/>
              <a:t> </a:t>
            </a:r>
            <a:r>
              <a:rPr lang="en-US" dirty="0"/>
              <a:t>can be defined </a:t>
            </a:r>
            <a:r>
              <a:rPr lang="en-US" dirty="0" smtClean="0"/>
              <a:t>as:</a:t>
            </a:r>
          </a:p>
          <a:p>
            <a:pPr lvl="1"/>
            <a:r>
              <a:rPr lang="en-US" dirty="0" smtClean="0"/>
              <a:t>processed data, </a:t>
            </a:r>
          </a:p>
          <a:p>
            <a:pPr lvl="1"/>
            <a:r>
              <a:rPr lang="en-US" dirty="0" smtClean="0"/>
              <a:t>data with meaning, </a:t>
            </a:r>
          </a:p>
          <a:p>
            <a:pPr lvl="1"/>
            <a:r>
              <a:rPr lang="en-US" dirty="0" smtClean="0"/>
              <a:t>data with context, </a:t>
            </a:r>
          </a:p>
          <a:p>
            <a:pPr lvl="1"/>
            <a:r>
              <a:rPr lang="en-US" dirty="0" smtClean="0"/>
              <a:t>data </a:t>
            </a:r>
            <a:r>
              <a:rPr lang="en-US" dirty="0"/>
              <a:t>with </a:t>
            </a:r>
            <a:r>
              <a:rPr lang="en-US" dirty="0" smtClean="0"/>
              <a:t>purpose, </a:t>
            </a:r>
          </a:p>
          <a:p>
            <a:pPr lvl="1"/>
            <a:r>
              <a:rPr lang="en-US" dirty="0" smtClean="0"/>
              <a:t>data interpretable into a meaningful framework, </a:t>
            </a:r>
          </a:p>
          <a:p>
            <a:pPr lvl="1"/>
            <a:r>
              <a:rPr lang="en-US" dirty="0" smtClean="0"/>
              <a:t>data related to other data, </a:t>
            </a:r>
            <a:r>
              <a:rPr lang="en-US" dirty="0" err="1" smtClean="0"/>
              <a:t>etc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83037" y="5849989"/>
            <a:ext cx="9585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/>
              <a:t>Rowley, J. E. (2007). The wisdom hierarchy: representations of the DIKW hierarchy. </a:t>
            </a:r>
            <a:r>
              <a:rPr lang="en-US" sz="2000" i="1" dirty="0"/>
              <a:t>Journal of information science</a:t>
            </a:r>
            <a:r>
              <a:rPr lang="en-US" sz="2000" dirty="0"/>
              <a:t>.</a:t>
            </a:r>
            <a:r>
              <a:rPr lang="sv-SE" sz="2000" dirty="0" smtClean="0"/>
              <a:t>]</a:t>
            </a:r>
            <a:endParaRPr lang="sv-SE" sz="2000" dirty="0"/>
          </a:p>
          <a:p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04"/>
    </mc:Choice>
    <mc:Fallback xmlns="">
      <p:transition spd="slow" advTm="52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1841</Words>
  <Application>Microsoft Office PowerPoint</Application>
  <PresentationFormat>Widescreen</PresentationFormat>
  <Paragraphs>178</Paragraphs>
  <Slides>28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Office Theme</vt:lpstr>
      <vt:lpstr>Lecture 2: KM Introduction Defining Knowledge and Knowledge Management</vt:lpstr>
      <vt:lpstr>The focus in the course</vt:lpstr>
      <vt:lpstr>PowerPoint Presentation</vt:lpstr>
      <vt:lpstr>Defining knowledge</vt:lpstr>
      <vt:lpstr>The data, information and knowledge hierarchy</vt:lpstr>
      <vt:lpstr>Other concepts added to the hierarchy</vt:lpstr>
      <vt:lpstr>The data, information and knowledge hierarchy – an example</vt:lpstr>
      <vt:lpstr>Defining Data in the hierarchy – examples</vt:lpstr>
      <vt:lpstr>Defining Information in the hierarchy - examples</vt:lpstr>
      <vt:lpstr>Defining Knowledge in the hiearchy - examples</vt:lpstr>
      <vt:lpstr>The hierachy of data, information and knowledge – another example</vt:lpstr>
      <vt:lpstr>Questioning the hierarchy</vt:lpstr>
      <vt:lpstr>Questioning the hierarchy</vt:lpstr>
      <vt:lpstr>Questioning the hierarchy</vt:lpstr>
      <vt:lpstr>Explicit and tacit knowledge</vt:lpstr>
      <vt:lpstr>Questioning the hierarchy</vt:lpstr>
      <vt:lpstr>Questioning the hierarchy</vt:lpstr>
      <vt:lpstr>Other views of knowledge</vt:lpstr>
      <vt:lpstr>Other views of knowledge</vt:lpstr>
      <vt:lpstr>Different view on knowledge </vt:lpstr>
      <vt:lpstr>PowerPoint Presentation</vt:lpstr>
      <vt:lpstr>Defining KM</vt:lpstr>
      <vt:lpstr>IM vs KM</vt:lpstr>
      <vt:lpstr>KM has many names</vt:lpstr>
      <vt:lpstr>Today’s status for KM</vt:lpstr>
      <vt:lpstr>Today’s status for KM</vt:lpstr>
      <vt:lpstr>Why KM?</vt:lpstr>
      <vt:lpstr>Why KM?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</cp:lastModifiedBy>
  <cp:revision>67</cp:revision>
  <dcterms:created xsi:type="dcterms:W3CDTF">2015-07-17T13:00:25Z</dcterms:created>
  <dcterms:modified xsi:type="dcterms:W3CDTF">2017-09-04T18:47:22Z</dcterms:modified>
</cp:coreProperties>
</file>