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 id="2147483735" r:id="rId2"/>
    <p:sldMasterId id="2147483717" r:id="rId3"/>
    <p:sldMasterId id="2147483750" r:id="rId4"/>
    <p:sldMasterId id="2147483689" r:id="rId5"/>
  </p:sldMasterIdLst>
  <p:notesMasterIdLst>
    <p:notesMasterId r:id="rId78"/>
  </p:notesMasterIdLst>
  <p:handoutMasterIdLst>
    <p:handoutMasterId r:id="rId79"/>
  </p:handoutMasterIdLst>
  <p:sldIdLst>
    <p:sldId id="479" r:id="rId6"/>
    <p:sldId id="550" r:id="rId7"/>
    <p:sldId id="551" r:id="rId8"/>
    <p:sldId id="552" r:id="rId9"/>
    <p:sldId id="625" r:id="rId10"/>
    <p:sldId id="626" r:id="rId11"/>
    <p:sldId id="553" r:id="rId12"/>
    <p:sldId id="554" r:id="rId13"/>
    <p:sldId id="627" r:id="rId14"/>
    <p:sldId id="637" r:id="rId15"/>
    <p:sldId id="565" r:id="rId16"/>
    <p:sldId id="555" r:id="rId17"/>
    <p:sldId id="628" r:id="rId18"/>
    <p:sldId id="629" r:id="rId19"/>
    <p:sldId id="556" r:id="rId20"/>
    <p:sldId id="630" r:id="rId21"/>
    <p:sldId id="557" r:id="rId22"/>
    <p:sldId id="632" r:id="rId23"/>
    <p:sldId id="631" r:id="rId24"/>
    <p:sldId id="558" r:id="rId25"/>
    <p:sldId id="559" r:id="rId26"/>
    <p:sldId id="633" r:id="rId27"/>
    <p:sldId id="634" r:id="rId28"/>
    <p:sldId id="560" r:id="rId29"/>
    <p:sldId id="635" r:id="rId30"/>
    <p:sldId id="652" r:id="rId31"/>
    <p:sldId id="663" r:id="rId32"/>
    <p:sldId id="654" r:id="rId33"/>
    <p:sldId id="662" r:id="rId34"/>
    <p:sldId id="562" r:id="rId35"/>
    <p:sldId id="563" r:id="rId36"/>
    <p:sldId id="566" r:id="rId37"/>
    <p:sldId id="638" r:id="rId38"/>
    <p:sldId id="567" r:id="rId39"/>
    <p:sldId id="568" r:id="rId40"/>
    <p:sldId id="570" r:id="rId41"/>
    <p:sldId id="571" r:id="rId42"/>
    <p:sldId id="655" r:id="rId43"/>
    <p:sldId id="656" r:id="rId44"/>
    <p:sldId id="657" r:id="rId45"/>
    <p:sldId id="658" r:id="rId46"/>
    <p:sldId id="659" r:id="rId47"/>
    <p:sldId id="660" r:id="rId48"/>
    <p:sldId id="573" r:id="rId49"/>
    <p:sldId id="661" r:id="rId50"/>
    <p:sldId id="653" r:id="rId51"/>
    <p:sldId id="574" r:id="rId52"/>
    <p:sldId id="664" r:id="rId53"/>
    <p:sldId id="639" r:id="rId54"/>
    <p:sldId id="577" r:id="rId55"/>
    <p:sldId id="640" r:id="rId56"/>
    <p:sldId id="641" r:id="rId57"/>
    <p:sldId id="578" r:id="rId58"/>
    <p:sldId id="579" r:id="rId59"/>
    <p:sldId id="642" r:id="rId60"/>
    <p:sldId id="581" r:id="rId61"/>
    <p:sldId id="584" r:id="rId62"/>
    <p:sldId id="645" r:id="rId63"/>
    <p:sldId id="585" r:id="rId64"/>
    <p:sldId id="647" r:id="rId65"/>
    <p:sldId id="668" r:id="rId66"/>
    <p:sldId id="669" r:id="rId67"/>
    <p:sldId id="670" r:id="rId68"/>
    <p:sldId id="671" r:id="rId69"/>
    <p:sldId id="672" r:id="rId70"/>
    <p:sldId id="673" r:id="rId71"/>
    <p:sldId id="674" r:id="rId72"/>
    <p:sldId id="675" r:id="rId73"/>
    <p:sldId id="586" r:id="rId74"/>
    <p:sldId id="648" r:id="rId75"/>
    <p:sldId id="649" r:id="rId76"/>
    <p:sldId id="587" r:id="rId77"/>
  </p:sldIdLst>
  <p:sldSz cx="9144000" cy="5143500" type="screen16x9"/>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4F"/>
    <a:srgbClr val="939A5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84" d="100"/>
          <a:sy n="84" d="100"/>
        </p:scale>
        <p:origin x="84" y="18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C84FDD-BB37-6B48-A9C5-1C3155F992C4}" type="datetimeFigureOut">
              <a:rPr lang="en-US" smtClean="0"/>
              <a:t>10/26/2018</a:t>
            </a:fld>
            <a:endParaRPr lang="sv-SE"/>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A10884B-425D-4B4B-8C23-55A191888549}" type="slidenum">
              <a:rPr lang="sv-SE" smtClean="0"/>
              <a:t>‹#›</a:t>
            </a:fld>
            <a:endParaRPr lang="sv-SE"/>
          </a:p>
        </p:txBody>
      </p:sp>
    </p:spTree>
    <p:extLst>
      <p:ext uri="{BB962C8B-B14F-4D97-AF65-F5344CB8AC3E}">
        <p14:creationId xmlns:p14="http://schemas.microsoft.com/office/powerpoint/2010/main" val="3130230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2018-10-26</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422437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11</a:t>
            </a:fld>
            <a:endParaRPr lang="en-US" dirty="0" smtClean="0">
              <a:latin typeface="Arial" pitchFamily="34" charset="0"/>
            </a:endParaRPr>
          </a:p>
        </p:txBody>
      </p:sp>
    </p:spTree>
    <p:extLst>
      <p:ext uri="{BB962C8B-B14F-4D97-AF65-F5344CB8AC3E}">
        <p14:creationId xmlns:p14="http://schemas.microsoft.com/office/powerpoint/2010/main" val="348063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53</a:t>
            </a:fld>
            <a:endParaRPr lang="en-US" dirty="0" smtClean="0">
              <a:latin typeface="Arial" pitchFamily="34" charset="0"/>
            </a:endParaRPr>
          </a:p>
        </p:txBody>
      </p:sp>
    </p:spTree>
    <p:extLst>
      <p:ext uri="{BB962C8B-B14F-4D97-AF65-F5344CB8AC3E}">
        <p14:creationId xmlns:p14="http://schemas.microsoft.com/office/powerpoint/2010/main" val="1035990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54</a:t>
            </a:fld>
            <a:endParaRPr lang="en-US" dirty="0" smtClean="0">
              <a:latin typeface="Arial" pitchFamily="34" charset="0"/>
            </a:endParaRPr>
          </a:p>
        </p:txBody>
      </p:sp>
    </p:spTree>
    <p:extLst>
      <p:ext uri="{BB962C8B-B14F-4D97-AF65-F5344CB8AC3E}">
        <p14:creationId xmlns:p14="http://schemas.microsoft.com/office/powerpoint/2010/main" val="36323359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55</a:t>
            </a:fld>
            <a:endParaRPr lang="en-US" dirty="0" smtClean="0">
              <a:latin typeface="Arial" pitchFamily="34" charset="0"/>
            </a:endParaRPr>
          </a:p>
        </p:txBody>
      </p:sp>
    </p:spTree>
    <p:extLst>
      <p:ext uri="{BB962C8B-B14F-4D97-AF65-F5344CB8AC3E}">
        <p14:creationId xmlns:p14="http://schemas.microsoft.com/office/powerpoint/2010/main" val="7118612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56</a:t>
            </a:fld>
            <a:endParaRPr lang="en-US" dirty="0" smtClean="0">
              <a:latin typeface="Arial" pitchFamily="34" charset="0"/>
            </a:endParaRPr>
          </a:p>
        </p:txBody>
      </p:sp>
    </p:spTree>
    <p:extLst>
      <p:ext uri="{BB962C8B-B14F-4D97-AF65-F5344CB8AC3E}">
        <p14:creationId xmlns:p14="http://schemas.microsoft.com/office/powerpoint/2010/main" val="2309204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25</a:t>
            </a:fld>
            <a:endParaRPr lang="en-US" dirty="0" smtClean="0">
              <a:latin typeface="Arial" pitchFamily="34" charset="0"/>
            </a:endParaRPr>
          </a:p>
        </p:txBody>
      </p:sp>
    </p:spTree>
    <p:extLst>
      <p:ext uri="{BB962C8B-B14F-4D97-AF65-F5344CB8AC3E}">
        <p14:creationId xmlns:p14="http://schemas.microsoft.com/office/powerpoint/2010/main" val="112195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26</a:t>
            </a:fld>
            <a:endParaRPr lang="en-US" dirty="0" smtClean="0">
              <a:latin typeface="Arial" pitchFamily="34" charset="0"/>
            </a:endParaRPr>
          </a:p>
        </p:txBody>
      </p:sp>
    </p:spTree>
    <p:extLst>
      <p:ext uri="{BB962C8B-B14F-4D97-AF65-F5344CB8AC3E}">
        <p14:creationId xmlns:p14="http://schemas.microsoft.com/office/powerpoint/2010/main" val="3960347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1032936"/>
            <a:fld id="{CF105D39-D62F-4D25-9BBE-A580576104D3}" type="slidenum">
              <a:rPr lang="en-US" smtClean="0">
                <a:latin typeface="Arial" pitchFamily="34" charset="0"/>
              </a:rPr>
              <a:pPr defTabSz="1032936"/>
              <a:t>27</a:t>
            </a:fld>
            <a:endParaRPr lang="en-US" dirty="0" smtClean="0">
              <a:latin typeface="Arial" pitchFamily="34" charset="0"/>
            </a:endParaRPr>
          </a:p>
        </p:txBody>
      </p:sp>
    </p:spTree>
    <p:extLst>
      <p:ext uri="{BB962C8B-B14F-4D97-AF65-F5344CB8AC3E}">
        <p14:creationId xmlns:p14="http://schemas.microsoft.com/office/powerpoint/2010/main" val="4111147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28</a:t>
            </a:fld>
            <a:endParaRPr lang="en-US" dirty="0" smtClean="0">
              <a:latin typeface="Arial" pitchFamily="34" charset="0"/>
            </a:endParaRPr>
          </a:p>
        </p:txBody>
      </p:sp>
    </p:spTree>
    <p:extLst>
      <p:ext uri="{BB962C8B-B14F-4D97-AF65-F5344CB8AC3E}">
        <p14:creationId xmlns:p14="http://schemas.microsoft.com/office/powerpoint/2010/main" val="144740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30</a:t>
            </a:fld>
            <a:endParaRPr lang="en-US" dirty="0" smtClean="0">
              <a:latin typeface="Arial" pitchFamily="34" charset="0"/>
            </a:endParaRPr>
          </a:p>
        </p:txBody>
      </p:sp>
    </p:spTree>
    <p:extLst>
      <p:ext uri="{BB962C8B-B14F-4D97-AF65-F5344CB8AC3E}">
        <p14:creationId xmlns:p14="http://schemas.microsoft.com/office/powerpoint/2010/main" val="1057626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dirty="0"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31</a:t>
            </a:fld>
            <a:endParaRPr lang="en-US" dirty="0" smtClean="0">
              <a:latin typeface="Arial" pitchFamily="34" charset="0"/>
            </a:endParaRPr>
          </a:p>
        </p:txBody>
      </p:sp>
    </p:spTree>
    <p:extLst>
      <p:ext uri="{BB962C8B-B14F-4D97-AF65-F5344CB8AC3E}">
        <p14:creationId xmlns:p14="http://schemas.microsoft.com/office/powerpoint/2010/main" val="1238063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51</a:t>
            </a:fld>
            <a:endParaRPr lang="en-US" dirty="0" smtClean="0">
              <a:latin typeface="Arial" pitchFamily="34" charset="0"/>
            </a:endParaRPr>
          </a:p>
        </p:txBody>
      </p:sp>
    </p:spTree>
    <p:extLst>
      <p:ext uri="{BB962C8B-B14F-4D97-AF65-F5344CB8AC3E}">
        <p14:creationId xmlns:p14="http://schemas.microsoft.com/office/powerpoint/2010/main" val="3591513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sv-SE" smtClean="0">
              <a:latin typeface="Arial" pitchFamily="34" charset="0"/>
            </a:endParaRPr>
          </a:p>
        </p:txBody>
      </p:sp>
      <p:sp>
        <p:nvSpPr>
          <p:cNvPr id="147460" name="Slide Number Placeholder 3"/>
          <p:cNvSpPr>
            <a:spLocks noGrp="1"/>
          </p:cNvSpPr>
          <p:nvPr>
            <p:ph type="sldNum" sz="quarter" idx="5"/>
          </p:nvPr>
        </p:nvSpPr>
        <p:spPr>
          <a:noFill/>
        </p:spPr>
        <p:txBody>
          <a:bodyPr/>
          <a:lstStyle/>
          <a:p>
            <a:pPr defTabSz="996658"/>
            <a:fld id="{CF105D39-D62F-4D25-9BBE-A580576104D3}" type="slidenum">
              <a:rPr lang="en-US" smtClean="0">
                <a:latin typeface="Arial" pitchFamily="34" charset="0"/>
              </a:rPr>
              <a:pPr defTabSz="996658"/>
              <a:t>52</a:t>
            </a:fld>
            <a:endParaRPr lang="en-US" dirty="0" smtClean="0">
              <a:latin typeface="Arial" pitchFamily="34" charset="0"/>
            </a:endParaRPr>
          </a:p>
        </p:txBody>
      </p:sp>
    </p:spTree>
    <p:extLst>
      <p:ext uri="{BB962C8B-B14F-4D97-AF65-F5344CB8AC3E}">
        <p14:creationId xmlns:p14="http://schemas.microsoft.com/office/powerpoint/2010/main" val="107793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3"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726350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479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Rubrik och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en-US" noProof="0" smtClean="0"/>
              <a:t>Click to edit Master text styles</a:t>
            </a:r>
          </a:p>
        </p:txBody>
      </p:sp>
    </p:spTree>
    <p:extLst>
      <p:ext uri="{BB962C8B-B14F-4D97-AF65-F5344CB8AC3E}">
        <p14:creationId xmlns:p14="http://schemas.microsoft.com/office/powerpoint/2010/main" val="655997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Tree>
    <p:extLst>
      <p:ext uri="{BB962C8B-B14F-4D97-AF65-F5344CB8AC3E}">
        <p14:creationId xmlns:p14="http://schemas.microsoft.com/office/powerpoint/2010/main" val="419680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932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rst page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3"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373596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irst page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11"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102375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irst page - Crowns">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12"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2425075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10" name="Content Placeholder 10"/>
          <p:cNvSpPr>
            <a:spLocks noGrp="1"/>
          </p:cNvSpPr>
          <p:nvPr>
            <p:ph sz="quarter" idx="10" hasCustomPrompt="1"/>
          </p:nvPr>
        </p:nvSpPr>
        <p:spPr>
          <a:xfrm>
            <a:off x="971600" y="627534"/>
            <a:ext cx="6625108" cy="1008112"/>
          </a:xfrm>
        </p:spPr>
        <p:txBody>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Tree>
    <p:extLst>
      <p:ext uri="{BB962C8B-B14F-4D97-AF65-F5344CB8AC3E}">
        <p14:creationId xmlns:p14="http://schemas.microsoft.com/office/powerpoint/2010/main" val="3029145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Heading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87807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Chapter - Fir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3"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159836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sida - Kronor">
    <p:spTree>
      <p:nvGrpSpPr>
        <p:cNvPr id="1" name=""/>
        <p:cNvGrpSpPr/>
        <p:nvPr/>
      </p:nvGrpSpPr>
      <p:grpSpPr>
        <a:xfrm>
          <a:off x="0" y="0"/>
          <a:ext cx="0" cy="0"/>
          <a:chOff x="0" y="0"/>
          <a:chExt cx="0" cy="0"/>
        </a:xfrm>
      </p:grpSpPr>
      <p:pic>
        <p:nvPicPr>
          <p:cNvPr id="6"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2"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endParaRPr lang="sv-SE" noProof="0" dirty="0"/>
          </a:p>
        </p:txBody>
      </p:sp>
      <p:sp>
        <p:nvSpPr>
          <p:cNvPr id="7"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658289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 Olive branch">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6725743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pter - Crowns">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33307534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hapter">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smtClean="0"/>
              <a:t>Click to edit Master subtitle style</a:t>
            </a:r>
            <a:endParaRPr lang="sv-SE" noProof="0"/>
          </a:p>
        </p:txBody>
      </p:sp>
    </p:spTree>
    <p:extLst>
      <p:ext uri="{BB962C8B-B14F-4D97-AF65-F5344CB8AC3E}">
        <p14:creationId xmlns:p14="http://schemas.microsoft.com/office/powerpoint/2010/main" val="2033075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parts">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505042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Heading and text">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1977495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ly content">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179632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1761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örsta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7"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17019348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örstasida - Olivkvist">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9"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0"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1"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79801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örstasida - Kronor">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11"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2968387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örsta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8"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3271404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Förstasida">
    <p:bg>
      <p:bgPr>
        <a:solidFill>
          <a:schemeClr val="tx1"/>
        </a:solidFill>
        <a:effectLst/>
      </p:bgPr>
    </p:bg>
    <p:spTree>
      <p:nvGrpSpPr>
        <p:cNvPr id="1" name=""/>
        <p:cNvGrpSpPr/>
        <p:nvPr/>
      </p:nvGrpSpPr>
      <p:grpSpPr>
        <a:xfrm>
          <a:off x="0" y="0"/>
          <a:ext cx="0" cy="0"/>
          <a:chOff x="0" y="0"/>
          <a:chExt cx="0" cy="0"/>
        </a:xfrm>
      </p:grpSpPr>
      <p:sp>
        <p:nvSpPr>
          <p:cNvPr id="8"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9"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bg1"/>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
        <p:nvSpPr>
          <p:cNvPr id="10" name="Content Placeholder 10"/>
          <p:cNvSpPr>
            <a:spLocks noGrp="1"/>
          </p:cNvSpPr>
          <p:nvPr>
            <p:ph sz="quarter" idx="10" hasCustomPrompt="1"/>
          </p:nvPr>
        </p:nvSpPr>
        <p:spPr>
          <a:xfrm>
            <a:off x="971600" y="627534"/>
            <a:ext cx="6625108" cy="1008112"/>
          </a:xfrm>
        </p:spPr>
        <p:txBody>
          <a:bodyPr>
            <a:noAutofit/>
          </a:bodyPr>
          <a:lstStyle>
            <a:lvl1pPr marL="0" indent="0">
              <a:buNone/>
              <a:defRPr/>
            </a:lvl1pPr>
          </a:lstStyle>
          <a:p>
            <a:pPr lvl="0"/>
            <a:r>
              <a:rPr lang="sv-SE" noProof="0" dirty="0" smtClean="0"/>
              <a:t>Kurs/Programserie</a:t>
            </a:r>
          </a:p>
        </p:txBody>
      </p:sp>
    </p:spTree>
    <p:extLst>
      <p:ext uri="{BB962C8B-B14F-4D97-AF65-F5344CB8AC3E}">
        <p14:creationId xmlns:p14="http://schemas.microsoft.com/office/powerpoint/2010/main" val="42498292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Rubrik och innehåll">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32505148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apitelsida - E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169158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apitelsida - Olivkvist">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5911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Kapitelsida - Kronor">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9"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2787982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7" name="Underrubrik 2"/>
          <p:cNvSpPr>
            <a:spLocks noGrp="1"/>
          </p:cNvSpPr>
          <p:nvPr>
            <p:ph type="subTitle" idx="1"/>
          </p:nvPr>
        </p:nvSpPr>
        <p:spPr>
          <a:xfrm>
            <a:off x="1008000" y="2894400"/>
            <a:ext cx="6631200" cy="1621566"/>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8978091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vå innehållsdelar">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32089489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Rubrik och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37164071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ast innehåll">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303764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Tom">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275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örstasid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sv-SE" noProof="0" smtClean="0"/>
              <a:t>Avsnittsnamn</a:t>
            </a:r>
            <a:endParaRPr lang="sv-SE" noProof="0"/>
          </a:p>
        </p:txBody>
      </p:sp>
      <p:sp>
        <p:nvSpPr>
          <p:cNvPr id="7" name="Content Placeholder 10"/>
          <p:cNvSpPr>
            <a:spLocks noGrp="1"/>
          </p:cNvSpPr>
          <p:nvPr>
            <p:ph sz="quarter" idx="10" hasCustomPrompt="1"/>
          </p:nvPr>
        </p:nvSpPr>
        <p:spPr>
          <a:xfrm>
            <a:off x="971600" y="627534"/>
            <a:ext cx="6625108" cy="1008112"/>
          </a:xfrm>
        </p:spPr>
        <p:txBody>
          <a:bodyPr/>
          <a:lstStyle>
            <a:lvl1pPr marL="0" indent="0">
              <a:buNone/>
              <a:defRPr/>
            </a:lvl1pPr>
          </a:lstStyle>
          <a:p>
            <a:pPr lvl="0"/>
            <a:r>
              <a:rPr lang="sv-SE" noProof="0" dirty="0" smtClean="0"/>
              <a:t>Kurs/Programserie</a:t>
            </a:r>
          </a:p>
        </p:txBody>
      </p:sp>
      <p:sp>
        <p:nvSpPr>
          <p:cNvPr id="8" name="Underrubrik 2"/>
          <p:cNvSpPr>
            <a:spLocks noGrp="1"/>
          </p:cNvSpPr>
          <p:nvPr>
            <p:ph type="subTitle" idx="1" hasCustomPrompt="1"/>
          </p:nvPr>
        </p:nvSpPr>
        <p:spPr>
          <a:xfrm>
            <a:off x="1008000" y="2894400"/>
            <a:ext cx="6631200" cy="104550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smtClean="0"/>
              <a:t>Talare eller underrubrik</a:t>
            </a:r>
          </a:p>
        </p:txBody>
      </p:sp>
    </p:spTree>
    <p:extLst>
      <p:ext uri="{BB962C8B-B14F-4D97-AF65-F5344CB8AC3E}">
        <p14:creationId xmlns:p14="http://schemas.microsoft.com/office/powerpoint/2010/main" val="59284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rst page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10"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11"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12"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79916910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irst page - Olive branch">
    <p:bg>
      <p:bgPr>
        <a:solidFill>
          <a:schemeClr val="tx1"/>
        </a:solidFill>
        <a:effectLst/>
      </p:bgPr>
    </p:bg>
    <p:spTree>
      <p:nvGrpSpPr>
        <p:cNvPr id="1" name=""/>
        <p:cNvGrpSpPr/>
        <p:nvPr/>
      </p:nvGrpSpPr>
      <p:grpSpPr>
        <a:xfrm>
          <a:off x="0" y="0"/>
          <a:ext cx="0" cy="0"/>
          <a:chOff x="0" y="0"/>
          <a:chExt cx="0" cy="0"/>
        </a:xfrm>
      </p:grpSpPr>
      <p:pic>
        <p:nvPicPr>
          <p:cNvPr id="4" name="Picture 3"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7"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8"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18505095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rst page - Crowns">
    <p:bg>
      <p:bgPr>
        <a:solidFill>
          <a:schemeClr val="tx1"/>
        </a:solidFill>
        <a:effectLst/>
      </p:bgPr>
    </p:bg>
    <p:spTree>
      <p:nvGrpSpPr>
        <p:cNvPr id="1" name=""/>
        <p:cNvGrpSpPr/>
        <p:nvPr/>
      </p:nvGrpSpPr>
      <p:grpSpPr>
        <a:xfrm>
          <a:off x="0" y="0"/>
          <a:ext cx="0" cy="0"/>
          <a:chOff x="0" y="0"/>
          <a:chExt cx="0" cy="0"/>
        </a:xfrm>
      </p:grpSpPr>
      <p:pic>
        <p:nvPicPr>
          <p:cNvPr id="7"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6"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8"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9"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22847219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irst page">
    <p:bg>
      <p:bgPr>
        <a:solidFill>
          <a:schemeClr val="tx1"/>
        </a:solidFill>
        <a:effectLst/>
      </p:bgPr>
    </p:bg>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008000" y="1827900"/>
            <a:ext cx="6631200" cy="1069200"/>
          </a:xfrm>
        </p:spPr>
        <p:txBody>
          <a:bodyPr lIns="72000" tIns="36000" rIns="72000" bIns="36000" anchor="ctr" anchorCtr="0">
            <a:noAutofit/>
          </a:bodyPr>
          <a:lstStyle>
            <a:lvl1pPr algn="l">
              <a:defRPr sz="4400" b="0" baseline="0">
                <a:latin typeface="Verdana" pitchFamily="34" charset="0"/>
                <a:ea typeface="Verdana" pitchFamily="34" charset="0"/>
                <a:cs typeface="Verdana" pitchFamily="34" charset="0"/>
              </a:defRPr>
            </a:lvl1pPr>
          </a:lstStyle>
          <a:p>
            <a:r>
              <a:rPr lang="en-US" noProof="0" smtClean="0"/>
              <a:t>Episode name</a:t>
            </a:r>
            <a:endParaRPr lang="en-US" noProof="0"/>
          </a:p>
        </p:txBody>
      </p:sp>
      <p:sp>
        <p:nvSpPr>
          <p:cNvPr id="6" name="Underrubrik 2"/>
          <p:cNvSpPr>
            <a:spLocks noGrp="1"/>
          </p:cNvSpPr>
          <p:nvPr>
            <p:ph type="subTitle" idx="1" hasCustomPrompt="1"/>
          </p:nvPr>
        </p:nvSpPr>
        <p:spPr>
          <a:xfrm>
            <a:off x="1008000" y="2894400"/>
            <a:ext cx="6631200" cy="1405542"/>
          </a:xfrm>
        </p:spPr>
        <p:txBody>
          <a:bodyPr>
            <a:noAutofit/>
          </a:bodyPr>
          <a:lstStyle>
            <a:lvl1pPr marL="0" marR="0" indent="0" algn="l" defTabSz="914400" rtl="0" eaLnBrk="1" fontAlgn="auto" latinLnBrk="0" hangingPunct="1">
              <a:lnSpc>
                <a:spcPts val="2900"/>
              </a:lnSpc>
              <a:spcBef>
                <a:spcPts val="480"/>
              </a:spcBef>
              <a:spcAft>
                <a:spcPts val="0"/>
              </a:spcAft>
              <a:buClrTx/>
              <a:buSzPct val="93000"/>
              <a:buFont typeface="Verdana" pitchFamily="34" charset="0"/>
              <a:buNone/>
              <a:tabLst/>
              <a:defRPr sz="24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Speaker or subtitle</a:t>
            </a:r>
          </a:p>
          <a:p>
            <a:pPr lvl="0"/>
            <a:endParaRPr lang="sv-SE" noProof="0" dirty="0" smtClean="0"/>
          </a:p>
        </p:txBody>
      </p:sp>
      <p:sp>
        <p:nvSpPr>
          <p:cNvPr id="7" name="Content Placeholder 10"/>
          <p:cNvSpPr>
            <a:spLocks noGrp="1"/>
          </p:cNvSpPr>
          <p:nvPr>
            <p:ph sz="quarter" idx="10" hasCustomPrompt="1"/>
          </p:nvPr>
        </p:nvSpPr>
        <p:spPr>
          <a:xfrm>
            <a:off x="971600" y="627534"/>
            <a:ext cx="6625108" cy="1008112"/>
          </a:xfrm>
        </p:spPr>
        <p:txBody>
          <a:bodyPr>
            <a:noAutofit/>
          </a:bodyPr>
          <a:lstStyle>
            <a:lvl1pPr marL="0" marR="0" indent="0" algn="l" defTabSz="914400" rtl="0" eaLnBrk="1" fontAlgn="auto" latinLnBrk="0" hangingPunct="1">
              <a:lnSpc>
                <a:spcPts val="2900"/>
              </a:lnSpc>
              <a:spcBef>
                <a:spcPct val="20000"/>
              </a:spcBef>
              <a:spcAft>
                <a:spcPts val="0"/>
              </a:spcAft>
              <a:buClrTx/>
              <a:buSzPct val="93000"/>
              <a:buFont typeface="Verdana" pitchFamily="34" charset="0"/>
              <a:buNone/>
              <a:tabLst/>
              <a:defRPr/>
            </a:lvl1pPr>
          </a:lstStyle>
          <a:p>
            <a:pPr lvl="0"/>
            <a:r>
              <a:rPr lang="en-US" noProof="0" dirty="0" smtClean="0"/>
              <a:t>Course/Serial</a:t>
            </a:r>
          </a:p>
        </p:txBody>
      </p:sp>
    </p:spTree>
    <p:extLst>
      <p:ext uri="{BB962C8B-B14F-4D97-AF65-F5344CB8AC3E}">
        <p14:creationId xmlns:p14="http://schemas.microsoft.com/office/powerpoint/2010/main" val="454194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Heading and conten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6495333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hapter - Fire">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alphaModFix amt="21000"/>
            <a:extLst>
              <a:ext uri="{28A0092B-C50C-407E-A947-70E740481C1C}">
                <a14:useLocalDpi xmlns:a14="http://schemas.microsoft.com/office/drawing/2010/main" val="0"/>
              </a:ext>
            </a:extLst>
          </a:blip>
          <a:stretch>
            <a:fillRect/>
          </a:stretch>
        </p:blipFill>
        <p:spPr bwMode="auto">
          <a:xfrm>
            <a:off x="-828600" y="1275606"/>
            <a:ext cx="6264696" cy="4271832"/>
          </a:xfrm>
          <a:prstGeom prst="rect">
            <a:avLst/>
          </a:prstGeom>
          <a:solidFill>
            <a:schemeClr val="tx1"/>
          </a:solidFill>
          <a:effectLst/>
        </p:spPr>
      </p:pic>
      <p:sp>
        <p:nvSpPr>
          <p:cNvPr id="5"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3649461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hapter - Olive branch">
    <p:bg>
      <p:bgPr>
        <a:solidFill>
          <a:schemeClr val="tx1"/>
        </a:solidFill>
        <a:effectLst/>
      </p:bgPr>
    </p:bg>
    <p:spTree>
      <p:nvGrpSpPr>
        <p:cNvPr id="1" name=""/>
        <p:cNvGrpSpPr/>
        <p:nvPr/>
      </p:nvGrpSpPr>
      <p:grpSpPr>
        <a:xfrm>
          <a:off x="0" y="0"/>
          <a:ext cx="0" cy="0"/>
          <a:chOff x="0" y="0"/>
          <a:chExt cx="0" cy="0"/>
        </a:xfrm>
      </p:grpSpPr>
      <p:pic>
        <p:nvPicPr>
          <p:cNvPr id="6" name="Picture 5" descr="SU_olivkvist_neg.eps"/>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542523" y="267494"/>
            <a:ext cx="5762595" cy="5328592"/>
          </a:xfrm>
          <a:prstGeom prst="rect">
            <a:avLst/>
          </a:prstGeom>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247177959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pter - Crowns">
    <p:bg>
      <p:bgPr>
        <a:solidFill>
          <a:schemeClr val="tx1"/>
        </a:solidFill>
        <a:effectLst/>
      </p:bgPr>
    </p:bg>
    <p:spTree>
      <p:nvGrpSpPr>
        <p:cNvPr id="1" name=""/>
        <p:cNvGrpSpPr/>
        <p:nvPr/>
      </p:nvGrpSpPr>
      <p:grpSpPr>
        <a:xfrm>
          <a:off x="0" y="0"/>
          <a:ext cx="0" cy="0"/>
          <a:chOff x="0" y="0"/>
          <a:chExt cx="0" cy="0"/>
        </a:xfrm>
      </p:grpSpPr>
      <p:pic>
        <p:nvPicPr>
          <p:cNvPr id="6" name="Picture 9"/>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tretch>
            <a:fillRect/>
          </a:stretch>
        </p:blipFill>
        <p:spPr bwMode="auto">
          <a:xfrm>
            <a:off x="-1055431" y="1275606"/>
            <a:ext cx="5267391" cy="3867894"/>
          </a:xfrm>
          <a:prstGeom prst="rect">
            <a:avLst/>
          </a:prstGeom>
          <a:noFill/>
        </p:spPr>
      </p:pic>
      <p:sp>
        <p:nvSpPr>
          <p:cNvPr id="8"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9"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7151870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pter">
    <p:bg>
      <p:bgPr>
        <a:solidFill>
          <a:schemeClr val="tx1"/>
        </a:solidFill>
        <a:effectLst/>
      </p:bgPr>
    </p:bg>
    <p:spTree>
      <p:nvGrpSpPr>
        <p:cNvPr id="1" name=""/>
        <p:cNvGrpSpPr/>
        <p:nvPr/>
      </p:nvGrpSpPr>
      <p:grpSpPr>
        <a:xfrm>
          <a:off x="0" y="0"/>
          <a:ext cx="0" cy="0"/>
          <a:chOff x="0" y="0"/>
          <a:chExt cx="0" cy="0"/>
        </a:xfrm>
      </p:grpSpPr>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sv-SE"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1045502"/>
          </a:xfrm>
        </p:spPr>
        <p:txBody>
          <a:bodyPr>
            <a:noAutofit/>
          </a:bodyPr>
          <a:lstStyle>
            <a:lvl1pPr marL="0" indent="0" algn="l">
              <a:lnSpc>
                <a:spcPts val="2900"/>
              </a:lnSpc>
              <a:spcBef>
                <a:spcPts val="480"/>
              </a:spcBef>
              <a:buNone/>
              <a:defRPr sz="2000">
                <a:solidFill>
                  <a:srgbClr val="FFFFFF"/>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subtitle</a:t>
            </a:r>
            <a:r>
              <a:rPr lang="sv-SE" noProof="0" dirty="0" smtClean="0"/>
              <a:t> style</a:t>
            </a:r>
            <a:endParaRPr lang="sv-SE" noProof="0" dirty="0"/>
          </a:p>
        </p:txBody>
      </p:sp>
    </p:spTree>
    <p:extLst>
      <p:ext uri="{BB962C8B-B14F-4D97-AF65-F5344CB8AC3E}">
        <p14:creationId xmlns:p14="http://schemas.microsoft.com/office/powerpoint/2010/main" val="1193454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arts">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smtClean="0"/>
              <a:t>Click to edit Master title style</a:t>
            </a:r>
            <a:endParaRPr lang="sv-SE" dirty="0"/>
          </a:p>
        </p:txBody>
      </p:sp>
      <p:sp>
        <p:nvSpPr>
          <p:cNvPr id="3" name="Platshållare för innehåll 2"/>
          <p:cNvSpPr>
            <a:spLocks noGrp="1"/>
          </p:cNvSpPr>
          <p:nvPr>
            <p:ph sz="half" idx="1"/>
          </p:nvPr>
        </p:nvSpPr>
        <p:spPr>
          <a:xfrm>
            <a:off x="7920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
        <p:nvSpPr>
          <p:cNvPr id="4" name="Platshållare för innehåll 3"/>
          <p:cNvSpPr>
            <a:spLocks noGrp="1"/>
          </p:cNvSpPr>
          <p:nvPr>
            <p:ph sz="half" idx="2"/>
          </p:nvPr>
        </p:nvSpPr>
        <p:spPr>
          <a:xfrm>
            <a:off x="4291200" y="1275534"/>
            <a:ext cx="3348000" cy="3240432"/>
          </a:xfrm>
        </p:spPr>
        <p:txBody>
          <a:bodyPr/>
          <a:lstStyle>
            <a:lvl1pPr>
              <a:defRPr sz="24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sv-SE" dirty="0"/>
          </a:p>
        </p:txBody>
      </p:sp>
    </p:spTree>
    <p:extLst>
      <p:ext uri="{BB962C8B-B14F-4D97-AF65-F5344CB8AC3E}">
        <p14:creationId xmlns:p14="http://schemas.microsoft.com/office/powerpoint/2010/main" val="575470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Autofit/>
          </a:bodyPr>
          <a:lstStyle>
            <a:lvl1pPr>
              <a:defRPr sz="2800"/>
            </a:lvl1pPr>
          </a:lstStyle>
          <a:p>
            <a:r>
              <a:rPr lang="en-US" noProof="0" smtClean="0"/>
              <a:t>Click to edit Master title style</a:t>
            </a:r>
            <a:endParaRPr lang="sv-SE" noProof="0"/>
          </a:p>
        </p:txBody>
      </p:sp>
      <p:sp>
        <p:nvSpPr>
          <p:cNvPr id="3" name="Platshållare för innehåll 2"/>
          <p:cNvSpPr>
            <a:spLocks noGrp="1"/>
          </p:cNvSpPr>
          <p:nvPr>
            <p:ph idx="1"/>
          </p:nvPr>
        </p:nvSpPr>
        <p:spPr>
          <a:xfrm>
            <a:off x="792000" y="1275534"/>
            <a:ext cx="6850800" cy="3240432"/>
          </a:xfrm>
        </p:spPr>
        <p:txBody>
          <a:bodyPr>
            <a:normAutofit/>
          </a:bodyPr>
          <a:lstStyle>
            <a:lvl1pPr>
              <a:defRPr sz="2400"/>
            </a:lvl1pPr>
            <a:lvl2pPr>
              <a:defRPr sz="2400"/>
            </a:lvl2pPr>
            <a:lvl3pPr>
              <a:defRPr sz="2400"/>
            </a:lvl3pPr>
            <a:lvl4pPr>
              <a:defRPr sz="2400"/>
            </a:lvl4pPr>
            <a:lvl5pPr>
              <a:defRPr sz="2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v-SE" noProof="0"/>
          </a:p>
        </p:txBody>
      </p:sp>
    </p:spTree>
    <p:extLst>
      <p:ext uri="{BB962C8B-B14F-4D97-AF65-F5344CB8AC3E}">
        <p14:creationId xmlns:p14="http://schemas.microsoft.com/office/powerpoint/2010/main" val="125107383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Heading and text">
    <p:bg>
      <p:bgPr>
        <a:solidFill>
          <a:schemeClr val="tx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92000" y="627534"/>
            <a:ext cx="6850800" cy="596700"/>
          </a:xfrm>
        </p:spPr>
        <p:txBody>
          <a:bodyPr anchor="t" anchorCtr="0">
            <a:normAutofit/>
          </a:bodyPr>
          <a:lstStyle>
            <a:lvl1pPr>
              <a:defRPr sz="2800"/>
            </a:lvl1pPr>
          </a:lstStyle>
          <a:p>
            <a:r>
              <a:rPr lang="sv-SE" noProof="0" smtClean="0"/>
              <a:t>Click to edit Master title style</a:t>
            </a:r>
            <a:endParaRPr lang="sv-SE" noProof="0"/>
          </a:p>
        </p:txBody>
      </p:sp>
      <p:sp>
        <p:nvSpPr>
          <p:cNvPr id="3" name="Platshållare för innehåll 2"/>
          <p:cNvSpPr>
            <a:spLocks noGrp="1"/>
          </p:cNvSpPr>
          <p:nvPr>
            <p:ph idx="1"/>
          </p:nvPr>
        </p:nvSpPr>
        <p:spPr>
          <a:xfrm>
            <a:off x="792000" y="1275534"/>
            <a:ext cx="6850800" cy="2411100"/>
          </a:xfrm>
        </p:spPr>
        <p:txBody>
          <a:bodyPr>
            <a:normAutofit/>
          </a:bodyPr>
          <a:lstStyle>
            <a:lvl1pPr marL="1588" indent="-1588">
              <a:lnSpc>
                <a:spcPts val="2600"/>
              </a:lnSpc>
              <a:buNone/>
              <a:defRPr sz="2400"/>
            </a:lvl1pPr>
            <a:lvl2pPr>
              <a:buNone/>
              <a:defRPr/>
            </a:lvl2pPr>
            <a:lvl3pPr>
              <a:buNone/>
              <a:defRPr/>
            </a:lvl3pPr>
            <a:lvl4pPr>
              <a:buNone/>
              <a:defRPr/>
            </a:lvl4pPr>
            <a:lvl5pPr>
              <a:buNone/>
              <a:defRPr/>
            </a:lvl5pPr>
          </a:lstStyle>
          <a:p>
            <a:pPr lvl="0"/>
            <a:r>
              <a:rPr lang="sv-SE" noProof="0" smtClean="0"/>
              <a:t>Click to edit Master text styles</a:t>
            </a:r>
          </a:p>
        </p:txBody>
      </p:sp>
    </p:spTree>
    <p:extLst>
      <p:ext uri="{BB962C8B-B14F-4D97-AF65-F5344CB8AC3E}">
        <p14:creationId xmlns:p14="http://schemas.microsoft.com/office/powerpoint/2010/main" val="25159268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Only content">
    <p:bg>
      <p:bgPr>
        <a:solidFill>
          <a:schemeClr val="tx1"/>
        </a:solidFill>
        <a:effectLst/>
      </p:bgPr>
    </p:bg>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792000" y="595470"/>
            <a:ext cx="6850800" cy="3992504"/>
          </a:xfrm>
        </p:spPr>
        <p:txBody>
          <a:bodyPr>
            <a:normAutofit/>
          </a:bodyPr>
          <a:lstStyle>
            <a:lvl1pPr>
              <a:defRPr sz="2400"/>
            </a:lvl1pPr>
            <a:lvl2pPr>
              <a:defRPr sz="2400"/>
            </a:lvl2pPr>
            <a:lvl3pPr>
              <a:defRPr sz="2400"/>
            </a:lvl3pPr>
            <a:lvl4pPr>
              <a:defRPr sz="2400"/>
            </a:lvl4pPr>
            <a:lvl5pPr>
              <a:defRPr sz="2400"/>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Tree>
    <p:extLst>
      <p:ext uri="{BB962C8B-B14F-4D97-AF65-F5344CB8AC3E}">
        <p14:creationId xmlns:p14="http://schemas.microsoft.com/office/powerpoint/2010/main" val="41412670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pty">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0621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Medverkande - Vit">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6" cy="1195504"/>
          </a:xfrm>
          <a:prstGeom prst="rect">
            <a:avLst/>
          </a:prstGeom>
        </p:spPr>
      </p:pic>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002F5F"/>
                </a:solidFill>
                <a:latin typeface="Verdana"/>
                <a:cs typeface="Verdana"/>
              </a:rPr>
              <a:t>Medverkande</a:t>
            </a:r>
            <a:endParaRPr lang="sv-SE" sz="2400" b="1" dirty="0">
              <a:solidFill>
                <a:srgbClr val="002F5F"/>
              </a:solidFill>
              <a:latin typeface="Verdana"/>
              <a:cs typeface="Verdana"/>
            </a:endParaRPr>
          </a:p>
        </p:txBody>
      </p:sp>
      <p:sp>
        <p:nvSpPr>
          <p:cNvPr id="7" name="TextBox 6"/>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chemeClr val="tx1"/>
                </a:solidFill>
                <a:latin typeface="Verdana"/>
              </a:rPr>
              <a:t>Inspelat</a:t>
            </a:r>
            <a:r>
              <a:rPr lang="sv-SE" sz="1600" baseline="0" noProof="0" dirty="0" smtClean="0">
                <a:solidFill>
                  <a:schemeClr val="tx1"/>
                </a:solidFill>
                <a:latin typeface="Verdana"/>
              </a:rPr>
              <a:t> </a:t>
            </a:r>
            <a:fld id="{DEF0F593-7E64-D74F-96F6-B611C3DC3FC9}" type="datetime1">
              <a:rPr lang="sv-SE" sz="1600" baseline="0" noProof="0" smtClean="0">
                <a:solidFill>
                  <a:schemeClr val="tx1"/>
                </a:solidFill>
                <a:latin typeface="Verdana"/>
              </a:rPr>
              <a:t>2018-10-26</a:t>
            </a:fld>
            <a:endParaRPr lang="sv-SE" sz="1600" noProof="0" dirty="0" smtClean="0">
              <a:solidFill>
                <a:schemeClr val="tx1"/>
              </a:solidFill>
              <a:latin typeface="Verdana"/>
            </a:endParaRPr>
          </a:p>
          <a:p>
            <a:r>
              <a:rPr lang="sv-SE" sz="1600" noProof="0" dirty="0" smtClean="0">
                <a:solidFill>
                  <a:schemeClr val="tx1"/>
                </a:solidFill>
                <a:latin typeface="Verdana"/>
              </a:rPr>
              <a:t>Institutionen för data- och systemvetenskap, DSV </a:t>
            </a:r>
            <a:endParaRPr lang="sv-SE" sz="1600" noProof="0" dirty="0">
              <a:solidFill>
                <a:schemeClr val="tx1"/>
              </a:solidFill>
              <a:latin typeface="Verdana"/>
            </a:endParaRPr>
          </a:p>
        </p:txBody>
      </p:sp>
    </p:spTree>
    <p:extLst>
      <p:ext uri="{BB962C8B-B14F-4D97-AF65-F5344CB8AC3E}">
        <p14:creationId xmlns:p14="http://schemas.microsoft.com/office/powerpoint/2010/main" val="15321057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ributors - White">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rmAutofit/>
          </a:bodyPr>
          <a:lstStyle>
            <a:lvl1pPr marL="0" indent="0">
              <a:buFontTx/>
              <a:buNone/>
              <a:defRPr sz="2400">
                <a:solidFill>
                  <a:schemeClr val="tx1"/>
                </a:solidFill>
              </a:defRPr>
            </a:lvl1pPr>
            <a:lvl2pPr marL="457200" indent="0">
              <a:buFontTx/>
              <a:buNone/>
              <a:defRPr sz="2400">
                <a:solidFill>
                  <a:schemeClr val="tx1"/>
                </a:solidFill>
              </a:defRPr>
            </a:lvl2pPr>
            <a:lvl3pPr marL="914400" indent="0">
              <a:buFontTx/>
              <a:buNone/>
              <a:defRPr sz="2400">
                <a:solidFill>
                  <a:schemeClr val="tx1"/>
                </a:solidFill>
              </a:defRPr>
            </a:lvl3pPr>
            <a:lvl4pPr marL="1371600" indent="0">
              <a:buFontTx/>
              <a:buNone/>
              <a:defRPr sz="2400">
                <a:solidFill>
                  <a:schemeClr val="tx1"/>
                </a:solidFill>
              </a:defRPr>
            </a:lvl4pPr>
            <a:lvl5pPr marL="1828800" indent="0">
              <a:buFontTx/>
              <a:buNone/>
              <a:defRPr sz="2400">
                <a:solidFill>
                  <a:schemeClr val="tx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smtClean="0">
                <a:solidFill>
                  <a:srgbClr val="002F5F"/>
                </a:solidFill>
                <a:latin typeface="Verdana"/>
                <a:cs typeface="Verdana"/>
              </a:rPr>
              <a:t>Contributors</a:t>
            </a:r>
            <a:endParaRPr lang="en-US" sz="2400" b="1" noProof="0">
              <a:solidFill>
                <a:srgbClr val="002F5F"/>
              </a:solidFill>
              <a:latin typeface="Verdana"/>
              <a:cs typeface="Verdana"/>
            </a:endParaRPr>
          </a:p>
        </p:txBody>
      </p:sp>
      <p:sp>
        <p:nvSpPr>
          <p:cNvPr id="7" name="TextBox 6"/>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tx1"/>
                </a:solidFill>
                <a:latin typeface="Verdana"/>
              </a:rPr>
              <a:t>Recorded </a:t>
            </a:r>
            <a:fld id="{DEF0F593-7E64-D74F-96F6-B611C3DC3FC9}" type="datetime1">
              <a:rPr lang="en-US" sz="1600" baseline="0" noProof="0" smtClean="0">
                <a:solidFill>
                  <a:schemeClr val="tx1"/>
                </a:solidFill>
                <a:latin typeface="Verdana"/>
              </a:rPr>
              <a:t>10/26/2018</a:t>
            </a:fld>
            <a:endParaRPr lang="en-US" sz="1600" noProof="0" dirty="0" smtClean="0">
              <a:solidFill>
                <a:schemeClr val="tx1"/>
              </a:solidFill>
              <a:latin typeface="Verdana"/>
            </a:endParaRPr>
          </a:p>
          <a:p>
            <a:r>
              <a:rPr lang="en-US" sz="1600" noProof="0" dirty="0" smtClean="0">
                <a:solidFill>
                  <a:schemeClr val="tx1"/>
                </a:solidFill>
                <a:latin typeface="Verdana"/>
              </a:rPr>
              <a:t>Department of Computer and Systems Sciences, DSV </a:t>
            </a:r>
            <a:endParaRPr lang="en-US" sz="1600" noProof="0" dirty="0">
              <a:solidFill>
                <a:schemeClr val="tx1"/>
              </a:solidFill>
              <a:latin typeface="Verdana"/>
            </a:endParaRPr>
          </a:p>
        </p:txBody>
      </p:sp>
      <p:pic>
        <p:nvPicPr>
          <p:cNvPr id="8"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80"/>
          </a:xfrm>
          <a:prstGeom prst="rect">
            <a:avLst/>
          </a:prstGeom>
        </p:spPr>
      </p:pic>
    </p:spTree>
    <p:extLst>
      <p:ext uri="{BB962C8B-B14F-4D97-AF65-F5344CB8AC3E}">
        <p14:creationId xmlns:p14="http://schemas.microsoft.com/office/powerpoint/2010/main" val="36624612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edverkande - Blå">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5" name="TextBox 4"/>
          <p:cNvSpPr txBox="1"/>
          <p:nvPr userDrawn="1"/>
        </p:nvSpPr>
        <p:spPr>
          <a:xfrm>
            <a:off x="792000" y="4227934"/>
            <a:ext cx="5354050"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Inspelat</a:t>
            </a:r>
            <a:r>
              <a:rPr lang="sv-SE" sz="1600" baseline="0" noProof="0" dirty="0" smtClean="0">
                <a:solidFill>
                  <a:srgbClr val="FFFFFF"/>
                </a:solidFill>
                <a:latin typeface="Verdana"/>
              </a:rPr>
              <a:t> </a:t>
            </a:r>
            <a:fld id="{DEF0F593-7E64-D74F-96F6-B611C3DC3FC9}" type="datetime1">
              <a:rPr lang="sv-SE" sz="1600" baseline="0" noProof="0" smtClean="0">
                <a:solidFill>
                  <a:srgbClr val="FFFFFF"/>
                </a:solidFill>
                <a:latin typeface="Verdana"/>
              </a:rPr>
              <a:t>2018-10-26</a:t>
            </a:fld>
            <a:endParaRPr lang="sv-SE" sz="1600" noProof="0" dirty="0" smtClean="0">
              <a:solidFill>
                <a:srgbClr val="FFFFFF"/>
              </a:solidFill>
              <a:latin typeface="Verdana"/>
            </a:endParaRPr>
          </a:p>
          <a:p>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Tree>
    <p:extLst>
      <p:ext uri="{BB962C8B-B14F-4D97-AF65-F5344CB8AC3E}">
        <p14:creationId xmlns:p14="http://schemas.microsoft.com/office/powerpoint/2010/main" val="1478849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Medverkande - egen sidfot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42890"/>
            <a:ext cx="1435367" cy="1195504"/>
          </a:xfrm>
          <a:prstGeom prst="rect">
            <a:avLst/>
          </a:prstGeom>
        </p:spPr>
      </p:pic>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sv-SE" dirty="0"/>
          </a:p>
        </p:txBody>
      </p:sp>
      <p:sp>
        <p:nvSpPr>
          <p:cNvPr id="6" name="TextBox 5"/>
          <p:cNvSpPr txBox="1"/>
          <p:nvPr userDrawn="1"/>
        </p:nvSpPr>
        <p:spPr>
          <a:xfrm>
            <a:off x="792000" y="597917"/>
            <a:ext cx="2504261" cy="461665"/>
          </a:xfrm>
          <a:prstGeom prst="rect">
            <a:avLst/>
          </a:prstGeom>
          <a:noFill/>
        </p:spPr>
        <p:txBody>
          <a:bodyPr wrap="none" rtlCol="0">
            <a:spAutoFit/>
          </a:bodyPr>
          <a:lstStyle/>
          <a:p>
            <a:r>
              <a:rPr lang="sv-SE" sz="2400" b="1" dirty="0" smtClean="0">
                <a:solidFill>
                  <a:srgbClr val="FFFFFF"/>
                </a:solidFill>
                <a:latin typeface="Verdana"/>
                <a:cs typeface="Verdana"/>
              </a:rPr>
              <a:t>Medverkande</a:t>
            </a:r>
            <a:endParaRPr lang="sv-SE" sz="2400" b="1" dirty="0">
              <a:solidFill>
                <a:srgbClr val="FFFFFF"/>
              </a:solidFill>
              <a:latin typeface="Verdana"/>
              <a:cs typeface="Verdana"/>
            </a:endParaRPr>
          </a:p>
        </p:txBody>
      </p:sp>
      <p:sp>
        <p:nvSpPr>
          <p:cNvPr id="7"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296880401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ributors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Box 4"/>
          <p:cNvSpPr txBox="1"/>
          <p:nvPr userDrawn="1"/>
        </p:nvSpPr>
        <p:spPr>
          <a:xfrm>
            <a:off x="792000" y="4227934"/>
            <a:ext cx="5724644" cy="584776"/>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Recorded </a:t>
            </a:r>
            <a:fld id="{DEF0F593-7E64-D74F-96F6-B611C3DC3FC9}" type="datetime1">
              <a:rPr lang="en-US" sz="1600" baseline="0" noProof="0" smtClean="0">
                <a:solidFill>
                  <a:schemeClr val="bg1"/>
                </a:solidFill>
                <a:latin typeface="Verdana"/>
              </a:rPr>
              <a:pPr marL="0" marR="0" indent="0" algn="l" defTabSz="914400" rtl="0" eaLnBrk="1" fontAlgn="auto" latinLnBrk="0" hangingPunct="1">
                <a:lnSpc>
                  <a:spcPct val="100000"/>
                </a:lnSpc>
                <a:spcBef>
                  <a:spcPts val="0"/>
                </a:spcBef>
                <a:spcAft>
                  <a:spcPts val="0"/>
                </a:spcAft>
                <a:buClrTx/>
                <a:buSzTx/>
                <a:buFontTx/>
                <a:buNone/>
                <a:tabLst/>
                <a:defRPr/>
              </a:pPr>
              <a:t>10/26/2018</a:t>
            </a:fld>
            <a:endParaRPr lang="en-US" sz="1600" noProof="0" dirty="0" smtClean="0">
              <a:solidFill>
                <a:schemeClr val="bg1"/>
              </a:solidFill>
              <a:latin typeface="Verdana"/>
            </a:endParaRPr>
          </a:p>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Tree>
    <p:extLst>
      <p:ext uri="{BB962C8B-B14F-4D97-AF65-F5344CB8AC3E}">
        <p14:creationId xmlns:p14="http://schemas.microsoft.com/office/powerpoint/2010/main" val="39822158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ributors - custom footer - Blue">
    <p:bg>
      <p:bgPr>
        <a:solidFill>
          <a:schemeClr val="tx1"/>
        </a:solidFill>
        <a:effectLst/>
      </p:bgPr>
    </p:bg>
    <p:spTree>
      <p:nvGrpSpPr>
        <p:cNvPr id="1" name=""/>
        <p:cNvGrpSpPr/>
        <p:nvPr/>
      </p:nvGrpSpPr>
      <p:grpSpPr>
        <a:xfrm>
          <a:off x="0" y="0"/>
          <a:ext cx="0" cy="0"/>
          <a:chOff x="0" y="0"/>
          <a:chExt cx="0" cy="0"/>
        </a:xfrm>
      </p:grpSpPr>
      <p:sp>
        <p:nvSpPr>
          <p:cNvPr id="4" name="Platshållare för innehåll 2"/>
          <p:cNvSpPr>
            <a:spLocks noGrp="1"/>
          </p:cNvSpPr>
          <p:nvPr>
            <p:ph idx="1"/>
          </p:nvPr>
        </p:nvSpPr>
        <p:spPr>
          <a:xfrm>
            <a:off x="792000" y="1059582"/>
            <a:ext cx="6850800" cy="3168352"/>
          </a:xfrm>
        </p:spPr>
        <p:txBody>
          <a:bodyPr>
            <a:noAutofit/>
          </a:bodyPr>
          <a:lstStyle>
            <a:lvl1pPr marL="0" indent="0">
              <a:buFontTx/>
              <a:buNone/>
              <a:defRPr sz="2400">
                <a:solidFill>
                  <a:srgbClr val="FFFFFF"/>
                </a:solidFill>
              </a:defRPr>
            </a:lvl1pPr>
            <a:lvl2pPr marL="457200" indent="0">
              <a:buFontTx/>
              <a:buNone/>
              <a:defRPr sz="2400">
                <a:solidFill>
                  <a:srgbClr val="FFFFFF"/>
                </a:solidFill>
              </a:defRPr>
            </a:lvl2pPr>
            <a:lvl3pPr marL="914400" indent="0">
              <a:buFontTx/>
              <a:buNone/>
              <a:defRPr sz="2400">
                <a:solidFill>
                  <a:srgbClr val="FFFFFF"/>
                </a:solidFill>
              </a:defRPr>
            </a:lvl3pPr>
            <a:lvl4pPr marL="1371600" indent="0">
              <a:buFontTx/>
              <a:buNone/>
              <a:defRPr sz="2400">
                <a:solidFill>
                  <a:srgbClr val="FFFFFF"/>
                </a:solidFill>
              </a:defRPr>
            </a:lvl4pPr>
            <a:lvl5pPr marL="1828800" indent="0">
              <a:buFontTx/>
              <a:buNone/>
              <a:defRPr sz="2400">
                <a:solidFill>
                  <a:srgbClr val="FFFFFF"/>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TextBox 5"/>
          <p:cNvSpPr txBox="1"/>
          <p:nvPr userDrawn="1"/>
        </p:nvSpPr>
        <p:spPr>
          <a:xfrm>
            <a:off x="792000" y="597917"/>
            <a:ext cx="2357887" cy="461665"/>
          </a:xfrm>
          <a:prstGeom prst="rect">
            <a:avLst/>
          </a:prstGeom>
          <a:noFill/>
        </p:spPr>
        <p:txBody>
          <a:bodyPr wrap="none" rtlCol="0">
            <a:spAutoFit/>
          </a:bodyPr>
          <a:lstStyle/>
          <a:p>
            <a:r>
              <a:rPr lang="en-US" sz="2400" b="1" noProof="0" dirty="0" smtClean="0">
                <a:solidFill>
                  <a:srgbClr val="FFFFFF"/>
                </a:solidFill>
                <a:latin typeface="Verdana"/>
                <a:cs typeface="Verdana"/>
              </a:rPr>
              <a:t>Contributors</a:t>
            </a:r>
            <a:endParaRPr lang="en-US" sz="2400" b="1" noProof="0" dirty="0">
              <a:solidFill>
                <a:srgbClr val="FFFFFF"/>
              </a:solidFill>
              <a:latin typeface="Verdana"/>
              <a:cs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8"/>
            <a:ext cx="1296144" cy="1236379"/>
          </a:xfrm>
          <a:prstGeom prst="rect">
            <a:avLst/>
          </a:prstGeom>
        </p:spPr>
      </p:pic>
      <p:sp>
        <p:nvSpPr>
          <p:cNvPr id="9" name="Text Placeholder 7"/>
          <p:cNvSpPr>
            <a:spLocks noGrp="1"/>
          </p:cNvSpPr>
          <p:nvPr>
            <p:ph type="body" sz="quarter" idx="11" hasCustomPrompt="1"/>
          </p:nvPr>
        </p:nvSpPr>
        <p:spPr>
          <a:xfrm>
            <a:off x="790772" y="4221654"/>
            <a:ext cx="6387308" cy="586827"/>
          </a:xfrm>
        </p:spPr>
        <p:txBody>
          <a:bodyPr anchor="b"/>
          <a:lstStyle>
            <a:lvl1pPr marL="0" marR="0" indent="0" algn="l" defTabSz="914400" rtl="0" eaLnBrk="1" fontAlgn="auto" latinLnBrk="0" hangingPunct="1">
              <a:lnSpc>
                <a:spcPct val="100000"/>
              </a:lnSpc>
              <a:spcBef>
                <a:spcPts val="0"/>
              </a:spcBef>
              <a:spcAft>
                <a:spcPts val="0"/>
              </a:spcAft>
              <a:buClrTx/>
              <a:buSzTx/>
              <a:buFontTx/>
              <a:buNone/>
              <a:tabLst/>
              <a:defRPr sz="1600" b="0" i="0" strike="noStrike" baseline="0">
                <a:solidFill>
                  <a:schemeClr val="bg1"/>
                </a:solidFill>
              </a:defRPr>
            </a:lvl1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noProof="0" dirty="0" smtClean="0">
                <a:solidFill>
                  <a:schemeClr val="bg1"/>
                </a:solidFill>
                <a:latin typeface="Verdana"/>
              </a:rPr>
              <a:t>Click to insert custom footer</a:t>
            </a:r>
            <a:endParaRPr lang="en-US" sz="1600" noProof="0" dirty="0">
              <a:solidFill>
                <a:schemeClr val="bg1"/>
              </a:solidFill>
              <a:latin typeface="Verdana"/>
            </a:endParaRPr>
          </a:p>
        </p:txBody>
      </p:sp>
    </p:spTree>
    <p:extLst>
      <p:ext uri="{BB962C8B-B14F-4D97-AF65-F5344CB8AC3E}">
        <p14:creationId xmlns:p14="http://schemas.microsoft.com/office/powerpoint/2010/main" val="41744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ara logo - Blå">
    <p:bg>
      <p:bgPr>
        <a:solidFill>
          <a:schemeClr val="tx1"/>
        </a:solidFill>
        <a:effectLst/>
      </p:bgPr>
    </p:bg>
    <p:spTree>
      <p:nvGrpSpPr>
        <p:cNvPr id="1" name=""/>
        <p:cNvGrpSpPr/>
        <p:nvPr/>
      </p:nvGrpSpPr>
      <p:grpSpPr>
        <a:xfrm>
          <a:off x="0" y="0"/>
          <a:ext cx="0" cy="0"/>
          <a:chOff x="0" y="0"/>
          <a:chExt cx="0" cy="0"/>
        </a:xfrm>
      </p:grpSpPr>
      <p:pic>
        <p:nvPicPr>
          <p:cNvPr id="3"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07854"/>
            <a:ext cx="1435367" cy="1195504"/>
          </a:xfrm>
          <a:prstGeom prst="rect">
            <a:avLst/>
          </a:prstGeom>
        </p:spPr>
      </p:pic>
      <p:sp>
        <p:nvSpPr>
          <p:cNvPr id="5" name="TextBox 4"/>
          <p:cNvSpPr txBox="1"/>
          <p:nvPr userDrawn="1"/>
        </p:nvSpPr>
        <p:spPr>
          <a:xfrm>
            <a:off x="792000" y="4465444"/>
            <a:ext cx="5354050" cy="338554"/>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600" noProof="0" dirty="0" smtClean="0">
                <a:solidFill>
                  <a:srgbClr val="FFFFFF"/>
                </a:solidFill>
                <a:latin typeface="Verdana"/>
              </a:rPr>
              <a:t>Institutionen för data- och systemvetenskap, DSV </a:t>
            </a:r>
            <a:endParaRPr lang="sv-SE" sz="1600" noProof="0" dirty="0">
              <a:solidFill>
                <a:srgbClr val="FFFFFF"/>
              </a:solidFill>
              <a:latin typeface="Verdana"/>
            </a:endParaRPr>
          </a:p>
        </p:txBody>
      </p:sp>
    </p:spTree>
    <p:extLst>
      <p:ext uri="{BB962C8B-B14F-4D97-AF65-F5344CB8AC3E}">
        <p14:creationId xmlns:p14="http://schemas.microsoft.com/office/powerpoint/2010/main" val="533423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Kapitelsida - Eld">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alphaModFix amt="55000"/>
          </a:blip>
          <a:srcRect l="4988" t="-362"/>
          <a:stretch>
            <a:fillRect/>
          </a:stretch>
        </p:blipFill>
        <p:spPr bwMode="auto">
          <a:xfrm>
            <a:off x="1" y="1225226"/>
            <a:ext cx="5408969" cy="3938812"/>
          </a:xfrm>
          <a:prstGeom prst="rect">
            <a:avLst/>
          </a:prstGeom>
          <a:noFill/>
          <a:effectLst/>
        </p:spPr>
      </p:pic>
      <p:sp>
        <p:nvSpPr>
          <p:cNvPr id="2"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3"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77308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Just logo - Blue">
    <p:bg>
      <p:bgPr>
        <a:solidFill>
          <a:schemeClr val="tx1"/>
        </a:solidFill>
        <a:effectLst/>
      </p:bgPr>
    </p:bg>
    <p:spTree>
      <p:nvGrpSpPr>
        <p:cNvPr id="1" name=""/>
        <p:cNvGrpSpPr/>
        <p:nvPr/>
      </p:nvGrpSpPr>
      <p:grpSpPr>
        <a:xfrm>
          <a:off x="0" y="0"/>
          <a:ext cx="0" cy="0"/>
          <a:chOff x="0" y="0"/>
          <a:chExt cx="0" cy="0"/>
        </a:xfrm>
      </p:grpSpPr>
      <p:sp>
        <p:nvSpPr>
          <p:cNvPr id="5" name="TextBox 4"/>
          <p:cNvSpPr txBox="1"/>
          <p:nvPr userDrawn="1"/>
        </p:nvSpPr>
        <p:spPr>
          <a:xfrm>
            <a:off x="792000" y="4465444"/>
            <a:ext cx="5724644" cy="338554"/>
          </a:xfrm>
          <a:prstGeom prst="rect">
            <a:avLst/>
          </a:prstGeom>
          <a:noFill/>
        </p:spPr>
        <p:txBody>
          <a:bodyPr wrap="none" rtlCol="0">
            <a:spAutoFit/>
          </a:bodyPr>
          <a:lstStyle/>
          <a:p>
            <a:r>
              <a:rPr lang="en-US" sz="1600" noProof="0" dirty="0" smtClean="0">
                <a:solidFill>
                  <a:schemeClr val="bg1"/>
                </a:solidFill>
                <a:latin typeface="Verdana"/>
              </a:rPr>
              <a:t>Department of Computer and Systems Sciences, DSV </a:t>
            </a:r>
            <a:endParaRPr lang="en-US" sz="1600" noProof="0" dirty="0">
              <a:solidFill>
                <a:schemeClr val="bg1"/>
              </a:solidFill>
              <a:latin typeface="Verdana"/>
            </a:endParaRPr>
          </a:p>
        </p:txBody>
      </p:sp>
      <p:pic>
        <p:nvPicPr>
          <p:cNvPr id="7" name="Bildobjekt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36296" y="3567619"/>
            <a:ext cx="1296144" cy="1236379"/>
          </a:xfrm>
          <a:prstGeom prst="rect">
            <a:avLst/>
          </a:prstGeom>
        </p:spPr>
      </p:pic>
    </p:spTree>
    <p:extLst>
      <p:ext uri="{BB962C8B-B14F-4D97-AF65-F5344CB8AC3E}">
        <p14:creationId xmlns:p14="http://schemas.microsoft.com/office/powerpoint/2010/main" val="285386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Tom vit/Empty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08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Tom svart/Empty black">
    <p:bg>
      <p:bgPr>
        <a:solidFill>
          <a:srgbClr val="00000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9523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 blå/Empty blue">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765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elsida - Olivkvist">
    <p:spTree>
      <p:nvGrpSpPr>
        <p:cNvPr id="1" name=""/>
        <p:cNvGrpSpPr/>
        <p:nvPr/>
      </p:nvGrpSpPr>
      <p:grpSpPr>
        <a:xfrm>
          <a:off x="0" y="0"/>
          <a:ext cx="0" cy="0"/>
          <a:chOff x="0" y="0"/>
          <a:chExt cx="0" cy="0"/>
        </a:xfrm>
      </p:grpSpPr>
      <p:pic>
        <p:nvPicPr>
          <p:cNvPr id="5" name="Picture 9" descr="SU_PPT_olivkvist"/>
          <p:cNvPicPr>
            <a:picLocks noChangeAspect="1" noChangeArrowheads="1"/>
          </p:cNvPicPr>
          <p:nvPr userDrawn="1"/>
        </p:nvPicPr>
        <p:blipFill>
          <a:blip r:embed="rId2" cstate="print">
            <a:alphaModFix amt="55000"/>
          </a:blip>
          <a:srcRect l="1746"/>
          <a:stretch>
            <a:fillRect/>
          </a:stretch>
        </p:blipFill>
        <p:spPr bwMode="auto">
          <a:xfrm>
            <a:off x="1589" y="238124"/>
            <a:ext cx="5161507" cy="4905756"/>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pitelsida - Kronor">
    <p:spTree>
      <p:nvGrpSpPr>
        <p:cNvPr id="1" name=""/>
        <p:cNvGrpSpPr/>
        <p:nvPr/>
      </p:nvGrpSpPr>
      <p:grpSpPr>
        <a:xfrm>
          <a:off x="0" y="0"/>
          <a:ext cx="0" cy="0"/>
          <a:chOff x="0" y="0"/>
          <a:chExt cx="0" cy="0"/>
        </a:xfrm>
      </p:grpSpPr>
      <p:pic>
        <p:nvPicPr>
          <p:cNvPr id="5" name="Picture 9" descr="SU_PPT_kronor"/>
          <p:cNvPicPr>
            <a:picLocks noChangeAspect="1" noChangeArrowheads="1"/>
          </p:cNvPicPr>
          <p:nvPr userDrawn="1"/>
        </p:nvPicPr>
        <p:blipFill>
          <a:blip r:embed="rId2" cstate="print">
            <a:alphaModFix amt="55000"/>
          </a:blip>
          <a:srcRect/>
          <a:stretch>
            <a:fillRect/>
          </a:stretch>
        </p:blipFill>
        <p:spPr bwMode="auto">
          <a:xfrm>
            <a:off x="0" y="1262062"/>
            <a:ext cx="4197096" cy="3881628"/>
          </a:xfrm>
          <a:prstGeom prst="rect">
            <a:avLst/>
          </a:prstGeom>
          <a:noFill/>
        </p:spPr>
      </p:pic>
      <p:sp>
        <p:nvSpPr>
          <p:cNvPr id="6"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7"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a:p>
        </p:txBody>
      </p:sp>
    </p:spTree>
    <p:extLst>
      <p:ext uri="{BB962C8B-B14F-4D97-AF65-F5344CB8AC3E}">
        <p14:creationId xmlns:p14="http://schemas.microsoft.com/office/powerpoint/2010/main" val="1935300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apitelsida">
    <p:spTree>
      <p:nvGrpSpPr>
        <p:cNvPr id="1" name=""/>
        <p:cNvGrpSpPr/>
        <p:nvPr/>
      </p:nvGrpSpPr>
      <p:grpSpPr>
        <a:xfrm>
          <a:off x="0" y="0"/>
          <a:ext cx="0" cy="0"/>
          <a:chOff x="0" y="0"/>
          <a:chExt cx="0" cy="0"/>
        </a:xfrm>
      </p:grpSpPr>
      <p:sp>
        <p:nvSpPr>
          <p:cNvPr id="4" name="Rubrik 1"/>
          <p:cNvSpPr>
            <a:spLocks noGrp="1"/>
          </p:cNvSpPr>
          <p:nvPr>
            <p:ph type="ctrTitle"/>
          </p:nvPr>
        </p:nvSpPr>
        <p:spPr>
          <a:xfrm>
            <a:off x="1008000" y="1827900"/>
            <a:ext cx="6631200" cy="1069200"/>
          </a:xfrm>
        </p:spPr>
        <p:txBody>
          <a:bodyPr lIns="72000" tIns="36000" rIns="72000" bIns="36000" anchor="ctr" anchorCtr="0">
            <a:noAutofit/>
          </a:bodyPr>
          <a:lstStyle>
            <a:lvl1pPr algn="l">
              <a:defRPr sz="4400" b="0">
                <a:latin typeface="Verdana" pitchFamily="34" charset="0"/>
                <a:ea typeface="Verdana" pitchFamily="34" charset="0"/>
                <a:cs typeface="Verdana" pitchFamily="34" charset="0"/>
              </a:defRPr>
            </a:lvl1pPr>
          </a:lstStyle>
          <a:p>
            <a:r>
              <a:rPr lang="en-US" noProof="0" smtClean="0"/>
              <a:t>Click to edit Master title style</a:t>
            </a:r>
            <a:endParaRPr lang="sv-SE" noProof="0" dirty="0"/>
          </a:p>
        </p:txBody>
      </p:sp>
      <p:sp>
        <p:nvSpPr>
          <p:cNvPr id="5" name="Underrubrik 2"/>
          <p:cNvSpPr>
            <a:spLocks noGrp="1"/>
          </p:cNvSpPr>
          <p:nvPr>
            <p:ph type="subTitle" idx="1"/>
          </p:nvPr>
        </p:nvSpPr>
        <p:spPr>
          <a:xfrm>
            <a:off x="1008000" y="2894400"/>
            <a:ext cx="6631200" cy="874800"/>
          </a:xfrm>
        </p:spPr>
        <p:txBody>
          <a:bodyPr>
            <a:no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sv-SE" noProof="0" dirty="0" smtClean="0"/>
          </a:p>
        </p:txBody>
      </p:sp>
    </p:spTree>
    <p:extLst>
      <p:ext uri="{BB962C8B-B14F-4D97-AF65-F5344CB8AC3E}">
        <p14:creationId xmlns:p14="http://schemas.microsoft.com/office/powerpoint/2010/main" val="391254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5.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6.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0.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descr="logo-org-svensk_rgb.png"/>
          <p:cNvPicPr>
            <a:picLocks noChangeAspect="1"/>
          </p:cNvPicPr>
          <p:nvPr/>
        </p:nvPicPr>
        <p:blipFill>
          <a:blip r:embed="rId15" cstate="print"/>
          <a:stretch>
            <a:fillRect/>
          </a:stretch>
        </p:blipFill>
        <p:spPr>
          <a:xfrm>
            <a:off x="7884368" y="216001"/>
            <a:ext cx="980375" cy="817853"/>
          </a:xfrm>
          <a:prstGeom prst="rect">
            <a:avLst/>
          </a:prstGeom>
        </p:spPr>
      </p:pic>
    </p:spTree>
    <p:extLst>
      <p:ext uri="{BB962C8B-B14F-4D97-AF65-F5344CB8AC3E}">
        <p14:creationId xmlns:p14="http://schemas.microsoft.com/office/powerpoint/2010/main" val="316779454"/>
      </p:ext>
    </p:extLst>
  </p:cSld>
  <p:clrMap bg1="lt1" tx1="dk1" bg2="lt2" tx2="dk2" accent1="accent1" accent2="accent2" accent3="accent3" accent4="accent4" accent5="accent5" accent6="accent6" hlink="hlink" folHlink="folHlink"/>
  <p:sldLayoutIdLst>
    <p:sldLayoutId id="2147483681" r:id="rId1"/>
    <p:sldLayoutId id="2147483709" r:id="rId2"/>
    <p:sldLayoutId id="2147483710" r:id="rId3"/>
    <p:sldLayoutId id="2147483713" r:id="rId4"/>
    <p:sldLayoutId id="2147483684" r:id="rId5"/>
    <p:sldLayoutId id="2147483683" r:id="rId6"/>
    <p:sldLayoutId id="2147483712" r:id="rId7"/>
    <p:sldLayoutId id="2147483711" r:id="rId8"/>
    <p:sldLayoutId id="2147483714" r:id="rId9"/>
    <p:sldLayoutId id="2147483685" r:id="rId10"/>
    <p:sldLayoutId id="2147483686" r:id="rId11"/>
    <p:sldLayoutId id="2147483687" r:id="rId12"/>
    <p:sldLayoutId id="214748368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en-US" noProof="0" smtClean="0"/>
              <a:t>Klicka här för att ändra format</a:t>
            </a:r>
            <a:endParaRPr lang="en-US" noProof="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en-US" noProof="0" smtClean="0"/>
              <a:t>Klicka här för att ändra format på bakgrundstexten</a:t>
            </a:r>
          </a:p>
          <a:p>
            <a:pPr lvl="1"/>
            <a:r>
              <a:rPr lang="en-US" noProof="0" smtClean="0"/>
              <a:t>Nivå två</a:t>
            </a:r>
          </a:p>
          <a:p>
            <a:pPr lvl="2"/>
            <a:r>
              <a:rPr lang="en-US" noProof="0" smtClean="0"/>
              <a:t>Nivå tre</a:t>
            </a:r>
          </a:p>
          <a:p>
            <a:pPr lvl="3"/>
            <a:r>
              <a:rPr lang="en-US" noProof="0" smtClean="0"/>
              <a:t>Nivå fyra</a:t>
            </a:r>
          </a:p>
          <a:p>
            <a:pPr lvl="4"/>
            <a:r>
              <a:rPr lang="en-US" noProof="0" smtClean="0"/>
              <a:t>Nivå fem</a:t>
            </a:r>
            <a:endParaRPr lang="en-US" noProof="0"/>
          </a:p>
        </p:txBody>
      </p:sp>
      <p:pic>
        <p:nvPicPr>
          <p:cNvPr id="5"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001"/>
            <a:ext cx="884358" cy="843581"/>
          </a:xfrm>
          <a:prstGeom prst="rect">
            <a:avLst/>
          </a:prstGeom>
        </p:spPr>
      </p:pic>
    </p:spTree>
    <p:extLst>
      <p:ext uri="{BB962C8B-B14F-4D97-AF65-F5344CB8AC3E}">
        <p14:creationId xmlns:p14="http://schemas.microsoft.com/office/powerpoint/2010/main" val="2072926581"/>
      </p:ext>
    </p:extLst>
  </p:cSld>
  <p:clrMap bg1="lt1" tx1="dk1" bg2="lt2" tx2="dk2" accent1="accent1" accent2="accent2" accent3="accent3" accent4="accent4" accent5="accent5" accent6="accent6" hlink="hlink" folHlink="folHlink"/>
  <p:sldLayoutIdLst>
    <p:sldLayoutId id="2147483736" r:id="rId1"/>
    <p:sldLayoutId id="2147483738" r:id="rId2"/>
    <p:sldLayoutId id="2147483737"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iming>
    <p:tnLst>
      <p:par>
        <p:cTn id="1" dur="indefinite" restart="never" nodeType="tmRoot"/>
      </p:par>
    </p:tnLst>
  </p:timing>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7" name="Bildobjekt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84368" y="216655"/>
            <a:ext cx="980375" cy="816545"/>
          </a:xfrm>
          <a:prstGeom prst="rect">
            <a:avLst/>
          </a:prstGeom>
        </p:spPr>
      </p:pic>
    </p:spTree>
    <p:extLst>
      <p:ext uri="{BB962C8B-B14F-4D97-AF65-F5344CB8AC3E}">
        <p14:creationId xmlns:p14="http://schemas.microsoft.com/office/powerpoint/2010/main" val="1765877018"/>
      </p:ext>
    </p:extLst>
  </p:cSld>
  <p:clrMap bg1="lt1" tx1="dk1" bg2="lt2" tx2="dk2" accent1="accent1" accent2="accent2" accent3="accent3" accent4="accent4" accent5="accent5" accent6="accent6" hlink="hlink" folHlink="folHlink"/>
  <p:sldLayoutIdLst>
    <p:sldLayoutId id="2147483718" r:id="rId1"/>
    <p:sldLayoutId id="2147483720" r:id="rId2"/>
    <p:sldLayoutId id="2147483719" r:id="rId3"/>
    <p:sldLayoutId id="2147483721" r:id="rId4"/>
    <p:sldLayoutId id="2147483722"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pic>
        <p:nvPicPr>
          <p:cNvPr id="4" name="Picture 3" descr="logo-neg-engelsk_rgb.eps"/>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874572" y="216023"/>
            <a:ext cx="884336" cy="843559"/>
          </a:xfrm>
          <a:prstGeom prst="rect">
            <a:avLst/>
          </a:prstGeom>
        </p:spPr>
      </p:pic>
    </p:spTree>
    <p:extLst>
      <p:ext uri="{BB962C8B-B14F-4D97-AF65-F5344CB8AC3E}">
        <p14:creationId xmlns:p14="http://schemas.microsoft.com/office/powerpoint/2010/main" val="3360172970"/>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hf sldNum="0" hdr="0" ftr="0" dt="0"/>
  <p:txStyles>
    <p:titleStyle>
      <a:lvl1pPr algn="l" defTabSz="914400" rtl="0" eaLnBrk="1" latinLnBrk="0" hangingPunct="1">
        <a:spcBef>
          <a:spcPct val="0"/>
        </a:spcBef>
        <a:buNone/>
        <a:defRPr sz="2800" b="1"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rgbClr val="FFFFFF"/>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rgbClr val="FFFFFF"/>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792000" y="627534"/>
            <a:ext cx="6850800" cy="596700"/>
          </a:xfrm>
          <a:prstGeom prst="rect">
            <a:avLst/>
          </a:prstGeom>
        </p:spPr>
        <p:txBody>
          <a:bodyPr vert="horz" lIns="91440" tIns="45720" rIns="91440" bIns="45720" rtlCol="0" anchor="t" anchorCtr="0">
            <a:normAutofit/>
          </a:bodyPr>
          <a:lstStyle/>
          <a:p>
            <a:r>
              <a:rPr lang="sv-SE" dirty="0" smtClean="0"/>
              <a:t>Klicka här för att ändra format</a:t>
            </a:r>
            <a:endParaRPr lang="sv-SE" dirty="0"/>
          </a:p>
        </p:txBody>
      </p:sp>
      <p:sp>
        <p:nvSpPr>
          <p:cNvPr id="3" name="Platshållare för text 2"/>
          <p:cNvSpPr>
            <a:spLocks noGrp="1"/>
          </p:cNvSpPr>
          <p:nvPr>
            <p:ph type="body" idx="1"/>
          </p:nvPr>
        </p:nvSpPr>
        <p:spPr>
          <a:xfrm>
            <a:off x="792000" y="1275534"/>
            <a:ext cx="6850800" cy="3240432"/>
          </a:xfrm>
          <a:prstGeom prst="rect">
            <a:avLst/>
          </a:prstGeom>
        </p:spPr>
        <p:txBody>
          <a:bodyPr vert="horz" lIns="91440" tIns="45720" rIns="91440" bIns="45720" rtlCol="0">
            <a:no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sv-SE" dirty="0"/>
          </a:p>
        </p:txBody>
      </p:sp>
    </p:spTree>
    <p:extLst>
      <p:ext uri="{BB962C8B-B14F-4D97-AF65-F5344CB8AC3E}">
        <p14:creationId xmlns:p14="http://schemas.microsoft.com/office/powerpoint/2010/main" val="903434581"/>
      </p:ext>
    </p:extLst>
  </p:cSld>
  <p:clrMap bg1="lt1" tx1="dk1" bg2="lt2" tx2="dk2" accent1="accent1" accent2="accent2" accent3="accent3" accent4="accent4" accent5="accent5" accent6="accent6" hlink="hlink" folHlink="folHlink"/>
  <p:sldLayoutIdLst>
    <p:sldLayoutId id="2147483734" r:id="rId1"/>
    <p:sldLayoutId id="2147483765" r:id="rId2"/>
    <p:sldLayoutId id="2147483733" r:id="rId3"/>
    <p:sldLayoutId id="2147483769" r:id="rId4"/>
    <p:sldLayoutId id="2147483766" r:id="rId5"/>
    <p:sldLayoutId id="2147483770" r:id="rId6"/>
    <p:sldLayoutId id="2147483767" r:id="rId7"/>
    <p:sldLayoutId id="2147483768" r:id="rId8"/>
    <p:sldLayoutId id="2147483697" r:id="rId9"/>
    <p:sldLayoutId id="2147483715" r:id="rId10"/>
    <p:sldLayoutId id="2147483716" r:id="rId11"/>
  </p:sldLayoutIdLst>
  <p:hf sldNum="0" hdr="0" ftr="0" dt="0"/>
  <p:txStyles>
    <p:titleStyle>
      <a:lvl1pPr algn="l" defTabSz="914400" rtl="0" eaLnBrk="1" latinLnBrk="0" hangingPunct="1">
        <a:spcBef>
          <a:spcPct val="0"/>
        </a:spcBef>
        <a:buNone/>
        <a:defRPr sz="28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2244" y="1604646"/>
            <a:ext cx="7582327" cy="1102519"/>
          </a:xfrm>
        </p:spPr>
        <p:txBody>
          <a:bodyPr>
            <a:normAutofit/>
          </a:bodyPr>
          <a:lstStyle/>
          <a:p>
            <a:r>
              <a:rPr lang="sv-SE" sz="2250" dirty="0"/>
              <a:t/>
            </a:r>
            <a:br>
              <a:rPr lang="sv-SE" sz="2250" dirty="0"/>
            </a:br>
            <a:r>
              <a:rPr lang="sv-SE" sz="3300" b="1" i="1" dirty="0" smtClean="0"/>
              <a:t>Presentation: </a:t>
            </a:r>
            <a:r>
              <a:rPr lang="en-US" sz="3300" dirty="0" smtClean="0"/>
              <a:t>Theory, part 1</a:t>
            </a:r>
            <a:endParaRPr lang="sv-SE" sz="3300" dirty="0"/>
          </a:p>
        </p:txBody>
      </p:sp>
      <p:sp>
        <p:nvSpPr>
          <p:cNvPr id="3" name="Subtitle 2"/>
          <p:cNvSpPr>
            <a:spLocks noGrp="1"/>
          </p:cNvSpPr>
          <p:nvPr>
            <p:ph type="subTitle" idx="1"/>
          </p:nvPr>
        </p:nvSpPr>
        <p:spPr>
          <a:xfrm>
            <a:off x="1212244" y="3299557"/>
            <a:ext cx="4800600" cy="1314450"/>
          </a:xfrm>
        </p:spPr>
        <p:txBody>
          <a:bodyPr>
            <a:normAutofit/>
          </a:bodyPr>
          <a:lstStyle/>
          <a:p>
            <a:r>
              <a:rPr lang="sv-SE" dirty="0"/>
              <a:t>Erik Perjons</a:t>
            </a:r>
          </a:p>
          <a:p>
            <a:r>
              <a:rPr lang="sv-SE" dirty="0"/>
              <a:t>DSV, Stockholm University</a:t>
            </a:r>
          </a:p>
        </p:txBody>
      </p:sp>
    </p:spTree>
    <p:extLst>
      <p:ext uri="{BB962C8B-B14F-4D97-AF65-F5344CB8AC3E}">
        <p14:creationId xmlns:p14="http://schemas.microsoft.com/office/powerpoint/2010/main" val="4202656406"/>
      </p:ext>
    </p:extLst>
  </p:cSld>
  <p:clrMapOvr>
    <a:masterClrMapping/>
  </p:clrMapOvr>
  <mc:AlternateContent xmlns:mc="http://schemas.openxmlformats.org/markup-compatibility/2006" xmlns:p14="http://schemas.microsoft.com/office/powerpoint/2010/main">
    <mc:Choice Requires="p14">
      <p:transition spd="slow" p14:dur="2000" advTm="14351"/>
    </mc:Choice>
    <mc:Fallback xmlns="">
      <p:transition spd="slow" advTm="1435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Explanatory knowledge</a:t>
            </a:r>
            <a:endParaRPr lang="sv-SE" sz="2700" dirty="0"/>
          </a:p>
        </p:txBody>
      </p:sp>
      <p:sp>
        <p:nvSpPr>
          <p:cNvPr id="3" name="Content Placeholder 2"/>
          <p:cNvSpPr>
            <a:spLocks noGrp="1"/>
          </p:cNvSpPr>
          <p:nvPr>
            <p:ph idx="1"/>
          </p:nvPr>
        </p:nvSpPr>
        <p:spPr>
          <a:xfrm>
            <a:off x="792000" y="1275534"/>
            <a:ext cx="7786608" cy="3240432"/>
          </a:xfrm>
        </p:spPr>
        <p:txBody>
          <a:bodyPr>
            <a:normAutofit/>
          </a:bodyPr>
          <a:lstStyle/>
          <a:p>
            <a:r>
              <a:rPr lang="en-GB" sz="1500" dirty="0" smtClean="0"/>
              <a:t>In order to show the relationships between </a:t>
            </a:r>
            <a:r>
              <a:rPr lang="en-GB" sz="1500" b="1" dirty="0" smtClean="0"/>
              <a:t>phenomena, </a:t>
            </a:r>
            <a:r>
              <a:rPr lang="en-GB" sz="1500" dirty="0" smtClean="0"/>
              <a:t>these </a:t>
            </a:r>
            <a:r>
              <a:rPr lang="en-GB" sz="1500" b="1" dirty="0" smtClean="0"/>
              <a:t>phenomena</a:t>
            </a:r>
            <a:r>
              <a:rPr lang="en-GB" sz="1500" dirty="0" smtClean="0"/>
              <a:t> are represented as </a:t>
            </a:r>
            <a:r>
              <a:rPr lang="en-GB" sz="1500" b="1" dirty="0" smtClean="0"/>
              <a:t>dependent and independent variables</a:t>
            </a:r>
            <a:endParaRPr lang="sv-SE" sz="1500" b="1" dirty="0"/>
          </a:p>
        </p:txBody>
      </p:sp>
      <p:cxnSp>
        <p:nvCxnSpPr>
          <p:cNvPr id="4" name="Straight Arrow Connector 3"/>
          <p:cNvCxnSpPr/>
          <p:nvPr/>
        </p:nvCxnSpPr>
        <p:spPr>
          <a:xfrm>
            <a:off x="3896007" y="3289985"/>
            <a:ext cx="12961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5" name="TextBox 4"/>
          <p:cNvSpPr txBox="1"/>
          <p:nvPr/>
        </p:nvSpPr>
        <p:spPr>
          <a:xfrm>
            <a:off x="1681761" y="3181974"/>
            <a:ext cx="1674186" cy="507831"/>
          </a:xfrm>
          <a:prstGeom prst="rect">
            <a:avLst/>
          </a:prstGeom>
          <a:noFill/>
        </p:spPr>
        <p:txBody>
          <a:bodyPr wrap="square" rtlCol="0">
            <a:spAutoFit/>
          </a:bodyPr>
          <a:lstStyle/>
          <a:p>
            <a:r>
              <a:rPr lang="sv-SE" sz="1350" dirty="0" err="1"/>
              <a:t>perceived</a:t>
            </a:r>
            <a:r>
              <a:rPr lang="sv-SE" sz="1350" dirty="0"/>
              <a:t> </a:t>
            </a:r>
            <a:r>
              <a:rPr lang="sv-SE" sz="1350" dirty="0" err="1"/>
              <a:t>usefullnes</a:t>
            </a:r>
            <a:r>
              <a:rPr lang="sv-SE" sz="1350" dirty="0"/>
              <a:t> with the system</a:t>
            </a:r>
          </a:p>
        </p:txBody>
      </p:sp>
      <p:sp>
        <p:nvSpPr>
          <p:cNvPr id="6" name="TextBox 5"/>
          <p:cNvSpPr txBox="1"/>
          <p:nvPr/>
        </p:nvSpPr>
        <p:spPr>
          <a:xfrm>
            <a:off x="5624199" y="3229010"/>
            <a:ext cx="1566174" cy="300082"/>
          </a:xfrm>
          <a:prstGeom prst="rect">
            <a:avLst/>
          </a:prstGeom>
          <a:noFill/>
        </p:spPr>
        <p:txBody>
          <a:bodyPr wrap="square" rtlCol="0">
            <a:spAutoFit/>
          </a:bodyPr>
          <a:lstStyle/>
          <a:p>
            <a:r>
              <a:rPr lang="sv-SE" sz="1350" dirty="0"/>
              <a:t>system </a:t>
            </a:r>
            <a:r>
              <a:rPr lang="sv-SE" sz="1350" dirty="0" err="1"/>
              <a:t>use</a:t>
            </a:r>
            <a:endParaRPr lang="sv-SE" sz="1350" dirty="0"/>
          </a:p>
        </p:txBody>
      </p:sp>
      <p:sp>
        <p:nvSpPr>
          <p:cNvPr id="7" name="Right Brace 6"/>
          <p:cNvSpPr/>
          <p:nvPr/>
        </p:nvSpPr>
        <p:spPr>
          <a:xfrm rot="5400000">
            <a:off x="5948235" y="3289985"/>
            <a:ext cx="270030" cy="9181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8" name="Right Brace 7"/>
          <p:cNvSpPr/>
          <p:nvPr/>
        </p:nvSpPr>
        <p:spPr>
          <a:xfrm rot="5400000">
            <a:off x="2356836" y="2938946"/>
            <a:ext cx="270030" cy="16201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9" name="TextBox 8"/>
          <p:cNvSpPr txBox="1"/>
          <p:nvPr/>
        </p:nvSpPr>
        <p:spPr>
          <a:xfrm>
            <a:off x="1627755" y="3992063"/>
            <a:ext cx="1998222" cy="300082"/>
          </a:xfrm>
          <a:prstGeom prst="rect">
            <a:avLst/>
          </a:prstGeom>
          <a:noFill/>
        </p:spPr>
        <p:txBody>
          <a:bodyPr wrap="square" rtlCol="0">
            <a:spAutoFit/>
          </a:bodyPr>
          <a:lstStyle/>
          <a:p>
            <a:r>
              <a:rPr lang="sv-SE" sz="1350" dirty="0"/>
              <a:t>independent variable</a:t>
            </a:r>
            <a:endParaRPr lang="sv-SE" sz="1350" i="1" dirty="0"/>
          </a:p>
        </p:txBody>
      </p:sp>
      <p:sp>
        <p:nvSpPr>
          <p:cNvPr id="10" name="TextBox 9"/>
          <p:cNvSpPr txBox="1"/>
          <p:nvPr/>
        </p:nvSpPr>
        <p:spPr>
          <a:xfrm>
            <a:off x="5516187" y="3938057"/>
            <a:ext cx="2052228" cy="300082"/>
          </a:xfrm>
          <a:prstGeom prst="rect">
            <a:avLst/>
          </a:prstGeom>
          <a:noFill/>
        </p:spPr>
        <p:txBody>
          <a:bodyPr wrap="square" rtlCol="0">
            <a:spAutoFit/>
          </a:bodyPr>
          <a:lstStyle/>
          <a:p>
            <a:r>
              <a:rPr lang="sv-SE" sz="1350" dirty="0" err="1"/>
              <a:t>dependent</a:t>
            </a:r>
            <a:r>
              <a:rPr lang="sv-SE" sz="1350" dirty="0"/>
              <a:t> variable</a:t>
            </a:r>
            <a:endParaRPr lang="sv-SE" sz="1350" i="1" dirty="0"/>
          </a:p>
        </p:txBody>
      </p:sp>
      <p:sp>
        <p:nvSpPr>
          <p:cNvPr id="11" name="TextBox 10"/>
          <p:cNvSpPr txBox="1"/>
          <p:nvPr/>
        </p:nvSpPr>
        <p:spPr>
          <a:xfrm>
            <a:off x="3733990" y="2857937"/>
            <a:ext cx="1647887" cy="300082"/>
          </a:xfrm>
          <a:prstGeom prst="rect">
            <a:avLst/>
          </a:prstGeom>
          <a:noFill/>
        </p:spPr>
        <p:txBody>
          <a:bodyPr wrap="none" rtlCol="0">
            <a:spAutoFit/>
          </a:bodyPr>
          <a:lstStyle/>
          <a:p>
            <a:r>
              <a:rPr lang="sv-SE" sz="1350" i="1" dirty="0" err="1"/>
              <a:t>cause/have</a:t>
            </a:r>
            <a:r>
              <a:rPr lang="sv-SE" sz="1350" i="1" dirty="0"/>
              <a:t> </a:t>
            </a:r>
            <a:r>
              <a:rPr lang="sv-SE" sz="1350" i="1" dirty="0" err="1"/>
              <a:t>effect</a:t>
            </a:r>
            <a:r>
              <a:rPr lang="sv-SE" sz="1350" i="1" dirty="0"/>
              <a:t> on</a:t>
            </a:r>
          </a:p>
        </p:txBody>
      </p:sp>
    </p:spTree>
    <p:extLst>
      <p:ext uri="{BB962C8B-B14F-4D97-AF65-F5344CB8AC3E}">
        <p14:creationId xmlns:p14="http://schemas.microsoft.com/office/powerpoint/2010/main" val="2451154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7298" y="567849"/>
            <a:ext cx="6850800" cy="596700"/>
          </a:xfrm>
        </p:spPr>
        <p:txBody>
          <a:bodyPr>
            <a:normAutofit fontScale="90000"/>
          </a:bodyPr>
          <a:lstStyle/>
          <a:p>
            <a:r>
              <a:rPr lang="sv-SE" sz="2700" dirty="0" err="1" smtClean="0"/>
              <a:t>Dependent</a:t>
            </a:r>
            <a:r>
              <a:rPr lang="sv-SE" sz="2700" dirty="0" smtClean="0"/>
              <a:t> and independent </a:t>
            </a:r>
            <a:r>
              <a:rPr lang="sv-SE" sz="2700" dirty="0" err="1" smtClean="0"/>
              <a:t>variables</a:t>
            </a:r>
            <a:endParaRPr lang="sv-SE" sz="2700" dirty="0"/>
          </a:p>
        </p:txBody>
      </p:sp>
      <p:sp>
        <p:nvSpPr>
          <p:cNvPr id="41987" name="Content Placeholder 2"/>
          <p:cNvSpPr>
            <a:spLocks noGrp="1"/>
          </p:cNvSpPr>
          <p:nvPr>
            <p:ph idx="1"/>
          </p:nvPr>
        </p:nvSpPr>
        <p:spPr>
          <a:xfrm>
            <a:off x="740847" y="1164549"/>
            <a:ext cx="8082066" cy="3888432"/>
          </a:xfrm>
        </p:spPr>
        <p:txBody>
          <a:bodyPr>
            <a:normAutofit fontScale="25000" lnSpcReduction="20000"/>
          </a:bodyPr>
          <a:lstStyle/>
          <a:p>
            <a:pPr>
              <a:spcAft>
                <a:spcPts val="900"/>
              </a:spcAft>
              <a:buNone/>
            </a:pPr>
            <a:r>
              <a:rPr lang="sv-SE" sz="6000" b="1" dirty="0" smtClean="0"/>
              <a:t>The </a:t>
            </a:r>
            <a:r>
              <a:rPr lang="sv-SE" sz="6000" b="1" dirty="0"/>
              <a:t>dependent variable </a:t>
            </a:r>
            <a:r>
              <a:rPr lang="sv-SE" sz="6000" dirty="0"/>
              <a:t>– is a variable that is dependent on one or several other variables (which are the independent variables). </a:t>
            </a:r>
          </a:p>
          <a:p>
            <a:pPr>
              <a:spcAft>
                <a:spcPts val="900"/>
              </a:spcAft>
              <a:buNone/>
            </a:pPr>
            <a:r>
              <a:rPr lang="sv-SE" sz="6000" b="1" dirty="0"/>
              <a:t>Den independent variable </a:t>
            </a:r>
            <a:r>
              <a:rPr lang="sv-SE" sz="6000" dirty="0"/>
              <a:t>– is a </a:t>
            </a:r>
            <a:r>
              <a:rPr lang="sv-SE" sz="6000" dirty="0" err="1" smtClean="0"/>
              <a:t>variable</a:t>
            </a:r>
            <a:r>
              <a:rPr lang="sv-SE" sz="6000" dirty="0" smtClean="0"/>
              <a:t> </a:t>
            </a:r>
            <a:r>
              <a:rPr lang="sv-SE" sz="6000" dirty="0"/>
              <a:t>that cause, that is, have effects on, the dependent variables</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a:spcAft>
                <a:spcPts val="900"/>
              </a:spcAft>
              <a:buNone/>
            </a:pPr>
            <a:r>
              <a:rPr lang="en-US" sz="1350" b="1" dirty="0"/>
              <a:t>Note! Correlation does not imply causation. </a:t>
            </a:r>
            <a:r>
              <a:rPr lang="en-US" sz="1350" dirty="0"/>
              <a:t>A correlation between two variables does not necessarily imply that one causes the other </a:t>
            </a:r>
            <a:endParaRPr lang="sv-SE" sz="1350" dirty="0"/>
          </a:p>
          <a:p>
            <a:pPr>
              <a:buNone/>
            </a:pPr>
            <a:endParaRPr lang="sv-SE" dirty="0" smtClean="0"/>
          </a:p>
        </p:txBody>
      </p:sp>
      <p:cxnSp>
        <p:nvCxnSpPr>
          <p:cNvPr id="6" name="Straight Arrow Connector 5"/>
          <p:cNvCxnSpPr/>
          <p:nvPr/>
        </p:nvCxnSpPr>
        <p:spPr>
          <a:xfrm>
            <a:off x="3756407" y="3555231"/>
            <a:ext cx="1296144"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8" name="TextBox 7"/>
          <p:cNvSpPr txBox="1"/>
          <p:nvPr/>
        </p:nvSpPr>
        <p:spPr>
          <a:xfrm>
            <a:off x="1542161" y="3447220"/>
            <a:ext cx="1674186" cy="507831"/>
          </a:xfrm>
          <a:prstGeom prst="rect">
            <a:avLst/>
          </a:prstGeom>
          <a:noFill/>
        </p:spPr>
        <p:txBody>
          <a:bodyPr wrap="square" rtlCol="0">
            <a:spAutoFit/>
          </a:bodyPr>
          <a:lstStyle/>
          <a:p>
            <a:r>
              <a:rPr lang="sv-SE" sz="1350" dirty="0" err="1"/>
              <a:t>perceived</a:t>
            </a:r>
            <a:r>
              <a:rPr lang="sv-SE" sz="1350" dirty="0"/>
              <a:t> </a:t>
            </a:r>
            <a:r>
              <a:rPr lang="sv-SE" sz="1350" dirty="0" err="1"/>
              <a:t>usefullnes</a:t>
            </a:r>
            <a:r>
              <a:rPr lang="sv-SE" sz="1350" dirty="0"/>
              <a:t> with the system</a:t>
            </a:r>
          </a:p>
        </p:txBody>
      </p:sp>
      <p:sp>
        <p:nvSpPr>
          <p:cNvPr id="10" name="TextBox 9"/>
          <p:cNvSpPr txBox="1"/>
          <p:nvPr/>
        </p:nvSpPr>
        <p:spPr>
          <a:xfrm>
            <a:off x="5484599" y="3494256"/>
            <a:ext cx="1566174" cy="300082"/>
          </a:xfrm>
          <a:prstGeom prst="rect">
            <a:avLst/>
          </a:prstGeom>
          <a:noFill/>
        </p:spPr>
        <p:txBody>
          <a:bodyPr wrap="square" rtlCol="0">
            <a:spAutoFit/>
          </a:bodyPr>
          <a:lstStyle/>
          <a:p>
            <a:r>
              <a:rPr lang="sv-SE" sz="1350" dirty="0"/>
              <a:t>system </a:t>
            </a:r>
            <a:r>
              <a:rPr lang="sv-SE" sz="1350" dirty="0" err="1"/>
              <a:t>use</a:t>
            </a:r>
            <a:endParaRPr lang="sv-SE" sz="1350" dirty="0"/>
          </a:p>
        </p:txBody>
      </p:sp>
      <p:sp>
        <p:nvSpPr>
          <p:cNvPr id="12" name="Right Brace 11"/>
          <p:cNvSpPr/>
          <p:nvPr/>
        </p:nvSpPr>
        <p:spPr>
          <a:xfrm rot="5400000">
            <a:off x="5808635" y="3555231"/>
            <a:ext cx="270030" cy="918102"/>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3" name="Right Brace 12"/>
          <p:cNvSpPr/>
          <p:nvPr/>
        </p:nvSpPr>
        <p:spPr>
          <a:xfrm rot="5400000">
            <a:off x="2217236" y="3204192"/>
            <a:ext cx="270030" cy="1620180"/>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350"/>
          </a:p>
        </p:txBody>
      </p:sp>
      <p:sp>
        <p:nvSpPr>
          <p:cNvPr id="14" name="TextBox 13"/>
          <p:cNvSpPr txBox="1"/>
          <p:nvPr/>
        </p:nvSpPr>
        <p:spPr>
          <a:xfrm>
            <a:off x="1488155" y="4257309"/>
            <a:ext cx="1998222" cy="300082"/>
          </a:xfrm>
          <a:prstGeom prst="rect">
            <a:avLst/>
          </a:prstGeom>
          <a:noFill/>
        </p:spPr>
        <p:txBody>
          <a:bodyPr wrap="square" rtlCol="0">
            <a:spAutoFit/>
          </a:bodyPr>
          <a:lstStyle/>
          <a:p>
            <a:r>
              <a:rPr lang="sv-SE" sz="1350" dirty="0"/>
              <a:t>independent variable</a:t>
            </a:r>
            <a:endParaRPr lang="sv-SE" sz="1350" i="1" dirty="0"/>
          </a:p>
        </p:txBody>
      </p:sp>
      <p:sp>
        <p:nvSpPr>
          <p:cNvPr id="15" name="TextBox 14"/>
          <p:cNvSpPr txBox="1"/>
          <p:nvPr/>
        </p:nvSpPr>
        <p:spPr>
          <a:xfrm>
            <a:off x="5376587" y="4203303"/>
            <a:ext cx="2052228" cy="300082"/>
          </a:xfrm>
          <a:prstGeom prst="rect">
            <a:avLst/>
          </a:prstGeom>
          <a:noFill/>
        </p:spPr>
        <p:txBody>
          <a:bodyPr wrap="square" rtlCol="0">
            <a:spAutoFit/>
          </a:bodyPr>
          <a:lstStyle/>
          <a:p>
            <a:r>
              <a:rPr lang="sv-SE" sz="1350" dirty="0" err="1"/>
              <a:t>dependent</a:t>
            </a:r>
            <a:r>
              <a:rPr lang="sv-SE" sz="1350" dirty="0"/>
              <a:t> variable</a:t>
            </a:r>
            <a:endParaRPr lang="sv-SE" sz="1350" i="1" dirty="0"/>
          </a:p>
        </p:txBody>
      </p:sp>
      <p:sp>
        <p:nvSpPr>
          <p:cNvPr id="16" name="TextBox 15"/>
          <p:cNvSpPr txBox="1"/>
          <p:nvPr/>
        </p:nvSpPr>
        <p:spPr>
          <a:xfrm>
            <a:off x="3594390" y="3123183"/>
            <a:ext cx="1647887" cy="300082"/>
          </a:xfrm>
          <a:prstGeom prst="rect">
            <a:avLst/>
          </a:prstGeom>
          <a:noFill/>
        </p:spPr>
        <p:txBody>
          <a:bodyPr wrap="none" rtlCol="0">
            <a:spAutoFit/>
          </a:bodyPr>
          <a:lstStyle/>
          <a:p>
            <a:r>
              <a:rPr lang="sv-SE" sz="1350" i="1" dirty="0" err="1"/>
              <a:t>cause/have</a:t>
            </a:r>
            <a:r>
              <a:rPr lang="sv-SE" sz="1350" i="1" dirty="0"/>
              <a:t> </a:t>
            </a:r>
            <a:r>
              <a:rPr lang="sv-SE" sz="1350" i="1" dirty="0" err="1"/>
              <a:t>effect</a:t>
            </a:r>
            <a:r>
              <a:rPr lang="sv-SE" sz="1350" i="1" dirty="0"/>
              <a:t> on</a:t>
            </a:r>
          </a:p>
        </p:txBody>
      </p:sp>
    </p:spTree>
    <p:extLst>
      <p:ext uri="{BB962C8B-B14F-4D97-AF65-F5344CB8AC3E}">
        <p14:creationId xmlns:p14="http://schemas.microsoft.com/office/powerpoint/2010/main" val="15731701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Explanatory knowledge</a:t>
            </a:r>
            <a:endParaRPr lang="sv-SE" sz="2700" dirty="0"/>
          </a:p>
        </p:txBody>
      </p:sp>
      <p:sp>
        <p:nvSpPr>
          <p:cNvPr id="3" name="Content Placeholder 2"/>
          <p:cNvSpPr>
            <a:spLocks noGrp="1"/>
          </p:cNvSpPr>
          <p:nvPr>
            <p:ph idx="1"/>
          </p:nvPr>
        </p:nvSpPr>
        <p:spPr/>
        <p:txBody>
          <a:bodyPr>
            <a:normAutofit/>
          </a:bodyPr>
          <a:lstStyle/>
          <a:p>
            <a:r>
              <a:rPr lang="en-GB" sz="1500" b="1" i="1" dirty="0"/>
              <a:t>Explanatory knowledge, on a higher level</a:t>
            </a:r>
            <a:r>
              <a:rPr lang="en-GB" sz="1500" b="1" dirty="0"/>
              <a:t>, </a:t>
            </a:r>
            <a:r>
              <a:rPr lang="en-GB" sz="1500" dirty="0"/>
              <a:t>provides </a:t>
            </a:r>
            <a:r>
              <a:rPr lang="en-GB" sz="1500" b="1" dirty="0"/>
              <a:t>explanations how the world can be viewed </a:t>
            </a:r>
            <a:r>
              <a:rPr lang="en-GB" sz="1500" dirty="0"/>
              <a:t>in a certain </a:t>
            </a:r>
            <a:r>
              <a:rPr lang="en-GB" sz="1500" dirty="0" smtClean="0"/>
              <a:t>way </a:t>
            </a:r>
            <a:endParaRPr lang="en-GB" sz="1500" dirty="0"/>
          </a:p>
          <a:p>
            <a:r>
              <a:rPr lang="en-GB" sz="1500" b="1" dirty="0" smtClean="0"/>
              <a:t>Such </a:t>
            </a:r>
            <a:r>
              <a:rPr lang="en-GB" sz="1500" b="1" dirty="0"/>
              <a:t>knowledge is usually presented as a </a:t>
            </a:r>
            <a:r>
              <a:rPr lang="en-GB" sz="1500" b="1" dirty="0" smtClean="0"/>
              <a:t>theory </a:t>
            </a:r>
          </a:p>
          <a:p>
            <a:r>
              <a:rPr lang="en-GB" sz="1500" dirty="0" smtClean="0"/>
              <a:t>For </a:t>
            </a:r>
            <a:r>
              <a:rPr lang="en-GB" sz="1500" dirty="0"/>
              <a:t>example, a theory can be used to explain why information systems introduced for improving productivity might evolve into instruments for monitoring and </a:t>
            </a:r>
            <a:r>
              <a:rPr lang="en-GB" sz="1500" dirty="0" smtClean="0"/>
              <a:t>control </a:t>
            </a:r>
            <a:endParaRPr lang="en-GB" sz="1500" dirty="0"/>
          </a:p>
          <a:p>
            <a:endParaRPr lang="sv-SE" sz="1500" dirty="0" smtClean="0"/>
          </a:p>
          <a:p>
            <a:endParaRPr lang="sv-SE" sz="1500" dirty="0"/>
          </a:p>
        </p:txBody>
      </p:sp>
    </p:spTree>
    <p:extLst>
      <p:ext uri="{BB962C8B-B14F-4D97-AF65-F5344CB8AC3E}">
        <p14:creationId xmlns:p14="http://schemas.microsoft.com/office/powerpoint/2010/main" val="40811271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Explanatory knowledge</a:t>
            </a:r>
            <a:endParaRPr lang="sv-SE" sz="2700" dirty="0"/>
          </a:p>
        </p:txBody>
      </p:sp>
      <p:sp>
        <p:nvSpPr>
          <p:cNvPr id="3" name="Content Placeholder 2"/>
          <p:cNvSpPr>
            <a:spLocks noGrp="1"/>
          </p:cNvSpPr>
          <p:nvPr>
            <p:ph idx="1"/>
          </p:nvPr>
        </p:nvSpPr>
        <p:spPr/>
        <p:txBody>
          <a:bodyPr>
            <a:normAutofit/>
          </a:bodyPr>
          <a:lstStyle/>
          <a:p>
            <a:r>
              <a:rPr lang="en-GB" sz="1500" b="1" i="1" dirty="0" smtClean="0"/>
              <a:t>Explanatory </a:t>
            </a:r>
            <a:r>
              <a:rPr lang="en-GB" sz="1500" b="1" i="1" dirty="0"/>
              <a:t>knowledge</a:t>
            </a:r>
            <a:r>
              <a:rPr lang="en-GB" sz="1500" b="1" dirty="0"/>
              <a:t>, </a:t>
            </a:r>
            <a:r>
              <a:rPr lang="en-GB" sz="1500" b="1" i="1" dirty="0"/>
              <a:t>on a lower level</a:t>
            </a:r>
            <a:r>
              <a:rPr lang="en-GB" sz="1500" dirty="0"/>
              <a:t>, provides </a:t>
            </a:r>
            <a:r>
              <a:rPr lang="en-GB" sz="1500" b="1" dirty="0"/>
              <a:t>explanations for particular situations</a:t>
            </a:r>
            <a:r>
              <a:rPr lang="en-GB" sz="1500" dirty="0"/>
              <a:t>, in a certain organisation, where it explains why and how specific </a:t>
            </a:r>
            <a:r>
              <a:rPr lang="en-GB" sz="1500" dirty="0" smtClean="0"/>
              <a:t>factors </a:t>
            </a:r>
            <a:r>
              <a:rPr lang="en-GB" sz="1500" dirty="0"/>
              <a:t>unfold. </a:t>
            </a:r>
            <a:endParaRPr lang="en-GB" sz="1500" dirty="0" smtClean="0"/>
          </a:p>
          <a:p>
            <a:r>
              <a:rPr lang="en-GB" sz="1500" dirty="0" smtClean="0"/>
              <a:t>For </a:t>
            </a:r>
            <a:r>
              <a:rPr lang="en-GB" sz="1500" dirty="0"/>
              <a:t>example, the introduction of a reward system in an organisation can be a major cause for the employees’ acceptance of a new ERP system</a:t>
            </a:r>
          </a:p>
          <a:p>
            <a:pPr marL="0" indent="0">
              <a:buNone/>
            </a:pPr>
            <a:endParaRPr lang="sv-SE" sz="1500" dirty="0"/>
          </a:p>
        </p:txBody>
      </p:sp>
    </p:spTree>
    <p:extLst>
      <p:ext uri="{BB962C8B-B14F-4D97-AF65-F5344CB8AC3E}">
        <p14:creationId xmlns:p14="http://schemas.microsoft.com/office/powerpoint/2010/main" val="3354910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Explanatory knowledge</a:t>
            </a:r>
            <a:endParaRPr lang="sv-SE" sz="2700" dirty="0"/>
          </a:p>
        </p:txBody>
      </p:sp>
      <p:sp>
        <p:nvSpPr>
          <p:cNvPr id="3" name="Content Placeholder 2"/>
          <p:cNvSpPr>
            <a:spLocks noGrp="1"/>
          </p:cNvSpPr>
          <p:nvPr>
            <p:ph idx="1"/>
          </p:nvPr>
        </p:nvSpPr>
        <p:spPr/>
        <p:txBody>
          <a:bodyPr>
            <a:normAutofit/>
          </a:bodyPr>
          <a:lstStyle/>
          <a:p>
            <a:pPr hangingPunct="0">
              <a:lnSpc>
                <a:spcPct val="150000"/>
              </a:lnSpc>
            </a:pPr>
            <a:r>
              <a:rPr lang="en-GB" sz="1500" dirty="0" smtClean="0"/>
              <a:t>Examples </a:t>
            </a:r>
            <a:r>
              <a:rPr lang="en-GB" sz="1500" dirty="0"/>
              <a:t>of </a:t>
            </a:r>
            <a:r>
              <a:rPr lang="en-GB" sz="1500" b="1" i="1" dirty="0"/>
              <a:t>explanatory knowledge</a:t>
            </a:r>
            <a:r>
              <a:rPr lang="en-GB" sz="1500" dirty="0"/>
              <a:t>:</a:t>
            </a:r>
            <a:endParaRPr lang="sv-SE" sz="1500" dirty="0"/>
          </a:p>
          <a:p>
            <a:pPr lvl="1" hangingPunct="0">
              <a:lnSpc>
                <a:spcPct val="150000"/>
              </a:lnSpc>
            </a:pPr>
            <a:r>
              <a:rPr lang="en-GB" sz="1500" dirty="0"/>
              <a:t>The earthquake in Japan 2011 was a consequence of displacements of tectonic plates.</a:t>
            </a:r>
            <a:endParaRPr lang="sv-SE" sz="1500" dirty="0"/>
          </a:p>
          <a:p>
            <a:pPr lvl="1" hangingPunct="0">
              <a:lnSpc>
                <a:spcPct val="150000"/>
              </a:lnSpc>
            </a:pPr>
            <a:r>
              <a:rPr lang="en-GB" sz="1500" dirty="0"/>
              <a:t>The failure to introduce social software into the company was caused by its authoritarian organisational culture.</a:t>
            </a:r>
            <a:endParaRPr lang="sv-SE" sz="1500" dirty="0"/>
          </a:p>
          <a:p>
            <a:endParaRPr lang="sv-SE" sz="1500" dirty="0"/>
          </a:p>
        </p:txBody>
      </p:sp>
    </p:spTree>
    <p:extLst>
      <p:ext uri="{BB962C8B-B14F-4D97-AF65-F5344CB8AC3E}">
        <p14:creationId xmlns:p14="http://schemas.microsoft.com/office/powerpoint/2010/main" val="42314927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Predictive knowledge</a:t>
            </a:r>
            <a:endParaRPr lang="sv-SE" sz="2700" dirty="0"/>
          </a:p>
        </p:txBody>
      </p:sp>
      <p:sp>
        <p:nvSpPr>
          <p:cNvPr id="3" name="Content Placeholder 2"/>
          <p:cNvSpPr>
            <a:spLocks noGrp="1"/>
          </p:cNvSpPr>
          <p:nvPr>
            <p:ph idx="1"/>
          </p:nvPr>
        </p:nvSpPr>
        <p:spPr/>
        <p:txBody>
          <a:bodyPr>
            <a:normAutofit/>
          </a:bodyPr>
          <a:lstStyle/>
          <a:p>
            <a:r>
              <a:rPr lang="en-GB" sz="1500" b="1" i="1" dirty="0"/>
              <a:t>Predictive knowledge</a:t>
            </a:r>
            <a:r>
              <a:rPr lang="en-GB" sz="1500" b="1" dirty="0"/>
              <a:t> </a:t>
            </a:r>
            <a:r>
              <a:rPr lang="en-GB" sz="1500" dirty="0"/>
              <a:t>offers </a:t>
            </a:r>
            <a:r>
              <a:rPr lang="en-GB" sz="1500" b="1" dirty="0"/>
              <a:t>black-box predictions, </a:t>
            </a:r>
            <a:r>
              <a:rPr lang="en-GB" sz="1500" dirty="0"/>
              <a:t>i.e. it </a:t>
            </a:r>
            <a:r>
              <a:rPr lang="en-GB" sz="1500" b="1" dirty="0"/>
              <a:t>predicts outcomes </a:t>
            </a:r>
            <a:r>
              <a:rPr lang="en-GB" sz="1500" dirty="0"/>
              <a:t>based on underlying factors but without explaining causal or other relationships between them. </a:t>
            </a:r>
          </a:p>
          <a:p>
            <a:r>
              <a:rPr lang="en-GB" sz="1500" dirty="0"/>
              <a:t>The goal of </a:t>
            </a:r>
            <a:r>
              <a:rPr lang="en-GB" sz="1500" i="1" dirty="0"/>
              <a:t>predictive knowledge </a:t>
            </a:r>
            <a:r>
              <a:rPr lang="en-GB" sz="1500" b="1" dirty="0"/>
              <a:t>is accurate prediction, not </a:t>
            </a:r>
            <a:r>
              <a:rPr lang="en-GB" sz="1500" b="1" dirty="0" smtClean="0"/>
              <a:t>understanding</a:t>
            </a:r>
          </a:p>
          <a:p>
            <a:r>
              <a:rPr lang="en-GB" sz="1500" dirty="0" smtClean="0"/>
              <a:t>Therefore</a:t>
            </a:r>
            <a:r>
              <a:rPr lang="en-GB" sz="1500" b="1" dirty="0" smtClean="0"/>
              <a:t>, </a:t>
            </a:r>
            <a:r>
              <a:rPr lang="en-GB" sz="1500" i="1" dirty="0"/>
              <a:t>predictive knowledge </a:t>
            </a:r>
            <a:r>
              <a:rPr lang="en-GB" sz="1500" dirty="0" smtClean="0"/>
              <a:t>is usually not described as a theory, since a prediction does not explain why things happen </a:t>
            </a:r>
            <a:endParaRPr lang="en-GB" sz="1500" b="1" dirty="0"/>
          </a:p>
          <a:p>
            <a:pPr marL="0" indent="0">
              <a:buNone/>
            </a:pPr>
            <a:endParaRPr lang="sv-SE" sz="1500" dirty="0"/>
          </a:p>
        </p:txBody>
      </p:sp>
    </p:spTree>
    <p:extLst>
      <p:ext uri="{BB962C8B-B14F-4D97-AF65-F5344CB8AC3E}">
        <p14:creationId xmlns:p14="http://schemas.microsoft.com/office/powerpoint/2010/main" val="2322985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Predictive knowledge</a:t>
            </a:r>
            <a:endParaRPr lang="sv-SE" sz="2700" dirty="0"/>
          </a:p>
        </p:txBody>
      </p:sp>
      <p:sp>
        <p:nvSpPr>
          <p:cNvPr id="3" name="Content Placeholder 2"/>
          <p:cNvSpPr>
            <a:spLocks noGrp="1"/>
          </p:cNvSpPr>
          <p:nvPr>
            <p:ph idx="1"/>
          </p:nvPr>
        </p:nvSpPr>
        <p:spPr/>
        <p:txBody>
          <a:bodyPr>
            <a:normAutofit/>
          </a:bodyPr>
          <a:lstStyle/>
          <a:p>
            <a:pPr hangingPunct="0">
              <a:lnSpc>
                <a:spcPct val="150000"/>
              </a:lnSpc>
            </a:pPr>
            <a:r>
              <a:rPr lang="en-GB" sz="1500" dirty="0" smtClean="0"/>
              <a:t>Examples </a:t>
            </a:r>
            <a:r>
              <a:rPr lang="en-GB" sz="1500" dirty="0"/>
              <a:t>of </a:t>
            </a:r>
            <a:r>
              <a:rPr lang="en-GB" sz="1500" b="1" i="1" dirty="0"/>
              <a:t>predictive knowledge</a:t>
            </a:r>
            <a:r>
              <a:rPr lang="en-GB" sz="1500" dirty="0"/>
              <a:t>:</a:t>
            </a:r>
            <a:endParaRPr lang="sv-SE" sz="1500" dirty="0"/>
          </a:p>
          <a:p>
            <a:pPr lvl="1" hangingPunct="0">
              <a:lnSpc>
                <a:spcPct val="150000"/>
              </a:lnSpc>
            </a:pPr>
            <a:r>
              <a:rPr lang="en-US" sz="1500" dirty="0"/>
              <a:t>The treatment of patients by physicians with unwashed hands may result in </a:t>
            </a:r>
            <a:r>
              <a:rPr lang="en-US" sz="1500" dirty="0" smtClean="0"/>
              <a:t>diseases</a:t>
            </a:r>
            <a:endParaRPr lang="sv-SE" sz="1500" dirty="0"/>
          </a:p>
          <a:p>
            <a:pPr lvl="1" hangingPunct="0">
              <a:lnSpc>
                <a:spcPct val="150000"/>
              </a:lnSpc>
            </a:pPr>
            <a:r>
              <a:rPr lang="en-GB" sz="1500" dirty="0"/>
              <a:t>Heavy exposure to sunlight may result in skin </a:t>
            </a:r>
            <a:r>
              <a:rPr lang="en-GB" sz="1500" dirty="0" smtClean="0"/>
              <a:t>diseases</a:t>
            </a:r>
            <a:endParaRPr lang="sv-SE" sz="1500" dirty="0"/>
          </a:p>
          <a:p>
            <a:endParaRPr lang="sv-SE" sz="1500" dirty="0"/>
          </a:p>
        </p:txBody>
      </p:sp>
    </p:spTree>
    <p:extLst>
      <p:ext uri="{BB962C8B-B14F-4D97-AF65-F5344CB8AC3E}">
        <p14:creationId xmlns:p14="http://schemas.microsoft.com/office/powerpoint/2010/main" val="2676322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627534"/>
            <a:ext cx="7549282" cy="596700"/>
          </a:xfrm>
        </p:spPr>
        <p:txBody>
          <a:bodyPr>
            <a:normAutofit fontScale="90000"/>
          </a:bodyPr>
          <a:lstStyle/>
          <a:p>
            <a:r>
              <a:rPr lang="en-GB" dirty="0"/>
              <a:t>Explanatory and predictive knowledge</a:t>
            </a:r>
            <a:endParaRPr lang="sv-SE" dirty="0"/>
          </a:p>
        </p:txBody>
      </p:sp>
      <p:sp>
        <p:nvSpPr>
          <p:cNvPr id="3" name="Content Placeholder 2"/>
          <p:cNvSpPr>
            <a:spLocks noGrp="1"/>
          </p:cNvSpPr>
          <p:nvPr>
            <p:ph idx="1"/>
          </p:nvPr>
        </p:nvSpPr>
        <p:spPr>
          <a:xfrm>
            <a:off x="792000" y="1372576"/>
            <a:ext cx="8079774" cy="3240432"/>
          </a:xfrm>
        </p:spPr>
        <p:txBody>
          <a:bodyPr>
            <a:normAutofit/>
          </a:bodyPr>
          <a:lstStyle/>
          <a:p>
            <a:r>
              <a:rPr lang="en-GB" sz="1500" b="1" i="1" dirty="0"/>
              <a:t>Explanatory and predictive knowledge </a:t>
            </a:r>
            <a:r>
              <a:rPr lang="en-GB" sz="1500" dirty="0"/>
              <a:t>offers both explanations and predictions </a:t>
            </a:r>
          </a:p>
          <a:p>
            <a:r>
              <a:rPr lang="en-GB" sz="1500" dirty="0"/>
              <a:t>It </a:t>
            </a:r>
            <a:r>
              <a:rPr lang="en-GB" sz="1500" b="1" dirty="0"/>
              <a:t>predicts outcomes and explains </a:t>
            </a:r>
            <a:r>
              <a:rPr lang="en-GB" sz="1500" dirty="0"/>
              <a:t>how these are related to underlying mechanisms and factors, often through causal relationships. </a:t>
            </a:r>
          </a:p>
          <a:p>
            <a:endParaRPr lang="en-GB" dirty="0" smtClean="0"/>
          </a:p>
          <a:p>
            <a:endParaRPr lang="sv-SE" dirty="0"/>
          </a:p>
        </p:txBody>
      </p:sp>
    </p:spTree>
    <p:extLst>
      <p:ext uri="{BB962C8B-B14F-4D97-AF65-F5344CB8AC3E}">
        <p14:creationId xmlns:p14="http://schemas.microsoft.com/office/powerpoint/2010/main" val="2387082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000" y="627534"/>
            <a:ext cx="7430620" cy="596700"/>
          </a:xfrm>
        </p:spPr>
        <p:txBody>
          <a:bodyPr>
            <a:normAutofit fontScale="90000"/>
          </a:bodyPr>
          <a:lstStyle/>
          <a:p>
            <a:r>
              <a:rPr lang="en-GB" dirty="0"/>
              <a:t>Explanatory and predictive knowledge</a:t>
            </a:r>
            <a:endParaRPr lang="sv-SE" dirty="0"/>
          </a:p>
        </p:txBody>
      </p:sp>
      <p:sp>
        <p:nvSpPr>
          <p:cNvPr id="3" name="Content Placeholder 2"/>
          <p:cNvSpPr>
            <a:spLocks noGrp="1"/>
          </p:cNvSpPr>
          <p:nvPr>
            <p:ph idx="1"/>
          </p:nvPr>
        </p:nvSpPr>
        <p:spPr>
          <a:xfrm>
            <a:off x="792000" y="1331376"/>
            <a:ext cx="7688885" cy="1865534"/>
          </a:xfrm>
        </p:spPr>
        <p:txBody>
          <a:bodyPr>
            <a:normAutofit fontScale="62500" lnSpcReduction="20000"/>
          </a:bodyPr>
          <a:lstStyle/>
          <a:p>
            <a:r>
              <a:rPr lang="en-GB" sz="2000" dirty="0" smtClean="0"/>
              <a:t>This </a:t>
            </a:r>
            <a:r>
              <a:rPr lang="en-GB" sz="2000" dirty="0"/>
              <a:t>kind of knowledge is considered the most common in natural science. It is much less common in the IT area, but there are examples such as the </a:t>
            </a:r>
            <a:r>
              <a:rPr lang="en-GB" sz="2000" b="1" dirty="0"/>
              <a:t>Technology Acceptance Model (TAM) </a:t>
            </a:r>
            <a:r>
              <a:rPr lang="en-GB" sz="2000" dirty="0"/>
              <a:t>(</a:t>
            </a:r>
            <a:r>
              <a:rPr lang="en-GB" sz="2000" dirty="0" err="1"/>
              <a:t>Venkatesh</a:t>
            </a:r>
            <a:r>
              <a:rPr lang="en-GB" sz="2000" dirty="0"/>
              <a:t> and Davis 2000), and </a:t>
            </a:r>
            <a:r>
              <a:rPr lang="en-GB" sz="2000" b="1" dirty="0" err="1"/>
              <a:t>DeLone</a:t>
            </a:r>
            <a:r>
              <a:rPr lang="en-GB" sz="2000" b="1" dirty="0"/>
              <a:t> and McLean’s model of information system success </a:t>
            </a:r>
            <a:r>
              <a:rPr lang="en-GB" sz="2000" dirty="0"/>
              <a:t>(</a:t>
            </a:r>
            <a:r>
              <a:rPr lang="en-GB" sz="2000" dirty="0" err="1"/>
              <a:t>DeLone</a:t>
            </a:r>
            <a:r>
              <a:rPr lang="en-GB" sz="2000" dirty="0"/>
              <a:t> and McLean 2003). </a:t>
            </a:r>
            <a:endParaRPr lang="en-GB" sz="2000" dirty="0" smtClean="0"/>
          </a:p>
          <a:p>
            <a:endParaRPr lang="en-GB" dirty="0" smtClean="0"/>
          </a:p>
          <a:p>
            <a:endParaRPr lang="sv-SE" dirty="0"/>
          </a:p>
        </p:txBody>
      </p:sp>
    </p:spTree>
    <p:extLst>
      <p:ext uri="{BB962C8B-B14F-4D97-AF65-F5344CB8AC3E}">
        <p14:creationId xmlns:p14="http://schemas.microsoft.com/office/powerpoint/2010/main" val="6618674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207255" cy="596700"/>
          </a:xfrm>
        </p:spPr>
        <p:txBody>
          <a:bodyPr>
            <a:normAutofit fontScale="90000"/>
          </a:bodyPr>
          <a:lstStyle/>
          <a:p>
            <a:r>
              <a:rPr lang="en-GB" dirty="0"/>
              <a:t>Explanatory and predictive knowledge</a:t>
            </a:r>
            <a:endParaRPr lang="sv-SE" dirty="0"/>
          </a:p>
        </p:txBody>
      </p:sp>
      <p:sp>
        <p:nvSpPr>
          <p:cNvPr id="3" name="Content Placeholder 2"/>
          <p:cNvSpPr>
            <a:spLocks noGrp="1"/>
          </p:cNvSpPr>
          <p:nvPr>
            <p:ph idx="1"/>
          </p:nvPr>
        </p:nvSpPr>
        <p:spPr>
          <a:xfrm>
            <a:off x="875762" y="1422118"/>
            <a:ext cx="7688885" cy="2081919"/>
          </a:xfrm>
        </p:spPr>
        <p:txBody>
          <a:bodyPr>
            <a:normAutofit fontScale="62500" lnSpcReduction="20000"/>
          </a:bodyPr>
          <a:lstStyle/>
          <a:p>
            <a:pPr hangingPunct="0">
              <a:lnSpc>
                <a:spcPct val="170000"/>
              </a:lnSpc>
            </a:pPr>
            <a:r>
              <a:rPr lang="en-GB" dirty="0" smtClean="0"/>
              <a:t>Examples </a:t>
            </a:r>
            <a:r>
              <a:rPr lang="en-GB" dirty="0"/>
              <a:t>of </a:t>
            </a:r>
            <a:r>
              <a:rPr lang="en-GB" b="1" dirty="0"/>
              <a:t>explanatory and predictive knowledge</a:t>
            </a:r>
            <a:r>
              <a:rPr lang="en-GB" dirty="0"/>
              <a:t>:</a:t>
            </a:r>
            <a:endParaRPr lang="sv-SE" dirty="0"/>
          </a:p>
          <a:p>
            <a:pPr lvl="1" hangingPunct="0">
              <a:lnSpc>
                <a:spcPct val="170000"/>
              </a:lnSpc>
            </a:pPr>
            <a:r>
              <a:rPr lang="en-GB" dirty="0"/>
              <a:t>Microorganisms can survive in dirt and infect people that come into contact with </a:t>
            </a:r>
            <a:r>
              <a:rPr lang="en-GB" dirty="0" smtClean="0"/>
              <a:t>them</a:t>
            </a:r>
            <a:endParaRPr lang="sv-SE" dirty="0"/>
          </a:p>
          <a:p>
            <a:pPr lvl="1" hangingPunct="0">
              <a:lnSpc>
                <a:spcPct val="170000"/>
              </a:lnSpc>
            </a:pPr>
            <a:r>
              <a:rPr lang="en-GB" dirty="0"/>
              <a:t>Exposure to the ultraviolet radiation of sunlight may cause a burn of the skin, which may result in skin </a:t>
            </a:r>
            <a:r>
              <a:rPr lang="en-GB" dirty="0" smtClean="0"/>
              <a:t>diseases</a:t>
            </a:r>
            <a:endParaRPr lang="sv-SE" dirty="0"/>
          </a:p>
          <a:p>
            <a:endParaRPr lang="en-GB" dirty="0" smtClean="0"/>
          </a:p>
          <a:p>
            <a:endParaRPr lang="sv-SE" dirty="0"/>
          </a:p>
        </p:txBody>
      </p:sp>
    </p:spTree>
    <p:extLst>
      <p:ext uri="{BB962C8B-B14F-4D97-AF65-F5344CB8AC3E}">
        <p14:creationId xmlns:p14="http://schemas.microsoft.com/office/powerpoint/2010/main" val="36760480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0119" y="1444109"/>
            <a:ext cx="6260769" cy="857250"/>
          </a:xfrm>
          <a:prstGeom prst="rect">
            <a:avLst/>
          </a:prstGeom>
        </p:spPr>
        <p:txBody>
          <a:bodyPr>
            <a:noAutofit/>
          </a:bodyPr>
          <a:lstStyle/>
          <a:p>
            <a:pPr defTabSz="685800">
              <a:spcBef>
                <a:spcPct val="0"/>
              </a:spcBef>
              <a:defRPr/>
            </a:pPr>
            <a:r>
              <a:rPr lang="sv-SE" sz="2700" dirty="0">
                <a:latin typeface="+mj-lt"/>
                <a:ea typeface="+mj-ea"/>
                <a:cs typeface="+mj-cs"/>
              </a:rPr>
              <a:t>Knowledge types</a:t>
            </a:r>
          </a:p>
        </p:txBody>
      </p:sp>
    </p:spTree>
    <p:extLst>
      <p:ext uri="{BB962C8B-B14F-4D97-AF65-F5344CB8AC3E}">
        <p14:creationId xmlns:p14="http://schemas.microsoft.com/office/powerpoint/2010/main" val="837687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Presciptive knowledge</a:t>
            </a:r>
          </a:p>
        </p:txBody>
      </p:sp>
      <p:sp>
        <p:nvSpPr>
          <p:cNvPr id="3" name="Content Placeholder 2"/>
          <p:cNvSpPr>
            <a:spLocks noGrp="1"/>
          </p:cNvSpPr>
          <p:nvPr>
            <p:ph idx="1"/>
          </p:nvPr>
        </p:nvSpPr>
        <p:spPr/>
        <p:txBody>
          <a:bodyPr>
            <a:normAutofit/>
          </a:bodyPr>
          <a:lstStyle/>
          <a:p>
            <a:r>
              <a:rPr lang="en-GB" sz="1500" b="1" i="1" dirty="0"/>
              <a:t>Prescriptive knowledge</a:t>
            </a:r>
            <a:r>
              <a:rPr lang="en-GB" sz="1500" b="1" dirty="0"/>
              <a:t> </a:t>
            </a:r>
            <a:r>
              <a:rPr lang="en-GB" sz="1500" dirty="0"/>
              <a:t>consists of prescriptive models and methods that help solve practical problems</a:t>
            </a:r>
          </a:p>
          <a:p>
            <a:r>
              <a:rPr lang="en-GB" sz="1500" i="1" dirty="0"/>
              <a:t>Prescriptive methods </a:t>
            </a:r>
            <a:r>
              <a:rPr lang="en-GB" sz="1500" dirty="0"/>
              <a:t>are guidelines and procedures that help people to work in systematic ways when solving problems. </a:t>
            </a:r>
          </a:p>
          <a:p>
            <a:r>
              <a:rPr lang="en-GB" sz="1500" i="1" dirty="0" smtClean="0"/>
              <a:t>Prescriptive </a:t>
            </a:r>
            <a:r>
              <a:rPr lang="en-GB" sz="1500" i="1" dirty="0"/>
              <a:t>models </a:t>
            </a:r>
            <a:r>
              <a:rPr lang="en-GB" sz="1500" dirty="0"/>
              <a:t>can be seen as blueprints for </a:t>
            </a:r>
            <a:r>
              <a:rPr lang="en-GB" sz="1500" dirty="0" smtClean="0"/>
              <a:t>developing, for example, business processes or IT systems</a:t>
            </a:r>
          </a:p>
          <a:p>
            <a:endParaRPr lang="sv-SE" sz="1500" dirty="0"/>
          </a:p>
          <a:p>
            <a:endParaRPr lang="sv-SE" dirty="0"/>
          </a:p>
        </p:txBody>
      </p:sp>
    </p:spTree>
    <p:extLst>
      <p:ext uri="{BB962C8B-B14F-4D97-AF65-F5344CB8AC3E}">
        <p14:creationId xmlns:p14="http://schemas.microsoft.com/office/powerpoint/2010/main" val="41052811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Presciptive knowledge</a:t>
            </a:r>
          </a:p>
        </p:txBody>
      </p:sp>
      <p:sp>
        <p:nvSpPr>
          <p:cNvPr id="3" name="Content Placeholder 2"/>
          <p:cNvSpPr>
            <a:spLocks noGrp="1"/>
          </p:cNvSpPr>
          <p:nvPr>
            <p:ph idx="1"/>
          </p:nvPr>
        </p:nvSpPr>
        <p:spPr>
          <a:xfrm>
            <a:off x="792000" y="1275534"/>
            <a:ext cx="7695866" cy="3240432"/>
          </a:xfrm>
        </p:spPr>
        <p:txBody>
          <a:bodyPr>
            <a:normAutofit/>
          </a:bodyPr>
          <a:lstStyle/>
          <a:p>
            <a:r>
              <a:rPr lang="en-GB" sz="1500" dirty="0"/>
              <a:t>Typical examples of </a:t>
            </a:r>
            <a:r>
              <a:rPr lang="en-GB" sz="1500" i="1" dirty="0"/>
              <a:t>prescriptive methods </a:t>
            </a:r>
            <a:r>
              <a:rPr lang="en-GB" sz="1500" dirty="0"/>
              <a:t>are </a:t>
            </a:r>
            <a:r>
              <a:rPr lang="en-GB" sz="1500" b="1" dirty="0"/>
              <a:t>systems and software development methods</a:t>
            </a:r>
            <a:r>
              <a:rPr lang="en-GB" sz="1500" dirty="0"/>
              <a:t>, such as the </a:t>
            </a:r>
            <a:r>
              <a:rPr lang="en-GB" sz="1500" b="1" dirty="0"/>
              <a:t>Rational Unified Process (RUP) </a:t>
            </a:r>
            <a:r>
              <a:rPr lang="en-GB" sz="1500" dirty="0"/>
              <a:t>(Kroll et al. 2003), or agile methods, such as </a:t>
            </a:r>
            <a:r>
              <a:rPr lang="en-GB" sz="1500" b="1" dirty="0"/>
              <a:t>XP and SCRUM </a:t>
            </a:r>
            <a:r>
              <a:rPr lang="en-GB" sz="1500" dirty="0"/>
              <a:t>(Cohn 2009). </a:t>
            </a:r>
          </a:p>
          <a:p>
            <a:r>
              <a:rPr lang="en-GB" sz="1500" dirty="0"/>
              <a:t>Typical examples of prescriptive models are </a:t>
            </a:r>
            <a:r>
              <a:rPr lang="en-GB" sz="1500" b="1" dirty="0"/>
              <a:t>conceptual reference models, such as SCOR </a:t>
            </a:r>
            <a:r>
              <a:rPr lang="en-GB" sz="1500" dirty="0"/>
              <a:t>(</a:t>
            </a:r>
            <a:r>
              <a:rPr lang="en-GB" sz="1500" dirty="0" err="1"/>
              <a:t>Bolstorff</a:t>
            </a:r>
            <a:r>
              <a:rPr lang="en-GB" sz="1500" dirty="0"/>
              <a:t> and Rosenbaum 2007), or </a:t>
            </a:r>
            <a:r>
              <a:rPr lang="en-GB" sz="1500" b="1" dirty="0"/>
              <a:t>architectural models, such as OSI </a:t>
            </a:r>
            <a:r>
              <a:rPr lang="en-GB" sz="1500" dirty="0"/>
              <a:t>(Day and Zimmerman 1983).  </a:t>
            </a:r>
          </a:p>
          <a:p>
            <a:endParaRPr lang="en-GB" sz="1500" dirty="0"/>
          </a:p>
          <a:p>
            <a:endParaRPr lang="sv-SE" sz="1500" dirty="0"/>
          </a:p>
          <a:p>
            <a:endParaRPr lang="sv-SE" dirty="0"/>
          </a:p>
        </p:txBody>
      </p:sp>
    </p:spTree>
    <p:extLst>
      <p:ext uri="{BB962C8B-B14F-4D97-AF65-F5344CB8AC3E}">
        <p14:creationId xmlns:p14="http://schemas.microsoft.com/office/powerpoint/2010/main" val="3137594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Presciptive knowledge</a:t>
            </a:r>
          </a:p>
        </p:txBody>
      </p:sp>
      <p:sp>
        <p:nvSpPr>
          <p:cNvPr id="3" name="Content Placeholder 2"/>
          <p:cNvSpPr>
            <a:spLocks noGrp="1"/>
          </p:cNvSpPr>
          <p:nvPr>
            <p:ph idx="1"/>
          </p:nvPr>
        </p:nvSpPr>
        <p:spPr>
          <a:xfrm>
            <a:off x="792000" y="1275533"/>
            <a:ext cx="7437600" cy="3610573"/>
          </a:xfrm>
        </p:spPr>
        <p:txBody>
          <a:bodyPr>
            <a:normAutofit/>
          </a:bodyPr>
          <a:lstStyle/>
          <a:p>
            <a:r>
              <a:rPr lang="en-GB" sz="1500" i="1" dirty="0" smtClean="0"/>
              <a:t>Prescriptive </a:t>
            </a:r>
            <a:r>
              <a:rPr lang="en-GB" sz="1500" i="1" dirty="0"/>
              <a:t>models and methods </a:t>
            </a:r>
            <a:r>
              <a:rPr lang="en-GB" sz="1500" dirty="0"/>
              <a:t>can be viewed as comprising two </a:t>
            </a:r>
            <a:r>
              <a:rPr lang="en-GB" sz="1500" dirty="0" smtClean="0"/>
              <a:t>parts.</a:t>
            </a:r>
          </a:p>
          <a:p>
            <a:r>
              <a:rPr lang="en-GB" sz="1350" b="1" dirty="0" smtClean="0"/>
              <a:t>The </a:t>
            </a:r>
            <a:r>
              <a:rPr lang="en-GB" sz="1350" b="1" dirty="0"/>
              <a:t>first </a:t>
            </a:r>
            <a:r>
              <a:rPr lang="en-GB" sz="1350" b="1" dirty="0" smtClean="0"/>
              <a:t>part </a:t>
            </a:r>
            <a:r>
              <a:rPr lang="en-GB" sz="1350" dirty="0" smtClean="0"/>
              <a:t>- is </a:t>
            </a:r>
            <a:r>
              <a:rPr lang="en-GB" sz="1350" dirty="0"/>
              <a:t>the </a:t>
            </a:r>
            <a:r>
              <a:rPr lang="en-GB" sz="1350" b="1" dirty="0"/>
              <a:t>model or method </a:t>
            </a:r>
            <a:r>
              <a:rPr lang="en-GB" sz="1350" b="1" dirty="0" smtClean="0"/>
              <a:t>itself</a:t>
            </a:r>
          </a:p>
          <a:p>
            <a:r>
              <a:rPr lang="en-GB" sz="1350" b="1" dirty="0" smtClean="0"/>
              <a:t>The </a:t>
            </a:r>
            <a:r>
              <a:rPr lang="en-GB" sz="1350" b="1" dirty="0"/>
              <a:t>second </a:t>
            </a:r>
            <a:r>
              <a:rPr lang="en-GB" sz="1350" b="1" dirty="0" smtClean="0"/>
              <a:t>part </a:t>
            </a:r>
            <a:r>
              <a:rPr lang="en-GB" sz="1350" dirty="0" smtClean="0"/>
              <a:t>- is </a:t>
            </a:r>
            <a:r>
              <a:rPr lang="en-GB" sz="1350" dirty="0"/>
              <a:t>a </a:t>
            </a:r>
            <a:r>
              <a:rPr lang="en-GB" sz="1350" b="1" dirty="0"/>
              <a:t>statement </a:t>
            </a:r>
            <a:r>
              <a:rPr lang="en-GB" sz="1350" dirty="0"/>
              <a:t>about some desirable effect of using the model or method. </a:t>
            </a:r>
            <a:endParaRPr lang="en-GB" sz="1350" dirty="0" smtClean="0"/>
          </a:p>
          <a:p>
            <a:r>
              <a:rPr lang="en-GB" sz="1350" dirty="0" smtClean="0"/>
              <a:t>This </a:t>
            </a:r>
            <a:r>
              <a:rPr lang="en-GB" sz="1350" b="1" dirty="0" smtClean="0"/>
              <a:t>predictive </a:t>
            </a:r>
            <a:r>
              <a:rPr lang="en-GB" sz="1350" b="1" dirty="0"/>
              <a:t>statement </a:t>
            </a:r>
            <a:r>
              <a:rPr lang="en-GB" sz="1350" dirty="0" smtClean="0"/>
              <a:t>(the second part) implies that if a prescriptive model or method is used in a certain practice, </a:t>
            </a:r>
            <a:r>
              <a:rPr lang="en-GB" sz="1350" dirty="0"/>
              <a:t>this will contribute to effects desired by some stakeholders</a:t>
            </a:r>
            <a:r>
              <a:rPr lang="en-GB" sz="1350" dirty="0" smtClean="0"/>
              <a:t>. </a:t>
            </a:r>
          </a:p>
          <a:p>
            <a:r>
              <a:rPr lang="en-GB" sz="1350" dirty="0" smtClean="0"/>
              <a:t>In </a:t>
            </a:r>
            <a:r>
              <a:rPr lang="en-GB" sz="1350" dirty="0"/>
              <a:t>this sense, prescription can be seen as a special case of prediction</a:t>
            </a:r>
            <a:r>
              <a:rPr lang="en-GB" sz="1200" dirty="0"/>
              <a:t>. </a:t>
            </a:r>
            <a:endParaRPr lang="sv-SE" sz="1200" dirty="0"/>
          </a:p>
          <a:p>
            <a:endParaRPr lang="sv-SE" sz="1500" dirty="0"/>
          </a:p>
          <a:p>
            <a:endParaRPr lang="sv-SE" dirty="0"/>
          </a:p>
        </p:txBody>
      </p:sp>
    </p:spTree>
    <p:extLst>
      <p:ext uri="{BB962C8B-B14F-4D97-AF65-F5344CB8AC3E}">
        <p14:creationId xmlns:p14="http://schemas.microsoft.com/office/powerpoint/2010/main" val="32736973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Presciptive knowledge</a:t>
            </a:r>
          </a:p>
        </p:txBody>
      </p:sp>
      <p:sp>
        <p:nvSpPr>
          <p:cNvPr id="3" name="Content Placeholder 2"/>
          <p:cNvSpPr>
            <a:spLocks noGrp="1"/>
          </p:cNvSpPr>
          <p:nvPr>
            <p:ph idx="1"/>
          </p:nvPr>
        </p:nvSpPr>
        <p:spPr/>
        <p:txBody>
          <a:bodyPr>
            <a:normAutofit/>
          </a:bodyPr>
          <a:lstStyle/>
          <a:p>
            <a:pPr hangingPunct="0">
              <a:lnSpc>
                <a:spcPct val="150000"/>
              </a:lnSpc>
            </a:pPr>
            <a:r>
              <a:rPr lang="en-GB" sz="1500" dirty="0" smtClean="0"/>
              <a:t>Examples </a:t>
            </a:r>
            <a:r>
              <a:rPr lang="en-GB" sz="1500" dirty="0"/>
              <a:t>of </a:t>
            </a:r>
            <a:r>
              <a:rPr lang="en-GB" sz="1500" b="1" i="1" dirty="0"/>
              <a:t>prescriptive knowledge</a:t>
            </a:r>
            <a:r>
              <a:rPr lang="en-GB" sz="1500" dirty="0"/>
              <a:t>:</a:t>
            </a:r>
            <a:endParaRPr lang="sv-SE" sz="1500" dirty="0"/>
          </a:p>
          <a:p>
            <a:pPr lvl="1" hangingPunct="0">
              <a:lnSpc>
                <a:spcPct val="150000"/>
              </a:lnSpc>
            </a:pPr>
            <a:r>
              <a:rPr lang="en-GB" sz="1350" dirty="0"/>
              <a:t>Apply sun lotion before sun bathing!</a:t>
            </a:r>
            <a:endParaRPr lang="sv-SE" sz="1350" dirty="0"/>
          </a:p>
          <a:p>
            <a:pPr lvl="1" hangingPunct="0">
              <a:lnSpc>
                <a:spcPct val="150000"/>
              </a:lnSpc>
            </a:pPr>
            <a:r>
              <a:rPr lang="en-GB" sz="1350" dirty="0"/>
              <a:t>Develop your software system iteratively!</a:t>
            </a:r>
            <a:endParaRPr lang="sv-SE" sz="1350" dirty="0"/>
          </a:p>
          <a:p>
            <a:endParaRPr lang="en-GB" sz="1500" dirty="0"/>
          </a:p>
          <a:p>
            <a:endParaRPr lang="sv-SE" sz="1500" dirty="0"/>
          </a:p>
          <a:p>
            <a:endParaRPr lang="sv-SE" dirty="0"/>
          </a:p>
        </p:txBody>
      </p:sp>
    </p:spTree>
    <p:extLst>
      <p:ext uri="{BB962C8B-B14F-4D97-AF65-F5344CB8AC3E}">
        <p14:creationId xmlns:p14="http://schemas.microsoft.com/office/powerpoint/2010/main" val="1872328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443579" y="1660494"/>
            <a:ext cx="6260769" cy="857250"/>
          </a:xfrm>
          <a:prstGeom prst="rect">
            <a:avLst/>
          </a:prstGeom>
        </p:spPr>
        <p:txBody>
          <a:bodyPr>
            <a:noAutofit/>
          </a:bodyPr>
          <a:lstStyle/>
          <a:p>
            <a:pPr defTabSz="685800">
              <a:spcBef>
                <a:spcPct val="0"/>
              </a:spcBef>
              <a:defRPr/>
            </a:pPr>
            <a:r>
              <a:rPr lang="sv-SE" sz="2700" dirty="0">
                <a:latin typeface="+mj-lt"/>
                <a:ea typeface="+mj-ea"/>
                <a:cs typeface="+mj-cs"/>
              </a:rPr>
              <a:t>Theories</a:t>
            </a:r>
          </a:p>
        </p:txBody>
      </p:sp>
    </p:spTree>
    <p:extLst>
      <p:ext uri="{BB962C8B-B14F-4D97-AF65-F5344CB8AC3E}">
        <p14:creationId xmlns:p14="http://schemas.microsoft.com/office/powerpoint/2010/main" val="32017672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Theories </a:t>
            </a:r>
          </a:p>
        </p:txBody>
      </p:sp>
      <p:sp>
        <p:nvSpPr>
          <p:cNvPr id="41987" name="Content Placeholder 2"/>
          <p:cNvSpPr>
            <a:spLocks noGrp="1"/>
          </p:cNvSpPr>
          <p:nvPr>
            <p:ph idx="1"/>
          </p:nvPr>
        </p:nvSpPr>
        <p:spPr>
          <a:xfrm>
            <a:off x="792001" y="1255067"/>
            <a:ext cx="7444580" cy="2618917"/>
          </a:xfrm>
        </p:spPr>
        <p:txBody>
          <a:bodyPr>
            <a:normAutofit/>
          </a:bodyPr>
          <a:lstStyle/>
          <a:p>
            <a:r>
              <a:rPr lang="en-US" sz="1350" dirty="0" smtClean="0"/>
              <a:t>Theories </a:t>
            </a:r>
            <a:r>
              <a:rPr lang="en-US" sz="1350" dirty="0"/>
              <a:t>are key instruments for structuring and </a:t>
            </a:r>
            <a:r>
              <a:rPr lang="en-US" sz="1350" dirty="0" smtClean="0"/>
              <a:t>organizing </a:t>
            </a:r>
            <a:r>
              <a:rPr lang="en-US" sz="1350" dirty="0"/>
              <a:t>large bodies of scientific knowledge</a:t>
            </a:r>
            <a:endParaRPr lang="en-GB" sz="1350" dirty="0"/>
          </a:p>
          <a:p>
            <a:pPr marL="0" indent="0">
              <a:buNone/>
            </a:pPr>
            <a:endParaRPr lang="sv-SE" sz="1350" dirty="0"/>
          </a:p>
          <a:p>
            <a:pPr>
              <a:buNone/>
            </a:pPr>
            <a:endParaRPr lang="sv-SE" dirty="0" smtClean="0"/>
          </a:p>
        </p:txBody>
      </p:sp>
    </p:spTree>
    <p:extLst>
      <p:ext uri="{BB962C8B-B14F-4D97-AF65-F5344CB8AC3E}">
        <p14:creationId xmlns:p14="http://schemas.microsoft.com/office/powerpoint/2010/main" val="577226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Theories </a:t>
            </a:r>
          </a:p>
        </p:txBody>
      </p:sp>
      <p:sp>
        <p:nvSpPr>
          <p:cNvPr id="41987" name="Content Placeholder 2"/>
          <p:cNvSpPr>
            <a:spLocks noGrp="1"/>
          </p:cNvSpPr>
          <p:nvPr>
            <p:ph idx="1"/>
          </p:nvPr>
        </p:nvSpPr>
        <p:spPr>
          <a:xfrm>
            <a:off x="791999" y="1255066"/>
            <a:ext cx="7674925" cy="3749703"/>
          </a:xfrm>
        </p:spPr>
        <p:txBody>
          <a:bodyPr>
            <a:normAutofit/>
          </a:bodyPr>
          <a:lstStyle/>
          <a:p>
            <a:r>
              <a:rPr lang="en-GB" sz="1350" dirty="0" smtClean="0"/>
              <a:t>A </a:t>
            </a:r>
            <a:r>
              <a:rPr lang="en-GB" sz="1350" dirty="0"/>
              <a:t>theory </a:t>
            </a:r>
            <a:r>
              <a:rPr lang="en-GB" sz="1350" b="1" dirty="0"/>
              <a:t>aims to explain </a:t>
            </a:r>
            <a:r>
              <a:rPr lang="en-GB" sz="1350" b="1" dirty="0" smtClean="0"/>
              <a:t>how </a:t>
            </a:r>
            <a:r>
              <a:rPr lang="en-GB" sz="1400" b="1" dirty="0" smtClean="0"/>
              <a:t>phenomena </a:t>
            </a:r>
            <a:r>
              <a:rPr lang="en-GB" sz="1350" b="1" dirty="0" smtClean="0"/>
              <a:t>in </a:t>
            </a:r>
            <a:r>
              <a:rPr lang="en-GB" sz="1350" b="1" dirty="0"/>
              <a:t>a domain are related to each other, typically through cause and effect relationships. </a:t>
            </a:r>
            <a:endParaRPr lang="en-GB" sz="1350" b="1" dirty="0" smtClean="0"/>
          </a:p>
          <a:p>
            <a:r>
              <a:rPr lang="en-GB" sz="1350" dirty="0" smtClean="0"/>
              <a:t>A </a:t>
            </a:r>
            <a:r>
              <a:rPr lang="en-GB" sz="1350" dirty="0"/>
              <a:t>theory</a:t>
            </a:r>
            <a:r>
              <a:rPr lang="en-GB" sz="1350" dirty="0" smtClean="0"/>
              <a:t> should contain </a:t>
            </a:r>
            <a:r>
              <a:rPr lang="en-GB" sz="1350" b="1" dirty="0" smtClean="0"/>
              <a:t>logical (sometimes called theoretical) argument for why </a:t>
            </a:r>
            <a:r>
              <a:rPr lang="en-GB" sz="1350" dirty="0" smtClean="0"/>
              <a:t>a </a:t>
            </a:r>
            <a:r>
              <a:rPr lang="en-GB" sz="1350" dirty="0"/>
              <a:t>cause and effect </a:t>
            </a:r>
            <a:r>
              <a:rPr lang="en-GB" sz="1350" dirty="0" smtClean="0"/>
              <a:t>relationships exist – that is, it is </a:t>
            </a:r>
            <a:r>
              <a:rPr lang="en-GB" sz="1350" b="1" dirty="0" smtClean="0"/>
              <a:t>explicating the causal logic using logical arguments</a:t>
            </a:r>
          </a:p>
          <a:p>
            <a:r>
              <a:rPr lang="en-GB" sz="1350" dirty="0" smtClean="0"/>
              <a:t>A “theory is the answer to queries of why” (Sutton &amp; Straw, 1995)</a:t>
            </a:r>
          </a:p>
          <a:p>
            <a:endParaRPr lang="en-GB" sz="1350" dirty="0" smtClean="0"/>
          </a:p>
          <a:p>
            <a:endParaRPr lang="en-GB" sz="1350" dirty="0"/>
          </a:p>
          <a:p>
            <a:pPr marL="0" indent="0">
              <a:buNone/>
            </a:pPr>
            <a:r>
              <a:rPr lang="en-US" sz="1350" dirty="0"/>
              <a:t> </a:t>
            </a:r>
            <a:endParaRPr lang="sv-SE" sz="1350" dirty="0"/>
          </a:p>
          <a:p>
            <a:endParaRPr lang="sv-SE" sz="1350" dirty="0"/>
          </a:p>
          <a:p>
            <a:pPr>
              <a:buNone/>
            </a:pPr>
            <a:endParaRPr lang="sv-SE" dirty="0" smtClean="0"/>
          </a:p>
        </p:txBody>
      </p:sp>
    </p:spTree>
    <p:extLst>
      <p:ext uri="{BB962C8B-B14F-4D97-AF65-F5344CB8AC3E}">
        <p14:creationId xmlns:p14="http://schemas.microsoft.com/office/powerpoint/2010/main" val="143373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63330" y="398759"/>
            <a:ext cx="6172200" cy="857250"/>
          </a:xfrm>
        </p:spPr>
        <p:txBody>
          <a:bodyPr>
            <a:normAutofit/>
          </a:bodyPr>
          <a:lstStyle/>
          <a:p>
            <a:pPr algn="l"/>
            <a:r>
              <a:rPr lang="sv-SE" sz="2700" dirty="0" smtClean="0"/>
              <a:t>Teorier</a:t>
            </a:r>
            <a:endParaRPr lang="sv-SE" sz="2700" dirty="0"/>
          </a:p>
        </p:txBody>
      </p:sp>
      <p:sp>
        <p:nvSpPr>
          <p:cNvPr id="41987" name="Content Placeholder 2"/>
          <p:cNvSpPr>
            <a:spLocks noGrp="1"/>
          </p:cNvSpPr>
          <p:nvPr>
            <p:ph idx="1"/>
          </p:nvPr>
        </p:nvSpPr>
        <p:spPr>
          <a:xfrm>
            <a:off x="863330" y="1256009"/>
            <a:ext cx="7366270" cy="3888432"/>
          </a:xfrm>
        </p:spPr>
        <p:txBody>
          <a:bodyPr>
            <a:normAutofit/>
          </a:bodyPr>
          <a:lstStyle/>
          <a:p>
            <a:r>
              <a:rPr lang="sv-SE" sz="1800" b="1" dirty="0" smtClean="0">
                <a:latin typeface="+mn-lt"/>
              </a:rPr>
              <a:t>Teorier – förklarar </a:t>
            </a:r>
            <a:r>
              <a:rPr lang="sv-SE" sz="1800" dirty="0" smtClean="0">
                <a:latin typeface="+mn-lt"/>
              </a:rPr>
              <a:t>varför företeelser inträffar eller uppstår, som varför en </a:t>
            </a:r>
            <a:r>
              <a:rPr lang="sv-SE" sz="1800" dirty="0">
                <a:latin typeface="+mn-lt"/>
              </a:rPr>
              <a:t>händelser inträffar eller ett </a:t>
            </a:r>
            <a:r>
              <a:rPr lang="sv-SE" sz="1800" dirty="0" smtClean="0">
                <a:latin typeface="+mn-lt"/>
              </a:rPr>
              <a:t>objekt beter sig på visst sätt </a:t>
            </a:r>
          </a:p>
          <a:p>
            <a:r>
              <a:rPr lang="sv-SE" sz="1800" b="1" dirty="0" smtClean="0">
                <a:latin typeface="+mn-lt"/>
              </a:rPr>
              <a:t>Teorier </a:t>
            </a:r>
            <a:r>
              <a:rPr lang="sv-SE" sz="1800" b="1" dirty="0"/>
              <a:t>–</a:t>
            </a:r>
            <a:r>
              <a:rPr lang="sv-SE" sz="1800" b="1" dirty="0" smtClean="0">
                <a:latin typeface="+mn-lt"/>
              </a:rPr>
              <a:t> </a:t>
            </a:r>
            <a:r>
              <a:rPr lang="sv-SE" sz="1800" b="1" dirty="0">
                <a:latin typeface="+mn-lt"/>
              </a:rPr>
              <a:t>ger oss en god grund att agera </a:t>
            </a:r>
            <a:r>
              <a:rPr lang="sv-SE" sz="1800" b="1" dirty="0" smtClean="0">
                <a:latin typeface="+mn-lt"/>
              </a:rPr>
              <a:t>rationellt </a:t>
            </a:r>
            <a:r>
              <a:rPr lang="sv-SE" sz="1800" dirty="0" smtClean="0">
                <a:latin typeface="+mn-lt"/>
              </a:rPr>
              <a:t>om vi baserar våra beslut på teorier som är välgrundade, alltså teorier som är väl testade </a:t>
            </a:r>
            <a:endParaRPr lang="sv-SE" sz="1800" dirty="0">
              <a:latin typeface="+mn-lt"/>
            </a:endParaRPr>
          </a:p>
          <a:p>
            <a:r>
              <a:rPr lang="sv-SE" sz="1800" b="1" dirty="0" smtClean="0">
                <a:latin typeface="+mn-lt"/>
              </a:rPr>
              <a:t>Teorier </a:t>
            </a:r>
            <a:r>
              <a:rPr lang="sv-SE" sz="1800" b="1" dirty="0"/>
              <a:t>–</a:t>
            </a:r>
            <a:r>
              <a:rPr lang="sv-SE" sz="1800" b="1" dirty="0" smtClean="0">
                <a:latin typeface="+mn-lt"/>
              </a:rPr>
              <a:t> kan också presentera relationer mellan företeelser som inte är uppenbara</a:t>
            </a:r>
            <a:r>
              <a:rPr lang="sv-SE" sz="1800" dirty="0">
                <a:latin typeface="+mn-lt"/>
              </a:rPr>
              <a:t> </a:t>
            </a:r>
            <a:r>
              <a:rPr lang="sv-SE" sz="1800" b="1" dirty="0" smtClean="0">
                <a:latin typeface="+mn-lt"/>
              </a:rPr>
              <a:t>för oss </a:t>
            </a:r>
            <a:r>
              <a:rPr lang="sv-SE" sz="1800" dirty="0" smtClean="0">
                <a:latin typeface="+mn-lt"/>
              </a:rPr>
              <a:t>- som vi inte kan observera med våra ögon och som till och med kan ifrågasätta vårt sunda förnuft</a:t>
            </a:r>
          </a:p>
          <a:p>
            <a:r>
              <a:rPr lang="sv-SE" sz="1800" b="1" dirty="0" smtClean="0">
                <a:latin typeface="+mn-lt"/>
              </a:rPr>
              <a:t>Teorier – ger nya insikter och idéer kring empiriska företeelser</a:t>
            </a:r>
          </a:p>
          <a:p>
            <a:pPr>
              <a:buNone/>
            </a:pPr>
            <a:endParaRPr lang="sv-SE" dirty="0" smtClean="0"/>
          </a:p>
        </p:txBody>
      </p:sp>
      <p:sp>
        <p:nvSpPr>
          <p:cNvPr id="5" name="TextBox 4"/>
          <p:cNvSpPr txBox="1"/>
          <p:nvPr/>
        </p:nvSpPr>
        <p:spPr>
          <a:xfrm>
            <a:off x="6414871" y="4598205"/>
            <a:ext cx="1944216" cy="300082"/>
          </a:xfrm>
          <a:prstGeom prst="rect">
            <a:avLst/>
          </a:prstGeom>
          <a:noFill/>
        </p:spPr>
        <p:txBody>
          <a:bodyPr wrap="square" rtlCol="0">
            <a:spAutoFit/>
          </a:bodyPr>
          <a:lstStyle/>
          <a:p>
            <a:r>
              <a:rPr lang="sv-SE" sz="1350" dirty="0"/>
              <a:t>(</a:t>
            </a:r>
            <a:r>
              <a:rPr lang="sv-SE" sz="1350" dirty="0" err="1"/>
              <a:t>Cuncliffe</a:t>
            </a:r>
            <a:r>
              <a:rPr lang="sv-SE" sz="1350" dirty="0"/>
              <a:t>, 2008)</a:t>
            </a:r>
          </a:p>
        </p:txBody>
      </p:sp>
    </p:spTree>
    <p:extLst>
      <p:ext uri="{BB962C8B-B14F-4D97-AF65-F5344CB8AC3E}">
        <p14:creationId xmlns:p14="http://schemas.microsoft.com/office/powerpoint/2010/main" val="14952879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err="1" smtClean="0"/>
              <a:t>Theories</a:t>
            </a:r>
            <a:r>
              <a:rPr lang="sv-SE" sz="2700" dirty="0" smtClean="0"/>
              <a:t> vs </a:t>
            </a:r>
            <a:r>
              <a:rPr lang="sv-SE" sz="2700" dirty="0" err="1" smtClean="0"/>
              <a:t>emprical</a:t>
            </a:r>
            <a:r>
              <a:rPr lang="sv-SE" sz="2700" dirty="0" smtClean="0"/>
              <a:t> data  </a:t>
            </a:r>
            <a:endParaRPr lang="sv-SE" sz="2700" dirty="0"/>
          </a:p>
        </p:txBody>
      </p:sp>
      <p:sp>
        <p:nvSpPr>
          <p:cNvPr id="41987" name="Content Placeholder 2"/>
          <p:cNvSpPr>
            <a:spLocks noGrp="1"/>
          </p:cNvSpPr>
          <p:nvPr>
            <p:ph idx="1"/>
          </p:nvPr>
        </p:nvSpPr>
        <p:spPr>
          <a:xfrm>
            <a:off x="791999" y="1255065"/>
            <a:ext cx="7765667" cy="3658961"/>
          </a:xfrm>
        </p:spPr>
        <p:txBody>
          <a:bodyPr>
            <a:normAutofit/>
          </a:bodyPr>
          <a:lstStyle/>
          <a:p>
            <a:r>
              <a:rPr lang="en-GB" sz="1500" b="1" dirty="0" smtClean="0"/>
              <a:t>Empirical data </a:t>
            </a:r>
            <a:r>
              <a:rPr lang="en-GB" sz="1500" dirty="0" smtClean="0"/>
              <a:t>can be used to </a:t>
            </a:r>
            <a:r>
              <a:rPr lang="en-GB" sz="1500" b="1" dirty="0" smtClean="0"/>
              <a:t>describe empirical relationships or pattern </a:t>
            </a:r>
            <a:r>
              <a:rPr lang="en-GB" sz="1500" dirty="0" smtClean="0"/>
              <a:t>that have been </a:t>
            </a:r>
            <a:r>
              <a:rPr lang="en-GB" sz="1500" b="1" dirty="0" smtClean="0"/>
              <a:t>observed in the real world, </a:t>
            </a:r>
            <a:r>
              <a:rPr lang="en-GB" sz="1500" dirty="0" smtClean="0"/>
              <a:t>however, they </a:t>
            </a:r>
            <a:r>
              <a:rPr lang="en-GB" sz="1500" b="1" dirty="0" smtClean="0"/>
              <a:t>do not explain why these relationships or pattern exists. </a:t>
            </a:r>
          </a:p>
          <a:p>
            <a:r>
              <a:rPr lang="en-GB" sz="1500" dirty="0" smtClean="0"/>
              <a:t>A </a:t>
            </a:r>
            <a:r>
              <a:rPr lang="en-GB" sz="1500" b="1" dirty="0" smtClean="0"/>
              <a:t>theory is needed for explaining why the </a:t>
            </a:r>
            <a:r>
              <a:rPr lang="en-GB" sz="1500" b="1" dirty="0"/>
              <a:t>empirical </a:t>
            </a:r>
            <a:r>
              <a:rPr lang="en-GB" sz="1500" b="1" dirty="0" smtClean="0"/>
              <a:t>relationships or patterns are observed </a:t>
            </a:r>
            <a:r>
              <a:rPr lang="en-GB" sz="1500" dirty="0" smtClean="0"/>
              <a:t>by </a:t>
            </a:r>
            <a:r>
              <a:rPr lang="en-GB" sz="1500" b="1" dirty="0" smtClean="0"/>
              <a:t>providing logical argument</a:t>
            </a:r>
          </a:p>
          <a:p>
            <a:r>
              <a:rPr lang="sv-SE" sz="1500" b="1" dirty="0" err="1"/>
              <a:t>Empirical</a:t>
            </a:r>
            <a:r>
              <a:rPr lang="sv-SE" sz="1500" b="1" dirty="0"/>
              <a:t> data do not </a:t>
            </a:r>
            <a:r>
              <a:rPr lang="sv-SE" sz="1500" b="1" dirty="0" err="1"/>
              <a:t>generate</a:t>
            </a:r>
            <a:r>
              <a:rPr lang="sv-SE" sz="1500" b="1" dirty="0"/>
              <a:t> </a:t>
            </a:r>
            <a:r>
              <a:rPr lang="sv-SE" sz="1500" b="1" dirty="0" err="1"/>
              <a:t>theories</a:t>
            </a:r>
            <a:r>
              <a:rPr lang="sv-SE" sz="1500" b="1" dirty="0"/>
              <a:t> – </a:t>
            </a:r>
            <a:r>
              <a:rPr lang="sv-SE" sz="1500" b="1" dirty="0" err="1"/>
              <a:t>reseachers</a:t>
            </a:r>
            <a:r>
              <a:rPr lang="sv-SE" sz="1500" b="1" dirty="0"/>
              <a:t> do</a:t>
            </a:r>
            <a:endParaRPr lang="en-GB" sz="1500" b="1" dirty="0"/>
          </a:p>
          <a:p>
            <a:r>
              <a:rPr lang="en-GB" sz="1500" dirty="0" smtClean="0"/>
              <a:t>Note, however, empirical data can provide support for a theory </a:t>
            </a:r>
            <a:r>
              <a:rPr lang="en-US" sz="1350" dirty="0"/>
              <a:t> </a:t>
            </a:r>
            <a:endParaRPr lang="sv-SE" sz="1350" dirty="0"/>
          </a:p>
          <a:p>
            <a:endParaRPr lang="sv-SE" sz="1350" dirty="0"/>
          </a:p>
          <a:p>
            <a:pPr>
              <a:buNone/>
            </a:pPr>
            <a:endParaRPr lang="sv-SE" dirty="0" smtClean="0"/>
          </a:p>
        </p:txBody>
      </p:sp>
    </p:spTree>
    <p:extLst>
      <p:ext uri="{BB962C8B-B14F-4D97-AF65-F5344CB8AC3E}">
        <p14:creationId xmlns:p14="http://schemas.microsoft.com/office/powerpoint/2010/main" val="3983687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Teorier och empiriska data</a:t>
            </a:r>
            <a:endParaRPr lang="sv-SE" dirty="0"/>
          </a:p>
        </p:txBody>
      </p:sp>
      <p:cxnSp>
        <p:nvCxnSpPr>
          <p:cNvPr id="5" name="Straight Connector 4"/>
          <p:cNvCxnSpPr/>
          <p:nvPr/>
        </p:nvCxnSpPr>
        <p:spPr>
          <a:xfrm flipH="1">
            <a:off x="919418" y="2930577"/>
            <a:ext cx="7212747" cy="1"/>
          </a:xfrm>
          <a:prstGeom prst="line">
            <a:avLst/>
          </a:prstGeom>
          <a:ln w="12700"/>
        </p:spPr>
        <p:style>
          <a:lnRef idx="1">
            <a:schemeClr val="dk1"/>
          </a:lnRef>
          <a:fillRef idx="0">
            <a:schemeClr val="dk1"/>
          </a:fillRef>
          <a:effectRef idx="0">
            <a:schemeClr val="dk1"/>
          </a:effectRef>
          <a:fontRef idx="minor">
            <a:schemeClr val="tx1"/>
          </a:fontRef>
        </p:style>
      </p:cxnSp>
      <p:sp>
        <p:nvSpPr>
          <p:cNvPr id="12" name="Rectangle 11"/>
          <p:cNvSpPr/>
          <p:nvPr/>
        </p:nvSpPr>
        <p:spPr>
          <a:xfrm>
            <a:off x="2740702" y="1615739"/>
            <a:ext cx="4572000" cy="1200329"/>
          </a:xfrm>
          <a:prstGeom prst="rect">
            <a:avLst/>
          </a:prstGeom>
        </p:spPr>
        <p:txBody>
          <a:bodyPr>
            <a:spAutoFit/>
          </a:bodyPr>
          <a:lstStyle/>
          <a:p>
            <a:r>
              <a:rPr lang="en-GB" b="1" dirty="0" err="1" smtClean="0"/>
              <a:t>Teorier</a:t>
            </a:r>
            <a:r>
              <a:rPr lang="en-GB" dirty="0" smtClean="0"/>
              <a:t> – </a:t>
            </a:r>
            <a:r>
              <a:rPr lang="en-GB" dirty="0" err="1" smtClean="0"/>
              <a:t>är</a:t>
            </a:r>
            <a:r>
              <a:rPr lang="en-GB" dirty="0" smtClean="0"/>
              <a:t> </a:t>
            </a:r>
            <a:r>
              <a:rPr lang="en-GB" dirty="0" err="1" smtClean="0"/>
              <a:t>logiska</a:t>
            </a:r>
            <a:r>
              <a:rPr lang="en-GB" dirty="0" smtClean="0"/>
              <a:t>/</a:t>
            </a:r>
            <a:r>
              <a:rPr lang="en-GB" dirty="0" err="1" smtClean="0"/>
              <a:t>teoretiska</a:t>
            </a:r>
            <a:r>
              <a:rPr lang="en-GB" dirty="0" smtClean="0"/>
              <a:t> argument/</a:t>
            </a:r>
            <a:r>
              <a:rPr lang="en-GB" dirty="0" err="1" smtClean="0"/>
              <a:t>påståenden</a:t>
            </a:r>
            <a:r>
              <a:rPr lang="en-GB" dirty="0" smtClean="0"/>
              <a:t> om </a:t>
            </a:r>
            <a:r>
              <a:rPr lang="en-GB" dirty="0" err="1" smtClean="0"/>
              <a:t>varför</a:t>
            </a:r>
            <a:r>
              <a:rPr lang="en-GB" dirty="0" smtClean="0"/>
              <a:t> </a:t>
            </a:r>
            <a:r>
              <a:rPr lang="en-GB" dirty="0" err="1" smtClean="0"/>
              <a:t>orsak-verkan-relationer</a:t>
            </a:r>
            <a:r>
              <a:rPr lang="en-GB" dirty="0" smtClean="0"/>
              <a:t> </a:t>
            </a:r>
            <a:r>
              <a:rPr lang="en-GB" dirty="0" err="1" smtClean="0"/>
              <a:t>mellan</a:t>
            </a:r>
            <a:r>
              <a:rPr lang="en-GB" dirty="0" smtClean="0"/>
              <a:t> </a:t>
            </a:r>
            <a:r>
              <a:rPr lang="en-GB" dirty="0" err="1" smtClean="0"/>
              <a:t>empiriska</a:t>
            </a:r>
            <a:r>
              <a:rPr lang="en-GB" dirty="0" smtClean="0"/>
              <a:t> </a:t>
            </a:r>
            <a:r>
              <a:rPr lang="en-GB" dirty="0" err="1" smtClean="0"/>
              <a:t>företeelser</a:t>
            </a:r>
            <a:r>
              <a:rPr lang="en-GB" dirty="0" smtClean="0"/>
              <a:t> </a:t>
            </a:r>
            <a:r>
              <a:rPr lang="en-GB" dirty="0" err="1" smtClean="0"/>
              <a:t>inträffar</a:t>
            </a:r>
            <a:r>
              <a:rPr lang="en-GB" dirty="0"/>
              <a:t> </a:t>
            </a:r>
            <a:r>
              <a:rPr lang="en-GB" dirty="0" err="1" smtClean="0"/>
              <a:t>eller</a:t>
            </a:r>
            <a:r>
              <a:rPr lang="en-GB" dirty="0" smtClean="0"/>
              <a:t> </a:t>
            </a:r>
            <a:r>
              <a:rPr lang="en-GB" dirty="0" err="1" smtClean="0"/>
              <a:t>uppstår</a:t>
            </a:r>
            <a:r>
              <a:rPr lang="en-GB" dirty="0" smtClean="0"/>
              <a:t> </a:t>
            </a:r>
            <a:endParaRPr lang="en-GB" dirty="0"/>
          </a:p>
        </p:txBody>
      </p:sp>
      <p:sp>
        <p:nvSpPr>
          <p:cNvPr id="13" name="Rectangle 12"/>
          <p:cNvSpPr/>
          <p:nvPr/>
        </p:nvSpPr>
        <p:spPr>
          <a:xfrm>
            <a:off x="2740702" y="3322082"/>
            <a:ext cx="4572000" cy="1200329"/>
          </a:xfrm>
          <a:prstGeom prst="rect">
            <a:avLst/>
          </a:prstGeom>
        </p:spPr>
        <p:txBody>
          <a:bodyPr>
            <a:spAutoFit/>
          </a:bodyPr>
          <a:lstStyle/>
          <a:p>
            <a:r>
              <a:rPr lang="en-GB" b="1" dirty="0" err="1" smtClean="0"/>
              <a:t>Empiriska</a:t>
            </a:r>
            <a:r>
              <a:rPr lang="en-GB" b="1" dirty="0" smtClean="0"/>
              <a:t> data </a:t>
            </a:r>
            <a:r>
              <a:rPr lang="en-GB" dirty="0" smtClean="0"/>
              <a:t>– </a:t>
            </a:r>
            <a:r>
              <a:rPr lang="en-GB" dirty="0" err="1" smtClean="0"/>
              <a:t>beskriver</a:t>
            </a:r>
            <a:r>
              <a:rPr lang="en-GB" dirty="0" smtClean="0"/>
              <a:t> </a:t>
            </a:r>
            <a:r>
              <a:rPr lang="en-GB" dirty="0" err="1" smtClean="0"/>
              <a:t>relationer</a:t>
            </a:r>
            <a:r>
              <a:rPr lang="en-GB" dirty="0" smtClean="0"/>
              <a:t> </a:t>
            </a:r>
            <a:r>
              <a:rPr lang="en-GB" dirty="0" err="1" smtClean="0"/>
              <a:t>mellan</a:t>
            </a:r>
            <a:r>
              <a:rPr lang="en-GB" dirty="0" smtClean="0"/>
              <a:t> data </a:t>
            </a:r>
            <a:r>
              <a:rPr lang="en-GB" dirty="0" err="1" smtClean="0"/>
              <a:t>som</a:t>
            </a:r>
            <a:r>
              <a:rPr lang="en-GB" dirty="0" smtClean="0"/>
              <a:t> vi </a:t>
            </a:r>
            <a:r>
              <a:rPr lang="en-GB" dirty="0" err="1" smtClean="0"/>
              <a:t>kan</a:t>
            </a:r>
            <a:r>
              <a:rPr lang="en-GB" dirty="0" smtClean="0"/>
              <a:t> </a:t>
            </a:r>
            <a:r>
              <a:rPr lang="en-GB" dirty="0" err="1" smtClean="0"/>
              <a:t>observera</a:t>
            </a:r>
            <a:r>
              <a:rPr lang="en-GB" dirty="0" smtClean="0"/>
              <a:t>, men </a:t>
            </a:r>
            <a:r>
              <a:rPr lang="en-GB" dirty="0" err="1" smtClean="0"/>
              <a:t>förklarar</a:t>
            </a:r>
            <a:r>
              <a:rPr lang="en-GB" dirty="0" smtClean="0"/>
              <a:t> </a:t>
            </a:r>
            <a:r>
              <a:rPr lang="en-GB" dirty="0" err="1" smtClean="0"/>
              <a:t>inte</a:t>
            </a:r>
            <a:r>
              <a:rPr lang="en-GB" dirty="0" smtClean="0"/>
              <a:t> </a:t>
            </a:r>
            <a:r>
              <a:rPr lang="en-GB" dirty="0" err="1" smtClean="0"/>
              <a:t>varför</a:t>
            </a:r>
            <a:r>
              <a:rPr lang="en-GB" dirty="0" smtClean="0"/>
              <a:t> </a:t>
            </a:r>
            <a:r>
              <a:rPr lang="en-GB" dirty="0" err="1" smtClean="0"/>
              <a:t>dessa</a:t>
            </a:r>
            <a:r>
              <a:rPr lang="en-GB" dirty="0" smtClean="0"/>
              <a:t> </a:t>
            </a:r>
            <a:r>
              <a:rPr lang="en-GB" dirty="0" err="1" smtClean="0"/>
              <a:t>relationer</a:t>
            </a:r>
            <a:r>
              <a:rPr lang="en-GB" dirty="0" smtClean="0"/>
              <a:t> </a:t>
            </a:r>
            <a:r>
              <a:rPr lang="en-GB" dirty="0" err="1" smtClean="0"/>
              <a:t>finns</a:t>
            </a:r>
            <a:r>
              <a:rPr lang="en-GB" dirty="0" smtClean="0"/>
              <a:t>. </a:t>
            </a:r>
            <a:r>
              <a:rPr lang="en-GB" dirty="0" err="1" smtClean="0"/>
              <a:t>Förklaringar</a:t>
            </a:r>
            <a:r>
              <a:rPr lang="en-GB" dirty="0" smtClean="0"/>
              <a:t> </a:t>
            </a:r>
            <a:r>
              <a:rPr lang="en-GB" dirty="0" err="1" smtClean="0"/>
              <a:t>hittar</a:t>
            </a:r>
            <a:r>
              <a:rPr lang="en-GB" dirty="0" smtClean="0"/>
              <a:t> vi </a:t>
            </a:r>
            <a:r>
              <a:rPr lang="en-GB" dirty="0" err="1" smtClean="0"/>
              <a:t>i</a:t>
            </a:r>
            <a:r>
              <a:rPr lang="en-GB" dirty="0" smtClean="0"/>
              <a:t> </a:t>
            </a:r>
            <a:r>
              <a:rPr lang="en-GB" dirty="0" err="1" smtClean="0"/>
              <a:t>stället</a:t>
            </a:r>
            <a:r>
              <a:rPr lang="en-GB" dirty="0" smtClean="0"/>
              <a:t> </a:t>
            </a:r>
            <a:r>
              <a:rPr lang="en-GB" dirty="0" err="1" smtClean="0"/>
              <a:t>i</a:t>
            </a:r>
            <a:r>
              <a:rPr lang="en-GB" dirty="0" smtClean="0"/>
              <a:t> </a:t>
            </a:r>
            <a:r>
              <a:rPr lang="en-GB" dirty="0" err="1" smtClean="0"/>
              <a:t>teorier</a:t>
            </a:r>
            <a:endParaRPr lang="en-GB" dirty="0"/>
          </a:p>
        </p:txBody>
      </p:sp>
      <p:sp>
        <p:nvSpPr>
          <p:cNvPr id="14" name="TextBox 13"/>
          <p:cNvSpPr txBox="1"/>
          <p:nvPr/>
        </p:nvSpPr>
        <p:spPr>
          <a:xfrm>
            <a:off x="996868" y="3322082"/>
            <a:ext cx="1419048" cy="1477328"/>
          </a:xfrm>
          <a:prstGeom prst="rect">
            <a:avLst/>
          </a:prstGeom>
          <a:noFill/>
        </p:spPr>
        <p:txBody>
          <a:bodyPr wrap="square" rtlCol="0">
            <a:spAutoFit/>
          </a:bodyPr>
          <a:lstStyle/>
          <a:p>
            <a:r>
              <a:rPr lang="sv-SE" b="1" i="1" dirty="0" smtClean="0"/>
              <a:t>Empirisk  nivå </a:t>
            </a:r>
          </a:p>
          <a:p>
            <a:r>
              <a:rPr lang="sv-SE" dirty="0" smtClean="0"/>
              <a:t>- det vi kan observera, mäta</a:t>
            </a:r>
            <a:endParaRPr lang="sv-SE" dirty="0"/>
          </a:p>
        </p:txBody>
      </p:sp>
      <p:sp>
        <p:nvSpPr>
          <p:cNvPr id="15" name="TextBox 14"/>
          <p:cNvSpPr txBox="1"/>
          <p:nvPr/>
        </p:nvSpPr>
        <p:spPr>
          <a:xfrm>
            <a:off x="996868" y="1615739"/>
            <a:ext cx="1419048" cy="646331"/>
          </a:xfrm>
          <a:prstGeom prst="rect">
            <a:avLst/>
          </a:prstGeom>
          <a:noFill/>
        </p:spPr>
        <p:txBody>
          <a:bodyPr wrap="square" rtlCol="0">
            <a:spAutoFit/>
          </a:bodyPr>
          <a:lstStyle/>
          <a:p>
            <a:r>
              <a:rPr lang="sv-SE" b="1" i="1" dirty="0" smtClean="0"/>
              <a:t>Teoretisk nivå </a:t>
            </a:r>
            <a:endParaRPr lang="sv-SE" b="1" i="1" dirty="0"/>
          </a:p>
        </p:txBody>
      </p:sp>
    </p:spTree>
    <p:extLst>
      <p:ext uri="{BB962C8B-B14F-4D97-AF65-F5344CB8AC3E}">
        <p14:creationId xmlns:p14="http://schemas.microsoft.com/office/powerpoint/2010/main" val="840064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err="1"/>
              <a:t>Knowledge</a:t>
            </a:r>
            <a:r>
              <a:rPr lang="sv-SE" sz="2700" dirty="0"/>
              <a:t> </a:t>
            </a:r>
            <a:r>
              <a:rPr lang="sv-SE" sz="2700" dirty="0" err="1" smtClean="0"/>
              <a:t>types</a:t>
            </a:r>
            <a:r>
              <a:rPr lang="sv-SE" sz="2700" dirty="0" smtClean="0"/>
              <a:t> in science</a:t>
            </a:r>
            <a:endParaRPr lang="sv-SE" sz="2700" dirty="0"/>
          </a:p>
        </p:txBody>
      </p:sp>
      <p:sp>
        <p:nvSpPr>
          <p:cNvPr id="3" name="Content Placeholder 2"/>
          <p:cNvSpPr>
            <a:spLocks noGrp="1"/>
          </p:cNvSpPr>
          <p:nvPr>
            <p:ph idx="1"/>
          </p:nvPr>
        </p:nvSpPr>
        <p:spPr/>
        <p:txBody>
          <a:bodyPr>
            <a:normAutofit/>
          </a:bodyPr>
          <a:lstStyle/>
          <a:p>
            <a:r>
              <a:rPr lang="en-GB" sz="1650" dirty="0"/>
              <a:t>Definitional knowledge </a:t>
            </a:r>
          </a:p>
          <a:p>
            <a:r>
              <a:rPr lang="en-GB" sz="1650" dirty="0"/>
              <a:t>Descriptive knowledge</a:t>
            </a:r>
          </a:p>
          <a:p>
            <a:r>
              <a:rPr lang="en-GB" sz="1650" dirty="0"/>
              <a:t>Explanatory knowledge</a:t>
            </a:r>
          </a:p>
          <a:p>
            <a:r>
              <a:rPr lang="en-GB" sz="1650" dirty="0"/>
              <a:t>Predictive knowledge</a:t>
            </a:r>
          </a:p>
          <a:p>
            <a:r>
              <a:rPr lang="en-GB" sz="1650" dirty="0"/>
              <a:t>Explanatory and predictive knowledge</a:t>
            </a:r>
          </a:p>
          <a:p>
            <a:r>
              <a:rPr lang="en-GB" sz="1650" dirty="0"/>
              <a:t>Prescriptive knowledge</a:t>
            </a:r>
          </a:p>
          <a:p>
            <a:endParaRPr lang="en-GB" sz="1800" i="1" dirty="0"/>
          </a:p>
          <a:p>
            <a:endParaRPr lang="en-GB" sz="1650" i="1" dirty="0"/>
          </a:p>
          <a:p>
            <a:endParaRPr lang="sv-SE" sz="1650" dirty="0"/>
          </a:p>
          <a:p>
            <a:pPr marL="342900" lvl="1" indent="0">
              <a:buNone/>
            </a:pPr>
            <a:endParaRPr lang="sv-SE" sz="1350" dirty="0"/>
          </a:p>
          <a:p>
            <a:endParaRPr lang="sv-SE" dirty="0"/>
          </a:p>
        </p:txBody>
      </p:sp>
    </p:spTree>
    <p:extLst>
      <p:ext uri="{BB962C8B-B14F-4D97-AF65-F5344CB8AC3E}">
        <p14:creationId xmlns:p14="http://schemas.microsoft.com/office/powerpoint/2010/main" val="1159437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a:t>Theories </a:t>
            </a:r>
          </a:p>
        </p:txBody>
      </p:sp>
      <p:sp>
        <p:nvSpPr>
          <p:cNvPr id="41987" name="Content Placeholder 2"/>
          <p:cNvSpPr>
            <a:spLocks noGrp="1"/>
          </p:cNvSpPr>
          <p:nvPr>
            <p:ph idx="1"/>
          </p:nvPr>
        </p:nvSpPr>
        <p:spPr>
          <a:xfrm>
            <a:off x="791999" y="1448996"/>
            <a:ext cx="7744727" cy="3888432"/>
          </a:xfrm>
        </p:spPr>
        <p:txBody>
          <a:bodyPr>
            <a:normAutofit/>
          </a:bodyPr>
          <a:lstStyle/>
          <a:p>
            <a:r>
              <a:rPr lang="sv-SE" sz="1350" dirty="0" err="1" smtClean="0"/>
              <a:t>Theories</a:t>
            </a:r>
            <a:r>
              <a:rPr lang="sv-SE" sz="1350" dirty="0" smtClean="0"/>
              <a:t> </a:t>
            </a:r>
            <a:r>
              <a:rPr lang="sv-SE" sz="1350" dirty="0"/>
              <a:t>also provide a </a:t>
            </a:r>
            <a:r>
              <a:rPr lang="sv-SE" sz="1350" b="1" dirty="0"/>
              <a:t>lens or a way of thinking of </a:t>
            </a:r>
            <a:r>
              <a:rPr lang="en-GB" sz="1350" b="1" dirty="0"/>
              <a:t>phenomena and their </a:t>
            </a:r>
            <a:r>
              <a:rPr lang="en-GB" sz="1350" b="1" dirty="0" smtClean="0"/>
              <a:t>behaviour </a:t>
            </a:r>
            <a:endParaRPr lang="en-GB" sz="1350" dirty="0"/>
          </a:p>
          <a:p>
            <a:r>
              <a:rPr lang="sv-SE" sz="1350" b="1" dirty="0"/>
              <a:t>Different theories give different perspectives on what is happening in a system </a:t>
            </a:r>
            <a:r>
              <a:rPr lang="sv-SE" sz="1350" dirty="0"/>
              <a:t>(such as an </a:t>
            </a:r>
            <a:r>
              <a:rPr lang="sv-SE" sz="1350" dirty="0" smtClean="0"/>
              <a:t>organisation)</a:t>
            </a:r>
          </a:p>
          <a:p>
            <a:pPr marL="0" indent="0">
              <a:buNone/>
            </a:pPr>
            <a:endParaRPr lang="sv-SE" sz="1350" dirty="0"/>
          </a:p>
          <a:p>
            <a:pPr>
              <a:buNone/>
            </a:pPr>
            <a:endParaRPr lang="sv-SE" dirty="0" smtClean="0"/>
          </a:p>
        </p:txBody>
      </p:sp>
      <p:sp>
        <p:nvSpPr>
          <p:cNvPr id="5" name="TextBox 4"/>
          <p:cNvSpPr txBox="1"/>
          <p:nvPr/>
        </p:nvSpPr>
        <p:spPr>
          <a:xfrm>
            <a:off x="6769666" y="4080576"/>
            <a:ext cx="1944216" cy="300082"/>
          </a:xfrm>
          <a:prstGeom prst="rect">
            <a:avLst/>
          </a:prstGeom>
          <a:noFill/>
        </p:spPr>
        <p:txBody>
          <a:bodyPr wrap="square" rtlCol="0">
            <a:spAutoFit/>
          </a:bodyPr>
          <a:lstStyle/>
          <a:p>
            <a:r>
              <a:rPr lang="sv-SE" sz="1350" dirty="0"/>
              <a:t>(</a:t>
            </a:r>
            <a:r>
              <a:rPr lang="sv-SE" sz="1350" dirty="0" err="1"/>
              <a:t>Cuncliffe</a:t>
            </a:r>
            <a:r>
              <a:rPr lang="sv-SE" sz="1350" dirty="0"/>
              <a:t>, 2008)</a:t>
            </a:r>
          </a:p>
        </p:txBody>
      </p:sp>
    </p:spTree>
    <p:extLst>
      <p:ext uri="{BB962C8B-B14F-4D97-AF65-F5344CB8AC3E}">
        <p14:creationId xmlns:p14="http://schemas.microsoft.com/office/powerpoint/2010/main" val="3067619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pPr algn="l"/>
            <a:r>
              <a:rPr lang="sv-SE" sz="2700" dirty="0" err="1" smtClean="0"/>
              <a:t>Theory</a:t>
            </a:r>
            <a:r>
              <a:rPr lang="sv-SE" sz="2700" dirty="0" smtClean="0"/>
              <a:t> vs. </a:t>
            </a:r>
            <a:r>
              <a:rPr lang="sv-SE" sz="2700" dirty="0" err="1"/>
              <a:t>t</a:t>
            </a:r>
            <a:r>
              <a:rPr lang="sv-SE" sz="2700" dirty="0" err="1" smtClean="0"/>
              <a:t>heoretical</a:t>
            </a:r>
            <a:r>
              <a:rPr lang="sv-SE" sz="2700" dirty="0" smtClean="0"/>
              <a:t> </a:t>
            </a:r>
            <a:r>
              <a:rPr lang="sv-SE" sz="2700" dirty="0" err="1" smtClean="0"/>
              <a:t>framework</a:t>
            </a:r>
            <a:r>
              <a:rPr lang="sv-SE" sz="2700" dirty="0" smtClean="0"/>
              <a:t> </a:t>
            </a:r>
            <a:endParaRPr lang="sv-SE" sz="2700" dirty="0"/>
          </a:p>
        </p:txBody>
      </p:sp>
      <p:sp>
        <p:nvSpPr>
          <p:cNvPr id="41987" name="Content Placeholder 2"/>
          <p:cNvSpPr>
            <a:spLocks noGrp="1"/>
          </p:cNvSpPr>
          <p:nvPr>
            <p:ph idx="1"/>
          </p:nvPr>
        </p:nvSpPr>
        <p:spPr>
          <a:xfrm>
            <a:off x="792000" y="1420715"/>
            <a:ext cx="7891310" cy="3888432"/>
          </a:xfrm>
        </p:spPr>
        <p:txBody>
          <a:bodyPr>
            <a:normAutofit/>
          </a:bodyPr>
          <a:lstStyle/>
          <a:p>
            <a:r>
              <a:rPr lang="sv-SE" sz="1350" dirty="0"/>
              <a:t>A </a:t>
            </a:r>
            <a:r>
              <a:rPr lang="sv-SE" sz="1350" b="1" i="1" dirty="0"/>
              <a:t>theoretical framework </a:t>
            </a:r>
            <a:r>
              <a:rPr lang="sv-SE" sz="1350" b="1" dirty="0"/>
              <a:t>describes the major concepts and their relationsships in projects or initiative </a:t>
            </a:r>
          </a:p>
          <a:p>
            <a:r>
              <a:rPr lang="sv-SE" sz="1350" dirty="0" smtClean="0"/>
              <a:t>It </a:t>
            </a:r>
            <a:r>
              <a:rPr lang="sv-SE" sz="1350" b="1" dirty="0"/>
              <a:t>provides a lens or a way of thinking of </a:t>
            </a:r>
            <a:r>
              <a:rPr lang="en-GB" sz="1350" b="1" dirty="0"/>
              <a:t>phenomena and their behaviour. </a:t>
            </a:r>
            <a:endParaRPr lang="en-GB" sz="1350" b="1" dirty="0" smtClean="0"/>
          </a:p>
          <a:p>
            <a:r>
              <a:rPr lang="en-GB" sz="1350" dirty="0"/>
              <a:t>While a theory explain and/or predict, </a:t>
            </a:r>
            <a:r>
              <a:rPr lang="en-GB" sz="1350" b="1" dirty="0"/>
              <a:t>a theoretical framework does NOT explain </a:t>
            </a:r>
            <a:r>
              <a:rPr lang="en-GB" sz="1350" dirty="0"/>
              <a:t>how phenomena and behaviour in a domain are related to each other in cause and effect relationships</a:t>
            </a:r>
            <a:endParaRPr lang="en-GB" sz="1350" b="1" dirty="0"/>
          </a:p>
          <a:p>
            <a:endParaRPr lang="en-GB" sz="1350" dirty="0"/>
          </a:p>
          <a:p>
            <a:pPr marL="0" indent="0">
              <a:buNone/>
            </a:pPr>
            <a:endParaRPr lang="en-GB" sz="1350" dirty="0"/>
          </a:p>
          <a:p>
            <a:endParaRPr lang="en-GB" sz="1350" dirty="0"/>
          </a:p>
          <a:p>
            <a:endParaRPr lang="sv-SE" sz="1350" dirty="0"/>
          </a:p>
          <a:p>
            <a:pPr>
              <a:buNone/>
            </a:pPr>
            <a:endParaRPr lang="sv-SE" dirty="0" smtClean="0"/>
          </a:p>
        </p:txBody>
      </p:sp>
    </p:spTree>
    <p:extLst>
      <p:ext uri="{BB962C8B-B14F-4D97-AF65-F5344CB8AC3E}">
        <p14:creationId xmlns:p14="http://schemas.microsoft.com/office/powerpoint/2010/main" val="35730296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Different levels of theories </a:t>
            </a:r>
          </a:p>
        </p:txBody>
      </p:sp>
      <p:sp>
        <p:nvSpPr>
          <p:cNvPr id="3" name="Content Placeholder 2"/>
          <p:cNvSpPr>
            <a:spLocks noGrp="1"/>
          </p:cNvSpPr>
          <p:nvPr>
            <p:ph idx="1"/>
          </p:nvPr>
        </p:nvSpPr>
        <p:spPr>
          <a:xfrm>
            <a:off x="882713" y="1311834"/>
            <a:ext cx="7109561" cy="2548191"/>
          </a:xfrm>
        </p:spPr>
        <p:txBody>
          <a:bodyPr>
            <a:noAutofit/>
          </a:bodyPr>
          <a:lstStyle/>
          <a:p>
            <a:pPr marL="0" indent="0" hangingPunct="0">
              <a:buNone/>
            </a:pPr>
            <a:r>
              <a:rPr lang="en-US" sz="1400" dirty="0"/>
              <a:t>Theories can vary widely in scope, from addressing narrowly defined phenomena to covering entire disciplines</a:t>
            </a:r>
            <a:r>
              <a:rPr lang="en-US" sz="1400" dirty="0" smtClean="0"/>
              <a:t>:</a:t>
            </a:r>
          </a:p>
          <a:p>
            <a:pPr hangingPunct="0"/>
            <a:r>
              <a:rPr lang="en-US" sz="1400" i="1" dirty="0" smtClean="0"/>
              <a:t>Grand theories</a:t>
            </a:r>
          </a:p>
          <a:p>
            <a:pPr hangingPunct="0"/>
            <a:r>
              <a:rPr lang="en-US" sz="1400" i="1" dirty="0"/>
              <a:t>Middle-range theory</a:t>
            </a:r>
            <a:endParaRPr lang="sv-SE" sz="1400" b="1" dirty="0"/>
          </a:p>
          <a:p>
            <a:pPr hangingPunct="0"/>
            <a:r>
              <a:rPr lang="en-US" sz="1400" i="1" dirty="0" smtClean="0"/>
              <a:t>Micro-range </a:t>
            </a:r>
            <a:r>
              <a:rPr lang="en-US" sz="1400" i="1" dirty="0"/>
              <a:t>theory</a:t>
            </a:r>
            <a:r>
              <a:rPr lang="en-US" sz="1400" b="1" dirty="0" smtClean="0"/>
              <a:t> </a:t>
            </a:r>
          </a:p>
          <a:p>
            <a:pPr marL="0" indent="0" hangingPunct="0">
              <a:buNone/>
            </a:pPr>
            <a:endParaRPr lang="sv-SE" sz="1500" dirty="0"/>
          </a:p>
        </p:txBody>
      </p:sp>
    </p:spTree>
    <p:extLst>
      <p:ext uri="{BB962C8B-B14F-4D97-AF65-F5344CB8AC3E}">
        <p14:creationId xmlns:p14="http://schemas.microsoft.com/office/powerpoint/2010/main" val="5069920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Different levels of theories </a:t>
            </a:r>
          </a:p>
        </p:txBody>
      </p:sp>
      <p:sp>
        <p:nvSpPr>
          <p:cNvPr id="3" name="Content Placeholder 2"/>
          <p:cNvSpPr>
            <a:spLocks noGrp="1"/>
          </p:cNvSpPr>
          <p:nvPr>
            <p:ph idx="1"/>
          </p:nvPr>
        </p:nvSpPr>
        <p:spPr>
          <a:xfrm>
            <a:off x="938554" y="1465397"/>
            <a:ext cx="7563272" cy="3394472"/>
          </a:xfrm>
        </p:spPr>
        <p:txBody>
          <a:bodyPr>
            <a:noAutofit/>
          </a:bodyPr>
          <a:lstStyle/>
          <a:p>
            <a:pPr hangingPunct="0"/>
            <a:r>
              <a:rPr lang="en-US" sz="1500" dirty="0" smtClean="0"/>
              <a:t>A </a:t>
            </a:r>
            <a:r>
              <a:rPr lang="en-US" sz="1500" i="1" dirty="0"/>
              <a:t>grand theory</a:t>
            </a:r>
            <a:r>
              <a:rPr lang="en-US" sz="1500" dirty="0"/>
              <a:t> is </a:t>
            </a:r>
            <a:r>
              <a:rPr lang="en-US" sz="1500" b="1" dirty="0"/>
              <a:t>comprehensive in scope, highly abstract, and aims at providing grand theoretical schemes for explaining a wide variety of </a:t>
            </a:r>
            <a:r>
              <a:rPr lang="en-US" sz="1500" b="1" dirty="0" err="1" smtClean="0"/>
              <a:t>phenomenons</a:t>
            </a:r>
            <a:r>
              <a:rPr lang="en-US" sz="1500" dirty="0" smtClean="0"/>
              <a:t>. </a:t>
            </a:r>
            <a:endParaRPr lang="en-US" sz="1500" dirty="0"/>
          </a:p>
          <a:p>
            <a:pPr hangingPunct="0"/>
            <a:r>
              <a:rPr lang="en-US" sz="1500" dirty="0"/>
              <a:t>A </a:t>
            </a:r>
            <a:r>
              <a:rPr lang="en-US" sz="1500" i="1" dirty="0"/>
              <a:t>grand theory </a:t>
            </a:r>
            <a:r>
              <a:rPr lang="en-US" sz="1500" dirty="0"/>
              <a:t>is typically </a:t>
            </a:r>
            <a:r>
              <a:rPr lang="en-US" sz="1500" b="1" dirty="0"/>
              <a:t>not testable but can inform and provide a basis for theories on a lower level</a:t>
            </a:r>
            <a:r>
              <a:rPr lang="en-US" sz="1500" dirty="0"/>
              <a:t>. </a:t>
            </a:r>
          </a:p>
          <a:p>
            <a:pPr hangingPunct="0"/>
            <a:r>
              <a:rPr lang="en-US" sz="1500" dirty="0"/>
              <a:t>Within the social and </a:t>
            </a:r>
            <a:r>
              <a:rPr lang="en-US" sz="1500" dirty="0" err="1"/>
              <a:t>behavioural</a:t>
            </a:r>
            <a:r>
              <a:rPr lang="en-US" sz="1500" dirty="0"/>
              <a:t> sciences, some examples of grand theories are</a:t>
            </a:r>
            <a:r>
              <a:rPr lang="en-US" sz="1500" b="1" dirty="0"/>
              <a:t> Marxism, Psychoanalysis, and Structuration theory. </a:t>
            </a:r>
            <a:endParaRPr lang="sv-SE" sz="1500" b="1" dirty="0"/>
          </a:p>
          <a:p>
            <a:pPr marL="0" indent="0" hangingPunct="0">
              <a:buNone/>
            </a:pPr>
            <a:endParaRPr lang="sv-SE" sz="1500" dirty="0"/>
          </a:p>
        </p:txBody>
      </p:sp>
    </p:spTree>
    <p:extLst>
      <p:ext uri="{BB962C8B-B14F-4D97-AF65-F5344CB8AC3E}">
        <p14:creationId xmlns:p14="http://schemas.microsoft.com/office/powerpoint/2010/main" val="5632176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Different levels of theories </a:t>
            </a:r>
          </a:p>
        </p:txBody>
      </p:sp>
      <p:sp>
        <p:nvSpPr>
          <p:cNvPr id="3" name="Content Placeholder 2"/>
          <p:cNvSpPr>
            <a:spLocks noGrp="1"/>
          </p:cNvSpPr>
          <p:nvPr>
            <p:ph idx="1"/>
          </p:nvPr>
        </p:nvSpPr>
        <p:spPr>
          <a:xfrm>
            <a:off x="889695" y="1353715"/>
            <a:ext cx="7556290" cy="3394472"/>
          </a:xfrm>
        </p:spPr>
        <p:txBody>
          <a:bodyPr>
            <a:noAutofit/>
          </a:bodyPr>
          <a:lstStyle/>
          <a:p>
            <a:pPr hangingPunct="0"/>
            <a:r>
              <a:rPr lang="en-US" sz="1500" dirty="0"/>
              <a:t>A </a:t>
            </a:r>
            <a:r>
              <a:rPr lang="en-US" sz="1500" i="1" dirty="0"/>
              <a:t>middle-range theory</a:t>
            </a:r>
            <a:r>
              <a:rPr lang="en-US" sz="1500" dirty="0"/>
              <a:t> </a:t>
            </a:r>
            <a:r>
              <a:rPr lang="en-US" sz="1500" b="1" dirty="0"/>
              <a:t>explains some </a:t>
            </a:r>
            <a:r>
              <a:rPr lang="en-US" sz="1500" b="1" dirty="0" err="1" smtClean="0"/>
              <a:t>phenomenons</a:t>
            </a:r>
            <a:r>
              <a:rPr lang="en-US" sz="1500" b="1" dirty="0" smtClean="0"/>
              <a:t> </a:t>
            </a:r>
            <a:r>
              <a:rPr lang="en-US" sz="1500" b="1" dirty="0"/>
              <a:t>on an intermediate level across different contexts</a:t>
            </a:r>
            <a:r>
              <a:rPr lang="en-US" sz="1500" dirty="0"/>
              <a:t>. </a:t>
            </a:r>
            <a:endParaRPr lang="en-US" sz="1500" dirty="0" smtClean="0"/>
          </a:p>
          <a:p>
            <a:pPr hangingPunct="0"/>
            <a:r>
              <a:rPr lang="en-US" sz="1500" dirty="0"/>
              <a:t>A </a:t>
            </a:r>
            <a:r>
              <a:rPr lang="en-US" sz="1500" i="1" dirty="0"/>
              <a:t>middle-range theory</a:t>
            </a:r>
            <a:r>
              <a:rPr lang="en-US" sz="1500" dirty="0"/>
              <a:t> </a:t>
            </a:r>
            <a:r>
              <a:rPr lang="en-US" sz="1500" dirty="0" smtClean="0"/>
              <a:t>is</a:t>
            </a:r>
            <a:r>
              <a:rPr lang="en-US" sz="1500" b="1" dirty="0" smtClean="0"/>
              <a:t> </a:t>
            </a:r>
            <a:r>
              <a:rPr lang="en-US" sz="1500" b="1" dirty="0"/>
              <a:t>testable</a:t>
            </a:r>
            <a:endParaRPr lang="en-US" sz="1500" dirty="0"/>
          </a:p>
          <a:p>
            <a:pPr hangingPunct="0"/>
            <a:r>
              <a:rPr lang="en-US" sz="1500" dirty="0"/>
              <a:t>An example of a middle-range theory is </a:t>
            </a:r>
            <a:r>
              <a:rPr lang="en-US" sz="1500" b="1" dirty="0"/>
              <a:t>Technology Acceptance Model (TAM) </a:t>
            </a:r>
            <a:r>
              <a:rPr lang="en-US" sz="1500" dirty="0"/>
              <a:t>(</a:t>
            </a:r>
            <a:r>
              <a:rPr lang="en-US" sz="1500" dirty="0" err="1"/>
              <a:t>Venkatesh</a:t>
            </a:r>
            <a:r>
              <a:rPr lang="en-US" sz="1500" dirty="0"/>
              <a:t> and Davis 2000), which is an information systems theory that explains and predicts how users come to accept and use a technology. Another example of a middle-range theory is  </a:t>
            </a:r>
            <a:r>
              <a:rPr lang="en-US" sz="1500" b="1" dirty="0"/>
              <a:t>Agency theory.</a:t>
            </a:r>
            <a:endParaRPr lang="sv-SE" sz="1500" b="1" dirty="0"/>
          </a:p>
        </p:txBody>
      </p:sp>
    </p:spTree>
    <p:extLst>
      <p:ext uri="{BB962C8B-B14F-4D97-AF65-F5344CB8AC3E}">
        <p14:creationId xmlns:p14="http://schemas.microsoft.com/office/powerpoint/2010/main" val="18087663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Different levels of theories </a:t>
            </a:r>
          </a:p>
        </p:txBody>
      </p:sp>
      <p:sp>
        <p:nvSpPr>
          <p:cNvPr id="3" name="Content Placeholder 2"/>
          <p:cNvSpPr>
            <a:spLocks noGrp="1"/>
          </p:cNvSpPr>
          <p:nvPr>
            <p:ph idx="1"/>
          </p:nvPr>
        </p:nvSpPr>
        <p:spPr>
          <a:xfrm>
            <a:off x="882714" y="1374655"/>
            <a:ext cx="7535350" cy="3394472"/>
          </a:xfrm>
        </p:spPr>
        <p:txBody>
          <a:bodyPr>
            <a:noAutofit/>
          </a:bodyPr>
          <a:lstStyle/>
          <a:p>
            <a:pPr hangingPunct="0"/>
            <a:r>
              <a:rPr lang="en-US" sz="1500" dirty="0"/>
              <a:t>A </a:t>
            </a:r>
            <a:r>
              <a:rPr lang="en-US" sz="1500" i="1" dirty="0"/>
              <a:t>micro-range theory</a:t>
            </a:r>
            <a:r>
              <a:rPr lang="en-US" sz="1500" dirty="0"/>
              <a:t> </a:t>
            </a:r>
            <a:r>
              <a:rPr lang="en-US" sz="1500" b="1" dirty="0"/>
              <a:t>deals with </a:t>
            </a:r>
            <a:r>
              <a:rPr lang="en-US" sz="1500" b="1" dirty="0" smtClean="0"/>
              <a:t>specific </a:t>
            </a:r>
            <a:r>
              <a:rPr lang="en-US" sz="1500" b="1" dirty="0" err="1" smtClean="0"/>
              <a:t>phenomenons</a:t>
            </a:r>
            <a:r>
              <a:rPr lang="en-US" sz="1500" b="1" dirty="0" smtClean="0"/>
              <a:t> </a:t>
            </a:r>
            <a:r>
              <a:rPr lang="en-US" sz="1500" b="1" dirty="0"/>
              <a:t>in a particular setting</a:t>
            </a:r>
            <a:r>
              <a:rPr lang="en-US" sz="1500" dirty="0"/>
              <a:t>, e.g. patient care in urban hospitals.</a:t>
            </a:r>
          </a:p>
          <a:p>
            <a:pPr hangingPunct="0"/>
            <a:r>
              <a:rPr lang="en-US" sz="1500" dirty="0"/>
              <a:t>The distinction between middle-range and micro-range theories is more one of degree than of kind, where middle-range theories address more general phenomena and wider contexts.</a:t>
            </a:r>
            <a:endParaRPr lang="sv-SE" sz="1500" dirty="0"/>
          </a:p>
        </p:txBody>
      </p:sp>
    </p:spTree>
    <p:extLst>
      <p:ext uri="{BB962C8B-B14F-4D97-AF65-F5344CB8AC3E}">
        <p14:creationId xmlns:p14="http://schemas.microsoft.com/office/powerpoint/2010/main" val="25142173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Scientific theory – definition</a:t>
            </a:r>
          </a:p>
        </p:txBody>
      </p:sp>
      <p:sp>
        <p:nvSpPr>
          <p:cNvPr id="3" name="Content Placeholder 2"/>
          <p:cNvSpPr>
            <a:spLocks noGrp="1"/>
          </p:cNvSpPr>
          <p:nvPr>
            <p:ph idx="1"/>
          </p:nvPr>
        </p:nvSpPr>
        <p:spPr>
          <a:xfrm>
            <a:off x="1185753" y="1451437"/>
            <a:ext cx="7343994" cy="1479611"/>
          </a:xfrm>
        </p:spPr>
        <p:txBody>
          <a:bodyPr>
            <a:normAutofit fontScale="25000" lnSpcReduction="20000"/>
          </a:bodyPr>
          <a:lstStyle/>
          <a:p>
            <a:r>
              <a:rPr lang="en-US" sz="6000" dirty="0"/>
              <a:t>A </a:t>
            </a:r>
            <a:r>
              <a:rPr lang="en-US" sz="6000" b="1" dirty="0"/>
              <a:t>scientific theory </a:t>
            </a:r>
            <a:r>
              <a:rPr lang="en-US" sz="6000" dirty="0"/>
              <a:t>is a </a:t>
            </a:r>
            <a:r>
              <a:rPr lang="en-US" sz="6000" b="1" dirty="0"/>
              <a:t>well-substantiated explanation </a:t>
            </a:r>
            <a:r>
              <a:rPr lang="en-US" sz="6000" dirty="0"/>
              <a:t>of some </a:t>
            </a:r>
            <a:r>
              <a:rPr lang="en-US" sz="6000" b="1" dirty="0"/>
              <a:t>aspect of the natural world </a:t>
            </a:r>
            <a:r>
              <a:rPr lang="en-US" sz="6000" dirty="0"/>
              <a:t>that is </a:t>
            </a:r>
            <a:r>
              <a:rPr lang="en-US" sz="6000" b="1" dirty="0"/>
              <a:t>acquired through the scientific method</a:t>
            </a:r>
            <a:r>
              <a:rPr lang="en-US" sz="6000" dirty="0"/>
              <a:t> and </a:t>
            </a:r>
            <a:r>
              <a:rPr lang="en-US" sz="6000" b="1" dirty="0"/>
              <a:t>repeatedly tested and confirmed through observation and experimentation</a:t>
            </a:r>
            <a:r>
              <a:rPr lang="en-US" sz="6000" dirty="0"/>
              <a:t>. </a:t>
            </a:r>
          </a:p>
          <a:p>
            <a:r>
              <a:rPr lang="en-US" sz="6000" dirty="0" smtClean="0"/>
              <a:t>Scientific </a:t>
            </a:r>
            <a:r>
              <a:rPr lang="en-US" sz="6000" dirty="0"/>
              <a:t>theories are </a:t>
            </a:r>
            <a:r>
              <a:rPr lang="en-US" sz="6000" b="1" dirty="0"/>
              <a:t>inductive in nature </a:t>
            </a:r>
            <a:r>
              <a:rPr lang="en-US" sz="6000" dirty="0" smtClean="0"/>
              <a:t>(</a:t>
            </a:r>
            <a:r>
              <a:rPr lang="en-US" sz="6000" dirty="0"/>
              <a:t>As with </a:t>
            </a:r>
            <a:r>
              <a:rPr lang="en-US" sz="6000" dirty="0" smtClean="0"/>
              <a:t>most, if </a:t>
            </a:r>
            <a:r>
              <a:rPr lang="en-US" sz="6000" dirty="0"/>
              <a:t>not </a:t>
            </a:r>
            <a:r>
              <a:rPr lang="en-US" sz="6000" dirty="0" smtClean="0"/>
              <a:t>all, </a:t>
            </a:r>
            <a:r>
              <a:rPr lang="en-US" sz="6000" dirty="0"/>
              <a:t>forms of scientific </a:t>
            </a:r>
            <a:r>
              <a:rPr lang="en-US" sz="6000" dirty="0" smtClean="0"/>
              <a:t>knowledge</a:t>
            </a:r>
            <a:r>
              <a:rPr lang="en-US" sz="6000" dirty="0"/>
              <a:t>)</a:t>
            </a:r>
            <a:endParaRPr lang="en-US" sz="6000" dirty="0" smtClean="0"/>
          </a:p>
          <a:p>
            <a:r>
              <a:rPr lang="en-US" sz="6000" dirty="0"/>
              <a:t>Scientific theories</a:t>
            </a:r>
            <a:r>
              <a:rPr lang="en-US" sz="6000" dirty="0" smtClean="0"/>
              <a:t> </a:t>
            </a:r>
            <a:r>
              <a:rPr lang="en-US" sz="6000" dirty="0"/>
              <a:t>aim for </a:t>
            </a:r>
            <a:r>
              <a:rPr lang="en-US" sz="6000" b="1" dirty="0" smtClean="0"/>
              <a:t>explanatory force</a:t>
            </a:r>
            <a:r>
              <a:rPr lang="en-US" sz="6000" dirty="0" smtClean="0"/>
              <a:t> and maybe also </a:t>
            </a:r>
            <a:r>
              <a:rPr lang="en-US" sz="6000" b="1" dirty="0"/>
              <a:t>predictive power </a:t>
            </a:r>
            <a:endParaRPr lang="en-US" sz="6000" baseline="30000" dirty="0"/>
          </a:p>
          <a:p>
            <a:pPr marL="0" indent="0">
              <a:buNone/>
            </a:pPr>
            <a:endParaRPr lang="en-US" sz="1800" b="1" dirty="0"/>
          </a:p>
        </p:txBody>
      </p:sp>
      <p:sp>
        <p:nvSpPr>
          <p:cNvPr id="4" name="TextBox 3"/>
          <p:cNvSpPr txBox="1"/>
          <p:nvPr/>
        </p:nvSpPr>
        <p:spPr>
          <a:xfrm>
            <a:off x="6670692" y="4192980"/>
            <a:ext cx="1944216" cy="300082"/>
          </a:xfrm>
          <a:prstGeom prst="rect">
            <a:avLst/>
          </a:prstGeom>
          <a:noFill/>
        </p:spPr>
        <p:txBody>
          <a:bodyPr wrap="square" rtlCol="0">
            <a:spAutoFit/>
          </a:bodyPr>
          <a:lstStyle/>
          <a:p>
            <a:r>
              <a:rPr lang="sv-SE" sz="1350" dirty="0"/>
              <a:t>(Wikipedia)</a:t>
            </a:r>
          </a:p>
        </p:txBody>
      </p:sp>
    </p:spTree>
    <p:extLst>
      <p:ext uri="{BB962C8B-B14F-4D97-AF65-F5344CB8AC3E}">
        <p14:creationId xmlns:p14="http://schemas.microsoft.com/office/powerpoint/2010/main" val="307654519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Inductive reasoning</a:t>
            </a:r>
          </a:p>
        </p:txBody>
      </p:sp>
      <p:sp>
        <p:nvSpPr>
          <p:cNvPr id="3" name="Content Placeholder 2"/>
          <p:cNvSpPr>
            <a:spLocks noGrp="1"/>
          </p:cNvSpPr>
          <p:nvPr>
            <p:ph idx="1"/>
          </p:nvPr>
        </p:nvSpPr>
        <p:spPr/>
        <p:txBody>
          <a:bodyPr>
            <a:normAutofit/>
          </a:bodyPr>
          <a:lstStyle/>
          <a:p>
            <a:r>
              <a:rPr lang="en-US" sz="1500" b="1" dirty="0"/>
              <a:t>Inductive reasoning</a:t>
            </a:r>
            <a:r>
              <a:rPr lang="en-US" sz="1500" dirty="0"/>
              <a:t> is reasoning in which the premises seek to supply strong evidence for (not absolute proof of) the truth of the conclusion.</a:t>
            </a:r>
          </a:p>
          <a:p>
            <a:r>
              <a:rPr lang="en-US" sz="1500" dirty="0"/>
              <a:t>The truth of the conclusion of an inductive argument is supposed to be </a:t>
            </a:r>
            <a:r>
              <a:rPr lang="en-US" sz="1500" i="1" dirty="0"/>
              <a:t>probable</a:t>
            </a:r>
            <a:r>
              <a:rPr lang="en-US" sz="1500" dirty="0"/>
              <a:t>, based upon the evidence given</a:t>
            </a:r>
            <a:endParaRPr lang="sv-SE" sz="1500" dirty="0"/>
          </a:p>
          <a:p>
            <a:r>
              <a:rPr lang="en-US" sz="1500" i="1" dirty="0"/>
              <a:t>An example of an inductive argument: </a:t>
            </a:r>
            <a:r>
              <a:rPr lang="en-US" sz="1500" dirty="0"/>
              <a:t>All life forms that we know of depends on liquid water to exist. Therefore, if we discover a new life form, it will probably depend on water to exist</a:t>
            </a:r>
          </a:p>
        </p:txBody>
      </p:sp>
      <p:sp>
        <p:nvSpPr>
          <p:cNvPr id="6" name="TextBox 5"/>
          <p:cNvSpPr txBox="1"/>
          <p:nvPr/>
        </p:nvSpPr>
        <p:spPr>
          <a:xfrm>
            <a:off x="7332140" y="4567266"/>
            <a:ext cx="1944216" cy="300082"/>
          </a:xfrm>
          <a:prstGeom prst="rect">
            <a:avLst/>
          </a:prstGeom>
          <a:noFill/>
        </p:spPr>
        <p:txBody>
          <a:bodyPr wrap="square" rtlCol="0">
            <a:spAutoFit/>
          </a:bodyPr>
          <a:lstStyle/>
          <a:p>
            <a:r>
              <a:rPr lang="sv-SE" sz="1350" dirty="0"/>
              <a:t>(Wikipedia)</a:t>
            </a:r>
          </a:p>
        </p:txBody>
      </p:sp>
    </p:spTree>
    <p:extLst>
      <p:ext uri="{BB962C8B-B14F-4D97-AF65-F5344CB8AC3E}">
        <p14:creationId xmlns:p14="http://schemas.microsoft.com/office/powerpoint/2010/main" val="16117502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a:t>
            </a:r>
            <a:r>
              <a:rPr lang="sv-SE" dirty="0" err="1" smtClean="0"/>
              <a:t>theory</a:t>
            </a:r>
            <a:r>
              <a:rPr lang="sv-SE" dirty="0" smtClean="0"/>
              <a:t> is not</a:t>
            </a:r>
            <a:endParaRPr lang="sv-SE" dirty="0"/>
          </a:p>
        </p:txBody>
      </p:sp>
      <p:sp>
        <p:nvSpPr>
          <p:cNvPr id="3" name="Content Placeholder 2"/>
          <p:cNvSpPr>
            <a:spLocks noGrp="1"/>
          </p:cNvSpPr>
          <p:nvPr>
            <p:ph idx="1"/>
          </p:nvPr>
        </p:nvSpPr>
        <p:spPr/>
        <p:txBody>
          <a:bodyPr>
            <a:normAutofit/>
          </a:bodyPr>
          <a:lstStyle/>
          <a:p>
            <a:pPr marL="0" indent="0">
              <a:buNone/>
            </a:pPr>
            <a:r>
              <a:rPr lang="sv-SE" sz="1400" dirty="0" smtClean="0"/>
              <a:t>Researchers do not </a:t>
            </a:r>
            <a:r>
              <a:rPr lang="sv-SE" sz="1400" dirty="0" err="1" smtClean="0"/>
              <a:t>agree</a:t>
            </a:r>
            <a:r>
              <a:rPr lang="sv-SE" sz="1400" dirty="0" smtClean="0"/>
              <a:t> on </a:t>
            </a:r>
            <a:r>
              <a:rPr lang="sv-SE" sz="1400" dirty="0" err="1" smtClean="0"/>
              <a:t>what</a:t>
            </a:r>
            <a:r>
              <a:rPr lang="sv-SE" sz="1400" dirty="0" smtClean="0"/>
              <a:t> </a:t>
            </a:r>
            <a:r>
              <a:rPr lang="sv-SE" sz="1400" dirty="0" err="1" smtClean="0"/>
              <a:t>constitute</a:t>
            </a:r>
            <a:r>
              <a:rPr lang="sv-SE" sz="1400" dirty="0" smtClean="0"/>
              <a:t> a </a:t>
            </a:r>
            <a:r>
              <a:rPr lang="sv-SE" sz="1400" dirty="0" err="1" smtClean="0"/>
              <a:t>theory</a:t>
            </a:r>
            <a:r>
              <a:rPr lang="sv-SE" sz="1400" dirty="0" smtClean="0"/>
              <a:t>. </a:t>
            </a:r>
            <a:r>
              <a:rPr lang="sv-SE" sz="1400" dirty="0" err="1" smtClean="0"/>
              <a:t>Easier</a:t>
            </a:r>
            <a:r>
              <a:rPr lang="sv-SE" sz="1400" dirty="0" smtClean="0"/>
              <a:t> is to </a:t>
            </a:r>
            <a:r>
              <a:rPr lang="sv-SE" sz="1400" dirty="0" err="1" smtClean="0"/>
              <a:t>agree</a:t>
            </a:r>
            <a:r>
              <a:rPr lang="sv-SE" sz="1400" dirty="0" smtClean="0"/>
              <a:t> on </a:t>
            </a:r>
            <a:r>
              <a:rPr lang="sv-SE" sz="1400" dirty="0" err="1" smtClean="0"/>
              <a:t>what</a:t>
            </a:r>
            <a:r>
              <a:rPr lang="sv-SE" sz="1400" dirty="0" smtClean="0"/>
              <a:t> do not </a:t>
            </a:r>
            <a:r>
              <a:rPr lang="sv-SE" sz="1400" dirty="0" err="1" smtClean="0"/>
              <a:t>constitute</a:t>
            </a:r>
            <a:r>
              <a:rPr lang="sv-SE" sz="1400" dirty="0" smtClean="0"/>
              <a:t> a </a:t>
            </a:r>
            <a:r>
              <a:rPr lang="sv-SE" sz="1400" dirty="0" err="1" smtClean="0"/>
              <a:t>theory</a:t>
            </a:r>
            <a:r>
              <a:rPr lang="sv-SE" sz="1400" dirty="0" smtClean="0"/>
              <a:t>:</a:t>
            </a:r>
          </a:p>
          <a:p>
            <a:r>
              <a:rPr lang="sv-SE" sz="1400" dirty="0" err="1" smtClean="0"/>
              <a:t>References</a:t>
            </a:r>
            <a:r>
              <a:rPr lang="sv-SE" sz="1400" dirty="0" smtClean="0"/>
              <a:t> </a:t>
            </a:r>
            <a:r>
              <a:rPr lang="sv-SE" sz="1400" dirty="0" err="1" smtClean="0"/>
              <a:t>are</a:t>
            </a:r>
            <a:r>
              <a:rPr lang="sv-SE" sz="1400" dirty="0" smtClean="0"/>
              <a:t> not </a:t>
            </a:r>
            <a:r>
              <a:rPr lang="sv-SE" sz="1400" dirty="0" err="1" smtClean="0"/>
              <a:t>theory</a:t>
            </a:r>
            <a:endParaRPr lang="sv-SE" sz="1400" dirty="0" smtClean="0"/>
          </a:p>
          <a:p>
            <a:r>
              <a:rPr lang="sv-SE" sz="1400" dirty="0" smtClean="0"/>
              <a:t>Data </a:t>
            </a:r>
            <a:r>
              <a:rPr lang="sv-SE" sz="1400" dirty="0" err="1" smtClean="0"/>
              <a:t>are</a:t>
            </a:r>
            <a:r>
              <a:rPr lang="sv-SE" sz="1400" dirty="0" smtClean="0"/>
              <a:t> not </a:t>
            </a:r>
            <a:r>
              <a:rPr lang="sv-SE" sz="1400" dirty="0" err="1" smtClean="0"/>
              <a:t>theory</a:t>
            </a:r>
            <a:endParaRPr lang="sv-SE" sz="1400" dirty="0" smtClean="0"/>
          </a:p>
          <a:p>
            <a:r>
              <a:rPr lang="sv-SE" sz="1400" dirty="0" smtClean="0"/>
              <a:t>List </a:t>
            </a:r>
            <a:r>
              <a:rPr lang="sv-SE" sz="1400" dirty="0" err="1" smtClean="0"/>
              <a:t>of</a:t>
            </a:r>
            <a:r>
              <a:rPr lang="sv-SE" sz="1400" dirty="0" smtClean="0"/>
              <a:t> </a:t>
            </a:r>
            <a:r>
              <a:rPr lang="sv-SE" sz="1400" dirty="0" err="1" smtClean="0"/>
              <a:t>variables</a:t>
            </a:r>
            <a:r>
              <a:rPr lang="sv-SE" sz="1400" dirty="0" smtClean="0"/>
              <a:t> or </a:t>
            </a:r>
            <a:r>
              <a:rPr lang="sv-SE" sz="1400" dirty="0" err="1" smtClean="0"/>
              <a:t>constructs</a:t>
            </a:r>
            <a:r>
              <a:rPr lang="sv-SE" sz="1400" dirty="0" smtClean="0"/>
              <a:t> </a:t>
            </a:r>
            <a:r>
              <a:rPr lang="sv-SE" sz="1400" dirty="0" err="1" smtClean="0"/>
              <a:t>are</a:t>
            </a:r>
            <a:r>
              <a:rPr lang="sv-SE" sz="1400" dirty="0" smtClean="0"/>
              <a:t> not </a:t>
            </a:r>
            <a:r>
              <a:rPr lang="sv-SE" sz="1400" dirty="0" err="1" smtClean="0"/>
              <a:t>theory</a:t>
            </a:r>
            <a:endParaRPr lang="sv-SE" sz="1400" dirty="0" smtClean="0"/>
          </a:p>
          <a:p>
            <a:r>
              <a:rPr lang="sv-SE" sz="1400" dirty="0" smtClean="0"/>
              <a:t>Diagrams </a:t>
            </a:r>
            <a:r>
              <a:rPr lang="sv-SE" sz="1400" dirty="0" err="1" smtClean="0"/>
              <a:t>are</a:t>
            </a:r>
            <a:r>
              <a:rPr lang="sv-SE" sz="1400" dirty="0" smtClean="0"/>
              <a:t> not </a:t>
            </a:r>
            <a:r>
              <a:rPr lang="sv-SE" sz="1400" dirty="0" err="1" smtClean="0"/>
              <a:t>theory</a:t>
            </a:r>
            <a:endParaRPr lang="sv-SE" sz="1400" dirty="0" smtClean="0"/>
          </a:p>
          <a:p>
            <a:r>
              <a:rPr lang="sv-SE" sz="1400" dirty="0" err="1" smtClean="0"/>
              <a:t>Hypothesis</a:t>
            </a:r>
            <a:r>
              <a:rPr lang="sv-SE" sz="1400" dirty="0" smtClean="0"/>
              <a:t> </a:t>
            </a:r>
            <a:r>
              <a:rPr lang="sv-SE" sz="1400" dirty="0" err="1" smtClean="0"/>
              <a:t>are</a:t>
            </a:r>
            <a:r>
              <a:rPr lang="sv-SE" sz="1400" dirty="0" smtClean="0"/>
              <a:t> not </a:t>
            </a:r>
            <a:r>
              <a:rPr lang="sv-SE" sz="1400" dirty="0" err="1" smtClean="0"/>
              <a:t>theory</a:t>
            </a:r>
            <a:endParaRPr lang="sv-SE" sz="1400" dirty="0"/>
          </a:p>
        </p:txBody>
      </p:sp>
      <p:sp>
        <p:nvSpPr>
          <p:cNvPr id="4" name="TextBox 3"/>
          <p:cNvSpPr txBox="1"/>
          <p:nvPr/>
        </p:nvSpPr>
        <p:spPr>
          <a:xfrm>
            <a:off x="6140200" y="4365925"/>
            <a:ext cx="1944216" cy="300082"/>
          </a:xfrm>
          <a:prstGeom prst="rect">
            <a:avLst/>
          </a:prstGeom>
          <a:noFill/>
        </p:spPr>
        <p:txBody>
          <a:bodyPr wrap="square" rtlCol="0">
            <a:spAutoFit/>
          </a:bodyPr>
          <a:lstStyle/>
          <a:p>
            <a:r>
              <a:rPr lang="sv-SE" sz="1350" dirty="0" smtClean="0"/>
              <a:t>(Sutton&amp; </a:t>
            </a:r>
            <a:r>
              <a:rPr lang="sv-SE" sz="1350" dirty="0" err="1" smtClean="0"/>
              <a:t>Straw</a:t>
            </a:r>
            <a:r>
              <a:rPr lang="sv-SE" sz="1350" dirty="0" smtClean="0"/>
              <a:t>, 1995)</a:t>
            </a:r>
            <a:endParaRPr lang="sv-SE" sz="1350" dirty="0"/>
          </a:p>
        </p:txBody>
      </p:sp>
    </p:spTree>
    <p:extLst>
      <p:ext uri="{BB962C8B-B14F-4D97-AF65-F5344CB8AC3E}">
        <p14:creationId xmlns:p14="http://schemas.microsoft.com/office/powerpoint/2010/main" val="37897452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References</a:t>
            </a:r>
            <a:r>
              <a:rPr lang="sv-SE" dirty="0" smtClean="0"/>
              <a:t> </a:t>
            </a:r>
            <a:r>
              <a:rPr lang="sv-SE" dirty="0" err="1" smtClean="0"/>
              <a:t>are</a:t>
            </a:r>
            <a:r>
              <a:rPr lang="sv-SE" dirty="0" smtClean="0"/>
              <a:t> not </a:t>
            </a:r>
            <a:r>
              <a:rPr lang="sv-SE" dirty="0" err="1" smtClean="0"/>
              <a:t>theory</a:t>
            </a:r>
            <a:endParaRPr lang="sv-SE" dirty="0"/>
          </a:p>
        </p:txBody>
      </p:sp>
      <p:sp>
        <p:nvSpPr>
          <p:cNvPr id="3" name="Content Placeholder 2"/>
          <p:cNvSpPr>
            <a:spLocks noGrp="1"/>
          </p:cNvSpPr>
          <p:nvPr>
            <p:ph idx="1"/>
          </p:nvPr>
        </p:nvSpPr>
        <p:spPr/>
        <p:txBody>
          <a:bodyPr>
            <a:normAutofit/>
          </a:bodyPr>
          <a:lstStyle/>
          <a:p>
            <a:r>
              <a:rPr lang="sv-SE" sz="1400" dirty="0" err="1" smtClean="0"/>
              <a:t>When</a:t>
            </a:r>
            <a:r>
              <a:rPr lang="sv-SE" sz="1400" dirty="0" smtClean="0"/>
              <a:t> </a:t>
            </a:r>
            <a:r>
              <a:rPr lang="sv-SE" sz="1400" dirty="0" err="1" smtClean="0"/>
              <a:t>presenting</a:t>
            </a:r>
            <a:r>
              <a:rPr lang="sv-SE" sz="1400" dirty="0" smtClean="0"/>
              <a:t> a new </a:t>
            </a:r>
            <a:r>
              <a:rPr lang="sv-SE" sz="1400" dirty="0" err="1" smtClean="0"/>
              <a:t>theory</a:t>
            </a:r>
            <a:r>
              <a:rPr lang="sv-SE" sz="1400" dirty="0" smtClean="0"/>
              <a:t>, </a:t>
            </a:r>
            <a:r>
              <a:rPr lang="sv-SE" sz="1400" dirty="0" err="1" smtClean="0"/>
              <a:t>references</a:t>
            </a:r>
            <a:r>
              <a:rPr lang="sv-SE" sz="1400" dirty="0" smtClean="0"/>
              <a:t> from </a:t>
            </a:r>
            <a:r>
              <a:rPr lang="sv-SE" sz="1400" dirty="0" err="1" smtClean="0"/>
              <a:t>other</a:t>
            </a:r>
            <a:r>
              <a:rPr lang="sv-SE" sz="1400" dirty="0" smtClean="0"/>
              <a:t> research </a:t>
            </a:r>
            <a:r>
              <a:rPr lang="sv-SE" sz="1400" dirty="0" err="1" smtClean="0"/>
              <a:t>papers</a:t>
            </a:r>
            <a:r>
              <a:rPr lang="sv-SE" sz="1400" dirty="0" smtClean="0"/>
              <a:t> </a:t>
            </a:r>
            <a:r>
              <a:rPr lang="sv-SE" sz="1400" dirty="0" err="1" smtClean="0"/>
              <a:t>cannot</a:t>
            </a:r>
            <a:r>
              <a:rPr lang="sv-SE" sz="1400" dirty="0" smtClean="0"/>
              <a:t> </a:t>
            </a:r>
            <a:r>
              <a:rPr lang="sv-SE" sz="1400" dirty="0" err="1" smtClean="0"/>
              <a:t>replace</a:t>
            </a:r>
            <a:r>
              <a:rPr lang="sv-SE" sz="1400" dirty="0" smtClean="0"/>
              <a:t> the </a:t>
            </a:r>
            <a:r>
              <a:rPr lang="sv-SE" sz="1400" dirty="0" err="1" smtClean="0"/>
              <a:t>need</a:t>
            </a:r>
            <a:r>
              <a:rPr lang="sv-SE" sz="1400" dirty="0" smtClean="0"/>
              <a:t> for researchers to </a:t>
            </a:r>
            <a:r>
              <a:rPr lang="sv-SE" sz="1400" dirty="0" err="1" smtClean="0"/>
              <a:t>explicating</a:t>
            </a:r>
            <a:r>
              <a:rPr lang="sv-SE" sz="1400" dirty="0" smtClean="0"/>
              <a:t> the </a:t>
            </a:r>
            <a:r>
              <a:rPr lang="sv-SE" sz="1400" dirty="0" err="1" smtClean="0"/>
              <a:t>causal</a:t>
            </a:r>
            <a:r>
              <a:rPr lang="sv-SE" sz="1400" dirty="0" smtClean="0"/>
              <a:t> </a:t>
            </a:r>
            <a:r>
              <a:rPr lang="sv-SE" sz="1400" dirty="0" err="1" smtClean="0"/>
              <a:t>logic</a:t>
            </a:r>
            <a:r>
              <a:rPr lang="sv-SE" sz="1400" dirty="0" smtClean="0"/>
              <a:t> </a:t>
            </a:r>
            <a:r>
              <a:rPr lang="sv-SE" sz="1400" dirty="0" err="1" smtClean="0"/>
              <a:t>behind</a:t>
            </a:r>
            <a:r>
              <a:rPr lang="sv-SE" sz="1400" dirty="0" smtClean="0"/>
              <a:t> the </a:t>
            </a:r>
            <a:r>
              <a:rPr lang="sv-SE" sz="1400" dirty="0" err="1" smtClean="0"/>
              <a:t>theory</a:t>
            </a:r>
            <a:endParaRPr lang="sv-SE" sz="1400" dirty="0" smtClean="0"/>
          </a:p>
          <a:p>
            <a:r>
              <a:rPr lang="sv-SE" sz="1400" dirty="0" err="1" smtClean="0"/>
              <a:t>Instead</a:t>
            </a:r>
            <a:r>
              <a:rPr lang="sv-SE" sz="1400" dirty="0" smtClean="0"/>
              <a:t>, </a:t>
            </a:r>
            <a:r>
              <a:rPr lang="sv-SE" sz="1400" dirty="0" err="1" smtClean="0"/>
              <a:t>references</a:t>
            </a:r>
            <a:r>
              <a:rPr lang="sv-SE" sz="1400" dirty="0" smtClean="0"/>
              <a:t> </a:t>
            </a:r>
            <a:r>
              <a:rPr lang="sv-SE" sz="1400" dirty="0" err="1" smtClean="0"/>
              <a:t>should</a:t>
            </a:r>
            <a:r>
              <a:rPr lang="sv-SE" sz="1400" dirty="0" smtClean="0"/>
              <a:t> be </a:t>
            </a:r>
            <a:r>
              <a:rPr lang="sv-SE" sz="1400" dirty="0" err="1" smtClean="0"/>
              <a:t>used</a:t>
            </a:r>
            <a:r>
              <a:rPr lang="sv-SE" sz="1400" dirty="0" smtClean="0"/>
              <a:t> to presents </a:t>
            </a:r>
            <a:r>
              <a:rPr lang="sv-SE" sz="1400" dirty="0" err="1" smtClean="0"/>
              <a:t>which</a:t>
            </a:r>
            <a:r>
              <a:rPr lang="sv-SE" sz="1400" dirty="0" smtClean="0"/>
              <a:t> </a:t>
            </a:r>
            <a:r>
              <a:rPr lang="sv-SE" sz="1400" dirty="0" err="1" smtClean="0"/>
              <a:t>concepts</a:t>
            </a:r>
            <a:r>
              <a:rPr lang="sv-SE" sz="1400" dirty="0" smtClean="0"/>
              <a:t> </a:t>
            </a:r>
            <a:r>
              <a:rPr lang="sv-SE" sz="1400" dirty="0" err="1" smtClean="0"/>
              <a:t>are</a:t>
            </a:r>
            <a:r>
              <a:rPr lang="sv-SE" sz="1400" dirty="0" smtClean="0"/>
              <a:t> </a:t>
            </a:r>
            <a:r>
              <a:rPr lang="sv-SE" sz="1400" dirty="0" err="1" smtClean="0"/>
              <a:t>adopted</a:t>
            </a:r>
            <a:r>
              <a:rPr lang="sv-SE" sz="1400" dirty="0" smtClean="0"/>
              <a:t> from </a:t>
            </a:r>
            <a:r>
              <a:rPr lang="sv-SE" sz="1400" dirty="0" err="1" smtClean="0"/>
              <a:t>other</a:t>
            </a:r>
            <a:r>
              <a:rPr lang="sv-SE" sz="1400" dirty="0" smtClean="0"/>
              <a:t> researchers, and make it </a:t>
            </a:r>
            <a:r>
              <a:rPr lang="sv-SE" sz="1400" dirty="0" err="1" smtClean="0"/>
              <a:t>clear</a:t>
            </a:r>
            <a:r>
              <a:rPr lang="sv-SE" sz="1400" dirty="0" smtClean="0"/>
              <a:t> </a:t>
            </a:r>
            <a:r>
              <a:rPr lang="sv-SE" sz="1400" dirty="0" err="1" smtClean="0"/>
              <a:t>how</a:t>
            </a:r>
            <a:r>
              <a:rPr lang="sv-SE" sz="1400" dirty="0" smtClean="0"/>
              <a:t> the </a:t>
            </a:r>
            <a:r>
              <a:rPr lang="sv-SE" sz="1400" dirty="0" err="1" smtClean="0"/>
              <a:t>theory</a:t>
            </a:r>
            <a:r>
              <a:rPr lang="sv-SE" sz="1400" dirty="0" smtClean="0"/>
              <a:t> </a:t>
            </a:r>
            <a:r>
              <a:rPr lang="sv-SE" sz="1400" dirty="0" err="1" smtClean="0"/>
              <a:t>differs</a:t>
            </a:r>
            <a:r>
              <a:rPr lang="sv-SE" sz="1400" dirty="0" smtClean="0"/>
              <a:t> from </a:t>
            </a:r>
            <a:r>
              <a:rPr lang="sv-SE" sz="1400" dirty="0" err="1" smtClean="0"/>
              <a:t>other</a:t>
            </a:r>
            <a:r>
              <a:rPr lang="sv-SE" sz="1400" dirty="0" smtClean="0"/>
              <a:t> researchers </a:t>
            </a:r>
            <a:r>
              <a:rPr lang="sv-SE" sz="1400" dirty="0" err="1" smtClean="0"/>
              <a:t>theories</a:t>
            </a:r>
            <a:endParaRPr lang="sv-SE" sz="1400" dirty="0"/>
          </a:p>
        </p:txBody>
      </p:sp>
      <p:sp>
        <p:nvSpPr>
          <p:cNvPr id="4" name="TextBox 3"/>
          <p:cNvSpPr txBox="1"/>
          <p:nvPr/>
        </p:nvSpPr>
        <p:spPr>
          <a:xfrm>
            <a:off x="6140200" y="4365925"/>
            <a:ext cx="1944216" cy="300082"/>
          </a:xfrm>
          <a:prstGeom prst="rect">
            <a:avLst/>
          </a:prstGeom>
          <a:noFill/>
        </p:spPr>
        <p:txBody>
          <a:bodyPr wrap="square" rtlCol="0">
            <a:spAutoFit/>
          </a:bodyPr>
          <a:lstStyle/>
          <a:p>
            <a:r>
              <a:rPr lang="sv-SE" sz="1350" dirty="0" smtClean="0"/>
              <a:t>(Sutton&amp; </a:t>
            </a:r>
            <a:r>
              <a:rPr lang="sv-SE" sz="1350" dirty="0" err="1" smtClean="0"/>
              <a:t>Straw</a:t>
            </a:r>
            <a:r>
              <a:rPr lang="sv-SE" sz="1350" dirty="0" smtClean="0"/>
              <a:t>, 1995)</a:t>
            </a:r>
            <a:endParaRPr lang="sv-SE" sz="1350" dirty="0"/>
          </a:p>
        </p:txBody>
      </p:sp>
    </p:spTree>
    <p:extLst>
      <p:ext uri="{BB962C8B-B14F-4D97-AF65-F5344CB8AC3E}">
        <p14:creationId xmlns:p14="http://schemas.microsoft.com/office/powerpoint/2010/main" val="341773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Definitional knowledge</a:t>
            </a:r>
          </a:p>
        </p:txBody>
      </p:sp>
      <p:sp>
        <p:nvSpPr>
          <p:cNvPr id="3" name="Content Placeholder 2"/>
          <p:cNvSpPr>
            <a:spLocks noGrp="1"/>
          </p:cNvSpPr>
          <p:nvPr>
            <p:ph idx="1"/>
          </p:nvPr>
        </p:nvSpPr>
        <p:spPr>
          <a:xfrm>
            <a:off x="791999" y="1275534"/>
            <a:ext cx="7926211" cy="3066121"/>
          </a:xfrm>
        </p:spPr>
        <p:txBody>
          <a:bodyPr>
            <a:normAutofit/>
          </a:bodyPr>
          <a:lstStyle/>
          <a:p>
            <a:r>
              <a:rPr lang="en-GB" sz="1500" b="1" i="1" dirty="0"/>
              <a:t>Definitional knowledge</a:t>
            </a:r>
            <a:r>
              <a:rPr lang="en-GB" sz="1500" b="1" dirty="0"/>
              <a:t> </a:t>
            </a:r>
            <a:r>
              <a:rPr lang="en-GB" sz="1500" dirty="0"/>
              <a:t>consists of concepts, constructs, terms, definitions, classifications </a:t>
            </a:r>
          </a:p>
          <a:p>
            <a:r>
              <a:rPr lang="en-GB" sz="1500" i="1" dirty="0"/>
              <a:t>Definitional knowledge </a:t>
            </a:r>
            <a:r>
              <a:rPr lang="en-GB" sz="1500" b="1" dirty="0" smtClean="0"/>
              <a:t>DOES</a:t>
            </a:r>
            <a:r>
              <a:rPr lang="en-GB" sz="1500" dirty="0" smtClean="0"/>
              <a:t> </a:t>
            </a:r>
            <a:r>
              <a:rPr lang="en-GB" sz="1500" b="1" dirty="0"/>
              <a:t>NOT include statements about reality that are claimed to be true </a:t>
            </a:r>
          </a:p>
          <a:p>
            <a:r>
              <a:rPr lang="en-GB" sz="1500" dirty="0"/>
              <a:t>Instead, </a:t>
            </a:r>
            <a:r>
              <a:rPr lang="en-GB" sz="1500" i="1" dirty="0"/>
              <a:t>definitional knowledge </a:t>
            </a:r>
            <a:r>
              <a:rPr lang="en-GB" sz="1500" dirty="0"/>
              <a:t>is </a:t>
            </a:r>
            <a:r>
              <a:rPr lang="en-GB" sz="1500" b="1" dirty="0"/>
              <a:t>used as a basis for all other types of knowledge</a:t>
            </a:r>
            <a:r>
              <a:rPr lang="en-GB" sz="1500" dirty="0"/>
              <a:t> in the sense that it </a:t>
            </a:r>
            <a:r>
              <a:rPr lang="en-GB" sz="1500" b="1" dirty="0"/>
              <a:t>provides the basic concepts</a:t>
            </a:r>
            <a:r>
              <a:rPr lang="en-GB" sz="1500" dirty="0"/>
              <a:t> that are required to </a:t>
            </a:r>
            <a:r>
              <a:rPr lang="en-GB" sz="1500" b="1" dirty="0"/>
              <a:t>express that knowledge</a:t>
            </a:r>
          </a:p>
          <a:p>
            <a:pPr marL="342900" lvl="1" indent="0">
              <a:buNone/>
            </a:pPr>
            <a:endParaRPr lang="sv-SE" sz="1350" dirty="0"/>
          </a:p>
          <a:p>
            <a:endParaRPr lang="sv-SE" dirty="0"/>
          </a:p>
        </p:txBody>
      </p:sp>
    </p:spTree>
    <p:extLst>
      <p:ext uri="{BB962C8B-B14F-4D97-AF65-F5344CB8AC3E}">
        <p14:creationId xmlns:p14="http://schemas.microsoft.com/office/powerpoint/2010/main" val="349991163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Data </a:t>
            </a:r>
            <a:r>
              <a:rPr lang="sv-SE" dirty="0" err="1" smtClean="0"/>
              <a:t>are</a:t>
            </a:r>
            <a:r>
              <a:rPr lang="sv-SE" dirty="0" smtClean="0"/>
              <a:t> not a </a:t>
            </a:r>
            <a:r>
              <a:rPr lang="sv-SE" dirty="0" err="1" smtClean="0"/>
              <a:t>theory</a:t>
            </a:r>
            <a:endParaRPr lang="sv-SE" dirty="0"/>
          </a:p>
        </p:txBody>
      </p:sp>
      <p:sp>
        <p:nvSpPr>
          <p:cNvPr id="3" name="Content Placeholder 2"/>
          <p:cNvSpPr>
            <a:spLocks noGrp="1"/>
          </p:cNvSpPr>
          <p:nvPr>
            <p:ph idx="1"/>
          </p:nvPr>
        </p:nvSpPr>
        <p:spPr>
          <a:xfrm>
            <a:off x="792000" y="1275532"/>
            <a:ext cx="7793588" cy="3659435"/>
          </a:xfrm>
        </p:spPr>
        <p:txBody>
          <a:bodyPr>
            <a:normAutofit/>
          </a:bodyPr>
          <a:lstStyle/>
          <a:p>
            <a:r>
              <a:rPr lang="sv-SE" sz="1400" dirty="0" smtClean="0"/>
              <a:t>Data in the real </a:t>
            </a:r>
            <a:r>
              <a:rPr lang="sv-SE" sz="1400" dirty="0" err="1" smtClean="0"/>
              <a:t>world</a:t>
            </a:r>
            <a:r>
              <a:rPr lang="sv-SE" sz="1400" dirty="0" smtClean="0"/>
              <a:t> </a:t>
            </a:r>
            <a:r>
              <a:rPr lang="sv-SE" sz="1400" dirty="0" err="1" smtClean="0"/>
              <a:t>are</a:t>
            </a:r>
            <a:r>
              <a:rPr lang="sv-SE" sz="1400" dirty="0" smtClean="0"/>
              <a:t> </a:t>
            </a:r>
            <a:r>
              <a:rPr lang="sv-SE" sz="1400" dirty="0" err="1" smtClean="0"/>
              <a:t>used</a:t>
            </a:r>
            <a:r>
              <a:rPr lang="sv-SE" sz="1400" dirty="0" smtClean="0"/>
              <a:t> for </a:t>
            </a:r>
            <a:r>
              <a:rPr lang="sv-SE" sz="1400" dirty="0" err="1" smtClean="0"/>
              <a:t>describing</a:t>
            </a:r>
            <a:r>
              <a:rPr lang="sv-SE" sz="1400" dirty="0" smtClean="0"/>
              <a:t> </a:t>
            </a:r>
            <a:r>
              <a:rPr lang="sv-SE" sz="1400" dirty="0" err="1" smtClean="0"/>
              <a:t>observed</a:t>
            </a:r>
            <a:r>
              <a:rPr lang="sv-SE" sz="1400" dirty="0" smtClean="0"/>
              <a:t> </a:t>
            </a:r>
            <a:r>
              <a:rPr lang="sv-SE" sz="1400" dirty="0" err="1" smtClean="0"/>
              <a:t>empirical</a:t>
            </a:r>
            <a:r>
              <a:rPr lang="sv-SE" sz="1400" dirty="0" smtClean="0"/>
              <a:t> </a:t>
            </a:r>
            <a:r>
              <a:rPr lang="sv-SE" sz="1400" dirty="0" err="1" smtClean="0"/>
              <a:t>patterns</a:t>
            </a:r>
            <a:r>
              <a:rPr lang="sv-SE" sz="1400" dirty="0" smtClean="0"/>
              <a:t> </a:t>
            </a:r>
            <a:endParaRPr lang="sv-SE" sz="1400" dirty="0"/>
          </a:p>
          <a:p>
            <a:r>
              <a:rPr lang="sv-SE" sz="1400" dirty="0" err="1" smtClean="0"/>
              <a:t>Such</a:t>
            </a:r>
            <a:r>
              <a:rPr lang="sv-SE" sz="1400" dirty="0" smtClean="0"/>
              <a:t> </a:t>
            </a:r>
            <a:r>
              <a:rPr lang="sv-SE" sz="1400" dirty="0" err="1" smtClean="0"/>
              <a:t>empirical</a:t>
            </a:r>
            <a:r>
              <a:rPr lang="sv-SE" sz="1400" dirty="0" smtClean="0"/>
              <a:t> </a:t>
            </a:r>
            <a:r>
              <a:rPr lang="sv-SE" sz="1400" dirty="0" err="1" smtClean="0"/>
              <a:t>patterns</a:t>
            </a:r>
            <a:r>
              <a:rPr lang="sv-SE" sz="1400" dirty="0" smtClean="0"/>
              <a:t> </a:t>
            </a:r>
            <a:r>
              <a:rPr lang="sv-SE" sz="1400" dirty="0" err="1" smtClean="0"/>
              <a:t>does</a:t>
            </a:r>
            <a:r>
              <a:rPr lang="sv-SE" sz="1400" dirty="0" smtClean="0"/>
              <a:t> not </a:t>
            </a:r>
            <a:r>
              <a:rPr lang="sv-SE" sz="1400" dirty="0" err="1" smtClean="0"/>
              <a:t>describe</a:t>
            </a:r>
            <a:r>
              <a:rPr lang="sv-SE" sz="1400" dirty="0" smtClean="0"/>
              <a:t> </a:t>
            </a:r>
            <a:r>
              <a:rPr lang="sv-SE" sz="1400" dirty="0" err="1" smtClean="0"/>
              <a:t>why</a:t>
            </a:r>
            <a:r>
              <a:rPr lang="sv-SE" sz="1400" dirty="0" smtClean="0"/>
              <a:t> </a:t>
            </a:r>
            <a:r>
              <a:rPr lang="sv-SE" sz="1400" dirty="0" err="1" smtClean="0"/>
              <a:t>these</a:t>
            </a:r>
            <a:r>
              <a:rPr lang="sv-SE" sz="1400" dirty="0" smtClean="0"/>
              <a:t> </a:t>
            </a:r>
            <a:r>
              <a:rPr lang="sv-SE" sz="1400" dirty="0" err="1" smtClean="0"/>
              <a:t>patterns</a:t>
            </a:r>
            <a:r>
              <a:rPr lang="sv-SE" sz="1400" dirty="0" smtClean="0"/>
              <a:t> </a:t>
            </a:r>
            <a:r>
              <a:rPr lang="sv-SE" sz="1400" dirty="0" err="1" smtClean="0"/>
              <a:t>occurs</a:t>
            </a:r>
            <a:endParaRPr lang="sv-SE" sz="1400" dirty="0" smtClean="0"/>
          </a:p>
          <a:p>
            <a:r>
              <a:rPr lang="sv-SE" sz="1400" dirty="0" smtClean="0"/>
              <a:t>A </a:t>
            </a:r>
            <a:r>
              <a:rPr lang="sv-SE" sz="1400" dirty="0" err="1" smtClean="0"/>
              <a:t>theory</a:t>
            </a:r>
            <a:r>
              <a:rPr lang="sv-SE" sz="1400" dirty="0" smtClean="0"/>
              <a:t> is </a:t>
            </a:r>
            <a:r>
              <a:rPr lang="sv-SE" sz="1400" dirty="0" err="1" smtClean="0"/>
              <a:t>needed</a:t>
            </a:r>
            <a:r>
              <a:rPr lang="sv-SE" sz="1400" dirty="0" smtClean="0"/>
              <a:t> to </a:t>
            </a:r>
            <a:r>
              <a:rPr lang="sv-SE" sz="1400" dirty="0" err="1" smtClean="0"/>
              <a:t>explain</a:t>
            </a:r>
            <a:r>
              <a:rPr lang="sv-SE" sz="1400" dirty="0" smtClean="0"/>
              <a:t> </a:t>
            </a:r>
            <a:r>
              <a:rPr lang="sv-SE" sz="1400" dirty="0" err="1" smtClean="0"/>
              <a:t>why</a:t>
            </a:r>
            <a:r>
              <a:rPr lang="sv-SE" sz="1400" dirty="0" smtClean="0"/>
              <a:t> the </a:t>
            </a:r>
            <a:r>
              <a:rPr lang="sv-SE" sz="1400" dirty="0" err="1"/>
              <a:t>empirical</a:t>
            </a:r>
            <a:r>
              <a:rPr lang="sv-SE" sz="1400" dirty="0"/>
              <a:t> </a:t>
            </a:r>
            <a:r>
              <a:rPr lang="sv-SE" sz="1400" dirty="0" err="1" smtClean="0"/>
              <a:t>patterns</a:t>
            </a:r>
            <a:r>
              <a:rPr lang="sv-SE" sz="1400" dirty="0" smtClean="0"/>
              <a:t> </a:t>
            </a:r>
            <a:r>
              <a:rPr lang="sv-SE" sz="1400" dirty="0" err="1" smtClean="0"/>
              <a:t>occurs</a:t>
            </a:r>
            <a:r>
              <a:rPr lang="sv-SE" sz="1400" dirty="0" smtClean="0"/>
              <a:t> – it </a:t>
            </a:r>
            <a:r>
              <a:rPr lang="sv-SE" sz="1400" dirty="0" err="1" smtClean="0"/>
              <a:t>provides</a:t>
            </a:r>
            <a:r>
              <a:rPr lang="sv-SE" sz="1400" dirty="0" smtClean="0"/>
              <a:t> </a:t>
            </a:r>
            <a:r>
              <a:rPr lang="sv-SE" sz="1400" dirty="0" err="1" smtClean="0"/>
              <a:t>logical</a:t>
            </a:r>
            <a:r>
              <a:rPr lang="sv-SE" sz="1400" dirty="0" smtClean="0"/>
              <a:t> reasoning</a:t>
            </a:r>
          </a:p>
          <a:p>
            <a:r>
              <a:rPr lang="sv-SE" sz="1400" dirty="0" smtClean="0"/>
              <a:t>Data do not </a:t>
            </a:r>
            <a:r>
              <a:rPr lang="sv-SE" sz="1400" dirty="0" err="1" smtClean="0"/>
              <a:t>generate</a:t>
            </a:r>
            <a:r>
              <a:rPr lang="sv-SE" sz="1400" dirty="0" smtClean="0"/>
              <a:t> </a:t>
            </a:r>
            <a:r>
              <a:rPr lang="sv-SE" sz="1400" dirty="0" err="1" smtClean="0"/>
              <a:t>theories</a:t>
            </a:r>
            <a:r>
              <a:rPr lang="sv-SE" sz="1400" dirty="0" smtClean="0"/>
              <a:t> – </a:t>
            </a:r>
            <a:r>
              <a:rPr lang="sv-SE" sz="1400" dirty="0" err="1" smtClean="0"/>
              <a:t>reseachers</a:t>
            </a:r>
            <a:r>
              <a:rPr lang="sv-SE" sz="1400" dirty="0" smtClean="0"/>
              <a:t> do!</a:t>
            </a:r>
          </a:p>
          <a:p>
            <a:r>
              <a:rPr lang="sv-SE" sz="1400" dirty="0" smtClean="0"/>
              <a:t>An </a:t>
            </a:r>
            <a:r>
              <a:rPr lang="sv-SE" sz="1400" dirty="0" err="1" smtClean="0"/>
              <a:t>example</a:t>
            </a:r>
            <a:r>
              <a:rPr lang="sv-SE" sz="1400" dirty="0" smtClean="0"/>
              <a:t> </a:t>
            </a:r>
            <a:r>
              <a:rPr lang="sv-SE" sz="1400" dirty="0" err="1" smtClean="0"/>
              <a:t>of</a:t>
            </a:r>
            <a:r>
              <a:rPr lang="sv-SE" sz="1400" dirty="0" smtClean="0"/>
              <a:t> </a:t>
            </a:r>
            <a:r>
              <a:rPr lang="sv-SE" sz="1400" dirty="0" err="1" smtClean="0"/>
              <a:t>brute</a:t>
            </a:r>
            <a:r>
              <a:rPr lang="sv-SE" sz="1400" dirty="0" smtClean="0"/>
              <a:t> empirism: </a:t>
            </a:r>
            <a:r>
              <a:rPr lang="sv-SE" sz="1400" dirty="0" err="1" smtClean="0"/>
              <a:t>We</a:t>
            </a:r>
            <a:r>
              <a:rPr lang="sv-SE" sz="1400" dirty="0" smtClean="0"/>
              <a:t> </a:t>
            </a:r>
            <a:r>
              <a:rPr lang="sv-SE" sz="1400" dirty="0" err="1" smtClean="0"/>
              <a:t>expect</a:t>
            </a:r>
            <a:r>
              <a:rPr lang="sv-SE" sz="1400" dirty="0" smtClean="0"/>
              <a:t> </a:t>
            </a:r>
            <a:r>
              <a:rPr lang="sv-SE" sz="1400" dirty="0" err="1" smtClean="0"/>
              <a:t>certain</a:t>
            </a:r>
            <a:r>
              <a:rPr lang="sv-SE" sz="1400" dirty="0" smtClean="0"/>
              <a:t> </a:t>
            </a:r>
            <a:r>
              <a:rPr lang="sv-SE" sz="1400" dirty="0" err="1" smtClean="0"/>
              <a:t>patterns</a:t>
            </a:r>
            <a:r>
              <a:rPr lang="sv-SE" sz="1400" dirty="0" smtClean="0"/>
              <a:t> to </a:t>
            </a:r>
            <a:r>
              <a:rPr lang="sv-SE" sz="1400" dirty="0" err="1" smtClean="0"/>
              <a:t>occure</a:t>
            </a:r>
            <a:r>
              <a:rPr lang="sv-SE" sz="1400" dirty="0" smtClean="0"/>
              <a:t> from </a:t>
            </a:r>
            <a:r>
              <a:rPr lang="sv-SE" sz="1400" dirty="0" err="1" smtClean="0"/>
              <a:t>our</a:t>
            </a:r>
            <a:r>
              <a:rPr lang="sv-SE" sz="1400" dirty="0" smtClean="0"/>
              <a:t> data </a:t>
            </a:r>
            <a:r>
              <a:rPr lang="sv-SE" sz="1400" dirty="0" err="1" smtClean="0"/>
              <a:t>gathered</a:t>
            </a:r>
            <a:r>
              <a:rPr lang="sv-SE" sz="1400" dirty="0" smtClean="0"/>
              <a:t> not </a:t>
            </a:r>
            <a:r>
              <a:rPr lang="sv-SE" sz="1400" dirty="0" err="1" smtClean="0"/>
              <a:t>because</a:t>
            </a:r>
            <a:r>
              <a:rPr lang="sv-SE" sz="1400" dirty="0" smtClean="0"/>
              <a:t> </a:t>
            </a:r>
            <a:r>
              <a:rPr lang="sv-SE" sz="1400" dirty="0" err="1" smtClean="0"/>
              <a:t>we</a:t>
            </a:r>
            <a:r>
              <a:rPr lang="sv-SE" sz="1400" dirty="0" smtClean="0"/>
              <a:t> </a:t>
            </a:r>
            <a:r>
              <a:rPr lang="sv-SE" sz="1400" dirty="0" err="1" smtClean="0"/>
              <a:t>have</a:t>
            </a:r>
            <a:r>
              <a:rPr lang="sv-SE" sz="1400" dirty="0" smtClean="0"/>
              <a:t> a </a:t>
            </a:r>
            <a:r>
              <a:rPr lang="sv-SE" sz="1400" dirty="0" err="1" smtClean="0"/>
              <a:t>theory</a:t>
            </a:r>
            <a:r>
              <a:rPr lang="sv-SE" sz="1400" dirty="0" smtClean="0"/>
              <a:t>, </a:t>
            </a:r>
            <a:r>
              <a:rPr lang="sv-SE" sz="1400" dirty="0" err="1" smtClean="0"/>
              <a:t>but</a:t>
            </a:r>
            <a:r>
              <a:rPr lang="sv-SE" sz="1400" dirty="0" smtClean="0"/>
              <a:t> just </a:t>
            </a:r>
            <a:r>
              <a:rPr lang="sv-SE" sz="1400" dirty="0" err="1" smtClean="0"/>
              <a:t>because</a:t>
            </a:r>
            <a:r>
              <a:rPr lang="sv-SE" sz="1400" dirty="0" smtClean="0"/>
              <a:t> </a:t>
            </a:r>
            <a:r>
              <a:rPr lang="sv-SE" sz="1400" dirty="0" err="1" smtClean="0"/>
              <a:t>others</a:t>
            </a:r>
            <a:r>
              <a:rPr lang="sv-SE" sz="1400" dirty="0" smtClean="0"/>
              <a:t> </a:t>
            </a:r>
            <a:r>
              <a:rPr lang="sv-SE" sz="1400" dirty="0" err="1"/>
              <a:t>had</a:t>
            </a:r>
            <a:r>
              <a:rPr lang="sv-SE" sz="1400" dirty="0"/>
              <a:t> </a:t>
            </a:r>
            <a:r>
              <a:rPr lang="sv-SE" sz="1400" dirty="0" err="1"/>
              <a:t>reported</a:t>
            </a:r>
            <a:r>
              <a:rPr lang="sv-SE" sz="1400" dirty="0"/>
              <a:t> </a:t>
            </a:r>
            <a:r>
              <a:rPr lang="sv-SE" sz="1400" dirty="0" err="1" smtClean="0"/>
              <a:t>such</a:t>
            </a:r>
            <a:r>
              <a:rPr lang="sv-SE" sz="1400" dirty="0" smtClean="0"/>
              <a:t> </a:t>
            </a:r>
            <a:r>
              <a:rPr lang="sv-SE" sz="1400" dirty="0" err="1"/>
              <a:t>findings</a:t>
            </a:r>
            <a:r>
              <a:rPr lang="sv-SE" sz="1400" dirty="0"/>
              <a:t>. </a:t>
            </a:r>
            <a:r>
              <a:rPr lang="sv-SE" sz="1400" dirty="0" err="1" smtClean="0"/>
              <a:t>That</a:t>
            </a:r>
            <a:r>
              <a:rPr lang="sv-SE" sz="1400" dirty="0" smtClean="0"/>
              <a:t> is, </a:t>
            </a:r>
            <a:r>
              <a:rPr lang="sv-SE" sz="1400" dirty="0" err="1" smtClean="0"/>
              <a:t>we</a:t>
            </a:r>
            <a:r>
              <a:rPr lang="sv-SE" sz="1400" dirty="0" smtClean="0"/>
              <a:t> </a:t>
            </a:r>
            <a:r>
              <a:rPr lang="sv-SE" sz="1400" dirty="0" err="1" smtClean="0"/>
              <a:t>provide</a:t>
            </a:r>
            <a:r>
              <a:rPr lang="sv-SE" sz="1400" dirty="0" smtClean="0"/>
              <a:t> a </a:t>
            </a:r>
            <a:r>
              <a:rPr lang="sv-SE" sz="1400" dirty="0" err="1" smtClean="0"/>
              <a:t>hypothesis</a:t>
            </a:r>
            <a:r>
              <a:rPr lang="sv-SE" sz="1400" dirty="0" smtClean="0"/>
              <a:t> </a:t>
            </a:r>
            <a:r>
              <a:rPr lang="sv-SE" sz="1400" dirty="0" err="1" smtClean="0"/>
              <a:t>motivated</a:t>
            </a:r>
            <a:r>
              <a:rPr lang="sv-SE" sz="1400" dirty="0" smtClean="0"/>
              <a:t> by </a:t>
            </a:r>
            <a:r>
              <a:rPr lang="sv-SE" sz="1400" dirty="0" err="1" smtClean="0"/>
              <a:t>earlier</a:t>
            </a:r>
            <a:r>
              <a:rPr lang="sv-SE" sz="1400" dirty="0" smtClean="0"/>
              <a:t> </a:t>
            </a:r>
            <a:r>
              <a:rPr lang="sv-SE" sz="1400" dirty="0" err="1" smtClean="0"/>
              <a:t>findings</a:t>
            </a:r>
            <a:r>
              <a:rPr lang="sv-SE" sz="1400" dirty="0" smtClean="0"/>
              <a:t> </a:t>
            </a:r>
            <a:r>
              <a:rPr lang="sv-SE" sz="1400" dirty="0" err="1" smtClean="0"/>
              <a:t>without</a:t>
            </a:r>
            <a:r>
              <a:rPr lang="sv-SE" sz="1400" dirty="0" smtClean="0"/>
              <a:t> </a:t>
            </a:r>
            <a:r>
              <a:rPr lang="sv-SE" sz="1400" dirty="0" err="1" smtClean="0"/>
              <a:t>presenting</a:t>
            </a:r>
            <a:r>
              <a:rPr lang="sv-SE" sz="1400" dirty="0" smtClean="0"/>
              <a:t> a </a:t>
            </a:r>
            <a:r>
              <a:rPr lang="sv-SE" sz="1400" dirty="0" err="1" smtClean="0"/>
              <a:t>theory</a:t>
            </a:r>
            <a:r>
              <a:rPr lang="sv-SE" sz="1400" dirty="0" smtClean="0"/>
              <a:t> </a:t>
            </a:r>
            <a:endParaRPr lang="sv-SE" sz="1400" dirty="0"/>
          </a:p>
        </p:txBody>
      </p:sp>
      <p:sp>
        <p:nvSpPr>
          <p:cNvPr id="4" name="TextBox 3"/>
          <p:cNvSpPr txBox="1"/>
          <p:nvPr/>
        </p:nvSpPr>
        <p:spPr>
          <a:xfrm>
            <a:off x="6140200" y="4547407"/>
            <a:ext cx="1944216" cy="300082"/>
          </a:xfrm>
          <a:prstGeom prst="rect">
            <a:avLst/>
          </a:prstGeom>
          <a:noFill/>
        </p:spPr>
        <p:txBody>
          <a:bodyPr wrap="square" rtlCol="0">
            <a:spAutoFit/>
          </a:bodyPr>
          <a:lstStyle/>
          <a:p>
            <a:r>
              <a:rPr lang="sv-SE" sz="1350" dirty="0" smtClean="0"/>
              <a:t>(Sutton&amp; </a:t>
            </a:r>
            <a:r>
              <a:rPr lang="sv-SE" sz="1350" dirty="0" err="1" smtClean="0"/>
              <a:t>Straw</a:t>
            </a:r>
            <a:r>
              <a:rPr lang="sv-SE" sz="1350" dirty="0" smtClean="0"/>
              <a:t>, 1995)</a:t>
            </a:r>
            <a:endParaRPr lang="sv-SE" sz="1350" dirty="0"/>
          </a:p>
        </p:txBody>
      </p:sp>
    </p:spTree>
    <p:extLst>
      <p:ext uri="{BB962C8B-B14F-4D97-AF65-F5344CB8AC3E}">
        <p14:creationId xmlns:p14="http://schemas.microsoft.com/office/powerpoint/2010/main" val="326083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List </a:t>
            </a:r>
            <a:r>
              <a:rPr lang="sv-SE" dirty="0" err="1" smtClean="0"/>
              <a:t>of</a:t>
            </a:r>
            <a:r>
              <a:rPr lang="sv-SE" dirty="0" smtClean="0"/>
              <a:t> </a:t>
            </a:r>
            <a:r>
              <a:rPr lang="sv-SE" dirty="0" err="1"/>
              <a:t>variables</a:t>
            </a:r>
            <a:r>
              <a:rPr lang="sv-SE" dirty="0"/>
              <a:t> or </a:t>
            </a:r>
            <a:r>
              <a:rPr lang="sv-SE" dirty="0" err="1"/>
              <a:t>constructs</a:t>
            </a:r>
            <a:r>
              <a:rPr lang="sv-SE" dirty="0"/>
              <a:t> </a:t>
            </a:r>
            <a:r>
              <a:rPr lang="sv-SE" dirty="0" err="1"/>
              <a:t>are</a:t>
            </a:r>
            <a:r>
              <a:rPr lang="sv-SE" dirty="0"/>
              <a:t> not </a:t>
            </a:r>
            <a:r>
              <a:rPr lang="sv-SE" dirty="0" err="1"/>
              <a:t>theory</a:t>
            </a:r>
            <a:r>
              <a:rPr lang="sv-SE" dirty="0"/>
              <a:t/>
            </a:r>
            <a:br>
              <a:rPr lang="sv-SE" dirty="0"/>
            </a:br>
            <a:r>
              <a:rPr lang="sv-SE" dirty="0" smtClean="0"/>
              <a:t> </a:t>
            </a:r>
            <a:endParaRPr lang="sv-SE" dirty="0"/>
          </a:p>
        </p:txBody>
      </p:sp>
      <p:sp>
        <p:nvSpPr>
          <p:cNvPr id="3" name="Content Placeholder 2"/>
          <p:cNvSpPr>
            <a:spLocks noGrp="1"/>
          </p:cNvSpPr>
          <p:nvPr>
            <p:ph idx="1"/>
          </p:nvPr>
        </p:nvSpPr>
        <p:spPr>
          <a:xfrm>
            <a:off x="792000" y="1630648"/>
            <a:ext cx="7626064" cy="3512852"/>
          </a:xfrm>
        </p:spPr>
        <p:txBody>
          <a:bodyPr>
            <a:normAutofit/>
          </a:bodyPr>
          <a:lstStyle/>
          <a:p>
            <a:r>
              <a:rPr lang="sv-SE" sz="1400" dirty="0" err="1" smtClean="0"/>
              <a:t>Variables</a:t>
            </a:r>
            <a:r>
              <a:rPr lang="sv-SE" sz="1400" dirty="0" smtClean="0"/>
              <a:t> and definitions </a:t>
            </a:r>
            <a:r>
              <a:rPr lang="sv-SE" sz="1400" dirty="0" err="1" smtClean="0"/>
              <a:t>are</a:t>
            </a:r>
            <a:r>
              <a:rPr lang="sv-SE" sz="1400" dirty="0" smtClean="0"/>
              <a:t> </a:t>
            </a:r>
            <a:r>
              <a:rPr lang="sv-SE" sz="1400" dirty="0" err="1" smtClean="0"/>
              <a:t>important</a:t>
            </a:r>
            <a:r>
              <a:rPr lang="sv-SE" sz="1400" dirty="0" smtClean="0"/>
              <a:t> parts </a:t>
            </a:r>
            <a:r>
              <a:rPr lang="sv-SE" sz="1400" dirty="0" err="1" smtClean="0"/>
              <a:t>of</a:t>
            </a:r>
            <a:r>
              <a:rPr lang="sv-SE" sz="1400" dirty="0" smtClean="0"/>
              <a:t> a </a:t>
            </a:r>
            <a:r>
              <a:rPr lang="sv-SE" sz="1400" dirty="0" err="1" smtClean="0"/>
              <a:t>theory</a:t>
            </a:r>
            <a:r>
              <a:rPr lang="sv-SE" sz="1400" dirty="0" smtClean="0"/>
              <a:t> – </a:t>
            </a:r>
            <a:r>
              <a:rPr lang="sv-SE" sz="1400" dirty="0" err="1" smtClean="0"/>
              <a:t>but</a:t>
            </a:r>
            <a:r>
              <a:rPr lang="sv-SE" sz="1400" dirty="0" smtClean="0"/>
              <a:t> do not </a:t>
            </a:r>
            <a:r>
              <a:rPr lang="sv-SE" sz="1400" dirty="0" err="1" smtClean="0"/>
              <a:t>constitute</a:t>
            </a:r>
            <a:r>
              <a:rPr lang="sv-SE" sz="1400" dirty="0" smtClean="0"/>
              <a:t> </a:t>
            </a:r>
            <a:r>
              <a:rPr lang="sv-SE" sz="1400" dirty="0" err="1" smtClean="0"/>
              <a:t>one</a:t>
            </a:r>
            <a:endParaRPr lang="sv-SE" sz="1400" dirty="0" smtClean="0"/>
          </a:p>
          <a:p>
            <a:r>
              <a:rPr lang="sv-SE" sz="1400" dirty="0" smtClean="0"/>
              <a:t>A </a:t>
            </a:r>
            <a:r>
              <a:rPr lang="sv-SE" sz="1400" dirty="0" err="1" smtClean="0"/>
              <a:t>theory</a:t>
            </a:r>
            <a:r>
              <a:rPr lang="sv-SE" sz="1400" dirty="0" smtClean="0"/>
              <a:t> must </a:t>
            </a:r>
            <a:r>
              <a:rPr lang="sv-SE" sz="1400" dirty="0" err="1" smtClean="0"/>
              <a:t>explain</a:t>
            </a:r>
            <a:r>
              <a:rPr lang="sv-SE" sz="1400" dirty="0" smtClean="0"/>
              <a:t> </a:t>
            </a:r>
            <a:r>
              <a:rPr lang="sv-SE" sz="1400" dirty="0" err="1" smtClean="0"/>
              <a:t>why</a:t>
            </a:r>
            <a:r>
              <a:rPr lang="sv-SE" sz="1400" dirty="0" smtClean="0"/>
              <a:t> </a:t>
            </a:r>
            <a:r>
              <a:rPr lang="sv-SE" sz="1400" dirty="0" err="1" smtClean="0"/>
              <a:t>these</a:t>
            </a:r>
            <a:r>
              <a:rPr lang="sv-SE" sz="1400" dirty="0" smtClean="0"/>
              <a:t> </a:t>
            </a:r>
            <a:r>
              <a:rPr lang="sv-SE" sz="1400" dirty="0" err="1" smtClean="0"/>
              <a:t>variables</a:t>
            </a:r>
            <a:r>
              <a:rPr lang="sv-SE" sz="1400" dirty="0" smtClean="0"/>
              <a:t> </a:t>
            </a:r>
            <a:r>
              <a:rPr lang="sv-SE" sz="1400" dirty="0" err="1" smtClean="0"/>
              <a:t>were</a:t>
            </a:r>
            <a:r>
              <a:rPr lang="sv-SE" sz="1400" dirty="0" smtClean="0"/>
              <a:t> chosen in a </a:t>
            </a:r>
            <a:r>
              <a:rPr lang="sv-SE" sz="1400" dirty="0" err="1" smtClean="0"/>
              <a:t>theory</a:t>
            </a:r>
            <a:r>
              <a:rPr lang="sv-SE" sz="1400" dirty="0" smtClean="0"/>
              <a:t>, and </a:t>
            </a:r>
            <a:r>
              <a:rPr lang="sv-SE" sz="1400" dirty="0" err="1" smtClean="0"/>
              <a:t>how</a:t>
            </a:r>
            <a:r>
              <a:rPr lang="sv-SE" sz="1400" dirty="0" smtClean="0"/>
              <a:t> and </a:t>
            </a:r>
            <a:r>
              <a:rPr lang="sv-SE" sz="1400" dirty="0" err="1" smtClean="0"/>
              <a:t>and</a:t>
            </a:r>
            <a:r>
              <a:rPr lang="sv-SE" sz="1400" dirty="0" smtClean="0"/>
              <a:t> </a:t>
            </a:r>
            <a:r>
              <a:rPr lang="sv-SE" sz="1400" dirty="0" err="1" smtClean="0"/>
              <a:t>why</a:t>
            </a:r>
            <a:r>
              <a:rPr lang="sv-SE" sz="1400" dirty="0" smtClean="0"/>
              <a:t> </a:t>
            </a:r>
            <a:r>
              <a:rPr lang="sv-SE" sz="1400" dirty="0" err="1" smtClean="0"/>
              <a:t>they</a:t>
            </a:r>
            <a:r>
              <a:rPr lang="sv-SE" sz="1400" dirty="0" smtClean="0"/>
              <a:t> </a:t>
            </a:r>
            <a:r>
              <a:rPr lang="sv-SE" sz="1400" dirty="0" err="1" smtClean="0"/>
              <a:t>are</a:t>
            </a:r>
            <a:r>
              <a:rPr lang="sv-SE" sz="1400" dirty="0" smtClean="0"/>
              <a:t> </a:t>
            </a:r>
            <a:r>
              <a:rPr lang="sv-SE" sz="1400" dirty="0" err="1" smtClean="0"/>
              <a:t>related</a:t>
            </a:r>
            <a:r>
              <a:rPr lang="sv-SE" sz="1400" dirty="0" smtClean="0"/>
              <a:t> – in cause </a:t>
            </a:r>
            <a:r>
              <a:rPr lang="sv-SE" sz="1400" dirty="0" err="1" smtClean="0"/>
              <a:t>effect</a:t>
            </a:r>
            <a:r>
              <a:rPr lang="sv-SE" sz="1400" dirty="0" smtClean="0"/>
              <a:t> </a:t>
            </a:r>
            <a:r>
              <a:rPr lang="sv-SE" sz="1400" dirty="0" err="1" smtClean="0"/>
              <a:t>relationsships</a:t>
            </a:r>
            <a:endParaRPr lang="sv-SE" sz="1400" dirty="0" smtClean="0"/>
          </a:p>
        </p:txBody>
      </p:sp>
      <p:sp>
        <p:nvSpPr>
          <p:cNvPr id="4" name="TextBox 3"/>
          <p:cNvSpPr txBox="1"/>
          <p:nvPr/>
        </p:nvSpPr>
        <p:spPr>
          <a:xfrm>
            <a:off x="6140200" y="4365925"/>
            <a:ext cx="1944216" cy="300082"/>
          </a:xfrm>
          <a:prstGeom prst="rect">
            <a:avLst/>
          </a:prstGeom>
          <a:noFill/>
        </p:spPr>
        <p:txBody>
          <a:bodyPr wrap="square" rtlCol="0">
            <a:spAutoFit/>
          </a:bodyPr>
          <a:lstStyle/>
          <a:p>
            <a:r>
              <a:rPr lang="sv-SE" sz="1350" dirty="0" smtClean="0"/>
              <a:t>(Sutton&amp; </a:t>
            </a:r>
            <a:r>
              <a:rPr lang="sv-SE" sz="1350" dirty="0" err="1" smtClean="0"/>
              <a:t>Straw</a:t>
            </a:r>
            <a:r>
              <a:rPr lang="sv-SE" sz="1350" dirty="0" smtClean="0"/>
              <a:t>, 1995)</a:t>
            </a:r>
            <a:endParaRPr lang="sv-SE" sz="1350" dirty="0"/>
          </a:p>
        </p:txBody>
      </p:sp>
    </p:spTree>
    <p:extLst>
      <p:ext uri="{BB962C8B-B14F-4D97-AF65-F5344CB8AC3E}">
        <p14:creationId xmlns:p14="http://schemas.microsoft.com/office/powerpoint/2010/main" val="36363702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Diagrams </a:t>
            </a:r>
            <a:r>
              <a:rPr lang="sv-SE" dirty="0" err="1" smtClean="0"/>
              <a:t>are</a:t>
            </a:r>
            <a:r>
              <a:rPr lang="sv-SE" dirty="0" smtClean="0"/>
              <a:t> not a </a:t>
            </a:r>
            <a:r>
              <a:rPr lang="sv-SE" dirty="0" err="1" smtClean="0"/>
              <a:t>theory</a:t>
            </a:r>
            <a:r>
              <a:rPr lang="sv-SE" dirty="0"/>
              <a:t/>
            </a:r>
            <a:br>
              <a:rPr lang="sv-SE" dirty="0"/>
            </a:br>
            <a:r>
              <a:rPr lang="sv-SE" dirty="0" smtClean="0"/>
              <a:t> </a:t>
            </a:r>
            <a:endParaRPr lang="sv-SE" dirty="0"/>
          </a:p>
        </p:txBody>
      </p:sp>
      <p:sp>
        <p:nvSpPr>
          <p:cNvPr id="3" name="Content Placeholder 2"/>
          <p:cNvSpPr>
            <a:spLocks noGrp="1"/>
          </p:cNvSpPr>
          <p:nvPr>
            <p:ph idx="1"/>
          </p:nvPr>
        </p:nvSpPr>
        <p:spPr>
          <a:xfrm>
            <a:off x="792000" y="1630648"/>
            <a:ext cx="7626064" cy="3512852"/>
          </a:xfrm>
        </p:spPr>
        <p:txBody>
          <a:bodyPr>
            <a:normAutofit/>
          </a:bodyPr>
          <a:lstStyle/>
          <a:p>
            <a:r>
              <a:rPr lang="sv-SE" sz="1400" dirty="0" smtClean="0"/>
              <a:t>Diagrams </a:t>
            </a:r>
            <a:r>
              <a:rPr lang="sv-SE" sz="1400" dirty="0" err="1" smtClean="0"/>
              <a:t>can</a:t>
            </a:r>
            <a:r>
              <a:rPr lang="sv-SE" sz="1400" dirty="0" smtClean="0"/>
              <a:t> be </a:t>
            </a:r>
            <a:r>
              <a:rPr lang="sv-SE" sz="1400" dirty="0" err="1" smtClean="0"/>
              <a:t>used</a:t>
            </a:r>
            <a:r>
              <a:rPr lang="sv-SE" sz="1400" dirty="0" smtClean="0"/>
              <a:t> to show cause </a:t>
            </a:r>
            <a:r>
              <a:rPr lang="sv-SE" sz="1400" dirty="0" err="1" smtClean="0"/>
              <a:t>effect</a:t>
            </a:r>
            <a:r>
              <a:rPr lang="sv-SE" sz="1400" dirty="0"/>
              <a:t> </a:t>
            </a:r>
            <a:r>
              <a:rPr lang="sv-SE" sz="1400" dirty="0" smtClean="0"/>
              <a:t>relationships, </a:t>
            </a:r>
            <a:r>
              <a:rPr lang="sv-SE" sz="1400" dirty="0" err="1" smtClean="0"/>
              <a:t>but</a:t>
            </a:r>
            <a:r>
              <a:rPr lang="sv-SE" sz="1400" dirty="0" smtClean="0"/>
              <a:t> </a:t>
            </a:r>
            <a:r>
              <a:rPr lang="sv-SE" sz="1400" dirty="0" err="1" smtClean="0"/>
              <a:t>they</a:t>
            </a:r>
            <a:r>
              <a:rPr lang="sv-SE" sz="1400" dirty="0" smtClean="0"/>
              <a:t> do not </a:t>
            </a:r>
            <a:r>
              <a:rPr lang="sv-SE" sz="1400" dirty="0" err="1" smtClean="0"/>
              <a:t>explain</a:t>
            </a:r>
            <a:r>
              <a:rPr lang="sv-SE" sz="1400" dirty="0" smtClean="0"/>
              <a:t> </a:t>
            </a:r>
            <a:r>
              <a:rPr lang="sv-SE" sz="1400" dirty="0" err="1" smtClean="0"/>
              <a:t>why</a:t>
            </a:r>
            <a:r>
              <a:rPr lang="sv-SE" sz="1400" dirty="0" smtClean="0"/>
              <a:t> </a:t>
            </a:r>
            <a:r>
              <a:rPr lang="sv-SE" sz="1400" dirty="0" err="1" smtClean="0"/>
              <a:t>this</a:t>
            </a:r>
            <a:r>
              <a:rPr lang="sv-SE" sz="1400" dirty="0" smtClean="0"/>
              <a:t> </a:t>
            </a:r>
            <a:r>
              <a:rPr lang="sv-SE" sz="1400" dirty="0"/>
              <a:t>cause </a:t>
            </a:r>
            <a:r>
              <a:rPr lang="sv-SE" sz="1400" dirty="0" err="1"/>
              <a:t>effect</a:t>
            </a:r>
            <a:r>
              <a:rPr lang="sv-SE" sz="1400" dirty="0"/>
              <a:t> </a:t>
            </a:r>
            <a:r>
              <a:rPr lang="sv-SE" sz="1400" dirty="0" smtClean="0"/>
              <a:t>relationships </a:t>
            </a:r>
            <a:r>
              <a:rPr lang="sv-SE" sz="1400" dirty="0" err="1" smtClean="0"/>
              <a:t>exists</a:t>
            </a:r>
            <a:endParaRPr lang="sv-SE" sz="1400" dirty="0" smtClean="0"/>
          </a:p>
          <a:p>
            <a:r>
              <a:rPr lang="sv-SE" sz="1400" dirty="0" err="1" smtClean="0"/>
              <a:t>Theories</a:t>
            </a:r>
            <a:r>
              <a:rPr lang="sv-SE" sz="1400" dirty="0" smtClean="0"/>
              <a:t> </a:t>
            </a:r>
            <a:r>
              <a:rPr lang="sv-SE" sz="1400" dirty="0" err="1" smtClean="0"/>
              <a:t>need</a:t>
            </a:r>
            <a:r>
              <a:rPr lang="sv-SE" sz="1400" dirty="0" smtClean="0"/>
              <a:t> to </a:t>
            </a:r>
            <a:r>
              <a:rPr lang="sv-SE" sz="1400" dirty="0" err="1" smtClean="0"/>
              <a:t>have</a:t>
            </a:r>
            <a:r>
              <a:rPr lang="sv-SE" sz="1400" dirty="0" smtClean="0"/>
              <a:t> </a:t>
            </a:r>
            <a:r>
              <a:rPr lang="sv-SE" sz="1400" dirty="0" err="1" smtClean="0"/>
              <a:t>some</a:t>
            </a:r>
            <a:r>
              <a:rPr lang="sv-SE" sz="1400" dirty="0" smtClean="0"/>
              <a:t> </a:t>
            </a:r>
            <a:r>
              <a:rPr lang="sv-SE" sz="1400" dirty="0" err="1" smtClean="0"/>
              <a:t>textual</a:t>
            </a:r>
            <a:r>
              <a:rPr lang="sv-SE" sz="1400" dirty="0" smtClean="0"/>
              <a:t>/verbal </a:t>
            </a:r>
            <a:r>
              <a:rPr lang="sv-SE" sz="1400" dirty="0" err="1" smtClean="0"/>
              <a:t>descriptions</a:t>
            </a:r>
            <a:r>
              <a:rPr lang="sv-SE" sz="1400" dirty="0" smtClean="0"/>
              <a:t> </a:t>
            </a:r>
            <a:r>
              <a:rPr lang="sv-SE" sz="1400" dirty="0" err="1" smtClean="0"/>
              <a:t>of</a:t>
            </a:r>
            <a:r>
              <a:rPr lang="sv-SE" sz="1400" dirty="0" smtClean="0"/>
              <a:t> </a:t>
            </a:r>
            <a:r>
              <a:rPr lang="sv-SE" sz="1400" dirty="0" err="1"/>
              <a:t>why</a:t>
            </a:r>
            <a:r>
              <a:rPr lang="sv-SE" sz="1400" dirty="0"/>
              <a:t> </a:t>
            </a:r>
            <a:r>
              <a:rPr lang="sv-SE" sz="1400" dirty="0" err="1"/>
              <a:t>this</a:t>
            </a:r>
            <a:r>
              <a:rPr lang="sv-SE" sz="1400" dirty="0"/>
              <a:t> cause </a:t>
            </a:r>
            <a:r>
              <a:rPr lang="sv-SE" sz="1400" dirty="0" err="1"/>
              <a:t>effect</a:t>
            </a:r>
            <a:r>
              <a:rPr lang="sv-SE" sz="1400" dirty="0"/>
              <a:t> relationships </a:t>
            </a:r>
            <a:r>
              <a:rPr lang="sv-SE" sz="1400" dirty="0" err="1" smtClean="0"/>
              <a:t>exists</a:t>
            </a:r>
            <a:endParaRPr lang="sv-SE" sz="1400" dirty="0" smtClean="0"/>
          </a:p>
          <a:p>
            <a:r>
              <a:rPr lang="sv-SE" sz="1400" dirty="0" err="1" smtClean="0"/>
              <a:t>Textual</a:t>
            </a:r>
            <a:r>
              <a:rPr lang="sv-SE" sz="1400" dirty="0" smtClean="0"/>
              <a:t> </a:t>
            </a:r>
            <a:r>
              <a:rPr lang="sv-SE" sz="1400" dirty="0" err="1" smtClean="0"/>
              <a:t>descriptions</a:t>
            </a:r>
            <a:r>
              <a:rPr lang="sv-SE" sz="1400" dirty="0" smtClean="0"/>
              <a:t> ”</a:t>
            </a:r>
            <a:r>
              <a:rPr lang="sv-SE" sz="1400" dirty="0" err="1" smtClean="0"/>
              <a:t>convey</a:t>
            </a:r>
            <a:r>
              <a:rPr lang="sv-SE" sz="1400" dirty="0" smtClean="0"/>
              <a:t> the </a:t>
            </a:r>
            <a:r>
              <a:rPr lang="sv-SE" sz="1400" dirty="0" err="1" smtClean="0"/>
              <a:t>logical</a:t>
            </a:r>
            <a:r>
              <a:rPr lang="sv-SE" sz="1400" dirty="0" smtClean="0"/>
              <a:t> </a:t>
            </a:r>
            <a:r>
              <a:rPr lang="sv-SE" sz="1400" dirty="0" err="1" smtClean="0"/>
              <a:t>nuances</a:t>
            </a:r>
            <a:r>
              <a:rPr lang="sv-SE" sz="1400" dirty="0" smtClean="0"/>
              <a:t> </a:t>
            </a:r>
            <a:r>
              <a:rPr lang="sv-SE" sz="1400" dirty="0" err="1" smtClean="0"/>
              <a:t>behind</a:t>
            </a:r>
            <a:r>
              <a:rPr lang="sv-SE" sz="1400" dirty="0" smtClean="0"/>
              <a:t> the </a:t>
            </a:r>
            <a:r>
              <a:rPr lang="sv-SE" sz="1400" dirty="0" err="1" smtClean="0"/>
              <a:t>causal</a:t>
            </a:r>
            <a:r>
              <a:rPr lang="sv-SE" sz="1400" dirty="0" smtClean="0"/>
              <a:t> </a:t>
            </a:r>
            <a:r>
              <a:rPr lang="sv-SE" sz="1400" dirty="0" err="1" smtClean="0"/>
              <a:t>arrows</a:t>
            </a:r>
            <a:r>
              <a:rPr lang="sv-SE" sz="1400" dirty="0" smtClean="0"/>
              <a:t>” in the diagrams </a:t>
            </a:r>
            <a:endParaRPr lang="sv-SE" sz="1400" dirty="0"/>
          </a:p>
        </p:txBody>
      </p:sp>
      <p:sp>
        <p:nvSpPr>
          <p:cNvPr id="4" name="TextBox 3"/>
          <p:cNvSpPr txBox="1"/>
          <p:nvPr/>
        </p:nvSpPr>
        <p:spPr>
          <a:xfrm>
            <a:off x="6140200" y="4365925"/>
            <a:ext cx="1944216" cy="300082"/>
          </a:xfrm>
          <a:prstGeom prst="rect">
            <a:avLst/>
          </a:prstGeom>
          <a:noFill/>
        </p:spPr>
        <p:txBody>
          <a:bodyPr wrap="square" rtlCol="0">
            <a:spAutoFit/>
          </a:bodyPr>
          <a:lstStyle/>
          <a:p>
            <a:r>
              <a:rPr lang="sv-SE" sz="1350" dirty="0" smtClean="0"/>
              <a:t>(Sutton&amp; </a:t>
            </a:r>
            <a:r>
              <a:rPr lang="sv-SE" sz="1350" dirty="0" err="1" smtClean="0"/>
              <a:t>Straw</a:t>
            </a:r>
            <a:r>
              <a:rPr lang="sv-SE" sz="1350" dirty="0" smtClean="0"/>
              <a:t>, 1995)</a:t>
            </a:r>
            <a:endParaRPr lang="sv-SE" sz="1350" dirty="0"/>
          </a:p>
        </p:txBody>
      </p:sp>
    </p:spTree>
    <p:extLst>
      <p:ext uri="{BB962C8B-B14F-4D97-AF65-F5344CB8AC3E}">
        <p14:creationId xmlns:p14="http://schemas.microsoft.com/office/powerpoint/2010/main" val="23984529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1999" y="627534"/>
            <a:ext cx="7388739" cy="596700"/>
          </a:xfrm>
        </p:spPr>
        <p:txBody>
          <a:bodyPr/>
          <a:lstStyle/>
          <a:p>
            <a:r>
              <a:rPr lang="sv-SE" dirty="0" err="1" smtClean="0"/>
              <a:t>Hypotheses</a:t>
            </a:r>
            <a:r>
              <a:rPr lang="sv-SE" dirty="0" smtClean="0"/>
              <a:t> </a:t>
            </a:r>
            <a:r>
              <a:rPr lang="sv-SE" dirty="0" err="1" smtClean="0"/>
              <a:t>are</a:t>
            </a:r>
            <a:r>
              <a:rPr lang="sv-SE" dirty="0" smtClean="0"/>
              <a:t> not a </a:t>
            </a:r>
            <a:r>
              <a:rPr lang="sv-SE" dirty="0" err="1" smtClean="0"/>
              <a:t>theory</a:t>
            </a:r>
            <a:r>
              <a:rPr lang="sv-SE" dirty="0" smtClean="0"/>
              <a:t> 1(3)</a:t>
            </a:r>
            <a:r>
              <a:rPr lang="sv-SE" dirty="0"/>
              <a:t/>
            </a:r>
            <a:br>
              <a:rPr lang="sv-SE" dirty="0"/>
            </a:br>
            <a:r>
              <a:rPr lang="sv-SE" dirty="0" smtClean="0"/>
              <a:t> </a:t>
            </a:r>
            <a:endParaRPr lang="sv-SE" dirty="0"/>
          </a:p>
        </p:txBody>
      </p:sp>
      <p:sp>
        <p:nvSpPr>
          <p:cNvPr id="3" name="Content Placeholder 2"/>
          <p:cNvSpPr>
            <a:spLocks noGrp="1"/>
          </p:cNvSpPr>
          <p:nvPr>
            <p:ph idx="1"/>
          </p:nvPr>
        </p:nvSpPr>
        <p:spPr>
          <a:xfrm>
            <a:off x="792000" y="1630648"/>
            <a:ext cx="7626064" cy="3512852"/>
          </a:xfrm>
        </p:spPr>
        <p:txBody>
          <a:bodyPr>
            <a:normAutofit/>
          </a:bodyPr>
          <a:lstStyle/>
          <a:p>
            <a:r>
              <a:rPr lang="sv-SE" sz="1400" dirty="0" err="1" smtClean="0"/>
              <a:t>Hypotheses</a:t>
            </a:r>
            <a:r>
              <a:rPr lang="sv-SE" sz="1400" dirty="0" smtClean="0"/>
              <a:t> shows </a:t>
            </a:r>
            <a:r>
              <a:rPr lang="sv-SE" sz="1400" dirty="0" err="1" smtClean="0"/>
              <a:t>how</a:t>
            </a:r>
            <a:r>
              <a:rPr lang="sv-SE" sz="1400" dirty="0" smtClean="0"/>
              <a:t> </a:t>
            </a:r>
            <a:r>
              <a:rPr lang="sv-SE" sz="1400" dirty="0" err="1" smtClean="0"/>
              <a:t>variables</a:t>
            </a:r>
            <a:r>
              <a:rPr lang="sv-SE" sz="1400" dirty="0" smtClean="0"/>
              <a:t> and </a:t>
            </a:r>
            <a:r>
              <a:rPr lang="sv-SE" sz="1400" dirty="0" err="1" smtClean="0"/>
              <a:t>their</a:t>
            </a:r>
            <a:r>
              <a:rPr lang="sv-SE" sz="1400" dirty="0" smtClean="0"/>
              <a:t> relationships – </a:t>
            </a:r>
            <a:r>
              <a:rPr lang="sv-SE" sz="1400" dirty="0" err="1" smtClean="0"/>
              <a:t>which</a:t>
            </a:r>
            <a:r>
              <a:rPr lang="sv-SE" sz="1400" dirty="0" smtClean="0"/>
              <a:t> is part </a:t>
            </a:r>
            <a:r>
              <a:rPr lang="sv-SE" sz="1400" dirty="0" err="1" smtClean="0"/>
              <a:t>of</a:t>
            </a:r>
            <a:r>
              <a:rPr lang="sv-SE" sz="1400" dirty="0" smtClean="0"/>
              <a:t> the </a:t>
            </a:r>
            <a:r>
              <a:rPr lang="sv-SE" sz="1400" dirty="0" err="1" smtClean="0"/>
              <a:t>theory</a:t>
            </a:r>
            <a:r>
              <a:rPr lang="sv-SE" sz="1400" dirty="0" smtClean="0"/>
              <a:t> - </a:t>
            </a:r>
            <a:r>
              <a:rPr lang="sv-SE" sz="1400" dirty="0" err="1" smtClean="0"/>
              <a:t>shall</a:t>
            </a:r>
            <a:r>
              <a:rPr lang="sv-SE" sz="1400" dirty="0" smtClean="0"/>
              <a:t> be </a:t>
            </a:r>
            <a:r>
              <a:rPr lang="sv-SE" sz="1400" dirty="0" err="1" smtClean="0"/>
              <a:t>operationalised</a:t>
            </a:r>
            <a:r>
              <a:rPr lang="sv-SE" sz="1400" dirty="0" smtClean="0"/>
              <a:t> so </a:t>
            </a:r>
            <a:r>
              <a:rPr lang="sv-SE" sz="1400" dirty="0" err="1" smtClean="0"/>
              <a:t>that</a:t>
            </a:r>
            <a:r>
              <a:rPr lang="sv-SE" sz="1400" dirty="0" smtClean="0"/>
              <a:t> the </a:t>
            </a:r>
            <a:r>
              <a:rPr lang="sv-SE" sz="1400" dirty="0" err="1" smtClean="0"/>
              <a:t>theory</a:t>
            </a:r>
            <a:r>
              <a:rPr lang="sv-SE" sz="1400" dirty="0" smtClean="0"/>
              <a:t> </a:t>
            </a:r>
            <a:r>
              <a:rPr lang="sv-SE" sz="1400" dirty="0" err="1" smtClean="0"/>
              <a:t>can</a:t>
            </a:r>
            <a:r>
              <a:rPr lang="sv-SE" sz="1400" dirty="0" smtClean="0"/>
              <a:t> be </a:t>
            </a:r>
            <a:r>
              <a:rPr lang="sv-SE" sz="1400" dirty="0" err="1" smtClean="0"/>
              <a:t>tested</a:t>
            </a:r>
            <a:endParaRPr lang="sv-SE" sz="1400" dirty="0" smtClean="0"/>
          </a:p>
          <a:p>
            <a:r>
              <a:rPr lang="sv-SE" sz="1400" dirty="0" err="1" smtClean="0"/>
              <a:t>Hypotheses</a:t>
            </a:r>
            <a:r>
              <a:rPr lang="sv-SE" sz="1400" dirty="0" smtClean="0"/>
              <a:t> do not </a:t>
            </a:r>
            <a:r>
              <a:rPr lang="sv-SE" sz="1400" dirty="0" err="1" smtClean="0"/>
              <a:t>contain</a:t>
            </a:r>
            <a:r>
              <a:rPr lang="sv-SE" sz="1400" dirty="0" smtClean="0"/>
              <a:t> </a:t>
            </a:r>
            <a:r>
              <a:rPr lang="sv-SE" sz="1400" dirty="0" err="1" smtClean="0"/>
              <a:t>logical</a:t>
            </a:r>
            <a:r>
              <a:rPr lang="sv-SE" sz="1400" dirty="0" smtClean="0"/>
              <a:t> arguments </a:t>
            </a:r>
            <a:r>
              <a:rPr lang="sv-SE" sz="1400" dirty="0" err="1" smtClean="0"/>
              <a:t>of</a:t>
            </a:r>
            <a:r>
              <a:rPr lang="sv-SE" sz="1400" dirty="0" smtClean="0"/>
              <a:t> </a:t>
            </a:r>
            <a:r>
              <a:rPr lang="sv-SE" sz="1400" dirty="0" err="1" smtClean="0"/>
              <a:t>why</a:t>
            </a:r>
            <a:r>
              <a:rPr lang="sv-SE" sz="1400" dirty="0" smtClean="0"/>
              <a:t> </a:t>
            </a:r>
            <a:r>
              <a:rPr lang="sv-SE" sz="1400" dirty="0" err="1" smtClean="0"/>
              <a:t>certain</a:t>
            </a:r>
            <a:r>
              <a:rPr lang="sv-SE" sz="1400" dirty="0" smtClean="0"/>
              <a:t> </a:t>
            </a:r>
            <a:r>
              <a:rPr lang="sv-SE" sz="1400" dirty="0" err="1" smtClean="0"/>
              <a:t>empirical</a:t>
            </a:r>
            <a:r>
              <a:rPr lang="sv-SE" sz="1400" dirty="0" smtClean="0"/>
              <a:t> relations and </a:t>
            </a:r>
            <a:r>
              <a:rPr lang="sv-SE" sz="1400" dirty="0" err="1" smtClean="0"/>
              <a:t>patterns</a:t>
            </a:r>
            <a:r>
              <a:rPr lang="sv-SE" sz="1400" dirty="0" smtClean="0"/>
              <a:t> </a:t>
            </a:r>
            <a:r>
              <a:rPr lang="sv-SE" sz="1400" dirty="0" err="1" smtClean="0"/>
              <a:t>are</a:t>
            </a:r>
            <a:r>
              <a:rPr lang="sv-SE" sz="1400" dirty="0" smtClean="0"/>
              <a:t> </a:t>
            </a:r>
            <a:r>
              <a:rPr lang="sv-SE" sz="1400" dirty="0" err="1" smtClean="0"/>
              <a:t>expected</a:t>
            </a:r>
            <a:r>
              <a:rPr lang="sv-SE" sz="1400" dirty="0" smtClean="0"/>
              <a:t> to </a:t>
            </a:r>
            <a:r>
              <a:rPr lang="sv-SE" sz="1400" dirty="0" err="1" smtClean="0"/>
              <a:t>occure</a:t>
            </a:r>
            <a:r>
              <a:rPr lang="sv-SE" sz="1400" dirty="0" smtClean="0"/>
              <a:t>. </a:t>
            </a:r>
          </a:p>
          <a:p>
            <a:r>
              <a:rPr lang="sv-SE" sz="1400" dirty="0" err="1" smtClean="0"/>
              <a:t>Hypotheses</a:t>
            </a:r>
            <a:r>
              <a:rPr lang="sv-SE" sz="1400" dirty="0" smtClean="0"/>
              <a:t> </a:t>
            </a:r>
            <a:r>
              <a:rPr lang="sv-SE" sz="1400" dirty="0" err="1" smtClean="0"/>
              <a:t>state</a:t>
            </a:r>
            <a:r>
              <a:rPr lang="sv-SE" sz="1400" dirty="0" smtClean="0"/>
              <a:t> </a:t>
            </a:r>
            <a:r>
              <a:rPr lang="sv-SE" sz="1400" dirty="0" err="1" smtClean="0"/>
              <a:t>what</a:t>
            </a:r>
            <a:r>
              <a:rPr lang="sv-SE" sz="1400" dirty="0" smtClean="0"/>
              <a:t> </a:t>
            </a:r>
            <a:r>
              <a:rPr lang="sv-SE" sz="1400" dirty="0" err="1" smtClean="0"/>
              <a:t>should</a:t>
            </a:r>
            <a:r>
              <a:rPr lang="sv-SE" sz="1400" dirty="0" smtClean="0"/>
              <a:t> </a:t>
            </a:r>
            <a:r>
              <a:rPr lang="sv-SE" sz="1400" dirty="0" err="1" smtClean="0"/>
              <a:t>happen</a:t>
            </a:r>
            <a:r>
              <a:rPr lang="sv-SE" sz="1400" dirty="0" smtClean="0"/>
              <a:t> – not </a:t>
            </a:r>
            <a:r>
              <a:rPr lang="sv-SE" sz="1400" dirty="0" err="1" smtClean="0"/>
              <a:t>why</a:t>
            </a:r>
            <a:endParaRPr lang="sv-SE" sz="1400" dirty="0" smtClean="0"/>
          </a:p>
          <a:p>
            <a:r>
              <a:rPr lang="sv-SE" sz="1400" dirty="0" err="1" smtClean="0"/>
              <a:t>That</a:t>
            </a:r>
            <a:r>
              <a:rPr lang="sv-SE" sz="1400" dirty="0" smtClean="0"/>
              <a:t> is, a </a:t>
            </a:r>
            <a:r>
              <a:rPr lang="sv-SE" sz="1400" dirty="0" err="1" smtClean="0"/>
              <a:t>theory</a:t>
            </a:r>
            <a:r>
              <a:rPr lang="sv-SE" sz="1400" dirty="0" smtClean="0"/>
              <a:t> is not a simple </a:t>
            </a:r>
            <a:r>
              <a:rPr lang="sv-SE" sz="1400" dirty="0" err="1" smtClean="0"/>
              <a:t>statement</a:t>
            </a:r>
            <a:r>
              <a:rPr lang="sv-SE" sz="1400" dirty="0" smtClean="0"/>
              <a:t> in form </a:t>
            </a:r>
            <a:r>
              <a:rPr lang="sv-SE" sz="1400" dirty="0" err="1" smtClean="0"/>
              <a:t>of</a:t>
            </a:r>
            <a:r>
              <a:rPr lang="sv-SE" sz="1400" dirty="0" smtClean="0"/>
              <a:t> a </a:t>
            </a:r>
            <a:r>
              <a:rPr lang="sv-SE" sz="1400" dirty="0" err="1" smtClean="0"/>
              <a:t>hypothesis</a:t>
            </a:r>
            <a:endParaRPr lang="sv-SE" sz="1400" dirty="0"/>
          </a:p>
        </p:txBody>
      </p:sp>
      <p:sp>
        <p:nvSpPr>
          <p:cNvPr id="4" name="TextBox 3"/>
          <p:cNvSpPr txBox="1"/>
          <p:nvPr/>
        </p:nvSpPr>
        <p:spPr>
          <a:xfrm>
            <a:off x="6140200" y="4365925"/>
            <a:ext cx="1944216" cy="300082"/>
          </a:xfrm>
          <a:prstGeom prst="rect">
            <a:avLst/>
          </a:prstGeom>
          <a:noFill/>
        </p:spPr>
        <p:txBody>
          <a:bodyPr wrap="square" rtlCol="0">
            <a:spAutoFit/>
          </a:bodyPr>
          <a:lstStyle/>
          <a:p>
            <a:r>
              <a:rPr lang="sv-SE" sz="1350" dirty="0" smtClean="0"/>
              <a:t>(Sutton&amp; </a:t>
            </a:r>
            <a:r>
              <a:rPr lang="sv-SE" sz="1350" dirty="0" err="1" smtClean="0"/>
              <a:t>Straw</a:t>
            </a:r>
            <a:r>
              <a:rPr lang="sv-SE" sz="1350" dirty="0" smtClean="0"/>
              <a:t>, 1995)</a:t>
            </a:r>
            <a:endParaRPr lang="sv-SE" sz="1350" dirty="0"/>
          </a:p>
        </p:txBody>
      </p:sp>
    </p:spTree>
    <p:extLst>
      <p:ext uri="{BB962C8B-B14F-4D97-AF65-F5344CB8AC3E}">
        <p14:creationId xmlns:p14="http://schemas.microsoft.com/office/powerpoint/2010/main" val="33156547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err="1"/>
              <a:t>Hypotheses</a:t>
            </a:r>
            <a:r>
              <a:rPr lang="sv-SE" sz="2400" dirty="0"/>
              <a:t> </a:t>
            </a:r>
            <a:r>
              <a:rPr lang="sv-SE" sz="2400" dirty="0" err="1"/>
              <a:t>are</a:t>
            </a:r>
            <a:r>
              <a:rPr lang="sv-SE" sz="2400" dirty="0"/>
              <a:t> not a </a:t>
            </a:r>
            <a:r>
              <a:rPr lang="sv-SE" sz="2400" dirty="0" err="1" smtClean="0"/>
              <a:t>theory</a:t>
            </a:r>
            <a:r>
              <a:rPr lang="sv-SE" sz="2400" dirty="0" smtClean="0"/>
              <a:t> 2(3)</a:t>
            </a:r>
            <a:endParaRPr lang="sv-SE" sz="2700" dirty="0"/>
          </a:p>
        </p:txBody>
      </p:sp>
      <p:sp>
        <p:nvSpPr>
          <p:cNvPr id="3" name="Content Placeholder 2"/>
          <p:cNvSpPr>
            <a:spLocks noGrp="1"/>
          </p:cNvSpPr>
          <p:nvPr>
            <p:ph idx="1"/>
          </p:nvPr>
        </p:nvSpPr>
        <p:spPr>
          <a:xfrm>
            <a:off x="791999" y="1275534"/>
            <a:ext cx="7765667" cy="3240432"/>
          </a:xfrm>
        </p:spPr>
        <p:txBody>
          <a:bodyPr>
            <a:normAutofit/>
          </a:bodyPr>
          <a:lstStyle/>
          <a:p>
            <a:r>
              <a:rPr lang="en-US" sz="1500" dirty="0"/>
              <a:t>Theory is not the same as a </a:t>
            </a:r>
            <a:r>
              <a:rPr lang="en-US" sz="1500" b="1" dirty="0" smtClean="0"/>
              <a:t>hypothesis</a:t>
            </a:r>
            <a:r>
              <a:rPr lang="en-US" sz="1500" dirty="0" smtClean="0"/>
              <a:t> </a:t>
            </a:r>
          </a:p>
          <a:p>
            <a:r>
              <a:rPr lang="en-US" sz="1500" dirty="0" smtClean="0"/>
              <a:t>A </a:t>
            </a:r>
            <a:r>
              <a:rPr lang="en-US" sz="1500" dirty="0"/>
              <a:t>theory provides an </a:t>
            </a:r>
            <a:r>
              <a:rPr lang="en-US" sz="1500" b="1" dirty="0"/>
              <a:t>explanatory framework for some </a:t>
            </a:r>
            <a:r>
              <a:rPr lang="en-US" sz="1500" b="1" dirty="0" smtClean="0"/>
              <a:t>observation</a:t>
            </a:r>
          </a:p>
          <a:p>
            <a:r>
              <a:rPr lang="en-US" sz="1500" dirty="0" smtClean="0"/>
              <a:t>From </a:t>
            </a:r>
            <a:r>
              <a:rPr lang="en-US" sz="1500" dirty="0"/>
              <a:t>the assumptions of the explanation </a:t>
            </a:r>
            <a:r>
              <a:rPr lang="en-US" sz="1500" b="1" dirty="0"/>
              <a:t>follows a number of possible hypotheses that can be tested</a:t>
            </a:r>
            <a:r>
              <a:rPr lang="en-US" sz="1500" dirty="0"/>
              <a:t> in order to provide support for, or challenge, the theory.</a:t>
            </a:r>
            <a:endParaRPr lang="sv-SE" sz="1500" dirty="0"/>
          </a:p>
        </p:txBody>
      </p:sp>
      <p:sp>
        <p:nvSpPr>
          <p:cNvPr id="4" name="TextBox 3"/>
          <p:cNvSpPr txBox="1"/>
          <p:nvPr/>
        </p:nvSpPr>
        <p:spPr>
          <a:xfrm>
            <a:off x="7045956" y="4417225"/>
            <a:ext cx="1253446" cy="300082"/>
          </a:xfrm>
          <a:prstGeom prst="rect">
            <a:avLst/>
          </a:prstGeom>
          <a:noFill/>
        </p:spPr>
        <p:txBody>
          <a:bodyPr wrap="square" rtlCol="0">
            <a:spAutoFit/>
          </a:bodyPr>
          <a:lstStyle/>
          <a:p>
            <a:r>
              <a:rPr lang="sv-SE" sz="1350" dirty="0"/>
              <a:t>(Wikipedia)</a:t>
            </a:r>
          </a:p>
        </p:txBody>
      </p:sp>
    </p:spTree>
    <p:extLst>
      <p:ext uri="{BB962C8B-B14F-4D97-AF65-F5344CB8AC3E}">
        <p14:creationId xmlns:p14="http://schemas.microsoft.com/office/powerpoint/2010/main" val="126363555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400" dirty="0" err="1"/>
              <a:t>Hypotheses</a:t>
            </a:r>
            <a:r>
              <a:rPr lang="sv-SE" sz="2400" dirty="0"/>
              <a:t> </a:t>
            </a:r>
            <a:r>
              <a:rPr lang="sv-SE" sz="2400" dirty="0" err="1"/>
              <a:t>are</a:t>
            </a:r>
            <a:r>
              <a:rPr lang="sv-SE" sz="2400" dirty="0"/>
              <a:t> not a </a:t>
            </a:r>
            <a:r>
              <a:rPr lang="sv-SE" sz="2400" dirty="0" err="1" smtClean="0"/>
              <a:t>theory</a:t>
            </a:r>
            <a:r>
              <a:rPr lang="sv-SE" sz="2400" dirty="0" smtClean="0"/>
              <a:t> 3(3)</a:t>
            </a:r>
            <a:endParaRPr lang="sv-SE" sz="2700" dirty="0"/>
          </a:p>
        </p:txBody>
      </p:sp>
      <p:sp>
        <p:nvSpPr>
          <p:cNvPr id="3" name="Content Placeholder 2"/>
          <p:cNvSpPr>
            <a:spLocks noGrp="1"/>
          </p:cNvSpPr>
          <p:nvPr>
            <p:ph idx="1"/>
          </p:nvPr>
        </p:nvSpPr>
        <p:spPr>
          <a:xfrm>
            <a:off x="791999" y="1275534"/>
            <a:ext cx="7765667" cy="3240432"/>
          </a:xfrm>
        </p:spPr>
        <p:txBody>
          <a:bodyPr>
            <a:normAutofit/>
          </a:bodyPr>
          <a:lstStyle/>
          <a:p>
            <a:r>
              <a:rPr lang="en-US" sz="1500" dirty="0" smtClean="0"/>
              <a:t>A hypothesis connects:</a:t>
            </a:r>
          </a:p>
          <a:p>
            <a:pPr lvl="1"/>
            <a:r>
              <a:rPr lang="en-US" sz="1500" dirty="0" smtClean="0"/>
              <a:t>the theoretical work presenting logical connected arguments, and </a:t>
            </a:r>
          </a:p>
          <a:p>
            <a:pPr lvl="1"/>
            <a:r>
              <a:rPr lang="en-US" sz="1500" dirty="0" smtClean="0"/>
              <a:t>the empirical world showing empirical relationships and patterns in data</a:t>
            </a:r>
          </a:p>
        </p:txBody>
      </p:sp>
    </p:spTree>
    <p:extLst>
      <p:ext uri="{BB962C8B-B14F-4D97-AF65-F5344CB8AC3E}">
        <p14:creationId xmlns:p14="http://schemas.microsoft.com/office/powerpoint/2010/main" val="12320009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More</a:t>
            </a:r>
            <a:r>
              <a:rPr lang="sv-SE" dirty="0" smtClean="0"/>
              <a:t> </a:t>
            </a:r>
            <a:r>
              <a:rPr lang="sv-SE" dirty="0" err="1" smtClean="0"/>
              <a:t>about</a:t>
            </a:r>
            <a:r>
              <a:rPr lang="sv-SE" dirty="0" smtClean="0"/>
              <a:t> </a:t>
            </a:r>
            <a:r>
              <a:rPr lang="sv-SE" dirty="0" err="1" smtClean="0"/>
              <a:t>theories</a:t>
            </a:r>
            <a:r>
              <a:rPr lang="sv-SE" dirty="0" smtClean="0"/>
              <a:t> </a:t>
            </a:r>
            <a:endParaRPr lang="sv-SE" dirty="0"/>
          </a:p>
        </p:txBody>
      </p:sp>
      <p:sp>
        <p:nvSpPr>
          <p:cNvPr id="3" name="Content Placeholder 2"/>
          <p:cNvSpPr>
            <a:spLocks noGrp="1"/>
          </p:cNvSpPr>
          <p:nvPr>
            <p:ph idx="1"/>
          </p:nvPr>
        </p:nvSpPr>
        <p:spPr/>
        <p:txBody>
          <a:bodyPr>
            <a:normAutofit/>
          </a:bodyPr>
          <a:lstStyle/>
          <a:p>
            <a:r>
              <a:rPr lang="sv-SE" sz="1400" dirty="0" err="1" smtClean="0"/>
              <a:t>Weick</a:t>
            </a:r>
            <a:r>
              <a:rPr lang="sv-SE" sz="1400" dirty="0" smtClean="0"/>
              <a:t>: ”A </a:t>
            </a:r>
            <a:r>
              <a:rPr lang="sv-SE" sz="1400" dirty="0" err="1" smtClean="0"/>
              <a:t>good</a:t>
            </a:r>
            <a:r>
              <a:rPr lang="sv-SE" sz="1400" dirty="0" smtClean="0"/>
              <a:t> </a:t>
            </a:r>
            <a:r>
              <a:rPr lang="sv-SE" sz="1400" dirty="0" err="1" smtClean="0"/>
              <a:t>theory</a:t>
            </a:r>
            <a:r>
              <a:rPr lang="sv-SE" sz="1400" dirty="0" smtClean="0"/>
              <a:t> </a:t>
            </a:r>
            <a:r>
              <a:rPr lang="sv-SE" sz="1400" dirty="0" err="1" smtClean="0"/>
              <a:t>explain</a:t>
            </a:r>
            <a:r>
              <a:rPr lang="sv-SE" sz="1400" dirty="0" smtClean="0"/>
              <a:t>, </a:t>
            </a:r>
            <a:r>
              <a:rPr lang="sv-SE" sz="1400" dirty="0" err="1" smtClean="0"/>
              <a:t>predicts</a:t>
            </a:r>
            <a:r>
              <a:rPr lang="sv-SE" sz="1400" dirty="0" smtClean="0"/>
              <a:t> and </a:t>
            </a:r>
            <a:r>
              <a:rPr lang="sv-SE" sz="1400" dirty="0" err="1" smtClean="0"/>
              <a:t>delights</a:t>
            </a:r>
            <a:r>
              <a:rPr lang="sv-SE" sz="1400" dirty="0" smtClean="0"/>
              <a:t>”</a:t>
            </a:r>
            <a:endParaRPr lang="sv-SE" sz="1400" dirty="0"/>
          </a:p>
          <a:p>
            <a:r>
              <a:rPr lang="sv-SE" sz="1400" dirty="0" err="1" smtClean="0"/>
              <a:t>That</a:t>
            </a:r>
            <a:r>
              <a:rPr lang="sv-SE" sz="1400" dirty="0" smtClean="0"/>
              <a:t> is, a </a:t>
            </a:r>
            <a:r>
              <a:rPr lang="sv-SE" sz="1400" dirty="0" err="1" smtClean="0"/>
              <a:t>theory</a:t>
            </a:r>
            <a:r>
              <a:rPr lang="sv-SE" sz="1400" dirty="0" smtClean="0"/>
              <a:t> </a:t>
            </a:r>
            <a:r>
              <a:rPr lang="sv-SE" sz="1400" dirty="0" err="1" smtClean="0"/>
              <a:t>can</a:t>
            </a:r>
            <a:r>
              <a:rPr lang="sv-SE" sz="1400" dirty="0" smtClean="0"/>
              <a:t> show </a:t>
            </a:r>
            <a:r>
              <a:rPr lang="sv-SE" sz="1400" dirty="0" err="1" smtClean="0"/>
              <a:t>us</a:t>
            </a:r>
            <a:r>
              <a:rPr lang="sv-SE" sz="1400" dirty="0" smtClean="0"/>
              <a:t> relationships </a:t>
            </a:r>
            <a:r>
              <a:rPr lang="sv-SE" sz="1400" dirty="0" err="1" smtClean="0"/>
              <a:t>that</a:t>
            </a:r>
            <a:r>
              <a:rPr lang="sv-SE" sz="1400" dirty="0" smtClean="0"/>
              <a:t> </a:t>
            </a:r>
            <a:r>
              <a:rPr lang="sv-SE" sz="1400" dirty="0" err="1" smtClean="0"/>
              <a:t>we</a:t>
            </a:r>
            <a:r>
              <a:rPr lang="sv-SE" sz="1400" dirty="0" smtClean="0"/>
              <a:t> </a:t>
            </a:r>
            <a:r>
              <a:rPr lang="sv-SE" sz="1400" dirty="0" err="1" smtClean="0"/>
              <a:t>cannot</a:t>
            </a:r>
            <a:r>
              <a:rPr lang="sv-SE" sz="1400" dirty="0" smtClean="0"/>
              <a:t> </a:t>
            </a:r>
            <a:r>
              <a:rPr lang="sv-SE" sz="1400" dirty="0" err="1" smtClean="0"/>
              <a:t>observe</a:t>
            </a:r>
            <a:r>
              <a:rPr lang="sv-SE" sz="1400" dirty="0" smtClean="0"/>
              <a:t> </a:t>
            </a:r>
            <a:r>
              <a:rPr lang="sv-SE" sz="1400" dirty="0" err="1" smtClean="0"/>
              <a:t>with</a:t>
            </a:r>
            <a:r>
              <a:rPr lang="sv-SE" sz="1400" dirty="0" smtClean="0"/>
              <a:t> </a:t>
            </a:r>
            <a:r>
              <a:rPr lang="sv-SE" sz="1400" dirty="0" err="1" smtClean="0"/>
              <a:t>our</a:t>
            </a:r>
            <a:r>
              <a:rPr lang="sv-SE" sz="1400" dirty="0" smtClean="0"/>
              <a:t> </a:t>
            </a:r>
            <a:r>
              <a:rPr lang="sv-SE" sz="1400" dirty="0" err="1" smtClean="0"/>
              <a:t>eyes</a:t>
            </a:r>
            <a:r>
              <a:rPr lang="sv-SE" sz="1400" dirty="0" smtClean="0"/>
              <a:t> or </a:t>
            </a:r>
            <a:r>
              <a:rPr lang="sv-SE" sz="1400" dirty="0" err="1" smtClean="0"/>
              <a:t>that</a:t>
            </a:r>
            <a:r>
              <a:rPr lang="sv-SE" sz="1400" dirty="0" smtClean="0"/>
              <a:t> </a:t>
            </a:r>
            <a:r>
              <a:rPr lang="sv-SE" sz="1400" dirty="0" err="1" smtClean="0"/>
              <a:t>contradicts</a:t>
            </a:r>
            <a:r>
              <a:rPr lang="sv-SE" sz="1400" dirty="0" smtClean="0"/>
              <a:t> </a:t>
            </a:r>
            <a:r>
              <a:rPr lang="sv-SE" sz="1400" dirty="0" err="1" smtClean="0"/>
              <a:t>our</a:t>
            </a:r>
            <a:r>
              <a:rPr lang="sv-SE" sz="1400" dirty="0" smtClean="0"/>
              <a:t> common sense</a:t>
            </a:r>
            <a:endParaRPr lang="sv-SE" sz="1400" dirty="0"/>
          </a:p>
        </p:txBody>
      </p:sp>
    </p:spTree>
    <p:extLst>
      <p:ext uri="{BB962C8B-B14F-4D97-AF65-F5344CB8AC3E}">
        <p14:creationId xmlns:p14="http://schemas.microsoft.com/office/powerpoint/2010/main" val="3961176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err="1"/>
              <a:t>Common</a:t>
            </a:r>
            <a:r>
              <a:rPr lang="sv-SE" sz="2700" dirty="0"/>
              <a:t> IS </a:t>
            </a:r>
            <a:r>
              <a:rPr lang="sv-SE" sz="2700" dirty="0" err="1"/>
              <a:t>theories</a:t>
            </a:r>
            <a:endParaRPr lang="sv-SE" sz="2700" dirty="0"/>
          </a:p>
        </p:txBody>
      </p:sp>
      <p:sp>
        <p:nvSpPr>
          <p:cNvPr id="3" name="Content Placeholder 2"/>
          <p:cNvSpPr>
            <a:spLocks noGrp="1"/>
          </p:cNvSpPr>
          <p:nvPr>
            <p:ph idx="1"/>
          </p:nvPr>
        </p:nvSpPr>
        <p:spPr>
          <a:xfrm>
            <a:off x="983329" y="1434637"/>
            <a:ext cx="6172200" cy="2451720"/>
          </a:xfrm>
        </p:spPr>
        <p:txBody>
          <a:bodyPr>
            <a:normAutofit fontScale="25000" lnSpcReduction="20000"/>
          </a:bodyPr>
          <a:lstStyle/>
          <a:p>
            <a:r>
              <a:rPr lang="sv-SE" sz="4600" dirty="0"/>
              <a:t>Technology Acceptance Model</a:t>
            </a:r>
          </a:p>
          <a:p>
            <a:r>
              <a:rPr lang="sv-SE" sz="4600" dirty="0" err="1"/>
              <a:t>Resource</a:t>
            </a:r>
            <a:r>
              <a:rPr lang="sv-SE" sz="4600" dirty="0"/>
              <a:t> </a:t>
            </a:r>
            <a:r>
              <a:rPr lang="sv-SE" sz="4600" dirty="0" err="1"/>
              <a:t>Based</a:t>
            </a:r>
            <a:r>
              <a:rPr lang="sv-SE" sz="4600" dirty="0"/>
              <a:t> </a:t>
            </a:r>
            <a:r>
              <a:rPr lang="sv-SE" sz="4600" dirty="0" err="1"/>
              <a:t>View</a:t>
            </a:r>
            <a:endParaRPr lang="sv-SE" sz="4600" dirty="0"/>
          </a:p>
          <a:p>
            <a:r>
              <a:rPr lang="sv-SE" sz="4600" dirty="0"/>
              <a:t>Theory of Reasoned Action</a:t>
            </a:r>
          </a:p>
          <a:p>
            <a:r>
              <a:rPr lang="sv-SE" sz="4600" dirty="0"/>
              <a:t>Theory of Planned Bahavior</a:t>
            </a:r>
          </a:p>
          <a:p>
            <a:r>
              <a:rPr lang="sv-SE" sz="4600" dirty="0"/>
              <a:t>Diffusion of innovation theory</a:t>
            </a:r>
          </a:p>
          <a:p>
            <a:r>
              <a:rPr lang="sv-SE" sz="4600" dirty="0"/>
              <a:t>…</a:t>
            </a:r>
          </a:p>
          <a:p>
            <a:endParaRPr lang="sv-SE" dirty="0" smtClean="0"/>
          </a:p>
          <a:p>
            <a:endParaRPr lang="sv-SE" dirty="0"/>
          </a:p>
        </p:txBody>
      </p:sp>
      <p:sp>
        <p:nvSpPr>
          <p:cNvPr id="4" name="TextBox 3"/>
          <p:cNvSpPr txBox="1"/>
          <p:nvPr/>
        </p:nvSpPr>
        <p:spPr>
          <a:xfrm>
            <a:off x="4409982" y="4035504"/>
            <a:ext cx="3266982" cy="1131079"/>
          </a:xfrm>
          <a:prstGeom prst="rect">
            <a:avLst/>
          </a:prstGeom>
          <a:noFill/>
        </p:spPr>
        <p:txBody>
          <a:bodyPr wrap="square" rtlCol="0">
            <a:spAutoFit/>
          </a:bodyPr>
          <a:lstStyle/>
          <a:p>
            <a:r>
              <a:rPr lang="sv-SE" sz="1350" dirty="0"/>
              <a:t>[</a:t>
            </a:r>
            <a:r>
              <a:rPr lang="en-US" sz="1350" dirty="0"/>
              <a:t>Lim, S., </a:t>
            </a:r>
            <a:r>
              <a:rPr lang="en-US" sz="1350" dirty="0" err="1"/>
              <a:t>Saldanha</a:t>
            </a:r>
            <a:r>
              <a:rPr lang="en-US" sz="1350" dirty="0"/>
              <a:t>, T., </a:t>
            </a:r>
            <a:r>
              <a:rPr lang="en-US" sz="1350" dirty="0" err="1"/>
              <a:t>Malladi</a:t>
            </a:r>
            <a:r>
              <a:rPr lang="en-US" sz="1350" dirty="0"/>
              <a:t>, S., &amp; Melville, N. P. (2009). Theories Used in Information Systems Research: Identifying Theory Networks in Leading IS Journals.]</a:t>
            </a:r>
          </a:p>
          <a:p>
            <a:endParaRPr lang="sv-SE" sz="1350" dirty="0"/>
          </a:p>
        </p:txBody>
      </p:sp>
    </p:spTree>
    <p:extLst>
      <p:ext uri="{BB962C8B-B14F-4D97-AF65-F5344CB8AC3E}">
        <p14:creationId xmlns:p14="http://schemas.microsoft.com/office/powerpoint/2010/main" val="38568053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885342" y="634481"/>
            <a:ext cx="7728721" cy="596700"/>
          </a:xfrm>
        </p:spPr>
        <p:txBody>
          <a:bodyPr>
            <a:normAutofit fontScale="90000"/>
          </a:bodyPr>
          <a:lstStyle/>
          <a:p>
            <a:r>
              <a:rPr lang="sv-SE" dirty="0" smtClean="0"/>
              <a:t>Vanligaste teorierna inom IS-området</a:t>
            </a:r>
            <a:endParaRPr lang="sv-SE" dirty="0"/>
          </a:p>
        </p:txBody>
      </p:sp>
      <p:sp>
        <p:nvSpPr>
          <p:cNvPr id="3" name="Content Placeholder 2"/>
          <p:cNvSpPr>
            <a:spLocks noGrp="1"/>
          </p:cNvSpPr>
          <p:nvPr>
            <p:ph idx="1"/>
          </p:nvPr>
        </p:nvSpPr>
        <p:spPr>
          <a:xfrm>
            <a:off x="885342" y="1374234"/>
            <a:ext cx="3548887" cy="2187854"/>
          </a:xfrm>
        </p:spPr>
        <p:txBody>
          <a:bodyPr>
            <a:normAutofit fontScale="40000" lnSpcReduction="20000"/>
          </a:bodyPr>
          <a:lstStyle/>
          <a:p>
            <a:r>
              <a:rPr lang="sv-SE" sz="3600" dirty="0" smtClean="0"/>
              <a:t>Technology Acceptance Model</a:t>
            </a:r>
          </a:p>
          <a:p>
            <a:r>
              <a:rPr lang="sv-SE" sz="3600" dirty="0" smtClean="0"/>
              <a:t>Resource Based View of the Firm</a:t>
            </a:r>
          </a:p>
          <a:p>
            <a:r>
              <a:rPr lang="sv-SE" sz="3600" dirty="0" smtClean="0"/>
              <a:t>Game Theory</a:t>
            </a:r>
          </a:p>
          <a:p>
            <a:r>
              <a:rPr lang="sv-SE" sz="3600" dirty="0" smtClean="0"/>
              <a:t>Cognitive Fit</a:t>
            </a:r>
          </a:p>
          <a:p>
            <a:r>
              <a:rPr lang="sv-SE" sz="3600" dirty="0" smtClean="0"/>
              <a:t>Decision Theory</a:t>
            </a:r>
          </a:p>
          <a:p>
            <a:endParaRPr lang="sv-SE" sz="1500" dirty="0"/>
          </a:p>
          <a:p>
            <a:pPr marL="0" indent="0">
              <a:buNone/>
            </a:pPr>
            <a:endParaRPr lang="sv-SE" sz="1500" dirty="0"/>
          </a:p>
          <a:p>
            <a:endParaRPr lang="sv-SE" dirty="0" smtClean="0"/>
          </a:p>
          <a:p>
            <a:endParaRPr lang="sv-SE" dirty="0"/>
          </a:p>
        </p:txBody>
      </p:sp>
      <p:sp>
        <p:nvSpPr>
          <p:cNvPr id="4" name="TextBox 3"/>
          <p:cNvSpPr txBox="1"/>
          <p:nvPr/>
        </p:nvSpPr>
        <p:spPr>
          <a:xfrm>
            <a:off x="4310743" y="4220170"/>
            <a:ext cx="4662459" cy="923330"/>
          </a:xfrm>
          <a:prstGeom prst="rect">
            <a:avLst/>
          </a:prstGeom>
          <a:noFill/>
        </p:spPr>
        <p:txBody>
          <a:bodyPr wrap="square" rtlCol="0">
            <a:spAutoFit/>
          </a:bodyPr>
          <a:lstStyle/>
          <a:p>
            <a:r>
              <a:rPr lang="sv-SE" sz="1350" dirty="0"/>
              <a:t>[</a:t>
            </a:r>
            <a:r>
              <a:rPr lang="en-US" sz="1350" dirty="0"/>
              <a:t>Lim, S., </a:t>
            </a:r>
            <a:r>
              <a:rPr lang="en-US" sz="1350" dirty="0" err="1"/>
              <a:t>Saldanha</a:t>
            </a:r>
            <a:r>
              <a:rPr lang="en-US" sz="1350" dirty="0"/>
              <a:t>, T., </a:t>
            </a:r>
            <a:r>
              <a:rPr lang="en-US" sz="1350" dirty="0" err="1"/>
              <a:t>Malladi</a:t>
            </a:r>
            <a:r>
              <a:rPr lang="en-US" sz="1350" dirty="0"/>
              <a:t>, S., &amp; Melville, N. P. (2009). Theories Used in Information Systems Research: Identifying Theory Networks in Leading IS Journals.]</a:t>
            </a:r>
          </a:p>
          <a:p>
            <a:endParaRPr lang="sv-SE" sz="1350" dirty="0"/>
          </a:p>
        </p:txBody>
      </p:sp>
      <p:sp>
        <p:nvSpPr>
          <p:cNvPr id="5" name="Content Placeholder 2"/>
          <p:cNvSpPr txBox="1">
            <a:spLocks/>
          </p:cNvSpPr>
          <p:nvPr/>
        </p:nvSpPr>
        <p:spPr>
          <a:xfrm>
            <a:off x="4623694" y="1374234"/>
            <a:ext cx="4826116" cy="2404533"/>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4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sv-SE" sz="1400" dirty="0" smtClean="0"/>
              <a:t>Theory </a:t>
            </a:r>
            <a:r>
              <a:rPr lang="sv-SE" sz="1400" dirty="0"/>
              <a:t>of Reasoned Action</a:t>
            </a:r>
          </a:p>
          <a:p>
            <a:r>
              <a:rPr lang="sv-SE" sz="1400" dirty="0" smtClean="0"/>
              <a:t>Transaction Cost Theory</a:t>
            </a:r>
          </a:p>
          <a:p>
            <a:r>
              <a:rPr lang="sv-SE" sz="1400" dirty="0" smtClean="0"/>
              <a:t>Media Richness Theory</a:t>
            </a:r>
          </a:p>
          <a:p>
            <a:r>
              <a:rPr lang="sv-SE" sz="1400" dirty="0" smtClean="0"/>
              <a:t>Innovation Diffusion Theory</a:t>
            </a:r>
          </a:p>
          <a:p>
            <a:endParaRPr lang="sv-SE" sz="1500" dirty="0" smtClean="0"/>
          </a:p>
          <a:p>
            <a:pPr marL="0" indent="0">
              <a:buFont typeface="Verdana" pitchFamily="34" charset="0"/>
              <a:buNone/>
            </a:pPr>
            <a:endParaRPr lang="sv-SE" sz="1500" dirty="0" smtClean="0"/>
          </a:p>
          <a:p>
            <a:endParaRPr lang="sv-SE" dirty="0" smtClean="0"/>
          </a:p>
          <a:p>
            <a:endParaRPr lang="sv-SE" dirty="0"/>
          </a:p>
        </p:txBody>
      </p:sp>
    </p:spTree>
    <p:extLst>
      <p:ext uri="{BB962C8B-B14F-4D97-AF65-F5344CB8AC3E}">
        <p14:creationId xmlns:p14="http://schemas.microsoft.com/office/powerpoint/2010/main" val="11806461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Agency theory</a:t>
            </a:r>
          </a:p>
        </p:txBody>
      </p:sp>
      <p:sp>
        <p:nvSpPr>
          <p:cNvPr id="3" name="Content Placeholder 2"/>
          <p:cNvSpPr>
            <a:spLocks noGrp="1"/>
          </p:cNvSpPr>
          <p:nvPr>
            <p:ph idx="1"/>
          </p:nvPr>
        </p:nvSpPr>
        <p:spPr>
          <a:xfrm>
            <a:off x="791999" y="1275534"/>
            <a:ext cx="7688885" cy="3240432"/>
          </a:xfrm>
        </p:spPr>
        <p:txBody>
          <a:bodyPr>
            <a:noAutofit/>
          </a:bodyPr>
          <a:lstStyle/>
          <a:p>
            <a:r>
              <a:rPr lang="en-GB" sz="1500" b="1" i="1" dirty="0"/>
              <a:t>Agency </a:t>
            </a:r>
            <a:r>
              <a:rPr lang="en-GB" sz="1500" b="1" i="1" dirty="0" smtClean="0"/>
              <a:t>theory </a:t>
            </a:r>
            <a:r>
              <a:rPr lang="en-GB" sz="1500" dirty="0"/>
              <a:t>is concerned with </a:t>
            </a:r>
            <a:r>
              <a:rPr lang="en-GB" sz="1500" b="1" dirty="0"/>
              <a:t>problems about conflicts between people with different interests in the same assets </a:t>
            </a:r>
          </a:p>
          <a:p>
            <a:r>
              <a:rPr lang="en-GB" sz="1500" dirty="0"/>
              <a:t>For example, the </a:t>
            </a:r>
            <a:r>
              <a:rPr lang="en-GB" sz="1500" b="1" dirty="0"/>
              <a:t>owners of a company (principals) may have different interests than its managers (agents of the principals). </a:t>
            </a:r>
          </a:p>
        </p:txBody>
      </p:sp>
      <p:sp>
        <p:nvSpPr>
          <p:cNvPr id="4" name="TextBox 3"/>
          <p:cNvSpPr txBox="1"/>
          <p:nvPr/>
        </p:nvSpPr>
        <p:spPr>
          <a:xfrm>
            <a:off x="6091870" y="4417225"/>
            <a:ext cx="2109810" cy="300082"/>
          </a:xfrm>
          <a:prstGeom prst="rect">
            <a:avLst/>
          </a:prstGeom>
          <a:noFill/>
        </p:spPr>
        <p:txBody>
          <a:bodyPr wrap="square" rtlCol="0">
            <a:spAutoFit/>
          </a:bodyPr>
          <a:lstStyle/>
          <a:p>
            <a:r>
              <a:rPr lang="en-GB" sz="1350" dirty="0"/>
              <a:t>(</a:t>
            </a:r>
            <a:r>
              <a:rPr lang="en-GB" sz="1350" dirty="0" err="1"/>
              <a:t>Eisenhardt</a:t>
            </a:r>
            <a:r>
              <a:rPr lang="en-GB" sz="1350" dirty="0"/>
              <a:t>, 1989)</a:t>
            </a:r>
            <a:endParaRPr lang="sv-SE" sz="1350" dirty="0"/>
          </a:p>
        </p:txBody>
      </p:sp>
    </p:spTree>
    <p:extLst>
      <p:ext uri="{BB962C8B-B14F-4D97-AF65-F5344CB8AC3E}">
        <p14:creationId xmlns:p14="http://schemas.microsoft.com/office/powerpoint/2010/main" val="1202608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Definitional knowledge</a:t>
            </a:r>
          </a:p>
        </p:txBody>
      </p:sp>
      <p:sp>
        <p:nvSpPr>
          <p:cNvPr id="3" name="Content Placeholder 2"/>
          <p:cNvSpPr>
            <a:spLocks noGrp="1"/>
          </p:cNvSpPr>
          <p:nvPr>
            <p:ph idx="1"/>
          </p:nvPr>
        </p:nvSpPr>
        <p:spPr>
          <a:xfrm>
            <a:off x="792000" y="1275534"/>
            <a:ext cx="7535322" cy="3240432"/>
          </a:xfrm>
        </p:spPr>
        <p:txBody>
          <a:bodyPr>
            <a:normAutofit/>
          </a:bodyPr>
          <a:lstStyle/>
          <a:p>
            <a:pPr hangingPunct="0"/>
            <a:r>
              <a:rPr lang="en-GB" sz="1500" dirty="0" smtClean="0"/>
              <a:t>Examples </a:t>
            </a:r>
            <a:r>
              <a:rPr lang="en-GB" sz="1500" dirty="0"/>
              <a:t>of </a:t>
            </a:r>
            <a:r>
              <a:rPr lang="en-GB" sz="1500" b="1" i="1" dirty="0"/>
              <a:t>definitional knowledge</a:t>
            </a:r>
            <a:r>
              <a:rPr lang="en-GB" sz="1500" dirty="0"/>
              <a:t>:</a:t>
            </a:r>
            <a:endParaRPr lang="sv-SE" sz="1500" dirty="0"/>
          </a:p>
          <a:p>
            <a:pPr lvl="1" hangingPunct="0">
              <a:lnSpc>
                <a:spcPct val="150000"/>
              </a:lnSpc>
            </a:pPr>
            <a:r>
              <a:rPr lang="en-GB" sz="1500" dirty="0"/>
              <a:t>A </a:t>
            </a:r>
            <a:r>
              <a:rPr lang="en-GB" sz="1500" i="1" dirty="0"/>
              <a:t>right triangle </a:t>
            </a:r>
            <a:r>
              <a:rPr lang="en-GB" sz="1500" dirty="0"/>
              <a:t>is a triangle in which one angle is a right angle</a:t>
            </a:r>
            <a:endParaRPr lang="sv-SE" sz="1500" dirty="0"/>
          </a:p>
          <a:p>
            <a:pPr lvl="1">
              <a:lnSpc>
                <a:spcPct val="150000"/>
              </a:lnSpc>
            </a:pPr>
            <a:r>
              <a:rPr lang="en-GB" sz="1500" dirty="0"/>
              <a:t>A </a:t>
            </a:r>
            <a:r>
              <a:rPr lang="en-GB" sz="1500" i="1" dirty="0"/>
              <a:t>unicorn</a:t>
            </a:r>
            <a:r>
              <a:rPr lang="en-GB" sz="1500" dirty="0"/>
              <a:t> is a mythical creature depicted as a white horse with a large, pointed, spiralling horn projecting from its forehead</a:t>
            </a:r>
          </a:p>
          <a:p>
            <a:pPr lvl="1">
              <a:lnSpc>
                <a:spcPct val="150000"/>
              </a:lnSpc>
            </a:pPr>
            <a:r>
              <a:rPr lang="en-GB" sz="1500" dirty="0"/>
              <a:t>A </a:t>
            </a:r>
            <a:r>
              <a:rPr lang="en-GB" sz="1500" i="1" dirty="0"/>
              <a:t>relation is in third normal form,</a:t>
            </a:r>
            <a:r>
              <a:rPr lang="en-GB" sz="1500" dirty="0"/>
              <a:t> within relational database theory, if all of its attributes are dependent on the key, the whole key and nothing but the key</a:t>
            </a:r>
            <a:endParaRPr lang="sv-SE" sz="1500" dirty="0"/>
          </a:p>
          <a:p>
            <a:pPr marL="342900" lvl="1" indent="0">
              <a:buNone/>
            </a:pPr>
            <a:endParaRPr lang="sv-SE" sz="1350" dirty="0"/>
          </a:p>
          <a:p>
            <a:endParaRPr lang="sv-SE" dirty="0"/>
          </a:p>
        </p:txBody>
      </p:sp>
    </p:spTree>
    <p:extLst>
      <p:ext uri="{BB962C8B-B14F-4D97-AF65-F5344CB8AC3E}">
        <p14:creationId xmlns:p14="http://schemas.microsoft.com/office/powerpoint/2010/main" val="399223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Agency theory</a:t>
            </a:r>
          </a:p>
        </p:txBody>
      </p:sp>
      <p:sp>
        <p:nvSpPr>
          <p:cNvPr id="3" name="Content Placeholder 2"/>
          <p:cNvSpPr>
            <a:spLocks noGrp="1"/>
          </p:cNvSpPr>
          <p:nvPr>
            <p:ph idx="1"/>
          </p:nvPr>
        </p:nvSpPr>
        <p:spPr>
          <a:xfrm>
            <a:off x="791999" y="1275534"/>
            <a:ext cx="7688885" cy="3240432"/>
          </a:xfrm>
        </p:spPr>
        <p:txBody>
          <a:bodyPr>
            <a:noAutofit/>
          </a:bodyPr>
          <a:lstStyle/>
          <a:p>
            <a:r>
              <a:rPr lang="en-GB" sz="1500" i="1" dirty="0" smtClean="0"/>
              <a:t>Agency </a:t>
            </a:r>
            <a:r>
              <a:rPr lang="en-GB" sz="1500" i="1" dirty="0"/>
              <a:t>t</a:t>
            </a:r>
            <a:r>
              <a:rPr lang="en-GB" sz="1500" i="1" dirty="0" smtClean="0"/>
              <a:t>heory </a:t>
            </a:r>
            <a:r>
              <a:rPr lang="en-GB" sz="1500" dirty="0" smtClean="0"/>
              <a:t>consists of a number of basic concepts including </a:t>
            </a:r>
            <a:r>
              <a:rPr lang="en-GB" sz="1500" b="1" dirty="0"/>
              <a:t>principal, agent, risk, goal, contract, and monitoring</a:t>
            </a:r>
            <a:r>
              <a:rPr lang="en-GB" sz="1500" dirty="0"/>
              <a:t>. These </a:t>
            </a:r>
            <a:r>
              <a:rPr lang="en-GB" sz="1500" dirty="0" smtClean="0"/>
              <a:t>concepts </a:t>
            </a:r>
            <a:r>
              <a:rPr lang="en-GB" sz="1500" dirty="0"/>
              <a:t>are used in formulating descriptive statements, such as “Often agents do not act in the interest of their principals”. </a:t>
            </a:r>
          </a:p>
          <a:p>
            <a:r>
              <a:rPr lang="en-GB" sz="1500" i="1" dirty="0"/>
              <a:t>Agency </a:t>
            </a:r>
            <a:r>
              <a:rPr lang="en-GB" sz="1500" i="1" dirty="0" smtClean="0"/>
              <a:t>theory </a:t>
            </a:r>
            <a:r>
              <a:rPr lang="en-GB" sz="1500" dirty="0" smtClean="0"/>
              <a:t>also </a:t>
            </a:r>
            <a:r>
              <a:rPr lang="en-GB" sz="1500" dirty="0"/>
              <a:t>includes </a:t>
            </a:r>
            <a:r>
              <a:rPr lang="en-GB" sz="1500" b="1" dirty="0"/>
              <a:t>explanatory statements</a:t>
            </a:r>
            <a:r>
              <a:rPr lang="en-GB" sz="1500" dirty="0"/>
              <a:t>, such as “As the principal and the agent have different goals, the agent does not always act in the interest of the principal”</a:t>
            </a:r>
            <a:endParaRPr lang="sv-SE" sz="1500" dirty="0"/>
          </a:p>
        </p:txBody>
      </p:sp>
      <p:sp>
        <p:nvSpPr>
          <p:cNvPr id="4" name="TextBox 3"/>
          <p:cNvSpPr txBox="1"/>
          <p:nvPr/>
        </p:nvSpPr>
        <p:spPr>
          <a:xfrm>
            <a:off x="6091870" y="4417225"/>
            <a:ext cx="2109810" cy="300082"/>
          </a:xfrm>
          <a:prstGeom prst="rect">
            <a:avLst/>
          </a:prstGeom>
          <a:noFill/>
        </p:spPr>
        <p:txBody>
          <a:bodyPr wrap="square" rtlCol="0">
            <a:spAutoFit/>
          </a:bodyPr>
          <a:lstStyle/>
          <a:p>
            <a:r>
              <a:rPr lang="en-GB" sz="1350" dirty="0"/>
              <a:t>(</a:t>
            </a:r>
            <a:r>
              <a:rPr lang="en-GB" sz="1350" dirty="0" err="1"/>
              <a:t>Eisenhardt</a:t>
            </a:r>
            <a:r>
              <a:rPr lang="en-GB" sz="1350" dirty="0"/>
              <a:t>, 1989)</a:t>
            </a:r>
            <a:endParaRPr lang="sv-SE" sz="1350" dirty="0"/>
          </a:p>
        </p:txBody>
      </p:sp>
    </p:spTree>
    <p:extLst>
      <p:ext uri="{BB962C8B-B14F-4D97-AF65-F5344CB8AC3E}">
        <p14:creationId xmlns:p14="http://schemas.microsoft.com/office/powerpoint/2010/main" val="44283189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927488" y="397818"/>
            <a:ext cx="6918204" cy="857250"/>
          </a:xfrm>
        </p:spPr>
        <p:txBody>
          <a:bodyPr>
            <a:normAutofit fontScale="90000"/>
          </a:bodyPr>
          <a:lstStyle/>
          <a:p>
            <a:r>
              <a:rPr lang="sv-SE" sz="2700" dirty="0"/>
              <a:t>Technology </a:t>
            </a:r>
            <a:r>
              <a:rPr lang="sv-SE" sz="2700" dirty="0" err="1"/>
              <a:t>Acceptance</a:t>
            </a:r>
            <a:r>
              <a:rPr lang="sv-SE" sz="2700" dirty="0"/>
              <a:t> </a:t>
            </a:r>
            <a:r>
              <a:rPr lang="sv-SE" sz="2700" dirty="0" err="1"/>
              <a:t>Model</a:t>
            </a:r>
            <a:r>
              <a:rPr lang="sv-SE" sz="2700" dirty="0"/>
              <a:t> (TAM)</a:t>
            </a:r>
          </a:p>
        </p:txBody>
      </p:sp>
      <p:sp>
        <p:nvSpPr>
          <p:cNvPr id="41987" name="Content Placeholder 2"/>
          <p:cNvSpPr>
            <a:spLocks noGrp="1"/>
          </p:cNvSpPr>
          <p:nvPr>
            <p:ph idx="1"/>
          </p:nvPr>
        </p:nvSpPr>
        <p:spPr>
          <a:xfrm>
            <a:off x="927488" y="1255067"/>
            <a:ext cx="7686020" cy="4175491"/>
          </a:xfrm>
        </p:spPr>
        <p:txBody>
          <a:bodyPr>
            <a:normAutofit/>
          </a:bodyPr>
          <a:lstStyle/>
          <a:p>
            <a:pPr>
              <a:spcAft>
                <a:spcPts val="900"/>
              </a:spcAft>
              <a:buNone/>
            </a:pPr>
            <a:r>
              <a:rPr lang="sv-SE" sz="1350" b="1" i="1" dirty="0"/>
              <a:t>Technology </a:t>
            </a:r>
            <a:r>
              <a:rPr lang="sv-SE" sz="1350" b="1" i="1" dirty="0" err="1"/>
              <a:t>Acceptence</a:t>
            </a:r>
            <a:r>
              <a:rPr lang="sv-SE" sz="1350" b="1" i="1" dirty="0"/>
              <a:t> </a:t>
            </a:r>
            <a:r>
              <a:rPr lang="sv-SE" sz="1350" b="1" i="1" dirty="0" err="1"/>
              <a:t>Model</a:t>
            </a:r>
            <a:r>
              <a:rPr lang="sv-SE" sz="1350" b="1" i="1" dirty="0"/>
              <a:t> (TAM) </a:t>
            </a:r>
            <a:r>
              <a:rPr lang="sv-SE" sz="1350" dirty="0" err="1"/>
              <a:t>was</a:t>
            </a:r>
            <a:r>
              <a:rPr lang="sv-SE" sz="1350" dirty="0"/>
              <a:t> </a:t>
            </a:r>
            <a:r>
              <a:rPr lang="en-US" sz="1350" dirty="0"/>
              <a:t>developed by Fred Davis (Davis 1989). It predict whether people will accept and use a technology</a:t>
            </a:r>
            <a:r>
              <a:rPr lang="en-US" sz="1350" dirty="0" smtClean="0"/>
              <a:t>.</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074" y="2403389"/>
            <a:ext cx="6376988" cy="1323976"/>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rot="16200000">
            <a:off x="7664591" y="3637686"/>
            <a:ext cx="2294874" cy="276999"/>
          </a:xfrm>
          <a:prstGeom prst="rect">
            <a:avLst/>
          </a:prstGeom>
          <a:noFill/>
        </p:spPr>
        <p:txBody>
          <a:bodyPr wrap="square" rtlCol="0">
            <a:spAutoFit/>
          </a:bodyPr>
          <a:lstStyle/>
          <a:p>
            <a:r>
              <a:rPr lang="sv-SE" sz="1200" dirty="0"/>
              <a:t>(</a:t>
            </a:r>
            <a:r>
              <a:rPr lang="sv-SE" sz="1200" dirty="0" err="1"/>
              <a:t>Boody</a:t>
            </a:r>
            <a:r>
              <a:rPr lang="sv-SE" sz="1200" dirty="0"/>
              <a:t> et al, 2008, s 215-219)</a:t>
            </a:r>
          </a:p>
        </p:txBody>
      </p:sp>
    </p:spTree>
    <p:extLst>
      <p:ext uri="{BB962C8B-B14F-4D97-AF65-F5344CB8AC3E}">
        <p14:creationId xmlns:p14="http://schemas.microsoft.com/office/powerpoint/2010/main" val="32462041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43580" y="530441"/>
            <a:ext cx="6918204" cy="857250"/>
          </a:xfrm>
        </p:spPr>
        <p:txBody>
          <a:bodyPr>
            <a:normAutofit fontScale="90000"/>
          </a:bodyPr>
          <a:lstStyle/>
          <a:p>
            <a:r>
              <a:rPr lang="sv-SE" sz="2700" dirty="0"/>
              <a:t>Technology </a:t>
            </a:r>
            <a:r>
              <a:rPr lang="sv-SE" sz="2700" dirty="0" err="1"/>
              <a:t>Acceptance</a:t>
            </a:r>
            <a:r>
              <a:rPr lang="sv-SE" sz="2700" dirty="0"/>
              <a:t> </a:t>
            </a:r>
            <a:r>
              <a:rPr lang="sv-SE" sz="2700" dirty="0" err="1"/>
              <a:t>Model</a:t>
            </a:r>
            <a:r>
              <a:rPr lang="sv-SE" sz="2700" dirty="0"/>
              <a:t> (TAM)</a:t>
            </a:r>
          </a:p>
        </p:txBody>
      </p:sp>
      <p:sp>
        <p:nvSpPr>
          <p:cNvPr id="41987" name="Content Placeholder 2"/>
          <p:cNvSpPr>
            <a:spLocks noGrp="1"/>
          </p:cNvSpPr>
          <p:nvPr>
            <p:ph idx="1"/>
          </p:nvPr>
        </p:nvSpPr>
        <p:spPr>
          <a:xfrm>
            <a:off x="662242" y="1080563"/>
            <a:ext cx="8216512" cy="4175491"/>
          </a:xfrm>
        </p:spPr>
        <p:txBody>
          <a:bodyPr>
            <a:normAutofit/>
          </a:bodyPr>
          <a:lstStyle/>
          <a:p>
            <a:pPr>
              <a:spcAft>
                <a:spcPts val="900"/>
              </a:spcAft>
              <a:buNone/>
            </a:pPr>
            <a:r>
              <a:rPr lang="sv-SE" sz="1400" dirty="0" smtClean="0"/>
              <a:t>TAM </a:t>
            </a:r>
            <a:r>
              <a:rPr lang="sv-SE" sz="1400" dirty="0" err="1"/>
              <a:t>predicts</a:t>
            </a:r>
            <a:r>
              <a:rPr lang="sv-SE" sz="1400" dirty="0"/>
              <a:t> </a:t>
            </a:r>
            <a:r>
              <a:rPr lang="sv-SE" sz="1400" dirty="0" err="1"/>
              <a:t>that</a:t>
            </a:r>
            <a:r>
              <a:rPr lang="sv-SE" sz="1400" dirty="0"/>
              <a:t> </a:t>
            </a:r>
            <a:r>
              <a:rPr lang="sv-SE" sz="1400" dirty="0" err="1"/>
              <a:t>two</a:t>
            </a:r>
            <a:r>
              <a:rPr lang="sv-SE" sz="1400" dirty="0"/>
              <a:t> </a:t>
            </a:r>
            <a:r>
              <a:rPr lang="sv-SE" sz="1400" dirty="0" err="1"/>
              <a:t>factors</a:t>
            </a:r>
            <a:r>
              <a:rPr lang="sv-SE" sz="1400" dirty="0"/>
              <a:t> (</a:t>
            </a:r>
            <a:r>
              <a:rPr lang="sv-SE" sz="1400" dirty="0" err="1"/>
              <a:t>variables</a:t>
            </a:r>
            <a:r>
              <a:rPr lang="sv-SE" sz="1400" dirty="0"/>
              <a:t>) </a:t>
            </a:r>
            <a:r>
              <a:rPr lang="sv-SE" sz="1400" dirty="0" err="1"/>
              <a:t>mainly</a:t>
            </a:r>
            <a:r>
              <a:rPr lang="sv-SE" sz="1400" dirty="0"/>
              <a:t> </a:t>
            </a:r>
            <a:r>
              <a:rPr lang="sv-SE" sz="1400" dirty="0" err="1"/>
              <a:t>influence</a:t>
            </a:r>
            <a:r>
              <a:rPr lang="sv-SE" sz="1400" dirty="0"/>
              <a:t> the </a:t>
            </a:r>
            <a:r>
              <a:rPr lang="sv-SE" sz="1400" dirty="0" err="1"/>
              <a:t>acceptance</a:t>
            </a:r>
            <a:r>
              <a:rPr lang="sv-SE" sz="1400" dirty="0"/>
              <a:t> and </a:t>
            </a:r>
            <a:r>
              <a:rPr lang="sv-SE" sz="1400" dirty="0" err="1"/>
              <a:t>use</a:t>
            </a:r>
            <a:r>
              <a:rPr lang="sv-SE" sz="1400" dirty="0"/>
              <a:t> </a:t>
            </a:r>
            <a:r>
              <a:rPr lang="sv-SE" sz="1400" dirty="0" err="1"/>
              <a:t>of</a:t>
            </a:r>
            <a:r>
              <a:rPr lang="sv-SE" sz="1400" dirty="0"/>
              <a:t> </a:t>
            </a:r>
            <a:r>
              <a:rPr lang="sv-SE" sz="1400" dirty="0" err="1"/>
              <a:t>technology</a:t>
            </a:r>
            <a:r>
              <a:rPr lang="sv-SE" sz="1400" dirty="0"/>
              <a:t>: </a:t>
            </a:r>
          </a:p>
          <a:p>
            <a:pPr>
              <a:spcAft>
                <a:spcPts val="900"/>
              </a:spcAft>
            </a:pPr>
            <a:r>
              <a:rPr lang="sv-SE" sz="1400" b="1" dirty="0" err="1" smtClean="0"/>
              <a:t>perceived</a:t>
            </a:r>
            <a:r>
              <a:rPr lang="sv-SE" sz="1400" b="1" dirty="0" smtClean="0"/>
              <a:t> </a:t>
            </a:r>
            <a:r>
              <a:rPr lang="sv-SE" sz="1400" b="1" dirty="0" err="1"/>
              <a:t>usefullnes</a:t>
            </a:r>
            <a:r>
              <a:rPr lang="sv-SE" sz="1400" b="1" dirty="0"/>
              <a:t>: </a:t>
            </a:r>
            <a:r>
              <a:rPr lang="en-US" sz="1400" dirty="0"/>
              <a:t>"the degree to which a person believes that using a </a:t>
            </a:r>
            <a:r>
              <a:rPr lang="en-US" sz="1400" dirty="0" smtClean="0"/>
              <a:t>particular </a:t>
            </a:r>
            <a:r>
              <a:rPr lang="en-US" sz="1400" dirty="0"/>
              <a:t>system would enhance his or her job performance"</a:t>
            </a:r>
            <a:endParaRPr lang="sv-SE" sz="1400" dirty="0"/>
          </a:p>
          <a:p>
            <a:pPr>
              <a:spcAft>
                <a:spcPts val="900"/>
              </a:spcAft>
            </a:pPr>
            <a:r>
              <a:rPr lang="sv-SE" sz="1400" b="1" dirty="0" err="1" smtClean="0"/>
              <a:t>perceived</a:t>
            </a:r>
            <a:r>
              <a:rPr lang="sv-SE" sz="1400" b="1" dirty="0" smtClean="0"/>
              <a:t> </a:t>
            </a:r>
            <a:r>
              <a:rPr lang="sv-SE" sz="1400" b="1" dirty="0" err="1"/>
              <a:t>ease</a:t>
            </a:r>
            <a:r>
              <a:rPr lang="sv-SE" sz="1400" b="1" dirty="0"/>
              <a:t> </a:t>
            </a:r>
            <a:r>
              <a:rPr lang="sv-SE" sz="1400" b="1" dirty="0" err="1"/>
              <a:t>of</a:t>
            </a:r>
            <a:r>
              <a:rPr lang="sv-SE" sz="1400" b="1" dirty="0"/>
              <a:t> </a:t>
            </a:r>
            <a:r>
              <a:rPr lang="sv-SE" sz="1400" b="1" dirty="0" err="1"/>
              <a:t>use</a:t>
            </a:r>
            <a:r>
              <a:rPr lang="sv-SE" sz="1400" b="1" dirty="0"/>
              <a:t>: </a:t>
            </a:r>
            <a:r>
              <a:rPr lang="en-US" sz="1400" dirty="0"/>
              <a:t>"the degree to which a person believes that using a particular system would be free from effort" </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8294" y="3854611"/>
            <a:ext cx="5405129" cy="1122201"/>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5" name="TextBox 4"/>
          <p:cNvSpPr txBox="1"/>
          <p:nvPr/>
        </p:nvSpPr>
        <p:spPr>
          <a:xfrm rot="16200000">
            <a:off x="7664591" y="3637686"/>
            <a:ext cx="2294874" cy="276999"/>
          </a:xfrm>
          <a:prstGeom prst="rect">
            <a:avLst/>
          </a:prstGeom>
          <a:noFill/>
        </p:spPr>
        <p:txBody>
          <a:bodyPr wrap="square" rtlCol="0">
            <a:spAutoFit/>
          </a:bodyPr>
          <a:lstStyle/>
          <a:p>
            <a:r>
              <a:rPr lang="sv-SE" sz="1200" dirty="0"/>
              <a:t>(</a:t>
            </a:r>
            <a:r>
              <a:rPr lang="sv-SE" sz="1200" dirty="0" err="1"/>
              <a:t>Boody</a:t>
            </a:r>
            <a:r>
              <a:rPr lang="sv-SE" sz="1200" dirty="0"/>
              <a:t> et al, 2008, s 215-219)</a:t>
            </a:r>
          </a:p>
        </p:txBody>
      </p:sp>
    </p:spTree>
    <p:extLst>
      <p:ext uri="{BB962C8B-B14F-4D97-AF65-F5344CB8AC3E}">
        <p14:creationId xmlns:p14="http://schemas.microsoft.com/office/powerpoint/2010/main" val="476763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848966" y="571760"/>
            <a:ext cx="6855382" cy="857250"/>
          </a:xfrm>
        </p:spPr>
        <p:txBody>
          <a:bodyPr>
            <a:normAutofit fontScale="90000"/>
          </a:bodyPr>
          <a:lstStyle/>
          <a:p>
            <a:r>
              <a:rPr lang="sv-SE" sz="2700" dirty="0"/>
              <a:t>Technology </a:t>
            </a:r>
            <a:r>
              <a:rPr lang="sv-SE" sz="2700" dirty="0" err="1"/>
              <a:t>Acceptance</a:t>
            </a:r>
            <a:r>
              <a:rPr lang="sv-SE" sz="2700" dirty="0"/>
              <a:t> </a:t>
            </a:r>
            <a:r>
              <a:rPr lang="sv-SE" sz="2700" dirty="0" err="1"/>
              <a:t>Model</a:t>
            </a:r>
            <a:r>
              <a:rPr lang="sv-SE" sz="2700" dirty="0"/>
              <a:t> (TAM)</a:t>
            </a:r>
          </a:p>
        </p:txBody>
      </p:sp>
      <p:sp>
        <p:nvSpPr>
          <p:cNvPr id="41987" name="Content Placeholder 2"/>
          <p:cNvSpPr>
            <a:spLocks noGrp="1"/>
          </p:cNvSpPr>
          <p:nvPr>
            <p:ph idx="1"/>
          </p:nvPr>
        </p:nvSpPr>
        <p:spPr>
          <a:xfrm>
            <a:off x="1485900" y="949812"/>
            <a:ext cx="6172200" cy="3888432"/>
          </a:xfrm>
        </p:spPr>
        <p:txBody>
          <a:bodyPr>
            <a:normAutofit/>
          </a:bodyPr>
          <a:lstStyle/>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None/>
            </a:pPr>
            <a:endParaRPr lang="sv-SE" sz="1350" dirty="0"/>
          </a:p>
          <a:p>
            <a:pPr lvl="1"/>
            <a:endParaRPr lang="sv-SE" sz="1500" dirty="0"/>
          </a:p>
          <a:p>
            <a:pPr>
              <a:buNone/>
            </a:pPr>
            <a:endParaRPr lang="sv-SE" dirty="0" smtClean="0"/>
          </a:p>
        </p:txBody>
      </p:sp>
      <p:sp>
        <p:nvSpPr>
          <p:cNvPr id="5" name="TextBox 4"/>
          <p:cNvSpPr txBox="1"/>
          <p:nvPr/>
        </p:nvSpPr>
        <p:spPr>
          <a:xfrm rot="16200000">
            <a:off x="7664591" y="3637686"/>
            <a:ext cx="2294874" cy="276999"/>
          </a:xfrm>
          <a:prstGeom prst="rect">
            <a:avLst/>
          </a:prstGeom>
          <a:noFill/>
        </p:spPr>
        <p:txBody>
          <a:bodyPr wrap="square" rtlCol="0">
            <a:spAutoFit/>
          </a:bodyPr>
          <a:lstStyle/>
          <a:p>
            <a:r>
              <a:rPr lang="sv-SE" sz="1200" dirty="0"/>
              <a:t>(</a:t>
            </a:r>
            <a:r>
              <a:rPr lang="sv-SE" sz="1200" dirty="0" err="1"/>
              <a:t>Boody</a:t>
            </a:r>
            <a:r>
              <a:rPr lang="sv-SE" sz="1200" dirty="0"/>
              <a:t> et al, 2008, s 215-219)</a:t>
            </a:r>
          </a:p>
        </p:txBody>
      </p:sp>
      <p:sp>
        <p:nvSpPr>
          <p:cNvPr id="6" name="Rectangle 5"/>
          <p:cNvSpPr/>
          <p:nvPr/>
        </p:nvSpPr>
        <p:spPr>
          <a:xfrm>
            <a:off x="2566077" y="2358719"/>
            <a:ext cx="918102"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7" name="TextBox 6"/>
          <p:cNvSpPr txBox="1"/>
          <p:nvPr/>
        </p:nvSpPr>
        <p:spPr>
          <a:xfrm>
            <a:off x="2551827" y="2358719"/>
            <a:ext cx="1094370" cy="461665"/>
          </a:xfrm>
          <a:prstGeom prst="rect">
            <a:avLst/>
          </a:prstGeom>
          <a:noFill/>
        </p:spPr>
        <p:txBody>
          <a:bodyPr wrap="square" rtlCol="0">
            <a:spAutoFit/>
          </a:bodyPr>
          <a:lstStyle/>
          <a:p>
            <a:r>
              <a:rPr lang="sv-SE" sz="1200" dirty="0"/>
              <a:t>Perceived usefulness</a:t>
            </a:r>
          </a:p>
        </p:txBody>
      </p:sp>
      <p:sp>
        <p:nvSpPr>
          <p:cNvPr id="8" name="Rectangle 7"/>
          <p:cNvSpPr/>
          <p:nvPr/>
        </p:nvSpPr>
        <p:spPr>
          <a:xfrm>
            <a:off x="2580327" y="3168809"/>
            <a:ext cx="918102"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9" name="TextBox 8"/>
          <p:cNvSpPr txBox="1"/>
          <p:nvPr/>
        </p:nvSpPr>
        <p:spPr>
          <a:xfrm>
            <a:off x="2566077" y="3168809"/>
            <a:ext cx="918102" cy="461665"/>
          </a:xfrm>
          <a:prstGeom prst="rect">
            <a:avLst/>
          </a:prstGeom>
          <a:noFill/>
        </p:spPr>
        <p:txBody>
          <a:bodyPr wrap="square" rtlCol="0">
            <a:spAutoFit/>
          </a:bodyPr>
          <a:lstStyle/>
          <a:p>
            <a:r>
              <a:rPr lang="sv-SE" sz="1200" dirty="0"/>
              <a:t>Recieved ease of use</a:t>
            </a:r>
          </a:p>
        </p:txBody>
      </p:sp>
      <p:sp>
        <p:nvSpPr>
          <p:cNvPr id="10" name="Rectangle 9"/>
          <p:cNvSpPr/>
          <p:nvPr/>
        </p:nvSpPr>
        <p:spPr>
          <a:xfrm>
            <a:off x="5280627" y="2844773"/>
            <a:ext cx="903852"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1" name="TextBox 10"/>
          <p:cNvSpPr txBox="1"/>
          <p:nvPr/>
        </p:nvSpPr>
        <p:spPr>
          <a:xfrm>
            <a:off x="5266377" y="2844774"/>
            <a:ext cx="1458162" cy="461665"/>
          </a:xfrm>
          <a:prstGeom prst="rect">
            <a:avLst/>
          </a:prstGeom>
          <a:noFill/>
        </p:spPr>
        <p:txBody>
          <a:bodyPr wrap="square" rtlCol="0">
            <a:spAutoFit/>
          </a:bodyPr>
          <a:lstStyle/>
          <a:p>
            <a:r>
              <a:rPr lang="sv-SE" sz="1200" dirty="0" err="1"/>
              <a:t>Behavioural</a:t>
            </a:r>
            <a:r>
              <a:rPr lang="sv-SE" sz="1200" dirty="0"/>
              <a:t> Intention</a:t>
            </a:r>
          </a:p>
        </p:txBody>
      </p:sp>
      <p:sp>
        <p:nvSpPr>
          <p:cNvPr id="12" name="Rectangle 11"/>
          <p:cNvSpPr/>
          <p:nvPr/>
        </p:nvSpPr>
        <p:spPr>
          <a:xfrm>
            <a:off x="6522765" y="2844773"/>
            <a:ext cx="903852"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13" name="TextBox 12"/>
          <p:cNvSpPr txBox="1"/>
          <p:nvPr/>
        </p:nvSpPr>
        <p:spPr>
          <a:xfrm>
            <a:off x="6508515" y="2844774"/>
            <a:ext cx="864096" cy="461665"/>
          </a:xfrm>
          <a:prstGeom prst="rect">
            <a:avLst/>
          </a:prstGeom>
          <a:noFill/>
        </p:spPr>
        <p:txBody>
          <a:bodyPr wrap="square" rtlCol="0">
            <a:spAutoFit/>
          </a:bodyPr>
          <a:lstStyle/>
          <a:p>
            <a:r>
              <a:rPr lang="sv-SE" sz="1200" dirty="0" err="1"/>
              <a:t>Use</a:t>
            </a:r>
            <a:r>
              <a:rPr lang="sv-SE" sz="1200" dirty="0"/>
              <a:t> </a:t>
            </a:r>
            <a:r>
              <a:rPr lang="sv-SE" sz="1200" dirty="0" err="1"/>
              <a:t>Behaviour</a:t>
            </a:r>
            <a:endParaRPr lang="sv-SE" sz="1200" dirty="0"/>
          </a:p>
        </p:txBody>
      </p:sp>
      <p:cxnSp>
        <p:nvCxnSpPr>
          <p:cNvPr id="14" name="Straight Arrow Connector 13"/>
          <p:cNvCxnSpPr/>
          <p:nvPr/>
        </p:nvCxnSpPr>
        <p:spPr>
          <a:xfrm flipV="1">
            <a:off x="3524965" y="3117525"/>
            <a:ext cx="539648" cy="26730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4942341" y="3089014"/>
            <a:ext cx="3240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0" name="Straight Arrow Connector 19"/>
          <p:cNvCxnSpPr/>
          <p:nvPr/>
        </p:nvCxnSpPr>
        <p:spPr>
          <a:xfrm>
            <a:off x="6184479" y="3081269"/>
            <a:ext cx="324036"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1" name="Rectangle 20"/>
          <p:cNvSpPr/>
          <p:nvPr/>
        </p:nvSpPr>
        <p:spPr>
          <a:xfrm>
            <a:off x="4031997" y="2844773"/>
            <a:ext cx="1018356"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22" name="TextBox 21"/>
          <p:cNvSpPr txBox="1"/>
          <p:nvPr/>
        </p:nvSpPr>
        <p:spPr>
          <a:xfrm>
            <a:off x="4050363" y="2815592"/>
            <a:ext cx="1115760" cy="461665"/>
          </a:xfrm>
          <a:prstGeom prst="rect">
            <a:avLst/>
          </a:prstGeom>
          <a:noFill/>
        </p:spPr>
        <p:txBody>
          <a:bodyPr wrap="square" rtlCol="0">
            <a:spAutoFit/>
          </a:bodyPr>
          <a:lstStyle/>
          <a:p>
            <a:r>
              <a:rPr lang="sv-SE" sz="1200" dirty="0"/>
              <a:t>Attitude towards using</a:t>
            </a:r>
          </a:p>
        </p:txBody>
      </p:sp>
      <p:cxnSp>
        <p:nvCxnSpPr>
          <p:cNvPr id="23" name="Straight Arrow Connector 22"/>
          <p:cNvCxnSpPr>
            <a:endCxn id="22" idx="1"/>
          </p:cNvCxnSpPr>
          <p:nvPr/>
        </p:nvCxnSpPr>
        <p:spPr>
          <a:xfrm>
            <a:off x="3498429" y="2628750"/>
            <a:ext cx="551934" cy="4061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flipV="1">
            <a:off x="2943612" y="2831816"/>
            <a:ext cx="1" cy="33699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6" name="Straight Arrow Connector 35"/>
          <p:cNvCxnSpPr/>
          <p:nvPr/>
        </p:nvCxnSpPr>
        <p:spPr>
          <a:xfrm>
            <a:off x="3480063" y="2479961"/>
            <a:ext cx="2156106" cy="37139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1068159" y="2844773"/>
            <a:ext cx="903852" cy="486054"/>
          </a:xfrm>
          <a:prstGeom prst="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endParaRPr lang="sv-SE" sz="1350"/>
          </a:p>
        </p:txBody>
      </p:sp>
      <p:sp>
        <p:nvSpPr>
          <p:cNvPr id="39" name="TextBox 38"/>
          <p:cNvSpPr txBox="1"/>
          <p:nvPr/>
        </p:nvSpPr>
        <p:spPr>
          <a:xfrm>
            <a:off x="1053909" y="2844773"/>
            <a:ext cx="864096" cy="461665"/>
          </a:xfrm>
          <a:prstGeom prst="rect">
            <a:avLst/>
          </a:prstGeom>
          <a:noFill/>
        </p:spPr>
        <p:txBody>
          <a:bodyPr wrap="square" rtlCol="0">
            <a:spAutoFit/>
          </a:bodyPr>
          <a:lstStyle/>
          <a:p>
            <a:r>
              <a:rPr lang="sv-SE" sz="1200" dirty="0"/>
              <a:t>External variable</a:t>
            </a:r>
          </a:p>
        </p:txBody>
      </p:sp>
      <p:cxnSp>
        <p:nvCxnSpPr>
          <p:cNvPr id="40" name="Straight Arrow Connector 39"/>
          <p:cNvCxnSpPr/>
          <p:nvPr/>
        </p:nvCxnSpPr>
        <p:spPr>
          <a:xfrm flipV="1">
            <a:off x="1970412" y="2628749"/>
            <a:ext cx="570574" cy="37156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1" name="Straight Arrow Connector 40"/>
          <p:cNvCxnSpPr/>
          <p:nvPr/>
        </p:nvCxnSpPr>
        <p:spPr>
          <a:xfrm>
            <a:off x="1974387" y="3127761"/>
            <a:ext cx="551934" cy="406133"/>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3" name="Content Placeholder 2"/>
          <p:cNvSpPr txBox="1">
            <a:spLocks/>
          </p:cNvSpPr>
          <p:nvPr/>
        </p:nvSpPr>
        <p:spPr>
          <a:xfrm>
            <a:off x="878613" y="1288500"/>
            <a:ext cx="7399847" cy="1971095"/>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900"/>
              </a:spcAft>
              <a:buNone/>
            </a:pPr>
            <a:r>
              <a:rPr lang="sv-SE" sz="1800" dirty="0" smtClean="0"/>
              <a:t>TAM </a:t>
            </a:r>
            <a:r>
              <a:rPr lang="sv-SE" sz="1800" dirty="0"/>
              <a:t>claims that the more useful a system is perceived to be and the easier it is perceived to use, the more likely it is that user accepts and uses the system. </a:t>
            </a:r>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pPr>
              <a:spcAft>
                <a:spcPts val="900"/>
              </a:spcAft>
              <a:buNone/>
            </a:pPr>
            <a:endParaRPr lang="sv-SE" sz="1350" dirty="0"/>
          </a:p>
          <a:p>
            <a:endParaRPr lang="sv-SE" sz="1350" dirty="0"/>
          </a:p>
          <a:p>
            <a:pPr>
              <a:buFont typeface="Arial" pitchFamily="34" charset="0"/>
              <a:buNone/>
            </a:pPr>
            <a:endParaRPr lang="sv-SE" sz="1350" dirty="0"/>
          </a:p>
          <a:p>
            <a:pPr lvl="1"/>
            <a:endParaRPr lang="sv-SE" sz="1500" dirty="0"/>
          </a:p>
          <a:p>
            <a:pPr>
              <a:buFont typeface="Arial" pitchFamily="34" charset="0"/>
              <a:buNone/>
            </a:pPr>
            <a:endParaRPr lang="sv-SE" sz="2400" dirty="0"/>
          </a:p>
        </p:txBody>
      </p:sp>
      <p:cxnSp>
        <p:nvCxnSpPr>
          <p:cNvPr id="26" name="Straight Connector 25"/>
          <p:cNvCxnSpPr/>
          <p:nvPr/>
        </p:nvCxnSpPr>
        <p:spPr>
          <a:xfrm>
            <a:off x="5980386" y="3476875"/>
            <a:ext cx="179780" cy="32884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53235" y="3900665"/>
            <a:ext cx="2216571" cy="1200329"/>
          </a:xfrm>
          <a:prstGeom prst="rect">
            <a:avLst/>
          </a:prstGeom>
          <a:noFill/>
        </p:spPr>
        <p:txBody>
          <a:bodyPr wrap="square" rtlCol="0">
            <a:spAutoFit/>
          </a:bodyPr>
          <a:lstStyle/>
          <a:p>
            <a:r>
              <a:rPr lang="sv-SE" sz="1200" dirty="0"/>
              <a:t>Huruvida användaren avser att använda </a:t>
            </a:r>
            <a:r>
              <a:rPr lang="sv-SE" sz="1200" dirty="0" smtClean="0"/>
              <a:t>systemet. Även om användaren avser använda är det inte säkert att användaren använder systemet av brist på tid och budget.</a:t>
            </a:r>
            <a:endParaRPr lang="sv-SE" sz="1200" dirty="0"/>
          </a:p>
        </p:txBody>
      </p:sp>
      <p:cxnSp>
        <p:nvCxnSpPr>
          <p:cNvPr id="29" name="Straight Connector 28"/>
          <p:cNvCxnSpPr/>
          <p:nvPr/>
        </p:nvCxnSpPr>
        <p:spPr>
          <a:xfrm>
            <a:off x="7452842" y="2859502"/>
            <a:ext cx="179780" cy="328846"/>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927429" y="2481865"/>
            <a:ext cx="2216571" cy="276999"/>
          </a:xfrm>
          <a:prstGeom prst="rect">
            <a:avLst/>
          </a:prstGeom>
          <a:noFill/>
        </p:spPr>
        <p:txBody>
          <a:bodyPr wrap="square" rtlCol="0">
            <a:spAutoFit/>
          </a:bodyPr>
          <a:lstStyle/>
          <a:p>
            <a:r>
              <a:rPr lang="sv-SE" sz="1200" dirty="0" smtClean="0"/>
              <a:t>Faktiskt användning av systemet</a:t>
            </a:r>
            <a:endParaRPr lang="sv-SE" sz="1200" dirty="0"/>
          </a:p>
        </p:txBody>
      </p:sp>
      <p:sp>
        <p:nvSpPr>
          <p:cNvPr id="31" name="TextBox 30"/>
          <p:cNvSpPr txBox="1"/>
          <p:nvPr/>
        </p:nvSpPr>
        <p:spPr>
          <a:xfrm>
            <a:off x="3926467" y="3936865"/>
            <a:ext cx="1360294" cy="646331"/>
          </a:xfrm>
          <a:prstGeom prst="rect">
            <a:avLst/>
          </a:prstGeom>
          <a:noFill/>
        </p:spPr>
        <p:txBody>
          <a:bodyPr wrap="square" rtlCol="0">
            <a:spAutoFit/>
          </a:bodyPr>
          <a:lstStyle/>
          <a:p>
            <a:r>
              <a:rPr lang="sv-SE" sz="1200" dirty="0" smtClean="0"/>
              <a:t>Användarens inställning till systemet</a:t>
            </a:r>
            <a:endParaRPr lang="sv-SE" sz="1200" dirty="0"/>
          </a:p>
        </p:txBody>
      </p:sp>
      <p:cxnSp>
        <p:nvCxnSpPr>
          <p:cNvPr id="32" name="Straight Connector 31"/>
          <p:cNvCxnSpPr/>
          <p:nvPr/>
        </p:nvCxnSpPr>
        <p:spPr>
          <a:xfrm>
            <a:off x="3854356" y="3533310"/>
            <a:ext cx="179780" cy="3288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15194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783518" y="418356"/>
            <a:ext cx="6172200" cy="857250"/>
          </a:xfrm>
        </p:spPr>
        <p:txBody>
          <a:bodyPr>
            <a:normAutofit/>
          </a:bodyPr>
          <a:lstStyle/>
          <a:p>
            <a:r>
              <a:rPr lang="sv-SE" sz="2700" dirty="0"/>
              <a:t>UTAUT</a:t>
            </a:r>
          </a:p>
        </p:txBody>
      </p:sp>
      <p:sp>
        <p:nvSpPr>
          <p:cNvPr id="41987" name="Content Placeholder 2"/>
          <p:cNvSpPr>
            <a:spLocks noGrp="1"/>
          </p:cNvSpPr>
          <p:nvPr>
            <p:ph idx="1"/>
          </p:nvPr>
        </p:nvSpPr>
        <p:spPr>
          <a:xfrm>
            <a:off x="839359" y="946266"/>
            <a:ext cx="8095236" cy="540060"/>
          </a:xfrm>
        </p:spPr>
        <p:txBody>
          <a:bodyPr>
            <a:normAutofit fontScale="25000" lnSpcReduction="20000"/>
          </a:bodyPr>
          <a:lstStyle/>
          <a:p>
            <a:pPr>
              <a:spcAft>
                <a:spcPts val="900"/>
              </a:spcAft>
            </a:pPr>
            <a:r>
              <a:rPr lang="sv-SE" sz="5600" dirty="0" err="1"/>
              <a:t>Unified</a:t>
            </a:r>
            <a:r>
              <a:rPr lang="sv-SE" sz="5600" dirty="0"/>
              <a:t> </a:t>
            </a:r>
            <a:r>
              <a:rPr lang="sv-SE" sz="5600" dirty="0" err="1"/>
              <a:t>Theory</a:t>
            </a:r>
            <a:r>
              <a:rPr lang="sv-SE" sz="5600" dirty="0"/>
              <a:t> of </a:t>
            </a:r>
            <a:r>
              <a:rPr lang="sv-SE" sz="5600" dirty="0" err="1"/>
              <a:t>Acceptance</a:t>
            </a:r>
            <a:r>
              <a:rPr lang="sv-SE" sz="5600" dirty="0"/>
              <a:t> and </a:t>
            </a:r>
            <a:r>
              <a:rPr lang="sv-SE" sz="5600" dirty="0" err="1"/>
              <a:t>Use</a:t>
            </a:r>
            <a:r>
              <a:rPr lang="sv-SE" sz="5600" dirty="0"/>
              <a:t> (UTAUT) is a </a:t>
            </a:r>
            <a:r>
              <a:rPr lang="sv-SE" sz="5600" dirty="0" err="1"/>
              <a:t>development</a:t>
            </a:r>
            <a:r>
              <a:rPr lang="sv-SE" sz="5600" dirty="0"/>
              <a:t> of TAM </a:t>
            </a:r>
            <a:r>
              <a:rPr lang="sv-SE" sz="5600" dirty="0" err="1"/>
              <a:t>developed</a:t>
            </a:r>
            <a:r>
              <a:rPr lang="sv-SE" sz="5600" dirty="0"/>
              <a:t> by </a:t>
            </a:r>
            <a:r>
              <a:rPr lang="sv-SE" sz="5600" dirty="0" err="1"/>
              <a:t>Venkatesh</a:t>
            </a:r>
            <a:r>
              <a:rPr lang="sv-SE" sz="5600" dirty="0"/>
              <a:t> et al (2003). Research shows that UTAUT is </a:t>
            </a:r>
            <a:r>
              <a:rPr lang="sv-SE" sz="5600" dirty="0" err="1"/>
              <a:t>better</a:t>
            </a:r>
            <a:r>
              <a:rPr lang="sv-SE" sz="5600" dirty="0"/>
              <a:t> to </a:t>
            </a:r>
            <a:r>
              <a:rPr lang="sv-SE" sz="5600" dirty="0" err="1"/>
              <a:t>predict</a:t>
            </a:r>
            <a:r>
              <a:rPr lang="sv-SE" sz="5600" dirty="0"/>
              <a:t> </a:t>
            </a:r>
            <a:r>
              <a:rPr lang="sv-SE" sz="5600" dirty="0" err="1"/>
              <a:t>result</a:t>
            </a:r>
            <a:r>
              <a:rPr lang="sv-SE" sz="5600" dirty="0"/>
              <a:t> </a:t>
            </a:r>
            <a:r>
              <a:rPr lang="sv-SE" sz="5600" dirty="0" err="1" smtClean="0"/>
              <a:t>than</a:t>
            </a:r>
            <a:r>
              <a:rPr lang="sv-SE" sz="5600" dirty="0" smtClean="0"/>
              <a:t> TAM </a:t>
            </a:r>
            <a:endParaRPr lang="sv-SE" sz="5600" dirty="0"/>
          </a:p>
          <a:p>
            <a:pPr>
              <a:spcAft>
                <a:spcPts val="900"/>
              </a:spcAft>
            </a:pPr>
            <a:endParaRPr lang="sv-SE" sz="1350" dirty="0"/>
          </a:p>
          <a:p>
            <a:pPr>
              <a:spcAft>
                <a:spcPts val="900"/>
              </a:spcAft>
            </a:pPr>
            <a:endParaRPr lang="sv-SE" sz="1350" dirty="0"/>
          </a:p>
          <a:p>
            <a:pPr>
              <a:spcAft>
                <a:spcPts val="900"/>
              </a:spcAft>
            </a:pPr>
            <a:endParaRPr lang="sv-SE" sz="1350" dirty="0"/>
          </a:p>
          <a:p>
            <a:endParaRPr lang="sv-SE" sz="1350" dirty="0"/>
          </a:p>
          <a:p>
            <a:endParaRPr lang="sv-SE" sz="1350" dirty="0"/>
          </a:p>
          <a:p>
            <a:pPr lvl="1"/>
            <a:endParaRPr lang="sv-SE" sz="1500" dirty="0"/>
          </a:p>
          <a:p>
            <a:endParaRPr lang="sv-SE" dirty="0" smtClean="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1681" y="1888272"/>
            <a:ext cx="4831854" cy="29985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130407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a:bodyPr>
          <a:lstStyle/>
          <a:p>
            <a:r>
              <a:rPr lang="sv-SE" sz="2700" dirty="0"/>
              <a:t>System </a:t>
            </a:r>
            <a:r>
              <a:rPr lang="sv-SE" sz="2700" dirty="0" err="1"/>
              <a:t>theory</a:t>
            </a:r>
            <a:endParaRPr lang="sv-SE" sz="2700" dirty="0"/>
          </a:p>
        </p:txBody>
      </p:sp>
      <p:sp>
        <p:nvSpPr>
          <p:cNvPr id="5" name="TextBox 4"/>
          <p:cNvSpPr txBox="1"/>
          <p:nvPr/>
        </p:nvSpPr>
        <p:spPr>
          <a:xfrm>
            <a:off x="7383198" y="4725021"/>
            <a:ext cx="1944216" cy="300082"/>
          </a:xfrm>
          <a:prstGeom prst="rect">
            <a:avLst/>
          </a:prstGeom>
          <a:noFill/>
        </p:spPr>
        <p:txBody>
          <a:bodyPr wrap="square" rtlCol="0">
            <a:spAutoFit/>
          </a:bodyPr>
          <a:lstStyle/>
          <a:p>
            <a:r>
              <a:rPr lang="sv-SE" sz="1350" dirty="0"/>
              <a:t>(</a:t>
            </a:r>
            <a:r>
              <a:rPr lang="sv-SE" sz="1350" dirty="0" err="1"/>
              <a:t>Cuncliffe</a:t>
            </a:r>
            <a:r>
              <a:rPr lang="sv-SE" sz="1350" dirty="0"/>
              <a:t>, 2008)</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91500" y="2465432"/>
            <a:ext cx="3847652" cy="140603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4" name="Content Placeholder 2"/>
          <p:cNvSpPr>
            <a:spLocks noGrp="1"/>
          </p:cNvSpPr>
          <p:nvPr>
            <p:ph idx="1"/>
          </p:nvPr>
        </p:nvSpPr>
        <p:spPr>
          <a:xfrm>
            <a:off x="774916" y="1224234"/>
            <a:ext cx="4523020" cy="3888432"/>
          </a:xfrm>
        </p:spPr>
        <p:txBody>
          <a:bodyPr>
            <a:normAutofit/>
          </a:bodyPr>
          <a:lstStyle/>
          <a:p>
            <a:r>
              <a:rPr lang="sv-SE" sz="1350" b="1" dirty="0" smtClean="0"/>
              <a:t>System </a:t>
            </a:r>
            <a:r>
              <a:rPr lang="sv-SE" sz="1350" b="1" dirty="0" err="1"/>
              <a:t>theory</a:t>
            </a:r>
            <a:r>
              <a:rPr lang="sv-SE" sz="1350" b="1" dirty="0"/>
              <a:t>  </a:t>
            </a:r>
            <a:r>
              <a:rPr lang="sv-SE" sz="1350" b="1" dirty="0" smtClean="0"/>
              <a:t>– </a:t>
            </a:r>
            <a:r>
              <a:rPr lang="en-US" sz="1350" dirty="0" smtClean="0"/>
              <a:t>is </a:t>
            </a:r>
            <a:r>
              <a:rPr lang="en-US" sz="1350" dirty="0"/>
              <a:t>the interdisciplinary study of systems in general, with the goal of elucidating principles that can be applied to all types of systems at all nesting levels in all fields of research (Wikipedia)</a:t>
            </a:r>
          </a:p>
          <a:p>
            <a:r>
              <a:rPr lang="en-US" sz="1350" dirty="0"/>
              <a:t>Major concepts in system theory are input, output, transformation, feedback.</a:t>
            </a:r>
          </a:p>
          <a:p>
            <a:r>
              <a:rPr lang="en-US" sz="1350" dirty="0"/>
              <a:t>There exists different types of system theory approaches, such as General System Theory</a:t>
            </a:r>
            <a:endParaRPr lang="sv-SE" sz="1350" dirty="0"/>
          </a:p>
          <a:p>
            <a:pPr>
              <a:buNone/>
            </a:pPr>
            <a:endParaRPr lang="sv-SE" dirty="0" smtClean="0"/>
          </a:p>
        </p:txBody>
      </p:sp>
    </p:spTree>
    <p:extLst>
      <p:ext uri="{BB962C8B-B14F-4D97-AF65-F5344CB8AC3E}">
        <p14:creationId xmlns:p14="http://schemas.microsoft.com/office/powerpoint/2010/main" val="11954066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89385" y="537513"/>
            <a:ext cx="6172200" cy="857250"/>
          </a:xfrm>
        </p:spPr>
        <p:txBody>
          <a:bodyPr>
            <a:normAutofit/>
          </a:bodyPr>
          <a:lstStyle/>
          <a:p>
            <a:r>
              <a:rPr lang="sv-SE" sz="2700" dirty="0" err="1"/>
              <a:t>Sociotechnical</a:t>
            </a:r>
            <a:r>
              <a:rPr lang="sv-SE" sz="2700" dirty="0"/>
              <a:t> </a:t>
            </a:r>
            <a:r>
              <a:rPr lang="sv-SE" sz="2700" dirty="0" err="1"/>
              <a:t>theory</a:t>
            </a:r>
            <a:endParaRPr lang="sv-SE" sz="2700" dirty="0"/>
          </a:p>
        </p:txBody>
      </p:sp>
      <p:sp>
        <p:nvSpPr>
          <p:cNvPr id="41987" name="Content Placeholder 2"/>
          <p:cNvSpPr>
            <a:spLocks noGrp="1"/>
          </p:cNvSpPr>
          <p:nvPr>
            <p:ph idx="1"/>
          </p:nvPr>
        </p:nvSpPr>
        <p:spPr>
          <a:xfrm>
            <a:off x="689385" y="869644"/>
            <a:ext cx="7763580" cy="4058344"/>
          </a:xfrm>
        </p:spPr>
        <p:txBody>
          <a:bodyPr>
            <a:normAutofit/>
          </a:bodyPr>
          <a:lstStyle/>
          <a:p>
            <a:pPr>
              <a:buNone/>
            </a:pPr>
            <a:endParaRPr lang="sv-SE" sz="1350" dirty="0"/>
          </a:p>
          <a:p>
            <a:r>
              <a:rPr lang="sv-SE" sz="1350" b="1" i="1" dirty="0" err="1"/>
              <a:t>Sociotechnical</a:t>
            </a:r>
            <a:r>
              <a:rPr lang="sv-SE" sz="1350" b="1" i="1" dirty="0"/>
              <a:t> </a:t>
            </a:r>
            <a:r>
              <a:rPr lang="sv-SE" sz="1350" b="1" i="1" dirty="0" err="1"/>
              <a:t>theory</a:t>
            </a:r>
            <a:r>
              <a:rPr lang="sv-SE" sz="1350" b="1" i="1" dirty="0"/>
              <a:t> </a:t>
            </a:r>
            <a:r>
              <a:rPr lang="sv-SE" sz="1350" dirty="0"/>
              <a:t>– a </a:t>
            </a:r>
            <a:r>
              <a:rPr lang="sv-SE" sz="1350" dirty="0" err="1"/>
              <a:t>theory</a:t>
            </a:r>
            <a:r>
              <a:rPr lang="sv-SE" sz="1350" dirty="0"/>
              <a:t> that </a:t>
            </a:r>
            <a:r>
              <a:rPr lang="sv-SE" sz="1350" dirty="0" err="1"/>
              <a:t>states</a:t>
            </a:r>
            <a:r>
              <a:rPr lang="sv-SE" sz="1350" dirty="0"/>
              <a:t> that the interaction </a:t>
            </a:r>
            <a:r>
              <a:rPr lang="en-US" sz="1350" dirty="0"/>
              <a:t>of social and technical factors creates the conditions for successful </a:t>
            </a:r>
            <a:r>
              <a:rPr lang="en-US" sz="1350" dirty="0" smtClean="0"/>
              <a:t>- or unsuccessful - organizational </a:t>
            </a:r>
            <a:r>
              <a:rPr lang="en-US" sz="1350" dirty="0"/>
              <a:t>performance. </a:t>
            </a:r>
            <a:endParaRPr lang="en-US" sz="1350" dirty="0" smtClean="0"/>
          </a:p>
          <a:p>
            <a:r>
              <a:rPr lang="en-US" sz="1350" dirty="0" smtClean="0"/>
              <a:t>The optimization </a:t>
            </a:r>
            <a:r>
              <a:rPr lang="en-US" sz="1350" dirty="0"/>
              <a:t>of each aspect alone (socio or technical) tends to create unexpected or negative system's performance, while positive performance is related to a </a:t>
            </a:r>
            <a:r>
              <a:rPr lang="sv-SE" sz="1350" dirty="0"/>
              <a:t>joint </a:t>
            </a:r>
            <a:r>
              <a:rPr lang="sv-SE" sz="1350" dirty="0" err="1" smtClean="0"/>
              <a:t>optimization</a:t>
            </a:r>
            <a:endParaRPr lang="en-US" sz="1350" dirty="0"/>
          </a:p>
        </p:txBody>
      </p:sp>
    </p:spTree>
    <p:extLst>
      <p:ext uri="{BB962C8B-B14F-4D97-AF65-F5344CB8AC3E}">
        <p14:creationId xmlns:p14="http://schemas.microsoft.com/office/powerpoint/2010/main" val="123995789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Contingency theory</a:t>
            </a:r>
          </a:p>
        </p:txBody>
      </p:sp>
      <p:sp>
        <p:nvSpPr>
          <p:cNvPr id="3" name="Content Placeholder 2"/>
          <p:cNvSpPr>
            <a:spLocks noGrp="1"/>
          </p:cNvSpPr>
          <p:nvPr>
            <p:ph idx="1"/>
          </p:nvPr>
        </p:nvSpPr>
        <p:spPr>
          <a:xfrm>
            <a:off x="791999" y="1323706"/>
            <a:ext cx="7284037" cy="3394472"/>
          </a:xfrm>
        </p:spPr>
        <p:txBody>
          <a:bodyPr>
            <a:normAutofit/>
          </a:bodyPr>
          <a:lstStyle/>
          <a:p>
            <a:r>
              <a:rPr lang="sv-SE" sz="1500" b="1" i="1" dirty="0"/>
              <a:t>Contingency </a:t>
            </a:r>
            <a:r>
              <a:rPr lang="sv-SE" sz="1500" b="1" i="1" dirty="0" err="1"/>
              <a:t>Theory</a:t>
            </a:r>
            <a:r>
              <a:rPr lang="sv-SE" sz="1500" b="1" i="1" dirty="0"/>
              <a:t> </a:t>
            </a:r>
            <a:r>
              <a:rPr lang="sv-SE" sz="1500" i="1" dirty="0" smtClean="0"/>
              <a:t>- </a:t>
            </a:r>
            <a:r>
              <a:rPr lang="sv-SE" sz="1500" dirty="0" err="1" smtClean="0"/>
              <a:t>empasizes</a:t>
            </a:r>
            <a:r>
              <a:rPr lang="sv-SE" sz="1500" dirty="0" smtClean="0"/>
              <a:t> </a:t>
            </a:r>
            <a:r>
              <a:rPr lang="sv-SE" sz="1500" dirty="0"/>
              <a:t>that there is no best way to manage an organisation – the theory </a:t>
            </a:r>
            <a:r>
              <a:rPr lang="sv-SE" sz="1500" b="1" dirty="0"/>
              <a:t>emphasises a situational view </a:t>
            </a:r>
            <a:r>
              <a:rPr lang="sv-SE" sz="1500" dirty="0"/>
              <a:t>on the organisation</a:t>
            </a:r>
          </a:p>
          <a:p>
            <a:r>
              <a:rPr lang="sv-SE" sz="1500" dirty="0" err="1"/>
              <a:t>Instead</a:t>
            </a:r>
            <a:r>
              <a:rPr lang="sv-SE" sz="1500" dirty="0"/>
              <a:t>, the </a:t>
            </a:r>
            <a:r>
              <a:rPr lang="sv-SE" sz="1500" b="1" dirty="0" err="1"/>
              <a:t>structure</a:t>
            </a:r>
            <a:r>
              <a:rPr lang="sv-SE" sz="1500" b="1" dirty="0"/>
              <a:t>, management and </a:t>
            </a:r>
            <a:r>
              <a:rPr lang="sv-SE" sz="1500" b="1" dirty="0" err="1"/>
              <a:t>organisational</a:t>
            </a:r>
            <a:r>
              <a:rPr lang="sv-SE" sz="1500" b="1" dirty="0"/>
              <a:t> </a:t>
            </a:r>
            <a:r>
              <a:rPr lang="sv-SE" sz="1500" b="1" dirty="0" err="1"/>
              <a:t>practices</a:t>
            </a:r>
            <a:r>
              <a:rPr lang="sv-SE" sz="1500" b="1" dirty="0"/>
              <a:t> </a:t>
            </a:r>
            <a:r>
              <a:rPr lang="sv-SE" sz="1500" dirty="0" err="1"/>
              <a:t>will</a:t>
            </a:r>
            <a:r>
              <a:rPr lang="sv-SE" sz="1500" dirty="0"/>
              <a:t> </a:t>
            </a:r>
            <a:r>
              <a:rPr lang="sv-SE" sz="1500" dirty="0" err="1"/>
              <a:t>depend</a:t>
            </a:r>
            <a:r>
              <a:rPr lang="sv-SE" sz="1500" dirty="0"/>
              <a:t> on the </a:t>
            </a:r>
            <a:r>
              <a:rPr lang="sv-SE" sz="1500" dirty="0" err="1"/>
              <a:t>characteristics</a:t>
            </a:r>
            <a:r>
              <a:rPr lang="sv-SE" sz="1500" dirty="0"/>
              <a:t> of </a:t>
            </a:r>
            <a:r>
              <a:rPr lang="sv-SE" sz="1500" dirty="0" err="1"/>
              <a:t>each</a:t>
            </a:r>
            <a:r>
              <a:rPr lang="sv-SE" sz="1500" dirty="0"/>
              <a:t> situation: the </a:t>
            </a:r>
            <a:r>
              <a:rPr lang="sv-SE" sz="1500" dirty="0" err="1"/>
              <a:t>environment</a:t>
            </a:r>
            <a:r>
              <a:rPr lang="sv-SE" sz="1500" dirty="0"/>
              <a:t>, the tasks, the technology and the </a:t>
            </a:r>
            <a:r>
              <a:rPr lang="sv-SE" sz="1500" dirty="0" err="1"/>
              <a:t>people</a:t>
            </a:r>
            <a:endParaRPr lang="sv-SE" sz="1500" dirty="0"/>
          </a:p>
          <a:p>
            <a:endParaRPr lang="sv-SE" sz="1800" dirty="0"/>
          </a:p>
          <a:p>
            <a:endParaRPr lang="sv-SE" sz="1800" dirty="0"/>
          </a:p>
        </p:txBody>
      </p:sp>
      <p:sp>
        <p:nvSpPr>
          <p:cNvPr id="4" name="TextBox 3"/>
          <p:cNvSpPr txBox="1"/>
          <p:nvPr/>
        </p:nvSpPr>
        <p:spPr>
          <a:xfrm>
            <a:off x="3374745" y="4623978"/>
            <a:ext cx="4055726" cy="300082"/>
          </a:xfrm>
          <a:prstGeom prst="rect">
            <a:avLst/>
          </a:prstGeom>
          <a:noFill/>
        </p:spPr>
        <p:txBody>
          <a:bodyPr wrap="none" rtlCol="0">
            <a:spAutoFit/>
          </a:bodyPr>
          <a:lstStyle/>
          <a:p>
            <a:r>
              <a:rPr lang="sv-SE" sz="1350" dirty="0"/>
              <a:t>(Woodward, 1965/1980, Thompson, 1967, Scott, 1983)</a:t>
            </a:r>
          </a:p>
        </p:txBody>
      </p:sp>
    </p:spTree>
    <p:extLst>
      <p:ext uri="{BB962C8B-B14F-4D97-AF65-F5344CB8AC3E}">
        <p14:creationId xmlns:p14="http://schemas.microsoft.com/office/powerpoint/2010/main" val="252573018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Contingency theory</a:t>
            </a:r>
          </a:p>
        </p:txBody>
      </p:sp>
      <p:sp>
        <p:nvSpPr>
          <p:cNvPr id="3" name="Content Placeholder 2"/>
          <p:cNvSpPr>
            <a:spLocks noGrp="1"/>
          </p:cNvSpPr>
          <p:nvPr>
            <p:ph idx="1"/>
          </p:nvPr>
        </p:nvSpPr>
        <p:spPr>
          <a:xfrm>
            <a:off x="921285" y="1379547"/>
            <a:ext cx="7461877" cy="3394472"/>
          </a:xfrm>
        </p:spPr>
        <p:txBody>
          <a:bodyPr>
            <a:normAutofit/>
          </a:bodyPr>
          <a:lstStyle/>
          <a:p>
            <a:r>
              <a:rPr lang="sv-SE" sz="1500" i="1" dirty="0" err="1"/>
              <a:t>C</a:t>
            </a:r>
            <a:r>
              <a:rPr lang="sv-SE" sz="1500" i="1" dirty="0" err="1" smtClean="0"/>
              <a:t>ontingency</a:t>
            </a:r>
            <a:r>
              <a:rPr lang="sv-SE" sz="1500" i="1" dirty="0" smtClean="0"/>
              <a:t> </a:t>
            </a:r>
            <a:r>
              <a:rPr lang="sv-SE" sz="1500" i="1" dirty="0" err="1" smtClean="0"/>
              <a:t>theory</a:t>
            </a:r>
            <a:r>
              <a:rPr lang="sv-SE" sz="1500" i="1" dirty="0" smtClean="0"/>
              <a:t> </a:t>
            </a:r>
            <a:r>
              <a:rPr lang="sv-SE" sz="1500" dirty="0" err="1" smtClean="0"/>
              <a:t>claims</a:t>
            </a:r>
            <a:r>
              <a:rPr lang="sv-SE" sz="1500" dirty="0" smtClean="0"/>
              <a:t> </a:t>
            </a:r>
            <a:r>
              <a:rPr lang="sv-SE" sz="1500" dirty="0" err="1" smtClean="0"/>
              <a:t>that</a:t>
            </a:r>
            <a:r>
              <a:rPr lang="sv-SE" sz="1500" dirty="0" smtClean="0"/>
              <a:t> </a:t>
            </a:r>
            <a:r>
              <a:rPr lang="sv-SE" sz="1500" dirty="0" err="1" smtClean="0"/>
              <a:t>changes</a:t>
            </a:r>
            <a:r>
              <a:rPr lang="sv-SE" sz="1500" dirty="0" smtClean="0"/>
              <a:t> in </a:t>
            </a:r>
            <a:r>
              <a:rPr lang="sv-SE" sz="1500" b="1" dirty="0" smtClean="0"/>
              <a:t>the </a:t>
            </a:r>
            <a:r>
              <a:rPr lang="sv-SE" sz="1500" b="1" dirty="0"/>
              <a:t>way of working, </a:t>
            </a:r>
            <a:r>
              <a:rPr lang="sv-SE" sz="1500" b="1" dirty="0" smtClean="0"/>
              <a:t>new </a:t>
            </a:r>
            <a:r>
              <a:rPr lang="sv-SE" sz="1500" b="1" dirty="0"/>
              <a:t>techniques, or the </a:t>
            </a:r>
            <a:r>
              <a:rPr lang="sv-SE" sz="1500" b="1" dirty="0" err="1"/>
              <a:t>environment</a:t>
            </a:r>
            <a:r>
              <a:rPr lang="sv-SE" sz="1500" b="1" dirty="0"/>
              <a:t> </a:t>
            </a:r>
            <a:r>
              <a:rPr lang="sv-SE" sz="1500" b="1" dirty="0" err="1" smtClean="0"/>
              <a:t>change</a:t>
            </a:r>
            <a:r>
              <a:rPr lang="sv-SE" sz="1500" dirty="0" smtClean="0"/>
              <a:t> </a:t>
            </a:r>
            <a:r>
              <a:rPr lang="sv-SE" sz="1500" dirty="0" err="1" smtClean="0"/>
              <a:t>will</a:t>
            </a:r>
            <a:r>
              <a:rPr lang="sv-SE" sz="1500" dirty="0" smtClean="0"/>
              <a:t> </a:t>
            </a:r>
            <a:r>
              <a:rPr lang="sv-SE" sz="1500" dirty="0" err="1" smtClean="0"/>
              <a:t>change</a:t>
            </a:r>
            <a:r>
              <a:rPr lang="sv-SE" sz="1500" dirty="0" smtClean="0"/>
              <a:t> the </a:t>
            </a:r>
            <a:r>
              <a:rPr lang="sv-SE" sz="1500" b="1" dirty="0"/>
              <a:t>structure, management and </a:t>
            </a:r>
            <a:r>
              <a:rPr lang="sv-SE" sz="1500" b="1" dirty="0" err="1" smtClean="0"/>
              <a:t>practices</a:t>
            </a:r>
            <a:endParaRPr lang="sv-SE" sz="1500" dirty="0"/>
          </a:p>
          <a:p>
            <a:r>
              <a:rPr lang="sv-SE" sz="1500" dirty="0"/>
              <a:t>However, research has shown </a:t>
            </a:r>
            <a:r>
              <a:rPr lang="sv-SE" sz="1500" dirty="0" err="1"/>
              <a:t>that</a:t>
            </a:r>
            <a:r>
              <a:rPr lang="sv-SE" sz="1500" dirty="0"/>
              <a:t> </a:t>
            </a:r>
            <a:r>
              <a:rPr lang="sv-SE" sz="1500" dirty="0" err="1" smtClean="0"/>
              <a:t>such</a:t>
            </a:r>
            <a:r>
              <a:rPr lang="sv-SE" sz="1500" dirty="0" smtClean="0"/>
              <a:t> </a:t>
            </a:r>
            <a:r>
              <a:rPr lang="sv-SE" sz="1500" dirty="0" err="1" smtClean="0"/>
              <a:t>changes</a:t>
            </a:r>
            <a:r>
              <a:rPr lang="sv-SE" sz="1500" dirty="0" smtClean="0"/>
              <a:t> - </a:t>
            </a:r>
            <a:r>
              <a:rPr lang="sv-SE" sz="1500" dirty="0"/>
              <a:t>in many cases – do not lead to changes in structure, management and </a:t>
            </a:r>
            <a:r>
              <a:rPr lang="sv-SE" sz="1500" dirty="0" err="1"/>
              <a:t>practices</a:t>
            </a:r>
            <a:r>
              <a:rPr lang="sv-SE" sz="1500" dirty="0"/>
              <a:t> </a:t>
            </a:r>
            <a:r>
              <a:rPr lang="sv-SE" sz="1500" dirty="0" smtClean="0"/>
              <a:t>– and </a:t>
            </a:r>
            <a:r>
              <a:rPr lang="sv-SE" sz="1500" dirty="0" err="1" smtClean="0"/>
              <a:t>this</a:t>
            </a:r>
            <a:r>
              <a:rPr lang="sv-SE" sz="1500" dirty="0" smtClean="0"/>
              <a:t> </a:t>
            </a:r>
            <a:r>
              <a:rPr lang="sv-SE" sz="1500" dirty="0" err="1" smtClean="0"/>
              <a:t>contradicts</a:t>
            </a:r>
            <a:r>
              <a:rPr lang="sv-SE" sz="1500" dirty="0" smtClean="0"/>
              <a:t> the </a:t>
            </a:r>
            <a:r>
              <a:rPr lang="sv-SE" sz="1500" dirty="0" err="1" smtClean="0"/>
              <a:t>theory</a:t>
            </a:r>
            <a:endParaRPr lang="sv-SE" sz="1500" dirty="0"/>
          </a:p>
          <a:p>
            <a:endParaRPr lang="sv-SE" sz="1800" dirty="0"/>
          </a:p>
          <a:p>
            <a:endParaRPr lang="sv-SE" sz="1800" dirty="0"/>
          </a:p>
        </p:txBody>
      </p:sp>
      <p:sp>
        <p:nvSpPr>
          <p:cNvPr id="4" name="TextBox 3"/>
          <p:cNvSpPr txBox="1"/>
          <p:nvPr/>
        </p:nvSpPr>
        <p:spPr>
          <a:xfrm>
            <a:off x="3374745" y="4623978"/>
            <a:ext cx="4055726" cy="300082"/>
          </a:xfrm>
          <a:prstGeom prst="rect">
            <a:avLst/>
          </a:prstGeom>
          <a:noFill/>
        </p:spPr>
        <p:txBody>
          <a:bodyPr wrap="none" rtlCol="0">
            <a:spAutoFit/>
          </a:bodyPr>
          <a:lstStyle/>
          <a:p>
            <a:r>
              <a:rPr lang="sv-SE" sz="1350" dirty="0"/>
              <a:t>(Woodward, 1965/1980, Thompson, 1967, Scott, 1983)</a:t>
            </a:r>
          </a:p>
        </p:txBody>
      </p:sp>
    </p:spTree>
    <p:extLst>
      <p:ext uri="{BB962C8B-B14F-4D97-AF65-F5344CB8AC3E}">
        <p14:creationId xmlns:p14="http://schemas.microsoft.com/office/powerpoint/2010/main" val="317647981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Resourse dependency theory</a:t>
            </a:r>
          </a:p>
        </p:txBody>
      </p:sp>
      <p:sp>
        <p:nvSpPr>
          <p:cNvPr id="3" name="Content Placeholder 2"/>
          <p:cNvSpPr>
            <a:spLocks noGrp="1"/>
          </p:cNvSpPr>
          <p:nvPr>
            <p:ph idx="1"/>
          </p:nvPr>
        </p:nvSpPr>
        <p:spPr>
          <a:xfrm>
            <a:off x="792000" y="1496460"/>
            <a:ext cx="7716806" cy="4125906"/>
          </a:xfrm>
        </p:spPr>
        <p:txBody>
          <a:bodyPr>
            <a:normAutofit/>
          </a:bodyPr>
          <a:lstStyle/>
          <a:p>
            <a:r>
              <a:rPr lang="sv-SE" sz="1500" b="1" dirty="0"/>
              <a:t>Resource Dependency </a:t>
            </a:r>
            <a:r>
              <a:rPr lang="sv-SE" sz="1500" b="1" dirty="0" err="1"/>
              <a:t>Theory</a:t>
            </a:r>
            <a:r>
              <a:rPr lang="sv-SE" sz="1500" b="1" dirty="0"/>
              <a:t> </a:t>
            </a:r>
            <a:r>
              <a:rPr lang="sv-SE" sz="1500" dirty="0" err="1" smtClean="0"/>
              <a:t>claims</a:t>
            </a:r>
            <a:r>
              <a:rPr lang="sv-SE" sz="1500" dirty="0" smtClean="0"/>
              <a:t> </a:t>
            </a:r>
            <a:r>
              <a:rPr lang="sv-SE" sz="1500" dirty="0"/>
              <a:t>that organisations need </a:t>
            </a:r>
            <a:r>
              <a:rPr lang="sv-SE" sz="1500" b="1" dirty="0"/>
              <a:t>to control the resources they need </a:t>
            </a:r>
            <a:r>
              <a:rPr lang="sv-SE" sz="1500" dirty="0"/>
              <a:t>in order to survive. </a:t>
            </a:r>
          </a:p>
          <a:p>
            <a:r>
              <a:rPr lang="sv-SE" sz="1500" dirty="0"/>
              <a:t>Resources are products (goods and services), labour, capital, IT and other tools as well as knowledge</a:t>
            </a:r>
          </a:p>
          <a:p>
            <a:r>
              <a:rPr lang="sv-SE" sz="1500" dirty="0"/>
              <a:t>An </a:t>
            </a:r>
            <a:r>
              <a:rPr lang="sv-SE" sz="1500" b="1" dirty="0" err="1"/>
              <a:t>analysis</a:t>
            </a:r>
            <a:r>
              <a:rPr lang="sv-SE" sz="1500" b="1" dirty="0"/>
              <a:t> of the </a:t>
            </a:r>
            <a:r>
              <a:rPr lang="sv-SE" sz="1500" b="1" dirty="0" err="1"/>
              <a:t>dependency</a:t>
            </a:r>
            <a:r>
              <a:rPr lang="sv-SE" sz="1500" b="1" dirty="0"/>
              <a:t> of </a:t>
            </a:r>
            <a:r>
              <a:rPr lang="sv-SE" sz="1500" b="1" dirty="0" err="1"/>
              <a:t>resources</a:t>
            </a:r>
            <a:r>
              <a:rPr lang="sv-SE" sz="1500" b="1" dirty="0"/>
              <a:t> </a:t>
            </a:r>
            <a:r>
              <a:rPr lang="sv-SE" sz="1500" dirty="0" err="1"/>
              <a:t>consist</a:t>
            </a:r>
            <a:r>
              <a:rPr lang="sv-SE" sz="1500" dirty="0"/>
              <a:t> </a:t>
            </a:r>
            <a:r>
              <a:rPr lang="sv-SE" sz="1500" dirty="0" err="1" smtClean="0"/>
              <a:t>of</a:t>
            </a:r>
            <a:r>
              <a:rPr lang="sv-SE" sz="1500" dirty="0" smtClean="0"/>
              <a:t> </a:t>
            </a:r>
            <a:r>
              <a:rPr lang="sv-SE" sz="1500" dirty="0" err="1" smtClean="0"/>
              <a:t>identification</a:t>
            </a:r>
            <a:r>
              <a:rPr lang="sv-SE" sz="1500" dirty="0" smtClean="0"/>
              <a:t> </a:t>
            </a:r>
            <a:r>
              <a:rPr lang="sv-SE" sz="1500" dirty="0" err="1"/>
              <a:t>of</a:t>
            </a:r>
            <a:r>
              <a:rPr lang="sv-SE" sz="1500" dirty="0"/>
              <a:t> </a:t>
            </a:r>
            <a:r>
              <a:rPr lang="sv-SE" sz="1500" b="1" dirty="0" smtClean="0"/>
              <a:t>1) </a:t>
            </a:r>
            <a:r>
              <a:rPr lang="sv-SE" sz="1500" b="1" dirty="0" err="1" smtClean="0"/>
              <a:t>which</a:t>
            </a:r>
            <a:r>
              <a:rPr lang="sv-SE" sz="1500" b="1" dirty="0" smtClean="0"/>
              <a:t> </a:t>
            </a:r>
            <a:r>
              <a:rPr lang="sv-SE" sz="1500" b="1" dirty="0" err="1" smtClean="0"/>
              <a:t>resources</a:t>
            </a:r>
            <a:r>
              <a:rPr lang="sv-SE" sz="1500" b="1" dirty="0" smtClean="0"/>
              <a:t> </a:t>
            </a:r>
            <a:r>
              <a:rPr lang="sv-SE" sz="1500" b="1" dirty="0"/>
              <a:t>that an </a:t>
            </a:r>
            <a:r>
              <a:rPr lang="sv-SE" sz="1500" b="1" dirty="0" err="1"/>
              <a:t>organization</a:t>
            </a:r>
            <a:r>
              <a:rPr lang="sv-SE" sz="1500" b="1" dirty="0"/>
              <a:t> </a:t>
            </a:r>
            <a:r>
              <a:rPr lang="sv-SE" sz="1500" b="1" dirty="0" err="1"/>
              <a:t>needs</a:t>
            </a:r>
            <a:r>
              <a:rPr lang="sv-SE" sz="1500" b="1" dirty="0"/>
              <a:t> and </a:t>
            </a:r>
            <a:r>
              <a:rPr lang="sv-SE" sz="1500" b="1" dirty="0" err="1" smtClean="0"/>
              <a:t>produce</a:t>
            </a:r>
            <a:r>
              <a:rPr lang="sv-SE" sz="1500" dirty="0"/>
              <a:t>, and </a:t>
            </a:r>
            <a:r>
              <a:rPr lang="sv-SE" sz="1500" dirty="0" smtClean="0"/>
              <a:t>2) </a:t>
            </a:r>
            <a:r>
              <a:rPr lang="sv-SE" sz="1500" b="1" dirty="0" err="1" smtClean="0"/>
              <a:t>which</a:t>
            </a:r>
            <a:r>
              <a:rPr lang="sv-SE" sz="1500" b="1" dirty="0" smtClean="0"/>
              <a:t> </a:t>
            </a:r>
            <a:r>
              <a:rPr lang="sv-SE" sz="1500" b="1" dirty="0" err="1" smtClean="0"/>
              <a:t>actors</a:t>
            </a:r>
            <a:r>
              <a:rPr lang="sv-SE" sz="1500" b="1" dirty="0" smtClean="0"/>
              <a:t> </a:t>
            </a:r>
            <a:r>
              <a:rPr lang="sv-SE" sz="1500" b="1" dirty="0"/>
              <a:t>that </a:t>
            </a:r>
            <a:r>
              <a:rPr lang="sv-SE" sz="1500" b="1" dirty="0" err="1"/>
              <a:t>can</a:t>
            </a:r>
            <a:r>
              <a:rPr lang="sv-SE" sz="1500" b="1" dirty="0"/>
              <a:t> support and hinder the </a:t>
            </a:r>
            <a:r>
              <a:rPr lang="sv-SE" sz="1500" b="1" dirty="0" err="1"/>
              <a:t>resource</a:t>
            </a:r>
            <a:r>
              <a:rPr lang="sv-SE" sz="1500" b="1" dirty="0"/>
              <a:t> </a:t>
            </a:r>
            <a:r>
              <a:rPr lang="sv-SE" sz="1500" b="1" dirty="0" err="1" smtClean="0"/>
              <a:t>exchanges</a:t>
            </a:r>
            <a:endParaRPr lang="sv-SE" sz="1500" dirty="0"/>
          </a:p>
          <a:p>
            <a:endParaRPr lang="sv-SE" sz="1500" dirty="0"/>
          </a:p>
          <a:p>
            <a:endParaRPr lang="sv-SE" sz="1500" dirty="0"/>
          </a:p>
          <a:p>
            <a:endParaRPr lang="sv-SE" sz="1500" dirty="0"/>
          </a:p>
          <a:p>
            <a:pPr>
              <a:buNone/>
            </a:pPr>
            <a:endParaRPr lang="sv-SE" sz="1500" dirty="0"/>
          </a:p>
        </p:txBody>
      </p:sp>
      <p:sp>
        <p:nvSpPr>
          <p:cNvPr id="4" name="TextBox 3"/>
          <p:cNvSpPr txBox="1"/>
          <p:nvPr/>
        </p:nvSpPr>
        <p:spPr>
          <a:xfrm>
            <a:off x="5490102" y="4623978"/>
            <a:ext cx="1885901" cy="300082"/>
          </a:xfrm>
          <a:prstGeom prst="rect">
            <a:avLst/>
          </a:prstGeom>
          <a:noFill/>
        </p:spPr>
        <p:txBody>
          <a:bodyPr wrap="none" rtlCol="0">
            <a:spAutoFit/>
          </a:bodyPr>
          <a:lstStyle/>
          <a:p>
            <a:r>
              <a:rPr lang="sv-SE" sz="1350" dirty="0"/>
              <a:t>(</a:t>
            </a:r>
            <a:r>
              <a:rPr lang="sv-SE" sz="1350" dirty="0" err="1"/>
              <a:t>Pfeffer&amp;Salancik</a:t>
            </a:r>
            <a:r>
              <a:rPr lang="sv-SE" sz="1350" dirty="0"/>
              <a:t>, 1978)</a:t>
            </a:r>
          </a:p>
        </p:txBody>
      </p:sp>
    </p:spTree>
    <p:extLst>
      <p:ext uri="{BB962C8B-B14F-4D97-AF65-F5344CB8AC3E}">
        <p14:creationId xmlns:p14="http://schemas.microsoft.com/office/powerpoint/2010/main" val="37128531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Descriptive knowledge</a:t>
            </a:r>
            <a:endParaRPr lang="sv-SE" sz="2700" dirty="0"/>
          </a:p>
        </p:txBody>
      </p:sp>
      <p:sp>
        <p:nvSpPr>
          <p:cNvPr id="3" name="Content Placeholder 2"/>
          <p:cNvSpPr>
            <a:spLocks noGrp="1"/>
          </p:cNvSpPr>
          <p:nvPr>
            <p:ph idx="1"/>
          </p:nvPr>
        </p:nvSpPr>
        <p:spPr>
          <a:xfrm>
            <a:off x="791999" y="1275534"/>
            <a:ext cx="7221215" cy="3240432"/>
          </a:xfrm>
        </p:spPr>
        <p:txBody>
          <a:bodyPr>
            <a:normAutofit/>
          </a:bodyPr>
          <a:lstStyle/>
          <a:p>
            <a:r>
              <a:rPr lang="en-GB" sz="1500" b="1" i="1" dirty="0"/>
              <a:t>Descriptive knowledge</a:t>
            </a:r>
            <a:r>
              <a:rPr lang="en-GB" sz="1500" b="1" dirty="0"/>
              <a:t> </a:t>
            </a:r>
            <a:r>
              <a:rPr lang="en-GB" sz="1500" dirty="0"/>
              <a:t>describes an existing or past reality</a:t>
            </a:r>
          </a:p>
          <a:p>
            <a:r>
              <a:rPr lang="en-GB" sz="1500" dirty="0"/>
              <a:t>In contrast to definitional knowledge, </a:t>
            </a:r>
            <a:r>
              <a:rPr lang="en-GB" sz="1500" i="1" dirty="0"/>
              <a:t>descriptive knowledge </a:t>
            </a:r>
            <a:r>
              <a:rPr lang="en-GB" sz="1500" b="1" dirty="0" smtClean="0"/>
              <a:t>DOES </a:t>
            </a:r>
            <a:r>
              <a:rPr lang="en-GB" sz="1500" b="1" dirty="0"/>
              <a:t>include statements that are claimed to be </a:t>
            </a:r>
            <a:r>
              <a:rPr lang="en-GB" sz="1500" b="1" dirty="0" smtClean="0"/>
              <a:t>true</a:t>
            </a:r>
            <a:endParaRPr lang="en-GB" sz="1500" dirty="0"/>
          </a:p>
          <a:p>
            <a:r>
              <a:rPr lang="en-GB" sz="1500" dirty="0"/>
              <a:t>In other words, </a:t>
            </a:r>
            <a:r>
              <a:rPr lang="en-GB" sz="1500" i="1" dirty="0"/>
              <a:t>descriptive knowledge </a:t>
            </a:r>
            <a:r>
              <a:rPr lang="en-GB" sz="1500" dirty="0"/>
              <a:t>claims to describe the world “as is” or “have been</a:t>
            </a:r>
            <a:r>
              <a:rPr lang="en-GB" sz="1500" dirty="0" smtClean="0"/>
              <a:t>”</a:t>
            </a:r>
            <a:endParaRPr lang="en-GB" sz="1500" dirty="0"/>
          </a:p>
          <a:p>
            <a:endParaRPr lang="sv-SE" dirty="0"/>
          </a:p>
        </p:txBody>
      </p:sp>
    </p:spTree>
    <p:extLst>
      <p:ext uri="{BB962C8B-B14F-4D97-AF65-F5344CB8AC3E}">
        <p14:creationId xmlns:p14="http://schemas.microsoft.com/office/powerpoint/2010/main" val="35650105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Resourse dependency theory</a:t>
            </a:r>
          </a:p>
        </p:txBody>
      </p:sp>
      <p:sp>
        <p:nvSpPr>
          <p:cNvPr id="3" name="Content Placeholder 2"/>
          <p:cNvSpPr>
            <a:spLocks noGrp="1"/>
          </p:cNvSpPr>
          <p:nvPr>
            <p:ph idx="1"/>
          </p:nvPr>
        </p:nvSpPr>
        <p:spPr>
          <a:xfrm>
            <a:off x="927487" y="1360694"/>
            <a:ext cx="7888445" cy="4125906"/>
          </a:xfrm>
        </p:spPr>
        <p:txBody>
          <a:bodyPr>
            <a:normAutofit/>
          </a:bodyPr>
          <a:lstStyle/>
          <a:p>
            <a:r>
              <a:rPr lang="sv-SE" sz="1500" dirty="0" err="1" smtClean="0"/>
              <a:t>Through</a:t>
            </a:r>
            <a:r>
              <a:rPr lang="sv-SE" sz="1500" dirty="0" smtClean="0"/>
              <a:t> </a:t>
            </a:r>
            <a:r>
              <a:rPr lang="sv-SE" sz="1500" dirty="0"/>
              <a:t>the </a:t>
            </a:r>
            <a:r>
              <a:rPr lang="sv-SE" sz="1500" dirty="0" err="1"/>
              <a:t>analysis</a:t>
            </a:r>
            <a:r>
              <a:rPr lang="sv-SE" sz="1500" dirty="0"/>
              <a:t>, the organisation </a:t>
            </a:r>
            <a:r>
              <a:rPr lang="sv-SE" sz="1500" dirty="0" err="1"/>
              <a:t>can</a:t>
            </a:r>
            <a:r>
              <a:rPr lang="sv-SE" sz="1500" dirty="0"/>
              <a:t> </a:t>
            </a:r>
            <a:r>
              <a:rPr lang="sv-SE" sz="1500" b="1" dirty="0"/>
              <a:t>understand power and </a:t>
            </a:r>
            <a:r>
              <a:rPr lang="sv-SE" sz="1500" b="1" dirty="0" err="1"/>
              <a:t>dependecy</a:t>
            </a:r>
            <a:r>
              <a:rPr lang="sv-SE" sz="1500" b="1" dirty="0"/>
              <a:t> relations </a:t>
            </a:r>
            <a:r>
              <a:rPr lang="sv-SE" sz="1500" b="1" dirty="0" err="1"/>
              <a:t>related</a:t>
            </a:r>
            <a:r>
              <a:rPr lang="sv-SE" sz="1500" b="1" dirty="0"/>
              <a:t> to </a:t>
            </a:r>
            <a:r>
              <a:rPr lang="sv-SE" sz="1500" b="1" dirty="0" err="1"/>
              <a:t>resources</a:t>
            </a:r>
            <a:r>
              <a:rPr lang="sv-SE" sz="1500" b="1" dirty="0"/>
              <a:t> </a:t>
            </a:r>
            <a:r>
              <a:rPr lang="sv-SE" sz="1500" dirty="0"/>
              <a:t>– and, </a:t>
            </a:r>
            <a:r>
              <a:rPr lang="sv-SE" sz="1500" dirty="0" err="1"/>
              <a:t>thereby</a:t>
            </a:r>
            <a:r>
              <a:rPr lang="sv-SE" sz="1500" dirty="0"/>
              <a:t>, makes it </a:t>
            </a:r>
            <a:r>
              <a:rPr lang="sv-SE" sz="1500" dirty="0" err="1"/>
              <a:t>possible</a:t>
            </a:r>
            <a:r>
              <a:rPr lang="sv-SE" sz="1500" dirty="0"/>
              <a:t> to </a:t>
            </a:r>
            <a:r>
              <a:rPr lang="sv-SE" sz="1500" dirty="0" err="1" smtClean="0"/>
              <a:t>minimize</a:t>
            </a:r>
            <a:r>
              <a:rPr lang="sv-SE" sz="1500" dirty="0" smtClean="0"/>
              <a:t> </a:t>
            </a:r>
            <a:r>
              <a:rPr lang="sv-SE" sz="1500" dirty="0" err="1"/>
              <a:t>its</a:t>
            </a:r>
            <a:r>
              <a:rPr lang="sv-SE" sz="1500" dirty="0"/>
              <a:t> </a:t>
            </a:r>
            <a:r>
              <a:rPr lang="sv-SE" sz="1500" dirty="0" err="1"/>
              <a:t>dependencies</a:t>
            </a:r>
            <a:r>
              <a:rPr lang="sv-SE" sz="1500" dirty="0"/>
              <a:t> on </a:t>
            </a:r>
            <a:r>
              <a:rPr lang="sv-SE" sz="1500" dirty="0" err="1"/>
              <a:t>other</a:t>
            </a:r>
            <a:r>
              <a:rPr lang="sv-SE" sz="1500" dirty="0"/>
              <a:t> organisations, and </a:t>
            </a:r>
            <a:r>
              <a:rPr lang="sv-SE" sz="1500" dirty="0" err="1" smtClean="0"/>
              <a:t>maximize</a:t>
            </a:r>
            <a:r>
              <a:rPr lang="sv-SE" sz="1500" dirty="0" smtClean="0"/>
              <a:t> </a:t>
            </a:r>
            <a:r>
              <a:rPr lang="sv-SE" sz="1500" dirty="0" err="1"/>
              <a:t>its</a:t>
            </a:r>
            <a:r>
              <a:rPr lang="sv-SE" sz="1500" dirty="0"/>
              <a:t> </a:t>
            </a:r>
            <a:r>
              <a:rPr lang="sv-SE" sz="1500" dirty="0" err="1"/>
              <a:t>control</a:t>
            </a:r>
            <a:r>
              <a:rPr lang="sv-SE" sz="1500" dirty="0"/>
              <a:t> over </a:t>
            </a:r>
            <a:r>
              <a:rPr lang="sv-SE" sz="1500" dirty="0" err="1"/>
              <a:t>resources</a:t>
            </a:r>
            <a:r>
              <a:rPr lang="sv-SE" sz="1500" dirty="0"/>
              <a:t> of </a:t>
            </a:r>
            <a:r>
              <a:rPr lang="sv-SE" sz="1500" dirty="0" err="1"/>
              <a:t>other</a:t>
            </a:r>
            <a:r>
              <a:rPr lang="sv-SE" sz="1500" dirty="0"/>
              <a:t> organisations. </a:t>
            </a:r>
          </a:p>
          <a:p>
            <a:r>
              <a:rPr lang="sv-SE" sz="1500" dirty="0"/>
              <a:t>Tools to use in such an analysis can be high level input/output process models (such as IDEF0) , value network models, and Porter’s Five Forces </a:t>
            </a:r>
          </a:p>
          <a:p>
            <a:endParaRPr lang="sv-SE" sz="1500" dirty="0"/>
          </a:p>
          <a:p>
            <a:endParaRPr lang="sv-SE" sz="1500" dirty="0"/>
          </a:p>
          <a:p>
            <a:endParaRPr lang="sv-SE" sz="1500" dirty="0"/>
          </a:p>
          <a:p>
            <a:pPr>
              <a:buNone/>
            </a:pPr>
            <a:endParaRPr lang="sv-SE" sz="1500" dirty="0"/>
          </a:p>
        </p:txBody>
      </p:sp>
      <p:sp>
        <p:nvSpPr>
          <p:cNvPr id="4" name="TextBox 3"/>
          <p:cNvSpPr txBox="1"/>
          <p:nvPr/>
        </p:nvSpPr>
        <p:spPr>
          <a:xfrm>
            <a:off x="5490102" y="4623978"/>
            <a:ext cx="1885901" cy="300082"/>
          </a:xfrm>
          <a:prstGeom prst="rect">
            <a:avLst/>
          </a:prstGeom>
          <a:noFill/>
        </p:spPr>
        <p:txBody>
          <a:bodyPr wrap="none" rtlCol="0">
            <a:spAutoFit/>
          </a:bodyPr>
          <a:lstStyle/>
          <a:p>
            <a:r>
              <a:rPr lang="sv-SE" sz="1350" dirty="0"/>
              <a:t>(</a:t>
            </a:r>
            <a:r>
              <a:rPr lang="sv-SE" sz="1350" dirty="0" err="1"/>
              <a:t>Pfeffer&amp;Salancik</a:t>
            </a:r>
            <a:r>
              <a:rPr lang="sv-SE" sz="1350" dirty="0"/>
              <a:t>, 1978)</a:t>
            </a:r>
          </a:p>
        </p:txBody>
      </p:sp>
    </p:spTree>
    <p:extLst>
      <p:ext uri="{BB962C8B-B14F-4D97-AF65-F5344CB8AC3E}">
        <p14:creationId xmlns:p14="http://schemas.microsoft.com/office/powerpoint/2010/main" val="67027789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Institutions</a:t>
            </a:r>
            <a:endParaRPr lang="sv-SE" dirty="0"/>
          </a:p>
        </p:txBody>
      </p:sp>
      <p:sp>
        <p:nvSpPr>
          <p:cNvPr id="3" name="Content Placeholder 2"/>
          <p:cNvSpPr>
            <a:spLocks noGrp="1"/>
          </p:cNvSpPr>
          <p:nvPr>
            <p:ph idx="1"/>
          </p:nvPr>
        </p:nvSpPr>
        <p:spPr>
          <a:xfrm>
            <a:off x="791999" y="1275534"/>
            <a:ext cx="7458621" cy="3240432"/>
          </a:xfrm>
        </p:spPr>
        <p:txBody>
          <a:bodyPr>
            <a:normAutofit/>
          </a:bodyPr>
          <a:lstStyle/>
          <a:p>
            <a:r>
              <a:rPr lang="en-US" sz="1800" dirty="0">
                <a:latin typeface="+mn-lt"/>
              </a:rPr>
              <a:t>Within organizational theory, one usually defines an institution </a:t>
            </a:r>
            <a:r>
              <a:rPr lang="en-US" sz="1800" dirty="0" smtClean="0">
                <a:latin typeface="+mn-lt"/>
              </a:rPr>
              <a:t>as a form </a:t>
            </a:r>
            <a:r>
              <a:rPr lang="en-US" sz="1800" dirty="0">
                <a:latin typeface="+mn-lt"/>
              </a:rPr>
              <a:t>of social behavior - a pattern, a practices </a:t>
            </a:r>
            <a:r>
              <a:rPr lang="en-US" sz="1800" dirty="0" smtClean="0">
                <a:latin typeface="+mn-lt"/>
              </a:rPr>
              <a:t>– that is taken </a:t>
            </a:r>
            <a:r>
              <a:rPr lang="en-US" sz="1800" dirty="0">
                <a:latin typeface="+mn-lt"/>
              </a:rPr>
              <a:t>for granted by a group of people, has a duration and has a normative </a:t>
            </a:r>
            <a:r>
              <a:rPr lang="en-US" sz="1800" dirty="0" smtClean="0">
                <a:latin typeface="+mn-lt"/>
              </a:rPr>
              <a:t>explanation </a:t>
            </a:r>
            <a:endParaRPr lang="en-US" sz="1800" dirty="0">
              <a:latin typeface="+mn-lt"/>
            </a:endParaRPr>
          </a:p>
          <a:p>
            <a:r>
              <a:rPr lang="en-US" sz="1800" dirty="0">
                <a:latin typeface="+mn-lt"/>
              </a:rPr>
              <a:t>This pattern or practice is arising from a repeated behavior </a:t>
            </a:r>
            <a:r>
              <a:rPr lang="en-US" sz="1800" dirty="0" smtClean="0">
                <a:latin typeface="+mn-lt"/>
              </a:rPr>
              <a:t>and will  </a:t>
            </a:r>
            <a:r>
              <a:rPr lang="en-US" sz="1800" dirty="0">
                <a:latin typeface="+mn-lt"/>
              </a:rPr>
              <a:t>become a social agreement of how to handle things among a group of people</a:t>
            </a:r>
          </a:p>
          <a:p>
            <a:r>
              <a:rPr lang="en-US" sz="1800" dirty="0">
                <a:latin typeface="+mn-lt"/>
              </a:rPr>
              <a:t>This pattern / </a:t>
            </a:r>
            <a:r>
              <a:rPr lang="en-US" sz="1800" dirty="0" smtClean="0">
                <a:latin typeface="+mn-lt"/>
              </a:rPr>
              <a:t>practice is transferred </a:t>
            </a:r>
            <a:r>
              <a:rPr lang="en-US" sz="1800" dirty="0">
                <a:latin typeface="+mn-lt"/>
              </a:rPr>
              <a:t>between employees, but also to new employees </a:t>
            </a:r>
            <a:r>
              <a:rPr lang="en-US" sz="1800" dirty="0" smtClean="0">
                <a:latin typeface="+mn-lt"/>
              </a:rPr>
              <a:t>during </a:t>
            </a:r>
            <a:r>
              <a:rPr lang="en-US" sz="1800" dirty="0">
                <a:latin typeface="+mn-lt"/>
              </a:rPr>
              <a:t>a long time (over generations)</a:t>
            </a:r>
            <a:endParaRPr lang="sv-SE" sz="1800" dirty="0">
              <a:latin typeface="+mn-lt"/>
            </a:endParaRPr>
          </a:p>
        </p:txBody>
      </p:sp>
      <p:sp>
        <p:nvSpPr>
          <p:cNvPr id="4" name="TextBox 3"/>
          <p:cNvSpPr txBox="1"/>
          <p:nvPr/>
        </p:nvSpPr>
        <p:spPr>
          <a:xfrm>
            <a:off x="5213132" y="4567266"/>
            <a:ext cx="3748592" cy="300082"/>
          </a:xfrm>
          <a:prstGeom prst="rect">
            <a:avLst/>
          </a:prstGeom>
          <a:noFill/>
        </p:spPr>
        <p:txBody>
          <a:bodyPr wrap="square" rtlCol="0">
            <a:spAutoFit/>
          </a:bodyPr>
          <a:lstStyle/>
          <a:p>
            <a:r>
              <a:rPr lang="sv-SE" sz="1350" dirty="0" smtClean="0"/>
              <a:t>(Strannegård &amp;Eriksson-Zetterquist, 2011)</a:t>
            </a:r>
            <a:endParaRPr lang="sv-SE" sz="1350" dirty="0"/>
          </a:p>
        </p:txBody>
      </p:sp>
    </p:spTree>
    <p:extLst>
      <p:ext uri="{BB962C8B-B14F-4D97-AF65-F5344CB8AC3E}">
        <p14:creationId xmlns:p14="http://schemas.microsoft.com/office/powerpoint/2010/main" val="54345516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Institutions</a:t>
            </a:r>
            <a:endParaRPr lang="sv-SE" dirty="0"/>
          </a:p>
        </p:txBody>
      </p:sp>
      <p:sp>
        <p:nvSpPr>
          <p:cNvPr id="3" name="Content Placeholder 2"/>
          <p:cNvSpPr>
            <a:spLocks noGrp="1"/>
          </p:cNvSpPr>
          <p:nvPr>
            <p:ph idx="1"/>
          </p:nvPr>
        </p:nvSpPr>
        <p:spPr>
          <a:xfrm>
            <a:off x="791999" y="1275534"/>
            <a:ext cx="7963117" cy="3240432"/>
          </a:xfrm>
        </p:spPr>
        <p:txBody>
          <a:bodyPr>
            <a:normAutofit/>
          </a:bodyPr>
          <a:lstStyle/>
          <a:p>
            <a:r>
              <a:rPr lang="en-US" sz="1800" dirty="0" smtClean="0">
                <a:latin typeface="+mn-lt"/>
              </a:rPr>
              <a:t>These patterns </a:t>
            </a:r>
            <a:r>
              <a:rPr lang="en-US" sz="1800" dirty="0">
                <a:latin typeface="+mn-lt"/>
              </a:rPr>
              <a:t>are good to follow for saving </a:t>
            </a:r>
            <a:r>
              <a:rPr lang="en-US" sz="1800" dirty="0" smtClean="0">
                <a:latin typeface="+mn-lt"/>
              </a:rPr>
              <a:t>energy</a:t>
            </a:r>
            <a:endParaRPr lang="en-US" sz="1800" dirty="0">
              <a:latin typeface="+mn-lt"/>
            </a:endParaRPr>
          </a:p>
          <a:p>
            <a:r>
              <a:rPr lang="en-US" sz="1800" dirty="0" smtClean="0">
                <a:latin typeface="+mn-lt"/>
              </a:rPr>
              <a:t>They </a:t>
            </a:r>
            <a:r>
              <a:rPr lang="en-US" sz="1800" dirty="0">
                <a:latin typeface="+mn-lt"/>
              </a:rPr>
              <a:t>also creates order, stability, predictability</a:t>
            </a:r>
            <a:endParaRPr lang="sv-SE" sz="1800" dirty="0" smtClean="0">
              <a:latin typeface="+mn-lt"/>
            </a:endParaRPr>
          </a:p>
        </p:txBody>
      </p:sp>
      <p:sp>
        <p:nvSpPr>
          <p:cNvPr id="4" name="TextBox 3"/>
          <p:cNvSpPr txBox="1"/>
          <p:nvPr/>
        </p:nvSpPr>
        <p:spPr>
          <a:xfrm>
            <a:off x="5213132" y="4567266"/>
            <a:ext cx="3748592" cy="300082"/>
          </a:xfrm>
          <a:prstGeom prst="rect">
            <a:avLst/>
          </a:prstGeom>
          <a:noFill/>
        </p:spPr>
        <p:txBody>
          <a:bodyPr wrap="square" rtlCol="0">
            <a:spAutoFit/>
          </a:bodyPr>
          <a:lstStyle/>
          <a:p>
            <a:r>
              <a:rPr lang="sv-SE" sz="1350" dirty="0" smtClean="0"/>
              <a:t>(Strannegård &amp;Eriksson-Zetterquist, 2011)</a:t>
            </a:r>
            <a:endParaRPr lang="sv-SE" sz="1350" dirty="0"/>
          </a:p>
        </p:txBody>
      </p:sp>
    </p:spTree>
    <p:extLst>
      <p:ext uri="{BB962C8B-B14F-4D97-AF65-F5344CB8AC3E}">
        <p14:creationId xmlns:p14="http://schemas.microsoft.com/office/powerpoint/2010/main" val="2820594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317575"/>
            <a:ext cx="8047200" cy="3664328"/>
          </a:xfrm>
        </p:spPr>
        <p:txBody>
          <a:bodyPr>
            <a:normAutofit/>
          </a:bodyPr>
          <a:lstStyle/>
          <a:p>
            <a:r>
              <a:rPr lang="en-US" sz="1800" dirty="0">
                <a:latin typeface="+mn-lt"/>
              </a:rPr>
              <a:t>Institutional theory - questions the idea that organizations are the rational tools that </a:t>
            </a:r>
            <a:r>
              <a:rPr lang="en-US" sz="1800" dirty="0" smtClean="0">
                <a:latin typeface="+mn-lt"/>
              </a:rPr>
              <a:t>many times are taken for granted in discussions </a:t>
            </a:r>
            <a:r>
              <a:rPr lang="en-US" sz="1800" dirty="0">
                <a:latin typeface="+mn-lt"/>
              </a:rPr>
              <a:t>and analyzes, that is, an organization examines alternatives and selects the option that best meets the organization's goals</a:t>
            </a:r>
          </a:p>
          <a:p>
            <a:r>
              <a:rPr lang="en-US" sz="1800" dirty="0">
                <a:latin typeface="+mn-lt"/>
              </a:rPr>
              <a:t>Instead, </a:t>
            </a:r>
            <a:r>
              <a:rPr lang="en-US" sz="1800" dirty="0" smtClean="0">
                <a:latin typeface="+mn-lt"/>
              </a:rPr>
              <a:t>to explain </a:t>
            </a:r>
            <a:r>
              <a:rPr lang="en-US" sz="1800" dirty="0">
                <a:latin typeface="+mn-lt"/>
              </a:rPr>
              <a:t>organizational behavior</a:t>
            </a:r>
            <a:r>
              <a:rPr lang="en-US" sz="1800" dirty="0" smtClean="0">
                <a:latin typeface="+mn-lt"/>
              </a:rPr>
              <a:t>, institutions - in </a:t>
            </a:r>
            <a:r>
              <a:rPr lang="en-US" sz="1800" dirty="0">
                <a:latin typeface="+mn-lt"/>
              </a:rPr>
              <a:t>the form of patterns and </a:t>
            </a:r>
            <a:r>
              <a:rPr lang="en-US" sz="1800" dirty="0" smtClean="0">
                <a:latin typeface="+mn-lt"/>
              </a:rPr>
              <a:t>practices – are used </a:t>
            </a:r>
            <a:endParaRPr lang="sv-SE" dirty="0"/>
          </a:p>
        </p:txBody>
      </p:sp>
    </p:spTree>
    <p:extLst>
      <p:ext uri="{BB962C8B-B14F-4D97-AF65-F5344CB8AC3E}">
        <p14:creationId xmlns:p14="http://schemas.microsoft.com/office/powerpoint/2010/main" val="2649656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317575"/>
            <a:ext cx="8047200" cy="3664328"/>
          </a:xfrm>
        </p:spPr>
        <p:txBody>
          <a:bodyPr>
            <a:normAutofit/>
          </a:bodyPr>
          <a:lstStyle/>
          <a:p>
            <a:r>
              <a:rPr lang="en-US" sz="1800" dirty="0">
                <a:latin typeface="+mn-lt"/>
              </a:rPr>
              <a:t>Institutional theory </a:t>
            </a:r>
            <a:r>
              <a:rPr lang="en-US" sz="1800" dirty="0" smtClean="0">
                <a:latin typeface="+mn-lt"/>
              </a:rPr>
              <a:t>also points </a:t>
            </a:r>
            <a:r>
              <a:rPr lang="en-US" sz="1800" dirty="0">
                <a:latin typeface="+mn-lt"/>
              </a:rPr>
              <a:t>out that there is a difference between a formal structure and how the actual daily activities look, </a:t>
            </a:r>
            <a:r>
              <a:rPr lang="en-US" sz="1800" dirty="0" smtClean="0">
                <a:latin typeface="+mn-lt"/>
              </a:rPr>
              <a:t>that is, </a:t>
            </a:r>
            <a:r>
              <a:rPr lang="en-US" sz="1800" dirty="0">
                <a:latin typeface="+mn-lt"/>
              </a:rPr>
              <a:t>the informal structure</a:t>
            </a:r>
          </a:p>
          <a:p>
            <a:endParaRPr lang="sv-SE" dirty="0"/>
          </a:p>
        </p:txBody>
      </p:sp>
    </p:spTree>
    <p:extLst>
      <p:ext uri="{BB962C8B-B14F-4D97-AF65-F5344CB8AC3E}">
        <p14:creationId xmlns:p14="http://schemas.microsoft.com/office/powerpoint/2010/main" val="161370512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590844"/>
            <a:ext cx="8047200" cy="3412080"/>
          </a:xfrm>
        </p:spPr>
        <p:txBody>
          <a:bodyPr>
            <a:normAutofit/>
          </a:bodyPr>
          <a:lstStyle/>
          <a:p>
            <a:r>
              <a:rPr lang="en-US" sz="1800" dirty="0">
                <a:latin typeface="+mn-lt"/>
              </a:rPr>
              <a:t>According to institutional theory, the formal structure is what an organization shows upwards towards investors, authorities, competitors, and their own employees.</a:t>
            </a:r>
          </a:p>
          <a:p>
            <a:r>
              <a:rPr lang="en-US" sz="1800" dirty="0">
                <a:latin typeface="+mn-lt"/>
              </a:rPr>
              <a:t>The formal structure is used to show that the organization is rational, modern and adaptable. In this way, the organization legitimizes</a:t>
            </a:r>
            <a:endParaRPr lang="sv-SE" dirty="0"/>
          </a:p>
        </p:txBody>
      </p:sp>
    </p:spTree>
    <p:extLst>
      <p:ext uri="{BB962C8B-B14F-4D97-AF65-F5344CB8AC3E}">
        <p14:creationId xmlns:p14="http://schemas.microsoft.com/office/powerpoint/2010/main" val="283604739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366345"/>
            <a:ext cx="8047200" cy="3636579"/>
          </a:xfrm>
        </p:spPr>
        <p:txBody>
          <a:bodyPr>
            <a:normAutofit/>
          </a:bodyPr>
          <a:lstStyle/>
          <a:p>
            <a:r>
              <a:rPr lang="en-US" sz="1800" dirty="0">
                <a:latin typeface="+mn-lt"/>
              </a:rPr>
              <a:t>Institutional theory means that the formal structure is often the same in organizations in the same industry because of common rules, common norms and values - isomorphism occurs</a:t>
            </a:r>
          </a:p>
          <a:p>
            <a:r>
              <a:rPr lang="en-US" sz="1800" dirty="0">
                <a:latin typeface="+mn-lt"/>
              </a:rPr>
              <a:t>You are usually talking about isomorphic forces that have compelling, normative and imitating institutional influences:</a:t>
            </a:r>
          </a:p>
          <a:p>
            <a:r>
              <a:rPr lang="en-US" sz="1800" dirty="0">
                <a:latin typeface="+mn-lt"/>
              </a:rPr>
              <a:t>Compulsory - through laws and regulations (regulations)</a:t>
            </a:r>
          </a:p>
          <a:p>
            <a:r>
              <a:rPr lang="en-US" sz="1800" dirty="0">
                <a:latin typeface="+mn-lt"/>
              </a:rPr>
              <a:t>Normative - through training, seminars (common standards)</a:t>
            </a:r>
          </a:p>
          <a:p>
            <a:r>
              <a:rPr lang="en-US" sz="1800" dirty="0">
                <a:latin typeface="+mn-lt"/>
              </a:rPr>
              <a:t>Imitation-through how others do it (values)</a:t>
            </a:r>
            <a:endParaRPr lang="sv-SE" dirty="0"/>
          </a:p>
        </p:txBody>
      </p:sp>
      <p:sp>
        <p:nvSpPr>
          <p:cNvPr id="4" name="TextBox 3"/>
          <p:cNvSpPr txBox="1"/>
          <p:nvPr/>
        </p:nvSpPr>
        <p:spPr>
          <a:xfrm>
            <a:off x="5213132" y="4682878"/>
            <a:ext cx="3748592" cy="300082"/>
          </a:xfrm>
          <a:prstGeom prst="rect">
            <a:avLst/>
          </a:prstGeom>
          <a:noFill/>
        </p:spPr>
        <p:txBody>
          <a:bodyPr wrap="square" rtlCol="0">
            <a:spAutoFit/>
          </a:bodyPr>
          <a:lstStyle/>
          <a:p>
            <a:r>
              <a:rPr lang="sv-SE" sz="1350" dirty="0" smtClean="0"/>
              <a:t>(Strannegård &amp;Eriksson-Zetterquist, 2011)</a:t>
            </a:r>
            <a:endParaRPr lang="sv-SE" sz="1350" dirty="0"/>
          </a:p>
        </p:txBody>
      </p:sp>
    </p:spTree>
    <p:extLst>
      <p:ext uri="{BB962C8B-B14F-4D97-AF65-F5344CB8AC3E}">
        <p14:creationId xmlns:p14="http://schemas.microsoft.com/office/powerpoint/2010/main" val="329306490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Institutionell teori</a:t>
            </a:r>
            <a:endParaRPr lang="sv-SE" dirty="0"/>
          </a:p>
        </p:txBody>
      </p:sp>
      <p:sp>
        <p:nvSpPr>
          <p:cNvPr id="3" name="Content Placeholder 2"/>
          <p:cNvSpPr>
            <a:spLocks noGrp="1"/>
          </p:cNvSpPr>
          <p:nvPr>
            <p:ph idx="1"/>
          </p:nvPr>
        </p:nvSpPr>
        <p:spPr>
          <a:xfrm>
            <a:off x="792000" y="1275534"/>
            <a:ext cx="8047200" cy="3653818"/>
          </a:xfrm>
        </p:spPr>
        <p:txBody>
          <a:bodyPr>
            <a:normAutofit/>
          </a:bodyPr>
          <a:lstStyle/>
          <a:p>
            <a:r>
              <a:rPr lang="en-US" sz="1800" b="1" dirty="0">
                <a:latin typeface="+mn-lt"/>
              </a:rPr>
              <a:t>The informal structure, on the other hand, differs often from the formal - and is often also disconnected from the formal.</a:t>
            </a:r>
          </a:p>
          <a:p>
            <a:r>
              <a:rPr lang="en-US" sz="1800" b="1" dirty="0">
                <a:latin typeface="+mn-lt"/>
              </a:rPr>
              <a:t>This means that changes in the formal structure do not have to lead to changes in the informal</a:t>
            </a:r>
          </a:p>
          <a:p>
            <a:r>
              <a:rPr lang="en-US" sz="1800" b="1" dirty="0">
                <a:latin typeface="+mn-lt"/>
              </a:rPr>
              <a:t>In other words, people can act in a different way in the informal structure than is done to show off the formal structure outwardly, for example, to make things done</a:t>
            </a:r>
          </a:p>
          <a:p>
            <a:r>
              <a:rPr lang="en-US" sz="1800" b="1" dirty="0">
                <a:latin typeface="+mn-lt"/>
              </a:rPr>
              <a:t>Therefore, it is important as a consultant to observe how the organization behaves in practice</a:t>
            </a:r>
            <a:endParaRPr lang="sv-SE" sz="1800" dirty="0"/>
          </a:p>
          <a:p>
            <a:endParaRPr lang="sv-SE" dirty="0"/>
          </a:p>
        </p:txBody>
      </p:sp>
    </p:spTree>
    <p:extLst>
      <p:ext uri="{BB962C8B-B14F-4D97-AF65-F5344CB8AC3E}">
        <p14:creationId xmlns:p14="http://schemas.microsoft.com/office/powerpoint/2010/main" val="12342066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12627" y="0"/>
            <a:ext cx="1631373" cy="1510267"/>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sv-SE"/>
          </a:p>
        </p:txBody>
      </p:sp>
      <p:sp>
        <p:nvSpPr>
          <p:cNvPr id="2" name="Title 1"/>
          <p:cNvSpPr>
            <a:spLocks noGrp="1"/>
          </p:cNvSpPr>
          <p:nvPr>
            <p:ph type="title"/>
          </p:nvPr>
        </p:nvSpPr>
        <p:spPr>
          <a:xfrm>
            <a:off x="792000" y="627534"/>
            <a:ext cx="7868524" cy="596700"/>
          </a:xfrm>
        </p:spPr>
        <p:txBody>
          <a:bodyPr/>
          <a:lstStyle/>
          <a:p>
            <a:r>
              <a:rPr lang="sv-SE" dirty="0" smtClean="0"/>
              <a:t>Hur kan institutionell teori användas?</a:t>
            </a:r>
            <a:endParaRPr lang="sv-SE" dirty="0"/>
          </a:p>
        </p:txBody>
      </p:sp>
      <p:sp>
        <p:nvSpPr>
          <p:cNvPr id="3" name="Content Placeholder 2"/>
          <p:cNvSpPr>
            <a:spLocks noGrp="1"/>
          </p:cNvSpPr>
          <p:nvPr>
            <p:ph idx="1"/>
          </p:nvPr>
        </p:nvSpPr>
        <p:spPr>
          <a:xfrm>
            <a:off x="792000" y="1224234"/>
            <a:ext cx="8185745" cy="3240432"/>
          </a:xfrm>
        </p:spPr>
        <p:txBody>
          <a:bodyPr>
            <a:normAutofit/>
          </a:bodyPr>
          <a:lstStyle/>
          <a:p>
            <a:r>
              <a:rPr lang="en-US" sz="1800" dirty="0">
                <a:latin typeface="+mn-lt"/>
              </a:rPr>
              <a:t>Institutional theory can be used to understand behavior by being aware that there is a difference between a formal and informal structure and behavior</a:t>
            </a:r>
          </a:p>
          <a:p>
            <a:r>
              <a:rPr lang="en-US" sz="1800" dirty="0">
                <a:latin typeface="+mn-lt"/>
              </a:rPr>
              <a:t>Institutional theory can be used to understand non-rational behaviors in organizations as some patterns / practitioners are inherited in the organization (over generations)</a:t>
            </a:r>
          </a:p>
          <a:p>
            <a:r>
              <a:rPr lang="en-US" sz="1800" dirty="0">
                <a:latin typeface="+mn-lt"/>
              </a:rPr>
              <a:t>Institutional theory can be used to understand why some solutions are used to address certain problems</a:t>
            </a:r>
          </a:p>
          <a:p>
            <a:pPr marL="0" indent="0">
              <a:buNone/>
            </a:pPr>
            <a:endParaRPr lang="sv-SE" sz="1800" dirty="0" smtClean="0"/>
          </a:p>
          <a:p>
            <a:endParaRPr lang="sv-SE" dirty="0" smtClean="0"/>
          </a:p>
          <a:p>
            <a:pPr marL="0" indent="0">
              <a:buNone/>
            </a:pPr>
            <a:endParaRPr lang="sv-SE" dirty="0" smtClean="0"/>
          </a:p>
        </p:txBody>
      </p:sp>
    </p:spTree>
    <p:extLst>
      <p:ext uri="{BB962C8B-B14F-4D97-AF65-F5344CB8AC3E}">
        <p14:creationId xmlns:p14="http://schemas.microsoft.com/office/powerpoint/2010/main" val="78833139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Institutional theory</a:t>
            </a:r>
          </a:p>
        </p:txBody>
      </p:sp>
      <p:sp>
        <p:nvSpPr>
          <p:cNvPr id="3" name="Content Placeholder 2"/>
          <p:cNvSpPr>
            <a:spLocks noGrp="1"/>
          </p:cNvSpPr>
          <p:nvPr>
            <p:ph idx="1"/>
          </p:nvPr>
        </p:nvSpPr>
        <p:spPr>
          <a:xfrm>
            <a:off x="792000" y="1275534"/>
            <a:ext cx="7605124" cy="2682213"/>
          </a:xfrm>
        </p:spPr>
        <p:txBody>
          <a:bodyPr>
            <a:normAutofit fontScale="55000" lnSpcReduction="20000"/>
          </a:bodyPr>
          <a:lstStyle/>
          <a:p>
            <a:r>
              <a:rPr lang="sv-SE" b="1" i="1" dirty="0" err="1" smtClean="0"/>
              <a:t>Institutional</a:t>
            </a:r>
            <a:r>
              <a:rPr lang="sv-SE" b="1" i="1" dirty="0" smtClean="0"/>
              <a:t> </a:t>
            </a:r>
            <a:r>
              <a:rPr lang="sv-SE" b="1" i="1" dirty="0" err="1" smtClean="0"/>
              <a:t>theory</a:t>
            </a:r>
            <a:r>
              <a:rPr lang="sv-SE" b="1" i="1" dirty="0" smtClean="0"/>
              <a:t> </a:t>
            </a:r>
            <a:r>
              <a:rPr lang="sv-SE" dirty="0" err="1" smtClean="0"/>
              <a:t>emphasizes</a:t>
            </a:r>
            <a:r>
              <a:rPr lang="sv-SE" dirty="0" smtClean="0"/>
              <a:t> that </a:t>
            </a:r>
            <a:r>
              <a:rPr lang="sv-SE" b="1" dirty="0" smtClean="0"/>
              <a:t>organisations </a:t>
            </a:r>
            <a:r>
              <a:rPr lang="sv-SE" b="1" dirty="0" err="1" smtClean="0"/>
              <a:t>adapt</a:t>
            </a:r>
            <a:r>
              <a:rPr lang="sv-SE" b="1" dirty="0" smtClean="0"/>
              <a:t> to </a:t>
            </a:r>
            <a:r>
              <a:rPr lang="sv-SE" b="1" dirty="0" err="1" smtClean="0"/>
              <a:t>political</a:t>
            </a:r>
            <a:r>
              <a:rPr lang="sv-SE" b="1" dirty="0" smtClean="0"/>
              <a:t>, </a:t>
            </a:r>
            <a:r>
              <a:rPr lang="sv-SE" b="1" dirty="0" err="1" smtClean="0"/>
              <a:t>cultural</a:t>
            </a:r>
            <a:r>
              <a:rPr lang="sv-SE" b="1" dirty="0" smtClean="0"/>
              <a:t> and social </a:t>
            </a:r>
            <a:r>
              <a:rPr lang="sv-SE" b="1" dirty="0" err="1" smtClean="0"/>
              <a:t>values</a:t>
            </a:r>
            <a:r>
              <a:rPr lang="sv-SE" b="1" dirty="0" smtClean="0"/>
              <a:t> and </a:t>
            </a:r>
            <a:r>
              <a:rPr lang="sv-SE" b="1" dirty="0" err="1" smtClean="0"/>
              <a:t>demands</a:t>
            </a:r>
            <a:r>
              <a:rPr lang="sv-SE" b="1" dirty="0" smtClean="0"/>
              <a:t>, and not </a:t>
            </a:r>
            <a:r>
              <a:rPr lang="sv-SE" b="1" dirty="0" err="1" smtClean="0"/>
              <a:t>only</a:t>
            </a:r>
            <a:r>
              <a:rPr lang="sv-SE" b="1" dirty="0" smtClean="0"/>
              <a:t> to </a:t>
            </a:r>
            <a:r>
              <a:rPr lang="sv-SE" b="1" dirty="0" err="1" smtClean="0"/>
              <a:t>economical</a:t>
            </a:r>
            <a:r>
              <a:rPr lang="sv-SE" b="1" dirty="0" smtClean="0"/>
              <a:t> and </a:t>
            </a:r>
            <a:r>
              <a:rPr lang="sv-SE" b="1" dirty="0" err="1" smtClean="0"/>
              <a:t>technical</a:t>
            </a:r>
            <a:endParaRPr lang="sv-SE" b="1" dirty="0" smtClean="0"/>
          </a:p>
          <a:p>
            <a:r>
              <a:rPr lang="sv-SE" dirty="0" smtClean="0"/>
              <a:t>This </a:t>
            </a:r>
            <a:r>
              <a:rPr lang="sv-SE" dirty="0" err="1" smtClean="0"/>
              <a:t>means</a:t>
            </a:r>
            <a:r>
              <a:rPr lang="sv-SE" dirty="0" smtClean="0"/>
              <a:t> that the </a:t>
            </a:r>
            <a:r>
              <a:rPr lang="sv-SE" dirty="0" err="1" smtClean="0"/>
              <a:t>behavior</a:t>
            </a:r>
            <a:r>
              <a:rPr lang="sv-SE" dirty="0" smtClean="0"/>
              <a:t> of organisations </a:t>
            </a:r>
            <a:r>
              <a:rPr lang="sv-SE" dirty="0" err="1" smtClean="0"/>
              <a:t>cannot</a:t>
            </a:r>
            <a:r>
              <a:rPr lang="sv-SE" dirty="0" smtClean="0"/>
              <a:t> be </a:t>
            </a:r>
            <a:r>
              <a:rPr lang="sv-SE" dirty="0" err="1" smtClean="0"/>
              <a:t>explained</a:t>
            </a:r>
            <a:r>
              <a:rPr lang="sv-SE" dirty="0" smtClean="0"/>
              <a:t> by </a:t>
            </a:r>
            <a:r>
              <a:rPr lang="sv-SE" dirty="0" err="1" smtClean="0"/>
              <a:t>focusing</a:t>
            </a:r>
            <a:r>
              <a:rPr lang="sv-SE" dirty="0" smtClean="0"/>
              <a:t> on </a:t>
            </a:r>
            <a:r>
              <a:rPr lang="sv-SE" dirty="0" err="1" smtClean="0"/>
              <a:t>profitability</a:t>
            </a:r>
            <a:r>
              <a:rPr lang="sv-SE" dirty="0" smtClean="0"/>
              <a:t> and </a:t>
            </a:r>
            <a:r>
              <a:rPr lang="sv-SE" dirty="0" err="1" smtClean="0"/>
              <a:t>economic</a:t>
            </a:r>
            <a:r>
              <a:rPr lang="sv-SE" dirty="0" smtClean="0"/>
              <a:t> </a:t>
            </a:r>
            <a:r>
              <a:rPr lang="sv-SE" dirty="0" err="1" smtClean="0"/>
              <a:t>rationality</a:t>
            </a:r>
            <a:endParaRPr lang="sv-SE" dirty="0" smtClean="0"/>
          </a:p>
          <a:p>
            <a:r>
              <a:rPr lang="sv-SE" dirty="0" err="1"/>
              <a:t>P</a:t>
            </a:r>
            <a:r>
              <a:rPr lang="sv-SE" dirty="0" err="1" smtClean="0"/>
              <a:t>olitical</a:t>
            </a:r>
            <a:r>
              <a:rPr lang="sv-SE" dirty="0" smtClean="0"/>
              <a:t>, cultural and social values and demands need to be considered when explaining decisions and actions taken in organisations. </a:t>
            </a:r>
          </a:p>
          <a:p>
            <a:endParaRPr lang="sv-SE" dirty="0"/>
          </a:p>
        </p:txBody>
      </p:sp>
    </p:spTree>
    <p:extLst>
      <p:ext uri="{BB962C8B-B14F-4D97-AF65-F5344CB8AC3E}">
        <p14:creationId xmlns:p14="http://schemas.microsoft.com/office/powerpoint/2010/main" val="4422242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Descriptive knowledge</a:t>
            </a:r>
            <a:endParaRPr lang="sv-SE" sz="2700" dirty="0"/>
          </a:p>
        </p:txBody>
      </p:sp>
      <p:sp>
        <p:nvSpPr>
          <p:cNvPr id="3" name="Content Placeholder 2"/>
          <p:cNvSpPr>
            <a:spLocks noGrp="1"/>
          </p:cNvSpPr>
          <p:nvPr>
            <p:ph idx="1"/>
          </p:nvPr>
        </p:nvSpPr>
        <p:spPr/>
        <p:txBody>
          <a:bodyPr>
            <a:normAutofit/>
          </a:bodyPr>
          <a:lstStyle/>
          <a:p>
            <a:pPr hangingPunct="0">
              <a:lnSpc>
                <a:spcPct val="150000"/>
              </a:lnSpc>
            </a:pPr>
            <a:r>
              <a:rPr lang="en-GB" sz="1500" dirty="0" smtClean="0"/>
              <a:t>Examples </a:t>
            </a:r>
            <a:r>
              <a:rPr lang="en-GB" sz="1500" dirty="0"/>
              <a:t>of </a:t>
            </a:r>
            <a:r>
              <a:rPr lang="en-GB" sz="1500" b="1" i="1" dirty="0"/>
              <a:t>descriptive knowledge</a:t>
            </a:r>
            <a:r>
              <a:rPr lang="en-GB" sz="1500" dirty="0"/>
              <a:t>:</a:t>
            </a:r>
            <a:endParaRPr lang="sv-SE" sz="1500" dirty="0"/>
          </a:p>
          <a:p>
            <a:pPr lvl="1" hangingPunct="0">
              <a:lnSpc>
                <a:spcPct val="150000"/>
              </a:lnSpc>
            </a:pPr>
            <a:r>
              <a:rPr lang="en-GB" sz="1500" dirty="0"/>
              <a:t>The height of the Eiffel tower is 300 </a:t>
            </a:r>
            <a:r>
              <a:rPr lang="en-GB" sz="1500" dirty="0" smtClean="0"/>
              <a:t>meters</a:t>
            </a:r>
            <a:endParaRPr lang="sv-SE" sz="1500" dirty="0"/>
          </a:p>
          <a:p>
            <a:pPr lvl="1" hangingPunct="0">
              <a:lnSpc>
                <a:spcPct val="150000"/>
              </a:lnSpc>
            </a:pPr>
            <a:r>
              <a:rPr lang="en-GB" sz="1500" dirty="0"/>
              <a:t>A majority of large companies in Europe use ERP </a:t>
            </a:r>
            <a:r>
              <a:rPr lang="en-GB" sz="1500" dirty="0" smtClean="0"/>
              <a:t>systems</a:t>
            </a:r>
            <a:endParaRPr lang="sv-SE" sz="1500" dirty="0"/>
          </a:p>
          <a:p>
            <a:endParaRPr lang="sv-SE" dirty="0"/>
          </a:p>
        </p:txBody>
      </p:sp>
    </p:spTree>
    <p:extLst>
      <p:ext uri="{BB962C8B-B14F-4D97-AF65-F5344CB8AC3E}">
        <p14:creationId xmlns:p14="http://schemas.microsoft.com/office/powerpoint/2010/main" val="32102534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Institutional theory</a:t>
            </a:r>
          </a:p>
        </p:txBody>
      </p:sp>
      <p:sp>
        <p:nvSpPr>
          <p:cNvPr id="3" name="Content Placeholder 2"/>
          <p:cNvSpPr>
            <a:spLocks noGrp="1"/>
          </p:cNvSpPr>
          <p:nvPr>
            <p:ph idx="1"/>
          </p:nvPr>
        </p:nvSpPr>
        <p:spPr>
          <a:xfrm>
            <a:off x="791999" y="1275534"/>
            <a:ext cx="8009973" cy="1404845"/>
          </a:xfrm>
        </p:spPr>
        <p:txBody>
          <a:bodyPr>
            <a:normAutofit fontScale="55000" lnSpcReduction="20000"/>
          </a:bodyPr>
          <a:lstStyle/>
          <a:p>
            <a:r>
              <a:rPr lang="sv-SE" dirty="0" err="1" smtClean="0"/>
              <a:t>Political</a:t>
            </a:r>
            <a:r>
              <a:rPr lang="sv-SE" dirty="0"/>
              <a:t>, cultural and social values </a:t>
            </a:r>
            <a:r>
              <a:rPr lang="sv-SE" dirty="0" smtClean="0"/>
              <a:t>can influence organisations to play </a:t>
            </a:r>
            <a:r>
              <a:rPr lang="sv-SE" dirty="0" err="1" smtClean="0"/>
              <a:t>certain</a:t>
            </a:r>
            <a:r>
              <a:rPr lang="sv-SE" dirty="0" smtClean="0"/>
              <a:t> </a:t>
            </a:r>
            <a:r>
              <a:rPr lang="sv-SE" dirty="0" err="1" smtClean="0"/>
              <a:t>roles</a:t>
            </a:r>
            <a:r>
              <a:rPr lang="sv-SE" dirty="0" smtClean="0"/>
              <a:t> in order to establish their legitimacy (that is, accepted as doing the right thing) in the eyes of their stakeholders (that is, customers, investors, government </a:t>
            </a:r>
            <a:r>
              <a:rPr lang="sv-SE" dirty="0" err="1" smtClean="0"/>
              <a:t>etc</a:t>
            </a:r>
            <a:r>
              <a:rPr lang="sv-SE" dirty="0" smtClean="0"/>
              <a:t>)</a:t>
            </a:r>
          </a:p>
        </p:txBody>
      </p:sp>
    </p:spTree>
    <p:extLst>
      <p:ext uri="{BB962C8B-B14F-4D97-AF65-F5344CB8AC3E}">
        <p14:creationId xmlns:p14="http://schemas.microsoft.com/office/powerpoint/2010/main" val="4045533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Institutional theory</a:t>
            </a:r>
          </a:p>
        </p:txBody>
      </p:sp>
      <p:sp>
        <p:nvSpPr>
          <p:cNvPr id="3" name="Content Placeholder 2"/>
          <p:cNvSpPr>
            <a:spLocks noGrp="1"/>
          </p:cNvSpPr>
          <p:nvPr>
            <p:ph idx="1"/>
          </p:nvPr>
        </p:nvSpPr>
        <p:spPr>
          <a:xfrm>
            <a:off x="791999" y="1275535"/>
            <a:ext cx="8009973" cy="1642170"/>
          </a:xfrm>
        </p:spPr>
        <p:txBody>
          <a:bodyPr>
            <a:normAutofit fontScale="55000" lnSpcReduction="20000"/>
          </a:bodyPr>
          <a:lstStyle/>
          <a:p>
            <a:r>
              <a:rPr lang="sv-SE" dirty="0" smtClean="0"/>
              <a:t>Organisations in the same institutional environment might develop similar structures, practices and processes to deal with the demands. This </a:t>
            </a:r>
            <a:r>
              <a:rPr lang="sv-SE" dirty="0" err="1" smtClean="0"/>
              <a:t>similarity</a:t>
            </a:r>
            <a:r>
              <a:rPr lang="sv-SE" dirty="0" smtClean="0"/>
              <a:t> is </a:t>
            </a:r>
            <a:r>
              <a:rPr lang="sv-SE" dirty="0" err="1" smtClean="0"/>
              <a:t>called</a:t>
            </a:r>
            <a:r>
              <a:rPr lang="sv-SE" dirty="0" smtClean="0"/>
              <a:t> </a:t>
            </a:r>
            <a:r>
              <a:rPr lang="sv-SE" dirty="0" err="1" smtClean="0"/>
              <a:t>isomorphism</a:t>
            </a:r>
            <a:endParaRPr lang="sv-SE" dirty="0" smtClean="0"/>
          </a:p>
          <a:p>
            <a:r>
              <a:rPr lang="sv-SE" dirty="0" smtClean="0"/>
              <a:t>Institutions </a:t>
            </a:r>
            <a:r>
              <a:rPr lang="sv-SE" dirty="0" err="1" smtClean="0"/>
              <a:t>can</a:t>
            </a:r>
            <a:r>
              <a:rPr lang="sv-SE" dirty="0" smtClean="0"/>
              <a:t> be </a:t>
            </a:r>
            <a:r>
              <a:rPr lang="sv-SE" dirty="0" err="1" smtClean="0"/>
              <a:t>laws</a:t>
            </a:r>
            <a:r>
              <a:rPr lang="sv-SE" dirty="0" smtClean="0"/>
              <a:t> and </a:t>
            </a:r>
            <a:r>
              <a:rPr lang="sv-SE" dirty="0" err="1" smtClean="0"/>
              <a:t>rules</a:t>
            </a:r>
            <a:r>
              <a:rPr lang="sv-SE" dirty="0" smtClean="0"/>
              <a:t>, </a:t>
            </a:r>
            <a:r>
              <a:rPr lang="sv-SE" dirty="0" err="1" smtClean="0"/>
              <a:t>values</a:t>
            </a:r>
            <a:r>
              <a:rPr lang="sv-SE" dirty="0" smtClean="0"/>
              <a:t> and </a:t>
            </a:r>
            <a:r>
              <a:rPr lang="sv-SE" dirty="0" err="1" smtClean="0"/>
              <a:t>expectations</a:t>
            </a:r>
            <a:r>
              <a:rPr lang="sv-SE" dirty="0" smtClean="0"/>
              <a:t> and </a:t>
            </a:r>
            <a:r>
              <a:rPr lang="sv-SE" dirty="0" err="1" smtClean="0"/>
              <a:t>mimics</a:t>
            </a:r>
            <a:r>
              <a:rPr lang="sv-SE" dirty="0" smtClean="0"/>
              <a:t> of  </a:t>
            </a:r>
            <a:r>
              <a:rPr lang="sv-SE" dirty="0" err="1" smtClean="0"/>
              <a:t>another</a:t>
            </a:r>
            <a:r>
              <a:rPr lang="sv-SE" dirty="0" smtClean="0"/>
              <a:t> organisations</a:t>
            </a:r>
            <a:endParaRPr lang="sv-SE" dirty="0"/>
          </a:p>
        </p:txBody>
      </p:sp>
    </p:spTree>
    <p:extLst>
      <p:ext uri="{BB962C8B-B14F-4D97-AF65-F5344CB8AC3E}">
        <p14:creationId xmlns:p14="http://schemas.microsoft.com/office/powerpoint/2010/main" val="146489766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sz="2700" dirty="0"/>
              <a:t>Institutional theory</a:t>
            </a:r>
          </a:p>
        </p:txBody>
      </p:sp>
      <p:sp>
        <p:nvSpPr>
          <p:cNvPr id="3" name="Content Placeholder 2"/>
          <p:cNvSpPr>
            <a:spLocks noGrp="1"/>
          </p:cNvSpPr>
          <p:nvPr>
            <p:ph idx="1"/>
          </p:nvPr>
        </p:nvSpPr>
        <p:spPr>
          <a:xfrm>
            <a:off x="791999" y="1275533"/>
            <a:ext cx="7828489" cy="3519831"/>
          </a:xfrm>
        </p:spPr>
        <p:txBody>
          <a:bodyPr>
            <a:normAutofit fontScale="85000" lnSpcReduction="10000"/>
          </a:bodyPr>
          <a:lstStyle/>
          <a:p>
            <a:pPr>
              <a:lnSpc>
                <a:spcPct val="160000"/>
              </a:lnSpc>
            </a:pPr>
            <a:r>
              <a:rPr lang="sv-SE" sz="1700" dirty="0" err="1"/>
              <a:t>Example</a:t>
            </a:r>
            <a:r>
              <a:rPr lang="sv-SE" sz="1700" dirty="0"/>
              <a:t> of </a:t>
            </a:r>
            <a:r>
              <a:rPr lang="sv-SE" sz="1700" dirty="0" err="1"/>
              <a:t>decisions</a:t>
            </a:r>
            <a:r>
              <a:rPr lang="sv-SE" sz="1700" dirty="0"/>
              <a:t> that are not </a:t>
            </a:r>
            <a:r>
              <a:rPr lang="sv-SE" sz="1700" dirty="0" err="1"/>
              <a:t>rational</a:t>
            </a:r>
            <a:r>
              <a:rPr lang="sv-SE" sz="1700" dirty="0"/>
              <a:t> from an </a:t>
            </a:r>
            <a:r>
              <a:rPr lang="sv-SE" sz="1700" dirty="0" err="1"/>
              <a:t>economic</a:t>
            </a:r>
            <a:r>
              <a:rPr lang="sv-SE" sz="1700" dirty="0"/>
              <a:t> </a:t>
            </a:r>
            <a:r>
              <a:rPr lang="sv-SE" sz="1700" dirty="0" err="1"/>
              <a:t>point</a:t>
            </a:r>
            <a:r>
              <a:rPr lang="sv-SE" sz="1700" dirty="0"/>
              <a:t> of </a:t>
            </a:r>
            <a:r>
              <a:rPr lang="sv-SE" sz="1700" dirty="0" err="1"/>
              <a:t>view</a:t>
            </a:r>
            <a:r>
              <a:rPr lang="sv-SE" sz="1700" dirty="0"/>
              <a:t> and that </a:t>
            </a:r>
            <a:r>
              <a:rPr lang="sv-SE" sz="1700" dirty="0" err="1"/>
              <a:t>can</a:t>
            </a:r>
            <a:r>
              <a:rPr lang="sv-SE" sz="1700" dirty="0"/>
              <a:t> be </a:t>
            </a:r>
            <a:r>
              <a:rPr lang="sv-SE" sz="1700" dirty="0" err="1"/>
              <a:t>explained</a:t>
            </a:r>
            <a:r>
              <a:rPr lang="sv-SE" sz="1700" dirty="0"/>
              <a:t> by </a:t>
            </a:r>
            <a:r>
              <a:rPr lang="sv-SE" sz="1700" dirty="0" err="1"/>
              <a:t>institutional</a:t>
            </a:r>
            <a:r>
              <a:rPr lang="sv-SE" sz="1700" dirty="0"/>
              <a:t> </a:t>
            </a:r>
            <a:r>
              <a:rPr lang="sv-SE" sz="1700" dirty="0" err="1"/>
              <a:t>theory</a:t>
            </a:r>
            <a:r>
              <a:rPr lang="sv-SE" sz="1700" dirty="0"/>
              <a:t>: </a:t>
            </a:r>
          </a:p>
          <a:p>
            <a:pPr lvl="1">
              <a:lnSpc>
                <a:spcPct val="160000"/>
              </a:lnSpc>
            </a:pPr>
            <a:r>
              <a:rPr lang="sv-SE" sz="1700" dirty="0" err="1"/>
              <a:t>When</a:t>
            </a:r>
            <a:r>
              <a:rPr lang="sv-SE" sz="1700" dirty="0"/>
              <a:t> </a:t>
            </a:r>
            <a:r>
              <a:rPr lang="sv-SE" sz="1700" dirty="0" err="1"/>
              <a:t>there</a:t>
            </a:r>
            <a:r>
              <a:rPr lang="sv-SE" sz="1700" dirty="0"/>
              <a:t> is a </a:t>
            </a:r>
            <a:r>
              <a:rPr lang="sv-SE" sz="1700" dirty="0" err="1"/>
              <a:t>need</a:t>
            </a:r>
            <a:r>
              <a:rPr lang="sv-SE" sz="1700" dirty="0"/>
              <a:t> in an investment in a new IT system, a system </a:t>
            </a:r>
            <a:r>
              <a:rPr lang="sv-SE" sz="1700" dirty="0" err="1"/>
              <a:t>may</a:t>
            </a:r>
            <a:r>
              <a:rPr lang="sv-SE" sz="1700" dirty="0"/>
              <a:t> be chosen </a:t>
            </a:r>
            <a:r>
              <a:rPr lang="sv-SE" sz="1700" dirty="0" err="1"/>
              <a:t>because</a:t>
            </a:r>
            <a:r>
              <a:rPr lang="sv-SE" sz="1700" dirty="0"/>
              <a:t> </a:t>
            </a:r>
            <a:r>
              <a:rPr lang="sv-SE" sz="1700" dirty="0" err="1"/>
              <a:t>several</a:t>
            </a:r>
            <a:r>
              <a:rPr lang="sv-SE" sz="1700" dirty="0"/>
              <a:t> </a:t>
            </a:r>
            <a:r>
              <a:rPr lang="sv-SE" sz="1700" dirty="0" err="1"/>
              <a:t>other</a:t>
            </a:r>
            <a:r>
              <a:rPr lang="sv-SE" sz="1700" dirty="0"/>
              <a:t> </a:t>
            </a:r>
            <a:r>
              <a:rPr lang="sv-SE" sz="1700" dirty="0" err="1"/>
              <a:t>competitors</a:t>
            </a:r>
            <a:r>
              <a:rPr lang="sv-SE" sz="1700" dirty="0"/>
              <a:t> </a:t>
            </a:r>
            <a:r>
              <a:rPr lang="sv-SE" sz="1700" dirty="0" err="1"/>
              <a:t>have</a:t>
            </a:r>
            <a:r>
              <a:rPr lang="sv-SE" sz="1700" dirty="0"/>
              <a:t> chosen that system. </a:t>
            </a:r>
            <a:r>
              <a:rPr lang="sv-SE" sz="1700" dirty="0" err="1"/>
              <a:t>Other</a:t>
            </a:r>
            <a:r>
              <a:rPr lang="sv-SE" sz="1700" dirty="0"/>
              <a:t> systems, not chosen, </a:t>
            </a:r>
            <a:r>
              <a:rPr lang="sv-SE" sz="1700" dirty="0" err="1"/>
              <a:t>can</a:t>
            </a:r>
            <a:r>
              <a:rPr lang="sv-SE" sz="1700" dirty="0"/>
              <a:t>, </a:t>
            </a:r>
            <a:r>
              <a:rPr lang="sv-SE" sz="1700" dirty="0" err="1"/>
              <a:t>however</a:t>
            </a:r>
            <a:r>
              <a:rPr lang="sv-SE" sz="1700" dirty="0"/>
              <a:t>, be </a:t>
            </a:r>
            <a:r>
              <a:rPr lang="sv-SE" sz="1700" dirty="0" err="1"/>
              <a:t>more</a:t>
            </a:r>
            <a:r>
              <a:rPr lang="sv-SE" sz="1700" dirty="0"/>
              <a:t> </a:t>
            </a:r>
            <a:r>
              <a:rPr lang="sv-SE" sz="1700" dirty="0" err="1"/>
              <a:t>benefical</a:t>
            </a:r>
            <a:r>
              <a:rPr lang="sv-SE" sz="1700" dirty="0"/>
              <a:t> for the organisation from an </a:t>
            </a:r>
            <a:r>
              <a:rPr lang="sv-SE" sz="1700" dirty="0" err="1"/>
              <a:t>economic</a:t>
            </a:r>
            <a:r>
              <a:rPr lang="sv-SE" sz="1700" dirty="0"/>
              <a:t> </a:t>
            </a:r>
            <a:r>
              <a:rPr lang="sv-SE" sz="1700" dirty="0" err="1"/>
              <a:t>point</a:t>
            </a:r>
            <a:r>
              <a:rPr lang="sv-SE" sz="1700" dirty="0"/>
              <a:t> of </a:t>
            </a:r>
            <a:r>
              <a:rPr lang="sv-SE" sz="1700" dirty="0" err="1"/>
              <a:t>view</a:t>
            </a:r>
            <a:endParaRPr lang="sv-SE" sz="1700" dirty="0"/>
          </a:p>
          <a:p>
            <a:pPr lvl="1">
              <a:lnSpc>
                <a:spcPct val="160000"/>
              </a:lnSpc>
            </a:pPr>
            <a:r>
              <a:rPr lang="sv-SE" sz="1700" dirty="0"/>
              <a:t>The choice of hiring an certain person can be made because it is expected by other employees that this person should be hired -  even though another choice can be more benefical for the organisation from an economic point of view</a:t>
            </a:r>
          </a:p>
          <a:p>
            <a:pPr>
              <a:buNone/>
            </a:pPr>
            <a:endParaRPr lang="sv-SE" dirty="0" smtClean="0"/>
          </a:p>
          <a:p>
            <a:endParaRPr lang="sv-SE" dirty="0" smtClean="0"/>
          </a:p>
        </p:txBody>
      </p:sp>
    </p:spTree>
    <p:extLst>
      <p:ext uri="{BB962C8B-B14F-4D97-AF65-F5344CB8AC3E}">
        <p14:creationId xmlns:p14="http://schemas.microsoft.com/office/powerpoint/2010/main" val="25409802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Explanatory knowledge</a:t>
            </a:r>
            <a:endParaRPr lang="sv-SE" sz="2700" dirty="0"/>
          </a:p>
        </p:txBody>
      </p:sp>
      <p:sp>
        <p:nvSpPr>
          <p:cNvPr id="3" name="Content Placeholder 2"/>
          <p:cNvSpPr>
            <a:spLocks noGrp="1"/>
          </p:cNvSpPr>
          <p:nvPr>
            <p:ph idx="1"/>
          </p:nvPr>
        </p:nvSpPr>
        <p:spPr>
          <a:xfrm>
            <a:off x="791999" y="1275534"/>
            <a:ext cx="7221215" cy="3240432"/>
          </a:xfrm>
        </p:spPr>
        <p:txBody>
          <a:bodyPr>
            <a:normAutofit/>
          </a:bodyPr>
          <a:lstStyle/>
          <a:p>
            <a:r>
              <a:rPr lang="en-GB" sz="1500" b="1" i="1" dirty="0"/>
              <a:t>Explanatory knowledge</a:t>
            </a:r>
            <a:r>
              <a:rPr lang="en-GB" sz="1500" b="1" dirty="0"/>
              <a:t> </a:t>
            </a:r>
            <a:r>
              <a:rPr lang="en-GB" sz="1500" dirty="0"/>
              <a:t>provides </a:t>
            </a:r>
            <a:r>
              <a:rPr lang="en-GB" sz="1500" b="1" dirty="0"/>
              <a:t>answers to questions of ‘why’</a:t>
            </a:r>
          </a:p>
          <a:p>
            <a:r>
              <a:rPr lang="en-GB" sz="1500" i="1" dirty="0"/>
              <a:t>Explanatory knowledge</a:t>
            </a:r>
            <a:r>
              <a:rPr lang="en-GB" sz="1500" dirty="0"/>
              <a:t> </a:t>
            </a:r>
            <a:r>
              <a:rPr lang="en-GB" sz="1500" b="1" dirty="0" smtClean="0"/>
              <a:t>explains how phenomena, </a:t>
            </a:r>
            <a:r>
              <a:rPr lang="en-GB" sz="1500" dirty="0" smtClean="0"/>
              <a:t>that is,  </a:t>
            </a:r>
            <a:r>
              <a:rPr lang="en-GB" sz="1500" b="1" dirty="0" smtClean="0"/>
              <a:t>events/mechanisms/factors/outcomes are related </a:t>
            </a:r>
          </a:p>
          <a:p>
            <a:r>
              <a:rPr lang="en-GB" sz="1500" i="1" dirty="0" smtClean="0"/>
              <a:t>Explanatory </a:t>
            </a:r>
            <a:r>
              <a:rPr lang="en-GB" sz="1500" i="1" dirty="0"/>
              <a:t>knowledge </a:t>
            </a:r>
            <a:r>
              <a:rPr lang="en-GB" sz="1500" dirty="0"/>
              <a:t>goes beyond descriptive knowledge, because it not only describes, but also </a:t>
            </a:r>
            <a:r>
              <a:rPr lang="en-GB" sz="1500" b="1" dirty="0" smtClean="0"/>
              <a:t>explains </a:t>
            </a:r>
            <a:r>
              <a:rPr lang="en-GB" sz="1500" b="1" dirty="0"/>
              <a:t>in order to offer </a:t>
            </a:r>
            <a:r>
              <a:rPr lang="en-GB" sz="1500" b="1" dirty="0" smtClean="0"/>
              <a:t>a deeper understanding</a:t>
            </a:r>
            <a:endParaRPr lang="en-GB" sz="1500" b="1" dirty="0"/>
          </a:p>
        </p:txBody>
      </p:sp>
    </p:spTree>
    <p:extLst>
      <p:ext uri="{BB962C8B-B14F-4D97-AF65-F5344CB8AC3E}">
        <p14:creationId xmlns:p14="http://schemas.microsoft.com/office/powerpoint/2010/main" val="3670602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700" dirty="0"/>
              <a:t>Explanatory knowledge</a:t>
            </a:r>
            <a:endParaRPr lang="sv-SE" sz="2700" dirty="0"/>
          </a:p>
        </p:txBody>
      </p:sp>
      <p:sp>
        <p:nvSpPr>
          <p:cNvPr id="3" name="Content Placeholder 2"/>
          <p:cNvSpPr>
            <a:spLocks noGrp="1"/>
          </p:cNvSpPr>
          <p:nvPr>
            <p:ph idx="1"/>
          </p:nvPr>
        </p:nvSpPr>
        <p:spPr>
          <a:xfrm>
            <a:off x="792000" y="1275534"/>
            <a:ext cx="7786608" cy="3240432"/>
          </a:xfrm>
        </p:spPr>
        <p:txBody>
          <a:bodyPr>
            <a:normAutofit/>
          </a:bodyPr>
          <a:lstStyle/>
          <a:p>
            <a:r>
              <a:rPr lang="en-GB" sz="1500" b="1" dirty="0" smtClean="0"/>
              <a:t>Explanations </a:t>
            </a:r>
            <a:r>
              <a:rPr lang="en-GB" sz="1500" b="1" dirty="0"/>
              <a:t>often take the form of cause-effect chains, </a:t>
            </a:r>
            <a:r>
              <a:rPr lang="en-GB" sz="1500" dirty="0"/>
              <a:t>showing how </a:t>
            </a:r>
            <a:r>
              <a:rPr lang="en-GB" sz="1500" b="1" dirty="0" smtClean="0"/>
              <a:t>phenomena (such as events, mechanisms, factors, outcomes) </a:t>
            </a:r>
            <a:r>
              <a:rPr lang="en-GB" sz="1500" dirty="0" smtClean="0"/>
              <a:t>are </a:t>
            </a:r>
            <a:r>
              <a:rPr lang="en-GB" sz="1500" dirty="0"/>
              <a:t>causally related </a:t>
            </a:r>
          </a:p>
          <a:p>
            <a:r>
              <a:rPr lang="en-GB" sz="1500" dirty="0" smtClean="0"/>
              <a:t>For example, the increased acceptance of Internet banking among the public can be partially explained by improvements in security infrastructures</a:t>
            </a:r>
          </a:p>
          <a:p>
            <a:r>
              <a:rPr lang="en-GB" sz="1500" b="1" dirty="0" smtClean="0"/>
              <a:t>To show the relationships between phenomena, </a:t>
            </a:r>
            <a:r>
              <a:rPr lang="en-GB" sz="1500" dirty="0" smtClean="0"/>
              <a:t>these are represented by dependent and independent variables</a:t>
            </a:r>
            <a:endParaRPr lang="sv-SE" sz="1500" dirty="0"/>
          </a:p>
        </p:txBody>
      </p:sp>
    </p:spTree>
    <p:extLst>
      <p:ext uri="{BB962C8B-B14F-4D97-AF65-F5344CB8AC3E}">
        <p14:creationId xmlns:p14="http://schemas.microsoft.com/office/powerpoint/2010/main" val="64326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su_dsv_ppt_template_16_9_20130920">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nglish SU 16:9 -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English SU 16:9 - Blå Widescreen">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pecial">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0" marR="0" indent="0" algn="l" defTabSz="914400" rtl="0" eaLnBrk="1" fontAlgn="auto" latinLnBrk="0" hangingPunct="1">
          <a:lnSpc>
            <a:spcPct val="100000"/>
          </a:lnSpc>
          <a:spcBef>
            <a:spcPts val="0"/>
          </a:spcBef>
          <a:spcAft>
            <a:spcPts val="0"/>
          </a:spcAft>
          <a:buClrTx/>
          <a:buSzTx/>
          <a:buFontTx/>
          <a:buNone/>
          <a:tabLst/>
          <a:defRPr sz="1600" noProof="0" dirty="0" smtClean="0">
            <a:solidFill>
              <a:srgbClr val="FFFFFF"/>
            </a:solidFill>
            <a:latin typeface="Verdana"/>
          </a:defRPr>
        </a:defPPr>
      </a:lstStyle>
    </a:txDef>
  </a:objectDefaults>
  <a:extraClrScheme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su_dsv_ppt_template_16_9_20141030</Template>
  <TotalTime>6814</TotalTime>
  <Words>4133</Words>
  <Application>Microsoft Office PowerPoint</Application>
  <PresentationFormat>On-screen Show (16:9)</PresentationFormat>
  <Paragraphs>388</Paragraphs>
  <Slides>72</Slides>
  <Notes>13</Notes>
  <HiddenSlides>0</HiddenSlides>
  <MMClips>0</MMClips>
  <ScaleCrop>false</ScaleCrop>
  <HeadingPairs>
    <vt:vector size="6" baseType="variant">
      <vt:variant>
        <vt:lpstr>Fonts Used</vt:lpstr>
      </vt:variant>
      <vt:variant>
        <vt:i4>3</vt:i4>
      </vt:variant>
      <vt:variant>
        <vt:lpstr>Theme</vt:lpstr>
      </vt:variant>
      <vt:variant>
        <vt:i4>5</vt:i4>
      </vt:variant>
      <vt:variant>
        <vt:lpstr>Slide Titles</vt:lpstr>
      </vt:variant>
      <vt:variant>
        <vt:i4>72</vt:i4>
      </vt:variant>
    </vt:vector>
  </HeadingPairs>
  <TitlesOfParts>
    <vt:vector size="80" baseType="lpstr">
      <vt:lpstr>Arial</vt:lpstr>
      <vt:lpstr>Calibri</vt:lpstr>
      <vt:lpstr>Verdana</vt:lpstr>
      <vt:lpstr>su_dsv_ppt_template_16_9_20130920</vt:lpstr>
      <vt:lpstr>English SU 16:9 - Widescreen</vt:lpstr>
      <vt:lpstr>SU 16:9 - Blå Widescreen</vt:lpstr>
      <vt:lpstr>English SU 16:9 - Blå Widescreen</vt:lpstr>
      <vt:lpstr>Special</vt:lpstr>
      <vt:lpstr> Presentation: Theory, part 1</vt:lpstr>
      <vt:lpstr>PowerPoint Presentation</vt:lpstr>
      <vt:lpstr>Knowledge types in science</vt:lpstr>
      <vt:lpstr>Definitional knowledge</vt:lpstr>
      <vt:lpstr>Definitional knowledge</vt:lpstr>
      <vt:lpstr>Descriptive knowledge</vt:lpstr>
      <vt:lpstr>Descriptive knowledge</vt:lpstr>
      <vt:lpstr>Explanatory knowledge</vt:lpstr>
      <vt:lpstr>Explanatory knowledge</vt:lpstr>
      <vt:lpstr>Explanatory knowledge</vt:lpstr>
      <vt:lpstr>Dependent and independent variables</vt:lpstr>
      <vt:lpstr>Explanatory knowledge</vt:lpstr>
      <vt:lpstr>Explanatory knowledge</vt:lpstr>
      <vt:lpstr>Explanatory knowledge</vt:lpstr>
      <vt:lpstr>Predictive knowledge</vt:lpstr>
      <vt:lpstr>Predictive knowledge</vt:lpstr>
      <vt:lpstr>Explanatory and predictive knowledge</vt:lpstr>
      <vt:lpstr>Explanatory and predictive knowledge</vt:lpstr>
      <vt:lpstr>Explanatory and predictive knowledge</vt:lpstr>
      <vt:lpstr>Presciptive knowledge</vt:lpstr>
      <vt:lpstr>Presciptive knowledge</vt:lpstr>
      <vt:lpstr>Presciptive knowledge</vt:lpstr>
      <vt:lpstr>Presciptive knowledge</vt:lpstr>
      <vt:lpstr>PowerPoint Presentation</vt:lpstr>
      <vt:lpstr>Theories </vt:lpstr>
      <vt:lpstr>Theories </vt:lpstr>
      <vt:lpstr>Teorier</vt:lpstr>
      <vt:lpstr>Theories vs emprical data  </vt:lpstr>
      <vt:lpstr>Teorier och empiriska data</vt:lpstr>
      <vt:lpstr>Theories </vt:lpstr>
      <vt:lpstr>Theory vs. theoretical framework </vt:lpstr>
      <vt:lpstr>Different levels of theories </vt:lpstr>
      <vt:lpstr>Different levels of theories </vt:lpstr>
      <vt:lpstr>Different levels of theories </vt:lpstr>
      <vt:lpstr>Different levels of theories </vt:lpstr>
      <vt:lpstr>Scientific theory – definition</vt:lpstr>
      <vt:lpstr>Inductive reasoning</vt:lpstr>
      <vt:lpstr>What theory is not</vt:lpstr>
      <vt:lpstr>References are not theory</vt:lpstr>
      <vt:lpstr>Data are not a theory</vt:lpstr>
      <vt:lpstr>List of variables or constructs are not theory  </vt:lpstr>
      <vt:lpstr>Diagrams are not a theory  </vt:lpstr>
      <vt:lpstr>Hypotheses are not a theory 1(3)  </vt:lpstr>
      <vt:lpstr>Hypotheses are not a theory 2(3)</vt:lpstr>
      <vt:lpstr>Hypotheses are not a theory 3(3)</vt:lpstr>
      <vt:lpstr>More about theories </vt:lpstr>
      <vt:lpstr>Common IS theories</vt:lpstr>
      <vt:lpstr>Vanligaste teorierna inom IS-området</vt:lpstr>
      <vt:lpstr>Agency theory</vt:lpstr>
      <vt:lpstr>Agency theory</vt:lpstr>
      <vt:lpstr>Technology Acceptance Model (TAM)</vt:lpstr>
      <vt:lpstr>Technology Acceptance Model (TAM)</vt:lpstr>
      <vt:lpstr>Technology Acceptance Model (TAM)</vt:lpstr>
      <vt:lpstr>UTAUT</vt:lpstr>
      <vt:lpstr>System theory</vt:lpstr>
      <vt:lpstr>Sociotechnical theory</vt:lpstr>
      <vt:lpstr>Contingency theory</vt:lpstr>
      <vt:lpstr>Contingency theory</vt:lpstr>
      <vt:lpstr>Resourse dependency theory</vt:lpstr>
      <vt:lpstr>Resourse dependency theory</vt:lpstr>
      <vt:lpstr>Institutions</vt:lpstr>
      <vt:lpstr>Institutions</vt:lpstr>
      <vt:lpstr>Institutionell teori</vt:lpstr>
      <vt:lpstr>Institutionell teori</vt:lpstr>
      <vt:lpstr>Institutionell teori</vt:lpstr>
      <vt:lpstr>Institutionell teori</vt:lpstr>
      <vt:lpstr>Institutionell teori</vt:lpstr>
      <vt:lpstr>Hur kan institutionell teori användas?</vt:lpstr>
      <vt:lpstr>Institutional theory</vt:lpstr>
      <vt:lpstr>Institutional theory</vt:lpstr>
      <vt:lpstr>Institutional theory</vt:lpstr>
      <vt:lpstr>Institutional theory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dc:creator>
  <cp:lastModifiedBy>Erik Perjons</cp:lastModifiedBy>
  <cp:revision>249</cp:revision>
  <dcterms:created xsi:type="dcterms:W3CDTF">2015-05-25T21:35:52Z</dcterms:created>
  <dcterms:modified xsi:type="dcterms:W3CDTF">2018-10-26T05:12:58Z</dcterms:modified>
</cp:coreProperties>
</file>