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0" r:id="rId1"/>
    <p:sldMasterId id="2147483735" r:id="rId2"/>
    <p:sldMasterId id="2147483717" r:id="rId3"/>
    <p:sldMasterId id="2147483750" r:id="rId4"/>
    <p:sldMasterId id="2147483689" r:id="rId5"/>
  </p:sldMasterIdLst>
  <p:notesMasterIdLst>
    <p:notesMasterId r:id="rId65"/>
  </p:notesMasterIdLst>
  <p:handoutMasterIdLst>
    <p:handoutMasterId r:id="rId66"/>
  </p:handoutMasterIdLst>
  <p:sldIdLst>
    <p:sldId id="479" r:id="rId6"/>
    <p:sldId id="541" r:id="rId7"/>
    <p:sldId id="540" r:id="rId8"/>
    <p:sldId id="480" r:id="rId9"/>
    <p:sldId id="536" r:id="rId10"/>
    <p:sldId id="537" r:id="rId11"/>
    <p:sldId id="538" r:id="rId12"/>
    <p:sldId id="539" r:id="rId13"/>
    <p:sldId id="531" r:id="rId14"/>
    <p:sldId id="532" r:id="rId15"/>
    <p:sldId id="533" r:id="rId16"/>
    <p:sldId id="534" r:id="rId17"/>
    <p:sldId id="535" r:id="rId18"/>
    <p:sldId id="529" r:id="rId19"/>
    <p:sldId id="481" r:id="rId20"/>
    <p:sldId id="526" r:id="rId21"/>
    <p:sldId id="527" r:id="rId22"/>
    <p:sldId id="528" r:id="rId23"/>
    <p:sldId id="519" r:id="rId24"/>
    <p:sldId id="523" r:id="rId25"/>
    <p:sldId id="525" r:id="rId26"/>
    <p:sldId id="524" r:id="rId27"/>
    <p:sldId id="482" r:id="rId28"/>
    <p:sldId id="483" r:id="rId29"/>
    <p:sldId id="484" r:id="rId30"/>
    <p:sldId id="485" r:id="rId31"/>
    <p:sldId id="486" r:id="rId32"/>
    <p:sldId id="487" r:id="rId33"/>
    <p:sldId id="515" r:id="rId34"/>
    <p:sldId id="516" r:id="rId35"/>
    <p:sldId id="517" r:id="rId36"/>
    <p:sldId id="518" r:id="rId37"/>
    <p:sldId id="488" r:id="rId38"/>
    <p:sldId id="489" r:id="rId39"/>
    <p:sldId id="490" r:id="rId40"/>
    <p:sldId id="491" r:id="rId41"/>
    <p:sldId id="492" r:id="rId42"/>
    <p:sldId id="493" r:id="rId43"/>
    <p:sldId id="494" r:id="rId44"/>
    <p:sldId id="495" r:id="rId45"/>
    <p:sldId id="496" r:id="rId46"/>
    <p:sldId id="497" r:id="rId47"/>
    <p:sldId id="498" r:id="rId48"/>
    <p:sldId id="499" r:id="rId49"/>
    <p:sldId id="500" r:id="rId50"/>
    <p:sldId id="501" r:id="rId51"/>
    <p:sldId id="502" r:id="rId52"/>
    <p:sldId id="503" r:id="rId53"/>
    <p:sldId id="504" r:id="rId54"/>
    <p:sldId id="505" r:id="rId55"/>
    <p:sldId id="506" r:id="rId56"/>
    <p:sldId id="507" r:id="rId57"/>
    <p:sldId id="508" r:id="rId58"/>
    <p:sldId id="509" r:id="rId59"/>
    <p:sldId id="510" r:id="rId60"/>
    <p:sldId id="511" r:id="rId61"/>
    <p:sldId id="512" r:id="rId62"/>
    <p:sldId id="513" r:id="rId63"/>
    <p:sldId id="514" r:id="rId64"/>
  </p:sldIdLst>
  <p:sldSz cx="9144000" cy="5143500" type="screen16x9"/>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4F"/>
    <a:srgbClr val="939A5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98" d="100"/>
          <a:sy n="98" d="100"/>
        </p:scale>
        <p:origin x="474" y="8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handoutMaster" Target="handoutMasters/handoutMaster1.xml"/><Relationship Id="rId5" Type="http://schemas.openxmlformats.org/officeDocument/2006/relationships/slideMaster" Target="slideMasters/slideMaster5.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7C84FDD-BB37-6B48-A9C5-1C3155F992C4}" type="datetimeFigureOut">
              <a:rPr lang="en-US" smtClean="0"/>
              <a:t>8/14/2018</a:t>
            </a:fld>
            <a:endParaRPr lang="sv-S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A10884B-425D-4B4B-8C23-55A191888549}" type="slidenum">
              <a:rPr lang="sv-SE" smtClean="0"/>
              <a:t>‹#›</a:t>
            </a:fld>
            <a:endParaRPr lang="sv-SE"/>
          </a:p>
        </p:txBody>
      </p:sp>
    </p:spTree>
    <p:extLst>
      <p:ext uri="{BB962C8B-B14F-4D97-AF65-F5344CB8AC3E}">
        <p14:creationId xmlns:p14="http://schemas.microsoft.com/office/powerpoint/2010/main" val="3130230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100B7E-7A17-47E8-A5AB-33071C0C8AAA}" type="datetimeFigureOut">
              <a:rPr lang="sv-SE" smtClean="0"/>
              <a:pPr/>
              <a:t>2018-08-14</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264AB5-3208-46EB-A2CB-53BA67DEFF15}" type="slidenum">
              <a:rPr lang="sv-SE" smtClean="0"/>
              <a:pPr/>
              <a:t>‹#›</a:t>
            </a:fld>
            <a:endParaRPr lang="sv-SE"/>
          </a:p>
        </p:txBody>
      </p:sp>
    </p:spTree>
    <p:extLst>
      <p:ext uri="{BB962C8B-B14F-4D97-AF65-F5344CB8AC3E}">
        <p14:creationId xmlns:p14="http://schemas.microsoft.com/office/powerpoint/2010/main" val="422437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7D9A4D8E-E84E-4AFE-B971-D15D9C0B0511}" type="slidenum">
              <a:rPr lang="sv-SE" smtClean="0"/>
              <a:pPr/>
              <a:t>25</a:t>
            </a:fld>
            <a:endParaRPr lang="sv-SE"/>
          </a:p>
        </p:txBody>
      </p:sp>
    </p:spTree>
    <p:extLst>
      <p:ext uri="{BB962C8B-B14F-4D97-AF65-F5344CB8AC3E}">
        <p14:creationId xmlns:p14="http://schemas.microsoft.com/office/powerpoint/2010/main" val="81058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dirty="0"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96658"/>
            <a:fld id="{CF105D39-D62F-4D25-9BBE-A580576104D3}" type="slidenum">
              <a:rPr lang="en-US" smtClean="0">
                <a:latin typeface="Arial" pitchFamily="34" charset="0"/>
              </a:rPr>
              <a:pPr defTabSz="996658"/>
              <a:t>51</a:t>
            </a:fld>
            <a:endParaRPr lang="en-US" dirty="0" smtClean="0">
              <a:latin typeface="Arial" pitchFamily="34" charset="0"/>
            </a:endParaRPr>
          </a:p>
        </p:txBody>
      </p:sp>
    </p:spTree>
    <p:extLst>
      <p:ext uri="{BB962C8B-B14F-4D97-AF65-F5344CB8AC3E}">
        <p14:creationId xmlns:p14="http://schemas.microsoft.com/office/powerpoint/2010/main" val="38428429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96658"/>
            <a:fld id="{CF105D39-D62F-4D25-9BBE-A580576104D3}" type="slidenum">
              <a:rPr lang="en-US" smtClean="0">
                <a:latin typeface="Arial" pitchFamily="34" charset="0"/>
              </a:rPr>
              <a:pPr defTabSz="996658"/>
              <a:t>52</a:t>
            </a:fld>
            <a:endParaRPr lang="en-US" dirty="0" smtClean="0">
              <a:latin typeface="Arial" pitchFamily="34" charset="0"/>
            </a:endParaRPr>
          </a:p>
        </p:txBody>
      </p:sp>
    </p:spTree>
    <p:extLst>
      <p:ext uri="{BB962C8B-B14F-4D97-AF65-F5344CB8AC3E}">
        <p14:creationId xmlns:p14="http://schemas.microsoft.com/office/powerpoint/2010/main" val="1582323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96658"/>
            <a:fld id="{CF105D39-D62F-4D25-9BBE-A580576104D3}" type="slidenum">
              <a:rPr lang="en-US" smtClean="0">
                <a:latin typeface="Arial" pitchFamily="34" charset="0"/>
              </a:rPr>
              <a:pPr defTabSz="996658"/>
              <a:t>53</a:t>
            </a:fld>
            <a:endParaRPr lang="en-US" dirty="0" smtClean="0">
              <a:latin typeface="Arial" pitchFamily="34" charset="0"/>
            </a:endParaRPr>
          </a:p>
        </p:txBody>
      </p:sp>
    </p:spTree>
    <p:extLst>
      <p:ext uri="{BB962C8B-B14F-4D97-AF65-F5344CB8AC3E}">
        <p14:creationId xmlns:p14="http://schemas.microsoft.com/office/powerpoint/2010/main" val="4066648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96658"/>
            <a:fld id="{CF105D39-D62F-4D25-9BBE-A580576104D3}" type="slidenum">
              <a:rPr lang="en-US" smtClean="0">
                <a:latin typeface="Arial" pitchFamily="34" charset="0"/>
              </a:rPr>
              <a:pPr defTabSz="996658"/>
              <a:t>54</a:t>
            </a:fld>
            <a:endParaRPr lang="en-US" dirty="0" smtClean="0">
              <a:latin typeface="Arial" pitchFamily="34" charset="0"/>
            </a:endParaRPr>
          </a:p>
        </p:txBody>
      </p:sp>
    </p:spTree>
    <p:extLst>
      <p:ext uri="{BB962C8B-B14F-4D97-AF65-F5344CB8AC3E}">
        <p14:creationId xmlns:p14="http://schemas.microsoft.com/office/powerpoint/2010/main" val="27097729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ABEEF75F-21EE-4E99-A14A-720825EB73BE}" type="slidenum">
              <a:rPr lang="sv-SE" smtClean="0"/>
              <a:pPr/>
              <a:t>56</a:t>
            </a:fld>
            <a:endParaRPr lang="sv-SE"/>
          </a:p>
        </p:txBody>
      </p:sp>
    </p:spTree>
    <p:extLst>
      <p:ext uri="{BB962C8B-B14F-4D97-AF65-F5344CB8AC3E}">
        <p14:creationId xmlns:p14="http://schemas.microsoft.com/office/powerpoint/2010/main" val="2328624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ABEEF75F-21EE-4E99-A14A-720825EB73BE}" type="slidenum">
              <a:rPr lang="sv-SE" smtClean="0"/>
              <a:pPr/>
              <a:t>57</a:t>
            </a:fld>
            <a:endParaRPr lang="sv-SE"/>
          </a:p>
        </p:txBody>
      </p:sp>
    </p:spTree>
    <p:extLst>
      <p:ext uri="{BB962C8B-B14F-4D97-AF65-F5344CB8AC3E}">
        <p14:creationId xmlns:p14="http://schemas.microsoft.com/office/powerpoint/2010/main" val="3849169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7D9A4D8E-E84E-4AFE-B971-D15D9C0B0511}" type="slidenum">
              <a:rPr lang="sv-SE" smtClean="0"/>
              <a:pPr/>
              <a:t>33</a:t>
            </a:fld>
            <a:endParaRPr lang="sv-SE"/>
          </a:p>
        </p:txBody>
      </p:sp>
    </p:spTree>
    <p:extLst>
      <p:ext uri="{BB962C8B-B14F-4D97-AF65-F5344CB8AC3E}">
        <p14:creationId xmlns:p14="http://schemas.microsoft.com/office/powerpoint/2010/main" val="2302820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7D9A4D8E-E84E-4AFE-B971-D15D9C0B0511}" type="slidenum">
              <a:rPr lang="sv-SE" smtClean="0"/>
              <a:pPr/>
              <a:t>34</a:t>
            </a:fld>
            <a:endParaRPr lang="sv-SE"/>
          </a:p>
        </p:txBody>
      </p:sp>
    </p:spTree>
    <p:extLst>
      <p:ext uri="{BB962C8B-B14F-4D97-AF65-F5344CB8AC3E}">
        <p14:creationId xmlns:p14="http://schemas.microsoft.com/office/powerpoint/2010/main" val="2847013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96658"/>
            <a:fld id="{CF105D39-D62F-4D25-9BBE-A580576104D3}" type="slidenum">
              <a:rPr lang="en-US" smtClean="0">
                <a:latin typeface="Arial" pitchFamily="34" charset="0"/>
              </a:rPr>
              <a:pPr defTabSz="996658"/>
              <a:t>45</a:t>
            </a:fld>
            <a:endParaRPr lang="en-US" dirty="0" smtClean="0">
              <a:latin typeface="Arial" pitchFamily="34" charset="0"/>
            </a:endParaRPr>
          </a:p>
        </p:txBody>
      </p:sp>
    </p:spTree>
    <p:extLst>
      <p:ext uri="{BB962C8B-B14F-4D97-AF65-F5344CB8AC3E}">
        <p14:creationId xmlns:p14="http://schemas.microsoft.com/office/powerpoint/2010/main" val="1527392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96658"/>
            <a:fld id="{CF105D39-D62F-4D25-9BBE-A580576104D3}" type="slidenum">
              <a:rPr lang="en-US" smtClean="0">
                <a:latin typeface="Arial" pitchFamily="34" charset="0"/>
              </a:rPr>
              <a:pPr defTabSz="996658"/>
              <a:t>46</a:t>
            </a:fld>
            <a:endParaRPr lang="en-US" dirty="0" smtClean="0">
              <a:latin typeface="Arial" pitchFamily="34" charset="0"/>
            </a:endParaRPr>
          </a:p>
        </p:txBody>
      </p:sp>
    </p:spTree>
    <p:extLst>
      <p:ext uri="{BB962C8B-B14F-4D97-AF65-F5344CB8AC3E}">
        <p14:creationId xmlns:p14="http://schemas.microsoft.com/office/powerpoint/2010/main" val="3228872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96658"/>
            <a:fld id="{CF105D39-D62F-4D25-9BBE-A580576104D3}" type="slidenum">
              <a:rPr lang="en-US" smtClean="0">
                <a:latin typeface="Arial" pitchFamily="34" charset="0"/>
              </a:rPr>
              <a:pPr defTabSz="996658"/>
              <a:t>47</a:t>
            </a:fld>
            <a:endParaRPr lang="en-US" dirty="0" smtClean="0">
              <a:latin typeface="Arial" pitchFamily="34" charset="0"/>
            </a:endParaRPr>
          </a:p>
        </p:txBody>
      </p:sp>
    </p:spTree>
    <p:extLst>
      <p:ext uri="{BB962C8B-B14F-4D97-AF65-F5344CB8AC3E}">
        <p14:creationId xmlns:p14="http://schemas.microsoft.com/office/powerpoint/2010/main" val="3359994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96658"/>
            <a:fld id="{CF105D39-D62F-4D25-9BBE-A580576104D3}" type="slidenum">
              <a:rPr lang="en-US" smtClean="0">
                <a:latin typeface="Arial" pitchFamily="34" charset="0"/>
              </a:rPr>
              <a:pPr defTabSz="996658"/>
              <a:t>48</a:t>
            </a:fld>
            <a:endParaRPr lang="en-US" dirty="0" smtClean="0">
              <a:latin typeface="Arial" pitchFamily="34" charset="0"/>
            </a:endParaRPr>
          </a:p>
        </p:txBody>
      </p:sp>
    </p:spTree>
    <p:extLst>
      <p:ext uri="{BB962C8B-B14F-4D97-AF65-F5344CB8AC3E}">
        <p14:creationId xmlns:p14="http://schemas.microsoft.com/office/powerpoint/2010/main" val="1356725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96658"/>
            <a:fld id="{CF105D39-D62F-4D25-9BBE-A580576104D3}" type="slidenum">
              <a:rPr lang="en-US" smtClean="0">
                <a:latin typeface="Arial" pitchFamily="34" charset="0"/>
              </a:rPr>
              <a:pPr defTabSz="996658"/>
              <a:t>49</a:t>
            </a:fld>
            <a:endParaRPr lang="en-US" dirty="0" smtClean="0">
              <a:latin typeface="Arial" pitchFamily="34" charset="0"/>
            </a:endParaRPr>
          </a:p>
        </p:txBody>
      </p:sp>
    </p:spTree>
    <p:extLst>
      <p:ext uri="{BB962C8B-B14F-4D97-AF65-F5344CB8AC3E}">
        <p14:creationId xmlns:p14="http://schemas.microsoft.com/office/powerpoint/2010/main" val="8820258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dirty="0"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96658"/>
            <a:fld id="{CF105D39-D62F-4D25-9BBE-A580576104D3}" type="slidenum">
              <a:rPr lang="en-US" smtClean="0">
                <a:latin typeface="Arial" pitchFamily="34" charset="0"/>
              </a:rPr>
              <a:pPr defTabSz="996658"/>
              <a:t>50</a:t>
            </a:fld>
            <a:endParaRPr lang="en-US" dirty="0" smtClean="0">
              <a:latin typeface="Arial" pitchFamily="34" charset="0"/>
            </a:endParaRPr>
          </a:p>
        </p:txBody>
      </p:sp>
    </p:spTree>
    <p:extLst>
      <p:ext uri="{BB962C8B-B14F-4D97-AF65-F5344CB8AC3E}">
        <p14:creationId xmlns:p14="http://schemas.microsoft.com/office/powerpoint/2010/main" val="26499108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sida - Eld">
    <p:spTree>
      <p:nvGrpSpPr>
        <p:cNvPr id="1" name=""/>
        <p:cNvGrpSpPr/>
        <p:nvPr/>
      </p:nvGrpSpPr>
      <p:grpSpPr>
        <a:xfrm>
          <a:off x="0" y="0"/>
          <a:ext cx="0" cy="0"/>
          <a:chOff x="0" y="0"/>
          <a:chExt cx="0" cy="0"/>
        </a:xfrm>
      </p:grpSpPr>
      <p:pic>
        <p:nvPicPr>
          <p:cNvPr id="7" name="Picture 2" descr="SU_PPT_eld"/>
          <p:cNvPicPr>
            <a:picLocks noChangeAspect="1" noChangeArrowheads="1"/>
          </p:cNvPicPr>
          <p:nvPr userDrawn="1"/>
        </p:nvPicPr>
        <p:blipFill>
          <a:blip r:embed="rId2" cstate="print">
            <a:alphaModFix amt="55000"/>
          </a:blip>
          <a:srcRect l="4988" t="-362"/>
          <a:stretch>
            <a:fillRect/>
          </a:stretch>
        </p:blipFill>
        <p:spPr bwMode="auto">
          <a:xfrm>
            <a:off x="1" y="1225226"/>
            <a:ext cx="5408969" cy="3938812"/>
          </a:xfrm>
          <a:prstGeom prst="rect">
            <a:avLst/>
          </a:prstGeom>
          <a:noFill/>
          <a:effectLst/>
        </p:spPr>
      </p:pic>
      <p:sp>
        <p:nvSpPr>
          <p:cNvPr id="2" name="Rubrik 1"/>
          <p:cNvSpPr>
            <a:spLocks noGrp="1"/>
          </p:cNvSpPr>
          <p:nvPr>
            <p:ph type="ctrTitle" hasCustomPrompt="1"/>
          </p:nvPr>
        </p:nvSpPr>
        <p:spPr>
          <a:xfrm>
            <a:off x="1008000" y="1827900"/>
            <a:ext cx="6631200" cy="1069200"/>
          </a:xfr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3"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
        <p:nvSpPr>
          <p:cNvPr id="11" name="Content Placeholder 10"/>
          <p:cNvSpPr>
            <a:spLocks noGrp="1"/>
          </p:cNvSpPr>
          <p:nvPr>
            <p:ph sz="quarter" idx="10" hasCustomPrompt="1"/>
          </p:nvPr>
        </p:nvSpPr>
        <p:spPr>
          <a:xfrm>
            <a:off x="971600" y="627534"/>
            <a:ext cx="6625108" cy="1008112"/>
          </a:xfrm>
        </p:spPr>
        <p:txBody>
          <a:bodyPr/>
          <a:lstStyle>
            <a:lvl1pPr marL="0" indent="0">
              <a:buNone/>
              <a:defRPr/>
            </a:lvl1pPr>
          </a:lstStyle>
          <a:p>
            <a:pPr lvl="0"/>
            <a:r>
              <a:rPr lang="sv-SE" noProof="0" dirty="0" smtClean="0"/>
              <a:t>Kurs/Programserie</a:t>
            </a:r>
          </a:p>
        </p:txBody>
      </p:sp>
    </p:spTree>
    <p:extLst>
      <p:ext uri="{BB962C8B-B14F-4D97-AF65-F5344CB8AC3E}">
        <p14:creationId xmlns:p14="http://schemas.microsoft.com/office/powerpoint/2010/main" val="2726350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en-US" smtClean="0"/>
              <a:t>Click to edit Master title style</a:t>
            </a:r>
            <a:endParaRPr lang="sv-SE" dirty="0"/>
          </a:p>
        </p:txBody>
      </p:sp>
      <p:sp>
        <p:nvSpPr>
          <p:cNvPr id="3" name="Platshållare för innehåll 2"/>
          <p:cNvSpPr>
            <a:spLocks noGrp="1"/>
          </p:cNvSpPr>
          <p:nvPr>
            <p:ph sz="half" idx="1"/>
          </p:nvPr>
        </p:nvSpPr>
        <p:spPr>
          <a:xfrm>
            <a:off x="7920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
        <p:nvSpPr>
          <p:cNvPr id="4" name="Platshållare för innehåll 3"/>
          <p:cNvSpPr>
            <a:spLocks noGrp="1"/>
          </p:cNvSpPr>
          <p:nvPr>
            <p:ph sz="half" idx="2"/>
          </p:nvPr>
        </p:nvSpPr>
        <p:spPr>
          <a:xfrm>
            <a:off x="42912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Tree>
    <p:extLst>
      <p:ext uri="{BB962C8B-B14F-4D97-AF65-F5344CB8AC3E}">
        <p14:creationId xmlns:p14="http://schemas.microsoft.com/office/powerpoint/2010/main" val="414797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en-US" noProof="0" smtClean="0"/>
              <a:t>Click to edit Master title style</a:t>
            </a:r>
            <a:endParaRPr lang="sv-SE" noProof="0"/>
          </a:p>
        </p:txBody>
      </p:sp>
      <p:sp>
        <p:nvSpPr>
          <p:cNvPr id="3" name="Platshållare för innehåll 2"/>
          <p:cNvSpPr>
            <a:spLocks noGrp="1"/>
          </p:cNvSpPr>
          <p:nvPr>
            <p:ph idx="1"/>
          </p:nvPr>
        </p:nvSpPr>
        <p:spPr>
          <a:xfrm>
            <a:off x="792000" y="1275534"/>
            <a:ext cx="6850800" cy="2411100"/>
          </a:xfrm>
        </p:spPr>
        <p:txBody>
          <a:bodyPr>
            <a:normAutofit/>
          </a:bodyPr>
          <a:lstStyle>
            <a:lvl1pPr marL="1588" indent="-1588">
              <a:lnSpc>
                <a:spcPts val="2600"/>
              </a:lnSpc>
              <a:buNone/>
              <a:defRPr sz="2400"/>
            </a:lvl1pPr>
            <a:lvl2pPr>
              <a:buNone/>
              <a:defRPr/>
            </a:lvl2pPr>
            <a:lvl3pPr>
              <a:buNone/>
              <a:defRPr/>
            </a:lvl3pPr>
            <a:lvl4pPr>
              <a:buNone/>
              <a:defRPr/>
            </a:lvl4pPr>
            <a:lvl5pPr>
              <a:buNone/>
              <a:defRPr/>
            </a:lvl5pPr>
          </a:lstStyle>
          <a:p>
            <a:pPr lvl="0"/>
            <a:r>
              <a:rPr lang="en-US" noProof="0" smtClean="0"/>
              <a:t>Click to edit Master text styles</a:t>
            </a:r>
          </a:p>
        </p:txBody>
      </p:sp>
    </p:spTree>
    <p:extLst>
      <p:ext uri="{BB962C8B-B14F-4D97-AF65-F5344CB8AC3E}">
        <p14:creationId xmlns:p14="http://schemas.microsoft.com/office/powerpoint/2010/main" val="655997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ast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2000" y="595470"/>
            <a:ext cx="6850800" cy="3992504"/>
          </a:xfrm>
        </p:spPr>
        <p:txBody>
          <a:bodyPr>
            <a:normAutofit/>
          </a:bodyPr>
          <a:lstStyle>
            <a:lvl1pPr>
              <a:defRPr sz="2400"/>
            </a:lvl1pPr>
            <a:lvl2pPr>
              <a:defRPr sz="2400"/>
            </a:lvl2pPr>
            <a:lvl3pPr>
              <a:defRPr sz="24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Tree>
    <p:extLst>
      <p:ext uri="{BB962C8B-B14F-4D97-AF65-F5344CB8AC3E}">
        <p14:creationId xmlns:p14="http://schemas.microsoft.com/office/powerpoint/2010/main" val="4196804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932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irst page - Fire">
    <p:spTree>
      <p:nvGrpSpPr>
        <p:cNvPr id="1" name=""/>
        <p:cNvGrpSpPr/>
        <p:nvPr/>
      </p:nvGrpSpPr>
      <p:grpSpPr>
        <a:xfrm>
          <a:off x="0" y="0"/>
          <a:ext cx="0" cy="0"/>
          <a:chOff x="0" y="0"/>
          <a:chExt cx="0" cy="0"/>
        </a:xfrm>
      </p:grpSpPr>
      <p:pic>
        <p:nvPicPr>
          <p:cNvPr id="7" name="Picture 2" descr="SU_PPT_eld"/>
          <p:cNvPicPr>
            <a:picLocks noChangeAspect="1" noChangeArrowheads="1"/>
          </p:cNvPicPr>
          <p:nvPr userDrawn="1"/>
        </p:nvPicPr>
        <p:blipFill>
          <a:blip r:embed="rId2" cstate="print">
            <a:alphaModFix amt="55000"/>
          </a:blip>
          <a:srcRect l="4988" t="-362"/>
          <a:stretch>
            <a:fillRect/>
          </a:stretch>
        </p:blipFill>
        <p:spPr bwMode="auto">
          <a:xfrm>
            <a:off x="1" y="1225226"/>
            <a:ext cx="5408969" cy="3938812"/>
          </a:xfrm>
          <a:prstGeom prst="rect">
            <a:avLst/>
          </a:prstGeom>
          <a:noFill/>
          <a:effectLst/>
        </p:spPr>
      </p:pic>
      <p:sp>
        <p:nvSpPr>
          <p:cNvPr id="2"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3"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
        <p:nvSpPr>
          <p:cNvPr id="11" name="Content Placeholder 10"/>
          <p:cNvSpPr>
            <a:spLocks noGrp="1"/>
          </p:cNvSpPr>
          <p:nvPr>
            <p:ph sz="quarter" idx="10" hasCustomPrompt="1"/>
          </p:nvPr>
        </p:nvSpPr>
        <p:spPr>
          <a:xfrm>
            <a:off x="971600" y="627534"/>
            <a:ext cx="6625108" cy="1008112"/>
          </a:xfrm>
        </p:spPr>
        <p:txBody>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Tree>
    <p:extLst>
      <p:ext uri="{BB962C8B-B14F-4D97-AF65-F5344CB8AC3E}">
        <p14:creationId xmlns:p14="http://schemas.microsoft.com/office/powerpoint/2010/main" val="37359635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irst page - Olive branch">
    <p:spTree>
      <p:nvGrpSpPr>
        <p:cNvPr id="1" name=""/>
        <p:cNvGrpSpPr/>
        <p:nvPr/>
      </p:nvGrpSpPr>
      <p:grpSpPr>
        <a:xfrm>
          <a:off x="0" y="0"/>
          <a:ext cx="0" cy="0"/>
          <a:chOff x="0" y="0"/>
          <a:chExt cx="0" cy="0"/>
        </a:xfrm>
      </p:grpSpPr>
      <p:pic>
        <p:nvPicPr>
          <p:cNvPr id="5" name="Picture 9" descr="SU_PPT_olivkvist"/>
          <p:cNvPicPr>
            <a:picLocks noChangeAspect="1" noChangeArrowheads="1"/>
          </p:cNvPicPr>
          <p:nvPr userDrawn="1"/>
        </p:nvPicPr>
        <p:blipFill>
          <a:blip r:embed="rId2" cstate="print">
            <a:alphaModFix amt="55000"/>
          </a:blip>
          <a:srcRect l="1746"/>
          <a:stretch>
            <a:fillRect/>
          </a:stretch>
        </p:blipFill>
        <p:spPr bwMode="auto">
          <a:xfrm>
            <a:off x="1589" y="238124"/>
            <a:ext cx="5161507" cy="4905756"/>
          </a:xfrm>
          <a:prstGeom prst="rect">
            <a:avLst/>
          </a:prstGeom>
          <a:noFill/>
        </p:spPr>
      </p:pic>
      <p:sp>
        <p:nvSpPr>
          <p:cNvPr id="11" name="Content Placeholder 10"/>
          <p:cNvSpPr>
            <a:spLocks noGrp="1"/>
          </p:cNvSpPr>
          <p:nvPr>
            <p:ph sz="quarter" idx="10" hasCustomPrompt="1"/>
          </p:nvPr>
        </p:nvSpPr>
        <p:spPr>
          <a:xfrm>
            <a:off x="971600" y="627534"/>
            <a:ext cx="6625108" cy="1008112"/>
          </a:xfrm>
        </p:spPr>
        <p:txBody>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
        <p:nvSpPr>
          <p:cNvPr id="6"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7"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Tree>
    <p:extLst>
      <p:ext uri="{BB962C8B-B14F-4D97-AF65-F5344CB8AC3E}">
        <p14:creationId xmlns:p14="http://schemas.microsoft.com/office/powerpoint/2010/main" val="10237541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irst page - Crowns">
    <p:spTree>
      <p:nvGrpSpPr>
        <p:cNvPr id="1" name=""/>
        <p:cNvGrpSpPr/>
        <p:nvPr/>
      </p:nvGrpSpPr>
      <p:grpSpPr>
        <a:xfrm>
          <a:off x="0" y="0"/>
          <a:ext cx="0" cy="0"/>
          <a:chOff x="0" y="0"/>
          <a:chExt cx="0" cy="0"/>
        </a:xfrm>
      </p:grpSpPr>
      <p:pic>
        <p:nvPicPr>
          <p:cNvPr id="6" name="Picture 9" descr="SU_PPT_kronor"/>
          <p:cNvPicPr>
            <a:picLocks noChangeAspect="1" noChangeArrowheads="1"/>
          </p:cNvPicPr>
          <p:nvPr userDrawn="1"/>
        </p:nvPicPr>
        <p:blipFill>
          <a:blip r:embed="rId2" cstate="print">
            <a:alphaModFix amt="55000"/>
          </a:blip>
          <a:srcRect/>
          <a:stretch>
            <a:fillRect/>
          </a:stretch>
        </p:blipFill>
        <p:spPr bwMode="auto">
          <a:xfrm>
            <a:off x="0" y="1262062"/>
            <a:ext cx="4197096" cy="3881628"/>
          </a:xfrm>
          <a:prstGeom prst="rect">
            <a:avLst/>
          </a:prstGeom>
          <a:noFill/>
        </p:spPr>
      </p:pic>
      <p:sp>
        <p:nvSpPr>
          <p:cNvPr id="12" name="Content Placeholder 10"/>
          <p:cNvSpPr>
            <a:spLocks noGrp="1"/>
          </p:cNvSpPr>
          <p:nvPr>
            <p:ph sz="quarter" idx="10" hasCustomPrompt="1"/>
          </p:nvPr>
        </p:nvSpPr>
        <p:spPr>
          <a:xfrm>
            <a:off x="971600" y="627534"/>
            <a:ext cx="6625108" cy="1008112"/>
          </a:xfrm>
        </p:spPr>
        <p:txBody>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
        <p:nvSpPr>
          <p:cNvPr id="7"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8"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Tree>
    <p:extLst>
      <p:ext uri="{BB962C8B-B14F-4D97-AF65-F5344CB8AC3E}">
        <p14:creationId xmlns:p14="http://schemas.microsoft.com/office/powerpoint/2010/main" val="3242507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irst page">
    <p:spTree>
      <p:nvGrpSpPr>
        <p:cNvPr id="1" name=""/>
        <p:cNvGrpSpPr/>
        <p:nvPr/>
      </p:nvGrpSpPr>
      <p:grpSpPr>
        <a:xfrm>
          <a:off x="0" y="0"/>
          <a:ext cx="0" cy="0"/>
          <a:chOff x="0" y="0"/>
          <a:chExt cx="0" cy="0"/>
        </a:xfrm>
      </p:grpSpPr>
      <p:sp>
        <p:nvSpPr>
          <p:cNvPr id="10" name="Content Placeholder 10"/>
          <p:cNvSpPr>
            <a:spLocks noGrp="1"/>
          </p:cNvSpPr>
          <p:nvPr>
            <p:ph sz="quarter" idx="10" hasCustomPrompt="1"/>
          </p:nvPr>
        </p:nvSpPr>
        <p:spPr>
          <a:xfrm>
            <a:off x="971600" y="627534"/>
            <a:ext cx="6625108" cy="1008112"/>
          </a:xfrm>
        </p:spPr>
        <p:txBody>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
        <p:nvSpPr>
          <p:cNvPr id="5"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6"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Tree>
    <p:extLst>
      <p:ext uri="{BB962C8B-B14F-4D97-AF65-F5344CB8AC3E}">
        <p14:creationId xmlns:p14="http://schemas.microsoft.com/office/powerpoint/2010/main" val="30291451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Heading and content">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3240432"/>
          </a:xfrm>
        </p:spPr>
        <p:txBody>
          <a:bodyPr>
            <a:normAutofit/>
          </a:bodyPr>
          <a:lstStyle>
            <a:lvl1pPr>
              <a:defRPr sz="2400"/>
            </a:lvl1pPr>
            <a:lvl2pPr>
              <a:defRPr sz="2400"/>
            </a:lvl2pPr>
            <a:lvl3pPr>
              <a:defRPr sz="2400"/>
            </a:lvl3pPr>
            <a:lvl4pPr>
              <a:defRPr sz="2400"/>
            </a:lvl4pPr>
            <a:lvl5pPr>
              <a:defRPr sz="2400"/>
            </a:lvl5pPr>
          </a:lstStyle>
          <a:p>
            <a:pPr lvl="0"/>
            <a:r>
              <a:rPr lang="sv-SE" noProof="0" smtClean="0"/>
              <a:t>Click to edit Master text styles</a:t>
            </a:r>
          </a:p>
          <a:p>
            <a:pPr lvl="1"/>
            <a:r>
              <a:rPr lang="sv-SE" noProof="0" smtClean="0"/>
              <a:t>Second level</a:t>
            </a:r>
          </a:p>
          <a:p>
            <a:pPr lvl="2"/>
            <a:r>
              <a:rPr lang="sv-SE" noProof="0" smtClean="0"/>
              <a:t>Third level</a:t>
            </a:r>
          </a:p>
          <a:p>
            <a:pPr lvl="3"/>
            <a:r>
              <a:rPr lang="sv-SE" noProof="0" smtClean="0"/>
              <a:t>Fourth level</a:t>
            </a:r>
          </a:p>
          <a:p>
            <a:pPr lvl="4"/>
            <a:r>
              <a:rPr lang="sv-SE" noProof="0" smtClean="0"/>
              <a:t>Fifth level</a:t>
            </a:r>
            <a:endParaRPr lang="sv-SE" noProof="0"/>
          </a:p>
        </p:txBody>
      </p:sp>
    </p:spTree>
    <p:extLst>
      <p:ext uri="{BB962C8B-B14F-4D97-AF65-F5344CB8AC3E}">
        <p14:creationId xmlns:p14="http://schemas.microsoft.com/office/powerpoint/2010/main" val="6878076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Chapter - Fire">
    <p:spTree>
      <p:nvGrpSpPr>
        <p:cNvPr id="1" name=""/>
        <p:cNvGrpSpPr/>
        <p:nvPr/>
      </p:nvGrpSpPr>
      <p:grpSpPr>
        <a:xfrm>
          <a:off x="0" y="0"/>
          <a:ext cx="0" cy="0"/>
          <a:chOff x="0" y="0"/>
          <a:chExt cx="0" cy="0"/>
        </a:xfrm>
      </p:grpSpPr>
      <p:pic>
        <p:nvPicPr>
          <p:cNvPr id="7" name="Picture 2" descr="SU_PPT_eld"/>
          <p:cNvPicPr>
            <a:picLocks noChangeAspect="1" noChangeArrowheads="1"/>
          </p:cNvPicPr>
          <p:nvPr userDrawn="1"/>
        </p:nvPicPr>
        <p:blipFill>
          <a:blip r:embed="rId2" cstate="print">
            <a:alphaModFix amt="55000"/>
          </a:blip>
          <a:srcRect l="4988" t="-362"/>
          <a:stretch>
            <a:fillRect/>
          </a:stretch>
        </p:blipFill>
        <p:spPr bwMode="auto">
          <a:xfrm>
            <a:off x="1" y="1225226"/>
            <a:ext cx="5408969" cy="3938812"/>
          </a:xfrm>
          <a:prstGeom prst="rect">
            <a:avLst/>
          </a:prstGeom>
          <a:noFill/>
          <a:effectLst/>
        </p:spPr>
      </p:pic>
      <p:sp>
        <p:nvSpPr>
          <p:cNvPr id="2"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3"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smtClean="0"/>
              <a:t>Click to edit Master subtitle style</a:t>
            </a:r>
            <a:endParaRPr lang="sv-SE" noProof="0"/>
          </a:p>
        </p:txBody>
      </p:sp>
    </p:spTree>
    <p:extLst>
      <p:ext uri="{BB962C8B-B14F-4D97-AF65-F5344CB8AC3E}">
        <p14:creationId xmlns:p14="http://schemas.microsoft.com/office/powerpoint/2010/main" val="1598360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örstasida - Kronor">
    <p:spTree>
      <p:nvGrpSpPr>
        <p:cNvPr id="1" name=""/>
        <p:cNvGrpSpPr/>
        <p:nvPr/>
      </p:nvGrpSpPr>
      <p:grpSpPr>
        <a:xfrm>
          <a:off x="0" y="0"/>
          <a:ext cx="0" cy="0"/>
          <a:chOff x="0" y="0"/>
          <a:chExt cx="0" cy="0"/>
        </a:xfrm>
      </p:grpSpPr>
      <p:pic>
        <p:nvPicPr>
          <p:cNvPr id="6" name="Picture 9" descr="SU_PPT_kronor"/>
          <p:cNvPicPr>
            <a:picLocks noChangeAspect="1" noChangeArrowheads="1"/>
          </p:cNvPicPr>
          <p:nvPr userDrawn="1"/>
        </p:nvPicPr>
        <p:blipFill>
          <a:blip r:embed="rId2" cstate="print">
            <a:alphaModFix amt="55000"/>
          </a:blip>
          <a:srcRect/>
          <a:stretch>
            <a:fillRect/>
          </a:stretch>
        </p:blipFill>
        <p:spPr bwMode="auto">
          <a:xfrm>
            <a:off x="0" y="1262062"/>
            <a:ext cx="4197096" cy="3881628"/>
          </a:xfrm>
          <a:prstGeom prst="rect">
            <a:avLst/>
          </a:prstGeom>
          <a:noFill/>
        </p:spPr>
      </p:pic>
      <p:sp>
        <p:nvSpPr>
          <p:cNvPr id="2" name="Rubrik 1"/>
          <p:cNvSpPr>
            <a:spLocks noGrp="1"/>
          </p:cNvSpPr>
          <p:nvPr>
            <p:ph type="ctrTitle" hasCustomPrompt="1"/>
          </p:nvPr>
        </p:nvSpPr>
        <p:spPr>
          <a:xfrm>
            <a:off x="1008000" y="1827900"/>
            <a:ext cx="6631200" cy="1069200"/>
          </a:xfr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11" name="Content Placeholder 10"/>
          <p:cNvSpPr>
            <a:spLocks noGrp="1"/>
          </p:cNvSpPr>
          <p:nvPr>
            <p:ph sz="quarter" idx="10" hasCustomPrompt="1"/>
          </p:nvPr>
        </p:nvSpPr>
        <p:spPr>
          <a:xfrm>
            <a:off x="971600" y="627534"/>
            <a:ext cx="6625108" cy="1008112"/>
          </a:xfrm>
        </p:spPr>
        <p:txBody>
          <a:bodyPr/>
          <a:lstStyle>
            <a:lvl1pPr marL="0" indent="0">
              <a:buNone/>
              <a:defRPr/>
            </a:lvl1pPr>
          </a:lstStyle>
          <a:p>
            <a:pPr lvl="0"/>
            <a:r>
              <a:rPr lang="sv-SE" noProof="0" dirty="0" smtClean="0"/>
              <a:t>Kurs/Programserie</a:t>
            </a:r>
            <a:endParaRPr lang="sv-SE" noProof="0" dirty="0"/>
          </a:p>
        </p:txBody>
      </p:sp>
      <p:sp>
        <p:nvSpPr>
          <p:cNvPr id="7"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Tree>
    <p:extLst>
      <p:ext uri="{BB962C8B-B14F-4D97-AF65-F5344CB8AC3E}">
        <p14:creationId xmlns:p14="http://schemas.microsoft.com/office/powerpoint/2010/main" val="6582890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pter - Olive branch">
    <p:spTree>
      <p:nvGrpSpPr>
        <p:cNvPr id="1" name=""/>
        <p:cNvGrpSpPr/>
        <p:nvPr/>
      </p:nvGrpSpPr>
      <p:grpSpPr>
        <a:xfrm>
          <a:off x="0" y="0"/>
          <a:ext cx="0" cy="0"/>
          <a:chOff x="0" y="0"/>
          <a:chExt cx="0" cy="0"/>
        </a:xfrm>
      </p:grpSpPr>
      <p:pic>
        <p:nvPicPr>
          <p:cNvPr id="5" name="Picture 9" descr="SU_PPT_olivkvist"/>
          <p:cNvPicPr>
            <a:picLocks noChangeAspect="1" noChangeArrowheads="1"/>
          </p:cNvPicPr>
          <p:nvPr userDrawn="1"/>
        </p:nvPicPr>
        <p:blipFill>
          <a:blip r:embed="rId2" cstate="print">
            <a:alphaModFix amt="55000"/>
          </a:blip>
          <a:srcRect l="1746"/>
          <a:stretch>
            <a:fillRect/>
          </a:stretch>
        </p:blipFill>
        <p:spPr bwMode="auto">
          <a:xfrm>
            <a:off x="1589" y="238124"/>
            <a:ext cx="5161507" cy="4905756"/>
          </a:xfrm>
          <a:prstGeom prst="rect">
            <a:avLst/>
          </a:prstGeom>
          <a:noFill/>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9"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smtClean="0"/>
              <a:t>Click to edit Master subtitle style</a:t>
            </a:r>
            <a:endParaRPr lang="sv-SE" noProof="0"/>
          </a:p>
        </p:txBody>
      </p:sp>
    </p:spTree>
    <p:extLst>
      <p:ext uri="{BB962C8B-B14F-4D97-AF65-F5344CB8AC3E}">
        <p14:creationId xmlns:p14="http://schemas.microsoft.com/office/powerpoint/2010/main" val="2672574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pter - Crowns">
    <p:spTree>
      <p:nvGrpSpPr>
        <p:cNvPr id="1" name=""/>
        <p:cNvGrpSpPr/>
        <p:nvPr/>
      </p:nvGrpSpPr>
      <p:grpSpPr>
        <a:xfrm>
          <a:off x="0" y="0"/>
          <a:ext cx="0" cy="0"/>
          <a:chOff x="0" y="0"/>
          <a:chExt cx="0" cy="0"/>
        </a:xfrm>
      </p:grpSpPr>
      <p:pic>
        <p:nvPicPr>
          <p:cNvPr id="5" name="Picture 9" descr="SU_PPT_kronor"/>
          <p:cNvPicPr>
            <a:picLocks noChangeAspect="1" noChangeArrowheads="1"/>
          </p:cNvPicPr>
          <p:nvPr userDrawn="1"/>
        </p:nvPicPr>
        <p:blipFill>
          <a:blip r:embed="rId2" cstate="print">
            <a:alphaModFix amt="55000"/>
          </a:blip>
          <a:srcRect/>
          <a:stretch>
            <a:fillRect/>
          </a:stretch>
        </p:blipFill>
        <p:spPr bwMode="auto">
          <a:xfrm>
            <a:off x="0" y="1262062"/>
            <a:ext cx="4197096" cy="3881628"/>
          </a:xfrm>
          <a:prstGeom prst="rect">
            <a:avLst/>
          </a:prstGeom>
          <a:noFill/>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9"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smtClean="0"/>
              <a:t>Click to edit Master subtitle style</a:t>
            </a:r>
            <a:endParaRPr lang="sv-SE" noProof="0"/>
          </a:p>
        </p:txBody>
      </p:sp>
    </p:spTree>
    <p:extLst>
      <p:ext uri="{BB962C8B-B14F-4D97-AF65-F5344CB8AC3E}">
        <p14:creationId xmlns:p14="http://schemas.microsoft.com/office/powerpoint/2010/main" val="3330753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hapter">
    <p:spTree>
      <p:nvGrpSpPr>
        <p:cNvPr id="1" name=""/>
        <p:cNvGrpSpPr/>
        <p:nvPr/>
      </p:nvGrpSpPr>
      <p:grpSpPr>
        <a:xfrm>
          <a:off x="0" y="0"/>
          <a:ext cx="0" cy="0"/>
          <a:chOff x="0" y="0"/>
          <a:chExt cx="0" cy="0"/>
        </a:xfrm>
      </p:grpSpPr>
      <p:sp>
        <p:nvSpPr>
          <p:cNvPr id="6"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7"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smtClean="0"/>
              <a:t>Click to edit Master subtitle style</a:t>
            </a:r>
            <a:endParaRPr lang="sv-SE" noProof="0"/>
          </a:p>
        </p:txBody>
      </p:sp>
    </p:spTree>
    <p:extLst>
      <p:ext uri="{BB962C8B-B14F-4D97-AF65-F5344CB8AC3E}">
        <p14:creationId xmlns:p14="http://schemas.microsoft.com/office/powerpoint/2010/main" val="2033075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parts">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smtClean="0"/>
              <a:t>Click to edit Master title style</a:t>
            </a:r>
            <a:endParaRPr lang="sv-SE" dirty="0"/>
          </a:p>
        </p:txBody>
      </p:sp>
      <p:sp>
        <p:nvSpPr>
          <p:cNvPr id="3" name="Platshållare för innehåll 2"/>
          <p:cNvSpPr>
            <a:spLocks noGrp="1"/>
          </p:cNvSpPr>
          <p:nvPr>
            <p:ph sz="half" idx="1"/>
          </p:nvPr>
        </p:nvSpPr>
        <p:spPr>
          <a:xfrm>
            <a:off x="7920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
        <p:nvSpPr>
          <p:cNvPr id="4" name="Platshållare för innehåll 3"/>
          <p:cNvSpPr>
            <a:spLocks noGrp="1"/>
          </p:cNvSpPr>
          <p:nvPr>
            <p:ph sz="half" idx="2"/>
          </p:nvPr>
        </p:nvSpPr>
        <p:spPr>
          <a:xfrm>
            <a:off x="42912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Tree>
    <p:extLst>
      <p:ext uri="{BB962C8B-B14F-4D97-AF65-F5344CB8AC3E}">
        <p14:creationId xmlns:p14="http://schemas.microsoft.com/office/powerpoint/2010/main" val="17505042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Heading and text">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2411100"/>
          </a:xfrm>
        </p:spPr>
        <p:txBody>
          <a:bodyPr>
            <a:normAutofit/>
          </a:bodyPr>
          <a:lstStyle>
            <a:lvl1pPr marL="1588" indent="-1588">
              <a:lnSpc>
                <a:spcPts val="2600"/>
              </a:lnSpc>
              <a:buNone/>
              <a:defRPr sz="2400"/>
            </a:lvl1pPr>
            <a:lvl2pPr>
              <a:buNone/>
              <a:defRPr/>
            </a:lvl2pPr>
            <a:lvl3pPr>
              <a:buNone/>
              <a:defRPr/>
            </a:lvl3pPr>
            <a:lvl4pPr>
              <a:buNone/>
              <a:defRPr/>
            </a:lvl4pPr>
            <a:lvl5pPr>
              <a:buNone/>
              <a:defRPr/>
            </a:lvl5pPr>
          </a:lstStyle>
          <a:p>
            <a:pPr lvl="0"/>
            <a:r>
              <a:rPr lang="sv-SE" noProof="0" smtClean="0"/>
              <a:t>Click to edit Master text styles</a:t>
            </a:r>
          </a:p>
        </p:txBody>
      </p:sp>
    </p:spTree>
    <p:extLst>
      <p:ext uri="{BB962C8B-B14F-4D97-AF65-F5344CB8AC3E}">
        <p14:creationId xmlns:p14="http://schemas.microsoft.com/office/powerpoint/2010/main" val="19774956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nly content">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2000" y="595470"/>
            <a:ext cx="6850800" cy="3992504"/>
          </a:xfrm>
        </p:spPr>
        <p:txBody>
          <a:bodyPr>
            <a:normAutofit/>
          </a:bodyPr>
          <a:lstStyle>
            <a:lvl1pPr>
              <a:defRPr sz="2400"/>
            </a:lvl1pPr>
            <a:lvl2pPr>
              <a:defRPr sz="2400"/>
            </a:lvl2pPr>
            <a:lvl3pPr>
              <a:defRPr sz="2400"/>
            </a:lvl3pPr>
            <a:lvl4pPr>
              <a:defRPr sz="2400"/>
            </a:lvl4pPr>
            <a:lvl5pPr>
              <a:defRPr sz="2400"/>
            </a:lvl5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Tree>
    <p:extLst>
      <p:ext uri="{BB962C8B-B14F-4D97-AF65-F5344CB8AC3E}">
        <p14:creationId xmlns:p14="http://schemas.microsoft.com/office/powerpoint/2010/main" val="17963257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7861761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örstasida - Eld">
    <p:bg>
      <p:bgPr>
        <a:solidFill>
          <a:schemeClr val="tx1"/>
        </a:solid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a:alphaModFix amt="21000"/>
            <a:extLst>
              <a:ext uri="{28A0092B-C50C-407E-A947-70E740481C1C}">
                <a14:useLocalDpi xmlns:a14="http://schemas.microsoft.com/office/drawing/2010/main" val="0"/>
              </a:ext>
            </a:extLst>
          </a:blip>
          <a:stretch>
            <a:fillRect/>
          </a:stretch>
        </p:blipFill>
        <p:spPr bwMode="auto">
          <a:xfrm>
            <a:off x="-828600" y="1275606"/>
            <a:ext cx="6264696" cy="4271832"/>
          </a:xfrm>
          <a:prstGeom prst="rect">
            <a:avLst/>
          </a:prstGeom>
          <a:solidFill>
            <a:schemeClr val="tx1"/>
          </a:solidFill>
          <a:effectLst/>
        </p:spPr>
      </p:pic>
      <p:sp>
        <p:nvSpPr>
          <p:cNvPr id="7"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8"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
        <p:nvSpPr>
          <p:cNvPr id="9" name="Content Placeholder 10"/>
          <p:cNvSpPr>
            <a:spLocks noGrp="1"/>
          </p:cNvSpPr>
          <p:nvPr>
            <p:ph sz="quarter" idx="10" hasCustomPrompt="1"/>
          </p:nvPr>
        </p:nvSpPr>
        <p:spPr>
          <a:xfrm>
            <a:off x="971600" y="627534"/>
            <a:ext cx="6625108" cy="1008112"/>
          </a:xfrm>
        </p:spPr>
        <p:txBody>
          <a:bodyPr>
            <a:noAutofit/>
          </a:bodyPr>
          <a:lstStyle>
            <a:lvl1pPr marL="0" indent="0">
              <a:buNone/>
              <a:defRPr/>
            </a:lvl1pPr>
          </a:lstStyle>
          <a:p>
            <a:pPr lvl="0"/>
            <a:r>
              <a:rPr lang="sv-SE" noProof="0" dirty="0" smtClean="0"/>
              <a:t>Kurs/Programserie</a:t>
            </a:r>
          </a:p>
        </p:txBody>
      </p:sp>
    </p:spTree>
    <p:extLst>
      <p:ext uri="{BB962C8B-B14F-4D97-AF65-F5344CB8AC3E}">
        <p14:creationId xmlns:p14="http://schemas.microsoft.com/office/powerpoint/2010/main" val="170193489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örstasida - Olivkvist">
    <p:bg>
      <p:bgPr>
        <a:solidFill>
          <a:schemeClr val="tx1"/>
        </a:solidFill>
        <a:effectLst/>
      </p:bgPr>
    </p:bg>
    <p:spTree>
      <p:nvGrpSpPr>
        <p:cNvPr id="1" name=""/>
        <p:cNvGrpSpPr/>
        <p:nvPr/>
      </p:nvGrpSpPr>
      <p:grpSpPr>
        <a:xfrm>
          <a:off x="0" y="0"/>
          <a:ext cx="0" cy="0"/>
          <a:chOff x="0" y="0"/>
          <a:chExt cx="0" cy="0"/>
        </a:xfrm>
      </p:grpSpPr>
      <p:pic>
        <p:nvPicPr>
          <p:cNvPr id="4" name="Picture 3" descr="SU_olivkvist_neg.eps"/>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542523" y="267494"/>
            <a:ext cx="5762595" cy="5328592"/>
          </a:xfrm>
          <a:prstGeom prst="rect">
            <a:avLst/>
          </a:prstGeom>
        </p:spPr>
      </p:pic>
      <p:sp>
        <p:nvSpPr>
          <p:cNvPr id="9"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10"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
        <p:nvSpPr>
          <p:cNvPr id="11" name="Content Placeholder 10"/>
          <p:cNvSpPr>
            <a:spLocks noGrp="1"/>
          </p:cNvSpPr>
          <p:nvPr>
            <p:ph sz="quarter" idx="10" hasCustomPrompt="1"/>
          </p:nvPr>
        </p:nvSpPr>
        <p:spPr>
          <a:xfrm>
            <a:off x="971600" y="627534"/>
            <a:ext cx="6625108" cy="1008112"/>
          </a:xfrm>
        </p:spPr>
        <p:txBody>
          <a:bodyPr>
            <a:noAutofit/>
          </a:bodyPr>
          <a:lstStyle>
            <a:lvl1pPr marL="0" indent="0">
              <a:buNone/>
              <a:defRPr/>
            </a:lvl1pPr>
          </a:lstStyle>
          <a:p>
            <a:pPr lvl="0"/>
            <a:r>
              <a:rPr lang="sv-SE" noProof="0" dirty="0" smtClean="0"/>
              <a:t>Kurs/Programserie</a:t>
            </a:r>
          </a:p>
        </p:txBody>
      </p:sp>
    </p:spTree>
    <p:extLst>
      <p:ext uri="{BB962C8B-B14F-4D97-AF65-F5344CB8AC3E}">
        <p14:creationId xmlns:p14="http://schemas.microsoft.com/office/powerpoint/2010/main" val="7980154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örstasida - Kronor">
    <p:bg>
      <p:bgPr>
        <a:solidFill>
          <a:schemeClr val="tx1"/>
        </a:solidFill>
        <a:effectLst/>
      </p:bgPr>
    </p:bg>
    <p:spTree>
      <p:nvGrpSpPr>
        <p:cNvPr id="1" name=""/>
        <p:cNvGrpSpPr/>
        <p:nvPr/>
      </p:nvGrpSpPr>
      <p:grpSpPr>
        <a:xfrm>
          <a:off x="0" y="0"/>
          <a:ext cx="0" cy="0"/>
          <a:chOff x="0" y="0"/>
          <a:chExt cx="0" cy="0"/>
        </a:xfrm>
      </p:grpSpPr>
      <p:pic>
        <p:nvPicPr>
          <p:cNvPr id="7" name="Picture 9"/>
          <p:cNvPicPr>
            <a:picLocks noChangeAspect="1" noChangeArrowheads="1"/>
          </p:cNvPicPr>
          <p:nvPr userDrawn="1"/>
        </p:nvPicPr>
        <p:blipFill>
          <a:blip r:embed="rId2">
            <a:alphaModFix amt="20000"/>
            <a:extLst>
              <a:ext uri="{28A0092B-C50C-407E-A947-70E740481C1C}">
                <a14:useLocalDpi xmlns:a14="http://schemas.microsoft.com/office/drawing/2010/main" val="0"/>
              </a:ext>
            </a:extLst>
          </a:blip>
          <a:stretch>
            <a:fillRect/>
          </a:stretch>
        </p:blipFill>
        <p:spPr bwMode="auto">
          <a:xfrm>
            <a:off x="-1055431" y="1275606"/>
            <a:ext cx="5267391" cy="3867894"/>
          </a:xfrm>
          <a:prstGeom prst="rect">
            <a:avLst/>
          </a:prstGeom>
          <a:noFill/>
        </p:spPr>
      </p:pic>
      <p:sp>
        <p:nvSpPr>
          <p:cNvPr id="10"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11"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
        <p:nvSpPr>
          <p:cNvPr id="12" name="Content Placeholder 10"/>
          <p:cNvSpPr>
            <a:spLocks noGrp="1"/>
          </p:cNvSpPr>
          <p:nvPr>
            <p:ph sz="quarter" idx="10" hasCustomPrompt="1"/>
          </p:nvPr>
        </p:nvSpPr>
        <p:spPr>
          <a:xfrm>
            <a:off x="971600" y="627534"/>
            <a:ext cx="6625108" cy="1008112"/>
          </a:xfrm>
        </p:spPr>
        <p:txBody>
          <a:bodyPr>
            <a:noAutofit/>
          </a:bodyPr>
          <a:lstStyle>
            <a:lvl1pPr marL="0" indent="0">
              <a:buNone/>
              <a:defRPr/>
            </a:lvl1pPr>
          </a:lstStyle>
          <a:p>
            <a:pPr lvl="0"/>
            <a:r>
              <a:rPr lang="sv-SE" noProof="0" dirty="0" smtClean="0"/>
              <a:t>Kurs/Programserie</a:t>
            </a:r>
          </a:p>
        </p:txBody>
      </p:sp>
    </p:spTree>
    <p:extLst>
      <p:ext uri="{BB962C8B-B14F-4D97-AF65-F5344CB8AC3E}">
        <p14:creationId xmlns:p14="http://schemas.microsoft.com/office/powerpoint/2010/main" val="296838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örstasida - Olivkvist">
    <p:spTree>
      <p:nvGrpSpPr>
        <p:cNvPr id="1" name=""/>
        <p:cNvGrpSpPr/>
        <p:nvPr/>
      </p:nvGrpSpPr>
      <p:grpSpPr>
        <a:xfrm>
          <a:off x="0" y="0"/>
          <a:ext cx="0" cy="0"/>
          <a:chOff x="0" y="0"/>
          <a:chExt cx="0" cy="0"/>
        </a:xfrm>
      </p:grpSpPr>
      <p:pic>
        <p:nvPicPr>
          <p:cNvPr id="5" name="Picture 9" descr="SU_PPT_olivkvist"/>
          <p:cNvPicPr>
            <a:picLocks noChangeAspect="1" noChangeArrowheads="1"/>
          </p:cNvPicPr>
          <p:nvPr userDrawn="1"/>
        </p:nvPicPr>
        <p:blipFill>
          <a:blip r:embed="rId2" cstate="print">
            <a:alphaModFix amt="55000"/>
          </a:blip>
          <a:srcRect l="1746"/>
          <a:stretch>
            <a:fillRect/>
          </a:stretch>
        </p:blipFill>
        <p:spPr bwMode="auto">
          <a:xfrm>
            <a:off x="1589" y="238124"/>
            <a:ext cx="5161507" cy="4905756"/>
          </a:xfrm>
          <a:prstGeom prst="rect">
            <a:avLst/>
          </a:prstGeom>
          <a:noFill/>
        </p:spPr>
      </p:pic>
      <p:sp>
        <p:nvSpPr>
          <p:cNvPr id="6" name="Rubrik 1"/>
          <p:cNvSpPr>
            <a:spLocks noGrp="1"/>
          </p:cNvSpPr>
          <p:nvPr>
            <p:ph type="ctrTitle" hasCustomPrompt="1"/>
          </p:nvPr>
        </p:nvSpPr>
        <p:spPr>
          <a:xfrm>
            <a:off x="1008000" y="1827900"/>
            <a:ext cx="6631200" cy="1069200"/>
          </a:xfr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8" name="Content Placeholder 10"/>
          <p:cNvSpPr>
            <a:spLocks noGrp="1"/>
          </p:cNvSpPr>
          <p:nvPr>
            <p:ph sz="quarter" idx="10" hasCustomPrompt="1"/>
          </p:nvPr>
        </p:nvSpPr>
        <p:spPr>
          <a:xfrm>
            <a:off x="971600" y="627534"/>
            <a:ext cx="6625108" cy="1008112"/>
          </a:xfrm>
        </p:spPr>
        <p:txBody>
          <a:bodyPr/>
          <a:lstStyle>
            <a:lvl1pPr marL="0" indent="0">
              <a:buNone/>
              <a:defRPr/>
            </a:lvl1pPr>
          </a:lstStyle>
          <a:p>
            <a:pPr lvl="0"/>
            <a:r>
              <a:rPr lang="sv-SE" noProof="0" dirty="0" smtClean="0"/>
              <a:t>Kurs/Programserie</a:t>
            </a:r>
          </a:p>
        </p:txBody>
      </p:sp>
      <p:sp>
        <p:nvSpPr>
          <p:cNvPr id="9"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Tree>
    <p:extLst>
      <p:ext uri="{BB962C8B-B14F-4D97-AF65-F5344CB8AC3E}">
        <p14:creationId xmlns:p14="http://schemas.microsoft.com/office/powerpoint/2010/main" val="32714047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örstasida">
    <p:bg>
      <p:bgPr>
        <a:solidFill>
          <a:schemeClr val="tx1"/>
        </a:solidFill>
        <a:effectLst/>
      </p:bgPr>
    </p:bg>
    <p:spTree>
      <p:nvGrpSpPr>
        <p:cNvPr id="1" name=""/>
        <p:cNvGrpSpPr/>
        <p:nvPr/>
      </p:nvGrpSpPr>
      <p:grpSpPr>
        <a:xfrm>
          <a:off x="0" y="0"/>
          <a:ext cx="0" cy="0"/>
          <a:chOff x="0" y="0"/>
          <a:chExt cx="0" cy="0"/>
        </a:xfrm>
      </p:grpSpPr>
      <p:sp>
        <p:nvSpPr>
          <p:cNvPr id="8"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9"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
        <p:nvSpPr>
          <p:cNvPr id="10" name="Content Placeholder 10"/>
          <p:cNvSpPr>
            <a:spLocks noGrp="1"/>
          </p:cNvSpPr>
          <p:nvPr>
            <p:ph sz="quarter" idx="10" hasCustomPrompt="1"/>
          </p:nvPr>
        </p:nvSpPr>
        <p:spPr>
          <a:xfrm>
            <a:off x="971600" y="627534"/>
            <a:ext cx="6625108" cy="1008112"/>
          </a:xfrm>
        </p:spPr>
        <p:txBody>
          <a:bodyPr>
            <a:noAutofit/>
          </a:bodyPr>
          <a:lstStyle>
            <a:lvl1pPr marL="0" indent="0">
              <a:buNone/>
              <a:defRPr/>
            </a:lvl1pPr>
          </a:lstStyle>
          <a:p>
            <a:pPr lvl="0"/>
            <a:r>
              <a:rPr lang="sv-SE" noProof="0" dirty="0" smtClean="0"/>
              <a:t>Kurs/Programserie</a:t>
            </a:r>
          </a:p>
        </p:txBody>
      </p:sp>
    </p:spTree>
    <p:extLst>
      <p:ext uri="{BB962C8B-B14F-4D97-AF65-F5344CB8AC3E}">
        <p14:creationId xmlns:p14="http://schemas.microsoft.com/office/powerpoint/2010/main" val="42498292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Rubrik och innehåll">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3240432"/>
          </a:xfrm>
        </p:spPr>
        <p:txBody>
          <a:bodyPr>
            <a:normAutofit/>
          </a:bodyPr>
          <a:lstStyle>
            <a:lvl1pPr>
              <a:defRPr sz="2400"/>
            </a:lvl1pPr>
            <a:lvl2pPr>
              <a:defRPr sz="2400"/>
            </a:lvl2pPr>
            <a:lvl3pPr>
              <a:defRPr sz="2400"/>
            </a:lvl3pPr>
            <a:lvl4pPr>
              <a:defRPr sz="2400"/>
            </a:lvl4pPr>
            <a:lvl5pPr>
              <a:defRPr sz="2400"/>
            </a:lvl5pPr>
          </a:lstStyle>
          <a:p>
            <a:pPr lvl="0"/>
            <a:r>
              <a:rPr lang="sv-SE" noProof="0" smtClean="0"/>
              <a:t>Click to edit Master text styles</a:t>
            </a:r>
          </a:p>
          <a:p>
            <a:pPr lvl="1"/>
            <a:r>
              <a:rPr lang="sv-SE" noProof="0" smtClean="0"/>
              <a:t>Second level</a:t>
            </a:r>
          </a:p>
          <a:p>
            <a:pPr lvl="2"/>
            <a:r>
              <a:rPr lang="sv-SE" noProof="0" smtClean="0"/>
              <a:t>Third level</a:t>
            </a:r>
          </a:p>
          <a:p>
            <a:pPr lvl="3"/>
            <a:r>
              <a:rPr lang="sv-SE" noProof="0" smtClean="0"/>
              <a:t>Fourth level</a:t>
            </a:r>
          </a:p>
          <a:p>
            <a:pPr lvl="4"/>
            <a:r>
              <a:rPr lang="sv-SE" noProof="0" smtClean="0"/>
              <a:t>Fifth level</a:t>
            </a:r>
            <a:endParaRPr lang="sv-SE" noProof="0"/>
          </a:p>
        </p:txBody>
      </p:sp>
    </p:spTree>
    <p:extLst>
      <p:ext uri="{BB962C8B-B14F-4D97-AF65-F5344CB8AC3E}">
        <p14:creationId xmlns:p14="http://schemas.microsoft.com/office/powerpoint/2010/main" val="32505148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Kapitelsida - Eld">
    <p:bg>
      <p:bgPr>
        <a:solidFill>
          <a:schemeClr val="tx1"/>
        </a:solid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a:alphaModFix amt="21000"/>
            <a:extLst>
              <a:ext uri="{28A0092B-C50C-407E-A947-70E740481C1C}">
                <a14:useLocalDpi xmlns:a14="http://schemas.microsoft.com/office/drawing/2010/main" val="0"/>
              </a:ext>
            </a:extLst>
          </a:blip>
          <a:stretch>
            <a:fillRect/>
          </a:stretch>
        </p:blipFill>
        <p:spPr bwMode="auto">
          <a:xfrm>
            <a:off x="-828600" y="1275606"/>
            <a:ext cx="6264696" cy="4271832"/>
          </a:xfrm>
          <a:prstGeom prst="rect">
            <a:avLst/>
          </a:prstGeom>
          <a:solidFill>
            <a:schemeClr val="tx1"/>
          </a:solidFill>
          <a:effectLst/>
        </p:spPr>
      </p:pic>
      <p:sp>
        <p:nvSpPr>
          <p:cNvPr id="5"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7"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11169158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Kapitelsida - Olivkvist">
    <p:bg>
      <p:bgPr>
        <a:solidFill>
          <a:schemeClr val="tx1"/>
        </a:solidFill>
        <a:effectLst/>
      </p:bgPr>
    </p:bg>
    <p:spTree>
      <p:nvGrpSpPr>
        <p:cNvPr id="1" name=""/>
        <p:cNvGrpSpPr/>
        <p:nvPr/>
      </p:nvGrpSpPr>
      <p:grpSpPr>
        <a:xfrm>
          <a:off x="0" y="0"/>
          <a:ext cx="0" cy="0"/>
          <a:chOff x="0" y="0"/>
          <a:chExt cx="0" cy="0"/>
        </a:xfrm>
      </p:grpSpPr>
      <p:pic>
        <p:nvPicPr>
          <p:cNvPr id="6" name="Picture 5" descr="SU_olivkvist_neg.eps"/>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542523" y="267494"/>
            <a:ext cx="5762595" cy="5328592"/>
          </a:xfrm>
          <a:prstGeom prst="rect">
            <a:avLst/>
          </a:prstGeom>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9"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1259114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Kapitelsida - Kronor">
    <p:bg>
      <p:bgPr>
        <a:solidFill>
          <a:schemeClr val="tx1"/>
        </a:solidFill>
        <a:effectLst/>
      </p:bgPr>
    </p:bg>
    <p:spTree>
      <p:nvGrpSpPr>
        <p:cNvPr id="1" name=""/>
        <p:cNvGrpSpPr/>
        <p:nvPr/>
      </p:nvGrpSpPr>
      <p:grpSpPr>
        <a:xfrm>
          <a:off x="0" y="0"/>
          <a:ext cx="0" cy="0"/>
          <a:chOff x="0" y="0"/>
          <a:chExt cx="0" cy="0"/>
        </a:xfrm>
      </p:grpSpPr>
      <p:pic>
        <p:nvPicPr>
          <p:cNvPr id="6" name="Picture 9"/>
          <p:cNvPicPr>
            <a:picLocks noChangeAspect="1" noChangeArrowheads="1"/>
          </p:cNvPicPr>
          <p:nvPr userDrawn="1"/>
        </p:nvPicPr>
        <p:blipFill>
          <a:blip r:embed="rId2">
            <a:alphaModFix amt="20000"/>
            <a:extLst>
              <a:ext uri="{28A0092B-C50C-407E-A947-70E740481C1C}">
                <a14:useLocalDpi xmlns:a14="http://schemas.microsoft.com/office/drawing/2010/main" val="0"/>
              </a:ext>
            </a:extLst>
          </a:blip>
          <a:stretch>
            <a:fillRect/>
          </a:stretch>
        </p:blipFill>
        <p:spPr bwMode="auto">
          <a:xfrm>
            <a:off x="-1055431" y="1275606"/>
            <a:ext cx="5267391" cy="3867894"/>
          </a:xfrm>
          <a:prstGeom prst="rect">
            <a:avLst/>
          </a:prstGeom>
          <a:noFill/>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9"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12787982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Kapitelsida">
    <p:bg>
      <p:bgPr>
        <a:solidFill>
          <a:schemeClr val="tx1"/>
        </a:solidFill>
        <a:effectLst/>
      </p:bgPr>
    </p:bg>
    <p:spTree>
      <p:nvGrpSpPr>
        <p:cNvPr id="1" name=""/>
        <p:cNvGrpSpPr/>
        <p:nvPr/>
      </p:nvGrpSpPr>
      <p:grpSpPr>
        <a:xfrm>
          <a:off x="0" y="0"/>
          <a:ext cx="0" cy="0"/>
          <a:chOff x="0" y="0"/>
          <a:chExt cx="0" cy="0"/>
        </a:xfrm>
      </p:grpSpPr>
      <p:sp>
        <p:nvSpPr>
          <p:cNvPr id="6"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title</a:t>
            </a:r>
            <a:r>
              <a:rPr lang="sv-SE" noProof="0" dirty="0" smtClean="0"/>
              <a:t> style</a:t>
            </a:r>
            <a:endParaRPr lang="sv-SE" noProof="0" dirty="0"/>
          </a:p>
        </p:txBody>
      </p:sp>
      <p:sp>
        <p:nvSpPr>
          <p:cNvPr id="7" name="Underrubrik 2"/>
          <p:cNvSpPr>
            <a:spLocks noGrp="1"/>
          </p:cNvSpPr>
          <p:nvPr>
            <p:ph type="subTitle" idx="1"/>
          </p:nvPr>
        </p:nvSpPr>
        <p:spPr>
          <a:xfrm>
            <a:off x="1008000" y="2894400"/>
            <a:ext cx="6631200" cy="1621566"/>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18978091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vå innehållsdelar">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smtClean="0"/>
              <a:t>Click to edit Master title style</a:t>
            </a:r>
            <a:endParaRPr lang="sv-SE" dirty="0"/>
          </a:p>
        </p:txBody>
      </p:sp>
      <p:sp>
        <p:nvSpPr>
          <p:cNvPr id="3" name="Platshållare för innehåll 2"/>
          <p:cNvSpPr>
            <a:spLocks noGrp="1"/>
          </p:cNvSpPr>
          <p:nvPr>
            <p:ph sz="half" idx="1"/>
          </p:nvPr>
        </p:nvSpPr>
        <p:spPr>
          <a:xfrm>
            <a:off x="7920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
        <p:nvSpPr>
          <p:cNvPr id="4" name="Platshållare för innehåll 3"/>
          <p:cNvSpPr>
            <a:spLocks noGrp="1"/>
          </p:cNvSpPr>
          <p:nvPr>
            <p:ph sz="half" idx="2"/>
          </p:nvPr>
        </p:nvSpPr>
        <p:spPr>
          <a:xfrm>
            <a:off x="42912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Tree>
    <p:extLst>
      <p:ext uri="{BB962C8B-B14F-4D97-AF65-F5344CB8AC3E}">
        <p14:creationId xmlns:p14="http://schemas.microsoft.com/office/powerpoint/2010/main" val="32089489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Rubrik och text">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2411100"/>
          </a:xfrm>
        </p:spPr>
        <p:txBody>
          <a:bodyPr>
            <a:normAutofit/>
          </a:bodyPr>
          <a:lstStyle>
            <a:lvl1pPr marL="1588" indent="-1588">
              <a:lnSpc>
                <a:spcPts val="2600"/>
              </a:lnSpc>
              <a:buNone/>
              <a:defRPr sz="2400"/>
            </a:lvl1pPr>
            <a:lvl2pPr>
              <a:buNone/>
              <a:defRPr/>
            </a:lvl2pPr>
            <a:lvl3pPr>
              <a:buNone/>
              <a:defRPr/>
            </a:lvl3pPr>
            <a:lvl4pPr>
              <a:buNone/>
              <a:defRPr/>
            </a:lvl4pPr>
            <a:lvl5pPr>
              <a:buNone/>
              <a:defRPr/>
            </a:lvl5pPr>
          </a:lstStyle>
          <a:p>
            <a:pPr lvl="0"/>
            <a:r>
              <a:rPr lang="sv-SE" noProof="0" smtClean="0"/>
              <a:t>Click to edit Master text styles</a:t>
            </a:r>
          </a:p>
        </p:txBody>
      </p:sp>
    </p:spTree>
    <p:extLst>
      <p:ext uri="{BB962C8B-B14F-4D97-AF65-F5344CB8AC3E}">
        <p14:creationId xmlns:p14="http://schemas.microsoft.com/office/powerpoint/2010/main" val="371640710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Endast innehåll">
    <p:bg>
      <p:bgPr>
        <a:solidFill>
          <a:schemeClr val="tx1"/>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2000" y="595470"/>
            <a:ext cx="6850800" cy="3992504"/>
          </a:xfrm>
        </p:spPr>
        <p:txBody>
          <a:bodyPr>
            <a:normAutofit/>
          </a:bodyPr>
          <a:lstStyle>
            <a:lvl1pPr>
              <a:defRPr sz="2400"/>
            </a:lvl1pPr>
            <a:lvl2pPr>
              <a:defRPr sz="2400"/>
            </a:lvl2pPr>
            <a:lvl3pPr>
              <a:defRPr sz="2400"/>
            </a:lvl3pPr>
            <a:lvl4pPr>
              <a:defRPr sz="2400"/>
            </a:lvl4pPr>
            <a:lvl5pPr>
              <a:defRPr sz="2400"/>
            </a:lvl5pPr>
          </a:lstStyle>
          <a:p>
            <a:pPr lvl="0"/>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text </a:t>
            </a:r>
            <a:r>
              <a:rPr lang="sv-SE" dirty="0" err="1" smtClean="0"/>
              <a:t>styles</a:t>
            </a:r>
            <a:endParaRPr lang="sv-SE" dirty="0" smtClean="0"/>
          </a:p>
          <a:p>
            <a:pPr lvl="1"/>
            <a:r>
              <a:rPr lang="sv-SE" dirty="0" smtClean="0"/>
              <a:t>Second </a:t>
            </a:r>
            <a:r>
              <a:rPr lang="sv-SE" dirty="0" err="1" smtClean="0"/>
              <a:t>level</a:t>
            </a:r>
            <a:endParaRPr lang="sv-SE" dirty="0" smtClean="0"/>
          </a:p>
          <a:p>
            <a:pPr lvl="2"/>
            <a:r>
              <a:rPr lang="sv-SE" dirty="0" err="1" smtClean="0"/>
              <a:t>Third</a:t>
            </a:r>
            <a:r>
              <a:rPr lang="sv-SE" dirty="0" smtClean="0"/>
              <a:t> </a:t>
            </a:r>
            <a:r>
              <a:rPr lang="sv-SE" dirty="0" err="1" smtClean="0"/>
              <a:t>level</a:t>
            </a:r>
            <a:endParaRPr lang="sv-SE" dirty="0" smtClean="0"/>
          </a:p>
          <a:p>
            <a:pPr lvl="3"/>
            <a:r>
              <a:rPr lang="sv-SE" dirty="0" err="1" smtClean="0"/>
              <a:t>Fourth</a:t>
            </a:r>
            <a:r>
              <a:rPr lang="sv-SE" dirty="0" smtClean="0"/>
              <a:t> </a:t>
            </a:r>
            <a:r>
              <a:rPr lang="sv-SE" dirty="0" err="1" smtClean="0"/>
              <a:t>level</a:t>
            </a:r>
            <a:endParaRPr lang="sv-SE" dirty="0" smtClean="0"/>
          </a:p>
          <a:p>
            <a:pPr lvl="4"/>
            <a:r>
              <a:rPr lang="sv-SE" dirty="0" err="1" smtClean="0"/>
              <a:t>Fifth</a:t>
            </a:r>
            <a:r>
              <a:rPr lang="sv-SE" dirty="0" smtClean="0"/>
              <a:t> </a:t>
            </a:r>
            <a:r>
              <a:rPr lang="sv-SE" dirty="0" err="1" smtClean="0"/>
              <a:t>level</a:t>
            </a:r>
            <a:endParaRPr lang="sv-SE" dirty="0"/>
          </a:p>
        </p:txBody>
      </p:sp>
    </p:spTree>
    <p:extLst>
      <p:ext uri="{BB962C8B-B14F-4D97-AF65-F5344CB8AC3E}">
        <p14:creationId xmlns:p14="http://schemas.microsoft.com/office/powerpoint/2010/main" val="30376429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Tom">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1275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örstasida">
    <p:spTree>
      <p:nvGrpSpPr>
        <p:cNvPr id="1" name=""/>
        <p:cNvGrpSpPr/>
        <p:nvPr/>
      </p:nvGrpSpPr>
      <p:grpSpPr>
        <a:xfrm>
          <a:off x="0" y="0"/>
          <a:ext cx="0" cy="0"/>
          <a:chOff x="0" y="0"/>
          <a:chExt cx="0" cy="0"/>
        </a:xfrm>
      </p:grpSpPr>
      <p:sp>
        <p:nvSpPr>
          <p:cNvPr id="5" name="Rubrik 1"/>
          <p:cNvSpPr>
            <a:spLocks noGrp="1"/>
          </p:cNvSpPr>
          <p:nvPr>
            <p:ph type="ctrTitle" hasCustomPrompt="1"/>
          </p:nvPr>
        </p:nvSpPr>
        <p:spPr>
          <a:xfrm>
            <a:off x="1008000" y="1827900"/>
            <a:ext cx="6631200" cy="1069200"/>
          </a:xfr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sv-SE" noProof="0" smtClean="0"/>
              <a:t>Avsnittsnamn</a:t>
            </a:r>
            <a:endParaRPr lang="sv-SE" noProof="0"/>
          </a:p>
        </p:txBody>
      </p:sp>
      <p:sp>
        <p:nvSpPr>
          <p:cNvPr id="7" name="Content Placeholder 10"/>
          <p:cNvSpPr>
            <a:spLocks noGrp="1"/>
          </p:cNvSpPr>
          <p:nvPr>
            <p:ph sz="quarter" idx="10" hasCustomPrompt="1"/>
          </p:nvPr>
        </p:nvSpPr>
        <p:spPr>
          <a:xfrm>
            <a:off x="971600" y="627534"/>
            <a:ext cx="6625108" cy="1008112"/>
          </a:xfrm>
        </p:spPr>
        <p:txBody>
          <a:bodyPr/>
          <a:lstStyle>
            <a:lvl1pPr marL="0" indent="0">
              <a:buNone/>
              <a:defRPr/>
            </a:lvl1pPr>
          </a:lstStyle>
          <a:p>
            <a:pPr lvl="0"/>
            <a:r>
              <a:rPr lang="sv-SE" noProof="0" dirty="0" smtClean="0"/>
              <a:t>Kurs/Programserie</a:t>
            </a:r>
          </a:p>
        </p:txBody>
      </p:sp>
      <p:sp>
        <p:nvSpPr>
          <p:cNvPr id="8" name="Underrubrik 2"/>
          <p:cNvSpPr>
            <a:spLocks noGrp="1"/>
          </p:cNvSpPr>
          <p:nvPr>
            <p:ph type="subTitle" idx="1" hasCustomPrompt="1"/>
          </p:nvPr>
        </p:nvSpPr>
        <p:spPr>
          <a:xfrm>
            <a:off x="1008000" y="2894400"/>
            <a:ext cx="6631200" cy="104550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smtClean="0"/>
              <a:t>Talare eller underrubrik</a:t>
            </a:r>
          </a:p>
        </p:txBody>
      </p:sp>
    </p:spTree>
    <p:extLst>
      <p:ext uri="{BB962C8B-B14F-4D97-AF65-F5344CB8AC3E}">
        <p14:creationId xmlns:p14="http://schemas.microsoft.com/office/powerpoint/2010/main" val="5928409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irst page - Fire">
    <p:bg>
      <p:bgPr>
        <a:solidFill>
          <a:schemeClr val="tx1"/>
        </a:solid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a:alphaModFix amt="21000"/>
            <a:extLst>
              <a:ext uri="{28A0092B-C50C-407E-A947-70E740481C1C}">
                <a14:useLocalDpi xmlns:a14="http://schemas.microsoft.com/office/drawing/2010/main" val="0"/>
              </a:ext>
            </a:extLst>
          </a:blip>
          <a:stretch>
            <a:fillRect/>
          </a:stretch>
        </p:blipFill>
        <p:spPr bwMode="auto">
          <a:xfrm>
            <a:off x="-828600" y="1275606"/>
            <a:ext cx="6264696" cy="4271832"/>
          </a:xfrm>
          <a:prstGeom prst="rect">
            <a:avLst/>
          </a:prstGeom>
          <a:solidFill>
            <a:schemeClr val="tx1"/>
          </a:solidFill>
          <a:effectLst/>
        </p:spPr>
      </p:pic>
      <p:sp>
        <p:nvSpPr>
          <p:cNvPr id="10"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11"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
        <p:nvSpPr>
          <p:cNvPr id="12" name="Content Placeholder 10"/>
          <p:cNvSpPr>
            <a:spLocks noGrp="1"/>
          </p:cNvSpPr>
          <p:nvPr>
            <p:ph sz="quarter" idx="10" hasCustomPrompt="1"/>
          </p:nvPr>
        </p:nvSpPr>
        <p:spPr>
          <a:xfrm>
            <a:off x="971600" y="627534"/>
            <a:ext cx="6625108" cy="1008112"/>
          </a:xfrm>
        </p:spPr>
        <p:txBody>
          <a:bodyPr>
            <a:noAutofit/>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Tree>
    <p:extLst>
      <p:ext uri="{BB962C8B-B14F-4D97-AF65-F5344CB8AC3E}">
        <p14:creationId xmlns:p14="http://schemas.microsoft.com/office/powerpoint/2010/main" val="179916910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irst page - Olive branch">
    <p:bg>
      <p:bgPr>
        <a:solidFill>
          <a:schemeClr val="tx1"/>
        </a:solidFill>
        <a:effectLst/>
      </p:bgPr>
    </p:bg>
    <p:spTree>
      <p:nvGrpSpPr>
        <p:cNvPr id="1" name=""/>
        <p:cNvGrpSpPr/>
        <p:nvPr/>
      </p:nvGrpSpPr>
      <p:grpSpPr>
        <a:xfrm>
          <a:off x="0" y="0"/>
          <a:ext cx="0" cy="0"/>
          <a:chOff x="0" y="0"/>
          <a:chExt cx="0" cy="0"/>
        </a:xfrm>
      </p:grpSpPr>
      <p:pic>
        <p:nvPicPr>
          <p:cNvPr id="4" name="Picture 3" descr="SU_olivkvist_neg.eps"/>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542523" y="267494"/>
            <a:ext cx="5762595" cy="5328592"/>
          </a:xfrm>
          <a:prstGeom prst="rect">
            <a:avLst/>
          </a:prstGeom>
        </p:spPr>
      </p:pic>
      <p:sp>
        <p:nvSpPr>
          <p:cNvPr id="6"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7"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
        <p:nvSpPr>
          <p:cNvPr id="8" name="Content Placeholder 10"/>
          <p:cNvSpPr>
            <a:spLocks noGrp="1"/>
          </p:cNvSpPr>
          <p:nvPr>
            <p:ph sz="quarter" idx="10" hasCustomPrompt="1"/>
          </p:nvPr>
        </p:nvSpPr>
        <p:spPr>
          <a:xfrm>
            <a:off x="971600" y="627534"/>
            <a:ext cx="6625108" cy="1008112"/>
          </a:xfrm>
        </p:spPr>
        <p:txBody>
          <a:bodyPr>
            <a:noAutofit/>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Tree>
    <p:extLst>
      <p:ext uri="{BB962C8B-B14F-4D97-AF65-F5344CB8AC3E}">
        <p14:creationId xmlns:p14="http://schemas.microsoft.com/office/powerpoint/2010/main" val="18505095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First page - Crowns">
    <p:bg>
      <p:bgPr>
        <a:solidFill>
          <a:schemeClr val="tx1"/>
        </a:solidFill>
        <a:effectLst/>
      </p:bgPr>
    </p:bg>
    <p:spTree>
      <p:nvGrpSpPr>
        <p:cNvPr id="1" name=""/>
        <p:cNvGrpSpPr/>
        <p:nvPr/>
      </p:nvGrpSpPr>
      <p:grpSpPr>
        <a:xfrm>
          <a:off x="0" y="0"/>
          <a:ext cx="0" cy="0"/>
          <a:chOff x="0" y="0"/>
          <a:chExt cx="0" cy="0"/>
        </a:xfrm>
      </p:grpSpPr>
      <p:pic>
        <p:nvPicPr>
          <p:cNvPr id="7" name="Picture 9"/>
          <p:cNvPicPr>
            <a:picLocks noChangeAspect="1" noChangeArrowheads="1"/>
          </p:cNvPicPr>
          <p:nvPr userDrawn="1"/>
        </p:nvPicPr>
        <p:blipFill>
          <a:blip r:embed="rId2">
            <a:alphaModFix amt="20000"/>
            <a:extLst>
              <a:ext uri="{28A0092B-C50C-407E-A947-70E740481C1C}">
                <a14:useLocalDpi xmlns:a14="http://schemas.microsoft.com/office/drawing/2010/main" val="0"/>
              </a:ext>
            </a:extLst>
          </a:blip>
          <a:stretch>
            <a:fillRect/>
          </a:stretch>
        </p:blipFill>
        <p:spPr bwMode="auto">
          <a:xfrm>
            <a:off x="-1055431" y="1275606"/>
            <a:ext cx="5267391" cy="3867894"/>
          </a:xfrm>
          <a:prstGeom prst="rect">
            <a:avLst/>
          </a:prstGeom>
          <a:noFill/>
        </p:spPr>
      </p:pic>
      <p:sp>
        <p:nvSpPr>
          <p:cNvPr id="6"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8"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
        <p:nvSpPr>
          <p:cNvPr id="9" name="Content Placeholder 10"/>
          <p:cNvSpPr>
            <a:spLocks noGrp="1"/>
          </p:cNvSpPr>
          <p:nvPr>
            <p:ph sz="quarter" idx="10" hasCustomPrompt="1"/>
          </p:nvPr>
        </p:nvSpPr>
        <p:spPr>
          <a:xfrm>
            <a:off x="971600" y="627534"/>
            <a:ext cx="6625108" cy="1008112"/>
          </a:xfrm>
        </p:spPr>
        <p:txBody>
          <a:bodyPr>
            <a:noAutofit/>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Tree>
    <p:extLst>
      <p:ext uri="{BB962C8B-B14F-4D97-AF65-F5344CB8AC3E}">
        <p14:creationId xmlns:p14="http://schemas.microsoft.com/office/powerpoint/2010/main" val="22847219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First page">
    <p:bg>
      <p:bgPr>
        <a:solidFill>
          <a:schemeClr val="tx1"/>
        </a:solidFill>
        <a:effectLst/>
      </p:bgPr>
    </p:bg>
    <p:spTree>
      <p:nvGrpSpPr>
        <p:cNvPr id="1" name=""/>
        <p:cNvGrpSpPr/>
        <p:nvPr/>
      </p:nvGrpSpPr>
      <p:grpSpPr>
        <a:xfrm>
          <a:off x="0" y="0"/>
          <a:ext cx="0" cy="0"/>
          <a:chOff x="0" y="0"/>
          <a:chExt cx="0" cy="0"/>
        </a:xfrm>
      </p:grpSpPr>
      <p:sp>
        <p:nvSpPr>
          <p:cNvPr id="5" name="Rubrik 1"/>
          <p:cNvSpPr>
            <a:spLocks noGrp="1"/>
          </p:cNvSpPr>
          <p:nvPr>
            <p:ph type="ctrTitle" hasCustomPrompt="1"/>
          </p:nvPr>
        </p:nvSpPr>
        <p:spPr>
          <a:xfrm>
            <a:off x="1008000" y="1827900"/>
            <a:ext cx="6631200" cy="1069200"/>
          </a:xfrm>
        </p:spPr>
        <p:txBody>
          <a:bodyPr lIns="72000" tIns="36000" rIns="72000" bIns="36000" anchor="ctr" anchorCtr="0">
            <a:noAutofit/>
          </a:bodyPr>
          <a:lstStyle>
            <a:lvl1pPr algn="l">
              <a:defRPr sz="4400" b="0" baseline="0">
                <a:latin typeface="Verdana" pitchFamily="34" charset="0"/>
                <a:ea typeface="Verdana" pitchFamily="34" charset="0"/>
                <a:cs typeface="Verdana" pitchFamily="34" charset="0"/>
              </a:defRPr>
            </a:lvl1pPr>
          </a:lstStyle>
          <a:p>
            <a:r>
              <a:rPr lang="en-US" noProof="0" smtClean="0"/>
              <a:t>Episode name</a:t>
            </a:r>
            <a:endParaRPr lang="en-US" noProof="0"/>
          </a:p>
        </p:txBody>
      </p:sp>
      <p:sp>
        <p:nvSpPr>
          <p:cNvPr id="6" name="Underrubrik 2"/>
          <p:cNvSpPr>
            <a:spLocks noGrp="1"/>
          </p:cNvSpPr>
          <p:nvPr>
            <p:ph type="subTitle" idx="1" hasCustomPrompt="1"/>
          </p:nvPr>
        </p:nvSpPr>
        <p:spPr>
          <a:xfrm>
            <a:off x="1008000" y="2894400"/>
            <a:ext cx="6631200" cy="1405542"/>
          </a:xfrm>
        </p:spPr>
        <p:txBody>
          <a:bodyPr>
            <a:noAutofit/>
          </a:bodyPr>
          <a:lstStyle>
            <a:lvl1pPr marL="0" marR="0" indent="0" algn="l" defTabSz="914400" rtl="0" eaLnBrk="1" fontAlgn="auto" latinLnBrk="0" hangingPunct="1">
              <a:lnSpc>
                <a:spcPts val="2900"/>
              </a:lnSpc>
              <a:spcBef>
                <a:spcPts val="480"/>
              </a:spcBef>
              <a:spcAft>
                <a:spcPts val="0"/>
              </a:spcAft>
              <a:buClrTx/>
              <a:buSzPct val="93000"/>
              <a:buFont typeface="Verdana" pitchFamily="34" charset="0"/>
              <a:buNone/>
              <a:tabLst/>
              <a:defRPr sz="24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Speaker or subtitle</a:t>
            </a:r>
          </a:p>
          <a:p>
            <a:pPr lvl="0"/>
            <a:endParaRPr lang="sv-SE" noProof="0" dirty="0" smtClean="0"/>
          </a:p>
        </p:txBody>
      </p:sp>
      <p:sp>
        <p:nvSpPr>
          <p:cNvPr id="7" name="Content Placeholder 10"/>
          <p:cNvSpPr>
            <a:spLocks noGrp="1"/>
          </p:cNvSpPr>
          <p:nvPr>
            <p:ph sz="quarter" idx="10" hasCustomPrompt="1"/>
          </p:nvPr>
        </p:nvSpPr>
        <p:spPr>
          <a:xfrm>
            <a:off x="971600" y="627534"/>
            <a:ext cx="6625108" cy="1008112"/>
          </a:xfrm>
        </p:spPr>
        <p:txBody>
          <a:bodyPr>
            <a:noAutofit/>
          </a:bodyPr>
          <a:lstStyle>
            <a:lvl1pPr marL="0" marR="0" indent="0" algn="l" defTabSz="914400" rtl="0" eaLnBrk="1" fontAlgn="auto" latinLnBrk="0" hangingPunct="1">
              <a:lnSpc>
                <a:spcPts val="2900"/>
              </a:lnSpc>
              <a:spcBef>
                <a:spcPct val="20000"/>
              </a:spcBef>
              <a:spcAft>
                <a:spcPts val="0"/>
              </a:spcAft>
              <a:buClrTx/>
              <a:buSzPct val="93000"/>
              <a:buFont typeface="Verdana" pitchFamily="34" charset="0"/>
              <a:buNone/>
              <a:tabLst/>
              <a:defRPr/>
            </a:lvl1pPr>
          </a:lstStyle>
          <a:p>
            <a:pPr lvl="0"/>
            <a:r>
              <a:rPr lang="en-US" noProof="0" dirty="0" smtClean="0"/>
              <a:t>Course/Serial</a:t>
            </a:r>
          </a:p>
        </p:txBody>
      </p:sp>
    </p:spTree>
    <p:extLst>
      <p:ext uri="{BB962C8B-B14F-4D97-AF65-F5344CB8AC3E}">
        <p14:creationId xmlns:p14="http://schemas.microsoft.com/office/powerpoint/2010/main" val="45419480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Heading and content">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3240432"/>
          </a:xfrm>
        </p:spPr>
        <p:txBody>
          <a:bodyPr>
            <a:normAutofit/>
          </a:bodyPr>
          <a:lstStyle>
            <a:lvl1pPr>
              <a:defRPr sz="2400"/>
            </a:lvl1pPr>
            <a:lvl2pPr>
              <a:defRPr sz="2400"/>
            </a:lvl2pPr>
            <a:lvl3pPr>
              <a:defRPr sz="2400"/>
            </a:lvl3pPr>
            <a:lvl4pPr>
              <a:defRPr sz="2400"/>
            </a:lvl4pPr>
            <a:lvl5pPr>
              <a:defRPr sz="2400"/>
            </a:lvl5pPr>
          </a:lstStyle>
          <a:p>
            <a:pPr lvl="0"/>
            <a:r>
              <a:rPr lang="sv-SE" noProof="0" smtClean="0"/>
              <a:t>Click to edit Master text styles</a:t>
            </a:r>
          </a:p>
          <a:p>
            <a:pPr lvl="1"/>
            <a:r>
              <a:rPr lang="sv-SE" noProof="0" smtClean="0"/>
              <a:t>Second level</a:t>
            </a:r>
          </a:p>
          <a:p>
            <a:pPr lvl="2"/>
            <a:r>
              <a:rPr lang="sv-SE" noProof="0" smtClean="0"/>
              <a:t>Third level</a:t>
            </a:r>
          </a:p>
          <a:p>
            <a:pPr lvl="3"/>
            <a:r>
              <a:rPr lang="sv-SE" noProof="0" smtClean="0"/>
              <a:t>Fourth level</a:t>
            </a:r>
          </a:p>
          <a:p>
            <a:pPr lvl="4"/>
            <a:r>
              <a:rPr lang="sv-SE" noProof="0" smtClean="0"/>
              <a:t>Fifth level</a:t>
            </a:r>
            <a:endParaRPr lang="sv-SE" noProof="0"/>
          </a:p>
        </p:txBody>
      </p:sp>
    </p:spTree>
    <p:extLst>
      <p:ext uri="{BB962C8B-B14F-4D97-AF65-F5344CB8AC3E}">
        <p14:creationId xmlns:p14="http://schemas.microsoft.com/office/powerpoint/2010/main" val="6495333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hapter - Fire">
    <p:bg>
      <p:bgPr>
        <a:solidFill>
          <a:schemeClr val="tx1"/>
        </a:solid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a:alphaModFix amt="21000"/>
            <a:extLst>
              <a:ext uri="{28A0092B-C50C-407E-A947-70E740481C1C}">
                <a14:useLocalDpi xmlns:a14="http://schemas.microsoft.com/office/drawing/2010/main" val="0"/>
              </a:ext>
            </a:extLst>
          </a:blip>
          <a:stretch>
            <a:fillRect/>
          </a:stretch>
        </p:blipFill>
        <p:spPr bwMode="auto">
          <a:xfrm>
            <a:off x="-828600" y="1275606"/>
            <a:ext cx="6264696" cy="4271832"/>
          </a:xfrm>
          <a:prstGeom prst="rect">
            <a:avLst/>
          </a:prstGeom>
          <a:solidFill>
            <a:schemeClr val="tx1"/>
          </a:solidFill>
          <a:effectLst/>
        </p:spPr>
      </p:pic>
      <p:sp>
        <p:nvSpPr>
          <p:cNvPr id="5"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Click to edit Master title style</a:t>
            </a:r>
            <a:endParaRPr lang="sv-SE" noProof="0" dirty="0"/>
          </a:p>
        </p:txBody>
      </p:sp>
      <p:sp>
        <p:nvSpPr>
          <p:cNvPr id="7" name="Underrubrik 2"/>
          <p:cNvSpPr>
            <a:spLocks noGrp="1"/>
          </p:cNvSpPr>
          <p:nvPr>
            <p:ph type="subTitle" idx="1"/>
          </p:nvPr>
        </p:nvSpPr>
        <p:spPr>
          <a:xfrm>
            <a:off x="1008000" y="2894400"/>
            <a:ext cx="6631200" cy="1045502"/>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36494611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hapter - Olive branch">
    <p:bg>
      <p:bgPr>
        <a:solidFill>
          <a:schemeClr val="tx1"/>
        </a:solidFill>
        <a:effectLst/>
      </p:bgPr>
    </p:bg>
    <p:spTree>
      <p:nvGrpSpPr>
        <p:cNvPr id="1" name=""/>
        <p:cNvGrpSpPr/>
        <p:nvPr/>
      </p:nvGrpSpPr>
      <p:grpSpPr>
        <a:xfrm>
          <a:off x="0" y="0"/>
          <a:ext cx="0" cy="0"/>
          <a:chOff x="0" y="0"/>
          <a:chExt cx="0" cy="0"/>
        </a:xfrm>
      </p:grpSpPr>
      <p:pic>
        <p:nvPicPr>
          <p:cNvPr id="6" name="Picture 5" descr="SU_olivkvist_neg.eps"/>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542523" y="267494"/>
            <a:ext cx="5762595" cy="5328592"/>
          </a:xfrm>
          <a:prstGeom prst="rect">
            <a:avLst/>
          </a:prstGeom>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Click to edit Master title style</a:t>
            </a:r>
            <a:endParaRPr lang="sv-SE" noProof="0" dirty="0"/>
          </a:p>
        </p:txBody>
      </p:sp>
      <p:sp>
        <p:nvSpPr>
          <p:cNvPr id="9" name="Underrubrik 2"/>
          <p:cNvSpPr>
            <a:spLocks noGrp="1"/>
          </p:cNvSpPr>
          <p:nvPr>
            <p:ph type="subTitle" idx="1"/>
          </p:nvPr>
        </p:nvSpPr>
        <p:spPr>
          <a:xfrm>
            <a:off x="1008000" y="2894400"/>
            <a:ext cx="6631200" cy="1045502"/>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247177959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hapter - Crowns">
    <p:bg>
      <p:bgPr>
        <a:solidFill>
          <a:schemeClr val="tx1"/>
        </a:solidFill>
        <a:effectLst/>
      </p:bgPr>
    </p:bg>
    <p:spTree>
      <p:nvGrpSpPr>
        <p:cNvPr id="1" name=""/>
        <p:cNvGrpSpPr/>
        <p:nvPr/>
      </p:nvGrpSpPr>
      <p:grpSpPr>
        <a:xfrm>
          <a:off x="0" y="0"/>
          <a:ext cx="0" cy="0"/>
          <a:chOff x="0" y="0"/>
          <a:chExt cx="0" cy="0"/>
        </a:xfrm>
      </p:grpSpPr>
      <p:pic>
        <p:nvPicPr>
          <p:cNvPr id="6" name="Picture 9"/>
          <p:cNvPicPr>
            <a:picLocks noChangeAspect="1" noChangeArrowheads="1"/>
          </p:cNvPicPr>
          <p:nvPr userDrawn="1"/>
        </p:nvPicPr>
        <p:blipFill>
          <a:blip r:embed="rId2">
            <a:alphaModFix amt="20000"/>
            <a:extLst>
              <a:ext uri="{28A0092B-C50C-407E-A947-70E740481C1C}">
                <a14:useLocalDpi xmlns:a14="http://schemas.microsoft.com/office/drawing/2010/main" val="0"/>
              </a:ext>
            </a:extLst>
          </a:blip>
          <a:stretch>
            <a:fillRect/>
          </a:stretch>
        </p:blipFill>
        <p:spPr bwMode="auto">
          <a:xfrm>
            <a:off x="-1055431" y="1275606"/>
            <a:ext cx="5267391" cy="3867894"/>
          </a:xfrm>
          <a:prstGeom prst="rect">
            <a:avLst/>
          </a:prstGeom>
          <a:noFill/>
        </p:spPr>
      </p:pic>
      <p:sp>
        <p:nvSpPr>
          <p:cNvPr id="8"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Click to edit Master title style</a:t>
            </a:r>
            <a:endParaRPr lang="sv-SE" noProof="0" dirty="0"/>
          </a:p>
        </p:txBody>
      </p:sp>
      <p:sp>
        <p:nvSpPr>
          <p:cNvPr id="9" name="Underrubrik 2"/>
          <p:cNvSpPr>
            <a:spLocks noGrp="1"/>
          </p:cNvSpPr>
          <p:nvPr>
            <p:ph type="subTitle" idx="1"/>
          </p:nvPr>
        </p:nvSpPr>
        <p:spPr>
          <a:xfrm>
            <a:off x="1008000" y="2894400"/>
            <a:ext cx="6631200" cy="1045502"/>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71518703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hapter">
    <p:bg>
      <p:bgPr>
        <a:solidFill>
          <a:schemeClr val="tx1"/>
        </a:solidFill>
        <a:effectLst/>
      </p:bgPr>
    </p:bg>
    <p:spTree>
      <p:nvGrpSpPr>
        <p:cNvPr id="1" name=""/>
        <p:cNvGrpSpPr/>
        <p:nvPr/>
      </p:nvGrpSpPr>
      <p:grpSpPr>
        <a:xfrm>
          <a:off x="0" y="0"/>
          <a:ext cx="0" cy="0"/>
          <a:chOff x="0" y="0"/>
          <a:chExt cx="0" cy="0"/>
        </a:xfrm>
      </p:grpSpPr>
      <p:sp>
        <p:nvSpPr>
          <p:cNvPr id="6"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sv-SE" noProof="0" smtClean="0"/>
              <a:t>Click to edit Master title style</a:t>
            </a:r>
            <a:endParaRPr lang="sv-SE" noProof="0" dirty="0"/>
          </a:p>
        </p:txBody>
      </p:sp>
      <p:sp>
        <p:nvSpPr>
          <p:cNvPr id="7" name="Underrubrik 2"/>
          <p:cNvSpPr>
            <a:spLocks noGrp="1"/>
          </p:cNvSpPr>
          <p:nvPr>
            <p:ph type="subTitle" idx="1"/>
          </p:nvPr>
        </p:nvSpPr>
        <p:spPr>
          <a:xfrm>
            <a:off x="1008000" y="2894400"/>
            <a:ext cx="6631200" cy="1045502"/>
          </a:xfrm>
        </p:spPr>
        <p:txBody>
          <a:bodyPr>
            <a:noAutofit/>
          </a:bodyPr>
          <a:lstStyle>
            <a:lvl1pPr marL="0" indent="0" algn="l">
              <a:lnSpc>
                <a:spcPts val="2900"/>
              </a:lnSpc>
              <a:spcBef>
                <a:spcPts val="480"/>
              </a:spcBef>
              <a:buNone/>
              <a:defRPr sz="2000">
                <a:solidFill>
                  <a:srgbClr val="FFFFF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dirty="0" err="1" smtClean="0"/>
              <a:t>Click</a:t>
            </a:r>
            <a:r>
              <a:rPr lang="sv-SE" noProof="0" dirty="0" smtClean="0"/>
              <a:t> </a:t>
            </a:r>
            <a:r>
              <a:rPr lang="sv-SE" noProof="0" dirty="0" err="1" smtClean="0"/>
              <a:t>to</a:t>
            </a:r>
            <a:r>
              <a:rPr lang="sv-SE" noProof="0" dirty="0" smtClean="0"/>
              <a:t> </a:t>
            </a:r>
            <a:r>
              <a:rPr lang="sv-SE" noProof="0" dirty="0" err="1" smtClean="0"/>
              <a:t>edit</a:t>
            </a:r>
            <a:r>
              <a:rPr lang="sv-SE" noProof="0" dirty="0" smtClean="0"/>
              <a:t> Master </a:t>
            </a:r>
            <a:r>
              <a:rPr lang="sv-SE" noProof="0" dirty="0" err="1" smtClean="0"/>
              <a:t>subtitle</a:t>
            </a:r>
            <a:r>
              <a:rPr lang="sv-SE" noProof="0" dirty="0" smtClean="0"/>
              <a:t> style</a:t>
            </a:r>
            <a:endParaRPr lang="sv-SE" noProof="0" dirty="0"/>
          </a:p>
        </p:txBody>
      </p:sp>
    </p:spTree>
    <p:extLst>
      <p:ext uri="{BB962C8B-B14F-4D97-AF65-F5344CB8AC3E}">
        <p14:creationId xmlns:p14="http://schemas.microsoft.com/office/powerpoint/2010/main" val="11934548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arts">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smtClean="0"/>
              <a:t>Click to edit Master title style</a:t>
            </a:r>
            <a:endParaRPr lang="sv-SE" dirty="0"/>
          </a:p>
        </p:txBody>
      </p:sp>
      <p:sp>
        <p:nvSpPr>
          <p:cNvPr id="3" name="Platshållare för innehåll 2"/>
          <p:cNvSpPr>
            <a:spLocks noGrp="1"/>
          </p:cNvSpPr>
          <p:nvPr>
            <p:ph sz="half" idx="1"/>
          </p:nvPr>
        </p:nvSpPr>
        <p:spPr>
          <a:xfrm>
            <a:off x="7920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
        <p:nvSpPr>
          <p:cNvPr id="4" name="Platshållare för innehåll 3"/>
          <p:cNvSpPr>
            <a:spLocks noGrp="1"/>
          </p:cNvSpPr>
          <p:nvPr>
            <p:ph sz="half" idx="2"/>
          </p:nvPr>
        </p:nvSpPr>
        <p:spPr>
          <a:xfrm>
            <a:off x="4291200" y="1275534"/>
            <a:ext cx="3348000" cy="3240432"/>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dirty="0"/>
          </a:p>
        </p:txBody>
      </p:sp>
    </p:spTree>
    <p:extLst>
      <p:ext uri="{BB962C8B-B14F-4D97-AF65-F5344CB8AC3E}">
        <p14:creationId xmlns:p14="http://schemas.microsoft.com/office/powerpoint/2010/main" val="575470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Autofit/>
          </a:bodyPr>
          <a:lstStyle>
            <a:lvl1pPr>
              <a:defRPr sz="2800"/>
            </a:lvl1pPr>
          </a:lstStyle>
          <a:p>
            <a:r>
              <a:rPr lang="en-US" noProof="0" smtClean="0"/>
              <a:t>Click to edit Master title style</a:t>
            </a:r>
            <a:endParaRPr lang="sv-SE" noProof="0"/>
          </a:p>
        </p:txBody>
      </p:sp>
      <p:sp>
        <p:nvSpPr>
          <p:cNvPr id="3" name="Platshållare för innehåll 2"/>
          <p:cNvSpPr>
            <a:spLocks noGrp="1"/>
          </p:cNvSpPr>
          <p:nvPr>
            <p:ph idx="1"/>
          </p:nvPr>
        </p:nvSpPr>
        <p:spPr>
          <a:xfrm>
            <a:off x="792000" y="1275534"/>
            <a:ext cx="6850800" cy="3240432"/>
          </a:xfrm>
        </p:spPr>
        <p:txBody>
          <a:bodyPr>
            <a:normAutofit/>
          </a:bodyPr>
          <a:lstStyle>
            <a:lvl1pPr>
              <a:defRPr sz="2400"/>
            </a:lvl1pPr>
            <a:lvl2pPr>
              <a:defRPr sz="2400"/>
            </a:lvl2pPr>
            <a:lvl3pPr>
              <a:defRPr sz="2400"/>
            </a:lvl3pPr>
            <a:lvl4pPr>
              <a:defRPr sz="2400"/>
            </a:lvl4pPr>
            <a:lvl5pPr>
              <a:defRPr sz="240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sv-SE" noProof="0"/>
          </a:p>
        </p:txBody>
      </p:sp>
    </p:spTree>
    <p:extLst>
      <p:ext uri="{BB962C8B-B14F-4D97-AF65-F5344CB8AC3E}">
        <p14:creationId xmlns:p14="http://schemas.microsoft.com/office/powerpoint/2010/main" val="125107383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Heading and text">
    <p:bg>
      <p:bgPr>
        <a:solidFill>
          <a:schemeClr val="tx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792000" y="627534"/>
            <a:ext cx="6850800" cy="596700"/>
          </a:xfrm>
        </p:spPr>
        <p:txBody>
          <a:bodyPr anchor="t" anchorCtr="0">
            <a:normAutofit/>
          </a:bodyPr>
          <a:lstStyle>
            <a:lvl1pPr>
              <a:defRPr sz="2800"/>
            </a:lvl1pPr>
          </a:lstStyle>
          <a:p>
            <a:r>
              <a:rPr lang="sv-SE" noProof="0" smtClean="0"/>
              <a:t>Click to edit Master title style</a:t>
            </a:r>
            <a:endParaRPr lang="sv-SE" noProof="0"/>
          </a:p>
        </p:txBody>
      </p:sp>
      <p:sp>
        <p:nvSpPr>
          <p:cNvPr id="3" name="Platshållare för innehåll 2"/>
          <p:cNvSpPr>
            <a:spLocks noGrp="1"/>
          </p:cNvSpPr>
          <p:nvPr>
            <p:ph idx="1"/>
          </p:nvPr>
        </p:nvSpPr>
        <p:spPr>
          <a:xfrm>
            <a:off x="792000" y="1275534"/>
            <a:ext cx="6850800" cy="2411100"/>
          </a:xfrm>
        </p:spPr>
        <p:txBody>
          <a:bodyPr>
            <a:normAutofit/>
          </a:bodyPr>
          <a:lstStyle>
            <a:lvl1pPr marL="1588" indent="-1588">
              <a:lnSpc>
                <a:spcPts val="2600"/>
              </a:lnSpc>
              <a:buNone/>
              <a:defRPr sz="2400"/>
            </a:lvl1pPr>
            <a:lvl2pPr>
              <a:buNone/>
              <a:defRPr/>
            </a:lvl2pPr>
            <a:lvl3pPr>
              <a:buNone/>
              <a:defRPr/>
            </a:lvl3pPr>
            <a:lvl4pPr>
              <a:buNone/>
              <a:defRPr/>
            </a:lvl4pPr>
            <a:lvl5pPr>
              <a:buNone/>
              <a:defRPr/>
            </a:lvl5pPr>
          </a:lstStyle>
          <a:p>
            <a:pPr lvl="0"/>
            <a:r>
              <a:rPr lang="sv-SE" noProof="0" smtClean="0"/>
              <a:t>Click to edit Master text styles</a:t>
            </a:r>
          </a:p>
        </p:txBody>
      </p:sp>
    </p:spTree>
    <p:extLst>
      <p:ext uri="{BB962C8B-B14F-4D97-AF65-F5344CB8AC3E}">
        <p14:creationId xmlns:p14="http://schemas.microsoft.com/office/powerpoint/2010/main" val="25159268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Only content">
    <p:bg>
      <p:bgPr>
        <a:solidFill>
          <a:schemeClr val="tx1"/>
        </a:solidFill>
        <a:effectLst/>
      </p:bgPr>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2000" y="595470"/>
            <a:ext cx="6850800" cy="3992504"/>
          </a:xfrm>
        </p:spPr>
        <p:txBody>
          <a:bodyPr>
            <a:normAutofit/>
          </a:bodyPr>
          <a:lstStyle>
            <a:lvl1pPr>
              <a:defRPr sz="2400"/>
            </a:lvl1pPr>
            <a:lvl2pPr>
              <a:defRPr sz="2400"/>
            </a:lvl2pPr>
            <a:lvl3pPr>
              <a:defRPr sz="2400"/>
            </a:lvl3pPr>
            <a:lvl4pPr>
              <a:defRPr sz="2400"/>
            </a:lvl4pPr>
            <a:lvl5pPr>
              <a:defRPr sz="2400"/>
            </a:lvl5pPr>
          </a:lstStyle>
          <a:p>
            <a:pPr lvl="0"/>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text </a:t>
            </a:r>
            <a:r>
              <a:rPr lang="sv-SE" dirty="0" err="1" smtClean="0"/>
              <a:t>styles</a:t>
            </a:r>
            <a:endParaRPr lang="sv-SE" dirty="0" smtClean="0"/>
          </a:p>
          <a:p>
            <a:pPr lvl="1"/>
            <a:r>
              <a:rPr lang="sv-SE" dirty="0" smtClean="0"/>
              <a:t>Second </a:t>
            </a:r>
            <a:r>
              <a:rPr lang="sv-SE" dirty="0" err="1" smtClean="0"/>
              <a:t>level</a:t>
            </a:r>
            <a:endParaRPr lang="sv-SE" dirty="0" smtClean="0"/>
          </a:p>
          <a:p>
            <a:pPr lvl="2"/>
            <a:r>
              <a:rPr lang="sv-SE" dirty="0" err="1" smtClean="0"/>
              <a:t>Third</a:t>
            </a:r>
            <a:r>
              <a:rPr lang="sv-SE" dirty="0" smtClean="0"/>
              <a:t> </a:t>
            </a:r>
            <a:r>
              <a:rPr lang="sv-SE" dirty="0" err="1" smtClean="0"/>
              <a:t>level</a:t>
            </a:r>
            <a:endParaRPr lang="sv-SE" dirty="0" smtClean="0"/>
          </a:p>
          <a:p>
            <a:pPr lvl="3"/>
            <a:r>
              <a:rPr lang="sv-SE" dirty="0" err="1" smtClean="0"/>
              <a:t>Fourth</a:t>
            </a:r>
            <a:r>
              <a:rPr lang="sv-SE" dirty="0" smtClean="0"/>
              <a:t> </a:t>
            </a:r>
            <a:r>
              <a:rPr lang="sv-SE" dirty="0" err="1" smtClean="0"/>
              <a:t>level</a:t>
            </a:r>
            <a:endParaRPr lang="sv-SE" dirty="0" smtClean="0"/>
          </a:p>
          <a:p>
            <a:pPr lvl="4"/>
            <a:r>
              <a:rPr lang="sv-SE" dirty="0" err="1" smtClean="0"/>
              <a:t>Fifth</a:t>
            </a:r>
            <a:r>
              <a:rPr lang="sv-SE" dirty="0" smtClean="0"/>
              <a:t> </a:t>
            </a:r>
            <a:r>
              <a:rPr lang="sv-SE" dirty="0" err="1" smtClean="0"/>
              <a:t>level</a:t>
            </a:r>
            <a:endParaRPr lang="sv-SE" dirty="0"/>
          </a:p>
        </p:txBody>
      </p:sp>
    </p:spTree>
    <p:extLst>
      <p:ext uri="{BB962C8B-B14F-4D97-AF65-F5344CB8AC3E}">
        <p14:creationId xmlns:p14="http://schemas.microsoft.com/office/powerpoint/2010/main" val="414126706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Empty">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006211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Medverkande - Vit">
    <p:spTree>
      <p:nvGrpSpPr>
        <p:cNvPr id="1" name=""/>
        <p:cNvGrpSpPr/>
        <p:nvPr/>
      </p:nvGrpSpPr>
      <p:grpSpPr>
        <a:xfrm>
          <a:off x="0" y="0"/>
          <a:ext cx="0" cy="0"/>
          <a:chOff x="0" y="0"/>
          <a:chExt cx="0" cy="0"/>
        </a:xfrm>
      </p:grpSpPr>
      <p:pic>
        <p:nvPicPr>
          <p:cNvPr id="3"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07854"/>
            <a:ext cx="1435366" cy="1195504"/>
          </a:xfrm>
          <a:prstGeom prst="rect">
            <a:avLst/>
          </a:prstGeom>
        </p:spPr>
      </p:pic>
      <p:sp>
        <p:nvSpPr>
          <p:cNvPr id="4" name="Platshållare för innehåll 2"/>
          <p:cNvSpPr>
            <a:spLocks noGrp="1"/>
          </p:cNvSpPr>
          <p:nvPr>
            <p:ph idx="1"/>
          </p:nvPr>
        </p:nvSpPr>
        <p:spPr>
          <a:xfrm>
            <a:off x="792000" y="1059582"/>
            <a:ext cx="6850800" cy="3168352"/>
          </a:xfrm>
        </p:spPr>
        <p:txBody>
          <a:bodyPr>
            <a:normAutofit/>
          </a:bodyPr>
          <a:lstStyle>
            <a:lvl1pPr marL="0" indent="0">
              <a:buFontTx/>
              <a:buNone/>
              <a:defRPr sz="2400">
                <a:solidFill>
                  <a:schemeClr val="tx1"/>
                </a:solidFill>
              </a:defRPr>
            </a:lvl1pPr>
            <a:lvl2pPr marL="457200" indent="0">
              <a:buFontTx/>
              <a:buNone/>
              <a:defRPr sz="2400">
                <a:solidFill>
                  <a:schemeClr val="tx1"/>
                </a:solidFill>
              </a:defRPr>
            </a:lvl2pPr>
            <a:lvl3pPr marL="914400" indent="0">
              <a:buFontTx/>
              <a:buNone/>
              <a:defRPr sz="2400">
                <a:solidFill>
                  <a:schemeClr val="tx1"/>
                </a:solidFill>
              </a:defRPr>
            </a:lvl3pPr>
            <a:lvl4pPr marL="1371600" indent="0">
              <a:buFontTx/>
              <a:buNone/>
              <a:defRPr sz="2400">
                <a:solidFill>
                  <a:schemeClr val="tx1"/>
                </a:solidFill>
              </a:defRPr>
            </a:lvl4pPr>
            <a:lvl5pPr marL="1828800" indent="0">
              <a:buFontTx/>
              <a:buNone/>
              <a:defRPr sz="2400">
                <a:solidFill>
                  <a:schemeClr val="tx1"/>
                </a:solidFill>
              </a:defRPr>
            </a:lvl5pPr>
          </a:lstStyle>
          <a:p>
            <a:pPr lvl="0"/>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text </a:t>
            </a:r>
            <a:r>
              <a:rPr lang="sv-SE" dirty="0" err="1" smtClean="0"/>
              <a:t>styles</a:t>
            </a:r>
            <a:endParaRPr lang="sv-SE" dirty="0" smtClean="0"/>
          </a:p>
          <a:p>
            <a:pPr lvl="1"/>
            <a:r>
              <a:rPr lang="sv-SE" dirty="0" smtClean="0"/>
              <a:t>Second </a:t>
            </a:r>
            <a:r>
              <a:rPr lang="sv-SE" dirty="0" err="1" smtClean="0"/>
              <a:t>level</a:t>
            </a:r>
            <a:endParaRPr lang="sv-SE" dirty="0" smtClean="0"/>
          </a:p>
          <a:p>
            <a:pPr lvl="2"/>
            <a:r>
              <a:rPr lang="sv-SE" dirty="0" err="1" smtClean="0"/>
              <a:t>Third</a:t>
            </a:r>
            <a:r>
              <a:rPr lang="sv-SE" dirty="0" smtClean="0"/>
              <a:t> </a:t>
            </a:r>
            <a:r>
              <a:rPr lang="sv-SE" dirty="0" err="1" smtClean="0"/>
              <a:t>level</a:t>
            </a:r>
            <a:endParaRPr lang="sv-SE" dirty="0" smtClean="0"/>
          </a:p>
          <a:p>
            <a:pPr lvl="3"/>
            <a:r>
              <a:rPr lang="sv-SE" dirty="0" err="1" smtClean="0"/>
              <a:t>Fourth</a:t>
            </a:r>
            <a:r>
              <a:rPr lang="sv-SE" dirty="0" smtClean="0"/>
              <a:t> </a:t>
            </a:r>
            <a:r>
              <a:rPr lang="sv-SE" dirty="0" err="1" smtClean="0"/>
              <a:t>level</a:t>
            </a:r>
            <a:endParaRPr lang="sv-SE" dirty="0" smtClean="0"/>
          </a:p>
          <a:p>
            <a:pPr lvl="4"/>
            <a:r>
              <a:rPr lang="sv-SE" dirty="0" err="1" smtClean="0"/>
              <a:t>Fifth</a:t>
            </a:r>
            <a:r>
              <a:rPr lang="sv-SE" dirty="0" smtClean="0"/>
              <a:t> </a:t>
            </a:r>
            <a:r>
              <a:rPr lang="sv-SE" dirty="0" err="1" smtClean="0"/>
              <a:t>level</a:t>
            </a:r>
            <a:endParaRPr lang="sv-SE" dirty="0"/>
          </a:p>
        </p:txBody>
      </p:sp>
      <p:sp>
        <p:nvSpPr>
          <p:cNvPr id="6" name="TextBox 5"/>
          <p:cNvSpPr txBox="1"/>
          <p:nvPr userDrawn="1"/>
        </p:nvSpPr>
        <p:spPr>
          <a:xfrm>
            <a:off x="792000" y="597917"/>
            <a:ext cx="2504261" cy="461665"/>
          </a:xfrm>
          <a:prstGeom prst="rect">
            <a:avLst/>
          </a:prstGeom>
          <a:noFill/>
        </p:spPr>
        <p:txBody>
          <a:bodyPr wrap="none" rtlCol="0">
            <a:spAutoFit/>
          </a:bodyPr>
          <a:lstStyle/>
          <a:p>
            <a:r>
              <a:rPr lang="sv-SE" sz="2400" b="1" dirty="0" smtClean="0">
                <a:solidFill>
                  <a:srgbClr val="002F5F"/>
                </a:solidFill>
                <a:latin typeface="Verdana"/>
                <a:cs typeface="Verdana"/>
              </a:rPr>
              <a:t>Medverkande</a:t>
            </a:r>
            <a:endParaRPr lang="sv-SE" sz="2400" b="1" dirty="0">
              <a:solidFill>
                <a:srgbClr val="002F5F"/>
              </a:solidFill>
              <a:latin typeface="Verdana"/>
              <a:cs typeface="Verdana"/>
            </a:endParaRPr>
          </a:p>
        </p:txBody>
      </p:sp>
      <p:sp>
        <p:nvSpPr>
          <p:cNvPr id="7" name="TextBox 6"/>
          <p:cNvSpPr txBox="1"/>
          <p:nvPr userDrawn="1"/>
        </p:nvSpPr>
        <p:spPr>
          <a:xfrm>
            <a:off x="792000" y="4227934"/>
            <a:ext cx="5354050" cy="584776"/>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600" noProof="0" dirty="0" smtClean="0">
                <a:solidFill>
                  <a:schemeClr val="tx1"/>
                </a:solidFill>
                <a:latin typeface="Verdana"/>
              </a:rPr>
              <a:t>Inspelat</a:t>
            </a:r>
            <a:r>
              <a:rPr lang="sv-SE" sz="1600" baseline="0" noProof="0" dirty="0" smtClean="0">
                <a:solidFill>
                  <a:schemeClr val="tx1"/>
                </a:solidFill>
                <a:latin typeface="Verdana"/>
              </a:rPr>
              <a:t> </a:t>
            </a:r>
            <a:fld id="{DEF0F593-7E64-D74F-96F6-B611C3DC3FC9}" type="datetime1">
              <a:rPr lang="sv-SE" sz="1600" baseline="0" noProof="0" smtClean="0">
                <a:solidFill>
                  <a:schemeClr val="tx1"/>
                </a:solidFill>
                <a:latin typeface="Verdana"/>
              </a:rPr>
              <a:t>2018-08-14</a:t>
            </a:fld>
            <a:endParaRPr lang="sv-SE" sz="1600" noProof="0" dirty="0" smtClean="0">
              <a:solidFill>
                <a:schemeClr val="tx1"/>
              </a:solidFill>
              <a:latin typeface="Verdana"/>
            </a:endParaRPr>
          </a:p>
          <a:p>
            <a:r>
              <a:rPr lang="sv-SE" sz="1600" noProof="0" dirty="0" smtClean="0">
                <a:solidFill>
                  <a:schemeClr val="tx1"/>
                </a:solidFill>
                <a:latin typeface="Verdana"/>
              </a:rPr>
              <a:t>Institutionen för data- och systemvetenskap, DSV </a:t>
            </a:r>
            <a:endParaRPr lang="sv-SE" sz="1600" noProof="0" dirty="0">
              <a:solidFill>
                <a:schemeClr val="tx1"/>
              </a:solidFill>
              <a:latin typeface="Verdana"/>
            </a:endParaRPr>
          </a:p>
        </p:txBody>
      </p:sp>
    </p:spTree>
    <p:extLst>
      <p:ext uri="{BB962C8B-B14F-4D97-AF65-F5344CB8AC3E}">
        <p14:creationId xmlns:p14="http://schemas.microsoft.com/office/powerpoint/2010/main" val="153210570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ntributors - White">
    <p:spTree>
      <p:nvGrpSpPr>
        <p:cNvPr id="1" name=""/>
        <p:cNvGrpSpPr/>
        <p:nvPr/>
      </p:nvGrpSpPr>
      <p:grpSpPr>
        <a:xfrm>
          <a:off x="0" y="0"/>
          <a:ext cx="0" cy="0"/>
          <a:chOff x="0" y="0"/>
          <a:chExt cx="0" cy="0"/>
        </a:xfrm>
      </p:grpSpPr>
      <p:sp>
        <p:nvSpPr>
          <p:cNvPr id="4" name="Platshållare för innehåll 2"/>
          <p:cNvSpPr>
            <a:spLocks noGrp="1"/>
          </p:cNvSpPr>
          <p:nvPr>
            <p:ph idx="1"/>
          </p:nvPr>
        </p:nvSpPr>
        <p:spPr>
          <a:xfrm>
            <a:off x="792000" y="1059582"/>
            <a:ext cx="6850800" cy="3168352"/>
          </a:xfrm>
        </p:spPr>
        <p:txBody>
          <a:bodyPr>
            <a:normAutofit/>
          </a:bodyPr>
          <a:lstStyle>
            <a:lvl1pPr marL="0" indent="0">
              <a:buFontTx/>
              <a:buNone/>
              <a:defRPr sz="2400">
                <a:solidFill>
                  <a:schemeClr val="tx1"/>
                </a:solidFill>
              </a:defRPr>
            </a:lvl1pPr>
            <a:lvl2pPr marL="457200" indent="0">
              <a:buFontTx/>
              <a:buNone/>
              <a:defRPr sz="2400">
                <a:solidFill>
                  <a:schemeClr val="tx1"/>
                </a:solidFill>
              </a:defRPr>
            </a:lvl2pPr>
            <a:lvl3pPr marL="914400" indent="0">
              <a:buFontTx/>
              <a:buNone/>
              <a:defRPr sz="2400">
                <a:solidFill>
                  <a:schemeClr val="tx1"/>
                </a:solidFill>
              </a:defRPr>
            </a:lvl3pPr>
            <a:lvl4pPr marL="1371600" indent="0">
              <a:buFontTx/>
              <a:buNone/>
              <a:defRPr sz="2400">
                <a:solidFill>
                  <a:schemeClr val="tx1"/>
                </a:solidFill>
              </a:defRPr>
            </a:lvl4pPr>
            <a:lvl5pPr marL="1828800" indent="0">
              <a:buFontTx/>
              <a:buNone/>
              <a:defRPr sz="2400">
                <a:solidFill>
                  <a:schemeClr val="tx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TextBox 5"/>
          <p:cNvSpPr txBox="1"/>
          <p:nvPr userDrawn="1"/>
        </p:nvSpPr>
        <p:spPr>
          <a:xfrm>
            <a:off x="792000" y="597917"/>
            <a:ext cx="2357887" cy="461665"/>
          </a:xfrm>
          <a:prstGeom prst="rect">
            <a:avLst/>
          </a:prstGeom>
          <a:noFill/>
        </p:spPr>
        <p:txBody>
          <a:bodyPr wrap="none" rtlCol="0">
            <a:spAutoFit/>
          </a:bodyPr>
          <a:lstStyle/>
          <a:p>
            <a:r>
              <a:rPr lang="en-US" sz="2400" b="1" noProof="0" smtClean="0">
                <a:solidFill>
                  <a:srgbClr val="002F5F"/>
                </a:solidFill>
                <a:latin typeface="Verdana"/>
                <a:cs typeface="Verdana"/>
              </a:rPr>
              <a:t>Contributors</a:t>
            </a:r>
            <a:endParaRPr lang="en-US" sz="2400" b="1" noProof="0">
              <a:solidFill>
                <a:srgbClr val="002F5F"/>
              </a:solidFill>
              <a:latin typeface="Verdana"/>
              <a:cs typeface="Verdana"/>
            </a:endParaRPr>
          </a:p>
        </p:txBody>
      </p:sp>
      <p:sp>
        <p:nvSpPr>
          <p:cNvPr id="7" name="TextBox 6"/>
          <p:cNvSpPr txBox="1"/>
          <p:nvPr userDrawn="1"/>
        </p:nvSpPr>
        <p:spPr>
          <a:xfrm>
            <a:off x="792000" y="4227934"/>
            <a:ext cx="5724644" cy="584776"/>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tx1"/>
                </a:solidFill>
                <a:latin typeface="Verdana"/>
              </a:rPr>
              <a:t>Recorded </a:t>
            </a:r>
            <a:fld id="{DEF0F593-7E64-D74F-96F6-B611C3DC3FC9}" type="datetime1">
              <a:rPr lang="en-US" sz="1600" baseline="0" noProof="0" smtClean="0">
                <a:solidFill>
                  <a:schemeClr val="tx1"/>
                </a:solidFill>
                <a:latin typeface="Verdana"/>
              </a:rPr>
              <a:t>8/14/2018</a:t>
            </a:fld>
            <a:endParaRPr lang="en-US" sz="1600" noProof="0" dirty="0" smtClean="0">
              <a:solidFill>
                <a:schemeClr val="tx1"/>
              </a:solidFill>
              <a:latin typeface="Verdana"/>
            </a:endParaRPr>
          </a:p>
          <a:p>
            <a:r>
              <a:rPr lang="en-US" sz="1600" noProof="0" dirty="0" smtClean="0">
                <a:solidFill>
                  <a:schemeClr val="tx1"/>
                </a:solidFill>
                <a:latin typeface="Verdana"/>
              </a:rPr>
              <a:t>Department of Computer and Systems Sciences, DSV </a:t>
            </a:r>
            <a:endParaRPr lang="en-US" sz="1600" noProof="0" dirty="0">
              <a:solidFill>
                <a:schemeClr val="tx1"/>
              </a:solidFill>
              <a:latin typeface="Verdana"/>
            </a:endParaRPr>
          </a:p>
        </p:txBody>
      </p:sp>
      <p:pic>
        <p:nvPicPr>
          <p:cNvPr id="8"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67618"/>
            <a:ext cx="1296144" cy="1236380"/>
          </a:xfrm>
          <a:prstGeom prst="rect">
            <a:avLst/>
          </a:prstGeom>
        </p:spPr>
      </p:pic>
    </p:spTree>
    <p:extLst>
      <p:ext uri="{BB962C8B-B14F-4D97-AF65-F5344CB8AC3E}">
        <p14:creationId xmlns:p14="http://schemas.microsoft.com/office/powerpoint/2010/main" val="366246122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Medverkande - Blå">
    <p:bg>
      <p:bgPr>
        <a:solidFill>
          <a:schemeClr val="tx1"/>
        </a:solidFill>
        <a:effectLst/>
      </p:bgPr>
    </p:bg>
    <p:spTree>
      <p:nvGrpSpPr>
        <p:cNvPr id="1" name=""/>
        <p:cNvGrpSpPr/>
        <p:nvPr/>
      </p:nvGrpSpPr>
      <p:grpSpPr>
        <a:xfrm>
          <a:off x="0" y="0"/>
          <a:ext cx="0" cy="0"/>
          <a:chOff x="0" y="0"/>
          <a:chExt cx="0" cy="0"/>
        </a:xfrm>
      </p:grpSpPr>
      <p:sp>
        <p:nvSpPr>
          <p:cNvPr id="4" name="Platshållare för innehåll 2"/>
          <p:cNvSpPr>
            <a:spLocks noGrp="1"/>
          </p:cNvSpPr>
          <p:nvPr>
            <p:ph idx="1"/>
          </p:nvPr>
        </p:nvSpPr>
        <p:spPr>
          <a:xfrm>
            <a:off x="792000" y="1059582"/>
            <a:ext cx="6850800" cy="3168352"/>
          </a:xfrm>
        </p:spPr>
        <p:txBody>
          <a:bodyPr>
            <a:noAutofit/>
          </a:bodyPr>
          <a:lstStyle>
            <a:lvl1pPr marL="0" indent="0">
              <a:buFontTx/>
              <a:buNone/>
              <a:defRPr sz="2400">
                <a:solidFill>
                  <a:srgbClr val="FFFFFF"/>
                </a:solidFill>
              </a:defRPr>
            </a:lvl1pPr>
            <a:lvl2pPr marL="457200" indent="0">
              <a:buFontTx/>
              <a:buNone/>
              <a:defRPr sz="2400">
                <a:solidFill>
                  <a:srgbClr val="FFFFFF"/>
                </a:solidFill>
              </a:defRPr>
            </a:lvl2pPr>
            <a:lvl3pPr marL="914400" indent="0">
              <a:buFontTx/>
              <a:buNone/>
              <a:defRPr sz="2400">
                <a:solidFill>
                  <a:srgbClr val="FFFFFF"/>
                </a:solidFill>
              </a:defRPr>
            </a:lvl3pPr>
            <a:lvl4pPr marL="1371600" indent="0">
              <a:buFontTx/>
              <a:buNone/>
              <a:defRPr sz="2400">
                <a:solidFill>
                  <a:srgbClr val="FFFFFF"/>
                </a:solidFill>
              </a:defRPr>
            </a:lvl4pPr>
            <a:lvl5pPr marL="1828800" indent="0">
              <a:buFontTx/>
              <a:buNone/>
              <a:defRPr sz="2400">
                <a:solidFill>
                  <a:srgbClr val="FFFFFF"/>
                </a:solidFill>
              </a:defRPr>
            </a:lvl5pPr>
          </a:lstStyle>
          <a:p>
            <a:pPr lvl="0"/>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text </a:t>
            </a:r>
            <a:r>
              <a:rPr lang="sv-SE" dirty="0" err="1" smtClean="0"/>
              <a:t>styles</a:t>
            </a:r>
            <a:endParaRPr lang="sv-SE" dirty="0" smtClean="0"/>
          </a:p>
          <a:p>
            <a:pPr lvl="1"/>
            <a:r>
              <a:rPr lang="sv-SE" dirty="0" smtClean="0"/>
              <a:t>Second </a:t>
            </a:r>
            <a:r>
              <a:rPr lang="sv-SE" dirty="0" err="1" smtClean="0"/>
              <a:t>level</a:t>
            </a:r>
            <a:endParaRPr lang="sv-SE" dirty="0" smtClean="0"/>
          </a:p>
          <a:p>
            <a:pPr lvl="2"/>
            <a:r>
              <a:rPr lang="sv-SE" dirty="0" err="1" smtClean="0"/>
              <a:t>Third</a:t>
            </a:r>
            <a:r>
              <a:rPr lang="sv-SE" dirty="0" smtClean="0"/>
              <a:t> </a:t>
            </a:r>
            <a:r>
              <a:rPr lang="sv-SE" dirty="0" err="1" smtClean="0"/>
              <a:t>level</a:t>
            </a:r>
            <a:endParaRPr lang="sv-SE" dirty="0" smtClean="0"/>
          </a:p>
          <a:p>
            <a:pPr lvl="3"/>
            <a:r>
              <a:rPr lang="sv-SE" dirty="0" err="1" smtClean="0"/>
              <a:t>Fourth</a:t>
            </a:r>
            <a:r>
              <a:rPr lang="sv-SE" dirty="0" smtClean="0"/>
              <a:t> </a:t>
            </a:r>
            <a:r>
              <a:rPr lang="sv-SE" dirty="0" err="1" smtClean="0"/>
              <a:t>level</a:t>
            </a:r>
            <a:endParaRPr lang="sv-SE" dirty="0" smtClean="0"/>
          </a:p>
          <a:p>
            <a:pPr lvl="4"/>
            <a:r>
              <a:rPr lang="sv-SE" dirty="0" err="1" smtClean="0"/>
              <a:t>Fifth</a:t>
            </a:r>
            <a:r>
              <a:rPr lang="sv-SE" dirty="0" smtClean="0"/>
              <a:t> </a:t>
            </a:r>
            <a:r>
              <a:rPr lang="sv-SE" dirty="0" err="1" smtClean="0"/>
              <a:t>level</a:t>
            </a:r>
            <a:endParaRPr lang="sv-SE" dirty="0"/>
          </a:p>
        </p:txBody>
      </p:sp>
      <p:sp>
        <p:nvSpPr>
          <p:cNvPr id="5" name="TextBox 4"/>
          <p:cNvSpPr txBox="1"/>
          <p:nvPr userDrawn="1"/>
        </p:nvSpPr>
        <p:spPr>
          <a:xfrm>
            <a:off x="792000" y="4227934"/>
            <a:ext cx="5354050" cy="584776"/>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600" noProof="0" dirty="0" smtClean="0">
                <a:solidFill>
                  <a:srgbClr val="FFFFFF"/>
                </a:solidFill>
                <a:latin typeface="Verdana"/>
              </a:rPr>
              <a:t>Inspelat</a:t>
            </a:r>
            <a:r>
              <a:rPr lang="sv-SE" sz="1600" baseline="0" noProof="0" dirty="0" smtClean="0">
                <a:solidFill>
                  <a:srgbClr val="FFFFFF"/>
                </a:solidFill>
                <a:latin typeface="Verdana"/>
              </a:rPr>
              <a:t> </a:t>
            </a:r>
            <a:fld id="{DEF0F593-7E64-D74F-96F6-B611C3DC3FC9}" type="datetime1">
              <a:rPr lang="sv-SE" sz="1600" baseline="0" noProof="0" smtClean="0">
                <a:solidFill>
                  <a:srgbClr val="FFFFFF"/>
                </a:solidFill>
                <a:latin typeface="Verdana"/>
              </a:rPr>
              <a:t>2018-08-14</a:t>
            </a:fld>
            <a:endParaRPr lang="sv-SE" sz="1600" noProof="0" dirty="0" smtClean="0">
              <a:solidFill>
                <a:srgbClr val="FFFFFF"/>
              </a:solidFill>
              <a:latin typeface="Verdana"/>
            </a:endParaRPr>
          </a:p>
          <a:p>
            <a:r>
              <a:rPr lang="sv-SE" sz="1600" noProof="0" dirty="0" smtClean="0">
                <a:solidFill>
                  <a:srgbClr val="FFFFFF"/>
                </a:solidFill>
                <a:latin typeface="Verdana"/>
              </a:rPr>
              <a:t>Institutionen för data- och systemvetenskap, DSV </a:t>
            </a:r>
            <a:endParaRPr lang="sv-SE" sz="1600" noProof="0" dirty="0">
              <a:solidFill>
                <a:srgbClr val="FFFFFF"/>
              </a:solidFill>
              <a:latin typeface="Verdana"/>
            </a:endParaRPr>
          </a:p>
        </p:txBody>
      </p:sp>
      <p:sp>
        <p:nvSpPr>
          <p:cNvPr id="6" name="TextBox 5"/>
          <p:cNvSpPr txBox="1"/>
          <p:nvPr userDrawn="1"/>
        </p:nvSpPr>
        <p:spPr>
          <a:xfrm>
            <a:off x="792000" y="597917"/>
            <a:ext cx="2504261" cy="461665"/>
          </a:xfrm>
          <a:prstGeom prst="rect">
            <a:avLst/>
          </a:prstGeom>
          <a:noFill/>
        </p:spPr>
        <p:txBody>
          <a:bodyPr wrap="none" rtlCol="0">
            <a:spAutoFit/>
          </a:bodyPr>
          <a:lstStyle/>
          <a:p>
            <a:r>
              <a:rPr lang="sv-SE" sz="2400" b="1" dirty="0" smtClean="0">
                <a:solidFill>
                  <a:srgbClr val="FFFFFF"/>
                </a:solidFill>
                <a:latin typeface="Verdana"/>
                <a:cs typeface="Verdana"/>
              </a:rPr>
              <a:t>Medverkande</a:t>
            </a:r>
            <a:endParaRPr lang="sv-SE" sz="2400" b="1" dirty="0">
              <a:solidFill>
                <a:srgbClr val="FFFFFF"/>
              </a:solidFill>
              <a:latin typeface="Verdana"/>
              <a:cs typeface="Verdana"/>
            </a:endParaRPr>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42890"/>
            <a:ext cx="1435367" cy="1195504"/>
          </a:xfrm>
          <a:prstGeom prst="rect">
            <a:avLst/>
          </a:prstGeom>
        </p:spPr>
      </p:pic>
    </p:spTree>
    <p:extLst>
      <p:ext uri="{BB962C8B-B14F-4D97-AF65-F5344CB8AC3E}">
        <p14:creationId xmlns:p14="http://schemas.microsoft.com/office/powerpoint/2010/main" val="147884922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Medverkande - egen sidfot - Blå">
    <p:bg>
      <p:bgPr>
        <a:solidFill>
          <a:schemeClr val="tx1"/>
        </a:solidFill>
        <a:effectLst/>
      </p:bgPr>
    </p:bg>
    <p:spTree>
      <p:nvGrpSpPr>
        <p:cNvPr id="1" name=""/>
        <p:cNvGrpSpPr/>
        <p:nvPr/>
      </p:nvGrpSpPr>
      <p:grpSpPr>
        <a:xfrm>
          <a:off x="0" y="0"/>
          <a:ext cx="0" cy="0"/>
          <a:chOff x="0" y="0"/>
          <a:chExt cx="0" cy="0"/>
        </a:xfrm>
      </p:grpSpPr>
      <p:pic>
        <p:nvPicPr>
          <p:cNvPr id="3"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42890"/>
            <a:ext cx="1435367" cy="1195504"/>
          </a:xfrm>
          <a:prstGeom prst="rect">
            <a:avLst/>
          </a:prstGeom>
        </p:spPr>
      </p:pic>
      <p:sp>
        <p:nvSpPr>
          <p:cNvPr id="4" name="Platshållare för innehåll 2"/>
          <p:cNvSpPr>
            <a:spLocks noGrp="1"/>
          </p:cNvSpPr>
          <p:nvPr>
            <p:ph idx="1"/>
          </p:nvPr>
        </p:nvSpPr>
        <p:spPr>
          <a:xfrm>
            <a:off x="792000" y="1059582"/>
            <a:ext cx="6850800" cy="3168352"/>
          </a:xfrm>
        </p:spPr>
        <p:txBody>
          <a:bodyPr>
            <a:noAutofit/>
          </a:bodyPr>
          <a:lstStyle>
            <a:lvl1pPr marL="0" indent="0">
              <a:buFontTx/>
              <a:buNone/>
              <a:defRPr sz="2400">
                <a:solidFill>
                  <a:srgbClr val="FFFFFF"/>
                </a:solidFill>
              </a:defRPr>
            </a:lvl1pPr>
            <a:lvl2pPr marL="457200" indent="0">
              <a:buFontTx/>
              <a:buNone/>
              <a:defRPr sz="2400">
                <a:solidFill>
                  <a:srgbClr val="FFFFFF"/>
                </a:solidFill>
              </a:defRPr>
            </a:lvl2pPr>
            <a:lvl3pPr marL="914400" indent="0">
              <a:buFontTx/>
              <a:buNone/>
              <a:defRPr sz="2400">
                <a:solidFill>
                  <a:srgbClr val="FFFFFF"/>
                </a:solidFill>
              </a:defRPr>
            </a:lvl3pPr>
            <a:lvl4pPr marL="1371600" indent="0">
              <a:buFontTx/>
              <a:buNone/>
              <a:defRPr sz="2400">
                <a:solidFill>
                  <a:srgbClr val="FFFFFF"/>
                </a:solidFill>
              </a:defRPr>
            </a:lvl4pPr>
            <a:lvl5pPr marL="1828800" indent="0">
              <a:buFontTx/>
              <a:buNone/>
              <a:defRPr sz="2400">
                <a:solidFill>
                  <a:srgbClr val="FFFFFF"/>
                </a:solidFill>
              </a:defRPr>
            </a:lvl5pPr>
          </a:lstStyle>
          <a:p>
            <a:pPr lvl="0"/>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text </a:t>
            </a:r>
            <a:r>
              <a:rPr lang="sv-SE" dirty="0" err="1" smtClean="0"/>
              <a:t>styles</a:t>
            </a:r>
            <a:endParaRPr lang="sv-SE" dirty="0" smtClean="0"/>
          </a:p>
          <a:p>
            <a:pPr lvl="1"/>
            <a:r>
              <a:rPr lang="sv-SE" dirty="0" smtClean="0"/>
              <a:t>Second </a:t>
            </a:r>
            <a:r>
              <a:rPr lang="sv-SE" dirty="0" err="1" smtClean="0"/>
              <a:t>level</a:t>
            </a:r>
            <a:endParaRPr lang="sv-SE" dirty="0" smtClean="0"/>
          </a:p>
          <a:p>
            <a:pPr lvl="2"/>
            <a:r>
              <a:rPr lang="sv-SE" dirty="0" err="1" smtClean="0"/>
              <a:t>Third</a:t>
            </a:r>
            <a:r>
              <a:rPr lang="sv-SE" dirty="0" smtClean="0"/>
              <a:t> </a:t>
            </a:r>
            <a:r>
              <a:rPr lang="sv-SE" dirty="0" err="1" smtClean="0"/>
              <a:t>level</a:t>
            </a:r>
            <a:endParaRPr lang="sv-SE" dirty="0" smtClean="0"/>
          </a:p>
          <a:p>
            <a:pPr lvl="3"/>
            <a:r>
              <a:rPr lang="sv-SE" dirty="0" err="1" smtClean="0"/>
              <a:t>Fourth</a:t>
            </a:r>
            <a:r>
              <a:rPr lang="sv-SE" dirty="0" smtClean="0"/>
              <a:t> </a:t>
            </a:r>
            <a:r>
              <a:rPr lang="sv-SE" dirty="0" err="1" smtClean="0"/>
              <a:t>level</a:t>
            </a:r>
            <a:endParaRPr lang="sv-SE" dirty="0" smtClean="0"/>
          </a:p>
          <a:p>
            <a:pPr lvl="4"/>
            <a:r>
              <a:rPr lang="sv-SE" dirty="0" err="1" smtClean="0"/>
              <a:t>Fifth</a:t>
            </a:r>
            <a:r>
              <a:rPr lang="sv-SE" dirty="0" smtClean="0"/>
              <a:t> </a:t>
            </a:r>
            <a:r>
              <a:rPr lang="sv-SE" dirty="0" err="1" smtClean="0"/>
              <a:t>level</a:t>
            </a:r>
            <a:endParaRPr lang="sv-SE" dirty="0"/>
          </a:p>
        </p:txBody>
      </p:sp>
      <p:sp>
        <p:nvSpPr>
          <p:cNvPr id="6" name="TextBox 5"/>
          <p:cNvSpPr txBox="1"/>
          <p:nvPr userDrawn="1"/>
        </p:nvSpPr>
        <p:spPr>
          <a:xfrm>
            <a:off x="792000" y="597917"/>
            <a:ext cx="2504261" cy="461665"/>
          </a:xfrm>
          <a:prstGeom prst="rect">
            <a:avLst/>
          </a:prstGeom>
          <a:noFill/>
        </p:spPr>
        <p:txBody>
          <a:bodyPr wrap="none" rtlCol="0">
            <a:spAutoFit/>
          </a:bodyPr>
          <a:lstStyle/>
          <a:p>
            <a:r>
              <a:rPr lang="sv-SE" sz="2400" b="1" dirty="0" smtClean="0">
                <a:solidFill>
                  <a:srgbClr val="FFFFFF"/>
                </a:solidFill>
                <a:latin typeface="Verdana"/>
                <a:cs typeface="Verdana"/>
              </a:rPr>
              <a:t>Medverkande</a:t>
            </a:r>
            <a:endParaRPr lang="sv-SE" sz="2400" b="1" dirty="0">
              <a:solidFill>
                <a:srgbClr val="FFFFFF"/>
              </a:solidFill>
              <a:latin typeface="Verdana"/>
              <a:cs typeface="Verdana"/>
            </a:endParaRPr>
          </a:p>
        </p:txBody>
      </p:sp>
      <p:sp>
        <p:nvSpPr>
          <p:cNvPr id="7" name="Text Placeholder 7"/>
          <p:cNvSpPr>
            <a:spLocks noGrp="1"/>
          </p:cNvSpPr>
          <p:nvPr>
            <p:ph type="body" sz="quarter" idx="11" hasCustomPrompt="1"/>
          </p:nvPr>
        </p:nvSpPr>
        <p:spPr>
          <a:xfrm>
            <a:off x="790772" y="4221654"/>
            <a:ext cx="6387308" cy="586827"/>
          </a:xfrm>
        </p:spPr>
        <p:txBody>
          <a:bodyPr anchor="b"/>
          <a:lstStyle>
            <a:lvl1pPr marL="0" marR="0" indent="0" algn="l" defTabSz="914400" rtl="0" eaLnBrk="1" fontAlgn="auto" latinLnBrk="0" hangingPunct="1">
              <a:lnSpc>
                <a:spcPct val="100000"/>
              </a:lnSpc>
              <a:spcBef>
                <a:spcPts val="0"/>
              </a:spcBef>
              <a:spcAft>
                <a:spcPts val="0"/>
              </a:spcAft>
              <a:buClrTx/>
              <a:buSzTx/>
              <a:buFontTx/>
              <a:buNone/>
              <a:tabLst/>
              <a:defRPr sz="1600" b="0" i="0" strike="noStrike" baseline="0">
                <a:solidFill>
                  <a:schemeClr val="bg1"/>
                </a:solidFill>
              </a:defRPr>
            </a:lvl1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bg1"/>
                </a:solidFill>
                <a:latin typeface="Verdana"/>
              </a:rPr>
              <a:t>Click to insert custom footer</a:t>
            </a:r>
            <a:endParaRPr lang="en-US" sz="1600" noProof="0" dirty="0">
              <a:solidFill>
                <a:schemeClr val="bg1"/>
              </a:solidFill>
              <a:latin typeface="Verdana"/>
            </a:endParaRPr>
          </a:p>
        </p:txBody>
      </p:sp>
    </p:spTree>
    <p:extLst>
      <p:ext uri="{BB962C8B-B14F-4D97-AF65-F5344CB8AC3E}">
        <p14:creationId xmlns:p14="http://schemas.microsoft.com/office/powerpoint/2010/main" val="2968804011"/>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ntributors - Blue">
    <p:bg>
      <p:bgPr>
        <a:solidFill>
          <a:schemeClr val="tx1"/>
        </a:solidFill>
        <a:effectLst/>
      </p:bgPr>
    </p:bg>
    <p:spTree>
      <p:nvGrpSpPr>
        <p:cNvPr id="1" name=""/>
        <p:cNvGrpSpPr/>
        <p:nvPr/>
      </p:nvGrpSpPr>
      <p:grpSpPr>
        <a:xfrm>
          <a:off x="0" y="0"/>
          <a:ext cx="0" cy="0"/>
          <a:chOff x="0" y="0"/>
          <a:chExt cx="0" cy="0"/>
        </a:xfrm>
      </p:grpSpPr>
      <p:sp>
        <p:nvSpPr>
          <p:cNvPr id="4" name="Platshållare för innehåll 2"/>
          <p:cNvSpPr>
            <a:spLocks noGrp="1"/>
          </p:cNvSpPr>
          <p:nvPr>
            <p:ph idx="1"/>
          </p:nvPr>
        </p:nvSpPr>
        <p:spPr>
          <a:xfrm>
            <a:off x="792000" y="1059582"/>
            <a:ext cx="6850800" cy="3168352"/>
          </a:xfrm>
        </p:spPr>
        <p:txBody>
          <a:bodyPr>
            <a:noAutofit/>
          </a:bodyPr>
          <a:lstStyle>
            <a:lvl1pPr marL="0" indent="0">
              <a:buFontTx/>
              <a:buNone/>
              <a:defRPr sz="2400">
                <a:solidFill>
                  <a:srgbClr val="FFFFFF"/>
                </a:solidFill>
              </a:defRPr>
            </a:lvl1pPr>
            <a:lvl2pPr marL="457200" indent="0">
              <a:buFontTx/>
              <a:buNone/>
              <a:defRPr sz="2400">
                <a:solidFill>
                  <a:srgbClr val="FFFFFF"/>
                </a:solidFill>
              </a:defRPr>
            </a:lvl2pPr>
            <a:lvl3pPr marL="914400" indent="0">
              <a:buFontTx/>
              <a:buNone/>
              <a:defRPr sz="2400">
                <a:solidFill>
                  <a:srgbClr val="FFFFFF"/>
                </a:solidFill>
              </a:defRPr>
            </a:lvl3pPr>
            <a:lvl4pPr marL="1371600" indent="0">
              <a:buFontTx/>
              <a:buNone/>
              <a:defRPr sz="2400">
                <a:solidFill>
                  <a:srgbClr val="FFFFFF"/>
                </a:solidFill>
              </a:defRPr>
            </a:lvl4pPr>
            <a:lvl5pPr marL="1828800" indent="0">
              <a:buFontTx/>
              <a:buNone/>
              <a:defRPr sz="2400">
                <a:solidFill>
                  <a:srgbClr val="FFFFFF"/>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TextBox 4"/>
          <p:cNvSpPr txBox="1"/>
          <p:nvPr userDrawn="1"/>
        </p:nvSpPr>
        <p:spPr>
          <a:xfrm>
            <a:off x="792000" y="4227934"/>
            <a:ext cx="5724644" cy="584776"/>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bg1"/>
                </a:solidFill>
                <a:latin typeface="Verdana"/>
              </a:rPr>
              <a:t>Recorded </a:t>
            </a:r>
            <a:fld id="{DEF0F593-7E64-D74F-96F6-B611C3DC3FC9}" type="datetime1">
              <a:rPr lang="en-US" sz="1600" baseline="0" noProof="0" smtClean="0">
                <a:solidFill>
                  <a:schemeClr val="bg1"/>
                </a:solidFill>
                <a:latin typeface="Verdana"/>
              </a:rPr>
              <a:pPr marL="0" marR="0" indent="0" algn="l" defTabSz="914400" rtl="0" eaLnBrk="1" fontAlgn="auto" latinLnBrk="0" hangingPunct="1">
                <a:lnSpc>
                  <a:spcPct val="100000"/>
                </a:lnSpc>
                <a:spcBef>
                  <a:spcPts val="0"/>
                </a:spcBef>
                <a:spcAft>
                  <a:spcPts val="0"/>
                </a:spcAft>
                <a:buClrTx/>
                <a:buSzTx/>
                <a:buFontTx/>
                <a:buNone/>
                <a:tabLst/>
                <a:defRPr/>
              </a:pPr>
              <a:t>8/14/2018</a:t>
            </a:fld>
            <a:endParaRPr lang="en-US" sz="1600" noProof="0" dirty="0" smtClean="0">
              <a:solidFill>
                <a:schemeClr val="bg1"/>
              </a:solidFill>
              <a:latin typeface="Verdana"/>
            </a:endParaRPr>
          </a:p>
          <a:p>
            <a:r>
              <a:rPr lang="en-US" sz="1600" noProof="0" dirty="0" smtClean="0">
                <a:solidFill>
                  <a:schemeClr val="bg1"/>
                </a:solidFill>
                <a:latin typeface="Verdana"/>
              </a:rPr>
              <a:t>Department of Computer and Systems Sciences, DSV </a:t>
            </a:r>
            <a:endParaRPr lang="en-US" sz="1600" noProof="0" dirty="0">
              <a:solidFill>
                <a:schemeClr val="bg1"/>
              </a:solidFill>
              <a:latin typeface="Verdana"/>
            </a:endParaRPr>
          </a:p>
        </p:txBody>
      </p:sp>
      <p:sp>
        <p:nvSpPr>
          <p:cNvPr id="6" name="TextBox 5"/>
          <p:cNvSpPr txBox="1"/>
          <p:nvPr userDrawn="1"/>
        </p:nvSpPr>
        <p:spPr>
          <a:xfrm>
            <a:off x="792000" y="597917"/>
            <a:ext cx="2357887" cy="461665"/>
          </a:xfrm>
          <a:prstGeom prst="rect">
            <a:avLst/>
          </a:prstGeom>
          <a:noFill/>
        </p:spPr>
        <p:txBody>
          <a:bodyPr wrap="none" rtlCol="0">
            <a:spAutoFit/>
          </a:bodyPr>
          <a:lstStyle/>
          <a:p>
            <a:r>
              <a:rPr lang="en-US" sz="2400" b="1" noProof="0" dirty="0" smtClean="0">
                <a:solidFill>
                  <a:srgbClr val="FFFFFF"/>
                </a:solidFill>
                <a:latin typeface="Verdana"/>
                <a:cs typeface="Verdana"/>
              </a:rPr>
              <a:t>Contributors</a:t>
            </a:r>
            <a:endParaRPr lang="en-US" sz="2400" b="1" noProof="0" dirty="0">
              <a:solidFill>
                <a:srgbClr val="FFFFFF"/>
              </a:solidFill>
              <a:latin typeface="Verdana"/>
              <a:cs typeface="Verdana"/>
            </a:endParaRPr>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67618"/>
            <a:ext cx="1296144" cy="1236379"/>
          </a:xfrm>
          <a:prstGeom prst="rect">
            <a:avLst/>
          </a:prstGeom>
        </p:spPr>
      </p:pic>
    </p:spTree>
    <p:extLst>
      <p:ext uri="{BB962C8B-B14F-4D97-AF65-F5344CB8AC3E}">
        <p14:creationId xmlns:p14="http://schemas.microsoft.com/office/powerpoint/2010/main" val="398221587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ontributors - custom footer - Blue">
    <p:bg>
      <p:bgPr>
        <a:solidFill>
          <a:schemeClr val="tx1"/>
        </a:solidFill>
        <a:effectLst/>
      </p:bgPr>
    </p:bg>
    <p:spTree>
      <p:nvGrpSpPr>
        <p:cNvPr id="1" name=""/>
        <p:cNvGrpSpPr/>
        <p:nvPr/>
      </p:nvGrpSpPr>
      <p:grpSpPr>
        <a:xfrm>
          <a:off x="0" y="0"/>
          <a:ext cx="0" cy="0"/>
          <a:chOff x="0" y="0"/>
          <a:chExt cx="0" cy="0"/>
        </a:xfrm>
      </p:grpSpPr>
      <p:sp>
        <p:nvSpPr>
          <p:cNvPr id="4" name="Platshållare för innehåll 2"/>
          <p:cNvSpPr>
            <a:spLocks noGrp="1"/>
          </p:cNvSpPr>
          <p:nvPr>
            <p:ph idx="1"/>
          </p:nvPr>
        </p:nvSpPr>
        <p:spPr>
          <a:xfrm>
            <a:off x="792000" y="1059582"/>
            <a:ext cx="6850800" cy="3168352"/>
          </a:xfrm>
        </p:spPr>
        <p:txBody>
          <a:bodyPr>
            <a:noAutofit/>
          </a:bodyPr>
          <a:lstStyle>
            <a:lvl1pPr marL="0" indent="0">
              <a:buFontTx/>
              <a:buNone/>
              <a:defRPr sz="2400">
                <a:solidFill>
                  <a:srgbClr val="FFFFFF"/>
                </a:solidFill>
              </a:defRPr>
            </a:lvl1pPr>
            <a:lvl2pPr marL="457200" indent="0">
              <a:buFontTx/>
              <a:buNone/>
              <a:defRPr sz="2400">
                <a:solidFill>
                  <a:srgbClr val="FFFFFF"/>
                </a:solidFill>
              </a:defRPr>
            </a:lvl2pPr>
            <a:lvl3pPr marL="914400" indent="0">
              <a:buFontTx/>
              <a:buNone/>
              <a:defRPr sz="2400">
                <a:solidFill>
                  <a:srgbClr val="FFFFFF"/>
                </a:solidFill>
              </a:defRPr>
            </a:lvl3pPr>
            <a:lvl4pPr marL="1371600" indent="0">
              <a:buFontTx/>
              <a:buNone/>
              <a:defRPr sz="2400">
                <a:solidFill>
                  <a:srgbClr val="FFFFFF"/>
                </a:solidFill>
              </a:defRPr>
            </a:lvl4pPr>
            <a:lvl5pPr marL="1828800" indent="0">
              <a:buFontTx/>
              <a:buNone/>
              <a:defRPr sz="2400">
                <a:solidFill>
                  <a:srgbClr val="FFFFFF"/>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TextBox 5"/>
          <p:cNvSpPr txBox="1"/>
          <p:nvPr userDrawn="1"/>
        </p:nvSpPr>
        <p:spPr>
          <a:xfrm>
            <a:off x="792000" y="597917"/>
            <a:ext cx="2357887" cy="461665"/>
          </a:xfrm>
          <a:prstGeom prst="rect">
            <a:avLst/>
          </a:prstGeom>
          <a:noFill/>
        </p:spPr>
        <p:txBody>
          <a:bodyPr wrap="none" rtlCol="0">
            <a:spAutoFit/>
          </a:bodyPr>
          <a:lstStyle/>
          <a:p>
            <a:r>
              <a:rPr lang="en-US" sz="2400" b="1" noProof="0" dirty="0" smtClean="0">
                <a:solidFill>
                  <a:srgbClr val="FFFFFF"/>
                </a:solidFill>
                <a:latin typeface="Verdana"/>
                <a:cs typeface="Verdana"/>
              </a:rPr>
              <a:t>Contributors</a:t>
            </a:r>
            <a:endParaRPr lang="en-US" sz="2400" b="1" noProof="0" dirty="0">
              <a:solidFill>
                <a:srgbClr val="FFFFFF"/>
              </a:solidFill>
              <a:latin typeface="Verdana"/>
              <a:cs typeface="Verdana"/>
            </a:endParaRPr>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67618"/>
            <a:ext cx="1296144" cy="1236379"/>
          </a:xfrm>
          <a:prstGeom prst="rect">
            <a:avLst/>
          </a:prstGeom>
        </p:spPr>
      </p:pic>
      <p:sp>
        <p:nvSpPr>
          <p:cNvPr id="9" name="Text Placeholder 7"/>
          <p:cNvSpPr>
            <a:spLocks noGrp="1"/>
          </p:cNvSpPr>
          <p:nvPr>
            <p:ph type="body" sz="quarter" idx="11" hasCustomPrompt="1"/>
          </p:nvPr>
        </p:nvSpPr>
        <p:spPr>
          <a:xfrm>
            <a:off x="790772" y="4221654"/>
            <a:ext cx="6387308" cy="586827"/>
          </a:xfrm>
        </p:spPr>
        <p:txBody>
          <a:bodyPr anchor="b"/>
          <a:lstStyle>
            <a:lvl1pPr marL="0" marR="0" indent="0" algn="l" defTabSz="914400" rtl="0" eaLnBrk="1" fontAlgn="auto" latinLnBrk="0" hangingPunct="1">
              <a:lnSpc>
                <a:spcPct val="100000"/>
              </a:lnSpc>
              <a:spcBef>
                <a:spcPts val="0"/>
              </a:spcBef>
              <a:spcAft>
                <a:spcPts val="0"/>
              </a:spcAft>
              <a:buClrTx/>
              <a:buSzTx/>
              <a:buFontTx/>
              <a:buNone/>
              <a:tabLst/>
              <a:defRPr sz="1600" b="0" i="0" strike="noStrike" baseline="0">
                <a:solidFill>
                  <a:schemeClr val="bg1"/>
                </a:solidFill>
              </a:defRPr>
            </a:lvl1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noProof="0" dirty="0" smtClean="0">
                <a:solidFill>
                  <a:schemeClr val="bg1"/>
                </a:solidFill>
                <a:latin typeface="Verdana"/>
              </a:rPr>
              <a:t>Click to insert custom footer</a:t>
            </a:r>
            <a:endParaRPr lang="en-US" sz="1600" noProof="0" dirty="0">
              <a:solidFill>
                <a:schemeClr val="bg1"/>
              </a:solidFill>
              <a:latin typeface="Verdana"/>
            </a:endParaRPr>
          </a:p>
        </p:txBody>
      </p:sp>
    </p:spTree>
    <p:extLst>
      <p:ext uri="{BB962C8B-B14F-4D97-AF65-F5344CB8AC3E}">
        <p14:creationId xmlns:p14="http://schemas.microsoft.com/office/powerpoint/2010/main" val="4174445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Bara logo - Blå">
    <p:bg>
      <p:bgPr>
        <a:solidFill>
          <a:schemeClr val="tx1"/>
        </a:solidFill>
        <a:effectLst/>
      </p:bgPr>
    </p:bg>
    <p:spTree>
      <p:nvGrpSpPr>
        <p:cNvPr id="1" name=""/>
        <p:cNvGrpSpPr/>
        <p:nvPr/>
      </p:nvGrpSpPr>
      <p:grpSpPr>
        <a:xfrm>
          <a:off x="0" y="0"/>
          <a:ext cx="0" cy="0"/>
          <a:chOff x="0" y="0"/>
          <a:chExt cx="0" cy="0"/>
        </a:xfrm>
      </p:grpSpPr>
      <p:pic>
        <p:nvPicPr>
          <p:cNvPr id="3"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07854"/>
            <a:ext cx="1435367" cy="1195504"/>
          </a:xfrm>
          <a:prstGeom prst="rect">
            <a:avLst/>
          </a:prstGeom>
        </p:spPr>
      </p:pic>
      <p:sp>
        <p:nvSpPr>
          <p:cNvPr id="5" name="TextBox 4"/>
          <p:cNvSpPr txBox="1"/>
          <p:nvPr userDrawn="1"/>
        </p:nvSpPr>
        <p:spPr>
          <a:xfrm>
            <a:off x="792000" y="4465444"/>
            <a:ext cx="5354050" cy="338554"/>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600" noProof="0" dirty="0" smtClean="0">
                <a:solidFill>
                  <a:srgbClr val="FFFFFF"/>
                </a:solidFill>
                <a:latin typeface="Verdana"/>
              </a:rPr>
              <a:t>Institutionen för data- och systemvetenskap, DSV </a:t>
            </a:r>
            <a:endParaRPr lang="sv-SE" sz="1600" noProof="0" dirty="0">
              <a:solidFill>
                <a:srgbClr val="FFFFFF"/>
              </a:solidFill>
              <a:latin typeface="Verdana"/>
            </a:endParaRPr>
          </a:p>
        </p:txBody>
      </p:sp>
    </p:spTree>
    <p:extLst>
      <p:ext uri="{BB962C8B-B14F-4D97-AF65-F5344CB8AC3E}">
        <p14:creationId xmlns:p14="http://schemas.microsoft.com/office/powerpoint/2010/main" val="533423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Kapitelsida - Eld">
    <p:spTree>
      <p:nvGrpSpPr>
        <p:cNvPr id="1" name=""/>
        <p:cNvGrpSpPr/>
        <p:nvPr/>
      </p:nvGrpSpPr>
      <p:grpSpPr>
        <a:xfrm>
          <a:off x="0" y="0"/>
          <a:ext cx="0" cy="0"/>
          <a:chOff x="0" y="0"/>
          <a:chExt cx="0" cy="0"/>
        </a:xfrm>
      </p:grpSpPr>
      <p:pic>
        <p:nvPicPr>
          <p:cNvPr id="7" name="Picture 2" descr="SU_PPT_eld"/>
          <p:cNvPicPr>
            <a:picLocks noChangeAspect="1" noChangeArrowheads="1"/>
          </p:cNvPicPr>
          <p:nvPr userDrawn="1"/>
        </p:nvPicPr>
        <p:blipFill>
          <a:blip r:embed="rId2" cstate="print">
            <a:alphaModFix amt="55000"/>
          </a:blip>
          <a:srcRect l="4988" t="-362"/>
          <a:stretch>
            <a:fillRect/>
          </a:stretch>
        </p:blipFill>
        <p:spPr bwMode="auto">
          <a:xfrm>
            <a:off x="1" y="1225226"/>
            <a:ext cx="5408969" cy="3938812"/>
          </a:xfrm>
          <a:prstGeom prst="rect">
            <a:avLst/>
          </a:prstGeom>
          <a:noFill/>
          <a:effectLst/>
        </p:spPr>
      </p:pic>
      <p:sp>
        <p:nvSpPr>
          <p:cNvPr id="2"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en-US" noProof="0" smtClean="0"/>
              <a:t>Click to edit Master title style</a:t>
            </a:r>
            <a:endParaRPr lang="sv-SE" noProof="0" dirty="0"/>
          </a:p>
        </p:txBody>
      </p:sp>
      <p:sp>
        <p:nvSpPr>
          <p:cNvPr id="3" name="Underrubrik 2"/>
          <p:cNvSpPr>
            <a:spLocks noGrp="1"/>
          </p:cNvSpPr>
          <p:nvPr>
            <p:ph type="subTitle" idx="1"/>
          </p:nvPr>
        </p:nvSpPr>
        <p:spPr>
          <a:xfrm>
            <a:off x="1008000" y="2894400"/>
            <a:ext cx="6631200" cy="874800"/>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sv-SE" noProof="0"/>
          </a:p>
        </p:txBody>
      </p:sp>
    </p:spTree>
    <p:extLst>
      <p:ext uri="{BB962C8B-B14F-4D97-AF65-F5344CB8AC3E}">
        <p14:creationId xmlns:p14="http://schemas.microsoft.com/office/powerpoint/2010/main" val="193773087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Just logo - Blue">
    <p:bg>
      <p:bgPr>
        <a:solidFill>
          <a:schemeClr val="tx1"/>
        </a:solidFill>
        <a:effectLst/>
      </p:bgPr>
    </p:bg>
    <p:spTree>
      <p:nvGrpSpPr>
        <p:cNvPr id="1" name=""/>
        <p:cNvGrpSpPr/>
        <p:nvPr/>
      </p:nvGrpSpPr>
      <p:grpSpPr>
        <a:xfrm>
          <a:off x="0" y="0"/>
          <a:ext cx="0" cy="0"/>
          <a:chOff x="0" y="0"/>
          <a:chExt cx="0" cy="0"/>
        </a:xfrm>
      </p:grpSpPr>
      <p:sp>
        <p:nvSpPr>
          <p:cNvPr id="5" name="TextBox 4"/>
          <p:cNvSpPr txBox="1"/>
          <p:nvPr userDrawn="1"/>
        </p:nvSpPr>
        <p:spPr>
          <a:xfrm>
            <a:off x="792000" y="4465444"/>
            <a:ext cx="5724644" cy="338554"/>
          </a:xfrm>
          <a:prstGeom prst="rect">
            <a:avLst/>
          </a:prstGeom>
          <a:noFill/>
        </p:spPr>
        <p:txBody>
          <a:bodyPr wrap="none" rtlCol="0">
            <a:spAutoFit/>
          </a:bodyPr>
          <a:lstStyle/>
          <a:p>
            <a:r>
              <a:rPr lang="en-US" sz="1600" noProof="0" dirty="0" smtClean="0">
                <a:solidFill>
                  <a:schemeClr val="bg1"/>
                </a:solidFill>
                <a:latin typeface="Verdana"/>
              </a:rPr>
              <a:t>Department of Computer and Systems Sciences, DSV </a:t>
            </a:r>
            <a:endParaRPr lang="en-US" sz="1600" noProof="0" dirty="0">
              <a:solidFill>
                <a:schemeClr val="bg1"/>
              </a:solidFill>
              <a:latin typeface="Verdana"/>
            </a:endParaRPr>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6296" y="3567619"/>
            <a:ext cx="1296144" cy="1236379"/>
          </a:xfrm>
          <a:prstGeom prst="rect">
            <a:avLst/>
          </a:prstGeom>
        </p:spPr>
      </p:pic>
    </p:spTree>
    <p:extLst>
      <p:ext uri="{BB962C8B-B14F-4D97-AF65-F5344CB8AC3E}">
        <p14:creationId xmlns:p14="http://schemas.microsoft.com/office/powerpoint/2010/main" val="2853863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Tom vit/Empty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083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Tom svart/Empty black">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395234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Tom blå/Empty blue">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2765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apitelsida - Olivkvist">
    <p:spTree>
      <p:nvGrpSpPr>
        <p:cNvPr id="1" name=""/>
        <p:cNvGrpSpPr/>
        <p:nvPr/>
      </p:nvGrpSpPr>
      <p:grpSpPr>
        <a:xfrm>
          <a:off x="0" y="0"/>
          <a:ext cx="0" cy="0"/>
          <a:chOff x="0" y="0"/>
          <a:chExt cx="0" cy="0"/>
        </a:xfrm>
      </p:grpSpPr>
      <p:pic>
        <p:nvPicPr>
          <p:cNvPr id="5" name="Picture 9" descr="SU_PPT_olivkvist"/>
          <p:cNvPicPr>
            <a:picLocks noChangeAspect="1" noChangeArrowheads="1"/>
          </p:cNvPicPr>
          <p:nvPr userDrawn="1"/>
        </p:nvPicPr>
        <p:blipFill>
          <a:blip r:embed="rId2" cstate="print">
            <a:alphaModFix amt="55000"/>
          </a:blip>
          <a:srcRect l="1746"/>
          <a:stretch>
            <a:fillRect/>
          </a:stretch>
        </p:blipFill>
        <p:spPr bwMode="auto">
          <a:xfrm>
            <a:off x="1589" y="238124"/>
            <a:ext cx="5161507" cy="4905756"/>
          </a:xfrm>
          <a:prstGeom prst="rect">
            <a:avLst/>
          </a:prstGeom>
          <a:noFill/>
        </p:spPr>
      </p:pic>
      <p:sp>
        <p:nvSpPr>
          <p:cNvPr id="6"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en-US" noProof="0" smtClean="0"/>
              <a:t>Click to edit Master title style</a:t>
            </a:r>
            <a:endParaRPr lang="sv-SE" noProof="0" dirty="0"/>
          </a:p>
        </p:txBody>
      </p:sp>
      <p:sp>
        <p:nvSpPr>
          <p:cNvPr id="7" name="Underrubrik 2"/>
          <p:cNvSpPr>
            <a:spLocks noGrp="1"/>
          </p:cNvSpPr>
          <p:nvPr>
            <p:ph type="subTitle" idx="1"/>
          </p:nvPr>
        </p:nvSpPr>
        <p:spPr>
          <a:xfrm>
            <a:off x="1008000" y="2894400"/>
            <a:ext cx="6631200" cy="874800"/>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sv-SE" noProof="0"/>
          </a:p>
        </p:txBody>
      </p:sp>
    </p:spTree>
    <p:extLst>
      <p:ext uri="{BB962C8B-B14F-4D97-AF65-F5344CB8AC3E}">
        <p14:creationId xmlns:p14="http://schemas.microsoft.com/office/powerpoint/2010/main" val="193530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apitelsida - Kronor">
    <p:spTree>
      <p:nvGrpSpPr>
        <p:cNvPr id="1" name=""/>
        <p:cNvGrpSpPr/>
        <p:nvPr/>
      </p:nvGrpSpPr>
      <p:grpSpPr>
        <a:xfrm>
          <a:off x="0" y="0"/>
          <a:ext cx="0" cy="0"/>
          <a:chOff x="0" y="0"/>
          <a:chExt cx="0" cy="0"/>
        </a:xfrm>
      </p:grpSpPr>
      <p:pic>
        <p:nvPicPr>
          <p:cNvPr id="5" name="Picture 9" descr="SU_PPT_kronor"/>
          <p:cNvPicPr>
            <a:picLocks noChangeAspect="1" noChangeArrowheads="1"/>
          </p:cNvPicPr>
          <p:nvPr userDrawn="1"/>
        </p:nvPicPr>
        <p:blipFill>
          <a:blip r:embed="rId2" cstate="print">
            <a:alphaModFix amt="55000"/>
          </a:blip>
          <a:srcRect/>
          <a:stretch>
            <a:fillRect/>
          </a:stretch>
        </p:blipFill>
        <p:spPr bwMode="auto">
          <a:xfrm>
            <a:off x="0" y="1262062"/>
            <a:ext cx="4197096" cy="3881628"/>
          </a:xfrm>
          <a:prstGeom prst="rect">
            <a:avLst/>
          </a:prstGeom>
          <a:noFill/>
        </p:spPr>
      </p:pic>
      <p:sp>
        <p:nvSpPr>
          <p:cNvPr id="6"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en-US" noProof="0" smtClean="0"/>
              <a:t>Click to edit Master title style</a:t>
            </a:r>
            <a:endParaRPr lang="sv-SE" noProof="0" dirty="0"/>
          </a:p>
        </p:txBody>
      </p:sp>
      <p:sp>
        <p:nvSpPr>
          <p:cNvPr id="7" name="Underrubrik 2"/>
          <p:cNvSpPr>
            <a:spLocks noGrp="1"/>
          </p:cNvSpPr>
          <p:nvPr>
            <p:ph type="subTitle" idx="1"/>
          </p:nvPr>
        </p:nvSpPr>
        <p:spPr>
          <a:xfrm>
            <a:off x="1008000" y="2894400"/>
            <a:ext cx="6631200" cy="874800"/>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sv-SE" noProof="0"/>
          </a:p>
        </p:txBody>
      </p:sp>
    </p:spTree>
    <p:extLst>
      <p:ext uri="{BB962C8B-B14F-4D97-AF65-F5344CB8AC3E}">
        <p14:creationId xmlns:p14="http://schemas.microsoft.com/office/powerpoint/2010/main" val="1935300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apitelsida">
    <p:spTree>
      <p:nvGrpSpPr>
        <p:cNvPr id="1" name=""/>
        <p:cNvGrpSpPr/>
        <p:nvPr/>
      </p:nvGrpSpPr>
      <p:grpSpPr>
        <a:xfrm>
          <a:off x="0" y="0"/>
          <a:ext cx="0" cy="0"/>
          <a:chOff x="0" y="0"/>
          <a:chExt cx="0" cy="0"/>
        </a:xfrm>
      </p:grpSpPr>
      <p:sp>
        <p:nvSpPr>
          <p:cNvPr id="4" name="Rubrik 1"/>
          <p:cNvSpPr>
            <a:spLocks noGrp="1"/>
          </p:cNvSpPr>
          <p:nvPr>
            <p:ph type="ctrTitle"/>
          </p:nvPr>
        </p:nvSpPr>
        <p:spPr>
          <a:xfrm>
            <a:off x="1008000" y="1827900"/>
            <a:ext cx="6631200" cy="1069200"/>
          </a:xfrm>
        </p:spPr>
        <p:txBody>
          <a:bodyPr lIns="72000" tIns="36000" rIns="72000" bIns="36000" anchor="ctr" anchorCtr="0">
            <a:noAutofit/>
          </a:bodyPr>
          <a:lstStyle>
            <a:lvl1pPr algn="l">
              <a:defRPr sz="4400" b="0">
                <a:latin typeface="Verdana" pitchFamily="34" charset="0"/>
                <a:ea typeface="Verdana" pitchFamily="34" charset="0"/>
                <a:cs typeface="Verdana" pitchFamily="34" charset="0"/>
              </a:defRPr>
            </a:lvl1pPr>
          </a:lstStyle>
          <a:p>
            <a:r>
              <a:rPr lang="en-US" noProof="0" smtClean="0"/>
              <a:t>Click to edit Master title style</a:t>
            </a:r>
            <a:endParaRPr lang="sv-SE" noProof="0" dirty="0"/>
          </a:p>
        </p:txBody>
      </p:sp>
      <p:sp>
        <p:nvSpPr>
          <p:cNvPr id="5" name="Underrubrik 2"/>
          <p:cNvSpPr>
            <a:spLocks noGrp="1"/>
          </p:cNvSpPr>
          <p:nvPr>
            <p:ph type="subTitle" idx="1"/>
          </p:nvPr>
        </p:nvSpPr>
        <p:spPr>
          <a:xfrm>
            <a:off x="1008000" y="2894400"/>
            <a:ext cx="6631200" cy="874800"/>
          </a:xfrm>
        </p:spPr>
        <p:txBody>
          <a:bodyPr>
            <a:no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sv-SE" noProof="0" dirty="0" smtClean="0"/>
          </a:p>
        </p:txBody>
      </p:sp>
    </p:spTree>
    <p:extLst>
      <p:ext uri="{BB962C8B-B14F-4D97-AF65-F5344CB8AC3E}">
        <p14:creationId xmlns:p14="http://schemas.microsoft.com/office/powerpoint/2010/main" val="3912549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5.emf"/><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6.emf"/><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image" Target="../media/image10.emf"/><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0.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theme" Target="../theme/theme5.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92000" y="627534"/>
            <a:ext cx="6850800" cy="596700"/>
          </a:xfrm>
          <a:prstGeom prst="rect">
            <a:avLst/>
          </a:prstGeom>
        </p:spPr>
        <p:txBody>
          <a:bodyPr vert="horz" lIns="91440" tIns="45720" rIns="91440" bIns="45720" rtlCol="0" anchor="t" anchorCtr="0">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792000" y="1275534"/>
            <a:ext cx="6850800" cy="3240432"/>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pic>
        <p:nvPicPr>
          <p:cNvPr id="7" name="Bildobjekt 6" descr="logo-org-svensk_rgb.png"/>
          <p:cNvPicPr>
            <a:picLocks noChangeAspect="1"/>
          </p:cNvPicPr>
          <p:nvPr/>
        </p:nvPicPr>
        <p:blipFill>
          <a:blip r:embed="rId15" cstate="print"/>
          <a:stretch>
            <a:fillRect/>
          </a:stretch>
        </p:blipFill>
        <p:spPr>
          <a:xfrm>
            <a:off x="7884368" y="216001"/>
            <a:ext cx="980375" cy="817853"/>
          </a:xfrm>
          <a:prstGeom prst="rect">
            <a:avLst/>
          </a:prstGeom>
        </p:spPr>
      </p:pic>
    </p:spTree>
    <p:extLst>
      <p:ext uri="{BB962C8B-B14F-4D97-AF65-F5344CB8AC3E}">
        <p14:creationId xmlns:p14="http://schemas.microsoft.com/office/powerpoint/2010/main" val="316779454"/>
      </p:ext>
    </p:extLst>
  </p:cSld>
  <p:clrMap bg1="lt1" tx1="dk1" bg2="lt2" tx2="dk2" accent1="accent1" accent2="accent2" accent3="accent3" accent4="accent4" accent5="accent5" accent6="accent6" hlink="hlink" folHlink="folHlink"/>
  <p:sldLayoutIdLst>
    <p:sldLayoutId id="2147483681" r:id="rId1"/>
    <p:sldLayoutId id="2147483709" r:id="rId2"/>
    <p:sldLayoutId id="2147483710" r:id="rId3"/>
    <p:sldLayoutId id="2147483713" r:id="rId4"/>
    <p:sldLayoutId id="2147483684" r:id="rId5"/>
    <p:sldLayoutId id="2147483683" r:id="rId6"/>
    <p:sldLayoutId id="2147483712" r:id="rId7"/>
    <p:sldLayoutId id="2147483711" r:id="rId8"/>
    <p:sldLayoutId id="2147483714" r:id="rId9"/>
    <p:sldLayoutId id="2147483685" r:id="rId10"/>
    <p:sldLayoutId id="2147483686" r:id="rId11"/>
    <p:sldLayoutId id="2147483687" r:id="rId12"/>
    <p:sldLayoutId id="2147483688" r:id="rId13"/>
  </p:sldLayoutIdLst>
  <p:timing>
    <p:tnLst>
      <p:par>
        <p:cTn id="1" dur="indefinite" restart="never" nodeType="tmRoot"/>
      </p:par>
    </p:tnLst>
  </p:timing>
  <p:hf sldNum="0" hdr="0"/>
  <p:txStyles>
    <p:titleStyle>
      <a:lvl1pPr algn="l" defTabSz="914400" rtl="0" eaLnBrk="1" latinLnBrk="0" hangingPunct="1">
        <a:spcBef>
          <a:spcPct val="0"/>
        </a:spcBef>
        <a:buNone/>
        <a:defRPr sz="2800" b="1"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4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92000" y="627534"/>
            <a:ext cx="6850800" cy="596700"/>
          </a:xfrm>
          <a:prstGeom prst="rect">
            <a:avLst/>
          </a:prstGeom>
        </p:spPr>
        <p:txBody>
          <a:bodyPr vert="horz" lIns="91440" tIns="45720" rIns="91440" bIns="45720" rtlCol="0" anchor="t" anchorCtr="0">
            <a:normAutofit/>
          </a:bodyPr>
          <a:lstStyle/>
          <a:p>
            <a:r>
              <a:rPr lang="en-US" noProof="0" smtClean="0"/>
              <a:t>Klicka här för att ändra format</a:t>
            </a:r>
            <a:endParaRPr lang="en-US" noProof="0"/>
          </a:p>
        </p:txBody>
      </p:sp>
      <p:sp>
        <p:nvSpPr>
          <p:cNvPr id="3" name="Platshållare för text 2"/>
          <p:cNvSpPr>
            <a:spLocks noGrp="1"/>
          </p:cNvSpPr>
          <p:nvPr>
            <p:ph type="body" idx="1"/>
          </p:nvPr>
        </p:nvSpPr>
        <p:spPr>
          <a:xfrm>
            <a:off x="792000" y="1275534"/>
            <a:ext cx="6850800" cy="3240432"/>
          </a:xfrm>
          <a:prstGeom prst="rect">
            <a:avLst/>
          </a:prstGeom>
        </p:spPr>
        <p:txBody>
          <a:bodyPr vert="horz" lIns="91440" tIns="45720" rIns="91440" bIns="45720" rtlCol="0">
            <a:noAutofit/>
          </a:bodyPr>
          <a:lstStyle/>
          <a:p>
            <a:pPr lvl="0"/>
            <a:r>
              <a:rPr lang="en-US" noProof="0" smtClean="0"/>
              <a:t>Klicka här för att ändra format på bakgrundstexten</a:t>
            </a:r>
          </a:p>
          <a:p>
            <a:pPr lvl="1"/>
            <a:r>
              <a:rPr lang="en-US" noProof="0" smtClean="0"/>
              <a:t>Nivå två</a:t>
            </a:r>
          </a:p>
          <a:p>
            <a:pPr lvl="2"/>
            <a:r>
              <a:rPr lang="en-US" noProof="0" smtClean="0"/>
              <a:t>Nivå tre</a:t>
            </a:r>
          </a:p>
          <a:p>
            <a:pPr lvl="3"/>
            <a:r>
              <a:rPr lang="en-US" noProof="0" smtClean="0"/>
              <a:t>Nivå fyra</a:t>
            </a:r>
          </a:p>
          <a:p>
            <a:pPr lvl="4"/>
            <a:r>
              <a:rPr lang="en-US" noProof="0" smtClean="0"/>
              <a:t>Nivå fem</a:t>
            </a:r>
            <a:endParaRPr lang="en-US" noProof="0"/>
          </a:p>
        </p:txBody>
      </p:sp>
      <p:pic>
        <p:nvPicPr>
          <p:cNvPr id="5" name="Bildobjekt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884368" y="216001"/>
            <a:ext cx="884358" cy="843581"/>
          </a:xfrm>
          <a:prstGeom prst="rect">
            <a:avLst/>
          </a:prstGeom>
        </p:spPr>
      </p:pic>
    </p:spTree>
    <p:extLst>
      <p:ext uri="{BB962C8B-B14F-4D97-AF65-F5344CB8AC3E}">
        <p14:creationId xmlns:p14="http://schemas.microsoft.com/office/powerpoint/2010/main" val="2072926581"/>
      </p:ext>
    </p:extLst>
  </p:cSld>
  <p:clrMap bg1="lt1" tx1="dk1" bg2="lt2" tx2="dk2" accent1="accent1" accent2="accent2" accent3="accent3" accent4="accent4" accent5="accent5" accent6="accent6" hlink="hlink" folHlink="folHlink"/>
  <p:sldLayoutIdLst>
    <p:sldLayoutId id="2147483736" r:id="rId1"/>
    <p:sldLayoutId id="2147483738" r:id="rId2"/>
    <p:sldLayoutId id="2147483737"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Lst>
  <p:timing>
    <p:tnLst>
      <p:par>
        <p:cTn id="1" dur="indefinite" restart="never" nodeType="tmRoot"/>
      </p:par>
    </p:tnLst>
  </p:timing>
  <p:hf sldNum="0" hdr="0"/>
  <p:txStyles>
    <p:titleStyle>
      <a:lvl1pPr algn="l" defTabSz="914400" rtl="0" eaLnBrk="1" latinLnBrk="0" hangingPunct="1">
        <a:spcBef>
          <a:spcPct val="0"/>
        </a:spcBef>
        <a:buNone/>
        <a:defRPr sz="2800" b="1"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4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92000" y="627534"/>
            <a:ext cx="6850800" cy="596700"/>
          </a:xfrm>
          <a:prstGeom prst="rect">
            <a:avLst/>
          </a:prstGeom>
        </p:spPr>
        <p:txBody>
          <a:bodyPr vert="horz" lIns="91440" tIns="45720" rIns="91440" bIns="45720" rtlCol="0" anchor="t" anchorCtr="0">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792000" y="1275534"/>
            <a:ext cx="6850800" cy="3240432"/>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pic>
        <p:nvPicPr>
          <p:cNvPr id="7" name="Bildobjekt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884368" y="216655"/>
            <a:ext cx="980375" cy="816545"/>
          </a:xfrm>
          <a:prstGeom prst="rect">
            <a:avLst/>
          </a:prstGeom>
        </p:spPr>
      </p:pic>
    </p:spTree>
    <p:extLst>
      <p:ext uri="{BB962C8B-B14F-4D97-AF65-F5344CB8AC3E}">
        <p14:creationId xmlns:p14="http://schemas.microsoft.com/office/powerpoint/2010/main" val="1765877018"/>
      </p:ext>
    </p:extLst>
  </p:cSld>
  <p:clrMap bg1="lt1" tx1="dk1" bg2="lt2" tx2="dk2" accent1="accent1" accent2="accent2" accent3="accent3" accent4="accent4" accent5="accent5" accent6="accent6" hlink="hlink" folHlink="folHlink"/>
  <p:sldLayoutIdLst>
    <p:sldLayoutId id="2147483718" r:id="rId1"/>
    <p:sldLayoutId id="2147483720" r:id="rId2"/>
    <p:sldLayoutId id="2147483719" r:id="rId3"/>
    <p:sldLayoutId id="2147483721" r:id="rId4"/>
    <p:sldLayoutId id="2147483722"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Lst>
  <p:hf sldNum="0" hdr="0"/>
  <p:txStyles>
    <p:titleStyle>
      <a:lvl1pPr algn="l" defTabSz="914400" rtl="0" eaLnBrk="1" latinLnBrk="0" hangingPunct="1">
        <a:spcBef>
          <a:spcPct val="0"/>
        </a:spcBef>
        <a:buNone/>
        <a:defRPr sz="2800" b="1"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400" kern="1200">
          <a:solidFill>
            <a:srgbClr val="FFFFFF"/>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92000" y="627534"/>
            <a:ext cx="6850800" cy="596700"/>
          </a:xfrm>
          <a:prstGeom prst="rect">
            <a:avLst/>
          </a:prstGeom>
        </p:spPr>
        <p:txBody>
          <a:bodyPr vert="horz" lIns="91440" tIns="45720" rIns="91440" bIns="45720" rtlCol="0" anchor="t" anchorCtr="0">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792000" y="1275534"/>
            <a:ext cx="6850800" cy="3240432"/>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pic>
        <p:nvPicPr>
          <p:cNvPr id="4" name="Picture 3" descr="logo-neg-engelsk_rgb.eps"/>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874572" y="216023"/>
            <a:ext cx="884336" cy="843559"/>
          </a:xfrm>
          <a:prstGeom prst="rect">
            <a:avLst/>
          </a:prstGeom>
        </p:spPr>
      </p:pic>
    </p:spTree>
    <p:extLst>
      <p:ext uri="{BB962C8B-B14F-4D97-AF65-F5344CB8AC3E}">
        <p14:creationId xmlns:p14="http://schemas.microsoft.com/office/powerpoint/2010/main" val="336017297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Lst>
  <p:hf sldNum="0" hdr="0"/>
  <p:txStyles>
    <p:titleStyle>
      <a:lvl1pPr algn="l" defTabSz="914400" rtl="0" eaLnBrk="1" latinLnBrk="0" hangingPunct="1">
        <a:spcBef>
          <a:spcPct val="0"/>
        </a:spcBef>
        <a:buNone/>
        <a:defRPr sz="2800" b="1"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400" kern="1200">
          <a:solidFill>
            <a:srgbClr val="FFFFFF"/>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400" kern="1200">
          <a:solidFill>
            <a:srgbClr val="FFFFFF"/>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92000" y="627534"/>
            <a:ext cx="6850800" cy="596700"/>
          </a:xfrm>
          <a:prstGeom prst="rect">
            <a:avLst/>
          </a:prstGeom>
        </p:spPr>
        <p:txBody>
          <a:bodyPr vert="horz" lIns="91440" tIns="45720" rIns="91440" bIns="45720" rtlCol="0" anchor="t" anchorCtr="0">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792000" y="1275534"/>
            <a:ext cx="6850800" cy="3240432"/>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903434581"/>
      </p:ext>
    </p:extLst>
  </p:cSld>
  <p:clrMap bg1="lt1" tx1="dk1" bg2="lt2" tx2="dk2" accent1="accent1" accent2="accent2" accent3="accent3" accent4="accent4" accent5="accent5" accent6="accent6" hlink="hlink" folHlink="folHlink"/>
  <p:sldLayoutIdLst>
    <p:sldLayoutId id="2147483734" r:id="rId1"/>
    <p:sldLayoutId id="2147483765" r:id="rId2"/>
    <p:sldLayoutId id="2147483733" r:id="rId3"/>
    <p:sldLayoutId id="2147483769" r:id="rId4"/>
    <p:sldLayoutId id="2147483766" r:id="rId5"/>
    <p:sldLayoutId id="2147483770" r:id="rId6"/>
    <p:sldLayoutId id="2147483767" r:id="rId7"/>
    <p:sldLayoutId id="2147483768" r:id="rId8"/>
    <p:sldLayoutId id="2147483697" r:id="rId9"/>
    <p:sldLayoutId id="2147483715" r:id="rId10"/>
    <p:sldLayoutId id="2147483716" r:id="rId11"/>
  </p:sldLayoutIdLst>
  <p:hf sldNum="0" hdr="0"/>
  <p:txStyles>
    <p:titleStyle>
      <a:lvl1pPr algn="l" defTabSz="914400" rtl="0" eaLnBrk="1" latinLnBrk="0" hangingPunct="1">
        <a:spcBef>
          <a:spcPct val="0"/>
        </a:spcBef>
        <a:buNone/>
        <a:defRPr sz="2800" b="1"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4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2244" y="1604646"/>
            <a:ext cx="7582327" cy="1102519"/>
          </a:xfrm>
        </p:spPr>
        <p:txBody>
          <a:bodyPr>
            <a:normAutofit fontScale="90000"/>
          </a:bodyPr>
          <a:lstStyle/>
          <a:p>
            <a:r>
              <a:rPr lang="sv-SE" sz="2250" dirty="0"/>
              <a:t/>
            </a:r>
            <a:br>
              <a:rPr lang="sv-SE" sz="2250" dirty="0"/>
            </a:br>
            <a:r>
              <a:rPr lang="sv-SE" sz="3300" b="1" i="1"/>
              <a:t>Lecture </a:t>
            </a:r>
            <a:r>
              <a:rPr lang="sv-SE" sz="3300" b="1" i="1" smtClean="0"/>
              <a:t>5: </a:t>
            </a:r>
            <a:r>
              <a:rPr lang="sv-SE" sz="3300" b="1" i="1" dirty="0" smtClean="0"/>
              <a:t>Theories and knowledge forms</a:t>
            </a:r>
            <a:endParaRPr lang="sv-SE" sz="3300" dirty="0"/>
          </a:p>
        </p:txBody>
      </p:sp>
      <p:sp>
        <p:nvSpPr>
          <p:cNvPr id="3" name="Subtitle 2"/>
          <p:cNvSpPr>
            <a:spLocks noGrp="1"/>
          </p:cNvSpPr>
          <p:nvPr>
            <p:ph type="subTitle" idx="1"/>
          </p:nvPr>
        </p:nvSpPr>
        <p:spPr>
          <a:xfrm>
            <a:off x="1212244" y="3299557"/>
            <a:ext cx="4800600" cy="1314450"/>
          </a:xfrm>
        </p:spPr>
        <p:txBody>
          <a:bodyPr>
            <a:normAutofit/>
          </a:bodyPr>
          <a:lstStyle/>
          <a:p>
            <a:r>
              <a:rPr lang="sv-SE" dirty="0"/>
              <a:t>Erik Perjons</a:t>
            </a:r>
          </a:p>
          <a:p>
            <a:r>
              <a:rPr lang="sv-SE" dirty="0"/>
              <a:t>DSV, Stockholm University</a:t>
            </a:r>
          </a:p>
        </p:txBody>
      </p:sp>
    </p:spTree>
    <p:extLst>
      <p:ext uri="{BB962C8B-B14F-4D97-AF65-F5344CB8AC3E}">
        <p14:creationId xmlns:p14="http://schemas.microsoft.com/office/powerpoint/2010/main" val="4202656406"/>
      </p:ext>
    </p:extLst>
  </p:cSld>
  <p:clrMapOvr>
    <a:masterClrMapping/>
  </p:clrMapOvr>
  <mc:AlternateContent xmlns:mc="http://schemas.openxmlformats.org/markup-compatibility/2006" xmlns:p14="http://schemas.microsoft.com/office/powerpoint/2010/main">
    <mc:Choice Requires="p14">
      <p:transition spd="slow" p14:dur="2000" advTm="14351"/>
    </mc:Choice>
    <mc:Fallback xmlns="">
      <p:transition spd="slow" advTm="1435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sz="2400" dirty="0" smtClean="0"/>
              <a:t>Knowledge types – definitions and examples</a:t>
            </a:r>
            <a:endParaRPr lang="sv-SE" sz="2400" dirty="0"/>
          </a:p>
        </p:txBody>
      </p:sp>
      <p:graphicFrame>
        <p:nvGraphicFramePr>
          <p:cNvPr id="28" name="Content Placeholder 27"/>
          <p:cNvGraphicFramePr>
            <a:graphicFrameLocks noGrp="1"/>
          </p:cNvGraphicFramePr>
          <p:nvPr>
            <p:ph idx="1"/>
            <p:extLst>
              <p:ext uri="{D42A27DB-BD31-4B8C-83A1-F6EECF244321}">
                <p14:modId xmlns:p14="http://schemas.microsoft.com/office/powerpoint/2010/main" val="3309883333"/>
              </p:ext>
            </p:extLst>
          </p:nvPr>
        </p:nvGraphicFramePr>
        <p:xfrm>
          <a:off x="792738" y="1705688"/>
          <a:ext cx="6850062" cy="1473997"/>
        </p:xfrm>
        <a:graphic>
          <a:graphicData uri="http://schemas.openxmlformats.org/drawingml/2006/table">
            <a:tbl>
              <a:tblPr firstRow="1" bandRow="1">
                <a:tableStyleId>{5C22544A-7EE6-4342-B048-85BDC9FD1C3A}</a:tableStyleId>
              </a:tblPr>
              <a:tblGrid>
                <a:gridCol w="1624641"/>
                <a:gridCol w="2942067"/>
                <a:gridCol w="2283354"/>
              </a:tblGrid>
              <a:tr h="364697">
                <a:tc>
                  <a:txBody>
                    <a:bodyPr/>
                    <a:lstStyle/>
                    <a:p>
                      <a:r>
                        <a:rPr lang="sv-SE" sz="1400" dirty="0" smtClean="0"/>
                        <a:t>Knowledge type</a:t>
                      </a:r>
                      <a:endParaRPr lang="sv-SE" sz="1400" dirty="0"/>
                    </a:p>
                  </a:txBody>
                  <a:tcPr/>
                </a:tc>
                <a:tc>
                  <a:txBody>
                    <a:bodyPr/>
                    <a:lstStyle/>
                    <a:p>
                      <a:r>
                        <a:rPr lang="sv-SE" sz="1400" dirty="0" smtClean="0"/>
                        <a:t>Definition</a:t>
                      </a:r>
                      <a:endParaRPr lang="sv-SE" sz="1400" dirty="0"/>
                    </a:p>
                  </a:txBody>
                  <a:tcPr/>
                </a:tc>
                <a:tc>
                  <a:txBody>
                    <a:bodyPr/>
                    <a:lstStyle/>
                    <a:p>
                      <a:r>
                        <a:rPr lang="sv-SE" sz="1400" dirty="0" smtClean="0"/>
                        <a:t>Example</a:t>
                      </a:r>
                      <a:endParaRPr lang="sv-SE" sz="1400" dirty="0"/>
                    </a:p>
                  </a:txBody>
                  <a:tcPr/>
                </a:tc>
              </a:tr>
              <a:tr h="554650">
                <a:tc>
                  <a:txBody>
                    <a:bodyPr/>
                    <a:lstStyle/>
                    <a:p>
                      <a:r>
                        <a:rPr lang="sv-SE" sz="1400" dirty="0" smtClean="0"/>
                        <a:t>Individual</a:t>
                      </a:r>
                      <a:endParaRPr lang="sv-SE" sz="1400" dirty="0"/>
                    </a:p>
                  </a:txBody>
                  <a:tcPr/>
                </a:tc>
                <a:tc>
                  <a:txBody>
                    <a:bodyPr/>
                    <a:lstStyle/>
                    <a:p>
                      <a:r>
                        <a:rPr lang="sv-SE" sz="1400" dirty="0" smtClean="0"/>
                        <a:t>Created</a:t>
                      </a:r>
                      <a:r>
                        <a:rPr lang="sv-SE" sz="1400" baseline="0" dirty="0" smtClean="0"/>
                        <a:t> by and exist in the individual</a:t>
                      </a:r>
                      <a:endParaRPr lang="sv-SE" sz="1400" dirty="0"/>
                    </a:p>
                  </a:txBody>
                  <a:tcPr/>
                </a:tc>
                <a:tc>
                  <a:txBody>
                    <a:bodyPr/>
                    <a:lstStyle/>
                    <a:p>
                      <a:r>
                        <a:rPr lang="sv-SE" sz="1400" dirty="0" smtClean="0"/>
                        <a:t>Insights gained from completed</a:t>
                      </a:r>
                      <a:r>
                        <a:rPr lang="sv-SE" sz="1400" baseline="0" dirty="0" smtClean="0"/>
                        <a:t> projects</a:t>
                      </a:r>
                      <a:endParaRPr lang="sv-SE" sz="1400" dirty="0"/>
                    </a:p>
                  </a:txBody>
                  <a:tcPr/>
                </a:tc>
              </a:tr>
              <a:tr h="554650">
                <a:tc>
                  <a:txBody>
                    <a:bodyPr/>
                    <a:lstStyle/>
                    <a:p>
                      <a:r>
                        <a:rPr lang="sv-SE" sz="1400" dirty="0" smtClean="0"/>
                        <a:t>Social/Collective</a:t>
                      </a:r>
                      <a:endParaRPr lang="sv-SE" sz="1400" dirty="0"/>
                    </a:p>
                  </a:txBody>
                  <a:tcPr/>
                </a:tc>
                <a:tc>
                  <a:txBody>
                    <a:bodyPr/>
                    <a:lstStyle/>
                    <a:p>
                      <a:r>
                        <a:rPr lang="sv-SE" sz="1400" dirty="0" smtClean="0"/>
                        <a:t>Created</a:t>
                      </a:r>
                      <a:r>
                        <a:rPr lang="sv-SE" sz="1400" baseline="0" dirty="0" smtClean="0"/>
                        <a:t> by and inherent in collective actions of a group</a:t>
                      </a:r>
                      <a:endParaRPr lang="sv-SE" sz="1400" dirty="0"/>
                    </a:p>
                  </a:txBody>
                  <a:tcPr/>
                </a:tc>
                <a:tc>
                  <a:txBody>
                    <a:bodyPr/>
                    <a:lstStyle/>
                    <a:p>
                      <a:r>
                        <a:rPr lang="sv-SE" sz="1400" dirty="0" smtClean="0"/>
                        <a:t>Norms for intergroup communication; knowledge </a:t>
                      </a:r>
                      <a:endParaRPr lang="sv-SE" sz="1400" dirty="0"/>
                    </a:p>
                  </a:txBody>
                  <a:tcPr/>
                </a:tc>
              </a:tr>
            </a:tbl>
          </a:graphicData>
        </a:graphic>
      </p:graphicFrame>
    </p:spTree>
    <p:extLst>
      <p:ext uri="{BB962C8B-B14F-4D97-AF65-F5344CB8AC3E}">
        <p14:creationId xmlns:p14="http://schemas.microsoft.com/office/powerpoint/2010/main" val="3435308951"/>
      </p:ext>
    </p:extLst>
  </p:cSld>
  <p:clrMapOvr>
    <a:masterClrMapping/>
  </p:clrMapOvr>
  <mc:AlternateContent xmlns:mc="http://schemas.openxmlformats.org/markup-compatibility/2006" xmlns:p14="http://schemas.microsoft.com/office/powerpoint/2010/main">
    <mc:Choice Requires="p14">
      <p:transition spd="slow" p14:dur="2000" advTm="43200"/>
    </mc:Choice>
    <mc:Fallback xmlns="">
      <p:transition spd="slow" advTm="432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sz="2400" dirty="0" smtClean="0"/>
              <a:t>Knowledge types – definitions and examples</a:t>
            </a:r>
            <a:endParaRPr lang="sv-SE" sz="2400" dirty="0"/>
          </a:p>
        </p:txBody>
      </p:sp>
      <p:graphicFrame>
        <p:nvGraphicFramePr>
          <p:cNvPr id="28" name="Content Placeholder 27"/>
          <p:cNvGraphicFramePr>
            <a:graphicFrameLocks noGrp="1"/>
          </p:cNvGraphicFramePr>
          <p:nvPr>
            <p:ph idx="1"/>
            <p:extLst>
              <p:ext uri="{D42A27DB-BD31-4B8C-83A1-F6EECF244321}">
                <p14:modId xmlns:p14="http://schemas.microsoft.com/office/powerpoint/2010/main" val="3427842518"/>
              </p:ext>
            </p:extLst>
          </p:nvPr>
        </p:nvGraphicFramePr>
        <p:xfrm>
          <a:off x="792738" y="1705688"/>
          <a:ext cx="6850062" cy="1407160"/>
        </p:xfrm>
        <a:graphic>
          <a:graphicData uri="http://schemas.openxmlformats.org/drawingml/2006/table">
            <a:tbl>
              <a:tblPr firstRow="1" bandRow="1">
                <a:tableStyleId>{5C22544A-7EE6-4342-B048-85BDC9FD1C3A}</a:tableStyleId>
              </a:tblPr>
              <a:tblGrid>
                <a:gridCol w="1624641"/>
                <a:gridCol w="2942067"/>
                <a:gridCol w="2283354"/>
              </a:tblGrid>
              <a:tr h="370840">
                <a:tc>
                  <a:txBody>
                    <a:bodyPr/>
                    <a:lstStyle/>
                    <a:p>
                      <a:r>
                        <a:rPr lang="sv-SE" sz="1400" dirty="0" smtClean="0"/>
                        <a:t>Knowledge type</a:t>
                      </a:r>
                      <a:endParaRPr lang="sv-SE" sz="1400" dirty="0"/>
                    </a:p>
                  </a:txBody>
                  <a:tcPr/>
                </a:tc>
                <a:tc>
                  <a:txBody>
                    <a:bodyPr/>
                    <a:lstStyle/>
                    <a:p>
                      <a:r>
                        <a:rPr lang="sv-SE" sz="1400" dirty="0" smtClean="0"/>
                        <a:t>Definition</a:t>
                      </a:r>
                      <a:endParaRPr lang="sv-SE" sz="1400" dirty="0"/>
                    </a:p>
                  </a:txBody>
                  <a:tcPr/>
                </a:tc>
                <a:tc>
                  <a:txBody>
                    <a:bodyPr/>
                    <a:lstStyle/>
                    <a:p>
                      <a:r>
                        <a:rPr lang="sv-SE" sz="1400" dirty="0" smtClean="0"/>
                        <a:t>Example</a:t>
                      </a:r>
                      <a:endParaRPr lang="sv-SE" sz="1400" dirty="0"/>
                    </a:p>
                  </a:txBody>
                  <a:tcPr/>
                </a:tc>
              </a:tr>
              <a:tr h="370840">
                <a:tc>
                  <a:txBody>
                    <a:bodyPr/>
                    <a:lstStyle/>
                    <a:p>
                      <a:r>
                        <a:rPr lang="sv-SE" sz="1400" dirty="0" smtClean="0"/>
                        <a:t>Declarative</a:t>
                      </a:r>
                      <a:endParaRPr lang="sv-SE" sz="1400" dirty="0"/>
                    </a:p>
                  </a:txBody>
                  <a:tcPr/>
                </a:tc>
                <a:tc>
                  <a:txBody>
                    <a:bodyPr/>
                    <a:lstStyle/>
                    <a:p>
                      <a:r>
                        <a:rPr lang="sv-SE" sz="1400" dirty="0" smtClean="0"/>
                        <a:t>Know-about</a:t>
                      </a:r>
                      <a:endParaRPr lang="sv-SE" sz="1400" dirty="0"/>
                    </a:p>
                  </a:txBody>
                  <a:tcPr/>
                </a:tc>
                <a:tc>
                  <a:txBody>
                    <a:bodyPr/>
                    <a:lstStyle/>
                    <a:p>
                      <a:r>
                        <a:rPr lang="sv-SE" sz="1400" dirty="0" smtClean="0"/>
                        <a:t>What drug is approapriate for an illness</a:t>
                      </a:r>
                      <a:endParaRPr lang="sv-SE" sz="1400" dirty="0"/>
                    </a:p>
                  </a:txBody>
                  <a:tcPr/>
                </a:tc>
              </a:tr>
              <a:tr h="370840">
                <a:tc>
                  <a:txBody>
                    <a:bodyPr/>
                    <a:lstStyle/>
                    <a:p>
                      <a:r>
                        <a:rPr lang="sv-SE" sz="1400" dirty="0" smtClean="0"/>
                        <a:t>Procedural</a:t>
                      </a:r>
                      <a:endParaRPr lang="sv-SE" sz="1400" dirty="0"/>
                    </a:p>
                  </a:txBody>
                  <a:tcPr/>
                </a:tc>
                <a:tc>
                  <a:txBody>
                    <a:bodyPr/>
                    <a:lstStyle/>
                    <a:p>
                      <a:r>
                        <a:rPr lang="sv-SE" sz="1400" dirty="0" smtClean="0"/>
                        <a:t>Know-how</a:t>
                      </a:r>
                      <a:endParaRPr lang="sv-SE" sz="1400" dirty="0"/>
                    </a:p>
                  </a:txBody>
                  <a:tcPr/>
                </a:tc>
                <a:tc>
                  <a:txBody>
                    <a:bodyPr/>
                    <a:lstStyle/>
                    <a:p>
                      <a:r>
                        <a:rPr lang="sv-SE" sz="1400" dirty="0" smtClean="0"/>
                        <a:t>How to administer a particular drug</a:t>
                      </a:r>
                      <a:endParaRPr lang="sv-SE" sz="1400" dirty="0"/>
                    </a:p>
                  </a:txBody>
                  <a:tcPr/>
                </a:tc>
              </a:tr>
            </a:tbl>
          </a:graphicData>
        </a:graphic>
      </p:graphicFrame>
    </p:spTree>
    <p:extLst>
      <p:ext uri="{BB962C8B-B14F-4D97-AF65-F5344CB8AC3E}">
        <p14:creationId xmlns:p14="http://schemas.microsoft.com/office/powerpoint/2010/main" val="1585926848"/>
      </p:ext>
    </p:extLst>
  </p:cSld>
  <p:clrMapOvr>
    <a:masterClrMapping/>
  </p:clrMapOvr>
  <mc:AlternateContent xmlns:mc="http://schemas.openxmlformats.org/markup-compatibility/2006" xmlns:p14="http://schemas.microsoft.com/office/powerpoint/2010/main">
    <mc:Choice Requires="p14">
      <p:transition spd="slow" p14:dur="2000" advTm="43200"/>
    </mc:Choice>
    <mc:Fallback xmlns="">
      <p:transition spd="slow" advTm="432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sz="2400" dirty="0" smtClean="0"/>
              <a:t>Knowledge types – definitions and examples</a:t>
            </a:r>
            <a:endParaRPr lang="sv-SE" sz="2400" dirty="0"/>
          </a:p>
        </p:txBody>
      </p:sp>
      <p:graphicFrame>
        <p:nvGraphicFramePr>
          <p:cNvPr id="28" name="Content Placeholder 27"/>
          <p:cNvGraphicFramePr>
            <a:graphicFrameLocks noGrp="1"/>
          </p:cNvGraphicFramePr>
          <p:nvPr>
            <p:ph idx="1"/>
            <p:extLst>
              <p:ext uri="{D42A27DB-BD31-4B8C-83A1-F6EECF244321}">
                <p14:modId xmlns:p14="http://schemas.microsoft.com/office/powerpoint/2010/main" val="4071620233"/>
              </p:ext>
            </p:extLst>
          </p:nvPr>
        </p:nvGraphicFramePr>
        <p:xfrm>
          <a:off x="792738" y="1705688"/>
          <a:ext cx="6850062" cy="1925320"/>
        </p:xfrm>
        <a:graphic>
          <a:graphicData uri="http://schemas.openxmlformats.org/drawingml/2006/table">
            <a:tbl>
              <a:tblPr firstRow="1" bandRow="1">
                <a:tableStyleId>{5C22544A-7EE6-4342-B048-85BDC9FD1C3A}</a:tableStyleId>
              </a:tblPr>
              <a:tblGrid>
                <a:gridCol w="1624641"/>
                <a:gridCol w="2942067"/>
                <a:gridCol w="2283354"/>
              </a:tblGrid>
              <a:tr h="370840">
                <a:tc>
                  <a:txBody>
                    <a:bodyPr/>
                    <a:lstStyle/>
                    <a:p>
                      <a:r>
                        <a:rPr lang="sv-SE" sz="1400" dirty="0" smtClean="0"/>
                        <a:t>Knowledge type</a:t>
                      </a:r>
                      <a:endParaRPr lang="sv-SE" sz="1400" dirty="0"/>
                    </a:p>
                  </a:txBody>
                  <a:tcPr/>
                </a:tc>
                <a:tc>
                  <a:txBody>
                    <a:bodyPr/>
                    <a:lstStyle/>
                    <a:p>
                      <a:r>
                        <a:rPr lang="sv-SE" sz="1400" dirty="0" smtClean="0"/>
                        <a:t>Definition</a:t>
                      </a:r>
                      <a:endParaRPr lang="sv-SE" sz="1400" dirty="0"/>
                    </a:p>
                  </a:txBody>
                  <a:tcPr/>
                </a:tc>
                <a:tc>
                  <a:txBody>
                    <a:bodyPr/>
                    <a:lstStyle/>
                    <a:p>
                      <a:r>
                        <a:rPr lang="sv-SE" sz="1400" dirty="0" smtClean="0"/>
                        <a:t>Example</a:t>
                      </a:r>
                      <a:endParaRPr lang="sv-SE" sz="1400" dirty="0"/>
                    </a:p>
                  </a:txBody>
                  <a:tcPr/>
                </a:tc>
              </a:tr>
              <a:tr h="370840">
                <a:tc>
                  <a:txBody>
                    <a:bodyPr/>
                    <a:lstStyle/>
                    <a:p>
                      <a:r>
                        <a:rPr lang="sv-SE" sz="1400" dirty="0" smtClean="0"/>
                        <a:t>Causal</a:t>
                      </a:r>
                      <a:endParaRPr lang="sv-SE" sz="1400" dirty="0"/>
                    </a:p>
                  </a:txBody>
                  <a:tcPr/>
                </a:tc>
                <a:tc>
                  <a:txBody>
                    <a:bodyPr/>
                    <a:lstStyle/>
                    <a:p>
                      <a:r>
                        <a:rPr lang="sv-SE" sz="1400" dirty="0" smtClean="0"/>
                        <a:t>Know-why</a:t>
                      </a:r>
                    </a:p>
                  </a:txBody>
                  <a:tcPr/>
                </a:tc>
                <a:tc>
                  <a:txBody>
                    <a:bodyPr/>
                    <a:lstStyle/>
                    <a:p>
                      <a:r>
                        <a:rPr lang="sv-SE" sz="1400" dirty="0" smtClean="0"/>
                        <a:t>Understand why the drugs work</a:t>
                      </a:r>
                      <a:endParaRPr lang="sv-SE" sz="1400" dirty="0"/>
                    </a:p>
                  </a:txBody>
                  <a:tcPr/>
                </a:tc>
              </a:tr>
              <a:tr h="370840">
                <a:tc>
                  <a:txBody>
                    <a:bodyPr/>
                    <a:lstStyle/>
                    <a:p>
                      <a:r>
                        <a:rPr lang="sv-SE" sz="1400" dirty="0" smtClean="0"/>
                        <a:t>Conditional</a:t>
                      </a:r>
                      <a:endParaRPr lang="sv-SE" sz="1400" dirty="0"/>
                    </a:p>
                  </a:txBody>
                  <a:tcPr/>
                </a:tc>
                <a:tc>
                  <a:txBody>
                    <a:bodyPr/>
                    <a:lstStyle/>
                    <a:p>
                      <a:r>
                        <a:rPr lang="sv-SE" sz="1400" dirty="0" smtClean="0"/>
                        <a:t>Know-when</a:t>
                      </a:r>
                      <a:endParaRPr lang="sv-SE" sz="1400" dirty="0"/>
                    </a:p>
                  </a:txBody>
                  <a:tcPr/>
                </a:tc>
                <a:tc>
                  <a:txBody>
                    <a:bodyPr/>
                    <a:lstStyle/>
                    <a:p>
                      <a:r>
                        <a:rPr lang="sv-SE" sz="1400" dirty="0" smtClean="0"/>
                        <a:t>Understand when to prescribe the drug</a:t>
                      </a:r>
                      <a:endParaRPr lang="sv-SE" sz="1400" dirty="0"/>
                    </a:p>
                  </a:txBody>
                  <a:tcPr/>
                </a:tc>
              </a:tr>
              <a:tr h="370840">
                <a:tc>
                  <a:txBody>
                    <a:bodyPr/>
                    <a:lstStyle/>
                    <a:p>
                      <a:r>
                        <a:rPr lang="sv-SE" sz="1400" dirty="0" smtClean="0"/>
                        <a:t>Relational</a:t>
                      </a:r>
                      <a:endParaRPr lang="sv-SE" sz="1400" dirty="0"/>
                    </a:p>
                  </a:txBody>
                  <a:tcPr/>
                </a:tc>
                <a:tc>
                  <a:txBody>
                    <a:bodyPr/>
                    <a:lstStyle/>
                    <a:p>
                      <a:r>
                        <a:rPr lang="sv-SE" sz="1400" dirty="0" smtClean="0"/>
                        <a:t>Know</a:t>
                      </a:r>
                      <a:r>
                        <a:rPr lang="sv-SE" sz="1400" baseline="0" dirty="0" smtClean="0"/>
                        <a:t>-with</a:t>
                      </a:r>
                      <a:endParaRPr lang="sv-SE" sz="1400" dirty="0"/>
                    </a:p>
                  </a:txBody>
                  <a:tcPr/>
                </a:tc>
                <a:tc>
                  <a:txBody>
                    <a:bodyPr/>
                    <a:lstStyle/>
                    <a:p>
                      <a:r>
                        <a:rPr lang="sv-SE" sz="1400" dirty="0" smtClean="0"/>
                        <a:t>Understand</a:t>
                      </a:r>
                      <a:r>
                        <a:rPr lang="sv-SE" sz="1400" baseline="0" dirty="0" smtClean="0"/>
                        <a:t> how the drug  interact with other drugs</a:t>
                      </a:r>
                      <a:endParaRPr lang="sv-SE" sz="1400" dirty="0"/>
                    </a:p>
                  </a:txBody>
                  <a:tcPr/>
                </a:tc>
              </a:tr>
            </a:tbl>
          </a:graphicData>
        </a:graphic>
      </p:graphicFrame>
    </p:spTree>
    <p:extLst>
      <p:ext uri="{BB962C8B-B14F-4D97-AF65-F5344CB8AC3E}">
        <p14:creationId xmlns:p14="http://schemas.microsoft.com/office/powerpoint/2010/main" val="1734302295"/>
      </p:ext>
    </p:extLst>
  </p:cSld>
  <p:clrMapOvr>
    <a:masterClrMapping/>
  </p:clrMapOvr>
  <mc:AlternateContent xmlns:mc="http://schemas.openxmlformats.org/markup-compatibility/2006" xmlns:p14="http://schemas.microsoft.com/office/powerpoint/2010/main">
    <mc:Choice Requires="p14">
      <p:transition spd="slow" p14:dur="2000" advTm="43200"/>
    </mc:Choice>
    <mc:Fallback xmlns="">
      <p:transition spd="slow" advTm="432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sz="2400" dirty="0" smtClean="0"/>
              <a:t>Knowledge types – definitions and examples</a:t>
            </a:r>
            <a:endParaRPr lang="sv-SE" sz="2400" dirty="0"/>
          </a:p>
        </p:txBody>
      </p:sp>
      <p:graphicFrame>
        <p:nvGraphicFramePr>
          <p:cNvPr id="28" name="Content Placeholder 27"/>
          <p:cNvGraphicFramePr>
            <a:graphicFrameLocks noGrp="1"/>
          </p:cNvGraphicFramePr>
          <p:nvPr>
            <p:ph idx="1"/>
            <p:extLst>
              <p:ext uri="{D42A27DB-BD31-4B8C-83A1-F6EECF244321}">
                <p14:modId xmlns:p14="http://schemas.microsoft.com/office/powerpoint/2010/main" val="3672299551"/>
              </p:ext>
            </p:extLst>
          </p:nvPr>
        </p:nvGraphicFramePr>
        <p:xfrm>
          <a:off x="792738" y="1705688"/>
          <a:ext cx="6850062" cy="1529080"/>
        </p:xfrm>
        <a:graphic>
          <a:graphicData uri="http://schemas.openxmlformats.org/drawingml/2006/table">
            <a:tbl>
              <a:tblPr firstRow="1" bandRow="1">
                <a:tableStyleId>{5C22544A-7EE6-4342-B048-85BDC9FD1C3A}</a:tableStyleId>
              </a:tblPr>
              <a:tblGrid>
                <a:gridCol w="1624641"/>
                <a:gridCol w="2942067"/>
                <a:gridCol w="2283354"/>
              </a:tblGrid>
              <a:tr h="370840">
                <a:tc>
                  <a:txBody>
                    <a:bodyPr/>
                    <a:lstStyle/>
                    <a:p>
                      <a:r>
                        <a:rPr lang="sv-SE" sz="1400" dirty="0" smtClean="0"/>
                        <a:t>Knowledge type</a:t>
                      </a:r>
                      <a:endParaRPr lang="sv-SE" sz="1400" dirty="0"/>
                    </a:p>
                  </a:txBody>
                  <a:tcPr/>
                </a:tc>
                <a:tc>
                  <a:txBody>
                    <a:bodyPr/>
                    <a:lstStyle/>
                    <a:p>
                      <a:r>
                        <a:rPr lang="sv-SE" sz="1400" dirty="0" smtClean="0"/>
                        <a:t>Definition</a:t>
                      </a:r>
                      <a:endParaRPr lang="sv-SE" sz="1400" dirty="0"/>
                    </a:p>
                  </a:txBody>
                  <a:tcPr/>
                </a:tc>
                <a:tc>
                  <a:txBody>
                    <a:bodyPr/>
                    <a:lstStyle/>
                    <a:p>
                      <a:r>
                        <a:rPr lang="sv-SE" sz="1400" dirty="0" smtClean="0"/>
                        <a:t>Example</a:t>
                      </a:r>
                      <a:endParaRPr lang="sv-SE" sz="1400" dirty="0"/>
                    </a:p>
                  </a:txBody>
                  <a:tcPr/>
                </a:tc>
              </a:tr>
              <a:tr h="370840">
                <a:tc>
                  <a:txBody>
                    <a:bodyPr/>
                    <a:lstStyle/>
                    <a:p>
                      <a:r>
                        <a:rPr lang="sv-SE" sz="1400" dirty="0" smtClean="0"/>
                        <a:t>Pragmatic</a:t>
                      </a:r>
                      <a:endParaRPr lang="sv-SE" sz="1400" dirty="0"/>
                    </a:p>
                  </a:txBody>
                  <a:tcPr/>
                </a:tc>
                <a:tc>
                  <a:txBody>
                    <a:bodyPr/>
                    <a:lstStyle/>
                    <a:p>
                      <a:r>
                        <a:rPr lang="sv-SE" sz="1400" dirty="0" smtClean="0"/>
                        <a:t>Useful knowledge</a:t>
                      </a:r>
                      <a:r>
                        <a:rPr lang="sv-SE" sz="1400" baseline="0" dirty="0" smtClean="0"/>
                        <a:t> for an organization</a:t>
                      </a:r>
                      <a:endParaRPr lang="sv-SE" sz="1400" dirty="0"/>
                    </a:p>
                  </a:txBody>
                  <a:tcPr/>
                </a:tc>
                <a:tc>
                  <a:txBody>
                    <a:bodyPr/>
                    <a:lstStyle/>
                    <a:p>
                      <a:r>
                        <a:rPr lang="sv-SE" sz="1400" dirty="0" smtClean="0"/>
                        <a:t>Best practices</a:t>
                      </a:r>
                    </a:p>
                    <a:p>
                      <a:r>
                        <a:rPr lang="sv-SE" sz="1400" dirty="0" smtClean="0"/>
                        <a:t>Business frameworks</a:t>
                      </a:r>
                    </a:p>
                    <a:p>
                      <a:r>
                        <a:rPr lang="sv-SE" sz="1400" dirty="0" smtClean="0"/>
                        <a:t>Project experiences</a:t>
                      </a:r>
                    </a:p>
                    <a:p>
                      <a:r>
                        <a:rPr lang="sv-SE" sz="1400" dirty="0" smtClean="0"/>
                        <a:t>Engineering drawings</a:t>
                      </a:r>
                    </a:p>
                    <a:p>
                      <a:r>
                        <a:rPr lang="sv-SE" sz="1400" dirty="0" smtClean="0"/>
                        <a:t>Market reports</a:t>
                      </a:r>
                      <a:endParaRPr lang="sv-SE" sz="1400" dirty="0"/>
                    </a:p>
                  </a:txBody>
                  <a:tcPr/>
                </a:tc>
              </a:tr>
            </a:tbl>
          </a:graphicData>
        </a:graphic>
      </p:graphicFrame>
    </p:spTree>
    <p:extLst>
      <p:ext uri="{BB962C8B-B14F-4D97-AF65-F5344CB8AC3E}">
        <p14:creationId xmlns:p14="http://schemas.microsoft.com/office/powerpoint/2010/main" val="1292383497"/>
      </p:ext>
    </p:extLst>
  </p:cSld>
  <p:clrMapOvr>
    <a:masterClrMapping/>
  </p:clrMapOvr>
  <mc:AlternateContent xmlns:mc="http://schemas.openxmlformats.org/markup-compatibility/2006" xmlns:p14="http://schemas.microsoft.com/office/powerpoint/2010/main">
    <mc:Choice Requires="p14">
      <p:transition spd="slow" p14:dur="2000" advTm="43200"/>
    </mc:Choice>
    <mc:Fallback xmlns="">
      <p:transition spd="slow" advTm="432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a:p>
        </p:txBody>
      </p:sp>
      <p:sp>
        <p:nvSpPr>
          <p:cNvPr id="3" name="Content Placeholder 2"/>
          <p:cNvSpPr>
            <a:spLocks noGrp="1"/>
          </p:cNvSpPr>
          <p:nvPr>
            <p:ph idx="1"/>
          </p:nvPr>
        </p:nvSpPr>
        <p:spPr/>
        <p:txBody>
          <a:bodyPr/>
          <a:lstStyle/>
          <a:p>
            <a:endParaRPr lang="sv-SE"/>
          </a:p>
        </p:txBody>
      </p:sp>
    </p:spTree>
    <p:extLst>
      <p:ext uri="{BB962C8B-B14F-4D97-AF65-F5344CB8AC3E}">
        <p14:creationId xmlns:p14="http://schemas.microsoft.com/office/powerpoint/2010/main" val="2329156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Knowledge processes – </a:t>
            </a:r>
            <a:r>
              <a:rPr lang="en-US" sz="2400" dirty="0" err="1" smtClean="0"/>
              <a:t>Alavi</a:t>
            </a:r>
            <a:r>
              <a:rPr lang="en-US" sz="2400" dirty="0" smtClean="0"/>
              <a:t> &amp; </a:t>
            </a:r>
            <a:r>
              <a:rPr lang="en-US" sz="2400" dirty="0" err="1" smtClean="0"/>
              <a:t>Leidner</a:t>
            </a:r>
            <a:endParaRPr lang="sv-SE" sz="2400" dirty="0"/>
          </a:p>
        </p:txBody>
      </p:sp>
      <p:sp>
        <p:nvSpPr>
          <p:cNvPr id="3" name="Content Placeholder 2"/>
          <p:cNvSpPr>
            <a:spLocks noGrp="1"/>
          </p:cNvSpPr>
          <p:nvPr>
            <p:ph idx="1"/>
          </p:nvPr>
        </p:nvSpPr>
        <p:spPr>
          <a:xfrm>
            <a:off x="855673" y="1224234"/>
            <a:ext cx="7938898" cy="4299942"/>
          </a:xfrm>
        </p:spPr>
        <p:txBody>
          <a:bodyPr>
            <a:noAutofit/>
          </a:bodyPr>
          <a:lstStyle/>
          <a:p>
            <a:r>
              <a:rPr lang="en-US" sz="1600" dirty="0" err="1"/>
              <a:t>Alavi</a:t>
            </a:r>
            <a:r>
              <a:rPr lang="en-US" sz="1600" dirty="0"/>
              <a:t> &amp; </a:t>
            </a:r>
            <a:r>
              <a:rPr lang="en-US" sz="1600" dirty="0" err="1" smtClean="0"/>
              <a:t>Leidner</a:t>
            </a:r>
            <a:r>
              <a:rPr lang="en-US" sz="1600" dirty="0" smtClean="0"/>
              <a:t> (2001) emphasize the three knowledge activities/processes for categorizing four different types of tools</a:t>
            </a:r>
          </a:p>
          <a:p>
            <a:pPr lvl="1">
              <a:buNone/>
            </a:pPr>
            <a:r>
              <a:rPr lang="sv-SE" sz="1500" dirty="0" smtClean="0"/>
              <a:t> </a:t>
            </a:r>
            <a:endParaRPr lang="sv-SE" sz="1500" dirty="0"/>
          </a:p>
        </p:txBody>
      </p:sp>
      <p:sp>
        <p:nvSpPr>
          <p:cNvPr id="5" name="TextBox 4"/>
          <p:cNvSpPr txBox="1"/>
          <p:nvPr/>
        </p:nvSpPr>
        <p:spPr>
          <a:xfrm>
            <a:off x="633269" y="4378677"/>
            <a:ext cx="8145554" cy="669414"/>
          </a:xfrm>
          <a:prstGeom prst="rect">
            <a:avLst/>
          </a:prstGeom>
          <a:noFill/>
        </p:spPr>
        <p:txBody>
          <a:bodyPr wrap="square" rtlCol="0">
            <a:spAutoFit/>
          </a:bodyPr>
          <a:lstStyle/>
          <a:p>
            <a:r>
              <a:rPr lang="en-US" sz="1200" dirty="0"/>
              <a:t>[</a:t>
            </a:r>
            <a:r>
              <a:rPr lang="en-US" sz="1200" dirty="0" err="1"/>
              <a:t>Alavi</a:t>
            </a:r>
            <a:r>
              <a:rPr lang="en-US" sz="1200" dirty="0"/>
              <a:t>, M. and </a:t>
            </a:r>
            <a:r>
              <a:rPr lang="en-US" sz="1200" dirty="0" err="1"/>
              <a:t>Leidner</a:t>
            </a:r>
            <a:r>
              <a:rPr lang="en-US" sz="1200" dirty="0"/>
              <a:t>, D.E. (2001). Review: Knowledge management and knowledge management systems: Conceptual foundations and research issues. MIS Quarterly, 25, (1), 107-136.]</a:t>
            </a:r>
          </a:p>
          <a:p>
            <a:endParaRPr lang="sv-SE" sz="1350" dirty="0"/>
          </a:p>
        </p:txBody>
      </p:sp>
      <p:sp>
        <p:nvSpPr>
          <p:cNvPr id="6" name="Rectangle 5"/>
          <p:cNvSpPr/>
          <p:nvPr/>
        </p:nvSpPr>
        <p:spPr>
          <a:xfrm>
            <a:off x="1283344" y="2194393"/>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7" name="TextBox 6"/>
          <p:cNvSpPr txBox="1"/>
          <p:nvPr/>
        </p:nvSpPr>
        <p:spPr>
          <a:xfrm>
            <a:off x="1312511" y="2232068"/>
            <a:ext cx="1828801" cy="307777"/>
          </a:xfrm>
          <a:prstGeom prst="rect">
            <a:avLst/>
          </a:prstGeom>
          <a:noFill/>
        </p:spPr>
        <p:txBody>
          <a:bodyPr wrap="square" rtlCol="0">
            <a:spAutoFit/>
          </a:bodyPr>
          <a:lstStyle/>
          <a:p>
            <a:r>
              <a:rPr lang="sv-SE" sz="1400" dirty="0" smtClean="0"/>
              <a:t>Knowledge creation</a:t>
            </a:r>
            <a:endParaRPr lang="sv-SE" sz="1400" dirty="0"/>
          </a:p>
        </p:txBody>
      </p:sp>
      <p:sp>
        <p:nvSpPr>
          <p:cNvPr id="8" name="Rectangle 7"/>
          <p:cNvSpPr/>
          <p:nvPr/>
        </p:nvSpPr>
        <p:spPr>
          <a:xfrm>
            <a:off x="3170479" y="2193245"/>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 name="TextBox 8"/>
          <p:cNvSpPr txBox="1"/>
          <p:nvPr/>
        </p:nvSpPr>
        <p:spPr>
          <a:xfrm>
            <a:off x="3307112" y="2162863"/>
            <a:ext cx="1828801" cy="523220"/>
          </a:xfrm>
          <a:prstGeom prst="rect">
            <a:avLst/>
          </a:prstGeom>
          <a:noFill/>
        </p:spPr>
        <p:txBody>
          <a:bodyPr wrap="square" rtlCol="0">
            <a:spAutoFit/>
          </a:bodyPr>
          <a:lstStyle/>
          <a:p>
            <a:r>
              <a:rPr lang="sv-SE" sz="1400" dirty="0" smtClean="0"/>
              <a:t>Knowledge storage and retrieval</a:t>
            </a:r>
            <a:endParaRPr lang="sv-SE" sz="1400" dirty="0"/>
          </a:p>
        </p:txBody>
      </p:sp>
      <p:sp>
        <p:nvSpPr>
          <p:cNvPr id="10" name="Rectangle 9"/>
          <p:cNvSpPr/>
          <p:nvPr/>
        </p:nvSpPr>
        <p:spPr>
          <a:xfrm>
            <a:off x="5078636" y="2197723"/>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1" name="TextBox 10"/>
          <p:cNvSpPr txBox="1"/>
          <p:nvPr/>
        </p:nvSpPr>
        <p:spPr>
          <a:xfrm>
            <a:off x="5057614" y="2262507"/>
            <a:ext cx="1828801" cy="307777"/>
          </a:xfrm>
          <a:prstGeom prst="rect">
            <a:avLst/>
          </a:prstGeom>
          <a:noFill/>
        </p:spPr>
        <p:txBody>
          <a:bodyPr wrap="square" rtlCol="0">
            <a:spAutoFit/>
          </a:bodyPr>
          <a:lstStyle/>
          <a:p>
            <a:r>
              <a:rPr lang="sv-SE" sz="1400" dirty="0" smtClean="0"/>
              <a:t>Knowledge transfer</a:t>
            </a:r>
            <a:endParaRPr lang="sv-SE" sz="1400" dirty="0"/>
          </a:p>
        </p:txBody>
      </p:sp>
      <p:sp>
        <p:nvSpPr>
          <p:cNvPr id="18" name="Rectangle 17"/>
          <p:cNvSpPr/>
          <p:nvPr/>
        </p:nvSpPr>
        <p:spPr>
          <a:xfrm>
            <a:off x="6986792" y="2203092"/>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9" name="TextBox 18"/>
          <p:cNvSpPr txBox="1"/>
          <p:nvPr/>
        </p:nvSpPr>
        <p:spPr>
          <a:xfrm>
            <a:off x="6965770" y="2267876"/>
            <a:ext cx="1828801" cy="307777"/>
          </a:xfrm>
          <a:prstGeom prst="rect">
            <a:avLst/>
          </a:prstGeom>
          <a:noFill/>
        </p:spPr>
        <p:txBody>
          <a:bodyPr wrap="square" rtlCol="0">
            <a:spAutoFit/>
          </a:bodyPr>
          <a:lstStyle/>
          <a:p>
            <a:r>
              <a:rPr lang="sv-SE" sz="1400" dirty="0" smtClean="0"/>
              <a:t>Knowledge application</a:t>
            </a:r>
            <a:endParaRPr lang="sv-SE" sz="1400" dirty="0"/>
          </a:p>
        </p:txBody>
      </p:sp>
    </p:spTree>
    <p:extLst>
      <p:ext uri="{BB962C8B-B14F-4D97-AF65-F5344CB8AC3E}">
        <p14:creationId xmlns:p14="http://schemas.microsoft.com/office/powerpoint/2010/main" val="3799932540"/>
      </p:ext>
    </p:extLst>
  </p:cSld>
  <p:clrMapOvr>
    <a:masterClrMapping/>
  </p:clrMapOvr>
  <mc:AlternateContent xmlns:mc="http://schemas.openxmlformats.org/markup-compatibility/2006" xmlns:p14="http://schemas.microsoft.com/office/powerpoint/2010/main">
    <mc:Choice Requires="p14">
      <p:transition spd="slow" p14:dur="2000" advTm="23246"/>
    </mc:Choice>
    <mc:Fallback xmlns="">
      <p:transition spd="slow" advTm="23246"/>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Knowledge processes – </a:t>
            </a:r>
            <a:r>
              <a:rPr lang="en-US" sz="2400" dirty="0" err="1" smtClean="0"/>
              <a:t>Alavi</a:t>
            </a:r>
            <a:r>
              <a:rPr lang="en-US" sz="2400" dirty="0" smtClean="0"/>
              <a:t> &amp; </a:t>
            </a:r>
            <a:r>
              <a:rPr lang="en-US" sz="2400" dirty="0" err="1" smtClean="0"/>
              <a:t>Leidner</a:t>
            </a:r>
            <a:endParaRPr lang="sv-SE" sz="2400" dirty="0"/>
          </a:p>
        </p:txBody>
      </p:sp>
      <p:sp>
        <p:nvSpPr>
          <p:cNvPr id="3" name="Content Placeholder 2"/>
          <p:cNvSpPr>
            <a:spLocks noGrp="1"/>
          </p:cNvSpPr>
          <p:nvPr>
            <p:ph idx="1"/>
          </p:nvPr>
        </p:nvSpPr>
        <p:spPr>
          <a:xfrm>
            <a:off x="855673" y="1028467"/>
            <a:ext cx="7938898" cy="885377"/>
          </a:xfrm>
        </p:spPr>
        <p:txBody>
          <a:bodyPr>
            <a:noAutofit/>
          </a:bodyPr>
          <a:lstStyle/>
          <a:p>
            <a:r>
              <a:rPr lang="en-US" sz="1600" dirty="0" err="1"/>
              <a:t>Alavi</a:t>
            </a:r>
            <a:r>
              <a:rPr lang="en-US" sz="1600" dirty="0"/>
              <a:t> &amp; </a:t>
            </a:r>
            <a:r>
              <a:rPr lang="en-US" sz="1600" dirty="0" err="1" smtClean="0"/>
              <a:t>Leidner</a:t>
            </a:r>
            <a:r>
              <a:rPr lang="en-US" sz="1600" dirty="0" smtClean="0"/>
              <a:t> (2001) emphasize the three knowledge activities/processes for categorizing four different types of tools</a:t>
            </a:r>
          </a:p>
          <a:p>
            <a:pPr lvl="1">
              <a:buNone/>
            </a:pPr>
            <a:r>
              <a:rPr lang="sv-SE" sz="1500" dirty="0" smtClean="0"/>
              <a:t> </a:t>
            </a:r>
            <a:endParaRPr lang="sv-SE" sz="1500" dirty="0"/>
          </a:p>
        </p:txBody>
      </p:sp>
      <p:sp>
        <p:nvSpPr>
          <p:cNvPr id="5" name="TextBox 4"/>
          <p:cNvSpPr txBox="1"/>
          <p:nvPr/>
        </p:nvSpPr>
        <p:spPr>
          <a:xfrm>
            <a:off x="633269" y="4378677"/>
            <a:ext cx="8145554" cy="761747"/>
          </a:xfrm>
          <a:prstGeom prst="rect">
            <a:avLst/>
          </a:prstGeom>
          <a:noFill/>
        </p:spPr>
        <p:txBody>
          <a:bodyPr wrap="square" rtlCol="0">
            <a:spAutoFit/>
          </a:bodyPr>
          <a:lstStyle/>
          <a:p>
            <a:r>
              <a:rPr lang="en-US" sz="1500" dirty="0"/>
              <a:t>[</a:t>
            </a:r>
            <a:r>
              <a:rPr lang="en-US" sz="1500" dirty="0" err="1"/>
              <a:t>Alavi</a:t>
            </a:r>
            <a:r>
              <a:rPr lang="en-US" sz="1500" dirty="0"/>
              <a:t>, M. and </a:t>
            </a:r>
            <a:r>
              <a:rPr lang="en-US" sz="1500" dirty="0" err="1"/>
              <a:t>Leidner</a:t>
            </a:r>
            <a:r>
              <a:rPr lang="en-US" sz="1500" dirty="0"/>
              <a:t>, D.E. (2001). Review: Knowledge management and knowledge management systems: Conceptual foundations and research issues. MIS Quarterly, 25, (1), 107-136.]</a:t>
            </a:r>
          </a:p>
          <a:p>
            <a:endParaRPr lang="sv-SE" sz="1350" dirty="0"/>
          </a:p>
        </p:txBody>
      </p:sp>
      <p:sp>
        <p:nvSpPr>
          <p:cNvPr id="6" name="Rectangle 5"/>
          <p:cNvSpPr/>
          <p:nvPr/>
        </p:nvSpPr>
        <p:spPr>
          <a:xfrm>
            <a:off x="1283344" y="2194393"/>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7" name="TextBox 6"/>
          <p:cNvSpPr txBox="1"/>
          <p:nvPr/>
        </p:nvSpPr>
        <p:spPr>
          <a:xfrm>
            <a:off x="1341677" y="2283796"/>
            <a:ext cx="1828801" cy="307777"/>
          </a:xfrm>
          <a:prstGeom prst="rect">
            <a:avLst/>
          </a:prstGeom>
          <a:noFill/>
        </p:spPr>
        <p:txBody>
          <a:bodyPr wrap="square" rtlCol="0">
            <a:spAutoFit/>
          </a:bodyPr>
          <a:lstStyle/>
          <a:p>
            <a:r>
              <a:rPr lang="sv-SE" sz="1400" dirty="0" smtClean="0"/>
              <a:t>Knowledge creation</a:t>
            </a:r>
            <a:endParaRPr lang="sv-SE" sz="1400" dirty="0"/>
          </a:p>
        </p:txBody>
      </p:sp>
      <p:sp>
        <p:nvSpPr>
          <p:cNvPr id="8" name="Rectangle 7"/>
          <p:cNvSpPr/>
          <p:nvPr/>
        </p:nvSpPr>
        <p:spPr>
          <a:xfrm>
            <a:off x="3170479" y="2193245"/>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 name="TextBox 8"/>
          <p:cNvSpPr txBox="1"/>
          <p:nvPr/>
        </p:nvSpPr>
        <p:spPr>
          <a:xfrm>
            <a:off x="3307112" y="2162863"/>
            <a:ext cx="1828801" cy="523220"/>
          </a:xfrm>
          <a:prstGeom prst="rect">
            <a:avLst/>
          </a:prstGeom>
          <a:noFill/>
        </p:spPr>
        <p:txBody>
          <a:bodyPr wrap="square" rtlCol="0">
            <a:spAutoFit/>
          </a:bodyPr>
          <a:lstStyle/>
          <a:p>
            <a:r>
              <a:rPr lang="sv-SE" sz="1400" dirty="0" smtClean="0"/>
              <a:t>Knowledge storage and retrieval</a:t>
            </a:r>
            <a:endParaRPr lang="sv-SE" sz="1400" dirty="0"/>
          </a:p>
        </p:txBody>
      </p:sp>
      <p:sp>
        <p:nvSpPr>
          <p:cNvPr id="10" name="Rectangle 9"/>
          <p:cNvSpPr/>
          <p:nvPr/>
        </p:nvSpPr>
        <p:spPr>
          <a:xfrm>
            <a:off x="5078636" y="2197723"/>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1" name="TextBox 10"/>
          <p:cNvSpPr txBox="1"/>
          <p:nvPr/>
        </p:nvSpPr>
        <p:spPr>
          <a:xfrm>
            <a:off x="5147480" y="2275062"/>
            <a:ext cx="1828801" cy="307777"/>
          </a:xfrm>
          <a:prstGeom prst="rect">
            <a:avLst/>
          </a:prstGeom>
          <a:noFill/>
        </p:spPr>
        <p:txBody>
          <a:bodyPr wrap="square" rtlCol="0">
            <a:spAutoFit/>
          </a:bodyPr>
          <a:lstStyle/>
          <a:p>
            <a:r>
              <a:rPr lang="sv-SE" sz="1400" dirty="0" smtClean="0"/>
              <a:t>Knowledge transfer</a:t>
            </a:r>
            <a:endParaRPr lang="sv-SE" sz="1400" dirty="0"/>
          </a:p>
        </p:txBody>
      </p:sp>
      <p:sp>
        <p:nvSpPr>
          <p:cNvPr id="18" name="Rectangle 17"/>
          <p:cNvSpPr/>
          <p:nvPr/>
        </p:nvSpPr>
        <p:spPr>
          <a:xfrm>
            <a:off x="6986792" y="2203092"/>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9" name="TextBox 18"/>
          <p:cNvSpPr txBox="1"/>
          <p:nvPr/>
        </p:nvSpPr>
        <p:spPr>
          <a:xfrm>
            <a:off x="6965770" y="2267876"/>
            <a:ext cx="1828801" cy="307777"/>
          </a:xfrm>
          <a:prstGeom prst="rect">
            <a:avLst/>
          </a:prstGeom>
          <a:noFill/>
        </p:spPr>
        <p:txBody>
          <a:bodyPr wrap="square" rtlCol="0">
            <a:spAutoFit/>
          </a:bodyPr>
          <a:lstStyle/>
          <a:p>
            <a:r>
              <a:rPr lang="sv-SE" sz="1400" dirty="0" smtClean="0"/>
              <a:t>Knowledge application</a:t>
            </a:r>
            <a:endParaRPr lang="sv-SE" sz="1400" dirty="0"/>
          </a:p>
        </p:txBody>
      </p:sp>
      <p:sp>
        <p:nvSpPr>
          <p:cNvPr id="12" name="TextBox 11"/>
          <p:cNvSpPr txBox="1"/>
          <p:nvPr/>
        </p:nvSpPr>
        <p:spPr>
          <a:xfrm>
            <a:off x="1157220" y="2905868"/>
            <a:ext cx="1018164" cy="276999"/>
          </a:xfrm>
          <a:prstGeom prst="rect">
            <a:avLst/>
          </a:prstGeom>
          <a:noFill/>
        </p:spPr>
        <p:txBody>
          <a:bodyPr wrap="none" rtlCol="0">
            <a:spAutoFit/>
          </a:bodyPr>
          <a:lstStyle/>
          <a:p>
            <a:r>
              <a:rPr lang="sv-SE" sz="1200" dirty="0" smtClean="0"/>
              <a:t>- Data mining</a:t>
            </a:r>
            <a:endParaRPr lang="sv-SE" sz="1200" dirty="0"/>
          </a:p>
        </p:txBody>
      </p:sp>
      <p:sp>
        <p:nvSpPr>
          <p:cNvPr id="15" name="TextBox 14"/>
          <p:cNvSpPr txBox="1"/>
          <p:nvPr/>
        </p:nvSpPr>
        <p:spPr>
          <a:xfrm>
            <a:off x="1157220" y="3151483"/>
            <a:ext cx="1353384" cy="276999"/>
          </a:xfrm>
          <a:prstGeom prst="rect">
            <a:avLst/>
          </a:prstGeom>
          <a:noFill/>
        </p:spPr>
        <p:txBody>
          <a:bodyPr wrap="none" rtlCol="0">
            <a:spAutoFit/>
          </a:bodyPr>
          <a:lstStyle/>
          <a:p>
            <a:pPr marL="285750" indent="-285750">
              <a:buFont typeface="Arial" panose="020B0604020202020204" pitchFamily="34" charset="0"/>
              <a:buChar char="•"/>
            </a:pPr>
            <a:r>
              <a:rPr lang="sv-SE" sz="1200" dirty="0" smtClean="0"/>
              <a:t>Learning tools</a:t>
            </a:r>
            <a:endParaRPr lang="sv-SE" sz="1200" dirty="0"/>
          </a:p>
        </p:txBody>
      </p:sp>
    </p:spTree>
    <p:extLst>
      <p:ext uri="{BB962C8B-B14F-4D97-AF65-F5344CB8AC3E}">
        <p14:creationId xmlns:p14="http://schemas.microsoft.com/office/powerpoint/2010/main" val="4201704213"/>
      </p:ext>
    </p:extLst>
  </p:cSld>
  <p:clrMapOvr>
    <a:masterClrMapping/>
  </p:clrMapOvr>
  <mc:AlternateContent xmlns:mc="http://schemas.openxmlformats.org/markup-compatibility/2006" xmlns:p14="http://schemas.microsoft.com/office/powerpoint/2010/main">
    <mc:Choice Requires="p14">
      <p:transition spd="slow" p14:dur="2000" advTm="23246"/>
    </mc:Choice>
    <mc:Fallback xmlns="">
      <p:transition spd="slow" advTm="23246"/>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Knowledge processes – </a:t>
            </a:r>
            <a:r>
              <a:rPr lang="en-US" sz="2400" dirty="0" err="1" smtClean="0"/>
              <a:t>Alavi</a:t>
            </a:r>
            <a:r>
              <a:rPr lang="en-US" sz="2400" dirty="0" smtClean="0"/>
              <a:t> &amp; </a:t>
            </a:r>
            <a:r>
              <a:rPr lang="en-US" sz="2400" dirty="0" err="1" smtClean="0"/>
              <a:t>Leidner</a:t>
            </a:r>
            <a:endParaRPr lang="sv-SE" sz="2400" dirty="0"/>
          </a:p>
        </p:txBody>
      </p:sp>
      <p:sp>
        <p:nvSpPr>
          <p:cNvPr id="3" name="Content Placeholder 2"/>
          <p:cNvSpPr>
            <a:spLocks noGrp="1"/>
          </p:cNvSpPr>
          <p:nvPr>
            <p:ph idx="1"/>
          </p:nvPr>
        </p:nvSpPr>
        <p:spPr>
          <a:xfrm>
            <a:off x="855673" y="1028467"/>
            <a:ext cx="7938898" cy="885377"/>
          </a:xfrm>
        </p:spPr>
        <p:txBody>
          <a:bodyPr>
            <a:noAutofit/>
          </a:bodyPr>
          <a:lstStyle/>
          <a:p>
            <a:r>
              <a:rPr lang="en-US" sz="1600" dirty="0" err="1"/>
              <a:t>Alavi</a:t>
            </a:r>
            <a:r>
              <a:rPr lang="en-US" sz="1600" dirty="0"/>
              <a:t> &amp; </a:t>
            </a:r>
            <a:r>
              <a:rPr lang="en-US" sz="1600" dirty="0" err="1" smtClean="0"/>
              <a:t>Leidner</a:t>
            </a:r>
            <a:r>
              <a:rPr lang="en-US" sz="1600" dirty="0" smtClean="0"/>
              <a:t> (2001) emphasize the three knowledge activities/processes for categorizing four different types of tools</a:t>
            </a:r>
          </a:p>
          <a:p>
            <a:pPr lvl="1">
              <a:buNone/>
            </a:pPr>
            <a:r>
              <a:rPr lang="sv-SE" sz="1500" dirty="0" smtClean="0"/>
              <a:t> </a:t>
            </a:r>
            <a:endParaRPr lang="sv-SE" sz="1500" dirty="0"/>
          </a:p>
        </p:txBody>
      </p:sp>
      <p:sp>
        <p:nvSpPr>
          <p:cNvPr id="6" name="Rectangle 5"/>
          <p:cNvSpPr/>
          <p:nvPr/>
        </p:nvSpPr>
        <p:spPr>
          <a:xfrm>
            <a:off x="1283344" y="2194393"/>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7" name="TextBox 6"/>
          <p:cNvSpPr txBox="1"/>
          <p:nvPr/>
        </p:nvSpPr>
        <p:spPr>
          <a:xfrm>
            <a:off x="1341677" y="2283796"/>
            <a:ext cx="1828801" cy="307777"/>
          </a:xfrm>
          <a:prstGeom prst="rect">
            <a:avLst/>
          </a:prstGeom>
          <a:noFill/>
        </p:spPr>
        <p:txBody>
          <a:bodyPr wrap="square" rtlCol="0">
            <a:spAutoFit/>
          </a:bodyPr>
          <a:lstStyle/>
          <a:p>
            <a:r>
              <a:rPr lang="sv-SE" sz="1400" dirty="0" smtClean="0"/>
              <a:t>Knowledge creation</a:t>
            </a:r>
            <a:endParaRPr lang="sv-SE" sz="1400" dirty="0"/>
          </a:p>
        </p:txBody>
      </p:sp>
      <p:sp>
        <p:nvSpPr>
          <p:cNvPr id="8" name="Rectangle 7"/>
          <p:cNvSpPr/>
          <p:nvPr/>
        </p:nvSpPr>
        <p:spPr>
          <a:xfrm>
            <a:off x="3170479" y="2193245"/>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 name="TextBox 8"/>
          <p:cNvSpPr txBox="1"/>
          <p:nvPr/>
        </p:nvSpPr>
        <p:spPr>
          <a:xfrm>
            <a:off x="3307112" y="2162863"/>
            <a:ext cx="1828801" cy="523220"/>
          </a:xfrm>
          <a:prstGeom prst="rect">
            <a:avLst/>
          </a:prstGeom>
          <a:noFill/>
        </p:spPr>
        <p:txBody>
          <a:bodyPr wrap="square" rtlCol="0">
            <a:spAutoFit/>
          </a:bodyPr>
          <a:lstStyle/>
          <a:p>
            <a:r>
              <a:rPr lang="sv-SE" sz="1400" dirty="0" smtClean="0"/>
              <a:t>Knowledge storage and retrieval</a:t>
            </a:r>
            <a:endParaRPr lang="sv-SE" sz="1400" dirty="0"/>
          </a:p>
        </p:txBody>
      </p:sp>
      <p:sp>
        <p:nvSpPr>
          <p:cNvPr id="10" name="Rectangle 9"/>
          <p:cNvSpPr/>
          <p:nvPr/>
        </p:nvSpPr>
        <p:spPr>
          <a:xfrm>
            <a:off x="5078636" y="2197723"/>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1" name="TextBox 10"/>
          <p:cNvSpPr txBox="1"/>
          <p:nvPr/>
        </p:nvSpPr>
        <p:spPr>
          <a:xfrm>
            <a:off x="5147480" y="2275062"/>
            <a:ext cx="1828801" cy="307777"/>
          </a:xfrm>
          <a:prstGeom prst="rect">
            <a:avLst/>
          </a:prstGeom>
          <a:noFill/>
        </p:spPr>
        <p:txBody>
          <a:bodyPr wrap="square" rtlCol="0">
            <a:spAutoFit/>
          </a:bodyPr>
          <a:lstStyle/>
          <a:p>
            <a:r>
              <a:rPr lang="sv-SE" sz="1400" dirty="0" smtClean="0"/>
              <a:t>Knowledge transfer</a:t>
            </a:r>
            <a:endParaRPr lang="sv-SE" sz="1400" dirty="0"/>
          </a:p>
        </p:txBody>
      </p:sp>
      <p:sp>
        <p:nvSpPr>
          <p:cNvPr id="18" name="Rectangle 17"/>
          <p:cNvSpPr/>
          <p:nvPr/>
        </p:nvSpPr>
        <p:spPr>
          <a:xfrm>
            <a:off x="6986792" y="2203092"/>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9" name="TextBox 18"/>
          <p:cNvSpPr txBox="1"/>
          <p:nvPr/>
        </p:nvSpPr>
        <p:spPr>
          <a:xfrm>
            <a:off x="6965770" y="2267876"/>
            <a:ext cx="1828801" cy="307777"/>
          </a:xfrm>
          <a:prstGeom prst="rect">
            <a:avLst/>
          </a:prstGeom>
          <a:noFill/>
        </p:spPr>
        <p:txBody>
          <a:bodyPr wrap="square" rtlCol="0">
            <a:spAutoFit/>
          </a:bodyPr>
          <a:lstStyle/>
          <a:p>
            <a:r>
              <a:rPr lang="sv-SE" sz="1400" dirty="0" smtClean="0"/>
              <a:t>Knowledge application</a:t>
            </a:r>
            <a:endParaRPr lang="sv-SE" sz="1400" dirty="0"/>
          </a:p>
        </p:txBody>
      </p:sp>
      <p:sp>
        <p:nvSpPr>
          <p:cNvPr id="4" name="TextBox 3"/>
          <p:cNvSpPr txBox="1"/>
          <p:nvPr/>
        </p:nvSpPr>
        <p:spPr>
          <a:xfrm>
            <a:off x="33695" y="2897281"/>
            <a:ext cx="1249649" cy="461665"/>
          </a:xfrm>
          <a:prstGeom prst="rect">
            <a:avLst/>
          </a:prstGeom>
          <a:noFill/>
        </p:spPr>
        <p:txBody>
          <a:bodyPr wrap="square" rtlCol="0">
            <a:spAutoFit/>
          </a:bodyPr>
          <a:lstStyle/>
          <a:p>
            <a:r>
              <a:rPr lang="sv-SE" sz="1200" b="1" i="1" dirty="0" smtClean="0"/>
              <a:t>KM systems/tools:</a:t>
            </a:r>
            <a:endParaRPr lang="sv-SE" sz="1200" b="1" i="1" dirty="0"/>
          </a:p>
        </p:txBody>
      </p:sp>
      <p:sp>
        <p:nvSpPr>
          <p:cNvPr id="12" name="TextBox 11"/>
          <p:cNvSpPr txBox="1"/>
          <p:nvPr/>
        </p:nvSpPr>
        <p:spPr>
          <a:xfrm>
            <a:off x="1178240" y="2884848"/>
            <a:ext cx="1018164" cy="276999"/>
          </a:xfrm>
          <a:prstGeom prst="rect">
            <a:avLst/>
          </a:prstGeom>
          <a:noFill/>
        </p:spPr>
        <p:txBody>
          <a:bodyPr wrap="none" rtlCol="0">
            <a:spAutoFit/>
          </a:bodyPr>
          <a:lstStyle/>
          <a:p>
            <a:r>
              <a:rPr lang="sv-SE" sz="1200" dirty="0" smtClean="0"/>
              <a:t>- Data mining</a:t>
            </a:r>
            <a:endParaRPr lang="sv-SE" sz="1200" dirty="0"/>
          </a:p>
        </p:txBody>
      </p:sp>
      <p:sp>
        <p:nvSpPr>
          <p:cNvPr id="16" name="TextBox 15"/>
          <p:cNvSpPr txBox="1"/>
          <p:nvPr/>
        </p:nvSpPr>
        <p:spPr>
          <a:xfrm>
            <a:off x="3070102" y="2884953"/>
            <a:ext cx="1867420" cy="276999"/>
          </a:xfrm>
          <a:prstGeom prst="rect">
            <a:avLst/>
          </a:prstGeom>
          <a:noFill/>
        </p:spPr>
        <p:txBody>
          <a:bodyPr wrap="square" rtlCol="0">
            <a:spAutoFit/>
          </a:bodyPr>
          <a:lstStyle/>
          <a:p>
            <a:r>
              <a:rPr lang="sv-SE" sz="1200" dirty="0" smtClean="0"/>
              <a:t>- Electronic bulletin boards</a:t>
            </a:r>
            <a:endParaRPr lang="sv-SE" sz="1200" dirty="0"/>
          </a:p>
        </p:txBody>
      </p:sp>
      <p:sp>
        <p:nvSpPr>
          <p:cNvPr id="17" name="TextBox 16"/>
          <p:cNvSpPr txBox="1"/>
          <p:nvPr/>
        </p:nvSpPr>
        <p:spPr>
          <a:xfrm>
            <a:off x="3089589" y="3101642"/>
            <a:ext cx="1631537" cy="276999"/>
          </a:xfrm>
          <a:prstGeom prst="rect">
            <a:avLst/>
          </a:prstGeom>
          <a:noFill/>
        </p:spPr>
        <p:txBody>
          <a:bodyPr wrap="none" rtlCol="0">
            <a:spAutoFit/>
          </a:bodyPr>
          <a:lstStyle/>
          <a:p>
            <a:r>
              <a:rPr lang="sv-SE" sz="1200" dirty="0" smtClean="0"/>
              <a:t>- Knowledge repository</a:t>
            </a:r>
          </a:p>
        </p:txBody>
      </p:sp>
      <p:sp>
        <p:nvSpPr>
          <p:cNvPr id="20" name="TextBox 19"/>
          <p:cNvSpPr txBox="1"/>
          <p:nvPr/>
        </p:nvSpPr>
        <p:spPr>
          <a:xfrm>
            <a:off x="4984043" y="2870810"/>
            <a:ext cx="1918667" cy="276999"/>
          </a:xfrm>
          <a:prstGeom prst="rect">
            <a:avLst/>
          </a:prstGeom>
          <a:noFill/>
        </p:spPr>
        <p:txBody>
          <a:bodyPr wrap="square" rtlCol="0">
            <a:spAutoFit/>
          </a:bodyPr>
          <a:lstStyle/>
          <a:p>
            <a:r>
              <a:rPr lang="sv-SE" sz="1200" dirty="0" smtClean="0"/>
              <a:t>- Electronic bulletin boards</a:t>
            </a:r>
            <a:endParaRPr lang="sv-SE" sz="1200" dirty="0"/>
          </a:p>
        </p:txBody>
      </p:sp>
      <p:sp>
        <p:nvSpPr>
          <p:cNvPr id="21" name="TextBox 20"/>
          <p:cNvSpPr txBox="1"/>
          <p:nvPr/>
        </p:nvSpPr>
        <p:spPr>
          <a:xfrm>
            <a:off x="4984046" y="3096415"/>
            <a:ext cx="1866332" cy="276999"/>
          </a:xfrm>
          <a:prstGeom prst="rect">
            <a:avLst/>
          </a:prstGeom>
          <a:noFill/>
        </p:spPr>
        <p:txBody>
          <a:bodyPr wrap="square" rtlCol="0">
            <a:spAutoFit/>
          </a:bodyPr>
          <a:lstStyle/>
          <a:p>
            <a:r>
              <a:rPr lang="sv-SE" sz="1200" dirty="0" smtClean="0"/>
              <a:t>- Discussion forum</a:t>
            </a:r>
            <a:endParaRPr lang="sv-SE" sz="1200" dirty="0"/>
          </a:p>
        </p:txBody>
      </p:sp>
      <p:sp>
        <p:nvSpPr>
          <p:cNvPr id="22" name="TextBox 21"/>
          <p:cNvSpPr txBox="1"/>
          <p:nvPr/>
        </p:nvSpPr>
        <p:spPr>
          <a:xfrm>
            <a:off x="4984046" y="3313137"/>
            <a:ext cx="1658018" cy="276999"/>
          </a:xfrm>
          <a:prstGeom prst="rect">
            <a:avLst/>
          </a:prstGeom>
          <a:noFill/>
        </p:spPr>
        <p:txBody>
          <a:bodyPr wrap="none" rtlCol="0">
            <a:spAutoFit/>
          </a:bodyPr>
          <a:lstStyle/>
          <a:p>
            <a:r>
              <a:rPr lang="sv-SE" sz="1200" dirty="0" smtClean="0"/>
              <a:t>- Knowledge directories</a:t>
            </a:r>
            <a:endParaRPr lang="sv-SE" sz="1200" dirty="0"/>
          </a:p>
        </p:txBody>
      </p:sp>
      <p:sp>
        <p:nvSpPr>
          <p:cNvPr id="23" name="TextBox 22"/>
          <p:cNvSpPr txBox="1"/>
          <p:nvPr/>
        </p:nvSpPr>
        <p:spPr>
          <a:xfrm>
            <a:off x="6881688" y="2848766"/>
            <a:ext cx="1201419" cy="276999"/>
          </a:xfrm>
          <a:prstGeom prst="rect">
            <a:avLst/>
          </a:prstGeom>
          <a:noFill/>
        </p:spPr>
        <p:txBody>
          <a:bodyPr wrap="none" rtlCol="0">
            <a:spAutoFit/>
          </a:bodyPr>
          <a:lstStyle/>
          <a:p>
            <a:r>
              <a:rPr lang="sv-SE" sz="1200" dirty="0" smtClean="0"/>
              <a:t>- Expert systems</a:t>
            </a:r>
            <a:endParaRPr lang="sv-SE" sz="1200" dirty="0"/>
          </a:p>
        </p:txBody>
      </p:sp>
      <p:sp>
        <p:nvSpPr>
          <p:cNvPr id="24" name="TextBox 23"/>
          <p:cNvSpPr txBox="1"/>
          <p:nvPr/>
        </p:nvSpPr>
        <p:spPr>
          <a:xfrm>
            <a:off x="6881688" y="3094381"/>
            <a:ext cx="1345048" cy="276999"/>
          </a:xfrm>
          <a:prstGeom prst="rect">
            <a:avLst/>
          </a:prstGeom>
          <a:noFill/>
        </p:spPr>
        <p:txBody>
          <a:bodyPr wrap="none" rtlCol="0">
            <a:spAutoFit/>
          </a:bodyPr>
          <a:lstStyle/>
          <a:p>
            <a:r>
              <a:rPr lang="sv-SE" sz="1200" dirty="0" smtClean="0"/>
              <a:t>- Workflow system</a:t>
            </a:r>
            <a:endParaRPr lang="sv-SE" sz="1200" dirty="0"/>
          </a:p>
        </p:txBody>
      </p:sp>
      <p:sp>
        <p:nvSpPr>
          <p:cNvPr id="25" name="TextBox 24"/>
          <p:cNvSpPr txBox="1"/>
          <p:nvPr/>
        </p:nvSpPr>
        <p:spPr>
          <a:xfrm>
            <a:off x="3089589" y="3305742"/>
            <a:ext cx="909160" cy="276999"/>
          </a:xfrm>
          <a:prstGeom prst="rect">
            <a:avLst/>
          </a:prstGeom>
          <a:noFill/>
        </p:spPr>
        <p:txBody>
          <a:bodyPr wrap="none" rtlCol="0">
            <a:spAutoFit/>
          </a:bodyPr>
          <a:lstStyle/>
          <a:p>
            <a:r>
              <a:rPr lang="sv-SE" sz="1200" dirty="0" smtClean="0"/>
              <a:t>- Databases</a:t>
            </a:r>
            <a:endParaRPr lang="sv-SE" sz="1200" dirty="0"/>
          </a:p>
        </p:txBody>
      </p:sp>
      <p:sp>
        <p:nvSpPr>
          <p:cNvPr id="28" name="TextBox 27"/>
          <p:cNvSpPr txBox="1"/>
          <p:nvPr/>
        </p:nvSpPr>
        <p:spPr>
          <a:xfrm>
            <a:off x="33695" y="3668833"/>
            <a:ext cx="1249649" cy="276999"/>
          </a:xfrm>
          <a:prstGeom prst="rect">
            <a:avLst/>
          </a:prstGeom>
          <a:noFill/>
        </p:spPr>
        <p:txBody>
          <a:bodyPr wrap="square" rtlCol="0">
            <a:spAutoFit/>
          </a:bodyPr>
          <a:lstStyle/>
          <a:p>
            <a:r>
              <a:rPr lang="sv-SE" sz="1200" b="1" i="1" dirty="0" smtClean="0"/>
              <a:t>IT enables:</a:t>
            </a:r>
            <a:endParaRPr lang="sv-SE" sz="1200" b="1" i="1" dirty="0"/>
          </a:p>
        </p:txBody>
      </p:sp>
      <p:sp>
        <p:nvSpPr>
          <p:cNvPr id="29" name="TextBox 28"/>
          <p:cNvSpPr txBox="1"/>
          <p:nvPr/>
        </p:nvSpPr>
        <p:spPr>
          <a:xfrm>
            <a:off x="1172876" y="3089490"/>
            <a:ext cx="1146596" cy="276999"/>
          </a:xfrm>
          <a:prstGeom prst="rect">
            <a:avLst/>
          </a:prstGeom>
          <a:noFill/>
        </p:spPr>
        <p:txBody>
          <a:bodyPr wrap="none" rtlCol="0">
            <a:spAutoFit/>
          </a:bodyPr>
          <a:lstStyle/>
          <a:p>
            <a:r>
              <a:rPr lang="sv-SE" sz="1200" dirty="0" smtClean="0"/>
              <a:t>- Learning tools</a:t>
            </a:r>
            <a:endParaRPr lang="sv-SE" sz="1200" dirty="0"/>
          </a:p>
        </p:txBody>
      </p:sp>
      <p:sp>
        <p:nvSpPr>
          <p:cNvPr id="30" name="TextBox 29"/>
          <p:cNvSpPr txBox="1"/>
          <p:nvPr/>
        </p:nvSpPr>
        <p:spPr>
          <a:xfrm>
            <a:off x="3097144" y="3695671"/>
            <a:ext cx="1727978" cy="646331"/>
          </a:xfrm>
          <a:prstGeom prst="rect">
            <a:avLst/>
          </a:prstGeom>
          <a:noFill/>
        </p:spPr>
        <p:txBody>
          <a:bodyPr wrap="square" rtlCol="0">
            <a:spAutoFit/>
          </a:bodyPr>
          <a:lstStyle/>
          <a:p>
            <a:r>
              <a:rPr lang="sv-SE" sz="1200" dirty="0" smtClean="0"/>
              <a:t>- Support of individual and organizational knowledge</a:t>
            </a:r>
            <a:endParaRPr lang="sv-SE" sz="1200" dirty="0"/>
          </a:p>
        </p:txBody>
      </p:sp>
      <p:sp>
        <p:nvSpPr>
          <p:cNvPr id="31" name="TextBox 30"/>
          <p:cNvSpPr txBox="1"/>
          <p:nvPr/>
        </p:nvSpPr>
        <p:spPr>
          <a:xfrm>
            <a:off x="3089589" y="4284976"/>
            <a:ext cx="1727978" cy="461665"/>
          </a:xfrm>
          <a:prstGeom prst="rect">
            <a:avLst/>
          </a:prstGeom>
          <a:noFill/>
        </p:spPr>
        <p:txBody>
          <a:bodyPr wrap="square" rtlCol="0">
            <a:spAutoFit/>
          </a:bodyPr>
          <a:lstStyle/>
          <a:p>
            <a:r>
              <a:rPr lang="sv-SE" sz="1200" dirty="0" smtClean="0"/>
              <a:t>- Inter-group knowledge access</a:t>
            </a:r>
            <a:endParaRPr lang="sv-SE" sz="1200" dirty="0"/>
          </a:p>
        </p:txBody>
      </p:sp>
      <p:sp>
        <p:nvSpPr>
          <p:cNvPr id="34" name="TextBox 33"/>
          <p:cNvSpPr txBox="1"/>
          <p:nvPr/>
        </p:nvSpPr>
        <p:spPr>
          <a:xfrm>
            <a:off x="1179697" y="3677428"/>
            <a:ext cx="1727978" cy="461665"/>
          </a:xfrm>
          <a:prstGeom prst="rect">
            <a:avLst/>
          </a:prstGeom>
          <a:noFill/>
        </p:spPr>
        <p:txBody>
          <a:bodyPr wrap="square" rtlCol="0">
            <a:spAutoFit/>
          </a:bodyPr>
          <a:lstStyle/>
          <a:p>
            <a:r>
              <a:rPr lang="sv-SE" sz="1200" dirty="0" smtClean="0"/>
              <a:t>- Combining new sources of knowledge</a:t>
            </a:r>
            <a:endParaRPr lang="sv-SE" sz="1200" dirty="0"/>
          </a:p>
        </p:txBody>
      </p:sp>
      <p:sp>
        <p:nvSpPr>
          <p:cNvPr id="35" name="TextBox 34"/>
          <p:cNvSpPr txBox="1"/>
          <p:nvPr/>
        </p:nvSpPr>
        <p:spPr>
          <a:xfrm>
            <a:off x="1174853" y="4080759"/>
            <a:ext cx="1727978" cy="276999"/>
          </a:xfrm>
          <a:prstGeom prst="rect">
            <a:avLst/>
          </a:prstGeom>
          <a:noFill/>
        </p:spPr>
        <p:txBody>
          <a:bodyPr wrap="square" rtlCol="0">
            <a:spAutoFit/>
          </a:bodyPr>
          <a:lstStyle/>
          <a:p>
            <a:r>
              <a:rPr lang="sv-SE" sz="1200" dirty="0" smtClean="0"/>
              <a:t>- Just in time learning</a:t>
            </a:r>
            <a:endParaRPr lang="sv-SE" sz="1200" dirty="0"/>
          </a:p>
        </p:txBody>
      </p:sp>
      <p:sp>
        <p:nvSpPr>
          <p:cNvPr id="36" name="TextBox 35"/>
          <p:cNvSpPr txBox="1"/>
          <p:nvPr/>
        </p:nvSpPr>
        <p:spPr>
          <a:xfrm>
            <a:off x="4994261" y="3658885"/>
            <a:ext cx="1727978" cy="461665"/>
          </a:xfrm>
          <a:prstGeom prst="rect">
            <a:avLst/>
          </a:prstGeom>
          <a:noFill/>
        </p:spPr>
        <p:txBody>
          <a:bodyPr wrap="square" rtlCol="0">
            <a:spAutoFit/>
          </a:bodyPr>
          <a:lstStyle/>
          <a:p>
            <a:r>
              <a:rPr lang="sv-SE" sz="1200" dirty="0" smtClean="0"/>
              <a:t>- More extensive external network</a:t>
            </a:r>
            <a:endParaRPr lang="sv-SE" sz="1200" dirty="0"/>
          </a:p>
        </p:txBody>
      </p:sp>
      <p:sp>
        <p:nvSpPr>
          <p:cNvPr id="37" name="TextBox 36"/>
          <p:cNvSpPr txBox="1"/>
          <p:nvPr/>
        </p:nvSpPr>
        <p:spPr>
          <a:xfrm>
            <a:off x="4945865" y="4080759"/>
            <a:ext cx="1727978" cy="461665"/>
          </a:xfrm>
          <a:prstGeom prst="rect">
            <a:avLst/>
          </a:prstGeom>
          <a:noFill/>
        </p:spPr>
        <p:txBody>
          <a:bodyPr wrap="square" rtlCol="0">
            <a:spAutoFit/>
          </a:bodyPr>
          <a:lstStyle/>
          <a:p>
            <a:r>
              <a:rPr lang="sv-SE" sz="1200" dirty="0" smtClean="0"/>
              <a:t>- More communication channels</a:t>
            </a:r>
            <a:endParaRPr lang="sv-SE" sz="1200" dirty="0"/>
          </a:p>
        </p:txBody>
      </p:sp>
      <p:sp>
        <p:nvSpPr>
          <p:cNvPr id="38" name="TextBox 37"/>
          <p:cNvSpPr txBox="1"/>
          <p:nvPr/>
        </p:nvSpPr>
        <p:spPr>
          <a:xfrm>
            <a:off x="6892196" y="3670175"/>
            <a:ext cx="1727978" cy="646331"/>
          </a:xfrm>
          <a:prstGeom prst="rect">
            <a:avLst/>
          </a:prstGeom>
          <a:noFill/>
        </p:spPr>
        <p:txBody>
          <a:bodyPr wrap="square" rtlCol="0">
            <a:spAutoFit/>
          </a:bodyPr>
          <a:lstStyle/>
          <a:p>
            <a:r>
              <a:rPr lang="sv-SE" sz="1200" dirty="0" smtClean="0"/>
              <a:t>- Knowledge can be applied in many locations</a:t>
            </a:r>
            <a:endParaRPr lang="sv-SE" sz="1200" dirty="0"/>
          </a:p>
        </p:txBody>
      </p:sp>
      <p:sp>
        <p:nvSpPr>
          <p:cNvPr id="39" name="TextBox 38"/>
          <p:cNvSpPr txBox="1"/>
          <p:nvPr/>
        </p:nvSpPr>
        <p:spPr>
          <a:xfrm>
            <a:off x="6911077" y="4232676"/>
            <a:ext cx="1727978" cy="646331"/>
          </a:xfrm>
          <a:prstGeom prst="rect">
            <a:avLst/>
          </a:prstGeom>
          <a:noFill/>
        </p:spPr>
        <p:txBody>
          <a:bodyPr wrap="square" rtlCol="0">
            <a:spAutoFit/>
          </a:bodyPr>
          <a:lstStyle/>
          <a:p>
            <a:r>
              <a:rPr lang="sv-SE" sz="1200" dirty="0" smtClean="0"/>
              <a:t>- More rapid application of knowledge through workflow automation </a:t>
            </a:r>
            <a:endParaRPr lang="sv-SE" sz="1200" dirty="0"/>
          </a:p>
        </p:txBody>
      </p:sp>
      <p:sp>
        <p:nvSpPr>
          <p:cNvPr id="40" name="TextBox 39"/>
          <p:cNvSpPr txBox="1"/>
          <p:nvPr/>
        </p:nvSpPr>
        <p:spPr>
          <a:xfrm>
            <a:off x="4970063" y="4524312"/>
            <a:ext cx="1727978" cy="461665"/>
          </a:xfrm>
          <a:prstGeom prst="rect">
            <a:avLst/>
          </a:prstGeom>
          <a:noFill/>
        </p:spPr>
        <p:txBody>
          <a:bodyPr wrap="square" rtlCol="0">
            <a:spAutoFit/>
          </a:bodyPr>
          <a:lstStyle/>
          <a:p>
            <a:r>
              <a:rPr lang="sv-SE" sz="1200" dirty="0" smtClean="0"/>
              <a:t>- Faster access to knowledge sources</a:t>
            </a:r>
            <a:endParaRPr lang="sv-SE" sz="1200" dirty="0"/>
          </a:p>
        </p:txBody>
      </p:sp>
    </p:spTree>
    <p:extLst>
      <p:ext uri="{BB962C8B-B14F-4D97-AF65-F5344CB8AC3E}">
        <p14:creationId xmlns:p14="http://schemas.microsoft.com/office/powerpoint/2010/main" val="1737950399"/>
      </p:ext>
    </p:extLst>
  </p:cSld>
  <p:clrMapOvr>
    <a:masterClrMapping/>
  </p:clrMapOvr>
  <mc:AlternateContent xmlns:mc="http://schemas.openxmlformats.org/markup-compatibility/2006" xmlns:p14="http://schemas.microsoft.com/office/powerpoint/2010/main">
    <mc:Choice Requires="p14">
      <p:transition spd="slow" p14:dur="2000" advTm="23246"/>
    </mc:Choice>
    <mc:Fallback xmlns="">
      <p:transition spd="slow" advTm="23246"/>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Knowledge processes – </a:t>
            </a:r>
            <a:r>
              <a:rPr lang="en-US" sz="2400" dirty="0" err="1" smtClean="0"/>
              <a:t>Alavi</a:t>
            </a:r>
            <a:r>
              <a:rPr lang="en-US" sz="2400" dirty="0" smtClean="0"/>
              <a:t> &amp; </a:t>
            </a:r>
            <a:r>
              <a:rPr lang="en-US" sz="2400" dirty="0" err="1" smtClean="0"/>
              <a:t>Leidner</a:t>
            </a:r>
            <a:endParaRPr lang="sv-SE" sz="2400" dirty="0"/>
          </a:p>
        </p:txBody>
      </p:sp>
      <p:sp>
        <p:nvSpPr>
          <p:cNvPr id="3" name="Content Placeholder 2"/>
          <p:cNvSpPr>
            <a:spLocks noGrp="1"/>
          </p:cNvSpPr>
          <p:nvPr>
            <p:ph idx="1"/>
          </p:nvPr>
        </p:nvSpPr>
        <p:spPr>
          <a:xfrm>
            <a:off x="855673" y="1028467"/>
            <a:ext cx="7938898" cy="885377"/>
          </a:xfrm>
        </p:spPr>
        <p:txBody>
          <a:bodyPr>
            <a:noAutofit/>
          </a:bodyPr>
          <a:lstStyle/>
          <a:p>
            <a:r>
              <a:rPr lang="en-US" sz="1600" dirty="0" err="1"/>
              <a:t>Alavi</a:t>
            </a:r>
            <a:r>
              <a:rPr lang="en-US" sz="1600" dirty="0"/>
              <a:t> &amp; </a:t>
            </a:r>
            <a:r>
              <a:rPr lang="en-US" sz="1600" dirty="0" err="1" smtClean="0"/>
              <a:t>Leidner</a:t>
            </a:r>
            <a:r>
              <a:rPr lang="en-US" sz="1600" dirty="0" smtClean="0"/>
              <a:t> (2001) emphasize the three knowledge activities/processes for categorizing four different types of tools</a:t>
            </a:r>
          </a:p>
          <a:p>
            <a:pPr lvl="1">
              <a:buNone/>
            </a:pPr>
            <a:r>
              <a:rPr lang="sv-SE" sz="1500" dirty="0" smtClean="0"/>
              <a:t> </a:t>
            </a:r>
            <a:endParaRPr lang="sv-SE" sz="1500" dirty="0"/>
          </a:p>
        </p:txBody>
      </p:sp>
      <p:sp>
        <p:nvSpPr>
          <p:cNvPr id="6" name="Rectangle 5"/>
          <p:cNvSpPr/>
          <p:nvPr/>
        </p:nvSpPr>
        <p:spPr>
          <a:xfrm>
            <a:off x="1283344" y="2194393"/>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7" name="TextBox 6"/>
          <p:cNvSpPr txBox="1"/>
          <p:nvPr/>
        </p:nvSpPr>
        <p:spPr>
          <a:xfrm>
            <a:off x="1341677" y="2283796"/>
            <a:ext cx="1828801" cy="307777"/>
          </a:xfrm>
          <a:prstGeom prst="rect">
            <a:avLst/>
          </a:prstGeom>
          <a:noFill/>
        </p:spPr>
        <p:txBody>
          <a:bodyPr wrap="square" rtlCol="0">
            <a:spAutoFit/>
          </a:bodyPr>
          <a:lstStyle/>
          <a:p>
            <a:r>
              <a:rPr lang="sv-SE" sz="1400" dirty="0" smtClean="0"/>
              <a:t>Knowledge creation</a:t>
            </a:r>
            <a:endParaRPr lang="sv-SE" sz="1400" dirty="0"/>
          </a:p>
        </p:txBody>
      </p:sp>
      <p:sp>
        <p:nvSpPr>
          <p:cNvPr id="8" name="Rectangle 7"/>
          <p:cNvSpPr/>
          <p:nvPr/>
        </p:nvSpPr>
        <p:spPr>
          <a:xfrm>
            <a:off x="3170479" y="2193245"/>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 name="TextBox 8"/>
          <p:cNvSpPr txBox="1"/>
          <p:nvPr/>
        </p:nvSpPr>
        <p:spPr>
          <a:xfrm>
            <a:off x="3307112" y="2162863"/>
            <a:ext cx="1828801" cy="523220"/>
          </a:xfrm>
          <a:prstGeom prst="rect">
            <a:avLst/>
          </a:prstGeom>
          <a:noFill/>
        </p:spPr>
        <p:txBody>
          <a:bodyPr wrap="square" rtlCol="0">
            <a:spAutoFit/>
          </a:bodyPr>
          <a:lstStyle/>
          <a:p>
            <a:r>
              <a:rPr lang="sv-SE" sz="1400" dirty="0" smtClean="0"/>
              <a:t>Knowledge storage and retrieval</a:t>
            </a:r>
            <a:endParaRPr lang="sv-SE" sz="1400" dirty="0"/>
          </a:p>
        </p:txBody>
      </p:sp>
      <p:sp>
        <p:nvSpPr>
          <p:cNvPr id="10" name="Rectangle 9"/>
          <p:cNvSpPr/>
          <p:nvPr/>
        </p:nvSpPr>
        <p:spPr>
          <a:xfrm>
            <a:off x="5078636" y="2197723"/>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1" name="TextBox 10"/>
          <p:cNvSpPr txBox="1"/>
          <p:nvPr/>
        </p:nvSpPr>
        <p:spPr>
          <a:xfrm>
            <a:off x="5147480" y="2275062"/>
            <a:ext cx="1828801" cy="307777"/>
          </a:xfrm>
          <a:prstGeom prst="rect">
            <a:avLst/>
          </a:prstGeom>
          <a:noFill/>
        </p:spPr>
        <p:txBody>
          <a:bodyPr wrap="square" rtlCol="0">
            <a:spAutoFit/>
          </a:bodyPr>
          <a:lstStyle/>
          <a:p>
            <a:r>
              <a:rPr lang="sv-SE" sz="1400" dirty="0" smtClean="0"/>
              <a:t>Knowledge transfer</a:t>
            </a:r>
            <a:endParaRPr lang="sv-SE" sz="1400" dirty="0"/>
          </a:p>
        </p:txBody>
      </p:sp>
      <p:sp>
        <p:nvSpPr>
          <p:cNvPr id="18" name="Rectangle 17"/>
          <p:cNvSpPr/>
          <p:nvPr/>
        </p:nvSpPr>
        <p:spPr>
          <a:xfrm>
            <a:off x="6986792" y="2203092"/>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9" name="TextBox 18"/>
          <p:cNvSpPr txBox="1"/>
          <p:nvPr/>
        </p:nvSpPr>
        <p:spPr>
          <a:xfrm>
            <a:off x="6965770" y="2267876"/>
            <a:ext cx="1828801" cy="307777"/>
          </a:xfrm>
          <a:prstGeom prst="rect">
            <a:avLst/>
          </a:prstGeom>
          <a:noFill/>
        </p:spPr>
        <p:txBody>
          <a:bodyPr wrap="square" rtlCol="0">
            <a:spAutoFit/>
          </a:bodyPr>
          <a:lstStyle/>
          <a:p>
            <a:r>
              <a:rPr lang="sv-SE" sz="1400" dirty="0" smtClean="0"/>
              <a:t>Knowledge application</a:t>
            </a:r>
            <a:endParaRPr lang="sv-SE" sz="1400" dirty="0"/>
          </a:p>
        </p:txBody>
      </p:sp>
      <p:sp>
        <p:nvSpPr>
          <p:cNvPr id="4" name="TextBox 3"/>
          <p:cNvSpPr txBox="1"/>
          <p:nvPr/>
        </p:nvSpPr>
        <p:spPr>
          <a:xfrm>
            <a:off x="33695" y="2897281"/>
            <a:ext cx="1249649" cy="461665"/>
          </a:xfrm>
          <a:prstGeom prst="rect">
            <a:avLst/>
          </a:prstGeom>
          <a:noFill/>
        </p:spPr>
        <p:txBody>
          <a:bodyPr wrap="square" rtlCol="0">
            <a:spAutoFit/>
          </a:bodyPr>
          <a:lstStyle/>
          <a:p>
            <a:r>
              <a:rPr lang="sv-SE" sz="1200" b="1" i="1" dirty="0" smtClean="0"/>
              <a:t>KM systems/tools:</a:t>
            </a:r>
            <a:endParaRPr lang="sv-SE" sz="1200" b="1" i="1" dirty="0"/>
          </a:p>
        </p:txBody>
      </p:sp>
      <p:sp>
        <p:nvSpPr>
          <p:cNvPr id="12" name="TextBox 11"/>
          <p:cNvSpPr txBox="1"/>
          <p:nvPr/>
        </p:nvSpPr>
        <p:spPr>
          <a:xfrm>
            <a:off x="1178240" y="2884848"/>
            <a:ext cx="1018164" cy="276999"/>
          </a:xfrm>
          <a:prstGeom prst="rect">
            <a:avLst/>
          </a:prstGeom>
          <a:noFill/>
        </p:spPr>
        <p:txBody>
          <a:bodyPr wrap="none" rtlCol="0">
            <a:spAutoFit/>
          </a:bodyPr>
          <a:lstStyle/>
          <a:p>
            <a:r>
              <a:rPr lang="sv-SE" sz="1200" dirty="0" smtClean="0"/>
              <a:t>- Data mining</a:t>
            </a:r>
            <a:endParaRPr lang="sv-SE" sz="1200" dirty="0"/>
          </a:p>
        </p:txBody>
      </p:sp>
      <p:sp>
        <p:nvSpPr>
          <p:cNvPr id="16" name="TextBox 15"/>
          <p:cNvSpPr txBox="1"/>
          <p:nvPr/>
        </p:nvSpPr>
        <p:spPr>
          <a:xfrm>
            <a:off x="3070102" y="2884953"/>
            <a:ext cx="1867420" cy="276999"/>
          </a:xfrm>
          <a:prstGeom prst="rect">
            <a:avLst/>
          </a:prstGeom>
          <a:noFill/>
        </p:spPr>
        <p:txBody>
          <a:bodyPr wrap="square" rtlCol="0">
            <a:spAutoFit/>
          </a:bodyPr>
          <a:lstStyle/>
          <a:p>
            <a:r>
              <a:rPr lang="sv-SE" sz="1200" dirty="0" smtClean="0"/>
              <a:t>- Electronic bulletin boards</a:t>
            </a:r>
            <a:endParaRPr lang="sv-SE" sz="1200" dirty="0"/>
          </a:p>
        </p:txBody>
      </p:sp>
      <p:sp>
        <p:nvSpPr>
          <p:cNvPr id="17" name="TextBox 16"/>
          <p:cNvSpPr txBox="1"/>
          <p:nvPr/>
        </p:nvSpPr>
        <p:spPr>
          <a:xfrm>
            <a:off x="3089589" y="3101642"/>
            <a:ext cx="1631537" cy="276999"/>
          </a:xfrm>
          <a:prstGeom prst="rect">
            <a:avLst/>
          </a:prstGeom>
          <a:noFill/>
        </p:spPr>
        <p:txBody>
          <a:bodyPr wrap="none" rtlCol="0">
            <a:spAutoFit/>
          </a:bodyPr>
          <a:lstStyle/>
          <a:p>
            <a:r>
              <a:rPr lang="sv-SE" sz="1200" dirty="0" smtClean="0"/>
              <a:t>- Knowledge repository</a:t>
            </a:r>
          </a:p>
        </p:txBody>
      </p:sp>
      <p:sp>
        <p:nvSpPr>
          <p:cNvPr id="20" name="TextBox 19"/>
          <p:cNvSpPr txBox="1"/>
          <p:nvPr/>
        </p:nvSpPr>
        <p:spPr>
          <a:xfrm>
            <a:off x="4984043" y="2870810"/>
            <a:ext cx="1918667" cy="276999"/>
          </a:xfrm>
          <a:prstGeom prst="rect">
            <a:avLst/>
          </a:prstGeom>
          <a:noFill/>
        </p:spPr>
        <p:txBody>
          <a:bodyPr wrap="square" rtlCol="0">
            <a:spAutoFit/>
          </a:bodyPr>
          <a:lstStyle/>
          <a:p>
            <a:r>
              <a:rPr lang="sv-SE" sz="1200" dirty="0" smtClean="0"/>
              <a:t>- Electronic bulletin boards</a:t>
            </a:r>
            <a:endParaRPr lang="sv-SE" sz="1200" dirty="0"/>
          </a:p>
        </p:txBody>
      </p:sp>
      <p:sp>
        <p:nvSpPr>
          <p:cNvPr id="21" name="TextBox 20"/>
          <p:cNvSpPr txBox="1"/>
          <p:nvPr/>
        </p:nvSpPr>
        <p:spPr>
          <a:xfrm>
            <a:off x="4984046" y="3096415"/>
            <a:ext cx="1866332" cy="276999"/>
          </a:xfrm>
          <a:prstGeom prst="rect">
            <a:avLst/>
          </a:prstGeom>
          <a:noFill/>
        </p:spPr>
        <p:txBody>
          <a:bodyPr wrap="square" rtlCol="0">
            <a:spAutoFit/>
          </a:bodyPr>
          <a:lstStyle/>
          <a:p>
            <a:r>
              <a:rPr lang="sv-SE" sz="1200" dirty="0" smtClean="0"/>
              <a:t>- Discussion forum</a:t>
            </a:r>
            <a:endParaRPr lang="sv-SE" sz="1200" dirty="0"/>
          </a:p>
        </p:txBody>
      </p:sp>
      <p:sp>
        <p:nvSpPr>
          <p:cNvPr id="22" name="TextBox 21"/>
          <p:cNvSpPr txBox="1"/>
          <p:nvPr/>
        </p:nvSpPr>
        <p:spPr>
          <a:xfrm>
            <a:off x="4984046" y="3313137"/>
            <a:ext cx="1658018" cy="276999"/>
          </a:xfrm>
          <a:prstGeom prst="rect">
            <a:avLst/>
          </a:prstGeom>
          <a:noFill/>
        </p:spPr>
        <p:txBody>
          <a:bodyPr wrap="none" rtlCol="0">
            <a:spAutoFit/>
          </a:bodyPr>
          <a:lstStyle/>
          <a:p>
            <a:r>
              <a:rPr lang="sv-SE" sz="1200" dirty="0" smtClean="0"/>
              <a:t>- Knowledge directories</a:t>
            </a:r>
            <a:endParaRPr lang="sv-SE" sz="1200" dirty="0"/>
          </a:p>
        </p:txBody>
      </p:sp>
      <p:sp>
        <p:nvSpPr>
          <p:cNvPr id="23" name="TextBox 22"/>
          <p:cNvSpPr txBox="1"/>
          <p:nvPr/>
        </p:nvSpPr>
        <p:spPr>
          <a:xfrm>
            <a:off x="6881688" y="2848766"/>
            <a:ext cx="1201419" cy="276999"/>
          </a:xfrm>
          <a:prstGeom prst="rect">
            <a:avLst/>
          </a:prstGeom>
          <a:noFill/>
        </p:spPr>
        <p:txBody>
          <a:bodyPr wrap="none" rtlCol="0">
            <a:spAutoFit/>
          </a:bodyPr>
          <a:lstStyle/>
          <a:p>
            <a:r>
              <a:rPr lang="sv-SE" sz="1200" dirty="0" smtClean="0"/>
              <a:t>- Expert systems</a:t>
            </a:r>
            <a:endParaRPr lang="sv-SE" sz="1200" dirty="0"/>
          </a:p>
        </p:txBody>
      </p:sp>
      <p:sp>
        <p:nvSpPr>
          <p:cNvPr id="24" name="TextBox 23"/>
          <p:cNvSpPr txBox="1"/>
          <p:nvPr/>
        </p:nvSpPr>
        <p:spPr>
          <a:xfrm>
            <a:off x="6881688" y="3094381"/>
            <a:ext cx="1345048" cy="276999"/>
          </a:xfrm>
          <a:prstGeom prst="rect">
            <a:avLst/>
          </a:prstGeom>
          <a:noFill/>
        </p:spPr>
        <p:txBody>
          <a:bodyPr wrap="none" rtlCol="0">
            <a:spAutoFit/>
          </a:bodyPr>
          <a:lstStyle/>
          <a:p>
            <a:r>
              <a:rPr lang="sv-SE" sz="1200" dirty="0" smtClean="0"/>
              <a:t>- Workflow system</a:t>
            </a:r>
            <a:endParaRPr lang="sv-SE" sz="1200" dirty="0"/>
          </a:p>
        </p:txBody>
      </p:sp>
      <p:sp>
        <p:nvSpPr>
          <p:cNvPr id="25" name="TextBox 24"/>
          <p:cNvSpPr txBox="1"/>
          <p:nvPr/>
        </p:nvSpPr>
        <p:spPr>
          <a:xfrm>
            <a:off x="3089589" y="3305742"/>
            <a:ext cx="909160" cy="276999"/>
          </a:xfrm>
          <a:prstGeom prst="rect">
            <a:avLst/>
          </a:prstGeom>
          <a:noFill/>
        </p:spPr>
        <p:txBody>
          <a:bodyPr wrap="none" rtlCol="0">
            <a:spAutoFit/>
          </a:bodyPr>
          <a:lstStyle/>
          <a:p>
            <a:r>
              <a:rPr lang="sv-SE" sz="1200" dirty="0" smtClean="0"/>
              <a:t>- Databases</a:t>
            </a:r>
            <a:endParaRPr lang="sv-SE" sz="1200" dirty="0"/>
          </a:p>
        </p:txBody>
      </p:sp>
      <p:sp>
        <p:nvSpPr>
          <p:cNvPr id="28" name="TextBox 27"/>
          <p:cNvSpPr txBox="1"/>
          <p:nvPr/>
        </p:nvSpPr>
        <p:spPr>
          <a:xfrm>
            <a:off x="33695" y="3668833"/>
            <a:ext cx="1249649" cy="276999"/>
          </a:xfrm>
          <a:prstGeom prst="rect">
            <a:avLst/>
          </a:prstGeom>
          <a:noFill/>
        </p:spPr>
        <p:txBody>
          <a:bodyPr wrap="square" rtlCol="0">
            <a:spAutoFit/>
          </a:bodyPr>
          <a:lstStyle/>
          <a:p>
            <a:r>
              <a:rPr lang="sv-SE" sz="1200" b="1" i="1" dirty="0" smtClean="0"/>
              <a:t>IT enables:</a:t>
            </a:r>
            <a:endParaRPr lang="sv-SE" sz="1200" b="1" i="1" dirty="0"/>
          </a:p>
        </p:txBody>
      </p:sp>
      <p:sp>
        <p:nvSpPr>
          <p:cNvPr id="29" name="TextBox 28"/>
          <p:cNvSpPr txBox="1"/>
          <p:nvPr/>
        </p:nvSpPr>
        <p:spPr>
          <a:xfrm>
            <a:off x="1172876" y="3089490"/>
            <a:ext cx="1146596" cy="276999"/>
          </a:xfrm>
          <a:prstGeom prst="rect">
            <a:avLst/>
          </a:prstGeom>
          <a:noFill/>
        </p:spPr>
        <p:txBody>
          <a:bodyPr wrap="none" rtlCol="0">
            <a:spAutoFit/>
          </a:bodyPr>
          <a:lstStyle/>
          <a:p>
            <a:r>
              <a:rPr lang="sv-SE" sz="1200" dirty="0" smtClean="0"/>
              <a:t>- Learning tools</a:t>
            </a:r>
            <a:endParaRPr lang="sv-SE" sz="1200" dirty="0"/>
          </a:p>
        </p:txBody>
      </p:sp>
      <p:sp>
        <p:nvSpPr>
          <p:cNvPr id="30" name="TextBox 29"/>
          <p:cNvSpPr txBox="1"/>
          <p:nvPr/>
        </p:nvSpPr>
        <p:spPr>
          <a:xfrm>
            <a:off x="3097144" y="3695671"/>
            <a:ext cx="1727978" cy="646331"/>
          </a:xfrm>
          <a:prstGeom prst="rect">
            <a:avLst/>
          </a:prstGeom>
          <a:noFill/>
        </p:spPr>
        <p:txBody>
          <a:bodyPr wrap="square" rtlCol="0">
            <a:spAutoFit/>
          </a:bodyPr>
          <a:lstStyle/>
          <a:p>
            <a:r>
              <a:rPr lang="sv-SE" sz="1200" dirty="0" smtClean="0"/>
              <a:t>- Support of individual and organizational knowledge</a:t>
            </a:r>
            <a:endParaRPr lang="sv-SE" sz="1200" dirty="0"/>
          </a:p>
        </p:txBody>
      </p:sp>
      <p:sp>
        <p:nvSpPr>
          <p:cNvPr id="31" name="TextBox 30"/>
          <p:cNvSpPr txBox="1"/>
          <p:nvPr/>
        </p:nvSpPr>
        <p:spPr>
          <a:xfrm>
            <a:off x="3089589" y="4284976"/>
            <a:ext cx="1727978" cy="461665"/>
          </a:xfrm>
          <a:prstGeom prst="rect">
            <a:avLst/>
          </a:prstGeom>
          <a:noFill/>
        </p:spPr>
        <p:txBody>
          <a:bodyPr wrap="square" rtlCol="0">
            <a:spAutoFit/>
          </a:bodyPr>
          <a:lstStyle/>
          <a:p>
            <a:r>
              <a:rPr lang="sv-SE" sz="1200" dirty="0" smtClean="0"/>
              <a:t>- Inter-group knowledge access</a:t>
            </a:r>
            <a:endParaRPr lang="sv-SE" sz="1200" dirty="0"/>
          </a:p>
        </p:txBody>
      </p:sp>
      <p:sp>
        <p:nvSpPr>
          <p:cNvPr id="34" name="TextBox 33"/>
          <p:cNvSpPr txBox="1"/>
          <p:nvPr/>
        </p:nvSpPr>
        <p:spPr>
          <a:xfrm>
            <a:off x="1179697" y="3677428"/>
            <a:ext cx="1727978" cy="461665"/>
          </a:xfrm>
          <a:prstGeom prst="rect">
            <a:avLst/>
          </a:prstGeom>
          <a:noFill/>
        </p:spPr>
        <p:txBody>
          <a:bodyPr wrap="square" rtlCol="0">
            <a:spAutoFit/>
          </a:bodyPr>
          <a:lstStyle/>
          <a:p>
            <a:r>
              <a:rPr lang="sv-SE" sz="1200" dirty="0" smtClean="0"/>
              <a:t>- Combining new sources of knowledge</a:t>
            </a:r>
            <a:endParaRPr lang="sv-SE" sz="1200" dirty="0"/>
          </a:p>
        </p:txBody>
      </p:sp>
      <p:sp>
        <p:nvSpPr>
          <p:cNvPr id="35" name="TextBox 34"/>
          <p:cNvSpPr txBox="1"/>
          <p:nvPr/>
        </p:nvSpPr>
        <p:spPr>
          <a:xfrm>
            <a:off x="1174853" y="4080759"/>
            <a:ext cx="1727978" cy="276999"/>
          </a:xfrm>
          <a:prstGeom prst="rect">
            <a:avLst/>
          </a:prstGeom>
          <a:noFill/>
        </p:spPr>
        <p:txBody>
          <a:bodyPr wrap="square" rtlCol="0">
            <a:spAutoFit/>
          </a:bodyPr>
          <a:lstStyle/>
          <a:p>
            <a:r>
              <a:rPr lang="sv-SE" sz="1200" dirty="0" smtClean="0"/>
              <a:t>- Just in time learning</a:t>
            </a:r>
            <a:endParaRPr lang="sv-SE" sz="1200" dirty="0"/>
          </a:p>
        </p:txBody>
      </p:sp>
      <p:sp>
        <p:nvSpPr>
          <p:cNvPr id="36" name="TextBox 35"/>
          <p:cNvSpPr txBox="1"/>
          <p:nvPr/>
        </p:nvSpPr>
        <p:spPr>
          <a:xfrm>
            <a:off x="4994261" y="3658885"/>
            <a:ext cx="1727978" cy="461665"/>
          </a:xfrm>
          <a:prstGeom prst="rect">
            <a:avLst/>
          </a:prstGeom>
          <a:noFill/>
        </p:spPr>
        <p:txBody>
          <a:bodyPr wrap="square" rtlCol="0">
            <a:spAutoFit/>
          </a:bodyPr>
          <a:lstStyle/>
          <a:p>
            <a:r>
              <a:rPr lang="sv-SE" sz="1200" dirty="0" smtClean="0"/>
              <a:t>- More extensive external network</a:t>
            </a:r>
            <a:endParaRPr lang="sv-SE" sz="1200" dirty="0"/>
          </a:p>
        </p:txBody>
      </p:sp>
      <p:sp>
        <p:nvSpPr>
          <p:cNvPr id="37" name="TextBox 36"/>
          <p:cNvSpPr txBox="1"/>
          <p:nvPr/>
        </p:nvSpPr>
        <p:spPr>
          <a:xfrm>
            <a:off x="4945865" y="4080759"/>
            <a:ext cx="1727978" cy="461665"/>
          </a:xfrm>
          <a:prstGeom prst="rect">
            <a:avLst/>
          </a:prstGeom>
          <a:noFill/>
        </p:spPr>
        <p:txBody>
          <a:bodyPr wrap="square" rtlCol="0">
            <a:spAutoFit/>
          </a:bodyPr>
          <a:lstStyle/>
          <a:p>
            <a:r>
              <a:rPr lang="sv-SE" sz="1200" dirty="0" smtClean="0"/>
              <a:t>- More communication channels</a:t>
            </a:r>
            <a:endParaRPr lang="sv-SE" sz="1200" dirty="0"/>
          </a:p>
        </p:txBody>
      </p:sp>
      <p:sp>
        <p:nvSpPr>
          <p:cNvPr id="38" name="TextBox 37"/>
          <p:cNvSpPr txBox="1"/>
          <p:nvPr/>
        </p:nvSpPr>
        <p:spPr>
          <a:xfrm>
            <a:off x="6892196" y="3670175"/>
            <a:ext cx="1727978" cy="646331"/>
          </a:xfrm>
          <a:prstGeom prst="rect">
            <a:avLst/>
          </a:prstGeom>
          <a:noFill/>
        </p:spPr>
        <p:txBody>
          <a:bodyPr wrap="square" rtlCol="0">
            <a:spAutoFit/>
          </a:bodyPr>
          <a:lstStyle/>
          <a:p>
            <a:r>
              <a:rPr lang="sv-SE" sz="1200" dirty="0" smtClean="0"/>
              <a:t>- Knowledge can be applied in many locations</a:t>
            </a:r>
            <a:endParaRPr lang="sv-SE" sz="1200" dirty="0"/>
          </a:p>
        </p:txBody>
      </p:sp>
      <p:sp>
        <p:nvSpPr>
          <p:cNvPr id="39" name="TextBox 38"/>
          <p:cNvSpPr txBox="1"/>
          <p:nvPr/>
        </p:nvSpPr>
        <p:spPr>
          <a:xfrm>
            <a:off x="6911077" y="4232676"/>
            <a:ext cx="1727978" cy="646331"/>
          </a:xfrm>
          <a:prstGeom prst="rect">
            <a:avLst/>
          </a:prstGeom>
          <a:noFill/>
        </p:spPr>
        <p:txBody>
          <a:bodyPr wrap="square" rtlCol="0">
            <a:spAutoFit/>
          </a:bodyPr>
          <a:lstStyle/>
          <a:p>
            <a:r>
              <a:rPr lang="sv-SE" sz="1200" dirty="0" smtClean="0"/>
              <a:t>- More rapid application of knowledge through workflow automation </a:t>
            </a:r>
            <a:endParaRPr lang="sv-SE" sz="1200" dirty="0"/>
          </a:p>
        </p:txBody>
      </p:sp>
      <p:sp>
        <p:nvSpPr>
          <p:cNvPr id="40" name="TextBox 39"/>
          <p:cNvSpPr txBox="1"/>
          <p:nvPr/>
        </p:nvSpPr>
        <p:spPr>
          <a:xfrm>
            <a:off x="4970063" y="4524312"/>
            <a:ext cx="1727978" cy="461665"/>
          </a:xfrm>
          <a:prstGeom prst="rect">
            <a:avLst/>
          </a:prstGeom>
          <a:noFill/>
        </p:spPr>
        <p:txBody>
          <a:bodyPr wrap="square" rtlCol="0">
            <a:spAutoFit/>
          </a:bodyPr>
          <a:lstStyle/>
          <a:p>
            <a:r>
              <a:rPr lang="sv-SE" sz="1200" dirty="0" smtClean="0"/>
              <a:t>- Faster access to knowledge sources</a:t>
            </a:r>
            <a:endParaRPr lang="sv-SE" sz="1200" dirty="0"/>
          </a:p>
        </p:txBody>
      </p:sp>
    </p:spTree>
    <p:extLst>
      <p:ext uri="{BB962C8B-B14F-4D97-AF65-F5344CB8AC3E}">
        <p14:creationId xmlns:p14="http://schemas.microsoft.com/office/powerpoint/2010/main" val="1042143886"/>
      </p:ext>
    </p:extLst>
  </p:cSld>
  <p:clrMapOvr>
    <a:masterClrMapping/>
  </p:clrMapOvr>
  <mc:AlternateContent xmlns:mc="http://schemas.openxmlformats.org/markup-compatibility/2006" xmlns:p14="http://schemas.microsoft.com/office/powerpoint/2010/main">
    <mc:Choice Requires="p14">
      <p:transition spd="slow" p14:dur="2000" advTm="23246"/>
    </mc:Choice>
    <mc:Fallback xmlns="">
      <p:transition spd="slow" advTm="23246"/>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Knowledge processes – </a:t>
            </a:r>
            <a:r>
              <a:rPr lang="en-US" sz="2400" dirty="0" err="1" smtClean="0"/>
              <a:t>Dalkir</a:t>
            </a:r>
            <a:endParaRPr lang="sv-SE" sz="2400" dirty="0"/>
          </a:p>
        </p:txBody>
      </p:sp>
      <p:sp>
        <p:nvSpPr>
          <p:cNvPr id="3" name="Content Placeholder 2"/>
          <p:cNvSpPr>
            <a:spLocks noGrp="1"/>
          </p:cNvSpPr>
          <p:nvPr>
            <p:ph idx="1"/>
          </p:nvPr>
        </p:nvSpPr>
        <p:spPr>
          <a:xfrm>
            <a:off x="855673" y="1224234"/>
            <a:ext cx="7938898" cy="4299942"/>
          </a:xfrm>
        </p:spPr>
        <p:txBody>
          <a:bodyPr>
            <a:noAutofit/>
          </a:bodyPr>
          <a:lstStyle/>
          <a:p>
            <a:r>
              <a:rPr lang="en-US" sz="1600" dirty="0" err="1" smtClean="0"/>
              <a:t>Dalkir</a:t>
            </a:r>
            <a:r>
              <a:rPr lang="en-US" sz="1600" dirty="0" smtClean="0"/>
              <a:t> (2011) emphasize three knowledge activities/processes, similar to the ones by </a:t>
            </a:r>
            <a:r>
              <a:rPr lang="en-US" sz="1600" dirty="0" err="1" smtClean="0"/>
              <a:t>Alavi</a:t>
            </a:r>
            <a:r>
              <a:rPr lang="en-US" sz="1600" dirty="0" smtClean="0"/>
              <a:t> &amp; </a:t>
            </a:r>
            <a:r>
              <a:rPr lang="en-US" sz="1600" dirty="0" err="1" smtClean="0"/>
              <a:t>Leidner</a:t>
            </a:r>
            <a:r>
              <a:rPr lang="en-US" sz="1600" dirty="0" smtClean="0"/>
              <a:t> (2001)</a:t>
            </a:r>
          </a:p>
          <a:p>
            <a:endParaRPr lang="sv-SE" sz="1500" dirty="0"/>
          </a:p>
          <a:p>
            <a:pPr lvl="1">
              <a:buNone/>
            </a:pPr>
            <a:r>
              <a:rPr lang="sv-SE" sz="1500" dirty="0"/>
              <a:t> </a:t>
            </a:r>
          </a:p>
        </p:txBody>
      </p:sp>
      <p:sp>
        <p:nvSpPr>
          <p:cNvPr id="5" name="TextBox 4"/>
          <p:cNvSpPr txBox="1"/>
          <p:nvPr/>
        </p:nvSpPr>
        <p:spPr>
          <a:xfrm>
            <a:off x="752345" y="4469072"/>
            <a:ext cx="8145554" cy="761747"/>
          </a:xfrm>
          <a:prstGeom prst="rect">
            <a:avLst/>
          </a:prstGeom>
          <a:noFill/>
        </p:spPr>
        <p:txBody>
          <a:bodyPr wrap="square" rtlCol="0">
            <a:spAutoFit/>
          </a:bodyPr>
          <a:lstStyle/>
          <a:p>
            <a:r>
              <a:rPr lang="en-US" sz="1500" dirty="0"/>
              <a:t>[</a:t>
            </a:r>
            <a:r>
              <a:rPr lang="en-US" sz="1500" dirty="0" err="1"/>
              <a:t>Alavi</a:t>
            </a:r>
            <a:r>
              <a:rPr lang="en-US" sz="1500" dirty="0"/>
              <a:t>, M. and </a:t>
            </a:r>
            <a:r>
              <a:rPr lang="en-US" sz="1500" dirty="0" err="1"/>
              <a:t>Leidner</a:t>
            </a:r>
            <a:r>
              <a:rPr lang="en-US" sz="1500" dirty="0"/>
              <a:t>, D.E. (2001). Review: Knowledge management and knowledge management systems: Conceptual foundations and research issues. MIS Quarterly, 25, (1), 107-136.]</a:t>
            </a:r>
          </a:p>
          <a:p>
            <a:endParaRPr lang="sv-SE" sz="1350" dirty="0"/>
          </a:p>
        </p:txBody>
      </p:sp>
      <p:sp>
        <p:nvSpPr>
          <p:cNvPr id="4" name="Rectangle 3"/>
          <p:cNvSpPr/>
          <p:nvPr/>
        </p:nvSpPr>
        <p:spPr>
          <a:xfrm>
            <a:off x="1737927" y="2623721"/>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6" name="TextBox 5"/>
          <p:cNvSpPr txBox="1"/>
          <p:nvPr/>
        </p:nvSpPr>
        <p:spPr>
          <a:xfrm>
            <a:off x="1874560" y="2593339"/>
            <a:ext cx="1828801" cy="523220"/>
          </a:xfrm>
          <a:prstGeom prst="rect">
            <a:avLst/>
          </a:prstGeom>
          <a:noFill/>
        </p:spPr>
        <p:txBody>
          <a:bodyPr wrap="square" rtlCol="0">
            <a:spAutoFit/>
          </a:bodyPr>
          <a:lstStyle/>
          <a:p>
            <a:r>
              <a:rPr lang="sv-SE" sz="1400" dirty="0" smtClean="0"/>
              <a:t>Knowledge capture and/or creation</a:t>
            </a:r>
            <a:endParaRPr lang="sv-SE" sz="1400" dirty="0"/>
          </a:p>
        </p:txBody>
      </p:sp>
      <p:sp>
        <p:nvSpPr>
          <p:cNvPr id="7" name="Rectangle 6"/>
          <p:cNvSpPr/>
          <p:nvPr/>
        </p:nvSpPr>
        <p:spPr>
          <a:xfrm>
            <a:off x="5120965" y="2593339"/>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8" name="TextBox 7"/>
          <p:cNvSpPr txBox="1"/>
          <p:nvPr/>
        </p:nvSpPr>
        <p:spPr>
          <a:xfrm>
            <a:off x="5257598" y="2562957"/>
            <a:ext cx="1828801" cy="523220"/>
          </a:xfrm>
          <a:prstGeom prst="rect">
            <a:avLst/>
          </a:prstGeom>
          <a:noFill/>
        </p:spPr>
        <p:txBody>
          <a:bodyPr wrap="square" rtlCol="0">
            <a:spAutoFit/>
          </a:bodyPr>
          <a:lstStyle/>
          <a:p>
            <a:r>
              <a:rPr lang="sv-SE" sz="1400" dirty="0" smtClean="0"/>
              <a:t>Knowledge sharing and dissemination</a:t>
            </a:r>
            <a:endParaRPr lang="sv-SE" sz="1400" dirty="0"/>
          </a:p>
        </p:txBody>
      </p:sp>
      <p:sp>
        <p:nvSpPr>
          <p:cNvPr id="9" name="Rectangle 8"/>
          <p:cNvSpPr/>
          <p:nvPr/>
        </p:nvSpPr>
        <p:spPr>
          <a:xfrm>
            <a:off x="3545707" y="3682877"/>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0" name="TextBox 9"/>
          <p:cNvSpPr txBox="1"/>
          <p:nvPr/>
        </p:nvSpPr>
        <p:spPr>
          <a:xfrm>
            <a:off x="3524685" y="3652495"/>
            <a:ext cx="1828801" cy="523220"/>
          </a:xfrm>
          <a:prstGeom prst="rect">
            <a:avLst/>
          </a:prstGeom>
          <a:noFill/>
        </p:spPr>
        <p:txBody>
          <a:bodyPr wrap="square" rtlCol="0">
            <a:spAutoFit/>
          </a:bodyPr>
          <a:lstStyle/>
          <a:p>
            <a:r>
              <a:rPr lang="sv-SE" sz="1400" dirty="0" smtClean="0"/>
              <a:t>Knowledge acquisition and appliction</a:t>
            </a:r>
            <a:endParaRPr lang="sv-SE" sz="1400" dirty="0"/>
          </a:p>
        </p:txBody>
      </p:sp>
      <p:sp>
        <p:nvSpPr>
          <p:cNvPr id="11" name="Curved Left Arrow 10"/>
          <p:cNvSpPr/>
          <p:nvPr/>
        </p:nvSpPr>
        <p:spPr>
          <a:xfrm rot="16200000">
            <a:off x="4214310" y="1947639"/>
            <a:ext cx="300470" cy="105169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350" dirty="0">
                <a:solidFill>
                  <a:schemeClr val="tx1"/>
                </a:solidFill>
              </a:rPr>
              <a:t>  </a:t>
            </a:r>
          </a:p>
        </p:txBody>
      </p:sp>
      <p:sp>
        <p:nvSpPr>
          <p:cNvPr id="12" name="Curved Left Arrow 11"/>
          <p:cNvSpPr/>
          <p:nvPr/>
        </p:nvSpPr>
        <p:spPr>
          <a:xfrm rot="1608914">
            <a:off x="5864109" y="3245931"/>
            <a:ext cx="300470" cy="77171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350" dirty="0">
                <a:solidFill>
                  <a:schemeClr val="tx1"/>
                </a:solidFill>
              </a:rPr>
              <a:t>  </a:t>
            </a:r>
          </a:p>
        </p:txBody>
      </p:sp>
      <p:sp>
        <p:nvSpPr>
          <p:cNvPr id="13" name="Curved Left Arrow 12"/>
          <p:cNvSpPr/>
          <p:nvPr/>
        </p:nvSpPr>
        <p:spPr>
          <a:xfrm rot="7486083">
            <a:off x="2517502" y="3327401"/>
            <a:ext cx="300470" cy="77171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350" dirty="0">
                <a:solidFill>
                  <a:schemeClr val="tx1"/>
                </a:solidFill>
              </a:rPr>
              <a:t>  </a:t>
            </a:r>
          </a:p>
        </p:txBody>
      </p:sp>
      <p:sp>
        <p:nvSpPr>
          <p:cNvPr id="14" name="TextBox 13"/>
          <p:cNvSpPr txBox="1"/>
          <p:nvPr/>
        </p:nvSpPr>
        <p:spPr>
          <a:xfrm>
            <a:off x="3968612" y="2516395"/>
            <a:ext cx="726481" cy="338554"/>
          </a:xfrm>
          <a:prstGeom prst="rect">
            <a:avLst/>
          </a:prstGeom>
          <a:noFill/>
        </p:spPr>
        <p:txBody>
          <a:bodyPr wrap="none" rtlCol="0">
            <a:spAutoFit/>
          </a:bodyPr>
          <a:lstStyle/>
          <a:p>
            <a:r>
              <a:rPr lang="sv-SE" sz="1600" dirty="0" smtClean="0"/>
              <a:t>Assess</a:t>
            </a:r>
            <a:endParaRPr lang="sv-SE" sz="1600" dirty="0"/>
          </a:p>
        </p:txBody>
      </p:sp>
      <p:sp>
        <p:nvSpPr>
          <p:cNvPr id="15" name="TextBox 14"/>
          <p:cNvSpPr txBox="1"/>
          <p:nvPr/>
        </p:nvSpPr>
        <p:spPr>
          <a:xfrm>
            <a:off x="4826122" y="3384074"/>
            <a:ext cx="1309974" cy="338554"/>
          </a:xfrm>
          <a:prstGeom prst="rect">
            <a:avLst/>
          </a:prstGeom>
          <a:noFill/>
        </p:spPr>
        <p:txBody>
          <a:bodyPr wrap="none" rtlCol="0">
            <a:spAutoFit/>
          </a:bodyPr>
          <a:lstStyle/>
          <a:p>
            <a:r>
              <a:rPr lang="sv-SE" sz="1600" dirty="0" smtClean="0"/>
              <a:t>Contextualize</a:t>
            </a:r>
            <a:endParaRPr lang="sv-SE" sz="1600" dirty="0"/>
          </a:p>
        </p:txBody>
      </p:sp>
      <p:sp>
        <p:nvSpPr>
          <p:cNvPr id="16" name="TextBox 15"/>
          <p:cNvSpPr txBox="1"/>
          <p:nvPr/>
        </p:nvSpPr>
        <p:spPr>
          <a:xfrm>
            <a:off x="2600484" y="3367946"/>
            <a:ext cx="796115" cy="338554"/>
          </a:xfrm>
          <a:prstGeom prst="rect">
            <a:avLst/>
          </a:prstGeom>
          <a:noFill/>
        </p:spPr>
        <p:txBody>
          <a:bodyPr wrap="none" rtlCol="0">
            <a:spAutoFit/>
          </a:bodyPr>
          <a:lstStyle/>
          <a:p>
            <a:r>
              <a:rPr lang="sv-SE" sz="1600" dirty="0" smtClean="0"/>
              <a:t>Update</a:t>
            </a:r>
            <a:endParaRPr lang="sv-SE" sz="1600" dirty="0"/>
          </a:p>
        </p:txBody>
      </p:sp>
    </p:spTree>
    <p:extLst>
      <p:ext uri="{BB962C8B-B14F-4D97-AF65-F5344CB8AC3E}">
        <p14:creationId xmlns:p14="http://schemas.microsoft.com/office/powerpoint/2010/main" val="337180723"/>
      </p:ext>
    </p:extLst>
  </p:cSld>
  <p:clrMapOvr>
    <a:masterClrMapping/>
  </p:clrMapOvr>
  <mc:AlternateContent xmlns:mc="http://schemas.openxmlformats.org/markup-compatibility/2006" xmlns:p14="http://schemas.microsoft.com/office/powerpoint/2010/main">
    <mc:Choice Requires="p14">
      <p:transition spd="slow" p14:dur="2000" advTm="23246"/>
    </mc:Choice>
    <mc:Fallback xmlns="">
      <p:transition spd="slow" advTm="2324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400" dirty="0" smtClean="0"/>
              <a:t>Knowledge definitions</a:t>
            </a:r>
            <a:endParaRPr lang="sv-SE" sz="2400" dirty="0"/>
          </a:p>
        </p:txBody>
      </p:sp>
      <p:sp>
        <p:nvSpPr>
          <p:cNvPr id="3" name="Content Placeholder 2"/>
          <p:cNvSpPr>
            <a:spLocks noGrp="1"/>
          </p:cNvSpPr>
          <p:nvPr>
            <p:ph idx="1"/>
          </p:nvPr>
        </p:nvSpPr>
        <p:spPr>
          <a:xfrm>
            <a:off x="792000" y="1224234"/>
            <a:ext cx="8105420" cy="3943350"/>
          </a:xfrm>
        </p:spPr>
        <p:txBody>
          <a:bodyPr>
            <a:normAutofit/>
          </a:bodyPr>
          <a:lstStyle/>
          <a:p>
            <a:r>
              <a:rPr lang="en-US" sz="1600" b="1" dirty="0"/>
              <a:t>Knowledge is defined as a justified belief </a:t>
            </a:r>
            <a:r>
              <a:rPr lang="en-US" sz="1600" b="1" dirty="0" smtClean="0"/>
              <a:t>that increases </a:t>
            </a:r>
            <a:r>
              <a:rPr lang="en-US" sz="1600" b="1" dirty="0"/>
              <a:t>an entity's capacity for effective </a:t>
            </a:r>
            <a:r>
              <a:rPr lang="en-US" sz="1600" b="1" dirty="0" smtClean="0"/>
              <a:t>action </a:t>
            </a:r>
            <a:r>
              <a:rPr lang="sv-SE" sz="1600" b="1" dirty="0" smtClean="0"/>
              <a:t>(Huber </a:t>
            </a:r>
            <a:r>
              <a:rPr lang="sv-SE" sz="1600" b="1" dirty="0"/>
              <a:t>1991; Nonaka 1994</a:t>
            </a:r>
            <a:r>
              <a:rPr lang="sv-SE" sz="1600" b="1" dirty="0" smtClean="0"/>
              <a:t>).</a:t>
            </a:r>
          </a:p>
          <a:p>
            <a:r>
              <a:rPr lang="en-US" sz="1600" b="1" dirty="0"/>
              <a:t>Knowledge has been described as "a state or </a:t>
            </a:r>
            <a:r>
              <a:rPr lang="en-US" sz="1600" b="1" dirty="0" smtClean="0"/>
              <a:t>fact of </a:t>
            </a:r>
            <a:r>
              <a:rPr lang="en-US" sz="1600" b="1" dirty="0"/>
              <a:t>knowing" with knowing being a condition </a:t>
            </a:r>
            <a:r>
              <a:rPr lang="en-US" sz="1600" b="1" dirty="0" smtClean="0"/>
              <a:t>of "</a:t>
            </a:r>
            <a:r>
              <a:rPr lang="en-US" sz="1600" b="1" dirty="0"/>
              <a:t>understanding gained through experience </a:t>
            </a:r>
            <a:r>
              <a:rPr lang="en-US" sz="1600" b="1" dirty="0" smtClean="0"/>
              <a:t>or </a:t>
            </a:r>
            <a:r>
              <a:rPr lang="sv-SE" sz="1600" b="1" dirty="0" smtClean="0"/>
              <a:t>study</a:t>
            </a:r>
            <a:r>
              <a:rPr lang="sv-SE" sz="1600" b="1" dirty="0"/>
              <a:t>;</a:t>
            </a:r>
            <a:endParaRPr lang="sv-SE" sz="1600" dirty="0"/>
          </a:p>
          <a:p>
            <a:pPr marL="0" indent="0">
              <a:buNone/>
            </a:pPr>
            <a:endParaRPr lang="sv-SE" sz="1600" dirty="0"/>
          </a:p>
        </p:txBody>
      </p:sp>
      <p:sp>
        <p:nvSpPr>
          <p:cNvPr id="4" name="Rectangle 3"/>
          <p:cNvSpPr/>
          <p:nvPr/>
        </p:nvSpPr>
        <p:spPr>
          <a:xfrm>
            <a:off x="1076813" y="4534245"/>
            <a:ext cx="7535793" cy="461665"/>
          </a:xfrm>
          <a:prstGeom prst="rect">
            <a:avLst/>
          </a:prstGeom>
        </p:spPr>
        <p:txBody>
          <a:bodyPr wrap="square">
            <a:spAutoFit/>
          </a:bodyPr>
          <a:lstStyle/>
          <a:p>
            <a:r>
              <a:rPr lang="en-US" sz="1200" dirty="0"/>
              <a:t>[</a:t>
            </a:r>
            <a:r>
              <a:rPr lang="en-US" sz="1200" dirty="0" err="1"/>
              <a:t>Alavi</a:t>
            </a:r>
            <a:r>
              <a:rPr lang="en-US" sz="1200" dirty="0"/>
              <a:t>, M. and </a:t>
            </a:r>
            <a:r>
              <a:rPr lang="en-US" sz="1200" dirty="0" err="1"/>
              <a:t>Leidner</a:t>
            </a:r>
            <a:r>
              <a:rPr lang="en-US" sz="1200" dirty="0"/>
              <a:t>, D.E. (2001). Review: Knowledge management and knowledge management systems: Conceptual foundations and research issues. MIS Quarterly, 25, (1), 107-136.]</a:t>
            </a:r>
          </a:p>
        </p:txBody>
      </p:sp>
    </p:spTree>
    <p:extLst>
      <p:ext uri="{BB962C8B-B14F-4D97-AF65-F5344CB8AC3E}">
        <p14:creationId xmlns:p14="http://schemas.microsoft.com/office/powerpoint/2010/main" val="1094587745"/>
      </p:ext>
    </p:extLst>
  </p:cSld>
  <p:clrMapOvr>
    <a:masterClrMapping/>
  </p:clrMapOvr>
  <mc:AlternateContent xmlns:mc="http://schemas.openxmlformats.org/markup-compatibility/2006" xmlns:p14="http://schemas.microsoft.com/office/powerpoint/2010/main">
    <mc:Choice Requires="p14">
      <p:transition spd="slow" p14:dur="2000" advTm="43200"/>
    </mc:Choice>
    <mc:Fallback xmlns="">
      <p:transition spd="slow" advTm="432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Knowledge processes – </a:t>
            </a:r>
            <a:r>
              <a:rPr lang="en-US" sz="2400" dirty="0" err="1" smtClean="0"/>
              <a:t>Alavi</a:t>
            </a:r>
            <a:r>
              <a:rPr lang="en-US" sz="2400" dirty="0" smtClean="0"/>
              <a:t> &amp; </a:t>
            </a:r>
            <a:r>
              <a:rPr lang="en-US" sz="2400" dirty="0" err="1" smtClean="0"/>
              <a:t>Leidner</a:t>
            </a:r>
            <a:endParaRPr lang="sv-SE" sz="2400" dirty="0"/>
          </a:p>
        </p:txBody>
      </p:sp>
      <p:sp>
        <p:nvSpPr>
          <p:cNvPr id="3" name="Content Placeholder 2"/>
          <p:cNvSpPr>
            <a:spLocks noGrp="1"/>
          </p:cNvSpPr>
          <p:nvPr>
            <p:ph idx="1"/>
          </p:nvPr>
        </p:nvSpPr>
        <p:spPr>
          <a:xfrm>
            <a:off x="855673" y="1224234"/>
            <a:ext cx="7938898" cy="4299942"/>
          </a:xfrm>
        </p:spPr>
        <p:txBody>
          <a:bodyPr>
            <a:noAutofit/>
          </a:bodyPr>
          <a:lstStyle/>
          <a:p>
            <a:r>
              <a:rPr lang="en-US" sz="1600" dirty="0" smtClean="0"/>
              <a:t>Knowledge capture and/or creation</a:t>
            </a:r>
          </a:p>
          <a:p>
            <a:r>
              <a:rPr lang="en-US" sz="1600" dirty="0" smtClean="0"/>
              <a:t>Knowledge storage and retrieval</a:t>
            </a:r>
          </a:p>
          <a:p>
            <a:r>
              <a:rPr lang="en-US" sz="1600" dirty="0" smtClean="0"/>
              <a:t>Knowledge acquisition and application</a:t>
            </a:r>
            <a:endParaRPr lang="sv-SE" sz="1500" dirty="0"/>
          </a:p>
          <a:p>
            <a:pPr lvl="1">
              <a:buNone/>
            </a:pPr>
            <a:r>
              <a:rPr lang="sv-SE" sz="1500" dirty="0"/>
              <a:t> </a:t>
            </a:r>
          </a:p>
        </p:txBody>
      </p:sp>
      <p:sp>
        <p:nvSpPr>
          <p:cNvPr id="5" name="TextBox 4"/>
          <p:cNvSpPr txBox="1"/>
          <p:nvPr/>
        </p:nvSpPr>
        <p:spPr>
          <a:xfrm>
            <a:off x="752345" y="4469072"/>
            <a:ext cx="8145554" cy="761747"/>
          </a:xfrm>
          <a:prstGeom prst="rect">
            <a:avLst/>
          </a:prstGeom>
          <a:noFill/>
        </p:spPr>
        <p:txBody>
          <a:bodyPr wrap="square" rtlCol="0">
            <a:spAutoFit/>
          </a:bodyPr>
          <a:lstStyle/>
          <a:p>
            <a:r>
              <a:rPr lang="en-US" sz="1500" dirty="0"/>
              <a:t>[</a:t>
            </a:r>
            <a:r>
              <a:rPr lang="en-US" sz="1500" dirty="0" err="1"/>
              <a:t>Alavi</a:t>
            </a:r>
            <a:r>
              <a:rPr lang="en-US" sz="1500" dirty="0"/>
              <a:t>, M. and </a:t>
            </a:r>
            <a:r>
              <a:rPr lang="en-US" sz="1500" dirty="0" err="1"/>
              <a:t>Leidner</a:t>
            </a:r>
            <a:r>
              <a:rPr lang="en-US" sz="1500" dirty="0"/>
              <a:t>, D.E. (2001). Review: Knowledge management and knowledge management systems: Conceptual foundations and research issues. MIS Quarterly, 25, (1), 107-136.]</a:t>
            </a:r>
          </a:p>
          <a:p>
            <a:endParaRPr lang="sv-SE" sz="1350" dirty="0"/>
          </a:p>
        </p:txBody>
      </p:sp>
    </p:spTree>
    <p:extLst>
      <p:ext uri="{BB962C8B-B14F-4D97-AF65-F5344CB8AC3E}">
        <p14:creationId xmlns:p14="http://schemas.microsoft.com/office/powerpoint/2010/main" val="650816470"/>
      </p:ext>
    </p:extLst>
  </p:cSld>
  <p:clrMapOvr>
    <a:masterClrMapping/>
  </p:clrMapOvr>
  <mc:AlternateContent xmlns:mc="http://schemas.openxmlformats.org/markup-compatibility/2006" xmlns:p14="http://schemas.microsoft.com/office/powerpoint/2010/main">
    <mc:Choice Requires="p14">
      <p:transition spd="slow" p14:dur="2000" advTm="23246"/>
    </mc:Choice>
    <mc:Fallback xmlns="">
      <p:transition spd="slow" advTm="23246"/>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Knowledge processes – </a:t>
            </a:r>
            <a:r>
              <a:rPr lang="en-US" sz="2400" dirty="0" err="1" smtClean="0"/>
              <a:t>Alavi</a:t>
            </a:r>
            <a:r>
              <a:rPr lang="en-US" sz="2400" dirty="0" smtClean="0"/>
              <a:t> &amp; </a:t>
            </a:r>
            <a:r>
              <a:rPr lang="en-US" sz="2400" dirty="0" err="1" smtClean="0"/>
              <a:t>Leidner</a:t>
            </a:r>
            <a:endParaRPr lang="sv-SE" sz="2400" dirty="0"/>
          </a:p>
        </p:txBody>
      </p:sp>
      <p:sp>
        <p:nvSpPr>
          <p:cNvPr id="3" name="Content Placeholder 2"/>
          <p:cNvSpPr>
            <a:spLocks noGrp="1"/>
          </p:cNvSpPr>
          <p:nvPr>
            <p:ph idx="1"/>
          </p:nvPr>
        </p:nvSpPr>
        <p:spPr>
          <a:xfrm>
            <a:off x="855673" y="1224234"/>
            <a:ext cx="7938898" cy="4299942"/>
          </a:xfrm>
        </p:spPr>
        <p:txBody>
          <a:bodyPr>
            <a:noAutofit/>
          </a:bodyPr>
          <a:lstStyle/>
          <a:p>
            <a:r>
              <a:rPr lang="en-US" sz="1600" dirty="0" err="1"/>
              <a:t>Alavi</a:t>
            </a:r>
            <a:r>
              <a:rPr lang="en-US" sz="1600" dirty="0"/>
              <a:t> &amp; </a:t>
            </a:r>
            <a:r>
              <a:rPr lang="en-US" sz="1600" dirty="0" err="1" smtClean="0"/>
              <a:t>Leidner</a:t>
            </a:r>
            <a:r>
              <a:rPr lang="en-US" sz="1600" dirty="0" smtClean="0"/>
              <a:t> (2001) emphasize the three knowledge activities/processes for categorizing four different types of tools</a:t>
            </a:r>
          </a:p>
          <a:p>
            <a:pPr lvl="1">
              <a:buNone/>
            </a:pPr>
            <a:r>
              <a:rPr lang="sv-SE" sz="1500" dirty="0" smtClean="0"/>
              <a:t> </a:t>
            </a:r>
            <a:endParaRPr lang="sv-SE" sz="1500" dirty="0"/>
          </a:p>
        </p:txBody>
      </p:sp>
      <p:sp>
        <p:nvSpPr>
          <p:cNvPr id="6" name="Rectangle 5"/>
          <p:cNvSpPr/>
          <p:nvPr/>
        </p:nvSpPr>
        <p:spPr>
          <a:xfrm>
            <a:off x="1283344" y="2194393"/>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7" name="TextBox 6"/>
          <p:cNvSpPr txBox="1"/>
          <p:nvPr/>
        </p:nvSpPr>
        <p:spPr>
          <a:xfrm>
            <a:off x="1312511" y="2232068"/>
            <a:ext cx="1828801" cy="307777"/>
          </a:xfrm>
          <a:prstGeom prst="rect">
            <a:avLst/>
          </a:prstGeom>
          <a:noFill/>
        </p:spPr>
        <p:txBody>
          <a:bodyPr wrap="square" rtlCol="0">
            <a:spAutoFit/>
          </a:bodyPr>
          <a:lstStyle/>
          <a:p>
            <a:r>
              <a:rPr lang="sv-SE" sz="1400" dirty="0" smtClean="0"/>
              <a:t>Knowledge creation</a:t>
            </a:r>
            <a:endParaRPr lang="sv-SE" sz="1400" dirty="0"/>
          </a:p>
        </p:txBody>
      </p:sp>
      <p:sp>
        <p:nvSpPr>
          <p:cNvPr id="8" name="Rectangle 7"/>
          <p:cNvSpPr/>
          <p:nvPr/>
        </p:nvSpPr>
        <p:spPr>
          <a:xfrm>
            <a:off x="3170479" y="2193245"/>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9" name="TextBox 8"/>
          <p:cNvSpPr txBox="1"/>
          <p:nvPr/>
        </p:nvSpPr>
        <p:spPr>
          <a:xfrm>
            <a:off x="3307112" y="2162863"/>
            <a:ext cx="1828801" cy="523220"/>
          </a:xfrm>
          <a:prstGeom prst="rect">
            <a:avLst/>
          </a:prstGeom>
          <a:noFill/>
        </p:spPr>
        <p:txBody>
          <a:bodyPr wrap="square" rtlCol="0">
            <a:spAutoFit/>
          </a:bodyPr>
          <a:lstStyle/>
          <a:p>
            <a:r>
              <a:rPr lang="sv-SE" sz="1400" dirty="0" smtClean="0"/>
              <a:t>Knowledge storage and retrieval</a:t>
            </a:r>
            <a:endParaRPr lang="sv-SE" sz="1400" dirty="0"/>
          </a:p>
        </p:txBody>
      </p:sp>
      <p:sp>
        <p:nvSpPr>
          <p:cNvPr id="10" name="Rectangle 9"/>
          <p:cNvSpPr/>
          <p:nvPr/>
        </p:nvSpPr>
        <p:spPr>
          <a:xfrm>
            <a:off x="5078636" y="2197723"/>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1" name="TextBox 10"/>
          <p:cNvSpPr txBox="1"/>
          <p:nvPr/>
        </p:nvSpPr>
        <p:spPr>
          <a:xfrm>
            <a:off x="5057614" y="2262507"/>
            <a:ext cx="1828801" cy="307777"/>
          </a:xfrm>
          <a:prstGeom prst="rect">
            <a:avLst/>
          </a:prstGeom>
          <a:noFill/>
        </p:spPr>
        <p:txBody>
          <a:bodyPr wrap="square" rtlCol="0">
            <a:spAutoFit/>
          </a:bodyPr>
          <a:lstStyle/>
          <a:p>
            <a:r>
              <a:rPr lang="sv-SE" sz="1400" dirty="0" smtClean="0"/>
              <a:t>Knowledge transfer</a:t>
            </a:r>
            <a:endParaRPr lang="sv-SE" sz="1400" dirty="0"/>
          </a:p>
        </p:txBody>
      </p:sp>
      <p:sp>
        <p:nvSpPr>
          <p:cNvPr id="18" name="Rectangle 17"/>
          <p:cNvSpPr/>
          <p:nvPr/>
        </p:nvSpPr>
        <p:spPr>
          <a:xfrm>
            <a:off x="6986792" y="2203092"/>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9" name="TextBox 18"/>
          <p:cNvSpPr txBox="1"/>
          <p:nvPr/>
        </p:nvSpPr>
        <p:spPr>
          <a:xfrm>
            <a:off x="6965770" y="2267876"/>
            <a:ext cx="1828801" cy="307777"/>
          </a:xfrm>
          <a:prstGeom prst="rect">
            <a:avLst/>
          </a:prstGeom>
          <a:noFill/>
        </p:spPr>
        <p:txBody>
          <a:bodyPr wrap="square" rtlCol="0">
            <a:spAutoFit/>
          </a:bodyPr>
          <a:lstStyle/>
          <a:p>
            <a:r>
              <a:rPr lang="sv-SE" sz="1400" dirty="0" smtClean="0"/>
              <a:t>Knowledge application</a:t>
            </a:r>
            <a:endParaRPr lang="sv-SE" sz="1400" dirty="0"/>
          </a:p>
        </p:txBody>
      </p:sp>
      <p:sp>
        <p:nvSpPr>
          <p:cNvPr id="13" name="TextBox 12"/>
          <p:cNvSpPr txBox="1"/>
          <p:nvPr/>
        </p:nvSpPr>
        <p:spPr>
          <a:xfrm>
            <a:off x="188720" y="2194036"/>
            <a:ext cx="1111503" cy="461665"/>
          </a:xfrm>
          <a:prstGeom prst="rect">
            <a:avLst/>
          </a:prstGeom>
          <a:noFill/>
        </p:spPr>
        <p:txBody>
          <a:bodyPr wrap="square" rtlCol="0">
            <a:spAutoFit/>
          </a:bodyPr>
          <a:lstStyle/>
          <a:p>
            <a:r>
              <a:rPr lang="en-US" sz="1200" dirty="0" err="1"/>
              <a:t>Alavi</a:t>
            </a:r>
            <a:r>
              <a:rPr lang="en-US" sz="1200" dirty="0"/>
              <a:t> &amp; </a:t>
            </a:r>
            <a:r>
              <a:rPr lang="en-US" sz="1200" dirty="0" err="1"/>
              <a:t>Leidner</a:t>
            </a:r>
            <a:r>
              <a:rPr lang="en-US" sz="1200" dirty="0"/>
              <a:t> (2001)</a:t>
            </a:r>
            <a:endParaRPr lang="sv-SE" sz="1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7959" y="2924053"/>
            <a:ext cx="5784158" cy="207887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cxnSp>
        <p:nvCxnSpPr>
          <p:cNvPr id="12" name="Straight Connector 11"/>
          <p:cNvCxnSpPr/>
          <p:nvPr/>
        </p:nvCxnSpPr>
        <p:spPr>
          <a:xfrm flipH="1" flipV="1">
            <a:off x="2879834" y="2434320"/>
            <a:ext cx="557049" cy="939885"/>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flipV="1">
            <a:off x="5456118" y="2539845"/>
            <a:ext cx="0" cy="834360"/>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V="1">
            <a:off x="5339255" y="2570284"/>
            <a:ext cx="2921876" cy="213835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5879764"/>
      </p:ext>
    </p:extLst>
  </p:cSld>
  <p:clrMapOvr>
    <a:masterClrMapping/>
  </p:clrMapOvr>
  <mc:AlternateContent xmlns:mc="http://schemas.openxmlformats.org/markup-compatibility/2006" xmlns:p14="http://schemas.microsoft.com/office/powerpoint/2010/main">
    <mc:Choice Requires="p14">
      <p:transition spd="slow" p14:dur="2000" advTm="23246"/>
    </mc:Choice>
    <mc:Fallback xmlns="">
      <p:transition spd="slow" advTm="23246"/>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036" y="607135"/>
            <a:ext cx="6850800" cy="596700"/>
          </a:xfrm>
        </p:spPr>
        <p:txBody>
          <a:bodyPr>
            <a:normAutofit/>
          </a:bodyPr>
          <a:lstStyle/>
          <a:p>
            <a:r>
              <a:rPr lang="en-US" sz="2400" dirty="0" smtClean="0"/>
              <a:t>Comparing knowledge processes</a:t>
            </a:r>
            <a:endParaRPr lang="sv-SE" sz="2400" dirty="0"/>
          </a:p>
        </p:txBody>
      </p:sp>
      <p:sp>
        <p:nvSpPr>
          <p:cNvPr id="3" name="Content Placeholder 2"/>
          <p:cNvSpPr>
            <a:spLocks noGrp="1"/>
          </p:cNvSpPr>
          <p:nvPr>
            <p:ph idx="1"/>
          </p:nvPr>
        </p:nvSpPr>
        <p:spPr>
          <a:xfrm>
            <a:off x="398529" y="1387252"/>
            <a:ext cx="8593127" cy="4299942"/>
          </a:xfrm>
        </p:spPr>
        <p:txBody>
          <a:bodyPr>
            <a:noAutofit/>
          </a:bodyPr>
          <a:lstStyle/>
          <a:p>
            <a:r>
              <a:rPr lang="en-US" sz="1600" dirty="0"/>
              <a:t>Comparing </a:t>
            </a:r>
            <a:r>
              <a:rPr lang="en-US" sz="1600" dirty="0" smtClean="0"/>
              <a:t>knowledge processes of </a:t>
            </a:r>
            <a:r>
              <a:rPr lang="en-US" sz="1600" dirty="0" err="1" smtClean="0"/>
              <a:t>Alavi</a:t>
            </a:r>
            <a:r>
              <a:rPr lang="en-US" sz="1600" dirty="0" smtClean="0"/>
              <a:t> </a:t>
            </a:r>
            <a:r>
              <a:rPr lang="en-US" sz="1600" dirty="0"/>
              <a:t>&amp; </a:t>
            </a:r>
            <a:r>
              <a:rPr lang="en-US" sz="1600" dirty="0" err="1"/>
              <a:t>Leidner</a:t>
            </a:r>
            <a:r>
              <a:rPr lang="en-US" sz="1600" dirty="0"/>
              <a:t> (2001</a:t>
            </a:r>
            <a:r>
              <a:rPr lang="en-US" sz="1600" dirty="0" smtClean="0"/>
              <a:t>) and </a:t>
            </a:r>
            <a:r>
              <a:rPr lang="en-US" sz="1600" dirty="0" err="1" smtClean="0"/>
              <a:t>Dalkir</a:t>
            </a:r>
            <a:r>
              <a:rPr lang="en-US" sz="1600" dirty="0" smtClean="0"/>
              <a:t> (2011)</a:t>
            </a:r>
            <a:endParaRPr lang="sv-SE" sz="1500" dirty="0"/>
          </a:p>
          <a:p>
            <a:pPr lvl="1">
              <a:buNone/>
            </a:pPr>
            <a:r>
              <a:rPr lang="sv-SE" sz="1500" dirty="0"/>
              <a:t> </a:t>
            </a:r>
          </a:p>
        </p:txBody>
      </p:sp>
      <p:sp>
        <p:nvSpPr>
          <p:cNvPr id="4" name="Rectangle 3"/>
          <p:cNvSpPr/>
          <p:nvPr/>
        </p:nvSpPr>
        <p:spPr>
          <a:xfrm>
            <a:off x="1737927" y="2623721"/>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6" name="TextBox 5"/>
          <p:cNvSpPr txBox="1"/>
          <p:nvPr/>
        </p:nvSpPr>
        <p:spPr>
          <a:xfrm>
            <a:off x="1874560" y="2593339"/>
            <a:ext cx="1828801" cy="523220"/>
          </a:xfrm>
          <a:prstGeom prst="rect">
            <a:avLst/>
          </a:prstGeom>
          <a:noFill/>
        </p:spPr>
        <p:txBody>
          <a:bodyPr wrap="square" rtlCol="0">
            <a:spAutoFit/>
          </a:bodyPr>
          <a:lstStyle/>
          <a:p>
            <a:r>
              <a:rPr lang="sv-SE" sz="1400" dirty="0" smtClean="0"/>
              <a:t>Knowledge capture and/or creation</a:t>
            </a:r>
            <a:endParaRPr lang="sv-SE" sz="1400" dirty="0"/>
          </a:p>
        </p:txBody>
      </p:sp>
      <p:sp>
        <p:nvSpPr>
          <p:cNvPr id="7" name="Rectangle 6"/>
          <p:cNvSpPr/>
          <p:nvPr/>
        </p:nvSpPr>
        <p:spPr>
          <a:xfrm>
            <a:off x="5120965" y="2593339"/>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8" name="TextBox 7"/>
          <p:cNvSpPr txBox="1"/>
          <p:nvPr/>
        </p:nvSpPr>
        <p:spPr>
          <a:xfrm>
            <a:off x="5257598" y="2562957"/>
            <a:ext cx="1828801" cy="523220"/>
          </a:xfrm>
          <a:prstGeom prst="rect">
            <a:avLst/>
          </a:prstGeom>
          <a:noFill/>
        </p:spPr>
        <p:txBody>
          <a:bodyPr wrap="square" rtlCol="0">
            <a:spAutoFit/>
          </a:bodyPr>
          <a:lstStyle/>
          <a:p>
            <a:r>
              <a:rPr lang="sv-SE" sz="1400" dirty="0" smtClean="0"/>
              <a:t>Knowledge sharing and dissemination</a:t>
            </a:r>
            <a:endParaRPr lang="sv-SE" sz="1400" dirty="0"/>
          </a:p>
        </p:txBody>
      </p:sp>
      <p:sp>
        <p:nvSpPr>
          <p:cNvPr id="9" name="Rectangle 8"/>
          <p:cNvSpPr/>
          <p:nvPr/>
        </p:nvSpPr>
        <p:spPr>
          <a:xfrm>
            <a:off x="3545707" y="4050735"/>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1" name="Curved Left Arrow 10"/>
          <p:cNvSpPr/>
          <p:nvPr/>
        </p:nvSpPr>
        <p:spPr>
          <a:xfrm rot="16200000">
            <a:off x="4214310" y="1947639"/>
            <a:ext cx="300470" cy="105169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350" dirty="0">
                <a:solidFill>
                  <a:schemeClr val="tx1"/>
                </a:solidFill>
              </a:rPr>
              <a:t>  </a:t>
            </a:r>
          </a:p>
        </p:txBody>
      </p:sp>
      <p:sp>
        <p:nvSpPr>
          <p:cNvPr id="12" name="Curved Left Arrow 11"/>
          <p:cNvSpPr/>
          <p:nvPr/>
        </p:nvSpPr>
        <p:spPr>
          <a:xfrm rot="1608914">
            <a:off x="5864109" y="3245931"/>
            <a:ext cx="300470" cy="77171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350" dirty="0">
                <a:solidFill>
                  <a:schemeClr val="tx1"/>
                </a:solidFill>
              </a:rPr>
              <a:t>  </a:t>
            </a:r>
          </a:p>
        </p:txBody>
      </p:sp>
      <p:sp>
        <p:nvSpPr>
          <p:cNvPr id="13" name="Curved Left Arrow 12"/>
          <p:cNvSpPr/>
          <p:nvPr/>
        </p:nvSpPr>
        <p:spPr>
          <a:xfrm rot="7486083">
            <a:off x="2517502" y="3327401"/>
            <a:ext cx="300470" cy="77171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350" dirty="0">
                <a:solidFill>
                  <a:schemeClr val="tx1"/>
                </a:solidFill>
              </a:rPr>
              <a:t>  </a:t>
            </a:r>
          </a:p>
        </p:txBody>
      </p:sp>
      <p:sp>
        <p:nvSpPr>
          <p:cNvPr id="17" name="Rectangle 16"/>
          <p:cNvSpPr/>
          <p:nvPr/>
        </p:nvSpPr>
        <p:spPr>
          <a:xfrm>
            <a:off x="1387258" y="2166837"/>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18" name="TextBox 17"/>
          <p:cNvSpPr txBox="1"/>
          <p:nvPr/>
        </p:nvSpPr>
        <p:spPr>
          <a:xfrm>
            <a:off x="1416425" y="2204512"/>
            <a:ext cx="1828801" cy="307777"/>
          </a:xfrm>
          <a:prstGeom prst="rect">
            <a:avLst/>
          </a:prstGeom>
          <a:noFill/>
        </p:spPr>
        <p:txBody>
          <a:bodyPr wrap="square" rtlCol="0">
            <a:spAutoFit/>
          </a:bodyPr>
          <a:lstStyle/>
          <a:p>
            <a:r>
              <a:rPr lang="sv-SE" sz="1400" dirty="0" smtClean="0"/>
              <a:t>Knowledge creation</a:t>
            </a:r>
            <a:endParaRPr lang="sv-SE" sz="1400" dirty="0"/>
          </a:p>
        </p:txBody>
      </p:sp>
      <p:sp>
        <p:nvSpPr>
          <p:cNvPr id="21" name="Rectangle 20"/>
          <p:cNvSpPr/>
          <p:nvPr/>
        </p:nvSpPr>
        <p:spPr>
          <a:xfrm>
            <a:off x="6021755" y="2119157"/>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2" name="TextBox 21"/>
          <p:cNvSpPr txBox="1"/>
          <p:nvPr/>
        </p:nvSpPr>
        <p:spPr>
          <a:xfrm>
            <a:off x="6158388" y="2088775"/>
            <a:ext cx="1828801" cy="523220"/>
          </a:xfrm>
          <a:prstGeom prst="rect">
            <a:avLst/>
          </a:prstGeom>
          <a:noFill/>
        </p:spPr>
        <p:txBody>
          <a:bodyPr wrap="square" rtlCol="0">
            <a:spAutoFit/>
          </a:bodyPr>
          <a:lstStyle/>
          <a:p>
            <a:r>
              <a:rPr lang="sv-SE" sz="1400" dirty="0" smtClean="0"/>
              <a:t>Knowledge storage and retrieval</a:t>
            </a:r>
            <a:endParaRPr lang="sv-SE" sz="1400" dirty="0"/>
          </a:p>
        </p:txBody>
      </p:sp>
      <p:sp>
        <p:nvSpPr>
          <p:cNvPr id="23" name="Rectangle 22"/>
          <p:cNvSpPr/>
          <p:nvPr/>
        </p:nvSpPr>
        <p:spPr>
          <a:xfrm>
            <a:off x="3103634" y="4512676"/>
            <a:ext cx="1786758" cy="4624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sv-SE"/>
          </a:p>
        </p:txBody>
      </p:sp>
      <p:sp>
        <p:nvSpPr>
          <p:cNvPr id="24" name="TextBox 23"/>
          <p:cNvSpPr txBox="1"/>
          <p:nvPr/>
        </p:nvSpPr>
        <p:spPr>
          <a:xfrm>
            <a:off x="3524685" y="4117123"/>
            <a:ext cx="1828801" cy="307777"/>
          </a:xfrm>
          <a:prstGeom prst="rect">
            <a:avLst/>
          </a:prstGeom>
          <a:noFill/>
        </p:spPr>
        <p:txBody>
          <a:bodyPr wrap="square" rtlCol="0">
            <a:spAutoFit/>
          </a:bodyPr>
          <a:lstStyle/>
          <a:p>
            <a:r>
              <a:rPr lang="sv-SE" sz="1400" dirty="0" smtClean="0"/>
              <a:t>Knowledge appliction</a:t>
            </a:r>
            <a:endParaRPr lang="sv-SE" sz="1400" dirty="0"/>
          </a:p>
        </p:txBody>
      </p:sp>
      <p:sp>
        <p:nvSpPr>
          <p:cNvPr id="25" name="TextBox 24"/>
          <p:cNvSpPr txBox="1"/>
          <p:nvPr/>
        </p:nvSpPr>
        <p:spPr>
          <a:xfrm>
            <a:off x="285062" y="2092417"/>
            <a:ext cx="1111503" cy="461665"/>
          </a:xfrm>
          <a:prstGeom prst="rect">
            <a:avLst/>
          </a:prstGeom>
          <a:noFill/>
        </p:spPr>
        <p:txBody>
          <a:bodyPr wrap="square" rtlCol="0">
            <a:spAutoFit/>
          </a:bodyPr>
          <a:lstStyle/>
          <a:p>
            <a:r>
              <a:rPr lang="en-US" sz="1200" dirty="0" err="1"/>
              <a:t>Alavi</a:t>
            </a:r>
            <a:r>
              <a:rPr lang="en-US" sz="1200" dirty="0"/>
              <a:t> &amp; </a:t>
            </a:r>
            <a:r>
              <a:rPr lang="en-US" sz="1200" dirty="0" err="1"/>
              <a:t>Leidner</a:t>
            </a:r>
            <a:r>
              <a:rPr lang="en-US" sz="1200" dirty="0"/>
              <a:t> (2001)</a:t>
            </a:r>
            <a:endParaRPr lang="sv-SE" sz="1200" dirty="0"/>
          </a:p>
        </p:txBody>
      </p:sp>
      <p:sp>
        <p:nvSpPr>
          <p:cNvPr id="26" name="TextBox 25"/>
          <p:cNvSpPr txBox="1"/>
          <p:nvPr/>
        </p:nvSpPr>
        <p:spPr>
          <a:xfrm>
            <a:off x="2423693" y="3989186"/>
            <a:ext cx="1111503" cy="461665"/>
          </a:xfrm>
          <a:prstGeom prst="rect">
            <a:avLst/>
          </a:prstGeom>
          <a:noFill/>
        </p:spPr>
        <p:txBody>
          <a:bodyPr wrap="square" rtlCol="0">
            <a:spAutoFit/>
          </a:bodyPr>
          <a:lstStyle/>
          <a:p>
            <a:r>
              <a:rPr lang="en-US" sz="1200" dirty="0" err="1"/>
              <a:t>Alavi</a:t>
            </a:r>
            <a:r>
              <a:rPr lang="en-US" sz="1200" dirty="0"/>
              <a:t> &amp; </a:t>
            </a:r>
            <a:r>
              <a:rPr lang="en-US" sz="1200" dirty="0" err="1"/>
              <a:t>Leidner</a:t>
            </a:r>
            <a:r>
              <a:rPr lang="en-US" sz="1200" dirty="0"/>
              <a:t> (2001)</a:t>
            </a:r>
            <a:endParaRPr lang="sv-SE" sz="1200" dirty="0"/>
          </a:p>
        </p:txBody>
      </p:sp>
      <p:sp>
        <p:nvSpPr>
          <p:cNvPr id="27" name="TextBox 26"/>
          <p:cNvSpPr txBox="1"/>
          <p:nvPr/>
        </p:nvSpPr>
        <p:spPr>
          <a:xfrm>
            <a:off x="7870416" y="2050624"/>
            <a:ext cx="1111503" cy="461665"/>
          </a:xfrm>
          <a:prstGeom prst="rect">
            <a:avLst/>
          </a:prstGeom>
          <a:noFill/>
        </p:spPr>
        <p:txBody>
          <a:bodyPr wrap="square" rtlCol="0">
            <a:spAutoFit/>
          </a:bodyPr>
          <a:lstStyle/>
          <a:p>
            <a:r>
              <a:rPr lang="en-US" sz="1200" dirty="0" err="1"/>
              <a:t>Alavi</a:t>
            </a:r>
            <a:r>
              <a:rPr lang="en-US" sz="1200" dirty="0"/>
              <a:t> &amp; </a:t>
            </a:r>
            <a:r>
              <a:rPr lang="en-US" sz="1200" dirty="0" err="1"/>
              <a:t>Leidner</a:t>
            </a:r>
            <a:r>
              <a:rPr lang="en-US" sz="1200" dirty="0"/>
              <a:t> (2001)</a:t>
            </a:r>
            <a:endParaRPr lang="sv-SE" sz="1200" dirty="0"/>
          </a:p>
        </p:txBody>
      </p:sp>
      <p:sp>
        <p:nvSpPr>
          <p:cNvPr id="28" name="TextBox 27"/>
          <p:cNvSpPr txBox="1"/>
          <p:nvPr/>
        </p:nvSpPr>
        <p:spPr>
          <a:xfrm>
            <a:off x="731220" y="2719421"/>
            <a:ext cx="1111503" cy="276999"/>
          </a:xfrm>
          <a:prstGeom prst="rect">
            <a:avLst/>
          </a:prstGeom>
          <a:noFill/>
        </p:spPr>
        <p:txBody>
          <a:bodyPr wrap="square" rtlCol="0">
            <a:spAutoFit/>
          </a:bodyPr>
          <a:lstStyle/>
          <a:p>
            <a:r>
              <a:rPr lang="en-US" sz="1200" dirty="0" err="1" smtClean="0"/>
              <a:t>Dalkir</a:t>
            </a:r>
            <a:r>
              <a:rPr lang="en-US" sz="1200" dirty="0" smtClean="0"/>
              <a:t> (2011)</a:t>
            </a:r>
            <a:endParaRPr lang="sv-SE" sz="1200" dirty="0"/>
          </a:p>
        </p:txBody>
      </p:sp>
      <p:sp>
        <p:nvSpPr>
          <p:cNvPr id="29" name="TextBox 28"/>
          <p:cNvSpPr txBox="1"/>
          <p:nvPr/>
        </p:nvSpPr>
        <p:spPr>
          <a:xfrm>
            <a:off x="6981043" y="2712153"/>
            <a:ext cx="1111503" cy="276999"/>
          </a:xfrm>
          <a:prstGeom prst="rect">
            <a:avLst/>
          </a:prstGeom>
          <a:noFill/>
        </p:spPr>
        <p:txBody>
          <a:bodyPr wrap="square" rtlCol="0">
            <a:spAutoFit/>
          </a:bodyPr>
          <a:lstStyle/>
          <a:p>
            <a:r>
              <a:rPr lang="en-US" sz="1200" dirty="0" err="1" smtClean="0"/>
              <a:t>Dalkir</a:t>
            </a:r>
            <a:r>
              <a:rPr lang="en-US" sz="1200" dirty="0" smtClean="0"/>
              <a:t> (2011)</a:t>
            </a:r>
            <a:endParaRPr lang="sv-SE" sz="1200" dirty="0"/>
          </a:p>
        </p:txBody>
      </p:sp>
      <p:sp>
        <p:nvSpPr>
          <p:cNvPr id="30" name="TextBox 29"/>
          <p:cNvSpPr txBox="1"/>
          <p:nvPr/>
        </p:nvSpPr>
        <p:spPr>
          <a:xfrm>
            <a:off x="5002899" y="4654258"/>
            <a:ext cx="1111503" cy="276999"/>
          </a:xfrm>
          <a:prstGeom prst="rect">
            <a:avLst/>
          </a:prstGeom>
          <a:noFill/>
        </p:spPr>
        <p:txBody>
          <a:bodyPr wrap="square" rtlCol="0">
            <a:spAutoFit/>
          </a:bodyPr>
          <a:lstStyle/>
          <a:p>
            <a:r>
              <a:rPr lang="en-US" sz="1200" dirty="0" err="1" smtClean="0"/>
              <a:t>Dalkir</a:t>
            </a:r>
            <a:r>
              <a:rPr lang="en-US" sz="1200" dirty="0" smtClean="0"/>
              <a:t> (2011)</a:t>
            </a:r>
            <a:endParaRPr lang="sv-SE" sz="1200" dirty="0"/>
          </a:p>
        </p:txBody>
      </p:sp>
      <p:sp>
        <p:nvSpPr>
          <p:cNvPr id="10" name="TextBox 9"/>
          <p:cNvSpPr txBox="1"/>
          <p:nvPr/>
        </p:nvSpPr>
        <p:spPr>
          <a:xfrm>
            <a:off x="3111871" y="4482157"/>
            <a:ext cx="1828801" cy="523220"/>
          </a:xfrm>
          <a:prstGeom prst="rect">
            <a:avLst/>
          </a:prstGeom>
          <a:noFill/>
        </p:spPr>
        <p:txBody>
          <a:bodyPr wrap="square" rtlCol="0">
            <a:spAutoFit/>
          </a:bodyPr>
          <a:lstStyle/>
          <a:p>
            <a:r>
              <a:rPr lang="sv-SE" sz="1400" dirty="0" smtClean="0"/>
              <a:t>Knowledge acquisition and appliction</a:t>
            </a:r>
            <a:endParaRPr lang="sv-SE" sz="1400" dirty="0"/>
          </a:p>
        </p:txBody>
      </p:sp>
    </p:spTree>
    <p:extLst>
      <p:ext uri="{BB962C8B-B14F-4D97-AF65-F5344CB8AC3E}">
        <p14:creationId xmlns:p14="http://schemas.microsoft.com/office/powerpoint/2010/main" val="4044503694"/>
      </p:ext>
    </p:extLst>
  </p:cSld>
  <p:clrMapOvr>
    <a:masterClrMapping/>
  </p:clrMapOvr>
  <mc:AlternateContent xmlns:mc="http://schemas.openxmlformats.org/markup-compatibility/2006" xmlns:p14="http://schemas.microsoft.com/office/powerpoint/2010/main">
    <mc:Choice Requires="p14">
      <p:transition spd="slow" p14:dur="2000" advTm="23246"/>
    </mc:Choice>
    <mc:Fallback xmlns="">
      <p:transition spd="slow" advTm="23246"/>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443579" y="1660494"/>
            <a:ext cx="6260769" cy="857250"/>
          </a:xfrm>
          <a:prstGeom prst="rect">
            <a:avLst/>
          </a:prstGeom>
        </p:spPr>
        <p:txBody>
          <a:bodyPr>
            <a:noAutofit/>
          </a:bodyPr>
          <a:lstStyle/>
          <a:p>
            <a:pPr defTabSz="685800">
              <a:spcBef>
                <a:spcPct val="0"/>
              </a:spcBef>
              <a:defRPr/>
            </a:pPr>
            <a:r>
              <a:rPr lang="sv-SE" sz="2700" dirty="0">
                <a:latin typeface="+mj-lt"/>
                <a:ea typeface="+mj-ea"/>
                <a:cs typeface="+mj-cs"/>
              </a:rPr>
              <a:t>Knowledge Transfer and Knowledge Sharing</a:t>
            </a:r>
          </a:p>
        </p:txBody>
      </p:sp>
    </p:spTree>
    <p:extLst>
      <p:ext uri="{BB962C8B-B14F-4D97-AF65-F5344CB8AC3E}">
        <p14:creationId xmlns:p14="http://schemas.microsoft.com/office/powerpoint/2010/main" val="34041075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v-SE" dirty="0"/>
              <a:t>Knowledge Transfer</a:t>
            </a:r>
          </a:p>
        </p:txBody>
      </p:sp>
      <p:sp>
        <p:nvSpPr>
          <p:cNvPr id="3" name="Content Placeholder 2"/>
          <p:cNvSpPr>
            <a:spLocks noGrp="1"/>
          </p:cNvSpPr>
          <p:nvPr>
            <p:ph idx="1"/>
          </p:nvPr>
        </p:nvSpPr>
        <p:spPr/>
        <p:txBody>
          <a:bodyPr>
            <a:normAutofit/>
          </a:bodyPr>
          <a:lstStyle/>
          <a:p>
            <a:r>
              <a:rPr lang="sv-SE" sz="1800" dirty="0"/>
              <a:t>Knowledge transfer is the process through which one unit (e.g. group, department or division) is affected by the experiences by another (Argote&amp;Ingram 2000)</a:t>
            </a:r>
          </a:p>
        </p:txBody>
      </p:sp>
    </p:spTree>
    <p:extLst>
      <p:ext uri="{BB962C8B-B14F-4D97-AF65-F5344CB8AC3E}">
        <p14:creationId xmlns:p14="http://schemas.microsoft.com/office/powerpoint/2010/main" val="3408263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v-SE" dirty="0"/>
              <a:t>Knowledge Transfer</a:t>
            </a:r>
          </a:p>
        </p:txBody>
      </p:sp>
      <p:sp>
        <p:nvSpPr>
          <p:cNvPr id="3" name="Content Placeholder 2"/>
          <p:cNvSpPr>
            <a:spLocks noGrp="1"/>
          </p:cNvSpPr>
          <p:nvPr>
            <p:ph idx="1"/>
          </p:nvPr>
        </p:nvSpPr>
        <p:spPr>
          <a:xfrm>
            <a:off x="1512414" y="1073103"/>
            <a:ext cx="6172200" cy="3874911"/>
          </a:xfrm>
        </p:spPr>
        <p:txBody>
          <a:bodyPr>
            <a:normAutofit fontScale="85000" lnSpcReduction="20000"/>
          </a:bodyPr>
          <a:lstStyle/>
          <a:p>
            <a:r>
              <a:rPr lang="sv-SE" sz="1950" dirty="0"/>
              <a:t>Knowledge transfer can be complex because:</a:t>
            </a:r>
          </a:p>
          <a:p>
            <a:pPr lvl="1"/>
            <a:r>
              <a:rPr lang="sv-SE" sz="1650" dirty="0"/>
              <a:t>Knowledge resides in individual employees, tools, IT systems, tasks, routines, etc</a:t>
            </a:r>
          </a:p>
          <a:p>
            <a:pPr lvl="1"/>
            <a:r>
              <a:rPr lang="sv-SE" sz="1650" dirty="0"/>
              <a:t>Much knowledge is tacit </a:t>
            </a:r>
          </a:p>
          <a:p>
            <a:pPr lvl="1"/>
            <a:r>
              <a:rPr lang="sv-SE" sz="1650" dirty="0"/>
              <a:t>Problem with beliefs, assumptions, cultural norms</a:t>
            </a:r>
          </a:p>
          <a:p>
            <a:pPr lvl="1"/>
            <a:r>
              <a:rPr lang="sv-SE" sz="1650" dirty="0"/>
              <a:t>Misconception</a:t>
            </a:r>
          </a:p>
          <a:p>
            <a:pPr lvl="1"/>
            <a:r>
              <a:rPr lang="sv-SE" sz="1650" dirty="0"/>
              <a:t>Geography/Physical Distance</a:t>
            </a:r>
          </a:p>
          <a:p>
            <a:pPr lvl="1"/>
            <a:r>
              <a:rPr lang="sv-SE" sz="1650" dirty="0"/>
              <a:t>Internal conflicts/politics</a:t>
            </a:r>
          </a:p>
          <a:p>
            <a:pPr lvl="1"/>
            <a:r>
              <a:rPr lang="sv-SE" sz="1650" dirty="0"/>
              <a:t>Generation differences</a:t>
            </a:r>
          </a:p>
          <a:p>
            <a:pPr lvl="1"/>
            <a:r>
              <a:rPr lang="sv-SE" sz="1650" dirty="0"/>
              <a:t>Lack of incentives to share</a:t>
            </a:r>
          </a:p>
          <a:p>
            <a:pPr lvl="1"/>
            <a:r>
              <a:rPr lang="sv-SE" sz="1650" dirty="0"/>
              <a:t>Lack of motivation</a:t>
            </a:r>
          </a:p>
          <a:p>
            <a:pPr lvl="1"/>
            <a:r>
              <a:rPr lang="sv-SE" sz="1650" dirty="0"/>
              <a:t>Lack of trust</a:t>
            </a:r>
          </a:p>
          <a:p>
            <a:pPr lvl="1"/>
            <a:r>
              <a:rPr lang="sv-SE" sz="1650" dirty="0"/>
              <a:t>Organisational culture that prevent sharing of knowledge</a:t>
            </a:r>
          </a:p>
          <a:p>
            <a:pPr lvl="1"/>
            <a:r>
              <a:rPr lang="sv-SE" sz="1650" dirty="0"/>
              <a:t>Limitation in ICT</a:t>
            </a:r>
          </a:p>
          <a:p>
            <a:pPr lvl="1"/>
            <a:r>
              <a:rPr lang="sv-SE" sz="1650" dirty="0"/>
              <a:t>Different languages</a:t>
            </a:r>
          </a:p>
          <a:p>
            <a:pPr lvl="1"/>
            <a:r>
              <a:rPr lang="sv-SE" sz="1650" dirty="0"/>
              <a:t>Previous experiences</a:t>
            </a:r>
          </a:p>
          <a:p>
            <a:pPr lvl="1"/>
            <a:r>
              <a:rPr lang="sv-SE" sz="1650" dirty="0"/>
              <a:t>Lack of shared social identity</a:t>
            </a:r>
            <a:r>
              <a:rPr lang="sv-SE" sz="1200" dirty="0"/>
              <a:t>			</a:t>
            </a:r>
          </a:p>
        </p:txBody>
      </p:sp>
      <p:sp>
        <p:nvSpPr>
          <p:cNvPr id="4" name="Rectangle 3"/>
          <p:cNvSpPr/>
          <p:nvPr/>
        </p:nvSpPr>
        <p:spPr>
          <a:xfrm>
            <a:off x="4598514" y="4515967"/>
            <a:ext cx="3113481" cy="276999"/>
          </a:xfrm>
          <a:prstGeom prst="rect">
            <a:avLst/>
          </a:prstGeom>
        </p:spPr>
        <p:txBody>
          <a:bodyPr wrap="none">
            <a:spAutoFit/>
          </a:bodyPr>
          <a:lstStyle/>
          <a:p>
            <a:pPr lvl="2"/>
            <a:r>
              <a:rPr lang="sv-SE" sz="1200" dirty="0"/>
              <a:t>[Wikipedia: Knowledge transfer]</a:t>
            </a:r>
            <a:endParaRPr lang="sv-SE" sz="900" dirty="0"/>
          </a:p>
        </p:txBody>
      </p:sp>
    </p:spTree>
    <p:extLst>
      <p:ext uri="{BB962C8B-B14F-4D97-AF65-F5344CB8AC3E}">
        <p14:creationId xmlns:p14="http://schemas.microsoft.com/office/powerpoint/2010/main" val="12979439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sz="2700" dirty="0" err="1"/>
              <a:t>Knowledge</a:t>
            </a:r>
            <a:r>
              <a:rPr lang="sv-SE" sz="2700" dirty="0"/>
              <a:t> transfer vs. </a:t>
            </a:r>
            <a:r>
              <a:rPr lang="sv-SE" sz="2700" dirty="0" err="1"/>
              <a:t>Knowledge</a:t>
            </a:r>
            <a:r>
              <a:rPr lang="sv-SE" sz="2700" dirty="0"/>
              <a:t> </a:t>
            </a:r>
            <a:r>
              <a:rPr lang="sv-SE" sz="2700" dirty="0" err="1"/>
              <a:t>sharing</a:t>
            </a:r>
            <a:r>
              <a:rPr lang="sv-SE" sz="2700" dirty="0"/>
              <a:t> </a:t>
            </a:r>
          </a:p>
        </p:txBody>
      </p:sp>
      <p:sp>
        <p:nvSpPr>
          <p:cNvPr id="3" name="Content Placeholder 2"/>
          <p:cNvSpPr>
            <a:spLocks noGrp="1"/>
          </p:cNvSpPr>
          <p:nvPr>
            <p:ph idx="1"/>
          </p:nvPr>
        </p:nvSpPr>
        <p:spPr/>
        <p:txBody>
          <a:bodyPr>
            <a:normAutofit fontScale="85000" lnSpcReduction="10000"/>
          </a:bodyPr>
          <a:lstStyle/>
          <a:p>
            <a:r>
              <a:rPr lang="en-US" sz="1800" dirty="0"/>
              <a:t>Some researchers and practitioners in knowledge management see </a:t>
            </a:r>
            <a:r>
              <a:rPr lang="en-US" sz="1800" b="1" dirty="0"/>
              <a:t>knowledge transfer </a:t>
            </a:r>
            <a:r>
              <a:rPr lang="en-US" sz="1800" dirty="0"/>
              <a:t>and </a:t>
            </a:r>
            <a:r>
              <a:rPr lang="en-US" sz="1800" b="1" dirty="0"/>
              <a:t>knowledge sharing </a:t>
            </a:r>
            <a:r>
              <a:rPr lang="en-US" sz="1800" dirty="0"/>
              <a:t>as two different concepts – other see them as synonyms (like I do)</a:t>
            </a:r>
          </a:p>
          <a:p>
            <a:r>
              <a:rPr lang="en-US" sz="1800" dirty="0"/>
              <a:t>Knowledge transfer - typically has been used to describe the movement of knowledge between different units, divisions, or organizations rather than individuals.</a:t>
            </a:r>
          </a:p>
          <a:p>
            <a:r>
              <a:rPr lang="en-US" sz="1800" dirty="0"/>
              <a:t>Knowledge sharing - is more frequently used by authors focusing on the individual level.</a:t>
            </a:r>
          </a:p>
        </p:txBody>
      </p:sp>
    </p:spTree>
    <p:extLst>
      <p:ext uri="{BB962C8B-B14F-4D97-AF65-F5344CB8AC3E}">
        <p14:creationId xmlns:p14="http://schemas.microsoft.com/office/powerpoint/2010/main" val="32364627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sz="2700" dirty="0" err="1"/>
              <a:t>Knowledge</a:t>
            </a:r>
            <a:r>
              <a:rPr lang="sv-SE" sz="2700" dirty="0"/>
              <a:t> transfer vs. </a:t>
            </a:r>
            <a:r>
              <a:rPr lang="sv-SE" sz="2700" dirty="0" err="1"/>
              <a:t>Knowledge</a:t>
            </a:r>
            <a:r>
              <a:rPr lang="sv-SE" sz="2700" dirty="0"/>
              <a:t> </a:t>
            </a:r>
            <a:r>
              <a:rPr lang="sv-SE" sz="2700" dirty="0" err="1"/>
              <a:t>sharing</a:t>
            </a:r>
            <a:r>
              <a:rPr lang="sv-SE" sz="2700" dirty="0"/>
              <a:t> </a:t>
            </a:r>
          </a:p>
        </p:txBody>
      </p:sp>
      <p:sp>
        <p:nvSpPr>
          <p:cNvPr id="3" name="Content Placeholder 2"/>
          <p:cNvSpPr>
            <a:spLocks noGrp="1"/>
          </p:cNvSpPr>
          <p:nvPr>
            <p:ph idx="1"/>
          </p:nvPr>
        </p:nvSpPr>
        <p:spPr/>
        <p:txBody>
          <a:bodyPr>
            <a:normAutofit fontScale="85000" lnSpcReduction="10000"/>
          </a:bodyPr>
          <a:lstStyle/>
          <a:p>
            <a:r>
              <a:rPr lang="en-US" sz="1800" dirty="0"/>
              <a:t>Another distinction is based on two different views on knowledge. </a:t>
            </a:r>
          </a:p>
          <a:p>
            <a:r>
              <a:rPr lang="en-US" sz="1800" dirty="0"/>
              <a:t>The first view see knowledge  as something that can be transferred. This view often use the term “knowledge transfer”.</a:t>
            </a:r>
          </a:p>
          <a:p>
            <a:r>
              <a:rPr lang="en-US" sz="1800" dirty="0"/>
              <a:t>The second view see knowledge as something that is constructed in a social context and which cannot be separated from the context and/or the individual. This view often use the term “knowledge sharing”. </a:t>
            </a:r>
          </a:p>
          <a:p>
            <a:endParaRPr lang="en-US" sz="1500" dirty="0"/>
          </a:p>
          <a:p>
            <a:endParaRPr lang="en-US" sz="1500" dirty="0"/>
          </a:p>
        </p:txBody>
      </p:sp>
    </p:spTree>
    <p:extLst>
      <p:ext uri="{BB962C8B-B14F-4D97-AF65-F5344CB8AC3E}">
        <p14:creationId xmlns:p14="http://schemas.microsoft.com/office/powerpoint/2010/main" val="8918801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a:p>
        </p:txBody>
      </p:sp>
      <p:sp>
        <p:nvSpPr>
          <p:cNvPr id="3" name="Content Placeholder 2"/>
          <p:cNvSpPr>
            <a:spLocks noGrp="1"/>
          </p:cNvSpPr>
          <p:nvPr>
            <p:ph idx="1"/>
          </p:nvPr>
        </p:nvSpPr>
        <p:spPr/>
        <p:txBody>
          <a:bodyPr/>
          <a:lstStyle/>
          <a:p>
            <a:pPr>
              <a:buNone/>
            </a:pPr>
            <a:r>
              <a:rPr lang="sv-SE" dirty="0" smtClean="0"/>
              <a:t>Practices</a:t>
            </a:r>
            <a:endParaRPr lang="sv-SE" dirty="0"/>
          </a:p>
        </p:txBody>
      </p:sp>
    </p:spTree>
    <p:extLst>
      <p:ext uri="{BB962C8B-B14F-4D97-AF65-F5344CB8AC3E}">
        <p14:creationId xmlns:p14="http://schemas.microsoft.com/office/powerpoint/2010/main" val="17838112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2700" dirty="0"/>
              <a:t>Brown&amp;Duguid: Balancing Act: How to Capture Knowledge without Killing it 1(4)</a:t>
            </a:r>
          </a:p>
        </p:txBody>
      </p:sp>
      <p:sp>
        <p:nvSpPr>
          <p:cNvPr id="3" name="Content Placeholder 2"/>
          <p:cNvSpPr>
            <a:spLocks noGrp="1"/>
          </p:cNvSpPr>
          <p:nvPr>
            <p:ph idx="1"/>
          </p:nvPr>
        </p:nvSpPr>
        <p:spPr>
          <a:xfrm>
            <a:off x="1470600" y="2036729"/>
            <a:ext cx="6172200" cy="2883768"/>
          </a:xfrm>
        </p:spPr>
        <p:txBody>
          <a:bodyPr>
            <a:normAutofit fontScale="25000" lnSpcReduction="20000"/>
          </a:bodyPr>
          <a:lstStyle/>
          <a:p>
            <a:r>
              <a:rPr lang="sv-SE" b="1" dirty="0" smtClean="0"/>
              <a:t>Two different approaches on management: </a:t>
            </a:r>
            <a:r>
              <a:rPr lang="sv-SE" dirty="0" smtClean="0"/>
              <a:t>business process reengineering (BPR) and knowledge management (KM)</a:t>
            </a:r>
          </a:p>
          <a:p>
            <a:r>
              <a:rPr lang="sv-SE" b="1" dirty="0" smtClean="0"/>
              <a:t>BPR (process-orientation focus): </a:t>
            </a:r>
            <a:r>
              <a:rPr lang="sv-SE" dirty="0" smtClean="0"/>
              <a:t>is a top-down approach, focus on structured co-ordination of people and info; focus on effiency and value creation; assume that organisations compete in a predictable environments, assume that knowledge is easy to codify</a:t>
            </a:r>
          </a:p>
          <a:p>
            <a:r>
              <a:rPr lang="sv-SE" b="1" dirty="0" smtClean="0"/>
              <a:t>KM (practice focus): </a:t>
            </a:r>
            <a:r>
              <a:rPr lang="sv-SE" dirty="0" smtClean="0"/>
              <a:t>is a bottom up approach, focus on effectiveness before effiency, assume that value creating activity are hard to pin down; assume that organisations compete in a unpredictable environments, assume that managers can best foster knowledge by responding to the inventive, improvisional ways people actually get things done</a:t>
            </a:r>
          </a:p>
          <a:p>
            <a:endParaRPr lang="sv-SE" dirty="0" smtClean="0"/>
          </a:p>
          <a:p>
            <a:pPr lvl="1"/>
            <a:endParaRPr lang="sv-SE" dirty="0" smtClean="0"/>
          </a:p>
          <a:p>
            <a:endParaRPr lang="sv-SE" dirty="0" smtClean="0"/>
          </a:p>
          <a:p>
            <a:endParaRPr lang="sv-SE" dirty="0"/>
          </a:p>
        </p:txBody>
      </p:sp>
    </p:spTree>
    <p:extLst>
      <p:ext uri="{BB962C8B-B14F-4D97-AF65-F5344CB8AC3E}">
        <p14:creationId xmlns:p14="http://schemas.microsoft.com/office/powerpoint/2010/main" val="2373096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400" dirty="0" smtClean="0"/>
              <a:t>Theories</a:t>
            </a:r>
            <a:endParaRPr lang="sv-SE" sz="2400" dirty="0"/>
          </a:p>
        </p:txBody>
      </p:sp>
      <p:sp>
        <p:nvSpPr>
          <p:cNvPr id="3" name="Content Placeholder 2"/>
          <p:cNvSpPr>
            <a:spLocks noGrp="1"/>
          </p:cNvSpPr>
          <p:nvPr>
            <p:ph idx="1"/>
          </p:nvPr>
        </p:nvSpPr>
        <p:spPr>
          <a:xfrm>
            <a:off x="792000" y="1224234"/>
            <a:ext cx="8105420" cy="3943350"/>
          </a:xfrm>
        </p:spPr>
        <p:txBody>
          <a:bodyPr>
            <a:normAutofit/>
          </a:bodyPr>
          <a:lstStyle/>
          <a:p>
            <a:r>
              <a:rPr lang="en-US" sz="1600" dirty="0" smtClean="0"/>
              <a:t>Knowledge management has its base in literature about information technology and information systems, strategic management and organizational theory</a:t>
            </a:r>
          </a:p>
          <a:p>
            <a:r>
              <a:rPr lang="en-US" sz="1600" dirty="0" smtClean="0"/>
              <a:t>Organizational </a:t>
            </a:r>
            <a:r>
              <a:rPr lang="en-US" sz="1600" smtClean="0"/>
              <a:t>knowledge management</a:t>
            </a:r>
            <a:endParaRPr lang="en-US" sz="1600" dirty="0" smtClean="0"/>
          </a:p>
          <a:p>
            <a:pPr marL="0" indent="0">
              <a:buNone/>
            </a:pPr>
            <a:endParaRPr lang="sv-SE" sz="1600" dirty="0"/>
          </a:p>
          <a:p>
            <a:pPr marL="0" indent="0">
              <a:buNone/>
            </a:pPr>
            <a:endParaRPr lang="sv-SE" sz="1600" dirty="0"/>
          </a:p>
        </p:txBody>
      </p:sp>
      <p:sp>
        <p:nvSpPr>
          <p:cNvPr id="4" name="Rectangle 3"/>
          <p:cNvSpPr/>
          <p:nvPr/>
        </p:nvSpPr>
        <p:spPr>
          <a:xfrm>
            <a:off x="1076813" y="4534245"/>
            <a:ext cx="7535793" cy="461665"/>
          </a:xfrm>
          <a:prstGeom prst="rect">
            <a:avLst/>
          </a:prstGeom>
        </p:spPr>
        <p:txBody>
          <a:bodyPr wrap="square">
            <a:spAutoFit/>
          </a:bodyPr>
          <a:lstStyle/>
          <a:p>
            <a:r>
              <a:rPr lang="en-US" sz="1200" dirty="0"/>
              <a:t>[</a:t>
            </a:r>
            <a:r>
              <a:rPr lang="en-US" sz="1200" dirty="0" err="1"/>
              <a:t>Alavi</a:t>
            </a:r>
            <a:r>
              <a:rPr lang="en-US" sz="1200" dirty="0"/>
              <a:t>, M. and </a:t>
            </a:r>
            <a:r>
              <a:rPr lang="en-US" sz="1200" dirty="0" err="1"/>
              <a:t>Leidner</a:t>
            </a:r>
            <a:r>
              <a:rPr lang="en-US" sz="1200" dirty="0"/>
              <a:t>, D.E. (2001). Review: Knowledge management and knowledge management systems: Conceptual foundations and research issues. MIS Quarterly, 25, (1), 107-136.]</a:t>
            </a:r>
          </a:p>
        </p:txBody>
      </p:sp>
    </p:spTree>
    <p:extLst>
      <p:ext uri="{BB962C8B-B14F-4D97-AF65-F5344CB8AC3E}">
        <p14:creationId xmlns:p14="http://schemas.microsoft.com/office/powerpoint/2010/main" val="484811540"/>
      </p:ext>
    </p:extLst>
  </p:cSld>
  <p:clrMapOvr>
    <a:masterClrMapping/>
  </p:clrMapOvr>
  <mc:AlternateContent xmlns:mc="http://schemas.openxmlformats.org/markup-compatibility/2006" xmlns:p14="http://schemas.microsoft.com/office/powerpoint/2010/main">
    <mc:Choice Requires="p14">
      <p:transition spd="slow" p14:dur="2000" advTm="43200"/>
    </mc:Choice>
    <mc:Fallback xmlns="">
      <p:transition spd="slow" advTm="4320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2700" dirty="0"/>
              <a:t>Brown&amp;Duguid: Balancing Act: How to Capture Knowledge without Killing it 2(4)</a:t>
            </a:r>
          </a:p>
        </p:txBody>
      </p:sp>
      <p:sp>
        <p:nvSpPr>
          <p:cNvPr id="3" name="Content Placeholder 2"/>
          <p:cNvSpPr>
            <a:spLocks noGrp="1"/>
          </p:cNvSpPr>
          <p:nvPr>
            <p:ph idx="1"/>
          </p:nvPr>
        </p:nvSpPr>
        <p:spPr>
          <a:xfrm>
            <a:off x="1470600" y="1997818"/>
            <a:ext cx="6172200" cy="2775756"/>
          </a:xfrm>
        </p:spPr>
        <p:txBody>
          <a:bodyPr>
            <a:normAutofit fontScale="25000" lnSpcReduction="20000"/>
          </a:bodyPr>
          <a:lstStyle/>
          <a:p>
            <a:r>
              <a:rPr lang="sv-SE" b="1" dirty="0" smtClean="0"/>
              <a:t>Managing the dilemma or organisational tension: </a:t>
            </a:r>
          </a:p>
          <a:p>
            <a:pPr lvl="1"/>
            <a:r>
              <a:rPr lang="sv-SE" sz="2475" i="1" dirty="0"/>
              <a:t>processes</a:t>
            </a:r>
            <a:r>
              <a:rPr lang="sv-SE" sz="2475" dirty="0"/>
              <a:t>, the ways things are formally organised - and </a:t>
            </a:r>
          </a:p>
          <a:p>
            <a:pPr lvl="1"/>
            <a:r>
              <a:rPr lang="sv-SE" sz="2475" dirty="0"/>
              <a:t>practice, the way things are actually get done</a:t>
            </a:r>
          </a:p>
          <a:p>
            <a:r>
              <a:rPr lang="sv-SE" b="1" dirty="0" smtClean="0"/>
              <a:t>Balancing process and practice. </a:t>
            </a:r>
          </a:p>
          <a:p>
            <a:pPr lvl="1"/>
            <a:r>
              <a:rPr lang="sv-SE" sz="2475" dirty="0"/>
              <a:t>If you lean too much towards practices: new ideas is bubbling up all the time, but there is a lack of structure for harnessing them.</a:t>
            </a:r>
          </a:p>
          <a:p>
            <a:pPr lvl="1"/>
            <a:r>
              <a:rPr lang="sv-SE" sz="2475" dirty="0"/>
              <a:t>If you lean too much towards processes: you will get a lot of structure but little freedom of movement including the creation of innovation </a:t>
            </a:r>
          </a:p>
          <a:p>
            <a:r>
              <a:rPr lang="sv-SE" b="1" dirty="0" err="1" smtClean="0"/>
              <a:t>How</a:t>
            </a:r>
            <a:r>
              <a:rPr lang="sv-SE" b="1" dirty="0" smtClean="0"/>
              <a:t> </a:t>
            </a:r>
            <a:r>
              <a:rPr lang="sv-SE" b="1" dirty="0" err="1" smtClean="0"/>
              <a:t>did</a:t>
            </a:r>
            <a:r>
              <a:rPr lang="sv-SE" b="1" dirty="0" smtClean="0"/>
              <a:t> </a:t>
            </a:r>
            <a:r>
              <a:rPr lang="sv-SE" b="1" dirty="0" err="1" smtClean="0"/>
              <a:t>we</a:t>
            </a:r>
            <a:r>
              <a:rPr lang="sv-SE" b="1" dirty="0" smtClean="0"/>
              <a:t> </a:t>
            </a:r>
            <a:r>
              <a:rPr lang="sv-SE" b="1" dirty="0" err="1" smtClean="0"/>
              <a:t>solve</a:t>
            </a:r>
            <a:r>
              <a:rPr lang="sv-SE" b="1" dirty="0" smtClean="0"/>
              <a:t> the dilemma </a:t>
            </a:r>
            <a:r>
              <a:rPr lang="sv-SE" b="1" dirty="0" err="1" smtClean="0"/>
              <a:t>previously</a:t>
            </a:r>
            <a:r>
              <a:rPr lang="sv-SE" b="1" dirty="0" smtClean="0"/>
              <a:t>:? </a:t>
            </a:r>
            <a:r>
              <a:rPr lang="sv-SE" dirty="0" smtClean="0"/>
              <a:t>Foster invention and </a:t>
            </a:r>
            <a:r>
              <a:rPr lang="sv-SE" dirty="0" err="1" smtClean="0"/>
              <a:t>creativity</a:t>
            </a:r>
            <a:r>
              <a:rPr lang="sv-SE" dirty="0" smtClean="0"/>
              <a:t> </a:t>
            </a:r>
            <a:r>
              <a:rPr lang="sv-SE" dirty="0" err="1" smtClean="0"/>
              <a:t>among</a:t>
            </a:r>
            <a:r>
              <a:rPr lang="sv-SE" dirty="0" smtClean="0"/>
              <a:t> </a:t>
            </a:r>
            <a:r>
              <a:rPr lang="sv-SE" dirty="0" err="1" smtClean="0"/>
              <a:t>elite</a:t>
            </a:r>
            <a:r>
              <a:rPr lang="sv-SE" dirty="0" smtClean="0"/>
              <a:t> </a:t>
            </a:r>
            <a:r>
              <a:rPr lang="sv-SE" dirty="0" err="1" smtClean="0"/>
              <a:t>workers</a:t>
            </a:r>
            <a:r>
              <a:rPr lang="sv-SE" dirty="0" smtClean="0"/>
              <a:t> (designers, researchers) and force the rest to work </a:t>
            </a:r>
            <a:r>
              <a:rPr lang="sv-SE" dirty="0" err="1" smtClean="0"/>
              <a:t>according</a:t>
            </a:r>
            <a:r>
              <a:rPr lang="sv-SE" dirty="0" smtClean="0"/>
              <a:t> to </a:t>
            </a:r>
            <a:r>
              <a:rPr lang="sv-SE" dirty="0" err="1" smtClean="0"/>
              <a:t>predictable</a:t>
            </a:r>
            <a:r>
              <a:rPr lang="sv-SE" dirty="0" smtClean="0"/>
              <a:t> </a:t>
            </a:r>
            <a:r>
              <a:rPr lang="sv-SE" dirty="0" err="1" smtClean="0"/>
              <a:t>processes</a:t>
            </a:r>
            <a:r>
              <a:rPr lang="sv-SE" dirty="0" smtClean="0"/>
              <a:t>. </a:t>
            </a:r>
          </a:p>
          <a:p>
            <a:r>
              <a:rPr lang="sv-SE" b="1" dirty="0" err="1" smtClean="0"/>
              <a:t>How</a:t>
            </a:r>
            <a:r>
              <a:rPr lang="sv-SE" b="1" dirty="0" smtClean="0"/>
              <a:t> </a:t>
            </a:r>
            <a:r>
              <a:rPr lang="sv-SE" b="1" dirty="0" err="1" smtClean="0"/>
              <a:t>will</a:t>
            </a:r>
            <a:r>
              <a:rPr lang="sv-SE" b="1" dirty="0" smtClean="0"/>
              <a:t> </a:t>
            </a:r>
            <a:r>
              <a:rPr lang="sv-SE" b="1" dirty="0" err="1" smtClean="0"/>
              <a:t>we</a:t>
            </a:r>
            <a:r>
              <a:rPr lang="sv-SE" b="1" dirty="0" smtClean="0"/>
              <a:t> </a:t>
            </a:r>
            <a:r>
              <a:rPr lang="sv-SE" b="1" dirty="0" err="1" smtClean="0"/>
              <a:t>solve</a:t>
            </a:r>
            <a:r>
              <a:rPr lang="sv-SE" b="1" dirty="0" smtClean="0"/>
              <a:t> the dilemma today </a:t>
            </a:r>
            <a:r>
              <a:rPr lang="sv-SE" b="1" dirty="0" err="1" smtClean="0"/>
              <a:t>when</a:t>
            </a:r>
            <a:r>
              <a:rPr lang="sv-SE" b="1" dirty="0" smtClean="0"/>
              <a:t> the </a:t>
            </a:r>
            <a:r>
              <a:rPr lang="sv-SE" b="1" dirty="0" err="1" smtClean="0"/>
              <a:t>environment</a:t>
            </a:r>
            <a:r>
              <a:rPr lang="sv-SE" b="1" dirty="0" smtClean="0"/>
              <a:t> are </a:t>
            </a:r>
            <a:r>
              <a:rPr lang="sv-SE" b="1" dirty="0" err="1" smtClean="0"/>
              <a:t>changing</a:t>
            </a:r>
            <a:r>
              <a:rPr lang="sv-SE" b="1" dirty="0" smtClean="0"/>
              <a:t> fast and </a:t>
            </a:r>
            <a:r>
              <a:rPr lang="sv-SE" b="1" dirty="0" err="1" smtClean="0"/>
              <a:t>constantly</a:t>
            </a:r>
            <a:r>
              <a:rPr lang="sv-SE" b="1" dirty="0" smtClean="0"/>
              <a:t>?  </a:t>
            </a:r>
            <a:r>
              <a:rPr lang="sv-SE" dirty="0" err="1" smtClean="0"/>
              <a:t>Involve</a:t>
            </a:r>
            <a:r>
              <a:rPr lang="sv-SE" dirty="0" smtClean="0"/>
              <a:t> </a:t>
            </a:r>
            <a:r>
              <a:rPr lang="sv-SE" dirty="0" err="1" smtClean="0"/>
              <a:t>routine</a:t>
            </a:r>
            <a:r>
              <a:rPr lang="sv-SE" dirty="0" smtClean="0"/>
              <a:t> </a:t>
            </a:r>
            <a:r>
              <a:rPr lang="sv-SE" dirty="0" err="1" smtClean="0"/>
              <a:t>workers</a:t>
            </a:r>
            <a:r>
              <a:rPr lang="sv-SE" dirty="0" smtClean="0"/>
              <a:t> in the foster of invention and </a:t>
            </a:r>
            <a:r>
              <a:rPr lang="sv-SE" dirty="0" err="1" smtClean="0"/>
              <a:t>creativity</a:t>
            </a:r>
            <a:r>
              <a:rPr lang="sv-SE" dirty="0" smtClean="0"/>
              <a:t> </a:t>
            </a:r>
          </a:p>
          <a:p>
            <a:endParaRPr lang="sv-SE" dirty="0" smtClean="0"/>
          </a:p>
          <a:p>
            <a:pPr lvl="1"/>
            <a:endParaRPr lang="sv-SE" dirty="0" smtClean="0"/>
          </a:p>
          <a:p>
            <a:endParaRPr lang="sv-SE" dirty="0" smtClean="0"/>
          </a:p>
          <a:p>
            <a:endParaRPr lang="sv-SE" dirty="0"/>
          </a:p>
        </p:txBody>
      </p:sp>
    </p:spTree>
    <p:extLst>
      <p:ext uri="{BB962C8B-B14F-4D97-AF65-F5344CB8AC3E}">
        <p14:creationId xmlns:p14="http://schemas.microsoft.com/office/powerpoint/2010/main" val="9958177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2700" dirty="0"/>
              <a:t>Brown&amp;Duguid: Balancing Act: How to Capture Knowledge without Killing it 3(4)</a:t>
            </a:r>
          </a:p>
        </p:txBody>
      </p:sp>
      <p:sp>
        <p:nvSpPr>
          <p:cNvPr id="3" name="Content Placeholder 2"/>
          <p:cNvSpPr>
            <a:spLocks noGrp="1"/>
          </p:cNvSpPr>
          <p:nvPr>
            <p:ph idx="1"/>
          </p:nvPr>
        </p:nvSpPr>
        <p:spPr>
          <a:xfrm>
            <a:off x="1485900" y="1200150"/>
            <a:ext cx="6172200" cy="2397714"/>
          </a:xfrm>
        </p:spPr>
        <p:txBody>
          <a:bodyPr>
            <a:normAutofit fontScale="25000" lnSpcReduction="20000"/>
          </a:bodyPr>
          <a:lstStyle/>
          <a:p>
            <a:r>
              <a:rPr lang="sv-SE" b="1" dirty="0" err="1" smtClean="0"/>
              <a:t>Practices</a:t>
            </a:r>
            <a:r>
              <a:rPr lang="sv-SE" b="1" dirty="0" smtClean="0"/>
              <a:t>. </a:t>
            </a:r>
            <a:r>
              <a:rPr lang="sv-SE" dirty="0" smtClean="0"/>
              <a:t>A </a:t>
            </a:r>
            <a:r>
              <a:rPr lang="sv-SE" dirty="0" err="1" smtClean="0"/>
              <a:t>number</a:t>
            </a:r>
            <a:r>
              <a:rPr lang="sv-SE" dirty="0" smtClean="0"/>
              <a:t> of small best </a:t>
            </a:r>
            <a:r>
              <a:rPr lang="sv-SE" dirty="0" err="1" smtClean="0"/>
              <a:t>practices</a:t>
            </a:r>
            <a:r>
              <a:rPr lang="sv-SE" dirty="0" smtClean="0"/>
              <a:t>, </a:t>
            </a:r>
            <a:r>
              <a:rPr lang="sv-SE" dirty="0" err="1" smtClean="0"/>
              <a:t>such</a:t>
            </a:r>
            <a:r>
              <a:rPr lang="sv-SE" dirty="0" smtClean="0"/>
              <a:t> as </a:t>
            </a:r>
            <a:r>
              <a:rPr lang="sv-SE" dirty="0" err="1" smtClean="0"/>
              <a:t>workarounds</a:t>
            </a:r>
            <a:r>
              <a:rPr lang="sv-SE" dirty="0" smtClean="0"/>
              <a:t>, </a:t>
            </a:r>
            <a:r>
              <a:rPr lang="sv-SE" dirty="0" err="1" smtClean="0"/>
              <a:t>local</a:t>
            </a:r>
            <a:r>
              <a:rPr lang="sv-SE" dirty="0" smtClean="0"/>
              <a:t> solutions. </a:t>
            </a:r>
            <a:r>
              <a:rPr lang="sv-SE" dirty="0" err="1" smtClean="0"/>
              <a:t>Together</a:t>
            </a:r>
            <a:r>
              <a:rPr lang="sv-SE" dirty="0" smtClean="0"/>
              <a:t>, this is a </a:t>
            </a:r>
            <a:r>
              <a:rPr lang="sv-SE" dirty="0" err="1" smtClean="0"/>
              <a:t>large</a:t>
            </a:r>
            <a:r>
              <a:rPr lang="sv-SE" dirty="0" smtClean="0"/>
              <a:t> </a:t>
            </a:r>
            <a:r>
              <a:rPr lang="sv-SE" dirty="0" err="1" smtClean="0"/>
              <a:t>amount</a:t>
            </a:r>
            <a:r>
              <a:rPr lang="sv-SE" dirty="0" smtClean="0"/>
              <a:t> of </a:t>
            </a:r>
            <a:r>
              <a:rPr lang="sv-SE" dirty="0" err="1" smtClean="0"/>
              <a:t>knowledge</a:t>
            </a:r>
            <a:endParaRPr lang="sv-SE" dirty="0" smtClean="0"/>
          </a:p>
          <a:p>
            <a:r>
              <a:rPr lang="sv-SE" b="1" dirty="0" err="1" smtClean="0"/>
              <a:t>Identify</a:t>
            </a:r>
            <a:r>
              <a:rPr lang="sv-SE" b="1" dirty="0" smtClean="0"/>
              <a:t> </a:t>
            </a:r>
            <a:r>
              <a:rPr lang="sv-SE" b="1" dirty="0" err="1" smtClean="0"/>
              <a:t>which</a:t>
            </a:r>
            <a:r>
              <a:rPr lang="sv-SE" b="1" dirty="0" smtClean="0"/>
              <a:t> </a:t>
            </a:r>
            <a:r>
              <a:rPr lang="sv-SE" b="1" dirty="0" err="1" smtClean="0"/>
              <a:t>practices</a:t>
            </a:r>
            <a:r>
              <a:rPr lang="sv-SE" b="1" dirty="0" smtClean="0"/>
              <a:t> </a:t>
            </a:r>
            <a:r>
              <a:rPr lang="sv-SE" b="1" dirty="0" err="1" smtClean="0"/>
              <a:t>exist</a:t>
            </a:r>
            <a:r>
              <a:rPr lang="sv-SE" b="1" dirty="0" smtClean="0"/>
              <a:t> and </a:t>
            </a:r>
            <a:r>
              <a:rPr lang="sv-SE" b="1" dirty="0" err="1" smtClean="0"/>
              <a:t>dissiminate</a:t>
            </a:r>
            <a:r>
              <a:rPr lang="sv-SE" b="1" dirty="0" smtClean="0"/>
              <a:t> </a:t>
            </a:r>
            <a:r>
              <a:rPr lang="sv-SE" b="1" dirty="0" err="1" smtClean="0"/>
              <a:t>valuable</a:t>
            </a:r>
            <a:r>
              <a:rPr lang="sv-SE" b="1" dirty="0" smtClean="0"/>
              <a:t> </a:t>
            </a:r>
            <a:r>
              <a:rPr lang="sv-SE" b="1" dirty="0" err="1" smtClean="0"/>
              <a:t>ones</a:t>
            </a:r>
            <a:r>
              <a:rPr lang="sv-SE" b="1" dirty="0" smtClean="0"/>
              <a:t>. </a:t>
            </a:r>
            <a:r>
              <a:rPr lang="sv-SE" dirty="0" err="1" smtClean="0"/>
              <a:t>Important</a:t>
            </a:r>
            <a:r>
              <a:rPr lang="sv-SE" dirty="0" smtClean="0"/>
              <a:t> to </a:t>
            </a:r>
            <a:r>
              <a:rPr lang="sv-SE" dirty="0" err="1" smtClean="0"/>
              <a:t>learn</a:t>
            </a:r>
            <a:r>
              <a:rPr lang="sv-SE" dirty="0" smtClean="0"/>
              <a:t> </a:t>
            </a:r>
            <a:r>
              <a:rPr lang="sv-SE" dirty="0" err="1" smtClean="0"/>
              <a:t>which</a:t>
            </a:r>
            <a:r>
              <a:rPr lang="sv-SE" dirty="0" smtClean="0"/>
              <a:t> </a:t>
            </a:r>
            <a:r>
              <a:rPr lang="sv-SE" dirty="0" err="1" smtClean="0"/>
              <a:t>practices</a:t>
            </a:r>
            <a:r>
              <a:rPr lang="sv-SE" dirty="0" smtClean="0"/>
              <a:t> </a:t>
            </a:r>
            <a:r>
              <a:rPr lang="sv-SE" dirty="0" err="1" smtClean="0"/>
              <a:t>exists</a:t>
            </a:r>
            <a:r>
              <a:rPr lang="sv-SE" dirty="0" smtClean="0"/>
              <a:t> and </a:t>
            </a:r>
            <a:r>
              <a:rPr lang="sv-SE" dirty="0" err="1" smtClean="0"/>
              <a:t>dissiminate</a:t>
            </a:r>
            <a:r>
              <a:rPr lang="sv-SE" dirty="0" smtClean="0"/>
              <a:t> </a:t>
            </a:r>
            <a:r>
              <a:rPr lang="sv-SE" dirty="0" err="1" smtClean="0"/>
              <a:t>practices</a:t>
            </a:r>
            <a:r>
              <a:rPr lang="sv-SE" dirty="0" smtClean="0"/>
              <a:t> that are </a:t>
            </a:r>
            <a:r>
              <a:rPr lang="sv-SE" dirty="0" err="1" smtClean="0"/>
              <a:t>valuable</a:t>
            </a:r>
            <a:r>
              <a:rPr lang="sv-SE" dirty="0" smtClean="0"/>
              <a:t> in an organisation</a:t>
            </a:r>
          </a:p>
          <a:p>
            <a:r>
              <a:rPr lang="sv-SE" b="1" dirty="0" smtClean="0"/>
              <a:t>Hard to </a:t>
            </a:r>
            <a:r>
              <a:rPr lang="sv-SE" b="1" dirty="0" err="1" smtClean="0"/>
              <a:t>identify</a:t>
            </a:r>
            <a:r>
              <a:rPr lang="sv-SE" b="1" dirty="0" smtClean="0"/>
              <a:t> </a:t>
            </a:r>
            <a:r>
              <a:rPr lang="sv-SE" b="1" dirty="0" err="1" smtClean="0"/>
              <a:t>these</a:t>
            </a:r>
            <a:r>
              <a:rPr lang="sv-SE" b="1" dirty="0" smtClean="0"/>
              <a:t> </a:t>
            </a:r>
            <a:r>
              <a:rPr lang="sv-SE" b="1" dirty="0" err="1" smtClean="0"/>
              <a:t>pratices</a:t>
            </a:r>
            <a:r>
              <a:rPr lang="sv-SE" b="1" dirty="0" smtClean="0"/>
              <a:t>. </a:t>
            </a:r>
            <a:r>
              <a:rPr lang="sv-SE" dirty="0" smtClean="0"/>
              <a:t>Gap </a:t>
            </a:r>
            <a:r>
              <a:rPr lang="sv-SE" dirty="0" err="1" smtClean="0"/>
              <a:t>between</a:t>
            </a:r>
            <a:r>
              <a:rPr lang="sv-SE" dirty="0" smtClean="0"/>
              <a:t> process manuals and </a:t>
            </a:r>
            <a:r>
              <a:rPr lang="sv-SE" dirty="0" err="1" smtClean="0"/>
              <a:t>actions</a:t>
            </a:r>
            <a:r>
              <a:rPr lang="sv-SE" dirty="0" smtClean="0"/>
              <a:t> in </a:t>
            </a:r>
            <a:r>
              <a:rPr lang="sv-SE" dirty="0" err="1" smtClean="0"/>
              <a:t>reality</a:t>
            </a:r>
            <a:r>
              <a:rPr lang="sv-SE" dirty="0" smtClean="0"/>
              <a:t> and gap </a:t>
            </a:r>
            <a:r>
              <a:rPr lang="sv-SE" dirty="0" err="1" smtClean="0"/>
              <a:t>betwen</a:t>
            </a:r>
            <a:r>
              <a:rPr lang="sv-SE" dirty="0" smtClean="0"/>
              <a:t> </a:t>
            </a:r>
            <a:r>
              <a:rPr lang="sv-SE" dirty="0" err="1" smtClean="0"/>
              <a:t>what</a:t>
            </a:r>
            <a:r>
              <a:rPr lang="sv-SE" dirty="0" smtClean="0"/>
              <a:t> </a:t>
            </a:r>
            <a:r>
              <a:rPr lang="sv-SE" dirty="0" err="1" smtClean="0"/>
              <a:t>people</a:t>
            </a:r>
            <a:r>
              <a:rPr lang="sv-SE" dirty="0" smtClean="0"/>
              <a:t> </a:t>
            </a:r>
            <a:r>
              <a:rPr lang="sv-SE" dirty="0" err="1" smtClean="0"/>
              <a:t>think</a:t>
            </a:r>
            <a:r>
              <a:rPr lang="sv-SE" dirty="0" smtClean="0"/>
              <a:t> </a:t>
            </a:r>
            <a:r>
              <a:rPr lang="sv-SE" dirty="0" err="1" smtClean="0"/>
              <a:t>what</a:t>
            </a:r>
            <a:r>
              <a:rPr lang="sv-SE" dirty="0" smtClean="0"/>
              <a:t> </a:t>
            </a:r>
            <a:r>
              <a:rPr lang="sv-SE" dirty="0" err="1" smtClean="0"/>
              <a:t>they</a:t>
            </a:r>
            <a:r>
              <a:rPr lang="sv-SE" dirty="0" smtClean="0"/>
              <a:t> are </a:t>
            </a:r>
            <a:r>
              <a:rPr lang="sv-SE" dirty="0" err="1" smtClean="0"/>
              <a:t>doing</a:t>
            </a:r>
            <a:r>
              <a:rPr lang="sv-SE" dirty="0" smtClean="0"/>
              <a:t> and </a:t>
            </a:r>
            <a:r>
              <a:rPr lang="sv-SE" dirty="0" err="1" smtClean="0"/>
              <a:t>what</a:t>
            </a:r>
            <a:r>
              <a:rPr lang="sv-SE" dirty="0" smtClean="0"/>
              <a:t> </a:t>
            </a:r>
            <a:r>
              <a:rPr lang="sv-SE" dirty="0" err="1" smtClean="0"/>
              <a:t>they</a:t>
            </a:r>
            <a:r>
              <a:rPr lang="sv-SE" dirty="0" smtClean="0"/>
              <a:t> are </a:t>
            </a:r>
            <a:r>
              <a:rPr lang="sv-SE" dirty="0" err="1" smtClean="0"/>
              <a:t>doing</a:t>
            </a:r>
            <a:r>
              <a:rPr lang="sv-SE" dirty="0" smtClean="0"/>
              <a:t> i </a:t>
            </a:r>
            <a:r>
              <a:rPr lang="sv-SE" dirty="0" err="1" smtClean="0"/>
              <a:t>reality</a:t>
            </a:r>
            <a:r>
              <a:rPr lang="sv-SE" dirty="0" smtClean="0"/>
              <a:t>.</a:t>
            </a:r>
          </a:p>
          <a:p>
            <a:r>
              <a:rPr lang="sv-SE" b="1" dirty="0" err="1" smtClean="0"/>
              <a:t>How</a:t>
            </a:r>
            <a:r>
              <a:rPr lang="sv-SE" b="1" dirty="0" smtClean="0"/>
              <a:t> to </a:t>
            </a:r>
            <a:r>
              <a:rPr lang="sv-SE" b="1" dirty="0" err="1" smtClean="0"/>
              <a:t>identify</a:t>
            </a:r>
            <a:r>
              <a:rPr lang="sv-SE" b="1" dirty="0" smtClean="0"/>
              <a:t> </a:t>
            </a:r>
            <a:r>
              <a:rPr lang="sv-SE" b="1" dirty="0" err="1" smtClean="0"/>
              <a:t>practices</a:t>
            </a:r>
            <a:r>
              <a:rPr lang="sv-SE" b="1" dirty="0" smtClean="0"/>
              <a:t>: </a:t>
            </a:r>
            <a:r>
              <a:rPr lang="sv-SE" dirty="0" smtClean="0"/>
              <a:t>Observe the </a:t>
            </a:r>
            <a:r>
              <a:rPr lang="sv-SE" dirty="0" err="1" smtClean="0"/>
              <a:t>practices</a:t>
            </a:r>
            <a:r>
              <a:rPr lang="sv-SE" dirty="0" smtClean="0"/>
              <a:t> in </a:t>
            </a:r>
            <a:r>
              <a:rPr lang="sv-SE" dirty="0" err="1" smtClean="0"/>
              <a:t>reality</a:t>
            </a:r>
            <a:r>
              <a:rPr lang="sv-SE" dirty="0" smtClean="0"/>
              <a:t> </a:t>
            </a:r>
            <a:r>
              <a:rPr lang="sv-SE" dirty="0" err="1" smtClean="0"/>
              <a:t>otherwise</a:t>
            </a:r>
            <a:r>
              <a:rPr lang="sv-SE" dirty="0" smtClean="0"/>
              <a:t> the </a:t>
            </a:r>
            <a:r>
              <a:rPr lang="sv-SE" dirty="0" err="1" smtClean="0"/>
              <a:t>tacit</a:t>
            </a:r>
            <a:r>
              <a:rPr lang="sv-SE" dirty="0" smtClean="0"/>
              <a:t> </a:t>
            </a:r>
            <a:r>
              <a:rPr lang="sv-SE" dirty="0" err="1" smtClean="0"/>
              <a:t>knowledge</a:t>
            </a:r>
            <a:r>
              <a:rPr lang="sv-SE" dirty="0" smtClean="0"/>
              <a:t> is missed</a:t>
            </a:r>
          </a:p>
          <a:p>
            <a:endParaRPr lang="sv-SE" dirty="0" smtClean="0"/>
          </a:p>
          <a:p>
            <a:endParaRPr lang="sv-SE" dirty="0" smtClean="0"/>
          </a:p>
          <a:p>
            <a:pPr lvl="1"/>
            <a:endParaRPr lang="sv-SE" dirty="0" smtClean="0"/>
          </a:p>
          <a:p>
            <a:endParaRPr lang="sv-SE" dirty="0" smtClean="0"/>
          </a:p>
          <a:p>
            <a:endParaRPr lang="sv-SE" dirty="0"/>
          </a:p>
        </p:txBody>
      </p:sp>
    </p:spTree>
    <p:extLst>
      <p:ext uri="{BB962C8B-B14F-4D97-AF65-F5344CB8AC3E}">
        <p14:creationId xmlns:p14="http://schemas.microsoft.com/office/powerpoint/2010/main" val="1153975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v-SE" sz="2700" dirty="0"/>
              <a:t>Brown&amp;Duguid: Balancing Act: How to Capture Knowledge without Killing it 4(4)</a:t>
            </a:r>
          </a:p>
        </p:txBody>
      </p:sp>
      <p:sp>
        <p:nvSpPr>
          <p:cNvPr id="3" name="Content Placeholder 2"/>
          <p:cNvSpPr>
            <a:spLocks noGrp="1"/>
          </p:cNvSpPr>
          <p:nvPr>
            <p:ph idx="1"/>
          </p:nvPr>
        </p:nvSpPr>
        <p:spPr>
          <a:xfrm>
            <a:off x="1461825" y="1707654"/>
            <a:ext cx="6172200" cy="1998222"/>
          </a:xfrm>
        </p:spPr>
        <p:txBody>
          <a:bodyPr>
            <a:normAutofit fontScale="25000" lnSpcReduction="20000"/>
          </a:bodyPr>
          <a:lstStyle/>
          <a:p>
            <a:r>
              <a:rPr lang="sv-SE" dirty="0" smtClean="0"/>
              <a:t>Xerox service reps do something else compared to what they are expected to do. They address problem by doing things not specified in process decriptions. </a:t>
            </a:r>
          </a:p>
          <a:p>
            <a:r>
              <a:rPr lang="sv-SE" dirty="0" smtClean="0"/>
              <a:t>Reps meets informally, for exampel during lunch, and share </a:t>
            </a:r>
            <a:r>
              <a:rPr lang="sv-SE" dirty="0"/>
              <a:t>knowledge about different machines, ways of workings, issues, methods used.  </a:t>
            </a:r>
          </a:p>
          <a:p>
            <a:r>
              <a:rPr lang="sv-SE" dirty="0" smtClean="0"/>
              <a:t>Each copy machine has its own history, issues, subsystems, used in differnt ways in different environments. </a:t>
            </a:r>
          </a:p>
          <a:p>
            <a:r>
              <a:rPr lang="sv-SE" dirty="0" smtClean="0"/>
              <a:t>The reps have created a community of practice that develop a collective pool of practical knowledge</a:t>
            </a:r>
          </a:p>
          <a:p>
            <a:endParaRPr lang="sv-SE" dirty="0" smtClean="0"/>
          </a:p>
          <a:p>
            <a:endParaRPr lang="sv-SE" dirty="0" smtClean="0"/>
          </a:p>
          <a:p>
            <a:pPr lvl="1"/>
            <a:endParaRPr lang="sv-SE" dirty="0" smtClean="0"/>
          </a:p>
          <a:p>
            <a:endParaRPr lang="sv-SE" dirty="0" smtClean="0"/>
          </a:p>
          <a:p>
            <a:endParaRPr lang="sv-SE" dirty="0"/>
          </a:p>
        </p:txBody>
      </p:sp>
      <p:sp>
        <p:nvSpPr>
          <p:cNvPr id="4" name="TextBox 3"/>
          <p:cNvSpPr txBox="1"/>
          <p:nvPr/>
        </p:nvSpPr>
        <p:spPr>
          <a:xfrm>
            <a:off x="1493658" y="1275606"/>
            <a:ext cx="1458162" cy="323165"/>
          </a:xfrm>
          <a:prstGeom prst="rect">
            <a:avLst/>
          </a:prstGeom>
          <a:noFill/>
        </p:spPr>
        <p:txBody>
          <a:bodyPr wrap="square" rtlCol="0">
            <a:spAutoFit/>
          </a:bodyPr>
          <a:lstStyle/>
          <a:p>
            <a:r>
              <a:rPr lang="sv-SE" sz="1500" b="1" dirty="0"/>
              <a:t>Example: </a:t>
            </a:r>
          </a:p>
        </p:txBody>
      </p:sp>
    </p:spTree>
    <p:extLst>
      <p:ext uri="{BB962C8B-B14F-4D97-AF65-F5344CB8AC3E}">
        <p14:creationId xmlns:p14="http://schemas.microsoft.com/office/powerpoint/2010/main" val="4137417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v-SE" sz="2700" dirty="0"/>
              <a:t>Work Practices</a:t>
            </a:r>
          </a:p>
        </p:txBody>
      </p:sp>
      <p:sp>
        <p:nvSpPr>
          <p:cNvPr id="3" name="Content Placeholder 2"/>
          <p:cNvSpPr>
            <a:spLocks noGrp="1"/>
          </p:cNvSpPr>
          <p:nvPr>
            <p:ph idx="1"/>
          </p:nvPr>
        </p:nvSpPr>
        <p:spPr/>
        <p:txBody>
          <a:bodyPr>
            <a:normAutofit/>
          </a:bodyPr>
          <a:lstStyle/>
          <a:p>
            <a:pPr marL="0" indent="0">
              <a:buNone/>
            </a:pPr>
            <a:r>
              <a:rPr lang="en-US" sz="1800" dirty="0"/>
              <a:t>Adler and </a:t>
            </a:r>
            <a:r>
              <a:rPr lang="en-US" sz="1800" dirty="0" err="1"/>
              <a:t>Pouliot</a:t>
            </a:r>
            <a:r>
              <a:rPr lang="en-US" sz="1800" dirty="0"/>
              <a:t> (2011) discuss the notion of practice and differentiate between behavior, action and practice:</a:t>
            </a:r>
          </a:p>
          <a:p>
            <a:r>
              <a:rPr lang="en-US" sz="1800" dirty="0"/>
              <a:t>Behavior - is someone doing something</a:t>
            </a:r>
          </a:p>
          <a:p>
            <a:r>
              <a:rPr lang="en-US" sz="1800" dirty="0"/>
              <a:t>Actions - are behavior with meaning to someone</a:t>
            </a:r>
          </a:p>
          <a:p>
            <a:r>
              <a:rPr lang="en-US" sz="1800" dirty="0"/>
              <a:t>Practice - are actions repeated over time and space embedded in a particular context. Practice are socially developed through learning and training</a:t>
            </a:r>
          </a:p>
          <a:p>
            <a:pPr marL="0" indent="0">
              <a:buNone/>
            </a:pPr>
            <a:endParaRPr lang="en-US" dirty="0" smtClean="0"/>
          </a:p>
        </p:txBody>
      </p:sp>
    </p:spTree>
    <p:extLst>
      <p:ext uri="{BB962C8B-B14F-4D97-AF65-F5344CB8AC3E}">
        <p14:creationId xmlns:p14="http://schemas.microsoft.com/office/powerpoint/2010/main" val="30969992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v-SE" sz="2700" dirty="0"/>
              <a:t>Work Practices</a:t>
            </a:r>
          </a:p>
        </p:txBody>
      </p:sp>
      <p:sp>
        <p:nvSpPr>
          <p:cNvPr id="3" name="Content Placeholder 2"/>
          <p:cNvSpPr>
            <a:spLocks noGrp="1"/>
          </p:cNvSpPr>
          <p:nvPr>
            <p:ph idx="1"/>
          </p:nvPr>
        </p:nvSpPr>
        <p:spPr>
          <a:xfrm>
            <a:off x="1471766" y="1063229"/>
            <a:ext cx="6326460" cy="3394472"/>
          </a:xfrm>
        </p:spPr>
        <p:txBody>
          <a:bodyPr>
            <a:noAutofit/>
          </a:bodyPr>
          <a:lstStyle/>
          <a:p>
            <a:pPr marL="0" indent="0">
              <a:buNone/>
            </a:pPr>
            <a:r>
              <a:rPr lang="en-US" sz="1800" dirty="0"/>
              <a:t>Adler and </a:t>
            </a:r>
            <a:r>
              <a:rPr lang="en-US" sz="1800" dirty="0" err="1"/>
              <a:t>Pouliot</a:t>
            </a:r>
            <a:r>
              <a:rPr lang="en-US" sz="1800" dirty="0"/>
              <a:t> (2011) present five characteristics of a practice: </a:t>
            </a:r>
          </a:p>
          <a:p>
            <a:r>
              <a:rPr lang="en-US" sz="1800" dirty="0"/>
              <a:t>practice is performance, i.e. the process of doing something, </a:t>
            </a:r>
          </a:p>
          <a:p>
            <a:r>
              <a:rPr lang="en-US" sz="1800" dirty="0"/>
              <a:t>practice tends to be patterned, i.e. actions are repeated over time and space,</a:t>
            </a:r>
          </a:p>
          <a:p>
            <a:r>
              <a:rPr lang="en-US" sz="1800" dirty="0"/>
              <a:t>practice is more or less competent in the meaning that it can be done correctly or incorrectly (in a social recognizable way), </a:t>
            </a:r>
          </a:p>
          <a:p>
            <a:r>
              <a:rPr lang="en-US" sz="1800" dirty="0"/>
              <a:t>practice rests on background knowledge</a:t>
            </a:r>
          </a:p>
          <a:p>
            <a:r>
              <a:rPr lang="en-US" sz="1800" dirty="0"/>
              <a:t>practice weaves together the discursive (i.e. using speech/word to describe and motivate) and the material world, i.e. without written and spoken communication, people cannot make a difference between </a:t>
            </a:r>
            <a:r>
              <a:rPr lang="en-US" sz="1800" dirty="0" err="1"/>
              <a:t>behaviour</a:t>
            </a:r>
            <a:r>
              <a:rPr lang="en-US" sz="1800" dirty="0"/>
              <a:t> and practice, and the practice is mediated by material artefacts</a:t>
            </a:r>
            <a:endParaRPr lang="sv-SE" sz="1800" dirty="0"/>
          </a:p>
        </p:txBody>
      </p:sp>
    </p:spTree>
    <p:extLst>
      <p:ext uri="{BB962C8B-B14F-4D97-AF65-F5344CB8AC3E}">
        <p14:creationId xmlns:p14="http://schemas.microsoft.com/office/powerpoint/2010/main" val="23166045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a:p>
        </p:txBody>
      </p:sp>
      <p:sp>
        <p:nvSpPr>
          <p:cNvPr id="3" name="Content Placeholder 2"/>
          <p:cNvSpPr>
            <a:spLocks noGrp="1"/>
          </p:cNvSpPr>
          <p:nvPr>
            <p:ph idx="1"/>
          </p:nvPr>
        </p:nvSpPr>
        <p:spPr/>
        <p:txBody>
          <a:bodyPr/>
          <a:lstStyle/>
          <a:p>
            <a:pPr>
              <a:buNone/>
            </a:pPr>
            <a:r>
              <a:rPr lang="sv-SE" dirty="0" smtClean="0"/>
              <a:t>Best Practices – way of transfering/sharing knowledge</a:t>
            </a:r>
            <a:endParaRPr lang="sv-SE" dirty="0"/>
          </a:p>
        </p:txBody>
      </p:sp>
    </p:spTree>
    <p:extLst>
      <p:ext uri="{BB962C8B-B14F-4D97-AF65-F5344CB8AC3E}">
        <p14:creationId xmlns:p14="http://schemas.microsoft.com/office/powerpoint/2010/main" val="16740517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buSzPct val="100000"/>
            </a:pPr>
            <a:r>
              <a:rPr lang="sv-SE" sz="2700" dirty="0">
                <a:sym typeface="Arial"/>
              </a:rPr>
              <a:t>Best </a:t>
            </a:r>
            <a:r>
              <a:rPr lang="sv-SE" sz="2700" dirty="0" err="1">
                <a:sym typeface="Arial"/>
              </a:rPr>
              <a:t>practices</a:t>
            </a:r>
            <a:endParaRPr lang="sv-SE" sz="2700" dirty="0">
              <a:sym typeface="Arial"/>
            </a:endParaRPr>
          </a:p>
        </p:txBody>
      </p:sp>
      <p:sp>
        <p:nvSpPr>
          <p:cNvPr id="3" name="Content Placeholder 2"/>
          <p:cNvSpPr>
            <a:spLocks noGrp="1"/>
          </p:cNvSpPr>
          <p:nvPr>
            <p:ph idx="1"/>
          </p:nvPr>
        </p:nvSpPr>
        <p:spPr/>
        <p:txBody>
          <a:bodyPr>
            <a:noAutofit/>
          </a:bodyPr>
          <a:lstStyle/>
          <a:p>
            <a:r>
              <a:rPr lang="en-US" sz="1800" dirty="0"/>
              <a:t>A best practice - is a method or technique that provides an effective means for achieving a goal in a certain context compared to other means (</a:t>
            </a:r>
            <a:r>
              <a:rPr lang="en-US" sz="1800" dirty="0" err="1"/>
              <a:t>Veselý</a:t>
            </a:r>
            <a:r>
              <a:rPr lang="en-US" sz="1800" dirty="0"/>
              <a:t>, 2011)</a:t>
            </a:r>
          </a:p>
          <a:p>
            <a:r>
              <a:rPr lang="en-US" sz="1800" dirty="0"/>
              <a:t>Example of best practice methods are: ITIL, Process descriptions in Enterprise Systems such as SAP, many procedures in health care</a:t>
            </a:r>
          </a:p>
        </p:txBody>
      </p:sp>
    </p:spTree>
    <p:extLst>
      <p:ext uri="{BB962C8B-B14F-4D97-AF65-F5344CB8AC3E}">
        <p14:creationId xmlns:p14="http://schemas.microsoft.com/office/powerpoint/2010/main" val="17384254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buSzPct val="100000"/>
            </a:pPr>
            <a:r>
              <a:rPr lang="sv-SE" sz="2700" dirty="0">
                <a:sym typeface="Arial"/>
              </a:rPr>
              <a:t>Best, </a:t>
            </a:r>
            <a:r>
              <a:rPr lang="sv-SE" sz="2700" dirty="0" err="1">
                <a:sym typeface="Arial"/>
              </a:rPr>
              <a:t>Recommended</a:t>
            </a:r>
            <a:r>
              <a:rPr lang="sv-SE" sz="2700" dirty="0">
                <a:sym typeface="Arial"/>
              </a:rPr>
              <a:t>, Good or </a:t>
            </a:r>
            <a:r>
              <a:rPr lang="sv-SE" sz="2700" dirty="0" err="1">
                <a:sym typeface="Arial"/>
              </a:rPr>
              <a:t>Contextual</a:t>
            </a:r>
            <a:r>
              <a:rPr lang="sv-SE" sz="2700" dirty="0">
                <a:sym typeface="Arial"/>
              </a:rPr>
              <a:t> </a:t>
            </a:r>
            <a:r>
              <a:rPr lang="sv-SE" sz="2700" dirty="0" err="1">
                <a:sym typeface="Arial"/>
              </a:rPr>
              <a:t>Practices</a:t>
            </a:r>
            <a:endParaRPr lang="sv-SE" sz="2700" dirty="0">
              <a:sym typeface="Arial"/>
            </a:endParaRPr>
          </a:p>
        </p:txBody>
      </p:sp>
      <p:sp>
        <p:nvSpPr>
          <p:cNvPr id="3" name="Content Placeholder 2"/>
          <p:cNvSpPr>
            <a:spLocks noGrp="1"/>
          </p:cNvSpPr>
          <p:nvPr>
            <p:ph idx="1"/>
          </p:nvPr>
        </p:nvSpPr>
        <p:spPr/>
        <p:txBody>
          <a:bodyPr>
            <a:normAutofit/>
          </a:bodyPr>
          <a:lstStyle/>
          <a:p>
            <a:r>
              <a:rPr lang="en-US" sz="1800" dirty="0"/>
              <a:t>A best practice cannot be best in all cases. Therefore, the terms “recommended practices” and “good practices” are often used instead</a:t>
            </a:r>
          </a:p>
          <a:p>
            <a:r>
              <a:rPr lang="en-US" sz="1800" dirty="0"/>
              <a:t>A practice that is considered as "best" in one context may be questionable within another. </a:t>
            </a:r>
          </a:p>
          <a:p>
            <a:r>
              <a:rPr lang="en-US" sz="1800" dirty="0"/>
              <a:t>That is, the notion of what is "best" will vary with the context, according to Scott Ambler, which recommend the use of the term "contextual practice“ instead</a:t>
            </a:r>
          </a:p>
          <a:p>
            <a:pPr>
              <a:buNone/>
            </a:pPr>
            <a:endParaRPr lang="en-US" sz="1500" dirty="0"/>
          </a:p>
          <a:p>
            <a:pPr>
              <a:buNone/>
            </a:pPr>
            <a:endParaRPr lang="en-US" dirty="0" smtClean="0"/>
          </a:p>
        </p:txBody>
      </p:sp>
    </p:spTree>
    <p:extLst>
      <p:ext uri="{BB962C8B-B14F-4D97-AF65-F5344CB8AC3E}">
        <p14:creationId xmlns:p14="http://schemas.microsoft.com/office/powerpoint/2010/main" val="42430899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buSzPct val="100000"/>
            </a:pPr>
            <a:r>
              <a:rPr lang="sv-SE" sz="2700" dirty="0" err="1">
                <a:sym typeface="Arial"/>
              </a:rPr>
              <a:t>Validation</a:t>
            </a:r>
            <a:r>
              <a:rPr lang="sv-SE" sz="2700" dirty="0">
                <a:sym typeface="Arial"/>
              </a:rPr>
              <a:t> of </a:t>
            </a:r>
            <a:r>
              <a:rPr lang="sv-SE" sz="2700" dirty="0" err="1">
                <a:sym typeface="Arial"/>
              </a:rPr>
              <a:t>Practices</a:t>
            </a:r>
            <a:endParaRPr lang="sv-SE" sz="2700" dirty="0">
              <a:sym typeface="Arial"/>
            </a:endParaRPr>
          </a:p>
        </p:txBody>
      </p:sp>
      <p:sp>
        <p:nvSpPr>
          <p:cNvPr id="3" name="Content Placeholder 2"/>
          <p:cNvSpPr>
            <a:spLocks noGrp="1"/>
          </p:cNvSpPr>
          <p:nvPr>
            <p:ph idx="1"/>
          </p:nvPr>
        </p:nvSpPr>
        <p:spPr/>
        <p:txBody>
          <a:bodyPr>
            <a:noAutofit/>
          </a:bodyPr>
          <a:lstStyle/>
          <a:p>
            <a:r>
              <a:rPr lang="en-US" sz="1800" dirty="0"/>
              <a:t>U.S. Department of Health and Human Services uses the following terms and their definitions for how validated a practice is:</a:t>
            </a:r>
            <a:endParaRPr lang="sv-SE" sz="1800" dirty="0"/>
          </a:p>
          <a:p>
            <a:r>
              <a:rPr lang="sv-SE" sz="1800" b="1" dirty="0" err="1"/>
              <a:t>Promising</a:t>
            </a:r>
            <a:r>
              <a:rPr lang="sv-SE" sz="1800" b="1" dirty="0"/>
              <a:t> </a:t>
            </a:r>
            <a:r>
              <a:rPr lang="sv-SE" sz="1800" b="1" dirty="0" err="1"/>
              <a:t>Practice</a:t>
            </a:r>
            <a:r>
              <a:rPr lang="sv-SE" sz="1800" b="1" dirty="0"/>
              <a:t> </a:t>
            </a:r>
            <a:r>
              <a:rPr lang="sv-SE" sz="1800" dirty="0"/>
              <a:t>- </a:t>
            </a:r>
            <a:r>
              <a:rPr lang="en-US" sz="1800" dirty="0"/>
              <a:t>A program, activity or strategy that has worked within one organization and shows promise during its early stages</a:t>
            </a:r>
            <a:endParaRPr lang="sv-SE" sz="1800" dirty="0"/>
          </a:p>
          <a:p>
            <a:r>
              <a:rPr lang="sv-SE" sz="1800" b="1" dirty="0" err="1"/>
              <a:t>Field</a:t>
            </a:r>
            <a:r>
              <a:rPr lang="sv-SE" sz="1800" b="1" dirty="0"/>
              <a:t> </a:t>
            </a:r>
            <a:r>
              <a:rPr lang="sv-SE" sz="1800" b="1" dirty="0" err="1"/>
              <a:t>Tested</a:t>
            </a:r>
            <a:r>
              <a:rPr lang="sv-SE" sz="1800" b="1" dirty="0"/>
              <a:t> Best </a:t>
            </a:r>
            <a:r>
              <a:rPr lang="sv-SE" sz="1800" b="1" dirty="0" err="1"/>
              <a:t>Practice</a:t>
            </a:r>
            <a:r>
              <a:rPr lang="sv-SE" sz="1800" b="1" dirty="0"/>
              <a:t> </a:t>
            </a:r>
            <a:r>
              <a:rPr lang="sv-SE" sz="1800" dirty="0"/>
              <a:t>- </a:t>
            </a:r>
            <a:r>
              <a:rPr lang="en-US" sz="1800" dirty="0"/>
              <a:t>A program, activity or strategy that produce successful outcomes and is supported by data sources</a:t>
            </a:r>
          </a:p>
          <a:p>
            <a:r>
              <a:rPr lang="sv-SE" sz="1800" b="1" dirty="0"/>
              <a:t>Research </a:t>
            </a:r>
            <a:r>
              <a:rPr lang="sv-SE" sz="1800" b="1" dirty="0" err="1"/>
              <a:t>Validated</a:t>
            </a:r>
            <a:r>
              <a:rPr lang="sv-SE" sz="1800" b="1" dirty="0"/>
              <a:t> Best </a:t>
            </a:r>
            <a:r>
              <a:rPr lang="sv-SE" sz="1800" b="1" dirty="0" err="1"/>
              <a:t>Practice</a:t>
            </a:r>
            <a:r>
              <a:rPr lang="sv-SE" sz="1800" b="1" dirty="0"/>
              <a:t> </a:t>
            </a:r>
            <a:r>
              <a:rPr lang="sv-SE" sz="1800" dirty="0"/>
              <a:t>- </a:t>
            </a:r>
            <a:r>
              <a:rPr lang="en-US" sz="1800" dirty="0"/>
              <a:t>A program, activity or strategy that has the highest degree of proven effectiveness supported by comprehensive research and evaluation</a:t>
            </a:r>
          </a:p>
        </p:txBody>
      </p:sp>
    </p:spTree>
    <p:extLst>
      <p:ext uri="{BB962C8B-B14F-4D97-AF65-F5344CB8AC3E}">
        <p14:creationId xmlns:p14="http://schemas.microsoft.com/office/powerpoint/2010/main" val="22209282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buSzPct val="100000"/>
            </a:pPr>
            <a:r>
              <a:rPr lang="sv-SE" sz="2700" dirty="0">
                <a:sym typeface="Arial"/>
              </a:rPr>
              <a:t>Template for documenting best practices</a:t>
            </a:r>
          </a:p>
        </p:txBody>
      </p:sp>
      <p:sp>
        <p:nvSpPr>
          <p:cNvPr id="3" name="Content Placeholder 2"/>
          <p:cNvSpPr>
            <a:spLocks noGrp="1"/>
          </p:cNvSpPr>
          <p:nvPr>
            <p:ph idx="1"/>
          </p:nvPr>
        </p:nvSpPr>
        <p:spPr>
          <a:xfrm>
            <a:off x="1485900" y="1053703"/>
            <a:ext cx="6172200" cy="4071900"/>
          </a:xfrm>
        </p:spPr>
        <p:txBody>
          <a:bodyPr>
            <a:noAutofit/>
          </a:bodyPr>
          <a:lstStyle/>
          <a:p>
            <a:pPr>
              <a:buNone/>
            </a:pPr>
            <a:r>
              <a:rPr lang="en-US" sz="1800" dirty="0"/>
              <a:t>Best practices are usually described in form of a template (also called pattern), with predefined elements. </a:t>
            </a:r>
          </a:p>
          <a:p>
            <a:pPr>
              <a:buNone/>
            </a:pPr>
            <a:r>
              <a:rPr lang="en-US" sz="1800" dirty="0"/>
              <a:t>Common elements are: </a:t>
            </a:r>
          </a:p>
          <a:p>
            <a:pPr lvl="1"/>
            <a:r>
              <a:rPr lang="en-US" sz="1350" dirty="0"/>
              <a:t>problem that the best practice address,</a:t>
            </a:r>
          </a:p>
          <a:p>
            <a:pPr lvl="1"/>
            <a:r>
              <a:rPr lang="en-US" sz="1350" dirty="0"/>
              <a:t>step-by-step description of the best practice (it is usually a procedure/method)</a:t>
            </a:r>
          </a:p>
          <a:p>
            <a:pPr lvl="1"/>
            <a:r>
              <a:rPr lang="en-US" sz="1350" dirty="0"/>
              <a:t>expected result of the best practice, </a:t>
            </a:r>
          </a:p>
          <a:p>
            <a:pPr lvl="1"/>
            <a:r>
              <a:rPr lang="en-US" sz="1350" dirty="0"/>
              <a:t>area/field/domain in which the best practice is to be applied, in which context/situations the best practice is relevant or not, </a:t>
            </a:r>
          </a:p>
          <a:p>
            <a:pPr lvl="1"/>
            <a:r>
              <a:rPr lang="en-US" sz="1350" dirty="0"/>
              <a:t>estimation of time and cost to implement the best practice,</a:t>
            </a:r>
          </a:p>
          <a:p>
            <a:pPr lvl="1"/>
            <a:r>
              <a:rPr lang="en-US" sz="1350" dirty="0"/>
              <a:t>target users/roles for applying the best practices, </a:t>
            </a:r>
          </a:p>
          <a:p>
            <a:pPr lvl="1"/>
            <a:r>
              <a:rPr lang="en-US" sz="1350" dirty="0"/>
              <a:t>required skills of users/roles applying the best practices, </a:t>
            </a:r>
          </a:p>
          <a:p>
            <a:pPr lvl="1"/>
            <a:r>
              <a:rPr lang="en-US" sz="1350" dirty="0"/>
              <a:t>previous successful and non-successful applications of the best practices, </a:t>
            </a:r>
          </a:p>
          <a:p>
            <a:pPr lvl="1"/>
            <a:r>
              <a:rPr lang="en-US" sz="1350" dirty="0"/>
              <a:t>possible failures that may occur when applying the best practices, </a:t>
            </a:r>
          </a:p>
          <a:p>
            <a:pPr lvl="1"/>
            <a:r>
              <a:rPr lang="en-US" sz="1350" dirty="0"/>
              <a:t>in which respect the best practice is better than alternative practices</a:t>
            </a:r>
            <a:endParaRPr lang="sv-SE" sz="1350" dirty="0"/>
          </a:p>
        </p:txBody>
      </p:sp>
    </p:spTree>
    <p:extLst>
      <p:ext uri="{BB962C8B-B14F-4D97-AF65-F5344CB8AC3E}">
        <p14:creationId xmlns:p14="http://schemas.microsoft.com/office/powerpoint/2010/main" val="4130481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400" dirty="0" smtClean="0"/>
              <a:t>Knowledge based view of the firm</a:t>
            </a:r>
            <a:endParaRPr lang="sv-SE" sz="2400" dirty="0"/>
          </a:p>
        </p:txBody>
      </p:sp>
      <p:sp>
        <p:nvSpPr>
          <p:cNvPr id="3" name="Content Placeholder 2"/>
          <p:cNvSpPr>
            <a:spLocks noGrp="1"/>
          </p:cNvSpPr>
          <p:nvPr>
            <p:ph idx="1"/>
          </p:nvPr>
        </p:nvSpPr>
        <p:spPr>
          <a:xfrm>
            <a:off x="792000" y="1224234"/>
            <a:ext cx="8105420" cy="3943350"/>
          </a:xfrm>
        </p:spPr>
        <p:txBody>
          <a:bodyPr>
            <a:normAutofit/>
          </a:bodyPr>
          <a:lstStyle/>
          <a:p>
            <a:r>
              <a:rPr lang="en-US" sz="1600" dirty="0" smtClean="0"/>
              <a:t>Knowledge based theory/view/perspective of the firm has its base in ideas by Nonaka and Spender</a:t>
            </a:r>
            <a:endParaRPr lang="en-US" sz="1600" dirty="0"/>
          </a:p>
          <a:p>
            <a:r>
              <a:rPr lang="en-US" sz="1600" dirty="0"/>
              <a:t>Knowledge based theory/view/perspective of the firm </a:t>
            </a:r>
            <a:r>
              <a:rPr lang="en-US" sz="1600" dirty="0" smtClean="0"/>
              <a:t>is built upon and extend the resource based view of the firm – which is based on ideas by Penrose, </a:t>
            </a:r>
            <a:r>
              <a:rPr lang="en-US" sz="1600" dirty="0" err="1" smtClean="0"/>
              <a:t>Wernerfelt</a:t>
            </a:r>
            <a:r>
              <a:rPr lang="en-US" sz="1600" dirty="0" smtClean="0"/>
              <a:t>, Barney, Conner</a:t>
            </a:r>
          </a:p>
          <a:p>
            <a:endParaRPr lang="en-US" sz="1600" dirty="0" smtClean="0"/>
          </a:p>
          <a:p>
            <a:pPr marL="0" indent="0">
              <a:buNone/>
            </a:pPr>
            <a:endParaRPr lang="sv-SE" sz="1600" dirty="0"/>
          </a:p>
          <a:p>
            <a:pPr marL="0" indent="0">
              <a:buNone/>
            </a:pPr>
            <a:endParaRPr lang="sv-SE" sz="1600" dirty="0"/>
          </a:p>
        </p:txBody>
      </p:sp>
      <p:sp>
        <p:nvSpPr>
          <p:cNvPr id="4" name="Rectangle 3"/>
          <p:cNvSpPr/>
          <p:nvPr/>
        </p:nvSpPr>
        <p:spPr>
          <a:xfrm>
            <a:off x="1076813" y="4534245"/>
            <a:ext cx="7535793" cy="461665"/>
          </a:xfrm>
          <a:prstGeom prst="rect">
            <a:avLst/>
          </a:prstGeom>
        </p:spPr>
        <p:txBody>
          <a:bodyPr wrap="square">
            <a:spAutoFit/>
          </a:bodyPr>
          <a:lstStyle/>
          <a:p>
            <a:r>
              <a:rPr lang="en-US" sz="1200" dirty="0"/>
              <a:t>[</a:t>
            </a:r>
            <a:r>
              <a:rPr lang="en-US" sz="1200" dirty="0" err="1"/>
              <a:t>Alavi</a:t>
            </a:r>
            <a:r>
              <a:rPr lang="en-US" sz="1200" dirty="0"/>
              <a:t>, M. and </a:t>
            </a:r>
            <a:r>
              <a:rPr lang="en-US" sz="1200" dirty="0" err="1"/>
              <a:t>Leidner</a:t>
            </a:r>
            <a:r>
              <a:rPr lang="en-US" sz="1200" dirty="0"/>
              <a:t>, D.E. (2001). Review: Knowledge management and knowledge management systems: Conceptual foundations and research issues. MIS Quarterly, 25, (1), 107-136.]</a:t>
            </a:r>
          </a:p>
        </p:txBody>
      </p:sp>
    </p:spTree>
    <p:extLst>
      <p:ext uri="{BB962C8B-B14F-4D97-AF65-F5344CB8AC3E}">
        <p14:creationId xmlns:p14="http://schemas.microsoft.com/office/powerpoint/2010/main" val="865053234"/>
      </p:ext>
    </p:extLst>
  </p:cSld>
  <p:clrMapOvr>
    <a:masterClrMapping/>
  </p:clrMapOvr>
  <mc:AlternateContent xmlns:mc="http://schemas.openxmlformats.org/markup-compatibility/2006" xmlns:p14="http://schemas.microsoft.com/office/powerpoint/2010/main">
    <mc:Choice Requires="p14">
      <p:transition spd="slow" p14:dur="2000" advTm="43200"/>
    </mc:Choice>
    <mc:Fallback xmlns="">
      <p:transition spd="slow" advTm="4320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buSzPct val="100000"/>
            </a:pPr>
            <a:r>
              <a:rPr lang="sv-SE" sz="2700" dirty="0">
                <a:sym typeface="Arial"/>
              </a:rPr>
              <a:t>How to Succeed Implementing Best Practices</a:t>
            </a:r>
          </a:p>
        </p:txBody>
      </p:sp>
      <p:sp>
        <p:nvSpPr>
          <p:cNvPr id="3" name="Content Placeholder 2"/>
          <p:cNvSpPr>
            <a:spLocks noGrp="1"/>
          </p:cNvSpPr>
          <p:nvPr>
            <p:ph idx="1"/>
          </p:nvPr>
        </p:nvSpPr>
        <p:spPr/>
        <p:txBody>
          <a:bodyPr>
            <a:normAutofit fontScale="62500" lnSpcReduction="20000"/>
          </a:bodyPr>
          <a:lstStyle/>
          <a:p>
            <a:r>
              <a:rPr lang="sv-SE" sz="1800" dirty="0"/>
              <a:t>There are many both successful and non-successful applications of best practices in organisations. </a:t>
            </a:r>
          </a:p>
          <a:p>
            <a:r>
              <a:rPr lang="en-US" sz="1800" dirty="0"/>
              <a:t>Factors that may impact the success of implementing </a:t>
            </a:r>
            <a:r>
              <a:rPr lang="sv-SE" sz="1800" dirty="0"/>
              <a:t>best practice </a:t>
            </a:r>
            <a:r>
              <a:rPr lang="en-US" sz="1800" dirty="0"/>
              <a:t>are often called critical success factors for implementing best practices</a:t>
            </a:r>
            <a:endParaRPr lang="sv-SE" sz="1800" dirty="0"/>
          </a:p>
          <a:p>
            <a:r>
              <a:rPr lang="en-US" sz="1800" dirty="0"/>
              <a:t>Factors that may impact the success of implementing </a:t>
            </a:r>
            <a:r>
              <a:rPr lang="sv-SE" sz="1800" dirty="0"/>
              <a:t>best </a:t>
            </a:r>
            <a:r>
              <a:rPr lang="sv-SE" sz="1800" dirty="0" err="1"/>
              <a:t>practices</a:t>
            </a:r>
            <a:r>
              <a:rPr lang="sv-SE" sz="1800" dirty="0"/>
              <a:t> </a:t>
            </a:r>
            <a:r>
              <a:rPr lang="en-US" sz="1800" dirty="0"/>
              <a:t>within organizations are: </a:t>
            </a:r>
          </a:p>
          <a:p>
            <a:pPr lvl="1"/>
            <a:r>
              <a:rPr lang="en-US" sz="1500" dirty="0"/>
              <a:t>organizational culture that support or not support knowledge sharing in an </a:t>
            </a:r>
            <a:r>
              <a:rPr lang="en-US" sz="1500" dirty="0" err="1"/>
              <a:t>organisation</a:t>
            </a:r>
            <a:r>
              <a:rPr lang="en-US" sz="1500" dirty="0"/>
              <a:t>,</a:t>
            </a:r>
          </a:p>
          <a:p>
            <a:pPr lvl="1"/>
            <a:r>
              <a:rPr lang="en-US" sz="1500" dirty="0"/>
              <a:t>the engagement, or non-engagement, of the executives and/or management of an </a:t>
            </a:r>
            <a:r>
              <a:rPr lang="en-US" sz="1500" dirty="0" err="1"/>
              <a:t>organisation</a:t>
            </a:r>
            <a:r>
              <a:rPr lang="en-US" sz="1500" dirty="0"/>
              <a:t> for implementing best practices. </a:t>
            </a:r>
          </a:p>
          <a:p>
            <a:pPr lvl="1"/>
            <a:r>
              <a:rPr lang="en-US" sz="1500" dirty="0"/>
              <a:t>low quality of the best practice documentation</a:t>
            </a:r>
          </a:p>
          <a:p>
            <a:pPr lvl="1"/>
            <a:r>
              <a:rPr lang="en-US" sz="1500" dirty="0"/>
              <a:t>…</a:t>
            </a:r>
          </a:p>
        </p:txBody>
      </p:sp>
    </p:spTree>
    <p:extLst>
      <p:ext uri="{BB962C8B-B14F-4D97-AF65-F5344CB8AC3E}">
        <p14:creationId xmlns:p14="http://schemas.microsoft.com/office/powerpoint/2010/main" val="30568494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Szulanski&amp;Winter: Getting it Right the Second Time 1 (3)</a:t>
            </a:r>
            <a:endParaRPr lang="sv-SE" dirty="0"/>
          </a:p>
        </p:txBody>
      </p:sp>
      <p:sp>
        <p:nvSpPr>
          <p:cNvPr id="3" name="Content Placeholder 2"/>
          <p:cNvSpPr>
            <a:spLocks noGrp="1"/>
          </p:cNvSpPr>
          <p:nvPr>
            <p:ph idx="1"/>
          </p:nvPr>
        </p:nvSpPr>
        <p:spPr>
          <a:xfrm>
            <a:off x="1485900" y="1200150"/>
            <a:ext cx="6172200" cy="3477834"/>
          </a:xfrm>
        </p:spPr>
        <p:txBody>
          <a:bodyPr>
            <a:normAutofit lnSpcReduction="10000"/>
          </a:bodyPr>
          <a:lstStyle/>
          <a:p>
            <a:r>
              <a:rPr lang="sv-SE" sz="1800" dirty="0"/>
              <a:t>A </a:t>
            </a:r>
            <a:r>
              <a:rPr lang="sv-SE" sz="1800" dirty="0" err="1"/>
              <a:t>majority</a:t>
            </a:r>
            <a:r>
              <a:rPr lang="sv-SE" sz="1800" dirty="0"/>
              <a:t> of </a:t>
            </a:r>
            <a:r>
              <a:rPr lang="sv-SE" sz="1800" dirty="0" err="1"/>
              <a:t>attempts</a:t>
            </a:r>
            <a:r>
              <a:rPr lang="sv-SE" sz="1800" dirty="0"/>
              <a:t> to </a:t>
            </a:r>
            <a:r>
              <a:rPr lang="sv-SE" sz="1800" dirty="0" err="1"/>
              <a:t>replicate</a:t>
            </a:r>
            <a:r>
              <a:rPr lang="sv-SE" sz="1800" dirty="0"/>
              <a:t> </a:t>
            </a:r>
            <a:r>
              <a:rPr lang="sv-SE" sz="1800" dirty="0" err="1"/>
              <a:t>excellence</a:t>
            </a:r>
            <a:r>
              <a:rPr lang="sv-SE" sz="1800" dirty="0"/>
              <a:t> (</a:t>
            </a:r>
            <a:r>
              <a:rPr lang="sv-SE" sz="1800" dirty="0" err="1"/>
              <a:t>such</a:t>
            </a:r>
            <a:r>
              <a:rPr lang="sv-SE" sz="1800" dirty="0"/>
              <a:t> as best </a:t>
            </a:r>
            <a:r>
              <a:rPr lang="sv-SE" sz="1800" dirty="0" err="1"/>
              <a:t>practices</a:t>
            </a:r>
            <a:r>
              <a:rPr lang="sv-SE" sz="1800" dirty="0"/>
              <a:t>, </a:t>
            </a:r>
            <a:r>
              <a:rPr lang="sv-SE" sz="1800" dirty="0" err="1"/>
              <a:t>good</a:t>
            </a:r>
            <a:r>
              <a:rPr lang="sv-SE" sz="1800" dirty="0"/>
              <a:t> solutions) </a:t>
            </a:r>
            <a:r>
              <a:rPr lang="sv-SE" sz="1800" dirty="0" err="1"/>
              <a:t>fails</a:t>
            </a:r>
            <a:endParaRPr lang="sv-SE" sz="1800" dirty="0"/>
          </a:p>
          <a:p>
            <a:r>
              <a:rPr lang="sv-SE" sz="1800" b="1" dirty="0"/>
              <a:t>Why problem to replicate/reproduce good solutions/best practices?</a:t>
            </a:r>
          </a:p>
          <a:p>
            <a:pPr lvl="1">
              <a:buFontTx/>
              <a:buChar char="-"/>
            </a:pPr>
            <a:r>
              <a:rPr lang="sv-SE" sz="1800" dirty="0"/>
              <a:t>It is hard to understand how different components of complex best practices are intervowen, that is, it is easy to miss important nuances of the best practices. </a:t>
            </a:r>
          </a:p>
          <a:p>
            <a:pPr lvl="1">
              <a:buFontTx/>
              <a:buChar char="-"/>
            </a:pPr>
            <a:r>
              <a:rPr lang="sv-SE" sz="1800" dirty="0"/>
              <a:t>Employees may not understand the best practices including why the best practices are better then other solutions</a:t>
            </a:r>
          </a:p>
          <a:p>
            <a:endParaRPr lang="sv-SE" dirty="0"/>
          </a:p>
        </p:txBody>
      </p:sp>
    </p:spTree>
    <p:extLst>
      <p:ext uri="{BB962C8B-B14F-4D97-AF65-F5344CB8AC3E}">
        <p14:creationId xmlns:p14="http://schemas.microsoft.com/office/powerpoint/2010/main" val="16682740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Szulanski&amp;Winter: Getting it Right the Second Time 2(3)</a:t>
            </a:r>
            <a:endParaRPr lang="sv-SE" dirty="0"/>
          </a:p>
        </p:txBody>
      </p:sp>
      <p:sp>
        <p:nvSpPr>
          <p:cNvPr id="3" name="Content Placeholder 2"/>
          <p:cNvSpPr>
            <a:spLocks noGrp="1"/>
          </p:cNvSpPr>
          <p:nvPr>
            <p:ph idx="1"/>
          </p:nvPr>
        </p:nvSpPr>
        <p:spPr>
          <a:xfrm>
            <a:off x="1485900" y="1200150"/>
            <a:ext cx="6172200" cy="3477834"/>
          </a:xfrm>
        </p:spPr>
        <p:txBody>
          <a:bodyPr>
            <a:normAutofit fontScale="92500" lnSpcReduction="20000"/>
          </a:bodyPr>
          <a:lstStyle/>
          <a:p>
            <a:r>
              <a:rPr lang="sv-SE" sz="1800" b="1" dirty="0"/>
              <a:t>How do copy a best practice? </a:t>
            </a:r>
          </a:p>
          <a:p>
            <a:pPr lvl="1"/>
            <a:r>
              <a:rPr lang="sv-SE" sz="1800" b="1" dirty="0"/>
              <a:t>Replicate best practices as close as possible (copy exactly). </a:t>
            </a:r>
            <a:r>
              <a:rPr lang="sv-SE" sz="1800" dirty="0" err="1"/>
              <a:t>Then</a:t>
            </a:r>
            <a:r>
              <a:rPr lang="sv-SE" sz="1800" dirty="0"/>
              <a:t> you </a:t>
            </a:r>
            <a:r>
              <a:rPr lang="sv-SE" sz="1800" dirty="0" err="1"/>
              <a:t>will</a:t>
            </a:r>
            <a:r>
              <a:rPr lang="sv-SE" sz="1800" dirty="0"/>
              <a:t> not miss </a:t>
            </a:r>
            <a:r>
              <a:rPr lang="sv-SE" sz="1800" dirty="0" err="1"/>
              <a:t>important</a:t>
            </a:r>
            <a:r>
              <a:rPr lang="sv-SE" sz="1800" dirty="0"/>
              <a:t> relations and </a:t>
            </a:r>
            <a:r>
              <a:rPr lang="sv-SE" sz="1800" dirty="0" err="1"/>
              <a:t>nuances</a:t>
            </a:r>
            <a:r>
              <a:rPr lang="sv-SE" sz="1800" dirty="0"/>
              <a:t> </a:t>
            </a:r>
            <a:r>
              <a:rPr lang="sv-SE" sz="1800" dirty="0" err="1"/>
              <a:t>between</a:t>
            </a:r>
            <a:r>
              <a:rPr lang="sv-SE" sz="1800" dirty="0"/>
              <a:t> the </a:t>
            </a:r>
            <a:r>
              <a:rPr lang="sv-SE" sz="1800" dirty="0" err="1"/>
              <a:t>components</a:t>
            </a:r>
            <a:r>
              <a:rPr lang="sv-SE" sz="1800" dirty="0"/>
              <a:t> of the best </a:t>
            </a:r>
            <a:r>
              <a:rPr lang="sv-SE" sz="1800" dirty="0" err="1"/>
              <a:t>practices</a:t>
            </a:r>
            <a:r>
              <a:rPr lang="sv-SE" sz="1800" dirty="0"/>
              <a:t>. You have a best practice that has worked effective in one situation, and by copy exactly you will be able to compare the copy with the original</a:t>
            </a:r>
          </a:p>
          <a:p>
            <a:pPr lvl="1"/>
            <a:r>
              <a:rPr lang="sv-SE" sz="1800" b="1" dirty="0"/>
              <a:t>Observe the best practices carried out in environment you copied from if possble. </a:t>
            </a:r>
            <a:r>
              <a:rPr lang="sv-SE" sz="1800" dirty="0"/>
              <a:t>This increases your understanding of the best practices.  It will be working example that you always can return to</a:t>
            </a:r>
          </a:p>
          <a:p>
            <a:pPr lvl="1"/>
            <a:r>
              <a:rPr lang="sv-SE" sz="1800" b="1" dirty="0"/>
              <a:t>…</a:t>
            </a:r>
          </a:p>
          <a:p>
            <a:pPr lvl="1"/>
            <a:endParaRPr lang="sv-SE" sz="1650" dirty="0"/>
          </a:p>
          <a:p>
            <a:endParaRPr lang="sv-SE" dirty="0"/>
          </a:p>
        </p:txBody>
      </p:sp>
    </p:spTree>
    <p:extLst>
      <p:ext uri="{BB962C8B-B14F-4D97-AF65-F5344CB8AC3E}">
        <p14:creationId xmlns:p14="http://schemas.microsoft.com/office/powerpoint/2010/main" val="42641877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Szulanski&amp;Winter: Getting it Right the Second Time 3(3)</a:t>
            </a:r>
            <a:endParaRPr lang="sv-SE" dirty="0"/>
          </a:p>
        </p:txBody>
      </p:sp>
      <p:sp>
        <p:nvSpPr>
          <p:cNvPr id="3" name="Content Placeholder 2"/>
          <p:cNvSpPr>
            <a:spLocks noGrp="1"/>
          </p:cNvSpPr>
          <p:nvPr>
            <p:ph idx="1"/>
          </p:nvPr>
        </p:nvSpPr>
        <p:spPr>
          <a:xfrm>
            <a:off x="1485900" y="1200150"/>
            <a:ext cx="6172200" cy="2991780"/>
          </a:xfrm>
        </p:spPr>
        <p:txBody>
          <a:bodyPr>
            <a:normAutofit fontScale="62500" lnSpcReduction="20000"/>
          </a:bodyPr>
          <a:lstStyle/>
          <a:p>
            <a:r>
              <a:rPr lang="sv-SE" sz="2325" b="1" dirty="0"/>
              <a:t>How do copy a best practice? </a:t>
            </a:r>
          </a:p>
          <a:p>
            <a:pPr lvl="1"/>
            <a:r>
              <a:rPr lang="sv-SE" sz="2325" b="1" dirty="0"/>
              <a:t>…</a:t>
            </a:r>
          </a:p>
          <a:p>
            <a:pPr lvl="1"/>
            <a:r>
              <a:rPr lang="sv-SE" sz="2325" b="1" dirty="0"/>
              <a:t>Do not trust individuals in interviews and documentations too much. </a:t>
            </a:r>
            <a:r>
              <a:rPr lang="sv-SE" sz="2325" dirty="0"/>
              <a:t>Not even the individuals that created och used the best practices may understands the complex relationships between the components of the best pratcices. People overestimate  their own knowledge, understanding and skills  </a:t>
            </a:r>
          </a:p>
          <a:p>
            <a:pPr lvl="1"/>
            <a:r>
              <a:rPr lang="sv-SE" sz="2325" b="1" dirty="0"/>
              <a:t>Replicate first and adapt later.  </a:t>
            </a:r>
            <a:r>
              <a:rPr lang="sv-SE" sz="2325" dirty="0"/>
              <a:t>Ensure that you achieved good results before adapting/changing the best practice. However, sometimes you need to adapt the best practices because the environments are so different</a:t>
            </a:r>
          </a:p>
          <a:p>
            <a:endParaRPr lang="sv-SE" dirty="0"/>
          </a:p>
        </p:txBody>
      </p:sp>
    </p:spTree>
    <p:extLst>
      <p:ext uri="{BB962C8B-B14F-4D97-AF65-F5344CB8AC3E}">
        <p14:creationId xmlns:p14="http://schemas.microsoft.com/office/powerpoint/2010/main" val="21018048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a:p>
        </p:txBody>
      </p:sp>
      <p:sp>
        <p:nvSpPr>
          <p:cNvPr id="3" name="Content Placeholder 2"/>
          <p:cNvSpPr>
            <a:spLocks noGrp="1"/>
          </p:cNvSpPr>
          <p:nvPr>
            <p:ph idx="1"/>
          </p:nvPr>
        </p:nvSpPr>
        <p:spPr/>
        <p:txBody>
          <a:bodyPr/>
          <a:lstStyle/>
          <a:p>
            <a:pPr marL="0" indent="0">
              <a:buNone/>
            </a:pPr>
            <a:r>
              <a:rPr lang="sv-SE" dirty="0" smtClean="0"/>
              <a:t>Other ways to transfer/share knowledge</a:t>
            </a:r>
            <a:endParaRPr lang="sv-SE" dirty="0"/>
          </a:p>
        </p:txBody>
      </p:sp>
    </p:spTree>
    <p:extLst>
      <p:ext uri="{BB962C8B-B14F-4D97-AF65-F5344CB8AC3E}">
        <p14:creationId xmlns:p14="http://schemas.microsoft.com/office/powerpoint/2010/main" val="18210561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1485900" y="1085094"/>
            <a:ext cx="6372708" cy="4353948"/>
          </a:xfrm>
        </p:spPr>
        <p:txBody>
          <a:bodyPr>
            <a:normAutofit/>
          </a:bodyPr>
          <a:lstStyle/>
          <a:p>
            <a:pPr>
              <a:spcBef>
                <a:spcPts val="0"/>
              </a:spcBef>
            </a:pPr>
            <a:r>
              <a:rPr lang="sv-SE" sz="1800" dirty="0"/>
              <a:t>Community of practices (CoP) - is </a:t>
            </a:r>
            <a:r>
              <a:rPr lang="en-US" sz="1800" dirty="0"/>
              <a:t>a group of individuals participating in communal activity, and experiencing/continuously creating their shared identity through engaging in and contributing to the practices of their communities (Wenger, 2002)</a:t>
            </a:r>
          </a:p>
          <a:p>
            <a:pPr>
              <a:spcBef>
                <a:spcPts val="0"/>
              </a:spcBef>
            </a:pPr>
            <a:endParaRPr lang="sv-SE" sz="1800" b="1" dirty="0"/>
          </a:p>
          <a:p>
            <a:pPr>
              <a:spcBef>
                <a:spcPts val="0"/>
              </a:spcBef>
            </a:pPr>
            <a:r>
              <a:rPr lang="en-US" sz="1800" dirty="0"/>
              <a:t>This can be seen as another knowledge form: Knowledge embedded in communities</a:t>
            </a:r>
            <a:endParaRPr lang="sv-SE" sz="1800" dirty="0"/>
          </a:p>
          <a:p>
            <a:pPr>
              <a:spcBef>
                <a:spcPts val="0"/>
              </a:spcBef>
            </a:pPr>
            <a:endParaRPr lang="en-US" sz="1800" dirty="0"/>
          </a:p>
          <a:p>
            <a:pPr>
              <a:spcBef>
                <a:spcPts val="0"/>
              </a:spcBef>
              <a:buNone/>
            </a:pPr>
            <a:endParaRPr lang="en-US" sz="1350" b="1" dirty="0"/>
          </a:p>
          <a:p>
            <a:pPr>
              <a:spcBef>
                <a:spcPts val="0"/>
              </a:spcBef>
              <a:buNone/>
            </a:pPr>
            <a:endParaRPr lang="sv-SE" sz="1350" b="1" dirty="0"/>
          </a:p>
          <a:p>
            <a:pPr>
              <a:spcBef>
                <a:spcPts val="0"/>
              </a:spcBef>
              <a:buNone/>
            </a:pPr>
            <a:endParaRPr lang="sv-SE" sz="1350" dirty="0"/>
          </a:p>
          <a:p>
            <a:pPr>
              <a:spcBef>
                <a:spcPts val="0"/>
              </a:spcBef>
              <a:buNone/>
            </a:pPr>
            <a:endParaRPr lang="sv-SE" sz="1350" dirty="0"/>
          </a:p>
          <a:p>
            <a:pPr>
              <a:spcBef>
                <a:spcPts val="0"/>
              </a:spcBef>
              <a:buNone/>
            </a:pPr>
            <a:endParaRPr lang="sv-SE" sz="1350" dirty="0"/>
          </a:p>
          <a:p>
            <a:pPr>
              <a:spcBef>
                <a:spcPts val="0"/>
              </a:spcBef>
              <a:buNone/>
            </a:pPr>
            <a:endParaRPr lang="sv-SE" sz="1350" dirty="0"/>
          </a:p>
          <a:p>
            <a:pPr>
              <a:spcBef>
                <a:spcPts val="0"/>
              </a:spcBef>
              <a:buNone/>
            </a:pPr>
            <a:endParaRPr lang="sv-SE" sz="1350" dirty="0"/>
          </a:p>
          <a:p>
            <a:endParaRPr lang="sv-SE" sz="1350" dirty="0"/>
          </a:p>
          <a:p>
            <a:pPr>
              <a:buNone/>
            </a:pPr>
            <a:endParaRPr lang="sv-SE" sz="1350" dirty="0"/>
          </a:p>
          <a:p>
            <a:pPr lvl="1"/>
            <a:endParaRPr lang="sv-SE" sz="1500" dirty="0"/>
          </a:p>
          <a:p>
            <a:pPr>
              <a:buNone/>
            </a:pPr>
            <a:endParaRPr lang="sv-SE" dirty="0" smtClean="0"/>
          </a:p>
        </p:txBody>
      </p:sp>
      <p:sp>
        <p:nvSpPr>
          <p:cNvPr id="5" name="Title 1"/>
          <p:cNvSpPr>
            <a:spLocks noGrp="1"/>
          </p:cNvSpPr>
          <p:nvPr>
            <p:ph type="title"/>
          </p:nvPr>
        </p:nvSpPr>
        <p:spPr>
          <a:xfrm>
            <a:off x="1485900" y="205979"/>
            <a:ext cx="6172200" cy="857250"/>
          </a:xfrm>
        </p:spPr>
        <p:txBody>
          <a:bodyPr>
            <a:normAutofit fontScale="90000"/>
          </a:bodyPr>
          <a:lstStyle/>
          <a:p>
            <a:pPr algn="l"/>
            <a:r>
              <a:rPr lang="sv-SE" sz="2700" dirty="0"/>
              <a:t>Communities of Practices (CoP)</a:t>
            </a:r>
          </a:p>
        </p:txBody>
      </p:sp>
    </p:spTree>
    <p:extLst>
      <p:ext uri="{BB962C8B-B14F-4D97-AF65-F5344CB8AC3E}">
        <p14:creationId xmlns:p14="http://schemas.microsoft.com/office/powerpoint/2010/main" val="255222592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1493658" y="789552"/>
            <a:ext cx="6372708" cy="4353948"/>
          </a:xfrm>
        </p:spPr>
        <p:txBody>
          <a:bodyPr>
            <a:normAutofit fontScale="92500"/>
          </a:bodyPr>
          <a:lstStyle/>
          <a:p>
            <a:pPr marL="0" indent="0">
              <a:spcBef>
                <a:spcPts val="0"/>
              </a:spcBef>
              <a:buNone/>
            </a:pPr>
            <a:endParaRPr lang="en-US" sz="1800" dirty="0"/>
          </a:p>
          <a:p>
            <a:pPr>
              <a:spcBef>
                <a:spcPts val="0"/>
              </a:spcBef>
            </a:pPr>
            <a:r>
              <a:rPr lang="en-US" sz="1800" dirty="0" err="1"/>
              <a:t>CoP</a:t>
            </a:r>
            <a:r>
              <a:rPr lang="en-US" sz="1800" dirty="0"/>
              <a:t> have been shown beneficial for the performance of the organization (</a:t>
            </a:r>
            <a:r>
              <a:rPr lang="en-US" sz="1800" dirty="0" err="1"/>
              <a:t>Lesser&amp;Stock</a:t>
            </a:r>
            <a:r>
              <a:rPr lang="en-US" sz="1800" dirty="0"/>
              <a:t>, 2001) </a:t>
            </a:r>
          </a:p>
          <a:p>
            <a:pPr lvl="1">
              <a:spcBef>
                <a:spcPts val="450"/>
              </a:spcBef>
            </a:pPr>
            <a:r>
              <a:rPr lang="en-US" sz="1500" dirty="0" err="1"/>
              <a:t>CoP</a:t>
            </a:r>
            <a:r>
              <a:rPr lang="en-US" sz="1500" dirty="0"/>
              <a:t> may create new product ideas</a:t>
            </a:r>
          </a:p>
          <a:p>
            <a:pPr lvl="1">
              <a:spcBef>
                <a:spcPts val="450"/>
              </a:spcBef>
            </a:pPr>
            <a:r>
              <a:rPr lang="en-US" sz="1500" dirty="0" err="1"/>
              <a:t>CoP</a:t>
            </a:r>
            <a:r>
              <a:rPr lang="en-US" sz="1500" dirty="0"/>
              <a:t> may create new way of working, </a:t>
            </a:r>
          </a:p>
          <a:p>
            <a:pPr lvl="1">
              <a:spcBef>
                <a:spcPts val="450"/>
              </a:spcBef>
            </a:pPr>
            <a:r>
              <a:rPr lang="en-US" sz="1500" dirty="0" err="1"/>
              <a:t>CoP</a:t>
            </a:r>
            <a:r>
              <a:rPr lang="en-US" sz="1500" dirty="0"/>
              <a:t> may reduce rework, </a:t>
            </a:r>
          </a:p>
          <a:p>
            <a:pPr lvl="1">
              <a:spcBef>
                <a:spcPts val="450"/>
              </a:spcBef>
            </a:pPr>
            <a:r>
              <a:rPr lang="en-US" sz="1500" dirty="0" err="1"/>
              <a:t>CoP</a:t>
            </a:r>
            <a:r>
              <a:rPr lang="en-US" sz="1500" dirty="0"/>
              <a:t> may support more rapidly responds to customer needs,</a:t>
            </a:r>
          </a:p>
          <a:p>
            <a:pPr lvl="1">
              <a:spcBef>
                <a:spcPts val="450"/>
              </a:spcBef>
            </a:pPr>
            <a:r>
              <a:rPr lang="en-US" sz="1500" dirty="0" err="1"/>
              <a:t>CoP</a:t>
            </a:r>
            <a:r>
              <a:rPr lang="en-US" sz="1500" dirty="0"/>
              <a:t> may decrease the learning curve for new employees</a:t>
            </a:r>
          </a:p>
          <a:p>
            <a:pPr marL="342900" lvl="1" indent="0">
              <a:spcBef>
                <a:spcPts val="0"/>
              </a:spcBef>
              <a:buNone/>
            </a:pPr>
            <a:endParaRPr lang="en-US" sz="1800" dirty="0"/>
          </a:p>
          <a:p>
            <a:pPr>
              <a:spcBef>
                <a:spcPts val="0"/>
              </a:spcBef>
            </a:pPr>
            <a:r>
              <a:rPr lang="en-US" sz="1800" dirty="0" err="1"/>
              <a:t>CoP</a:t>
            </a:r>
            <a:r>
              <a:rPr lang="en-US" sz="1800" dirty="0"/>
              <a:t> can exist online, using newsgroups and social media applications, or in real life, such as in a lunch room at work, in a field setting, on a plant floor, or elsewhere in the environment</a:t>
            </a:r>
          </a:p>
          <a:p>
            <a:pPr>
              <a:spcBef>
                <a:spcPts val="0"/>
              </a:spcBef>
              <a:buNone/>
            </a:pPr>
            <a:endParaRPr lang="en-US" sz="1350" b="1" dirty="0"/>
          </a:p>
          <a:p>
            <a:pPr>
              <a:spcBef>
                <a:spcPts val="0"/>
              </a:spcBef>
              <a:buNone/>
            </a:pPr>
            <a:endParaRPr lang="sv-SE" sz="1350" b="1" dirty="0"/>
          </a:p>
          <a:p>
            <a:pPr>
              <a:spcBef>
                <a:spcPts val="0"/>
              </a:spcBef>
              <a:buNone/>
            </a:pPr>
            <a:endParaRPr lang="sv-SE" sz="1350" dirty="0"/>
          </a:p>
          <a:p>
            <a:pPr>
              <a:spcBef>
                <a:spcPts val="0"/>
              </a:spcBef>
              <a:buNone/>
            </a:pPr>
            <a:endParaRPr lang="sv-SE" sz="1350" dirty="0"/>
          </a:p>
          <a:p>
            <a:pPr>
              <a:spcBef>
                <a:spcPts val="0"/>
              </a:spcBef>
              <a:buNone/>
            </a:pPr>
            <a:endParaRPr lang="sv-SE" sz="1350" dirty="0"/>
          </a:p>
          <a:p>
            <a:pPr>
              <a:spcBef>
                <a:spcPts val="0"/>
              </a:spcBef>
              <a:buNone/>
            </a:pPr>
            <a:endParaRPr lang="sv-SE" sz="1350" dirty="0"/>
          </a:p>
          <a:p>
            <a:pPr>
              <a:spcBef>
                <a:spcPts val="0"/>
              </a:spcBef>
              <a:buNone/>
            </a:pPr>
            <a:endParaRPr lang="sv-SE" sz="1350" dirty="0"/>
          </a:p>
          <a:p>
            <a:endParaRPr lang="sv-SE" sz="1350" dirty="0"/>
          </a:p>
          <a:p>
            <a:pPr>
              <a:buNone/>
            </a:pPr>
            <a:endParaRPr lang="sv-SE" sz="1350" dirty="0"/>
          </a:p>
          <a:p>
            <a:pPr lvl="1"/>
            <a:endParaRPr lang="sv-SE" sz="1500" dirty="0"/>
          </a:p>
          <a:p>
            <a:pPr>
              <a:buNone/>
            </a:pPr>
            <a:endParaRPr lang="sv-SE" dirty="0" smtClean="0"/>
          </a:p>
        </p:txBody>
      </p:sp>
      <p:sp>
        <p:nvSpPr>
          <p:cNvPr id="5" name="Title 1"/>
          <p:cNvSpPr>
            <a:spLocks noGrp="1"/>
          </p:cNvSpPr>
          <p:nvPr>
            <p:ph type="title"/>
          </p:nvPr>
        </p:nvSpPr>
        <p:spPr>
          <a:xfrm>
            <a:off x="1485900" y="205979"/>
            <a:ext cx="6172200" cy="857250"/>
          </a:xfrm>
        </p:spPr>
        <p:txBody>
          <a:bodyPr>
            <a:normAutofit fontScale="90000"/>
          </a:bodyPr>
          <a:lstStyle/>
          <a:p>
            <a:pPr algn="l"/>
            <a:r>
              <a:rPr lang="sv-SE" sz="2700" dirty="0"/>
              <a:t>Communities of Practices (CoP)</a:t>
            </a:r>
          </a:p>
        </p:txBody>
      </p:sp>
    </p:spTree>
    <p:extLst>
      <p:ext uri="{BB962C8B-B14F-4D97-AF65-F5344CB8AC3E}">
        <p14:creationId xmlns:p14="http://schemas.microsoft.com/office/powerpoint/2010/main" val="36368204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1493658" y="789552"/>
            <a:ext cx="6372708" cy="4353948"/>
          </a:xfrm>
        </p:spPr>
        <p:txBody>
          <a:bodyPr>
            <a:normAutofit/>
          </a:bodyPr>
          <a:lstStyle/>
          <a:p>
            <a:pPr marL="0" indent="0">
              <a:spcBef>
                <a:spcPts val="0"/>
              </a:spcBef>
              <a:buNone/>
            </a:pPr>
            <a:endParaRPr lang="en-US" sz="1800" dirty="0"/>
          </a:p>
          <a:p>
            <a:pPr>
              <a:spcBef>
                <a:spcPts val="0"/>
              </a:spcBef>
            </a:pPr>
            <a:r>
              <a:rPr lang="en-US" sz="1800" dirty="0" err="1"/>
              <a:t>CoP</a:t>
            </a:r>
            <a:r>
              <a:rPr lang="en-US" sz="1800" dirty="0"/>
              <a:t> could be understood by compare it to:</a:t>
            </a:r>
          </a:p>
          <a:p>
            <a:pPr lvl="1">
              <a:spcBef>
                <a:spcPts val="0"/>
              </a:spcBef>
            </a:pPr>
            <a:r>
              <a:rPr lang="en-US" sz="1800" dirty="0"/>
              <a:t>Project teams</a:t>
            </a:r>
          </a:p>
          <a:p>
            <a:pPr lvl="1">
              <a:spcBef>
                <a:spcPts val="0"/>
              </a:spcBef>
            </a:pPr>
            <a:r>
              <a:rPr lang="en-US" sz="1800" dirty="0"/>
              <a:t>Community of Interest</a:t>
            </a:r>
          </a:p>
          <a:p>
            <a:pPr>
              <a:spcBef>
                <a:spcPts val="0"/>
              </a:spcBef>
              <a:buNone/>
            </a:pPr>
            <a:endParaRPr lang="en-US" sz="1350" b="1" dirty="0"/>
          </a:p>
          <a:p>
            <a:pPr>
              <a:spcBef>
                <a:spcPts val="0"/>
              </a:spcBef>
              <a:buNone/>
            </a:pPr>
            <a:endParaRPr lang="sv-SE" sz="1350" b="1" dirty="0"/>
          </a:p>
          <a:p>
            <a:pPr>
              <a:spcBef>
                <a:spcPts val="0"/>
              </a:spcBef>
              <a:buNone/>
            </a:pPr>
            <a:endParaRPr lang="sv-SE" sz="1350" dirty="0"/>
          </a:p>
          <a:p>
            <a:pPr>
              <a:spcBef>
                <a:spcPts val="0"/>
              </a:spcBef>
              <a:buNone/>
            </a:pPr>
            <a:endParaRPr lang="sv-SE" sz="1350" dirty="0"/>
          </a:p>
          <a:p>
            <a:pPr>
              <a:spcBef>
                <a:spcPts val="0"/>
              </a:spcBef>
              <a:buNone/>
            </a:pPr>
            <a:endParaRPr lang="sv-SE" sz="1350" dirty="0"/>
          </a:p>
          <a:p>
            <a:pPr>
              <a:spcBef>
                <a:spcPts val="0"/>
              </a:spcBef>
              <a:buNone/>
            </a:pPr>
            <a:endParaRPr lang="sv-SE" sz="1350" dirty="0"/>
          </a:p>
          <a:p>
            <a:pPr>
              <a:spcBef>
                <a:spcPts val="0"/>
              </a:spcBef>
              <a:buNone/>
            </a:pPr>
            <a:endParaRPr lang="sv-SE" sz="1350" dirty="0"/>
          </a:p>
          <a:p>
            <a:endParaRPr lang="sv-SE" sz="1350" dirty="0"/>
          </a:p>
          <a:p>
            <a:pPr>
              <a:buNone/>
            </a:pPr>
            <a:endParaRPr lang="sv-SE" sz="1350" dirty="0"/>
          </a:p>
          <a:p>
            <a:pPr lvl="1"/>
            <a:endParaRPr lang="sv-SE" sz="1500" dirty="0"/>
          </a:p>
          <a:p>
            <a:pPr>
              <a:buNone/>
            </a:pPr>
            <a:endParaRPr lang="sv-SE" dirty="0" smtClean="0"/>
          </a:p>
        </p:txBody>
      </p:sp>
      <p:sp>
        <p:nvSpPr>
          <p:cNvPr id="5" name="Title 1"/>
          <p:cNvSpPr>
            <a:spLocks noGrp="1"/>
          </p:cNvSpPr>
          <p:nvPr>
            <p:ph type="title"/>
          </p:nvPr>
        </p:nvSpPr>
        <p:spPr>
          <a:xfrm>
            <a:off x="1485900" y="205979"/>
            <a:ext cx="6172200" cy="857250"/>
          </a:xfrm>
        </p:spPr>
        <p:txBody>
          <a:bodyPr>
            <a:normAutofit fontScale="90000"/>
          </a:bodyPr>
          <a:lstStyle/>
          <a:p>
            <a:pPr algn="l"/>
            <a:r>
              <a:rPr lang="sv-SE" sz="2700" dirty="0"/>
              <a:t>Communities of Practices (CoP)</a:t>
            </a:r>
          </a:p>
        </p:txBody>
      </p:sp>
    </p:spTree>
    <p:extLst>
      <p:ext uri="{BB962C8B-B14F-4D97-AF65-F5344CB8AC3E}">
        <p14:creationId xmlns:p14="http://schemas.microsoft.com/office/powerpoint/2010/main" val="40422104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1493658" y="951570"/>
            <a:ext cx="6372708" cy="4353948"/>
          </a:xfrm>
        </p:spPr>
        <p:txBody>
          <a:bodyPr>
            <a:normAutofit/>
          </a:bodyPr>
          <a:lstStyle/>
          <a:p>
            <a:pPr>
              <a:spcBef>
                <a:spcPts val="0"/>
              </a:spcBef>
              <a:buNone/>
            </a:pPr>
            <a:endParaRPr lang="en-US" sz="1350" dirty="0"/>
          </a:p>
          <a:p>
            <a:pPr marL="0" indent="0">
              <a:spcBef>
                <a:spcPts val="0"/>
              </a:spcBef>
              <a:buNone/>
            </a:pPr>
            <a:r>
              <a:rPr lang="sv-SE" sz="1800" b="1" dirty="0"/>
              <a:t>Project teams:</a:t>
            </a:r>
          </a:p>
          <a:p>
            <a:pPr>
              <a:spcBef>
                <a:spcPts val="0"/>
              </a:spcBef>
            </a:pPr>
            <a:r>
              <a:rPr lang="sv-SE" sz="1800" dirty="0"/>
              <a:t>A project team have shared goals, milestones and results</a:t>
            </a:r>
          </a:p>
          <a:p>
            <a:pPr>
              <a:spcBef>
                <a:spcPts val="0"/>
              </a:spcBef>
            </a:pPr>
            <a:r>
              <a:rPr lang="sv-SE" sz="1800" dirty="0"/>
              <a:t>A project team is driven by deliverables</a:t>
            </a:r>
          </a:p>
          <a:p>
            <a:pPr>
              <a:spcBef>
                <a:spcPts val="0"/>
              </a:spcBef>
            </a:pPr>
            <a:r>
              <a:rPr lang="sv-SE" sz="1800" dirty="0"/>
              <a:t>The project team members will often remain consistent in their roles during the project</a:t>
            </a:r>
          </a:p>
          <a:p>
            <a:pPr>
              <a:spcBef>
                <a:spcPts val="0"/>
              </a:spcBef>
            </a:pPr>
            <a:r>
              <a:rPr lang="sv-SE" sz="1800" dirty="0"/>
              <a:t>A project team dissolves after the mission of the project is accomplished</a:t>
            </a:r>
          </a:p>
          <a:p>
            <a:pPr>
              <a:spcBef>
                <a:spcPts val="0"/>
              </a:spcBef>
              <a:buNone/>
            </a:pPr>
            <a:endParaRPr lang="sv-SE" sz="1350" dirty="0"/>
          </a:p>
          <a:p>
            <a:pPr marL="0" indent="0">
              <a:spcBef>
                <a:spcPts val="0"/>
              </a:spcBef>
              <a:buNone/>
            </a:pPr>
            <a:endParaRPr lang="sv-SE" sz="1350" dirty="0"/>
          </a:p>
          <a:p>
            <a:pPr>
              <a:spcBef>
                <a:spcPts val="0"/>
              </a:spcBef>
              <a:buNone/>
            </a:pPr>
            <a:endParaRPr lang="sv-SE" sz="1350" dirty="0"/>
          </a:p>
          <a:p>
            <a:endParaRPr lang="sv-SE" sz="1350" dirty="0"/>
          </a:p>
          <a:p>
            <a:pPr>
              <a:buNone/>
            </a:pPr>
            <a:endParaRPr lang="sv-SE" sz="1350" dirty="0"/>
          </a:p>
          <a:p>
            <a:pPr lvl="1"/>
            <a:endParaRPr lang="sv-SE" sz="1500" dirty="0"/>
          </a:p>
          <a:p>
            <a:pPr>
              <a:buNone/>
            </a:pPr>
            <a:endParaRPr lang="sv-SE" dirty="0" smtClean="0"/>
          </a:p>
        </p:txBody>
      </p:sp>
      <p:sp>
        <p:nvSpPr>
          <p:cNvPr id="5" name="Title 1"/>
          <p:cNvSpPr>
            <a:spLocks noGrp="1"/>
          </p:cNvSpPr>
          <p:nvPr>
            <p:ph type="title"/>
          </p:nvPr>
        </p:nvSpPr>
        <p:spPr>
          <a:xfrm>
            <a:off x="1485900" y="205979"/>
            <a:ext cx="6172200" cy="857250"/>
          </a:xfrm>
        </p:spPr>
        <p:txBody>
          <a:bodyPr>
            <a:normAutofit/>
          </a:bodyPr>
          <a:lstStyle/>
          <a:p>
            <a:r>
              <a:rPr lang="sv-SE" sz="2700" dirty="0"/>
              <a:t>Projects teams vs CoP</a:t>
            </a:r>
          </a:p>
        </p:txBody>
      </p:sp>
      <p:sp>
        <p:nvSpPr>
          <p:cNvPr id="2" name="TextBox 1"/>
          <p:cNvSpPr txBox="1"/>
          <p:nvPr/>
        </p:nvSpPr>
        <p:spPr>
          <a:xfrm>
            <a:off x="4950042" y="3543858"/>
            <a:ext cx="2214246" cy="300082"/>
          </a:xfrm>
          <a:prstGeom prst="rect">
            <a:avLst/>
          </a:prstGeom>
          <a:noFill/>
        </p:spPr>
        <p:txBody>
          <a:bodyPr wrap="square" rtlCol="0">
            <a:spAutoFit/>
          </a:bodyPr>
          <a:lstStyle/>
          <a:p>
            <a:r>
              <a:rPr lang="sv-SE" sz="1350" dirty="0"/>
              <a:t>[Kietzmann et al, 2013]</a:t>
            </a:r>
          </a:p>
        </p:txBody>
      </p:sp>
    </p:spTree>
    <p:extLst>
      <p:ext uri="{BB962C8B-B14F-4D97-AF65-F5344CB8AC3E}">
        <p14:creationId xmlns:p14="http://schemas.microsoft.com/office/powerpoint/2010/main" val="11487119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1612014" y="1063229"/>
            <a:ext cx="6372708" cy="4353948"/>
          </a:xfrm>
        </p:spPr>
        <p:txBody>
          <a:bodyPr>
            <a:normAutofit fontScale="85000" lnSpcReduction="10000"/>
          </a:bodyPr>
          <a:lstStyle/>
          <a:p>
            <a:pPr>
              <a:spcBef>
                <a:spcPts val="0"/>
              </a:spcBef>
              <a:buNone/>
            </a:pPr>
            <a:endParaRPr lang="sv-SE" sz="1350" dirty="0"/>
          </a:p>
          <a:p>
            <a:pPr>
              <a:spcBef>
                <a:spcPts val="0"/>
              </a:spcBef>
              <a:buNone/>
            </a:pPr>
            <a:r>
              <a:rPr lang="sv-SE" sz="1800" b="1" dirty="0"/>
              <a:t>Community of Practices (CoP):</a:t>
            </a:r>
          </a:p>
          <a:p>
            <a:pPr>
              <a:spcBef>
                <a:spcPts val="0"/>
              </a:spcBef>
            </a:pPr>
            <a:r>
              <a:rPr lang="sv-SE" sz="1800" dirty="0"/>
              <a:t>A CoP is often organically created – it can emerge without any formal decision</a:t>
            </a:r>
          </a:p>
          <a:p>
            <a:pPr>
              <a:spcBef>
                <a:spcPts val="0"/>
              </a:spcBef>
            </a:pPr>
            <a:r>
              <a:rPr lang="sv-SE" sz="1800" dirty="0"/>
              <a:t>The members have oftens different personal objectives instead of explicitly stated ones for the CoP </a:t>
            </a:r>
          </a:p>
          <a:p>
            <a:pPr>
              <a:spcBef>
                <a:spcPts val="0"/>
              </a:spcBef>
            </a:pPr>
            <a:r>
              <a:rPr lang="sv-SE" sz="1800" dirty="0"/>
              <a:t>Membership is defined by the knowledge of the members</a:t>
            </a:r>
          </a:p>
          <a:p>
            <a:pPr>
              <a:spcBef>
                <a:spcPts val="0"/>
              </a:spcBef>
            </a:pPr>
            <a:r>
              <a:rPr lang="sv-SE" sz="1800" dirty="0"/>
              <a:t>CoP membership and the members’ roles changes when needs and interests change</a:t>
            </a:r>
          </a:p>
          <a:p>
            <a:pPr>
              <a:spcBef>
                <a:spcPts val="0"/>
              </a:spcBef>
            </a:pPr>
            <a:r>
              <a:rPr lang="sv-SE" sz="1800" dirty="0"/>
              <a:t>CoP exists as long as members believe they have something to gain from and contribute to the community</a:t>
            </a:r>
          </a:p>
          <a:p>
            <a:pPr marL="0" indent="0">
              <a:spcBef>
                <a:spcPts val="0"/>
              </a:spcBef>
              <a:buNone/>
            </a:pPr>
            <a:endParaRPr lang="sv-SE" sz="1350" dirty="0"/>
          </a:p>
          <a:p>
            <a:pPr>
              <a:spcBef>
                <a:spcPts val="0"/>
              </a:spcBef>
              <a:buNone/>
            </a:pPr>
            <a:endParaRPr lang="sv-SE" sz="1350" dirty="0"/>
          </a:p>
          <a:p>
            <a:endParaRPr lang="sv-SE" sz="1350" dirty="0"/>
          </a:p>
          <a:p>
            <a:pPr>
              <a:buNone/>
            </a:pPr>
            <a:endParaRPr lang="sv-SE" sz="1350" dirty="0"/>
          </a:p>
          <a:p>
            <a:pPr lvl="1"/>
            <a:endParaRPr lang="sv-SE" sz="1500" dirty="0"/>
          </a:p>
          <a:p>
            <a:pPr>
              <a:buNone/>
            </a:pPr>
            <a:endParaRPr lang="sv-SE" dirty="0" smtClean="0"/>
          </a:p>
        </p:txBody>
      </p:sp>
      <p:sp>
        <p:nvSpPr>
          <p:cNvPr id="5" name="Title 1"/>
          <p:cNvSpPr>
            <a:spLocks noGrp="1"/>
          </p:cNvSpPr>
          <p:nvPr>
            <p:ph type="title"/>
          </p:nvPr>
        </p:nvSpPr>
        <p:spPr>
          <a:xfrm>
            <a:off x="1485900" y="205979"/>
            <a:ext cx="6172200" cy="857250"/>
          </a:xfrm>
        </p:spPr>
        <p:txBody>
          <a:bodyPr>
            <a:normAutofit/>
          </a:bodyPr>
          <a:lstStyle/>
          <a:p>
            <a:pPr algn="l"/>
            <a:r>
              <a:rPr lang="sv-SE" sz="2700" dirty="0"/>
              <a:t>Projects teams vs CoP</a:t>
            </a:r>
          </a:p>
        </p:txBody>
      </p:sp>
      <p:sp>
        <p:nvSpPr>
          <p:cNvPr id="2" name="TextBox 1"/>
          <p:cNvSpPr txBox="1"/>
          <p:nvPr/>
        </p:nvSpPr>
        <p:spPr>
          <a:xfrm>
            <a:off x="4680012" y="4407954"/>
            <a:ext cx="2214246" cy="300082"/>
          </a:xfrm>
          <a:prstGeom prst="rect">
            <a:avLst/>
          </a:prstGeom>
          <a:noFill/>
        </p:spPr>
        <p:txBody>
          <a:bodyPr wrap="square" rtlCol="0">
            <a:spAutoFit/>
          </a:bodyPr>
          <a:lstStyle/>
          <a:p>
            <a:r>
              <a:rPr lang="sv-SE" sz="1350" dirty="0"/>
              <a:t>[Kietzmann et al, 2013]</a:t>
            </a:r>
          </a:p>
        </p:txBody>
      </p:sp>
    </p:spTree>
    <p:extLst>
      <p:ext uri="{BB962C8B-B14F-4D97-AF65-F5344CB8AC3E}">
        <p14:creationId xmlns:p14="http://schemas.microsoft.com/office/powerpoint/2010/main" val="3814100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400" dirty="0" smtClean="0"/>
              <a:t>Knowledge based view of the firm</a:t>
            </a:r>
            <a:endParaRPr lang="sv-SE" sz="2400" dirty="0"/>
          </a:p>
        </p:txBody>
      </p:sp>
      <p:sp>
        <p:nvSpPr>
          <p:cNvPr id="3" name="Content Placeholder 2"/>
          <p:cNvSpPr>
            <a:spLocks noGrp="1"/>
          </p:cNvSpPr>
          <p:nvPr>
            <p:ph idx="1"/>
          </p:nvPr>
        </p:nvSpPr>
        <p:spPr>
          <a:xfrm>
            <a:off x="792000" y="1224234"/>
            <a:ext cx="8105420" cy="3943350"/>
          </a:xfrm>
        </p:spPr>
        <p:txBody>
          <a:bodyPr>
            <a:normAutofit/>
          </a:bodyPr>
          <a:lstStyle/>
          <a:p>
            <a:r>
              <a:rPr lang="en-US" sz="1600" dirty="0"/>
              <a:t>The knowledge-based perspective postulates that the services rendered by tangible resources depend on how they are combined and applied, which is in turn a function of the firm's know-how (i.e., knowledge). </a:t>
            </a:r>
            <a:endParaRPr lang="en-US" sz="1600" dirty="0" smtClean="0"/>
          </a:p>
          <a:p>
            <a:r>
              <a:rPr lang="en-US" sz="1600" dirty="0"/>
              <a:t>his knowledge is embedded in and carried through multiple entities including organization culture and identity, routines, policies, systems, and documents, as well as individual employees </a:t>
            </a:r>
            <a:r>
              <a:rPr lang="en-US" sz="1600" dirty="0" smtClean="0"/>
              <a:t>(Spender) </a:t>
            </a:r>
          </a:p>
          <a:p>
            <a:pPr marL="0" indent="0">
              <a:buNone/>
            </a:pPr>
            <a:endParaRPr lang="sv-SE" sz="1600" dirty="0"/>
          </a:p>
          <a:p>
            <a:pPr marL="0" indent="0">
              <a:buNone/>
            </a:pPr>
            <a:endParaRPr lang="sv-SE" sz="1600" dirty="0"/>
          </a:p>
        </p:txBody>
      </p:sp>
      <p:sp>
        <p:nvSpPr>
          <p:cNvPr id="5" name="Rectangle 4"/>
          <p:cNvSpPr/>
          <p:nvPr/>
        </p:nvSpPr>
        <p:spPr>
          <a:xfrm>
            <a:off x="1076813" y="4534245"/>
            <a:ext cx="7535793" cy="461665"/>
          </a:xfrm>
          <a:prstGeom prst="rect">
            <a:avLst/>
          </a:prstGeom>
        </p:spPr>
        <p:txBody>
          <a:bodyPr wrap="square">
            <a:spAutoFit/>
          </a:bodyPr>
          <a:lstStyle/>
          <a:p>
            <a:r>
              <a:rPr lang="en-US" sz="1200" dirty="0"/>
              <a:t>[</a:t>
            </a:r>
            <a:r>
              <a:rPr lang="en-US" sz="1200" dirty="0" err="1"/>
              <a:t>Alavi</a:t>
            </a:r>
            <a:r>
              <a:rPr lang="en-US" sz="1200" dirty="0"/>
              <a:t>, M. and </a:t>
            </a:r>
            <a:r>
              <a:rPr lang="en-US" sz="1200" dirty="0" err="1"/>
              <a:t>Leidner</a:t>
            </a:r>
            <a:r>
              <a:rPr lang="en-US" sz="1200" dirty="0"/>
              <a:t>, D.E. (2001). Review: Knowledge management and knowledge management systems: Conceptual foundations and research issues. MIS Quarterly, 25, (1), 107-136.]</a:t>
            </a:r>
          </a:p>
        </p:txBody>
      </p:sp>
    </p:spTree>
    <p:extLst>
      <p:ext uri="{BB962C8B-B14F-4D97-AF65-F5344CB8AC3E}">
        <p14:creationId xmlns:p14="http://schemas.microsoft.com/office/powerpoint/2010/main" val="568038117"/>
      </p:ext>
    </p:extLst>
  </p:cSld>
  <p:clrMapOvr>
    <a:masterClrMapping/>
  </p:clrMapOvr>
  <mc:AlternateContent xmlns:mc="http://schemas.openxmlformats.org/markup-compatibility/2006" xmlns:p14="http://schemas.microsoft.com/office/powerpoint/2010/main">
    <mc:Choice Requires="p14">
      <p:transition spd="slow" p14:dur="2000" advTm="43200"/>
    </mc:Choice>
    <mc:Fallback xmlns="">
      <p:transition spd="slow" advTm="43200"/>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1493658" y="789552"/>
            <a:ext cx="6372708" cy="4353948"/>
          </a:xfrm>
        </p:spPr>
        <p:txBody>
          <a:bodyPr>
            <a:normAutofit/>
          </a:bodyPr>
          <a:lstStyle/>
          <a:p>
            <a:pPr>
              <a:spcBef>
                <a:spcPts val="0"/>
              </a:spcBef>
              <a:buNone/>
            </a:pPr>
            <a:endParaRPr lang="en-US" sz="1350" dirty="0"/>
          </a:p>
          <a:p>
            <a:pPr>
              <a:spcBef>
                <a:spcPts val="0"/>
              </a:spcBef>
              <a:buNone/>
            </a:pPr>
            <a:endParaRPr lang="en-US" sz="1350" dirty="0"/>
          </a:p>
          <a:p>
            <a:pPr marL="0" indent="0">
              <a:spcBef>
                <a:spcPts val="0"/>
              </a:spcBef>
              <a:buNone/>
            </a:pPr>
            <a:r>
              <a:rPr lang="sv-SE" sz="1800" b="1" dirty="0"/>
              <a:t>Community of Interest (CoI):</a:t>
            </a:r>
          </a:p>
          <a:p>
            <a:pPr>
              <a:spcBef>
                <a:spcPts val="0"/>
              </a:spcBef>
            </a:pPr>
            <a:r>
              <a:rPr lang="sv-SE" sz="1800" dirty="0"/>
              <a:t>A CoI is a group of people interesting in discussing a topic and share information in a topic that interest them</a:t>
            </a:r>
          </a:p>
          <a:p>
            <a:pPr>
              <a:spcBef>
                <a:spcPts val="0"/>
              </a:spcBef>
            </a:pPr>
            <a:r>
              <a:rPr lang="sv-SE" sz="1800" dirty="0"/>
              <a:t>The members are not necessary experts or practitioners of the topic around which the CoI has been formed</a:t>
            </a:r>
          </a:p>
          <a:p>
            <a:pPr marL="0" indent="0">
              <a:spcBef>
                <a:spcPts val="0"/>
              </a:spcBef>
              <a:buNone/>
            </a:pPr>
            <a:endParaRPr lang="sv-SE" sz="1350" dirty="0"/>
          </a:p>
          <a:p>
            <a:pPr>
              <a:spcBef>
                <a:spcPts val="0"/>
              </a:spcBef>
              <a:buNone/>
            </a:pPr>
            <a:endParaRPr lang="sv-SE" sz="1350" dirty="0"/>
          </a:p>
          <a:p>
            <a:endParaRPr lang="sv-SE" sz="1350" dirty="0"/>
          </a:p>
          <a:p>
            <a:pPr>
              <a:buNone/>
            </a:pPr>
            <a:endParaRPr lang="sv-SE" sz="1350" dirty="0"/>
          </a:p>
          <a:p>
            <a:pPr lvl="1"/>
            <a:endParaRPr lang="sv-SE" sz="1500" dirty="0"/>
          </a:p>
          <a:p>
            <a:pPr>
              <a:buNone/>
            </a:pPr>
            <a:endParaRPr lang="sv-SE" dirty="0" smtClean="0"/>
          </a:p>
        </p:txBody>
      </p:sp>
      <p:sp>
        <p:nvSpPr>
          <p:cNvPr id="5" name="Title 1"/>
          <p:cNvSpPr>
            <a:spLocks noGrp="1"/>
          </p:cNvSpPr>
          <p:nvPr>
            <p:ph type="title"/>
          </p:nvPr>
        </p:nvSpPr>
        <p:spPr>
          <a:xfrm>
            <a:off x="1485900" y="205979"/>
            <a:ext cx="6172200" cy="857250"/>
          </a:xfrm>
        </p:spPr>
        <p:txBody>
          <a:bodyPr>
            <a:normAutofit/>
          </a:bodyPr>
          <a:lstStyle/>
          <a:p>
            <a:pPr algn="l"/>
            <a:r>
              <a:rPr lang="sv-SE" sz="2700" dirty="0"/>
              <a:t>Community of Interest vs CoP</a:t>
            </a:r>
          </a:p>
        </p:txBody>
      </p:sp>
      <p:sp>
        <p:nvSpPr>
          <p:cNvPr id="4" name="TextBox 3"/>
          <p:cNvSpPr txBox="1"/>
          <p:nvPr/>
        </p:nvSpPr>
        <p:spPr>
          <a:xfrm>
            <a:off x="4680012" y="4407954"/>
            <a:ext cx="3186354" cy="300082"/>
          </a:xfrm>
          <a:prstGeom prst="rect">
            <a:avLst/>
          </a:prstGeom>
          <a:noFill/>
        </p:spPr>
        <p:txBody>
          <a:bodyPr wrap="square" rtlCol="0">
            <a:spAutoFit/>
          </a:bodyPr>
          <a:lstStyle/>
          <a:p>
            <a:r>
              <a:rPr lang="sv-SE" sz="1350" dirty="0"/>
              <a:t>[Wikipedia: Community of practices]</a:t>
            </a:r>
          </a:p>
        </p:txBody>
      </p:sp>
    </p:spTree>
    <p:extLst>
      <p:ext uri="{BB962C8B-B14F-4D97-AF65-F5344CB8AC3E}">
        <p14:creationId xmlns:p14="http://schemas.microsoft.com/office/powerpoint/2010/main" val="404563441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1493658" y="789552"/>
            <a:ext cx="6372708" cy="4353948"/>
          </a:xfrm>
        </p:spPr>
        <p:txBody>
          <a:bodyPr>
            <a:normAutofit/>
          </a:bodyPr>
          <a:lstStyle/>
          <a:p>
            <a:pPr>
              <a:spcBef>
                <a:spcPts val="0"/>
              </a:spcBef>
              <a:buNone/>
            </a:pPr>
            <a:endParaRPr lang="en-US" sz="1350" dirty="0"/>
          </a:p>
          <a:p>
            <a:pPr>
              <a:spcBef>
                <a:spcPts val="0"/>
              </a:spcBef>
              <a:buNone/>
            </a:pPr>
            <a:endParaRPr lang="en-US" sz="1350" dirty="0"/>
          </a:p>
          <a:p>
            <a:pPr>
              <a:spcBef>
                <a:spcPts val="0"/>
              </a:spcBef>
              <a:buNone/>
            </a:pPr>
            <a:r>
              <a:rPr lang="sv-SE" sz="1800" b="1" dirty="0"/>
              <a:t>Community of Practices (CoP):</a:t>
            </a:r>
          </a:p>
          <a:p>
            <a:pPr>
              <a:spcBef>
                <a:spcPts val="0"/>
              </a:spcBef>
            </a:pPr>
            <a:r>
              <a:rPr lang="sv-SE" sz="1800" dirty="0"/>
              <a:t>A CoP is a group of people of who are active practitioners</a:t>
            </a:r>
          </a:p>
          <a:p>
            <a:pPr>
              <a:spcBef>
                <a:spcPts val="0"/>
              </a:spcBef>
            </a:pPr>
            <a:r>
              <a:rPr lang="sv-SE" sz="1800" dirty="0"/>
              <a:t>The purpose of CoP is to share tips and best practices between collegues, ask questions, provide support to each other</a:t>
            </a:r>
          </a:p>
          <a:p>
            <a:pPr>
              <a:spcBef>
                <a:spcPts val="0"/>
              </a:spcBef>
            </a:pPr>
            <a:r>
              <a:rPr lang="sv-SE" sz="1800" dirty="0"/>
              <a:t>Membership is dependent on expertise </a:t>
            </a:r>
          </a:p>
          <a:p>
            <a:pPr>
              <a:spcBef>
                <a:spcPts val="0"/>
              </a:spcBef>
            </a:pPr>
            <a:r>
              <a:rPr lang="sv-SE" sz="1800" dirty="0"/>
              <a:t>A CoP participation is not approriate for non-practitioners</a:t>
            </a:r>
          </a:p>
          <a:p>
            <a:pPr>
              <a:spcBef>
                <a:spcPts val="0"/>
              </a:spcBef>
              <a:buNone/>
            </a:pPr>
            <a:endParaRPr lang="sv-SE" sz="1350" dirty="0"/>
          </a:p>
          <a:p>
            <a:endParaRPr lang="sv-SE" sz="1350" dirty="0"/>
          </a:p>
          <a:p>
            <a:pPr>
              <a:buNone/>
            </a:pPr>
            <a:endParaRPr lang="sv-SE" sz="1350" dirty="0"/>
          </a:p>
          <a:p>
            <a:pPr lvl="1"/>
            <a:endParaRPr lang="sv-SE" sz="1500" dirty="0"/>
          </a:p>
          <a:p>
            <a:pPr>
              <a:buNone/>
            </a:pPr>
            <a:endParaRPr lang="sv-SE" dirty="0" smtClean="0"/>
          </a:p>
        </p:txBody>
      </p:sp>
      <p:sp>
        <p:nvSpPr>
          <p:cNvPr id="5" name="Title 1"/>
          <p:cNvSpPr>
            <a:spLocks noGrp="1"/>
          </p:cNvSpPr>
          <p:nvPr>
            <p:ph type="title"/>
          </p:nvPr>
        </p:nvSpPr>
        <p:spPr>
          <a:xfrm>
            <a:off x="1485900" y="205979"/>
            <a:ext cx="6172200" cy="857250"/>
          </a:xfrm>
        </p:spPr>
        <p:txBody>
          <a:bodyPr>
            <a:normAutofit/>
          </a:bodyPr>
          <a:lstStyle/>
          <a:p>
            <a:pPr algn="l"/>
            <a:r>
              <a:rPr lang="sv-SE" sz="2700" dirty="0"/>
              <a:t>Community of Interest vs CoP</a:t>
            </a:r>
          </a:p>
        </p:txBody>
      </p:sp>
      <p:sp>
        <p:nvSpPr>
          <p:cNvPr id="4" name="TextBox 3"/>
          <p:cNvSpPr txBox="1"/>
          <p:nvPr/>
        </p:nvSpPr>
        <p:spPr>
          <a:xfrm>
            <a:off x="4680012" y="4407954"/>
            <a:ext cx="3186354" cy="300082"/>
          </a:xfrm>
          <a:prstGeom prst="rect">
            <a:avLst/>
          </a:prstGeom>
          <a:noFill/>
        </p:spPr>
        <p:txBody>
          <a:bodyPr wrap="square" rtlCol="0">
            <a:spAutoFit/>
          </a:bodyPr>
          <a:lstStyle/>
          <a:p>
            <a:r>
              <a:rPr lang="sv-SE" sz="1350" dirty="0"/>
              <a:t>[Wikipedia: Community of practices]</a:t>
            </a:r>
          </a:p>
        </p:txBody>
      </p:sp>
    </p:spTree>
    <p:extLst>
      <p:ext uri="{BB962C8B-B14F-4D97-AF65-F5344CB8AC3E}">
        <p14:creationId xmlns:p14="http://schemas.microsoft.com/office/powerpoint/2010/main" val="313860958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1485900" y="1063229"/>
            <a:ext cx="6372708" cy="4353948"/>
          </a:xfrm>
        </p:spPr>
        <p:txBody>
          <a:bodyPr>
            <a:normAutofit fontScale="70000" lnSpcReduction="20000"/>
          </a:bodyPr>
          <a:lstStyle/>
          <a:p>
            <a:pPr>
              <a:spcBef>
                <a:spcPts val="0"/>
              </a:spcBef>
            </a:pPr>
            <a:r>
              <a:rPr lang="sv-SE" sz="1800" b="1" dirty="0"/>
              <a:t>Mentoring</a:t>
            </a:r>
            <a:r>
              <a:rPr lang="sv-SE" sz="1800" dirty="0"/>
              <a:t> - </a:t>
            </a:r>
            <a:r>
              <a:rPr lang="en-US" sz="1800" dirty="0"/>
              <a:t>is a relationship in which a more experienced or more knowledgeable person helps to guide a less experienced or less knowledgeable person. The person in receipt of mentorship may be referred to as a protégé (male)/protégée (female), an apprentice.</a:t>
            </a:r>
          </a:p>
          <a:p>
            <a:pPr marL="0" indent="0">
              <a:spcBef>
                <a:spcPts val="0"/>
              </a:spcBef>
              <a:buNone/>
            </a:pPr>
            <a:endParaRPr lang="en-US" sz="1800" dirty="0"/>
          </a:p>
          <a:p>
            <a:pPr>
              <a:spcBef>
                <a:spcPts val="0"/>
              </a:spcBef>
            </a:pPr>
            <a:r>
              <a:rPr lang="sv-SE" sz="1800" b="1" dirty="0"/>
              <a:t>Apprenticeships </a:t>
            </a:r>
            <a:r>
              <a:rPr lang="sv-SE" sz="1800" dirty="0"/>
              <a:t>- </a:t>
            </a:r>
            <a:r>
              <a:rPr lang="en-US" sz="1800" dirty="0"/>
              <a:t>is a system of training a new generation of practitioners/ apprentices of a profession, often in order for the practitioners/ apprentices to get a license to practice in the profession. Most of their training is done while working with an expert that helps the apprentices learn the profession during a pre-defined time period. Apprenticeships typically last 3 to 6 years. </a:t>
            </a:r>
            <a:endParaRPr lang="sv-SE" sz="1800" dirty="0"/>
          </a:p>
          <a:p>
            <a:pPr>
              <a:spcBef>
                <a:spcPts val="0"/>
              </a:spcBef>
              <a:buNone/>
            </a:pPr>
            <a:endParaRPr lang="sv-SE" sz="1350" b="1" dirty="0"/>
          </a:p>
          <a:p>
            <a:pPr>
              <a:spcBef>
                <a:spcPts val="0"/>
              </a:spcBef>
              <a:buNone/>
            </a:pPr>
            <a:endParaRPr lang="sv-SE" sz="1350" dirty="0"/>
          </a:p>
          <a:p>
            <a:pPr>
              <a:spcBef>
                <a:spcPts val="0"/>
              </a:spcBef>
              <a:buNone/>
            </a:pPr>
            <a:endParaRPr lang="sv-SE" sz="1350" dirty="0"/>
          </a:p>
          <a:p>
            <a:pPr>
              <a:spcBef>
                <a:spcPts val="0"/>
              </a:spcBef>
              <a:buNone/>
            </a:pPr>
            <a:endParaRPr lang="sv-SE" sz="1350" dirty="0"/>
          </a:p>
          <a:p>
            <a:pPr>
              <a:spcBef>
                <a:spcPts val="0"/>
              </a:spcBef>
              <a:buNone/>
            </a:pPr>
            <a:endParaRPr lang="sv-SE" sz="1350" dirty="0"/>
          </a:p>
          <a:p>
            <a:pPr>
              <a:spcBef>
                <a:spcPts val="0"/>
              </a:spcBef>
              <a:buNone/>
            </a:pPr>
            <a:endParaRPr lang="sv-SE" sz="1350" dirty="0"/>
          </a:p>
          <a:p>
            <a:endParaRPr lang="sv-SE" sz="1350" dirty="0"/>
          </a:p>
          <a:p>
            <a:pPr>
              <a:buNone/>
            </a:pPr>
            <a:endParaRPr lang="sv-SE" sz="1350" dirty="0"/>
          </a:p>
          <a:p>
            <a:pPr lvl="1"/>
            <a:endParaRPr lang="sv-SE" sz="1500" dirty="0"/>
          </a:p>
          <a:p>
            <a:pPr>
              <a:buNone/>
            </a:pPr>
            <a:endParaRPr lang="sv-SE" dirty="0" smtClean="0"/>
          </a:p>
        </p:txBody>
      </p:sp>
      <p:sp>
        <p:nvSpPr>
          <p:cNvPr id="5" name="Title 1"/>
          <p:cNvSpPr>
            <a:spLocks noGrp="1"/>
          </p:cNvSpPr>
          <p:nvPr>
            <p:ph type="title"/>
          </p:nvPr>
        </p:nvSpPr>
        <p:spPr>
          <a:xfrm>
            <a:off x="1485900" y="205979"/>
            <a:ext cx="6172200" cy="857250"/>
          </a:xfrm>
        </p:spPr>
        <p:txBody>
          <a:bodyPr>
            <a:normAutofit fontScale="90000"/>
          </a:bodyPr>
          <a:lstStyle/>
          <a:p>
            <a:pPr algn="l"/>
            <a:r>
              <a:rPr lang="sv-SE" sz="2700" dirty="0"/>
              <a:t>Other ways to transfer/share knowledge</a:t>
            </a:r>
          </a:p>
        </p:txBody>
      </p:sp>
    </p:spTree>
    <p:extLst>
      <p:ext uri="{BB962C8B-B14F-4D97-AF65-F5344CB8AC3E}">
        <p14:creationId xmlns:p14="http://schemas.microsoft.com/office/powerpoint/2010/main" val="28839777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1493658" y="1350150"/>
            <a:ext cx="6372708" cy="4353948"/>
          </a:xfrm>
        </p:spPr>
        <p:txBody>
          <a:bodyPr>
            <a:normAutofit fontScale="85000" lnSpcReduction="10000"/>
          </a:bodyPr>
          <a:lstStyle/>
          <a:p>
            <a:pPr>
              <a:spcBef>
                <a:spcPts val="0"/>
              </a:spcBef>
            </a:pPr>
            <a:r>
              <a:rPr lang="en-GB" sz="1800" b="1" dirty="0"/>
              <a:t>Pair design </a:t>
            </a:r>
            <a:r>
              <a:rPr lang="en-GB" sz="1800" dirty="0"/>
              <a:t>- is based on the agile practice of pair programming, and is a way of working in which two designers work together and simultaneously develop an artefact. Typically, one designer makes a design decision, e.g. introduces an activity into a method, and the other designer immediately reviews it and suggests possible improvements or potential problems. </a:t>
            </a:r>
          </a:p>
          <a:p>
            <a:pPr>
              <a:spcBef>
                <a:spcPts val="0"/>
              </a:spcBef>
            </a:pPr>
            <a:endParaRPr lang="sv-SE" sz="1800" b="1" dirty="0"/>
          </a:p>
          <a:p>
            <a:pPr>
              <a:spcBef>
                <a:spcPts val="0"/>
              </a:spcBef>
            </a:pPr>
            <a:r>
              <a:rPr lang="sv-SE" sz="1800" b="1" dirty="0"/>
              <a:t>Storytelling</a:t>
            </a:r>
            <a:r>
              <a:rPr lang="sv-SE" sz="1800" dirty="0"/>
              <a:t> - </a:t>
            </a:r>
            <a:r>
              <a:rPr lang="en-US" sz="1800" dirty="0"/>
              <a:t>is a means for sharing and interpreting experiences by telling stories. Stories are universal in that they can bridge cultural, linguistic, and age-related divides.</a:t>
            </a:r>
            <a:endParaRPr lang="sv-SE" sz="1800" dirty="0"/>
          </a:p>
          <a:p>
            <a:pPr>
              <a:spcBef>
                <a:spcPts val="0"/>
              </a:spcBef>
            </a:pPr>
            <a:endParaRPr lang="sv-SE" sz="1500" dirty="0"/>
          </a:p>
          <a:p>
            <a:pPr>
              <a:spcBef>
                <a:spcPts val="0"/>
              </a:spcBef>
              <a:buNone/>
            </a:pPr>
            <a:endParaRPr lang="sv-SE" sz="1350" b="1" dirty="0"/>
          </a:p>
          <a:p>
            <a:pPr>
              <a:spcBef>
                <a:spcPts val="0"/>
              </a:spcBef>
              <a:buNone/>
            </a:pPr>
            <a:endParaRPr lang="sv-SE" sz="1350" dirty="0"/>
          </a:p>
          <a:p>
            <a:pPr>
              <a:spcBef>
                <a:spcPts val="0"/>
              </a:spcBef>
              <a:buNone/>
            </a:pPr>
            <a:endParaRPr lang="sv-SE" sz="1350" dirty="0"/>
          </a:p>
          <a:p>
            <a:pPr>
              <a:spcBef>
                <a:spcPts val="0"/>
              </a:spcBef>
              <a:buNone/>
            </a:pPr>
            <a:endParaRPr lang="sv-SE" sz="1350" dirty="0"/>
          </a:p>
          <a:p>
            <a:pPr>
              <a:spcBef>
                <a:spcPts val="0"/>
              </a:spcBef>
              <a:buNone/>
            </a:pPr>
            <a:endParaRPr lang="sv-SE" sz="1350" dirty="0"/>
          </a:p>
          <a:p>
            <a:pPr>
              <a:spcBef>
                <a:spcPts val="0"/>
              </a:spcBef>
              <a:buNone/>
            </a:pPr>
            <a:endParaRPr lang="sv-SE" sz="1350" dirty="0"/>
          </a:p>
          <a:p>
            <a:endParaRPr lang="sv-SE" sz="1350" dirty="0"/>
          </a:p>
          <a:p>
            <a:pPr>
              <a:buNone/>
            </a:pPr>
            <a:endParaRPr lang="sv-SE" sz="1350" dirty="0"/>
          </a:p>
          <a:p>
            <a:pPr lvl="1"/>
            <a:endParaRPr lang="sv-SE" sz="1500" dirty="0"/>
          </a:p>
          <a:p>
            <a:pPr>
              <a:buNone/>
            </a:pPr>
            <a:endParaRPr lang="sv-SE" dirty="0" smtClean="0"/>
          </a:p>
        </p:txBody>
      </p:sp>
      <p:sp>
        <p:nvSpPr>
          <p:cNvPr id="5" name="Title 1"/>
          <p:cNvSpPr>
            <a:spLocks noGrp="1"/>
          </p:cNvSpPr>
          <p:nvPr>
            <p:ph type="title"/>
          </p:nvPr>
        </p:nvSpPr>
        <p:spPr>
          <a:xfrm>
            <a:off x="1485900" y="205979"/>
            <a:ext cx="6172200" cy="857250"/>
          </a:xfrm>
        </p:spPr>
        <p:txBody>
          <a:bodyPr>
            <a:normAutofit fontScale="90000"/>
          </a:bodyPr>
          <a:lstStyle/>
          <a:p>
            <a:pPr algn="l"/>
            <a:r>
              <a:rPr lang="sv-SE" sz="2700" dirty="0"/>
              <a:t>Other ways to transfer/share knowledge</a:t>
            </a:r>
          </a:p>
        </p:txBody>
      </p:sp>
    </p:spTree>
    <p:extLst>
      <p:ext uri="{BB962C8B-B14F-4D97-AF65-F5344CB8AC3E}">
        <p14:creationId xmlns:p14="http://schemas.microsoft.com/office/powerpoint/2010/main" val="144172164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1493658" y="1350150"/>
            <a:ext cx="6372708" cy="4353948"/>
          </a:xfrm>
        </p:spPr>
        <p:txBody>
          <a:bodyPr>
            <a:normAutofit fontScale="92500"/>
          </a:bodyPr>
          <a:lstStyle/>
          <a:p>
            <a:pPr>
              <a:spcBef>
                <a:spcPts val="0"/>
              </a:spcBef>
            </a:pPr>
            <a:r>
              <a:rPr lang="sv-SE" sz="1800" b="1" dirty="0"/>
              <a:t>Simulation </a:t>
            </a:r>
            <a:r>
              <a:rPr lang="sv-SE" sz="1800" dirty="0"/>
              <a:t>- </a:t>
            </a:r>
            <a:r>
              <a:rPr lang="en-US" sz="1800" dirty="0"/>
              <a:t> is the imitation of the operation of a real-world process or system over time. First a model represent the real-world process or system has to be developed. Then a simulation is executed using the model representing the operation of the real-world process or system over time.</a:t>
            </a:r>
          </a:p>
          <a:p>
            <a:pPr marL="0" indent="0">
              <a:spcBef>
                <a:spcPts val="0"/>
              </a:spcBef>
              <a:buNone/>
            </a:pPr>
            <a:endParaRPr lang="en-US" sz="1800" dirty="0"/>
          </a:p>
          <a:p>
            <a:pPr>
              <a:spcBef>
                <a:spcPts val="0"/>
              </a:spcBef>
            </a:pPr>
            <a:r>
              <a:rPr lang="sv-SE" sz="1800" b="1" dirty="0"/>
              <a:t>Work shadowing </a:t>
            </a:r>
            <a:r>
              <a:rPr lang="sv-SE" sz="1800" dirty="0"/>
              <a:t>- </a:t>
            </a:r>
            <a:r>
              <a:rPr lang="en-US" sz="1800" dirty="0"/>
              <a:t>is a on-the-job learning method where an employee follow another in his/her practice to learn different aspects related to the job, organization, certain behaviors or competencies.</a:t>
            </a:r>
            <a:endParaRPr lang="sv-SE" sz="1800" dirty="0"/>
          </a:p>
          <a:p>
            <a:pPr marL="0" indent="0">
              <a:spcBef>
                <a:spcPts val="0"/>
              </a:spcBef>
              <a:buNone/>
            </a:pPr>
            <a:endParaRPr lang="sv-SE" sz="1500" dirty="0"/>
          </a:p>
          <a:p>
            <a:pPr marL="0" indent="0">
              <a:spcBef>
                <a:spcPts val="0"/>
              </a:spcBef>
              <a:buNone/>
            </a:pPr>
            <a:endParaRPr lang="sv-SE" sz="1500" dirty="0"/>
          </a:p>
          <a:p>
            <a:pPr>
              <a:spcBef>
                <a:spcPts val="0"/>
              </a:spcBef>
              <a:buNone/>
            </a:pPr>
            <a:endParaRPr lang="sv-SE" sz="1350" b="1" dirty="0"/>
          </a:p>
          <a:p>
            <a:pPr>
              <a:spcBef>
                <a:spcPts val="0"/>
              </a:spcBef>
              <a:buNone/>
            </a:pPr>
            <a:endParaRPr lang="sv-SE" sz="1350" dirty="0"/>
          </a:p>
          <a:p>
            <a:pPr>
              <a:spcBef>
                <a:spcPts val="0"/>
              </a:spcBef>
              <a:buNone/>
            </a:pPr>
            <a:endParaRPr lang="sv-SE" sz="1350" dirty="0"/>
          </a:p>
          <a:p>
            <a:pPr>
              <a:spcBef>
                <a:spcPts val="0"/>
              </a:spcBef>
              <a:buNone/>
            </a:pPr>
            <a:endParaRPr lang="sv-SE" sz="1350" dirty="0"/>
          </a:p>
          <a:p>
            <a:pPr>
              <a:spcBef>
                <a:spcPts val="0"/>
              </a:spcBef>
              <a:buNone/>
            </a:pPr>
            <a:endParaRPr lang="sv-SE" sz="1350" dirty="0"/>
          </a:p>
          <a:p>
            <a:pPr>
              <a:spcBef>
                <a:spcPts val="0"/>
              </a:spcBef>
              <a:buNone/>
            </a:pPr>
            <a:endParaRPr lang="sv-SE" sz="1350" dirty="0"/>
          </a:p>
          <a:p>
            <a:endParaRPr lang="sv-SE" sz="1350" dirty="0"/>
          </a:p>
          <a:p>
            <a:pPr>
              <a:buNone/>
            </a:pPr>
            <a:endParaRPr lang="sv-SE" sz="1350" dirty="0"/>
          </a:p>
          <a:p>
            <a:pPr lvl="1"/>
            <a:endParaRPr lang="sv-SE" sz="1500" dirty="0"/>
          </a:p>
          <a:p>
            <a:pPr>
              <a:buNone/>
            </a:pPr>
            <a:endParaRPr lang="sv-SE" dirty="0" smtClean="0"/>
          </a:p>
        </p:txBody>
      </p:sp>
      <p:sp>
        <p:nvSpPr>
          <p:cNvPr id="5" name="Title 1"/>
          <p:cNvSpPr>
            <a:spLocks noGrp="1"/>
          </p:cNvSpPr>
          <p:nvPr>
            <p:ph type="title"/>
          </p:nvPr>
        </p:nvSpPr>
        <p:spPr>
          <a:xfrm>
            <a:off x="1485900" y="205979"/>
            <a:ext cx="6172200" cy="857250"/>
          </a:xfrm>
        </p:spPr>
        <p:txBody>
          <a:bodyPr>
            <a:normAutofit fontScale="90000"/>
          </a:bodyPr>
          <a:lstStyle/>
          <a:p>
            <a:pPr algn="l"/>
            <a:r>
              <a:rPr lang="sv-SE" sz="2700" dirty="0"/>
              <a:t>Other ways to transfer/share knowledge</a:t>
            </a:r>
          </a:p>
        </p:txBody>
      </p:sp>
    </p:spTree>
    <p:extLst>
      <p:ext uri="{BB962C8B-B14F-4D97-AF65-F5344CB8AC3E}">
        <p14:creationId xmlns:p14="http://schemas.microsoft.com/office/powerpoint/2010/main" val="38575283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443579" y="1660494"/>
            <a:ext cx="6260769" cy="857250"/>
          </a:xfrm>
          <a:prstGeom prst="rect">
            <a:avLst/>
          </a:prstGeom>
        </p:spPr>
        <p:txBody>
          <a:bodyPr>
            <a:noAutofit/>
          </a:bodyPr>
          <a:lstStyle/>
          <a:p>
            <a:pPr defTabSz="685800">
              <a:spcBef>
                <a:spcPct val="0"/>
              </a:spcBef>
              <a:defRPr/>
            </a:pPr>
            <a:r>
              <a:rPr lang="sv-SE" sz="2700" dirty="0">
                <a:latin typeface="+mj-lt"/>
                <a:ea typeface="+mj-ea"/>
                <a:cs typeface="+mj-cs"/>
              </a:rPr>
              <a:t>Critical Success Factors</a:t>
            </a:r>
          </a:p>
        </p:txBody>
      </p:sp>
    </p:spTree>
    <p:extLst>
      <p:ext uri="{BB962C8B-B14F-4D97-AF65-F5344CB8AC3E}">
        <p14:creationId xmlns:p14="http://schemas.microsoft.com/office/powerpoint/2010/main" val="11898550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700" dirty="0" err="1"/>
              <a:t>Critical</a:t>
            </a:r>
            <a:r>
              <a:rPr lang="sv-SE" sz="2700" dirty="0"/>
              <a:t> </a:t>
            </a:r>
            <a:r>
              <a:rPr lang="sv-SE" sz="2700" dirty="0" err="1"/>
              <a:t>Success</a:t>
            </a:r>
            <a:r>
              <a:rPr lang="sv-SE" sz="2700" dirty="0"/>
              <a:t> </a:t>
            </a:r>
            <a:r>
              <a:rPr lang="sv-SE" sz="2700" dirty="0" err="1"/>
              <a:t>Factor</a:t>
            </a:r>
            <a:r>
              <a:rPr lang="sv-SE" sz="2700" dirty="0"/>
              <a:t> (CSF)</a:t>
            </a:r>
          </a:p>
        </p:txBody>
      </p:sp>
      <p:sp>
        <p:nvSpPr>
          <p:cNvPr id="3" name="Content Placeholder 2"/>
          <p:cNvSpPr>
            <a:spLocks noGrp="1"/>
          </p:cNvSpPr>
          <p:nvPr>
            <p:ph idx="1"/>
          </p:nvPr>
        </p:nvSpPr>
        <p:spPr/>
        <p:txBody>
          <a:bodyPr>
            <a:normAutofit/>
          </a:bodyPr>
          <a:lstStyle/>
          <a:p>
            <a:r>
              <a:rPr lang="en-US" sz="1800" dirty="0"/>
              <a:t>A critical success factor (CSF) - is a factor/element (i.e. an organizational structure, artifact, social relationship, process/activity/action) required for ensuring the success of an organization or a project. </a:t>
            </a:r>
          </a:p>
          <a:p>
            <a:endParaRPr lang="en-US" sz="1800" dirty="0"/>
          </a:p>
          <a:p>
            <a:r>
              <a:rPr lang="en-US" sz="1800" dirty="0"/>
              <a:t>CSFs must be given special and continual attention in order to bring about success. </a:t>
            </a:r>
          </a:p>
          <a:p>
            <a:pPr>
              <a:buNone/>
            </a:pPr>
            <a:endParaRPr lang="en-US" sz="1800" dirty="0"/>
          </a:p>
          <a:p>
            <a:pPr>
              <a:buNone/>
            </a:pPr>
            <a:endParaRPr lang="en-US" sz="1800" dirty="0"/>
          </a:p>
          <a:p>
            <a:pPr>
              <a:buNone/>
            </a:pPr>
            <a:endParaRPr lang="sv-SE" sz="1800" dirty="0"/>
          </a:p>
        </p:txBody>
      </p:sp>
    </p:spTree>
    <p:extLst>
      <p:ext uri="{BB962C8B-B14F-4D97-AF65-F5344CB8AC3E}">
        <p14:creationId xmlns:p14="http://schemas.microsoft.com/office/powerpoint/2010/main" val="11595121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700" dirty="0" err="1"/>
              <a:t>Critical</a:t>
            </a:r>
            <a:r>
              <a:rPr lang="sv-SE" sz="2700" dirty="0"/>
              <a:t> </a:t>
            </a:r>
            <a:r>
              <a:rPr lang="sv-SE" sz="2700" dirty="0" err="1"/>
              <a:t>Success</a:t>
            </a:r>
            <a:r>
              <a:rPr lang="sv-SE" sz="2700" dirty="0"/>
              <a:t> </a:t>
            </a:r>
            <a:r>
              <a:rPr lang="sv-SE" sz="2700" dirty="0" err="1"/>
              <a:t>Factor</a:t>
            </a:r>
            <a:r>
              <a:rPr lang="sv-SE" sz="2700" dirty="0"/>
              <a:t> (CSF)</a:t>
            </a:r>
          </a:p>
        </p:txBody>
      </p:sp>
      <p:sp>
        <p:nvSpPr>
          <p:cNvPr id="3" name="Content Placeholder 2"/>
          <p:cNvSpPr>
            <a:spLocks noGrp="1"/>
          </p:cNvSpPr>
          <p:nvPr>
            <p:ph idx="1"/>
          </p:nvPr>
        </p:nvSpPr>
        <p:spPr/>
        <p:txBody>
          <a:bodyPr>
            <a:normAutofit/>
          </a:bodyPr>
          <a:lstStyle/>
          <a:p>
            <a:pPr>
              <a:buNone/>
            </a:pPr>
            <a:r>
              <a:rPr lang="en-US" sz="1800" dirty="0"/>
              <a:t>Examples of CSF: </a:t>
            </a:r>
          </a:p>
          <a:p>
            <a:pPr lvl="1"/>
            <a:r>
              <a:rPr lang="en-US" sz="1800" dirty="0"/>
              <a:t>successful IT project requires </a:t>
            </a:r>
            <a:r>
              <a:rPr lang="en-US" sz="1800" b="1" dirty="0"/>
              <a:t>user participation</a:t>
            </a:r>
            <a:endParaRPr lang="en-US" sz="1800" dirty="0"/>
          </a:p>
          <a:p>
            <a:pPr lvl="1"/>
            <a:r>
              <a:rPr lang="en-US" sz="1800" dirty="0"/>
              <a:t>successful BI project requires an installation of a </a:t>
            </a:r>
            <a:r>
              <a:rPr lang="en-US" sz="1800" b="1" dirty="0"/>
              <a:t>BI excellence center</a:t>
            </a:r>
            <a:r>
              <a:rPr lang="en-US" sz="1800" dirty="0"/>
              <a:t>  </a:t>
            </a:r>
          </a:p>
          <a:p>
            <a:pPr lvl="1"/>
            <a:r>
              <a:rPr lang="en-US" sz="1800" dirty="0"/>
              <a:t>successful change management project requires </a:t>
            </a:r>
            <a:r>
              <a:rPr lang="en-US" sz="1800" b="1" dirty="0"/>
              <a:t>top management support</a:t>
            </a:r>
          </a:p>
          <a:p>
            <a:pPr>
              <a:buNone/>
            </a:pPr>
            <a:endParaRPr lang="en-US" sz="1800" dirty="0"/>
          </a:p>
          <a:p>
            <a:pPr>
              <a:buNone/>
            </a:pPr>
            <a:endParaRPr lang="en-US" sz="1800" dirty="0"/>
          </a:p>
          <a:p>
            <a:pPr>
              <a:buNone/>
            </a:pPr>
            <a:endParaRPr lang="sv-SE" sz="1800" dirty="0"/>
          </a:p>
        </p:txBody>
      </p:sp>
    </p:spTree>
    <p:extLst>
      <p:ext uri="{BB962C8B-B14F-4D97-AF65-F5344CB8AC3E}">
        <p14:creationId xmlns:p14="http://schemas.microsoft.com/office/powerpoint/2010/main" val="2474648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443579" y="1660494"/>
            <a:ext cx="6260769" cy="857250"/>
          </a:xfrm>
          <a:prstGeom prst="rect">
            <a:avLst/>
          </a:prstGeom>
        </p:spPr>
        <p:txBody>
          <a:bodyPr>
            <a:noAutofit/>
          </a:bodyPr>
          <a:lstStyle/>
          <a:p>
            <a:pPr defTabSz="685800">
              <a:spcBef>
                <a:spcPct val="0"/>
              </a:spcBef>
              <a:defRPr/>
            </a:pPr>
            <a:r>
              <a:rPr lang="sv-SE" sz="2700" dirty="0">
                <a:latin typeface="+mj-lt"/>
                <a:ea typeface="+mj-ea"/>
                <a:cs typeface="+mj-cs"/>
              </a:rPr>
              <a:t>Barriers</a:t>
            </a:r>
          </a:p>
        </p:txBody>
      </p:sp>
    </p:spTree>
    <p:extLst>
      <p:ext uri="{BB962C8B-B14F-4D97-AF65-F5344CB8AC3E}">
        <p14:creationId xmlns:p14="http://schemas.microsoft.com/office/powerpoint/2010/main" val="421637912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1200151"/>
            <a:ext cx="6172200" cy="2721750"/>
          </a:xfrm>
        </p:spPr>
        <p:txBody>
          <a:bodyPr>
            <a:normAutofit/>
          </a:bodyPr>
          <a:lstStyle/>
          <a:p>
            <a:r>
              <a:rPr lang="sv-SE" sz="1800" dirty="0"/>
              <a:t>A barrier - </a:t>
            </a:r>
            <a:r>
              <a:rPr lang="en-GB" sz="1800" dirty="0"/>
              <a:t>is a constraints or factor that inhibit some preferable state, such as business IT alignment or innovation, e.g. lack of time and funding, lack of communication </a:t>
            </a:r>
            <a:endParaRPr lang="en-US" sz="1800" dirty="0"/>
          </a:p>
          <a:p>
            <a:endParaRPr lang="en-US" dirty="0" smtClean="0"/>
          </a:p>
          <a:p>
            <a:pPr>
              <a:buNone/>
            </a:pPr>
            <a:endParaRPr lang="sv-SE" dirty="0"/>
          </a:p>
        </p:txBody>
      </p:sp>
      <p:sp>
        <p:nvSpPr>
          <p:cNvPr id="4" name="Title 1"/>
          <p:cNvSpPr>
            <a:spLocks noGrp="1"/>
          </p:cNvSpPr>
          <p:nvPr>
            <p:ph type="title"/>
          </p:nvPr>
        </p:nvSpPr>
        <p:spPr/>
        <p:txBody>
          <a:bodyPr>
            <a:normAutofit/>
          </a:bodyPr>
          <a:lstStyle/>
          <a:p>
            <a:r>
              <a:rPr lang="sv-SE" sz="2700" dirty="0"/>
              <a:t>Barrier</a:t>
            </a:r>
          </a:p>
        </p:txBody>
      </p:sp>
    </p:spTree>
    <p:extLst>
      <p:ext uri="{BB962C8B-B14F-4D97-AF65-F5344CB8AC3E}">
        <p14:creationId xmlns:p14="http://schemas.microsoft.com/office/powerpoint/2010/main" val="425575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400" dirty="0" smtClean="0"/>
              <a:t>Knowledge based view of the firm</a:t>
            </a:r>
            <a:endParaRPr lang="sv-SE" sz="2400" dirty="0"/>
          </a:p>
        </p:txBody>
      </p:sp>
      <p:sp>
        <p:nvSpPr>
          <p:cNvPr id="3" name="Content Placeholder 2"/>
          <p:cNvSpPr>
            <a:spLocks noGrp="1"/>
          </p:cNvSpPr>
          <p:nvPr>
            <p:ph idx="1"/>
          </p:nvPr>
        </p:nvSpPr>
        <p:spPr>
          <a:xfrm>
            <a:off x="792000" y="1224234"/>
            <a:ext cx="8105420" cy="3943350"/>
          </a:xfrm>
        </p:spPr>
        <p:txBody>
          <a:bodyPr>
            <a:normAutofit/>
          </a:bodyPr>
          <a:lstStyle/>
          <a:p>
            <a:r>
              <a:rPr lang="en-US" sz="1600" dirty="0"/>
              <a:t>Because knowledge-based resources are usually difficult to imitate and socially complex, the </a:t>
            </a:r>
            <a:r>
              <a:rPr lang="en-US" sz="1600" dirty="0" err="1"/>
              <a:t>knowledgebased</a:t>
            </a:r>
            <a:r>
              <a:rPr lang="en-US" sz="1600" dirty="0"/>
              <a:t> view of the firm posits that these knowledge assets may produce long-term sustainable competitive advantage. </a:t>
            </a:r>
          </a:p>
          <a:p>
            <a:pPr marL="0" indent="0">
              <a:buNone/>
            </a:pPr>
            <a:endParaRPr lang="sv-SE" sz="1600" dirty="0"/>
          </a:p>
        </p:txBody>
      </p:sp>
      <p:sp>
        <p:nvSpPr>
          <p:cNvPr id="4" name="Rectangle 3"/>
          <p:cNvSpPr/>
          <p:nvPr/>
        </p:nvSpPr>
        <p:spPr>
          <a:xfrm>
            <a:off x="1076813" y="4534245"/>
            <a:ext cx="7535793" cy="461665"/>
          </a:xfrm>
          <a:prstGeom prst="rect">
            <a:avLst/>
          </a:prstGeom>
        </p:spPr>
        <p:txBody>
          <a:bodyPr wrap="square">
            <a:spAutoFit/>
          </a:bodyPr>
          <a:lstStyle/>
          <a:p>
            <a:r>
              <a:rPr lang="en-US" sz="1200" dirty="0"/>
              <a:t>[</a:t>
            </a:r>
            <a:r>
              <a:rPr lang="en-US" sz="1200" dirty="0" err="1"/>
              <a:t>Alavi</a:t>
            </a:r>
            <a:r>
              <a:rPr lang="en-US" sz="1200" dirty="0"/>
              <a:t>, M. and </a:t>
            </a:r>
            <a:r>
              <a:rPr lang="en-US" sz="1200" dirty="0" err="1"/>
              <a:t>Leidner</a:t>
            </a:r>
            <a:r>
              <a:rPr lang="en-US" sz="1200" dirty="0"/>
              <a:t>, D.E. (2001). Review: Knowledge management and knowledge management systems: Conceptual foundations and research issues. MIS Quarterly, 25, (1), 107-136.]</a:t>
            </a:r>
          </a:p>
        </p:txBody>
      </p:sp>
    </p:spTree>
    <p:extLst>
      <p:ext uri="{BB962C8B-B14F-4D97-AF65-F5344CB8AC3E}">
        <p14:creationId xmlns:p14="http://schemas.microsoft.com/office/powerpoint/2010/main" val="2991195597"/>
      </p:ext>
    </p:extLst>
  </p:cSld>
  <p:clrMapOvr>
    <a:masterClrMapping/>
  </p:clrMapOvr>
  <mc:AlternateContent xmlns:mc="http://schemas.openxmlformats.org/markup-compatibility/2006" xmlns:p14="http://schemas.microsoft.com/office/powerpoint/2010/main">
    <mc:Choice Requires="p14">
      <p:transition spd="slow" p14:dur="2000" advTm="43200"/>
    </mc:Choice>
    <mc:Fallback xmlns="">
      <p:transition spd="slow" advTm="432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400" dirty="0" smtClean="0"/>
              <a:t>Knowledge based view of the firm</a:t>
            </a:r>
            <a:endParaRPr lang="sv-SE" sz="2400" dirty="0"/>
          </a:p>
        </p:txBody>
      </p:sp>
      <p:sp>
        <p:nvSpPr>
          <p:cNvPr id="3" name="Content Placeholder 2"/>
          <p:cNvSpPr>
            <a:spLocks noGrp="1"/>
          </p:cNvSpPr>
          <p:nvPr>
            <p:ph idx="1"/>
          </p:nvPr>
        </p:nvSpPr>
        <p:spPr>
          <a:xfrm>
            <a:off x="792000" y="1224234"/>
            <a:ext cx="8105420" cy="3943350"/>
          </a:xfrm>
        </p:spPr>
        <p:txBody>
          <a:bodyPr>
            <a:normAutofit/>
          </a:bodyPr>
          <a:lstStyle/>
          <a:p>
            <a:r>
              <a:rPr lang="en-US" sz="1600" dirty="0" smtClean="0"/>
              <a:t>However</a:t>
            </a:r>
            <a:r>
              <a:rPr lang="en-US" sz="1600" dirty="0"/>
              <a:t>, it is less the knowledge existing at any given time per se than the firm's ability to effectively apply the existing knowledge to create new knowledge and to take action that forms the basis for achieving competitive advantage from knowledge-based assets. </a:t>
            </a:r>
            <a:endParaRPr lang="en-US" sz="1600" dirty="0" smtClean="0"/>
          </a:p>
          <a:p>
            <a:r>
              <a:rPr lang="en-US" sz="1600" dirty="0"/>
              <a:t>It is here that information technologies may play an important role in effectuating the </a:t>
            </a:r>
            <a:r>
              <a:rPr lang="en-US" sz="1600" dirty="0" err="1"/>
              <a:t>knowledgebased</a:t>
            </a:r>
            <a:r>
              <a:rPr lang="en-US" sz="1600" dirty="0"/>
              <a:t> view of the firm. Advanced information technologies (e.g., the Internet, intranets, extranets, browsers, data warehouses, data mining techniques, and software agents) can be used to systematize, enhance, and expedite large-scale intra- and inter-firm knowledge management. </a:t>
            </a:r>
            <a:endParaRPr lang="sv-SE" sz="1600" dirty="0"/>
          </a:p>
          <a:p>
            <a:pPr marL="0" indent="0">
              <a:buNone/>
            </a:pPr>
            <a:endParaRPr lang="sv-SE" sz="1600" dirty="0"/>
          </a:p>
        </p:txBody>
      </p:sp>
      <p:sp>
        <p:nvSpPr>
          <p:cNvPr id="4" name="Rectangle 3"/>
          <p:cNvSpPr/>
          <p:nvPr/>
        </p:nvSpPr>
        <p:spPr>
          <a:xfrm>
            <a:off x="1076813" y="4534245"/>
            <a:ext cx="7535793" cy="461665"/>
          </a:xfrm>
          <a:prstGeom prst="rect">
            <a:avLst/>
          </a:prstGeom>
        </p:spPr>
        <p:txBody>
          <a:bodyPr wrap="square">
            <a:spAutoFit/>
          </a:bodyPr>
          <a:lstStyle/>
          <a:p>
            <a:r>
              <a:rPr lang="en-US" sz="1200" dirty="0"/>
              <a:t>[</a:t>
            </a:r>
            <a:r>
              <a:rPr lang="en-US" sz="1200" dirty="0" err="1"/>
              <a:t>Alavi</a:t>
            </a:r>
            <a:r>
              <a:rPr lang="en-US" sz="1200" dirty="0"/>
              <a:t>, M. and </a:t>
            </a:r>
            <a:r>
              <a:rPr lang="en-US" sz="1200" dirty="0" err="1"/>
              <a:t>Leidner</a:t>
            </a:r>
            <a:r>
              <a:rPr lang="en-US" sz="1200" dirty="0"/>
              <a:t>, D.E. (2001). Review: Knowledge management and knowledge management systems: Conceptual foundations and research issues. MIS Quarterly, 25, (1), 107-136.]</a:t>
            </a:r>
          </a:p>
        </p:txBody>
      </p:sp>
    </p:spTree>
    <p:extLst>
      <p:ext uri="{BB962C8B-B14F-4D97-AF65-F5344CB8AC3E}">
        <p14:creationId xmlns:p14="http://schemas.microsoft.com/office/powerpoint/2010/main" val="2681099606"/>
      </p:ext>
    </p:extLst>
  </p:cSld>
  <p:clrMapOvr>
    <a:masterClrMapping/>
  </p:clrMapOvr>
  <mc:AlternateContent xmlns:mc="http://schemas.openxmlformats.org/markup-compatibility/2006" xmlns:p14="http://schemas.microsoft.com/office/powerpoint/2010/main">
    <mc:Choice Requires="p14">
      <p:transition spd="slow" p14:dur="2000" advTm="43200"/>
    </mc:Choice>
    <mc:Fallback xmlns="">
      <p:transition spd="slow" advTm="432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400" dirty="0" smtClean="0"/>
              <a:t>Knowledge based view of the firm</a:t>
            </a:r>
            <a:endParaRPr lang="sv-SE" sz="2400" dirty="0"/>
          </a:p>
        </p:txBody>
      </p:sp>
      <p:sp>
        <p:nvSpPr>
          <p:cNvPr id="3" name="Content Placeholder 2"/>
          <p:cNvSpPr>
            <a:spLocks noGrp="1"/>
          </p:cNvSpPr>
          <p:nvPr>
            <p:ph idx="1"/>
          </p:nvPr>
        </p:nvSpPr>
        <p:spPr>
          <a:xfrm>
            <a:off x="792000" y="1224234"/>
            <a:ext cx="8105420" cy="3943350"/>
          </a:xfrm>
        </p:spPr>
        <p:txBody>
          <a:bodyPr>
            <a:normAutofit/>
          </a:bodyPr>
          <a:lstStyle/>
          <a:p>
            <a:r>
              <a:rPr lang="en-US" sz="1600" dirty="0"/>
              <a:t>organizational and managerial practice has recently become more knowledge-focused. For example, benchmarking, knowledge audits, best practice transfer, and employee development point to the realization of the importance of organizational knowledge and intangible assets in general (Grant 1996a, 1996b; Spender 1996a, 1996b). </a:t>
            </a:r>
            <a:endParaRPr lang="sv-SE" sz="1600" dirty="0"/>
          </a:p>
        </p:txBody>
      </p:sp>
      <p:sp>
        <p:nvSpPr>
          <p:cNvPr id="4" name="Rectangle 3"/>
          <p:cNvSpPr/>
          <p:nvPr/>
        </p:nvSpPr>
        <p:spPr>
          <a:xfrm>
            <a:off x="1076813" y="4534245"/>
            <a:ext cx="7535793" cy="461665"/>
          </a:xfrm>
          <a:prstGeom prst="rect">
            <a:avLst/>
          </a:prstGeom>
        </p:spPr>
        <p:txBody>
          <a:bodyPr wrap="square">
            <a:spAutoFit/>
          </a:bodyPr>
          <a:lstStyle/>
          <a:p>
            <a:r>
              <a:rPr lang="en-US" sz="1200" dirty="0"/>
              <a:t>[</a:t>
            </a:r>
            <a:r>
              <a:rPr lang="en-US" sz="1200" dirty="0" err="1"/>
              <a:t>Alavi</a:t>
            </a:r>
            <a:r>
              <a:rPr lang="en-US" sz="1200" dirty="0"/>
              <a:t>, M. and </a:t>
            </a:r>
            <a:r>
              <a:rPr lang="en-US" sz="1200" dirty="0" err="1"/>
              <a:t>Leidner</a:t>
            </a:r>
            <a:r>
              <a:rPr lang="en-US" sz="1200" dirty="0"/>
              <a:t>, D.E. (2001). Review: Knowledge management and knowledge management systems: Conceptual foundations and research issues. MIS Quarterly, 25, (1), 107-136.]</a:t>
            </a:r>
          </a:p>
        </p:txBody>
      </p:sp>
    </p:spTree>
    <p:extLst>
      <p:ext uri="{BB962C8B-B14F-4D97-AF65-F5344CB8AC3E}">
        <p14:creationId xmlns:p14="http://schemas.microsoft.com/office/powerpoint/2010/main" val="3693200476"/>
      </p:ext>
    </p:extLst>
  </p:cSld>
  <p:clrMapOvr>
    <a:masterClrMapping/>
  </p:clrMapOvr>
  <mc:AlternateContent xmlns:mc="http://schemas.openxmlformats.org/markup-compatibility/2006" xmlns:p14="http://schemas.microsoft.com/office/powerpoint/2010/main">
    <mc:Choice Requires="p14">
      <p:transition spd="slow" p14:dur="2000" advTm="43200"/>
    </mc:Choice>
    <mc:Fallback xmlns="">
      <p:transition spd="slow" advTm="432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sz="2400" dirty="0" smtClean="0"/>
              <a:t>Knowledge types – definitions and examples</a:t>
            </a:r>
            <a:endParaRPr lang="sv-SE" sz="2400" dirty="0"/>
          </a:p>
        </p:txBody>
      </p:sp>
      <p:graphicFrame>
        <p:nvGraphicFramePr>
          <p:cNvPr id="28" name="Content Placeholder 27"/>
          <p:cNvGraphicFramePr>
            <a:graphicFrameLocks noGrp="1"/>
          </p:cNvGraphicFramePr>
          <p:nvPr>
            <p:ph idx="1"/>
            <p:extLst>
              <p:ext uri="{D42A27DB-BD31-4B8C-83A1-F6EECF244321}">
                <p14:modId xmlns:p14="http://schemas.microsoft.com/office/powerpoint/2010/main" val="1873979830"/>
              </p:ext>
            </p:extLst>
          </p:nvPr>
        </p:nvGraphicFramePr>
        <p:xfrm>
          <a:off x="792738" y="1705688"/>
          <a:ext cx="6850062" cy="2656840"/>
        </p:xfrm>
        <a:graphic>
          <a:graphicData uri="http://schemas.openxmlformats.org/drawingml/2006/table">
            <a:tbl>
              <a:tblPr firstRow="1" bandRow="1">
                <a:tableStyleId>{5C22544A-7EE6-4342-B048-85BDC9FD1C3A}</a:tableStyleId>
              </a:tblPr>
              <a:tblGrid>
                <a:gridCol w="1624641"/>
                <a:gridCol w="2942067"/>
                <a:gridCol w="2283354"/>
              </a:tblGrid>
              <a:tr h="370840">
                <a:tc>
                  <a:txBody>
                    <a:bodyPr/>
                    <a:lstStyle/>
                    <a:p>
                      <a:r>
                        <a:rPr lang="sv-SE" sz="1400" dirty="0" smtClean="0"/>
                        <a:t>Knowledge type</a:t>
                      </a:r>
                      <a:endParaRPr lang="sv-SE" sz="1400" dirty="0"/>
                    </a:p>
                  </a:txBody>
                  <a:tcPr/>
                </a:tc>
                <a:tc>
                  <a:txBody>
                    <a:bodyPr/>
                    <a:lstStyle/>
                    <a:p>
                      <a:r>
                        <a:rPr lang="sv-SE" sz="1400" dirty="0" smtClean="0"/>
                        <a:t>Definition</a:t>
                      </a:r>
                      <a:endParaRPr lang="sv-SE" sz="1400" dirty="0"/>
                    </a:p>
                  </a:txBody>
                  <a:tcPr/>
                </a:tc>
                <a:tc>
                  <a:txBody>
                    <a:bodyPr/>
                    <a:lstStyle/>
                    <a:p>
                      <a:r>
                        <a:rPr lang="sv-SE" sz="1400" dirty="0" smtClean="0"/>
                        <a:t>Example</a:t>
                      </a:r>
                      <a:endParaRPr lang="sv-SE" sz="1400" dirty="0"/>
                    </a:p>
                  </a:txBody>
                  <a:tcPr/>
                </a:tc>
              </a:tr>
              <a:tr h="370840">
                <a:tc>
                  <a:txBody>
                    <a:bodyPr/>
                    <a:lstStyle/>
                    <a:p>
                      <a:r>
                        <a:rPr lang="sv-SE" sz="1400" dirty="0" smtClean="0"/>
                        <a:t>Tacit</a:t>
                      </a:r>
                      <a:endParaRPr lang="sv-SE" sz="1400" dirty="0"/>
                    </a:p>
                  </a:txBody>
                  <a:tcPr/>
                </a:tc>
                <a:tc>
                  <a:txBody>
                    <a:bodyPr/>
                    <a:lstStyle/>
                    <a:p>
                      <a:r>
                        <a:rPr lang="sv-SE" sz="1400" dirty="0" smtClean="0"/>
                        <a:t>Knowledge is rooted</a:t>
                      </a:r>
                      <a:r>
                        <a:rPr lang="sv-SE" sz="1400" baseline="0" dirty="0" smtClean="0"/>
                        <a:t> in actions, experiences and involvement in a specific context</a:t>
                      </a:r>
                      <a:endParaRPr lang="sv-SE" sz="1400" dirty="0"/>
                    </a:p>
                  </a:txBody>
                  <a:tcPr/>
                </a:tc>
                <a:tc>
                  <a:txBody>
                    <a:bodyPr/>
                    <a:lstStyle/>
                    <a:p>
                      <a:r>
                        <a:rPr lang="sv-SE" sz="1400" dirty="0" smtClean="0"/>
                        <a:t>Best means to dealing with a specific customer</a:t>
                      </a:r>
                      <a:endParaRPr lang="sv-SE" sz="1400" dirty="0"/>
                    </a:p>
                  </a:txBody>
                  <a:tcPr/>
                </a:tc>
              </a:tr>
              <a:tr h="370840">
                <a:tc>
                  <a:txBody>
                    <a:bodyPr/>
                    <a:lstStyle/>
                    <a:p>
                      <a:r>
                        <a:rPr lang="sv-SE" sz="1400" dirty="0" smtClean="0"/>
                        <a:t>Tacit – cognitivce</a:t>
                      </a:r>
                      <a:r>
                        <a:rPr lang="sv-SE" sz="1400" baseline="0" dirty="0" smtClean="0"/>
                        <a:t> tacit</a:t>
                      </a:r>
                      <a:endParaRPr lang="sv-SE" sz="1400" dirty="0"/>
                    </a:p>
                  </a:txBody>
                  <a:tcPr/>
                </a:tc>
                <a:tc>
                  <a:txBody>
                    <a:bodyPr/>
                    <a:lstStyle/>
                    <a:p>
                      <a:r>
                        <a:rPr lang="sv-SE" sz="1400" dirty="0" smtClean="0"/>
                        <a:t>Mental</a:t>
                      </a:r>
                      <a:r>
                        <a:rPr lang="sv-SE" sz="1400" baseline="0" dirty="0" smtClean="0"/>
                        <a:t> models, beliefs and viewpoints</a:t>
                      </a:r>
                      <a:endParaRPr lang="sv-SE" sz="1400" dirty="0"/>
                    </a:p>
                  </a:txBody>
                  <a:tcPr/>
                </a:tc>
                <a:tc>
                  <a:txBody>
                    <a:bodyPr/>
                    <a:lstStyle/>
                    <a:p>
                      <a:r>
                        <a:rPr lang="sv-SE" sz="1400" dirty="0" smtClean="0"/>
                        <a:t>Individual beliefon</a:t>
                      </a:r>
                      <a:r>
                        <a:rPr lang="sv-SE" sz="1400" baseline="0" dirty="0" smtClean="0"/>
                        <a:t> cause-effect relationships</a:t>
                      </a:r>
                      <a:endParaRPr lang="sv-SE" sz="1400" dirty="0"/>
                    </a:p>
                  </a:txBody>
                  <a:tcPr/>
                </a:tc>
              </a:tr>
              <a:tr h="370840">
                <a:tc>
                  <a:txBody>
                    <a:bodyPr/>
                    <a:lstStyle/>
                    <a:p>
                      <a:r>
                        <a:rPr lang="sv-SE" sz="1400" dirty="0" smtClean="0"/>
                        <a:t>Tacit – Technical</a:t>
                      </a:r>
                      <a:r>
                        <a:rPr lang="sv-SE" sz="1400" baseline="0" dirty="0" smtClean="0"/>
                        <a:t> tacit</a:t>
                      </a:r>
                      <a:endParaRPr lang="sv-SE" sz="1400" dirty="0"/>
                    </a:p>
                  </a:txBody>
                  <a:tcPr/>
                </a:tc>
                <a:tc>
                  <a:txBody>
                    <a:bodyPr/>
                    <a:lstStyle/>
                    <a:p>
                      <a:r>
                        <a:rPr lang="sv-SE" sz="1400" dirty="0" smtClean="0"/>
                        <a:t>Know-how,</a:t>
                      </a:r>
                      <a:r>
                        <a:rPr lang="sv-SE" sz="1400" baseline="0" dirty="0" smtClean="0"/>
                        <a:t> crafts, skils - applicable to specific work situations</a:t>
                      </a:r>
                      <a:endParaRPr lang="sv-SE" sz="1400" dirty="0"/>
                    </a:p>
                  </a:txBody>
                  <a:tcPr/>
                </a:tc>
                <a:tc>
                  <a:txBody>
                    <a:bodyPr/>
                    <a:lstStyle/>
                    <a:p>
                      <a:r>
                        <a:rPr lang="sv-SE" sz="1400" dirty="0" smtClean="0"/>
                        <a:t>Surgery skills</a:t>
                      </a:r>
                      <a:endParaRPr lang="sv-SE" sz="1400" dirty="0"/>
                    </a:p>
                  </a:txBody>
                  <a:tcPr/>
                </a:tc>
              </a:tr>
              <a:tr h="370840">
                <a:tc>
                  <a:txBody>
                    <a:bodyPr/>
                    <a:lstStyle/>
                    <a:p>
                      <a:r>
                        <a:rPr lang="sv-SE" sz="1400" dirty="0" smtClean="0"/>
                        <a:t>Explicit</a:t>
                      </a:r>
                      <a:endParaRPr lang="sv-SE" sz="1400" dirty="0"/>
                    </a:p>
                  </a:txBody>
                  <a:tcPr/>
                </a:tc>
                <a:tc>
                  <a:txBody>
                    <a:bodyPr/>
                    <a:lstStyle/>
                    <a:p>
                      <a:r>
                        <a:rPr lang="sv-SE" sz="1400" dirty="0" smtClean="0"/>
                        <a:t>Articulated</a:t>
                      </a:r>
                      <a:r>
                        <a:rPr lang="sv-SE" sz="1400" baseline="0" dirty="0" smtClean="0"/>
                        <a:t>, generalized knowledge</a:t>
                      </a:r>
                      <a:endParaRPr lang="sv-SE" sz="1400" dirty="0"/>
                    </a:p>
                  </a:txBody>
                  <a:tcPr/>
                </a:tc>
                <a:tc>
                  <a:txBody>
                    <a:bodyPr/>
                    <a:lstStyle/>
                    <a:p>
                      <a:r>
                        <a:rPr lang="sv-SE" sz="1400" dirty="0" smtClean="0"/>
                        <a:t>Knowledge</a:t>
                      </a:r>
                      <a:r>
                        <a:rPr lang="sv-SE" sz="1400" baseline="0" dirty="0" smtClean="0"/>
                        <a:t> of major customers in a region</a:t>
                      </a:r>
                      <a:endParaRPr lang="sv-SE" sz="1400" dirty="0"/>
                    </a:p>
                  </a:txBody>
                  <a:tcPr/>
                </a:tc>
              </a:tr>
            </a:tbl>
          </a:graphicData>
        </a:graphic>
      </p:graphicFrame>
    </p:spTree>
    <p:extLst>
      <p:ext uri="{BB962C8B-B14F-4D97-AF65-F5344CB8AC3E}">
        <p14:creationId xmlns:p14="http://schemas.microsoft.com/office/powerpoint/2010/main" val="747130848"/>
      </p:ext>
    </p:extLst>
  </p:cSld>
  <p:clrMapOvr>
    <a:masterClrMapping/>
  </p:clrMapOvr>
  <mc:AlternateContent xmlns:mc="http://schemas.openxmlformats.org/markup-compatibility/2006" xmlns:p14="http://schemas.microsoft.com/office/powerpoint/2010/main">
    <mc:Choice Requires="p14">
      <p:transition spd="slow" p14:dur="2000" advTm="43200"/>
    </mc:Choice>
    <mc:Fallback xmlns="">
      <p:transition spd="slow" advTm="43200"/>
    </mc:Fallback>
  </mc:AlternateContent>
  <p:timing>
    <p:tnLst>
      <p:par>
        <p:cTn id="1" dur="indefinite" restart="never" nodeType="tmRoot"/>
      </p:par>
    </p:tnLst>
  </p:timing>
</p:sld>
</file>

<file path=ppt/theme/theme1.xml><?xml version="1.0" encoding="utf-8"?>
<a:theme xmlns:a="http://schemas.openxmlformats.org/drawingml/2006/main" name="su_dsv_ppt_template_16_9_20130920">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nglish SU 16:9 - Widescreen">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U 16:9 - Blå Widescreen">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English SU 16:9 - Blå Widescreen">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Special">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marL="0" marR="0" indent="0" algn="l" defTabSz="914400" rtl="0" eaLnBrk="1" fontAlgn="auto" latinLnBrk="0" hangingPunct="1">
          <a:lnSpc>
            <a:spcPct val="100000"/>
          </a:lnSpc>
          <a:spcBef>
            <a:spcPts val="0"/>
          </a:spcBef>
          <a:spcAft>
            <a:spcPts val="0"/>
          </a:spcAft>
          <a:buClrTx/>
          <a:buSzTx/>
          <a:buFontTx/>
          <a:buNone/>
          <a:tabLst/>
          <a:defRPr sz="1600" noProof="0" dirty="0" smtClean="0">
            <a:solidFill>
              <a:srgbClr val="FFFFFF"/>
            </a:solidFill>
            <a:latin typeface="Verdana"/>
          </a:defRPr>
        </a:defPPr>
      </a:lstStyle>
    </a:txDef>
  </a:objectDefaults>
  <a:extraClrScheme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su_dsv_ppt_template_16_9_20141030</Template>
  <TotalTime>3716</TotalTime>
  <Words>3952</Words>
  <Application>Microsoft Office PowerPoint</Application>
  <PresentationFormat>On-screen Show (16:9)</PresentationFormat>
  <Paragraphs>501</Paragraphs>
  <Slides>59</Slides>
  <Notes>15</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59</vt:i4>
      </vt:variant>
    </vt:vector>
  </HeadingPairs>
  <TitlesOfParts>
    <vt:vector size="67" baseType="lpstr">
      <vt:lpstr>Arial</vt:lpstr>
      <vt:lpstr>Calibri</vt:lpstr>
      <vt:lpstr>Verdana</vt:lpstr>
      <vt:lpstr>su_dsv_ppt_template_16_9_20130920</vt:lpstr>
      <vt:lpstr>English SU 16:9 - Widescreen</vt:lpstr>
      <vt:lpstr>SU 16:9 - Blå Widescreen</vt:lpstr>
      <vt:lpstr>English SU 16:9 - Blå Widescreen</vt:lpstr>
      <vt:lpstr>Special</vt:lpstr>
      <vt:lpstr> Lecture 5: Theories and knowledge forms</vt:lpstr>
      <vt:lpstr>Knowledge definitions</vt:lpstr>
      <vt:lpstr>Theories</vt:lpstr>
      <vt:lpstr>Knowledge based view of the firm</vt:lpstr>
      <vt:lpstr>Knowledge based view of the firm</vt:lpstr>
      <vt:lpstr>Knowledge based view of the firm</vt:lpstr>
      <vt:lpstr>Knowledge based view of the firm</vt:lpstr>
      <vt:lpstr>Knowledge based view of the firm</vt:lpstr>
      <vt:lpstr>Knowledge types – definitions and examples</vt:lpstr>
      <vt:lpstr>Knowledge types – definitions and examples</vt:lpstr>
      <vt:lpstr>Knowledge types – definitions and examples</vt:lpstr>
      <vt:lpstr>Knowledge types – definitions and examples</vt:lpstr>
      <vt:lpstr>Knowledge types – definitions and examples</vt:lpstr>
      <vt:lpstr>PowerPoint Presentation</vt:lpstr>
      <vt:lpstr>Knowledge processes – Alavi &amp; Leidner</vt:lpstr>
      <vt:lpstr>Knowledge processes – Alavi &amp; Leidner</vt:lpstr>
      <vt:lpstr>Knowledge processes – Alavi &amp; Leidner</vt:lpstr>
      <vt:lpstr>Knowledge processes – Alavi &amp; Leidner</vt:lpstr>
      <vt:lpstr>Knowledge processes – Dalkir</vt:lpstr>
      <vt:lpstr>Knowledge processes – Alavi &amp; Leidner</vt:lpstr>
      <vt:lpstr>Knowledge processes – Alavi &amp; Leidner</vt:lpstr>
      <vt:lpstr>Comparing knowledge processes</vt:lpstr>
      <vt:lpstr>PowerPoint Presentation</vt:lpstr>
      <vt:lpstr>Knowledge Transfer</vt:lpstr>
      <vt:lpstr>Knowledge Transfer</vt:lpstr>
      <vt:lpstr>Knowledge transfer vs. Knowledge sharing </vt:lpstr>
      <vt:lpstr>Knowledge transfer vs. Knowledge sharing </vt:lpstr>
      <vt:lpstr>PowerPoint Presentation</vt:lpstr>
      <vt:lpstr>Brown&amp;Duguid: Balancing Act: How to Capture Knowledge without Killing it 1(4)</vt:lpstr>
      <vt:lpstr>Brown&amp;Duguid: Balancing Act: How to Capture Knowledge without Killing it 2(4)</vt:lpstr>
      <vt:lpstr>Brown&amp;Duguid: Balancing Act: How to Capture Knowledge without Killing it 3(4)</vt:lpstr>
      <vt:lpstr>Brown&amp;Duguid: Balancing Act: How to Capture Knowledge without Killing it 4(4)</vt:lpstr>
      <vt:lpstr>Work Practices</vt:lpstr>
      <vt:lpstr>Work Practices</vt:lpstr>
      <vt:lpstr>PowerPoint Presentation</vt:lpstr>
      <vt:lpstr>Best practices</vt:lpstr>
      <vt:lpstr>Best, Recommended, Good or Contextual Practices</vt:lpstr>
      <vt:lpstr>Validation of Practices</vt:lpstr>
      <vt:lpstr>Template for documenting best practices</vt:lpstr>
      <vt:lpstr>How to Succeed Implementing Best Practices</vt:lpstr>
      <vt:lpstr>Szulanski&amp;Winter: Getting it Right the Second Time 1 (3)</vt:lpstr>
      <vt:lpstr>Szulanski&amp;Winter: Getting it Right the Second Time 2(3)</vt:lpstr>
      <vt:lpstr>Szulanski&amp;Winter: Getting it Right the Second Time 3(3)</vt:lpstr>
      <vt:lpstr>PowerPoint Presentation</vt:lpstr>
      <vt:lpstr>Communities of Practices (CoP)</vt:lpstr>
      <vt:lpstr>Communities of Practices (CoP)</vt:lpstr>
      <vt:lpstr>Communities of Practices (CoP)</vt:lpstr>
      <vt:lpstr>Projects teams vs CoP</vt:lpstr>
      <vt:lpstr>Projects teams vs CoP</vt:lpstr>
      <vt:lpstr>Community of Interest vs CoP</vt:lpstr>
      <vt:lpstr>Community of Interest vs CoP</vt:lpstr>
      <vt:lpstr>Other ways to transfer/share knowledge</vt:lpstr>
      <vt:lpstr>Other ways to transfer/share knowledge</vt:lpstr>
      <vt:lpstr>Other ways to transfer/share knowledge</vt:lpstr>
      <vt:lpstr>PowerPoint Presentation</vt:lpstr>
      <vt:lpstr>Critical Success Factor (CSF)</vt:lpstr>
      <vt:lpstr>Critical Success Factor (CSF)</vt:lpstr>
      <vt:lpstr>PowerPoint Presentation</vt:lpstr>
      <vt:lpstr>Barrier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dc:creator>
  <cp:lastModifiedBy>Erik</cp:lastModifiedBy>
  <cp:revision>203</cp:revision>
  <dcterms:created xsi:type="dcterms:W3CDTF">2015-05-25T21:35:52Z</dcterms:created>
  <dcterms:modified xsi:type="dcterms:W3CDTF">2018-08-15T14:58:15Z</dcterms:modified>
</cp:coreProperties>
</file>