
<file path=[Content_Types].xml><?xml version="1.0" encoding="utf-8"?>
<Types xmlns="http://schemas.openxmlformats.org/package/2006/content-types">
  <Default Extension="png" ContentType="image/png"/>
  <Default Extension="jpeg" ContentType="image/jpeg"/>
  <Default Extension="emf" ContentType="image/x-emf"/>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 id="2147483735" r:id="rId2"/>
    <p:sldMasterId id="2147483717" r:id="rId3"/>
    <p:sldMasterId id="2147483750" r:id="rId4"/>
    <p:sldMasterId id="2147483689" r:id="rId5"/>
  </p:sldMasterIdLst>
  <p:notesMasterIdLst>
    <p:notesMasterId r:id="rId72"/>
  </p:notesMasterIdLst>
  <p:handoutMasterIdLst>
    <p:handoutMasterId r:id="rId73"/>
  </p:handoutMasterIdLst>
  <p:sldIdLst>
    <p:sldId id="479" r:id="rId6"/>
    <p:sldId id="541" r:id="rId7"/>
    <p:sldId id="542" r:id="rId8"/>
    <p:sldId id="543" r:id="rId9"/>
    <p:sldId id="544" r:id="rId10"/>
    <p:sldId id="540" r:id="rId11"/>
    <p:sldId id="546" r:id="rId12"/>
    <p:sldId id="545" r:id="rId13"/>
    <p:sldId id="547" r:id="rId14"/>
    <p:sldId id="548" r:id="rId15"/>
    <p:sldId id="480" r:id="rId16"/>
    <p:sldId id="481" r:id="rId17"/>
    <p:sldId id="526" r:id="rId18"/>
    <p:sldId id="527" r:id="rId19"/>
    <p:sldId id="528" r:id="rId20"/>
    <p:sldId id="519" r:id="rId21"/>
    <p:sldId id="523" r:id="rId22"/>
    <p:sldId id="525" r:id="rId23"/>
    <p:sldId id="524" r:id="rId24"/>
    <p:sldId id="482" r:id="rId25"/>
    <p:sldId id="483" r:id="rId26"/>
    <p:sldId id="484" r:id="rId27"/>
    <p:sldId id="485" r:id="rId28"/>
    <p:sldId id="486" r:id="rId29"/>
    <p:sldId id="535" r:id="rId30"/>
    <p:sldId id="537" r:id="rId31"/>
    <p:sldId id="536" r:id="rId32"/>
    <p:sldId id="538" r:id="rId33"/>
    <p:sldId id="487" r:id="rId34"/>
    <p:sldId id="515" r:id="rId35"/>
    <p:sldId id="516" r:id="rId36"/>
    <p:sldId id="517" r:id="rId37"/>
    <p:sldId id="518" r:id="rId38"/>
    <p:sldId id="488" r:id="rId39"/>
    <p:sldId id="489" r:id="rId40"/>
    <p:sldId id="490" r:id="rId41"/>
    <p:sldId id="491" r:id="rId42"/>
    <p:sldId id="492" r:id="rId43"/>
    <p:sldId id="493" r:id="rId44"/>
    <p:sldId id="494" r:id="rId45"/>
    <p:sldId id="495" r:id="rId46"/>
    <p:sldId id="496" r:id="rId47"/>
    <p:sldId id="497" r:id="rId48"/>
    <p:sldId id="498" r:id="rId49"/>
    <p:sldId id="499" r:id="rId50"/>
    <p:sldId id="500" r:id="rId51"/>
    <p:sldId id="501" r:id="rId52"/>
    <p:sldId id="502" r:id="rId53"/>
    <p:sldId id="503" r:id="rId54"/>
    <p:sldId id="504" r:id="rId55"/>
    <p:sldId id="505" r:id="rId56"/>
    <p:sldId id="506" r:id="rId57"/>
    <p:sldId id="507" r:id="rId58"/>
    <p:sldId id="508" r:id="rId59"/>
    <p:sldId id="509" r:id="rId60"/>
    <p:sldId id="510" r:id="rId61"/>
    <p:sldId id="511" r:id="rId62"/>
    <p:sldId id="512" r:id="rId63"/>
    <p:sldId id="513" r:id="rId64"/>
    <p:sldId id="514" r:id="rId65"/>
    <p:sldId id="529" r:id="rId66"/>
    <p:sldId id="530" r:id="rId67"/>
    <p:sldId id="534" r:id="rId68"/>
    <p:sldId id="531" r:id="rId69"/>
    <p:sldId id="532" r:id="rId70"/>
    <p:sldId id="539" r:id="rId71"/>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4F"/>
    <a:srgbClr val="939A5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91" d="100"/>
          <a:sy n="91" d="100"/>
        </p:scale>
        <p:origin x="84" y="20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C84FDD-BB37-6B48-A9C5-1C3155F992C4}" type="datetimeFigureOut">
              <a:rPr lang="en-US" smtClean="0"/>
              <a:t>9/21/2017</a:t>
            </a:fld>
            <a:endParaRPr lang="sv-S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10884B-425D-4B4B-8C23-55A191888549}" type="slidenum">
              <a:rPr lang="sv-SE" smtClean="0"/>
              <a:t>‹#›</a:t>
            </a:fld>
            <a:endParaRPr lang="sv-SE"/>
          </a:p>
        </p:txBody>
      </p:sp>
    </p:spTree>
    <p:extLst>
      <p:ext uri="{BB962C8B-B14F-4D97-AF65-F5344CB8AC3E}">
        <p14:creationId xmlns:p14="http://schemas.microsoft.com/office/powerpoint/2010/main" val="3130230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100B7E-7A17-47E8-A5AB-33071C0C8AAA}" type="datetimeFigureOut">
              <a:rPr lang="sv-SE" smtClean="0"/>
              <a:pPr/>
              <a:t>2017-09-21</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264AB5-3208-46EB-A2CB-53BA67DEFF15}" type="slidenum">
              <a:rPr lang="sv-SE" smtClean="0"/>
              <a:pPr/>
              <a:t>‹#›</a:t>
            </a:fld>
            <a:endParaRPr lang="sv-SE"/>
          </a:p>
        </p:txBody>
      </p:sp>
    </p:spTree>
    <p:extLst>
      <p:ext uri="{BB962C8B-B14F-4D97-AF65-F5344CB8AC3E}">
        <p14:creationId xmlns:p14="http://schemas.microsoft.com/office/powerpoint/2010/main" val="42243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D9A4D8E-E84E-4AFE-B971-D15D9C0B0511}" type="slidenum">
              <a:rPr lang="sv-SE" smtClean="0"/>
              <a:pPr/>
              <a:t>22</a:t>
            </a:fld>
            <a:endParaRPr lang="sv-SE"/>
          </a:p>
        </p:txBody>
      </p:sp>
    </p:spTree>
    <p:extLst>
      <p:ext uri="{BB962C8B-B14F-4D97-AF65-F5344CB8AC3E}">
        <p14:creationId xmlns:p14="http://schemas.microsoft.com/office/powerpoint/2010/main" val="81058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dirty="0"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658"/>
            <a:fld id="{CF105D39-D62F-4D25-9BBE-A580576104D3}" type="slidenum">
              <a:rPr lang="en-US" smtClean="0">
                <a:latin typeface="Arial" pitchFamily="34" charset="0"/>
              </a:rPr>
              <a:pPr defTabSz="996658"/>
              <a:t>52</a:t>
            </a:fld>
            <a:endParaRPr lang="en-US" dirty="0" smtClean="0">
              <a:latin typeface="Arial" pitchFamily="34" charset="0"/>
            </a:endParaRPr>
          </a:p>
        </p:txBody>
      </p:sp>
    </p:spTree>
    <p:extLst>
      <p:ext uri="{BB962C8B-B14F-4D97-AF65-F5344CB8AC3E}">
        <p14:creationId xmlns:p14="http://schemas.microsoft.com/office/powerpoint/2010/main" val="3842842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658"/>
            <a:fld id="{CF105D39-D62F-4D25-9BBE-A580576104D3}" type="slidenum">
              <a:rPr lang="en-US" smtClean="0">
                <a:latin typeface="Arial" pitchFamily="34" charset="0"/>
              </a:rPr>
              <a:pPr defTabSz="996658"/>
              <a:t>53</a:t>
            </a:fld>
            <a:endParaRPr lang="en-US" dirty="0" smtClean="0">
              <a:latin typeface="Arial" pitchFamily="34" charset="0"/>
            </a:endParaRPr>
          </a:p>
        </p:txBody>
      </p:sp>
    </p:spTree>
    <p:extLst>
      <p:ext uri="{BB962C8B-B14F-4D97-AF65-F5344CB8AC3E}">
        <p14:creationId xmlns:p14="http://schemas.microsoft.com/office/powerpoint/2010/main" val="1582323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658"/>
            <a:fld id="{CF105D39-D62F-4D25-9BBE-A580576104D3}" type="slidenum">
              <a:rPr lang="en-US" smtClean="0">
                <a:latin typeface="Arial" pitchFamily="34" charset="0"/>
              </a:rPr>
              <a:pPr defTabSz="996658"/>
              <a:t>54</a:t>
            </a:fld>
            <a:endParaRPr lang="en-US" dirty="0" smtClean="0">
              <a:latin typeface="Arial" pitchFamily="34" charset="0"/>
            </a:endParaRPr>
          </a:p>
        </p:txBody>
      </p:sp>
    </p:spTree>
    <p:extLst>
      <p:ext uri="{BB962C8B-B14F-4D97-AF65-F5344CB8AC3E}">
        <p14:creationId xmlns:p14="http://schemas.microsoft.com/office/powerpoint/2010/main" val="4066648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658"/>
            <a:fld id="{CF105D39-D62F-4D25-9BBE-A580576104D3}" type="slidenum">
              <a:rPr lang="en-US" smtClean="0">
                <a:latin typeface="Arial" pitchFamily="34" charset="0"/>
              </a:rPr>
              <a:pPr defTabSz="996658"/>
              <a:t>55</a:t>
            </a:fld>
            <a:endParaRPr lang="en-US" dirty="0" smtClean="0">
              <a:latin typeface="Arial" pitchFamily="34" charset="0"/>
            </a:endParaRPr>
          </a:p>
        </p:txBody>
      </p:sp>
    </p:spTree>
    <p:extLst>
      <p:ext uri="{BB962C8B-B14F-4D97-AF65-F5344CB8AC3E}">
        <p14:creationId xmlns:p14="http://schemas.microsoft.com/office/powerpoint/2010/main" val="2709772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ABEEF75F-21EE-4E99-A14A-720825EB73BE}" type="slidenum">
              <a:rPr lang="sv-SE" smtClean="0"/>
              <a:pPr/>
              <a:t>57</a:t>
            </a:fld>
            <a:endParaRPr lang="sv-SE"/>
          </a:p>
        </p:txBody>
      </p:sp>
    </p:spTree>
    <p:extLst>
      <p:ext uri="{BB962C8B-B14F-4D97-AF65-F5344CB8AC3E}">
        <p14:creationId xmlns:p14="http://schemas.microsoft.com/office/powerpoint/2010/main" val="232862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ABEEF75F-21EE-4E99-A14A-720825EB73BE}" type="slidenum">
              <a:rPr lang="sv-SE" smtClean="0"/>
              <a:pPr/>
              <a:t>58</a:t>
            </a:fld>
            <a:endParaRPr lang="sv-SE"/>
          </a:p>
        </p:txBody>
      </p:sp>
    </p:spTree>
    <p:extLst>
      <p:ext uri="{BB962C8B-B14F-4D97-AF65-F5344CB8AC3E}">
        <p14:creationId xmlns:p14="http://schemas.microsoft.com/office/powerpoint/2010/main" val="3849169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D9A4D8E-E84E-4AFE-B971-D15D9C0B0511}" type="slidenum">
              <a:rPr lang="sv-SE" smtClean="0"/>
              <a:pPr/>
              <a:t>34</a:t>
            </a:fld>
            <a:endParaRPr lang="sv-SE"/>
          </a:p>
        </p:txBody>
      </p:sp>
    </p:spTree>
    <p:extLst>
      <p:ext uri="{BB962C8B-B14F-4D97-AF65-F5344CB8AC3E}">
        <p14:creationId xmlns:p14="http://schemas.microsoft.com/office/powerpoint/2010/main" val="2302820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D9A4D8E-E84E-4AFE-B971-D15D9C0B0511}" type="slidenum">
              <a:rPr lang="sv-SE" smtClean="0"/>
              <a:pPr/>
              <a:t>35</a:t>
            </a:fld>
            <a:endParaRPr lang="sv-SE"/>
          </a:p>
        </p:txBody>
      </p:sp>
    </p:spTree>
    <p:extLst>
      <p:ext uri="{BB962C8B-B14F-4D97-AF65-F5344CB8AC3E}">
        <p14:creationId xmlns:p14="http://schemas.microsoft.com/office/powerpoint/2010/main" val="2847013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658"/>
            <a:fld id="{CF105D39-D62F-4D25-9BBE-A580576104D3}" type="slidenum">
              <a:rPr lang="en-US" smtClean="0">
                <a:latin typeface="Arial" pitchFamily="34" charset="0"/>
              </a:rPr>
              <a:pPr defTabSz="996658"/>
              <a:t>46</a:t>
            </a:fld>
            <a:endParaRPr lang="en-US" dirty="0" smtClean="0">
              <a:latin typeface="Arial" pitchFamily="34" charset="0"/>
            </a:endParaRPr>
          </a:p>
        </p:txBody>
      </p:sp>
    </p:spTree>
    <p:extLst>
      <p:ext uri="{BB962C8B-B14F-4D97-AF65-F5344CB8AC3E}">
        <p14:creationId xmlns:p14="http://schemas.microsoft.com/office/powerpoint/2010/main" val="1527392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658"/>
            <a:fld id="{CF105D39-D62F-4D25-9BBE-A580576104D3}" type="slidenum">
              <a:rPr lang="en-US" smtClean="0">
                <a:latin typeface="Arial" pitchFamily="34" charset="0"/>
              </a:rPr>
              <a:pPr defTabSz="996658"/>
              <a:t>47</a:t>
            </a:fld>
            <a:endParaRPr lang="en-US" dirty="0" smtClean="0">
              <a:latin typeface="Arial" pitchFamily="34" charset="0"/>
            </a:endParaRPr>
          </a:p>
        </p:txBody>
      </p:sp>
    </p:spTree>
    <p:extLst>
      <p:ext uri="{BB962C8B-B14F-4D97-AF65-F5344CB8AC3E}">
        <p14:creationId xmlns:p14="http://schemas.microsoft.com/office/powerpoint/2010/main" val="3228872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658"/>
            <a:fld id="{CF105D39-D62F-4D25-9BBE-A580576104D3}" type="slidenum">
              <a:rPr lang="en-US" smtClean="0">
                <a:latin typeface="Arial" pitchFamily="34" charset="0"/>
              </a:rPr>
              <a:pPr defTabSz="996658"/>
              <a:t>48</a:t>
            </a:fld>
            <a:endParaRPr lang="en-US" dirty="0" smtClean="0">
              <a:latin typeface="Arial" pitchFamily="34" charset="0"/>
            </a:endParaRPr>
          </a:p>
        </p:txBody>
      </p:sp>
    </p:spTree>
    <p:extLst>
      <p:ext uri="{BB962C8B-B14F-4D97-AF65-F5344CB8AC3E}">
        <p14:creationId xmlns:p14="http://schemas.microsoft.com/office/powerpoint/2010/main" val="3359994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658"/>
            <a:fld id="{CF105D39-D62F-4D25-9BBE-A580576104D3}" type="slidenum">
              <a:rPr lang="en-US" smtClean="0">
                <a:latin typeface="Arial" pitchFamily="34" charset="0"/>
              </a:rPr>
              <a:pPr defTabSz="996658"/>
              <a:t>49</a:t>
            </a:fld>
            <a:endParaRPr lang="en-US" dirty="0" smtClean="0">
              <a:latin typeface="Arial" pitchFamily="34" charset="0"/>
            </a:endParaRPr>
          </a:p>
        </p:txBody>
      </p:sp>
    </p:spTree>
    <p:extLst>
      <p:ext uri="{BB962C8B-B14F-4D97-AF65-F5344CB8AC3E}">
        <p14:creationId xmlns:p14="http://schemas.microsoft.com/office/powerpoint/2010/main" val="1356725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658"/>
            <a:fld id="{CF105D39-D62F-4D25-9BBE-A580576104D3}" type="slidenum">
              <a:rPr lang="en-US" smtClean="0">
                <a:latin typeface="Arial" pitchFamily="34" charset="0"/>
              </a:rPr>
              <a:pPr defTabSz="996658"/>
              <a:t>50</a:t>
            </a:fld>
            <a:endParaRPr lang="en-US" dirty="0" smtClean="0">
              <a:latin typeface="Arial" pitchFamily="34" charset="0"/>
            </a:endParaRPr>
          </a:p>
        </p:txBody>
      </p:sp>
    </p:spTree>
    <p:extLst>
      <p:ext uri="{BB962C8B-B14F-4D97-AF65-F5344CB8AC3E}">
        <p14:creationId xmlns:p14="http://schemas.microsoft.com/office/powerpoint/2010/main" val="882025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dirty="0"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658"/>
            <a:fld id="{CF105D39-D62F-4D25-9BBE-A580576104D3}" type="slidenum">
              <a:rPr lang="en-US" smtClean="0">
                <a:latin typeface="Arial" pitchFamily="34" charset="0"/>
              </a:rPr>
              <a:pPr defTabSz="996658"/>
              <a:t>51</a:t>
            </a:fld>
            <a:endParaRPr lang="en-US" dirty="0" smtClean="0">
              <a:latin typeface="Arial" pitchFamily="34" charset="0"/>
            </a:endParaRPr>
          </a:p>
        </p:txBody>
      </p:sp>
    </p:spTree>
    <p:extLst>
      <p:ext uri="{BB962C8B-B14F-4D97-AF65-F5344CB8AC3E}">
        <p14:creationId xmlns:p14="http://schemas.microsoft.com/office/powerpoint/2010/main" val="2649910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3"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272635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41479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en-US" noProof="0" smtClean="0"/>
              <a:t>Click to edit Master text styles</a:t>
            </a:r>
          </a:p>
        </p:txBody>
      </p:sp>
    </p:spTree>
    <p:extLst>
      <p:ext uri="{BB962C8B-B14F-4D97-AF65-F5344CB8AC3E}">
        <p14:creationId xmlns:p14="http://schemas.microsoft.com/office/powerpoint/2010/main" val="655997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4196804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932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rst page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3"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3735963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rst page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1023754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rst page - Crowns">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12"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3242507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sp>
        <p:nvSpPr>
          <p:cNvPr id="10"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3029145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Heading and conten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687807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hapter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3"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159836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sida - Kronor">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endParaRPr lang="sv-SE" noProof="0" dirty="0"/>
          </a:p>
        </p:txBody>
      </p:sp>
      <p:sp>
        <p:nvSpPr>
          <p:cNvPr id="7"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658289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2672574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 Crowns">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3330753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2033075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parts">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1750504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Heading and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1977495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ly conten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17963257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176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örsta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17019348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örstasida - Olivkvist">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9"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0"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1"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798015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örstasida - Kronor">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1"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296838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örsta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8"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32714047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1"/>
        </a:solidFill>
        <a:effectLst/>
      </p:bgPr>
    </p:bg>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0"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4249829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Rubrik och innehåll">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3250514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apitel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1169158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elsida - Olivkvist">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259114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elsida - Kronor">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2787982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8978091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vå innehållsdelar">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32089489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Rubrik och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37164071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ast innehåll">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30376429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275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örstasida">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7"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592840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irst page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11"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17991691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rst page - Olive branch">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8"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18505095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rst page - Crowns">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22847219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rst page">
    <p:bg>
      <p:bgPr>
        <a:solidFill>
          <a:schemeClr val="tx1"/>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7"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454194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Heading and conten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6495333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pter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36494611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 Olive branch">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24717795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 Crowns">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7151870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193454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arts">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57547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en-US"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sv-SE" noProof="0"/>
          </a:p>
        </p:txBody>
      </p:sp>
    </p:spTree>
    <p:extLst>
      <p:ext uri="{BB962C8B-B14F-4D97-AF65-F5344CB8AC3E}">
        <p14:creationId xmlns:p14="http://schemas.microsoft.com/office/powerpoint/2010/main" val="1251073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Heading and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25159268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nly content">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41412670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0621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edverkande - Vit">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6" cy="1195504"/>
          </a:xfrm>
          <a:prstGeom prst="rect">
            <a:avLst/>
          </a:prstGeom>
        </p:spPr>
      </p:pic>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002F5F"/>
                </a:solidFill>
                <a:latin typeface="Verdana"/>
                <a:cs typeface="Verdana"/>
              </a:rPr>
              <a:t>Medverkande</a:t>
            </a:r>
            <a:endParaRPr lang="sv-SE" sz="2400" b="1" dirty="0">
              <a:solidFill>
                <a:srgbClr val="002F5F"/>
              </a:solidFill>
              <a:latin typeface="Verdana"/>
              <a:cs typeface="Verdana"/>
            </a:endParaRPr>
          </a:p>
        </p:txBody>
      </p:sp>
      <p:sp>
        <p:nvSpPr>
          <p:cNvPr id="7" name="TextBox 6"/>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chemeClr val="tx1"/>
                </a:solidFill>
                <a:latin typeface="Verdana"/>
              </a:rPr>
              <a:t>Inspelat</a:t>
            </a:r>
            <a:r>
              <a:rPr lang="sv-SE" sz="1600" baseline="0" noProof="0" dirty="0" smtClean="0">
                <a:solidFill>
                  <a:schemeClr val="tx1"/>
                </a:solidFill>
                <a:latin typeface="Verdana"/>
              </a:rPr>
              <a:t> </a:t>
            </a:r>
            <a:fld id="{DEF0F593-7E64-D74F-96F6-B611C3DC3FC9}" type="datetime1">
              <a:rPr lang="sv-SE" sz="1600" baseline="0" noProof="0" smtClean="0">
                <a:solidFill>
                  <a:schemeClr val="tx1"/>
                </a:solidFill>
                <a:latin typeface="Verdana"/>
              </a:rPr>
              <a:t>2017-09-21</a:t>
            </a:fld>
            <a:endParaRPr lang="sv-SE" sz="1600" noProof="0" dirty="0" smtClean="0">
              <a:solidFill>
                <a:schemeClr val="tx1"/>
              </a:solidFill>
              <a:latin typeface="Verdana"/>
            </a:endParaRPr>
          </a:p>
          <a:p>
            <a:r>
              <a:rPr lang="sv-SE" sz="1600" noProof="0" dirty="0" smtClean="0">
                <a:solidFill>
                  <a:schemeClr val="tx1"/>
                </a:solidFill>
                <a:latin typeface="Verdana"/>
              </a:rPr>
              <a:t>Institutionen för data- och systemvetenskap, DSV </a:t>
            </a:r>
            <a:endParaRPr lang="sv-SE" sz="1600" noProof="0" dirty="0">
              <a:solidFill>
                <a:schemeClr val="tx1"/>
              </a:solidFill>
              <a:latin typeface="Verdana"/>
            </a:endParaRPr>
          </a:p>
        </p:txBody>
      </p:sp>
    </p:spTree>
    <p:extLst>
      <p:ext uri="{BB962C8B-B14F-4D97-AF65-F5344CB8AC3E}">
        <p14:creationId xmlns:p14="http://schemas.microsoft.com/office/powerpoint/2010/main" val="15321057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ributors - White">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smtClean="0">
                <a:solidFill>
                  <a:srgbClr val="002F5F"/>
                </a:solidFill>
                <a:latin typeface="Verdana"/>
                <a:cs typeface="Verdana"/>
              </a:rPr>
              <a:t>Contributors</a:t>
            </a:r>
            <a:endParaRPr lang="en-US" sz="2400" b="1" noProof="0">
              <a:solidFill>
                <a:srgbClr val="002F5F"/>
              </a:solidFill>
              <a:latin typeface="Verdana"/>
              <a:cs typeface="Verdana"/>
            </a:endParaRPr>
          </a:p>
        </p:txBody>
      </p:sp>
      <p:sp>
        <p:nvSpPr>
          <p:cNvPr id="7" name="TextBox 6"/>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tx1"/>
                </a:solidFill>
                <a:latin typeface="Verdana"/>
              </a:rPr>
              <a:t>Recorded </a:t>
            </a:r>
            <a:fld id="{DEF0F593-7E64-D74F-96F6-B611C3DC3FC9}" type="datetime1">
              <a:rPr lang="en-US" sz="1600" baseline="0" noProof="0" smtClean="0">
                <a:solidFill>
                  <a:schemeClr val="tx1"/>
                </a:solidFill>
                <a:latin typeface="Verdana"/>
              </a:rPr>
              <a:t>9/21/2017</a:t>
            </a:fld>
            <a:endParaRPr lang="en-US" sz="1600" noProof="0" dirty="0" smtClean="0">
              <a:solidFill>
                <a:schemeClr val="tx1"/>
              </a:solidFill>
              <a:latin typeface="Verdana"/>
            </a:endParaRPr>
          </a:p>
          <a:p>
            <a:r>
              <a:rPr lang="en-US" sz="1600" noProof="0" dirty="0" smtClean="0">
                <a:solidFill>
                  <a:schemeClr val="tx1"/>
                </a:solidFill>
                <a:latin typeface="Verdana"/>
              </a:rPr>
              <a:t>Department of Computer and Systems Sciences, DSV </a:t>
            </a:r>
            <a:endParaRPr lang="en-US" sz="1600" noProof="0" dirty="0">
              <a:solidFill>
                <a:schemeClr val="tx1"/>
              </a:solidFill>
              <a:latin typeface="Verdana"/>
            </a:endParaRPr>
          </a:p>
        </p:txBody>
      </p:sp>
      <p:pic>
        <p:nvPicPr>
          <p:cNvPr id="8"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80"/>
          </a:xfrm>
          <a:prstGeom prst="rect">
            <a:avLst/>
          </a:prstGeom>
        </p:spPr>
      </p:pic>
    </p:spTree>
    <p:extLst>
      <p:ext uri="{BB962C8B-B14F-4D97-AF65-F5344CB8AC3E}">
        <p14:creationId xmlns:p14="http://schemas.microsoft.com/office/powerpoint/2010/main" val="36624612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edverkande - Blå">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5" name="TextBox 4"/>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rgbClr val="FFFFFF"/>
                </a:solidFill>
                <a:latin typeface="Verdana"/>
              </a:rPr>
              <a:t>Inspelat</a:t>
            </a:r>
            <a:r>
              <a:rPr lang="sv-SE" sz="1600" baseline="0" noProof="0" dirty="0" smtClean="0">
                <a:solidFill>
                  <a:srgbClr val="FFFFFF"/>
                </a:solidFill>
                <a:latin typeface="Verdana"/>
              </a:rPr>
              <a:t> </a:t>
            </a:r>
            <a:fld id="{DEF0F593-7E64-D74F-96F6-B611C3DC3FC9}" type="datetime1">
              <a:rPr lang="sv-SE" sz="1600" baseline="0" noProof="0" smtClean="0">
                <a:solidFill>
                  <a:srgbClr val="FFFFFF"/>
                </a:solidFill>
                <a:latin typeface="Verdana"/>
              </a:rPr>
              <a:t>2017-09-21</a:t>
            </a:fld>
            <a:endParaRPr lang="sv-SE" sz="1600" noProof="0" dirty="0" smtClean="0">
              <a:solidFill>
                <a:srgbClr val="FFFFFF"/>
              </a:solidFill>
              <a:latin typeface="Verdana"/>
            </a:endParaRPr>
          </a:p>
          <a:p>
            <a:r>
              <a:rPr lang="sv-SE" sz="1600" noProof="0" dirty="0" smtClean="0">
                <a:solidFill>
                  <a:srgbClr val="FFFFFF"/>
                </a:solidFill>
                <a:latin typeface="Verdana"/>
              </a:rPr>
              <a:t>Institutionen för data- och systemvetenskap, DSV </a:t>
            </a:r>
            <a:endParaRPr lang="sv-SE" sz="1600" noProof="0" dirty="0">
              <a:solidFill>
                <a:srgbClr val="FFFFFF"/>
              </a:solidFill>
              <a:latin typeface="Verdana"/>
            </a:endParaRPr>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FFFFFF"/>
                </a:solidFill>
                <a:latin typeface="Verdana"/>
                <a:cs typeface="Verdana"/>
              </a:rPr>
              <a:t>Medverkande</a:t>
            </a:r>
            <a:endParaRPr lang="sv-SE" sz="2400" b="1"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Tree>
    <p:extLst>
      <p:ext uri="{BB962C8B-B14F-4D97-AF65-F5344CB8AC3E}">
        <p14:creationId xmlns:p14="http://schemas.microsoft.com/office/powerpoint/2010/main" val="14788492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edverkande - egen sidfot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FFFFFF"/>
                </a:solidFill>
                <a:latin typeface="Verdana"/>
                <a:cs typeface="Verdana"/>
              </a:rPr>
              <a:t>Medverkande</a:t>
            </a:r>
            <a:endParaRPr lang="sv-SE" sz="2400" b="1" dirty="0">
              <a:solidFill>
                <a:srgbClr val="FFFFFF"/>
              </a:solidFill>
              <a:latin typeface="Verdana"/>
              <a:cs typeface="Verdana"/>
            </a:endParaRPr>
          </a:p>
        </p:txBody>
      </p:sp>
      <p:sp>
        <p:nvSpPr>
          <p:cNvPr id="7"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Click to insert custom footer</a:t>
            </a:r>
            <a:endParaRPr lang="en-US" sz="1600" noProof="0" dirty="0">
              <a:solidFill>
                <a:schemeClr val="bg1"/>
              </a:solidFill>
              <a:latin typeface="Verdana"/>
            </a:endParaRPr>
          </a:p>
        </p:txBody>
      </p:sp>
    </p:spTree>
    <p:extLst>
      <p:ext uri="{BB962C8B-B14F-4D97-AF65-F5344CB8AC3E}">
        <p14:creationId xmlns:p14="http://schemas.microsoft.com/office/powerpoint/2010/main" val="296880401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ributors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Box 4"/>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Recorded </a:t>
            </a:r>
            <a:fld id="{DEF0F593-7E64-D74F-96F6-B611C3DC3FC9}" type="datetime1">
              <a:rPr lang="en-US" sz="1600" baseline="0" noProof="0" smtClean="0">
                <a:solidFill>
                  <a:schemeClr val="bg1"/>
                </a:solidFill>
                <a:latin typeface="Verdana"/>
              </a:rPr>
              <a:pPr marL="0" marR="0" indent="0" algn="l" defTabSz="914400" rtl="0" eaLnBrk="1" fontAlgn="auto" latinLnBrk="0" hangingPunct="1">
                <a:lnSpc>
                  <a:spcPct val="100000"/>
                </a:lnSpc>
                <a:spcBef>
                  <a:spcPts val="0"/>
                </a:spcBef>
                <a:spcAft>
                  <a:spcPts val="0"/>
                </a:spcAft>
                <a:buClrTx/>
                <a:buSzTx/>
                <a:buFontTx/>
                <a:buNone/>
                <a:tabLst/>
                <a:defRPr/>
              </a:pPr>
              <a:t>9/21/2017</a:t>
            </a:fld>
            <a:endParaRPr lang="en-US" sz="1600" noProof="0" dirty="0" smtClean="0">
              <a:solidFill>
                <a:schemeClr val="bg1"/>
              </a:solidFill>
              <a:latin typeface="Verdana"/>
            </a:endParaRPr>
          </a:p>
          <a:p>
            <a:r>
              <a:rPr lang="en-US" sz="1600" noProof="0" dirty="0" smtClean="0">
                <a:solidFill>
                  <a:schemeClr val="bg1"/>
                </a:solidFill>
                <a:latin typeface="Verdana"/>
              </a:rPr>
              <a:t>Department of Computer and Systems Sciences, DSV </a:t>
            </a:r>
            <a:endParaRPr lang="en-US" sz="1600" noProof="0" dirty="0">
              <a:solidFill>
                <a:schemeClr val="bg1"/>
              </a:solidFill>
              <a:latin typeface="Verdana"/>
            </a:endParaRPr>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smtClean="0">
                <a:solidFill>
                  <a:srgbClr val="FFFFFF"/>
                </a:solidFill>
                <a:latin typeface="Verdana"/>
                <a:cs typeface="Verdana"/>
              </a:rPr>
              <a:t>Contributors</a:t>
            </a:r>
            <a:endParaRPr lang="en-US" sz="2400" b="1" noProof="0"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Tree>
    <p:extLst>
      <p:ext uri="{BB962C8B-B14F-4D97-AF65-F5344CB8AC3E}">
        <p14:creationId xmlns:p14="http://schemas.microsoft.com/office/powerpoint/2010/main" val="39822158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ributors - custom footer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smtClean="0">
                <a:solidFill>
                  <a:srgbClr val="FFFFFF"/>
                </a:solidFill>
                <a:latin typeface="Verdana"/>
                <a:cs typeface="Verdana"/>
              </a:rPr>
              <a:t>Contributors</a:t>
            </a:r>
            <a:endParaRPr lang="en-US" sz="2400" b="1" noProof="0"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
        <p:nvSpPr>
          <p:cNvPr id="9"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Click to insert custom footer</a:t>
            </a:r>
            <a:endParaRPr lang="en-US" sz="1600" noProof="0" dirty="0">
              <a:solidFill>
                <a:schemeClr val="bg1"/>
              </a:solidFill>
              <a:latin typeface="Verdana"/>
            </a:endParaRPr>
          </a:p>
        </p:txBody>
      </p:sp>
    </p:spTree>
    <p:extLst>
      <p:ext uri="{BB962C8B-B14F-4D97-AF65-F5344CB8AC3E}">
        <p14:creationId xmlns:p14="http://schemas.microsoft.com/office/powerpoint/2010/main" val="417444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ara logo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7" cy="1195504"/>
          </a:xfrm>
          <a:prstGeom prst="rect">
            <a:avLst/>
          </a:prstGeom>
        </p:spPr>
      </p:pic>
      <p:sp>
        <p:nvSpPr>
          <p:cNvPr id="5" name="TextBox 4"/>
          <p:cNvSpPr txBox="1"/>
          <p:nvPr userDrawn="1"/>
        </p:nvSpPr>
        <p:spPr>
          <a:xfrm>
            <a:off x="792000" y="4465444"/>
            <a:ext cx="5354050" cy="33855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rgbClr val="FFFFFF"/>
                </a:solidFill>
                <a:latin typeface="Verdana"/>
              </a:rPr>
              <a:t>Institutionen för data- och systemvetenskap, DSV </a:t>
            </a:r>
            <a:endParaRPr lang="sv-SE" sz="1600" noProof="0" dirty="0">
              <a:solidFill>
                <a:srgbClr val="FFFFFF"/>
              </a:solidFill>
              <a:latin typeface="Verdana"/>
            </a:endParaRPr>
          </a:p>
        </p:txBody>
      </p:sp>
    </p:spTree>
    <p:extLst>
      <p:ext uri="{BB962C8B-B14F-4D97-AF65-F5344CB8AC3E}">
        <p14:creationId xmlns:p14="http://schemas.microsoft.com/office/powerpoint/2010/main" val="533423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Kapitel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3"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77308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Just logo - Blue">
    <p:bg>
      <p:bgPr>
        <a:solidFill>
          <a:schemeClr val="tx1"/>
        </a:solidFill>
        <a:effectLst/>
      </p:bgPr>
    </p:bg>
    <p:spTree>
      <p:nvGrpSpPr>
        <p:cNvPr id="1" name=""/>
        <p:cNvGrpSpPr/>
        <p:nvPr/>
      </p:nvGrpSpPr>
      <p:grpSpPr>
        <a:xfrm>
          <a:off x="0" y="0"/>
          <a:ext cx="0" cy="0"/>
          <a:chOff x="0" y="0"/>
          <a:chExt cx="0" cy="0"/>
        </a:xfrm>
      </p:grpSpPr>
      <p:sp>
        <p:nvSpPr>
          <p:cNvPr id="5" name="TextBox 4"/>
          <p:cNvSpPr txBox="1"/>
          <p:nvPr userDrawn="1"/>
        </p:nvSpPr>
        <p:spPr>
          <a:xfrm>
            <a:off x="792000" y="4465444"/>
            <a:ext cx="5724644" cy="338554"/>
          </a:xfrm>
          <a:prstGeom prst="rect">
            <a:avLst/>
          </a:prstGeom>
          <a:noFill/>
        </p:spPr>
        <p:txBody>
          <a:bodyPr wrap="none" rtlCol="0">
            <a:spAutoFit/>
          </a:bodyPr>
          <a:lstStyle/>
          <a:p>
            <a:r>
              <a:rPr lang="en-US" sz="1600" noProof="0" dirty="0" smtClean="0">
                <a:solidFill>
                  <a:schemeClr val="bg1"/>
                </a:solidFill>
                <a:latin typeface="Verdana"/>
              </a:rPr>
              <a:t>Department of Computer and Systems Sciences, DSV </a:t>
            </a:r>
            <a:endParaRPr lang="en-US" sz="1600" noProof="0" dirty="0">
              <a:solidFill>
                <a:schemeClr val="bg1"/>
              </a:solidFill>
              <a:latin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9"/>
            <a:ext cx="1296144" cy="1236379"/>
          </a:xfrm>
          <a:prstGeom prst="rect">
            <a:avLst/>
          </a:prstGeom>
        </p:spPr>
      </p:pic>
    </p:spTree>
    <p:extLst>
      <p:ext uri="{BB962C8B-B14F-4D97-AF65-F5344CB8AC3E}">
        <p14:creationId xmlns:p14="http://schemas.microsoft.com/office/powerpoint/2010/main" val="285386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om vit/Empty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08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 svart/Empty black">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9523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 blå/Empty blu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765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ida - Kronor">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4"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5"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dirty="0" smtClean="0"/>
          </a:p>
        </p:txBody>
      </p:sp>
    </p:spTree>
    <p:extLst>
      <p:ext uri="{BB962C8B-B14F-4D97-AF65-F5344CB8AC3E}">
        <p14:creationId xmlns:p14="http://schemas.microsoft.com/office/powerpoint/2010/main" val="391254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5.e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6.emf"/><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0.emf"/><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7" name="Bildobjekt 6" descr="logo-org-svensk_rgb.png"/>
          <p:cNvPicPr>
            <a:picLocks noChangeAspect="1"/>
          </p:cNvPicPr>
          <p:nvPr/>
        </p:nvPicPr>
        <p:blipFill>
          <a:blip r:embed="rId15" cstate="print"/>
          <a:stretch>
            <a:fillRect/>
          </a:stretch>
        </p:blipFill>
        <p:spPr>
          <a:xfrm>
            <a:off x="7884368" y="216001"/>
            <a:ext cx="980375" cy="817853"/>
          </a:xfrm>
          <a:prstGeom prst="rect">
            <a:avLst/>
          </a:prstGeom>
        </p:spPr>
      </p:pic>
    </p:spTree>
    <p:extLst>
      <p:ext uri="{BB962C8B-B14F-4D97-AF65-F5344CB8AC3E}">
        <p14:creationId xmlns:p14="http://schemas.microsoft.com/office/powerpoint/2010/main" val="316779454"/>
      </p:ext>
    </p:extLst>
  </p:cSld>
  <p:clrMap bg1="lt1" tx1="dk1" bg2="lt2" tx2="dk2" accent1="accent1" accent2="accent2" accent3="accent3" accent4="accent4" accent5="accent5" accent6="accent6" hlink="hlink" folHlink="folHlink"/>
  <p:sldLayoutIdLst>
    <p:sldLayoutId id="2147483681" r:id="rId1"/>
    <p:sldLayoutId id="2147483709" r:id="rId2"/>
    <p:sldLayoutId id="2147483710" r:id="rId3"/>
    <p:sldLayoutId id="2147483713" r:id="rId4"/>
    <p:sldLayoutId id="2147483684" r:id="rId5"/>
    <p:sldLayoutId id="2147483683" r:id="rId6"/>
    <p:sldLayoutId id="2147483712" r:id="rId7"/>
    <p:sldLayoutId id="2147483711" r:id="rId8"/>
    <p:sldLayoutId id="2147483714" r:id="rId9"/>
    <p:sldLayoutId id="2147483685" r:id="rId10"/>
    <p:sldLayoutId id="2147483686" r:id="rId11"/>
    <p:sldLayoutId id="2147483687" r:id="rId12"/>
    <p:sldLayoutId id="2147483688" r:id="rId13"/>
  </p:sldLayoutIdLst>
  <p:timing>
    <p:tnLst>
      <p:par>
        <p:cTn id="1" dur="indefinite" restart="never" nodeType="tmRoot"/>
      </p:par>
    </p:tnLst>
  </p:timing>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en-US" noProof="0" smtClean="0"/>
              <a:t>Klicka här för att ändra format</a:t>
            </a:r>
            <a:endParaRPr lang="en-US" noProof="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en-US" noProof="0" smtClean="0"/>
              <a:t>Klicka här för att ändra format på bakgrundstexten</a:t>
            </a:r>
          </a:p>
          <a:p>
            <a:pPr lvl="1"/>
            <a:r>
              <a:rPr lang="en-US" noProof="0" smtClean="0"/>
              <a:t>Nivå två</a:t>
            </a:r>
          </a:p>
          <a:p>
            <a:pPr lvl="2"/>
            <a:r>
              <a:rPr lang="en-US" noProof="0" smtClean="0"/>
              <a:t>Nivå tre</a:t>
            </a:r>
          </a:p>
          <a:p>
            <a:pPr lvl="3"/>
            <a:r>
              <a:rPr lang="en-US" noProof="0" smtClean="0"/>
              <a:t>Nivå fyra</a:t>
            </a:r>
          </a:p>
          <a:p>
            <a:pPr lvl="4"/>
            <a:r>
              <a:rPr lang="en-US" noProof="0" smtClean="0"/>
              <a:t>Nivå fem</a:t>
            </a:r>
            <a:endParaRPr lang="en-US" noProof="0"/>
          </a:p>
        </p:txBody>
      </p:sp>
      <p:pic>
        <p:nvPicPr>
          <p:cNvPr id="5"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001"/>
            <a:ext cx="884358" cy="843581"/>
          </a:xfrm>
          <a:prstGeom prst="rect">
            <a:avLst/>
          </a:prstGeom>
        </p:spPr>
      </p:pic>
    </p:spTree>
    <p:extLst>
      <p:ext uri="{BB962C8B-B14F-4D97-AF65-F5344CB8AC3E}">
        <p14:creationId xmlns:p14="http://schemas.microsoft.com/office/powerpoint/2010/main" val="2072926581"/>
      </p:ext>
    </p:extLst>
  </p:cSld>
  <p:clrMap bg1="lt1" tx1="dk1" bg2="lt2" tx2="dk2" accent1="accent1" accent2="accent2" accent3="accent3" accent4="accent4" accent5="accent5" accent6="accent6" hlink="hlink" folHlink="folHlink"/>
  <p:sldLayoutIdLst>
    <p:sldLayoutId id="2147483736" r:id="rId1"/>
    <p:sldLayoutId id="2147483738" r:id="rId2"/>
    <p:sldLayoutId id="2147483737"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iming>
    <p:tnLst>
      <p:par>
        <p:cTn id="1" dur="indefinite" restart="never" nodeType="tmRoot"/>
      </p:par>
    </p:tnLst>
  </p:timing>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7"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655"/>
            <a:ext cx="980375" cy="816545"/>
          </a:xfrm>
          <a:prstGeom prst="rect">
            <a:avLst/>
          </a:prstGeom>
        </p:spPr>
      </p:pic>
    </p:spTree>
    <p:extLst>
      <p:ext uri="{BB962C8B-B14F-4D97-AF65-F5344CB8AC3E}">
        <p14:creationId xmlns:p14="http://schemas.microsoft.com/office/powerpoint/2010/main" val="1765877018"/>
      </p:ext>
    </p:extLst>
  </p:cSld>
  <p:clrMap bg1="lt1" tx1="dk1" bg2="lt2" tx2="dk2" accent1="accent1" accent2="accent2" accent3="accent3" accent4="accent4" accent5="accent5" accent6="accent6" hlink="hlink" folHlink="folHlink"/>
  <p:sldLayoutIdLst>
    <p:sldLayoutId id="2147483718" r:id="rId1"/>
    <p:sldLayoutId id="2147483720" r:id="rId2"/>
    <p:sldLayoutId id="2147483719" r:id="rId3"/>
    <p:sldLayoutId id="2147483721" r:id="rId4"/>
    <p:sldLayoutId id="2147483722"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sldNum="0" hdr="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4" name="Picture 3" descr="logo-neg-engelsk_rgb.eps"/>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4572" y="216023"/>
            <a:ext cx="884336" cy="843559"/>
          </a:xfrm>
          <a:prstGeom prst="rect">
            <a:avLst/>
          </a:prstGeom>
        </p:spPr>
      </p:pic>
    </p:spTree>
    <p:extLst>
      <p:ext uri="{BB962C8B-B14F-4D97-AF65-F5344CB8AC3E}">
        <p14:creationId xmlns:p14="http://schemas.microsoft.com/office/powerpoint/2010/main" val="336017297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hf sldNum="0" hdr="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903434581"/>
      </p:ext>
    </p:extLst>
  </p:cSld>
  <p:clrMap bg1="lt1" tx1="dk1" bg2="lt2" tx2="dk2" accent1="accent1" accent2="accent2" accent3="accent3" accent4="accent4" accent5="accent5" accent6="accent6" hlink="hlink" folHlink="folHlink"/>
  <p:sldLayoutIdLst>
    <p:sldLayoutId id="2147483734" r:id="rId1"/>
    <p:sldLayoutId id="2147483765" r:id="rId2"/>
    <p:sldLayoutId id="2147483733" r:id="rId3"/>
    <p:sldLayoutId id="2147483769" r:id="rId4"/>
    <p:sldLayoutId id="2147483766" r:id="rId5"/>
    <p:sldLayoutId id="2147483770" r:id="rId6"/>
    <p:sldLayoutId id="2147483767" r:id="rId7"/>
    <p:sldLayoutId id="2147483768" r:id="rId8"/>
    <p:sldLayoutId id="2147483697" r:id="rId9"/>
    <p:sldLayoutId id="2147483715" r:id="rId10"/>
    <p:sldLayoutId id="2147483716" r:id="rId11"/>
  </p:sldLayoutIdLst>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3.pn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3.pn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3.pn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2244" y="1604646"/>
            <a:ext cx="7582327" cy="1102519"/>
          </a:xfrm>
        </p:spPr>
        <p:txBody>
          <a:bodyPr>
            <a:normAutofit fontScale="90000"/>
          </a:bodyPr>
          <a:lstStyle/>
          <a:p>
            <a:r>
              <a:rPr lang="sv-SE" sz="2250" dirty="0"/>
              <a:t/>
            </a:r>
            <a:br>
              <a:rPr lang="sv-SE" sz="2250" dirty="0"/>
            </a:br>
            <a:r>
              <a:rPr lang="sv-SE" sz="3300" b="1" i="1" dirty="0"/>
              <a:t>Lecture 3: </a:t>
            </a:r>
            <a:r>
              <a:rPr lang="en-US" sz="3300" dirty="0"/>
              <a:t>Knowledge </a:t>
            </a:r>
            <a:r>
              <a:rPr lang="en-US" sz="3300" dirty="0" smtClean="0"/>
              <a:t>Processes, </a:t>
            </a:r>
            <a:r>
              <a:rPr lang="en-US" sz="3300" dirty="0"/>
              <a:t/>
            </a:r>
            <a:br>
              <a:rPr lang="en-US" sz="3300" dirty="0"/>
            </a:br>
            <a:r>
              <a:rPr lang="en-US" sz="3300" dirty="0" smtClean="0"/>
              <a:t>Knowledge Sharing, Best Practices, Knowledge Management </a:t>
            </a:r>
            <a:r>
              <a:rPr lang="en-US" sz="3300" dirty="0"/>
              <a:t>T</a:t>
            </a:r>
            <a:r>
              <a:rPr lang="en-US" sz="3300" dirty="0" smtClean="0"/>
              <a:t>ools</a:t>
            </a:r>
            <a:endParaRPr lang="sv-SE" sz="3300" dirty="0"/>
          </a:p>
        </p:txBody>
      </p:sp>
      <p:sp>
        <p:nvSpPr>
          <p:cNvPr id="3" name="Subtitle 2"/>
          <p:cNvSpPr>
            <a:spLocks noGrp="1"/>
          </p:cNvSpPr>
          <p:nvPr>
            <p:ph type="subTitle" idx="1"/>
          </p:nvPr>
        </p:nvSpPr>
        <p:spPr>
          <a:xfrm>
            <a:off x="1212244" y="3299557"/>
            <a:ext cx="4800600" cy="1314450"/>
          </a:xfrm>
        </p:spPr>
        <p:txBody>
          <a:bodyPr>
            <a:normAutofit/>
          </a:bodyPr>
          <a:lstStyle/>
          <a:p>
            <a:r>
              <a:rPr lang="sv-SE" dirty="0"/>
              <a:t>Erik Perjons</a:t>
            </a:r>
          </a:p>
          <a:p>
            <a:r>
              <a:rPr lang="sv-SE" dirty="0"/>
              <a:t>DSV, Stockholm University</a:t>
            </a:r>
          </a:p>
        </p:txBody>
      </p:sp>
    </p:spTree>
    <p:extLst>
      <p:ext uri="{BB962C8B-B14F-4D97-AF65-F5344CB8AC3E}">
        <p14:creationId xmlns:p14="http://schemas.microsoft.com/office/powerpoint/2010/main" val="4202656406"/>
      </p:ext>
    </p:extLst>
  </p:cSld>
  <p:clrMapOvr>
    <a:masterClrMapping/>
  </p:clrMapOvr>
  <mc:AlternateContent xmlns:mc="http://schemas.openxmlformats.org/markup-compatibility/2006" xmlns:p14="http://schemas.microsoft.com/office/powerpoint/2010/main">
    <mc:Choice Requires="p14">
      <p:transition spd="slow" p14:dur="2000" advTm="14351"/>
    </mc:Choice>
    <mc:Fallback xmlns="">
      <p:transition spd="slow" advTm="1435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Knowledge transfer</a:t>
            </a:r>
            <a:endParaRPr lang="sv-SE" dirty="0"/>
          </a:p>
        </p:txBody>
      </p:sp>
      <p:sp>
        <p:nvSpPr>
          <p:cNvPr id="3" name="Content Placeholder 2"/>
          <p:cNvSpPr>
            <a:spLocks noGrp="1"/>
          </p:cNvSpPr>
          <p:nvPr>
            <p:ph idx="1"/>
          </p:nvPr>
        </p:nvSpPr>
        <p:spPr/>
        <p:txBody>
          <a:bodyPr/>
          <a:lstStyle/>
          <a:p>
            <a:r>
              <a:rPr lang="sv-SE" sz="1400" dirty="0" smtClean="0"/>
              <a:t>Knowledge transfer is </a:t>
            </a:r>
          </a:p>
          <a:p>
            <a:r>
              <a:rPr lang="sv-SE" sz="1400" dirty="0" smtClean="0"/>
              <a:t>Knowledge transfer is also called information flow and communication processes                                                                                                                                                                                                                                                                                                                                                                                                                                                                                                                 </a:t>
            </a:r>
          </a:p>
          <a:p>
            <a:r>
              <a:rPr lang="sv-SE" sz="1400" dirty="0" smtClean="0"/>
              <a:t>Knowledge transfer can occur between and at different levels</a:t>
            </a:r>
          </a:p>
          <a:p>
            <a:pPr lvl="1"/>
            <a:r>
              <a:rPr lang="sv-SE" sz="1400" dirty="0"/>
              <a:t>b</a:t>
            </a:r>
            <a:r>
              <a:rPr lang="sv-SE" sz="1400" dirty="0" smtClean="0"/>
              <a:t>etween individuals</a:t>
            </a:r>
          </a:p>
          <a:p>
            <a:pPr lvl="1"/>
            <a:r>
              <a:rPr lang="sv-SE" sz="1400" dirty="0" smtClean="0"/>
              <a:t>from individuals to groups</a:t>
            </a:r>
          </a:p>
          <a:p>
            <a:pPr lvl="1"/>
            <a:r>
              <a:rPr lang="sv-SE" sz="1400" dirty="0" smtClean="0"/>
              <a:t>from individuals to explicit</a:t>
            </a:r>
          </a:p>
          <a:p>
            <a:pPr lvl="1"/>
            <a:r>
              <a:rPr lang="sv-SE" sz="1400" dirty="0"/>
              <a:t>b</a:t>
            </a:r>
            <a:r>
              <a:rPr lang="sv-SE" sz="1400" dirty="0" smtClean="0"/>
              <a:t>etween groups</a:t>
            </a:r>
          </a:p>
          <a:p>
            <a:pPr lvl="1"/>
            <a:r>
              <a:rPr lang="sv-SE" sz="1400" dirty="0"/>
              <a:t>a</a:t>
            </a:r>
            <a:r>
              <a:rPr lang="sv-SE" sz="1400" dirty="0" smtClean="0"/>
              <a:t>ccross groups</a:t>
            </a:r>
          </a:p>
          <a:p>
            <a:pPr lvl="1"/>
            <a:r>
              <a:rPr lang="sv-SE" sz="1400" dirty="0"/>
              <a:t>f</a:t>
            </a:r>
            <a:r>
              <a:rPr lang="sv-SE" sz="1400" dirty="0" smtClean="0"/>
              <a:t>rom group to organization</a:t>
            </a:r>
          </a:p>
          <a:p>
            <a:pPr lvl="1"/>
            <a:endParaRPr lang="sv-SE" sz="1400" dirty="0" smtClean="0"/>
          </a:p>
          <a:p>
            <a:pPr lvl="1"/>
            <a:endParaRPr lang="sv-SE" dirty="0"/>
          </a:p>
        </p:txBody>
      </p:sp>
    </p:spTree>
    <p:extLst>
      <p:ext uri="{BB962C8B-B14F-4D97-AF65-F5344CB8AC3E}">
        <p14:creationId xmlns:p14="http://schemas.microsoft.com/office/powerpoint/2010/main" val="3286400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sz="2400" dirty="0" smtClean="0"/>
              <a:t>Knowledge process – SECI spiral model</a:t>
            </a:r>
            <a:endParaRPr lang="sv-SE" sz="2400" dirty="0"/>
          </a:p>
        </p:txBody>
      </p:sp>
      <p:sp>
        <p:nvSpPr>
          <p:cNvPr id="3" name="Content Placeholder 2"/>
          <p:cNvSpPr>
            <a:spLocks noGrp="1"/>
          </p:cNvSpPr>
          <p:nvPr>
            <p:ph idx="1"/>
          </p:nvPr>
        </p:nvSpPr>
        <p:spPr>
          <a:xfrm>
            <a:off x="792000" y="1224234"/>
            <a:ext cx="8105420" cy="3943350"/>
          </a:xfrm>
        </p:spPr>
        <p:txBody>
          <a:bodyPr>
            <a:normAutofit/>
          </a:bodyPr>
          <a:lstStyle/>
          <a:p>
            <a:r>
              <a:rPr lang="en-US" sz="1600" dirty="0" smtClean="0"/>
              <a:t>The SECI spiral </a:t>
            </a:r>
            <a:r>
              <a:rPr lang="en-US" sz="1600" dirty="0"/>
              <a:t>model </a:t>
            </a:r>
            <a:r>
              <a:rPr lang="en-US" sz="1600" dirty="0" smtClean="0"/>
              <a:t>can be seen as knowledge process. </a:t>
            </a:r>
          </a:p>
          <a:p>
            <a:r>
              <a:rPr lang="en-US" sz="1600" dirty="0" smtClean="0"/>
              <a:t>The SECI model emphasizes </a:t>
            </a:r>
            <a:r>
              <a:rPr lang="en-US" sz="1600" dirty="0"/>
              <a:t>that organizational knowledge </a:t>
            </a:r>
            <a:r>
              <a:rPr lang="en-US" sz="1600" dirty="0" smtClean="0"/>
              <a:t>is created through </a:t>
            </a:r>
            <a:r>
              <a:rPr lang="en-US" sz="1600" dirty="0"/>
              <a:t>dynamic and continuous interaction between explicit and tacit knowledge. </a:t>
            </a:r>
            <a:endParaRPr lang="en-US" sz="1600" dirty="0" smtClean="0"/>
          </a:p>
          <a:p>
            <a:pPr marL="0" indent="0">
              <a:buNone/>
            </a:pPr>
            <a:endParaRPr lang="sv-SE" sz="1600" dirty="0"/>
          </a:p>
          <a:p>
            <a:pPr marL="0" indent="0">
              <a:buNone/>
            </a:pPr>
            <a:endParaRPr lang="sv-SE" sz="1600" dirty="0"/>
          </a:p>
        </p:txBody>
      </p:sp>
      <p:cxnSp>
        <p:nvCxnSpPr>
          <p:cNvPr id="6" name="Straight Connector 5"/>
          <p:cNvCxnSpPr/>
          <p:nvPr/>
        </p:nvCxnSpPr>
        <p:spPr>
          <a:xfrm>
            <a:off x="4490992" y="3081488"/>
            <a:ext cx="29588" cy="1311388"/>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2114727" y="3778807"/>
            <a:ext cx="4482498" cy="0"/>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rot="5400000">
            <a:off x="6411688" y="3448644"/>
            <a:ext cx="1134128" cy="507831"/>
          </a:xfrm>
          <a:prstGeom prst="rect">
            <a:avLst/>
          </a:prstGeom>
          <a:noFill/>
        </p:spPr>
        <p:txBody>
          <a:bodyPr wrap="square" rtlCol="0">
            <a:spAutoFit/>
          </a:bodyPr>
          <a:lstStyle/>
          <a:p>
            <a:r>
              <a:rPr lang="sv-SE" sz="1350" dirty="0"/>
              <a:t>explicit </a:t>
            </a:r>
            <a:r>
              <a:rPr lang="sv-SE" sz="1350" dirty="0" err="1"/>
              <a:t>knowledge</a:t>
            </a:r>
            <a:endParaRPr lang="sv-SE" sz="1350" dirty="0"/>
          </a:p>
        </p:txBody>
      </p:sp>
      <p:cxnSp>
        <p:nvCxnSpPr>
          <p:cNvPr id="9" name="Straight Connector 8"/>
          <p:cNvCxnSpPr/>
          <p:nvPr/>
        </p:nvCxnSpPr>
        <p:spPr>
          <a:xfrm>
            <a:off x="6246186" y="2865464"/>
            <a:ext cx="702078"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6948264" y="2865464"/>
            <a:ext cx="0" cy="2160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6948264" y="4026597"/>
            <a:ext cx="0" cy="486054"/>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6516216" y="4512651"/>
            <a:ext cx="432048" cy="0"/>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3863220" y="4515822"/>
            <a:ext cx="2106234" cy="300082"/>
          </a:xfrm>
          <a:prstGeom prst="rect">
            <a:avLst/>
          </a:prstGeom>
          <a:noFill/>
        </p:spPr>
        <p:txBody>
          <a:bodyPr wrap="square" rtlCol="0">
            <a:spAutoFit/>
          </a:bodyPr>
          <a:lstStyle/>
          <a:p>
            <a:r>
              <a:rPr lang="sv-SE" sz="1350" dirty="0"/>
              <a:t>explicit </a:t>
            </a:r>
            <a:r>
              <a:rPr lang="sv-SE" sz="1350" dirty="0" err="1"/>
              <a:t>knowledge</a:t>
            </a:r>
            <a:endParaRPr lang="sv-SE" sz="1350" dirty="0"/>
          </a:p>
        </p:txBody>
      </p:sp>
      <p:cxnSp>
        <p:nvCxnSpPr>
          <p:cNvPr id="15" name="Straight Connector 14"/>
          <p:cNvCxnSpPr/>
          <p:nvPr/>
        </p:nvCxnSpPr>
        <p:spPr>
          <a:xfrm flipH="1">
            <a:off x="1952057" y="4678249"/>
            <a:ext cx="432048"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1928308" y="4350633"/>
            <a:ext cx="0" cy="3240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3832329" y="2719975"/>
            <a:ext cx="1458162" cy="300082"/>
          </a:xfrm>
          <a:prstGeom prst="rect">
            <a:avLst/>
          </a:prstGeom>
          <a:noFill/>
        </p:spPr>
        <p:txBody>
          <a:bodyPr wrap="square" rtlCol="0">
            <a:spAutoFit/>
          </a:bodyPr>
          <a:lstStyle/>
          <a:p>
            <a:r>
              <a:rPr lang="sv-SE" sz="1350" dirty="0" err="1"/>
              <a:t>tacit</a:t>
            </a:r>
            <a:r>
              <a:rPr lang="sv-SE" sz="1350" dirty="0"/>
              <a:t> </a:t>
            </a:r>
            <a:r>
              <a:rPr lang="sv-SE" sz="1350" dirty="0" err="1"/>
              <a:t>knowledge</a:t>
            </a:r>
            <a:endParaRPr lang="sv-SE" sz="1350" dirty="0"/>
          </a:p>
        </p:txBody>
      </p:sp>
      <p:sp>
        <p:nvSpPr>
          <p:cNvPr id="18" name="TextBox 17"/>
          <p:cNvSpPr txBox="1"/>
          <p:nvPr/>
        </p:nvSpPr>
        <p:spPr>
          <a:xfrm rot="5400000">
            <a:off x="1446558" y="3576870"/>
            <a:ext cx="1103356" cy="507831"/>
          </a:xfrm>
          <a:prstGeom prst="rect">
            <a:avLst/>
          </a:prstGeom>
          <a:noFill/>
        </p:spPr>
        <p:txBody>
          <a:bodyPr wrap="square" rtlCol="0">
            <a:spAutoFit/>
          </a:bodyPr>
          <a:lstStyle/>
          <a:p>
            <a:r>
              <a:rPr lang="sv-SE" sz="1350" dirty="0" err="1"/>
              <a:t>tacit</a:t>
            </a:r>
            <a:r>
              <a:rPr lang="sv-SE" sz="1350" dirty="0"/>
              <a:t> </a:t>
            </a:r>
            <a:r>
              <a:rPr lang="sv-SE" sz="1350" dirty="0" err="1"/>
              <a:t>knowledge</a:t>
            </a:r>
            <a:endParaRPr lang="sv-SE" sz="1350" dirty="0"/>
          </a:p>
        </p:txBody>
      </p:sp>
      <p:cxnSp>
        <p:nvCxnSpPr>
          <p:cNvPr id="19" name="Straight Arrow Connector 18"/>
          <p:cNvCxnSpPr/>
          <p:nvPr/>
        </p:nvCxnSpPr>
        <p:spPr>
          <a:xfrm>
            <a:off x="1979712" y="2865464"/>
            <a:ext cx="75608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1979712" y="2865464"/>
            <a:ext cx="0" cy="378042"/>
          </a:xfrm>
          <a:prstGeom prst="line">
            <a:avLst/>
          </a:prstGeom>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4680011" y="3213454"/>
            <a:ext cx="2062939" cy="461665"/>
          </a:xfrm>
          <a:prstGeom prst="rect">
            <a:avLst/>
          </a:prstGeom>
          <a:noFill/>
        </p:spPr>
        <p:txBody>
          <a:bodyPr wrap="square" rtlCol="0">
            <a:spAutoFit/>
          </a:bodyPr>
          <a:lstStyle/>
          <a:p>
            <a:r>
              <a:rPr lang="sv-SE" sz="2400" dirty="0"/>
              <a:t>Externalization</a:t>
            </a:r>
          </a:p>
        </p:txBody>
      </p:sp>
      <p:sp>
        <p:nvSpPr>
          <p:cNvPr id="22" name="TextBox 21"/>
          <p:cNvSpPr txBox="1"/>
          <p:nvPr/>
        </p:nvSpPr>
        <p:spPr>
          <a:xfrm>
            <a:off x="2411583" y="3223036"/>
            <a:ext cx="1728192" cy="461665"/>
          </a:xfrm>
          <a:prstGeom prst="rect">
            <a:avLst/>
          </a:prstGeom>
          <a:noFill/>
        </p:spPr>
        <p:txBody>
          <a:bodyPr wrap="square" rtlCol="0">
            <a:spAutoFit/>
          </a:bodyPr>
          <a:lstStyle/>
          <a:p>
            <a:r>
              <a:rPr lang="sv-SE" sz="2400" dirty="0"/>
              <a:t>Socialization</a:t>
            </a:r>
          </a:p>
        </p:txBody>
      </p:sp>
      <p:sp>
        <p:nvSpPr>
          <p:cNvPr id="23" name="TextBox 22"/>
          <p:cNvSpPr txBox="1"/>
          <p:nvPr/>
        </p:nvSpPr>
        <p:spPr>
          <a:xfrm>
            <a:off x="2254560" y="3795578"/>
            <a:ext cx="2051112" cy="461665"/>
          </a:xfrm>
          <a:prstGeom prst="rect">
            <a:avLst/>
          </a:prstGeom>
          <a:noFill/>
        </p:spPr>
        <p:txBody>
          <a:bodyPr wrap="square" rtlCol="0">
            <a:spAutoFit/>
          </a:bodyPr>
          <a:lstStyle/>
          <a:p>
            <a:r>
              <a:rPr lang="sv-SE" sz="2400" dirty="0"/>
              <a:t>Internalization</a:t>
            </a:r>
          </a:p>
        </p:txBody>
      </p:sp>
      <p:sp>
        <p:nvSpPr>
          <p:cNvPr id="24" name="TextBox 23"/>
          <p:cNvSpPr txBox="1"/>
          <p:nvPr/>
        </p:nvSpPr>
        <p:spPr>
          <a:xfrm>
            <a:off x="4906464" y="3931211"/>
            <a:ext cx="1932671" cy="461665"/>
          </a:xfrm>
          <a:prstGeom prst="rect">
            <a:avLst/>
          </a:prstGeom>
          <a:noFill/>
        </p:spPr>
        <p:txBody>
          <a:bodyPr wrap="square" rtlCol="0">
            <a:spAutoFit/>
          </a:bodyPr>
          <a:lstStyle/>
          <a:p>
            <a:r>
              <a:rPr lang="sv-SE" sz="2400" dirty="0"/>
              <a:t>Combination</a:t>
            </a:r>
          </a:p>
        </p:txBody>
      </p:sp>
      <p:sp>
        <p:nvSpPr>
          <p:cNvPr id="25" name="TextBox 24"/>
          <p:cNvSpPr txBox="1"/>
          <p:nvPr/>
        </p:nvSpPr>
        <p:spPr>
          <a:xfrm>
            <a:off x="4626006" y="3675555"/>
            <a:ext cx="1890210" cy="276999"/>
          </a:xfrm>
          <a:prstGeom prst="rect">
            <a:avLst/>
          </a:prstGeom>
          <a:noFill/>
        </p:spPr>
        <p:txBody>
          <a:bodyPr wrap="square" rtlCol="0">
            <a:spAutoFit/>
          </a:bodyPr>
          <a:lstStyle/>
          <a:p>
            <a:endParaRPr lang="sv-SE" sz="1200" i="1" dirty="0"/>
          </a:p>
        </p:txBody>
      </p:sp>
      <p:sp>
        <p:nvSpPr>
          <p:cNvPr id="26" name="Curved Left Arrow 25"/>
          <p:cNvSpPr/>
          <p:nvPr/>
        </p:nvSpPr>
        <p:spPr>
          <a:xfrm>
            <a:off x="4409982" y="3713903"/>
            <a:ext cx="594066" cy="43204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solidFill>
                <a:schemeClr val="tx1"/>
              </a:solidFill>
            </a:endParaRPr>
          </a:p>
        </p:txBody>
      </p:sp>
      <p:sp>
        <p:nvSpPr>
          <p:cNvPr id="27" name="Curved Left Arrow 26"/>
          <p:cNvSpPr/>
          <p:nvPr/>
        </p:nvSpPr>
        <p:spPr>
          <a:xfrm rot="11452213">
            <a:off x="4124471" y="3477041"/>
            <a:ext cx="365015" cy="48026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  </a:t>
            </a:r>
          </a:p>
        </p:txBody>
      </p:sp>
    </p:spTree>
    <p:extLst>
      <p:ext uri="{BB962C8B-B14F-4D97-AF65-F5344CB8AC3E}">
        <p14:creationId xmlns:p14="http://schemas.microsoft.com/office/powerpoint/2010/main" val="865053234"/>
      </p:ext>
    </p:extLst>
  </p:cSld>
  <p:clrMapOvr>
    <a:masterClrMapping/>
  </p:clrMapOvr>
  <mc:AlternateContent xmlns:mc="http://schemas.openxmlformats.org/markup-compatibility/2006" xmlns:p14="http://schemas.microsoft.com/office/powerpoint/2010/main">
    <mc:Choice Requires="p14">
      <p:transition spd="slow" p14:dur="2000" advTm="43200"/>
    </mc:Choice>
    <mc:Fallback xmlns="">
      <p:transition spd="slow" advTm="432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Knowledge processes – </a:t>
            </a:r>
            <a:r>
              <a:rPr lang="en-US" sz="2400" dirty="0" err="1" smtClean="0"/>
              <a:t>Alavi</a:t>
            </a:r>
            <a:r>
              <a:rPr lang="en-US" sz="2400" dirty="0" smtClean="0"/>
              <a:t> &amp; </a:t>
            </a:r>
            <a:r>
              <a:rPr lang="en-US" sz="2400" dirty="0" err="1" smtClean="0"/>
              <a:t>Leidner</a:t>
            </a:r>
            <a:endParaRPr lang="sv-SE" sz="2400" dirty="0"/>
          </a:p>
        </p:txBody>
      </p:sp>
      <p:sp>
        <p:nvSpPr>
          <p:cNvPr id="3" name="Content Placeholder 2"/>
          <p:cNvSpPr>
            <a:spLocks noGrp="1"/>
          </p:cNvSpPr>
          <p:nvPr>
            <p:ph idx="1"/>
          </p:nvPr>
        </p:nvSpPr>
        <p:spPr>
          <a:xfrm>
            <a:off x="855673" y="1224234"/>
            <a:ext cx="7938898" cy="4299942"/>
          </a:xfrm>
        </p:spPr>
        <p:txBody>
          <a:bodyPr>
            <a:noAutofit/>
          </a:bodyPr>
          <a:lstStyle/>
          <a:p>
            <a:r>
              <a:rPr lang="en-US" sz="1600" dirty="0" err="1"/>
              <a:t>Alavi</a:t>
            </a:r>
            <a:r>
              <a:rPr lang="en-US" sz="1600" dirty="0"/>
              <a:t> &amp; </a:t>
            </a:r>
            <a:r>
              <a:rPr lang="en-US" sz="1600" dirty="0" err="1" smtClean="0"/>
              <a:t>Leidner</a:t>
            </a:r>
            <a:r>
              <a:rPr lang="en-US" sz="1600" dirty="0" smtClean="0"/>
              <a:t> (2001) emphasize the three knowledge activities/processes for categorizing four different types of tools</a:t>
            </a:r>
          </a:p>
          <a:p>
            <a:pPr lvl="1">
              <a:buNone/>
            </a:pPr>
            <a:r>
              <a:rPr lang="sv-SE" sz="1500" dirty="0" smtClean="0"/>
              <a:t> </a:t>
            </a:r>
            <a:endParaRPr lang="sv-SE" sz="1500" dirty="0"/>
          </a:p>
        </p:txBody>
      </p:sp>
      <p:sp>
        <p:nvSpPr>
          <p:cNvPr id="5" name="TextBox 4"/>
          <p:cNvSpPr txBox="1"/>
          <p:nvPr/>
        </p:nvSpPr>
        <p:spPr>
          <a:xfrm>
            <a:off x="1283344" y="4426503"/>
            <a:ext cx="8145554" cy="669414"/>
          </a:xfrm>
          <a:prstGeom prst="rect">
            <a:avLst/>
          </a:prstGeom>
          <a:noFill/>
        </p:spPr>
        <p:txBody>
          <a:bodyPr wrap="square" rtlCol="0">
            <a:spAutoFit/>
          </a:bodyPr>
          <a:lstStyle/>
          <a:p>
            <a:r>
              <a:rPr lang="en-US" sz="1200" dirty="0"/>
              <a:t>[</a:t>
            </a:r>
            <a:r>
              <a:rPr lang="en-US" sz="1200" dirty="0" err="1"/>
              <a:t>Alavi</a:t>
            </a:r>
            <a:r>
              <a:rPr lang="en-US" sz="1200" dirty="0"/>
              <a:t>, M. and </a:t>
            </a:r>
            <a:r>
              <a:rPr lang="en-US" sz="1200" dirty="0" err="1"/>
              <a:t>Leidner</a:t>
            </a:r>
            <a:r>
              <a:rPr lang="en-US" sz="1200" dirty="0"/>
              <a:t>, D.E. (2001). Review: Knowledge management and knowledge management systems: Conceptual foundations and research issues. MIS Quarterly, 25, (1), 107-136.]</a:t>
            </a:r>
          </a:p>
          <a:p>
            <a:endParaRPr lang="sv-SE" sz="1350" dirty="0"/>
          </a:p>
        </p:txBody>
      </p:sp>
      <p:sp>
        <p:nvSpPr>
          <p:cNvPr id="6" name="Rectangle 5"/>
          <p:cNvSpPr/>
          <p:nvPr/>
        </p:nvSpPr>
        <p:spPr>
          <a:xfrm>
            <a:off x="1283344" y="2194393"/>
            <a:ext cx="1786758" cy="4624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7" name="TextBox 6"/>
          <p:cNvSpPr txBox="1"/>
          <p:nvPr/>
        </p:nvSpPr>
        <p:spPr>
          <a:xfrm>
            <a:off x="1312511" y="2232068"/>
            <a:ext cx="1828801" cy="307777"/>
          </a:xfrm>
          <a:prstGeom prst="rect">
            <a:avLst/>
          </a:prstGeom>
          <a:noFill/>
        </p:spPr>
        <p:txBody>
          <a:bodyPr wrap="square" rtlCol="0">
            <a:spAutoFit/>
          </a:bodyPr>
          <a:lstStyle/>
          <a:p>
            <a:r>
              <a:rPr lang="sv-SE" sz="1400" dirty="0" smtClean="0"/>
              <a:t>Knowledge creation</a:t>
            </a:r>
            <a:endParaRPr lang="sv-SE" sz="1400" dirty="0"/>
          </a:p>
        </p:txBody>
      </p:sp>
      <p:sp>
        <p:nvSpPr>
          <p:cNvPr id="8" name="Rectangle 7"/>
          <p:cNvSpPr/>
          <p:nvPr/>
        </p:nvSpPr>
        <p:spPr>
          <a:xfrm>
            <a:off x="3170479" y="2193245"/>
            <a:ext cx="1786758" cy="4624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9" name="TextBox 8"/>
          <p:cNvSpPr txBox="1"/>
          <p:nvPr/>
        </p:nvSpPr>
        <p:spPr>
          <a:xfrm>
            <a:off x="3307112" y="2162863"/>
            <a:ext cx="1828801" cy="523220"/>
          </a:xfrm>
          <a:prstGeom prst="rect">
            <a:avLst/>
          </a:prstGeom>
          <a:noFill/>
        </p:spPr>
        <p:txBody>
          <a:bodyPr wrap="square" rtlCol="0">
            <a:spAutoFit/>
          </a:bodyPr>
          <a:lstStyle/>
          <a:p>
            <a:r>
              <a:rPr lang="sv-SE" sz="1400" dirty="0" smtClean="0"/>
              <a:t>Knowledge storage and retrieval</a:t>
            </a:r>
            <a:endParaRPr lang="sv-SE" sz="1400" dirty="0"/>
          </a:p>
        </p:txBody>
      </p:sp>
      <p:sp>
        <p:nvSpPr>
          <p:cNvPr id="10" name="Rectangle 9"/>
          <p:cNvSpPr/>
          <p:nvPr/>
        </p:nvSpPr>
        <p:spPr>
          <a:xfrm>
            <a:off x="5078636" y="2197723"/>
            <a:ext cx="1786758" cy="4624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1" name="TextBox 10"/>
          <p:cNvSpPr txBox="1"/>
          <p:nvPr/>
        </p:nvSpPr>
        <p:spPr>
          <a:xfrm>
            <a:off x="5057614" y="2262507"/>
            <a:ext cx="1828801" cy="307777"/>
          </a:xfrm>
          <a:prstGeom prst="rect">
            <a:avLst/>
          </a:prstGeom>
          <a:noFill/>
        </p:spPr>
        <p:txBody>
          <a:bodyPr wrap="square" rtlCol="0">
            <a:spAutoFit/>
          </a:bodyPr>
          <a:lstStyle/>
          <a:p>
            <a:r>
              <a:rPr lang="sv-SE" sz="1400" dirty="0" smtClean="0"/>
              <a:t>Knowledge transfer</a:t>
            </a:r>
            <a:endParaRPr lang="sv-SE" sz="1400" dirty="0"/>
          </a:p>
        </p:txBody>
      </p:sp>
      <p:sp>
        <p:nvSpPr>
          <p:cNvPr id="18" name="Rectangle 17"/>
          <p:cNvSpPr/>
          <p:nvPr/>
        </p:nvSpPr>
        <p:spPr>
          <a:xfrm>
            <a:off x="6986792" y="2203092"/>
            <a:ext cx="1786758" cy="4624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9" name="TextBox 18"/>
          <p:cNvSpPr txBox="1"/>
          <p:nvPr/>
        </p:nvSpPr>
        <p:spPr>
          <a:xfrm>
            <a:off x="6965770" y="2267876"/>
            <a:ext cx="1828801" cy="307777"/>
          </a:xfrm>
          <a:prstGeom prst="rect">
            <a:avLst/>
          </a:prstGeom>
          <a:noFill/>
        </p:spPr>
        <p:txBody>
          <a:bodyPr wrap="square" rtlCol="0">
            <a:spAutoFit/>
          </a:bodyPr>
          <a:lstStyle/>
          <a:p>
            <a:r>
              <a:rPr lang="sv-SE" sz="1400" dirty="0" smtClean="0"/>
              <a:t>Knowledge application</a:t>
            </a:r>
            <a:endParaRPr lang="sv-SE" sz="1400" dirty="0"/>
          </a:p>
        </p:txBody>
      </p:sp>
    </p:spTree>
    <p:extLst>
      <p:ext uri="{BB962C8B-B14F-4D97-AF65-F5344CB8AC3E}">
        <p14:creationId xmlns:p14="http://schemas.microsoft.com/office/powerpoint/2010/main" val="3799932540"/>
      </p:ext>
    </p:extLst>
  </p:cSld>
  <p:clrMapOvr>
    <a:masterClrMapping/>
  </p:clrMapOvr>
  <mc:AlternateContent xmlns:mc="http://schemas.openxmlformats.org/markup-compatibility/2006" xmlns:p14="http://schemas.microsoft.com/office/powerpoint/2010/main">
    <mc:Choice Requires="p14">
      <p:transition spd="slow" p14:dur="2000" advTm="23246"/>
    </mc:Choice>
    <mc:Fallback xmlns="">
      <p:transition spd="slow" advTm="23246"/>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Knowledge processes – </a:t>
            </a:r>
            <a:r>
              <a:rPr lang="en-US" sz="2400" dirty="0" err="1" smtClean="0"/>
              <a:t>Alavi</a:t>
            </a:r>
            <a:r>
              <a:rPr lang="en-US" sz="2400" dirty="0" smtClean="0"/>
              <a:t> &amp; </a:t>
            </a:r>
            <a:r>
              <a:rPr lang="en-US" sz="2400" dirty="0" err="1" smtClean="0"/>
              <a:t>Leidner</a:t>
            </a:r>
            <a:endParaRPr lang="sv-SE" sz="2400" dirty="0"/>
          </a:p>
        </p:txBody>
      </p:sp>
      <p:sp>
        <p:nvSpPr>
          <p:cNvPr id="3" name="Content Placeholder 2"/>
          <p:cNvSpPr>
            <a:spLocks noGrp="1"/>
          </p:cNvSpPr>
          <p:nvPr>
            <p:ph idx="1"/>
          </p:nvPr>
        </p:nvSpPr>
        <p:spPr>
          <a:xfrm>
            <a:off x="855673" y="1028467"/>
            <a:ext cx="7938898" cy="885377"/>
          </a:xfrm>
        </p:spPr>
        <p:txBody>
          <a:bodyPr>
            <a:noAutofit/>
          </a:bodyPr>
          <a:lstStyle/>
          <a:p>
            <a:r>
              <a:rPr lang="en-US" sz="1600" dirty="0" err="1"/>
              <a:t>Alavi</a:t>
            </a:r>
            <a:r>
              <a:rPr lang="en-US" sz="1600" dirty="0"/>
              <a:t> &amp; </a:t>
            </a:r>
            <a:r>
              <a:rPr lang="en-US" sz="1600" dirty="0" err="1" smtClean="0"/>
              <a:t>Leidner</a:t>
            </a:r>
            <a:r>
              <a:rPr lang="en-US" sz="1600" dirty="0" smtClean="0"/>
              <a:t> (2001) present a process view of organizational knowledge management with a focus on the potential role of IT in this process</a:t>
            </a:r>
          </a:p>
          <a:p>
            <a:pPr lvl="1">
              <a:buNone/>
            </a:pPr>
            <a:r>
              <a:rPr lang="sv-SE" sz="1500" dirty="0" smtClean="0"/>
              <a:t> </a:t>
            </a:r>
            <a:endParaRPr lang="sv-SE" sz="1500" dirty="0"/>
          </a:p>
        </p:txBody>
      </p:sp>
      <p:sp>
        <p:nvSpPr>
          <p:cNvPr id="5" name="TextBox 4"/>
          <p:cNvSpPr txBox="1"/>
          <p:nvPr/>
        </p:nvSpPr>
        <p:spPr>
          <a:xfrm>
            <a:off x="633269" y="4378677"/>
            <a:ext cx="8145554" cy="761747"/>
          </a:xfrm>
          <a:prstGeom prst="rect">
            <a:avLst/>
          </a:prstGeom>
          <a:noFill/>
        </p:spPr>
        <p:txBody>
          <a:bodyPr wrap="square" rtlCol="0">
            <a:spAutoFit/>
          </a:bodyPr>
          <a:lstStyle/>
          <a:p>
            <a:r>
              <a:rPr lang="en-US" sz="1500" dirty="0"/>
              <a:t>[</a:t>
            </a:r>
            <a:r>
              <a:rPr lang="en-US" sz="1500" dirty="0" err="1"/>
              <a:t>Alavi</a:t>
            </a:r>
            <a:r>
              <a:rPr lang="en-US" sz="1500" dirty="0"/>
              <a:t>, M. and </a:t>
            </a:r>
            <a:r>
              <a:rPr lang="en-US" sz="1500" dirty="0" err="1"/>
              <a:t>Leidner</a:t>
            </a:r>
            <a:r>
              <a:rPr lang="en-US" sz="1500" dirty="0"/>
              <a:t>, D.E. (2001). Review: Knowledge management and knowledge management systems: Conceptual foundations and research issues. MIS Quarterly, 25, (1), 107-136.]</a:t>
            </a:r>
          </a:p>
          <a:p>
            <a:endParaRPr lang="sv-SE" sz="1350" dirty="0"/>
          </a:p>
        </p:txBody>
      </p:sp>
      <p:sp>
        <p:nvSpPr>
          <p:cNvPr id="6" name="Rectangle 5"/>
          <p:cNvSpPr/>
          <p:nvPr/>
        </p:nvSpPr>
        <p:spPr>
          <a:xfrm>
            <a:off x="1283344" y="2194393"/>
            <a:ext cx="1786758" cy="4624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7" name="TextBox 6"/>
          <p:cNvSpPr txBox="1"/>
          <p:nvPr/>
        </p:nvSpPr>
        <p:spPr>
          <a:xfrm>
            <a:off x="1341677" y="2283796"/>
            <a:ext cx="1828801" cy="307777"/>
          </a:xfrm>
          <a:prstGeom prst="rect">
            <a:avLst/>
          </a:prstGeom>
          <a:noFill/>
        </p:spPr>
        <p:txBody>
          <a:bodyPr wrap="square" rtlCol="0">
            <a:spAutoFit/>
          </a:bodyPr>
          <a:lstStyle/>
          <a:p>
            <a:r>
              <a:rPr lang="sv-SE" sz="1400" dirty="0" smtClean="0"/>
              <a:t>Knowledge creation</a:t>
            </a:r>
            <a:endParaRPr lang="sv-SE" sz="1400" dirty="0"/>
          </a:p>
        </p:txBody>
      </p:sp>
      <p:sp>
        <p:nvSpPr>
          <p:cNvPr id="8" name="Rectangle 7"/>
          <p:cNvSpPr/>
          <p:nvPr/>
        </p:nvSpPr>
        <p:spPr>
          <a:xfrm>
            <a:off x="3170479" y="2193245"/>
            <a:ext cx="1786758" cy="4624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9" name="TextBox 8"/>
          <p:cNvSpPr txBox="1"/>
          <p:nvPr/>
        </p:nvSpPr>
        <p:spPr>
          <a:xfrm>
            <a:off x="3307112" y="2162863"/>
            <a:ext cx="1828801" cy="523220"/>
          </a:xfrm>
          <a:prstGeom prst="rect">
            <a:avLst/>
          </a:prstGeom>
          <a:noFill/>
        </p:spPr>
        <p:txBody>
          <a:bodyPr wrap="square" rtlCol="0">
            <a:spAutoFit/>
          </a:bodyPr>
          <a:lstStyle/>
          <a:p>
            <a:r>
              <a:rPr lang="sv-SE" sz="1400" dirty="0" smtClean="0"/>
              <a:t>Knowledge storage and retrieval</a:t>
            </a:r>
            <a:endParaRPr lang="sv-SE" sz="1400" dirty="0"/>
          </a:p>
        </p:txBody>
      </p:sp>
      <p:sp>
        <p:nvSpPr>
          <p:cNvPr id="10" name="Rectangle 9"/>
          <p:cNvSpPr/>
          <p:nvPr/>
        </p:nvSpPr>
        <p:spPr>
          <a:xfrm>
            <a:off x="5078636" y="2197723"/>
            <a:ext cx="1786758" cy="4624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1" name="TextBox 10"/>
          <p:cNvSpPr txBox="1"/>
          <p:nvPr/>
        </p:nvSpPr>
        <p:spPr>
          <a:xfrm>
            <a:off x="5147480" y="2275062"/>
            <a:ext cx="1828801" cy="307777"/>
          </a:xfrm>
          <a:prstGeom prst="rect">
            <a:avLst/>
          </a:prstGeom>
          <a:noFill/>
        </p:spPr>
        <p:txBody>
          <a:bodyPr wrap="square" rtlCol="0">
            <a:spAutoFit/>
          </a:bodyPr>
          <a:lstStyle/>
          <a:p>
            <a:r>
              <a:rPr lang="sv-SE" sz="1400" dirty="0" smtClean="0"/>
              <a:t>Knowledge transfer</a:t>
            </a:r>
            <a:endParaRPr lang="sv-SE" sz="1400" dirty="0"/>
          </a:p>
        </p:txBody>
      </p:sp>
      <p:sp>
        <p:nvSpPr>
          <p:cNvPr id="18" name="Rectangle 17"/>
          <p:cNvSpPr/>
          <p:nvPr/>
        </p:nvSpPr>
        <p:spPr>
          <a:xfrm>
            <a:off x="6986792" y="2203092"/>
            <a:ext cx="1786758" cy="4624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9" name="TextBox 18"/>
          <p:cNvSpPr txBox="1"/>
          <p:nvPr/>
        </p:nvSpPr>
        <p:spPr>
          <a:xfrm>
            <a:off x="6965770" y="2267876"/>
            <a:ext cx="1828801" cy="307777"/>
          </a:xfrm>
          <a:prstGeom prst="rect">
            <a:avLst/>
          </a:prstGeom>
          <a:noFill/>
        </p:spPr>
        <p:txBody>
          <a:bodyPr wrap="square" rtlCol="0">
            <a:spAutoFit/>
          </a:bodyPr>
          <a:lstStyle/>
          <a:p>
            <a:r>
              <a:rPr lang="sv-SE" sz="1400" dirty="0" smtClean="0"/>
              <a:t>Knowledge application</a:t>
            </a:r>
            <a:endParaRPr lang="sv-SE" sz="1400" dirty="0"/>
          </a:p>
        </p:txBody>
      </p:sp>
      <p:sp>
        <p:nvSpPr>
          <p:cNvPr id="12" name="TextBox 11"/>
          <p:cNvSpPr txBox="1"/>
          <p:nvPr/>
        </p:nvSpPr>
        <p:spPr>
          <a:xfrm>
            <a:off x="1157220" y="2905868"/>
            <a:ext cx="1018164" cy="276999"/>
          </a:xfrm>
          <a:prstGeom prst="rect">
            <a:avLst/>
          </a:prstGeom>
          <a:noFill/>
        </p:spPr>
        <p:txBody>
          <a:bodyPr wrap="none" rtlCol="0">
            <a:spAutoFit/>
          </a:bodyPr>
          <a:lstStyle/>
          <a:p>
            <a:r>
              <a:rPr lang="sv-SE" sz="1200" dirty="0" smtClean="0"/>
              <a:t>- Data mining</a:t>
            </a:r>
            <a:endParaRPr lang="sv-SE" sz="1200" dirty="0"/>
          </a:p>
        </p:txBody>
      </p:sp>
      <p:sp>
        <p:nvSpPr>
          <p:cNvPr id="15" name="TextBox 14"/>
          <p:cNvSpPr txBox="1"/>
          <p:nvPr/>
        </p:nvSpPr>
        <p:spPr>
          <a:xfrm>
            <a:off x="1157220" y="3151483"/>
            <a:ext cx="1353384" cy="276999"/>
          </a:xfrm>
          <a:prstGeom prst="rect">
            <a:avLst/>
          </a:prstGeom>
          <a:noFill/>
        </p:spPr>
        <p:txBody>
          <a:bodyPr wrap="none" rtlCol="0">
            <a:spAutoFit/>
          </a:bodyPr>
          <a:lstStyle/>
          <a:p>
            <a:pPr marL="285750" indent="-285750">
              <a:buFont typeface="Arial" panose="020B0604020202020204" pitchFamily="34" charset="0"/>
              <a:buChar char="•"/>
            </a:pPr>
            <a:r>
              <a:rPr lang="sv-SE" sz="1200" dirty="0" smtClean="0"/>
              <a:t>Learning tools</a:t>
            </a:r>
            <a:endParaRPr lang="sv-SE" sz="1200" dirty="0"/>
          </a:p>
        </p:txBody>
      </p:sp>
    </p:spTree>
    <p:extLst>
      <p:ext uri="{BB962C8B-B14F-4D97-AF65-F5344CB8AC3E}">
        <p14:creationId xmlns:p14="http://schemas.microsoft.com/office/powerpoint/2010/main" val="4201704213"/>
      </p:ext>
    </p:extLst>
  </p:cSld>
  <p:clrMapOvr>
    <a:masterClrMapping/>
  </p:clrMapOvr>
  <mc:AlternateContent xmlns:mc="http://schemas.openxmlformats.org/markup-compatibility/2006" xmlns:p14="http://schemas.microsoft.com/office/powerpoint/2010/main">
    <mc:Choice Requires="p14">
      <p:transition spd="slow" p14:dur="2000" advTm="23246"/>
    </mc:Choice>
    <mc:Fallback xmlns="">
      <p:transition spd="slow" advTm="23246"/>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Knowledge processes – </a:t>
            </a:r>
            <a:r>
              <a:rPr lang="en-US" sz="2400" dirty="0" err="1" smtClean="0"/>
              <a:t>Alavi</a:t>
            </a:r>
            <a:r>
              <a:rPr lang="en-US" sz="2400" dirty="0" smtClean="0"/>
              <a:t> &amp; </a:t>
            </a:r>
            <a:r>
              <a:rPr lang="en-US" sz="2400" dirty="0" err="1" smtClean="0"/>
              <a:t>Leidner</a:t>
            </a:r>
            <a:endParaRPr lang="sv-SE" sz="2400" dirty="0"/>
          </a:p>
        </p:txBody>
      </p:sp>
      <p:sp>
        <p:nvSpPr>
          <p:cNvPr id="3" name="Content Placeholder 2"/>
          <p:cNvSpPr>
            <a:spLocks noGrp="1"/>
          </p:cNvSpPr>
          <p:nvPr>
            <p:ph idx="1"/>
          </p:nvPr>
        </p:nvSpPr>
        <p:spPr>
          <a:xfrm>
            <a:off x="855673" y="1028467"/>
            <a:ext cx="7938898" cy="885377"/>
          </a:xfrm>
        </p:spPr>
        <p:txBody>
          <a:bodyPr>
            <a:noAutofit/>
          </a:bodyPr>
          <a:lstStyle/>
          <a:p>
            <a:r>
              <a:rPr lang="en-US" sz="1600" dirty="0" err="1"/>
              <a:t>Alavi</a:t>
            </a:r>
            <a:r>
              <a:rPr lang="en-US" sz="1600" dirty="0"/>
              <a:t> &amp; </a:t>
            </a:r>
            <a:r>
              <a:rPr lang="en-US" sz="1600" dirty="0" err="1" smtClean="0"/>
              <a:t>Leidner</a:t>
            </a:r>
            <a:r>
              <a:rPr lang="en-US" sz="1600" dirty="0" smtClean="0"/>
              <a:t> (2001) emphasize the three knowledge activities/processes for categorizing four different types of tools</a:t>
            </a:r>
          </a:p>
          <a:p>
            <a:pPr lvl="1">
              <a:buNone/>
            </a:pPr>
            <a:r>
              <a:rPr lang="sv-SE" sz="1500" dirty="0" smtClean="0"/>
              <a:t> </a:t>
            </a:r>
            <a:endParaRPr lang="sv-SE" sz="1500" dirty="0"/>
          </a:p>
        </p:txBody>
      </p:sp>
      <p:sp>
        <p:nvSpPr>
          <p:cNvPr id="6" name="Rectangle 5"/>
          <p:cNvSpPr/>
          <p:nvPr/>
        </p:nvSpPr>
        <p:spPr>
          <a:xfrm>
            <a:off x="1283344" y="2194393"/>
            <a:ext cx="1786758" cy="4624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7" name="TextBox 6"/>
          <p:cNvSpPr txBox="1"/>
          <p:nvPr/>
        </p:nvSpPr>
        <p:spPr>
          <a:xfrm>
            <a:off x="1341677" y="2283796"/>
            <a:ext cx="1828801" cy="307777"/>
          </a:xfrm>
          <a:prstGeom prst="rect">
            <a:avLst/>
          </a:prstGeom>
          <a:noFill/>
        </p:spPr>
        <p:txBody>
          <a:bodyPr wrap="square" rtlCol="0">
            <a:spAutoFit/>
          </a:bodyPr>
          <a:lstStyle/>
          <a:p>
            <a:r>
              <a:rPr lang="sv-SE" sz="1400" dirty="0" smtClean="0"/>
              <a:t>Knowledge creation</a:t>
            </a:r>
            <a:endParaRPr lang="sv-SE" sz="1400" dirty="0"/>
          </a:p>
        </p:txBody>
      </p:sp>
      <p:sp>
        <p:nvSpPr>
          <p:cNvPr id="8" name="Rectangle 7"/>
          <p:cNvSpPr/>
          <p:nvPr/>
        </p:nvSpPr>
        <p:spPr>
          <a:xfrm>
            <a:off x="3170479" y="2193245"/>
            <a:ext cx="1786758" cy="4624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9" name="TextBox 8"/>
          <p:cNvSpPr txBox="1"/>
          <p:nvPr/>
        </p:nvSpPr>
        <p:spPr>
          <a:xfrm>
            <a:off x="3307112" y="2162863"/>
            <a:ext cx="1828801" cy="523220"/>
          </a:xfrm>
          <a:prstGeom prst="rect">
            <a:avLst/>
          </a:prstGeom>
          <a:noFill/>
        </p:spPr>
        <p:txBody>
          <a:bodyPr wrap="square" rtlCol="0">
            <a:spAutoFit/>
          </a:bodyPr>
          <a:lstStyle/>
          <a:p>
            <a:r>
              <a:rPr lang="sv-SE" sz="1400" dirty="0" smtClean="0"/>
              <a:t>Knowledge storage and retrieval</a:t>
            </a:r>
            <a:endParaRPr lang="sv-SE" sz="1400" dirty="0"/>
          </a:p>
        </p:txBody>
      </p:sp>
      <p:sp>
        <p:nvSpPr>
          <p:cNvPr id="10" name="Rectangle 9"/>
          <p:cNvSpPr/>
          <p:nvPr/>
        </p:nvSpPr>
        <p:spPr>
          <a:xfrm>
            <a:off x="5078636" y="2197723"/>
            <a:ext cx="1786758" cy="4624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1" name="TextBox 10"/>
          <p:cNvSpPr txBox="1"/>
          <p:nvPr/>
        </p:nvSpPr>
        <p:spPr>
          <a:xfrm>
            <a:off x="5147480" y="2275062"/>
            <a:ext cx="1828801" cy="307777"/>
          </a:xfrm>
          <a:prstGeom prst="rect">
            <a:avLst/>
          </a:prstGeom>
          <a:noFill/>
        </p:spPr>
        <p:txBody>
          <a:bodyPr wrap="square" rtlCol="0">
            <a:spAutoFit/>
          </a:bodyPr>
          <a:lstStyle/>
          <a:p>
            <a:r>
              <a:rPr lang="sv-SE" sz="1400" dirty="0" smtClean="0"/>
              <a:t>Knowledge transfer</a:t>
            </a:r>
            <a:endParaRPr lang="sv-SE" sz="1400" dirty="0"/>
          </a:p>
        </p:txBody>
      </p:sp>
      <p:sp>
        <p:nvSpPr>
          <p:cNvPr id="18" name="Rectangle 17"/>
          <p:cNvSpPr/>
          <p:nvPr/>
        </p:nvSpPr>
        <p:spPr>
          <a:xfrm>
            <a:off x="6986792" y="2203092"/>
            <a:ext cx="1786758" cy="4624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9" name="TextBox 18"/>
          <p:cNvSpPr txBox="1"/>
          <p:nvPr/>
        </p:nvSpPr>
        <p:spPr>
          <a:xfrm>
            <a:off x="6965770" y="2267876"/>
            <a:ext cx="1828801" cy="307777"/>
          </a:xfrm>
          <a:prstGeom prst="rect">
            <a:avLst/>
          </a:prstGeom>
          <a:noFill/>
        </p:spPr>
        <p:txBody>
          <a:bodyPr wrap="square" rtlCol="0">
            <a:spAutoFit/>
          </a:bodyPr>
          <a:lstStyle/>
          <a:p>
            <a:r>
              <a:rPr lang="sv-SE" sz="1400" dirty="0" smtClean="0"/>
              <a:t>Knowledge application</a:t>
            </a:r>
            <a:endParaRPr lang="sv-SE" sz="1400" dirty="0"/>
          </a:p>
        </p:txBody>
      </p:sp>
      <p:sp>
        <p:nvSpPr>
          <p:cNvPr id="4" name="TextBox 3"/>
          <p:cNvSpPr txBox="1"/>
          <p:nvPr/>
        </p:nvSpPr>
        <p:spPr>
          <a:xfrm>
            <a:off x="33695" y="2897281"/>
            <a:ext cx="1249649" cy="461665"/>
          </a:xfrm>
          <a:prstGeom prst="rect">
            <a:avLst/>
          </a:prstGeom>
          <a:noFill/>
        </p:spPr>
        <p:txBody>
          <a:bodyPr wrap="square" rtlCol="0">
            <a:spAutoFit/>
          </a:bodyPr>
          <a:lstStyle/>
          <a:p>
            <a:r>
              <a:rPr lang="sv-SE" sz="1200" b="1" i="1" dirty="0" smtClean="0"/>
              <a:t>KM systems/tools:</a:t>
            </a:r>
            <a:endParaRPr lang="sv-SE" sz="1200" b="1" i="1" dirty="0"/>
          </a:p>
        </p:txBody>
      </p:sp>
      <p:sp>
        <p:nvSpPr>
          <p:cNvPr id="12" name="TextBox 11"/>
          <p:cNvSpPr txBox="1"/>
          <p:nvPr/>
        </p:nvSpPr>
        <p:spPr>
          <a:xfrm>
            <a:off x="1178240" y="2884848"/>
            <a:ext cx="1018164" cy="276999"/>
          </a:xfrm>
          <a:prstGeom prst="rect">
            <a:avLst/>
          </a:prstGeom>
          <a:noFill/>
        </p:spPr>
        <p:txBody>
          <a:bodyPr wrap="none" rtlCol="0">
            <a:spAutoFit/>
          </a:bodyPr>
          <a:lstStyle/>
          <a:p>
            <a:r>
              <a:rPr lang="sv-SE" sz="1200" dirty="0" smtClean="0"/>
              <a:t>- Data mining</a:t>
            </a:r>
            <a:endParaRPr lang="sv-SE" sz="1200" dirty="0"/>
          </a:p>
        </p:txBody>
      </p:sp>
      <p:sp>
        <p:nvSpPr>
          <p:cNvPr id="16" name="TextBox 15"/>
          <p:cNvSpPr txBox="1"/>
          <p:nvPr/>
        </p:nvSpPr>
        <p:spPr>
          <a:xfrm>
            <a:off x="3070102" y="2884953"/>
            <a:ext cx="1867420" cy="276999"/>
          </a:xfrm>
          <a:prstGeom prst="rect">
            <a:avLst/>
          </a:prstGeom>
          <a:noFill/>
        </p:spPr>
        <p:txBody>
          <a:bodyPr wrap="square" rtlCol="0">
            <a:spAutoFit/>
          </a:bodyPr>
          <a:lstStyle/>
          <a:p>
            <a:r>
              <a:rPr lang="sv-SE" sz="1200" dirty="0" smtClean="0"/>
              <a:t>- Electronic bulletin boards</a:t>
            </a:r>
            <a:endParaRPr lang="sv-SE" sz="1200" dirty="0"/>
          </a:p>
        </p:txBody>
      </p:sp>
      <p:sp>
        <p:nvSpPr>
          <p:cNvPr id="17" name="TextBox 16"/>
          <p:cNvSpPr txBox="1"/>
          <p:nvPr/>
        </p:nvSpPr>
        <p:spPr>
          <a:xfrm>
            <a:off x="3089589" y="3101642"/>
            <a:ext cx="1631537" cy="276999"/>
          </a:xfrm>
          <a:prstGeom prst="rect">
            <a:avLst/>
          </a:prstGeom>
          <a:noFill/>
        </p:spPr>
        <p:txBody>
          <a:bodyPr wrap="none" rtlCol="0">
            <a:spAutoFit/>
          </a:bodyPr>
          <a:lstStyle/>
          <a:p>
            <a:r>
              <a:rPr lang="sv-SE" sz="1200" dirty="0" smtClean="0"/>
              <a:t>- Knowledge repository</a:t>
            </a:r>
          </a:p>
        </p:txBody>
      </p:sp>
      <p:sp>
        <p:nvSpPr>
          <p:cNvPr id="20" name="TextBox 19"/>
          <p:cNvSpPr txBox="1"/>
          <p:nvPr/>
        </p:nvSpPr>
        <p:spPr>
          <a:xfrm>
            <a:off x="4984043" y="2870810"/>
            <a:ext cx="1918667" cy="276999"/>
          </a:xfrm>
          <a:prstGeom prst="rect">
            <a:avLst/>
          </a:prstGeom>
          <a:noFill/>
        </p:spPr>
        <p:txBody>
          <a:bodyPr wrap="square" rtlCol="0">
            <a:spAutoFit/>
          </a:bodyPr>
          <a:lstStyle/>
          <a:p>
            <a:r>
              <a:rPr lang="sv-SE" sz="1200" dirty="0" smtClean="0"/>
              <a:t>- Electronic bulletin boards</a:t>
            </a:r>
            <a:endParaRPr lang="sv-SE" sz="1200" dirty="0"/>
          </a:p>
        </p:txBody>
      </p:sp>
      <p:sp>
        <p:nvSpPr>
          <p:cNvPr id="21" name="TextBox 20"/>
          <p:cNvSpPr txBox="1"/>
          <p:nvPr/>
        </p:nvSpPr>
        <p:spPr>
          <a:xfrm>
            <a:off x="4984046" y="3096415"/>
            <a:ext cx="1866332" cy="276999"/>
          </a:xfrm>
          <a:prstGeom prst="rect">
            <a:avLst/>
          </a:prstGeom>
          <a:noFill/>
        </p:spPr>
        <p:txBody>
          <a:bodyPr wrap="square" rtlCol="0">
            <a:spAutoFit/>
          </a:bodyPr>
          <a:lstStyle/>
          <a:p>
            <a:r>
              <a:rPr lang="sv-SE" sz="1200" dirty="0" smtClean="0"/>
              <a:t>- Discussion forum</a:t>
            </a:r>
            <a:endParaRPr lang="sv-SE" sz="1200" dirty="0"/>
          </a:p>
        </p:txBody>
      </p:sp>
      <p:sp>
        <p:nvSpPr>
          <p:cNvPr id="22" name="TextBox 21"/>
          <p:cNvSpPr txBox="1"/>
          <p:nvPr/>
        </p:nvSpPr>
        <p:spPr>
          <a:xfrm>
            <a:off x="4984046" y="3313137"/>
            <a:ext cx="1658018" cy="276999"/>
          </a:xfrm>
          <a:prstGeom prst="rect">
            <a:avLst/>
          </a:prstGeom>
          <a:noFill/>
        </p:spPr>
        <p:txBody>
          <a:bodyPr wrap="none" rtlCol="0">
            <a:spAutoFit/>
          </a:bodyPr>
          <a:lstStyle/>
          <a:p>
            <a:r>
              <a:rPr lang="sv-SE" sz="1200" dirty="0" smtClean="0"/>
              <a:t>- Knowledge directories</a:t>
            </a:r>
            <a:endParaRPr lang="sv-SE" sz="1200" dirty="0"/>
          </a:p>
        </p:txBody>
      </p:sp>
      <p:sp>
        <p:nvSpPr>
          <p:cNvPr id="23" name="TextBox 22"/>
          <p:cNvSpPr txBox="1"/>
          <p:nvPr/>
        </p:nvSpPr>
        <p:spPr>
          <a:xfrm>
            <a:off x="6881688" y="2848766"/>
            <a:ext cx="1201419" cy="276999"/>
          </a:xfrm>
          <a:prstGeom prst="rect">
            <a:avLst/>
          </a:prstGeom>
          <a:noFill/>
        </p:spPr>
        <p:txBody>
          <a:bodyPr wrap="none" rtlCol="0">
            <a:spAutoFit/>
          </a:bodyPr>
          <a:lstStyle/>
          <a:p>
            <a:r>
              <a:rPr lang="sv-SE" sz="1200" dirty="0" smtClean="0"/>
              <a:t>- Expert systems</a:t>
            </a:r>
            <a:endParaRPr lang="sv-SE" sz="1200" dirty="0"/>
          </a:p>
        </p:txBody>
      </p:sp>
      <p:sp>
        <p:nvSpPr>
          <p:cNvPr id="24" name="TextBox 23"/>
          <p:cNvSpPr txBox="1"/>
          <p:nvPr/>
        </p:nvSpPr>
        <p:spPr>
          <a:xfrm>
            <a:off x="6881688" y="3094381"/>
            <a:ext cx="1345048" cy="276999"/>
          </a:xfrm>
          <a:prstGeom prst="rect">
            <a:avLst/>
          </a:prstGeom>
          <a:noFill/>
        </p:spPr>
        <p:txBody>
          <a:bodyPr wrap="none" rtlCol="0">
            <a:spAutoFit/>
          </a:bodyPr>
          <a:lstStyle/>
          <a:p>
            <a:r>
              <a:rPr lang="sv-SE" sz="1200" dirty="0" smtClean="0"/>
              <a:t>- Workflow system</a:t>
            </a:r>
            <a:endParaRPr lang="sv-SE" sz="1200" dirty="0"/>
          </a:p>
        </p:txBody>
      </p:sp>
      <p:sp>
        <p:nvSpPr>
          <p:cNvPr id="25" name="TextBox 24"/>
          <p:cNvSpPr txBox="1"/>
          <p:nvPr/>
        </p:nvSpPr>
        <p:spPr>
          <a:xfrm>
            <a:off x="3089589" y="3305742"/>
            <a:ext cx="909160" cy="276999"/>
          </a:xfrm>
          <a:prstGeom prst="rect">
            <a:avLst/>
          </a:prstGeom>
          <a:noFill/>
        </p:spPr>
        <p:txBody>
          <a:bodyPr wrap="none" rtlCol="0">
            <a:spAutoFit/>
          </a:bodyPr>
          <a:lstStyle/>
          <a:p>
            <a:r>
              <a:rPr lang="sv-SE" sz="1200" dirty="0" smtClean="0"/>
              <a:t>- Databases</a:t>
            </a:r>
            <a:endParaRPr lang="sv-SE" sz="1200" dirty="0"/>
          </a:p>
        </p:txBody>
      </p:sp>
      <p:sp>
        <p:nvSpPr>
          <p:cNvPr id="28" name="TextBox 27"/>
          <p:cNvSpPr txBox="1"/>
          <p:nvPr/>
        </p:nvSpPr>
        <p:spPr>
          <a:xfrm>
            <a:off x="33695" y="3668833"/>
            <a:ext cx="1249649" cy="276999"/>
          </a:xfrm>
          <a:prstGeom prst="rect">
            <a:avLst/>
          </a:prstGeom>
          <a:noFill/>
        </p:spPr>
        <p:txBody>
          <a:bodyPr wrap="square" rtlCol="0">
            <a:spAutoFit/>
          </a:bodyPr>
          <a:lstStyle/>
          <a:p>
            <a:r>
              <a:rPr lang="sv-SE" sz="1200" b="1" i="1" dirty="0" smtClean="0"/>
              <a:t>IT enables:</a:t>
            </a:r>
            <a:endParaRPr lang="sv-SE" sz="1200" b="1" i="1" dirty="0"/>
          </a:p>
        </p:txBody>
      </p:sp>
      <p:sp>
        <p:nvSpPr>
          <p:cNvPr id="29" name="TextBox 28"/>
          <p:cNvSpPr txBox="1"/>
          <p:nvPr/>
        </p:nvSpPr>
        <p:spPr>
          <a:xfrm>
            <a:off x="1172876" y="3089490"/>
            <a:ext cx="1146596" cy="276999"/>
          </a:xfrm>
          <a:prstGeom prst="rect">
            <a:avLst/>
          </a:prstGeom>
          <a:noFill/>
        </p:spPr>
        <p:txBody>
          <a:bodyPr wrap="none" rtlCol="0">
            <a:spAutoFit/>
          </a:bodyPr>
          <a:lstStyle/>
          <a:p>
            <a:r>
              <a:rPr lang="sv-SE" sz="1200" dirty="0" smtClean="0"/>
              <a:t>- Learning tools</a:t>
            </a:r>
            <a:endParaRPr lang="sv-SE" sz="1200" dirty="0"/>
          </a:p>
        </p:txBody>
      </p:sp>
      <p:sp>
        <p:nvSpPr>
          <p:cNvPr id="30" name="TextBox 29"/>
          <p:cNvSpPr txBox="1"/>
          <p:nvPr/>
        </p:nvSpPr>
        <p:spPr>
          <a:xfrm>
            <a:off x="3097144" y="3695671"/>
            <a:ext cx="1727978" cy="646331"/>
          </a:xfrm>
          <a:prstGeom prst="rect">
            <a:avLst/>
          </a:prstGeom>
          <a:noFill/>
        </p:spPr>
        <p:txBody>
          <a:bodyPr wrap="square" rtlCol="0">
            <a:spAutoFit/>
          </a:bodyPr>
          <a:lstStyle/>
          <a:p>
            <a:r>
              <a:rPr lang="sv-SE" sz="1200" dirty="0" smtClean="0"/>
              <a:t>- Support of individual and organizational knowledge</a:t>
            </a:r>
            <a:endParaRPr lang="sv-SE" sz="1200" dirty="0"/>
          </a:p>
        </p:txBody>
      </p:sp>
      <p:sp>
        <p:nvSpPr>
          <p:cNvPr id="31" name="TextBox 30"/>
          <p:cNvSpPr txBox="1"/>
          <p:nvPr/>
        </p:nvSpPr>
        <p:spPr>
          <a:xfrm>
            <a:off x="3089589" y="4284976"/>
            <a:ext cx="1727978" cy="461665"/>
          </a:xfrm>
          <a:prstGeom prst="rect">
            <a:avLst/>
          </a:prstGeom>
          <a:noFill/>
        </p:spPr>
        <p:txBody>
          <a:bodyPr wrap="square" rtlCol="0">
            <a:spAutoFit/>
          </a:bodyPr>
          <a:lstStyle/>
          <a:p>
            <a:r>
              <a:rPr lang="sv-SE" sz="1200" dirty="0" smtClean="0"/>
              <a:t>- Inter-group knowledge access</a:t>
            </a:r>
            <a:endParaRPr lang="sv-SE" sz="1200" dirty="0"/>
          </a:p>
        </p:txBody>
      </p:sp>
      <p:sp>
        <p:nvSpPr>
          <p:cNvPr id="34" name="TextBox 33"/>
          <p:cNvSpPr txBox="1"/>
          <p:nvPr/>
        </p:nvSpPr>
        <p:spPr>
          <a:xfrm>
            <a:off x="1179697" y="3677428"/>
            <a:ext cx="1727978" cy="461665"/>
          </a:xfrm>
          <a:prstGeom prst="rect">
            <a:avLst/>
          </a:prstGeom>
          <a:noFill/>
        </p:spPr>
        <p:txBody>
          <a:bodyPr wrap="square" rtlCol="0">
            <a:spAutoFit/>
          </a:bodyPr>
          <a:lstStyle/>
          <a:p>
            <a:r>
              <a:rPr lang="sv-SE" sz="1200" dirty="0" smtClean="0"/>
              <a:t>- Combining new sources of knowledge</a:t>
            </a:r>
            <a:endParaRPr lang="sv-SE" sz="1200" dirty="0"/>
          </a:p>
        </p:txBody>
      </p:sp>
      <p:sp>
        <p:nvSpPr>
          <p:cNvPr id="35" name="TextBox 34"/>
          <p:cNvSpPr txBox="1"/>
          <p:nvPr/>
        </p:nvSpPr>
        <p:spPr>
          <a:xfrm>
            <a:off x="1174853" y="4080759"/>
            <a:ext cx="1727978" cy="276999"/>
          </a:xfrm>
          <a:prstGeom prst="rect">
            <a:avLst/>
          </a:prstGeom>
          <a:noFill/>
        </p:spPr>
        <p:txBody>
          <a:bodyPr wrap="square" rtlCol="0">
            <a:spAutoFit/>
          </a:bodyPr>
          <a:lstStyle/>
          <a:p>
            <a:r>
              <a:rPr lang="sv-SE" sz="1200" dirty="0" smtClean="0"/>
              <a:t>- Just in time learning</a:t>
            </a:r>
            <a:endParaRPr lang="sv-SE" sz="1200" dirty="0"/>
          </a:p>
        </p:txBody>
      </p:sp>
      <p:sp>
        <p:nvSpPr>
          <p:cNvPr id="36" name="TextBox 35"/>
          <p:cNvSpPr txBox="1"/>
          <p:nvPr/>
        </p:nvSpPr>
        <p:spPr>
          <a:xfrm>
            <a:off x="4994261" y="3658885"/>
            <a:ext cx="1727978" cy="461665"/>
          </a:xfrm>
          <a:prstGeom prst="rect">
            <a:avLst/>
          </a:prstGeom>
          <a:noFill/>
        </p:spPr>
        <p:txBody>
          <a:bodyPr wrap="square" rtlCol="0">
            <a:spAutoFit/>
          </a:bodyPr>
          <a:lstStyle/>
          <a:p>
            <a:r>
              <a:rPr lang="sv-SE" sz="1200" dirty="0" smtClean="0"/>
              <a:t>- More extensive external network</a:t>
            </a:r>
            <a:endParaRPr lang="sv-SE" sz="1200" dirty="0"/>
          </a:p>
        </p:txBody>
      </p:sp>
      <p:sp>
        <p:nvSpPr>
          <p:cNvPr id="37" name="TextBox 36"/>
          <p:cNvSpPr txBox="1"/>
          <p:nvPr/>
        </p:nvSpPr>
        <p:spPr>
          <a:xfrm>
            <a:off x="4945865" y="4080759"/>
            <a:ext cx="1727978" cy="461665"/>
          </a:xfrm>
          <a:prstGeom prst="rect">
            <a:avLst/>
          </a:prstGeom>
          <a:noFill/>
        </p:spPr>
        <p:txBody>
          <a:bodyPr wrap="square" rtlCol="0">
            <a:spAutoFit/>
          </a:bodyPr>
          <a:lstStyle/>
          <a:p>
            <a:r>
              <a:rPr lang="sv-SE" sz="1200" dirty="0" smtClean="0"/>
              <a:t>- More communication channels</a:t>
            </a:r>
            <a:endParaRPr lang="sv-SE" sz="1200" dirty="0"/>
          </a:p>
        </p:txBody>
      </p:sp>
      <p:sp>
        <p:nvSpPr>
          <p:cNvPr id="38" name="TextBox 37"/>
          <p:cNvSpPr txBox="1"/>
          <p:nvPr/>
        </p:nvSpPr>
        <p:spPr>
          <a:xfrm>
            <a:off x="6892196" y="3670175"/>
            <a:ext cx="1727978" cy="646331"/>
          </a:xfrm>
          <a:prstGeom prst="rect">
            <a:avLst/>
          </a:prstGeom>
          <a:noFill/>
        </p:spPr>
        <p:txBody>
          <a:bodyPr wrap="square" rtlCol="0">
            <a:spAutoFit/>
          </a:bodyPr>
          <a:lstStyle/>
          <a:p>
            <a:r>
              <a:rPr lang="sv-SE" sz="1200" dirty="0" smtClean="0"/>
              <a:t>- Knowledge can be applied in many locations</a:t>
            </a:r>
            <a:endParaRPr lang="sv-SE" sz="1200" dirty="0"/>
          </a:p>
        </p:txBody>
      </p:sp>
      <p:sp>
        <p:nvSpPr>
          <p:cNvPr id="39" name="TextBox 38"/>
          <p:cNvSpPr txBox="1"/>
          <p:nvPr/>
        </p:nvSpPr>
        <p:spPr>
          <a:xfrm>
            <a:off x="6911077" y="4232676"/>
            <a:ext cx="1727978" cy="646331"/>
          </a:xfrm>
          <a:prstGeom prst="rect">
            <a:avLst/>
          </a:prstGeom>
          <a:noFill/>
        </p:spPr>
        <p:txBody>
          <a:bodyPr wrap="square" rtlCol="0">
            <a:spAutoFit/>
          </a:bodyPr>
          <a:lstStyle/>
          <a:p>
            <a:r>
              <a:rPr lang="sv-SE" sz="1200" dirty="0" smtClean="0"/>
              <a:t>- More rapid application of knowledge through workflow automation </a:t>
            </a:r>
            <a:endParaRPr lang="sv-SE" sz="1200" dirty="0"/>
          </a:p>
        </p:txBody>
      </p:sp>
      <p:sp>
        <p:nvSpPr>
          <p:cNvPr id="40" name="TextBox 39"/>
          <p:cNvSpPr txBox="1"/>
          <p:nvPr/>
        </p:nvSpPr>
        <p:spPr>
          <a:xfrm>
            <a:off x="4970063" y="4524312"/>
            <a:ext cx="1727978" cy="461665"/>
          </a:xfrm>
          <a:prstGeom prst="rect">
            <a:avLst/>
          </a:prstGeom>
          <a:noFill/>
        </p:spPr>
        <p:txBody>
          <a:bodyPr wrap="square" rtlCol="0">
            <a:spAutoFit/>
          </a:bodyPr>
          <a:lstStyle/>
          <a:p>
            <a:r>
              <a:rPr lang="sv-SE" sz="1200" dirty="0" smtClean="0"/>
              <a:t>- Faster access to knowledge sources</a:t>
            </a:r>
            <a:endParaRPr lang="sv-SE" sz="1200" dirty="0"/>
          </a:p>
        </p:txBody>
      </p:sp>
    </p:spTree>
    <p:extLst>
      <p:ext uri="{BB962C8B-B14F-4D97-AF65-F5344CB8AC3E}">
        <p14:creationId xmlns:p14="http://schemas.microsoft.com/office/powerpoint/2010/main" val="1737950399"/>
      </p:ext>
    </p:extLst>
  </p:cSld>
  <p:clrMapOvr>
    <a:masterClrMapping/>
  </p:clrMapOvr>
  <mc:AlternateContent xmlns:mc="http://schemas.openxmlformats.org/markup-compatibility/2006" xmlns:p14="http://schemas.microsoft.com/office/powerpoint/2010/main">
    <mc:Choice Requires="p14">
      <p:transition spd="slow" p14:dur="2000" advTm="23246"/>
    </mc:Choice>
    <mc:Fallback xmlns="">
      <p:transition spd="slow" advTm="23246"/>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Knowledge processes – </a:t>
            </a:r>
            <a:r>
              <a:rPr lang="en-US" sz="2400" dirty="0" err="1" smtClean="0"/>
              <a:t>Alavi</a:t>
            </a:r>
            <a:r>
              <a:rPr lang="en-US" sz="2400" dirty="0" smtClean="0"/>
              <a:t> &amp; </a:t>
            </a:r>
            <a:r>
              <a:rPr lang="en-US" sz="2400" dirty="0" err="1" smtClean="0"/>
              <a:t>Leidner</a:t>
            </a:r>
            <a:endParaRPr lang="sv-SE" sz="2400" dirty="0"/>
          </a:p>
        </p:txBody>
      </p:sp>
      <p:sp>
        <p:nvSpPr>
          <p:cNvPr id="3" name="Content Placeholder 2"/>
          <p:cNvSpPr>
            <a:spLocks noGrp="1"/>
          </p:cNvSpPr>
          <p:nvPr>
            <p:ph idx="1"/>
          </p:nvPr>
        </p:nvSpPr>
        <p:spPr>
          <a:xfrm>
            <a:off x="855673" y="1028467"/>
            <a:ext cx="7938898" cy="885377"/>
          </a:xfrm>
        </p:spPr>
        <p:txBody>
          <a:bodyPr>
            <a:noAutofit/>
          </a:bodyPr>
          <a:lstStyle/>
          <a:p>
            <a:r>
              <a:rPr lang="en-US" sz="1600" dirty="0" err="1"/>
              <a:t>Alavi</a:t>
            </a:r>
            <a:r>
              <a:rPr lang="en-US" sz="1600" dirty="0"/>
              <a:t> &amp; </a:t>
            </a:r>
            <a:r>
              <a:rPr lang="en-US" sz="1600" dirty="0" err="1" smtClean="0"/>
              <a:t>Leidner</a:t>
            </a:r>
            <a:r>
              <a:rPr lang="en-US" sz="1600" dirty="0" smtClean="0"/>
              <a:t> (2001) emphasize the three knowledge activities/processes for categorizing four different types of tools</a:t>
            </a:r>
          </a:p>
          <a:p>
            <a:pPr lvl="1">
              <a:buNone/>
            </a:pPr>
            <a:r>
              <a:rPr lang="sv-SE" sz="1500" dirty="0" smtClean="0"/>
              <a:t> </a:t>
            </a:r>
            <a:endParaRPr lang="sv-SE" sz="1500" dirty="0"/>
          </a:p>
        </p:txBody>
      </p:sp>
      <p:sp>
        <p:nvSpPr>
          <p:cNvPr id="6" name="Rectangle 5"/>
          <p:cNvSpPr/>
          <p:nvPr/>
        </p:nvSpPr>
        <p:spPr>
          <a:xfrm>
            <a:off x="1283344" y="2194393"/>
            <a:ext cx="1786758" cy="4624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7" name="TextBox 6"/>
          <p:cNvSpPr txBox="1"/>
          <p:nvPr/>
        </p:nvSpPr>
        <p:spPr>
          <a:xfrm>
            <a:off x="1341677" y="2283796"/>
            <a:ext cx="1828801" cy="307777"/>
          </a:xfrm>
          <a:prstGeom prst="rect">
            <a:avLst/>
          </a:prstGeom>
          <a:noFill/>
        </p:spPr>
        <p:txBody>
          <a:bodyPr wrap="square" rtlCol="0">
            <a:spAutoFit/>
          </a:bodyPr>
          <a:lstStyle/>
          <a:p>
            <a:r>
              <a:rPr lang="sv-SE" sz="1400" dirty="0" smtClean="0"/>
              <a:t>Knowledge creation</a:t>
            </a:r>
            <a:endParaRPr lang="sv-SE" sz="1400" dirty="0"/>
          </a:p>
        </p:txBody>
      </p:sp>
      <p:sp>
        <p:nvSpPr>
          <p:cNvPr id="8" name="Rectangle 7"/>
          <p:cNvSpPr/>
          <p:nvPr/>
        </p:nvSpPr>
        <p:spPr>
          <a:xfrm>
            <a:off x="3170479" y="2193245"/>
            <a:ext cx="1786758" cy="4624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9" name="TextBox 8"/>
          <p:cNvSpPr txBox="1"/>
          <p:nvPr/>
        </p:nvSpPr>
        <p:spPr>
          <a:xfrm>
            <a:off x="3307112" y="2162863"/>
            <a:ext cx="1828801" cy="523220"/>
          </a:xfrm>
          <a:prstGeom prst="rect">
            <a:avLst/>
          </a:prstGeom>
          <a:noFill/>
        </p:spPr>
        <p:txBody>
          <a:bodyPr wrap="square" rtlCol="0">
            <a:spAutoFit/>
          </a:bodyPr>
          <a:lstStyle/>
          <a:p>
            <a:r>
              <a:rPr lang="sv-SE" sz="1400" dirty="0" smtClean="0"/>
              <a:t>Knowledge storage and retrieval</a:t>
            </a:r>
            <a:endParaRPr lang="sv-SE" sz="1400" dirty="0"/>
          </a:p>
        </p:txBody>
      </p:sp>
      <p:sp>
        <p:nvSpPr>
          <p:cNvPr id="10" name="Rectangle 9"/>
          <p:cNvSpPr/>
          <p:nvPr/>
        </p:nvSpPr>
        <p:spPr>
          <a:xfrm>
            <a:off x="5078636" y="2197723"/>
            <a:ext cx="1786758" cy="4624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1" name="TextBox 10"/>
          <p:cNvSpPr txBox="1"/>
          <p:nvPr/>
        </p:nvSpPr>
        <p:spPr>
          <a:xfrm>
            <a:off x="5147480" y="2275062"/>
            <a:ext cx="1828801" cy="307777"/>
          </a:xfrm>
          <a:prstGeom prst="rect">
            <a:avLst/>
          </a:prstGeom>
          <a:noFill/>
        </p:spPr>
        <p:txBody>
          <a:bodyPr wrap="square" rtlCol="0">
            <a:spAutoFit/>
          </a:bodyPr>
          <a:lstStyle/>
          <a:p>
            <a:r>
              <a:rPr lang="sv-SE" sz="1400" dirty="0" smtClean="0"/>
              <a:t>Knowledge transfer</a:t>
            </a:r>
            <a:endParaRPr lang="sv-SE" sz="1400" dirty="0"/>
          </a:p>
        </p:txBody>
      </p:sp>
      <p:sp>
        <p:nvSpPr>
          <p:cNvPr id="18" name="Rectangle 17"/>
          <p:cNvSpPr/>
          <p:nvPr/>
        </p:nvSpPr>
        <p:spPr>
          <a:xfrm>
            <a:off x="6986792" y="2203092"/>
            <a:ext cx="1786758" cy="4624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9" name="TextBox 18"/>
          <p:cNvSpPr txBox="1"/>
          <p:nvPr/>
        </p:nvSpPr>
        <p:spPr>
          <a:xfrm>
            <a:off x="6965770" y="2267876"/>
            <a:ext cx="1828801" cy="307777"/>
          </a:xfrm>
          <a:prstGeom prst="rect">
            <a:avLst/>
          </a:prstGeom>
          <a:noFill/>
        </p:spPr>
        <p:txBody>
          <a:bodyPr wrap="square" rtlCol="0">
            <a:spAutoFit/>
          </a:bodyPr>
          <a:lstStyle/>
          <a:p>
            <a:r>
              <a:rPr lang="sv-SE" sz="1400" dirty="0" smtClean="0"/>
              <a:t>Knowledge application</a:t>
            </a:r>
            <a:endParaRPr lang="sv-SE" sz="1400" dirty="0"/>
          </a:p>
        </p:txBody>
      </p:sp>
      <p:sp>
        <p:nvSpPr>
          <p:cNvPr id="4" name="TextBox 3"/>
          <p:cNvSpPr txBox="1"/>
          <p:nvPr/>
        </p:nvSpPr>
        <p:spPr>
          <a:xfrm>
            <a:off x="33695" y="2897281"/>
            <a:ext cx="1249649" cy="461665"/>
          </a:xfrm>
          <a:prstGeom prst="rect">
            <a:avLst/>
          </a:prstGeom>
          <a:noFill/>
        </p:spPr>
        <p:txBody>
          <a:bodyPr wrap="square" rtlCol="0">
            <a:spAutoFit/>
          </a:bodyPr>
          <a:lstStyle/>
          <a:p>
            <a:r>
              <a:rPr lang="sv-SE" sz="1200" b="1" i="1" dirty="0" smtClean="0"/>
              <a:t>KM systems/tools:</a:t>
            </a:r>
            <a:endParaRPr lang="sv-SE" sz="1200" b="1" i="1" dirty="0"/>
          </a:p>
        </p:txBody>
      </p:sp>
      <p:sp>
        <p:nvSpPr>
          <p:cNvPr id="12" name="TextBox 11"/>
          <p:cNvSpPr txBox="1"/>
          <p:nvPr/>
        </p:nvSpPr>
        <p:spPr>
          <a:xfrm>
            <a:off x="1178240" y="2884848"/>
            <a:ext cx="1018164" cy="276999"/>
          </a:xfrm>
          <a:prstGeom prst="rect">
            <a:avLst/>
          </a:prstGeom>
          <a:noFill/>
        </p:spPr>
        <p:txBody>
          <a:bodyPr wrap="none" rtlCol="0">
            <a:spAutoFit/>
          </a:bodyPr>
          <a:lstStyle/>
          <a:p>
            <a:r>
              <a:rPr lang="sv-SE" sz="1200" dirty="0" smtClean="0"/>
              <a:t>- Data mining</a:t>
            </a:r>
            <a:endParaRPr lang="sv-SE" sz="1200" dirty="0"/>
          </a:p>
        </p:txBody>
      </p:sp>
      <p:sp>
        <p:nvSpPr>
          <p:cNvPr id="16" name="TextBox 15"/>
          <p:cNvSpPr txBox="1"/>
          <p:nvPr/>
        </p:nvSpPr>
        <p:spPr>
          <a:xfrm>
            <a:off x="3070102" y="2884953"/>
            <a:ext cx="1867420" cy="276999"/>
          </a:xfrm>
          <a:prstGeom prst="rect">
            <a:avLst/>
          </a:prstGeom>
          <a:noFill/>
        </p:spPr>
        <p:txBody>
          <a:bodyPr wrap="square" rtlCol="0">
            <a:spAutoFit/>
          </a:bodyPr>
          <a:lstStyle/>
          <a:p>
            <a:r>
              <a:rPr lang="sv-SE" sz="1200" dirty="0" smtClean="0"/>
              <a:t>- Electronic bulletin boards</a:t>
            </a:r>
            <a:endParaRPr lang="sv-SE" sz="1200" dirty="0"/>
          </a:p>
        </p:txBody>
      </p:sp>
      <p:sp>
        <p:nvSpPr>
          <p:cNvPr id="17" name="TextBox 16"/>
          <p:cNvSpPr txBox="1"/>
          <p:nvPr/>
        </p:nvSpPr>
        <p:spPr>
          <a:xfrm>
            <a:off x="3089589" y="3101642"/>
            <a:ext cx="1631537" cy="276999"/>
          </a:xfrm>
          <a:prstGeom prst="rect">
            <a:avLst/>
          </a:prstGeom>
          <a:noFill/>
        </p:spPr>
        <p:txBody>
          <a:bodyPr wrap="none" rtlCol="0">
            <a:spAutoFit/>
          </a:bodyPr>
          <a:lstStyle/>
          <a:p>
            <a:r>
              <a:rPr lang="sv-SE" sz="1200" dirty="0" smtClean="0"/>
              <a:t>- Knowledge repository</a:t>
            </a:r>
          </a:p>
        </p:txBody>
      </p:sp>
      <p:sp>
        <p:nvSpPr>
          <p:cNvPr id="20" name="TextBox 19"/>
          <p:cNvSpPr txBox="1"/>
          <p:nvPr/>
        </p:nvSpPr>
        <p:spPr>
          <a:xfrm>
            <a:off x="4984043" y="2870810"/>
            <a:ext cx="1918667" cy="276999"/>
          </a:xfrm>
          <a:prstGeom prst="rect">
            <a:avLst/>
          </a:prstGeom>
          <a:noFill/>
        </p:spPr>
        <p:txBody>
          <a:bodyPr wrap="square" rtlCol="0">
            <a:spAutoFit/>
          </a:bodyPr>
          <a:lstStyle/>
          <a:p>
            <a:r>
              <a:rPr lang="sv-SE" sz="1200" dirty="0" smtClean="0"/>
              <a:t>- Electronic bulletin boards</a:t>
            </a:r>
            <a:endParaRPr lang="sv-SE" sz="1200" dirty="0"/>
          </a:p>
        </p:txBody>
      </p:sp>
      <p:sp>
        <p:nvSpPr>
          <p:cNvPr id="21" name="TextBox 20"/>
          <p:cNvSpPr txBox="1"/>
          <p:nvPr/>
        </p:nvSpPr>
        <p:spPr>
          <a:xfrm>
            <a:off x="4984046" y="3096415"/>
            <a:ext cx="1866332" cy="276999"/>
          </a:xfrm>
          <a:prstGeom prst="rect">
            <a:avLst/>
          </a:prstGeom>
          <a:noFill/>
        </p:spPr>
        <p:txBody>
          <a:bodyPr wrap="square" rtlCol="0">
            <a:spAutoFit/>
          </a:bodyPr>
          <a:lstStyle/>
          <a:p>
            <a:r>
              <a:rPr lang="sv-SE" sz="1200" dirty="0" smtClean="0"/>
              <a:t>- Discussion forum</a:t>
            </a:r>
            <a:endParaRPr lang="sv-SE" sz="1200" dirty="0"/>
          </a:p>
        </p:txBody>
      </p:sp>
      <p:sp>
        <p:nvSpPr>
          <p:cNvPr id="22" name="TextBox 21"/>
          <p:cNvSpPr txBox="1"/>
          <p:nvPr/>
        </p:nvSpPr>
        <p:spPr>
          <a:xfrm>
            <a:off x="4984046" y="3313137"/>
            <a:ext cx="1658018" cy="276999"/>
          </a:xfrm>
          <a:prstGeom prst="rect">
            <a:avLst/>
          </a:prstGeom>
          <a:noFill/>
        </p:spPr>
        <p:txBody>
          <a:bodyPr wrap="none" rtlCol="0">
            <a:spAutoFit/>
          </a:bodyPr>
          <a:lstStyle/>
          <a:p>
            <a:r>
              <a:rPr lang="sv-SE" sz="1200" dirty="0" smtClean="0"/>
              <a:t>- Knowledge directories</a:t>
            </a:r>
            <a:endParaRPr lang="sv-SE" sz="1200" dirty="0"/>
          </a:p>
        </p:txBody>
      </p:sp>
      <p:sp>
        <p:nvSpPr>
          <p:cNvPr id="23" name="TextBox 22"/>
          <p:cNvSpPr txBox="1"/>
          <p:nvPr/>
        </p:nvSpPr>
        <p:spPr>
          <a:xfrm>
            <a:off x="6881688" y="2848766"/>
            <a:ext cx="1201419" cy="276999"/>
          </a:xfrm>
          <a:prstGeom prst="rect">
            <a:avLst/>
          </a:prstGeom>
          <a:noFill/>
        </p:spPr>
        <p:txBody>
          <a:bodyPr wrap="none" rtlCol="0">
            <a:spAutoFit/>
          </a:bodyPr>
          <a:lstStyle/>
          <a:p>
            <a:r>
              <a:rPr lang="sv-SE" sz="1200" dirty="0" smtClean="0"/>
              <a:t>- Expert systems</a:t>
            </a:r>
            <a:endParaRPr lang="sv-SE" sz="1200" dirty="0"/>
          </a:p>
        </p:txBody>
      </p:sp>
      <p:sp>
        <p:nvSpPr>
          <p:cNvPr id="24" name="TextBox 23"/>
          <p:cNvSpPr txBox="1"/>
          <p:nvPr/>
        </p:nvSpPr>
        <p:spPr>
          <a:xfrm>
            <a:off x="6881688" y="3094381"/>
            <a:ext cx="1345048" cy="276999"/>
          </a:xfrm>
          <a:prstGeom prst="rect">
            <a:avLst/>
          </a:prstGeom>
          <a:noFill/>
        </p:spPr>
        <p:txBody>
          <a:bodyPr wrap="none" rtlCol="0">
            <a:spAutoFit/>
          </a:bodyPr>
          <a:lstStyle/>
          <a:p>
            <a:r>
              <a:rPr lang="sv-SE" sz="1200" dirty="0" smtClean="0"/>
              <a:t>- Workflow system</a:t>
            </a:r>
            <a:endParaRPr lang="sv-SE" sz="1200" dirty="0"/>
          </a:p>
        </p:txBody>
      </p:sp>
      <p:sp>
        <p:nvSpPr>
          <p:cNvPr id="25" name="TextBox 24"/>
          <p:cNvSpPr txBox="1"/>
          <p:nvPr/>
        </p:nvSpPr>
        <p:spPr>
          <a:xfrm>
            <a:off x="7500" y="1658515"/>
            <a:ext cx="2383538" cy="830997"/>
          </a:xfrm>
          <a:prstGeom prst="rect">
            <a:avLst/>
          </a:prstGeom>
          <a:noFill/>
        </p:spPr>
        <p:txBody>
          <a:bodyPr wrap="none" rtlCol="0">
            <a:spAutoFit/>
          </a:bodyPr>
          <a:lstStyle/>
          <a:p>
            <a:pPr marL="171450" indent="-171450">
              <a:buFontTx/>
              <a:buChar char="-"/>
            </a:pPr>
            <a:r>
              <a:rPr lang="sv-SE" sz="1200" dirty="0" smtClean="0"/>
              <a:t>Databases</a:t>
            </a:r>
          </a:p>
          <a:p>
            <a:pPr marL="171450" indent="-171450">
              <a:buFontTx/>
              <a:buChar char="-"/>
            </a:pPr>
            <a:r>
              <a:rPr lang="sv-SE" sz="1200" dirty="0" smtClean="0"/>
              <a:t>Groupware</a:t>
            </a:r>
          </a:p>
          <a:p>
            <a:pPr marL="171450" indent="-171450">
              <a:buFontTx/>
              <a:buChar char="-"/>
            </a:pPr>
            <a:r>
              <a:rPr lang="sv-SE" sz="1200" dirty="0" smtClean="0"/>
              <a:t>Intranetys</a:t>
            </a:r>
          </a:p>
          <a:p>
            <a:pPr marL="171450" indent="-171450">
              <a:buFontTx/>
              <a:buChar char="-"/>
            </a:pPr>
            <a:r>
              <a:rPr lang="sv-SE" sz="1200" dirty="0" smtClean="0"/>
              <a:t>Document management system.</a:t>
            </a:r>
            <a:endParaRPr lang="sv-SE" sz="1200" dirty="0"/>
          </a:p>
        </p:txBody>
      </p:sp>
      <p:sp>
        <p:nvSpPr>
          <p:cNvPr id="28" name="TextBox 27"/>
          <p:cNvSpPr txBox="1"/>
          <p:nvPr/>
        </p:nvSpPr>
        <p:spPr>
          <a:xfrm>
            <a:off x="33695" y="3668833"/>
            <a:ext cx="1249649" cy="276999"/>
          </a:xfrm>
          <a:prstGeom prst="rect">
            <a:avLst/>
          </a:prstGeom>
          <a:noFill/>
        </p:spPr>
        <p:txBody>
          <a:bodyPr wrap="square" rtlCol="0">
            <a:spAutoFit/>
          </a:bodyPr>
          <a:lstStyle/>
          <a:p>
            <a:r>
              <a:rPr lang="sv-SE" sz="1200" b="1" i="1" dirty="0" smtClean="0"/>
              <a:t>IT enables:</a:t>
            </a:r>
            <a:endParaRPr lang="sv-SE" sz="1200" b="1" i="1" dirty="0"/>
          </a:p>
        </p:txBody>
      </p:sp>
      <p:sp>
        <p:nvSpPr>
          <p:cNvPr id="29" name="TextBox 28"/>
          <p:cNvSpPr txBox="1"/>
          <p:nvPr/>
        </p:nvSpPr>
        <p:spPr>
          <a:xfrm>
            <a:off x="1136995" y="2910055"/>
            <a:ext cx="1801647" cy="830997"/>
          </a:xfrm>
          <a:prstGeom prst="rect">
            <a:avLst/>
          </a:prstGeom>
          <a:noFill/>
        </p:spPr>
        <p:txBody>
          <a:bodyPr wrap="none" rtlCol="0">
            <a:spAutoFit/>
          </a:bodyPr>
          <a:lstStyle/>
          <a:p>
            <a:pPr marL="171450" indent="-171450">
              <a:buFontTx/>
              <a:buChar char="-"/>
            </a:pPr>
            <a:r>
              <a:rPr lang="sv-SE" sz="1200" dirty="0" smtClean="0"/>
              <a:t>Learning tools</a:t>
            </a:r>
          </a:p>
          <a:p>
            <a:pPr marL="171450" indent="-171450">
              <a:buFontTx/>
              <a:buChar char="-"/>
            </a:pPr>
            <a:r>
              <a:rPr lang="sv-SE" sz="1200" dirty="0" smtClean="0"/>
              <a:t>Group support systems</a:t>
            </a:r>
          </a:p>
          <a:p>
            <a:pPr marL="171450" indent="-171450">
              <a:buFontTx/>
              <a:buChar char="-"/>
            </a:pPr>
            <a:r>
              <a:rPr lang="sv-SE" sz="1200" dirty="0" smtClean="0"/>
              <a:t>Computer simulation</a:t>
            </a:r>
          </a:p>
          <a:p>
            <a:pPr marL="171450" indent="-171450">
              <a:buFontTx/>
              <a:buChar char="-"/>
            </a:pPr>
            <a:r>
              <a:rPr lang="sv-SE" sz="1200" dirty="0" smtClean="0"/>
              <a:t>Smart software tutors</a:t>
            </a:r>
            <a:endParaRPr lang="sv-SE" sz="1200" dirty="0"/>
          </a:p>
        </p:txBody>
      </p:sp>
      <p:sp>
        <p:nvSpPr>
          <p:cNvPr id="30" name="TextBox 29"/>
          <p:cNvSpPr txBox="1"/>
          <p:nvPr/>
        </p:nvSpPr>
        <p:spPr>
          <a:xfrm>
            <a:off x="3165837" y="3684811"/>
            <a:ext cx="1727978" cy="646331"/>
          </a:xfrm>
          <a:prstGeom prst="rect">
            <a:avLst/>
          </a:prstGeom>
          <a:noFill/>
        </p:spPr>
        <p:txBody>
          <a:bodyPr wrap="square" rtlCol="0">
            <a:spAutoFit/>
          </a:bodyPr>
          <a:lstStyle/>
          <a:p>
            <a:r>
              <a:rPr lang="sv-SE" sz="1200" dirty="0" smtClean="0"/>
              <a:t>- Support of individual and organizational knowledge</a:t>
            </a:r>
            <a:endParaRPr lang="sv-SE" sz="1200" dirty="0"/>
          </a:p>
        </p:txBody>
      </p:sp>
      <p:sp>
        <p:nvSpPr>
          <p:cNvPr id="31" name="TextBox 30"/>
          <p:cNvSpPr txBox="1"/>
          <p:nvPr/>
        </p:nvSpPr>
        <p:spPr>
          <a:xfrm>
            <a:off x="3141639" y="4417342"/>
            <a:ext cx="1727978" cy="461665"/>
          </a:xfrm>
          <a:prstGeom prst="rect">
            <a:avLst/>
          </a:prstGeom>
          <a:noFill/>
        </p:spPr>
        <p:txBody>
          <a:bodyPr wrap="square" rtlCol="0">
            <a:spAutoFit/>
          </a:bodyPr>
          <a:lstStyle/>
          <a:p>
            <a:r>
              <a:rPr lang="sv-SE" sz="1200" dirty="0" smtClean="0"/>
              <a:t>- Inter- and intra group knowledge access</a:t>
            </a:r>
            <a:endParaRPr lang="sv-SE" sz="1200" dirty="0"/>
          </a:p>
        </p:txBody>
      </p:sp>
      <p:sp>
        <p:nvSpPr>
          <p:cNvPr id="34" name="TextBox 33"/>
          <p:cNvSpPr txBox="1"/>
          <p:nvPr/>
        </p:nvSpPr>
        <p:spPr>
          <a:xfrm>
            <a:off x="1179697" y="3677428"/>
            <a:ext cx="1727978" cy="461665"/>
          </a:xfrm>
          <a:prstGeom prst="rect">
            <a:avLst/>
          </a:prstGeom>
          <a:noFill/>
        </p:spPr>
        <p:txBody>
          <a:bodyPr wrap="square" rtlCol="0">
            <a:spAutoFit/>
          </a:bodyPr>
          <a:lstStyle/>
          <a:p>
            <a:r>
              <a:rPr lang="sv-SE" sz="1200" dirty="0" smtClean="0"/>
              <a:t>- Combining new sources of knowledge</a:t>
            </a:r>
            <a:endParaRPr lang="sv-SE" sz="1200" dirty="0"/>
          </a:p>
        </p:txBody>
      </p:sp>
      <p:sp>
        <p:nvSpPr>
          <p:cNvPr id="35" name="TextBox 34"/>
          <p:cNvSpPr txBox="1"/>
          <p:nvPr/>
        </p:nvSpPr>
        <p:spPr>
          <a:xfrm>
            <a:off x="1174853" y="4080759"/>
            <a:ext cx="1727978" cy="276999"/>
          </a:xfrm>
          <a:prstGeom prst="rect">
            <a:avLst/>
          </a:prstGeom>
          <a:noFill/>
        </p:spPr>
        <p:txBody>
          <a:bodyPr wrap="square" rtlCol="0">
            <a:spAutoFit/>
          </a:bodyPr>
          <a:lstStyle/>
          <a:p>
            <a:r>
              <a:rPr lang="sv-SE" sz="1200" dirty="0" smtClean="0"/>
              <a:t>- Just in time learning</a:t>
            </a:r>
            <a:endParaRPr lang="sv-SE" sz="1200" dirty="0"/>
          </a:p>
        </p:txBody>
      </p:sp>
      <p:sp>
        <p:nvSpPr>
          <p:cNvPr id="36" name="TextBox 35"/>
          <p:cNvSpPr txBox="1"/>
          <p:nvPr/>
        </p:nvSpPr>
        <p:spPr>
          <a:xfrm>
            <a:off x="4994261" y="3658885"/>
            <a:ext cx="1727978" cy="461665"/>
          </a:xfrm>
          <a:prstGeom prst="rect">
            <a:avLst/>
          </a:prstGeom>
          <a:noFill/>
        </p:spPr>
        <p:txBody>
          <a:bodyPr wrap="square" rtlCol="0">
            <a:spAutoFit/>
          </a:bodyPr>
          <a:lstStyle/>
          <a:p>
            <a:r>
              <a:rPr lang="sv-SE" sz="1200" dirty="0" smtClean="0"/>
              <a:t>- More extensive external network</a:t>
            </a:r>
            <a:endParaRPr lang="sv-SE" sz="1200" dirty="0"/>
          </a:p>
        </p:txBody>
      </p:sp>
      <p:sp>
        <p:nvSpPr>
          <p:cNvPr id="37" name="TextBox 36"/>
          <p:cNvSpPr txBox="1"/>
          <p:nvPr/>
        </p:nvSpPr>
        <p:spPr>
          <a:xfrm>
            <a:off x="4945865" y="4080759"/>
            <a:ext cx="1727978" cy="461665"/>
          </a:xfrm>
          <a:prstGeom prst="rect">
            <a:avLst/>
          </a:prstGeom>
          <a:noFill/>
        </p:spPr>
        <p:txBody>
          <a:bodyPr wrap="square" rtlCol="0">
            <a:spAutoFit/>
          </a:bodyPr>
          <a:lstStyle/>
          <a:p>
            <a:r>
              <a:rPr lang="sv-SE" sz="1200" dirty="0" smtClean="0"/>
              <a:t>- More communication channels</a:t>
            </a:r>
            <a:endParaRPr lang="sv-SE" sz="1200" dirty="0"/>
          </a:p>
        </p:txBody>
      </p:sp>
      <p:sp>
        <p:nvSpPr>
          <p:cNvPr id="38" name="TextBox 37"/>
          <p:cNvSpPr txBox="1"/>
          <p:nvPr/>
        </p:nvSpPr>
        <p:spPr>
          <a:xfrm>
            <a:off x="6892196" y="3670175"/>
            <a:ext cx="1727978" cy="646331"/>
          </a:xfrm>
          <a:prstGeom prst="rect">
            <a:avLst/>
          </a:prstGeom>
          <a:noFill/>
        </p:spPr>
        <p:txBody>
          <a:bodyPr wrap="square" rtlCol="0">
            <a:spAutoFit/>
          </a:bodyPr>
          <a:lstStyle/>
          <a:p>
            <a:r>
              <a:rPr lang="sv-SE" sz="1200" dirty="0" smtClean="0"/>
              <a:t>- Knowledge can be applied in many locations</a:t>
            </a:r>
            <a:endParaRPr lang="sv-SE" sz="1200" dirty="0"/>
          </a:p>
        </p:txBody>
      </p:sp>
      <p:sp>
        <p:nvSpPr>
          <p:cNvPr id="39" name="TextBox 38"/>
          <p:cNvSpPr txBox="1"/>
          <p:nvPr/>
        </p:nvSpPr>
        <p:spPr>
          <a:xfrm>
            <a:off x="6911077" y="4232676"/>
            <a:ext cx="1727978" cy="646331"/>
          </a:xfrm>
          <a:prstGeom prst="rect">
            <a:avLst/>
          </a:prstGeom>
          <a:noFill/>
        </p:spPr>
        <p:txBody>
          <a:bodyPr wrap="square" rtlCol="0">
            <a:spAutoFit/>
          </a:bodyPr>
          <a:lstStyle/>
          <a:p>
            <a:r>
              <a:rPr lang="sv-SE" sz="1200" dirty="0" smtClean="0"/>
              <a:t>- More rapid application of knowledge through workflow automation </a:t>
            </a:r>
            <a:endParaRPr lang="sv-SE" sz="1200" dirty="0"/>
          </a:p>
        </p:txBody>
      </p:sp>
      <p:sp>
        <p:nvSpPr>
          <p:cNvPr id="40" name="TextBox 39"/>
          <p:cNvSpPr txBox="1"/>
          <p:nvPr/>
        </p:nvSpPr>
        <p:spPr>
          <a:xfrm>
            <a:off x="4970063" y="4524312"/>
            <a:ext cx="1727978" cy="461665"/>
          </a:xfrm>
          <a:prstGeom prst="rect">
            <a:avLst/>
          </a:prstGeom>
          <a:noFill/>
        </p:spPr>
        <p:txBody>
          <a:bodyPr wrap="square" rtlCol="0">
            <a:spAutoFit/>
          </a:bodyPr>
          <a:lstStyle/>
          <a:p>
            <a:r>
              <a:rPr lang="sv-SE" sz="1200" dirty="0" smtClean="0"/>
              <a:t>- Faster access to knowledge sources</a:t>
            </a:r>
            <a:endParaRPr lang="sv-SE" sz="1200" dirty="0"/>
          </a:p>
        </p:txBody>
      </p:sp>
    </p:spTree>
    <p:extLst>
      <p:ext uri="{BB962C8B-B14F-4D97-AF65-F5344CB8AC3E}">
        <p14:creationId xmlns:p14="http://schemas.microsoft.com/office/powerpoint/2010/main" val="1042143886"/>
      </p:ext>
    </p:extLst>
  </p:cSld>
  <p:clrMapOvr>
    <a:masterClrMapping/>
  </p:clrMapOvr>
  <mc:AlternateContent xmlns:mc="http://schemas.openxmlformats.org/markup-compatibility/2006" xmlns:p14="http://schemas.microsoft.com/office/powerpoint/2010/main">
    <mc:Choice Requires="p14">
      <p:transition spd="slow" p14:dur="2000" advTm="23246"/>
    </mc:Choice>
    <mc:Fallback xmlns="">
      <p:transition spd="slow" advTm="23246"/>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Knowledge processes – </a:t>
            </a:r>
            <a:r>
              <a:rPr lang="en-US" sz="2400" dirty="0" err="1" smtClean="0"/>
              <a:t>Dalkir</a:t>
            </a:r>
            <a:endParaRPr lang="sv-SE" sz="2400" dirty="0"/>
          </a:p>
        </p:txBody>
      </p:sp>
      <p:sp>
        <p:nvSpPr>
          <p:cNvPr id="3" name="Content Placeholder 2"/>
          <p:cNvSpPr>
            <a:spLocks noGrp="1"/>
          </p:cNvSpPr>
          <p:nvPr>
            <p:ph idx="1"/>
          </p:nvPr>
        </p:nvSpPr>
        <p:spPr>
          <a:xfrm>
            <a:off x="855673" y="1224234"/>
            <a:ext cx="7938898" cy="4299942"/>
          </a:xfrm>
        </p:spPr>
        <p:txBody>
          <a:bodyPr>
            <a:noAutofit/>
          </a:bodyPr>
          <a:lstStyle/>
          <a:p>
            <a:r>
              <a:rPr lang="en-US" sz="1600" dirty="0" err="1" smtClean="0"/>
              <a:t>Dalkir</a:t>
            </a:r>
            <a:r>
              <a:rPr lang="en-US" sz="1600" dirty="0" smtClean="0"/>
              <a:t> (2011) emphasize three knowledge activities/processes, similar to the ones by </a:t>
            </a:r>
            <a:r>
              <a:rPr lang="en-US" sz="1600" dirty="0" err="1" smtClean="0"/>
              <a:t>Alavi</a:t>
            </a:r>
            <a:r>
              <a:rPr lang="en-US" sz="1600" dirty="0" smtClean="0"/>
              <a:t> &amp; </a:t>
            </a:r>
            <a:r>
              <a:rPr lang="en-US" sz="1600" dirty="0" err="1" smtClean="0"/>
              <a:t>Leidner</a:t>
            </a:r>
            <a:r>
              <a:rPr lang="en-US" sz="1600" dirty="0" smtClean="0"/>
              <a:t> (2001)</a:t>
            </a:r>
          </a:p>
          <a:p>
            <a:endParaRPr lang="sv-SE" sz="1500" dirty="0"/>
          </a:p>
          <a:p>
            <a:pPr lvl="1">
              <a:buNone/>
            </a:pPr>
            <a:r>
              <a:rPr lang="sv-SE" sz="1500" dirty="0"/>
              <a:t> </a:t>
            </a:r>
          </a:p>
        </p:txBody>
      </p:sp>
      <p:sp>
        <p:nvSpPr>
          <p:cNvPr id="5" name="TextBox 4"/>
          <p:cNvSpPr txBox="1"/>
          <p:nvPr/>
        </p:nvSpPr>
        <p:spPr>
          <a:xfrm>
            <a:off x="752345" y="4469072"/>
            <a:ext cx="8145554" cy="761747"/>
          </a:xfrm>
          <a:prstGeom prst="rect">
            <a:avLst/>
          </a:prstGeom>
          <a:noFill/>
        </p:spPr>
        <p:txBody>
          <a:bodyPr wrap="square" rtlCol="0">
            <a:spAutoFit/>
          </a:bodyPr>
          <a:lstStyle/>
          <a:p>
            <a:r>
              <a:rPr lang="en-US" sz="1500" dirty="0"/>
              <a:t>[</a:t>
            </a:r>
            <a:r>
              <a:rPr lang="en-US" sz="1500" dirty="0" err="1"/>
              <a:t>Alavi</a:t>
            </a:r>
            <a:r>
              <a:rPr lang="en-US" sz="1500" dirty="0"/>
              <a:t>, M. and </a:t>
            </a:r>
            <a:r>
              <a:rPr lang="en-US" sz="1500" dirty="0" err="1"/>
              <a:t>Leidner</a:t>
            </a:r>
            <a:r>
              <a:rPr lang="en-US" sz="1500" dirty="0"/>
              <a:t>, D.E. (2001). Review: Knowledge management and knowledge management systems: Conceptual foundations and research issues. MIS Quarterly, 25, (1), 107-136.]</a:t>
            </a:r>
          </a:p>
          <a:p>
            <a:endParaRPr lang="sv-SE" sz="1350" dirty="0"/>
          </a:p>
        </p:txBody>
      </p:sp>
      <p:sp>
        <p:nvSpPr>
          <p:cNvPr id="4" name="Rectangle 3"/>
          <p:cNvSpPr/>
          <p:nvPr/>
        </p:nvSpPr>
        <p:spPr>
          <a:xfrm>
            <a:off x="1737927" y="2623721"/>
            <a:ext cx="1786758" cy="4624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6" name="TextBox 5"/>
          <p:cNvSpPr txBox="1"/>
          <p:nvPr/>
        </p:nvSpPr>
        <p:spPr>
          <a:xfrm>
            <a:off x="1874560" y="2593339"/>
            <a:ext cx="1828801" cy="523220"/>
          </a:xfrm>
          <a:prstGeom prst="rect">
            <a:avLst/>
          </a:prstGeom>
          <a:noFill/>
        </p:spPr>
        <p:txBody>
          <a:bodyPr wrap="square" rtlCol="0">
            <a:spAutoFit/>
          </a:bodyPr>
          <a:lstStyle/>
          <a:p>
            <a:r>
              <a:rPr lang="sv-SE" sz="1400" dirty="0" smtClean="0"/>
              <a:t>Knowledge capture and/or creation</a:t>
            </a:r>
            <a:endParaRPr lang="sv-SE" sz="1400" dirty="0"/>
          </a:p>
        </p:txBody>
      </p:sp>
      <p:sp>
        <p:nvSpPr>
          <p:cNvPr id="7" name="Rectangle 6"/>
          <p:cNvSpPr/>
          <p:nvPr/>
        </p:nvSpPr>
        <p:spPr>
          <a:xfrm>
            <a:off x="5120965" y="2593339"/>
            <a:ext cx="1786758" cy="4624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8" name="TextBox 7"/>
          <p:cNvSpPr txBox="1"/>
          <p:nvPr/>
        </p:nvSpPr>
        <p:spPr>
          <a:xfrm>
            <a:off x="5257598" y="2562957"/>
            <a:ext cx="1828801" cy="523220"/>
          </a:xfrm>
          <a:prstGeom prst="rect">
            <a:avLst/>
          </a:prstGeom>
          <a:noFill/>
        </p:spPr>
        <p:txBody>
          <a:bodyPr wrap="square" rtlCol="0">
            <a:spAutoFit/>
          </a:bodyPr>
          <a:lstStyle/>
          <a:p>
            <a:r>
              <a:rPr lang="sv-SE" sz="1400" dirty="0" smtClean="0"/>
              <a:t>Knowledge sharing and dissemination</a:t>
            </a:r>
            <a:endParaRPr lang="sv-SE" sz="1400" dirty="0"/>
          </a:p>
        </p:txBody>
      </p:sp>
      <p:sp>
        <p:nvSpPr>
          <p:cNvPr id="9" name="Rectangle 8"/>
          <p:cNvSpPr/>
          <p:nvPr/>
        </p:nvSpPr>
        <p:spPr>
          <a:xfrm>
            <a:off x="3545707" y="3682877"/>
            <a:ext cx="1786758" cy="4624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0" name="TextBox 9"/>
          <p:cNvSpPr txBox="1"/>
          <p:nvPr/>
        </p:nvSpPr>
        <p:spPr>
          <a:xfrm>
            <a:off x="3524685" y="3652495"/>
            <a:ext cx="1828801" cy="523220"/>
          </a:xfrm>
          <a:prstGeom prst="rect">
            <a:avLst/>
          </a:prstGeom>
          <a:noFill/>
        </p:spPr>
        <p:txBody>
          <a:bodyPr wrap="square" rtlCol="0">
            <a:spAutoFit/>
          </a:bodyPr>
          <a:lstStyle/>
          <a:p>
            <a:r>
              <a:rPr lang="sv-SE" sz="1400" dirty="0" smtClean="0"/>
              <a:t>Knowledge acquisition and appliction</a:t>
            </a:r>
            <a:endParaRPr lang="sv-SE" sz="1400" dirty="0"/>
          </a:p>
        </p:txBody>
      </p:sp>
      <p:sp>
        <p:nvSpPr>
          <p:cNvPr id="11" name="Curved Left Arrow 10"/>
          <p:cNvSpPr/>
          <p:nvPr/>
        </p:nvSpPr>
        <p:spPr>
          <a:xfrm rot="16200000">
            <a:off x="4214310" y="1947639"/>
            <a:ext cx="300470" cy="105169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  </a:t>
            </a:r>
          </a:p>
        </p:txBody>
      </p:sp>
      <p:sp>
        <p:nvSpPr>
          <p:cNvPr id="12" name="Curved Left Arrow 11"/>
          <p:cNvSpPr/>
          <p:nvPr/>
        </p:nvSpPr>
        <p:spPr>
          <a:xfrm rot="1608914">
            <a:off x="5864109" y="3245931"/>
            <a:ext cx="300470" cy="77171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  </a:t>
            </a:r>
          </a:p>
        </p:txBody>
      </p:sp>
      <p:sp>
        <p:nvSpPr>
          <p:cNvPr id="13" name="Curved Left Arrow 12"/>
          <p:cNvSpPr/>
          <p:nvPr/>
        </p:nvSpPr>
        <p:spPr>
          <a:xfrm rot="7486083">
            <a:off x="2517502" y="3327401"/>
            <a:ext cx="300470" cy="77171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  </a:t>
            </a:r>
          </a:p>
        </p:txBody>
      </p:sp>
      <p:sp>
        <p:nvSpPr>
          <p:cNvPr id="14" name="TextBox 13"/>
          <p:cNvSpPr txBox="1"/>
          <p:nvPr/>
        </p:nvSpPr>
        <p:spPr>
          <a:xfrm>
            <a:off x="3968612" y="2516395"/>
            <a:ext cx="726481" cy="338554"/>
          </a:xfrm>
          <a:prstGeom prst="rect">
            <a:avLst/>
          </a:prstGeom>
          <a:noFill/>
        </p:spPr>
        <p:txBody>
          <a:bodyPr wrap="none" rtlCol="0">
            <a:spAutoFit/>
          </a:bodyPr>
          <a:lstStyle/>
          <a:p>
            <a:r>
              <a:rPr lang="sv-SE" sz="1600" dirty="0" smtClean="0"/>
              <a:t>Assess</a:t>
            </a:r>
            <a:endParaRPr lang="sv-SE" sz="1600" dirty="0"/>
          </a:p>
        </p:txBody>
      </p:sp>
      <p:sp>
        <p:nvSpPr>
          <p:cNvPr id="15" name="TextBox 14"/>
          <p:cNvSpPr txBox="1"/>
          <p:nvPr/>
        </p:nvSpPr>
        <p:spPr>
          <a:xfrm>
            <a:off x="4826122" y="3384074"/>
            <a:ext cx="1309974" cy="338554"/>
          </a:xfrm>
          <a:prstGeom prst="rect">
            <a:avLst/>
          </a:prstGeom>
          <a:noFill/>
        </p:spPr>
        <p:txBody>
          <a:bodyPr wrap="none" rtlCol="0">
            <a:spAutoFit/>
          </a:bodyPr>
          <a:lstStyle/>
          <a:p>
            <a:r>
              <a:rPr lang="sv-SE" sz="1600" dirty="0" smtClean="0"/>
              <a:t>Contextualize</a:t>
            </a:r>
            <a:endParaRPr lang="sv-SE" sz="1600" dirty="0"/>
          </a:p>
        </p:txBody>
      </p:sp>
      <p:sp>
        <p:nvSpPr>
          <p:cNvPr id="16" name="TextBox 15"/>
          <p:cNvSpPr txBox="1"/>
          <p:nvPr/>
        </p:nvSpPr>
        <p:spPr>
          <a:xfrm>
            <a:off x="2600484" y="3367946"/>
            <a:ext cx="796115" cy="338554"/>
          </a:xfrm>
          <a:prstGeom prst="rect">
            <a:avLst/>
          </a:prstGeom>
          <a:noFill/>
        </p:spPr>
        <p:txBody>
          <a:bodyPr wrap="none" rtlCol="0">
            <a:spAutoFit/>
          </a:bodyPr>
          <a:lstStyle/>
          <a:p>
            <a:r>
              <a:rPr lang="sv-SE" sz="1600" dirty="0" smtClean="0"/>
              <a:t>Update</a:t>
            </a:r>
            <a:endParaRPr lang="sv-SE" sz="1600" dirty="0"/>
          </a:p>
        </p:txBody>
      </p:sp>
    </p:spTree>
    <p:extLst>
      <p:ext uri="{BB962C8B-B14F-4D97-AF65-F5344CB8AC3E}">
        <p14:creationId xmlns:p14="http://schemas.microsoft.com/office/powerpoint/2010/main" val="337180723"/>
      </p:ext>
    </p:extLst>
  </p:cSld>
  <p:clrMapOvr>
    <a:masterClrMapping/>
  </p:clrMapOvr>
  <mc:AlternateContent xmlns:mc="http://schemas.openxmlformats.org/markup-compatibility/2006" xmlns:p14="http://schemas.microsoft.com/office/powerpoint/2010/main">
    <mc:Choice Requires="p14">
      <p:transition spd="slow" p14:dur="2000" advTm="23246"/>
    </mc:Choice>
    <mc:Fallback xmlns="">
      <p:transition spd="slow" advTm="23246"/>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Knowledge processes – </a:t>
            </a:r>
            <a:r>
              <a:rPr lang="en-US" sz="2400" dirty="0" err="1" smtClean="0"/>
              <a:t>Alavi</a:t>
            </a:r>
            <a:r>
              <a:rPr lang="en-US" sz="2400" dirty="0" smtClean="0"/>
              <a:t> &amp; </a:t>
            </a:r>
            <a:r>
              <a:rPr lang="en-US" sz="2400" dirty="0" err="1" smtClean="0"/>
              <a:t>Leidner</a:t>
            </a:r>
            <a:endParaRPr lang="sv-SE" sz="2400" dirty="0"/>
          </a:p>
        </p:txBody>
      </p:sp>
      <p:sp>
        <p:nvSpPr>
          <p:cNvPr id="3" name="Content Placeholder 2"/>
          <p:cNvSpPr>
            <a:spLocks noGrp="1"/>
          </p:cNvSpPr>
          <p:nvPr>
            <p:ph idx="1"/>
          </p:nvPr>
        </p:nvSpPr>
        <p:spPr>
          <a:xfrm>
            <a:off x="855673" y="1224234"/>
            <a:ext cx="7938898" cy="4299942"/>
          </a:xfrm>
        </p:spPr>
        <p:txBody>
          <a:bodyPr>
            <a:noAutofit/>
          </a:bodyPr>
          <a:lstStyle/>
          <a:p>
            <a:r>
              <a:rPr lang="en-US" sz="1600" dirty="0" smtClean="0"/>
              <a:t>Knowledge capture and/or creation</a:t>
            </a:r>
          </a:p>
          <a:p>
            <a:r>
              <a:rPr lang="en-US" sz="1600" dirty="0" smtClean="0"/>
              <a:t>Knowledge storage and retrieval</a:t>
            </a:r>
          </a:p>
          <a:p>
            <a:r>
              <a:rPr lang="en-US" sz="1600" dirty="0" smtClean="0"/>
              <a:t>Knowledge acquisition and application</a:t>
            </a:r>
            <a:endParaRPr lang="sv-SE" sz="1500" dirty="0"/>
          </a:p>
          <a:p>
            <a:pPr lvl="1">
              <a:buNone/>
            </a:pPr>
            <a:r>
              <a:rPr lang="sv-SE" sz="1500" dirty="0"/>
              <a:t> </a:t>
            </a:r>
          </a:p>
        </p:txBody>
      </p:sp>
      <p:sp>
        <p:nvSpPr>
          <p:cNvPr id="5" name="TextBox 4"/>
          <p:cNvSpPr txBox="1"/>
          <p:nvPr/>
        </p:nvSpPr>
        <p:spPr>
          <a:xfrm>
            <a:off x="752345" y="4469072"/>
            <a:ext cx="8145554" cy="761747"/>
          </a:xfrm>
          <a:prstGeom prst="rect">
            <a:avLst/>
          </a:prstGeom>
          <a:noFill/>
        </p:spPr>
        <p:txBody>
          <a:bodyPr wrap="square" rtlCol="0">
            <a:spAutoFit/>
          </a:bodyPr>
          <a:lstStyle/>
          <a:p>
            <a:r>
              <a:rPr lang="en-US" sz="1500" dirty="0"/>
              <a:t>[</a:t>
            </a:r>
            <a:r>
              <a:rPr lang="en-US" sz="1500" dirty="0" err="1"/>
              <a:t>Alavi</a:t>
            </a:r>
            <a:r>
              <a:rPr lang="en-US" sz="1500" dirty="0"/>
              <a:t>, M. and </a:t>
            </a:r>
            <a:r>
              <a:rPr lang="en-US" sz="1500" dirty="0" err="1"/>
              <a:t>Leidner</a:t>
            </a:r>
            <a:r>
              <a:rPr lang="en-US" sz="1500" dirty="0"/>
              <a:t>, D.E. (2001). Review: Knowledge management and knowledge management systems: Conceptual foundations and research issues. MIS Quarterly, 25, (1), 107-136.]</a:t>
            </a:r>
          </a:p>
          <a:p>
            <a:endParaRPr lang="sv-SE" sz="1350" dirty="0"/>
          </a:p>
        </p:txBody>
      </p:sp>
    </p:spTree>
    <p:extLst>
      <p:ext uri="{BB962C8B-B14F-4D97-AF65-F5344CB8AC3E}">
        <p14:creationId xmlns:p14="http://schemas.microsoft.com/office/powerpoint/2010/main" val="650816470"/>
      </p:ext>
    </p:extLst>
  </p:cSld>
  <p:clrMapOvr>
    <a:masterClrMapping/>
  </p:clrMapOvr>
  <mc:AlternateContent xmlns:mc="http://schemas.openxmlformats.org/markup-compatibility/2006" xmlns:p14="http://schemas.microsoft.com/office/powerpoint/2010/main">
    <mc:Choice Requires="p14">
      <p:transition spd="slow" p14:dur="2000" advTm="23246"/>
    </mc:Choice>
    <mc:Fallback xmlns="">
      <p:transition spd="slow" advTm="23246"/>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Knowledge processes – </a:t>
            </a:r>
            <a:r>
              <a:rPr lang="en-US" sz="2400" dirty="0" err="1" smtClean="0"/>
              <a:t>Alavi</a:t>
            </a:r>
            <a:r>
              <a:rPr lang="en-US" sz="2400" dirty="0" smtClean="0"/>
              <a:t> &amp; </a:t>
            </a:r>
            <a:r>
              <a:rPr lang="en-US" sz="2400" dirty="0" err="1" smtClean="0"/>
              <a:t>Leidner</a:t>
            </a:r>
            <a:endParaRPr lang="sv-SE" sz="2400" dirty="0"/>
          </a:p>
        </p:txBody>
      </p:sp>
      <p:sp>
        <p:nvSpPr>
          <p:cNvPr id="3" name="Content Placeholder 2"/>
          <p:cNvSpPr>
            <a:spLocks noGrp="1"/>
          </p:cNvSpPr>
          <p:nvPr>
            <p:ph idx="1"/>
          </p:nvPr>
        </p:nvSpPr>
        <p:spPr>
          <a:xfrm>
            <a:off x="855673" y="1224234"/>
            <a:ext cx="7938898" cy="4299942"/>
          </a:xfrm>
        </p:spPr>
        <p:txBody>
          <a:bodyPr>
            <a:noAutofit/>
          </a:bodyPr>
          <a:lstStyle/>
          <a:p>
            <a:r>
              <a:rPr lang="en-US" sz="1600" dirty="0" err="1"/>
              <a:t>Alavi</a:t>
            </a:r>
            <a:r>
              <a:rPr lang="en-US" sz="1600" dirty="0"/>
              <a:t> &amp; </a:t>
            </a:r>
            <a:r>
              <a:rPr lang="en-US" sz="1600" dirty="0" err="1" smtClean="0"/>
              <a:t>Leidner</a:t>
            </a:r>
            <a:r>
              <a:rPr lang="en-US" sz="1600" dirty="0" smtClean="0"/>
              <a:t> (2001) emphasize the three knowledge activities/processes for categorizing four different types of tools</a:t>
            </a:r>
          </a:p>
          <a:p>
            <a:pPr lvl="1">
              <a:buNone/>
            </a:pPr>
            <a:r>
              <a:rPr lang="sv-SE" sz="1500" dirty="0" smtClean="0"/>
              <a:t> </a:t>
            </a:r>
            <a:endParaRPr lang="sv-SE" sz="1500" dirty="0"/>
          </a:p>
        </p:txBody>
      </p:sp>
      <p:sp>
        <p:nvSpPr>
          <p:cNvPr id="6" name="Rectangle 5"/>
          <p:cNvSpPr/>
          <p:nvPr/>
        </p:nvSpPr>
        <p:spPr>
          <a:xfrm>
            <a:off x="1283344" y="2194393"/>
            <a:ext cx="1786758" cy="4624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7" name="TextBox 6"/>
          <p:cNvSpPr txBox="1"/>
          <p:nvPr/>
        </p:nvSpPr>
        <p:spPr>
          <a:xfrm>
            <a:off x="1312511" y="2232068"/>
            <a:ext cx="1828801" cy="307777"/>
          </a:xfrm>
          <a:prstGeom prst="rect">
            <a:avLst/>
          </a:prstGeom>
          <a:noFill/>
        </p:spPr>
        <p:txBody>
          <a:bodyPr wrap="square" rtlCol="0">
            <a:spAutoFit/>
          </a:bodyPr>
          <a:lstStyle/>
          <a:p>
            <a:r>
              <a:rPr lang="sv-SE" sz="1400" dirty="0" smtClean="0"/>
              <a:t>Knowledge creation</a:t>
            </a:r>
            <a:endParaRPr lang="sv-SE" sz="1400" dirty="0"/>
          </a:p>
        </p:txBody>
      </p:sp>
      <p:sp>
        <p:nvSpPr>
          <p:cNvPr id="8" name="Rectangle 7"/>
          <p:cNvSpPr/>
          <p:nvPr/>
        </p:nvSpPr>
        <p:spPr>
          <a:xfrm>
            <a:off x="3170479" y="2193245"/>
            <a:ext cx="1786758" cy="4624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9" name="TextBox 8"/>
          <p:cNvSpPr txBox="1"/>
          <p:nvPr/>
        </p:nvSpPr>
        <p:spPr>
          <a:xfrm>
            <a:off x="3307112" y="2162863"/>
            <a:ext cx="1828801" cy="523220"/>
          </a:xfrm>
          <a:prstGeom prst="rect">
            <a:avLst/>
          </a:prstGeom>
          <a:noFill/>
        </p:spPr>
        <p:txBody>
          <a:bodyPr wrap="square" rtlCol="0">
            <a:spAutoFit/>
          </a:bodyPr>
          <a:lstStyle/>
          <a:p>
            <a:r>
              <a:rPr lang="sv-SE" sz="1400" dirty="0" smtClean="0"/>
              <a:t>Knowledge storage and retrieval</a:t>
            </a:r>
            <a:endParaRPr lang="sv-SE" sz="1400" dirty="0"/>
          </a:p>
        </p:txBody>
      </p:sp>
      <p:sp>
        <p:nvSpPr>
          <p:cNvPr id="10" name="Rectangle 9"/>
          <p:cNvSpPr/>
          <p:nvPr/>
        </p:nvSpPr>
        <p:spPr>
          <a:xfrm>
            <a:off x="5078636" y="2197723"/>
            <a:ext cx="1786758" cy="4624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1" name="TextBox 10"/>
          <p:cNvSpPr txBox="1"/>
          <p:nvPr/>
        </p:nvSpPr>
        <p:spPr>
          <a:xfrm>
            <a:off x="5057614" y="2262507"/>
            <a:ext cx="1828801" cy="307777"/>
          </a:xfrm>
          <a:prstGeom prst="rect">
            <a:avLst/>
          </a:prstGeom>
          <a:noFill/>
        </p:spPr>
        <p:txBody>
          <a:bodyPr wrap="square" rtlCol="0">
            <a:spAutoFit/>
          </a:bodyPr>
          <a:lstStyle/>
          <a:p>
            <a:r>
              <a:rPr lang="sv-SE" sz="1400" dirty="0" smtClean="0"/>
              <a:t>Knowledge transfer</a:t>
            </a:r>
            <a:endParaRPr lang="sv-SE" sz="1400" dirty="0"/>
          </a:p>
        </p:txBody>
      </p:sp>
      <p:sp>
        <p:nvSpPr>
          <p:cNvPr id="18" name="Rectangle 17"/>
          <p:cNvSpPr/>
          <p:nvPr/>
        </p:nvSpPr>
        <p:spPr>
          <a:xfrm>
            <a:off x="6986792" y="2203092"/>
            <a:ext cx="1786758" cy="4624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9" name="TextBox 18"/>
          <p:cNvSpPr txBox="1"/>
          <p:nvPr/>
        </p:nvSpPr>
        <p:spPr>
          <a:xfrm>
            <a:off x="6965770" y="2267876"/>
            <a:ext cx="1828801" cy="307777"/>
          </a:xfrm>
          <a:prstGeom prst="rect">
            <a:avLst/>
          </a:prstGeom>
          <a:noFill/>
        </p:spPr>
        <p:txBody>
          <a:bodyPr wrap="square" rtlCol="0">
            <a:spAutoFit/>
          </a:bodyPr>
          <a:lstStyle/>
          <a:p>
            <a:r>
              <a:rPr lang="sv-SE" sz="1400" dirty="0" smtClean="0"/>
              <a:t>Knowledge application</a:t>
            </a:r>
            <a:endParaRPr lang="sv-SE" sz="1400" dirty="0"/>
          </a:p>
        </p:txBody>
      </p:sp>
      <p:sp>
        <p:nvSpPr>
          <p:cNvPr id="13" name="TextBox 12"/>
          <p:cNvSpPr txBox="1"/>
          <p:nvPr/>
        </p:nvSpPr>
        <p:spPr>
          <a:xfrm>
            <a:off x="188720" y="2194036"/>
            <a:ext cx="1111503" cy="461665"/>
          </a:xfrm>
          <a:prstGeom prst="rect">
            <a:avLst/>
          </a:prstGeom>
          <a:noFill/>
        </p:spPr>
        <p:txBody>
          <a:bodyPr wrap="square" rtlCol="0">
            <a:spAutoFit/>
          </a:bodyPr>
          <a:lstStyle/>
          <a:p>
            <a:r>
              <a:rPr lang="en-US" sz="1200" dirty="0" err="1"/>
              <a:t>Alavi</a:t>
            </a:r>
            <a:r>
              <a:rPr lang="en-US" sz="1200" dirty="0"/>
              <a:t> &amp; </a:t>
            </a:r>
            <a:r>
              <a:rPr lang="en-US" sz="1200" dirty="0" err="1"/>
              <a:t>Leidner</a:t>
            </a:r>
            <a:r>
              <a:rPr lang="en-US" sz="1200" dirty="0"/>
              <a:t> (2001)</a:t>
            </a:r>
            <a:endParaRPr lang="sv-SE" sz="1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959" y="2924053"/>
            <a:ext cx="5784158" cy="207887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12" name="Straight Connector 11"/>
          <p:cNvCxnSpPr/>
          <p:nvPr/>
        </p:nvCxnSpPr>
        <p:spPr>
          <a:xfrm flipH="1" flipV="1">
            <a:off x="2879834" y="2434320"/>
            <a:ext cx="557049" cy="939885"/>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flipV="1">
            <a:off x="5456118" y="2539845"/>
            <a:ext cx="0" cy="834360"/>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flipV="1">
            <a:off x="5339255" y="2570284"/>
            <a:ext cx="2921876" cy="213835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5879764"/>
      </p:ext>
    </p:extLst>
  </p:cSld>
  <p:clrMapOvr>
    <a:masterClrMapping/>
  </p:clrMapOvr>
  <mc:AlternateContent xmlns:mc="http://schemas.openxmlformats.org/markup-compatibility/2006" xmlns:p14="http://schemas.microsoft.com/office/powerpoint/2010/main">
    <mc:Choice Requires="p14">
      <p:transition spd="slow" p14:dur="2000" advTm="23246"/>
    </mc:Choice>
    <mc:Fallback xmlns="">
      <p:transition spd="slow" advTm="23246"/>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036" y="607135"/>
            <a:ext cx="6850800" cy="596700"/>
          </a:xfrm>
        </p:spPr>
        <p:txBody>
          <a:bodyPr>
            <a:normAutofit/>
          </a:bodyPr>
          <a:lstStyle/>
          <a:p>
            <a:r>
              <a:rPr lang="en-US" sz="2400" dirty="0" smtClean="0"/>
              <a:t>Comparing knowledge processes</a:t>
            </a:r>
            <a:endParaRPr lang="sv-SE" sz="2400" dirty="0"/>
          </a:p>
        </p:txBody>
      </p:sp>
      <p:sp>
        <p:nvSpPr>
          <p:cNvPr id="3" name="Content Placeholder 2"/>
          <p:cNvSpPr>
            <a:spLocks noGrp="1"/>
          </p:cNvSpPr>
          <p:nvPr>
            <p:ph idx="1"/>
          </p:nvPr>
        </p:nvSpPr>
        <p:spPr>
          <a:xfrm>
            <a:off x="398529" y="1387252"/>
            <a:ext cx="8593127" cy="4299942"/>
          </a:xfrm>
        </p:spPr>
        <p:txBody>
          <a:bodyPr>
            <a:noAutofit/>
          </a:bodyPr>
          <a:lstStyle/>
          <a:p>
            <a:r>
              <a:rPr lang="en-US" sz="1600" dirty="0"/>
              <a:t>Comparing </a:t>
            </a:r>
            <a:r>
              <a:rPr lang="en-US" sz="1600" dirty="0" smtClean="0"/>
              <a:t>knowledge processes of </a:t>
            </a:r>
            <a:r>
              <a:rPr lang="en-US" sz="1600" dirty="0" err="1" smtClean="0"/>
              <a:t>Alavi</a:t>
            </a:r>
            <a:r>
              <a:rPr lang="en-US" sz="1600" dirty="0" smtClean="0"/>
              <a:t> </a:t>
            </a:r>
            <a:r>
              <a:rPr lang="en-US" sz="1600" dirty="0"/>
              <a:t>&amp; </a:t>
            </a:r>
            <a:r>
              <a:rPr lang="en-US" sz="1600" dirty="0" err="1"/>
              <a:t>Leidner</a:t>
            </a:r>
            <a:r>
              <a:rPr lang="en-US" sz="1600" dirty="0"/>
              <a:t> (2001</a:t>
            </a:r>
            <a:r>
              <a:rPr lang="en-US" sz="1600" dirty="0" smtClean="0"/>
              <a:t>) and </a:t>
            </a:r>
            <a:r>
              <a:rPr lang="en-US" sz="1600" dirty="0" err="1" smtClean="0"/>
              <a:t>Dalkir</a:t>
            </a:r>
            <a:r>
              <a:rPr lang="en-US" sz="1600" dirty="0" smtClean="0"/>
              <a:t> (2011)</a:t>
            </a:r>
            <a:endParaRPr lang="sv-SE" sz="1500" dirty="0"/>
          </a:p>
          <a:p>
            <a:pPr lvl="1">
              <a:buNone/>
            </a:pPr>
            <a:r>
              <a:rPr lang="sv-SE" sz="1500" dirty="0"/>
              <a:t> </a:t>
            </a:r>
          </a:p>
        </p:txBody>
      </p:sp>
      <p:sp>
        <p:nvSpPr>
          <p:cNvPr id="4" name="Rectangle 3"/>
          <p:cNvSpPr/>
          <p:nvPr/>
        </p:nvSpPr>
        <p:spPr>
          <a:xfrm>
            <a:off x="1737927" y="2623721"/>
            <a:ext cx="1786758" cy="4624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6" name="TextBox 5"/>
          <p:cNvSpPr txBox="1"/>
          <p:nvPr/>
        </p:nvSpPr>
        <p:spPr>
          <a:xfrm>
            <a:off x="1874560" y="2593339"/>
            <a:ext cx="1828801" cy="523220"/>
          </a:xfrm>
          <a:prstGeom prst="rect">
            <a:avLst/>
          </a:prstGeom>
          <a:noFill/>
        </p:spPr>
        <p:txBody>
          <a:bodyPr wrap="square" rtlCol="0">
            <a:spAutoFit/>
          </a:bodyPr>
          <a:lstStyle/>
          <a:p>
            <a:r>
              <a:rPr lang="sv-SE" sz="1400" dirty="0" smtClean="0"/>
              <a:t>Knowledge capture and/or creation</a:t>
            </a:r>
            <a:endParaRPr lang="sv-SE" sz="1400" dirty="0"/>
          </a:p>
        </p:txBody>
      </p:sp>
      <p:sp>
        <p:nvSpPr>
          <p:cNvPr id="7" name="Rectangle 6"/>
          <p:cNvSpPr/>
          <p:nvPr/>
        </p:nvSpPr>
        <p:spPr>
          <a:xfrm>
            <a:off x="5120965" y="2593339"/>
            <a:ext cx="1786758" cy="4624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8" name="TextBox 7"/>
          <p:cNvSpPr txBox="1"/>
          <p:nvPr/>
        </p:nvSpPr>
        <p:spPr>
          <a:xfrm>
            <a:off x="5257598" y="2562957"/>
            <a:ext cx="1828801" cy="523220"/>
          </a:xfrm>
          <a:prstGeom prst="rect">
            <a:avLst/>
          </a:prstGeom>
          <a:noFill/>
        </p:spPr>
        <p:txBody>
          <a:bodyPr wrap="square" rtlCol="0">
            <a:spAutoFit/>
          </a:bodyPr>
          <a:lstStyle/>
          <a:p>
            <a:r>
              <a:rPr lang="sv-SE" sz="1400" dirty="0" smtClean="0"/>
              <a:t>Knowledge sharing and dissemination</a:t>
            </a:r>
            <a:endParaRPr lang="sv-SE" sz="1400" dirty="0"/>
          </a:p>
        </p:txBody>
      </p:sp>
      <p:sp>
        <p:nvSpPr>
          <p:cNvPr id="9" name="Rectangle 8"/>
          <p:cNvSpPr/>
          <p:nvPr/>
        </p:nvSpPr>
        <p:spPr>
          <a:xfrm>
            <a:off x="3545707" y="4050735"/>
            <a:ext cx="1786758" cy="4624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1" name="Curved Left Arrow 10"/>
          <p:cNvSpPr/>
          <p:nvPr/>
        </p:nvSpPr>
        <p:spPr>
          <a:xfrm rot="16200000">
            <a:off x="4214310" y="1947639"/>
            <a:ext cx="300470" cy="105169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  </a:t>
            </a:r>
          </a:p>
        </p:txBody>
      </p:sp>
      <p:sp>
        <p:nvSpPr>
          <p:cNvPr id="12" name="Curved Left Arrow 11"/>
          <p:cNvSpPr/>
          <p:nvPr/>
        </p:nvSpPr>
        <p:spPr>
          <a:xfrm rot="1608914">
            <a:off x="5864109" y="3245931"/>
            <a:ext cx="300470" cy="77171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  </a:t>
            </a:r>
          </a:p>
        </p:txBody>
      </p:sp>
      <p:sp>
        <p:nvSpPr>
          <p:cNvPr id="13" name="Curved Left Arrow 12"/>
          <p:cNvSpPr/>
          <p:nvPr/>
        </p:nvSpPr>
        <p:spPr>
          <a:xfrm rot="7486083">
            <a:off x="2517502" y="3327401"/>
            <a:ext cx="300470" cy="77171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  </a:t>
            </a:r>
          </a:p>
        </p:txBody>
      </p:sp>
      <p:sp>
        <p:nvSpPr>
          <p:cNvPr id="17" name="Rectangle 16"/>
          <p:cNvSpPr/>
          <p:nvPr/>
        </p:nvSpPr>
        <p:spPr>
          <a:xfrm>
            <a:off x="1387258" y="2166837"/>
            <a:ext cx="1786758" cy="4624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8" name="TextBox 17"/>
          <p:cNvSpPr txBox="1"/>
          <p:nvPr/>
        </p:nvSpPr>
        <p:spPr>
          <a:xfrm>
            <a:off x="1416425" y="2204512"/>
            <a:ext cx="1828801" cy="307777"/>
          </a:xfrm>
          <a:prstGeom prst="rect">
            <a:avLst/>
          </a:prstGeom>
          <a:noFill/>
        </p:spPr>
        <p:txBody>
          <a:bodyPr wrap="square" rtlCol="0">
            <a:spAutoFit/>
          </a:bodyPr>
          <a:lstStyle/>
          <a:p>
            <a:r>
              <a:rPr lang="sv-SE" sz="1400" dirty="0" smtClean="0"/>
              <a:t>Knowledge creation</a:t>
            </a:r>
            <a:endParaRPr lang="sv-SE" sz="1400" dirty="0"/>
          </a:p>
        </p:txBody>
      </p:sp>
      <p:sp>
        <p:nvSpPr>
          <p:cNvPr id="21" name="Rectangle 20"/>
          <p:cNvSpPr/>
          <p:nvPr/>
        </p:nvSpPr>
        <p:spPr>
          <a:xfrm>
            <a:off x="6021755" y="2119157"/>
            <a:ext cx="1786758" cy="4624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2" name="TextBox 21"/>
          <p:cNvSpPr txBox="1"/>
          <p:nvPr/>
        </p:nvSpPr>
        <p:spPr>
          <a:xfrm>
            <a:off x="6158388" y="2088775"/>
            <a:ext cx="1828801" cy="523220"/>
          </a:xfrm>
          <a:prstGeom prst="rect">
            <a:avLst/>
          </a:prstGeom>
          <a:noFill/>
        </p:spPr>
        <p:txBody>
          <a:bodyPr wrap="square" rtlCol="0">
            <a:spAutoFit/>
          </a:bodyPr>
          <a:lstStyle/>
          <a:p>
            <a:r>
              <a:rPr lang="sv-SE" sz="1400" dirty="0" smtClean="0"/>
              <a:t>Knowledge storage and retrieval</a:t>
            </a:r>
            <a:endParaRPr lang="sv-SE" sz="1400" dirty="0"/>
          </a:p>
        </p:txBody>
      </p:sp>
      <p:sp>
        <p:nvSpPr>
          <p:cNvPr id="23" name="Rectangle 22"/>
          <p:cNvSpPr/>
          <p:nvPr/>
        </p:nvSpPr>
        <p:spPr>
          <a:xfrm>
            <a:off x="3103634" y="4512676"/>
            <a:ext cx="1786758" cy="4624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4" name="TextBox 23"/>
          <p:cNvSpPr txBox="1"/>
          <p:nvPr/>
        </p:nvSpPr>
        <p:spPr>
          <a:xfrm>
            <a:off x="3524685" y="4117123"/>
            <a:ext cx="1828801" cy="307777"/>
          </a:xfrm>
          <a:prstGeom prst="rect">
            <a:avLst/>
          </a:prstGeom>
          <a:noFill/>
        </p:spPr>
        <p:txBody>
          <a:bodyPr wrap="square" rtlCol="0">
            <a:spAutoFit/>
          </a:bodyPr>
          <a:lstStyle/>
          <a:p>
            <a:r>
              <a:rPr lang="sv-SE" sz="1400" dirty="0" smtClean="0"/>
              <a:t>Knowledge appliction</a:t>
            </a:r>
            <a:endParaRPr lang="sv-SE" sz="1400" dirty="0"/>
          </a:p>
        </p:txBody>
      </p:sp>
      <p:sp>
        <p:nvSpPr>
          <p:cNvPr id="25" name="TextBox 24"/>
          <p:cNvSpPr txBox="1"/>
          <p:nvPr/>
        </p:nvSpPr>
        <p:spPr>
          <a:xfrm>
            <a:off x="285062" y="2092417"/>
            <a:ext cx="1111503" cy="461665"/>
          </a:xfrm>
          <a:prstGeom prst="rect">
            <a:avLst/>
          </a:prstGeom>
          <a:noFill/>
        </p:spPr>
        <p:txBody>
          <a:bodyPr wrap="square" rtlCol="0">
            <a:spAutoFit/>
          </a:bodyPr>
          <a:lstStyle/>
          <a:p>
            <a:r>
              <a:rPr lang="en-US" sz="1200" dirty="0" err="1"/>
              <a:t>Alavi</a:t>
            </a:r>
            <a:r>
              <a:rPr lang="en-US" sz="1200" dirty="0"/>
              <a:t> &amp; </a:t>
            </a:r>
            <a:r>
              <a:rPr lang="en-US" sz="1200" dirty="0" err="1"/>
              <a:t>Leidner</a:t>
            </a:r>
            <a:r>
              <a:rPr lang="en-US" sz="1200" dirty="0"/>
              <a:t> (2001)</a:t>
            </a:r>
            <a:endParaRPr lang="sv-SE" sz="1200" dirty="0"/>
          </a:p>
        </p:txBody>
      </p:sp>
      <p:sp>
        <p:nvSpPr>
          <p:cNvPr id="26" name="TextBox 25"/>
          <p:cNvSpPr txBox="1"/>
          <p:nvPr/>
        </p:nvSpPr>
        <p:spPr>
          <a:xfrm>
            <a:off x="2423693" y="3989186"/>
            <a:ext cx="1111503" cy="461665"/>
          </a:xfrm>
          <a:prstGeom prst="rect">
            <a:avLst/>
          </a:prstGeom>
          <a:noFill/>
        </p:spPr>
        <p:txBody>
          <a:bodyPr wrap="square" rtlCol="0">
            <a:spAutoFit/>
          </a:bodyPr>
          <a:lstStyle/>
          <a:p>
            <a:r>
              <a:rPr lang="en-US" sz="1200" dirty="0" err="1"/>
              <a:t>Alavi</a:t>
            </a:r>
            <a:r>
              <a:rPr lang="en-US" sz="1200" dirty="0"/>
              <a:t> &amp; </a:t>
            </a:r>
            <a:r>
              <a:rPr lang="en-US" sz="1200" dirty="0" err="1"/>
              <a:t>Leidner</a:t>
            </a:r>
            <a:r>
              <a:rPr lang="en-US" sz="1200" dirty="0"/>
              <a:t> (2001)</a:t>
            </a:r>
            <a:endParaRPr lang="sv-SE" sz="1200" dirty="0"/>
          </a:p>
        </p:txBody>
      </p:sp>
      <p:sp>
        <p:nvSpPr>
          <p:cNvPr id="27" name="TextBox 26"/>
          <p:cNvSpPr txBox="1"/>
          <p:nvPr/>
        </p:nvSpPr>
        <p:spPr>
          <a:xfrm>
            <a:off x="7870416" y="2050624"/>
            <a:ext cx="1111503" cy="461665"/>
          </a:xfrm>
          <a:prstGeom prst="rect">
            <a:avLst/>
          </a:prstGeom>
          <a:noFill/>
        </p:spPr>
        <p:txBody>
          <a:bodyPr wrap="square" rtlCol="0">
            <a:spAutoFit/>
          </a:bodyPr>
          <a:lstStyle/>
          <a:p>
            <a:r>
              <a:rPr lang="en-US" sz="1200" dirty="0" err="1"/>
              <a:t>Alavi</a:t>
            </a:r>
            <a:r>
              <a:rPr lang="en-US" sz="1200" dirty="0"/>
              <a:t> &amp; </a:t>
            </a:r>
            <a:r>
              <a:rPr lang="en-US" sz="1200" dirty="0" err="1"/>
              <a:t>Leidner</a:t>
            </a:r>
            <a:r>
              <a:rPr lang="en-US" sz="1200" dirty="0"/>
              <a:t> (2001)</a:t>
            </a:r>
            <a:endParaRPr lang="sv-SE" sz="1200" dirty="0"/>
          </a:p>
        </p:txBody>
      </p:sp>
      <p:sp>
        <p:nvSpPr>
          <p:cNvPr id="28" name="TextBox 27"/>
          <p:cNvSpPr txBox="1"/>
          <p:nvPr/>
        </p:nvSpPr>
        <p:spPr>
          <a:xfrm>
            <a:off x="731220" y="2719421"/>
            <a:ext cx="1111503" cy="276999"/>
          </a:xfrm>
          <a:prstGeom prst="rect">
            <a:avLst/>
          </a:prstGeom>
          <a:noFill/>
        </p:spPr>
        <p:txBody>
          <a:bodyPr wrap="square" rtlCol="0">
            <a:spAutoFit/>
          </a:bodyPr>
          <a:lstStyle/>
          <a:p>
            <a:r>
              <a:rPr lang="en-US" sz="1200" dirty="0" err="1" smtClean="0"/>
              <a:t>Dalkir</a:t>
            </a:r>
            <a:r>
              <a:rPr lang="en-US" sz="1200" dirty="0" smtClean="0"/>
              <a:t> (2011)</a:t>
            </a:r>
            <a:endParaRPr lang="sv-SE" sz="1200" dirty="0"/>
          </a:p>
        </p:txBody>
      </p:sp>
      <p:sp>
        <p:nvSpPr>
          <p:cNvPr id="29" name="TextBox 28"/>
          <p:cNvSpPr txBox="1"/>
          <p:nvPr/>
        </p:nvSpPr>
        <p:spPr>
          <a:xfrm>
            <a:off x="6981043" y="2712153"/>
            <a:ext cx="1111503" cy="276999"/>
          </a:xfrm>
          <a:prstGeom prst="rect">
            <a:avLst/>
          </a:prstGeom>
          <a:noFill/>
        </p:spPr>
        <p:txBody>
          <a:bodyPr wrap="square" rtlCol="0">
            <a:spAutoFit/>
          </a:bodyPr>
          <a:lstStyle/>
          <a:p>
            <a:r>
              <a:rPr lang="en-US" sz="1200" dirty="0" err="1" smtClean="0"/>
              <a:t>Dalkir</a:t>
            </a:r>
            <a:r>
              <a:rPr lang="en-US" sz="1200" dirty="0" smtClean="0"/>
              <a:t> (2011)</a:t>
            </a:r>
            <a:endParaRPr lang="sv-SE" sz="1200" dirty="0"/>
          </a:p>
        </p:txBody>
      </p:sp>
      <p:sp>
        <p:nvSpPr>
          <p:cNvPr id="30" name="TextBox 29"/>
          <p:cNvSpPr txBox="1"/>
          <p:nvPr/>
        </p:nvSpPr>
        <p:spPr>
          <a:xfrm>
            <a:off x="5002899" y="4654258"/>
            <a:ext cx="1111503" cy="276999"/>
          </a:xfrm>
          <a:prstGeom prst="rect">
            <a:avLst/>
          </a:prstGeom>
          <a:noFill/>
        </p:spPr>
        <p:txBody>
          <a:bodyPr wrap="square" rtlCol="0">
            <a:spAutoFit/>
          </a:bodyPr>
          <a:lstStyle/>
          <a:p>
            <a:r>
              <a:rPr lang="en-US" sz="1200" dirty="0" err="1" smtClean="0"/>
              <a:t>Dalkir</a:t>
            </a:r>
            <a:r>
              <a:rPr lang="en-US" sz="1200" dirty="0" smtClean="0"/>
              <a:t> (2011)</a:t>
            </a:r>
            <a:endParaRPr lang="sv-SE" sz="1200" dirty="0"/>
          </a:p>
        </p:txBody>
      </p:sp>
      <p:sp>
        <p:nvSpPr>
          <p:cNvPr id="10" name="TextBox 9"/>
          <p:cNvSpPr txBox="1"/>
          <p:nvPr/>
        </p:nvSpPr>
        <p:spPr>
          <a:xfrm>
            <a:off x="3111871" y="4482157"/>
            <a:ext cx="1828801" cy="523220"/>
          </a:xfrm>
          <a:prstGeom prst="rect">
            <a:avLst/>
          </a:prstGeom>
          <a:noFill/>
        </p:spPr>
        <p:txBody>
          <a:bodyPr wrap="square" rtlCol="0">
            <a:spAutoFit/>
          </a:bodyPr>
          <a:lstStyle/>
          <a:p>
            <a:r>
              <a:rPr lang="sv-SE" sz="1400" dirty="0" smtClean="0"/>
              <a:t>Knowledge acquisition and appliction</a:t>
            </a:r>
            <a:endParaRPr lang="sv-SE" sz="1400" dirty="0"/>
          </a:p>
        </p:txBody>
      </p:sp>
    </p:spTree>
    <p:extLst>
      <p:ext uri="{BB962C8B-B14F-4D97-AF65-F5344CB8AC3E}">
        <p14:creationId xmlns:p14="http://schemas.microsoft.com/office/powerpoint/2010/main" val="4044503694"/>
      </p:ext>
    </p:extLst>
  </p:cSld>
  <p:clrMapOvr>
    <a:masterClrMapping/>
  </p:clrMapOvr>
  <mc:AlternateContent xmlns:mc="http://schemas.openxmlformats.org/markup-compatibility/2006" xmlns:p14="http://schemas.microsoft.com/office/powerpoint/2010/main">
    <mc:Choice Requires="p14">
      <p:transition spd="slow" p14:dur="2000" advTm="23246"/>
    </mc:Choice>
    <mc:Fallback xmlns="">
      <p:transition spd="slow" advTm="23246"/>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Knowledge processes</a:t>
            </a:r>
            <a:endParaRPr lang="sv-SE" sz="2400" dirty="0"/>
          </a:p>
        </p:txBody>
      </p:sp>
      <p:sp>
        <p:nvSpPr>
          <p:cNvPr id="3" name="Content Placeholder 2"/>
          <p:cNvSpPr>
            <a:spLocks noGrp="1"/>
          </p:cNvSpPr>
          <p:nvPr>
            <p:ph idx="1"/>
          </p:nvPr>
        </p:nvSpPr>
        <p:spPr>
          <a:xfrm>
            <a:off x="855673" y="1224234"/>
            <a:ext cx="7938898" cy="4299942"/>
          </a:xfrm>
        </p:spPr>
        <p:txBody>
          <a:bodyPr>
            <a:noAutofit/>
          </a:bodyPr>
          <a:lstStyle/>
          <a:p>
            <a:r>
              <a:rPr lang="en-US" sz="1600" dirty="0" smtClean="0"/>
              <a:t>Knowledge management is mainly regarded as a process containing a number </a:t>
            </a:r>
            <a:r>
              <a:rPr lang="en-US" sz="1600" smtClean="0"/>
              <a:t>of activities</a:t>
            </a:r>
            <a:endParaRPr lang="en-US" sz="1600" dirty="0" smtClean="0"/>
          </a:p>
          <a:p>
            <a:pPr lvl="1">
              <a:buNone/>
            </a:pPr>
            <a:r>
              <a:rPr lang="sv-SE" sz="1500" dirty="0" smtClean="0"/>
              <a:t> </a:t>
            </a:r>
            <a:endParaRPr lang="sv-SE" sz="1500" dirty="0"/>
          </a:p>
        </p:txBody>
      </p:sp>
      <p:sp>
        <p:nvSpPr>
          <p:cNvPr id="5" name="TextBox 4"/>
          <p:cNvSpPr txBox="1"/>
          <p:nvPr/>
        </p:nvSpPr>
        <p:spPr>
          <a:xfrm>
            <a:off x="1283344" y="4426503"/>
            <a:ext cx="8145554" cy="669414"/>
          </a:xfrm>
          <a:prstGeom prst="rect">
            <a:avLst/>
          </a:prstGeom>
          <a:noFill/>
        </p:spPr>
        <p:txBody>
          <a:bodyPr wrap="square" rtlCol="0">
            <a:spAutoFit/>
          </a:bodyPr>
          <a:lstStyle/>
          <a:p>
            <a:r>
              <a:rPr lang="en-US" sz="1200" dirty="0"/>
              <a:t>[</a:t>
            </a:r>
            <a:r>
              <a:rPr lang="en-US" sz="1200" dirty="0" err="1"/>
              <a:t>Alavi</a:t>
            </a:r>
            <a:r>
              <a:rPr lang="en-US" sz="1200" dirty="0"/>
              <a:t>, M. and </a:t>
            </a:r>
            <a:r>
              <a:rPr lang="en-US" sz="1200" dirty="0" err="1"/>
              <a:t>Leidner</a:t>
            </a:r>
            <a:r>
              <a:rPr lang="en-US" sz="1200" dirty="0"/>
              <a:t>, D.E. (2001). Review: Knowledge management and knowledge management systems: Conceptual foundations and research issues. MIS Quarterly, 25, (1), 107-136.]</a:t>
            </a:r>
          </a:p>
          <a:p>
            <a:endParaRPr lang="sv-SE" sz="1350" dirty="0"/>
          </a:p>
        </p:txBody>
      </p:sp>
    </p:spTree>
    <p:extLst>
      <p:ext uri="{BB962C8B-B14F-4D97-AF65-F5344CB8AC3E}">
        <p14:creationId xmlns:p14="http://schemas.microsoft.com/office/powerpoint/2010/main" val="1591371369"/>
      </p:ext>
    </p:extLst>
  </p:cSld>
  <p:clrMapOvr>
    <a:masterClrMapping/>
  </p:clrMapOvr>
  <mc:AlternateContent xmlns:mc="http://schemas.openxmlformats.org/markup-compatibility/2006" xmlns:p14="http://schemas.microsoft.com/office/powerpoint/2010/main">
    <mc:Choice Requires="p14">
      <p:transition spd="slow" p14:dur="2000" advTm="23246"/>
    </mc:Choice>
    <mc:Fallback xmlns="">
      <p:transition spd="slow" advTm="23246"/>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43579" y="1660494"/>
            <a:ext cx="6260769" cy="857250"/>
          </a:xfrm>
          <a:prstGeom prst="rect">
            <a:avLst/>
          </a:prstGeom>
        </p:spPr>
        <p:txBody>
          <a:bodyPr>
            <a:noAutofit/>
          </a:bodyPr>
          <a:lstStyle/>
          <a:p>
            <a:pPr defTabSz="685800">
              <a:spcBef>
                <a:spcPct val="0"/>
              </a:spcBef>
              <a:defRPr/>
            </a:pPr>
            <a:r>
              <a:rPr lang="sv-SE" sz="2700" dirty="0">
                <a:latin typeface="+mj-lt"/>
                <a:ea typeface="+mj-ea"/>
                <a:cs typeface="+mj-cs"/>
              </a:rPr>
              <a:t>Knowledge Transfer and Knowledge Sharing</a:t>
            </a:r>
          </a:p>
        </p:txBody>
      </p:sp>
    </p:spTree>
    <p:extLst>
      <p:ext uri="{BB962C8B-B14F-4D97-AF65-F5344CB8AC3E}">
        <p14:creationId xmlns:p14="http://schemas.microsoft.com/office/powerpoint/2010/main" val="3404107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sv-SE" dirty="0"/>
              <a:t>Knowledge Transfer</a:t>
            </a:r>
          </a:p>
        </p:txBody>
      </p:sp>
      <p:sp>
        <p:nvSpPr>
          <p:cNvPr id="3" name="Content Placeholder 2"/>
          <p:cNvSpPr>
            <a:spLocks noGrp="1"/>
          </p:cNvSpPr>
          <p:nvPr>
            <p:ph idx="1"/>
          </p:nvPr>
        </p:nvSpPr>
        <p:spPr/>
        <p:txBody>
          <a:bodyPr>
            <a:normAutofit/>
          </a:bodyPr>
          <a:lstStyle/>
          <a:p>
            <a:r>
              <a:rPr lang="sv-SE" sz="1800" dirty="0"/>
              <a:t>Knowledge transfer is the process through which one unit (e.g. group, department or division) is affected by the experiences by another (Argote&amp;Ingram 2000)</a:t>
            </a:r>
          </a:p>
        </p:txBody>
      </p:sp>
    </p:spTree>
    <p:extLst>
      <p:ext uri="{BB962C8B-B14F-4D97-AF65-F5344CB8AC3E}">
        <p14:creationId xmlns:p14="http://schemas.microsoft.com/office/powerpoint/2010/main" val="3408263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sv-SE" dirty="0"/>
              <a:t>Knowledge Transfer</a:t>
            </a:r>
          </a:p>
        </p:txBody>
      </p:sp>
      <p:sp>
        <p:nvSpPr>
          <p:cNvPr id="3" name="Content Placeholder 2"/>
          <p:cNvSpPr>
            <a:spLocks noGrp="1"/>
          </p:cNvSpPr>
          <p:nvPr>
            <p:ph idx="1"/>
          </p:nvPr>
        </p:nvSpPr>
        <p:spPr>
          <a:xfrm>
            <a:off x="1512414" y="1073103"/>
            <a:ext cx="6172200" cy="3874911"/>
          </a:xfrm>
        </p:spPr>
        <p:txBody>
          <a:bodyPr>
            <a:normAutofit fontScale="85000" lnSpcReduction="20000"/>
          </a:bodyPr>
          <a:lstStyle/>
          <a:p>
            <a:r>
              <a:rPr lang="sv-SE" sz="1950" dirty="0"/>
              <a:t>Knowledge transfer can be complex because:</a:t>
            </a:r>
          </a:p>
          <a:p>
            <a:pPr lvl="1"/>
            <a:r>
              <a:rPr lang="sv-SE" sz="1650" dirty="0"/>
              <a:t>Knowledge resides in individual employees, tools, IT systems, tasks, routines, etc</a:t>
            </a:r>
          </a:p>
          <a:p>
            <a:pPr lvl="1"/>
            <a:r>
              <a:rPr lang="sv-SE" sz="1650" dirty="0"/>
              <a:t>Much knowledge is tacit </a:t>
            </a:r>
          </a:p>
          <a:p>
            <a:pPr lvl="1"/>
            <a:r>
              <a:rPr lang="sv-SE" sz="1650" dirty="0"/>
              <a:t>Problem with beliefs, assumptions, cultural norms</a:t>
            </a:r>
          </a:p>
          <a:p>
            <a:pPr lvl="1"/>
            <a:r>
              <a:rPr lang="sv-SE" sz="1650" dirty="0"/>
              <a:t>Misconception</a:t>
            </a:r>
          </a:p>
          <a:p>
            <a:pPr lvl="1"/>
            <a:r>
              <a:rPr lang="sv-SE" sz="1650" dirty="0"/>
              <a:t>Geography/Physical Distance</a:t>
            </a:r>
          </a:p>
          <a:p>
            <a:pPr lvl="1"/>
            <a:r>
              <a:rPr lang="sv-SE" sz="1650" dirty="0"/>
              <a:t>Internal conflicts/politics</a:t>
            </a:r>
          </a:p>
          <a:p>
            <a:pPr lvl="1"/>
            <a:r>
              <a:rPr lang="sv-SE" sz="1650" dirty="0"/>
              <a:t>Generation differences</a:t>
            </a:r>
          </a:p>
          <a:p>
            <a:pPr lvl="1"/>
            <a:r>
              <a:rPr lang="sv-SE" sz="1650" dirty="0"/>
              <a:t>Lack of incentives to share</a:t>
            </a:r>
          </a:p>
          <a:p>
            <a:pPr lvl="1"/>
            <a:r>
              <a:rPr lang="sv-SE" sz="1650" dirty="0"/>
              <a:t>Lack of motivation</a:t>
            </a:r>
          </a:p>
          <a:p>
            <a:pPr lvl="1"/>
            <a:r>
              <a:rPr lang="sv-SE" sz="1650" dirty="0"/>
              <a:t>Lack of trust</a:t>
            </a:r>
          </a:p>
          <a:p>
            <a:pPr lvl="1"/>
            <a:r>
              <a:rPr lang="sv-SE" sz="1650" dirty="0"/>
              <a:t>Organisational culture that prevent sharing of knowledge</a:t>
            </a:r>
          </a:p>
          <a:p>
            <a:pPr lvl="1"/>
            <a:r>
              <a:rPr lang="sv-SE" sz="1650" dirty="0"/>
              <a:t>Limitation in ICT</a:t>
            </a:r>
          </a:p>
          <a:p>
            <a:pPr lvl="1"/>
            <a:r>
              <a:rPr lang="sv-SE" sz="1650" dirty="0"/>
              <a:t>Different languages</a:t>
            </a:r>
          </a:p>
          <a:p>
            <a:pPr lvl="1"/>
            <a:r>
              <a:rPr lang="sv-SE" sz="1650" dirty="0"/>
              <a:t>Previous experiences</a:t>
            </a:r>
          </a:p>
          <a:p>
            <a:pPr lvl="1"/>
            <a:r>
              <a:rPr lang="sv-SE" sz="1650" dirty="0"/>
              <a:t>Lack of shared social identity</a:t>
            </a:r>
            <a:r>
              <a:rPr lang="sv-SE" sz="1200" dirty="0"/>
              <a:t>			</a:t>
            </a:r>
          </a:p>
        </p:txBody>
      </p:sp>
      <p:sp>
        <p:nvSpPr>
          <p:cNvPr id="4" name="Rectangle 3"/>
          <p:cNvSpPr/>
          <p:nvPr/>
        </p:nvSpPr>
        <p:spPr>
          <a:xfrm>
            <a:off x="4598514" y="4515967"/>
            <a:ext cx="3113481" cy="276999"/>
          </a:xfrm>
          <a:prstGeom prst="rect">
            <a:avLst/>
          </a:prstGeom>
        </p:spPr>
        <p:txBody>
          <a:bodyPr wrap="none">
            <a:spAutoFit/>
          </a:bodyPr>
          <a:lstStyle/>
          <a:p>
            <a:pPr lvl="2"/>
            <a:r>
              <a:rPr lang="sv-SE" sz="1200" dirty="0"/>
              <a:t>[Wikipedia: Knowledge transfer]</a:t>
            </a:r>
            <a:endParaRPr lang="sv-SE" sz="900" dirty="0"/>
          </a:p>
        </p:txBody>
      </p:sp>
    </p:spTree>
    <p:extLst>
      <p:ext uri="{BB962C8B-B14F-4D97-AF65-F5344CB8AC3E}">
        <p14:creationId xmlns:p14="http://schemas.microsoft.com/office/powerpoint/2010/main" val="1297943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sz="2700" dirty="0" err="1"/>
              <a:t>Knowledge</a:t>
            </a:r>
            <a:r>
              <a:rPr lang="sv-SE" sz="2700" dirty="0"/>
              <a:t> transfer vs. </a:t>
            </a:r>
            <a:r>
              <a:rPr lang="sv-SE" sz="2700" dirty="0" err="1"/>
              <a:t>Knowledge</a:t>
            </a:r>
            <a:r>
              <a:rPr lang="sv-SE" sz="2700" dirty="0"/>
              <a:t> </a:t>
            </a:r>
            <a:r>
              <a:rPr lang="sv-SE" sz="2700" dirty="0" err="1"/>
              <a:t>sharing</a:t>
            </a:r>
            <a:r>
              <a:rPr lang="sv-SE" sz="2700" dirty="0"/>
              <a:t> </a:t>
            </a:r>
          </a:p>
        </p:txBody>
      </p:sp>
      <p:sp>
        <p:nvSpPr>
          <p:cNvPr id="3" name="Content Placeholder 2"/>
          <p:cNvSpPr>
            <a:spLocks noGrp="1"/>
          </p:cNvSpPr>
          <p:nvPr>
            <p:ph idx="1"/>
          </p:nvPr>
        </p:nvSpPr>
        <p:spPr/>
        <p:txBody>
          <a:bodyPr>
            <a:normAutofit fontScale="85000" lnSpcReduction="10000"/>
          </a:bodyPr>
          <a:lstStyle/>
          <a:p>
            <a:r>
              <a:rPr lang="en-US" sz="1800" dirty="0"/>
              <a:t>Some researchers and practitioners in knowledge management see </a:t>
            </a:r>
            <a:r>
              <a:rPr lang="en-US" sz="1800" b="1" dirty="0"/>
              <a:t>knowledge transfer </a:t>
            </a:r>
            <a:r>
              <a:rPr lang="en-US" sz="1800" dirty="0"/>
              <a:t>and </a:t>
            </a:r>
            <a:r>
              <a:rPr lang="en-US" sz="1800" b="1" dirty="0"/>
              <a:t>knowledge sharing </a:t>
            </a:r>
            <a:r>
              <a:rPr lang="en-US" sz="1800" dirty="0"/>
              <a:t>as two different concepts – other see them as synonyms (like I do)</a:t>
            </a:r>
          </a:p>
          <a:p>
            <a:r>
              <a:rPr lang="en-US" sz="1800" dirty="0"/>
              <a:t>Knowledge transfer - typically has been used to describe the movement of knowledge between different units, divisions, or organizations rather than individuals.</a:t>
            </a:r>
          </a:p>
          <a:p>
            <a:r>
              <a:rPr lang="en-US" sz="1800" dirty="0"/>
              <a:t>Knowledge sharing - is more frequently used by authors focusing on the individual level.</a:t>
            </a:r>
          </a:p>
        </p:txBody>
      </p:sp>
    </p:spTree>
    <p:extLst>
      <p:ext uri="{BB962C8B-B14F-4D97-AF65-F5344CB8AC3E}">
        <p14:creationId xmlns:p14="http://schemas.microsoft.com/office/powerpoint/2010/main" val="3236462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sz="2700" dirty="0" err="1"/>
              <a:t>Knowledge</a:t>
            </a:r>
            <a:r>
              <a:rPr lang="sv-SE" sz="2700" dirty="0"/>
              <a:t> transfer vs. </a:t>
            </a:r>
            <a:r>
              <a:rPr lang="sv-SE" sz="2700" dirty="0" err="1"/>
              <a:t>Knowledge</a:t>
            </a:r>
            <a:r>
              <a:rPr lang="sv-SE" sz="2700" dirty="0"/>
              <a:t> </a:t>
            </a:r>
            <a:r>
              <a:rPr lang="sv-SE" sz="2700" dirty="0" err="1"/>
              <a:t>sharing</a:t>
            </a:r>
            <a:r>
              <a:rPr lang="sv-SE" sz="2700" dirty="0"/>
              <a:t> </a:t>
            </a:r>
          </a:p>
        </p:txBody>
      </p:sp>
      <p:sp>
        <p:nvSpPr>
          <p:cNvPr id="3" name="Content Placeholder 2"/>
          <p:cNvSpPr>
            <a:spLocks noGrp="1"/>
          </p:cNvSpPr>
          <p:nvPr>
            <p:ph idx="1"/>
          </p:nvPr>
        </p:nvSpPr>
        <p:spPr/>
        <p:txBody>
          <a:bodyPr>
            <a:normAutofit fontScale="85000" lnSpcReduction="10000"/>
          </a:bodyPr>
          <a:lstStyle/>
          <a:p>
            <a:r>
              <a:rPr lang="en-US" sz="1800" dirty="0"/>
              <a:t>Another distinction is based on two different views on knowledge. </a:t>
            </a:r>
          </a:p>
          <a:p>
            <a:r>
              <a:rPr lang="en-US" sz="1800" dirty="0"/>
              <a:t>The first view see knowledge  as something that can be transferred. This view often use the term “knowledge transfer”.</a:t>
            </a:r>
          </a:p>
          <a:p>
            <a:r>
              <a:rPr lang="en-US" sz="1800" dirty="0"/>
              <a:t>The second view see knowledge as something that is constructed in a social context and which cannot be separated from the context and/or the individual. This view often use the term “knowledge sharing”. </a:t>
            </a:r>
          </a:p>
          <a:p>
            <a:endParaRPr lang="en-US" sz="1500" dirty="0"/>
          </a:p>
          <a:p>
            <a:endParaRPr lang="en-US" sz="1500" dirty="0"/>
          </a:p>
        </p:txBody>
      </p:sp>
      <p:sp>
        <p:nvSpPr>
          <p:cNvPr id="4" name="Rectangle 3"/>
          <p:cNvSpPr/>
          <p:nvPr/>
        </p:nvSpPr>
        <p:spPr>
          <a:xfrm>
            <a:off x="2286000" y="2248585"/>
            <a:ext cx="4572000" cy="646331"/>
          </a:xfrm>
          <a:prstGeom prst="rect">
            <a:avLst/>
          </a:prstGeom>
        </p:spPr>
        <p:txBody>
          <a:bodyPr>
            <a:spAutoFit/>
          </a:bodyPr>
          <a:lstStyle/>
          <a:p>
            <a:r>
              <a:rPr lang="en-US" dirty="0"/>
              <a:t>– The role of IT is provide access to sources of knowledge</a:t>
            </a:r>
          </a:p>
        </p:txBody>
      </p:sp>
    </p:spTree>
    <p:extLst>
      <p:ext uri="{BB962C8B-B14F-4D97-AF65-F5344CB8AC3E}">
        <p14:creationId xmlns:p14="http://schemas.microsoft.com/office/powerpoint/2010/main" val="8918801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sz="2700" dirty="0" err="1"/>
              <a:t>Knowledge</a:t>
            </a:r>
            <a:r>
              <a:rPr lang="sv-SE" sz="2700" dirty="0"/>
              <a:t> transfer vs. </a:t>
            </a:r>
            <a:r>
              <a:rPr lang="sv-SE" sz="2700" dirty="0" err="1"/>
              <a:t>Knowledge</a:t>
            </a:r>
            <a:r>
              <a:rPr lang="sv-SE" sz="2700" dirty="0"/>
              <a:t> </a:t>
            </a:r>
            <a:r>
              <a:rPr lang="sv-SE" sz="2700" dirty="0" err="1"/>
              <a:t>sharing</a:t>
            </a:r>
            <a:r>
              <a:rPr lang="sv-SE" sz="2700" dirty="0"/>
              <a:t> </a:t>
            </a:r>
          </a:p>
        </p:txBody>
      </p:sp>
      <p:sp>
        <p:nvSpPr>
          <p:cNvPr id="3" name="Content Placeholder 2"/>
          <p:cNvSpPr>
            <a:spLocks noGrp="1"/>
          </p:cNvSpPr>
          <p:nvPr>
            <p:ph idx="1"/>
          </p:nvPr>
        </p:nvSpPr>
        <p:spPr/>
        <p:txBody>
          <a:bodyPr>
            <a:normAutofit fontScale="92500"/>
          </a:bodyPr>
          <a:lstStyle/>
          <a:p>
            <a:r>
              <a:rPr lang="en-US" sz="1800" dirty="0" smtClean="0"/>
              <a:t>If tacit knowledge is necessary for understanding explicit knowledge, then two persons need an overlap in their knowledge bases – a shared knowledge space (</a:t>
            </a:r>
            <a:r>
              <a:rPr lang="en-US" sz="1800" dirty="0" err="1" smtClean="0"/>
              <a:t>Toumi</a:t>
            </a:r>
            <a:r>
              <a:rPr lang="en-US" sz="1800" dirty="0" smtClean="0"/>
              <a:t>)</a:t>
            </a:r>
          </a:p>
          <a:p>
            <a:r>
              <a:rPr lang="en-US" sz="1800" dirty="0" smtClean="0"/>
              <a:t>IT can support such shared knowledge space – and thereby increase the breath of knowledge sharing – increase weak ties such as informal and causal contacts</a:t>
            </a:r>
          </a:p>
          <a:p>
            <a:r>
              <a:rPr lang="en-US" sz="1800" dirty="0" smtClean="0"/>
              <a:t>However, if their do not exist shared knowledge space – you can question the need of IT in KM</a:t>
            </a:r>
            <a:endParaRPr lang="en-US" sz="1800" dirty="0"/>
          </a:p>
          <a:p>
            <a:endParaRPr lang="en-US" sz="1500" dirty="0"/>
          </a:p>
          <a:p>
            <a:endParaRPr lang="en-US" sz="1500" dirty="0"/>
          </a:p>
        </p:txBody>
      </p:sp>
      <p:sp>
        <p:nvSpPr>
          <p:cNvPr id="4" name="Rectangle 3"/>
          <p:cNvSpPr/>
          <p:nvPr/>
        </p:nvSpPr>
        <p:spPr>
          <a:xfrm>
            <a:off x="2286000" y="2248585"/>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2228880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sz="2700" dirty="0" err="1"/>
              <a:t>Knowledge</a:t>
            </a:r>
            <a:r>
              <a:rPr lang="sv-SE" sz="2700" dirty="0"/>
              <a:t> transfer vs. </a:t>
            </a:r>
            <a:r>
              <a:rPr lang="sv-SE" sz="2700" dirty="0" err="1"/>
              <a:t>Knowledge</a:t>
            </a:r>
            <a:r>
              <a:rPr lang="sv-SE" sz="2700" dirty="0"/>
              <a:t> </a:t>
            </a:r>
            <a:r>
              <a:rPr lang="sv-SE" sz="2700" dirty="0" err="1"/>
              <a:t>sharing</a:t>
            </a:r>
            <a:r>
              <a:rPr lang="sv-SE" sz="2700" dirty="0"/>
              <a:t> </a:t>
            </a:r>
          </a:p>
        </p:txBody>
      </p:sp>
      <p:sp>
        <p:nvSpPr>
          <p:cNvPr id="3" name="Content Placeholder 2"/>
          <p:cNvSpPr>
            <a:spLocks noGrp="1"/>
          </p:cNvSpPr>
          <p:nvPr>
            <p:ph idx="1"/>
          </p:nvPr>
        </p:nvSpPr>
        <p:spPr/>
        <p:txBody>
          <a:bodyPr>
            <a:normAutofit/>
          </a:bodyPr>
          <a:lstStyle/>
          <a:p>
            <a:r>
              <a:rPr lang="en-US" sz="1800" dirty="0" smtClean="0"/>
              <a:t>What is the amount of contextual information necessary for one group’s knowledge to be understood by another group</a:t>
            </a:r>
          </a:p>
          <a:p>
            <a:endParaRPr lang="en-US" sz="1500" dirty="0"/>
          </a:p>
          <a:p>
            <a:endParaRPr lang="en-US" sz="1500" dirty="0"/>
          </a:p>
        </p:txBody>
      </p:sp>
      <p:sp>
        <p:nvSpPr>
          <p:cNvPr id="4" name="Rectangle 3"/>
          <p:cNvSpPr/>
          <p:nvPr/>
        </p:nvSpPr>
        <p:spPr>
          <a:xfrm>
            <a:off x="2286000" y="2248585"/>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2246557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sz="2700" dirty="0" err="1"/>
              <a:t>Knowledge</a:t>
            </a:r>
            <a:r>
              <a:rPr lang="sv-SE" sz="2700" dirty="0"/>
              <a:t> transfer vs. </a:t>
            </a:r>
            <a:r>
              <a:rPr lang="sv-SE" sz="2700" dirty="0" err="1"/>
              <a:t>Knowledge</a:t>
            </a:r>
            <a:r>
              <a:rPr lang="sv-SE" sz="2700" dirty="0"/>
              <a:t> </a:t>
            </a:r>
            <a:r>
              <a:rPr lang="sv-SE" sz="2700" dirty="0" err="1"/>
              <a:t>sharing</a:t>
            </a:r>
            <a:r>
              <a:rPr lang="sv-SE" sz="2700" dirty="0"/>
              <a:t> </a:t>
            </a:r>
          </a:p>
        </p:txBody>
      </p:sp>
      <p:sp>
        <p:nvSpPr>
          <p:cNvPr id="3" name="Content Placeholder 2"/>
          <p:cNvSpPr>
            <a:spLocks noGrp="1"/>
          </p:cNvSpPr>
          <p:nvPr>
            <p:ph idx="1"/>
          </p:nvPr>
        </p:nvSpPr>
        <p:spPr>
          <a:xfrm>
            <a:off x="792000" y="1528453"/>
            <a:ext cx="6850800" cy="3240432"/>
          </a:xfrm>
        </p:spPr>
        <p:txBody>
          <a:bodyPr>
            <a:normAutofit/>
          </a:bodyPr>
          <a:lstStyle/>
          <a:p>
            <a:r>
              <a:rPr lang="en-US" sz="1800" dirty="0" smtClean="0"/>
              <a:t>The greater the common knowledge space among individuals is, the less context is needed for individuals to share knowledge within the group.</a:t>
            </a:r>
          </a:p>
          <a:p>
            <a:r>
              <a:rPr lang="en-US" sz="1800" dirty="0" smtClean="0"/>
              <a:t>Hence the higher the value of explicit knowledge and the greater the value of IT applied to KM</a:t>
            </a:r>
            <a:endParaRPr lang="en-US" sz="1800" dirty="0"/>
          </a:p>
          <a:p>
            <a:endParaRPr lang="en-US" sz="1500" dirty="0"/>
          </a:p>
          <a:p>
            <a:endParaRPr lang="en-US" sz="1500" dirty="0"/>
          </a:p>
        </p:txBody>
      </p:sp>
      <p:sp>
        <p:nvSpPr>
          <p:cNvPr id="4" name="Rectangle 3"/>
          <p:cNvSpPr/>
          <p:nvPr/>
        </p:nvSpPr>
        <p:spPr>
          <a:xfrm>
            <a:off x="2286000" y="2248585"/>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1418447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sz="2700" dirty="0" err="1"/>
              <a:t>Knowledge</a:t>
            </a:r>
            <a:r>
              <a:rPr lang="sv-SE" sz="2700" dirty="0"/>
              <a:t> transfer vs. </a:t>
            </a:r>
            <a:r>
              <a:rPr lang="sv-SE" sz="2700" dirty="0" err="1"/>
              <a:t>Knowledge</a:t>
            </a:r>
            <a:r>
              <a:rPr lang="sv-SE" sz="2700" dirty="0"/>
              <a:t> </a:t>
            </a:r>
            <a:r>
              <a:rPr lang="sv-SE" sz="2700" dirty="0" err="1"/>
              <a:t>sharing</a:t>
            </a:r>
            <a:r>
              <a:rPr lang="sv-SE" sz="2700" dirty="0"/>
              <a:t> </a:t>
            </a:r>
          </a:p>
        </p:txBody>
      </p:sp>
      <p:sp>
        <p:nvSpPr>
          <p:cNvPr id="3" name="Content Placeholder 2"/>
          <p:cNvSpPr>
            <a:spLocks noGrp="1"/>
          </p:cNvSpPr>
          <p:nvPr>
            <p:ph idx="1"/>
          </p:nvPr>
        </p:nvSpPr>
        <p:spPr>
          <a:xfrm>
            <a:off x="792000" y="1528453"/>
            <a:ext cx="6850800" cy="3240432"/>
          </a:xfrm>
        </p:spPr>
        <p:txBody>
          <a:bodyPr>
            <a:normAutofit/>
          </a:bodyPr>
          <a:lstStyle/>
          <a:p>
            <a:r>
              <a:rPr lang="en-US" sz="1800" dirty="0" smtClean="0"/>
              <a:t>The smaller the common knowledge space among individuals is, the more context is needed for individuals to share knowledge within the group.</a:t>
            </a:r>
          </a:p>
          <a:p>
            <a:r>
              <a:rPr lang="en-US" sz="1800" dirty="0" smtClean="0"/>
              <a:t>Hence the less relevant is of explicit knowledge and the less applicable is IT to KM</a:t>
            </a:r>
            <a:endParaRPr lang="en-US" sz="1800" dirty="0"/>
          </a:p>
          <a:p>
            <a:endParaRPr lang="en-US" sz="1500" dirty="0"/>
          </a:p>
          <a:p>
            <a:endParaRPr lang="en-US" sz="1500" dirty="0"/>
          </a:p>
        </p:txBody>
      </p:sp>
      <p:sp>
        <p:nvSpPr>
          <p:cNvPr id="4" name="Rectangle 3"/>
          <p:cNvSpPr/>
          <p:nvPr/>
        </p:nvSpPr>
        <p:spPr>
          <a:xfrm>
            <a:off x="2286000" y="2248585"/>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10941440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pPr>
              <a:buNone/>
            </a:pPr>
            <a:r>
              <a:rPr lang="sv-SE" dirty="0" smtClean="0"/>
              <a:t>Practices</a:t>
            </a:r>
            <a:endParaRPr lang="sv-SE" dirty="0"/>
          </a:p>
        </p:txBody>
      </p:sp>
    </p:spTree>
    <p:extLst>
      <p:ext uri="{BB962C8B-B14F-4D97-AF65-F5344CB8AC3E}">
        <p14:creationId xmlns:p14="http://schemas.microsoft.com/office/powerpoint/2010/main" val="1783811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Knowledge management systems</a:t>
            </a:r>
            <a:endParaRPr lang="sv-SE" sz="2400" dirty="0"/>
          </a:p>
        </p:txBody>
      </p:sp>
      <p:sp>
        <p:nvSpPr>
          <p:cNvPr id="3" name="Content Placeholder 2"/>
          <p:cNvSpPr>
            <a:spLocks noGrp="1"/>
          </p:cNvSpPr>
          <p:nvPr>
            <p:ph idx="1"/>
          </p:nvPr>
        </p:nvSpPr>
        <p:spPr>
          <a:xfrm>
            <a:off x="855673" y="1224234"/>
            <a:ext cx="7938898" cy="4299942"/>
          </a:xfrm>
        </p:spPr>
        <p:txBody>
          <a:bodyPr>
            <a:noAutofit/>
          </a:bodyPr>
          <a:lstStyle/>
          <a:p>
            <a:r>
              <a:rPr lang="en-US" sz="1600" dirty="0" smtClean="0"/>
              <a:t>Knowledge management systems is “a class of information systems applied to managing organizational knowledge”</a:t>
            </a:r>
          </a:p>
          <a:p>
            <a:r>
              <a:rPr lang="en-US" sz="1600" dirty="0" smtClean="0"/>
              <a:t>Knowledge management systems aims to </a:t>
            </a:r>
            <a:r>
              <a:rPr lang="en-US" sz="1600" dirty="0" err="1" smtClean="0"/>
              <a:t>complemebt</a:t>
            </a:r>
            <a:r>
              <a:rPr lang="en-US" sz="1600" dirty="0" smtClean="0"/>
              <a:t> and enhance  knowledge processes such as knowledge creation, knowledge storage/retrieval, transfer, and application</a:t>
            </a:r>
          </a:p>
          <a:p>
            <a:r>
              <a:rPr lang="en-US" sz="1600" dirty="0" smtClean="0"/>
              <a:t>Many KM project rely on IT</a:t>
            </a:r>
            <a:endParaRPr lang="sv-SE" sz="1500" dirty="0"/>
          </a:p>
        </p:txBody>
      </p:sp>
      <p:sp>
        <p:nvSpPr>
          <p:cNvPr id="5" name="TextBox 4"/>
          <p:cNvSpPr txBox="1"/>
          <p:nvPr/>
        </p:nvSpPr>
        <p:spPr>
          <a:xfrm>
            <a:off x="1283344" y="4426503"/>
            <a:ext cx="8145554" cy="669414"/>
          </a:xfrm>
          <a:prstGeom prst="rect">
            <a:avLst/>
          </a:prstGeom>
          <a:noFill/>
        </p:spPr>
        <p:txBody>
          <a:bodyPr wrap="square" rtlCol="0">
            <a:spAutoFit/>
          </a:bodyPr>
          <a:lstStyle/>
          <a:p>
            <a:r>
              <a:rPr lang="en-US" sz="1200" dirty="0"/>
              <a:t>[</a:t>
            </a:r>
            <a:r>
              <a:rPr lang="en-US" sz="1200" dirty="0" err="1"/>
              <a:t>Alavi</a:t>
            </a:r>
            <a:r>
              <a:rPr lang="en-US" sz="1200" dirty="0"/>
              <a:t>, M. and </a:t>
            </a:r>
            <a:r>
              <a:rPr lang="en-US" sz="1200" dirty="0" err="1"/>
              <a:t>Leidner</a:t>
            </a:r>
            <a:r>
              <a:rPr lang="en-US" sz="1200" dirty="0"/>
              <a:t>, D.E. (2001). Review: Knowledge management and knowledge management systems: Conceptual foundations and research issues. MIS Quarterly, 25, (1), 107-136.]</a:t>
            </a:r>
          </a:p>
          <a:p>
            <a:endParaRPr lang="sv-SE" sz="1350" dirty="0"/>
          </a:p>
        </p:txBody>
      </p:sp>
    </p:spTree>
    <p:extLst>
      <p:ext uri="{BB962C8B-B14F-4D97-AF65-F5344CB8AC3E}">
        <p14:creationId xmlns:p14="http://schemas.microsoft.com/office/powerpoint/2010/main" val="737233222"/>
      </p:ext>
    </p:extLst>
  </p:cSld>
  <p:clrMapOvr>
    <a:masterClrMapping/>
  </p:clrMapOvr>
  <mc:AlternateContent xmlns:mc="http://schemas.openxmlformats.org/markup-compatibility/2006" xmlns:p14="http://schemas.microsoft.com/office/powerpoint/2010/main">
    <mc:Choice Requires="p14">
      <p:transition spd="slow" p14:dur="2000" advTm="23246"/>
    </mc:Choice>
    <mc:Fallback xmlns="">
      <p:transition spd="slow" advTm="23246"/>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v-SE" sz="2700" dirty="0"/>
              <a:t>Brown&amp;Duguid: Balancing Act: How to Capture Knowledge without Killing it 1(4)</a:t>
            </a:r>
          </a:p>
        </p:txBody>
      </p:sp>
      <p:sp>
        <p:nvSpPr>
          <p:cNvPr id="3" name="Content Placeholder 2"/>
          <p:cNvSpPr>
            <a:spLocks noGrp="1"/>
          </p:cNvSpPr>
          <p:nvPr>
            <p:ph idx="1"/>
          </p:nvPr>
        </p:nvSpPr>
        <p:spPr>
          <a:xfrm>
            <a:off x="1485900" y="1200150"/>
            <a:ext cx="6172200" cy="2883768"/>
          </a:xfrm>
        </p:spPr>
        <p:txBody>
          <a:bodyPr>
            <a:normAutofit fontScale="25000" lnSpcReduction="20000"/>
          </a:bodyPr>
          <a:lstStyle/>
          <a:p>
            <a:r>
              <a:rPr lang="sv-SE" b="1" dirty="0" smtClean="0"/>
              <a:t>Two different approaches on management: </a:t>
            </a:r>
            <a:r>
              <a:rPr lang="sv-SE" dirty="0" smtClean="0"/>
              <a:t>business process reengineering (BPR) and knowledge management (KM)</a:t>
            </a:r>
          </a:p>
          <a:p>
            <a:r>
              <a:rPr lang="sv-SE" b="1" dirty="0" smtClean="0"/>
              <a:t>BPR (process-orientation focus): </a:t>
            </a:r>
            <a:r>
              <a:rPr lang="sv-SE" dirty="0" smtClean="0"/>
              <a:t>is a top-down approach, focus on structured co-ordination of people and info; focus on effiency and value creation; assume that organisations compete in a predictable environments, assume that knowledge is easy to codify</a:t>
            </a:r>
          </a:p>
          <a:p>
            <a:r>
              <a:rPr lang="sv-SE" b="1" dirty="0" smtClean="0"/>
              <a:t>KM (practice focus): </a:t>
            </a:r>
            <a:r>
              <a:rPr lang="sv-SE" dirty="0" smtClean="0"/>
              <a:t>is a bottom up approach, focus on effectiveness before effiency, assume that value creating activity are hard to pin down; assume that organisations compete in a unpredictable environments, assume that managers can best foster knowledge by responding to the inventive, improvisional ways people actually get things done</a:t>
            </a:r>
          </a:p>
          <a:p>
            <a:endParaRPr lang="sv-SE" dirty="0" smtClean="0"/>
          </a:p>
          <a:p>
            <a:pPr lvl="1"/>
            <a:endParaRPr lang="sv-SE" dirty="0" smtClean="0"/>
          </a:p>
          <a:p>
            <a:endParaRPr lang="sv-SE" dirty="0" smtClean="0"/>
          </a:p>
          <a:p>
            <a:endParaRPr lang="sv-SE" dirty="0"/>
          </a:p>
        </p:txBody>
      </p:sp>
    </p:spTree>
    <p:extLst>
      <p:ext uri="{BB962C8B-B14F-4D97-AF65-F5344CB8AC3E}">
        <p14:creationId xmlns:p14="http://schemas.microsoft.com/office/powerpoint/2010/main" val="2373096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v-SE" sz="2700" dirty="0"/>
              <a:t>Brown&amp;Duguid: Balancing Act: How to Capture Knowledge without Killing it 2(4)</a:t>
            </a:r>
          </a:p>
        </p:txBody>
      </p:sp>
      <p:sp>
        <p:nvSpPr>
          <p:cNvPr id="3" name="Content Placeholder 2"/>
          <p:cNvSpPr>
            <a:spLocks noGrp="1"/>
          </p:cNvSpPr>
          <p:nvPr>
            <p:ph idx="1"/>
          </p:nvPr>
        </p:nvSpPr>
        <p:spPr>
          <a:xfrm>
            <a:off x="1485900" y="1200150"/>
            <a:ext cx="6172200" cy="2775756"/>
          </a:xfrm>
        </p:spPr>
        <p:txBody>
          <a:bodyPr>
            <a:normAutofit fontScale="25000" lnSpcReduction="20000"/>
          </a:bodyPr>
          <a:lstStyle/>
          <a:p>
            <a:r>
              <a:rPr lang="sv-SE" b="1" dirty="0" smtClean="0"/>
              <a:t>Managing the dilemma or organisational tension: </a:t>
            </a:r>
          </a:p>
          <a:p>
            <a:pPr lvl="1"/>
            <a:r>
              <a:rPr lang="sv-SE" sz="2475" i="1" dirty="0"/>
              <a:t>processes</a:t>
            </a:r>
            <a:r>
              <a:rPr lang="sv-SE" sz="2475" dirty="0"/>
              <a:t>, the ways things are formally organised - and </a:t>
            </a:r>
          </a:p>
          <a:p>
            <a:pPr lvl="1"/>
            <a:r>
              <a:rPr lang="sv-SE" sz="2475" dirty="0"/>
              <a:t>practice, the way things are actually get done</a:t>
            </a:r>
          </a:p>
          <a:p>
            <a:r>
              <a:rPr lang="sv-SE" b="1" dirty="0" smtClean="0"/>
              <a:t>Balancing process and practice. </a:t>
            </a:r>
          </a:p>
          <a:p>
            <a:pPr lvl="1"/>
            <a:r>
              <a:rPr lang="sv-SE" sz="2475" dirty="0"/>
              <a:t>If you lean too much towards practices: new ideas is bubbling up all the time, but there is a lack of structure for harnessing them.</a:t>
            </a:r>
          </a:p>
          <a:p>
            <a:pPr lvl="1"/>
            <a:r>
              <a:rPr lang="sv-SE" sz="2475" dirty="0"/>
              <a:t>If you lean too much towards processes: you will get a lot of structure but little freedom of movement including the creation of innovation </a:t>
            </a:r>
          </a:p>
          <a:p>
            <a:r>
              <a:rPr lang="sv-SE" b="1" dirty="0" err="1" smtClean="0"/>
              <a:t>How</a:t>
            </a:r>
            <a:r>
              <a:rPr lang="sv-SE" b="1" dirty="0" smtClean="0"/>
              <a:t> </a:t>
            </a:r>
            <a:r>
              <a:rPr lang="sv-SE" b="1" dirty="0" err="1" smtClean="0"/>
              <a:t>did</a:t>
            </a:r>
            <a:r>
              <a:rPr lang="sv-SE" b="1" dirty="0" smtClean="0"/>
              <a:t> </a:t>
            </a:r>
            <a:r>
              <a:rPr lang="sv-SE" b="1" dirty="0" err="1" smtClean="0"/>
              <a:t>we</a:t>
            </a:r>
            <a:r>
              <a:rPr lang="sv-SE" b="1" dirty="0" smtClean="0"/>
              <a:t> </a:t>
            </a:r>
            <a:r>
              <a:rPr lang="sv-SE" b="1" dirty="0" err="1" smtClean="0"/>
              <a:t>solve</a:t>
            </a:r>
            <a:r>
              <a:rPr lang="sv-SE" b="1" dirty="0" smtClean="0"/>
              <a:t> the dilemma </a:t>
            </a:r>
            <a:r>
              <a:rPr lang="sv-SE" b="1" dirty="0" err="1" smtClean="0"/>
              <a:t>previously</a:t>
            </a:r>
            <a:r>
              <a:rPr lang="sv-SE" b="1" dirty="0" smtClean="0"/>
              <a:t>:? </a:t>
            </a:r>
            <a:r>
              <a:rPr lang="sv-SE" dirty="0" smtClean="0"/>
              <a:t>Foster invention and </a:t>
            </a:r>
            <a:r>
              <a:rPr lang="sv-SE" dirty="0" err="1" smtClean="0"/>
              <a:t>creativity</a:t>
            </a:r>
            <a:r>
              <a:rPr lang="sv-SE" dirty="0" smtClean="0"/>
              <a:t> </a:t>
            </a:r>
            <a:r>
              <a:rPr lang="sv-SE" dirty="0" err="1" smtClean="0"/>
              <a:t>among</a:t>
            </a:r>
            <a:r>
              <a:rPr lang="sv-SE" dirty="0" smtClean="0"/>
              <a:t> </a:t>
            </a:r>
            <a:r>
              <a:rPr lang="sv-SE" dirty="0" err="1" smtClean="0"/>
              <a:t>elite</a:t>
            </a:r>
            <a:r>
              <a:rPr lang="sv-SE" dirty="0" smtClean="0"/>
              <a:t> </a:t>
            </a:r>
            <a:r>
              <a:rPr lang="sv-SE" dirty="0" err="1" smtClean="0"/>
              <a:t>workers</a:t>
            </a:r>
            <a:r>
              <a:rPr lang="sv-SE" dirty="0" smtClean="0"/>
              <a:t> (designers, researchers) and force the rest to work </a:t>
            </a:r>
            <a:r>
              <a:rPr lang="sv-SE" dirty="0" err="1" smtClean="0"/>
              <a:t>according</a:t>
            </a:r>
            <a:r>
              <a:rPr lang="sv-SE" dirty="0" smtClean="0"/>
              <a:t> to </a:t>
            </a:r>
            <a:r>
              <a:rPr lang="sv-SE" dirty="0" err="1" smtClean="0"/>
              <a:t>predictable</a:t>
            </a:r>
            <a:r>
              <a:rPr lang="sv-SE" dirty="0" smtClean="0"/>
              <a:t> </a:t>
            </a:r>
            <a:r>
              <a:rPr lang="sv-SE" dirty="0" err="1" smtClean="0"/>
              <a:t>processes</a:t>
            </a:r>
            <a:r>
              <a:rPr lang="sv-SE" dirty="0" smtClean="0"/>
              <a:t>. </a:t>
            </a:r>
          </a:p>
          <a:p>
            <a:r>
              <a:rPr lang="sv-SE" b="1" dirty="0" err="1" smtClean="0"/>
              <a:t>How</a:t>
            </a:r>
            <a:r>
              <a:rPr lang="sv-SE" b="1" dirty="0" smtClean="0"/>
              <a:t> </a:t>
            </a:r>
            <a:r>
              <a:rPr lang="sv-SE" b="1" dirty="0" err="1" smtClean="0"/>
              <a:t>will</a:t>
            </a:r>
            <a:r>
              <a:rPr lang="sv-SE" b="1" dirty="0" smtClean="0"/>
              <a:t> </a:t>
            </a:r>
            <a:r>
              <a:rPr lang="sv-SE" b="1" dirty="0" err="1" smtClean="0"/>
              <a:t>we</a:t>
            </a:r>
            <a:r>
              <a:rPr lang="sv-SE" b="1" dirty="0" smtClean="0"/>
              <a:t> </a:t>
            </a:r>
            <a:r>
              <a:rPr lang="sv-SE" b="1" dirty="0" err="1" smtClean="0"/>
              <a:t>solve</a:t>
            </a:r>
            <a:r>
              <a:rPr lang="sv-SE" b="1" dirty="0" smtClean="0"/>
              <a:t> the dilemma today </a:t>
            </a:r>
            <a:r>
              <a:rPr lang="sv-SE" b="1" dirty="0" err="1" smtClean="0"/>
              <a:t>when</a:t>
            </a:r>
            <a:r>
              <a:rPr lang="sv-SE" b="1" dirty="0" smtClean="0"/>
              <a:t> the </a:t>
            </a:r>
            <a:r>
              <a:rPr lang="sv-SE" b="1" dirty="0" err="1" smtClean="0"/>
              <a:t>environment</a:t>
            </a:r>
            <a:r>
              <a:rPr lang="sv-SE" b="1" dirty="0" smtClean="0"/>
              <a:t> are </a:t>
            </a:r>
            <a:r>
              <a:rPr lang="sv-SE" b="1" dirty="0" err="1" smtClean="0"/>
              <a:t>changing</a:t>
            </a:r>
            <a:r>
              <a:rPr lang="sv-SE" b="1" dirty="0" smtClean="0"/>
              <a:t> fast and </a:t>
            </a:r>
            <a:r>
              <a:rPr lang="sv-SE" b="1" dirty="0" err="1" smtClean="0"/>
              <a:t>constantly</a:t>
            </a:r>
            <a:r>
              <a:rPr lang="sv-SE" b="1" dirty="0" smtClean="0"/>
              <a:t>?  </a:t>
            </a:r>
            <a:r>
              <a:rPr lang="sv-SE" dirty="0" err="1" smtClean="0"/>
              <a:t>Involve</a:t>
            </a:r>
            <a:r>
              <a:rPr lang="sv-SE" dirty="0" smtClean="0"/>
              <a:t> </a:t>
            </a:r>
            <a:r>
              <a:rPr lang="sv-SE" dirty="0" err="1" smtClean="0"/>
              <a:t>routine</a:t>
            </a:r>
            <a:r>
              <a:rPr lang="sv-SE" dirty="0" smtClean="0"/>
              <a:t> </a:t>
            </a:r>
            <a:r>
              <a:rPr lang="sv-SE" dirty="0" err="1" smtClean="0"/>
              <a:t>workers</a:t>
            </a:r>
            <a:r>
              <a:rPr lang="sv-SE" dirty="0" smtClean="0"/>
              <a:t> in the foster of invention and </a:t>
            </a:r>
            <a:r>
              <a:rPr lang="sv-SE" dirty="0" err="1" smtClean="0"/>
              <a:t>creativity</a:t>
            </a:r>
            <a:r>
              <a:rPr lang="sv-SE" dirty="0" smtClean="0"/>
              <a:t> </a:t>
            </a:r>
          </a:p>
          <a:p>
            <a:endParaRPr lang="sv-SE" dirty="0" smtClean="0"/>
          </a:p>
          <a:p>
            <a:pPr lvl="1"/>
            <a:endParaRPr lang="sv-SE" dirty="0" smtClean="0"/>
          </a:p>
          <a:p>
            <a:endParaRPr lang="sv-SE" dirty="0" smtClean="0"/>
          </a:p>
          <a:p>
            <a:endParaRPr lang="sv-SE" dirty="0"/>
          </a:p>
        </p:txBody>
      </p:sp>
    </p:spTree>
    <p:extLst>
      <p:ext uri="{BB962C8B-B14F-4D97-AF65-F5344CB8AC3E}">
        <p14:creationId xmlns:p14="http://schemas.microsoft.com/office/powerpoint/2010/main" val="995817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v-SE" sz="2700" dirty="0"/>
              <a:t>Brown&amp;Duguid: Balancing Act: How to Capture Knowledge without Killing it 3(4)</a:t>
            </a:r>
          </a:p>
        </p:txBody>
      </p:sp>
      <p:sp>
        <p:nvSpPr>
          <p:cNvPr id="3" name="Content Placeholder 2"/>
          <p:cNvSpPr>
            <a:spLocks noGrp="1"/>
          </p:cNvSpPr>
          <p:nvPr>
            <p:ph idx="1"/>
          </p:nvPr>
        </p:nvSpPr>
        <p:spPr>
          <a:xfrm>
            <a:off x="1485900" y="1200150"/>
            <a:ext cx="6172200" cy="2397714"/>
          </a:xfrm>
        </p:spPr>
        <p:txBody>
          <a:bodyPr>
            <a:normAutofit fontScale="25000" lnSpcReduction="20000"/>
          </a:bodyPr>
          <a:lstStyle/>
          <a:p>
            <a:r>
              <a:rPr lang="sv-SE" b="1" dirty="0" err="1" smtClean="0"/>
              <a:t>Practices</a:t>
            </a:r>
            <a:r>
              <a:rPr lang="sv-SE" b="1" dirty="0" smtClean="0"/>
              <a:t>. </a:t>
            </a:r>
            <a:r>
              <a:rPr lang="sv-SE" dirty="0" smtClean="0"/>
              <a:t>A </a:t>
            </a:r>
            <a:r>
              <a:rPr lang="sv-SE" dirty="0" err="1" smtClean="0"/>
              <a:t>number</a:t>
            </a:r>
            <a:r>
              <a:rPr lang="sv-SE" dirty="0" smtClean="0"/>
              <a:t> of small best </a:t>
            </a:r>
            <a:r>
              <a:rPr lang="sv-SE" dirty="0" err="1" smtClean="0"/>
              <a:t>practices</a:t>
            </a:r>
            <a:r>
              <a:rPr lang="sv-SE" dirty="0" smtClean="0"/>
              <a:t>, </a:t>
            </a:r>
            <a:r>
              <a:rPr lang="sv-SE" dirty="0" err="1" smtClean="0"/>
              <a:t>such</a:t>
            </a:r>
            <a:r>
              <a:rPr lang="sv-SE" dirty="0" smtClean="0"/>
              <a:t> as </a:t>
            </a:r>
            <a:r>
              <a:rPr lang="sv-SE" dirty="0" err="1" smtClean="0"/>
              <a:t>workarounds</a:t>
            </a:r>
            <a:r>
              <a:rPr lang="sv-SE" dirty="0" smtClean="0"/>
              <a:t>, </a:t>
            </a:r>
            <a:r>
              <a:rPr lang="sv-SE" dirty="0" err="1" smtClean="0"/>
              <a:t>local</a:t>
            </a:r>
            <a:r>
              <a:rPr lang="sv-SE" dirty="0" smtClean="0"/>
              <a:t> solutions. </a:t>
            </a:r>
            <a:r>
              <a:rPr lang="sv-SE" dirty="0" err="1" smtClean="0"/>
              <a:t>Together</a:t>
            </a:r>
            <a:r>
              <a:rPr lang="sv-SE" dirty="0" smtClean="0"/>
              <a:t>, this is a </a:t>
            </a:r>
            <a:r>
              <a:rPr lang="sv-SE" dirty="0" err="1" smtClean="0"/>
              <a:t>large</a:t>
            </a:r>
            <a:r>
              <a:rPr lang="sv-SE" dirty="0" smtClean="0"/>
              <a:t> </a:t>
            </a:r>
            <a:r>
              <a:rPr lang="sv-SE" dirty="0" err="1" smtClean="0"/>
              <a:t>amount</a:t>
            </a:r>
            <a:r>
              <a:rPr lang="sv-SE" dirty="0" smtClean="0"/>
              <a:t> of </a:t>
            </a:r>
            <a:r>
              <a:rPr lang="sv-SE" dirty="0" err="1" smtClean="0"/>
              <a:t>knowledge</a:t>
            </a:r>
            <a:endParaRPr lang="sv-SE" dirty="0" smtClean="0"/>
          </a:p>
          <a:p>
            <a:r>
              <a:rPr lang="sv-SE" b="1" dirty="0" err="1" smtClean="0"/>
              <a:t>Identify</a:t>
            </a:r>
            <a:r>
              <a:rPr lang="sv-SE" b="1" dirty="0" smtClean="0"/>
              <a:t> </a:t>
            </a:r>
            <a:r>
              <a:rPr lang="sv-SE" b="1" dirty="0" err="1" smtClean="0"/>
              <a:t>which</a:t>
            </a:r>
            <a:r>
              <a:rPr lang="sv-SE" b="1" dirty="0" smtClean="0"/>
              <a:t> </a:t>
            </a:r>
            <a:r>
              <a:rPr lang="sv-SE" b="1" dirty="0" err="1" smtClean="0"/>
              <a:t>practices</a:t>
            </a:r>
            <a:r>
              <a:rPr lang="sv-SE" b="1" dirty="0" smtClean="0"/>
              <a:t> </a:t>
            </a:r>
            <a:r>
              <a:rPr lang="sv-SE" b="1" dirty="0" err="1" smtClean="0"/>
              <a:t>exist</a:t>
            </a:r>
            <a:r>
              <a:rPr lang="sv-SE" b="1" dirty="0" smtClean="0"/>
              <a:t> and </a:t>
            </a:r>
            <a:r>
              <a:rPr lang="sv-SE" b="1" dirty="0" err="1" smtClean="0"/>
              <a:t>dissiminate</a:t>
            </a:r>
            <a:r>
              <a:rPr lang="sv-SE" b="1" dirty="0" smtClean="0"/>
              <a:t> </a:t>
            </a:r>
            <a:r>
              <a:rPr lang="sv-SE" b="1" dirty="0" err="1" smtClean="0"/>
              <a:t>valuable</a:t>
            </a:r>
            <a:r>
              <a:rPr lang="sv-SE" b="1" dirty="0" smtClean="0"/>
              <a:t> </a:t>
            </a:r>
            <a:r>
              <a:rPr lang="sv-SE" b="1" dirty="0" err="1" smtClean="0"/>
              <a:t>ones</a:t>
            </a:r>
            <a:r>
              <a:rPr lang="sv-SE" b="1" dirty="0" smtClean="0"/>
              <a:t>. </a:t>
            </a:r>
            <a:r>
              <a:rPr lang="sv-SE" dirty="0" err="1" smtClean="0"/>
              <a:t>Important</a:t>
            </a:r>
            <a:r>
              <a:rPr lang="sv-SE" dirty="0" smtClean="0"/>
              <a:t> to </a:t>
            </a:r>
            <a:r>
              <a:rPr lang="sv-SE" dirty="0" err="1" smtClean="0"/>
              <a:t>learn</a:t>
            </a:r>
            <a:r>
              <a:rPr lang="sv-SE" dirty="0" smtClean="0"/>
              <a:t> </a:t>
            </a:r>
            <a:r>
              <a:rPr lang="sv-SE" dirty="0" err="1" smtClean="0"/>
              <a:t>which</a:t>
            </a:r>
            <a:r>
              <a:rPr lang="sv-SE" dirty="0" smtClean="0"/>
              <a:t> </a:t>
            </a:r>
            <a:r>
              <a:rPr lang="sv-SE" dirty="0" err="1" smtClean="0"/>
              <a:t>practices</a:t>
            </a:r>
            <a:r>
              <a:rPr lang="sv-SE" dirty="0" smtClean="0"/>
              <a:t> </a:t>
            </a:r>
            <a:r>
              <a:rPr lang="sv-SE" dirty="0" err="1" smtClean="0"/>
              <a:t>exists</a:t>
            </a:r>
            <a:r>
              <a:rPr lang="sv-SE" dirty="0" smtClean="0"/>
              <a:t> and </a:t>
            </a:r>
            <a:r>
              <a:rPr lang="sv-SE" dirty="0" err="1" smtClean="0"/>
              <a:t>dissiminate</a:t>
            </a:r>
            <a:r>
              <a:rPr lang="sv-SE" dirty="0" smtClean="0"/>
              <a:t> </a:t>
            </a:r>
            <a:r>
              <a:rPr lang="sv-SE" dirty="0" err="1" smtClean="0"/>
              <a:t>practices</a:t>
            </a:r>
            <a:r>
              <a:rPr lang="sv-SE" dirty="0" smtClean="0"/>
              <a:t> that are </a:t>
            </a:r>
            <a:r>
              <a:rPr lang="sv-SE" dirty="0" err="1" smtClean="0"/>
              <a:t>valuable</a:t>
            </a:r>
            <a:r>
              <a:rPr lang="sv-SE" dirty="0" smtClean="0"/>
              <a:t> in an organisation</a:t>
            </a:r>
          </a:p>
          <a:p>
            <a:r>
              <a:rPr lang="sv-SE" b="1" dirty="0" smtClean="0"/>
              <a:t>Hard to </a:t>
            </a:r>
            <a:r>
              <a:rPr lang="sv-SE" b="1" dirty="0" err="1" smtClean="0"/>
              <a:t>identify</a:t>
            </a:r>
            <a:r>
              <a:rPr lang="sv-SE" b="1" dirty="0" smtClean="0"/>
              <a:t> </a:t>
            </a:r>
            <a:r>
              <a:rPr lang="sv-SE" b="1" dirty="0" err="1" smtClean="0"/>
              <a:t>these</a:t>
            </a:r>
            <a:r>
              <a:rPr lang="sv-SE" b="1" dirty="0" smtClean="0"/>
              <a:t> </a:t>
            </a:r>
            <a:r>
              <a:rPr lang="sv-SE" b="1" dirty="0" err="1" smtClean="0"/>
              <a:t>pratices</a:t>
            </a:r>
            <a:r>
              <a:rPr lang="sv-SE" b="1" dirty="0" smtClean="0"/>
              <a:t>. </a:t>
            </a:r>
            <a:r>
              <a:rPr lang="sv-SE" dirty="0" smtClean="0"/>
              <a:t>Gap </a:t>
            </a:r>
            <a:r>
              <a:rPr lang="sv-SE" dirty="0" err="1" smtClean="0"/>
              <a:t>between</a:t>
            </a:r>
            <a:r>
              <a:rPr lang="sv-SE" dirty="0" smtClean="0"/>
              <a:t> process manuals and </a:t>
            </a:r>
            <a:r>
              <a:rPr lang="sv-SE" dirty="0" err="1" smtClean="0"/>
              <a:t>actions</a:t>
            </a:r>
            <a:r>
              <a:rPr lang="sv-SE" dirty="0" smtClean="0"/>
              <a:t> in </a:t>
            </a:r>
            <a:r>
              <a:rPr lang="sv-SE" dirty="0" err="1" smtClean="0"/>
              <a:t>reality</a:t>
            </a:r>
            <a:r>
              <a:rPr lang="sv-SE" dirty="0" smtClean="0"/>
              <a:t> and gap </a:t>
            </a:r>
            <a:r>
              <a:rPr lang="sv-SE" dirty="0" err="1" smtClean="0"/>
              <a:t>betwen</a:t>
            </a:r>
            <a:r>
              <a:rPr lang="sv-SE" dirty="0" smtClean="0"/>
              <a:t> </a:t>
            </a:r>
            <a:r>
              <a:rPr lang="sv-SE" dirty="0" err="1" smtClean="0"/>
              <a:t>what</a:t>
            </a:r>
            <a:r>
              <a:rPr lang="sv-SE" dirty="0" smtClean="0"/>
              <a:t> </a:t>
            </a:r>
            <a:r>
              <a:rPr lang="sv-SE" dirty="0" err="1" smtClean="0"/>
              <a:t>people</a:t>
            </a:r>
            <a:r>
              <a:rPr lang="sv-SE" dirty="0" smtClean="0"/>
              <a:t> </a:t>
            </a:r>
            <a:r>
              <a:rPr lang="sv-SE" dirty="0" err="1" smtClean="0"/>
              <a:t>think</a:t>
            </a:r>
            <a:r>
              <a:rPr lang="sv-SE" dirty="0" smtClean="0"/>
              <a:t> </a:t>
            </a:r>
            <a:r>
              <a:rPr lang="sv-SE" dirty="0" err="1" smtClean="0"/>
              <a:t>what</a:t>
            </a:r>
            <a:r>
              <a:rPr lang="sv-SE" dirty="0" smtClean="0"/>
              <a:t> </a:t>
            </a:r>
            <a:r>
              <a:rPr lang="sv-SE" dirty="0" err="1" smtClean="0"/>
              <a:t>they</a:t>
            </a:r>
            <a:r>
              <a:rPr lang="sv-SE" dirty="0" smtClean="0"/>
              <a:t> are </a:t>
            </a:r>
            <a:r>
              <a:rPr lang="sv-SE" dirty="0" err="1" smtClean="0"/>
              <a:t>doing</a:t>
            </a:r>
            <a:r>
              <a:rPr lang="sv-SE" dirty="0" smtClean="0"/>
              <a:t> and </a:t>
            </a:r>
            <a:r>
              <a:rPr lang="sv-SE" dirty="0" err="1" smtClean="0"/>
              <a:t>what</a:t>
            </a:r>
            <a:r>
              <a:rPr lang="sv-SE" dirty="0" smtClean="0"/>
              <a:t> </a:t>
            </a:r>
            <a:r>
              <a:rPr lang="sv-SE" dirty="0" err="1" smtClean="0"/>
              <a:t>they</a:t>
            </a:r>
            <a:r>
              <a:rPr lang="sv-SE" dirty="0" smtClean="0"/>
              <a:t> are </a:t>
            </a:r>
            <a:r>
              <a:rPr lang="sv-SE" dirty="0" err="1" smtClean="0"/>
              <a:t>doing</a:t>
            </a:r>
            <a:r>
              <a:rPr lang="sv-SE" dirty="0" smtClean="0"/>
              <a:t> i </a:t>
            </a:r>
            <a:r>
              <a:rPr lang="sv-SE" dirty="0" err="1" smtClean="0"/>
              <a:t>reality</a:t>
            </a:r>
            <a:r>
              <a:rPr lang="sv-SE" dirty="0" smtClean="0"/>
              <a:t>.</a:t>
            </a:r>
          </a:p>
          <a:p>
            <a:r>
              <a:rPr lang="sv-SE" b="1" dirty="0" err="1" smtClean="0"/>
              <a:t>How</a:t>
            </a:r>
            <a:r>
              <a:rPr lang="sv-SE" b="1" dirty="0" smtClean="0"/>
              <a:t> to </a:t>
            </a:r>
            <a:r>
              <a:rPr lang="sv-SE" b="1" dirty="0" err="1" smtClean="0"/>
              <a:t>identify</a:t>
            </a:r>
            <a:r>
              <a:rPr lang="sv-SE" b="1" dirty="0" smtClean="0"/>
              <a:t> </a:t>
            </a:r>
            <a:r>
              <a:rPr lang="sv-SE" b="1" dirty="0" err="1" smtClean="0"/>
              <a:t>practices</a:t>
            </a:r>
            <a:r>
              <a:rPr lang="sv-SE" b="1" dirty="0" smtClean="0"/>
              <a:t>: </a:t>
            </a:r>
            <a:r>
              <a:rPr lang="sv-SE" dirty="0" smtClean="0"/>
              <a:t>Observe the </a:t>
            </a:r>
            <a:r>
              <a:rPr lang="sv-SE" dirty="0" err="1" smtClean="0"/>
              <a:t>practices</a:t>
            </a:r>
            <a:r>
              <a:rPr lang="sv-SE" dirty="0" smtClean="0"/>
              <a:t> in </a:t>
            </a:r>
            <a:r>
              <a:rPr lang="sv-SE" dirty="0" err="1" smtClean="0"/>
              <a:t>reality</a:t>
            </a:r>
            <a:r>
              <a:rPr lang="sv-SE" dirty="0" smtClean="0"/>
              <a:t> </a:t>
            </a:r>
            <a:r>
              <a:rPr lang="sv-SE" dirty="0" err="1" smtClean="0"/>
              <a:t>otherwise</a:t>
            </a:r>
            <a:r>
              <a:rPr lang="sv-SE" dirty="0" smtClean="0"/>
              <a:t> the </a:t>
            </a:r>
            <a:r>
              <a:rPr lang="sv-SE" dirty="0" err="1" smtClean="0"/>
              <a:t>tacit</a:t>
            </a:r>
            <a:r>
              <a:rPr lang="sv-SE" dirty="0" smtClean="0"/>
              <a:t> </a:t>
            </a:r>
            <a:r>
              <a:rPr lang="sv-SE" dirty="0" err="1" smtClean="0"/>
              <a:t>knowledge</a:t>
            </a:r>
            <a:r>
              <a:rPr lang="sv-SE" dirty="0" smtClean="0"/>
              <a:t> is missed</a:t>
            </a:r>
          </a:p>
          <a:p>
            <a:endParaRPr lang="sv-SE" dirty="0" smtClean="0"/>
          </a:p>
          <a:p>
            <a:endParaRPr lang="sv-SE" dirty="0" smtClean="0"/>
          </a:p>
          <a:p>
            <a:pPr lvl="1"/>
            <a:endParaRPr lang="sv-SE" dirty="0" smtClean="0"/>
          </a:p>
          <a:p>
            <a:endParaRPr lang="sv-SE" dirty="0" smtClean="0"/>
          </a:p>
          <a:p>
            <a:endParaRPr lang="sv-SE" dirty="0"/>
          </a:p>
        </p:txBody>
      </p:sp>
    </p:spTree>
    <p:extLst>
      <p:ext uri="{BB962C8B-B14F-4D97-AF65-F5344CB8AC3E}">
        <p14:creationId xmlns:p14="http://schemas.microsoft.com/office/powerpoint/2010/main" val="115397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v-SE" sz="2700" dirty="0"/>
              <a:t>Brown&amp;Duguid: Balancing Act: How to Capture Knowledge without Killing it 4(4)</a:t>
            </a:r>
          </a:p>
        </p:txBody>
      </p:sp>
      <p:sp>
        <p:nvSpPr>
          <p:cNvPr id="3" name="Content Placeholder 2"/>
          <p:cNvSpPr>
            <a:spLocks noGrp="1"/>
          </p:cNvSpPr>
          <p:nvPr>
            <p:ph idx="1"/>
          </p:nvPr>
        </p:nvSpPr>
        <p:spPr>
          <a:xfrm>
            <a:off x="1461825" y="1707654"/>
            <a:ext cx="6172200" cy="1998222"/>
          </a:xfrm>
        </p:spPr>
        <p:txBody>
          <a:bodyPr>
            <a:normAutofit fontScale="25000" lnSpcReduction="20000"/>
          </a:bodyPr>
          <a:lstStyle/>
          <a:p>
            <a:r>
              <a:rPr lang="sv-SE" dirty="0" smtClean="0"/>
              <a:t>Xerox service reps do something else compared to what they are expected to do. They address problem by doing things not specified in process decriptions. </a:t>
            </a:r>
          </a:p>
          <a:p>
            <a:r>
              <a:rPr lang="sv-SE" dirty="0" smtClean="0"/>
              <a:t>Reps meets informally, for exampel during lunch, and share </a:t>
            </a:r>
            <a:r>
              <a:rPr lang="sv-SE" dirty="0"/>
              <a:t>knowledge about different machines, ways of workings, issues, methods used.  </a:t>
            </a:r>
          </a:p>
          <a:p>
            <a:r>
              <a:rPr lang="sv-SE" dirty="0" smtClean="0"/>
              <a:t>Each copy machine has its own history, issues, subsystems, used in differnt ways in different environments. </a:t>
            </a:r>
          </a:p>
          <a:p>
            <a:r>
              <a:rPr lang="sv-SE" dirty="0" smtClean="0"/>
              <a:t>The reps have created a community of practice that develop a collective pool of practical knowledge</a:t>
            </a:r>
          </a:p>
          <a:p>
            <a:endParaRPr lang="sv-SE" dirty="0" smtClean="0"/>
          </a:p>
          <a:p>
            <a:endParaRPr lang="sv-SE" dirty="0" smtClean="0"/>
          </a:p>
          <a:p>
            <a:pPr lvl="1"/>
            <a:endParaRPr lang="sv-SE" dirty="0" smtClean="0"/>
          </a:p>
          <a:p>
            <a:endParaRPr lang="sv-SE" dirty="0" smtClean="0"/>
          </a:p>
          <a:p>
            <a:endParaRPr lang="sv-SE" dirty="0"/>
          </a:p>
        </p:txBody>
      </p:sp>
      <p:sp>
        <p:nvSpPr>
          <p:cNvPr id="4" name="TextBox 3"/>
          <p:cNvSpPr txBox="1"/>
          <p:nvPr/>
        </p:nvSpPr>
        <p:spPr>
          <a:xfrm>
            <a:off x="1493658" y="1275606"/>
            <a:ext cx="1458162" cy="323165"/>
          </a:xfrm>
          <a:prstGeom prst="rect">
            <a:avLst/>
          </a:prstGeom>
          <a:noFill/>
        </p:spPr>
        <p:txBody>
          <a:bodyPr wrap="square" rtlCol="0">
            <a:spAutoFit/>
          </a:bodyPr>
          <a:lstStyle/>
          <a:p>
            <a:r>
              <a:rPr lang="sv-SE" sz="1500" b="1" dirty="0"/>
              <a:t>Example: </a:t>
            </a:r>
          </a:p>
        </p:txBody>
      </p:sp>
    </p:spTree>
    <p:extLst>
      <p:ext uri="{BB962C8B-B14F-4D97-AF65-F5344CB8AC3E}">
        <p14:creationId xmlns:p14="http://schemas.microsoft.com/office/powerpoint/2010/main" val="4137417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sv-SE" sz="2700" dirty="0"/>
              <a:t>Work Practices</a:t>
            </a:r>
          </a:p>
        </p:txBody>
      </p:sp>
      <p:sp>
        <p:nvSpPr>
          <p:cNvPr id="3" name="Content Placeholder 2"/>
          <p:cNvSpPr>
            <a:spLocks noGrp="1"/>
          </p:cNvSpPr>
          <p:nvPr>
            <p:ph idx="1"/>
          </p:nvPr>
        </p:nvSpPr>
        <p:spPr/>
        <p:txBody>
          <a:bodyPr>
            <a:normAutofit/>
          </a:bodyPr>
          <a:lstStyle/>
          <a:p>
            <a:pPr marL="0" indent="0">
              <a:buNone/>
            </a:pPr>
            <a:r>
              <a:rPr lang="en-US" sz="1800" dirty="0"/>
              <a:t>Adler and </a:t>
            </a:r>
            <a:r>
              <a:rPr lang="en-US" sz="1800" dirty="0" err="1"/>
              <a:t>Pouliot</a:t>
            </a:r>
            <a:r>
              <a:rPr lang="en-US" sz="1800" dirty="0"/>
              <a:t> (2011) discuss the notion of practice and differentiate between behavior, action and practice:</a:t>
            </a:r>
          </a:p>
          <a:p>
            <a:r>
              <a:rPr lang="en-US" sz="1800" dirty="0"/>
              <a:t>Behavior - is someone doing something</a:t>
            </a:r>
          </a:p>
          <a:p>
            <a:r>
              <a:rPr lang="en-US" sz="1800" dirty="0"/>
              <a:t>Actions - are behavior with meaning to someone</a:t>
            </a:r>
          </a:p>
          <a:p>
            <a:r>
              <a:rPr lang="en-US" sz="1800" dirty="0"/>
              <a:t>Practice - are actions repeated over time and space embedded in a particular context. Practice are socially developed through learning and training</a:t>
            </a:r>
          </a:p>
          <a:p>
            <a:pPr marL="0" indent="0">
              <a:buNone/>
            </a:pPr>
            <a:endParaRPr lang="en-US" dirty="0" smtClean="0"/>
          </a:p>
        </p:txBody>
      </p:sp>
    </p:spTree>
    <p:extLst>
      <p:ext uri="{BB962C8B-B14F-4D97-AF65-F5344CB8AC3E}">
        <p14:creationId xmlns:p14="http://schemas.microsoft.com/office/powerpoint/2010/main" val="3096999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sv-SE" sz="2700" dirty="0"/>
              <a:t>Work Practices</a:t>
            </a:r>
          </a:p>
        </p:txBody>
      </p:sp>
      <p:sp>
        <p:nvSpPr>
          <p:cNvPr id="3" name="Content Placeholder 2"/>
          <p:cNvSpPr>
            <a:spLocks noGrp="1"/>
          </p:cNvSpPr>
          <p:nvPr>
            <p:ph idx="1"/>
          </p:nvPr>
        </p:nvSpPr>
        <p:spPr>
          <a:xfrm>
            <a:off x="1471766" y="1063229"/>
            <a:ext cx="6326460" cy="3394472"/>
          </a:xfrm>
        </p:spPr>
        <p:txBody>
          <a:bodyPr>
            <a:noAutofit/>
          </a:bodyPr>
          <a:lstStyle/>
          <a:p>
            <a:pPr marL="0" indent="0">
              <a:buNone/>
            </a:pPr>
            <a:r>
              <a:rPr lang="en-US" sz="1800" dirty="0"/>
              <a:t>Adler and </a:t>
            </a:r>
            <a:r>
              <a:rPr lang="en-US" sz="1800" dirty="0" err="1"/>
              <a:t>Pouliot</a:t>
            </a:r>
            <a:r>
              <a:rPr lang="en-US" sz="1800" dirty="0"/>
              <a:t> (2011) present five characteristics of a practice: </a:t>
            </a:r>
          </a:p>
          <a:p>
            <a:r>
              <a:rPr lang="en-US" sz="1800" dirty="0"/>
              <a:t>practice is performance, i.e. the process of doing something, </a:t>
            </a:r>
          </a:p>
          <a:p>
            <a:r>
              <a:rPr lang="en-US" sz="1800" dirty="0"/>
              <a:t>practice tends to be patterned, i.e. actions are repeated over time and space,</a:t>
            </a:r>
          </a:p>
          <a:p>
            <a:r>
              <a:rPr lang="en-US" sz="1800" dirty="0"/>
              <a:t>practice is more or less competent in the meaning that it can be done correctly or incorrectly (in a social recognizable way), </a:t>
            </a:r>
          </a:p>
          <a:p>
            <a:r>
              <a:rPr lang="en-US" sz="1800" dirty="0"/>
              <a:t>practice rests on background knowledge</a:t>
            </a:r>
          </a:p>
          <a:p>
            <a:r>
              <a:rPr lang="en-US" sz="1800" dirty="0"/>
              <a:t>practice weaves together the discursive (i.e. using speech/word to describe and motivate) and the material world, i.e. without written and spoken communication, people cannot make a difference between </a:t>
            </a:r>
            <a:r>
              <a:rPr lang="en-US" sz="1800" dirty="0" err="1"/>
              <a:t>behaviour</a:t>
            </a:r>
            <a:r>
              <a:rPr lang="en-US" sz="1800" dirty="0"/>
              <a:t> and practice, and the practice is mediated by material artefacts</a:t>
            </a:r>
            <a:endParaRPr lang="sv-SE" sz="1800" dirty="0"/>
          </a:p>
        </p:txBody>
      </p:sp>
    </p:spTree>
    <p:extLst>
      <p:ext uri="{BB962C8B-B14F-4D97-AF65-F5344CB8AC3E}">
        <p14:creationId xmlns:p14="http://schemas.microsoft.com/office/powerpoint/2010/main" val="2316604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pPr>
              <a:buNone/>
            </a:pPr>
            <a:r>
              <a:rPr lang="sv-SE" dirty="0" smtClean="0"/>
              <a:t>Best Practices – way of transfering/sharing knowledge</a:t>
            </a:r>
            <a:endParaRPr lang="sv-SE" dirty="0"/>
          </a:p>
        </p:txBody>
      </p:sp>
    </p:spTree>
    <p:extLst>
      <p:ext uri="{BB962C8B-B14F-4D97-AF65-F5344CB8AC3E}">
        <p14:creationId xmlns:p14="http://schemas.microsoft.com/office/powerpoint/2010/main" val="16740517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SzPct val="100000"/>
            </a:pPr>
            <a:r>
              <a:rPr lang="sv-SE" sz="2700" dirty="0">
                <a:sym typeface="Arial"/>
              </a:rPr>
              <a:t>Best </a:t>
            </a:r>
            <a:r>
              <a:rPr lang="sv-SE" sz="2700" dirty="0" err="1">
                <a:sym typeface="Arial"/>
              </a:rPr>
              <a:t>practices</a:t>
            </a:r>
            <a:endParaRPr lang="sv-SE" sz="2700" dirty="0">
              <a:sym typeface="Arial"/>
            </a:endParaRPr>
          </a:p>
        </p:txBody>
      </p:sp>
      <p:sp>
        <p:nvSpPr>
          <p:cNvPr id="3" name="Content Placeholder 2"/>
          <p:cNvSpPr>
            <a:spLocks noGrp="1"/>
          </p:cNvSpPr>
          <p:nvPr>
            <p:ph idx="1"/>
          </p:nvPr>
        </p:nvSpPr>
        <p:spPr/>
        <p:txBody>
          <a:bodyPr>
            <a:noAutofit/>
          </a:bodyPr>
          <a:lstStyle/>
          <a:p>
            <a:r>
              <a:rPr lang="en-US" sz="1800" dirty="0"/>
              <a:t>A best practice - is a method or technique that provides an effective means for achieving a goal in a certain context compared to other means (</a:t>
            </a:r>
            <a:r>
              <a:rPr lang="en-US" sz="1800" dirty="0" err="1"/>
              <a:t>Veselý</a:t>
            </a:r>
            <a:r>
              <a:rPr lang="en-US" sz="1800" dirty="0"/>
              <a:t>, 2011)</a:t>
            </a:r>
          </a:p>
          <a:p>
            <a:r>
              <a:rPr lang="en-US" sz="1800" dirty="0"/>
              <a:t>Example of best practice methods are: ITIL, Process descriptions in Enterprise Systems such as SAP, many procedures in health care</a:t>
            </a:r>
          </a:p>
        </p:txBody>
      </p:sp>
    </p:spTree>
    <p:extLst>
      <p:ext uri="{BB962C8B-B14F-4D97-AF65-F5344CB8AC3E}">
        <p14:creationId xmlns:p14="http://schemas.microsoft.com/office/powerpoint/2010/main" val="1738425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buSzPct val="100000"/>
            </a:pPr>
            <a:r>
              <a:rPr lang="sv-SE" sz="2700" dirty="0">
                <a:sym typeface="Arial"/>
              </a:rPr>
              <a:t>Best, </a:t>
            </a:r>
            <a:r>
              <a:rPr lang="sv-SE" sz="2700" dirty="0" err="1">
                <a:sym typeface="Arial"/>
              </a:rPr>
              <a:t>Recommended</a:t>
            </a:r>
            <a:r>
              <a:rPr lang="sv-SE" sz="2700" dirty="0">
                <a:sym typeface="Arial"/>
              </a:rPr>
              <a:t>, Good or </a:t>
            </a:r>
            <a:r>
              <a:rPr lang="sv-SE" sz="2700" dirty="0" err="1">
                <a:sym typeface="Arial"/>
              </a:rPr>
              <a:t>Contextual</a:t>
            </a:r>
            <a:r>
              <a:rPr lang="sv-SE" sz="2700" dirty="0">
                <a:sym typeface="Arial"/>
              </a:rPr>
              <a:t> </a:t>
            </a:r>
            <a:r>
              <a:rPr lang="sv-SE" sz="2700" dirty="0" err="1">
                <a:sym typeface="Arial"/>
              </a:rPr>
              <a:t>Practices</a:t>
            </a:r>
            <a:endParaRPr lang="sv-SE" sz="2700" dirty="0">
              <a:sym typeface="Arial"/>
            </a:endParaRPr>
          </a:p>
        </p:txBody>
      </p:sp>
      <p:sp>
        <p:nvSpPr>
          <p:cNvPr id="3" name="Content Placeholder 2"/>
          <p:cNvSpPr>
            <a:spLocks noGrp="1"/>
          </p:cNvSpPr>
          <p:nvPr>
            <p:ph idx="1"/>
          </p:nvPr>
        </p:nvSpPr>
        <p:spPr/>
        <p:txBody>
          <a:bodyPr>
            <a:normAutofit/>
          </a:bodyPr>
          <a:lstStyle/>
          <a:p>
            <a:r>
              <a:rPr lang="en-US" sz="1800" dirty="0"/>
              <a:t>A best practice cannot be best in all cases. Therefore, the terms “recommended practices” and “good practices” are often used instead</a:t>
            </a:r>
          </a:p>
          <a:p>
            <a:r>
              <a:rPr lang="en-US" sz="1800" dirty="0"/>
              <a:t>A practice that is considered as "best" in one context may be questionable within another. </a:t>
            </a:r>
          </a:p>
          <a:p>
            <a:r>
              <a:rPr lang="en-US" sz="1800" dirty="0"/>
              <a:t>That is, the notion of what is "best" will vary with the context, according to Scott Ambler, which recommend the use of the term "contextual practice“ instead</a:t>
            </a:r>
          </a:p>
          <a:p>
            <a:pPr>
              <a:buNone/>
            </a:pPr>
            <a:endParaRPr lang="en-US" sz="1500" dirty="0"/>
          </a:p>
          <a:p>
            <a:pPr>
              <a:buNone/>
            </a:pPr>
            <a:endParaRPr lang="en-US" dirty="0" smtClean="0"/>
          </a:p>
        </p:txBody>
      </p:sp>
    </p:spTree>
    <p:extLst>
      <p:ext uri="{BB962C8B-B14F-4D97-AF65-F5344CB8AC3E}">
        <p14:creationId xmlns:p14="http://schemas.microsoft.com/office/powerpoint/2010/main" val="4243089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SzPct val="100000"/>
            </a:pPr>
            <a:r>
              <a:rPr lang="sv-SE" sz="2700" dirty="0" err="1">
                <a:sym typeface="Arial"/>
              </a:rPr>
              <a:t>Validation</a:t>
            </a:r>
            <a:r>
              <a:rPr lang="sv-SE" sz="2700" dirty="0">
                <a:sym typeface="Arial"/>
              </a:rPr>
              <a:t> of </a:t>
            </a:r>
            <a:r>
              <a:rPr lang="sv-SE" sz="2700" dirty="0" err="1">
                <a:sym typeface="Arial"/>
              </a:rPr>
              <a:t>Practices</a:t>
            </a:r>
            <a:endParaRPr lang="sv-SE" sz="2700" dirty="0">
              <a:sym typeface="Arial"/>
            </a:endParaRPr>
          </a:p>
        </p:txBody>
      </p:sp>
      <p:sp>
        <p:nvSpPr>
          <p:cNvPr id="3" name="Content Placeholder 2"/>
          <p:cNvSpPr>
            <a:spLocks noGrp="1"/>
          </p:cNvSpPr>
          <p:nvPr>
            <p:ph idx="1"/>
          </p:nvPr>
        </p:nvSpPr>
        <p:spPr/>
        <p:txBody>
          <a:bodyPr>
            <a:noAutofit/>
          </a:bodyPr>
          <a:lstStyle/>
          <a:p>
            <a:r>
              <a:rPr lang="en-US" sz="1800" dirty="0"/>
              <a:t>U.S. Department of Health and Human Services uses the following terms and their definitions for how validated a practice is:</a:t>
            </a:r>
            <a:endParaRPr lang="sv-SE" sz="1800" dirty="0"/>
          </a:p>
          <a:p>
            <a:r>
              <a:rPr lang="sv-SE" sz="1800" b="1" dirty="0" err="1"/>
              <a:t>Promising</a:t>
            </a:r>
            <a:r>
              <a:rPr lang="sv-SE" sz="1800" b="1" dirty="0"/>
              <a:t> </a:t>
            </a:r>
            <a:r>
              <a:rPr lang="sv-SE" sz="1800" b="1" dirty="0" err="1"/>
              <a:t>Practice</a:t>
            </a:r>
            <a:r>
              <a:rPr lang="sv-SE" sz="1800" b="1" dirty="0"/>
              <a:t> </a:t>
            </a:r>
            <a:r>
              <a:rPr lang="sv-SE" sz="1800" dirty="0"/>
              <a:t>- </a:t>
            </a:r>
            <a:r>
              <a:rPr lang="en-US" sz="1800" dirty="0"/>
              <a:t>A program, activity or strategy that has worked within one organization and shows promise during its early stages</a:t>
            </a:r>
            <a:endParaRPr lang="sv-SE" sz="1800" dirty="0"/>
          </a:p>
          <a:p>
            <a:r>
              <a:rPr lang="sv-SE" sz="1800" b="1" dirty="0" err="1"/>
              <a:t>Field</a:t>
            </a:r>
            <a:r>
              <a:rPr lang="sv-SE" sz="1800" b="1" dirty="0"/>
              <a:t> </a:t>
            </a:r>
            <a:r>
              <a:rPr lang="sv-SE" sz="1800" b="1" dirty="0" err="1"/>
              <a:t>Tested</a:t>
            </a:r>
            <a:r>
              <a:rPr lang="sv-SE" sz="1800" b="1" dirty="0"/>
              <a:t> Best </a:t>
            </a:r>
            <a:r>
              <a:rPr lang="sv-SE" sz="1800" b="1" dirty="0" err="1"/>
              <a:t>Practice</a:t>
            </a:r>
            <a:r>
              <a:rPr lang="sv-SE" sz="1800" b="1" dirty="0"/>
              <a:t> </a:t>
            </a:r>
            <a:r>
              <a:rPr lang="sv-SE" sz="1800" dirty="0"/>
              <a:t>- </a:t>
            </a:r>
            <a:r>
              <a:rPr lang="en-US" sz="1800" dirty="0"/>
              <a:t>A program, activity or strategy that produce successful outcomes and is supported by data sources</a:t>
            </a:r>
          </a:p>
          <a:p>
            <a:r>
              <a:rPr lang="sv-SE" sz="1800" b="1" dirty="0"/>
              <a:t>Research </a:t>
            </a:r>
            <a:r>
              <a:rPr lang="sv-SE" sz="1800" b="1" dirty="0" err="1"/>
              <a:t>Validated</a:t>
            </a:r>
            <a:r>
              <a:rPr lang="sv-SE" sz="1800" b="1" dirty="0"/>
              <a:t> Best </a:t>
            </a:r>
            <a:r>
              <a:rPr lang="sv-SE" sz="1800" b="1" dirty="0" err="1"/>
              <a:t>Practice</a:t>
            </a:r>
            <a:r>
              <a:rPr lang="sv-SE" sz="1800" b="1" dirty="0"/>
              <a:t> </a:t>
            </a:r>
            <a:r>
              <a:rPr lang="sv-SE" sz="1800" dirty="0"/>
              <a:t>- </a:t>
            </a:r>
            <a:r>
              <a:rPr lang="en-US" sz="1800" dirty="0"/>
              <a:t>A program, activity or strategy that has the highest degree of proven effectiveness supported by comprehensive research and evaluation</a:t>
            </a:r>
          </a:p>
        </p:txBody>
      </p:sp>
    </p:spTree>
    <p:extLst>
      <p:ext uri="{BB962C8B-B14F-4D97-AF65-F5344CB8AC3E}">
        <p14:creationId xmlns:p14="http://schemas.microsoft.com/office/powerpoint/2010/main" val="2220928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Three common applications of KMS</a:t>
            </a:r>
            <a:endParaRPr lang="sv-SE" sz="2400" dirty="0"/>
          </a:p>
        </p:txBody>
      </p:sp>
      <p:sp>
        <p:nvSpPr>
          <p:cNvPr id="3" name="Content Placeholder 2"/>
          <p:cNvSpPr>
            <a:spLocks noGrp="1"/>
          </p:cNvSpPr>
          <p:nvPr>
            <p:ph idx="1"/>
          </p:nvPr>
        </p:nvSpPr>
        <p:spPr>
          <a:xfrm>
            <a:off x="855673" y="1224234"/>
            <a:ext cx="7938898" cy="4299942"/>
          </a:xfrm>
        </p:spPr>
        <p:txBody>
          <a:bodyPr>
            <a:noAutofit/>
          </a:bodyPr>
          <a:lstStyle/>
          <a:p>
            <a:r>
              <a:rPr lang="en-US" sz="1600" dirty="0" smtClean="0"/>
              <a:t>Coding and sharing best practices</a:t>
            </a:r>
          </a:p>
          <a:p>
            <a:r>
              <a:rPr lang="en-US" sz="1600" dirty="0" smtClean="0"/>
              <a:t>Creation of corporate knowledge directories – for finding experts and other knowledge sources</a:t>
            </a:r>
          </a:p>
          <a:p>
            <a:r>
              <a:rPr lang="en-US" sz="1600" dirty="0" smtClean="0"/>
              <a:t>Creation of knowledge networks (</a:t>
            </a:r>
            <a:r>
              <a:rPr lang="en-US" sz="1600" smtClean="0"/>
              <a:t>virtual teams) </a:t>
            </a:r>
            <a:r>
              <a:rPr lang="en-US" sz="1600" dirty="0" smtClean="0"/>
              <a:t>– to build </a:t>
            </a:r>
            <a:r>
              <a:rPr lang="en-US" sz="1600" smtClean="0"/>
              <a:t>and share collective </a:t>
            </a:r>
            <a:r>
              <a:rPr lang="en-US" sz="1600" dirty="0" smtClean="0"/>
              <a:t>knowledge, for example via online forums</a:t>
            </a:r>
          </a:p>
          <a:p>
            <a:endParaRPr lang="sv-SE" sz="1500" dirty="0"/>
          </a:p>
        </p:txBody>
      </p:sp>
      <p:sp>
        <p:nvSpPr>
          <p:cNvPr id="5" name="TextBox 4"/>
          <p:cNvSpPr txBox="1"/>
          <p:nvPr/>
        </p:nvSpPr>
        <p:spPr>
          <a:xfrm>
            <a:off x="1283344" y="4426503"/>
            <a:ext cx="8145554" cy="669414"/>
          </a:xfrm>
          <a:prstGeom prst="rect">
            <a:avLst/>
          </a:prstGeom>
          <a:noFill/>
        </p:spPr>
        <p:txBody>
          <a:bodyPr wrap="square" rtlCol="0">
            <a:spAutoFit/>
          </a:bodyPr>
          <a:lstStyle/>
          <a:p>
            <a:r>
              <a:rPr lang="en-US" sz="1200" dirty="0"/>
              <a:t>[</a:t>
            </a:r>
            <a:r>
              <a:rPr lang="en-US" sz="1200" dirty="0" err="1"/>
              <a:t>Alavi</a:t>
            </a:r>
            <a:r>
              <a:rPr lang="en-US" sz="1200" dirty="0"/>
              <a:t>, M. and </a:t>
            </a:r>
            <a:r>
              <a:rPr lang="en-US" sz="1200" dirty="0" err="1"/>
              <a:t>Leidner</a:t>
            </a:r>
            <a:r>
              <a:rPr lang="en-US" sz="1200" dirty="0"/>
              <a:t>, D.E. (2001). Review: Knowledge management and knowledge management systems: Conceptual foundations and research issues. MIS Quarterly, 25, (1), 107-136.]</a:t>
            </a:r>
          </a:p>
          <a:p>
            <a:endParaRPr lang="sv-SE" sz="1350" dirty="0"/>
          </a:p>
        </p:txBody>
      </p:sp>
    </p:spTree>
    <p:extLst>
      <p:ext uri="{BB962C8B-B14F-4D97-AF65-F5344CB8AC3E}">
        <p14:creationId xmlns:p14="http://schemas.microsoft.com/office/powerpoint/2010/main" val="2376947769"/>
      </p:ext>
    </p:extLst>
  </p:cSld>
  <p:clrMapOvr>
    <a:masterClrMapping/>
  </p:clrMapOvr>
  <mc:AlternateContent xmlns:mc="http://schemas.openxmlformats.org/markup-compatibility/2006" xmlns:p14="http://schemas.microsoft.com/office/powerpoint/2010/main">
    <mc:Choice Requires="p14">
      <p:transition spd="slow" p14:dur="2000" advTm="23246"/>
    </mc:Choice>
    <mc:Fallback xmlns="">
      <p:transition spd="slow" advTm="23246"/>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uSzPct val="100000"/>
            </a:pPr>
            <a:r>
              <a:rPr lang="sv-SE" sz="2700" dirty="0">
                <a:sym typeface="Arial"/>
              </a:rPr>
              <a:t>Template for documenting best practices</a:t>
            </a:r>
          </a:p>
        </p:txBody>
      </p:sp>
      <p:sp>
        <p:nvSpPr>
          <p:cNvPr id="3" name="Content Placeholder 2"/>
          <p:cNvSpPr>
            <a:spLocks noGrp="1"/>
          </p:cNvSpPr>
          <p:nvPr>
            <p:ph idx="1"/>
          </p:nvPr>
        </p:nvSpPr>
        <p:spPr>
          <a:xfrm>
            <a:off x="1485900" y="1053703"/>
            <a:ext cx="6172200" cy="4071900"/>
          </a:xfrm>
        </p:spPr>
        <p:txBody>
          <a:bodyPr>
            <a:noAutofit/>
          </a:bodyPr>
          <a:lstStyle/>
          <a:p>
            <a:pPr>
              <a:buNone/>
            </a:pPr>
            <a:r>
              <a:rPr lang="en-US" sz="1800" dirty="0"/>
              <a:t>Best practices are usually described in form of a template (also called pattern), with predefined elements. </a:t>
            </a:r>
          </a:p>
          <a:p>
            <a:pPr>
              <a:buNone/>
            </a:pPr>
            <a:r>
              <a:rPr lang="en-US" sz="1800" dirty="0"/>
              <a:t>Common elements are: </a:t>
            </a:r>
          </a:p>
          <a:p>
            <a:pPr lvl="1"/>
            <a:r>
              <a:rPr lang="en-US" sz="1350" dirty="0"/>
              <a:t>problem that the best practice address,</a:t>
            </a:r>
          </a:p>
          <a:p>
            <a:pPr lvl="1"/>
            <a:r>
              <a:rPr lang="en-US" sz="1350" dirty="0"/>
              <a:t>step-by-step description of the best practice (it is usually a procedure/method)</a:t>
            </a:r>
          </a:p>
          <a:p>
            <a:pPr lvl="1"/>
            <a:r>
              <a:rPr lang="en-US" sz="1350" dirty="0"/>
              <a:t>expected result of the best practice, </a:t>
            </a:r>
          </a:p>
          <a:p>
            <a:pPr lvl="1"/>
            <a:r>
              <a:rPr lang="en-US" sz="1350" dirty="0"/>
              <a:t>area/field/domain in which the best practice is to be applied, in which context/situations the best practice is relevant or not, </a:t>
            </a:r>
          </a:p>
          <a:p>
            <a:pPr lvl="1"/>
            <a:r>
              <a:rPr lang="en-US" sz="1350" dirty="0"/>
              <a:t>estimation of time and cost to implement the best practice,</a:t>
            </a:r>
          </a:p>
          <a:p>
            <a:pPr lvl="1"/>
            <a:r>
              <a:rPr lang="en-US" sz="1350" dirty="0"/>
              <a:t>target users/roles for applying the best practices, </a:t>
            </a:r>
          </a:p>
          <a:p>
            <a:pPr lvl="1"/>
            <a:r>
              <a:rPr lang="en-US" sz="1350" dirty="0"/>
              <a:t>required skills of users/roles applying the best practices, </a:t>
            </a:r>
          </a:p>
          <a:p>
            <a:pPr lvl="1"/>
            <a:r>
              <a:rPr lang="en-US" sz="1350" dirty="0"/>
              <a:t>previous successful and non-successful applications of the best practices, </a:t>
            </a:r>
          </a:p>
          <a:p>
            <a:pPr lvl="1"/>
            <a:r>
              <a:rPr lang="en-US" sz="1350" dirty="0"/>
              <a:t>possible failures that may occur when applying the best practices, </a:t>
            </a:r>
          </a:p>
          <a:p>
            <a:pPr lvl="1"/>
            <a:r>
              <a:rPr lang="en-US" sz="1350" dirty="0"/>
              <a:t>in which respect the best practice is better than alternative practices</a:t>
            </a:r>
            <a:endParaRPr lang="sv-SE" sz="1350" dirty="0"/>
          </a:p>
        </p:txBody>
      </p:sp>
    </p:spTree>
    <p:extLst>
      <p:ext uri="{BB962C8B-B14F-4D97-AF65-F5344CB8AC3E}">
        <p14:creationId xmlns:p14="http://schemas.microsoft.com/office/powerpoint/2010/main" val="41304818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buSzPct val="100000"/>
            </a:pPr>
            <a:r>
              <a:rPr lang="sv-SE" sz="2700" dirty="0">
                <a:sym typeface="Arial"/>
              </a:rPr>
              <a:t>How to Succeed Implementing Best Practices</a:t>
            </a:r>
          </a:p>
        </p:txBody>
      </p:sp>
      <p:sp>
        <p:nvSpPr>
          <p:cNvPr id="3" name="Content Placeholder 2"/>
          <p:cNvSpPr>
            <a:spLocks noGrp="1"/>
          </p:cNvSpPr>
          <p:nvPr>
            <p:ph idx="1"/>
          </p:nvPr>
        </p:nvSpPr>
        <p:spPr/>
        <p:txBody>
          <a:bodyPr>
            <a:normAutofit fontScale="62500" lnSpcReduction="20000"/>
          </a:bodyPr>
          <a:lstStyle/>
          <a:p>
            <a:r>
              <a:rPr lang="sv-SE" sz="1800" dirty="0"/>
              <a:t>There are many both successful and non-successful applications of best practices in organisations. </a:t>
            </a:r>
          </a:p>
          <a:p>
            <a:r>
              <a:rPr lang="en-US" sz="1800" dirty="0"/>
              <a:t>Factors that may impact the success of implementing </a:t>
            </a:r>
            <a:r>
              <a:rPr lang="sv-SE" sz="1800" dirty="0"/>
              <a:t>best practice </a:t>
            </a:r>
            <a:r>
              <a:rPr lang="en-US" sz="1800" dirty="0"/>
              <a:t>are often called critical success factors for implementing best practices</a:t>
            </a:r>
            <a:endParaRPr lang="sv-SE" sz="1800" dirty="0"/>
          </a:p>
          <a:p>
            <a:r>
              <a:rPr lang="en-US" sz="1800" dirty="0"/>
              <a:t>Factors that may impact the success of implementing </a:t>
            </a:r>
            <a:r>
              <a:rPr lang="sv-SE" sz="1800" dirty="0"/>
              <a:t>best </a:t>
            </a:r>
            <a:r>
              <a:rPr lang="sv-SE" sz="1800" dirty="0" err="1"/>
              <a:t>practices</a:t>
            </a:r>
            <a:r>
              <a:rPr lang="sv-SE" sz="1800" dirty="0"/>
              <a:t> </a:t>
            </a:r>
            <a:r>
              <a:rPr lang="en-US" sz="1800" dirty="0"/>
              <a:t>within organizations are: </a:t>
            </a:r>
          </a:p>
          <a:p>
            <a:pPr lvl="1"/>
            <a:r>
              <a:rPr lang="en-US" sz="1500" dirty="0"/>
              <a:t>organizational culture that support or not support knowledge sharing in an </a:t>
            </a:r>
            <a:r>
              <a:rPr lang="en-US" sz="1500" dirty="0" err="1"/>
              <a:t>organisation</a:t>
            </a:r>
            <a:r>
              <a:rPr lang="en-US" sz="1500" dirty="0"/>
              <a:t>,</a:t>
            </a:r>
          </a:p>
          <a:p>
            <a:pPr lvl="1"/>
            <a:r>
              <a:rPr lang="en-US" sz="1500" dirty="0"/>
              <a:t>the engagement, or non-engagement, of the executives and/or management of an </a:t>
            </a:r>
            <a:r>
              <a:rPr lang="en-US" sz="1500" dirty="0" err="1"/>
              <a:t>organisation</a:t>
            </a:r>
            <a:r>
              <a:rPr lang="en-US" sz="1500" dirty="0"/>
              <a:t> for implementing best practices. </a:t>
            </a:r>
          </a:p>
          <a:p>
            <a:pPr lvl="1"/>
            <a:r>
              <a:rPr lang="en-US" sz="1500" dirty="0"/>
              <a:t>low quality of the best practice documentation</a:t>
            </a:r>
          </a:p>
          <a:p>
            <a:pPr lvl="1"/>
            <a:r>
              <a:rPr lang="en-US" sz="1500" dirty="0"/>
              <a:t>…</a:t>
            </a:r>
          </a:p>
        </p:txBody>
      </p:sp>
    </p:spTree>
    <p:extLst>
      <p:ext uri="{BB962C8B-B14F-4D97-AF65-F5344CB8AC3E}">
        <p14:creationId xmlns:p14="http://schemas.microsoft.com/office/powerpoint/2010/main" val="3056849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smtClean="0"/>
              <a:t>Szulanski&amp;Winter: Getting it Right the Second Time 1 (3)</a:t>
            </a:r>
            <a:endParaRPr lang="sv-SE" dirty="0"/>
          </a:p>
        </p:txBody>
      </p:sp>
      <p:sp>
        <p:nvSpPr>
          <p:cNvPr id="3" name="Content Placeholder 2"/>
          <p:cNvSpPr>
            <a:spLocks noGrp="1"/>
          </p:cNvSpPr>
          <p:nvPr>
            <p:ph idx="1"/>
          </p:nvPr>
        </p:nvSpPr>
        <p:spPr>
          <a:xfrm>
            <a:off x="1485900" y="1200150"/>
            <a:ext cx="6172200" cy="3477834"/>
          </a:xfrm>
        </p:spPr>
        <p:txBody>
          <a:bodyPr>
            <a:normAutofit lnSpcReduction="10000"/>
          </a:bodyPr>
          <a:lstStyle/>
          <a:p>
            <a:r>
              <a:rPr lang="sv-SE" sz="1800" dirty="0"/>
              <a:t>A </a:t>
            </a:r>
            <a:r>
              <a:rPr lang="sv-SE" sz="1800" dirty="0" err="1"/>
              <a:t>majority</a:t>
            </a:r>
            <a:r>
              <a:rPr lang="sv-SE" sz="1800" dirty="0"/>
              <a:t> of </a:t>
            </a:r>
            <a:r>
              <a:rPr lang="sv-SE" sz="1800" dirty="0" err="1"/>
              <a:t>attempts</a:t>
            </a:r>
            <a:r>
              <a:rPr lang="sv-SE" sz="1800" dirty="0"/>
              <a:t> to </a:t>
            </a:r>
            <a:r>
              <a:rPr lang="sv-SE" sz="1800" dirty="0" err="1"/>
              <a:t>replicate</a:t>
            </a:r>
            <a:r>
              <a:rPr lang="sv-SE" sz="1800" dirty="0"/>
              <a:t> </a:t>
            </a:r>
            <a:r>
              <a:rPr lang="sv-SE" sz="1800" dirty="0" err="1"/>
              <a:t>excellence</a:t>
            </a:r>
            <a:r>
              <a:rPr lang="sv-SE" sz="1800" dirty="0"/>
              <a:t> (</a:t>
            </a:r>
            <a:r>
              <a:rPr lang="sv-SE" sz="1800" dirty="0" err="1"/>
              <a:t>such</a:t>
            </a:r>
            <a:r>
              <a:rPr lang="sv-SE" sz="1800" dirty="0"/>
              <a:t> as best </a:t>
            </a:r>
            <a:r>
              <a:rPr lang="sv-SE" sz="1800" dirty="0" err="1"/>
              <a:t>practices</a:t>
            </a:r>
            <a:r>
              <a:rPr lang="sv-SE" sz="1800" dirty="0"/>
              <a:t>, </a:t>
            </a:r>
            <a:r>
              <a:rPr lang="sv-SE" sz="1800" dirty="0" err="1"/>
              <a:t>good</a:t>
            </a:r>
            <a:r>
              <a:rPr lang="sv-SE" sz="1800" dirty="0"/>
              <a:t> solutions) </a:t>
            </a:r>
            <a:r>
              <a:rPr lang="sv-SE" sz="1800" dirty="0" err="1"/>
              <a:t>fails</a:t>
            </a:r>
            <a:endParaRPr lang="sv-SE" sz="1800" dirty="0"/>
          </a:p>
          <a:p>
            <a:r>
              <a:rPr lang="sv-SE" sz="1800" b="1" dirty="0"/>
              <a:t>Why problem to replicate/reproduce good solutions/best practices?</a:t>
            </a:r>
          </a:p>
          <a:p>
            <a:pPr lvl="1">
              <a:buFontTx/>
              <a:buChar char="-"/>
            </a:pPr>
            <a:r>
              <a:rPr lang="sv-SE" sz="1800" dirty="0"/>
              <a:t>It is hard to understand how different components of complex best practices are intervowen, that is, it is easy to miss important nuances of the best practices. </a:t>
            </a:r>
          </a:p>
          <a:p>
            <a:pPr lvl="1">
              <a:buFontTx/>
              <a:buChar char="-"/>
            </a:pPr>
            <a:r>
              <a:rPr lang="sv-SE" sz="1800" dirty="0"/>
              <a:t>Employees may not understand the best practices including why the best practices are better then other solutions</a:t>
            </a:r>
          </a:p>
          <a:p>
            <a:endParaRPr lang="sv-SE" dirty="0"/>
          </a:p>
        </p:txBody>
      </p:sp>
    </p:spTree>
    <p:extLst>
      <p:ext uri="{BB962C8B-B14F-4D97-AF65-F5344CB8AC3E}">
        <p14:creationId xmlns:p14="http://schemas.microsoft.com/office/powerpoint/2010/main" val="16682740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smtClean="0"/>
              <a:t>Szulanski&amp;Winter: Getting it Right the Second Time 2(3)</a:t>
            </a:r>
            <a:endParaRPr lang="sv-SE" dirty="0"/>
          </a:p>
        </p:txBody>
      </p:sp>
      <p:sp>
        <p:nvSpPr>
          <p:cNvPr id="3" name="Content Placeholder 2"/>
          <p:cNvSpPr>
            <a:spLocks noGrp="1"/>
          </p:cNvSpPr>
          <p:nvPr>
            <p:ph idx="1"/>
          </p:nvPr>
        </p:nvSpPr>
        <p:spPr>
          <a:xfrm>
            <a:off x="1485900" y="1200150"/>
            <a:ext cx="6172200" cy="3477834"/>
          </a:xfrm>
        </p:spPr>
        <p:txBody>
          <a:bodyPr>
            <a:normAutofit fontScale="92500" lnSpcReduction="20000"/>
          </a:bodyPr>
          <a:lstStyle/>
          <a:p>
            <a:r>
              <a:rPr lang="sv-SE" sz="1800" b="1" dirty="0"/>
              <a:t>How do copy a best practice? </a:t>
            </a:r>
          </a:p>
          <a:p>
            <a:pPr lvl="1"/>
            <a:r>
              <a:rPr lang="sv-SE" sz="1800" b="1" dirty="0"/>
              <a:t>Replicate best practices as close as possible (copy exactly). </a:t>
            </a:r>
            <a:r>
              <a:rPr lang="sv-SE" sz="1800" dirty="0" err="1"/>
              <a:t>Then</a:t>
            </a:r>
            <a:r>
              <a:rPr lang="sv-SE" sz="1800" dirty="0"/>
              <a:t> you </a:t>
            </a:r>
            <a:r>
              <a:rPr lang="sv-SE" sz="1800" dirty="0" err="1"/>
              <a:t>will</a:t>
            </a:r>
            <a:r>
              <a:rPr lang="sv-SE" sz="1800" dirty="0"/>
              <a:t> not miss </a:t>
            </a:r>
            <a:r>
              <a:rPr lang="sv-SE" sz="1800" dirty="0" err="1"/>
              <a:t>important</a:t>
            </a:r>
            <a:r>
              <a:rPr lang="sv-SE" sz="1800" dirty="0"/>
              <a:t> relations and </a:t>
            </a:r>
            <a:r>
              <a:rPr lang="sv-SE" sz="1800" dirty="0" err="1"/>
              <a:t>nuances</a:t>
            </a:r>
            <a:r>
              <a:rPr lang="sv-SE" sz="1800" dirty="0"/>
              <a:t> </a:t>
            </a:r>
            <a:r>
              <a:rPr lang="sv-SE" sz="1800" dirty="0" err="1"/>
              <a:t>between</a:t>
            </a:r>
            <a:r>
              <a:rPr lang="sv-SE" sz="1800" dirty="0"/>
              <a:t> the </a:t>
            </a:r>
            <a:r>
              <a:rPr lang="sv-SE" sz="1800" dirty="0" err="1"/>
              <a:t>components</a:t>
            </a:r>
            <a:r>
              <a:rPr lang="sv-SE" sz="1800" dirty="0"/>
              <a:t> of the best </a:t>
            </a:r>
            <a:r>
              <a:rPr lang="sv-SE" sz="1800" dirty="0" err="1"/>
              <a:t>practices</a:t>
            </a:r>
            <a:r>
              <a:rPr lang="sv-SE" sz="1800" dirty="0"/>
              <a:t>. You have a best practice that has worked effective in one situation, and by copy exactly you will be able to compare the copy with the original</a:t>
            </a:r>
          </a:p>
          <a:p>
            <a:pPr lvl="1"/>
            <a:r>
              <a:rPr lang="sv-SE" sz="1800" b="1" dirty="0"/>
              <a:t>Observe the best practices carried out in environment you copied from if possble. </a:t>
            </a:r>
            <a:r>
              <a:rPr lang="sv-SE" sz="1800" dirty="0"/>
              <a:t>This increases your understanding of the best practices.  It will be working example that you always can return to</a:t>
            </a:r>
          </a:p>
          <a:p>
            <a:pPr lvl="1"/>
            <a:r>
              <a:rPr lang="sv-SE" sz="1800" b="1" dirty="0"/>
              <a:t>…</a:t>
            </a:r>
          </a:p>
          <a:p>
            <a:pPr lvl="1"/>
            <a:endParaRPr lang="sv-SE" sz="1650" dirty="0"/>
          </a:p>
          <a:p>
            <a:endParaRPr lang="sv-SE" dirty="0"/>
          </a:p>
        </p:txBody>
      </p:sp>
    </p:spTree>
    <p:extLst>
      <p:ext uri="{BB962C8B-B14F-4D97-AF65-F5344CB8AC3E}">
        <p14:creationId xmlns:p14="http://schemas.microsoft.com/office/powerpoint/2010/main" val="42641877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smtClean="0"/>
              <a:t>Szulanski&amp;Winter: Getting it Right the Second Time 3(3)</a:t>
            </a:r>
            <a:endParaRPr lang="sv-SE" dirty="0"/>
          </a:p>
        </p:txBody>
      </p:sp>
      <p:sp>
        <p:nvSpPr>
          <p:cNvPr id="3" name="Content Placeholder 2"/>
          <p:cNvSpPr>
            <a:spLocks noGrp="1"/>
          </p:cNvSpPr>
          <p:nvPr>
            <p:ph idx="1"/>
          </p:nvPr>
        </p:nvSpPr>
        <p:spPr>
          <a:xfrm>
            <a:off x="1485900" y="1200150"/>
            <a:ext cx="6172200" cy="2991780"/>
          </a:xfrm>
        </p:spPr>
        <p:txBody>
          <a:bodyPr>
            <a:normAutofit fontScale="62500" lnSpcReduction="20000"/>
          </a:bodyPr>
          <a:lstStyle/>
          <a:p>
            <a:r>
              <a:rPr lang="sv-SE" sz="2325" b="1" dirty="0"/>
              <a:t>How do copy a best practice? </a:t>
            </a:r>
          </a:p>
          <a:p>
            <a:pPr lvl="1"/>
            <a:r>
              <a:rPr lang="sv-SE" sz="2325" b="1" dirty="0"/>
              <a:t>…</a:t>
            </a:r>
          </a:p>
          <a:p>
            <a:pPr lvl="1"/>
            <a:r>
              <a:rPr lang="sv-SE" sz="2325" b="1" dirty="0"/>
              <a:t>Do not trust individuals in interviews and documentations too much. </a:t>
            </a:r>
            <a:r>
              <a:rPr lang="sv-SE" sz="2325" dirty="0"/>
              <a:t>Not even the individuals that created och used the best practices may understands the complex relationships between the components of the best pratcices. People overestimate  their own knowledge, understanding and skills  </a:t>
            </a:r>
          </a:p>
          <a:p>
            <a:pPr lvl="1"/>
            <a:r>
              <a:rPr lang="sv-SE" sz="2325" b="1" dirty="0"/>
              <a:t>Replicate first and adapt later.  </a:t>
            </a:r>
            <a:r>
              <a:rPr lang="sv-SE" sz="2325" dirty="0"/>
              <a:t>Ensure that you achieved good results before adapting/changing the best practice. However, sometimes you need to adapt the best practices because the environments are so different</a:t>
            </a:r>
          </a:p>
          <a:p>
            <a:endParaRPr lang="sv-SE" dirty="0"/>
          </a:p>
        </p:txBody>
      </p:sp>
    </p:spTree>
    <p:extLst>
      <p:ext uri="{BB962C8B-B14F-4D97-AF65-F5344CB8AC3E}">
        <p14:creationId xmlns:p14="http://schemas.microsoft.com/office/powerpoint/2010/main" val="21018048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pPr marL="0" indent="0">
              <a:buNone/>
            </a:pPr>
            <a:r>
              <a:rPr lang="sv-SE" dirty="0" smtClean="0"/>
              <a:t>Other ways to transfer/share knowledge</a:t>
            </a:r>
            <a:endParaRPr lang="sv-SE" dirty="0"/>
          </a:p>
        </p:txBody>
      </p:sp>
    </p:spTree>
    <p:extLst>
      <p:ext uri="{BB962C8B-B14F-4D97-AF65-F5344CB8AC3E}">
        <p14:creationId xmlns:p14="http://schemas.microsoft.com/office/powerpoint/2010/main" val="18210561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1485900" y="1085094"/>
            <a:ext cx="6372708" cy="4353948"/>
          </a:xfrm>
        </p:spPr>
        <p:txBody>
          <a:bodyPr>
            <a:normAutofit/>
          </a:bodyPr>
          <a:lstStyle/>
          <a:p>
            <a:pPr>
              <a:spcBef>
                <a:spcPts val="0"/>
              </a:spcBef>
            </a:pPr>
            <a:r>
              <a:rPr lang="sv-SE" sz="1800" dirty="0"/>
              <a:t>Community of practices (CoP) - is </a:t>
            </a:r>
            <a:r>
              <a:rPr lang="en-US" sz="1800" dirty="0"/>
              <a:t>a group of individuals participating in communal activity, and experiencing/continuously creating their shared identity through engaging in and contributing to the practices of their communities (Wenger, 2002)</a:t>
            </a:r>
          </a:p>
          <a:p>
            <a:pPr>
              <a:spcBef>
                <a:spcPts val="0"/>
              </a:spcBef>
            </a:pPr>
            <a:endParaRPr lang="sv-SE" sz="1800" b="1" dirty="0"/>
          </a:p>
          <a:p>
            <a:pPr>
              <a:spcBef>
                <a:spcPts val="0"/>
              </a:spcBef>
            </a:pPr>
            <a:r>
              <a:rPr lang="en-US" sz="1800" dirty="0"/>
              <a:t>This can be seen as another knowledge form: Knowledge embedded in communities</a:t>
            </a:r>
            <a:endParaRPr lang="sv-SE" sz="1800" dirty="0"/>
          </a:p>
          <a:p>
            <a:pPr>
              <a:spcBef>
                <a:spcPts val="0"/>
              </a:spcBef>
            </a:pPr>
            <a:endParaRPr lang="en-US" sz="1800" dirty="0"/>
          </a:p>
          <a:p>
            <a:pPr>
              <a:spcBef>
                <a:spcPts val="0"/>
              </a:spcBef>
              <a:buNone/>
            </a:pPr>
            <a:endParaRPr lang="en-US" sz="1350" b="1" dirty="0"/>
          </a:p>
          <a:p>
            <a:pPr>
              <a:spcBef>
                <a:spcPts val="0"/>
              </a:spcBef>
              <a:buNone/>
            </a:pPr>
            <a:endParaRPr lang="sv-SE" sz="1350" b="1" dirty="0"/>
          </a:p>
          <a:p>
            <a:pPr>
              <a:spcBef>
                <a:spcPts val="0"/>
              </a:spcBef>
              <a:buNone/>
            </a:pPr>
            <a:endParaRPr lang="sv-SE" sz="1350" dirty="0"/>
          </a:p>
          <a:p>
            <a:pPr>
              <a:spcBef>
                <a:spcPts val="0"/>
              </a:spcBef>
              <a:buNone/>
            </a:pPr>
            <a:endParaRPr lang="sv-SE" sz="1350" dirty="0"/>
          </a:p>
          <a:p>
            <a:pPr>
              <a:spcBef>
                <a:spcPts val="0"/>
              </a:spcBef>
              <a:buNone/>
            </a:pPr>
            <a:endParaRPr lang="sv-SE" sz="1350" dirty="0"/>
          </a:p>
          <a:p>
            <a:pPr>
              <a:spcBef>
                <a:spcPts val="0"/>
              </a:spcBef>
              <a:buNone/>
            </a:pPr>
            <a:endParaRPr lang="sv-SE" sz="1350" dirty="0"/>
          </a:p>
          <a:p>
            <a:pPr>
              <a:spcBef>
                <a:spcPts val="0"/>
              </a:spcBef>
              <a:buNone/>
            </a:pPr>
            <a:endParaRPr lang="sv-SE" sz="1350" dirty="0"/>
          </a:p>
          <a:p>
            <a:endParaRPr lang="sv-SE" sz="1350" dirty="0"/>
          </a:p>
          <a:p>
            <a:pPr>
              <a:buNone/>
            </a:pPr>
            <a:endParaRPr lang="sv-SE" sz="1350" dirty="0"/>
          </a:p>
          <a:p>
            <a:pPr lvl="1"/>
            <a:endParaRPr lang="sv-SE" sz="1500" dirty="0"/>
          </a:p>
          <a:p>
            <a:pPr>
              <a:buNone/>
            </a:pPr>
            <a:endParaRPr lang="sv-SE" dirty="0" smtClean="0"/>
          </a:p>
        </p:txBody>
      </p:sp>
      <p:sp>
        <p:nvSpPr>
          <p:cNvPr id="5" name="Title 1"/>
          <p:cNvSpPr>
            <a:spLocks noGrp="1"/>
          </p:cNvSpPr>
          <p:nvPr>
            <p:ph type="title"/>
          </p:nvPr>
        </p:nvSpPr>
        <p:spPr>
          <a:xfrm>
            <a:off x="1485900" y="205979"/>
            <a:ext cx="6172200" cy="857250"/>
          </a:xfrm>
        </p:spPr>
        <p:txBody>
          <a:bodyPr>
            <a:normAutofit fontScale="90000"/>
          </a:bodyPr>
          <a:lstStyle/>
          <a:p>
            <a:pPr algn="l"/>
            <a:r>
              <a:rPr lang="sv-SE" sz="2700" dirty="0"/>
              <a:t>Communities of Practices (CoP)</a:t>
            </a:r>
          </a:p>
        </p:txBody>
      </p:sp>
    </p:spTree>
    <p:extLst>
      <p:ext uri="{BB962C8B-B14F-4D97-AF65-F5344CB8AC3E}">
        <p14:creationId xmlns:p14="http://schemas.microsoft.com/office/powerpoint/2010/main" val="25522259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1493658" y="789552"/>
            <a:ext cx="6372708" cy="4353948"/>
          </a:xfrm>
        </p:spPr>
        <p:txBody>
          <a:bodyPr>
            <a:normAutofit fontScale="92500"/>
          </a:bodyPr>
          <a:lstStyle/>
          <a:p>
            <a:pPr marL="0" indent="0">
              <a:spcBef>
                <a:spcPts val="0"/>
              </a:spcBef>
              <a:buNone/>
            </a:pPr>
            <a:endParaRPr lang="en-US" sz="1800" dirty="0"/>
          </a:p>
          <a:p>
            <a:pPr>
              <a:spcBef>
                <a:spcPts val="0"/>
              </a:spcBef>
            </a:pPr>
            <a:r>
              <a:rPr lang="en-US" sz="1800" dirty="0" err="1"/>
              <a:t>CoP</a:t>
            </a:r>
            <a:r>
              <a:rPr lang="en-US" sz="1800" dirty="0"/>
              <a:t> have been shown beneficial for the performance of the organization (</a:t>
            </a:r>
            <a:r>
              <a:rPr lang="en-US" sz="1800" dirty="0" err="1"/>
              <a:t>Lesser&amp;Stock</a:t>
            </a:r>
            <a:r>
              <a:rPr lang="en-US" sz="1800" dirty="0"/>
              <a:t>, 2001) </a:t>
            </a:r>
          </a:p>
          <a:p>
            <a:pPr lvl="1">
              <a:spcBef>
                <a:spcPts val="450"/>
              </a:spcBef>
            </a:pPr>
            <a:r>
              <a:rPr lang="en-US" sz="1500" dirty="0" err="1"/>
              <a:t>CoP</a:t>
            </a:r>
            <a:r>
              <a:rPr lang="en-US" sz="1500" dirty="0"/>
              <a:t> may create new product ideas</a:t>
            </a:r>
          </a:p>
          <a:p>
            <a:pPr lvl="1">
              <a:spcBef>
                <a:spcPts val="450"/>
              </a:spcBef>
            </a:pPr>
            <a:r>
              <a:rPr lang="en-US" sz="1500" dirty="0" err="1"/>
              <a:t>CoP</a:t>
            </a:r>
            <a:r>
              <a:rPr lang="en-US" sz="1500" dirty="0"/>
              <a:t> may create new way of working, </a:t>
            </a:r>
          </a:p>
          <a:p>
            <a:pPr lvl="1">
              <a:spcBef>
                <a:spcPts val="450"/>
              </a:spcBef>
            </a:pPr>
            <a:r>
              <a:rPr lang="en-US" sz="1500" dirty="0" err="1"/>
              <a:t>CoP</a:t>
            </a:r>
            <a:r>
              <a:rPr lang="en-US" sz="1500" dirty="0"/>
              <a:t> may reduce rework, </a:t>
            </a:r>
          </a:p>
          <a:p>
            <a:pPr lvl="1">
              <a:spcBef>
                <a:spcPts val="450"/>
              </a:spcBef>
            </a:pPr>
            <a:r>
              <a:rPr lang="en-US" sz="1500" dirty="0" err="1"/>
              <a:t>CoP</a:t>
            </a:r>
            <a:r>
              <a:rPr lang="en-US" sz="1500" dirty="0"/>
              <a:t> may support more rapidly responds to customer needs,</a:t>
            </a:r>
          </a:p>
          <a:p>
            <a:pPr lvl="1">
              <a:spcBef>
                <a:spcPts val="450"/>
              </a:spcBef>
            </a:pPr>
            <a:r>
              <a:rPr lang="en-US" sz="1500" dirty="0" err="1"/>
              <a:t>CoP</a:t>
            </a:r>
            <a:r>
              <a:rPr lang="en-US" sz="1500" dirty="0"/>
              <a:t> may decrease the learning curve for new employees</a:t>
            </a:r>
          </a:p>
          <a:p>
            <a:pPr marL="342900" lvl="1" indent="0">
              <a:spcBef>
                <a:spcPts val="0"/>
              </a:spcBef>
              <a:buNone/>
            </a:pPr>
            <a:endParaRPr lang="en-US" sz="1800" dirty="0"/>
          </a:p>
          <a:p>
            <a:pPr>
              <a:spcBef>
                <a:spcPts val="0"/>
              </a:spcBef>
            </a:pPr>
            <a:r>
              <a:rPr lang="en-US" sz="1800" dirty="0" err="1"/>
              <a:t>CoP</a:t>
            </a:r>
            <a:r>
              <a:rPr lang="en-US" sz="1800" dirty="0"/>
              <a:t> can exist online, using newsgroups and social media applications, or in real life, such as in a lunch room at work, in a field setting, on a plant floor, or elsewhere in the environment</a:t>
            </a:r>
          </a:p>
          <a:p>
            <a:pPr>
              <a:spcBef>
                <a:spcPts val="0"/>
              </a:spcBef>
              <a:buNone/>
            </a:pPr>
            <a:endParaRPr lang="en-US" sz="1350" b="1" dirty="0"/>
          </a:p>
          <a:p>
            <a:pPr>
              <a:spcBef>
                <a:spcPts val="0"/>
              </a:spcBef>
              <a:buNone/>
            </a:pPr>
            <a:endParaRPr lang="sv-SE" sz="1350" b="1" dirty="0"/>
          </a:p>
          <a:p>
            <a:pPr>
              <a:spcBef>
                <a:spcPts val="0"/>
              </a:spcBef>
              <a:buNone/>
            </a:pPr>
            <a:endParaRPr lang="sv-SE" sz="1350" dirty="0"/>
          </a:p>
          <a:p>
            <a:pPr>
              <a:spcBef>
                <a:spcPts val="0"/>
              </a:spcBef>
              <a:buNone/>
            </a:pPr>
            <a:endParaRPr lang="sv-SE" sz="1350" dirty="0"/>
          </a:p>
          <a:p>
            <a:pPr>
              <a:spcBef>
                <a:spcPts val="0"/>
              </a:spcBef>
              <a:buNone/>
            </a:pPr>
            <a:endParaRPr lang="sv-SE" sz="1350" dirty="0"/>
          </a:p>
          <a:p>
            <a:pPr>
              <a:spcBef>
                <a:spcPts val="0"/>
              </a:spcBef>
              <a:buNone/>
            </a:pPr>
            <a:endParaRPr lang="sv-SE" sz="1350" dirty="0"/>
          </a:p>
          <a:p>
            <a:pPr>
              <a:spcBef>
                <a:spcPts val="0"/>
              </a:spcBef>
              <a:buNone/>
            </a:pPr>
            <a:endParaRPr lang="sv-SE" sz="1350" dirty="0"/>
          </a:p>
          <a:p>
            <a:endParaRPr lang="sv-SE" sz="1350" dirty="0"/>
          </a:p>
          <a:p>
            <a:pPr>
              <a:buNone/>
            </a:pPr>
            <a:endParaRPr lang="sv-SE" sz="1350" dirty="0"/>
          </a:p>
          <a:p>
            <a:pPr lvl="1"/>
            <a:endParaRPr lang="sv-SE" sz="1500" dirty="0"/>
          </a:p>
          <a:p>
            <a:pPr>
              <a:buNone/>
            </a:pPr>
            <a:endParaRPr lang="sv-SE" dirty="0" smtClean="0"/>
          </a:p>
        </p:txBody>
      </p:sp>
      <p:sp>
        <p:nvSpPr>
          <p:cNvPr id="5" name="Title 1"/>
          <p:cNvSpPr>
            <a:spLocks noGrp="1"/>
          </p:cNvSpPr>
          <p:nvPr>
            <p:ph type="title"/>
          </p:nvPr>
        </p:nvSpPr>
        <p:spPr>
          <a:xfrm>
            <a:off x="1485900" y="205979"/>
            <a:ext cx="6172200" cy="857250"/>
          </a:xfrm>
        </p:spPr>
        <p:txBody>
          <a:bodyPr>
            <a:normAutofit fontScale="90000"/>
          </a:bodyPr>
          <a:lstStyle/>
          <a:p>
            <a:pPr algn="l"/>
            <a:r>
              <a:rPr lang="sv-SE" sz="2700" dirty="0"/>
              <a:t>Communities of Practices (CoP)</a:t>
            </a:r>
          </a:p>
        </p:txBody>
      </p:sp>
    </p:spTree>
    <p:extLst>
      <p:ext uri="{BB962C8B-B14F-4D97-AF65-F5344CB8AC3E}">
        <p14:creationId xmlns:p14="http://schemas.microsoft.com/office/powerpoint/2010/main" val="36368204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1493658" y="789552"/>
            <a:ext cx="6372708" cy="4353948"/>
          </a:xfrm>
        </p:spPr>
        <p:txBody>
          <a:bodyPr>
            <a:normAutofit/>
          </a:bodyPr>
          <a:lstStyle/>
          <a:p>
            <a:pPr marL="0" indent="0">
              <a:spcBef>
                <a:spcPts val="0"/>
              </a:spcBef>
              <a:buNone/>
            </a:pPr>
            <a:endParaRPr lang="en-US" sz="1800" dirty="0"/>
          </a:p>
          <a:p>
            <a:pPr>
              <a:spcBef>
                <a:spcPts val="0"/>
              </a:spcBef>
            </a:pPr>
            <a:r>
              <a:rPr lang="en-US" sz="1800" dirty="0" err="1"/>
              <a:t>CoP</a:t>
            </a:r>
            <a:r>
              <a:rPr lang="en-US" sz="1800" dirty="0"/>
              <a:t> could be understood by compare it to:</a:t>
            </a:r>
          </a:p>
          <a:p>
            <a:pPr lvl="1">
              <a:spcBef>
                <a:spcPts val="0"/>
              </a:spcBef>
            </a:pPr>
            <a:r>
              <a:rPr lang="en-US" sz="1800" dirty="0"/>
              <a:t>Project teams</a:t>
            </a:r>
          </a:p>
          <a:p>
            <a:pPr lvl="1">
              <a:spcBef>
                <a:spcPts val="0"/>
              </a:spcBef>
            </a:pPr>
            <a:r>
              <a:rPr lang="en-US" sz="1800" dirty="0"/>
              <a:t>Community of Interest</a:t>
            </a:r>
          </a:p>
          <a:p>
            <a:pPr>
              <a:spcBef>
                <a:spcPts val="0"/>
              </a:spcBef>
              <a:buNone/>
            </a:pPr>
            <a:endParaRPr lang="en-US" sz="1350" b="1" dirty="0"/>
          </a:p>
          <a:p>
            <a:pPr>
              <a:spcBef>
                <a:spcPts val="0"/>
              </a:spcBef>
              <a:buNone/>
            </a:pPr>
            <a:endParaRPr lang="sv-SE" sz="1350" b="1" dirty="0"/>
          </a:p>
          <a:p>
            <a:pPr>
              <a:spcBef>
                <a:spcPts val="0"/>
              </a:spcBef>
              <a:buNone/>
            </a:pPr>
            <a:endParaRPr lang="sv-SE" sz="1350" dirty="0"/>
          </a:p>
          <a:p>
            <a:pPr>
              <a:spcBef>
                <a:spcPts val="0"/>
              </a:spcBef>
              <a:buNone/>
            </a:pPr>
            <a:endParaRPr lang="sv-SE" sz="1350" dirty="0"/>
          </a:p>
          <a:p>
            <a:pPr>
              <a:spcBef>
                <a:spcPts val="0"/>
              </a:spcBef>
              <a:buNone/>
            </a:pPr>
            <a:endParaRPr lang="sv-SE" sz="1350" dirty="0"/>
          </a:p>
          <a:p>
            <a:pPr>
              <a:spcBef>
                <a:spcPts val="0"/>
              </a:spcBef>
              <a:buNone/>
            </a:pPr>
            <a:endParaRPr lang="sv-SE" sz="1350" dirty="0"/>
          </a:p>
          <a:p>
            <a:pPr>
              <a:spcBef>
                <a:spcPts val="0"/>
              </a:spcBef>
              <a:buNone/>
            </a:pPr>
            <a:endParaRPr lang="sv-SE" sz="1350" dirty="0"/>
          </a:p>
          <a:p>
            <a:endParaRPr lang="sv-SE" sz="1350" dirty="0"/>
          </a:p>
          <a:p>
            <a:pPr>
              <a:buNone/>
            </a:pPr>
            <a:endParaRPr lang="sv-SE" sz="1350" dirty="0"/>
          </a:p>
          <a:p>
            <a:pPr lvl="1"/>
            <a:endParaRPr lang="sv-SE" sz="1500" dirty="0"/>
          </a:p>
          <a:p>
            <a:pPr>
              <a:buNone/>
            </a:pPr>
            <a:endParaRPr lang="sv-SE" dirty="0" smtClean="0"/>
          </a:p>
        </p:txBody>
      </p:sp>
      <p:sp>
        <p:nvSpPr>
          <p:cNvPr id="5" name="Title 1"/>
          <p:cNvSpPr>
            <a:spLocks noGrp="1"/>
          </p:cNvSpPr>
          <p:nvPr>
            <p:ph type="title"/>
          </p:nvPr>
        </p:nvSpPr>
        <p:spPr>
          <a:xfrm>
            <a:off x="1485900" y="205979"/>
            <a:ext cx="6172200" cy="857250"/>
          </a:xfrm>
        </p:spPr>
        <p:txBody>
          <a:bodyPr>
            <a:normAutofit fontScale="90000"/>
          </a:bodyPr>
          <a:lstStyle/>
          <a:p>
            <a:pPr algn="l"/>
            <a:r>
              <a:rPr lang="sv-SE" sz="2700" dirty="0"/>
              <a:t>Communities of Practices (CoP)</a:t>
            </a:r>
          </a:p>
        </p:txBody>
      </p:sp>
    </p:spTree>
    <p:extLst>
      <p:ext uri="{BB962C8B-B14F-4D97-AF65-F5344CB8AC3E}">
        <p14:creationId xmlns:p14="http://schemas.microsoft.com/office/powerpoint/2010/main" val="40422104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1493658" y="951570"/>
            <a:ext cx="6372708" cy="4353948"/>
          </a:xfrm>
        </p:spPr>
        <p:txBody>
          <a:bodyPr>
            <a:normAutofit/>
          </a:bodyPr>
          <a:lstStyle/>
          <a:p>
            <a:pPr>
              <a:spcBef>
                <a:spcPts val="0"/>
              </a:spcBef>
              <a:buNone/>
            </a:pPr>
            <a:endParaRPr lang="en-US" sz="1350" dirty="0"/>
          </a:p>
          <a:p>
            <a:pPr marL="0" indent="0">
              <a:spcBef>
                <a:spcPts val="0"/>
              </a:spcBef>
              <a:buNone/>
            </a:pPr>
            <a:r>
              <a:rPr lang="sv-SE" sz="1800" b="1" dirty="0"/>
              <a:t>Project teams:</a:t>
            </a:r>
          </a:p>
          <a:p>
            <a:pPr>
              <a:spcBef>
                <a:spcPts val="0"/>
              </a:spcBef>
            </a:pPr>
            <a:r>
              <a:rPr lang="sv-SE" sz="1800" dirty="0"/>
              <a:t>A project team have shared goals, milestones and results</a:t>
            </a:r>
          </a:p>
          <a:p>
            <a:pPr>
              <a:spcBef>
                <a:spcPts val="0"/>
              </a:spcBef>
            </a:pPr>
            <a:r>
              <a:rPr lang="sv-SE" sz="1800" dirty="0"/>
              <a:t>A project team is driven by deliverables</a:t>
            </a:r>
          </a:p>
          <a:p>
            <a:pPr>
              <a:spcBef>
                <a:spcPts val="0"/>
              </a:spcBef>
            </a:pPr>
            <a:r>
              <a:rPr lang="sv-SE" sz="1800" dirty="0"/>
              <a:t>The project team members will often remain consistent in their roles during the project</a:t>
            </a:r>
          </a:p>
          <a:p>
            <a:pPr>
              <a:spcBef>
                <a:spcPts val="0"/>
              </a:spcBef>
            </a:pPr>
            <a:r>
              <a:rPr lang="sv-SE" sz="1800" dirty="0"/>
              <a:t>A project team dissolves after the mission of the project is accomplished</a:t>
            </a:r>
          </a:p>
          <a:p>
            <a:pPr>
              <a:spcBef>
                <a:spcPts val="0"/>
              </a:spcBef>
              <a:buNone/>
            </a:pPr>
            <a:endParaRPr lang="sv-SE" sz="1350" dirty="0"/>
          </a:p>
          <a:p>
            <a:pPr marL="0" indent="0">
              <a:spcBef>
                <a:spcPts val="0"/>
              </a:spcBef>
              <a:buNone/>
            </a:pPr>
            <a:endParaRPr lang="sv-SE" sz="1350" dirty="0"/>
          </a:p>
          <a:p>
            <a:pPr>
              <a:spcBef>
                <a:spcPts val="0"/>
              </a:spcBef>
              <a:buNone/>
            </a:pPr>
            <a:endParaRPr lang="sv-SE" sz="1350" dirty="0"/>
          </a:p>
          <a:p>
            <a:endParaRPr lang="sv-SE" sz="1350" dirty="0"/>
          </a:p>
          <a:p>
            <a:pPr>
              <a:buNone/>
            </a:pPr>
            <a:endParaRPr lang="sv-SE" sz="1350" dirty="0"/>
          </a:p>
          <a:p>
            <a:pPr lvl="1"/>
            <a:endParaRPr lang="sv-SE" sz="1500" dirty="0"/>
          </a:p>
          <a:p>
            <a:pPr>
              <a:buNone/>
            </a:pPr>
            <a:endParaRPr lang="sv-SE" dirty="0" smtClean="0"/>
          </a:p>
        </p:txBody>
      </p:sp>
      <p:sp>
        <p:nvSpPr>
          <p:cNvPr id="5" name="Title 1"/>
          <p:cNvSpPr>
            <a:spLocks noGrp="1"/>
          </p:cNvSpPr>
          <p:nvPr>
            <p:ph type="title"/>
          </p:nvPr>
        </p:nvSpPr>
        <p:spPr>
          <a:xfrm>
            <a:off x="1485900" y="205979"/>
            <a:ext cx="6172200" cy="857250"/>
          </a:xfrm>
        </p:spPr>
        <p:txBody>
          <a:bodyPr>
            <a:normAutofit/>
          </a:bodyPr>
          <a:lstStyle/>
          <a:p>
            <a:r>
              <a:rPr lang="sv-SE" sz="2700" dirty="0"/>
              <a:t>Projects teams vs CoP</a:t>
            </a:r>
          </a:p>
        </p:txBody>
      </p:sp>
      <p:sp>
        <p:nvSpPr>
          <p:cNvPr id="2" name="TextBox 1"/>
          <p:cNvSpPr txBox="1"/>
          <p:nvPr/>
        </p:nvSpPr>
        <p:spPr>
          <a:xfrm>
            <a:off x="4950042" y="3543858"/>
            <a:ext cx="2214246" cy="300082"/>
          </a:xfrm>
          <a:prstGeom prst="rect">
            <a:avLst/>
          </a:prstGeom>
          <a:noFill/>
        </p:spPr>
        <p:txBody>
          <a:bodyPr wrap="square" rtlCol="0">
            <a:spAutoFit/>
          </a:bodyPr>
          <a:lstStyle/>
          <a:p>
            <a:r>
              <a:rPr lang="sv-SE" sz="1350" dirty="0"/>
              <a:t>[Kietzmann et al, 2013]</a:t>
            </a:r>
          </a:p>
        </p:txBody>
      </p:sp>
    </p:spTree>
    <p:extLst>
      <p:ext uri="{BB962C8B-B14F-4D97-AF65-F5344CB8AC3E}">
        <p14:creationId xmlns:p14="http://schemas.microsoft.com/office/powerpoint/2010/main" val="1148711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Sociology of knowledge</a:t>
            </a:r>
            <a:endParaRPr lang="sv-SE" sz="2400" dirty="0"/>
          </a:p>
        </p:txBody>
      </p:sp>
      <p:sp>
        <p:nvSpPr>
          <p:cNvPr id="3" name="Content Placeholder 2"/>
          <p:cNvSpPr>
            <a:spLocks noGrp="1"/>
          </p:cNvSpPr>
          <p:nvPr>
            <p:ph idx="1"/>
          </p:nvPr>
        </p:nvSpPr>
        <p:spPr>
          <a:xfrm>
            <a:off x="855673" y="1224234"/>
            <a:ext cx="7938898" cy="4299942"/>
          </a:xfrm>
        </p:spPr>
        <p:txBody>
          <a:bodyPr>
            <a:noAutofit/>
          </a:bodyPr>
          <a:lstStyle/>
          <a:p>
            <a:r>
              <a:rPr lang="en-US" sz="1600" dirty="0" smtClean="0"/>
              <a:t>Sociology of knowledge – view </a:t>
            </a:r>
            <a:r>
              <a:rPr lang="en-US" sz="1600" dirty="0" err="1" smtClean="0"/>
              <a:t>organisations</a:t>
            </a:r>
            <a:r>
              <a:rPr lang="en-US" sz="1600" dirty="0"/>
              <a:t> </a:t>
            </a:r>
            <a:r>
              <a:rPr lang="en-US" sz="1600" dirty="0" smtClean="0"/>
              <a:t>as social collectives and knowledge systems – </a:t>
            </a:r>
            <a:r>
              <a:rPr lang="en-US" sz="1600" dirty="0" err="1" smtClean="0"/>
              <a:t>embodiemwnt</a:t>
            </a:r>
            <a:r>
              <a:rPr lang="en-US" sz="1600" dirty="0" smtClean="0"/>
              <a:t> in the </a:t>
            </a:r>
            <a:r>
              <a:rPr lang="en-US" sz="1600" dirty="0" err="1" smtClean="0"/>
              <a:t>individual’sw</a:t>
            </a:r>
            <a:r>
              <a:rPr lang="en-US" sz="1600" dirty="0" smtClean="0"/>
              <a:t> cognition and </a:t>
            </a:r>
            <a:r>
              <a:rPr lang="en-US" sz="1600" dirty="0" err="1" smtClean="0"/>
              <a:t>praciticesx</a:t>
            </a:r>
            <a:r>
              <a:rPr lang="en-US" sz="1600" dirty="0" smtClean="0"/>
              <a:t> as well as collectives </a:t>
            </a:r>
            <a:r>
              <a:rPr lang="en-US" sz="1600" dirty="0" err="1" smtClean="0"/>
              <a:t>practicss</a:t>
            </a:r>
            <a:r>
              <a:rPr lang="en-US" sz="1600" dirty="0" smtClean="0"/>
              <a:t> and culture</a:t>
            </a:r>
          </a:p>
          <a:p>
            <a:endParaRPr lang="sv-SE" sz="1500" dirty="0"/>
          </a:p>
        </p:txBody>
      </p:sp>
      <p:sp>
        <p:nvSpPr>
          <p:cNvPr id="5" name="TextBox 4"/>
          <p:cNvSpPr txBox="1"/>
          <p:nvPr/>
        </p:nvSpPr>
        <p:spPr>
          <a:xfrm>
            <a:off x="1283344" y="4426503"/>
            <a:ext cx="8145554" cy="484748"/>
          </a:xfrm>
          <a:prstGeom prst="rect">
            <a:avLst/>
          </a:prstGeom>
          <a:noFill/>
        </p:spPr>
        <p:txBody>
          <a:bodyPr wrap="square" rtlCol="0">
            <a:spAutoFit/>
          </a:bodyPr>
          <a:lstStyle/>
          <a:p>
            <a:r>
              <a:rPr lang="en-US" sz="1200" dirty="0" smtClean="0"/>
              <a:t>[Berger and Luckman, 1967</a:t>
            </a:r>
            <a:endParaRPr lang="en-US" sz="1200" dirty="0"/>
          </a:p>
          <a:p>
            <a:endParaRPr lang="sv-SE" sz="1350" dirty="0"/>
          </a:p>
        </p:txBody>
      </p:sp>
    </p:spTree>
    <p:extLst>
      <p:ext uri="{BB962C8B-B14F-4D97-AF65-F5344CB8AC3E}">
        <p14:creationId xmlns:p14="http://schemas.microsoft.com/office/powerpoint/2010/main" val="587369412"/>
      </p:ext>
    </p:extLst>
  </p:cSld>
  <p:clrMapOvr>
    <a:masterClrMapping/>
  </p:clrMapOvr>
  <mc:AlternateContent xmlns:mc="http://schemas.openxmlformats.org/markup-compatibility/2006" xmlns:p14="http://schemas.microsoft.com/office/powerpoint/2010/main">
    <mc:Choice Requires="p14">
      <p:transition spd="slow" p14:dur="2000" advTm="23246"/>
    </mc:Choice>
    <mc:Fallback xmlns="">
      <p:transition spd="slow" advTm="23246"/>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1612014" y="1063229"/>
            <a:ext cx="6372708" cy="4353948"/>
          </a:xfrm>
        </p:spPr>
        <p:txBody>
          <a:bodyPr>
            <a:normAutofit fontScale="85000" lnSpcReduction="10000"/>
          </a:bodyPr>
          <a:lstStyle/>
          <a:p>
            <a:pPr>
              <a:spcBef>
                <a:spcPts val="0"/>
              </a:spcBef>
              <a:buNone/>
            </a:pPr>
            <a:endParaRPr lang="sv-SE" sz="1350" dirty="0"/>
          </a:p>
          <a:p>
            <a:pPr>
              <a:spcBef>
                <a:spcPts val="0"/>
              </a:spcBef>
              <a:buNone/>
            </a:pPr>
            <a:r>
              <a:rPr lang="sv-SE" sz="1800" b="1" dirty="0"/>
              <a:t>Community of Practices (CoP):</a:t>
            </a:r>
          </a:p>
          <a:p>
            <a:pPr>
              <a:spcBef>
                <a:spcPts val="0"/>
              </a:spcBef>
            </a:pPr>
            <a:r>
              <a:rPr lang="sv-SE" sz="1800" dirty="0"/>
              <a:t>A CoP is often organically created – it can emerge without any formal decision</a:t>
            </a:r>
          </a:p>
          <a:p>
            <a:pPr>
              <a:spcBef>
                <a:spcPts val="0"/>
              </a:spcBef>
            </a:pPr>
            <a:r>
              <a:rPr lang="sv-SE" sz="1800" dirty="0"/>
              <a:t>The members have oftens different personal objectives instead of explicitly stated ones for the CoP </a:t>
            </a:r>
          </a:p>
          <a:p>
            <a:pPr>
              <a:spcBef>
                <a:spcPts val="0"/>
              </a:spcBef>
            </a:pPr>
            <a:r>
              <a:rPr lang="sv-SE" sz="1800" dirty="0"/>
              <a:t>Membership is defined by the knowledge of the members</a:t>
            </a:r>
          </a:p>
          <a:p>
            <a:pPr>
              <a:spcBef>
                <a:spcPts val="0"/>
              </a:spcBef>
            </a:pPr>
            <a:r>
              <a:rPr lang="sv-SE" sz="1800" dirty="0"/>
              <a:t>CoP membership and the members’ roles changes when needs and interests change</a:t>
            </a:r>
          </a:p>
          <a:p>
            <a:pPr>
              <a:spcBef>
                <a:spcPts val="0"/>
              </a:spcBef>
            </a:pPr>
            <a:r>
              <a:rPr lang="sv-SE" sz="1800" dirty="0"/>
              <a:t>CoP exists as long as members believe they have something to gain from and contribute to the community</a:t>
            </a:r>
          </a:p>
          <a:p>
            <a:pPr marL="0" indent="0">
              <a:spcBef>
                <a:spcPts val="0"/>
              </a:spcBef>
              <a:buNone/>
            </a:pPr>
            <a:endParaRPr lang="sv-SE" sz="1350" dirty="0"/>
          </a:p>
          <a:p>
            <a:pPr>
              <a:spcBef>
                <a:spcPts val="0"/>
              </a:spcBef>
              <a:buNone/>
            </a:pPr>
            <a:endParaRPr lang="sv-SE" sz="1350" dirty="0"/>
          </a:p>
          <a:p>
            <a:endParaRPr lang="sv-SE" sz="1350" dirty="0"/>
          </a:p>
          <a:p>
            <a:pPr>
              <a:buNone/>
            </a:pPr>
            <a:endParaRPr lang="sv-SE" sz="1350" dirty="0"/>
          </a:p>
          <a:p>
            <a:pPr lvl="1"/>
            <a:endParaRPr lang="sv-SE" sz="1500" dirty="0"/>
          </a:p>
          <a:p>
            <a:pPr>
              <a:buNone/>
            </a:pPr>
            <a:endParaRPr lang="sv-SE" dirty="0" smtClean="0"/>
          </a:p>
        </p:txBody>
      </p:sp>
      <p:sp>
        <p:nvSpPr>
          <p:cNvPr id="5" name="Title 1"/>
          <p:cNvSpPr>
            <a:spLocks noGrp="1"/>
          </p:cNvSpPr>
          <p:nvPr>
            <p:ph type="title"/>
          </p:nvPr>
        </p:nvSpPr>
        <p:spPr>
          <a:xfrm>
            <a:off x="1485900" y="205979"/>
            <a:ext cx="6172200" cy="857250"/>
          </a:xfrm>
        </p:spPr>
        <p:txBody>
          <a:bodyPr>
            <a:normAutofit/>
          </a:bodyPr>
          <a:lstStyle/>
          <a:p>
            <a:pPr algn="l"/>
            <a:r>
              <a:rPr lang="sv-SE" sz="2700" dirty="0"/>
              <a:t>Projects teams vs CoP</a:t>
            </a:r>
          </a:p>
        </p:txBody>
      </p:sp>
      <p:sp>
        <p:nvSpPr>
          <p:cNvPr id="2" name="TextBox 1"/>
          <p:cNvSpPr txBox="1"/>
          <p:nvPr/>
        </p:nvSpPr>
        <p:spPr>
          <a:xfrm>
            <a:off x="4680012" y="4407954"/>
            <a:ext cx="2214246" cy="300082"/>
          </a:xfrm>
          <a:prstGeom prst="rect">
            <a:avLst/>
          </a:prstGeom>
          <a:noFill/>
        </p:spPr>
        <p:txBody>
          <a:bodyPr wrap="square" rtlCol="0">
            <a:spAutoFit/>
          </a:bodyPr>
          <a:lstStyle/>
          <a:p>
            <a:r>
              <a:rPr lang="sv-SE" sz="1350" dirty="0"/>
              <a:t>[Kietzmann et al, 2013]</a:t>
            </a:r>
          </a:p>
        </p:txBody>
      </p:sp>
    </p:spTree>
    <p:extLst>
      <p:ext uri="{BB962C8B-B14F-4D97-AF65-F5344CB8AC3E}">
        <p14:creationId xmlns:p14="http://schemas.microsoft.com/office/powerpoint/2010/main" val="38141001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1493658" y="789552"/>
            <a:ext cx="6372708" cy="4353948"/>
          </a:xfrm>
        </p:spPr>
        <p:txBody>
          <a:bodyPr>
            <a:normAutofit/>
          </a:bodyPr>
          <a:lstStyle/>
          <a:p>
            <a:pPr>
              <a:spcBef>
                <a:spcPts val="0"/>
              </a:spcBef>
              <a:buNone/>
            </a:pPr>
            <a:endParaRPr lang="en-US" sz="1350" dirty="0"/>
          </a:p>
          <a:p>
            <a:pPr>
              <a:spcBef>
                <a:spcPts val="0"/>
              </a:spcBef>
              <a:buNone/>
            </a:pPr>
            <a:endParaRPr lang="en-US" sz="1350" dirty="0"/>
          </a:p>
          <a:p>
            <a:pPr marL="0" indent="0">
              <a:spcBef>
                <a:spcPts val="0"/>
              </a:spcBef>
              <a:buNone/>
            </a:pPr>
            <a:r>
              <a:rPr lang="sv-SE" sz="1800" b="1" dirty="0"/>
              <a:t>Community of Interest (CoI):</a:t>
            </a:r>
          </a:p>
          <a:p>
            <a:pPr>
              <a:spcBef>
                <a:spcPts val="0"/>
              </a:spcBef>
            </a:pPr>
            <a:r>
              <a:rPr lang="sv-SE" sz="1800" dirty="0"/>
              <a:t>A CoI is a group of people interesting in discussing a topic and share information in a topic that interest them</a:t>
            </a:r>
          </a:p>
          <a:p>
            <a:pPr>
              <a:spcBef>
                <a:spcPts val="0"/>
              </a:spcBef>
            </a:pPr>
            <a:r>
              <a:rPr lang="sv-SE" sz="1800" dirty="0"/>
              <a:t>The members are not necessary experts or practitioners of the topic around which the CoI has been formed</a:t>
            </a:r>
          </a:p>
          <a:p>
            <a:pPr marL="0" indent="0">
              <a:spcBef>
                <a:spcPts val="0"/>
              </a:spcBef>
              <a:buNone/>
            </a:pPr>
            <a:endParaRPr lang="sv-SE" sz="1350" dirty="0"/>
          </a:p>
          <a:p>
            <a:pPr>
              <a:spcBef>
                <a:spcPts val="0"/>
              </a:spcBef>
              <a:buNone/>
            </a:pPr>
            <a:endParaRPr lang="sv-SE" sz="1350" dirty="0"/>
          </a:p>
          <a:p>
            <a:endParaRPr lang="sv-SE" sz="1350" dirty="0"/>
          </a:p>
          <a:p>
            <a:pPr>
              <a:buNone/>
            </a:pPr>
            <a:endParaRPr lang="sv-SE" sz="1350" dirty="0"/>
          </a:p>
          <a:p>
            <a:pPr lvl="1"/>
            <a:endParaRPr lang="sv-SE" sz="1500" dirty="0"/>
          </a:p>
          <a:p>
            <a:pPr>
              <a:buNone/>
            </a:pPr>
            <a:endParaRPr lang="sv-SE" dirty="0" smtClean="0"/>
          </a:p>
        </p:txBody>
      </p:sp>
      <p:sp>
        <p:nvSpPr>
          <p:cNvPr id="5" name="Title 1"/>
          <p:cNvSpPr>
            <a:spLocks noGrp="1"/>
          </p:cNvSpPr>
          <p:nvPr>
            <p:ph type="title"/>
          </p:nvPr>
        </p:nvSpPr>
        <p:spPr>
          <a:xfrm>
            <a:off x="1485900" y="205979"/>
            <a:ext cx="6172200" cy="857250"/>
          </a:xfrm>
        </p:spPr>
        <p:txBody>
          <a:bodyPr>
            <a:normAutofit/>
          </a:bodyPr>
          <a:lstStyle/>
          <a:p>
            <a:pPr algn="l"/>
            <a:r>
              <a:rPr lang="sv-SE" sz="2700" dirty="0"/>
              <a:t>Community of Interest vs CoP</a:t>
            </a:r>
          </a:p>
        </p:txBody>
      </p:sp>
      <p:sp>
        <p:nvSpPr>
          <p:cNvPr id="4" name="TextBox 3"/>
          <p:cNvSpPr txBox="1"/>
          <p:nvPr/>
        </p:nvSpPr>
        <p:spPr>
          <a:xfrm>
            <a:off x="4680012" y="4407954"/>
            <a:ext cx="3186354" cy="300082"/>
          </a:xfrm>
          <a:prstGeom prst="rect">
            <a:avLst/>
          </a:prstGeom>
          <a:noFill/>
        </p:spPr>
        <p:txBody>
          <a:bodyPr wrap="square" rtlCol="0">
            <a:spAutoFit/>
          </a:bodyPr>
          <a:lstStyle/>
          <a:p>
            <a:r>
              <a:rPr lang="sv-SE" sz="1350" dirty="0"/>
              <a:t>[Wikipedia: Community of practices]</a:t>
            </a:r>
          </a:p>
        </p:txBody>
      </p:sp>
    </p:spTree>
    <p:extLst>
      <p:ext uri="{BB962C8B-B14F-4D97-AF65-F5344CB8AC3E}">
        <p14:creationId xmlns:p14="http://schemas.microsoft.com/office/powerpoint/2010/main" val="40456344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1493658" y="789552"/>
            <a:ext cx="6372708" cy="4353948"/>
          </a:xfrm>
        </p:spPr>
        <p:txBody>
          <a:bodyPr>
            <a:normAutofit/>
          </a:bodyPr>
          <a:lstStyle/>
          <a:p>
            <a:pPr>
              <a:spcBef>
                <a:spcPts val="0"/>
              </a:spcBef>
              <a:buNone/>
            </a:pPr>
            <a:endParaRPr lang="en-US" sz="1350" dirty="0"/>
          </a:p>
          <a:p>
            <a:pPr>
              <a:spcBef>
                <a:spcPts val="0"/>
              </a:spcBef>
              <a:buNone/>
            </a:pPr>
            <a:endParaRPr lang="en-US" sz="1350" dirty="0"/>
          </a:p>
          <a:p>
            <a:pPr>
              <a:spcBef>
                <a:spcPts val="0"/>
              </a:spcBef>
              <a:buNone/>
            </a:pPr>
            <a:r>
              <a:rPr lang="sv-SE" sz="1800" b="1" dirty="0"/>
              <a:t>Community of Practices (CoP):</a:t>
            </a:r>
          </a:p>
          <a:p>
            <a:pPr>
              <a:spcBef>
                <a:spcPts val="0"/>
              </a:spcBef>
            </a:pPr>
            <a:r>
              <a:rPr lang="sv-SE" sz="1800" dirty="0"/>
              <a:t>A CoP is a group of people of who are active practitioners</a:t>
            </a:r>
          </a:p>
          <a:p>
            <a:pPr>
              <a:spcBef>
                <a:spcPts val="0"/>
              </a:spcBef>
            </a:pPr>
            <a:r>
              <a:rPr lang="sv-SE" sz="1800" dirty="0"/>
              <a:t>The purpose of CoP is to share tips and best practices between collegues, ask questions, provide support to each other</a:t>
            </a:r>
          </a:p>
          <a:p>
            <a:pPr>
              <a:spcBef>
                <a:spcPts val="0"/>
              </a:spcBef>
            </a:pPr>
            <a:r>
              <a:rPr lang="sv-SE" sz="1800" dirty="0"/>
              <a:t>Membership is dependent on expertise </a:t>
            </a:r>
          </a:p>
          <a:p>
            <a:pPr>
              <a:spcBef>
                <a:spcPts val="0"/>
              </a:spcBef>
            </a:pPr>
            <a:r>
              <a:rPr lang="sv-SE" sz="1800" dirty="0"/>
              <a:t>A CoP participation is not approriate for non-practitioners</a:t>
            </a:r>
          </a:p>
          <a:p>
            <a:pPr>
              <a:spcBef>
                <a:spcPts val="0"/>
              </a:spcBef>
              <a:buNone/>
            </a:pPr>
            <a:endParaRPr lang="sv-SE" sz="1350" dirty="0"/>
          </a:p>
          <a:p>
            <a:endParaRPr lang="sv-SE" sz="1350" dirty="0"/>
          </a:p>
          <a:p>
            <a:pPr>
              <a:buNone/>
            </a:pPr>
            <a:endParaRPr lang="sv-SE" sz="1350" dirty="0"/>
          </a:p>
          <a:p>
            <a:pPr lvl="1"/>
            <a:endParaRPr lang="sv-SE" sz="1500" dirty="0"/>
          </a:p>
          <a:p>
            <a:pPr>
              <a:buNone/>
            </a:pPr>
            <a:endParaRPr lang="sv-SE" dirty="0" smtClean="0"/>
          </a:p>
        </p:txBody>
      </p:sp>
      <p:sp>
        <p:nvSpPr>
          <p:cNvPr id="5" name="Title 1"/>
          <p:cNvSpPr>
            <a:spLocks noGrp="1"/>
          </p:cNvSpPr>
          <p:nvPr>
            <p:ph type="title"/>
          </p:nvPr>
        </p:nvSpPr>
        <p:spPr>
          <a:xfrm>
            <a:off x="1485900" y="205979"/>
            <a:ext cx="6172200" cy="857250"/>
          </a:xfrm>
        </p:spPr>
        <p:txBody>
          <a:bodyPr>
            <a:normAutofit/>
          </a:bodyPr>
          <a:lstStyle/>
          <a:p>
            <a:pPr algn="l"/>
            <a:r>
              <a:rPr lang="sv-SE" sz="2700" dirty="0"/>
              <a:t>Community of Interest vs CoP</a:t>
            </a:r>
          </a:p>
        </p:txBody>
      </p:sp>
      <p:sp>
        <p:nvSpPr>
          <p:cNvPr id="4" name="TextBox 3"/>
          <p:cNvSpPr txBox="1"/>
          <p:nvPr/>
        </p:nvSpPr>
        <p:spPr>
          <a:xfrm>
            <a:off x="4680012" y="4407954"/>
            <a:ext cx="3186354" cy="300082"/>
          </a:xfrm>
          <a:prstGeom prst="rect">
            <a:avLst/>
          </a:prstGeom>
          <a:noFill/>
        </p:spPr>
        <p:txBody>
          <a:bodyPr wrap="square" rtlCol="0">
            <a:spAutoFit/>
          </a:bodyPr>
          <a:lstStyle/>
          <a:p>
            <a:r>
              <a:rPr lang="sv-SE" sz="1350" dirty="0"/>
              <a:t>[Wikipedia: Community of practices]</a:t>
            </a:r>
          </a:p>
        </p:txBody>
      </p:sp>
    </p:spTree>
    <p:extLst>
      <p:ext uri="{BB962C8B-B14F-4D97-AF65-F5344CB8AC3E}">
        <p14:creationId xmlns:p14="http://schemas.microsoft.com/office/powerpoint/2010/main" val="31386095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1485900" y="1063229"/>
            <a:ext cx="6372708" cy="4353948"/>
          </a:xfrm>
        </p:spPr>
        <p:txBody>
          <a:bodyPr>
            <a:normAutofit fontScale="70000" lnSpcReduction="20000"/>
          </a:bodyPr>
          <a:lstStyle/>
          <a:p>
            <a:pPr>
              <a:spcBef>
                <a:spcPts val="0"/>
              </a:spcBef>
            </a:pPr>
            <a:r>
              <a:rPr lang="sv-SE" sz="1800" b="1" dirty="0"/>
              <a:t>Mentoring</a:t>
            </a:r>
            <a:r>
              <a:rPr lang="sv-SE" sz="1800" dirty="0"/>
              <a:t> - </a:t>
            </a:r>
            <a:r>
              <a:rPr lang="en-US" sz="1800" dirty="0"/>
              <a:t>is a relationship in which a more experienced or more knowledgeable person helps to guide a less experienced or less knowledgeable person. The person in receipt of mentorship may be referred to as a protégé (male)/protégée (female), an apprentice.</a:t>
            </a:r>
          </a:p>
          <a:p>
            <a:pPr marL="0" indent="0">
              <a:spcBef>
                <a:spcPts val="0"/>
              </a:spcBef>
              <a:buNone/>
            </a:pPr>
            <a:endParaRPr lang="en-US" sz="1800" dirty="0"/>
          </a:p>
          <a:p>
            <a:pPr>
              <a:spcBef>
                <a:spcPts val="0"/>
              </a:spcBef>
            </a:pPr>
            <a:r>
              <a:rPr lang="sv-SE" sz="1800" b="1" dirty="0"/>
              <a:t>Apprenticeships </a:t>
            </a:r>
            <a:r>
              <a:rPr lang="sv-SE" sz="1800" dirty="0"/>
              <a:t>- </a:t>
            </a:r>
            <a:r>
              <a:rPr lang="en-US" sz="1800" dirty="0"/>
              <a:t>is a system of training a new generation of practitioners/ apprentices of a profession, often in order for the practitioners/ apprentices to get a license to practice in the profession. Most of their training is done while working with an expert that helps the apprentices learn the profession during a pre-defined time period. Apprenticeships typically last 3 to 6 years. </a:t>
            </a:r>
            <a:endParaRPr lang="sv-SE" sz="1800" dirty="0"/>
          </a:p>
          <a:p>
            <a:pPr>
              <a:spcBef>
                <a:spcPts val="0"/>
              </a:spcBef>
              <a:buNone/>
            </a:pPr>
            <a:endParaRPr lang="sv-SE" sz="1350" b="1" dirty="0"/>
          </a:p>
          <a:p>
            <a:pPr>
              <a:spcBef>
                <a:spcPts val="0"/>
              </a:spcBef>
              <a:buNone/>
            </a:pPr>
            <a:endParaRPr lang="sv-SE" sz="1350" dirty="0"/>
          </a:p>
          <a:p>
            <a:pPr>
              <a:spcBef>
                <a:spcPts val="0"/>
              </a:spcBef>
              <a:buNone/>
            </a:pPr>
            <a:endParaRPr lang="sv-SE" sz="1350" dirty="0"/>
          </a:p>
          <a:p>
            <a:pPr>
              <a:spcBef>
                <a:spcPts val="0"/>
              </a:spcBef>
              <a:buNone/>
            </a:pPr>
            <a:endParaRPr lang="sv-SE" sz="1350" dirty="0"/>
          </a:p>
          <a:p>
            <a:pPr>
              <a:spcBef>
                <a:spcPts val="0"/>
              </a:spcBef>
              <a:buNone/>
            </a:pPr>
            <a:endParaRPr lang="sv-SE" sz="1350" dirty="0"/>
          </a:p>
          <a:p>
            <a:pPr>
              <a:spcBef>
                <a:spcPts val="0"/>
              </a:spcBef>
              <a:buNone/>
            </a:pPr>
            <a:endParaRPr lang="sv-SE" sz="1350" dirty="0"/>
          </a:p>
          <a:p>
            <a:endParaRPr lang="sv-SE" sz="1350" dirty="0"/>
          </a:p>
          <a:p>
            <a:pPr>
              <a:buNone/>
            </a:pPr>
            <a:endParaRPr lang="sv-SE" sz="1350" dirty="0"/>
          </a:p>
          <a:p>
            <a:pPr lvl="1"/>
            <a:endParaRPr lang="sv-SE" sz="1500" dirty="0"/>
          </a:p>
          <a:p>
            <a:pPr>
              <a:buNone/>
            </a:pPr>
            <a:endParaRPr lang="sv-SE" dirty="0" smtClean="0"/>
          </a:p>
        </p:txBody>
      </p:sp>
      <p:sp>
        <p:nvSpPr>
          <p:cNvPr id="5" name="Title 1"/>
          <p:cNvSpPr>
            <a:spLocks noGrp="1"/>
          </p:cNvSpPr>
          <p:nvPr>
            <p:ph type="title"/>
          </p:nvPr>
        </p:nvSpPr>
        <p:spPr>
          <a:xfrm>
            <a:off x="1485900" y="205979"/>
            <a:ext cx="6172200" cy="857250"/>
          </a:xfrm>
        </p:spPr>
        <p:txBody>
          <a:bodyPr>
            <a:normAutofit fontScale="90000"/>
          </a:bodyPr>
          <a:lstStyle/>
          <a:p>
            <a:pPr algn="l"/>
            <a:r>
              <a:rPr lang="sv-SE" sz="2700" dirty="0"/>
              <a:t>Other ways to transfer/share knowledge</a:t>
            </a:r>
          </a:p>
        </p:txBody>
      </p:sp>
    </p:spTree>
    <p:extLst>
      <p:ext uri="{BB962C8B-B14F-4D97-AF65-F5344CB8AC3E}">
        <p14:creationId xmlns:p14="http://schemas.microsoft.com/office/powerpoint/2010/main" val="2883977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1493658" y="1350150"/>
            <a:ext cx="6372708" cy="4353948"/>
          </a:xfrm>
        </p:spPr>
        <p:txBody>
          <a:bodyPr>
            <a:normAutofit fontScale="85000" lnSpcReduction="10000"/>
          </a:bodyPr>
          <a:lstStyle/>
          <a:p>
            <a:pPr>
              <a:spcBef>
                <a:spcPts val="0"/>
              </a:spcBef>
            </a:pPr>
            <a:r>
              <a:rPr lang="en-GB" sz="1800" b="1" dirty="0"/>
              <a:t>Pair design </a:t>
            </a:r>
            <a:r>
              <a:rPr lang="en-GB" sz="1800" dirty="0"/>
              <a:t>- is based on the agile practice of pair programming, and is a way of working in which two designers work together and simultaneously develop an artefact. Typically, one designer makes a design decision, e.g. introduces an activity into a method, and the other designer immediately reviews it and suggests possible improvements or potential problems. </a:t>
            </a:r>
          </a:p>
          <a:p>
            <a:pPr>
              <a:spcBef>
                <a:spcPts val="0"/>
              </a:spcBef>
            </a:pPr>
            <a:endParaRPr lang="sv-SE" sz="1800" b="1" dirty="0"/>
          </a:p>
          <a:p>
            <a:pPr>
              <a:spcBef>
                <a:spcPts val="0"/>
              </a:spcBef>
            </a:pPr>
            <a:r>
              <a:rPr lang="sv-SE" sz="1800" b="1" dirty="0"/>
              <a:t>Storytelling</a:t>
            </a:r>
            <a:r>
              <a:rPr lang="sv-SE" sz="1800" dirty="0"/>
              <a:t> - </a:t>
            </a:r>
            <a:r>
              <a:rPr lang="en-US" sz="1800" dirty="0"/>
              <a:t>is a means for sharing and interpreting experiences by telling stories. Stories are universal in that they can bridge cultural, linguistic, and age-related divides.</a:t>
            </a:r>
            <a:endParaRPr lang="sv-SE" sz="1800" dirty="0"/>
          </a:p>
          <a:p>
            <a:pPr>
              <a:spcBef>
                <a:spcPts val="0"/>
              </a:spcBef>
            </a:pPr>
            <a:endParaRPr lang="sv-SE" sz="1500" dirty="0"/>
          </a:p>
          <a:p>
            <a:pPr>
              <a:spcBef>
                <a:spcPts val="0"/>
              </a:spcBef>
              <a:buNone/>
            </a:pPr>
            <a:endParaRPr lang="sv-SE" sz="1350" b="1" dirty="0"/>
          </a:p>
          <a:p>
            <a:pPr>
              <a:spcBef>
                <a:spcPts val="0"/>
              </a:spcBef>
              <a:buNone/>
            </a:pPr>
            <a:endParaRPr lang="sv-SE" sz="1350" dirty="0"/>
          </a:p>
          <a:p>
            <a:pPr>
              <a:spcBef>
                <a:spcPts val="0"/>
              </a:spcBef>
              <a:buNone/>
            </a:pPr>
            <a:endParaRPr lang="sv-SE" sz="1350" dirty="0"/>
          </a:p>
          <a:p>
            <a:pPr>
              <a:spcBef>
                <a:spcPts val="0"/>
              </a:spcBef>
              <a:buNone/>
            </a:pPr>
            <a:endParaRPr lang="sv-SE" sz="1350" dirty="0"/>
          </a:p>
          <a:p>
            <a:pPr>
              <a:spcBef>
                <a:spcPts val="0"/>
              </a:spcBef>
              <a:buNone/>
            </a:pPr>
            <a:endParaRPr lang="sv-SE" sz="1350" dirty="0"/>
          </a:p>
          <a:p>
            <a:pPr>
              <a:spcBef>
                <a:spcPts val="0"/>
              </a:spcBef>
              <a:buNone/>
            </a:pPr>
            <a:endParaRPr lang="sv-SE" sz="1350" dirty="0"/>
          </a:p>
          <a:p>
            <a:endParaRPr lang="sv-SE" sz="1350" dirty="0"/>
          </a:p>
          <a:p>
            <a:pPr>
              <a:buNone/>
            </a:pPr>
            <a:endParaRPr lang="sv-SE" sz="1350" dirty="0"/>
          </a:p>
          <a:p>
            <a:pPr lvl="1"/>
            <a:endParaRPr lang="sv-SE" sz="1500" dirty="0"/>
          </a:p>
          <a:p>
            <a:pPr>
              <a:buNone/>
            </a:pPr>
            <a:endParaRPr lang="sv-SE" dirty="0" smtClean="0"/>
          </a:p>
        </p:txBody>
      </p:sp>
      <p:sp>
        <p:nvSpPr>
          <p:cNvPr id="5" name="Title 1"/>
          <p:cNvSpPr>
            <a:spLocks noGrp="1"/>
          </p:cNvSpPr>
          <p:nvPr>
            <p:ph type="title"/>
          </p:nvPr>
        </p:nvSpPr>
        <p:spPr>
          <a:xfrm>
            <a:off x="1485900" y="205979"/>
            <a:ext cx="6172200" cy="857250"/>
          </a:xfrm>
        </p:spPr>
        <p:txBody>
          <a:bodyPr>
            <a:normAutofit fontScale="90000"/>
          </a:bodyPr>
          <a:lstStyle/>
          <a:p>
            <a:pPr algn="l"/>
            <a:r>
              <a:rPr lang="sv-SE" sz="2700" dirty="0"/>
              <a:t>Other ways to transfer/share knowledge</a:t>
            </a:r>
          </a:p>
        </p:txBody>
      </p:sp>
    </p:spTree>
    <p:extLst>
      <p:ext uri="{BB962C8B-B14F-4D97-AF65-F5344CB8AC3E}">
        <p14:creationId xmlns:p14="http://schemas.microsoft.com/office/powerpoint/2010/main" val="14417216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1493658" y="1350150"/>
            <a:ext cx="6372708" cy="4353948"/>
          </a:xfrm>
        </p:spPr>
        <p:txBody>
          <a:bodyPr>
            <a:normAutofit fontScale="92500"/>
          </a:bodyPr>
          <a:lstStyle/>
          <a:p>
            <a:pPr>
              <a:spcBef>
                <a:spcPts val="0"/>
              </a:spcBef>
            </a:pPr>
            <a:r>
              <a:rPr lang="sv-SE" sz="1800" b="1" dirty="0"/>
              <a:t>Simulation </a:t>
            </a:r>
            <a:r>
              <a:rPr lang="sv-SE" sz="1800" dirty="0"/>
              <a:t>- </a:t>
            </a:r>
            <a:r>
              <a:rPr lang="en-US" sz="1800" dirty="0"/>
              <a:t> is the imitation of the operation of a real-world process or system over time. First a model represent the real-world process or system has to be developed. Then a simulation is executed using the model representing the operation of the real-world process or system over time.</a:t>
            </a:r>
          </a:p>
          <a:p>
            <a:pPr marL="0" indent="0">
              <a:spcBef>
                <a:spcPts val="0"/>
              </a:spcBef>
              <a:buNone/>
            </a:pPr>
            <a:endParaRPr lang="en-US" sz="1800" dirty="0"/>
          </a:p>
          <a:p>
            <a:pPr>
              <a:spcBef>
                <a:spcPts val="0"/>
              </a:spcBef>
            </a:pPr>
            <a:r>
              <a:rPr lang="sv-SE" sz="1800" b="1" dirty="0"/>
              <a:t>Work shadowing </a:t>
            </a:r>
            <a:r>
              <a:rPr lang="sv-SE" sz="1800" dirty="0"/>
              <a:t>- </a:t>
            </a:r>
            <a:r>
              <a:rPr lang="en-US" sz="1800" dirty="0"/>
              <a:t>is a on-the-job learning method where an employee follow another in his/her practice to learn different aspects related to the job, organization, certain behaviors or competencies.</a:t>
            </a:r>
            <a:endParaRPr lang="sv-SE" sz="1800" dirty="0"/>
          </a:p>
          <a:p>
            <a:pPr marL="0" indent="0">
              <a:spcBef>
                <a:spcPts val="0"/>
              </a:spcBef>
              <a:buNone/>
            </a:pPr>
            <a:endParaRPr lang="sv-SE" sz="1500" dirty="0"/>
          </a:p>
          <a:p>
            <a:pPr marL="0" indent="0">
              <a:spcBef>
                <a:spcPts val="0"/>
              </a:spcBef>
              <a:buNone/>
            </a:pPr>
            <a:endParaRPr lang="sv-SE" sz="1500" dirty="0"/>
          </a:p>
          <a:p>
            <a:pPr>
              <a:spcBef>
                <a:spcPts val="0"/>
              </a:spcBef>
              <a:buNone/>
            </a:pPr>
            <a:endParaRPr lang="sv-SE" sz="1350" b="1" dirty="0"/>
          </a:p>
          <a:p>
            <a:pPr>
              <a:spcBef>
                <a:spcPts val="0"/>
              </a:spcBef>
              <a:buNone/>
            </a:pPr>
            <a:endParaRPr lang="sv-SE" sz="1350" dirty="0"/>
          </a:p>
          <a:p>
            <a:pPr>
              <a:spcBef>
                <a:spcPts val="0"/>
              </a:spcBef>
              <a:buNone/>
            </a:pPr>
            <a:endParaRPr lang="sv-SE" sz="1350" dirty="0"/>
          </a:p>
          <a:p>
            <a:pPr>
              <a:spcBef>
                <a:spcPts val="0"/>
              </a:spcBef>
              <a:buNone/>
            </a:pPr>
            <a:endParaRPr lang="sv-SE" sz="1350" dirty="0"/>
          </a:p>
          <a:p>
            <a:pPr>
              <a:spcBef>
                <a:spcPts val="0"/>
              </a:spcBef>
              <a:buNone/>
            </a:pPr>
            <a:endParaRPr lang="sv-SE" sz="1350" dirty="0"/>
          </a:p>
          <a:p>
            <a:pPr>
              <a:spcBef>
                <a:spcPts val="0"/>
              </a:spcBef>
              <a:buNone/>
            </a:pPr>
            <a:endParaRPr lang="sv-SE" sz="1350" dirty="0"/>
          </a:p>
          <a:p>
            <a:endParaRPr lang="sv-SE" sz="1350" dirty="0"/>
          </a:p>
          <a:p>
            <a:pPr>
              <a:buNone/>
            </a:pPr>
            <a:endParaRPr lang="sv-SE" sz="1350" dirty="0"/>
          </a:p>
          <a:p>
            <a:pPr lvl="1"/>
            <a:endParaRPr lang="sv-SE" sz="1500" dirty="0"/>
          </a:p>
          <a:p>
            <a:pPr>
              <a:buNone/>
            </a:pPr>
            <a:endParaRPr lang="sv-SE" dirty="0" smtClean="0"/>
          </a:p>
        </p:txBody>
      </p:sp>
      <p:sp>
        <p:nvSpPr>
          <p:cNvPr id="5" name="Title 1"/>
          <p:cNvSpPr>
            <a:spLocks noGrp="1"/>
          </p:cNvSpPr>
          <p:nvPr>
            <p:ph type="title"/>
          </p:nvPr>
        </p:nvSpPr>
        <p:spPr>
          <a:xfrm>
            <a:off x="1485900" y="205979"/>
            <a:ext cx="6172200" cy="857250"/>
          </a:xfrm>
        </p:spPr>
        <p:txBody>
          <a:bodyPr>
            <a:normAutofit fontScale="90000"/>
          </a:bodyPr>
          <a:lstStyle/>
          <a:p>
            <a:pPr algn="l"/>
            <a:r>
              <a:rPr lang="sv-SE" sz="2700" dirty="0"/>
              <a:t>Other ways to transfer/share knowledge</a:t>
            </a:r>
          </a:p>
        </p:txBody>
      </p:sp>
    </p:spTree>
    <p:extLst>
      <p:ext uri="{BB962C8B-B14F-4D97-AF65-F5344CB8AC3E}">
        <p14:creationId xmlns:p14="http://schemas.microsoft.com/office/powerpoint/2010/main" val="38575283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43579" y="1660494"/>
            <a:ext cx="6260769" cy="857250"/>
          </a:xfrm>
          <a:prstGeom prst="rect">
            <a:avLst/>
          </a:prstGeom>
        </p:spPr>
        <p:txBody>
          <a:bodyPr>
            <a:noAutofit/>
          </a:bodyPr>
          <a:lstStyle/>
          <a:p>
            <a:pPr defTabSz="685800">
              <a:spcBef>
                <a:spcPct val="0"/>
              </a:spcBef>
              <a:defRPr/>
            </a:pPr>
            <a:r>
              <a:rPr lang="sv-SE" sz="2700" dirty="0">
                <a:latin typeface="+mj-lt"/>
                <a:ea typeface="+mj-ea"/>
                <a:cs typeface="+mj-cs"/>
              </a:rPr>
              <a:t>Critical Success Factors</a:t>
            </a:r>
          </a:p>
        </p:txBody>
      </p:sp>
    </p:spTree>
    <p:extLst>
      <p:ext uri="{BB962C8B-B14F-4D97-AF65-F5344CB8AC3E}">
        <p14:creationId xmlns:p14="http://schemas.microsoft.com/office/powerpoint/2010/main" val="11898550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err="1"/>
              <a:t>Critical</a:t>
            </a:r>
            <a:r>
              <a:rPr lang="sv-SE" sz="2700" dirty="0"/>
              <a:t> </a:t>
            </a:r>
            <a:r>
              <a:rPr lang="sv-SE" sz="2700" dirty="0" err="1"/>
              <a:t>Success</a:t>
            </a:r>
            <a:r>
              <a:rPr lang="sv-SE" sz="2700" dirty="0"/>
              <a:t> </a:t>
            </a:r>
            <a:r>
              <a:rPr lang="sv-SE" sz="2700" dirty="0" err="1"/>
              <a:t>Factor</a:t>
            </a:r>
            <a:r>
              <a:rPr lang="sv-SE" sz="2700" dirty="0"/>
              <a:t> (CSF)</a:t>
            </a:r>
          </a:p>
        </p:txBody>
      </p:sp>
      <p:sp>
        <p:nvSpPr>
          <p:cNvPr id="3" name="Content Placeholder 2"/>
          <p:cNvSpPr>
            <a:spLocks noGrp="1"/>
          </p:cNvSpPr>
          <p:nvPr>
            <p:ph idx="1"/>
          </p:nvPr>
        </p:nvSpPr>
        <p:spPr/>
        <p:txBody>
          <a:bodyPr>
            <a:normAutofit/>
          </a:bodyPr>
          <a:lstStyle/>
          <a:p>
            <a:r>
              <a:rPr lang="en-US" sz="1800" dirty="0"/>
              <a:t>A critical success factor (CSF) - is a factor/element (i.e. an organizational structure, artifact, social relationship, process/activity/action) required for ensuring the success of an organization or a project. </a:t>
            </a:r>
          </a:p>
          <a:p>
            <a:endParaRPr lang="en-US" sz="1800" dirty="0"/>
          </a:p>
          <a:p>
            <a:r>
              <a:rPr lang="en-US" sz="1800" dirty="0"/>
              <a:t>CSFs must be given special and continual attention in order to bring about success. </a:t>
            </a:r>
          </a:p>
          <a:p>
            <a:pPr>
              <a:buNone/>
            </a:pPr>
            <a:endParaRPr lang="en-US" sz="1800" dirty="0"/>
          </a:p>
          <a:p>
            <a:pPr>
              <a:buNone/>
            </a:pPr>
            <a:endParaRPr lang="en-US" sz="1800" dirty="0"/>
          </a:p>
          <a:p>
            <a:pPr>
              <a:buNone/>
            </a:pPr>
            <a:endParaRPr lang="sv-SE" sz="1800" dirty="0"/>
          </a:p>
        </p:txBody>
      </p:sp>
    </p:spTree>
    <p:extLst>
      <p:ext uri="{BB962C8B-B14F-4D97-AF65-F5344CB8AC3E}">
        <p14:creationId xmlns:p14="http://schemas.microsoft.com/office/powerpoint/2010/main" val="11595121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err="1"/>
              <a:t>Critical</a:t>
            </a:r>
            <a:r>
              <a:rPr lang="sv-SE" sz="2700" dirty="0"/>
              <a:t> </a:t>
            </a:r>
            <a:r>
              <a:rPr lang="sv-SE" sz="2700" dirty="0" err="1"/>
              <a:t>Success</a:t>
            </a:r>
            <a:r>
              <a:rPr lang="sv-SE" sz="2700" dirty="0"/>
              <a:t> </a:t>
            </a:r>
            <a:r>
              <a:rPr lang="sv-SE" sz="2700" dirty="0" err="1"/>
              <a:t>Factor</a:t>
            </a:r>
            <a:r>
              <a:rPr lang="sv-SE" sz="2700" dirty="0"/>
              <a:t> (CSF)</a:t>
            </a:r>
          </a:p>
        </p:txBody>
      </p:sp>
      <p:sp>
        <p:nvSpPr>
          <p:cNvPr id="3" name="Content Placeholder 2"/>
          <p:cNvSpPr>
            <a:spLocks noGrp="1"/>
          </p:cNvSpPr>
          <p:nvPr>
            <p:ph idx="1"/>
          </p:nvPr>
        </p:nvSpPr>
        <p:spPr/>
        <p:txBody>
          <a:bodyPr>
            <a:normAutofit/>
          </a:bodyPr>
          <a:lstStyle/>
          <a:p>
            <a:pPr>
              <a:buNone/>
            </a:pPr>
            <a:r>
              <a:rPr lang="en-US" sz="1800" dirty="0"/>
              <a:t>Examples of CSF: </a:t>
            </a:r>
          </a:p>
          <a:p>
            <a:pPr lvl="1"/>
            <a:r>
              <a:rPr lang="en-US" sz="1800" dirty="0"/>
              <a:t>successful IT project requires </a:t>
            </a:r>
            <a:r>
              <a:rPr lang="en-US" sz="1800" b="1" dirty="0"/>
              <a:t>user participation</a:t>
            </a:r>
            <a:endParaRPr lang="en-US" sz="1800" dirty="0"/>
          </a:p>
          <a:p>
            <a:pPr lvl="1"/>
            <a:r>
              <a:rPr lang="en-US" sz="1800" dirty="0"/>
              <a:t>successful BI project requires an installation of a </a:t>
            </a:r>
            <a:r>
              <a:rPr lang="en-US" sz="1800" b="1" dirty="0"/>
              <a:t>BI excellence center</a:t>
            </a:r>
            <a:r>
              <a:rPr lang="en-US" sz="1800" dirty="0"/>
              <a:t>  </a:t>
            </a:r>
          </a:p>
          <a:p>
            <a:pPr lvl="1"/>
            <a:r>
              <a:rPr lang="en-US" sz="1800" dirty="0"/>
              <a:t>successful change management project requires </a:t>
            </a:r>
            <a:r>
              <a:rPr lang="en-US" sz="1800" b="1" dirty="0"/>
              <a:t>top management support</a:t>
            </a:r>
          </a:p>
          <a:p>
            <a:pPr>
              <a:buNone/>
            </a:pPr>
            <a:endParaRPr lang="en-US" sz="1800" dirty="0"/>
          </a:p>
          <a:p>
            <a:pPr>
              <a:buNone/>
            </a:pPr>
            <a:endParaRPr lang="en-US" sz="1800" dirty="0"/>
          </a:p>
          <a:p>
            <a:pPr>
              <a:buNone/>
            </a:pPr>
            <a:endParaRPr lang="sv-SE" sz="1800" dirty="0"/>
          </a:p>
        </p:txBody>
      </p:sp>
    </p:spTree>
    <p:extLst>
      <p:ext uri="{BB962C8B-B14F-4D97-AF65-F5344CB8AC3E}">
        <p14:creationId xmlns:p14="http://schemas.microsoft.com/office/powerpoint/2010/main" val="2474648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43579" y="1660494"/>
            <a:ext cx="6260769" cy="857250"/>
          </a:xfrm>
          <a:prstGeom prst="rect">
            <a:avLst/>
          </a:prstGeom>
        </p:spPr>
        <p:txBody>
          <a:bodyPr>
            <a:noAutofit/>
          </a:bodyPr>
          <a:lstStyle/>
          <a:p>
            <a:pPr defTabSz="685800">
              <a:spcBef>
                <a:spcPct val="0"/>
              </a:spcBef>
              <a:defRPr/>
            </a:pPr>
            <a:r>
              <a:rPr lang="sv-SE" sz="2700" dirty="0">
                <a:latin typeface="+mj-lt"/>
                <a:ea typeface="+mj-ea"/>
                <a:cs typeface="+mj-cs"/>
              </a:rPr>
              <a:t>Barriers</a:t>
            </a:r>
          </a:p>
        </p:txBody>
      </p:sp>
    </p:spTree>
    <p:extLst>
      <p:ext uri="{BB962C8B-B14F-4D97-AF65-F5344CB8AC3E}">
        <p14:creationId xmlns:p14="http://schemas.microsoft.com/office/powerpoint/2010/main" val="4216379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Knowledge processes – </a:t>
            </a:r>
            <a:r>
              <a:rPr lang="en-US" sz="2400" dirty="0" err="1" smtClean="0"/>
              <a:t>Alavi</a:t>
            </a:r>
            <a:r>
              <a:rPr lang="en-US" sz="2400" dirty="0" smtClean="0"/>
              <a:t> &amp; </a:t>
            </a:r>
            <a:r>
              <a:rPr lang="en-US" sz="2400" dirty="0" err="1" smtClean="0"/>
              <a:t>Leidner</a:t>
            </a:r>
            <a:endParaRPr lang="sv-SE" sz="2400" dirty="0"/>
          </a:p>
        </p:txBody>
      </p:sp>
      <p:sp>
        <p:nvSpPr>
          <p:cNvPr id="3" name="Content Placeholder 2"/>
          <p:cNvSpPr>
            <a:spLocks noGrp="1"/>
          </p:cNvSpPr>
          <p:nvPr>
            <p:ph idx="1"/>
          </p:nvPr>
        </p:nvSpPr>
        <p:spPr>
          <a:xfrm>
            <a:off x="855673" y="1224234"/>
            <a:ext cx="7938898" cy="4299942"/>
          </a:xfrm>
        </p:spPr>
        <p:txBody>
          <a:bodyPr>
            <a:noAutofit/>
          </a:bodyPr>
          <a:lstStyle/>
          <a:p>
            <a:r>
              <a:rPr lang="en-US" sz="1600" dirty="0" err="1"/>
              <a:t>Alavi</a:t>
            </a:r>
            <a:r>
              <a:rPr lang="en-US" sz="1600" dirty="0"/>
              <a:t> &amp; </a:t>
            </a:r>
            <a:r>
              <a:rPr lang="en-US" sz="1600" dirty="0" err="1" smtClean="0"/>
              <a:t>Leidner</a:t>
            </a:r>
            <a:r>
              <a:rPr lang="en-US" sz="1600" dirty="0" smtClean="0"/>
              <a:t> (2001) emphasize the three knowledge activities/processes for categorizing four different types of tools</a:t>
            </a:r>
          </a:p>
          <a:p>
            <a:pPr lvl="1">
              <a:buNone/>
            </a:pPr>
            <a:r>
              <a:rPr lang="sv-SE" sz="1500" dirty="0" smtClean="0"/>
              <a:t> </a:t>
            </a:r>
            <a:endParaRPr lang="sv-SE" sz="1500" dirty="0"/>
          </a:p>
        </p:txBody>
      </p:sp>
      <p:sp>
        <p:nvSpPr>
          <p:cNvPr id="5" name="TextBox 4"/>
          <p:cNvSpPr txBox="1"/>
          <p:nvPr/>
        </p:nvSpPr>
        <p:spPr>
          <a:xfrm>
            <a:off x="1283344" y="4426503"/>
            <a:ext cx="8145554" cy="669414"/>
          </a:xfrm>
          <a:prstGeom prst="rect">
            <a:avLst/>
          </a:prstGeom>
          <a:noFill/>
        </p:spPr>
        <p:txBody>
          <a:bodyPr wrap="square" rtlCol="0">
            <a:spAutoFit/>
          </a:bodyPr>
          <a:lstStyle/>
          <a:p>
            <a:r>
              <a:rPr lang="en-US" sz="1200" dirty="0"/>
              <a:t>[</a:t>
            </a:r>
            <a:r>
              <a:rPr lang="en-US" sz="1200" dirty="0" err="1"/>
              <a:t>Alavi</a:t>
            </a:r>
            <a:r>
              <a:rPr lang="en-US" sz="1200" dirty="0"/>
              <a:t>, M. and </a:t>
            </a:r>
            <a:r>
              <a:rPr lang="en-US" sz="1200" dirty="0" err="1"/>
              <a:t>Leidner</a:t>
            </a:r>
            <a:r>
              <a:rPr lang="en-US" sz="1200" dirty="0"/>
              <a:t>, D.E. (2001). Review: Knowledge management and knowledge management systems: Conceptual foundations and research issues. MIS Quarterly, 25, (1), 107-136.]</a:t>
            </a:r>
          </a:p>
          <a:p>
            <a:endParaRPr lang="sv-SE" sz="1350" dirty="0"/>
          </a:p>
        </p:txBody>
      </p:sp>
      <p:sp>
        <p:nvSpPr>
          <p:cNvPr id="6" name="Rectangle 5"/>
          <p:cNvSpPr/>
          <p:nvPr/>
        </p:nvSpPr>
        <p:spPr>
          <a:xfrm>
            <a:off x="1283344" y="2194393"/>
            <a:ext cx="1786758" cy="4624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7" name="TextBox 6"/>
          <p:cNvSpPr txBox="1"/>
          <p:nvPr/>
        </p:nvSpPr>
        <p:spPr>
          <a:xfrm>
            <a:off x="1312511" y="2232068"/>
            <a:ext cx="1828801" cy="307777"/>
          </a:xfrm>
          <a:prstGeom prst="rect">
            <a:avLst/>
          </a:prstGeom>
          <a:noFill/>
        </p:spPr>
        <p:txBody>
          <a:bodyPr wrap="square" rtlCol="0">
            <a:spAutoFit/>
          </a:bodyPr>
          <a:lstStyle/>
          <a:p>
            <a:r>
              <a:rPr lang="sv-SE" sz="1400" dirty="0" smtClean="0"/>
              <a:t>Knowledge creation</a:t>
            </a:r>
            <a:endParaRPr lang="sv-SE" sz="1400" dirty="0"/>
          </a:p>
        </p:txBody>
      </p:sp>
      <p:sp>
        <p:nvSpPr>
          <p:cNvPr id="8" name="Rectangle 7"/>
          <p:cNvSpPr/>
          <p:nvPr/>
        </p:nvSpPr>
        <p:spPr>
          <a:xfrm>
            <a:off x="3170479" y="2193245"/>
            <a:ext cx="1786758" cy="4624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9" name="TextBox 8"/>
          <p:cNvSpPr txBox="1"/>
          <p:nvPr/>
        </p:nvSpPr>
        <p:spPr>
          <a:xfrm>
            <a:off x="3307112" y="2162863"/>
            <a:ext cx="1828801" cy="523220"/>
          </a:xfrm>
          <a:prstGeom prst="rect">
            <a:avLst/>
          </a:prstGeom>
          <a:noFill/>
        </p:spPr>
        <p:txBody>
          <a:bodyPr wrap="square" rtlCol="0">
            <a:spAutoFit/>
          </a:bodyPr>
          <a:lstStyle/>
          <a:p>
            <a:r>
              <a:rPr lang="sv-SE" sz="1400" dirty="0" smtClean="0"/>
              <a:t>Knowledge storage and retrieval</a:t>
            </a:r>
            <a:endParaRPr lang="sv-SE" sz="1400" dirty="0"/>
          </a:p>
        </p:txBody>
      </p:sp>
      <p:sp>
        <p:nvSpPr>
          <p:cNvPr id="10" name="Rectangle 9"/>
          <p:cNvSpPr/>
          <p:nvPr/>
        </p:nvSpPr>
        <p:spPr>
          <a:xfrm>
            <a:off x="5078636" y="2197723"/>
            <a:ext cx="1786758" cy="4624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1" name="TextBox 10"/>
          <p:cNvSpPr txBox="1"/>
          <p:nvPr/>
        </p:nvSpPr>
        <p:spPr>
          <a:xfrm>
            <a:off x="5057614" y="2262507"/>
            <a:ext cx="1828801" cy="307777"/>
          </a:xfrm>
          <a:prstGeom prst="rect">
            <a:avLst/>
          </a:prstGeom>
          <a:noFill/>
        </p:spPr>
        <p:txBody>
          <a:bodyPr wrap="square" rtlCol="0">
            <a:spAutoFit/>
          </a:bodyPr>
          <a:lstStyle/>
          <a:p>
            <a:r>
              <a:rPr lang="sv-SE" sz="1400" dirty="0" smtClean="0"/>
              <a:t>Knowledge transfer</a:t>
            </a:r>
            <a:endParaRPr lang="sv-SE" sz="1400" dirty="0"/>
          </a:p>
        </p:txBody>
      </p:sp>
      <p:sp>
        <p:nvSpPr>
          <p:cNvPr id="18" name="Rectangle 17"/>
          <p:cNvSpPr/>
          <p:nvPr/>
        </p:nvSpPr>
        <p:spPr>
          <a:xfrm>
            <a:off x="6986792" y="2203092"/>
            <a:ext cx="1786758" cy="4624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9" name="TextBox 18"/>
          <p:cNvSpPr txBox="1"/>
          <p:nvPr/>
        </p:nvSpPr>
        <p:spPr>
          <a:xfrm>
            <a:off x="6965770" y="2267876"/>
            <a:ext cx="1828801" cy="307777"/>
          </a:xfrm>
          <a:prstGeom prst="rect">
            <a:avLst/>
          </a:prstGeom>
          <a:noFill/>
        </p:spPr>
        <p:txBody>
          <a:bodyPr wrap="square" rtlCol="0">
            <a:spAutoFit/>
          </a:bodyPr>
          <a:lstStyle/>
          <a:p>
            <a:r>
              <a:rPr lang="sv-SE" sz="1400" dirty="0" smtClean="0"/>
              <a:t>Knowledge application</a:t>
            </a:r>
            <a:endParaRPr lang="sv-SE" sz="1400" dirty="0"/>
          </a:p>
        </p:txBody>
      </p:sp>
    </p:spTree>
    <p:extLst>
      <p:ext uri="{BB962C8B-B14F-4D97-AF65-F5344CB8AC3E}">
        <p14:creationId xmlns:p14="http://schemas.microsoft.com/office/powerpoint/2010/main" val="1989671071"/>
      </p:ext>
    </p:extLst>
  </p:cSld>
  <p:clrMapOvr>
    <a:masterClrMapping/>
  </p:clrMapOvr>
  <mc:AlternateContent xmlns:mc="http://schemas.openxmlformats.org/markup-compatibility/2006" xmlns:p14="http://schemas.microsoft.com/office/powerpoint/2010/main">
    <mc:Choice Requires="p14">
      <p:transition spd="slow" p14:dur="2000" advTm="23246"/>
    </mc:Choice>
    <mc:Fallback xmlns="">
      <p:transition spd="slow" advTm="23246"/>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1200151"/>
            <a:ext cx="6172200" cy="2721750"/>
          </a:xfrm>
        </p:spPr>
        <p:txBody>
          <a:bodyPr>
            <a:normAutofit/>
          </a:bodyPr>
          <a:lstStyle/>
          <a:p>
            <a:r>
              <a:rPr lang="sv-SE" sz="1800" dirty="0"/>
              <a:t>A barrier - </a:t>
            </a:r>
            <a:r>
              <a:rPr lang="en-GB" sz="1800" dirty="0"/>
              <a:t>is a constraints or factor that inhibit some preferable state, such as business IT alignment or innovation, e.g. lack of time and funding, lack of communication </a:t>
            </a:r>
            <a:endParaRPr lang="en-US" sz="1800" dirty="0"/>
          </a:p>
          <a:p>
            <a:endParaRPr lang="en-US" dirty="0" smtClean="0"/>
          </a:p>
          <a:p>
            <a:pPr>
              <a:buNone/>
            </a:pPr>
            <a:endParaRPr lang="sv-SE" dirty="0"/>
          </a:p>
        </p:txBody>
      </p:sp>
      <p:sp>
        <p:nvSpPr>
          <p:cNvPr id="4" name="Title 1"/>
          <p:cNvSpPr>
            <a:spLocks noGrp="1"/>
          </p:cNvSpPr>
          <p:nvPr>
            <p:ph type="title"/>
          </p:nvPr>
        </p:nvSpPr>
        <p:spPr/>
        <p:txBody>
          <a:bodyPr>
            <a:normAutofit/>
          </a:bodyPr>
          <a:lstStyle/>
          <a:p>
            <a:r>
              <a:rPr lang="sv-SE" sz="2700" dirty="0"/>
              <a:t>Barrier</a:t>
            </a:r>
          </a:p>
        </p:txBody>
      </p:sp>
    </p:spTree>
    <p:extLst>
      <p:ext uri="{BB962C8B-B14F-4D97-AF65-F5344CB8AC3E}">
        <p14:creationId xmlns:p14="http://schemas.microsoft.com/office/powerpoint/2010/main" val="4255750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934" y="650946"/>
            <a:ext cx="8311841" cy="994172"/>
          </a:xfrm>
        </p:spPr>
        <p:txBody>
          <a:bodyPr/>
          <a:lstStyle/>
          <a:p>
            <a:r>
              <a:rPr lang="sv-SE" sz="2400" dirty="0" smtClean="0"/>
              <a:t>Other views of knowledge 1(2)</a:t>
            </a:r>
            <a:endParaRPr lang="sv-SE" sz="2400" dirty="0"/>
          </a:p>
        </p:txBody>
      </p:sp>
      <p:sp>
        <p:nvSpPr>
          <p:cNvPr id="3" name="Content Placeholder 2"/>
          <p:cNvSpPr>
            <a:spLocks noGrp="1"/>
          </p:cNvSpPr>
          <p:nvPr>
            <p:ph idx="1"/>
          </p:nvPr>
        </p:nvSpPr>
        <p:spPr>
          <a:xfrm>
            <a:off x="695765" y="1173632"/>
            <a:ext cx="8281010" cy="3240432"/>
          </a:xfrm>
        </p:spPr>
        <p:txBody>
          <a:bodyPr>
            <a:normAutofit fontScale="70000" lnSpcReduction="20000"/>
          </a:bodyPr>
          <a:lstStyle/>
          <a:p>
            <a:pPr marL="0" indent="0">
              <a:buNone/>
            </a:pPr>
            <a:r>
              <a:rPr lang="en-US" sz="2300" dirty="0" smtClean="0"/>
              <a:t>There are views which do not relate knowledge to information:</a:t>
            </a:r>
          </a:p>
          <a:p>
            <a:pPr marL="0" indent="0">
              <a:buNone/>
            </a:pPr>
            <a:r>
              <a:rPr lang="en-US" sz="2300" b="1" dirty="0" smtClean="0"/>
              <a:t>Knowledge is cognitive state of mind</a:t>
            </a:r>
            <a:r>
              <a:rPr lang="en-US" sz="2300" dirty="0" smtClean="0"/>
              <a:t>: knowledge is a state of knowing and understanding, and this knowing/understanding is gained through experience or study. That is, knowledge is the sum of what has been perceived, discovered and/or learned (Schubert et al, 1998)</a:t>
            </a:r>
          </a:p>
          <a:p>
            <a:pPr marL="0" indent="0">
              <a:buNone/>
            </a:pPr>
            <a:r>
              <a:rPr lang="sv-SE" sz="2300" b="1" dirty="0"/>
              <a:t>Knowledge is an object</a:t>
            </a:r>
            <a:r>
              <a:rPr lang="sv-SE" sz="2300" dirty="0"/>
              <a:t>: knowledge is a thing to be stored and manipulated (Zack, 1998) or a thing that is organized to facilitate access and retrieval (McQueen, 1999)</a:t>
            </a:r>
          </a:p>
          <a:p>
            <a:pPr marL="0" indent="0">
              <a:buNone/>
            </a:pPr>
            <a:endParaRPr lang="sv-SE" b="1" dirty="0" smtClean="0"/>
          </a:p>
          <a:p>
            <a:pPr marL="0" indent="0">
              <a:buNone/>
            </a:pPr>
            <a:endParaRPr lang="sv-SE" dirty="0" smtClean="0"/>
          </a:p>
          <a:p>
            <a:pPr marL="0" indent="0">
              <a:buNone/>
            </a:pPr>
            <a:endParaRPr lang="sv-SE" dirty="0"/>
          </a:p>
          <a:p>
            <a:pPr marL="0" indent="0">
              <a:buNone/>
            </a:pPr>
            <a:endParaRPr lang="en-US" dirty="0" smtClean="0"/>
          </a:p>
        </p:txBody>
      </p:sp>
      <p:sp>
        <p:nvSpPr>
          <p:cNvPr id="5" name="TextBox 4"/>
          <p:cNvSpPr txBox="1"/>
          <p:nvPr/>
        </p:nvSpPr>
        <p:spPr>
          <a:xfrm>
            <a:off x="695765" y="4414064"/>
            <a:ext cx="8340344" cy="761747"/>
          </a:xfrm>
          <a:prstGeom prst="rect">
            <a:avLst/>
          </a:prstGeom>
          <a:noFill/>
        </p:spPr>
        <p:txBody>
          <a:bodyPr wrap="square" rtlCol="0">
            <a:spAutoFit/>
          </a:bodyPr>
          <a:lstStyle/>
          <a:p>
            <a:r>
              <a:rPr lang="en-US" sz="1500" dirty="0"/>
              <a:t>[</a:t>
            </a:r>
            <a:r>
              <a:rPr lang="en-US" sz="1500" dirty="0" err="1"/>
              <a:t>Alavi</a:t>
            </a:r>
            <a:r>
              <a:rPr lang="en-US" sz="1500" dirty="0"/>
              <a:t>, M. and </a:t>
            </a:r>
            <a:r>
              <a:rPr lang="en-US" sz="1500" dirty="0" err="1"/>
              <a:t>Leidner</a:t>
            </a:r>
            <a:r>
              <a:rPr lang="en-US" sz="1500" dirty="0"/>
              <a:t>, D.E. (2001). Review: Knowledge management and knowledge management systems: Conceptual foundations and research issues. </a:t>
            </a:r>
            <a:r>
              <a:rPr lang="en-US" sz="1500" i="1" dirty="0"/>
              <a:t>MIS Quarterly</a:t>
            </a:r>
            <a:r>
              <a:rPr lang="en-US" sz="1500" dirty="0"/>
              <a:t>, 25, (1), 107-136.].</a:t>
            </a:r>
            <a:endParaRPr lang="sv-SE" sz="1500" dirty="0"/>
          </a:p>
          <a:p>
            <a:endParaRPr lang="sv-SE" sz="135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4875" y="4524375"/>
            <a:ext cx="457200" cy="457200"/>
          </a:xfrm>
          <a:prstGeom prst="rect">
            <a:avLst/>
          </a:prstGeom>
        </p:spPr>
      </p:pic>
    </p:spTree>
    <p:extLst>
      <p:ext uri="{BB962C8B-B14F-4D97-AF65-F5344CB8AC3E}">
        <p14:creationId xmlns:p14="http://schemas.microsoft.com/office/powerpoint/2010/main" val="1767077536"/>
      </p:ext>
    </p:extLst>
  </p:cSld>
  <p:clrMapOvr>
    <a:masterClrMapping/>
  </p:clrMapOvr>
  <mc:AlternateContent xmlns:mc="http://schemas.openxmlformats.org/markup-compatibility/2006" xmlns:p14="http://schemas.microsoft.com/office/powerpoint/2010/main">
    <mc:Choice Requires="p14">
      <p:transition spd="slow" p14:dur="2000" advTm="76067"/>
    </mc:Choice>
    <mc:Fallback xmlns="">
      <p:transition spd="slow" advTm="760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980" y="650946"/>
            <a:ext cx="8311841" cy="994172"/>
          </a:xfrm>
        </p:spPr>
        <p:txBody>
          <a:bodyPr/>
          <a:lstStyle/>
          <a:p>
            <a:r>
              <a:rPr lang="sv-SE" sz="2400" dirty="0" smtClean="0"/>
              <a:t>Other views of knowledge 2(2)</a:t>
            </a:r>
            <a:endParaRPr lang="sv-SE" sz="2400" dirty="0"/>
          </a:p>
        </p:txBody>
      </p:sp>
      <p:sp>
        <p:nvSpPr>
          <p:cNvPr id="3" name="Content Placeholder 2"/>
          <p:cNvSpPr>
            <a:spLocks noGrp="1"/>
          </p:cNvSpPr>
          <p:nvPr>
            <p:ph idx="1"/>
          </p:nvPr>
        </p:nvSpPr>
        <p:spPr/>
        <p:txBody>
          <a:bodyPr/>
          <a:lstStyle/>
          <a:p>
            <a:pPr marL="0" indent="0">
              <a:buNone/>
            </a:pPr>
            <a:r>
              <a:rPr lang="sv-SE" sz="1600" b="1" dirty="0" smtClean="0"/>
              <a:t>Knowledge is a process</a:t>
            </a:r>
            <a:r>
              <a:rPr lang="sv-SE" sz="1600" dirty="0" smtClean="0"/>
              <a:t>: knowledge is a procedure of applying expertise (Zack</a:t>
            </a:r>
            <a:r>
              <a:rPr lang="sv-SE" sz="1600" dirty="0"/>
              <a:t>, 1998</a:t>
            </a:r>
            <a:r>
              <a:rPr lang="sv-SE" sz="1600" dirty="0" smtClean="0"/>
              <a:t>)</a:t>
            </a:r>
          </a:p>
          <a:p>
            <a:pPr marL="0" indent="0">
              <a:buNone/>
            </a:pPr>
            <a:r>
              <a:rPr lang="sv-SE" sz="1600" b="1" dirty="0" smtClean="0"/>
              <a:t>Knowledge as a capability</a:t>
            </a:r>
            <a:r>
              <a:rPr lang="sv-SE" sz="1600" dirty="0" smtClean="0"/>
              <a:t>:  knowledge is a thing that have potentional to influence future actions </a:t>
            </a:r>
            <a:r>
              <a:rPr lang="sv-SE" sz="1600" dirty="0"/>
              <a:t>(Carlsson et al, 1998)</a:t>
            </a:r>
          </a:p>
          <a:p>
            <a:pPr marL="0" indent="0">
              <a:buNone/>
            </a:pPr>
            <a:endParaRPr lang="sv-SE" dirty="0" smtClean="0"/>
          </a:p>
          <a:p>
            <a:pPr marL="0" indent="0">
              <a:buNone/>
            </a:pPr>
            <a:endParaRPr lang="sv-SE" dirty="0"/>
          </a:p>
          <a:p>
            <a:pPr marL="0" indent="0">
              <a:buNone/>
            </a:pPr>
            <a:endParaRPr lang="sv-SE" dirty="0"/>
          </a:p>
          <a:p>
            <a:pPr marL="0" indent="0">
              <a:buNone/>
            </a:pPr>
            <a:endParaRPr lang="en-US" dirty="0" smtClean="0"/>
          </a:p>
        </p:txBody>
      </p:sp>
      <p:sp>
        <p:nvSpPr>
          <p:cNvPr id="5" name="TextBox 4"/>
          <p:cNvSpPr txBox="1"/>
          <p:nvPr/>
        </p:nvSpPr>
        <p:spPr>
          <a:xfrm>
            <a:off x="871973" y="3760396"/>
            <a:ext cx="7893655" cy="761747"/>
          </a:xfrm>
          <a:prstGeom prst="rect">
            <a:avLst/>
          </a:prstGeom>
          <a:noFill/>
        </p:spPr>
        <p:txBody>
          <a:bodyPr wrap="square" rtlCol="0">
            <a:spAutoFit/>
          </a:bodyPr>
          <a:lstStyle/>
          <a:p>
            <a:r>
              <a:rPr lang="en-US" sz="1500" dirty="0"/>
              <a:t>[</a:t>
            </a:r>
            <a:r>
              <a:rPr lang="en-US" sz="1500" dirty="0" err="1"/>
              <a:t>Alavi</a:t>
            </a:r>
            <a:r>
              <a:rPr lang="en-US" sz="1500" dirty="0"/>
              <a:t>, M. and </a:t>
            </a:r>
            <a:r>
              <a:rPr lang="en-US" sz="1500" dirty="0" err="1"/>
              <a:t>Leidner</a:t>
            </a:r>
            <a:r>
              <a:rPr lang="en-US" sz="1500" dirty="0"/>
              <a:t>, D.E. (2001). Review: Knowledge management and knowledge management systems: Conceptual foundations and research issues. </a:t>
            </a:r>
            <a:r>
              <a:rPr lang="en-US" sz="1500" i="1" dirty="0"/>
              <a:t>MIS Quarterly</a:t>
            </a:r>
            <a:r>
              <a:rPr lang="en-US" sz="1500" dirty="0"/>
              <a:t>, 25, (1), 107-136.].</a:t>
            </a:r>
            <a:endParaRPr lang="sv-SE" sz="1500" dirty="0"/>
          </a:p>
          <a:p>
            <a:endParaRPr lang="sv-SE" sz="135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4875" y="4524375"/>
            <a:ext cx="457200" cy="457200"/>
          </a:xfrm>
          <a:prstGeom prst="rect">
            <a:avLst/>
          </a:prstGeom>
        </p:spPr>
      </p:pic>
    </p:spTree>
    <p:extLst>
      <p:ext uri="{BB962C8B-B14F-4D97-AF65-F5344CB8AC3E}">
        <p14:creationId xmlns:p14="http://schemas.microsoft.com/office/powerpoint/2010/main" val="3650989985"/>
      </p:ext>
    </p:extLst>
  </p:cSld>
  <p:clrMapOvr>
    <a:masterClrMapping/>
  </p:clrMapOvr>
  <mc:AlternateContent xmlns:mc="http://schemas.openxmlformats.org/markup-compatibility/2006" xmlns:p14="http://schemas.microsoft.com/office/powerpoint/2010/main">
    <mc:Choice Requires="p14">
      <p:transition spd="slow" p14:dur="2000" advTm="40510"/>
    </mc:Choice>
    <mc:Fallback xmlns="">
      <p:transition spd="slow" advTm="405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65065"/>
            <a:ext cx="8311841" cy="994172"/>
          </a:xfrm>
        </p:spPr>
        <p:txBody>
          <a:bodyPr/>
          <a:lstStyle/>
          <a:p>
            <a:r>
              <a:rPr lang="sv-SE" sz="2400" dirty="0" smtClean="0"/>
              <a:t>Different views on knowledge </a:t>
            </a:r>
            <a:endParaRPr lang="sv-SE" sz="2400" dirty="0"/>
          </a:p>
        </p:txBody>
      </p:sp>
      <p:sp>
        <p:nvSpPr>
          <p:cNvPr id="3" name="Content Placeholder 2"/>
          <p:cNvSpPr>
            <a:spLocks noGrp="1"/>
          </p:cNvSpPr>
          <p:nvPr>
            <p:ph idx="1"/>
          </p:nvPr>
        </p:nvSpPr>
        <p:spPr>
          <a:xfrm>
            <a:off x="628650" y="1449420"/>
            <a:ext cx="8683516" cy="2696881"/>
          </a:xfrm>
        </p:spPr>
        <p:txBody>
          <a:bodyPr>
            <a:normAutofit fontScale="25000" lnSpcReduction="20000"/>
          </a:bodyPr>
          <a:lstStyle/>
          <a:p>
            <a:pPr marL="0" indent="0">
              <a:buNone/>
            </a:pPr>
            <a:r>
              <a:rPr lang="sv-SE" sz="4300" b="1" dirty="0" smtClean="0"/>
              <a:t>Different views on knowledge </a:t>
            </a:r>
            <a:r>
              <a:rPr lang="sv-SE" sz="4300" dirty="0" smtClean="0"/>
              <a:t>led to different perception on KM (Carlsson et al, 1998), which </a:t>
            </a:r>
            <a:r>
              <a:rPr lang="sv-SE" sz="4300" b="1" dirty="0" smtClean="0"/>
              <a:t>lead to different strategies for KM </a:t>
            </a:r>
            <a:r>
              <a:rPr lang="sv-SE" sz="4300" dirty="0" smtClean="0"/>
              <a:t>and </a:t>
            </a:r>
            <a:r>
              <a:rPr lang="sv-SE" sz="4300" b="1" dirty="0" smtClean="0"/>
              <a:t>different views on IT system support</a:t>
            </a:r>
            <a:r>
              <a:rPr lang="sv-SE" sz="4300" dirty="0" smtClean="0"/>
              <a:t> (Shultz, 1998):</a:t>
            </a:r>
          </a:p>
          <a:p>
            <a:r>
              <a:rPr lang="en-US" sz="4300" b="1" dirty="0"/>
              <a:t>Knowledge is cognitive state of mind</a:t>
            </a:r>
            <a:r>
              <a:rPr lang="en-US" sz="4300" dirty="0"/>
              <a:t>: </a:t>
            </a:r>
            <a:r>
              <a:rPr lang="en-US" sz="4300" dirty="0" smtClean="0"/>
              <a:t>KM focuses on enhancing individual’s learning so they can expand their personal knowledge and apply it to increase the effectiveness of the organization – The role of IT is provide access to sources of knowledge</a:t>
            </a:r>
          </a:p>
          <a:p>
            <a:r>
              <a:rPr lang="sv-SE" sz="4300" b="1" dirty="0" smtClean="0"/>
              <a:t>Knowledge as an object: </a:t>
            </a:r>
            <a:r>
              <a:rPr lang="sv-SE" sz="4300" dirty="0" smtClean="0"/>
              <a:t>KM focuses on building and managing knowledge stocks, and organizes access to these stocks – The role of IT is to gather, store and transfer knowledge, and also provide effective search and retreival mechanism</a:t>
            </a:r>
            <a:endParaRPr lang="sv-SE" sz="4300" dirty="0"/>
          </a:p>
          <a:p>
            <a:pPr marL="0" indent="0">
              <a:buNone/>
            </a:pPr>
            <a:endParaRPr lang="sv-SE" dirty="0"/>
          </a:p>
          <a:p>
            <a:pPr marL="0" indent="0">
              <a:buNone/>
            </a:pPr>
            <a:endParaRPr lang="en-US" dirty="0" smtClean="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4875" y="4524375"/>
            <a:ext cx="457200" cy="457200"/>
          </a:xfrm>
          <a:prstGeom prst="rect">
            <a:avLst/>
          </a:prstGeom>
        </p:spPr>
      </p:pic>
    </p:spTree>
    <p:extLst>
      <p:ext uri="{BB962C8B-B14F-4D97-AF65-F5344CB8AC3E}">
        <p14:creationId xmlns:p14="http://schemas.microsoft.com/office/powerpoint/2010/main" val="116506473"/>
      </p:ext>
    </p:extLst>
  </p:cSld>
  <p:clrMapOvr>
    <a:masterClrMapping/>
  </p:clrMapOvr>
  <mc:AlternateContent xmlns:mc="http://schemas.openxmlformats.org/markup-compatibility/2006" xmlns:p14="http://schemas.microsoft.com/office/powerpoint/2010/main">
    <mc:Choice Requires="p14">
      <p:transition spd="slow" p14:dur="2000" advTm="113943"/>
    </mc:Choice>
    <mc:Fallback xmlns="">
      <p:transition spd="slow" advTm="1139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65065"/>
            <a:ext cx="8311841" cy="994172"/>
          </a:xfrm>
        </p:spPr>
        <p:txBody>
          <a:bodyPr/>
          <a:lstStyle/>
          <a:p>
            <a:r>
              <a:rPr lang="sv-SE" sz="2400" dirty="0" smtClean="0"/>
              <a:t>Different views on knowledge </a:t>
            </a:r>
            <a:endParaRPr lang="sv-SE" sz="2400" dirty="0"/>
          </a:p>
        </p:txBody>
      </p:sp>
      <p:sp>
        <p:nvSpPr>
          <p:cNvPr id="3" name="Content Placeholder 2"/>
          <p:cNvSpPr>
            <a:spLocks noGrp="1"/>
          </p:cNvSpPr>
          <p:nvPr>
            <p:ph idx="1"/>
          </p:nvPr>
        </p:nvSpPr>
        <p:spPr>
          <a:xfrm>
            <a:off x="628650" y="1420237"/>
            <a:ext cx="8683516" cy="2443961"/>
          </a:xfrm>
        </p:spPr>
        <p:txBody>
          <a:bodyPr>
            <a:normAutofit fontScale="40000" lnSpcReduction="20000"/>
          </a:bodyPr>
          <a:lstStyle/>
          <a:p>
            <a:pPr marL="0" indent="0">
              <a:buNone/>
            </a:pPr>
            <a:r>
              <a:rPr lang="sv-SE" sz="2600" b="1" dirty="0" smtClean="0"/>
              <a:t>Different views on knowledge </a:t>
            </a:r>
            <a:r>
              <a:rPr lang="sv-SE" sz="2600" dirty="0" smtClean="0"/>
              <a:t>lead to different perception on KM (Carlsson et al, 1998), which </a:t>
            </a:r>
            <a:r>
              <a:rPr lang="sv-SE" sz="2600" b="1" dirty="0" smtClean="0"/>
              <a:t>lead to different strategies for KM </a:t>
            </a:r>
            <a:r>
              <a:rPr lang="sv-SE" sz="2600" dirty="0" smtClean="0"/>
              <a:t>and </a:t>
            </a:r>
            <a:r>
              <a:rPr lang="sv-SE" sz="2600" b="1" dirty="0" smtClean="0"/>
              <a:t>different views on IT system support</a:t>
            </a:r>
            <a:r>
              <a:rPr lang="sv-SE" sz="2600" dirty="0" smtClean="0"/>
              <a:t> (Shultz, 1998):</a:t>
            </a:r>
          </a:p>
          <a:p>
            <a:r>
              <a:rPr lang="sv-SE" sz="2600" b="1" dirty="0" smtClean="0"/>
              <a:t>Knowledge as a process: </a:t>
            </a:r>
            <a:r>
              <a:rPr lang="sv-SE" sz="2600" dirty="0" smtClean="0"/>
              <a:t>KM focuses on the knowledge flow and the processes of creation, sharing and distribution of knowledge </a:t>
            </a:r>
            <a:r>
              <a:rPr lang="en-US" sz="2800" dirty="0"/>
              <a:t>– The role of IT is provide </a:t>
            </a:r>
            <a:r>
              <a:rPr lang="sv-SE" sz="2800" dirty="0" smtClean="0"/>
              <a:t>link among sources of knowlegde – by supporting the knowledge flow</a:t>
            </a:r>
            <a:endParaRPr lang="sv-SE" sz="2600" dirty="0" smtClean="0"/>
          </a:p>
          <a:p>
            <a:r>
              <a:rPr lang="sv-SE" sz="2600" b="1" dirty="0" smtClean="0"/>
              <a:t>Knowledge as a capability: </a:t>
            </a:r>
            <a:r>
              <a:rPr lang="sv-SE" sz="2600" dirty="0" smtClean="0"/>
              <a:t>KM focuses on building core competences and understand strategic advantages of know-how, and creation of  intellectual capital – The role of IT is to support individual and organizational competneces</a:t>
            </a:r>
          </a:p>
          <a:p>
            <a:pPr marL="0" indent="0">
              <a:buNone/>
            </a:pPr>
            <a:endParaRPr lang="sv-SE" dirty="0"/>
          </a:p>
          <a:p>
            <a:pPr marL="0" indent="0">
              <a:buNone/>
            </a:pPr>
            <a:endParaRPr lang="sv-SE" dirty="0"/>
          </a:p>
          <a:p>
            <a:pPr marL="0" indent="0">
              <a:buNone/>
            </a:pPr>
            <a:endParaRPr lang="en-US" dirty="0" smtClean="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4875" y="4524375"/>
            <a:ext cx="457200" cy="457200"/>
          </a:xfrm>
          <a:prstGeom prst="rect">
            <a:avLst/>
          </a:prstGeom>
        </p:spPr>
      </p:pic>
    </p:spTree>
    <p:extLst>
      <p:ext uri="{BB962C8B-B14F-4D97-AF65-F5344CB8AC3E}">
        <p14:creationId xmlns:p14="http://schemas.microsoft.com/office/powerpoint/2010/main" val="4049222320"/>
      </p:ext>
    </p:extLst>
  </p:cSld>
  <p:clrMapOvr>
    <a:masterClrMapping/>
  </p:clrMapOvr>
  <mc:AlternateContent xmlns:mc="http://schemas.openxmlformats.org/markup-compatibility/2006" xmlns:p14="http://schemas.microsoft.com/office/powerpoint/2010/main">
    <mc:Choice Requires="p14">
      <p:transition spd="slow" p14:dur="2000" advTm="113943"/>
    </mc:Choice>
    <mc:Fallback xmlns="">
      <p:transition spd="slow" advTm="1139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980" y="650946"/>
            <a:ext cx="8311841" cy="994172"/>
          </a:xfrm>
        </p:spPr>
        <p:txBody>
          <a:bodyPr/>
          <a:lstStyle/>
          <a:p>
            <a:r>
              <a:rPr lang="sv-SE" sz="2400" dirty="0" smtClean="0"/>
              <a:t>Knowledge management systems/tools</a:t>
            </a:r>
            <a:endParaRPr lang="sv-SE" sz="2400" dirty="0"/>
          </a:p>
        </p:txBody>
      </p:sp>
      <p:sp>
        <p:nvSpPr>
          <p:cNvPr id="3" name="Content Placeholder 2"/>
          <p:cNvSpPr>
            <a:spLocks noGrp="1"/>
          </p:cNvSpPr>
          <p:nvPr>
            <p:ph idx="1"/>
          </p:nvPr>
        </p:nvSpPr>
        <p:spPr/>
        <p:txBody>
          <a:bodyPr/>
          <a:lstStyle/>
          <a:p>
            <a:r>
              <a:rPr lang="sv-SE" sz="1600" dirty="0" smtClean="0"/>
              <a:t>Today, knowledge is seen as an significant organizational resource</a:t>
            </a:r>
          </a:p>
          <a:p>
            <a:r>
              <a:rPr lang="sv-SE" sz="1600" dirty="0" smtClean="0"/>
              <a:t>Knowledge needs to, as other resources, be managed as well as supported by information systems and tools</a:t>
            </a:r>
          </a:p>
          <a:p>
            <a:r>
              <a:rPr lang="sv-SE" sz="1600" dirty="0" smtClean="0"/>
              <a:t>Therefore, there is an interest in identifying appropriate knowledge management systems and/or tools</a:t>
            </a:r>
            <a:endParaRPr lang="sv-SE" sz="1600" dirty="0"/>
          </a:p>
          <a:p>
            <a:pPr marL="0" indent="0">
              <a:buNone/>
            </a:pPr>
            <a:endParaRPr lang="sv-SE" dirty="0" smtClean="0"/>
          </a:p>
          <a:p>
            <a:pPr marL="0" indent="0">
              <a:buNone/>
            </a:pPr>
            <a:endParaRPr lang="sv-SE" dirty="0"/>
          </a:p>
          <a:p>
            <a:pPr marL="0" indent="0">
              <a:buNone/>
            </a:pPr>
            <a:endParaRPr lang="sv-SE" dirty="0"/>
          </a:p>
          <a:p>
            <a:pPr marL="0" indent="0">
              <a:buNone/>
            </a:pPr>
            <a:endParaRPr lang="en-US" dirty="0" smtClean="0"/>
          </a:p>
        </p:txBody>
      </p:sp>
      <p:sp>
        <p:nvSpPr>
          <p:cNvPr id="5" name="TextBox 4"/>
          <p:cNvSpPr txBox="1"/>
          <p:nvPr/>
        </p:nvSpPr>
        <p:spPr>
          <a:xfrm>
            <a:off x="792000" y="4312161"/>
            <a:ext cx="7893655" cy="669414"/>
          </a:xfrm>
          <a:prstGeom prst="rect">
            <a:avLst/>
          </a:prstGeom>
          <a:noFill/>
        </p:spPr>
        <p:txBody>
          <a:bodyPr wrap="square" rtlCol="0">
            <a:spAutoFit/>
          </a:bodyPr>
          <a:lstStyle/>
          <a:p>
            <a:r>
              <a:rPr lang="en-US" sz="1200" dirty="0"/>
              <a:t>[</a:t>
            </a:r>
            <a:r>
              <a:rPr lang="en-US" sz="1200" dirty="0" err="1"/>
              <a:t>Alavi</a:t>
            </a:r>
            <a:r>
              <a:rPr lang="en-US" sz="1200" dirty="0"/>
              <a:t>, M. and </a:t>
            </a:r>
            <a:r>
              <a:rPr lang="en-US" sz="1200" dirty="0" err="1"/>
              <a:t>Leidner</a:t>
            </a:r>
            <a:r>
              <a:rPr lang="en-US" sz="1200" dirty="0"/>
              <a:t>, D.E. (2001). Review: Knowledge management and knowledge management systems: Conceptual foundations and research issues. </a:t>
            </a:r>
            <a:r>
              <a:rPr lang="en-US" sz="1200" i="1" dirty="0"/>
              <a:t>MIS Quarterly</a:t>
            </a:r>
            <a:r>
              <a:rPr lang="en-US" sz="1200" dirty="0"/>
              <a:t>, 25, (1), 107-136.].</a:t>
            </a:r>
            <a:endParaRPr lang="sv-SE" sz="1200" dirty="0"/>
          </a:p>
          <a:p>
            <a:endParaRPr lang="sv-SE" sz="1350" dirty="0"/>
          </a:p>
        </p:txBody>
      </p:sp>
    </p:spTree>
    <p:extLst>
      <p:ext uri="{BB962C8B-B14F-4D97-AF65-F5344CB8AC3E}">
        <p14:creationId xmlns:p14="http://schemas.microsoft.com/office/powerpoint/2010/main" val="3968330725"/>
      </p:ext>
    </p:extLst>
  </p:cSld>
  <p:clrMapOvr>
    <a:masterClrMapping/>
  </p:clrMapOvr>
  <mc:AlternateContent xmlns:mc="http://schemas.openxmlformats.org/markup-compatibility/2006" xmlns:p14="http://schemas.microsoft.com/office/powerpoint/2010/main">
    <mc:Choice Requires="p14">
      <p:transition spd="slow" p14:dur="2000" advTm="40510"/>
    </mc:Choice>
    <mc:Fallback xmlns="">
      <p:transition spd="slow" advTm="4051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00" y="277338"/>
            <a:ext cx="8352000" cy="596700"/>
          </a:xfrm>
        </p:spPr>
        <p:txBody>
          <a:bodyPr/>
          <a:lstStyle/>
          <a:p>
            <a:r>
              <a:rPr lang="sv-SE" dirty="0" smtClean="0"/>
              <a:t>Knowledge management project</a:t>
            </a:r>
            <a:endParaRPr lang="sv-SE" dirty="0"/>
          </a:p>
        </p:txBody>
      </p:sp>
      <p:sp>
        <p:nvSpPr>
          <p:cNvPr id="3" name="Content Placeholder 2"/>
          <p:cNvSpPr>
            <a:spLocks noGrp="1"/>
          </p:cNvSpPr>
          <p:nvPr>
            <p:ph idx="1"/>
          </p:nvPr>
        </p:nvSpPr>
        <p:spPr>
          <a:xfrm>
            <a:off x="792000" y="1275534"/>
            <a:ext cx="6850800" cy="2323700"/>
          </a:xfrm>
        </p:spPr>
        <p:txBody>
          <a:bodyPr>
            <a:normAutofit/>
          </a:bodyPr>
          <a:lstStyle/>
          <a:p>
            <a:r>
              <a:rPr lang="sv-SE" sz="1600" dirty="0" smtClean="0"/>
              <a:t>Knowledge management projects have one of the three aims</a:t>
            </a:r>
          </a:p>
          <a:p>
            <a:pPr lvl="1"/>
            <a:r>
              <a:rPr lang="sv-SE" sz="1600" dirty="0" smtClean="0"/>
              <a:t>Make knowledge visible – using maps, yellow pages and hypertext tools</a:t>
            </a:r>
          </a:p>
          <a:p>
            <a:pPr lvl="1"/>
            <a:r>
              <a:rPr lang="sv-SE" sz="1600" dirty="0" smtClean="0"/>
              <a:t>Develop a knowledge management culture by encouranging knowledge sharing and proactively seeking and offering knowledge</a:t>
            </a:r>
          </a:p>
          <a:p>
            <a:pPr lvl="1"/>
            <a:r>
              <a:rPr lang="sv-SE" sz="1600" dirty="0" smtClean="0"/>
              <a:t>Build a knowledge infrastructure, both a technival and organizational </a:t>
            </a:r>
            <a:endParaRPr lang="sv-SE" sz="1600" dirty="0"/>
          </a:p>
        </p:txBody>
      </p:sp>
      <p:sp>
        <p:nvSpPr>
          <p:cNvPr id="4" name="TextBox 3"/>
          <p:cNvSpPr txBox="1"/>
          <p:nvPr/>
        </p:nvSpPr>
        <p:spPr>
          <a:xfrm>
            <a:off x="792000" y="4312161"/>
            <a:ext cx="7893655" cy="484748"/>
          </a:xfrm>
          <a:prstGeom prst="rect">
            <a:avLst/>
          </a:prstGeom>
          <a:noFill/>
        </p:spPr>
        <p:txBody>
          <a:bodyPr wrap="square" rtlCol="0">
            <a:spAutoFit/>
          </a:bodyPr>
          <a:lstStyle/>
          <a:p>
            <a:r>
              <a:rPr lang="en-US" sz="1200" dirty="0" smtClean="0"/>
              <a:t>[Davenport and </a:t>
            </a:r>
            <a:r>
              <a:rPr lang="en-US" sz="1200" dirty="0" err="1" smtClean="0"/>
              <a:t>Prusak</a:t>
            </a:r>
            <a:r>
              <a:rPr lang="en-US" sz="1200" dirty="0" smtClean="0"/>
              <a:t> (1998 )</a:t>
            </a:r>
            <a:endParaRPr lang="sv-SE" sz="1200" dirty="0"/>
          </a:p>
          <a:p>
            <a:endParaRPr lang="sv-SE" sz="1350" dirty="0"/>
          </a:p>
        </p:txBody>
      </p:sp>
    </p:spTree>
    <p:extLst>
      <p:ext uri="{BB962C8B-B14F-4D97-AF65-F5344CB8AC3E}">
        <p14:creationId xmlns:p14="http://schemas.microsoft.com/office/powerpoint/2010/main" val="408850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Knowledge creation</a:t>
            </a:r>
            <a:endParaRPr lang="sv-SE" dirty="0"/>
          </a:p>
        </p:txBody>
      </p:sp>
      <p:sp>
        <p:nvSpPr>
          <p:cNvPr id="3" name="Content Placeholder 2"/>
          <p:cNvSpPr>
            <a:spLocks noGrp="1"/>
          </p:cNvSpPr>
          <p:nvPr>
            <p:ph idx="1"/>
          </p:nvPr>
        </p:nvSpPr>
        <p:spPr/>
        <p:txBody>
          <a:bodyPr/>
          <a:lstStyle/>
          <a:p>
            <a:r>
              <a:rPr lang="sv-SE" sz="1400" dirty="0" smtClean="0"/>
              <a:t>Knowledge creation – is the process where new content is created or existing content is replaced in an organization</a:t>
            </a:r>
          </a:p>
          <a:p>
            <a:r>
              <a:rPr lang="sv-SE" sz="1400" dirty="0" smtClean="0"/>
              <a:t>This knowledge creation is carried out the through social and collaborative processes and individual’s cognitive processes, and the interaction between tacit and explicit knowledge</a:t>
            </a:r>
          </a:p>
          <a:p>
            <a:r>
              <a:rPr lang="sv-SE" sz="1400" dirty="0" smtClean="0"/>
              <a:t>The SECI spiral model describe how knowledge - individual and organizational – are created in an organization</a:t>
            </a:r>
          </a:p>
          <a:p>
            <a:endParaRPr lang="sv-SE" dirty="0"/>
          </a:p>
        </p:txBody>
      </p:sp>
    </p:spTree>
    <p:extLst>
      <p:ext uri="{BB962C8B-B14F-4D97-AF65-F5344CB8AC3E}">
        <p14:creationId xmlns:p14="http://schemas.microsoft.com/office/powerpoint/2010/main" val="90892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Knowledge storage and retrieval </a:t>
            </a:r>
            <a:endParaRPr lang="sv-SE" dirty="0"/>
          </a:p>
        </p:txBody>
      </p:sp>
      <p:sp>
        <p:nvSpPr>
          <p:cNvPr id="3" name="Content Placeholder 2"/>
          <p:cNvSpPr>
            <a:spLocks noGrp="1"/>
          </p:cNvSpPr>
          <p:nvPr>
            <p:ph idx="1"/>
          </p:nvPr>
        </p:nvSpPr>
        <p:spPr/>
        <p:txBody>
          <a:bodyPr/>
          <a:lstStyle/>
          <a:p>
            <a:r>
              <a:rPr lang="sv-SE" sz="1400" dirty="0" smtClean="0"/>
              <a:t>Knowledge storage and retrieval of organizational knowledge – is refered to as organizational memory</a:t>
            </a:r>
          </a:p>
          <a:p>
            <a:r>
              <a:rPr lang="sv-SE" sz="1400" dirty="0" smtClean="0"/>
              <a:t>Prevent organization to forget what has been created and learned</a:t>
            </a:r>
          </a:p>
          <a:p>
            <a:r>
              <a:rPr lang="sv-SE" sz="1400" dirty="0" smtClean="0"/>
              <a:t>Organizational memory consist of</a:t>
            </a:r>
          </a:p>
          <a:p>
            <a:pPr lvl="1"/>
            <a:r>
              <a:rPr lang="sv-SE" sz="1400" dirty="0" smtClean="0"/>
              <a:t>written documentation</a:t>
            </a:r>
          </a:p>
          <a:p>
            <a:pPr lvl="1"/>
            <a:r>
              <a:rPr lang="sv-SE" sz="1400" dirty="0"/>
              <a:t>s</a:t>
            </a:r>
            <a:r>
              <a:rPr lang="sv-SE" sz="1400" dirty="0" smtClean="0"/>
              <a:t>tructured info in databases</a:t>
            </a:r>
          </a:p>
          <a:p>
            <a:pPr lvl="1"/>
            <a:r>
              <a:rPr lang="sv-SE" sz="1400" dirty="0"/>
              <a:t>c</a:t>
            </a:r>
            <a:r>
              <a:rPr lang="sv-SE" sz="1400" dirty="0" smtClean="0"/>
              <a:t>odified knowledge in expert systems</a:t>
            </a:r>
          </a:p>
          <a:p>
            <a:pPr lvl="1"/>
            <a:r>
              <a:rPr lang="sv-SE" sz="1400" dirty="0"/>
              <a:t>d</a:t>
            </a:r>
            <a:r>
              <a:rPr lang="sv-SE" sz="1400" dirty="0" smtClean="0"/>
              <a:t>ocumented processes and procedures</a:t>
            </a:r>
          </a:p>
          <a:p>
            <a:pPr lvl="1"/>
            <a:r>
              <a:rPr lang="sv-SE" sz="1400" dirty="0"/>
              <a:t>t</a:t>
            </a:r>
            <a:r>
              <a:rPr lang="sv-SE" sz="1400" dirty="0" smtClean="0"/>
              <a:t>acit knowledge in individuals and teams</a:t>
            </a:r>
          </a:p>
          <a:p>
            <a:pPr lvl="1"/>
            <a:endParaRPr lang="sv-SE" dirty="0"/>
          </a:p>
        </p:txBody>
      </p:sp>
    </p:spTree>
    <p:extLst>
      <p:ext uri="{BB962C8B-B14F-4D97-AF65-F5344CB8AC3E}">
        <p14:creationId xmlns:p14="http://schemas.microsoft.com/office/powerpoint/2010/main" val="282654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Knowledge storage and retrieval </a:t>
            </a:r>
            <a:endParaRPr lang="sv-SE" dirty="0"/>
          </a:p>
        </p:txBody>
      </p:sp>
      <p:sp>
        <p:nvSpPr>
          <p:cNvPr id="3" name="Content Placeholder 2"/>
          <p:cNvSpPr>
            <a:spLocks noGrp="1"/>
          </p:cNvSpPr>
          <p:nvPr>
            <p:ph idx="1"/>
          </p:nvPr>
        </p:nvSpPr>
        <p:spPr/>
        <p:txBody>
          <a:bodyPr/>
          <a:lstStyle/>
          <a:p>
            <a:r>
              <a:rPr lang="sv-SE" sz="1400" dirty="0" smtClean="0"/>
              <a:t>Organizational memory is classified into semantic and episodic memories</a:t>
            </a:r>
          </a:p>
          <a:p>
            <a:r>
              <a:rPr lang="sv-SE" sz="1400" dirty="0" smtClean="0"/>
              <a:t>Semantic memory – is explicit knowledge</a:t>
            </a:r>
          </a:p>
          <a:p>
            <a:r>
              <a:rPr lang="sv-SE" sz="1400" smtClean="0"/>
              <a:t>Episodic memory – context specific and situated knowledge</a:t>
            </a:r>
            <a:endParaRPr lang="sv-SE" sz="1400" dirty="0" smtClean="0"/>
          </a:p>
          <a:p>
            <a:pPr lvl="1"/>
            <a:endParaRPr lang="sv-SE" dirty="0"/>
          </a:p>
        </p:txBody>
      </p:sp>
    </p:spTree>
    <p:extLst>
      <p:ext uri="{BB962C8B-B14F-4D97-AF65-F5344CB8AC3E}">
        <p14:creationId xmlns:p14="http://schemas.microsoft.com/office/powerpoint/2010/main" val="4050219141"/>
      </p:ext>
    </p:extLst>
  </p:cSld>
  <p:clrMapOvr>
    <a:masterClrMapping/>
  </p:clrMapOvr>
</p:sld>
</file>

<file path=ppt/theme/theme1.xml><?xml version="1.0" encoding="utf-8"?>
<a:theme xmlns:a="http://schemas.openxmlformats.org/drawingml/2006/main" name="su_dsv_ppt_template_16_9_20130920">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nglish SU 16:9 -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glish 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pecial">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0" marR="0" indent="0" algn="l" defTabSz="914400" rtl="0" eaLnBrk="1" fontAlgn="auto" latinLnBrk="0" hangingPunct="1">
          <a:lnSpc>
            <a:spcPct val="100000"/>
          </a:lnSpc>
          <a:spcBef>
            <a:spcPts val="0"/>
          </a:spcBef>
          <a:spcAft>
            <a:spcPts val="0"/>
          </a:spcAft>
          <a:buClrTx/>
          <a:buSzTx/>
          <a:buFontTx/>
          <a:buNone/>
          <a:tabLst/>
          <a:defRPr sz="1600" noProof="0" dirty="0" smtClean="0">
            <a:solidFill>
              <a:srgbClr val="FFFFFF"/>
            </a:solidFill>
            <a:latin typeface="Verdana"/>
          </a:defRPr>
        </a:defPPr>
      </a:lstStyle>
    </a:txDef>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su_dsv_ppt_template_16_9_20141030</Template>
  <TotalTime>2876</TotalTime>
  <Words>4476</Words>
  <Application>Microsoft Office PowerPoint</Application>
  <PresentationFormat>On-screen Show (16:9)</PresentationFormat>
  <Paragraphs>532</Paragraphs>
  <Slides>66</Slides>
  <Notes>15</Notes>
  <HiddenSlides>0</HiddenSlides>
  <MMClips>4</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66</vt:i4>
      </vt:variant>
    </vt:vector>
  </HeadingPairs>
  <TitlesOfParts>
    <vt:vector size="74" baseType="lpstr">
      <vt:lpstr>Arial</vt:lpstr>
      <vt:lpstr>Calibri</vt:lpstr>
      <vt:lpstr>Verdana</vt:lpstr>
      <vt:lpstr>su_dsv_ppt_template_16_9_20130920</vt:lpstr>
      <vt:lpstr>English SU 16:9 - Widescreen</vt:lpstr>
      <vt:lpstr>SU 16:9 - Blå Widescreen</vt:lpstr>
      <vt:lpstr>English SU 16:9 - Blå Widescreen</vt:lpstr>
      <vt:lpstr>Special</vt:lpstr>
      <vt:lpstr> Lecture 3: Knowledge Processes,  Knowledge Sharing, Best Practices, Knowledge Management Tools</vt:lpstr>
      <vt:lpstr>Knowledge processes</vt:lpstr>
      <vt:lpstr>Knowledge management systems</vt:lpstr>
      <vt:lpstr>Three common applications of KMS</vt:lpstr>
      <vt:lpstr>Sociology of knowledge</vt:lpstr>
      <vt:lpstr>Knowledge processes – Alavi &amp; Leidner</vt:lpstr>
      <vt:lpstr>Knowledge creation</vt:lpstr>
      <vt:lpstr>Knowledge storage and retrieval </vt:lpstr>
      <vt:lpstr>Knowledge storage and retrieval </vt:lpstr>
      <vt:lpstr>Knowledge transfer</vt:lpstr>
      <vt:lpstr>Knowledge process – SECI spiral model</vt:lpstr>
      <vt:lpstr>Knowledge processes – Alavi &amp; Leidner</vt:lpstr>
      <vt:lpstr>Knowledge processes – Alavi &amp; Leidner</vt:lpstr>
      <vt:lpstr>Knowledge processes – Alavi &amp; Leidner</vt:lpstr>
      <vt:lpstr>Knowledge processes – Alavi &amp; Leidner</vt:lpstr>
      <vt:lpstr>Knowledge processes – Dalkir</vt:lpstr>
      <vt:lpstr>Knowledge processes – Alavi &amp; Leidner</vt:lpstr>
      <vt:lpstr>Knowledge processes – Alavi &amp; Leidner</vt:lpstr>
      <vt:lpstr>Comparing knowledge processes</vt:lpstr>
      <vt:lpstr>PowerPoint Presentation</vt:lpstr>
      <vt:lpstr>Knowledge Transfer</vt:lpstr>
      <vt:lpstr>Knowledge Transfer</vt:lpstr>
      <vt:lpstr>Knowledge transfer vs. Knowledge sharing </vt:lpstr>
      <vt:lpstr>Knowledge transfer vs. Knowledge sharing </vt:lpstr>
      <vt:lpstr>Knowledge transfer vs. Knowledge sharing </vt:lpstr>
      <vt:lpstr>Knowledge transfer vs. Knowledge sharing </vt:lpstr>
      <vt:lpstr>Knowledge transfer vs. Knowledge sharing </vt:lpstr>
      <vt:lpstr>Knowledge transfer vs. Knowledge sharing </vt:lpstr>
      <vt:lpstr>PowerPoint Presentation</vt:lpstr>
      <vt:lpstr>Brown&amp;Duguid: Balancing Act: How to Capture Knowledge without Killing it 1(4)</vt:lpstr>
      <vt:lpstr>Brown&amp;Duguid: Balancing Act: How to Capture Knowledge without Killing it 2(4)</vt:lpstr>
      <vt:lpstr>Brown&amp;Duguid: Balancing Act: How to Capture Knowledge without Killing it 3(4)</vt:lpstr>
      <vt:lpstr>Brown&amp;Duguid: Balancing Act: How to Capture Knowledge without Killing it 4(4)</vt:lpstr>
      <vt:lpstr>Work Practices</vt:lpstr>
      <vt:lpstr>Work Practices</vt:lpstr>
      <vt:lpstr>PowerPoint Presentation</vt:lpstr>
      <vt:lpstr>Best practices</vt:lpstr>
      <vt:lpstr>Best, Recommended, Good or Contextual Practices</vt:lpstr>
      <vt:lpstr>Validation of Practices</vt:lpstr>
      <vt:lpstr>Template for documenting best practices</vt:lpstr>
      <vt:lpstr>How to Succeed Implementing Best Practices</vt:lpstr>
      <vt:lpstr>Szulanski&amp;Winter: Getting it Right the Second Time 1 (3)</vt:lpstr>
      <vt:lpstr>Szulanski&amp;Winter: Getting it Right the Second Time 2(3)</vt:lpstr>
      <vt:lpstr>Szulanski&amp;Winter: Getting it Right the Second Time 3(3)</vt:lpstr>
      <vt:lpstr>PowerPoint Presentation</vt:lpstr>
      <vt:lpstr>Communities of Practices (CoP)</vt:lpstr>
      <vt:lpstr>Communities of Practices (CoP)</vt:lpstr>
      <vt:lpstr>Communities of Practices (CoP)</vt:lpstr>
      <vt:lpstr>Projects teams vs CoP</vt:lpstr>
      <vt:lpstr>Projects teams vs CoP</vt:lpstr>
      <vt:lpstr>Community of Interest vs CoP</vt:lpstr>
      <vt:lpstr>Community of Interest vs CoP</vt:lpstr>
      <vt:lpstr>Other ways to transfer/share knowledge</vt:lpstr>
      <vt:lpstr>Other ways to transfer/share knowledge</vt:lpstr>
      <vt:lpstr>Other ways to transfer/share knowledge</vt:lpstr>
      <vt:lpstr>PowerPoint Presentation</vt:lpstr>
      <vt:lpstr>Critical Success Factor (CSF)</vt:lpstr>
      <vt:lpstr>Critical Success Factor (CSF)</vt:lpstr>
      <vt:lpstr>PowerPoint Presentation</vt:lpstr>
      <vt:lpstr>Barrier</vt:lpstr>
      <vt:lpstr>Other views of knowledge 1(2)</vt:lpstr>
      <vt:lpstr>Other views of knowledge 2(2)</vt:lpstr>
      <vt:lpstr>Different views on knowledge </vt:lpstr>
      <vt:lpstr>Different views on knowledge </vt:lpstr>
      <vt:lpstr>Knowledge management systems/tools</vt:lpstr>
      <vt:lpstr>Knowledge management project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dc:creator>
  <cp:lastModifiedBy>Erik</cp:lastModifiedBy>
  <cp:revision>220</cp:revision>
  <dcterms:created xsi:type="dcterms:W3CDTF">2015-05-25T21:35:52Z</dcterms:created>
  <dcterms:modified xsi:type="dcterms:W3CDTF">2017-09-21T07:09:25Z</dcterms:modified>
</cp:coreProperties>
</file>