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 id="2147483735" r:id="rId2"/>
    <p:sldMasterId id="2147483717" r:id="rId3"/>
    <p:sldMasterId id="2147483750" r:id="rId4"/>
    <p:sldMasterId id="2147483689" r:id="rId5"/>
  </p:sldMasterIdLst>
  <p:notesMasterIdLst>
    <p:notesMasterId r:id="rId48"/>
  </p:notesMasterIdLst>
  <p:handoutMasterIdLst>
    <p:handoutMasterId r:id="rId49"/>
  </p:handoutMasterIdLst>
  <p:sldIdLst>
    <p:sldId id="479" r:id="rId6"/>
    <p:sldId id="480" r:id="rId7"/>
    <p:sldId id="481" r:id="rId8"/>
    <p:sldId id="482" r:id="rId9"/>
    <p:sldId id="483" r:id="rId10"/>
    <p:sldId id="489" r:id="rId11"/>
    <p:sldId id="484" r:id="rId12"/>
    <p:sldId id="485" r:id="rId13"/>
    <p:sldId id="486" r:id="rId14"/>
    <p:sldId id="487" r:id="rId15"/>
    <p:sldId id="488" r:id="rId16"/>
    <p:sldId id="520" r:id="rId17"/>
    <p:sldId id="519" r:id="rId18"/>
    <p:sldId id="490" r:id="rId19"/>
    <p:sldId id="491" r:id="rId20"/>
    <p:sldId id="522" r:id="rId21"/>
    <p:sldId id="493" r:id="rId22"/>
    <p:sldId id="494" r:id="rId23"/>
    <p:sldId id="495" r:id="rId24"/>
    <p:sldId id="496" r:id="rId25"/>
    <p:sldId id="497" r:id="rId26"/>
    <p:sldId id="498" r:id="rId27"/>
    <p:sldId id="499" r:id="rId28"/>
    <p:sldId id="500" r:id="rId29"/>
    <p:sldId id="501" r:id="rId30"/>
    <p:sldId id="502" r:id="rId31"/>
    <p:sldId id="503" r:id="rId32"/>
    <p:sldId id="504" r:id="rId33"/>
    <p:sldId id="505" r:id="rId34"/>
    <p:sldId id="506" r:id="rId35"/>
    <p:sldId id="515" r:id="rId36"/>
    <p:sldId id="507" r:id="rId37"/>
    <p:sldId id="508" r:id="rId38"/>
    <p:sldId id="509" r:id="rId39"/>
    <p:sldId id="529" r:id="rId40"/>
    <p:sldId id="531" r:id="rId41"/>
    <p:sldId id="532" r:id="rId42"/>
    <p:sldId id="510" r:id="rId43"/>
    <p:sldId id="511" r:id="rId44"/>
    <p:sldId id="537" r:id="rId45"/>
    <p:sldId id="538" r:id="rId46"/>
    <p:sldId id="536" r:id="rId47"/>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4F"/>
    <a:srgbClr val="939A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80" autoAdjust="0"/>
    <p:restoredTop sz="94660"/>
  </p:normalViewPr>
  <p:slideViewPr>
    <p:cSldViewPr snapToGrid="0">
      <p:cViewPr varScale="1">
        <p:scale>
          <a:sx n="93" d="100"/>
          <a:sy n="93" d="100"/>
        </p:scale>
        <p:origin x="714" y="7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C84FDD-BB37-6B48-A9C5-1C3155F992C4}" type="datetimeFigureOut">
              <a:rPr lang="en-US" smtClean="0"/>
              <a:t>9/16/2017</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100B7E-7A17-47E8-A5AB-33071C0C8AAA}" type="datetimeFigureOut">
              <a:rPr lang="sv-SE" smtClean="0"/>
              <a:pPr/>
              <a:t>2017-09-16</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smtClean="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1023754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242507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029145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87807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1598360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endParaRPr lang="sv-SE" noProof="0" dirty="0"/>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672574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3330753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033075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1701934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3250514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16915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5911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787982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897809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799169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49533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36494611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2471779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715187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9345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002F5F"/>
                </a:solidFill>
                <a:latin typeface="Verdana"/>
                <a:cs typeface="Verdana"/>
              </a:rPr>
              <a:t>Medverkande</a:t>
            </a:r>
            <a:endParaRPr lang="sv-SE" sz="2400" b="1" dirty="0">
              <a:solidFill>
                <a:srgbClr val="002F5F"/>
              </a:solidFill>
              <a:latin typeface="Verdana"/>
              <a:cs typeface="Verdana"/>
            </a:endParaRP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chemeClr val="tx1"/>
                </a:solidFill>
                <a:latin typeface="Verdana"/>
              </a:rPr>
              <a:t>Inspelat</a:t>
            </a:r>
            <a:r>
              <a:rPr lang="sv-SE" sz="1600" baseline="0" noProof="0" dirty="0" smtClean="0">
                <a:solidFill>
                  <a:schemeClr val="tx1"/>
                </a:solidFill>
                <a:latin typeface="Verdana"/>
              </a:rPr>
              <a:t> </a:t>
            </a:r>
            <a:fld id="{DEF0F593-7E64-D74F-96F6-B611C3DC3FC9}" type="datetime1">
              <a:rPr lang="sv-SE" sz="1600" baseline="0" noProof="0" smtClean="0">
                <a:solidFill>
                  <a:schemeClr val="tx1"/>
                </a:solidFill>
                <a:latin typeface="Verdana"/>
              </a:rPr>
              <a:t>2017-09-16</a:t>
            </a:fld>
            <a:endParaRPr lang="sv-SE" sz="1600" noProof="0" dirty="0" smtClean="0">
              <a:solidFill>
                <a:schemeClr val="tx1"/>
              </a:solidFill>
              <a:latin typeface="Verdana"/>
            </a:endParaRPr>
          </a:p>
          <a:p>
            <a:r>
              <a:rPr lang="sv-SE" sz="1600" noProof="0" dirty="0" smtClean="0">
                <a:solidFill>
                  <a:schemeClr val="tx1"/>
                </a:solidFill>
                <a:latin typeface="Verdana"/>
              </a:rPr>
              <a:t>Institutionen för data- och systemvetenskap, DSV </a:t>
            </a:r>
            <a:endParaRPr lang="sv-SE" sz="1600" noProof="0" dirty="0">
              <a:solidFill>
                <a:schemeClr val="tx1"/>
              </a:solidFill>
              <a:latin typeface="Verdana"/>
            </a:endParaRPr>
          </a:p>
        </p:txBody>
      </p:sp>
    </p:spTree>
    <p:extLst>
      <p:ext uri="{BB962C8B-B14F-4D97-AF65-F5344CB8AC3E}">
        <p14:creationId xmlns:p14="http://schemas.microsoft.com/office/powerpoint/2010/main" val="1532105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smtClean="0">
                <a:solidFill>
                  <a:srgbClr val="002F5F"/>
                </a:solidFill>
                <a:latin typeface="Verdana"/>
                <a:cs typeface="Verdana"/>
              </a:rPr>
              <a:t>Contributors</a:t>
            </a:r>
            <a:endParaRPr lang="en-US" sz="2400" b="1" noProof="0">
              <a:solidFill>
                <a:srgbClr val="002F5F"/>
              </a:solidFill>
              <a:latin typeface="Verdana"/>
              <a:cs typeface="Verdana"/>
            </a:endParaRP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tx1"/>
                </a:solidFill>
                <a:latin typeface="Verdana"/>
              </a:rPr>
              <a:t>Recorded </a:t>
            </a:r>
            <a:fld id="{DEF0F593-7E64-D74F-96F6-B611C3DC3FC9}" type="datetime1">
              <a:rPr lang="en-US" sz="1600" baseline="0" noProof="0" smtClean="0">
                <a:solidFill>
                  <a:schemeClr val="tx1"/>
                </a:solidFill>
                <a:latin typeface="Verdana"/>
              </a:rPr>
              <a:t>9/16/2017</a:t>
            </a:fld>
            <a:endParaRPr lang="en-US" sz="1600" noProof="0" dirty="0" smtClean="0">
              <a:solidFill>
                <a:schemeClr val="tx1"/>
              </a:solidFill>
              <a:latin typeface="Verdana"/>
            </a:endParaRPr>
          </a:p>
          <a:p>
            <a:r>
              <a:rPr lang="en-US" sz="1600" noProof="0" dirty="0" smtClean="0">
                <a:solidFill>
                  <a:schemeClr val="tx1"/>
                </a:solidFill>
                <a:latin typeface="Verdana"/>
              </a:rPr>
              <a:t>Department of Computer and Systems Sciences, DSV </a:t>
            </a:r>
            <a:endParaRPr lang="en-US" sz="1600" noProof="0" dirty="0">
              <a:solidFill>
                <a:schemeClr val="tx1"/>
              </a:solidFill>
              <a:latin typeface="Verdana"/>
            </a:endParaRP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Inspelat</a:t>
            </a:r>
            <a:r>
              <a:rPr lang="sv-SE" sz="1600" baseline="0" noProof="0" dirty="0" smtClean="0">
                <a:solidFill>
                  <a:srgbClr val="FFFFFF"/>
                </a:solidFill>
                <a:latin typeface="Verdana"/>
              </a:rPr>
              <a:t> </a:t>
            </a:r>
            <a:fld id="{DEF0F593-7E64-D74F-96F6-B611C3DC3FC9}" type="datetime1">
              <a:rPr lang="sv-SE" sz="1600" baseline="0" noProof="0" smtClean="0">
                <a:solidFill>
                  <a:srgbClr val="FFFFFF"/>
                </a:solidFill>
                <a:latin typeface="Verdana"/>
              </a:rPr>
              <a:t>2017-09-16</a:t>
            </a:fld>
            <a:endParaRPr lang="sv-SE" sz="1600" noProof="0" dirty="0" smtClean="0">
              <a:solidFill>
                <a:srgbClr val="FFFFFF"/>
              </a:solidFill>
              <a:latin typeface="Verdana"/>
            </a:endParaRPr>
          </a:p>
          <a:p>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296880401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9/16/2017</a:t>
            </a:fld>
            <a:endParaRPr lang="en-US" sz="1600" noProof="0" dirty="0" smtClean="0">
              <a:solidFill>
                <a:schemeClr val="bg1"/>
              </a:solidFill>
              <a:latin typeface="Verdana"/>
            </a:endParaRPr>
          </a:p>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417444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Tree>
    <p:extLst>
      <p:ext uri="{BB962C8B-B14F-4D97-AF65-F5344CB8AC3E}">
        <p14:creationId xmlns:p14="http://schemas.microsoft.com/office/powerpoint/2010/main" val="533423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dirty="0" smtClean="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5.emf"/><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6.emf"/><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0.emf"/><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descr="logo-org-svensk_rgb.png"/>
          <p:cNvPicPr>
            <a:picLocks noChangeAspect="1"/>
          </p:cNvPicPr>
          <p:nvPr/>
        </p:nvPicPr>
        <p:blipFill>
          <a:blip r:embed="rId15"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smtClean="0"/>
              <a:t>Klicka här för att ändra format</a:t>
            </a:r>
            <a:endParaRPr lang="en-US" noProof="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smtClean="0"/>
              <a:t>Klicka här för att ändra format på bakgrundstexten</a:t>
            </a:r>
          </a:p>
          <a:p>
            <a:pPr lvl="1"/>
            <a:r>
              <a:rPr lang="en-US" noProof="0" smtClean="0"/>
              <a:t>Nivå två</a:t>
            </a:r>
          </a:p>
          <a:p>
            <a:pPr lvl="2"/>
            <a:r>
              <a:rPr lang="en-US" noProof="0" smtClean="0"/>
              <a:t>Nivå tre</a:t>
            </a:r>
          </a:p>
          <a:p>
            <a:pPr lvl="3"/>
            <a:r>
              <a:rPr lang="en-US" noProof="0" smtClean="0"/>
              <a:t>Nivå fyra</a:t>
            </a:r>
          </a:p>
          <a:p>
            <a:pPr lvl="4"/>
            <a:r>
              <a:rPr lang="en-US" noProof="0" smtClean="0"/>
              <a:t>Nivå fem</a:t>
            </a:r>
            <a:endParaRPr lang="en-US" noProof="0"/>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2244" y="1604646"/>
            <a:ext cx="7582327" cy="1102519"/>
          </a:xfrm>
        </p:spPr>
        <p:txBody>
          <a:bodyPr>
            <a:normAutofit fontScale="90000"/>
          </a:bodyPr>
          <a:lstStyle/>
          <a:p>
            <a:r>
              <a:rPr lang="sv-SE" sz="2250" dirty="0"/>
              <a:t/>
            </a:r>
            <a:br>
              <a:rPr lang="sv-SE" sz="2250" dirty="0"/>
            </a:br>
            <a:r>
              <a:rPr lang="sv-SE" sz="3300" b="1" i="1" dirty="0"/>
              <a:t>Lecture 3: </a:t>
            </a:r>
            <a:r>
              <a:rPr lang="en-US" sz="3300" dirty="0"/>
              <a:t>Knowledge </a:t>
            </a:r>
            <a:r>
              <a:rPr lang="en-US" sz="3300" dirty="0" smtClean="0"/>
              <a:t>Forms, </a:t>
            </a:r>
            <a:r>
              <a:rPr lang="en-US" sz="3300" dirty="0"/>
              <a:t/>
            </a:r>
            <a:br>
              <a:rPr lang="en-US" sz="3300" dirty="0"/>
            </a:br>
            <a:r>
              <a:rPr lang="en-US" sz="3300" dirty="0"/>
              <a:t>Explicit, Tacit and Embedded Knowledge, and Knowledge </a:t>
            </a:r>
            <a:r>
              <a:rPr lang="en-US" sz="3300" dirty="0" smtClean="0"/>
              <a:t>Conversions </a:t>
            </a:r>
            <a:r>
              <a:rPr lang="en-US" sz="3300" dirty="0"/>
              <a:t>(SECI</a:t>
            </a:r>
            <a:r>
              <a:rPr lang="en-US" sz="3300" dirty="0" smtClean="0"/>
              <a:t>) </a:t>
            </a:r>
            <a:endParaRPr lang="sv-SE" sz="3300" dirty="0"/>
          </a:p>
        </p:txBody>
      </p:sp>
      <p:sp>
        <p:nvSpPr>
          <p:cNvPr id="3" name="Subtitle 2"/>
          <p:cNvSpPr>
            <a:spLocks noGrp="1"/>
          </p:cNvSpPr>
          <p:nvPr>
            <p:ph type="subTitle" idx="1"/>
          </p:nvPr>
        </p:nvSpPr>
        <p:spPr>
          <a:xfrm>
            <a:off x="1212244" y="3299557"/>
            <a:ext cx="4800600" cy="1314450"/>
          </a:xfrm>
        </p:spPr>
        <p:txBody>
          <a:bodyPr>
            <a:normAutofit/>
          </a:bodyPr>
          <a:lstStyle/>
          <a:p>
            <a:r>
              <a:rPr lang="sv-SE" dirty="0"/>
              <a:t>Erik Perjons</a:t>
            </a:r>
          </a:p>
          <a:p>
            <a:r>
              <a:rPr lang="sv-SE" dirty="0"/>
              <a:t>DSV, Stockholm University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7371" y="4381099"/>
            <a:ext cx="457200" cy="457200"/>
          </a:xfrm>
          <a:prstGeom prst="rect">
            <a:avLst/>
          </a:prstGeom>
        </p:spPr>
      </p:pic>
    </p:spTree>
    <p:extLst>
      <p:ext uri="{BB962C8B-B14F-4D97-AF65-F5344CB8AC3E}">
        <p14:creationId xmlns:p14="http://schemas.microsoft.com/office/powerpoint/2010/main" val="4202656406"/>
      </p:ext>
    </p:extLst>
  </p:cSld>
  <p:clrMapOvr>
    <a:masterClrMapping/>
  </p:clrMapOvr>
  <mc:AlternateContent xmlns:mc="http://schemas.openxmlformats.org/markup-compatibility/2006" xmlns:p14="http://schemas.microsoft.com/office/powerpoint/2010/main">
    <mc:Choice Requires="p14">
      <p:transition spd="slow" p14:dur="2000" advTm="14351"/>
    </mc:Choice>
    <mc:Fallback xmlns="">
      <p:transition spd="slow" advTm="14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762" y="422017"/>
            <a:ext cx="6777372" cy="857250"/>
          </a:xfrm>
        </p:spPr>
        <p:txBody>
          <a:bodyPr>
            <a:noAutofit/>
          </a:bodyPr>
          <a:lstStyle/>
          <a:p>
            <a:r>
              <a:rPr lang="sv-SE" sz="2400" dirty="0"/>
              <a:t>Can tacit knowledge be </a:t>
            </a:r>
            <a:r>
              <a:rPr lang="sv-SE" sz="2400" dirty="0" smtClean="0"/>
              <a:t>transformed to explicit?</a:t>
            </a:r>
            <a:r>
              <a:rPr lang="sv-SE" sz="2400" dirty="0"/>
              <a:t/>
            </a:r>
            <a:br>
              <a:rPr lang="sv-SE" sz="2400" dirty="0"/>
            </a:br>
            <a:endParaRPr lang="sv-SE" sz="2400" dirty="0"/>
          </a:p>
        </p:txBody>
      </p:sp>
      <p:sp>
        <p:nvSpPr>
          <p:cNvPr id="3" name="Content Placeholder 2"/>
          <p:cNvSpPr>
            <a:spLocks noGrp="1"/>
          </p:cNvSpPr>
          <p:nvPr>
            <p:ph idx="1"/>
          </p:nvPr>
        </p:nvSpPr>
        <p:spPr>
          <a:xfrm>
            <a:off x="492031" y="1279267"/>
            <a:ext cx="8125311" cy="4158462"/>
          </a:xfrm>
        </p:spPr>
        <p:txBody>
          <a:bodyPr>
            <a:normAutofit/>
          </a:bodyPr>
          <a:lstStyle/>
          <a:p>
            <a:r>
              <a:rPr lang="sv-SE" sz="1600" dirty="0"/>
              <a:t>The answer to the question ”Can tacit knowledge be transformed/converted to explicit?” depends on the definition of tacit knowledge </a:t>
            </a:r>
          </a:p>
          <a:p>
            <a:r>
              <a:rPr lang="sv-SE" sz="1600" dirty="0"/>
              <a:t>Often tacit knowledge is defined as part of a human beings’ beliefs, perspectives, instincts, and values</a:t>
            </a:r>
          </a:p>
          <a:p>
            <a:r>
              <a:rPr lang="sv-SE" sz="1600" dirty="0"/>
              <a:t>This can be interpreted that only part of, and not all, tacit knowledge can be made </a:t>
            </a:r>
            <a:r>
              <a:rPr lang="sv-SE" sz="1600" dirty="0" smtClean="0"/>
              <a:t>explicit. There </a:t>
            </a:r>
            <a:r>
              <a:rPr lang="sv-SE" sz="1600" dirty="0"/>
              <a:t>will always be bodies of know-how and experiences that remain tacit, according to some definitions and proponents</a:t>
            </a:r>
          </a:p>
          <a:p>
            <a:pPr>
              <a:buNone/>
            </a:pPr>
            <a:endParaRPr lang="sv-SE" sz="1900" dirty="0"/>
          </a:p>
          <a:p>
            <a:endParaRPr lang="sv-SE" sz="1500" dirty="0"/>
          </a:p>
          <a:p>
            <a:pPr lvl="1"/>
            <a:endParaRPr lang="sv-SE" sz="1500" dirty="0"/>
          </a:p>
        </p:txBody>
      </p:sp>
      <p:sp>
        <p:nvSpPr>
          <p:cNvPr id="4" name="TextBox 3"/>
          <p:cNvSpPr txBox="1"/>
          <p:nvPr/>
        </p:nvSpPr>
        <p:spPr>
          <a:xfrm>
            <a:off x="4679135" y="4687281"/>
            <a:ext cx="4215605" cy="323165"/>
          </a:xfrm>
          <a:prstGeom prst="rect">
            <a:avLst/>
          </a:prstGeom>
          <a:noFill/>
        </p:spPr>
        <p:txBody>
          <a:bodyPr wrap="square" rtlCol="0">
            <a:spAutoFit/>
          </a:bodyPr>
          <a:lstStyle/>
          <a:p>
            <a:r>
              <a:rPr lang="sv-SE" sz="1500" dirty="0"/>
              <a:t>[</a:t>
            </a:r>
            <a:r>
              <a:rPr lang="sv-SE" sz="1500" dirty="0" err="1"/>
              <a:t>Frappaolo</a:t>
            </a:r>
            <a:r>
              <a:rPr lang="sv-SE" sz="1500" dirty="0"/>
              <a:t>: </a:t>
            </a:r>
            <a:r>
              <a:rPr lang="sv-SE" sz="1500" dirty="0" err="1"/>
              <a:t>Knowledge</a:t>
            </a:r>
            <a:r>
              <a:rPr lang="sv-SE" sz="1500" dirty="0"/>
              <a:t> Management, 2006]</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8742" y="4445157"/>
            <a:ext cx="457200" cy="457200"/>
          </a:xfrm>
          <a:prstGeom prst="rect">
            <a:avLst/>
          </a:prstGeom>
        </p:spPr>
      </p:pic>
    </p:spTree>
    <p:extLst>
      <p:ext uri="{BB962C8B-B14F-4D97-AF65-F5344CB8AC3E}">
        <p14:creationId xmlns:p14="http://schemas.microsoft.com/office/powerpoint/2010/main" val="3755259483"/>
      </p:ext>
    </p:extLst>
  </p:cSld>
  <p:clrMapOvr>
    <a:masterClrMapping/>
  </p:clrMapOvr>
  <mc:AlternateContent xmlns:mc="http://schemas.openxmlformats.org/markup-compatibility/2006" xmlns:p14="http://schemas.microsoft.com/office/powerpoint/2010/main">
    <mc:Choice Requires="p14">
      <p:transition spd="slow" p14:dur="2000" advTm="35475"/>
    </mc:Choice>
    <mc:Fallback xmlns="">
      <p:transition spd="slow" advTm="35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27" y="1336984"/>
            <a:ext cx="7971743" cy="4158462"/>
          </a:xfrm>
        </p:spPr>
        <p:txBody>
          <a:bodyPr>
            <a:normAutofit/>
          </a:bodyPr>
          <a:lstStyle/>
          <a:p>
            <a:r>
              <a:rPr lang="sv-SE" sz="1600" dirty="0"/>
              <a:t>Another answer to this question ”Can tacit knowledge be transformed/converted to explicit?” is that there might be different kinds of tacit knowledge</a:t>
            </a:r>
          </a:p>
          <a:p>
            <a:r>
              <a:rPr lang="sv-SE" sz="1600" dirty="0"/>
              <a:t>Some tacit knowledge in </a:t>
            </a:r>
            <a:r>
              <a:rPr lang="en-US" sz="1600" dirty="0"/>
              <a:t>the mind of people is easy to transform to explicit, for example, the knowledge that 2 times 3 is </a:t>
            </a:r>
            <a:r>
              <a:rPr lang="en-US" sz="1600" dirty="0" smtClean="0"/>
              <a:t>6 - and sometimes this type of knowledge is called </a:t>
            </a:r>
            <a:r>
              <a:rPr lang="en-US" sz="1600" b="1" dirty="0" smtClean="0"/>
              <a:t>implicit knowledge</a:t>
            </a:r>
            <a:endParaRPr lang="en-US" sz="1600" b="1" dirty="0"/>
          </a:p>
          <a:p>
            <a:r>
              <a:rPr lang="en-US" sz="1600" dirty="0"/>
              <a:t>Other knowledge, such as the knowledge how to play a violin or ride a bike, are hard to make </a:t>
            </a:r>
            <a:r>
              <a:rPr lang="en-US" sz="1600" dirty="0" smtClean="0"/>
              <a:t>explicit. </a:t>
            </a:r>
            <a:endParaRPr lang="sv-SE" sz="1600" dirty="0"/>
          </a:p>
          <a:p>
            <a:pPr>
              <a:buNone/>
            </a:pPr>
            <a:endParaRPr lang="sv-SE" sz="1500" dirty="0"/>
          </a:p>
          <a:p>
            <a:endParaRPr lang="sv-SE" sz="1500" dirty="0"/>
          </a:p>
          <a:p>
            <a:pPr lvl="1"/>
            <a:endParaRPr lang="sv-SE" sz="1500" dirty="0"/>
          </a:p>
        </p:txBody>
      </p:sp>
      <p:sp>
        <p:nvSpPr>
          <p:cNvPr id="7" name="Title 1"/>
          <p:cNvSpPr>
            <a:spLocks noGrp="1"/>
          </p:cNvSpPr>
          <p:nvPr>
            <p:ph type="title"/>
          </p:nvPr>
        </p:nvSpPr>
        <p:spPr>
          <a:xfrm>
            <a:off x="573762" y="422017"/>
            <a:ext cx="6777372" cy="857250"/>
          </a:xfrm>
        </p:spPr>
        <p:txBody>
          <a:bodyPr>
            <a:noAutofit/>
          </a:bodyPr>
          <a:lstStyle/>
          <a:p>
            <a:r>
              <a:rPr lang="sv-SE" sz="2400" dirty="0"/>
              <a:t>Can tacit knowledge be </a:t>
            </a:r>
            <a:r>
              <a:rPr lang="sv-SE" sz="2400" dirty="0" smtClean="0"/>
              <a:t>transformed to explicit?</a:t>
            </a:r>
            <a:r>
              <a:rPr lang="sv-SE" sz="2400" dirty="0"/>
              <a:t/>
            </a:r>
            <a:br>
              <a:rPr lang="sv-SE" sz="2400" dirty="0"/>
            </a:br>
            <a:endParaRPr lang="sv-SE"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54523350"/>
      </p:ext>
    </p:extLst>
  </p:cSld>
  <p:clrMapOvr>
    <a:masterClrMapping/>
  </p:clrMapOvr>
  <mc:AlternateContent xmlns:mc="http://schemas.openxmlformats.org/markup-compatibility/2006" xmlns:p14="http://schemas.microsoft.com/office/powerpoint/2010/main">
    <mc:Choice Requires="p14">
      <p:transition spd="slow" p14:dur="2000" advTm="42183"/>
    </mc:Choice>
    <mc:Fallback xmlns="">
      <p:transition spd="slow" advTm="42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27" y="1336984"/>
            <a:ext cx="7971743" cy="4158462"/>
          </a:xfrm>
        </p:spPr>
        <p:txBody>
          <a:bodyPr>
            <a:normAutofit/>
          </a:bodyPr>
          <a:lstStyle/>
          <a:p>
            <a:r>
              <a:rPr lang="sv-SE" sz="1600" b="1" dirty="0" smtClean="0"/>
              <a:t>Implicit knowledge </a:t>
            </a:r>
            <a:r>
              <a:rPr lang="sv-SE" sz="1600" dirty="0" smtClean="0"/>
              <a:t>- can be defined as information/knowledge that does not have a tangible form (that is, is not </a:t>
            </a:r>
            <a:r>
              <a:rPr lang="en-US" sz="1600" dirty="0" smtClean="0"/>
              <a:t>articulated/verbalized/expressed/codified) but could easily be made explicit</a:t>
            </a:r>
          </a:p>
          <a:p>
            <a:r>
              <a:rPr lang="en-US" sz="1600" b="1" dirty="0" smtClean="0"/>
              <a:t>Tacit knowledge </a:t>
            </a:r>
            <a:r>
              <a:rPr lang="en-US" sz="1600" dirty="0" smtClean="0"/>
              <a:t>- could then be defined as knowledge that is very hard to make explicit – and all is not possible to make </a:t>
            </a:r>
            <a:r>
              <a:rPr lang="en-US" sz="1600" dirty="0" err="1" smtClean="0"/>
              <a:t>emplicit</a:t>
            </a:r>
            <a:endParaRPr lang="sv-SE" sz="1500" dirty="0"/>
          </a:p>
          <a:p>
            <a:pPr lvl="1"/>
            <a:endParaRPr lang="sv-SE" sz="1500" dirty="0"/>
          </a:p>
        </p:txBody>
      </p:sp>
      <p:sp>
        <p:nvSpPr>
          <p:cNvPr id="7" name="Title 1"/>
          <p:cNvSpPr>
            <a:spLocks noGrp="1"/>
          </p:cNvSpPr>
          <p:nvPr>
            <p:ph type="title"/>
          </p:nvPr>
        </p:nvSpPr>
        <p:spPr>
          <a:xfrm>
            <a:off x="573762" y="422017"/>
            <a:ext cx="6777372" cy="857250"/>
          </a:xfrm>
        </p:spPr>
        <p:txBody>
          <a:bodyPr>
            <a:noAutofit/>
          </a:bodyPr>
          <a:lstStyle/>
          <a:p>
            <a:r>
              <a:rPr lang="sv-SE" sz="2400" dirty="0"/>
              <a:t>Can tacit knowledge be </a:t>
            </a:r>
            <a:r>
              <a:rPr lang="sv-SE" sz="2400" dirty="0" smtClean="0"/>
              <a:t>transformed to explicit?</a:t>
            </a:r>
            <a:r>
              <a:rPr lang="sv-SE" sz="2400" dirty="0"/>
              <a:t/>
            </a:r>
            <a:br>
              <a:rPr lang="sv-SE" sz="2400" dirty="0"/>
            </a:br>
            <a:endParaRPr lang="sv-SE" sz="2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598717776"/>
      </p:ext>
    </p:extLst>
  </p:cSld>
  <p:clrMapOvr>
    <a:masterClrMapping/>
  </p:clrMapOvr>
  <mc:AlternateContent xmlns:mc="http://schemas.openxmlformats.org/markup-compatibility/2006" xmlns:p14="http://schemas.microsoft.com/office/powerpoint/2010/main">
    <mc:Choice Requires="p14">
      <p:transition spd="slow" p14:dur="2000" advTm="57613"/>
    </mc:Choice>
    <mc:Fallback xmlns="">
      <p:transition spd="slow" advTm="57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27" y="1336984"/>
            <a:ext cx="7971743" cy="4158462"/>
          </a:xfrm>
        </p:spPr>
        <p:txBody>
          <a:bodyPr>
            <a:normAutofit/>
          </a:bodyPr>
          <a:lstStyle/>
          <a:p>
            <a:r>
              <a:rPr lang="sv-SE" sz="1600" dirty="0" smtClean="0"/>
              <a:t>The reseacher that introduced the terms ”tacit knowledge” and ”explicit knowledge” is Michael Polanyi </a:t>
            </a:r>
          </a:p>
          <a:p>
            <a:r>
              <a:rPr lang="sv-SE" sz="1600" dirty="0" smtClean="0"/>
              <a:t>He argues that ”we know more than we can tell” – not all tacit knowledge can be made explicit (Polanyi, 1966)</a:t>
            </a:r>
          </a:p>
          <a:p>
            <a:r>
              <a:rPr lang="sv-SE" sz="1600" dirty="0" smtClean="0"/>
              <a:t>He provides several examples in order to argue for this statement, facial recognition is one of these examples</a:t>
            </a:r>
          </a:p>
          <a:p>
            <a:r>
              <a:rPr lang="sv-SE" sz="1600" dirty="0" smtClean="0"/>
              <a:t>He also argue that you need tacit knowledge to understand explicit knowledge</a:t>
            </a:r>
            <a:endParaRPr lang="sv-SE" sz="1600" dirty="0"/>
          </a:p>
          <a:p>
            <a:pPr>
              <a:buNone/>
            </a:pPr>
            <a:endParaRPr lang="sv-SE" sz="1500" dirty="0"/>
          </a:p>
          <a:p>
            <a:endParaRPr lang="sv-SE" sz="1500" dirty="0"/>
          </a:p>
          <a:p>
            <a:pPr lvl="1"/>
            <a:endParaRPr lang="sv-SE" sz="1500" dirty="0"/>
          </a:p>
        </p:txBody>
      </p:sp>
      <p:sp>
        <p:nvSpPr>
          <p:cNvPr id="5" name="TextBox 4"/>
          <p:cNvSpPr txBox="1"/>
          <p:nvPr/>
        </p:nvSpPr>
        <p:spPr>
          <a:xfrm>
            <a:off x="727502" y="4622800"/>
            <a:ext cx="7491224" cy="761747"/>
          </a:xfrm>
          <a:prstGeom prst="rect">
            <a:avLst/>
          </a:prstGeom>
          <a:noFill/>
        </p:spPr>
        <p:txBody>
          <a:bodyPr wrap="square" rtlCol="0">
            <a:spAutoFit/>
          </a:bodyPr>
          <a:lstStyle/>
          <a:p>
            <a:r>
              <a:rPr lang="en-US" sz="1500" dirty="0" smtClean="0"/>
              <a:t>[Polanyi, M (1966). The tacit dimension, Doubleday &amp; Co]</a:t>
            </a:r>
            <a:endParaRPr lang="en-US" sz="1500" dirty="0"/>
          </a:p>
          <a:p>
            <a:endParaRPr lang="en-US" sz="1500" dirty="0"/>
          </a:p>
          <a:p>
            <a:endParaRPr lang="sv-SE" sz="1350" dirty="0"/>
          </a:p>
        </p:txBody>
      </p:sp>
      <p:sp>
        <p:nvSpPr>
          <p:cNvPr id="7" name="Title 1"/>
          <p:cNvSpPr>
            <a:spLocks noGrp="1"/>
          </p:cNvSpPr>
          <p:nvPr>
            <p:ph type="title"/>
          </p:nvPr>
        </p:nvSpPr>
        <p:spPr>
          <a:xfrm>
            <a:off x="573762" y="422017"/>
            <a:ext cx="6777372" cy="857250"/>
          </a:xfrm>
        </p:spPr>
        <p:txBody>
          <a:bodyPr>
            <a:noAutofit/>
          </a:bodyPr>
          <a:lstStyle/>
          <a:p>
            <a:r>
              <a:rPr lang="sv-SE" sz="2400" dirty="0"/>
              <a:t>Can tacit knowledge be </a:t>
            </a:r>
            <a:r>
              <a:rPr lang="sv-SE" sz="2400" dirty="0" smtClean="0"/>
              <a:t>transformed to explicit?</a:t>
            </a:r>
            <a:r>
              <a:rPr lang="sv-SE" sz="2400" dirty="0"/>
              <a:t/>
            </a:r>
            <a:br>
              <a:rPr lang="sv-SE" sz="2400" dirty="0"/>
            </a:br>
            <a:endParaRPr lang="sv-SE" sz="24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592517467"/>
      </p:ext>
    </p:extLst>
  </p:cSld>
  <p:clrMapOvr>
    <a:masterClrMapping/>
  </p:clrMapOvr>
  <mc:AlternateContent xmlns:mc="http://schemas.openxmlformats.org/markup-compatibility/2006" xmlns:p14="http://schemas.microsoft.com/office/powerpoint/2010/main">
    <mc:Choice Requires="p14">
      <p:transition spd="slow" p14:dur="2000" advTm="52735"/>
    </mc:Choice>
    <mc:Fallback xmlns="">
      <p:transition spd="slow" advTm="52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666" y="1182872"/>
            <a:ext cx="8332931" cy="4158462"/>
          </a:xfrm>
        </p:spPr>
        <p:txBody>
          <a:bodyPr>
            <a:normAutofit/>
          </a:bodyPr>
          <a:lstStyle/>
          <a:p>
            <a:r>
              <a:rPr lang="sv-SE" sz="1600" dirty="0" smtClean="0"/>
              <a:t>Explicit </a:t>
            </a:r>
            <a:r>
              <a:rPr lang="sv-SE" sz="1600" dirty="0"/>
              <a:t>knowledge requires tacit knowledge </a:t>
            </a:r>
            <a:r>
              <a:rPr lang="sv-SE" sz="1600" dirty="0" smtClean="0"/>
              <a:t>(see Alavi &amp; Leidner, 2001)</a:t>
            </a:r>
            <a:endParaRPr lang="sv-SE" sz="1600" dirty="0"/>
          </a:p>
          <a:p>
            <a:r>
              <a:rPr lang="sv-SE" sz="1600" dirty="0" smtClean="0"/>
              <a:t>Tacit </a:t>
            </a:r>
            <a:r>
              <a:rPr lang="sv-SE" sz="1600" dirty="0"/>
              <a:t>knowledge </a:t>
            </a:r>
            <a:r>
              <a:rPr lang="sv-SE" sz="1600" dirty="0" smtClean="0"/>
              <a:t>provides </a:t>
            </a:r>
            <a:r>
              <a:rPr lang="sv-SE" sz="1600" dirty="0"/>
              <a:t>the necessary background when interpreting existing explicit knowledge </a:t>
            </a:r>
          </a:p>
          <a:p>
            <a:r>
              <a:rPr lang="sv-SE" sz="1600" dirty="0"/>
              <a:t>This is similar to the idea, discussed in a previous presentation, that in order to collect data and use information, knowledge is required</a:t>
            </a:r>
          </a:p>
          <a:p>
            <a:endParaRPr lang="sv-SE" sz="1800" dirty="0"/>
          </a:p>
          <a:p>
            <a:pPr>
              <a:buNone/>
            </a:pPr>
            <a:endParaRPr lang="sv-SE" sz="1500" dirty="0"/>
          </a:p>
          <a:p>
            <a:endParaRPr lang="sv-SE" sz="1500" dirty="0"/>
          </a:p>
          <a:p>
            <a:pPr lvl="1"/>
            <a:endParaRPr lang="sv-SE" sz="1500" dirty="0"/>
          </a:p>
        </p:txBody>
      </p:sp>
      <p:sp>
        <p:nvSpPr>
          <p:cNvPr id="6" name="TextBox 5"/>
          <p:cNvSpPr txBox="1"/>
          <p:nvPr/>
        </p:nvSpPr>
        <p:spPr>
          <a:xfrm>
            <a:off x="650247" y="3522391"/>
            <a:ext cx="7491224" cy="1223412"/>
          </a:xfrm>
          <a:prstGeom prst="rect">
            <a:avLst/>
          </a:prstGeom>
          <a:noFill/>
        </p:spPr>
        <p:txBody>
          <a:bodyPr wrap="square" rtlCol="0">
            <a:spAutoFit/>
          </a:bodyPr>
          <a:lstStyle/>
          <a:p>
            <a:r>
              <a:rPr lang="en-US" sz="1500" dirty="0"/>
              <a:t>[</a:t>
            </a:r>
            <a:r>
              <a:rPr lang="en-US" sz="1500" dirty="0" err="1"/>
              <a:t>Alavi</a:t>
            </a:r>
            <a:r>
              <a:rPr lang="en-US" sz="1500" dirty="0"/>
              <a:t>, M. and </a:t>
            </a:r>
            <a:r>
              <a:rPr lang="en-US" sz="1500" dirty="0" err="1"/>
              <a:t>Leidner</a:t>
            </a:r>
            <a:r>
              <a:rPr lang="en-US" sz="1500" dirty="0"/>
              <a:t>, D.E. (2001). Review: Knowledge management and knowledge management systems: Conceptual foundations and research issues. MIS Quarterly, 25, (1), 107-136</a:t>
            </a:r>
            <a:r>
              <a:rPr lang="en-US" sz="1500" dirty="0" smtClean="0"/>
              <a:t>.]</a:t>
            </a:r>
            <a:endParaRPr lang="en-US" sz="1500" dirty="0"/>
          </a:p>
          <a:p>
            <a:endParaRPr lang="en-US" sz="1500" dirty="0"/>
          </a:p>
          <a:p>
            <a:endParaRPr lang="sv-SE" sz="1350" dirty="0"/>
          </a:p>
        </p:txBody>
      </p:sp>
      <p:sp>
        <p:nvSpPr>
          <p:cNvPr id="7" name="Title 1"/>
          <p:cNvSpPr>
            <a:spLocks noGrp="1"/>
          </p:cNvSpPr>
          <p:nvPr>
            <p:ph type="title"/>
          </p:nvPr>
        </p:nvSpPr>
        <p:spPr>
          <a:xfrm>
            <a:off x="573762" y="422017"/>
            <a:ext cx="6777372" cy="857250"/>
          </a:xfrm>
        </p:spPr>
        <p:txBody>
          <a:bodyPr>
            <a:noAutofit/>
          </a:bodyPr>
          <a:lstStyle/>
          <a:p>
            <a:r>
              <a:rPr lang="sv-SE" sz="2400" dirty="0"/>
              <a:t>Can tacit knowledge be </a:t>
            </a:r>
            <a:r>
              <a:rPr lang="sv-SE" sz="2400" dirty="0" smtClean="0"/>
              <a:t>transformed to explicit?</a:t>
            </a:r>
            <a:r>
              <a:rPr lang="sv-SE" sz="2400" dirty="0"/>
              <a:t/>
            </a:r>
            <a:br>
              <a:rPr lang="sv-SE" sz="2400" dirty="0"/>
            </a:br>
            <a:endParaRPr lang="sv-SE" sz="2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862727507"/>
      </p:ext>
    </p:extLst>
  </p:cSld>
  <p:clrMapOvr>
    <a:masterClrMapping/>
  </p:clrMapOvr>
  <mc:AlternateContent xmlns:mc="http://schemas.openxmlformats.org/markup-compatibility/2006" xmlns:p14="http://schemas.microsoft.com/office/powerpoint/2010/main">
    <mc:Choice Requires="p14">
      <p:transition spd="slow" p14:dur="2000" advTm="48628"/>
    </mc:Choice>
    <mc:Fallback xmlns="">
      <p:transition spd="slow" advTm="48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a:t>Coded and uncoded knowledge</a:t>
            </a:r>
          </a:p>
        </p:txBody>
      </p:sp>
      <p:sp>
        <p:nvSpPr>
          <p:cNvPr id="3" name="Content Placeholder 2"/>
          <p:cNvSpPr>
            <a:spLocks noGrp="1"/>
          </p:cNvSpPr>
          <p:nvPr>
            <p:ph idx="1"/>
          </p:nvPr>
        </p:nvSpPr>
        <p:spPr>
          <a:xfrm>
            <a:off x="792000" y="1471446"/>
            <a:ext cx="6850800" cy="3240432"/>
          </a:xfrm>
        </p:spPr>
        <p:txBody>
          <a:bodyPr/>
          <a:lstStyle/>
          <a:p>
            <a:r>
              <a:rPr lang="sv-SE" sz="1600" dirty="0"/>
              <a:t>Useful concepts when describing and discussing the transformation of tacit knowledge to explicit are ”uncoded”  and ”coded” knowledge</a:t>
            </a:r>
          </a:p>
          <a:p>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7168217"/>
      </p:ext>
    </p:extLst>
  </p:cSld>
  <p:clrMapOvr>
    <a:masterClrMapping/>
  </p:clrMapOvr>
  <mc:AlternateContent xmlns:mc="http://schemas.openxmlformats.org/markup-compatibility/2006" xmlns:p14="http://schemas.microsoft.com/office/powerpoint/2010/main">
    <mc:Choice Requires="p14">
      <p:transition spd="slow" p14:dur="2000" advTm="27546"/>
    </mc:Choice>
    <mc:Fallback xmlns="">
      <p:transition spd="slow" advTm="27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87119" y="138998"/>
            <a:ext cx="1674688" cy="1011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533666" y="1182872"/>
            <a:ext cx="8332931" cy="4158462"/>
          </a:xfrm>
        </p:spPr>
        <p:txBody>
          <a:bodyPr>
            <a:normAutofit/>
          </a:bodyPr>
          <a:lstStyle/>
          <a:p>
            <a:r>
              <a:rPr lang="sv-SE" sz="1600" dirty="0" smtClean="0"/>
              <a:t>If we agree that all tacit knowledge cannot be transformed to explict knowledge, the next question is then:</a:t>
            </a:r>
          </a:p>
          <a:p>
            <a:r>
              <a:rPr lang="sv-SE" sz="1600" dirty="0" smtClean="0"/>
              <a:t>Can tacit knowledge be tranferred/conveyed in full, for example, via shared experiences, such as apprenticeships</a:t>
            </a:r>
            <a:r>
              <a:rPr lang="sv-SE" sz="1600" dirty="0"/>
              <a:t>, community of pratices, </a:t>
            </a:r>
            <a:r>
              <a:rPr lang="sv-SE" sz="1600" dirty="0" smtClean="0"/>
              <a:t>that is in a tacit to tacit interaction?</a:t>
            </a:r>
          </a:p>
          <a:p>
            <a:r>
              <a:rPr lang="sv-SE" sz="1600" dirty="0" smtClean="0"/>
              <a:t>To answer the question, think of the following example: can an experienced surgeon transfers the tacit knowledge needed to a new, non-experienced, surgeon to carry the out a certain type of surgery</a:t>
            </a:r>
            <a:endParaRPr lang="sv-SE" sz="1600" dirty="0"/>
          </a:p>
          <a:p>
            <a:endParaRPr lang="sv-SE" sz="1600" dirty="0"/>
          </a:p>
          <a:p>
            <a:pPr marL="0" indent="0">
              <a:buNone/>
            </a:pPr>
            <a:endParaRPr lang="sv-SE" sz="1800" dirty="0"/>
          </a:p>
          <a:p>
            <a:pPr>
              <a:buNone/>
            </a:pPr>
            <a:endParaRPr lang="sv-SE" sz="1500" dirty="0"/>
          </a:p>
          <a:p>
            <a:endParaRPr lang="sv-SE" sz="1500" dirty="0"/>
          </a:p>
          <a:p>
            <a:pPr lvl="1"/>
            <a:endParaRPr lang="sv-SE" sz="1500" dirty="0"/>
          </a:p>
        </p:txBody>
      </p:sp>
      <p:sp>
        <p:nvSpPr>
          <p:cNvPr id="7" name="Title 1"/>
          <p:cNvSpPr>
            <a:spLocks noGrp="1"/>
          </p:cNvSpPr>
          <p:nvPr>
            <p:ph type="title"/>
          </p:nvPr>
        </p:nvSpPr>
        <p:spPr>
          <a:xfrm>
            <a:off x="573761" y="422017"/>
            <a:ext cx="8292835" cy="857250"/>
          </a:xfrm>
        </p:spPr>
        <p:txBody>
          <a:bodyPr>
            <a:noAutofit/>
          </a:bodyPr>
          <a:lstStyle/>
          <a:p>
            <a:r>
              <a:rPr lang="sv-SE" sz="2400" dirty="0"/>
              <a:t>Can tacit knowledge be </a:t>
            </a:r>
            <a:r>
              <a:rPr lang="sv-SE" sz="2400" dirty="0" smtClean="0"/>
              <a:t>transferred/conveyed?</a:t>
            </a:r>
            <a:r>
              <a:rPr lang="sv-SE" sz="2400" dirty="0"/>
              <a:t/>
            </a:r>
            <a:br>
              <a:rPr lang="sv-SE" sz="2400" dirty="0"/>
            </a:br>
            <a:endParaRPr lang="sv-SE"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171304711"/>
      </p:ext>
    </p:extLst>
  </p:cSld>
  <p:clrMapOvr>
    <a:masterClrMapping/>
  </p:clrMapOvr>
  <mc:AlternateContent xmlns:mc="http://schemas.openxmlformats.org/markup-compatibility/2006" xmlns:p14="http://schemas.microsoft.com/office/powerpoint/2010/main">
    <mc:Choice Requires="p14">
      <p:transition spd="slow" p14:dur="2000" advTm="43405"/>
    </mc:Choice>
    <mc:Fallback xmlns="">
      <p:transition spd="slow" advTm="43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177" y="668630"/>
            <a:ext cx="6850800" cy="596700"/>
          </a:xfrm>
        </p:spPr>
        <p:txBody>
          <a:bodyPr>
            <a:normAutofit/>
          </a:bodyPr>
          <a:lstStyle/>
          <a:p>
            <a:r>
              <a:rPr lang="sv-SE" sz="2400" dirty="0" err="1"/>
              <a:t>Embedded</a:t>
            </a:r>
            <a:r>
              <a:rPr lang="sv-SE" sz="2400" dirty="0"/>
              <a:t> </a:t>
            </a:r>
            <a:r>
              <a:rPr lang="sv-SE" sz="2400" dirty="0" err="1"/>
              <a:t>knowledge</a:t>
            </a:r>
            <a:endParaRPr lang="sv-SE" sz="2400" dirty="0"/>
          </a:p>
        </p:txBody>
      </p:sp>
      <p:sp>
        <p:nvSpPr>
          <p:cNvPr id="3" name="Content Placeholder 2"/>
          <p:cNvSpPr>
            <a:spLocks noGrp="1"/>
          </p:cNvSpPr>
          <p:nvPr>
            <p:ph idx="1"/>
          </p:nvPr>
        </p:nvSpPr>
        <p:spPr>
          <a:xfrm>
            <a:off x="761177" y="1265329"/>
            <a:ext cx="7725277" cy="3665067"/>
          </a:xfrm>
        </p:spPr>
        <p:txBody>
          <a:bodyPr>
            <a:normAutofit fontScale="85000" lnSpcReduction="10000"/>
          </a:bodyPr>
          <a:lstStyle/>
          <a:p>
            <a:r>
              <a:rPr lang="en-GB" sz="1900" dirty="0"/>
              <a:t>Embedded knowledge is knowledge that resides in entities, like physical objects, processes, routines, or structures </a:t>
            </a:r>
          </a:p>
          <a:p>
            <a:r>
              <a:rPr lang="en-GB" sz="1900" dirty="0"/>
              <a:t>As an example, consider a bread maker:</a:t>
            </a:r>
          </a:p>
          <a:p>
            <a:r>
              <a:rPr lang="en-GB" sz="1900" dirty="0"/>
              <a:t>A bread maker is a home appliance for making bread. The machine can be seen as embedding the prescriptive knowledge of how to make bread; it embeds a recipe, a method</a:t>
            </a:r>
          </a:p>
          <a:p>
            <a:r>
              <a:rPr lang="en-GB" sz="1900" dirty="0"/>
              <a:t>By studying the construction of the machine, someone can learn about the method/recipe of making bread, as well as the architecture of bread making machines in general </a:t>
            </a:r>
          </a:p>
          <a:p>
            <a:pPr>
              <a:buNone/>
            </a:pPr>
            <a:endParaRPr lang="sv-SE" sz="1500" dirty="0"/>
          </a:p>
          <a:p>
            <a:pPr>
              <a:buNone/>
            </a:pPr>
            <a:endParaRPr lang="sv-SE" sz="15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478712597"/>
      </p:ext>
    </p:extLst>
  </p:cSld>
  <p:clrMapOvr>
    <a:masterClrMapping/>
  </p:clrMapOvr>
  <mc:AlternateContent xmlns:mc="http://schemas.openxmlformats.org/markup-compatibility/2006" xmlns:p14="http://schemas.microsoft.com/office/powerpoint/2010/main">
    <mc:Choice Requires="p14">
      <p:transition spd="slow" p14:dur="2000" advTm="107380"/>
    </mc:Choice>
    <mc:Fallback xmlns="">
      <p:transition spd="slow" advTm="107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z="2400" dirty="0"/>
              <a:t>Additional knowledge forms</a:t>
            </a:r>
          </a:p>
        </p:txBody>
      </p:sp>
      <p:sp>
        <p:nvSpPr>
          <p:cNvPr id="3" name="Content Placeholder 2"/>
          <p:cNvSpPr>
            <a:spLocks noGrp="1"/>
          </p:cNvSpPr>
          <p:nvPr>
            <p:ph idx="1"/>
          </p:nvPr>
        </p:nvSpPr>
        <p:spPr/>
        <p:txBody>
          <a:bodyPr/>
          <a:lstStyle/>
          <a:p>
            <a:r>
              <a:rPr lang="sv-SE" sz="1600" dirty="0"/>
              <a:t>Procedural – Know-how </a:t>
            </a:r>
          </a:p>
          <a:p>
            <a:r>
              <a:rPr lang="sv-SE" sz="1600" dirty="0"/>
              <a:t>Causal – Know-why </a:t>
            </a:r>
          </a:p>
          <a:p>
            <a:r>
              <a:rPr lang="sv-SE" sz="1600" dirty="0"/>
              <a:t>Conditional – Know-when</a:t>
            </a:r>
          </a:p>
          <a:p>
            <a:r>
              <a:rPr lang="sv-SE" sz="1600" dirty="0"/>
              <a:t>Relational – Know-with</a:t>
            </a:r>
          </a:p>
          <a:p>
            <a:r>
              <a:rPr lang="sv-SE" sz="1600" dirty="0"/>
              <a:t>Declarative – Know-about</a:t>
            </a:r>
          </a:p>
          <a:p>
            <a:pPr marL="0" indent="0">
              <a:buNone/>
            </a:pPr>
            <a:endParaRPr lang="sv-SE" dirty="0"/>
          </a:p>
        </p:txBody>
      </p:sp>
      <p:sp>
        <p:nvSpPr>
          <p:cNvPr id="4" name="TextBox 3"/>
          <p:cNvSpPr txBox="1"/>
          <p:nvPr/>
        </p:nvSpPr>
        <p:spPr>
          <a:xfrm>
            <a:off x="792000" y="3757598"/>
            <a:ext cx="7855557" cy="992579"/>
          </a:xfrm>
          <a:prstGeom prst="rect">
            <a:avLst/>
          </a:prstGeom>
          <a:noFill/>
        </p:spPr>
        <p:txBody>
          <a:bodyPr wrap="square" rtlCol="0">
            <a:spAutoFit/>
          </a:bodyPr>
          <a:lstStyle/>
          <a:p>
            <a:r>
              <a:rPr lang="en-US" sz="1500" dirty="0"/>
              <a:t>[</a:t>
            </a:r>
            <a:r>
              <a:rPr lang="en-US" sz="1500" dirty="0" err="1"/>
              <a:t>Alavi</a:t>
            </a:r>
            <a:r>
              <a:rPr lang="en-US" sz="1500" dirty="0"/>
              <a:t>, M. and </a:t>
            </a:r>
            <a:r>
              <a:rPr lang="en-US" sz="1500" dirty="0" err="1"/>
              <a:t>Leidner</a:t>
            </a:r>
            <a:r>
              <a:rPr lang="en-US" sz="1500" dirty="0"/>
              <a:t>, D.E. (2001). Review: Knowledge management and knowledge management systems: Conceptual foundations and research issues. MIS Quarterly, 25, (1), 107-136.]</a:t>
            </a:r>
          </a:p>
          <a:p>
            <a:endParaRPr lang="en-US" sz="1500" dirty="0"/>
          </a:p>
          <a:p>
            <a:endParaRPr lang="sv-SE" sz="135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61013" y="4521577"/>
            <a:ext cx="457200" cy="457200"/>
          </a:xfrm>
          <a:prstGeom prst="rect">
            <a:avLst/>
          </a:prstGeom>
        </p:spPr>
      </p:pic>
    </p:spTree>
    <p:extLst>
      <p:ext uri="{BB962C8B-B14F-4D97-AF65-F5344CB8AC3E}">
        <p14:creationId xmlns:p14="http://schemas.microsoft.com/office/powerpoint/2010/main" val="3842254109"/>
      </p:ext>
    </p:extLst>
  </p:cSld>
  <p:clrMapOvr>
    <a:masterClrMapping/>
  </p:clrMapOvr>
  <mc:AlternateContent xmlns:mc="http://schemas.openxmlformats.org/markup-compatibility/2006" xmlns:p14="http://schemas.microsoft.com/office/powerpoint/2010/main">
    <mc:Choice Requires="p14">
      <p:transition spd="slow" p14:dur="2000" advTm="14197"/>
    </mc:Choice>
    <mc:Fallback xmlns="">
      <p:transition spd="slow" advTm="14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000" y="350132"/>
            <a:ext cx="6850800" cy="596700"/>
          </a:xfrm>
        </p:spPr>
        <p:txBody>
          <a:bodyPr/>
          <a:lstStyle/>
          <a:p>
            <a:r>
              <a:rPr lang="sv-SE" sz="2400" dirty="0"/>
              <a:t>Pragmatic </a:t>
            </a:r>
            <a:r>
              <a:rPr lang="sv-SE" sz="2400" dirty="0" smtClean="0"/>
              <a:t>approach to knowledge forms</a:t>
            </a:r>
            <a:endParaRPr lang="sv-SE" sz="2400" dirty="0"/>
          </a:p>
        </p:txBody>
      </p:sp>
      <p:sp>
        <p:nvSpPr>
          <p:cNvPr id="3" name="Content Placeholder 2"/>
          <p:cNvSpPr>
            <a:spLocks noGrp="1"/>
          </p:cNvSpPr>
          <p:nvPr>
            <p:ph idx="1"/>
          </p:nvPr>
        </p:nvSpPr>
        <p:spPr/>
        <p:txBody>
          <a:bodyPr/>
          <a:lstStyle/>
          <a:p>
            <a:r>
              <a:rPr lang="sv-SE" sz="1600" dirty="0"/>
              <a:t>Pragmantic </a:t>
            </a:r>
            <a:r>
              <a:rPr lang="sv-SE" sz="1600" dirty="0" smtClean="0"/>
              <a:t>approach – by specifying knowledge forms that are </a:t>
            </a:r>
            <a:r>
              <a:rPr lang="sv-SE" sz="1600" dirty="0"/>
              <a:t>useful for an </a:t>
            </a:r>
            <a:r>
              <a:rPr lang="sv-SE" sz="1600" dirty="0" smtClean="0"/>
              <a:t>organization. Examples of such knowledege forms could be:</a:t>
            </a:r>
            <a:endParaRPr lang="sv-SE" sz="1600" dirty="0"/>
          </a:p>
          <a:p>
            <a:pPr lvl="1"/>
            <a:r>
              <a:rPr lang="sv-SE" sz="1600" dirty="0"/>
              <a:t>Best practices</a:t>
            </a:r>
          </a:p>
          <a:p>
            <a:pPr lvl="1"/>
            <a:r>
              <a:rPr lang="sv-SE" sz="1600" dirty="0" smtClean="0"/>
              <a:t>Engineering </a:t>
            </a:r>
            <a:r>
              <a:rPr lang="sv-SE" sz="1600" dirty="0"/>
              <a:t>drawings</a:t>
            </a:r>
          </a:p>
          <a:p>
            <a:pPr lvl="1"/>
            <a:r>
              <a:rPr lang="sv-SE" sz="1600" dirty="0" smtClean="0"/>
              <a:t>…</a:t>
            </a:r>
            <a:endParaRPr lang="sv-SE" sz="1600" dirty="0"/>
          </a:p>
          <a:p>
            <a:pPr lvl="1"/>
            <a:endParaRPr lang="sv-SE" sz="1500" dirty="0"/>
          </a:p>
        </p:txBody>
      </p:sp>
      <p:sp>
        <p:nvSpPr>
          <p:cNvPr id="4" name="TextBox 3"/>
          <p:cNvSpPr txBox="1"/>
          <p:nvPr/>
        </p:nvSpPr>
        <p:spPr>
          <a:xfrm>
            <a:off x="792000" y="4019676"/>
            <a:ext cx="7878718" cy="992579"/>
          </a:xfrm>
          <a:prstGeom prst="rect">
            <a:avLst/>
          </a:prstGeom>
          <a:noFill/>
        </p:spPr>
        <p:txBody>
          <a:bodyPr wrap="square" rtlCol="0">
            <a:spAutoFit/>
          </a:bodyPr>
          <a:lstStyle/>
          <a:p>
            <a:r>
              <a:rPr lang="en-US" sz="1500" dirty="0"/>
              <a:t>[</a:t>
            </a:r>
            <a:r>
              <a:rPr lang="en-US" sz="1500" dirty="0" err="1"/>
              <a:t>Alavi</a:t>
            </a:r>
            <a:r>
              <a:rPr lang="en-US" sz="1500" dirty="0"/>
              <a:t>, M. and </a:t>
            </a:r>
            <a:r>
              <a:rPr lang="en-US" sz="1500" dirty="0" err="1"/>
              <a:t>Leidner</a:t>
            </a:r>
            <a:r>
              <a:rPr lang="en-US" sz="1500" dirty="0"/>
              <a:t>, D.E. (2001). Review: Knowledge management and knowledge management systems: Conceptual foundations and research issues. MIS Quarterly, 25, (1), 107-136.]</a:t>
            </a:r>
          </a:p>
          <a:p>
            <a:endParaRPr lang="en-US" sz="1500" dirty="0"/>
          </a:p>
          <a:p>
            <a:endParaRPr lang="sv-SE" sz="135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51038420"/>
      </p:ext>
    </p:extLst>
  </p:cSld>
  <p:clrMapOvr>
    <a:masterClrMapping/>
  </p:clrMapOvr>
  <mc:AlternateContent xmlns:mc="http://schemas.openxmlformats.org/markup-compatibility/2006" xmlns:p14="http://schemas.microsoft.com/office/powerpoint/2010/main">
    <mc:Choice Requires="p14">
      <p:transition spd="slow" p14:dur="2000" advTm="19300"/>
    </mc:Choice>
    <mc:Fallback xmlns="">
      <p:transition spd="slow" advTm="19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smtClean="0"/>
              <a:t>Knowledge forms</a:t>
            </a:r>
            <a:endParaRPr lang="sv-SE" sz="2400" dirty="0"/>
          </a:p>
        </p:txBody>
      </p:sp>
      <p:sp>
        <p:nvSpPr>
          <p:cNvPr id="3" name="Content Placeholder 2"/>
          <p:cNvSpPr>
            <a:spLocks noGrp="1"/>
          </p:cNvSpPr>
          <p:nvPr>
            <p:ph idx="1"/>
          </p:nvPr>
        </p:nvSpPr>
        <p:spPr>
          <a:xfrm>
            <a:off x="792000" y="1224234"/>
            <a:ext cx="7850912" cy="3943350"/>
          </a:xfrm>
        </p:spPr>
        <p:txBody>
          <a:bodyPr>
            <a:normAutofit/>
          </a:bodyPr>
          <a:lstStyle/>
          <a:p>
            <a:r>
              <a:rPr lang="sv-SE" sz="1600" dirty="0"/>
              <a:t>On a high level the challenges for all forms of knowledge are the same: To build a bridge between seekers and providers of the knowledge</a:t>
            </a:r>
          </a:p>
          <a:p>
            <a:r>
              <a:rPr lang="sv-SE" sz="1600" dirty="0"/>
              <a:t>However, on the practical level there exist several knowledge forms that are different, which need to managed differently</a:t>
            </a:r>
          </a:p>
          <a:p>
            <a:r>
              <a:rPr lang="sv-SE" sz="1600" dirty="0"/>
              <a:t>In this presentation, the different forms of knowledge will be presented and discussed, including what these differences may mean for an organization</a:t>
            </a:r>
          </a:p>
        </p:txBody>
      </p:sp>
      <p:sp>
        <p:nvSpPr>
          <p:cNvPr id="4" name="TextBox 3"/>
          <p:cNvSpPr txBox="1"/>
          <p:nvPr/>
        </p:nvSpPr>
        <p:spPr>
          <a:xfrm>
            <a:off x="4108053" y="4496816"/>
            <a:ext cx="3844144" cy="323165"/>
          </a:xfrm>
          <a:prstGeom prst="rect">
            <a:avLst/>
          </a:prstGeom>
          <a:noFill/>
        </p:spPr>
        <p:txBody>
          <a:bodyPr wrap="square" rtlCol="0">
            <a:spAutoFit/>
          </a:bodyPr>
          <a:lstStyle/>
          <a:p>
            <a:r>
              <a:rPr lang="sv-SE" sz="1500" dirty="0"/>
              <a:t>[</a:t>
            </a:r>
            <a:r>
              <a:rPr lang="sv-SE" sz="1500" dirty="0" err="1"/>
              <a:t>Frappaolo</a:t>
            </a:r>
            <a:r>
              <a:rPr lang="sv-SE" sz="1500" dirty="0"/>
              <a:t>: </a:t>
            </a:r>
            <a:r>
              <a:rPr lang="sv-SE" sz="1500" dirty="0" err="1"/>
              <a:t>Knowledge</a:t>
            </a:r>
            <a:r>
              <a:rPr lang="sv-SE" sz="1500" dirty="0"/>
              <a:t> Management, 2006]</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4904" y="4429799"/>
            <a:ext cx="457200" cy="457200"/>
          </a:xfrm>
          <a:prstGeom prst="rect">
            <a:avLst/>
          </a:prstGeom>
        </p:spPr>
      </p:pic>
    </p:spTree>
    <p:extLst>
      <p:ext uri="{BB962C8B-B14F-4D97-AF65-F5344CB8AC3E}">
        <p14:creationId xmlns:p14="http://schemas.microsoft.com/office/powerpoint/2010/main" val="865053234"/>
      </p:ext>
    </p:extLst>
  </p:cSld>
  <p:clrMapOvr>
    <a:masterClrMapping/>
  </p:clrMapOvr>
  <mc:AlternateContent xmlns:mc="http://schemas.openxmlformats.org/markup-compatibility/2006" xmlns:p14="http://schemas.microsoft.com/office/powerpoint/2010/main">
    <mc:Choice Requires="p14">
      <p:transition spd="slow" p14:dur="2000" advTm="43200"/>
    </mc:Choice>
    <mc:Fallback xmlns="">
      <p:transition spd="slow" advTm="4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a:t>Individual and collective knowledge</a:t>
            </a:r>
          </a:p>
        </p:txBody>
      </p:sp>
      <p:sp>
        <p:nvSpPr>
          <p:cNvPr id="3" name="Content Placeholder 2"/>
          <p:cNvSpPr>
            <a:spLocks noGrp="1"/>
          </p:cNvSpPr>
          <p:nvPr>
            <p:ph idx="1"/>
          </p:nvPr>
        </p:nvSpPr>
        <p:spPr/>
        <p:txBody>
          <a:bodyPr>
            <a:normAutofit/>
          </a:bodyPr>
          <a:lstStyle/>
          <a:p>
            <a:r>
              <a:rPr lang="sv-SE" sz="1600" dirty="0"/>
              <a:t>Individual knowledge – is knowledge created by and exists in the individual</a:t>
            </a:r>
          </a:p>
          <a:p>
            <a:r>
              <a:rPr lang="sv-SE" sz="1600" dirty="0"/>
              <a:t>Collective knowledge – is knowledge created by and inherent in the collective action of a group</a:t>
            </a:r>
          </a:p>
        </p:txBody>
      </p:sp>
      <p:sp>
        <p:nvSpPr>
          <p:cNvPr id="4" name="TextBox 3"/>
          <p:cNvSpPr txBox="1"/>
          <p:nvPr/>
        </p:nvSpPr>
        <p:spPr>
          <a:xfrm>
            <a:off x="792000" y="3735184"/>
            <a:ext cx="7845283" cy="992579"/>
          </a:xfrm>
          <a:prstGeom prst="rect">
            <a:avLst/>
          </a:prstGeom>
          <a:noFill/>
        </p:spPr>
        <p:txBody>
          <a:bodyPr wrap="square" rtlCol="0">
            <a:spAutoFit/>
          </a:bodyPr>
          <a:lstStyle/>
          <a:p>
            <a:r>
              <a:rPr lang="en-US" sz="1500" dirty="0"/>
              <a:t>[</a:t>
            </a:r>
            <a:r>
              <a:rPr lang="en-US" sz="1500" dirty="0" err="1"/>
              <a:t>Alavi</a:t>
            </a:r>
            <a:r>
              <a:rPr lang="en-US" sz="1500" dirty="0"/>
              <a:t>, M. and </a:t>
            </a:r>
            <a:r>
              <a:rPr lang="en-US" sz="1500" dirty="0" err="1"/>
              <a:t>Leidner</a:t>
            </a:r>
            <a:r>
              <a:rPr lang="en-US" sz="1500" dirty="0"/>
              <a:t>, D.E. (2001). Review: Knowledge management and knowledge management systems: Conceptual foundations and research issues. MIS Quarterly, 25, (1), 107-136.]</a:t>
            </a:r>
          </a:p>
          <a:p>
            <a:endParaRPr lang="en-US" sz="1500" dirty="0"/>
          </a:p>
          <a:p>
            <a:endParaRPr lang="sv-SE" sz="135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603467993"/>
      </p:ext>
    </p:extLst>
  </p:cSld>
  <p:clrMapOvr>
    <a:masterClrMapping/>
  </p:clrMapOvr>
  <mc:AlternateContent xmlns:mc="http://schemas.openxmlformats.org/markup-compatibility/2006" xmlns:p14="http://schemas.microsoft.com/office/powerpoint/2010/main">
    <mc:Choice Requires="p14">
      <p:transition spd="slow" p14:dur="2000" advTm="28891"/>
    </mc:Choice>
    <mc:Fallback xmlns="">
      <p:transition spd="slow" advTm="28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sv-SE" dirty="0" smtClean="0"/>
              <a:t>Organizational memory</a:t>
            </a:r>
            <a:endParaRPr lang="sv-S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1875" y="4524375"/>
            <a:ext cx="457200" cy="457200"/>
          </a:xfrm>
          <a:prstGeom prst="rect">
            <a:avLst/>
          </a:prstGeom>
        </p:spPr>
      </p:pic>
    </p:spTree>
    <p:extLst>
      <p:ext uri="{BB962C8B-B14F-4D97-AF65-F5344CB8AC3E}">
        <p14:creationId xmlns:p14="http://schemas.microsoft.com/office/powerpoint/2010/main" val="266799283"/>
      </p:ext>
    </p:extLst>
  </p:cSld>
  <p:clrMapOvr>
    <a:masterClrMapping/>
  </p:clrMapOvr>
  <mc:AlternateContent xmlns:mc="http://schemas.openxmlformats.org/markup-compatibility/2006" xmlns:p14="http://schemas.microsoft.com/office/powerpoint/2010/main">
    <mc:Choice Requires="p14">
      <p:transition spd="slow" p14:dur="2000" advTm="16302"/>
    </mc:Choice>
    <mc:Fallback xmlns="">
      <p:transition spd="slow" advTm="16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075" y="115060"/>
            <a:ext cx="6850800" cy="596700"/>
          </a:xfrm>
        </p:spPr>
        <p:txBody>
          <a:bodyPr>
            <a:normAutofit fontScale="90000"/>
          </a:bodyPr>
          <a:lstStyle/>
          <a:p>
            <a:r>
              <a:rPr lang="sv-SE" sz="2700" dirty="0"/>
              <a:t> </a:t>
            </a:r>
            <a:br>
              <a:rPr lang="sv-SE" sz="2700" dirty="0"/>
            </a:br>
            <a:r>
              <a:rPr lang="sv-SE" sz="2700" dirty="0" smtClean="0"/>
              <a:t>Organizational </a:t>
            </a:r>
            <a:r>
              <a:rPr lang="sv-SE" sz="2700" dirty="0"/>
              <a:t>memory </a:t>
            </a:r>
          </a:p>
        </p:txBody>
      </p:sp>
      <p:sp>
        <p:nvSpPr>
          <p:cNvPr id="3" name="Content Placeholder 2"/>
          <p:cNvSpPr>
            <a:spLocks noGrp="1"/>
          </p:cNvSpPr>
          <p:nvPr>
            <p:ph idx="1"/>
          </p:nvPr>
        </p:nvSpPr>
        <p:spPr>
          <a:xfrm>
            <a:off x="633145" y="1249787"/>
            <a:ext cx="7834580" cy="2305071"/>
          </a:xfrm>
        </p:spPr>
        <p:txBody>
          <a:bodyPr>
            <a:normAutofit/>
          </a:bodyPr>
          <a:lstStyle/>
          <a:p>
            <a:r>
              <a:rPr lang="sv-SE" sz="1600" dirty="0" smtClean="0"/>
              <a:t>An Organizational Memory </a:t>
            </a:r>
            <a:r>
              <a:rPr lang="sv-SE" sz="1600" dirty="0"/>
              <a:t>(OM</a:t>
            </a:r>
            <a:r>
              <a:rPr lang="sv-SE" sz="1600" dirty="0" smtClean="0"/>
              <a:t>) is …</a:t>
            </a:r>
            <a:endParaRPr lang="sv-SE" sz="1600" dirty="0"/>
          </a:p>
          <a:p>
            <a:pPr lvl="1"/>
            <a:r>
              <a:rPr lang="sv-SE" sz="1600" dirty="0"/>
              <a:t>”stored information of the organisation’s past” (Walsh and Ungson, 1991) </a:t>
            </a:r>
          </a:p>
          <a:p>
            <a:pPr lvl="1"/>
            <a:r>
              <a:rPr lang="sv-SE" sz="1600" dirty="0" smtClean="0"/>
              <a:t>”a </a:t>
            </a:r>
            <a:r>
              <a:rPr lang="sv-SE" sz="1600" dirty="0"/>
              <a:t>persistent record not dependent on the tight coupling between sender and receiver” (Stein, 1995)</a:t>
            </a:r>
          </a:p>
          <a:p>
            <a:endParaRPr lang="sv-SE" sz="2475" dirty="0"/>
          </a:p>
          <a:p>
            <a:pPr lvl="1"/>
            <a:endParaRPr lang="sv-SE" dirty="0" smtClean="0"/>
          </a:p>
          <a:p>
            <a:pPr lvl="1">
              <a:buNone/>
            </a:pPr>
            <a:endParaRPr lang="sv-SE" dirty="0" smtClean="0"/>
          </a:p>
          <a:p>
            <a:pPr marL="0" indent="0">
              <a:buNone/>
            </a:pPr>
            <a:endParaRPr lang="sv-SE" sz="2325" dirty="0"/>
          </a:p>
          <a:p>
            <a:pPr marL="0" indent="0">
              <a:buNone/>
            </a:pPr>
            <a:endParaRPr lang="sv-SE" sz="2325" dirty="0" smtClean="0"/>
          </a:p>
          <a:p>
            <a:endParaRPr lang="sv-SE" sz="2325" dirty="0" err="1"/>
          </a:p>
          <a:p>
            <a:pPr lvl="1"/>
            <a:endParaRPr lang="sv-SE" dirty="0" smtClean="0"/>
          </a:p>
          <a:p>
            <a:pPr lvl="1">
              <a:buNone/>
            </a:pPr>
            <a:endParaRPr lang="sv-SE"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47646" y="4413557"/>
            <a:ext cx="457200" cy="457200"/>
          </a:xfrm>
          <a:prstGeom prst="rect">
            <a:avLst/>
          </a:prstGeom>
        </p:spPr>
      </p:pic>
      <p:sp>
        <p:nvSpPr>
          <p:cNvPr id="4" name="TextBox 3"/>
          <p:cNvSpPr txBox="1"/>
          <p:nvPr/>
        </p:nvSpPr>
        <p:spPr>
          <a:xfrm>
            <a:off x="754912" y="4062033"/>
            <a:ext cx="8152782" cy="738664"/>
          </a:xfrm>
          <a:prstGeom prst="rect">
            <a:avLst/>
          </a:prstGeom>
          <a:noFill/>
        </p:spPr>
        <p:txBody>
          <a:bodyPr wrap="square" rtlCol="0">
            <a:spAutoFit/>
          </a:bodyPr>
          <a:lstStyle/>
          <a:p>
            <a:r>
              <a:rPr lang="en-US" sz="1400" dirty="0"/>
              <a:t>[</a:t>
            </a:r>
            <a:r>
              <a:rPr lang="en-US" sz="1400" dirty="0" err="1"/>
              <a:t>Argote</a:t>
            </a:r>
            <a:r>
              <a:rPr lang="en-US" sz="1400" dirty="0"/>
              <a:t> L. (2013) Organizational Memory (Chapter 4), In: </a:t>
            </a:r>
            <a:r>
              <a:rPr lang="en-US" sz="1400" dirty="0" err="1"/>
              <a:t>Argote</a:t>
            </a:r>
            <a:r>
              <a:rPr lang="en-US" sz="1400" dirty="0"/>
              <a:t> L. Organizational Learning. Creating, Retaining and Transferring Knowledge, Springer]</a:t>
            </a:r>
            <a:endParaRPr lang="sv-SE" sz="1400" dirty="0"/>
          </a:p>
          <a:p>
            <a:endParaRPr lang="sv-SE" sz="1400" dirty="0"/>
          </a:p>
        </p:txBody>
      </p:sp>
    </p:spTree>
    <p:extLst>
      <p:ext uri="{BB962C8B-B14F-4D97-AF65-F5344CB8AC3E}">
        <p14:creationId xmlns:p14="http://schemas.microsoft.com/office/powerpoint/2010/main" val="2780258510"/>
      </p:ext>
    </p:extLst>
  </p:cSld>
  <p:clrMapOvr>
    <a:masterClrMapping/>
  </p:clrMapOvr>
  <mc:AlternateContent xmlns:mc="http://schemas.openxmlformats.org/markup-compatibility/2006" xmlns:p14="http://schemas.microsoft.com/office/powerpoint/2010/main">
    <mc:Choice Requires="p14">
      <p:transition spd="slow" p14:dur="2000" advTm="39841"/>
    </mc:Choice>
    <mc:Fallback xmlns="">
      <p:transition spd="slow" advTm="39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87119" y="138998"/>
            <a:ext cx="1674688" cy="1011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606175" y="1150706"/>
            <a:ext cx="8455632" cy="3975906"/>
          </a:xfrm>
        </p:spPr>
        <p:txBody>
          <a:bodyPr>
            <a:normAutofit/>
          </a:bodyPr>
          <a:lstStyle/>
          <a:p>
            <a:r>
              <a:rPr lang="sv-SE" sz="1700" dirty="0" smtClean="0"/>
              <a:t>There are different types of storage for OM: </a:t>
            </a:r>
          </a:p>
          <a:p>
            <a:pPr lvl="1"/>
            <a:r>
              <a:rPr lang="sv-SE" sz="1700" dirty="0" smtClean="0"/>
              <a:t>individuals,</a:t>
            </a:r>
          </a:p>
          <a:p>
            <a:pPr lvl="1"/>
            <a:r>
              <a:rPr lang="sv-SE" sz="1700" dirty="0" smtClean="0"/>
              <a:t>organisational structures and routines</a:t>
            </a:r>
          </a:p>
          <a:p>
            <a:pPr lvl="1"/>
            <a:r>
              <a:rPr lang="sv-SE" sz="1700" dirty="0" smtClean="0"/>
              <a:t>technology</a:t>
            </a:r>
          </a:p>
          <a:p>
            <a:pPr lvl="1"/>
            <a:r>
              <a:rPr lang="sv-SE" sz="1700" dirty="0" smtClean="0"/>
              <a:t>physical structures of the plants/offices (compare wasp colony/assembly lines),</a:t>
            </a:r>
          </a:p>
          <a:p>
            <a:pPr lvl="1"/>
            <a:r>
              <a:rPr lang="sv-SE" sz="1700" dirty="0" smtClean="0"/>
              <a:t>cultures and norms</a:t>
            </a:r>
          </a:p>
          <a:p>
            <a:pPr marL="457200" lvl="1" indent="0">
              <a:buNone/>
            </a:pPr>
            <a:endParaRPr lang="sv-SE" sz="1800" dirty="0"/>
          </a:p>
          <a:p>
            <a:pPr marL="342900" lvl="1" indent="0">
              <a:buNone/>
            </a:pPr>
            <a:endParaRPr lang="sv-SE" sz="1800" dirty="0"/>
          </a:p>
          <a:p>
            <a:endParaRPr lang="sv-SE" sz="2475" dirty="0"/>
          </a:p>
          <a:p>
            <a:pPr lvl="1"/>
            <a:endParaRPr lang="sv-SE" dirty="0" smtClean="0"/>
          </a:p>
          <a:p>
            <a:pPr lvl="1">
              <a:buNone/>
            </a:pPr>
            <a:endParaRPr lang="sv-SE" dirty="0" smtClean="0"/>
          </a:p>
          <a:p>
            <a:endParaRPr lang="sv-SE" sz="2325" dirty="0"/>
          </a:p>
          <a:p>
            <a:endParaRPr lang="sv-SE" sz="2325" dirty="0"/>
          </a:p>
          <a:p>
            <a:endParaRPr lang="sv-SE" sz="2325" dirty="0" err="1"/>
          </a:p>
          <a:p>
            <a:pPr lvl="1"/>
            <a:endParaRPr lang="sv-SE" dirty="0" smtClean="0"/>
          </a:p>
          <a:p>
            <a:pPr lvl="1">
              <a:buNone/>
            </a:pPr>
            <a:endParaRPr lang="sv-SE" dirty="0"/>
          </a:p>
        </p:txBody>
      </p:sp>
      <p:sp>
        <p:nvSpPr>
          <p:cNvPr id="5" name="Title 1"/>
          <p:cNvSpPr txBox="1">
            <a:spLocks/>
          </p:cNvSpPr>
          <p:nvPr/>
        </p:nvSpPr>
        <p:spPr>
          <a:xfrm>
            <a:off x="462337" y="327232"/>
            <a:ext cx="7505272" cy="857250"/>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v-SE" sz="2400" b="1" dirty="0" smtClean="0">
                <a:latin typeface="Verdana" pitchFamily="34" charset="0"/>
                <a:ea typeface="Verdana" pitchFamily="34" charset="0"/>
                <a:cs typeface="Verdana" pitchFamily="34" charset="0"/>
              </a:rPr>
              <a:t>Types of storage for organizational </a:t>
            </a:r>
            <a:r>
              <a:rPr lang="sv-SE" sz="2400" b="1" dirty="0">
                <a:latin typeface="Verdana" pitchFamily="34" charset="0"/>
                <a:ea typeface="Verdana" pitchFamily="34" charset="0"/>
                <a:cs typeface="Verdana" pitchFamily="34" charset="0"/>
              </a:rPr>
              <a:t>memory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4088" y="4565472"/>
            <a:ext cx="457200" cy="457200"/>
          </a:xfrm>
          <a:prstGeom prst="rect">
            <a:avLst/>
          </a:prstGeom>
        </p:spPr>
      </p:pic>
      <p:sp>
        <p:nvSpPr>
          <p:cNvPr id="7" name="TextBox 6"/>
          <p:cNvSpPr txBox="1"/>
          <p:nvPr/>
        </p:nvSpPr>
        <p:spPr>
          <a:xfrm>
            <a:off x="754912" y="4062033"/>
            <a:ext cx="8152782" cy="738664"/>
          </a:xfrm>
          <a:prstGeom prst="rect">
            <a:avLst/>
          </a:prstGeom>
          <a:noFill/>
        </p:spPr>
        <p:txBody>
          <a:bodyPr wrap="square" rtlCol="0">
            <a:spAutoFit/>
          </a:bodyPr>
          <a:lstStyle/>
          <a:p>
            <a:r>
              <a:rPr lang="en-US" sz="1400" dirty="0"/>
              <a:t>[</a:t>
            </a:r>
            <a:r>
              <a:rPr lang="en-US" sz="1400" dirty="0" err="1"/>
              <a:t>Argote</a:t>
            </a:r>
            <a:r>
              <a:rPr lang="en-US" sz="1400" dirty="0"/>
              <a:t> L. (2013) Organizational Memory (Chapter 4), In: </a:t>
            </a:r>
            <a:r>
              <a:rPr lang="en-US" sz="1400" dirty="0" err="1"/>
              <a:t>Argote</a:t>
            </a:r>
            <a:r>
              <a:rPr lang="en-US" sz="1400" dirty="0"/>
              <a:t> L. Organizational Learning. Creating, Retaining and Transferring Knowledge, Springer]</a:t>
            </a:r>
            <a:endParaRPr lang="sv-SE" sz="1400" dirty="0"/>
          </a:p>
          <a:p>
            <a:endParaRPr lang="sv-SE" sz="1400" dirty="0"/>
          </a:p>
        </p:txBody>
      </p:sp>
    </p:spTree>
    <p:extLst>
      <p:ext uri="{BB962C8B-B14F-4D97-AF65-F5344CB8AC3E}">
        <p14:creationId xmlns:p14="http://schemas.microsoft.com/office/powerpoint/2010/main" val="2592184627"/>
      </p:ext>
    </p:extLst>
  </p:cSld>
  <p:clrMapOvr>
    <a:masterClrMapping/>
  </p:clrMapOvr>
  <mc:AlternateContent xmlns:mc="http://schemas.openxmlformats.org/markup-compatibility/2006" xmlns:p14="http://schemas.microsoft.com/office/powerpoint/2010/main">
    <mc:Choice Requires="p14">
      <p:transition spd="slow" p14:dur="2000" advTm="75188"/>
    </mc:Choice>
    <mc:Fallback xmlns="">
      <p:transition spd="slow" advTm="75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387119" y="138998"/>
            <a:ext cx="1674688" cy="1011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554163" y="1230832"/>
            <a:ext cx="7814032" cy="4084011"/>
          </a:xfrm>
        </p:spPr>
        <p:txBody>
          <a:bodyPr>
            <a:noAutofit/>
          </a:bodyPr>
          <a:lstStyle/>
          <a:p>
            <a:r>
              <a:rPr lang="sv-SE" sz="1600" dirty="0"/>
              <a:t>Knowledge embodied in individuals (tacit knowledge):</a:t>
            </a:r>
          </a:p>
          <a:p>
            <a:pPr lvl="1"/>
            <a:r>
              <a:rPr lang="sv-SE" sz="1600" i="1" dirty="0"/>
              <a:t>Benefit: </a:t>
            </a:r>
            <a:r>
              <a:rPr lang="sv-SE" sz="1600" dirty="0"/>
              <a:t>Fast access to tacit knowledge</a:t>
            </a:r>
          </a:p>
          <a:p>
            <a:pPr lvl="1"/>
            <a:r>
              <a:rPr lang="sv-SE" sz="1600" i="1" dirty="0"/>
              <a:t>Drawback: </a:t>
            </a:r>
            <a:r>
              <a:rPr lang="sv-SE" sz="1600" dirty="0"/>
              <a:t>Risk of individuals protecting knowledge to gain benefits/power – prevent knowledge sharing</a:t>
            </a:r>
          </a:p>
          <a:p>
            <a:pPr lvl="1"/>
            <a:r>
              <a:rPr lang="sv-SE" sz="1600" i="1" dirty="0"/>
              <a:t>Drawback: </a:t>
            </a:r>
            <a:r>
              <a:rPr lang="sv-SE" sz="1600" dirty="0"/>
              <a:t>Knowledgable workers will be asked many questions and, thereby, be disturb them in their daily work </a:t>
            </a:r>
          </a:p>
          <a:p>
            <a:pPr lvl="1"/>
            <a:r>
              <a:rPr lang="sv-SE" sz="1600" i="1" dirty="0"/>
              <a:t>Drawback: </a:t>
            </a:r>
            <a:r>
              <a:rPr lang="sv-SE" sz="1600" dirty="0"/>
              <a:t>High turnover decrease productivity, especially for simpler tasks</a:t>
            </a:r>
          </a:p>
          <a:p>
            <a:pPr lvl="1"/>
            <a:r>
              <a:rPr lang="sv-SE" sz="1600" i="1" dirty="0"/>
              <a:t>Note, however: </a:t>
            </a:r>
            <a:r>
              <a:rPr lang="sv-SE" sz="1600" dirty="0"/>
              <a:t>High turnover among managers may not be a drawback since the knowledge base among managers will change. </a:t>
            </a:r>
          </a:p>
          <a:p>
            <a:pPr lvl="1"/>
            <a:r>
              <a:rPr lang="sv-SE" sz="1600" i="1" dirty="0"/>
              <a:t>Solution: </a:t>
            </a:r>
            <a:r>
              <a:rPr lang="sv-SE" sz="1600" dirty="0"/>
              <a:t>Move around employees to different groups, that is cross-functional teams, is an efficient way to transfer knowledge embedded in individuals</a:t>
            </a:r>
          </a:p>
        </p:txBody>
      </p:sp>
      <p:sp>
        <p:nvSpPr>
          <p:cNvPr id="6" name="Title 1"/>
          <p:cNvSpPr txBox="1">
            <a:spLocks/>
          </p:cNvSpPr>
          <p:nvPr/>
        </p:nvSpPr>
        <p:spPr>
          <a:xfrm>
            <a:off x="420598" y="482885"/>
            <a:ext cx="6172200" cy="857250"/>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v-SE" sz="2400" b="1" dirty="0" smtClean="0">
                <a:latin typeface="Verdana" panose="020B0604030504040204" pitchFamily="34" charset="0"/>
                <a:ea typeface="Verdana" panose="020B0604030504040204" pitchFamily="34" charset="0"/>
                <a:cs typeface="Verdana" panose="020B0604030504040204" pitchFamily="34" charset="0"/>
              </a:rPr>
              <a:t>Knowledge </a:t>
            </a:r>
            <a:r>
              <a:rPr lang="sv-SE" sz="2400" b="1" dirty="0">
                <a:latin typeface="Verdana" panose="020B0604030504040204" pitchFamily="34" charset="0"/>
                <a:ea typeface="Verdana" panose="020B0604030504040204" pitchFamily="34" charset="0"/>
                <a:cs typeface="Verdana" panose="020B0604030504040204" pitchFamily="34" charset="0"/>
              </a:rPr>
              <a:t>embodied in </a:t>
            </a:r>
            <a:r>
              <a:rPr lang="sv-SE" sz="2400" b="1" dirty="0" smtClean="0">
                <a:latin typeface="Verdana" panose="020B0604030504040204" pitchFamily="34" charset="0"/>
                <a:ea typeface="Verdana" panose="020B0604030504040204" pitchFamily="34" charset="0"/>
                <a:cs typeface="Verdana" panose="020B0604030504040204" pitchFamily="34" charset="0"/>
              </a:rPr>
              <a:t>individuals </a:t>
            </a:r>
            <a:endParaRPr lang="sv-SE" sz="2400" b="1" dirty="0">
              <a:latin typeface="Verdana" panose="020B0604030504040204" pitchFamily="34" charset="0"/>
              <a:ea typeface="Verdana" panose="020B0604030504040204" pitchFamily="34" charset="0"/>
              <a:cs typeface="Verdana" panose="020B060403050404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68194" y="4524375"/>
            <a:ext cx="457200" cy="457200"/>
          </a:xfrm>
          <a:prstGeom prst="rect">
            <a:avLst/>
          </a:prstGeom>
        </p:spPr>
      </p:pic>
      <p:sp>
        <p:nvSpPr>
          <p:cNvPr id="5" name="TextBox 4"/>
          <p:cNvSpPr txBox="1"/>
          <p:nvPr/>
        </p:nvSpPr>
        <p:spPr>
          <a:xfrm rot="16200000">
            <a:off x="6220519" y="2061570"/>
            <a:ext cx="5209752" cy="954107"/>
          </a:xfrm>
          <a:prstGeom prst="rect">
            <a:avLst/>
          </a:prstGeom>
          <a:noFill/>
        </p:spPr>
        <p:txBody>
          <a:bodyPr wrap="square" rtlCol="0">
            <a:spAutoFit/>
          </a:bodyPr>
          <a:lstStyle/>
          <a:p>
            <a:r>
              <a:rPr lang="en-US" sz="1400" dirty="0"/>
              <a:t>[</a:t>
            </a:r>
            <a:r>
              <a:rPr lang="en-US" sz="1400" dirty="0" err="1"/>
              <a:t>Argote</a:t>
            </a:r>
            <a:r>
              <a:rPr lang="en-US" sz="1400" dirty="0"/>
              <a:t> L. (2013) Organizational Memory (Chapter 4), In: </a:t>
            </a:r>
            <a:r>
              <a:rPr lang="en-US" sz="1400" dirty="0" err="1"/>
              <a:t>Argote</a:t>
            </a:r>
            <a:r>
              <a:rPr lang="en-US" sz="1400" dirty="0"/>
              <a:t> L. Organizational Learning. Creating, Retaining and Transferring Knowledge, Springer]</a:t>
            </a:r>
            <a:endParaRPr lang="sv-SE" sz="1400" dirty="0"/>
          </a:p>
          <a:p>
            <a:endParaRPr lang="sv-SE" sz="1400" dirty="0"/>
          </a:p>
        </p:txBody>
      </p:sp>
    </p:spTree>
    <p:extLst>
      <p:ext uri="{BB962C8B-B14F-4D97-AF65-F5344CB8AC3E}">
        <p14:creationId xmlns:p14="http://schemas.microsoft.com/office/powerpoint/2010/main" val="3624518998"/>
      </p:ext>
    </p:extLst>
  </p:cSld>
  <p:clrMapOvr>
    <a:masterClrMapping/>
  </p:clrMapOvr>
  <mc:AlternateContent xmlns:mc="http://schemas.openxmlformats.org/markup-compatibility/2006" xmlns:p14="http://schemas.microsoft.com/office/powerpoint/2010/main">
    <mc:Choice Requires="p14">
      <p:transition spd="slow" p14:dur="2000" advTm="150768"/>
    </mc:Choice>
    <mc:Fallback xmlns="">
      <p:transition spd="slow" advTm="15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87119" y="138998"/>
            <a:ext cx="1674688" cy="1011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692810" y="1147056"/>
            <a:ext cx="8122310" cy="3996444"/>
          </a:xfrm>
        </p:spPr>
        <p:txBody>
          <a:bodyPr>
            <a:normAutofit/>
          </a:bodyPr>
          <a:lstStyle/>
          <a:p>
            <a:r>
              <a:rPr lang="sv-SE" sz="1700" dirty="0" smtClean="0"/>
              <a:t>Knowledge </a:t>
            </a:r>
            <a:r>
              <a:rPr lang="sv-SE" sz="1700" dirty="0"/>
              <a:t>embedded in structures and </a:t>
            </a:r>
            <a:r>
              <a:rPr lang="sv-SE" sz="1700" dirty="0" smtClean="0"/>
              <a:t>routines (embedded knowledge):</a:t>
            </a:r>
            <a:endParaRPr lang="sv-SE" sz="1700" dirty="0"/>
          </a:p>
          <a:p>
            <a:pPr lvl="1"/>
            <a:r>
              <a:rPr lang="sv-SE" sz="1700" i="1" dirty="0"/>
              <a:t>Benefit: </a:t>
            </a:r>
            <a:r>
              <a:rPr lang="sv-SE" sz="1700" dirty="0"/>
              <a:t>Not dependent on high turnover</a:t>
            </a:r>
          </a:p>
          <a:p>
            <a:pPr lvl="1"/>
            <a:r>
              <a:rPr lang="sv-SE" sz="1700" i="1" dirty="0"/>
              <a:t>Drawback: </a:t>
            </a:r>
            <a:r>
              <a:rPr lang="sv-SE" sz="1700" dirty="0"/>
              <a:t>Risk that structure and routines are not approriate for the present organization</a:t>
            </a:r>
          </a:p>
          <a:p>
            <a:pPr lvl="1"/>
            <a:r>
              <a:rPr lang="sv-SE" sz="1700" i="1" dirty="0"/>
              <a:t>Drawback: </a:t>
            </a:r>
            <a:r>
              <a:rPr lang="sv-SE" sz="1700" dirty="0"/>
              <a:t>Can prevent change  </a:t>
            </a:r>
          </a:p>
          <a:p>
            <a:pPr lvl="1"/>
            <a:endParaRPr lang="sv-SE" dirty="0"/>
          </a:p>
          <a:p>
            <a:pPr lvl="1">
              <a:buNone/>
            </a:pPr>
            <a:endParaRPr lang="sv-SE" dirty="0" smtClean="0"/>
          </a:p>
          <a:p>
            <a:pPr lvl="1">
              <a:buNone/>
            </a:pPr>
            <a:endParaRPr lang="sv-SE" dirty="0"/>
          </a:p>
        </p:txBody>
      </p:sp>
      <p:sp>
        <p:nvSpPr>
          <p:cNvPr id="5" name="Title 1"/>
          <p:cNvSpPr txBox="1">
            <a:spLocks/>
          </p:cNvSpPr>
          <p:nvPr/>
        </p:nvSpPr>
        <p:spPr>
          <a:xfrm>
            <a:off x="692810" y="391199"/>
            <a:ext cx="7793644" cy="857250"/>
          </a:xfrm>
          <a:prstGeom prst="rect">
            <a:avLst/>
          </a:prstGeom>
        </p:spPr>
        <p:txBody>
          <a:bodyPr vert="horz" lIns="68580" tIns="34290" rIns="68580" bIns="34290" rtlCol="0" anchor="ct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sv-SE" sz="4600" dirty="0">
                <a:latin typeface="Verdana" panose="020B0604030504040204" pitchFamily="34" charset="0"/>
                <a:ea typeface="Verdana" panose="020B0604030504040204" pitchFamily="34" charset="0"/>
                <a:cs typeface="Verdana" panose="020B0604030504040204" pitchFamily="34" charset="0"/>
              </a:rPr>
              <a:t/>
            </a:r>
            <a:br>
              <a:rPr lang="sv-SE" sz="4600" dirty="0">
                <a:latin typeface="Verdana" panose="020B0604030504040204" pitchFamily="34" charset="0"/>
                <a:ea typeface="Verdana" panose="020B0604030504040204" pitchFamily="34" charset="0"/>
                <a:cs typeface="Verdana" panose="020B0604030504040204" pitchFamily="34" charset="0"/>
              </a:rPr>
            </a:br>
            <a:r>
              <a:rPr lang="sv-SE" sz="4600" b="1" dirty="0">
                <a:latin typeface="Verdana" panose="020B0604030504040204" pitchFamily="34" charset="0"/>
                <a:ea typeface="Verdana" panose="020B0604030504040204" pitchFamily="34" charset="0"/>
                <a:cs typeface="Verdana" panose="020B0604030504040204" pitchFamily="34" charset="0"/>
              </a:rPr>
              <a:t>Knowledge embedded in structures and routines</a:t>
            </a:r>
          </a:p>
          <a:p>
            <a:endParaRPr lang="sv-SE" sz="2700" dirty="0">
              <a:latin typeface="Verdana" pitchFamily="34" charset="0"/>
              <a:ea typeface="Verdana" pitchFamily="34" charset="0"/>
              <a:cs typeface="Verdana" pitchFamily="34" charset="0"/>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57920" y="4490814"/>
            <a:ext cx="457200" cy="457200"/>
          </a:xfrm>
          <a:prstGeom prst="rect">
            <a:avLst/>
          </a:prstGeom>
        </p:spPr>
      </p:pic>
      <p:sp>
        <p:nvSpPr>
          <p:cNvPr id="8" name="TextBox 7"/>
          <p:cNvSpPr txBox="1"/>
          <p:nvPr/>
        </p:nvSpPr>
        <p:spPr>
          <a:xfrm>
            <a:off x="754912" y="4062033"/>
            <a:ext cx="8152782" cy="738664"/>
          </a:xfrm>
          <a:prstGeom prst="rect">
            <a:avLst/>
          </a:prstGeom>
          <a:noFill/>
        </p:spPr>
        <p:txBody>
          <a:bodyPr wrap="square" rtlCol="0">
            <a:spAutoFit/>
          </a:bodyPr>
          <a:lstStyle/>
          <a:p>
            <a:r>
              <a:rPr lang="en-US" sz="1400" dirty="0"/>
              <a:t>[</a:t>
            </a:r>
            <a:r>
              <a:rPr lang="en-US" sz="1400" dirty="0" err="1"/>
              <a:t>Argote</a:t>
            </a:r>
            <a:r>
              <a:rPr lang="en-US" sz="1400" dirty="0"/>
              <a:t> L. (2013) Organizational Memory (Chapter 4), In: </a:t>
            </a:r>
            <a:r>
              <a:rPr lang="en-US" sz="1400" dirty="0" err="1"/>
              <a:t>Argote</a:t>
            </a:r>
            <a:r>
              <a:rPr lang="en-US" sz="1400" dirty="0"/>
              <a:t> L. Organizational Learning. Creating, Retaining and Transferring Knowledge, Springer]</a:t>
            </a:r>
            <a:endParaRPr lang="sv-SE" sz="1400" dirty="0"/>
          </a:p>
          <a:p>
            <a:endParaRPr lang="sv-SE" sz="1400" dirty="0"/>
          </a:p>
        </p:txBody>
      </p:sp>
    </p:spTree>
    <p:extLst>
      <p:ext uri="{BB962C8B-B14F-4D97-AF65-F5344CB8AC3E}">
        <p14:creationId xmlns:p14="http://schemas.microsoft.com/office/powerpoint/2010/main" val="831470488"/>
      </p:ext>
    </p:extLst>
  </p:cSld>
  <p:clrMapOvr>
    <a:masterClrMapping/>
  </p:clrMapOvr>
  <mc:AlternateContent xmlns:mc="http://schemas.openxmlformats.org/markup-compatibility/2006" xmlns:p14="http://schemas.microsoft.com/office/powerpoint/2010/main">
    <mc:Choice Requires="p14">
      <p:transition spd="slow" p14:dur="2000" advTm="65450"/>
    </mc:Choice>
    <mc:Fallback xmlns="">
      <p:transition spd="slow" advTm="6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175" y="1310378"/>
            <a:ext cx="7731197" cy="3996444"/>
          </a:xfrm>
        </p:spPr>
        <p:txBody>
          <a:bodyPr>
            <a:normAutofit/>
          </a:bodyPr>
          <a:lstStyle/>
          <a:p>
            <a:r>
              <a:rPr lang="sv-SE" sz="1600" dirty="0"/>
              <a:t>Knowledge embedded in </a:t>
            </a:r>
            <a:r>
              <a:rPr lang="sv-SE" sz="1600" dirty="0" smtClean="0"/>
              <a:t>technology:</a:t>
            </a:r>
            <a:endParaRPr lang="sv-SE" sz="1600" dirty="0"/>
          </a:p>
          <a:p>
            <a:pPr lvl="1"/>
            <a:r>
              <a:rPr lang="sv-SE" sz="1600" i="1" dirty="0"/>
              <a:t>Benefit: </a:t>
            </a:r>
            <a:r>
              <a:rPr lang="sv-SE" sz="1600" dirty="0"/>
              <a:t>Not dependent on high turnover </a:t>
            </a:r>
          </a:p>
          <a:p>
            <a:pPr lvl="1"/>
            <a:r>
              <a:rPr lang="sv-SE" sz="1600" i="1" dirty="0"/>
              <a:t>Drawback: </a:t>
            </a:r>
            <a:r>
              <a:rPr lang="sv-SE" sz="1600" dirty="0"/>
              <a:t>The knowledge in technology may not be fit for task (obsolete) </a:t>
            </a:r>
          </a:p>
          <a:p>
            <a:pPr lvl="1"/>
            <a:r>
              <a:rPr lang="sv-SE" sz="1600" i="1" dirty="0"/>
              <a:t>Drawback: </a:t>
            </a:r>
            <a:r>
              <a:rPr lang="sv-SE" sz="1600" dirty="0"/>
              <a:t>The knowledge can prevent change. For example, the technology for producing T-Ford prevented customization of cars </a:t>
            </a:r>
          </a:p>
          <a:p>
            <a:pPr marL="342900" lvl="1" indent="0">
              <a:buNone/>
            </a:pPr>
            <a:endParaRPr lang="sv-SE" sz="1875" dirty="0"/>
          </a:p>
          <a:p>
            <a:pPr lvl="1"/>
            <a:endParaRPr lang="sv-SE" dirty="0"/>
          </a:p>
          <a:p>
            <a:pPr lvl="1">
              <a:buNone/>
            </a:pPr>
            <a:endParaRPr lang="sv-SE" dirty="0" smtClean="0"/>
          </a:p>
          <a:p>
            <a:pPr lvl="1">
              <a:buNone/>
            </a:pPr>
            <a:endParaRPr lang="sv-SE" dirty="0"/>
          </a:p>
        </p:txBody>
      </p:sp>
      <p:sp>
        <p:nvSpPr>
          <p:cNvPr id="5" name="Title 1"/>
          <p:cNvSpPr txBox="1">
            <a:spLocks/>
          </p:cNvSpPr>
          <p:nvPr/>
        </p:nvSpPr>
        <p:spPr>
          <a:xfrm>
            <a:off x="827176" y="453128"/>
            <a:ext cx="7279133" cy="85725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sv-SE" sz="2400" dirty="0">
                <a:latin typeface="Calibri Light" panose="020F0302020204030204" pitchFamily="34" charset="0"/>
              </a:rPr>
              <a:t/>
            </a:r>
            <a:br>
              <a:rPr lang="sv-SE" sz="2400" dirty="0">
                <a:latin typeface="Calibri Light" panose="020F0302020204030204" pitchFamily="34" charset="0"/>
              </a:rPr>
            </a:br>
            <a:r>
              <a:rPr lang="sv-SE" sz="2400" b="1" dirty="0">
                <a:latin typeface="Verdana" panose="020B0604030504040204" pitchFamily="34" charset="0"/>
                <a:ea typeface="Verdana" panose="020B0604030504040204" pitchFamily="34" charset="0"/>
                <a:cs typeface="Verdana" panose="020B0604030504040204" pitchFamily="34" charset="0"/>
              </a:rPr>
              <a:t>Knowledge embedded in technology </a:t>
            </a:r>
          </a:p>
          <a:p>
            <a:pPr algn="l"/>
            <a:endParaRPr lang="sv-SE" sz="2400" b="1" dirty="0">
              <a:latin typeface="Verdana" panose="020B0604030504040204" pitchFamily="34" charset="0"/>
              <a:ea typeface="Verdana" panose="020B0604030504040204" pitchFamily="34" charset="0"/>
              <a:cs typeface="Verdana" panose="020B0604030504040204" pitchFamily="34" charset="0"/>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6823" y="4452456"/>
            <a:ext cx="457200" cy="457200"/>
          </a:xfrm>
          <a:prstGeom prst="rect">
            <a:avLst/>
          </a:prstGeom>
        </p:spPr>
      </p:pic>
      <p:sp>
        <p:nvSpPr>
          <p:cNvPr id="6" name="TextBox 5"/>
          <p:cNvSpPr txBox="1"/>
          <p:nvPr/>
        </p:nvSpPr>
        <p:spPr>
          <a:xfrm>
            <a:off x="754912" y="4062033"/>
            <a:ext cx="8152782" cy="738664"/>
          </a:xfrm>
          <a:prstGeom prst="rect">
            <a:avLst/>
          </a:prstGeom>
          <a:noFill/>
        </p:spPr>
        <p:txBody>
          <a:bodyPr wrap="square" rtlCol="0">
            <a:spAutoFit/>
          </a:bodyPr>
          <a:lstStyle/>
          <a:p>
            <a:r>
              <a:rPr lang="en-US" sz="1400" dirty="0"/>
              <a:t>[</a:t>
            </a:r>
            <a:r>
              <a:rPr lang="en-US" sz="1400" dirty="0" err="1"/>
              <a:t>Argote</a:t>
            </a:r>
            <a:r>
              <a:rPr lang="en-US" sz="1400" dirty="0"/>
              <a:t> L. (2013) Organizational Memory (Chapter 4), In: </a:t>
            </a:r>
            <a:r>
              <a:rPr lang="en-US" sz="1400" dirty="0" err="1"/>
              <a:t>Argote</a:t>
            </a:r>
            <a:r>
              <a:rPr lang="en-US" sz="1400" dirty="0"/>
              <a:t> L. Organizational Learning. Creating, Retaining and Transferring Knowledge, Springer]</a:t>
            </a:r>
            <a:endParaRPr lang="sv-SE" sz="1400" dirty="0"/>
          </a:p>
          <a:p>
            <a:endParaRPr lang="sv-SE" sz="1400" dirty="0"/>
          </a:p>
        </p:txBody>
      </p:sp>
    </p:spTree>
    <p:extLst>
      <p:ext uri="{BB962C8B-B14F-4D97-AF65-F5344CB8AC3E}">
        <p14:creationId xmlns:p14="http://schemas.microsoft.com/office/powerpoint/2010/main" val="2071540151"/>
      </p:ext>
    </p:extLst>
  </p:cSld>
  <p:clrMapOvr>
    <a:masterClrMapping/>
  </p:clrMapOvr>
  <mc:AlternateContent xmlns:mc="http://schemas.openxmlformats.org/markup-compatibility/2006" xmlns:p14="http://schemas.microsoft.com/office/powerpoint/2010/main">
    <mc:Choice Requires="p14">
      <p:transition spd="slow" p14:dur="2000" advTm="70841"/>
    </mc:Choice>
    <mc:Fallback xmlns="">
      <p:transition spd="slow" advTm="70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p:nvPr>
        </p:nvSpPr>
        <p:spPr>
          <a:prstGeom prst="rect">
            <a:avLst/>
          </a:prstGeom>
        </p:spPr>
        <p:txBody>
          <a:bodyPr vert="horz" lIns="68580" tIns="34290" rIns="68580" bIns="34290"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sv-SE" sz="2400" dirty="0">
                <a:latin typeface="Verdana" panose="020B0604030504040204" pitchFamily="34" charset="0"/>
                <a:ea typeface="Verdana" panose="020B0604030504040204" pitchFamily="34" charset="0"/>
                <a:cs typeface="Verdana" panose="020B0604030504040204" pitchFamily="34" charset="0"/>
              </a:rPr>
              <a:t>Transactive memory system </a:t>
            </a:r>
            <a:r>
              <a:rPr lang="sv-SE" sz="2400" dirty="0" smtClean="0">
                <a:latin typeface="Verdana" panose="020B0604030504040204" pitchFamily="34" charset="0"/>
                <a:ea typeface="Verdana" panose="020B0604030504040204" pitchFamily="34" charset="0"/>
                <a:cs typeface="Verdana" panose="020B0604030504040204" pitchFamily="34" charset="0"/>
              </a:rPr>
              <a:t>1(2)</a:t>
            </a:r>
            <a:endParaRPr lang="sv-SE" sz="24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791999" y="1473717"/>
            <a:ext cx="8012953" cy="3456384"/>
          </a:xfrm>
        </p:spPr>
        <p:txBody>
          <a:bodyPr>
            <a:normAutofit/>
          </a:bodyPr>
          <a:lstStyle/>
          <a:p>
            <a:r>
              <a:rPr lang="sv-SE" sz="1600" b="1" dirty="0" smtClean="0"/>
              <a:t>A </a:t>
            </a:r>
            <a:r>
              <a:rPr lang="sv-SE" sz="1600" b="1" dirty="0"/>
              <a:t>transctive memory system </a:t>
            </a:r>
            <a:r>
              <a:rPr lang="sv-SE" sz="1600" dirty="0" smtClean="0"/>
              <a:t>- is </a:t>
            </a:r>
            <a:r>
              <a:rPr lang="sv-SE" sz="1600" dirty="0"/>
              <a:t>a social system, such as a team or a group of people that are working together, and that will, after some time, acquire knowledge about:</a:t>
            </a:r>
          </a:p>
          <a:p>
            <a:pPr lvl="1"/>
            <a:r>
              <a:rPr lang="sv-SE" sz="1600" dirty="0"/>
              <a:t>who is good on what among the members of the team/group</a:t>
            </a:r>
          </a:p>
          <a:p>
            <a:pPr lvl="1"/>
            <a:r>
              <a:rPr lang="sv-SE" sz="1600" dirty="0"/>
              <a:t>how to coordinate and communicate effectively within the team/group, and </a:t>
            </a:r>
          </a:p>
          <a:p>
            <a:pPr lvl="1"/>
            <a:r>
              <a:rPr lang="sv-SE" sz="1600" dirty="0"/>
              <a:t>whom to trust. </a:t>
            </a:r>
          </a:p>
          <a:p>
            <a:pPr lvl="1"/>
            <a:endParaRPr lang="sv-SE" sz="1800" dirty="0"/>
          </a:p>
          <a:p>
            <a:pPr marL="0" indent="0">
              <a:buNone/>
            </a:pPr>
            <a:endParaRPr lang="sv-SE" sz="2475" dirty="0"/>
          </a:p>
          <a:p>
            <a:endParaRPr lang="sv-SE" sz="2475" dirty="0"/>
          </a:p>
          <a:p>
            <a:pPr lvl="1"/>
            <a:endParaRPr lang="sv-SE" dirty="0" smtClean="0"/>
          </a:p>
          <a:p>
            <a:pPr lvl="1">
              <a:buNone/>
            </a:pPr>
            <a:endParaRPr lang="sv-SE" dirty="0" smtClean="0"/>
          </a:p>
          <a:p>
            <a:endParaRPr lang="sv-SE" sz="2325" dirty="0"/>
          </a:p>
          <a:p>
            <a:endParaRPr lang="sv-SE" sz="2325" dirty="0"/>
          </a:p>
          <a:p>
            <a:endParaRPr lang="sv-SE" sz="2325" dirty="0" err="1"/>
          </a:p>
          <a:p>
            <a:pPr lvl="1"/>
            <a:endParaRPr lang="sv-SE" dirty="0" smtClean="0"/>
          </a:p>
          <a:p>
            <a:pPr lvl="1">
              <a:buNone/>
            </a:pPr>
            <a:endParaRPr lang="sv-SE"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5179" y="4472901"/>
            <a:ext cx="457200" cy="457200"/>
          </a:xfrm>
          <a:prstGeom prst="rect">
            <a:avLst/>
          </a:prstGeom>
        </p:spPr>
      </p:pic>
      <p:sp>
        <p:nvSpPr>
          <p:cNvPr id="6" name="TextBox 5"/>
          <p:cNvSpPr txBox="1"/>
          <p:nvPr/>
        </p:nvSpPr>
        <p:spPr>
          <a:xfrm>
            <a:off x="754912" y="4062033"/>
            <a:ext cx="8152782" cy="738664"/>
          </a:xfrm>
          <a:prstGeom prst="rect">
            <a:avLst/>
          </a:prstGeom>
          <a:noFill/>
        </p:spPr>
        <p:txBody>
          <a:bodyPr wrap="square" rtlCol="0">
            <a:spAutoFit/>
          </a:bodyPr>
          <a:lstStyle/>
          <a:p>
            <a:r>
              <a:rPr lang="en-US" sz="1400" dirty="0"/>
              <a:t>[</a:t>
            </a:r>
            <a:r>
              <a:rPr lang="en-US" sz="1400" dirty="0" err="1"/>
              <a:t>Argote</a:t>
            </a:r>
            <a:r>
              <a:rPr lang="en-US" sz="1400" dirty="0"/>
              <a:t> L. (2013) Organizational Memory (Chapter 4), In: </a:t>
            </a:r>
            <a:r>
              <a:rPr lang="en-US" sz="1400" dirty="0" err="1"/>
              <a:t>Argote</a:t>
            </a:r>
            <a:r>
              <a:rPr lang="en-US" sz="1400" dirty="0"/>
              <a:t> L. Organizational Learning. Creating, Retaining and Transferring Knowledge, Springer]</a:t>
            </a:r>
            <a:endParaRPr lang="sv-SE" sz="1400" dirty="0"/>
          </a:p>
          <a:p>
            <a:endParaRPr lang="sv-SE" sz="1400" dirty="0"/>
          </a:p>
        </p:txBody>
      </p:sp>
    </p:spTree>
    <p:extLst>
      <p:ext uri="{BB962C8B-B14F-4D97-AF65-F5344CB8AC3E}">
        <p14:creationId xmlns:p14="http://schemas.microsoft.com/office/powerpoint/2010/main" val="1728515276"/>
      </p:ext>
    </p:extLst>
  </p:cSld>
  <p:clrMapOvr>
    <a:masterClrMapping/>
  </p:clrMapOvr>
  <mc:AlternateContent xmlns:mc="http://schemas.openxmlformats.org/markup-compatibility/2006" xmlns:p14="http://schemas.microsoft.com/office/powerpoint/2010/main">
    <mc:Choice Requires="p14">
      <p:transition spd="slow" p14:dur="2000" advTm="46196"/>
    </mc:Choice>
    <mc:Fallback xmlns="">
      <p:transition spd="slow" advTm="46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p:nvPr>
        </p:nvSpPr>
        <p:spPr>
          <a:prstGeom prst="rect">
            <a:avLst/>
          </a:prstGeom>
        </p:spPr>
        <p:txBody>
          <a:bodyPr vert="horz" lIns="68580" tIns="34290" rIns="68580" bIns="34290"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sv-SE" sz="2400" dirty="0">
                <a:latin typeface="Verdana" panose="020B0604030504040204" pitchFamily="34" charset="0"/>
                <a:ea typeface="Verdana" panose="020B0604030504040204" pitchFamily="34" charset="0"/>
                <a:cs typeface="Verdana" panose="020B0604030504040204" pitchFamily="34" charset="0"/>
              </a:rPr>
              <a:t>Transactive memory system </a:t>
            </a:r>
            <a:r>
              <a:rPr lang="sv-SE" sz="2400" dirty="0" smtClean="0">
                <a:latin typeface="Verdana" panose="020B0604030504040204" pitchFamily="34" charset="0"/>
                <a:ea typeface="Verdana" panose="020B0604030504040204" pitchFamily="34" charset="0"/>
                <a:cs typeface="Verdana" panose="020B0604030504040204" pitchFamily="34" charset="0"/>
              </a:rPr>
              <a:t>2(2</a:t>
            </a:r>
            <a:r>
              <a:rPr lang="sv-SE" sz="2400" dirty="0">
                <a:latin typeface="Verdana" panose="020B0604030504040204" pitchFamily="34" charset="0"/>
                <a:ea typeface="Verdana" panose="020B0604030504040204" pitchFamily="34" charset="0"/>
                <a:cs typeface="Verdana" panose="020B0604030504040204" pitchFamily="34" charset="0"/>
              </a:rPr>
              <a:t>)</a:t>
            </a:r>
          </a:p>
        </p:txBody>
      </p:sp>
      <p:sp>
        <p:nvSpPr>
          <p:cNvPr id="3" name="Content Placeholder 2"/>
          <p:cNvSpPr>
            <a:spLocks noGrp="1"/>
          </p:cNvSpPr>
          <p:nvPr>
            <p:ph idx="1"/>
          </p:nvPr>
        </p:nvSpPr>
        <p:spPr>
          <a:xfrm>
            <a:off x="792000" y="1277214"/>
            <a:ext cx="7509520" cy="3705752"/>
          </a:xfrm>
        </p:spPr>
        <p:txBody>
          <a:bodyPr>
            <a:normAutofit fontScale="77500" lnSpcReduction="20000"/>
          </a:bodyPr>
          <a:lstStyle/>
          <a:p>
            <a:r>
              <a:rPr lang="sv-SE" sz="1800" dirty="0" smtClean="0"/>
              <a:t>The </a:t>
            </a:r>
            <a:r>
              <a:rPr lang="sv-SE" sz="1800" dirty="0"/>
              <a:t>benefit of </a:t>
            </a:r>
            <a:r>
              <a:rPr lang="sv-SE" sz="1800" dirty="0" smtClean="0"/>
              <a:t>a transactive system </a:t>
            </a:r>
            <a:r>
              <a:rPr lang="sv-SE" sz="1800" dirty="0"/>
              <a:t>is that it will give a member of a team/group a larger knowledge base than the knowledge she/he have as an individual </a:t>
            </a:r>
          </a:p>
          <a:p>
            <a:r>
              <a:rPr lang="sv-SE" sz="1800" dirty="0"/>
              <a:t>Team/group members will create common terms/concepts, habits and trust. This leads to specialization, and memory differentiation. And, this will improve the performance of the social system </a:t>
            </a:r>
          </a:p>
          <a:p>
            <a:r>
              <a:rPr lang="sv-SE" sz="1800" dirty="0"/>
              <a:t>A drawback of this systen is that if a member leave the team/group – the effectivness of social system’s performance will be reduced. Moreover, the member leaving the team/group will lose the larger knowledge base</a:t>
            </a:r>
          </a:p>
          <a:p>
            <a:pPr marL="0" indent="0">
              <a:buNone/>
            </a:pPr>
            <a:endParaRPr lang="sv-SE" sz="2475" dirty="0"/>
          </a:p>
          <a:p>
            <a:endParaRPr lang="sv-SE" sz="2475" dirty="0"/>
          </a:p>
          <a:p>
            <a:pPr lvl="1"/>
            <a:endParaRPr lang="sv-SE" dirty="0" smtClean="0"/>
          </a:p>
          <a:p>
            <a:pPr lvl="1">
              <a:buNone/>
            </a:pPr>
            <a:endParaRPr lang="sv-SE" dirty="0" smtClean="0"/>
          </a:p>
          <a:p>
            <a:endParaRPr lang="sv-SE" sz="2325" dirty="0"/>
          </a:p>
          <a:p>
            <a:endParaRPr lang="sv-SE" sz="2325" dirty="0"/>
          </a:p>
          <a:p>
            <a:endParaRPr lang="sv-SE" sz="2325" dirty="0" err="1"/>
          </a:p>
          <a:p>
            <a:pPr lvl="1"/>
            <a:endParaRPr lang="sv-SE" dirty="0" smtClean="0"/>
          </a:p>
          <a:p>
            <a:pPr lvl="1">
              <a:buNone/>
            </a:pPr>
            <a:endParaRPr lang="sv-S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23400" y="4395378"/>
            <a:ext cx="457200" cy="457200"/>
          </a:xfrm>
          <a:prstGeom prst="rect">
            <a:avLst/>
          </a:prstGeom>
        </p:spPr>
      </p:pic>
      <p:sp>
        <p:nvSpPr>
          <p:cNvPr id="8" name="TextBox 7"/>
          <p:cNvSpPr txBox="1"/>
          <p:nvPr/>
        </p:nvSpPr>
        <p:spPr>
          <a:xfrm rot="16200000">
            <a:off x="6220519" y="2061570"/>
            <a:ext cx="5209752" cy="954107"/>
          </a:xfrm>
          <a:prstGeom prst="rect">
            <a:avLst/>
          </a:prstGeom>
          <a:noFill/>
        </p:spPr>
        <p:txBody>
          <a:bodyPr wrap="square" rtlCol="0">
            <a:spAutoFit/>
          </a:bodyPr>
          <a:lstStyle/>
          <a:p>
            <a:r>
              <a:rPr lang="en-US" sz="1400" dirty="0"/>
              <a:t>[</a:t>
            </a:r>
            <a:r>
              <a:rPr lang="en-US" sz="1400" dirty="0" err="1"/>
              <a:t>Argote</a:t>
            </a:r>
            <a:r>
              <a:rPr lang="en-US" sz="1400" dirty="0"/>
              <a:t> L. (2013) Organizational Memory (Chapter 4), In: </a:t>
            </a:r>
            <a:r>
              <a:rPr lang="en-US" sz="1400" dirty="0" err="1"/>
              <a:t>Argote</a:t>
            </a:r>
            <a:r>
              <a:rPr lang="en-US" sz="1400" dirty="0"/>
              <a:t> L. Organizational Learning. Creating, Retaining and Transferring Knowledge, Springer]</a:t>
            </a:r>
            <a:endParaRPr lang="sv-SE" sz="1400" dirty="0"/>
          </a:p>
          <a:p>
            <a:endParaRPr lang="sv-SE" sz="1400" dirty="0"/>
          </a:p>
        </p:txBody>
      </p:sp>
    </p:spTree>
    <p:extLst>
      <p:ext uri="{BB962C8B-B14F-4D97-AF65-F5344CB8AC3E}">
        <p14:creationId xmlns:p14="http://schemas.microsoft.com/office/powerpoint/2010/main" val="1145360405"/>
      </p:ext>
    </p:extLst>
  </p:cSld>
  <p:clrMapOvr>
    <a:masterClrMapping/>
  </p:clrMapOvr>
  <mc:AlternateContent xmlns:mc="http://schemas.openxmlformats.org/markup-compatibility/2006" xmlns:p14="http://schemas.microsoft.com/office/powerpoint/2010/main">
    <mc:Choice Requires="p14">
      <p:transition spd="slow" p14:dur="2000" advTm="43810"/>
    </mc:Choice>
    <mc:Fallback xmlns="">
      <p:transition spd="slow" advTm="4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339" y="1283943"/>
            <a:ext cx="6850800" cy="3240432"/>
          </a:xfrm>
        </p:spPr>
        <p:txBody>
          <a:bodyPr/>
          <a:lstStyle/>
          <a:p>
            <a:pPr>
              <a:buNone/>
            </a:pPr>
            <a:r>
              <a:rPr lang="sv-SE" dirty="0" smtClean="0"/>
              <a:t>Knowledge Conversion/Transformation Processes</a:t>
            </a:r>
            <a:endParaRPr lang="sv-SE"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5178" y="4431908"/>
            <a:ext cx="457200" cy="457200"/>
          </a:xfrm>
          <a:prstGeom prst="rect">
            <a:avLst/>
          </a:prstGeom>
        </p:spPr>
      </p:pic>
    </p:spTree>
    <p:extLst>
      <p:ext uri="{BB962C8B-B14F-4D97-AF65-F5344CB8AC3E}">
        <p14:creationId xmlns:p14="http://schemas.microsoft.com/office/powerpoint/2010/main" val="58250789"/>
      </p:ext>
    </p:extLst>
  </p:cSld>
  <p:clrMapOvr>
    <a:masterClrMapping/>
  </p:clrMapOvr>
  <mc:AlternateContent xmlns:mc="http://schemas.openxmlformats.org/markup-compatibility/2006" xmlns:p14="http://schemas.microsoft.com/office/powerpoint/2010/main">
    <mc:Choice Requires="p14">
      <p:transition spd="slow" p14:dur="2000" advTm="16731"/>
    </mc:Choice>
    <mc:Fallback xmlns="">
      <p:transition spd="slow" advTm="16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a:t>Explicit knowledge</a:t>
            </a:r>
          </a:p>
        </p:txBody>
      </p:sp>
      <p:sp>
        <p:nvSpPr>
          <p:cNvPr id="3" name="Content Placeholder 2"/>
          <p:cNvSpPr>
            <a:spLocks noGrp="1"/>
          </p:cNvSpPr>
          <p:nvPr>
            <p:ph idx="1"/>
          </p:nvPr>
        </p:nvSpPr>
        <p:spPr>
          <a:xfrm>
            <a:off x="855673" y="1224234"/>
            <a:ext cx="7938898" cy="4299942"/>
          </a:xfrm>
        </p:spPr>
        <p:txBody>
          <a:bodyPr>
            <a:noAutofit/>
          </a:bodyPr>
          <a:lstStyle/>
          <a:p>
            <a:pPr marL="300038"/>
            <a:r>
              <a:rPr lang="sv-SE" sz="1600" dirty="0"/>
              <a:t>Explicit knowledge </a:t>
            </a:r>
            <a:r>
              <a:rPr lang="en-US" sz="1600" dirty="0"/>
              <a:t>is knowledge that can be </a:t>
            </a:r>
            <a:r>
              <a:rPr lang="en-US" sz="1600" dirty="0" smtClean="0"/>
              <a:t>articulated/verbalized/expressed/codified</a:t>
            </a:r>
            <a:endParaRPr lang="en-US" sz="1600" dirty="0"/>
          </a:p>
          <a:p>
            <a:pPr marL="300038"/>
            <a:r>
              <a:rPr lang="sv-SE" sz="1600" dirty="0"/>
              <a:t>Explicit knowledge</a:t>
            </a:r>
            <a:r>
              <a:rPr lang="sv-SE" sz="1600" dirty="0" smtClean="0"/>
              <a:t> </a:t>
            </a:r>
            <a:r>
              <a:rPr lang="sv-SE" sz="1600" dirty="0"/>
              <a:t>is easily transmitted between individuals</a:t>
            </a:r>
          </a:p>
          <a:p>
            <a:pPr marL="300038"/>
            <a:r>
              <a:rPr lang="sv-SE" sz="1600" dirty="0"/>
              <a:t>Explicit knowledge is often referred to as information (see Alavi&amp;Leidner, 2001)</a:t>
            </a:r>
          </a:p>
          <a:p>
            <a:pPr lvl="1">
              <a:buNone/>
            </a:pPr>
            <a:r>
              <a:rPr lang="sv-SE" sz="1500" dirty="0"/>
              <a:t>.</a:t>
            </a:r>
          </a:p>
          <a:p>
            <a:pPr lvl="1">
              <a:buNone/>
            </a:pPr>
            <a:r>
              <a:rPr lang="sv-SE" sz="1500" dirty="0"/>
              <a:t> </a:t>
            </a:r>
          </a:p>
        </p:txBody>
      </p:sp>
      <p:sp>
        <p:nvSpPr>
          <p:cNvPr id="5" name="TextBox 4"/>
          <p:cNvSpPr txBox="1"/>
          <p:nvPr/>
        </p:nvSpPr>
        <p:spPr>
          <a:xfrm>
            <a:off x="855673" y="3780703"/>
            <a:ext cx="8145554" cy="1223412"/>
          </a:xfrm>
          <a:prstGeom prst="rect">
            <a:avLst/>
          </a:prstGeom>
          <a:noFill/>
        </p:spPr>
        <p:txBody>
          <a:bodyPr wrap="square" rtlCol="0">
            <a:spAutoFit/>
          </a:bodyPr>
          <a:lstStyle/>
          <a:p>
            <a:r>
              <a:rPr lang="en-US" sz="1500" dirty="0"/>
              <a:t>[</a:t>
            </a:r>
            <a:r>
              <a:rPr lang="en-US" sz="1500" dirty="0" err="1"/>
              <a:t>Alavi</a:t>
            </a:r>
            <a:r>
              <a:rPr lang="en-US" sz="1500" dirty="0"/>
              <a:t>, M. and </a:t>
            </a:r>
            <a:r>
              <a:rPr lang="en-US" sz="1500" dirty="0" err="1"/>
              <a:t>Leidner</a:t>
            </a:r>
            <a:r>
              <a:rPr lang="en-US" sz="1500" dirty="0"/>
              <a:t>, D.E. (2001). Review: Knowledge management and knowledge management systems: Conceptual foundations and research issues. MIS Quarterly, 25, (1), 107-136.]</a:t>
            </a:r>
          </a:p>
          <a:p>
            <a:endParaRPr lang="en-US" sz="1500" dirty="0"/>
          </a:p>
          <a:p>
            <a:r>
              <a:rPr lang="en-US" sz="1500" dirty="0"/>
              <a:t>[</a:t>
            </a:r>
            <a:r>
              <a:rPr lang="sv-SE" sz="1500" dirty="0"/>
              <a:t>Frappaolo: Knowledge Management, 2006]</a:t>
            </a:r>
          </a:p>
          <a:p>
            <a:endParaRPr lang="sv-SE" sz="135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799932540"/>
      </p:ext>
    </p:extLst>
  </p:cSld>
  <p:clrMapOvr>
    <a:masterClrMapping/>
  </p:clrMapOvr>
  <mc:AlternateContent xmlns:mc="http://schemas.openxmlformats.org/markup-compatibility/2006" xmlns:p14="http://schemas.microsoft.com/office/powerpoint/2010/main">
    <mc:Choice Requires="p14">
      <p:transition spd="slow" p14:dur="2000" advTm="23246"/>
    </mc:Choice>
    <mc:Fallback xmlns="">
      <p:transition spd="slow" advTm="23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sv-SE" sz="2400" dirty="0"/>
              <a:t>Background to the SECI model</a:t>
            </a:r>
          </a:p>
        </p:txBody>
      </p:sp>
      <p:sp>
        <p:nvSpPr>
          <p:cNvPr id="3" name="Content Placeholder 2"/>
          <p:cNvSpPr>
            <a:spLocks noGrp="1"/>
          </p:cNvSpPr>
          <p:nvPr>
            <p:ph idx="1"/>
          </p:nvPr>
        </p:nvSpPr>
        <p:spPr>
          <a:xfrm>
            <a:off x="869450" y="1426183"/>
            <a:ext cx="7421794" cy="3394472"/>
          </a:xfrm>
        </p:spPr>
        <p:txBody>
          <a:bodyPr>
            <a:normAutofit/>
          </a:bodyPr>
          <a:lstStyle/>
          <a:p>
            <a:r>
              <a:rPr lang="en-US" sz="1600" dirty="0"/>
              <a:t>Many organizations have realized the importance of managing both tacit and explicit knowledge for their success</a:t>
            </a:r>
          </a:p>
          <a:p>
            <a:r>
              <a:rPr lang="en-US" sz="1600" dirty="0"/>
              <a:t>Organizations have also understood the importance of a continuous interaction, that is, interplay, between explicit and tacit knowledge within an organization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62711" y="4452456"/>
            <a:ext cx="457200" cy="457200"/>
          </a:xfrm>
          <a:prstGeom prst="rect">
            <a:avLst/>
          </a:prstGeom>
        </p:spPr>
      </p:pic>
    </p:spTree>
    <p:extLst>
      <p:ext uri="{BB962C8B-B14F-4D97-AF65-F5344CB8AC3E}">
        <p14:creationId xmlns:p14="http://schemas.microsoft.com/office/powerpoint/2010/main" val="3961202185"/>
      </p:ext>
    </p:extLst>
  </p:cSld>
  <p:clrMapOvr>
    <a:masterClrMapping/>
  </p:clrMapOvr>
  <mc:AlternateContent xmlns:mc="http://schemas.openxmlformats.org/markup-compatibility/2006" xmlns:p14="http://schemas.microsoft.com/office/powerpoint/2010/main">
    <mc:Choice Requires="p14">
      <p:transition spd="slow" p14:dur="2000" advTm="26203"/>
    </mc:Choice>
    <mc:Fallback xmlns="">
      <p:transition spd="slow" advTm="26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sv-SE" sz="2400" dirty="0"/>
              <a:t>SECI model</a:t>
            </a:r>
          </a:p>
        </p:txBody>
      </p:sp>
      <p:sp>
        <p:nvSpPr>
          <p:cNvPr id="3" name="Content Placeholder 2"/>
          <p:cNvSpPr>
            <a:spLocks noGrp="1"/>
          </p:cNvSpPr>
          <p:nvPr>
            <p:ph idx="1"/>
          </p:nvPr>
        </p:nvSpPr>
        <p:spPr>
          <a:xfrm>
            <a:off x="699532" y="1224234"/>
            <a:ext cx="8249258" cy="3240432"/>
          </a:xfrm>
        </p:spPr>
        <p:txBody>
          <a:bodyPr>
            <a:noAutofit/>
          </a:bodyPr>
          <a:lstStyle/>
          <a:p>
            <a:r>
              <a:rPr lang="en-US" sz="1600" dirty="0"/>
              <a:t>One of the most influential models in KM is the SECI </a:t>
            </a:r>
            <a:r>
              <a:rPr lang="en-US" sz="1600" dirty="0" smtClean="0"/>
              <a:t>model, by Nonaka (1991) </a:t>
            </a:r>
            <a:r>
              <a:rPr lang="en-US" sz="1600" dirty="0"/>
              <a:t>that describes knowledge conversion/transformation </a:t>
            </a:r>
            <a:r>
              <a:rPr lang="en-US" sz="1600" dirty="0" smtClean="0"/>
              <a:t>processes/pattern </a:t>
            </a:r>
            <a:r>
              <a:rPr lang="en-US" sz="1600" dirty="0"/>
              <a:t>and thereby also how knowledge is created</a:t>
            </a:r>
          </a:p>
          <a:p>
            <a:r>
              <a:rPr lang="en-US" sz="1600" dirty="0"/>
              <a:t>The SECI model emphasizes that organizational knowledge is created and developed through the dynamic and continuous interaction between explicit and tacit knowledge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96275" y="4370263"/>
            <a:ext cx="457200" cy="457200"/>
          </a:xfrm>
          <a:prstGeom prst="rect">
            <a:avLst/>
          </a:prstGeom>
        </p:spPr>
      </p:pic>
      <p:sp>
        <p:nvSpPr>
          <p:cNvPr id="6" name="TextBox 5"/>
          <p:cNvSpPr txBox="1"/>
          <p:nvPr/>
        </p:nvSpPr>
        <p:spPr>
          <a:xfrm>
            <a:off x="947871" y="4576267"/>
            <a:ext cx="8128009" cy="307777"/>
          </a:xfrm>
          <a:prstGeom prst="rect">
            <a:avLst/>
          </a:prstGeom>
          <a:noFill/>
        </p:spPr>
        <p:txBody>
          <a:bodyPr wrap="square" rtlCol="0">
            <a:spAutoFit/>
          </a:bodyPr>
          <a:lstStyle/>
          <a:p>
            <a:r>
              <a:rPr lang="en-US" sz="1400" dirty="0" smtClean="0"/>
              <a:t>[Nonaka</a:t>
            </a:r>
            <a:r>
              <a:rPr lang="en-US" sz="1400" dirty="0"/>
              <a:t>,  I  (1991) The  knowledge-creating  company, Harvard  Business  Review, Nov-Dec </a:t>
            </a:r>
            <a:r>
              <a:rPr lang="en-US" sz="1400" dirty="0" smtClean="0"/>
              <a:t>Issue]</a:t>
            </a:r>
            <a:endParaRPr lang="sv-SE" sz="1400" dirty="0"/>
          </a:p>
        </p:txBody>
      </p:sp>
    </p:spTree>
    <p:extLst>
      <p:ext uri="{BB962C8B-B14F-4D97-AF65-F5344CB8AC3E}">
        <p14:creationId xmlns:p14="http://schemas.microsoft.com/office/powerpoint/2010/main" val="2965138121"/>
      </p:ext>
    </p:extLst>
  </p:cSld>
  <p:clrMapOvr>
    <a:masterClrMapping/>
  </p:clrMapOvr>
  <mc:AlternateContent xmlns:mc="http://schemas.openxmlformats.org/markup-compatibility/2006" xmlns:p14="http://schemas.microsoft.com/office/powerpoint/2010/main">
    <mc:Choice Requires="p14">
      <p:transition spd="slow" p14:dur="2000" advTm="51937"/>
    </mc:Choice>
    <mc:Fallback xmlns="">
      <p:transition spd="slow" advTm="51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531" y="809667"/>
            <a:ext cx="6850800" cy="596700"/>
          </a:xfrm>
        </p:spPr>
        <p:txBody>
          <a:bodyPr>
            <a:normAutofit/>
          </a:bodyPr>
          <a:lstStyle/>
          <a:p>
            <a:pPr>
              <a:lnSpc>
                <a:spcPct val="80000"/>
              </a:lnSpc>
            </a:pPr>
            <a:r>
              <a:rPr lang="sv-SE" sz="2400" dirty="0"/>
              <a:t>SECI model</a:t>
            </a:r>
          </a:p>
        </p:txBody>
      </p:sp>
      <p:sp>
        <p:nvSpPr>
          <p:cNvPr id="3" name="Content Placeholder 2"/>
          <p:cNvSpPr>
            <a:spLocks noGrp="1"/>
          </p:cNvSpPr>
          <p:nvPr>
            <p:ph idx="1"/>
          </p:nvPr>
        </p:nvSpPr>
        <p:spPr>
          <a:xfrm>
            <a:off x="699531" y="1347524"/>
            <a:ext cx="8793789" cy="3240432"/>
          </a:xfrm>
        </p:spPr>
        <p:txBody>
          <a:bodyPr>
            <a:noAutofit/>
          </a:bodyPr>
          <a:lstStyle/>
          <a:p>
            <a:r>
              <a:rPr lang="en-US" sz="1600" dirty="0" smtClean="0"/>
              <a:t>The </a:t>
            </a:r>
            <a:r>
              <a:rPr lang="en-US" sz="1600" dirty="0"/>
              <a:t>model describes four </a:t>
            </a:r>
            <a:r>
              <a:rPr lang="en-US" sz="1600" dirty="0" smtClean="0"/>
              <a:t>processes/pattern </a:t>
            </a:r>
            <a:r>
              <a:rPr lang="en-US" sz="1600" dirty="0"/>
              <a:t>of </a:t>
            </a:r>
            <a:r>
              <a:rPr lang="en-US" sz="1600" dirty="0" smtClean="0"/>
              <a:t>knowledge conversion/transformation</a:t>
            </a:r>
            <a:r>
              <a:rPr lang="en-US" sz="1600" dirty="0"/>
              <a:t>: </a:t>
            </a:r>
          </a:p>
          <a:p>
            <a:pPr lvl="1"/>
            <a:r>
              <a:rPr lang="en-US" sz="1600" dirty="0" smtClean="0"/>
              <a:t>Socialization</a:t>
            </a:r>
            <a:r>
              <a:rPr lang="en-US" sz="1600" dirty="0"/>
              <a:t> </a:t>
            </a:r>
            <a:r>
              <a:rPr lang="en-US" sz="1600" dirty="0" smtClean="0"/>
              <a:t>(tacit to tacit knowledge conversion)</a:t>
            </a:r>
            <a:endParaRPr lang="en-US" sz="1600" dirty="0"/>
          </a:p>
          <a:p>
            <a:pPr lvl="1"/>
            <a:r>
              <a:rPr lang="en-US" sz="1600" dirty="0" smtClean="0"/>
              <a:t>Externalization, also called articulation, (tacit to explicit </a:t>
            </a:r>
            <a:r>
              <a:rPr lang="en-US" sz="1600" dirty="0"/>
              <a:t>knowledge </a:t>
            </a:r>
            <a:r>
              <a:rPr lang="en-US" sz="1600" dirty="0" smtClean="0"/>
              <a:t>conversion)</a:t>
            </a:r>
            <a:endParaRPr lang="en-US" sz="1600" dirty="0"/>
          </a:p>
          <a:p>
            <a:pPr lvl="1"/>
            <a:r>
              <a:rPr lang="en-US" sz="1600" dirty="0"/>
              <a:t>Combination </a:t>
            </a:r>
            <a:r>
              <a:rPr lang="en-US" sz="1600" dirty="0" smtClean="0"/>
              <a:t>(explicit to explicit </a:t>
            </a:r>
            <a:r>
              <a:rPr lang="en-US" sz="1600" dirty="0"/>
              <a:t>knowledge </a:t>
            </a:r>
            <a:r>
              <a:rPr lang="en-US" sz="1600" dirty="0" smtClean="0"/>
              <a:t>conversion)</a:t>
            </a:r>
            <a:endParaRPr lang="en-US" sz="1600" dirty="0"/>
          </a:p>
          <a:p>
            <a:pPr lvl="1"/>
            <a:r>
              <a:rPr lang="en-US" sz="1600" dirty="0" smtClean="0"/>
              <a:t>Internalization (explicit to tacit </a:t>
            </a:r>
            <a:r>
              <a:rPr lang="en-US" sz="1600" dirty="0"/>
              <a:t>knowledge </a:t>
            </a:r>
            <a:r>
              <a:rPr lang="en-US" sz="1600" dirty="0" smtClean="0"/>
              <a:t>conversion)</a:t>
            </a:r>
            <a:endParaRPr lang="sv-SE" sz="1600" dirty="0"/>
          </a:p>
        </p:txBody>
      </p:sp>
      <p:sp>
        <p:nvSpPr>
          <p:cNvPr id="6" name="TextBox 5"/>
          <p:cNvSpPr txBox="1"/>
          <p:nvPr/>
        </p:nvSpPr>
        <p:spPr>
          <a:xfrm>
            <a:off x="947871" y="4576267"/>
            <a:ext cx="8128009" cy="307777"/>
          </a:xfrm>
          <a:prstGeom prst="rect">
            <a:avLst/>
          </a:prstGeom>
          <a:noFill/>
        </p:spPr>
        <p:txBody>
          <a:bodyPr wrap="square" rtlCol="0">
            <a:spAutoFit/>
          </a:bodyPr>
          <a:lstStyle/>
          <a:p>
            <a:r>
              <a:rPr lang="en-US" sz="1400" dirty="0" smtClean="0"/>
              <a:t>[Nonaka</a:t>
            </a:r>
            <a:r>
              <a:rPr lang="en-US" sz="1400" dirty="0"/>
              <a:t>,  I  (1991) The  knowledge-creating  company, Harvard  Business  Review, Nov-Dec </a:t>
            </a:r>
            <a:r>
              <a:rPr lang="en-US" sz="1400" dirty="0" smtClean="0"/>
              <a:t>Issue]</a:t>
            </a:r>
            <a:endParaRPr lang="sv-SE" sz="1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109455242"/>
      </p:ext>
    </p:extLst>
  </p:cSld>
  <p:clrMapOvr>
    <a:masterClrMapping/>
  </p:clrMapOvr>
  <mc:AlternateContent xmlns:mc="http://schemas.openxmlformats.org/markup-compatibility/2006" xmlns:p14="http://schemas.microsoft.com/office/powerpoint/2010/main">
    <mc:Choice Requires="p14">
      <p:transition spd="slow" p14:dur="2000" advTm="41595"/>
    </mc:Choice>
    <mc:Fallback xmlns="">
      <p:transition spd="slow" advTm="41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7387119" y="138998"/>
            <a:ext cx="1674688" cy="1011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492893" y="320566"/>
            <a:ext cx="7726166" cy="857250"/>
          </a:xfrm>
        </p:spPr>
        <p:txBody>
          <a:bodyPr>
            <a:noAutofit/>
          </a:bodyPr>
          <a:lstStyle/>
          <a:p>
            <a:pPr>
              <a:lnSpc>
                <a:spcPct val="80000"/>
              </a:lnSpc>
            </a:pPr>
            <a:r>
              <a:rPr lang="en-US" sz="2400" dirty="0"/>
              <a:t>SECI model: Four </a:t>
            </a:r>
            <a:r>
              <a:rPr lang="en-US" sz="2400" dirty="0" smtClean="0"/>
              <a:t>Processes/Pattern </a:t>
            </a:r>
            <a:r>
              <a:rPr lang="en-US" sz="2400" dirty="0"/>
              <a:t>of Knowledge Conversion</a:t>
            </a:r>
            <a:endParaRPr lang="sv-SE" sz="2400" dirty="0"/>
          </a:p>
        </p:txBody>
      </p:sp>
      <p:sp>
        <p:nvSpPr>
          <p:cNvPr id="4" name="Rectangle 3"/>
          <p:cNvSpPr/>
          <p:nvPr/>
        </p:nvSpPr>
        <p:spPr>
          <a:xfrm>
            <a:off x="2249742" y="1437624"/>
            <a:ext cx="4482498" cy="32403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cxnSp>
        <p:nvCxnSpPr>
          <p:cNvPr id="6" name="Straight Connector 5"/>
          <p:cNvCxnSpPr>
            <a:stCxn id="4" idx="0"/>
            <a:endCxn id="4" idx="2"/>
          </p:cNvCxnSpPr>
          <p:nvPr/>
        </p:nvCxnSpPr>
        <p:spPr>
          <a:xfrm>
            <a:off x="4490991" y="1437624"/>
            <a:ext cx="0" cy="324036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a:stCxn id="4" idx="1"/>
            <a:endCxn id="4" idx="3"/>
          </p:cNvCxnSpPr>
          <p:nvPr/>
        </p:nvCxnSpPr>
        <p:spPr>
          <a:xfrm>
            <a:off x="2249742" y="3057804"/>
            <a:ext cx="4482498" cy="0"/>
          </a:xfrm>
          <a:prstGeom prst="line">
            <a:avLst/>
          </a:prstGeom>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5004048" y="1113588"/>
            <a:ext cx="1458162" cy="300082"/>
          </a:xfrm>
          <a:prstGeom prst="rect">
            <a:avLst/>
          </a:prstGeom>
          <a:noFill/>
        </p:spPr>
        <p:txBody>
          <a:bodyPr wrap="square" rtlCol="0">
            <a:spAutoFit/>
          </a:bodyPr>
          <a:lstStyle/>
          <a:p>
            <a:r>
              <a:rPr lang="sv-SE" sz="1350" dirty="0" err="1"/>
              <a:t>tacit</a:t>
            </a:r>
            <a:r>
              <a:rPr lang="sv-SE" sz="1350" dirty="0"/>
              <a:t> </a:t>
            </a:r>
            <a:r>
              <a:rPr lang="sv-SE" sz="1350" dirty="0" err="1"/>
              <a:t>knowledge</a:t>
            </a:r>
            <a:endParaRPr lang="sv-SE" sz="1350" dirty="0"/>
          </a:p>
        </p:txBody>
      </p:sp>
      <p:sp>
        <p:nvSpPr>
          <p:cNvPr id="15" name="TextBox 14"/>
          <p:cNvSpPr txBox="1"/>
          <p:nvPr/>
        </p:nvSpPr>
        <p:spPr>
          <a:xfrm rot="5400000">
            <a:off x="6411688" y="1804780"/>
            <a:ext cx="1134128" cy="507831"/>
          </a:xfrm>
          <a:prstGeom prst="rect">
            <a:avLst/>
          </a:prstGeom>
          <a:noFill/>
        </p:spPr>
        <p:txBody>
          <a:bodyPr wrap="square" rtlCol="0">
            <a:spAutoFit/>
          </a:bodyPr>
          <a:lstStyle/>
          <a:p>
            <a:r>
              <a:rPr lang="sv-SE" sz="1350" dirty="0"/>
              <a:t>explicit </a:t>
            </a:r>
            <a:r>
              <a:rPr lang="sv-SE" sz="1350" dirty="0" err="1"/>
              <a:t>knowledge</a:t>
            </a:r>
            <a:endParaRPr lang="sv-SE" sz="1350" dirty="0"/>
          </a:p>
        </p:txBody>
      </p:sp>
      <p:cxnSp>
        <p:nvCxnSpPr>
          <p:cNvPr id="17" name="Straight Connector 16"/>
          <p:cNvCxnSpPr/>
          <p:nvPr/>
        </p:nvCxnSpPr>
        <p:spPr>
          <a:xfrm>
            <a:off x="6246186" y="1221600"/>
            <a:ext cx="702078"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a:off x="6948264" y="1221600"/>
            <a:ext cx="0" cy="2160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rot="5400000">
            <a:off x="6525988" y="3694989"/>
            <a:ext cx="1134128" cy="507831"/>
          </a:xfrm>
          <a:prstGeom prst="rect">
            <a:avLst/>
          </a:prstGeom>
          <a:noFill/>
        </p:spPr>
        <p:txBody>
          <a:bodyPr wrap="square" rtlCol="0">
            <a:spAutoFit/>
          </a:bodyPr>
          <a:lstStyle/>
          <a:p>
            <a:r>
              <a:rPr lang="sv-SE" sz="1350" dirty="0"/>
              <a:t>explicit </a:t>
            </a:r>
            <a:r>
              <a:rPr lang="sv-SE" sz="1350" dirty="0" err="1"/>
              <a:t>knowledge</a:t>
            </a:r>
            <a:endParaRPr lang="sv-SE" sz="1350" dirty="0"/>
          </a:p>
        </p:txBody>
      </p:sp>
      <p:cxnSp>
        <p:nvCxnSpPr>
          <p:cNvPr id="23" name="Straight Connector 22"/>
          <p:cNvCxnSpPr/>
          <p:nvPr/>
        </p:nvCxnSpPr>
        <p:spPr>
          <a:xfrm>
            <a:off x="7002270" y="4353380"/>
            <a:ext cx="0" cy="486054"/>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6570222" y="4839434"/>
            <a:ext cx="432048" cy="0"/>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5058054" y="4725021"/>
            <a:ext cx="2106234" cy="300082"/>
          </a:xfrm>
          <a:prstGeom prst="rect">
            <a:avLst/>
          </a:prstGeom>
          <a:noFill/>
        </p:spPr>
        <p:txBody>
          <a:bodyPr wrap="square" rtlCol="0">
            <a:spAutoFit/>
          </a:bodyPr>
          <a:lstStyle/>
          <a:p>
            <a:r>
              <a:rPr lang="sv-SE" sz="1350" dirty="0"/>
              <a:t>explicit </a:t>
            </a:r>
            <a:r>
              <a:rPr lang="sv-SE" sz="1350" dirty="0" err="1"/>
              <a:t>knowledge</a:t>
            </a:r>
            <a:endParaRPr lang="sv-SE" sz="1350" dirty="0"/>
          </a:p>
        </p:txBody>
      </p:sp>
      <p:sp>
        <p:nvSpPr>
          <p:cNvPr id="28" name="TextBox 27"/>
          <p:cNvSpPr txBox="1"/>
          <p:nvPr/>
        </p:nvSpPr>
        <p:spPr>
          <a:xfrm>
            <a:off x="2519772" y="4731990"/>
            <a:ext cx="2106234" cy="300082"/>
          </a:xfrm>
          <a:prstGeom prst="rect">
            <a:avLst/>
          </a:prstGeom>
          <a:noFill/>
        </p:spPr>
        <p:txBody>
          <a:bodyPr wrap="square" rtlCol="0">
            <a:spAutoFit/>
          </a:bodyPr>
          <a:lstStyle/>
          <a:p>
            <a:r>
              <a:rPr lang="sv-SE" sz="1350" dirty="0"/>
              <a:t>explicit </a:t>
            </a:r>
            <a:r>
              <a:rPr lang="sv-SE" sz="1350" dirty="0" err="1"/>
              <a:t>knowledge</a:t>
            </a:r>
            <a:endParaRPr lang="sv-SE" sz="1350" dirty="0"/>
          </a:p>
        </p:txBody>
      </p:sp>
      <p:cxnSp>
        <p:nvCxnSpPr>
          <p:cNvPr id="30" name="Straight Connector 29"/>
          <p:cNvCxnSpPr/>
          <p:nvPr/>
        </p:nvCxnSpPr>
        <p:spPr>
          <a:xfrm flipH="1">
            <a:off x="1979712" y="4894008"/>
            <a:ext cx="432048" cy="0"/>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flipV="1">
            <a:off x="1979712" y="4560497"/>
            <a:ext cx="0" cy="32403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5" name="TextBox 34"/>
          <p:cNvSpPr txBox="1"/>
          <p:nvPr/>
        </p:nvSpPr>
        <p:spPr>
          <a:xfrm>
            <a:off x="2897814" y="1106619"/>
            <a:ext cx="1458162" cy="300082"/>
          </a:xfrm>
          <a:prstGeom prst="rect">
            <a:avLst/>
          </a:prstGeom>
          <a:noFill/>
        </p:spPr>
        <p:txBody>
          <a:bodyPr wrap="square" rtlCol="0">
            <a:spAutoFit/>
          </a:bodyPr>
          <a:lstStyle/>
          <a:p>
            <a:r>
              <a:rPr lang="sv-SE" sz="1350" dirty="0" err="1"/>
              <a:t>tacit</a:t>
            </a:r>
            <a:r>
              <a:rPr lang="sv-SE" sz="1350" dirty="0"/>
              <a:t> </a:t>
            </a:r>
            <a:r>
              <a:rPr lang="sv-SE" sz="1350" dirty="0" err="1"/>
              <a:t>knowledge</a:t>
            </a:r>
            <a:endParaRPr lang="sv-SE" sz="1350" dirty="0"/>
          </a:p>
        </p:txBody>
      </p:sp>
      <p:sp>
        <p:nvSpPr>
          <p:cNvPr id="36" name="TextBox 35"/>
          <p:cNvSpPr txBox="1"/>
          <p:nvPr/>
        </p:nvSpPr>
        <p:spPr>
          <a:xfrm rot="5400000">
            <a:off x="1346373" y="2116913"/>
            <a:ext cx="1103356" cy="507831"/>
          </a:xfrm>
          <a:prstGeom prst="rect">
            <a:avLst/>
          </a:prstGeom>
          <a:noFill/>
        </p:spPr>
        <p:txBody>
          <a:bodyPr wrap="square" rtlCol="0">
            <a:spAutoFit/>
          </a:bodyPr>
          <a:lstStyle/>
          <a:p>
            <a:r>
              <a:rPr lang="sv-SE" sz="1350" dirty="0" err="1"/>
              <a:t>tacit</a:t>
            </a:r>
            <a:r>
              <a:rPr lang="sv-SE" sz="1350" dirty="0"/>
              <a:t> </a:t>
            </a:r>
            <a:r>
              <a:rPr lang="sv-SE" sz="1350" dirty="0" err="1"/>
              <a:t>knowledge</a:t>
            </a:r>
            <a:endParaRPr lang="sv-SE" sz="1350" dirty="0"/>
          </a:p>
        </p:txBody>
      </p:sp>
      <p:sp>
        <p:nvSpPr>
          <p:cNvPr id="37" name="TextBox 36"/>
          <p:cNvSpPr txBox="1"/>
          <p:nvPr/>
        </p:nvSpPr>
        <p:spPr>
          <a:xfrm rot="5400000">
            <a:off x="1445479" y="3800005"/>
            <a:ext cx="1013156" cy="507831"/>
          </a:xfrm>
          <a:prstGeom prst="rect">
            <a:avLst/>
          </a:prstGeom>
          <a:noFill/>
        </p:spPr>
        <p:txBody>
          <a:bodyPr wrap="square" rtlCol="0">
            <a:spAutoFit/>
          </a:bodyPr>
          <a:lstStyle/>
          <a:p>
            <a:r>
              <a:rPr lang="sv-SE" sz="1350" dirty="0" err="1"/>
              <a:t>tacit</a:t>
            </a:r>
            <a:r>
              <a:rPr lang="sv-SE" sz="1350" dirty="0"/>
              <a:t> </a:t>
            </a:r>
            <a:r>
              <a:rPr lang="sv-SE" sz="1350" dirty="0" err="1"/>
              <a:t>knowledge</a:t>
            </a:r>
            <a:endParaRPr lang="sv-SE" sz="1350" dirty="0"/>
          </a:p>
        </p:txBody>
      </p:sp>
      <p:cxnSp>
        <p:nvCxnSpPr>
          <p:cNvPr id="39" name="Straight Arrow Connector 38"/>
          <p:cNvCxnSpPr/>
          <p:nvPr/>
        </p:nvCxnSpPr>
        <p:spPr>
          <a:xfrm>
            <a:off x="1979712" y="1221600"/>
            <a:ext cx="756084"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a:off x="1979712" y="1221600"/>
            <a:ext cx="0" cy="378042"/>
          </a:xfrm>
          <a:prstGeom prst="line">
            <a:avLst/>
          </a:prstGeom>
        </p:spPr>
        <p:style>
          <a:lnRef idx="1">
            <a:schemeClr val="dk1"/>
          </a:lnRef>
          <a:fillRef idx="0">
            <a:schemeClr val="dk1"/>
          </a:fillRef>
          <a:effectRef idx="0">
            <a:schemeClr val="dk1"/>
          </a:effectRef>
          <a:fontRef idx="minor">
            <a:schemeClr val="tx1"/>
          </a:fontRef>
        </p:style>
      </p:cxnSp>
      <p:sp>
        <p:nvSpPr>
          <p:cNvPr id="42" name="TextBox 41"/>
          <p:cNvSpPr txBox="1"/>
          <p:nvPr/>
        </p:nvSpPr>
        <p:spPr>
          <a:xfrm>
            <a:off x="4680012" y="1569590"/>
            <a:ext cx="1728192" cy="369332"/>
          </a:xfrm>
          <a:prstGeom prst="rect">
            <a:avLst/>
          </a:prstGeom>
          <a:noFill/>
        </p:spPr>
        <p:txBody>
          <a:bodyPr wrap="square" rtlCol="0">
            <a:spAutoFit/>
          </a:bodyPr>
          <a:lstStyle/>
          <a:p>
            <a:r>
              <a:rPr lang="sv-SE" dirty="0"/>
              <a:t>Externalization</a:t>
            </a:r>
          </a:p>
        </p:txBody>
      </p:sp>
      <p:sp>
        <p:nvSpPr>
          <p:cNvPr id="43" name="TextBox 42"/>
          <p:cNvSpPr txBox="1"/>
          <p:nvPr/>
        </p:nvSpPr>
        <p:spPr>
          <a:xfrm>
            <a:off x="2519772" y="1564017"/>
            <a:ext cx="1728192" cy="369332"/>
          </a:xfrm>
          <a:prstGeom prst="rect">
            <a:avLst/>
          </a:prstGeom>
          <a:noFill/>
        </p:spPr>
        <p:txBody>
          <a:bodyPr wrap="square" rtlCol="0">
            <a:spAutoFit/>
          </a:bodyPr>
          <a:lstStyle/>
          <a:p>
            <a:r>
              <a:rPr lang="sv-SE" dirty="0"/>
              <a:t>Socialization</a:t>
            </a:r>
          </a:p>
        </p:txBody>
      </p:sp>
      <p:sp>
        <p:nvSpPr>
          <p:cNvPr id="44" name="TextBox 43"/>
          <p:cNvSpPr txBox="1"/>
          <p:nvPr/>
        </p:nvSpPr>
        <p:spPr>
          <a:xfrm>
            <a:off x="2519772" y="3197609"/>
            <a:ext cx="1728192" cy="369332"/>
          </a:xfrm>
          <a:prstGeom prst="rect">
            <a:avLst/>
          </a:prstGeom>
          <a:noFill/>
        </p:spPr>
        <p:txBody>
          <a:bodyPr wrap="square" rtlCol="0">
            <a:spAutoFit/>
          </a:bodyPr>
          <a:lstStyle/>
          <a:p>
            <a:r>
              <a:rPr lang="sv-SE" dirty="0"/>
              <a:t>Internalization</a:t>
            </a:r>
          </a:p>
        </p:txBody>
      </p:sp>
      <p:sp>
        <p:nvSpPr>
          <p:cNvPr id="45" name="TextBox 44"/>
          <p:cNvSpPr txBox="1"/>
          <p:nvPr/>
        </p:nvSpPr>
        <p:spPr>
          <a:xfrm>
            <a:off x="4734018" y="3183629"/>
            <a:ext cx="1728192" cy="369332"/>
          </a:xfrm>
          <a:prstGeom prst="rect">
            <a:avLst/>
          </a:prstGeom>
          <a:noFill/>
        </p:spPr>
        <p:txBody>
          <a:bodyPr wrap="square" rtlCol="0">
            <a:spAutoFit/>
          </a:bodyPr>
          <a:lstStyle/>
          <a:p>
            <a:r>
              <a:rPr lang="sv-SE" dirty="0"/>
              <a:t>Combination</a:t>
            </a:r>
          </a:p>
        </p:txBody>
      </p:sp>
      <p:sp>
        <p:nvSpPr>
          <p:cNvPr id="50" name="TextBox 49"/>
          <p:cNvSpPr txBox="1"/>
          <p:nvPr/>
        </p:nvSpPr>
        <p:spPr>
          <a:xfrm>
            <a:off x="2519772" y="2031691"/>
            <a:ext cx="1890210" cy="1015663"/>
          </a:xfrm>
          <a:prstGeom prst="rect">
            <a:avLst/>
          </a:prstGeom>
          <a:noFill/>
        </p:spPr>
        <p:txBody>
          <a:bodyPr wrap="square" rtlCol="0">
            <a:spAutoFit/>
          </a:bodyPr>
          <a:lstStyle/>
          <a:p>
            <a:r>
              <a:rPr lang="sv-SE" sz="1200" i="1" dirty="0"/>
              <a:t>Sharing experiences, observing, imitating, shadowing, face-to-face interaction, carry out apprenticeship</a:t>
            </a:r>
          </a:p>
        </p:txBody>
      </p:sp>
      <p:sp>
        <p:nvSpPr>
          <p:cNvPr id="51" name="TextBox 50"/>
          <p:cNvSpPr txBox="1"/>
          <p:nvPr/>
        </p:nvSpPr>
        <p:spPr>
          <a:xfrm>
            <a:off x="4734018" y="3730701"/>
            <a:ext cx="1890210" cy="830997"/>
          </a:xfrm>
          <a:prstGeom prst="rect">
            <a:avLst/>
          </a:prstGeom>
          <a:noFill/>
        </p:spPr>
        <p:txBody>
          <a:bodyPr wrap="square" rtlCol="0">
            <a:spAutoFit/>
          </a:bodyPr>
          <a:lstStyle/>
          <a:p>
            <a:r>
              <a:rPr lang="sv-SE" sz="1200" i="1" dirty="0"/>
              <a:t>Sorting, adding, categorizing, merging, re-classifying, </a:t>
            </a:r>
            <a:r>
              <a:rPr lang="sv-SE" sz="1200" i="1" dirty="0" smtClean="0"/>
              <a:t>synthesizing (e.g. </a:t>
            </a:r>
            <a:r>
              <a:rPr lang="sv-SE" sz="1200" i="1" smtClean="0"/>
              <a:t>literature survey) </a:t>
            </a:r>
            <a:endParaRPr lang="sv-SE" sz="1200" i="1" dirty="0"/>
          </a:p>
        </p:txBody>
      </p:sp>
      <p:sp>
        <p:nvSpPr>
          <p:cNvPr id="52" name="TextBox 51"/>
          <p:cNvSpPr txBox="1"/>
          <p:nvPr/>
        </p:nvSpPr>
        <p:spPr>
          <a:xfrm>
            <a:off x="2519772" y="3730701"/>
            <a:ext cx="1890210" cy="830997"/>
          </a:xfrm>
          <a:prstGeom prst="rect">
            <a:avLst/>
          </a:prstGeom>
          <a:noFill/>
        </p:spPr>
        <p:txBody>
          <a:bodyPr wrap="square" rtlCol="0">
            <a:spAutoFit/>
          </a:bodyPr>
          <a:lstStyle/>
          <a:p>
            <a:r>
              <a:rPr lang="sv-SE" sz="1200" i="1" dirty="0"/>
              <a:t>Applying codjfied knowledge, reflecting from reading, </a:t>
            </a:r>
            <a:r>
              <a:rPr lang="sv-SE" sz="1200" i="1" dirty="0" smtClean="0"/>
              <a:t>discussing the explicit knowledge </a:t>
            </a:r>
            <a:endParaRPr lang="sv-SE" sz="1200" i="1" dirty="0"/>
          </a:p>
        </p:txBody>
      </p:sp>
      <p:sp>
        <p:nvSpPr>
          <p:cNvPr id="53" name="TextBox 52"/>
          <p:cNvSpPr txBox="1"/>
          <p:nvPr/>
        </p:nvSpPr>
        <p:spPr>
          <a:xfrm>
            <a:off x="4626006" y="2031691"/>
            <a:ext cx="1890210" cy="1200329"/>
          </a:xfrm>
          <a:prstGeom prst="rect">
            <a:avLst/>
          </a:prstGeom>
          <a:noFill/>
        </p:spPr>
        <p:txBody>
          <a:bodyPr wrap="square" rtlCol="0">
            <a:spAutoFit/>
          </a:bodyPr>
          <a:lstStyle/>
          <a:p>
            <a:r>
              <a:rPr lang="sv-SE" sz="1200" i="1" dirty="0"/>
              <a:t>Modeling, creating metaphores and analogies, writing it down, articulating best practices and lesson learned</a:t>
            </a:r>
          </a:p>
          <a:p>
            <a:endParaRPr lang="sv-SE" sz="1200" i="1" dirty="0"/>
          </a:p>
        </p:txBody>
      </p:sp>
      <p:sp>
        <p:nvSpPr>
          <p:cNvPr id="55" name="Curved Left Arrow 54"/>
          <p:cNvSpPr/>
          <p:nvPr/>
        </p:nvSpPr>
        <p:spPr>
          <a:xfrm>
            <a:off x="4355976" y="2922505"/>
            <a:ext cx="594066" cy="43204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solidFill>
                <a:schemeClr val="tx1"/>
              </a:solidFill>
            </a:endParaRPr>
          </a:p>
        </p:txBody>
      </p:sp>
      <p:sp>
        <p:nvSpPr>
          <p:cNvPr id="57" name="Curved Left Arrow 56"/>
          <p:cNvSpPr/>
          <p:nvPr/>
        </p:nvSpPr>
        <p:spPr>
          <a:xfrm rot="11452213">
            <a:off x="4181963" y="2675411"/>
            <a:ext cx="365015" cy="48026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5838" y="4461961"/>
            <a:ext cx="457200" cy="457200"/>
          </a:xfrm>
          <a:prstGeom prst="rect">
            <a:avLst/>
          </a:prstGeom>
        </p:spPr>
      </p:pic>
    </p:spTree>
    <p:extLst>
      <p:ext uri="{BB962C8B-B14F-4D97-AF65-F5344CB8AC3E}">
        <p14:creationId xmlns:p14="http://schemas.microsoft.com/office/powerpoint/2010/main" val="1027777039"/>
      </p:ext>
    </p:extLst>
  </p:cSld>
  <p:clrMapOvr>
    <a:masterClrMapping/>
  </p:clrMapOvr>
  <mc:AlternateContent xmlns:mc="http://schemas.openxmlformats.org/markup-compatibility/2006" xmlns:p14="http://schemas.microsoft.com/office/powerpoint/2010/main">
    <mc:Choice Requires="p14">
      <p:transition spd="slow" p14:dur="2000" advTm="157767"/>
    </mc:Choice>
    <mc:Fallback xmlns="">
      <p:transition spd="slow" advTm="157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87119" y="138998"/>
            <a:ext cx="1674688" cy="1011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624082" y="1258564"/>
            <a:ext cx="8437725" cy="4149221"/>
          </a:xfrm>
        </p:spPr>
        <p:txBody>
          <a:bodyPr>
            <a:normAutofit/>
          </a:bodyPr>
          <a:lstStyle/>
          <a:p>
            <a:r>
              <a:rPr lang="sv-SE" sz="1600" b="1" dirty="0"/>
              <a:t>Socialization</a:t>
            </a:r>
            <a:r>
              <a:rPr lang="sv-SE" sz="1600" dirty="0"/>
              <a:t> – tacit to tacit transfer from one person to another. </a:t>
            </a:r>
            <a:r>
              <a:rPr lang="en-US" sz="1600" dirty="0"/>
              <a:t>It involves capturing knowledge by walking around and through direct interaction. Important is transfer of experiences and mental models</a:t>
            </a:r>
            <a:endParaRPr lang="sv-SE" sz="1600" dirty="0"/>
          </a:p>
          <a:p>
            <a:r>
              <a:rPr lang="sv-SE" sz="1600" b="1" dirty="0"/>
              <a:t>Externalization</a:t>
            </a:r>
            <a:r>
              <a:rPr lang="sv-SE" sz="1600" dirty="0"/>
              <a:t> - tacit to explicit transfer.  Include translating and articulating tacit knowledge to explict (sometimes called implicit knowledge)</a:t>
            </a:r>
          </a:p>
          <a:p>
            <a:r>
              <a:rPr lang="sv-SE" sz="1600" b="1" dirty="0"/>
              <a:t>Combination</a:t>
            </a:r>
            <a:r>
              <a:rPr lang="sv-SE" sz="1600" dirty="0"/>
              <a:t> – explicit to explicit transfer. Include categorization, aggregation, and editing to make the knowledge more usable</a:t>
            </a:r>
          </a:p>
          <a:p>
            <a:r>
              <a:rPr lang="sv-SE" sz="1600" b="1" dirty="0"/>
              <a:t>Internalization </a:t>
            </a:r>
            <a:r>
              <a:rPr lang="sv-SE" sz="1600" dirty="0"/>
              <a:t>– explicit to tacit transfer. In this way knowledge is made actionable</a:t>
            </a:r>
          </a:p>
          <a:p>
            <a:endParaRPr lang="sv-SE" sz="1500" dirty="0"/>
          </a:p>
        </p:txBody>
      </p:sp>
      <p:sp>
        <p:nvSpPr>
          <p:cNvPr id="4" name="Title 1"/>
          <p:cNvSpPr>
            <a:spLocks noGrp="1"/>
          </p:cNvSpPr>
          <p:nvPr>
            <p:ph type="title"/>
          </p:nvPr>
        </p:nvSpPr>
        <p:spPr>
          <a:xfrm>
            <a:off x="624082" y="293456"/>
            <a:ext cx="8166225" cy="857250"/>
          </a:xfrm>
        </p:spPr>
        <p:txBody>
          <a:bodyPr>
            <a:noAutofit/>
          </a:bodyPr>
          <a:lstStyle/>
          <a:p>
            <a:r>
              <a:rPr lang="en-US" sz="2400" dirty="0"/>
              <a:t>SECI model: Four Processes of Knowledge Conversion</a:t>
            </a:r>
            <a:endParaRPr lang="sv-SE" sz="24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42162" y="4478615"/>
            <a:ext cx="457200" cy="457200"/>
          </a:xfrm>
          <a:prstGeom prst="rect">
            <a:avLst/>
          </a:prstGeom>
        </p:spPr>
      </p:pic>
    </p:spTree>
    <p:extLst>
      <p:ext uri="{BB962C8B-B14F-4D97-AF65-F5344CB8AC3E}">
        <p14:creationId xmlns:p14="http://schemas.microsoft.com/office/powerpoint/2010/main" val="1641843342"/>
      </p:ext>
    </p:extLst>
  </p:cSld>
  <p:clrMapOvr>
    <a:masterClrMapping/>
  </p:clrMapOvr>
  <mc:AlternateContent xmlns:mc="http://schemas.openxmlformats.org/markup-compatibility/2006" xmlns:p14="http://schemas.microsoft.com/office/powerpoint/2010/main">
    <mc:Choice Requires="p14">
      <p:transition spd="slow" p14:dur="2000" advTm="94124"/>
    </mc:Choice>
    <mc:Fallback xmlns="">
      <p:transition spd="slow" advTm="94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709" y="1333714"/>
            <a:ext cx="7267575" cy="3693858"/>
          </a:xfrm>
        </p:spPr>
        <p:txBody>
          <a:bodyPr>
            <a:normAutofit/>
          </a:bodyPr>
          <a:lstStyle/>
          <a:p>
            <a:r>
              <a:rPr lang="sv-SE" sz="1600" dirty="0" smtClean="0"/>
              <a:t>The </a:t>
            </a:r>
            <a:r>
              <a:rPr lang="sv-SE" sz="1600" b="1" dirty="0" smtClean="0"/>
              <a:t>major creation of knowledge </a:t>
            </a:r>
            <a:r>
              <a:rPr lang="sv-SE" sz="1600" dirty="0" smtClean="0"/>
              <a:t>in an organization are, according to Nonaka (1991), done during:</a:t>
            </a:r>
          </a:p>
          <a:p>
            <a:pPr lvl="1"/>
            <a:r>
              <a:rPr lang="sv-SE" sz="1600" dirty="0" smtClean="0"/>
              <a:t>tacit to explicit conversion (</a:t>
            </a:r>
            <a:r>
              <a:rPr lang="sv-SE" sz="1600" dirty="0"/>
              <a:t>externalization)</a:t>
            </a:r>
          </a:p>
          <a:p>
            <a:pPr lvl="1"/>
            <a:r>
              <a:rPr lang="sv-SE" sz="1600" dirty="0"/>
              <a:t>explicit to tacit conversion (internalization)</a:t>
            </a:r>
          </a:p>
          <a:p>
            <a:r>
              <a:rPr lang="sv-SE" sz="1600" dirty="0" smtClean="0"/>
              <a:t>While there are </a:t>
            </a:r>
            <a:r>
              <a:rPr lang="sv-SE" sz="1600" b="1" dirty="0" smtClean="0"/>
              <a:t>limited knowledge is created </a:t>
            </a:r>
            <a:r>
              <a:rPr lang="sv-SE" sz="1600" dirty="0" smtClean="0"/>
              <a:t>during:</a:t>
            </a:r>
          </a:p>
          <a:p>
            <a:pPr lvl="1"/>
            <a:r>
              <a:rPr lang="sv-SE" sz="1600" dirty="0"/>
              <a:t>t</a:t>
            </a:r>
            <a:r>
              <a:rPr lang="sv-SE" sz="1600" dirty="0" smtClean="0"/>
              <a:t>acit to tacit conversion (</a:t>
            </a:r>
            <a:r>
              <a:rPr lang="sv-SE" sz="1600" dirty="0"/>
              <a:t>socialization)</a:t>
            </a:r>
          </a:p>
          <a:p>
            <a:pPr lvl="1"/>
            <a:r>
              <a:rPr lang="sv-SE" sz="1600" dirty="0"/>
              <a:t>explicit to explicit conversion (combination) </a:t>
            </a:r>
            <a:endParaRPr lang="en-US" sz="1600" dirty="0"/>
          </a:p>
          <a:p>
            <a:endParaRPr lang="en-US" sz="1500" dirty="0"/>
          </a:p>
          <a:p>
            <a:endParaRPr lang="sv-SE" sz="1500" dirty="0"/>
          </a:p>
          <a:p>
            <a:pPr>
              <a:buNone/>
            </a:pPr>
            <a:endParaRPr lang="sv-SE" dirty="0"/>
          </a:p>
        </p:txBody>
      </p:sp>
      <p:sp>
        <p:nvSpPr>
          <p:cNvPr id="4" name="Title 1"/>
          <p:cNvSpPr>
            <a:spLocks noGrp="1"/>
          </p:cNvSpPr>
          <p:nvPr>
            <p:ph type="title"/>
          </p:nvPr>
        </p:nvSpPr>
        <p:spPr>
          <a:xfrm>
            <a:off x="766709" y="616945"/>
            <a:ext cx="6172200" cy="857250"/>
          </a:xfrm>
        </p:spPr>
        <p:txBody>
          <a:bodyPr>
            <a:normAutofit/>
          </a:bodyPr>
          <a:lstStyle/>
          <a:p>
            <a:r>
              <a:rPr lang="en-US" sz="2400" dirty="0"/>
              <a:t>More about the SECI model</a:t>
            </a:r>
            <a:endParaRPr lang="sv-SE" sz="2400" dirty="0"/>
          </a:p>
        </p:txBody>
      </p:sp>
      <p:sp>
        <p:nvSpPr>
          <p:cNvPr id="5" name="TextBox 4"/>
          <p:cNvSpPr txBox="1"/>
          <p:nvPr/>
        </p:nvSpPr>
        <p:spPr>
          <a:xfrm>
            <a:off x="947871" y="4576267"/>
            <a:ext cx="8128009" cy="307777"/>
          </a:xfrm>
          <a:prstGeom prst="rect">
            <a:avLst/>
          </a:prstGeom>
          <a:noFill/>
        </p:spPr>
        <p:txBody>
          <a:bodyPr wrap="square" rtlCol="0">
            <a:spAutoFit/>
          </a:bodyPr>
          <a:lstStyle/>
          <a:p>
            <a:r>
              <a:rPr lang="en-US" sz="1400" dirty="0" smtClean="0"/>
              <a:t>[Nonaka</a:t>
            </a:r>
            <a:r>
              <a:rPr lang="en-US" sz="1400" dirty="0"/>
              <a:t>,  I  (1991) The  knowledge-creating  company, Harvard  Business  Review, Nov-Dec </a:t>
            </a:r>
            <a:r>
              <a:rPr lang="en-US" sz="1400" dirty="0" smtClean="0"/>
              <a:t>Issue]</a:t>
            </a:r>
            <a:endParaRPr lang="sv-SE" sz="14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0139417"/>
      </p:ext>
    </p:extLst>
  </p:cSld>
  <p:clrMapOvr>
    <a:masterClrMapping/>
  </p:clrMapOvr>
  <mc:AlternateContent xmlns:mc="http://schemas.openxmlformats.org/markup-compatibility/2006" xmlns:p14="http://schemas.microsoft.com/office/powerpoint/2010/main">
    <mc:Choice Requires="p14">
      <p:transition spd="slow" p14:dur="2000" advTm="38684"/>
    </mc:Choice>
    <mc:Fallback xmlns="">
      <p:transition spd="slow" advTm="38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708" y="1333714"/>
            <a:ext cx="7920092" cy="3257336"/>
          </a:xfrm>
        </p:spPr>
        <p:txBody>
          <a:bodyPr>
            <a:normAutofit/>
          </a:bodyPr>
          <a:lstStyle/>
          <a:p>
            <a:r>
              <a:rPr lang="sv-SE" sz="1600" dirty="0" smtClean="0"/>
              <a:t>Nonaka (1991) argues why the major part of the knowledge in an organisation is created during the externalization and internalization</a:t>
            </a:r>
          </a:p>
          <a:p>
            <a:r>
              <a:rPr lang="sv-SE" sz="1600" b="1" dirty="0" smtClean="0"/>
              <a:t>Externalization</a:t>
            </a:r>
            <a:r>
              <a:rPr lang="sv-SE" sz="1600" dirty="0" smtClean="0"/>
              <a:t> means that a persons tacit knowledge, developed during a time frame, can be shared in the organization when made explicit. For example, the tacit knowledge can be a new innovative idea</a:t>
            </a:r>
          </a:p>
          <a:p>
            <a:r>
              <a:rPr lang="sv-SE" sz="1600" b="1" dirty="0" smtClean="0"/>
              <a:t>Internalization</a:t>
            </a:r>
            <a:r>
              <a:rPr lang="sv-SE" sz="1600" dirty="0" smtClean="0"/>
              <a:t> means that explicit knowledge in the organization can extend or reframe an individuals tacit knowledge – and thereby, the knowledge can be actionable</a:t>
            </a:r>
            <a:endParaRPr lang="en-US" sz="1600" dirty="0"/>
          </a:p>
          <a:p>
            <a:pPr marL="0" indent="0">
              <a:buNone/>
            </a:pPr>
            <a:endParaRPr lang="en-US" sz="1500" dirty="0"/>
          </a:p>
          <a:p>
            <a:endParaRPr lang="en-US" sz="1500" dirty="0"/>
          </a:p>
          <a:p>
            <a:endParaRPr lang="sv-SE" sz="1500" dirty="0"/>
          </a:p>
          <a:p>
            <a:pPr>
              <a:buNone/>
            </a:pPr>
            <a:endParaRPr lang="sv-SE" dirty="0"/>
          </a:p>
        </p:txBody>
      </p:sp>
      <p:sp>
        <p:nvSpPr>
          <p:cNvPr id="4" name="Title 1"/>
          <p:cNvSpPr>
            <a:spLocks noGrp="1"/>
          </p:cNvSpPr>
          <p:nvPr>
            <p:ph type="title"/>
          </p:nvPr>
        </p:nvSpPr>
        <p:spPr>
          <a:xfrm>
            <a:off x="766709" y="616945"/>
            <a:ext cx="6977116" cy="857250"/>
          </a:xfrm>
        </p:spPr>
        <p:txBody>
          <a:bodyPr>
            <a:normAutofit/>
          </a:bodyPr>
          <a:lstStyle/>
          <a:p>
            <a:r>
              <a:rPr lang="en-US" sz="2400" dirty="0" smtClean="0"/>
              <a:t>SECI – Major creation of knowledge</a:t>
            </a:r>
            <a:endParaRPr lang="sv-SE" sz="2400" dirty="0"/>
          </a:p>
        </p:txBody>
      </p:sp>
      <p:sp>
        <p:nvSpPr>
          <p:cNvPr id="5" name="TextBox 4"/>
          <p:cNvSpPr txBox="1"/>
          <p:nvPr/>
        </p:nvSpPr>
        <p:spPr>
          <a:xfrm>
            <a:off x="947871" y="4576267"/>
            <a:ext cx="8128009" cy="307777"/>
          </a:xfrm>
          <a:prstGeom prst="rect">
            <a:avLst/>
          </a:prstGeom>
          <a:noFill/>
        </p:spPr>
        <p:txBody>
          <a:bodyPr wrap="square" rtlCol="0">
            <a:spAutoFit/>
          </a:bodyPr>
          <a:lstStyle/>
          <a:p>
            <a:r>
              <a:rPr lang="en-US" sz="1400" dirty="0" smtClean="0"/>
              <a:t>[Nonaka</a:t>
            </a:r>
            <a:r>
              <a:rPr lang="en-US" sz="1400" dirty="0"/>
              <a:t>,  I  (1991) The  knowledge-creating  company, Harvard  Business  Review, Nov-Dec </a:t>
            </a:r>
            <a:r>
              <a:rPr lang="en-US" sz="1400" dirty="0" smtClean="0"/>
              <a:t>Issue]</a:t>
            </a:r>
            <a:endParaRPr lang="sv-SE" sz="1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07422382"/>
      </p:ext>
    </p:extLst>
  </p:cSld>
  <p:clrMapOvr>
    <a:masterClrMapping/>
  </p:clrMapOvr>
  <mc:AlternateContent xmlns:mc="http://schemas.openxmlformats.org/markup-compatibility/2006" xmlns:p14="http://schemas.microsoft.com/office/powerpoint/2010/main">
    <mc:Choice Requires="p14">
      <p:transition spd="slow" p14:dur="2000" advTm="103482"/>
    </mc:Choice>
    <mc:Fallback xmlns="">
      <p:transition spd="slow" advTm="103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708" y="1379496"/>
            <a:ext cx="7748642" cy="3287754"/>
          </a:xfrm>
        </p:spPr>
        <p:txBody>
          <a:bodyPr>
            <a:normAutofit fontScale="77500" lnSpcReduction="20000"/>
          </a:bodyPr>
          <a:lstStyle/>
          <a:p>
            <a:r>
              <a:rPr lang="sv-SE" sz="1900" dirty="0" smtClean="0"/>
              <a:t>In the same way, Nonaka (1991) argues why socialization and combination do not really extended the knowledge base of the organization.</a:t>
            </a:r>
          </a:p>
          <a:p>
            <a:r>
              <a:rPr lang="sv-SE" sz="1900" b="1" dirty="0" smtClean="0"/>
              <a:t>Socialization </a:t>
            </a:r>
            <a:r>
              <a:rPr lang="sv-SE" sz="1900" dirty="0" smtClean="0"/>
              <a:t>means that knowledge is only transfered from one individual to another. No new knowledge is created per se in the organization, new knowledge is only created for the individual receiving the tacit knowledge. </a:t>
            </a:r>
          </a:p>
          <a:p>
            <a:r>
              <a:rPr lang="sv-SE" sz="1900" b="1" dirty="0"/>
              <a:t>C</a:t>
            </a:r>
            <a:r>
              <a:rPr lang="sv-SE" sz="1900" b="1" dirty="0" smtClean="0"/>
              <a:t>ombination</a:t>
            </a:r>
            <a:r>
              <a:rPr lang="sv-SE" sz="1900" dirty="0" smtClean="0"/>
              <a:t> means that already existing knowledge from different sources are synthesized, with limited new knowledge created</a:t>
            </a:r>
          </a:p>
          <a:p>
            <a:pPr marL="0" indent="0">
              <a:buNone/>
            </a:pPr>
            <a:endParaRPr lang="en-US" sz="1700" dirty="0"/>
          </a:p>
          <a:p>
            <a:pPr marL="0" indent="0">
              <a:buNone/>
            </a:pPr>
            <a:endParaRPr lang="en-US" sz="1500" dirty="0"/>
          </a:p>
          <a:p>
            <a:endParaRPr lang="en-US" sz="1500" dirty="0"/>
          </a:p>
          <a:p>
            <a:endParaRPr lang="sv-SE" sz="1500" dirty="0"/>
          </a:p>
          <a:p>
            <a:pPr>
              <a:buNone/>
            </a:pPr>
            <a:endParaRPr lang="sv-SE" dirty="0"/>
          </a:p>
        </p:txBody>
      </p:sp>
      <p:sp>
        <p:nvSpPr>
          <p:cNvPr id="4" name="Title 1"/>
          <p:cNvSpPr>
            <a:spLocks noGrp="1"/>
          </p:cNvSpPr>
          <p:nvPr>
            <p:ph type="title"/>
          </p:nvPr>
        </p:nvSpPr>
        <p:spPr>
          <a:xfrm>
            <a:off x="766708" y="616945"/>
            <a:ext cx="7005691" cy="857250"/>
          </a:xfrm>
        </p:spPr>
        <p:txBody>
          <a:bodyPr>
            <a:normAutofit/>
          </a:bodyPr>
          <a:lstStyle/>
          <a:p>
            <a:r>
              <a:rPr lang="en-US" sz="2400" dirty="0" smtClean="0"/>
              <a:t>SECI – Limited creation of knowledge </a:t>
            </a:r>
            <a:endParaRPr lang="sv-SE" sz="2400" dirty="0"/>
          </a:p>
        </p:txBody>
      </p:sp>
      <p:sp>
        <p:nvSpPr>
          <p:cNvPr id="5" name="TextBox 4"/>
          <p:cNvSpPr txBox="1"/>
          <p:nvPr/>
        </p:nvSpPr>
        <p:spPr>
          <a:xfrm>
            <a:off x="947871" y="4576267"/>
            <a:ext cx="8128009" cy="307777"/>
          </a:xfrm>
          <a:prstGeom prst="rect">
            <a:avLst/>
          </a:prstGeom>
          <a:noFill/>
        </p:spPr>
        <p:txBody>
          <a:bodyPr wrap="square" rtlCol="0">
            <a:spAutoFit/>
          </a:bodyPr>
          <a:lstStyle/>
          <a:p>
            <a:r>
              <a:rPr lang="en-US" sz="1400" dirty="0" smtClean="0"/>
              <a:t>[Nonaka</a:t>
            </a:r>
            <a:r>
              <a:rPr lang="en-US" sz="1400" dirty="0"/>
              <a:t>,  I  (1991) The  knowledge-creating  company, Harvard  Business  Review, Nov-Dec </a:t>
            </a:r>
            <a:r>
              <a:rPr lang="en-US" sz="1400" dirty="0" smtClean="0"/>
              <a:t>Issue]</a:t>
            </a:r>
            <a:endParaRPr lang="sv-SE" sz="1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45811551"/>
      </p:ext>
    </p:extLst>
  </p:cSld>
  <p:clrMapOvr>
    <a:masterClrMapping/>
  </p:clrMapOvr>
  <mc:AlternateContent xmlns:mc="http://schemas.openxmlformats.org/markup-compatibility/2006" xmlns:p14="http://schemas.microsoft.com/office/powerpoint/2010/main">
    <mc:Choice Requires="p14">
      <p:transition spd="slow" p14:dur="2000" advTm="49516"/>
    </mc:Choice>
    <mc:Fallback xmlns="">
      <p:transition spd="slow" advTm="49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208" y="1487331"/>
            <a:ext cx="8280081" cy="3240432"/>
          </a:xfrm>
        </p:spPr>
        <p:txBody>
          <a:bodyPr>
            <a:normAutofit/>
          </a:bodyPr>
          <a:lstStyle/>
          <a:p>
            <a:r>
              <a:rPr lang="en-US" sz="1600" dirty="0"/>
              <a:t>The SECI model could be used for describing an organization’s  knowledge creating process. In that case, the SECI model should be seen as a clockwise spiral</a:t>
            </a:r>
          </a:p>
          <a:p>
            <a:r>
              <a:rPr lang="en-US" sz="1600" dirty="0"/>
              <a:t>The model is a spiral, not a cycle, because quantity and quality of knowledge in an organization increases</a:t>
            </a:r>
          </a:p>
          <a:p>
            <a:r>
              <a:rPr lang="en-US" sz="1600" dirty="0"/>
              <a:t>That is, the continual interplay between tacit and explicit knowledge create a growing spiral flow as knowledge moves through individual, group and organizational levels</a:t>
            </a:r>
          </a:p>
          <a:p>
            <a:pPr marL="0" indent="0">
              <a:buNone/>
            </a:pPr>
            <a:endParaRPr lang="en-US" sz="1500" dirty="0"/>
          </a:p>
          <a:p>
            <a:pPr marL="0" indent="0">
              <a:buNone/>
            </a:pPr>
            <a:endParaRPr lang="en-US" sz="1500" dirty="0"/>
          </a:p>
          <a:p>
            <a:endParaRPr lang="en-US" sz="1500" dirty="0"/>
          </a:p>
          <a:p>
            <a:endParaRPr lang="sv-SE" sz="1500" dirty="0"/>
          </a:p>
          <a:p>
            <a:pPr>
              <a:buNone/>
            </a:pPr>
            <a:endParaRPr lang="sv-SE" dirty="0"/>
          </a:p>
        </p:txBody>
      </p:sp>
      <p:sp>
        <p:nvSpPr>
          <p:cNvPr id="4" name="Title 1"/>
          <p:cNvSpPr>
            <a:spLocks noGrp="1"/>
          </p:cNvSpPr>
          <p:nvPr>
            <p:ph type="title"/>
          </p:nvPr>
        </p:nvSpPr>
        <p:spPr>
          <a:xfrm>
            <a:off x="792000" y="846909"/>
            <a:ext cx="6172200" cy="857250"/>
          </a:xfrm>
        </p:spPr>
        <p:txBody>
          <a:bodyPr>
            <a:normAutofit/>
          </a:bodyPr>
          <a:lstStyle/>
          <a:p>
            <a:r>
              <a:rPr lang="en-US" sz="2400" dirty="0"/>
              <a:t>More about the SECI model</a:t>
            </a:r>
            <a:endParaRPr lang="sv-SE" sz="2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7372" y="4499163"/>
            <a:ext cx="457200" cy="457200"/>
          </a:xfrm>
          <a:prstGeom prst="rect">
            <a:avLst/>
          </a:prstGeom>
        </p:spPr>
      </p:pic>
    </p:spTree>
    <p:extLst>
      <p:ext uri="{BB962C8B-B14F-4D97-AF65-F5344CB8AC3E}">
        <p14:creationId xmlns:p14="http://schemas.microsoft.com/office/powerpoint/2010/main" val="3593463312"/>
      </p:ext>
    </p:extLst>
  </p:cSld>
  <p:clrMapOvr>
    <a:masterClrMapping/>
  </p:clrMapOvr>
  <mc:AlternateContent xmlns:mc="http://schemas.openxmlformats.org/markup-compatibility/2006" xmlns:p14="http://schemas.microsoft.com/office/powerpoint/2010/main">
    <mc:Choice Requires="p14">
      <p:transition spd="slow" p14:dur="2000" advTm="38526"/>
    </mc:Choice>
    <mc:Fallback xmlns="">
      <p:transition spd="slow" advTm="38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275534"/>
            <a:ext cx="7940927" cy="3240432"/>
          </a:xfrm>
        </p:spPr>
        <p:txBody>
          <a:bodyPr>
            <a:normAutofit/>
          </a:bodyPr>
          <a:lstStyle/>
          <a:p>
            <a:r>
              <a:rPr lang="en-US" sz="1600" dirty="0"/>
              <a:t>The four knowledge conversion processes are highly intertwined and interdependent, that is each process relies on and contributes to the other processes</a:t>
            </a:r>
          </a:p>
          <a:p>
            <a:pPr marL="0" indent="0">
              <a:buNone/>
            </a:pPr>
            <a:endParaRPr lang="en-US" sz="1500" dirty="0"/>
          </a:p>
          <a:p>
            <a:pPr marL="0" indent="0">
              <a:buNone/>
            </a:pPr>
            <a:endParaRPr lang="en-US" sz="1500" dirty="0"/>
          </a:p>
          <a:p>
            <a:endParaRPr lang="en-US" sz="1500" dirty="0"/>
          </a:p>
          <a:p>
            <a:endParaRPr lang="sv-SE" sz="1500" dirty="0"/>
          </a:p>
          <a:p>
            <a:pPr>
              <a:buNone/>
            </a:pPr>
            <a:endParaRPr lang="sv-SE" dirty="0"/>
          </a:p>
        </p:txBody>
      </p:sp>
      <p:sp>
        <p:nvSpPr>
          <p:cNvPr id="4" name="Title 1"/>
          <p:cNvSpPr>
            <a:spLocks noGrp="1"/>
          </p:cNvSpPr>
          <p:nvPr>
            <p:ph type="title"/>
          </p:nvPr>
        </p:nvSpPr>
        <p:spPr>
          <a:xfrm>
            <a:off x="792000" y="688864"/>
            <a:ext cx="6172200" cy="857250"/>
          </a:xfrm>
        </p:spPr>
        <p:txBody>
          <a:bodyPr>
            <a:normAutofit/>
          </a:bodyPr>
          <a:lstStyle/>
          <a:p>
            <a:r>
              <a:rPr lang="en-US" sz="2400" dirty="0"/>
              <a:t>More about the SECI model</a:t>
            </a:r>
            <a:endParaRPr lang="sv-SE" sz="2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5727" y="4509438"/>
            <a:ext cx="457200" cy="457200"/>
          </a:xfrm>
          <a:prstGeom prst="rect">
            <a:avLst/>
          </a:prstGeom>
        </p:spPr>
      </p:pic>
    </p:spTree>
    <p:extLst>
      <p:ext uri="{BB962C8B-B14F-4D97-AF65-F5344CB8AC3E}">
        <p14:creationId xmlns:p14="http://schemas.microsoft.com/office/powerpoint/2010/main" val="2631927635"/>
      </p:ext>
    </p:extLst>
  </p:cSld>
  <p:clrMapOvr>
    <a:masterClrMapping/>
  </p:clrMapOvr>
  <mc:AlternateContent xmlns:mc="http://schemas.openxmlformats.org/markup-compatibility/2006" xmlns:p14="http://schemas.microsoft.com/office/powerpoint/2010/main">
    <mc:Choice Requires="p14">
      <p:transition spd="slow" p14:dur="2000" advTm="13112"/>
    </mc:Choice>
    <mc:Fallback xmlns="">
      <p:transition spd="slow" advTm="13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a:t>Managing explicit knowledge</a:t>
            </a:r>
          </a:p>
        </p:txBody>
      </p:sp>
      <p:sp>
        <p:nvSpPr>
          <p:cNvPr id="3" name="Content Placeholder 2"/>
          <p:cNvSpPr>
            <a:spLocks noGrp="1"/>
          </p:cNvSpPr>
          <p:nvPr>
            <p:ph idx="1"/>
          </p:nvPr>
        </p:nvSpPr>
        <p:spPr>
          <a:xfrm>
            <a:off x="792000" y="1224234"/>
            <a:ext cx="7538071" cy="4299942"/>
          </a:xfrm>
        </p:spPr>
        <p:txBody>
          <a:bodyPr>
            <a:noAutofit/>
          </a:bodyPr>
          <a:lstStyle/>
          <a:p>
            <a:r>
              <a:rPr lang="sv-SE" sz="1600" dirty="0"/>
              <a:t>Explicit knowledge can be transferred/conveyed with the help of electronic tools, such as </a:t>
            </a:r>
            <a:r>
              <a:rPr lang="sv-SE" sz="1600" dirty="0" smtClean="0"/>
              <a:t>IT and communication systems </a:t>
            </a:r>
            <a:endParaRPr lang="sv-SE" sz="1600" dirty="0"/>
          </a:p>
          <a:p>
            <a:r>
              <a:rPr lang="en-US" sz="1600" dirty="0"/>
              <a:t>It can also be stored in different form of media, such as </a:t>
            </a:r>
            <a:r>
              <a:rPr lang="en-US" sz="1600" dirty="0" smtClean="0"/>
              <a:t>paper, emails, wikis, web pages, and in different forms of </a:t>
            </a:r>
            <a:r>
              <a:rPr lang="en-US" sz="1600" dirty="0"/>
              <a:t>IT system</a:t>
            </a:r>
            <a:endParaRPr lang="sv-SE" sz="1600" dirty="0"/>
          </a:p>
          <a:p>
            <a:r>
              <a:rPr lang="sv-SE" sz="1600" dirty="0"/>
              <a:t>The major problems of explicit knowledge is: </a:t>
            </a:r>
          </a:p>
          <a:p>
            <a:pPr lvl="1"/>
            <a:r>
              <a:rPr lang="sv-SE" sz="1600" dirty="0"/>
              <a:t>to mange the sheer volume of available information/knowledge</a:t>
            </a:r>
          </a:p>
          <a:p>
            <a:pPr lvl="1"/>
            <a:r>
              <a:rPr lang="sv-SE" sz="1600" dirty="0"/>
              <a:t>to find the right/appropriate information/knowledge needed in a specific situation, and </a:t>
            </a:r>
          </a:p>
          <a:p>
            <a:pPr lvl="1"/>
            <a:r>
              <a:rPr lang="sv-SE" sz="1600" dirty="0"/>
              <a:t>to ensure relevance of the information/knowledge to the business</a:t>
            </a:r>
          </a:p>
          <a:p>
            <a:pPr lvl="1">
              <a:buNone/>
            </a:pPr>
            <a:r>
              <a:rPr lang="sv-SE" sz="1500" dirty="0"/>
              <a:t> </a:t>
            </a:r>
          </a:p>
        </p:txBody>
      </p:sp>
      <p:sp>
        <p:nvSpPr>
          <p:cNvPr id="4" name="TextBox 3"/>
          <p:cNvSpPr txBox="1"/>
          <p:nvPr/>
        </p:nvSpPr>
        <p:spPr>
          <a:xfrm rot="16200000">
            <a:off x="6824872" y="2857345"/>
            <a:ext cx="3564396" cy="553998"/>
          </a:xfrm>
          <a:prstGeom prst="rect">
            <a:avLst/>
          </a:prstGeom>
          <a:noFill/>
        </p:spPr>
        <p:txBody>
          <a:bodyPr wrap="square" rtlCol="0">
            <a:spAutoFit/>
          </a:bodyPr>
          <a:lstStyle/>
          <a:p>
            <a:r>
              <a:rPr lang="sv-SE" sz="1500" dirty="0"/>
              <a:t>[</a:t>
            </a:r>
            <a:r>
              <a:rPr lang="sv-SE" sz="1500" dirty="0" err="1"/>
              <a:t>Frappaolo</a:t>
            </a:r>
            <a:r>
              <a:rPr lang="sv-SE" sz="1500" dirty="0"/>
              <a:t>: </a:t>
            </a:r>
            <a:r>
              <a:rPr lang="sv-SE" sz="1500" dirty="0" err="1"/>
              <a:t>Knowledge</a:t>
            </a:r>
            <a:r>
              <a:rPr lang="sv-SE" sz="1500" dirty="0"/>
              <a:t> Management, 2006]</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81210" y="4434113"/>
            <a:ext cx="457200" cy="457200"/>
          </a:xfrm>
          <a:prstGeom prst="rect">
            <a:avLst/>
          </a:prstGeom>
        </p:spPr>
      </p:pic>
    </p:spTree>
    <p:extLst>
      <p:ext uri="{BB962C8B-B14F-4D97-AF65-F5344CB8AC3E}">
        <p14:creationId xmlns:p14="http://schemas.microsoft.com/office/powerpoint/2010/main" val="3061030482"/>
      </p:ext>
    </p:extLst>
  </p:cSld>
  <p:clrMapOvr>
    <a:masterClrMapping/>
  </p:clrMapOvr>
  <mc:AlternateContent xmlns:mc="http://schemas.openxmlformats.org/markup-compatibility/2006" xmlns:p14="http://schemas.microsoft.com/office/powerpoint/2010/main">
    <mc:Choice Requires="p14">
      <p:transition spd="slow" p14:dur="2000" advTm="47041"/>
    </mc:Choice>
    <mc:Fallback xmlns="">
      <p:transition spd="slow" advTm="47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87119" y="138998"/>
            <a:ext cx="1674688" cy="1011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372900" y="469283"/>
            <a:ext cx="6850800" cy="596700"/>
          </a:xfrm>
        </p:spPr>
        <p:txBody>
          <a:bodyPr/>
          <a:lstStyle/>
          <a:p>
            <a:r>
              <a:rPr lang="sv-SE" dirty="0" smtClean="0"/>
              <a:t>SECI - The spiral of knowledge</a:t>
            </a:r>
            <a:endParaRPr lang="sv-SE" dirty="0"/>
          </a:p>
        </p:txBody>
      </p:sp>
      <p:sp>
        <p:nvSpPr>
          <p:cNvPr id="3" name="Content Placeholder 2"/>
          <p:cNvSpPr>
            <a:spLocks noGrp="1"/>
          </p:cNvSpPr>
          <p:nvPr>
            <p:ph idx="1"/>
          </p:nvPr>
        </p:nvSpPr>
        <p:spPr>
          <a:xfrm>
            <a:off x="372900" y="1065983"/>
            <a:ext cx="7770975" cy="4077517"/>
          </a:xfrm>
        </p:spPr>
        <p:txBody>
          <a:bodyPr/>
          <a:lstStyle/>
          <a:p>
            <a:r>
              <a:rPr lang="sv-SE" sz="1600" dirty="0" smtClean="0"/>
              <a:t>Nonaka use a baking machine example to provide an example of how the four conversion processes can interact:</a:t>
            </a:r>
          </a:p>
          <a:p>
            <a:pPr lvl="1"/>
            <a:r>
              <a:rPr lang="sv-SE" sz="1600" b="1" dirty="0" smtClean="0"/>
              <a:t>Socialization</a:t>
            </a:r>
            <a:r>
              <a:rPr lang="sv-SE" sz="1600" dirty="0" smtClean="0"/>
              <a:t> – A person learns the tacit secret of baking by studying a skilled baker</a:t>
            </a:r>
          </a:p>
          <a:p>
            <a:pPr lvl="1"/>
            <a:r>
              <a:rPr lang="sv-SE" sz="1600" b="1" dirty="0" smtClean="0"/>
              <a:t>Externalization</a:t>
            </a:r>
            <a:r>
              <a:rPr lang="sv-SE" sz="1600" dirty="0" smtClean="0"/>
              <a:t> – The tacit secret translates the secret into explicit knowledge thereby transfer the knowledge to the team of developers</a:t>
            </a:r>
          </a:p>
          <a:p>
            <a:pPr lvl="1"/>
            <a:r>
              <a:rPr lang="sv-SE" sz="1600" b="1" dirty="0" smtClean="0"/>
              <a:t>Combination</a:t>
            </a:r>
            <a:r>
              <a:rPr lang="sv-SE" sz="1600" dirty="0" smtClean="0"/>
              <a:t> - The team standardizes the knowledge by building the bread machine (embed the knowledge in the machine), and by writing specifications and manuals</a:t>
            </a:r>
          </a:p>
          <a:p>
            <a:pPr lvl="1"/>
            <a:r>
              <a:rPr lang="sv-SE" sz="1600" b="1" dirty="0" smtClean="0"/>
              <a:t>Internalization </a:t>
            </a:r>
            <a:r>
              <a:rPr lang="sv-SE" sz="1600" dirty="0" smtClean="0"/>
              <a:t>- The team members finally extend their tacit knowledge from the explicit – and understand how this knowledge can be used for developing other similar products (and a new spiral of knowledge can start)</a:t>
            </a:r>
          </a:p>
          <a:p>
            <a:pPr lvl="1"/>
            <a:endParaRPr lang="sv-SE" sz="1400" dirty="0" smtClean="0"/>
          </a:p>
          <a:p>
            <a:pPr lvl="1"/>
            <a:endParaRPr lang="sv-SE" dirty="0" smtClean="0"/>
          </a:p>
          <a:p>
            <a:endParaRPr lang="sv-SE" dirty="0"/>
          </a:p>
        </p:txBody>
      </p:sp>
      <p:sp>
        <p:nvSpPr>
          <p:cNvPr id="4" name="TextBox 3"/>
          <p:cNvSpPr txBox="1"/>
          <p:nvPr/>
        </p:nvSpPr>
        <p:spPr>
          <a:xfrm rot="16200000">
            <a:off x="5946223" y="2225311"/>
            <a:ext cx="5313158" cy="523220"/>
          </a:xfrm>
          <a:prstGeom prst="rect">
            <a:avLst/>
          </a:prstGeom>
          <a:noFill/>
        </p:spPr>
        <p:txBody>
          <a:bodyPr wrap="square" rtlCol="0">
            <a:spAutoFit/>
          </a:bodyPr>
          <a:lstStyle/>
          <a:p>
            <a:r>
              <a:rPr lang="en-US" sz="1400" dirty="0" smtClean="0"/>
              <a:t>[Nonaka</a:t>
            </a:r>
            <a:r>
              <a:rPr lang="en-US" sz="1400" dirty="0"/>
              <a:t>,  I  (1991) The  knowledge-creating  company, Harvard  Business  Review, Nov-Dec </a:t>
            </a:r>
            <a:r>
              <a:rPr lang="en-US" sz="1400" dirty="0" smtClean="0"/>
              <a:t>Issue]</a:t>
            </a:r>
            <a:endParaRPr lang="sv-SE" sz="14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468553765"/>
      </p:ext>
    </p:extLst>
  </p:cSld>
  <p:clrMapOvr>
    <a:masterClrMapping/>
  </p:clrMapOvr>
  <mc:AlternateContent xmlns:mc="http://schemas.openxmlformats.org/markup-compatibility/2006" xmlns:p14="http://schemas.microsoft.com/office/powerpoint/2010/main">
    <mc:Choice Requires="p14">
      <p:transition spd="slow" p14:dur="2000" advTm="95409"/>
    </mc:Choice>
    <mc:Fallback xmlns="">
      <p:transition spd="slow" advTm="95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9176" y="1358113"/>
            <a:ext cx="7822173" cy="2823362"/>
          </a:xfrm>
        </p:spPr>
        <p:txBody>
          <a:bodyPr>
            <a:normAutofit/>
          </a:bodyPr>
          <a:lstStyle/>
          <a:p>
            <a:r>
              <a:rPr lang="sv-SE" sz="1600" dirty="0" smtClean="0"/>
              <a:t>It could be questioned that socialization and combination only include limited knowledge creation </a:t>
            </a:r>
          </a:p>
          <a:p>
            <a:r>
              <a:rPr lang="sv-SE" sz="1600" dirty="0" smtClean="0"/>
              <a:t>For exampel, as </a:t>
            </a:r>
            <a:r>
              <a:rPr lang="sv-SE" sz="1600" dirty="0"/>
              <a:t>stated by Alavi &amp; Leidner (</a:t>
            </a:r>
            <a:r>
              <a:rPr lang="sv-SE" sz="1600" dirty="0" smtClean="0"/>
              <a:t>2001), the </a:t>
            </a:r>
            <a:r>
              <a:rPr lang="sv-SE" sz="1600" dirty="0"/>
              <a:t>combination process (explicit to explicit) often consist of </a:t>
            </a:r>
            <a:r>
              <a:rPr lang="sv-SE" sz="1600" dirty="0" smtClean="0"/>
              <a:t>intermediate steps, </a:t>
            </a:r>
            <a:r>
              <a:rPr lang="sv-SE" sz="1600" dirty="0"/>
              <a:t>where an individual gain insight (tacit knowledge) from explicit knowledge (that is, internalization) and then coding that tacit knowledge into explicit knowledge (that is, externalization).</a:t>
            </a:r>
          </a:p>
          <a:p>
            <a:pPr marL="0" indent="0">
              <a:buNone/>
            </a:pPr>
            <a:endParaRPr lang="en-US" sz="1500" dirty="0"/>
          </a:p>
          <a:p>
            <a:pPr marL="0" indent="0">
              <a:buNone/>
            </a:pPr>
            <a:endParaRPr lang="en-US" sz="1500" dirty="0"/>
          </a:p>
          <a:p>
            <a:endParaRPr lang="en-US" sz="1500" dirty="0"/>
          </a:p>
          <a:p>
            <a:endParaRPr lang="sv-SE" sz="1500" dirty="0"/>
          </a:p>
          <a:p>
            <a:pPr>
              <a:buNone/>
            </a:pPr>
            <a:endParaRPr lang="sv-SE" dirty="0"/>
          </a:p>
        </p:txBody>
      </p:sp>
      <p:sp>
        <p:nvSpPr>
          <p:cNvPr id="4" name="Title 1"/>
          <p:cNvSpPr>
            <a:spLocks noGrp="1"/>
          </p:cNvSpPr>
          <p:nvPr>
            <p:ph type="title"/>
          </p:nvPr>
        </p:nvSpPr>
        <p:spPr>
          <a:xfrm>
            <a:off x="787257" y="634603"/>
            <a:ext cx="6172200" cy="857250"/>
          </a:xfrm>
        </p:spPr>
        <p:txBody>
          <a:bodyPr>
            <a:normAutofit/>
          </a:bodyPr>
          <a:lstStyle/>
          <a:p>
            <a:r>
              <a:rPr lang="en-US" sz="2400" dirty="0"/>
              <a:t>More about the SECI model</a:t>
            </a:r>
            <a:endParaRPr lang="sv-SE" sz="2400" dirty="0"/>
          </a:p>
        </p:txBody>
      </p:sp>
      <p:sp>
        <p:nvSpPr>
          <p:cNvPr id="16" name="TextBox 15"/>
          <p:cNvSpPr txBox="1"/>
          <p:nvPr/>
        </p:nvSpPr>
        <p:spPr>
          <a:xfrm>
            <a:off x="859176" y="4283154"/>
            <a:ext cx="7822173" cy="992579"/>
          </a:xfrm>
          <a:prstGeom prst="rect">
            <a:avLst/>
          </a:prstGeom>
          <a:noFill/>
        </p:spPr>
        <p:txBody>
          <a:bodyPr wrap="square" rtlCol="0">
            <a:spAutoFit/>
          </a:bodyPr>
          <a:lstStyle/>
          <a:p>
            <a:r>
              <a:rPr lang="en-US" sz="1500" dirty="0"/>
              <a:t>[</a:t>
            </a:r>
            <a:r>
              <a:rPr lang="en-US" sz="1500" dirty="0" err="1"/>
              <a:t>Alavi</a:t>
            </a:r>
            <a:r>
              <a:rPr lang="en-US" sz="1500" dirty="0"/>
              <a:t>, M. and </a:t>
            </a:r>
            <a:r>
              <a:rPr lang="en-US" sz="1500" dirty="0" err="1"/>
              <a:t>Leidner</a:t>
            </a:r>
            <a:r>
              <a:rPr lang="en-US" sz="1500" dirty="0"/>
              <a:t>, D.E. (2001). Review: Knowledge management and knowledge management systems: Conceptual foundations and research issues. MIS Quarterly, 25, (1), 107-136.]</a:t>
            </a:r>
          </a:p>
          <a:p>
            <a:endParaRPr lang="en-US" sz="1500" dirty="0"/>
          </a:p>
          <a:p>
            <a:endParaRPr lang="sv-SE" sz="135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980887079"/>
      </p:ext>
    </p:extLst>
  </p:cSld>
  <p:clrMapOvr>
    <a:masterClrMapping/>
  </p:clrMapOvr>
  <mc:AlternateContent xmlns:mc="http://schemas.openxmlformats.org/markup-compatibility/2006" xmlns:p14="http://schemas.microsoft.com/office/powerpoint/2010/main">
    <mc:Choice Requires="p14">
      <p:transition spd="slow" p14:dur="2000" advTm="44736"/>
    </mc:Choice>
    <mc:Fallback xmlns="">
      <p:transition spd="slow" advTm="44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Nonaka: The Japanese approach</a:t>
            </a:r>
            <a:endParaRPr lang="sv-SE" dirty="0"/>
          </a:p>
        </p:txBody>
      </p:sp>
      <p:sp>
        <p:nvSpPr>
          <p:cNvPr id="3" name="Content Placeholder 2"/>
          <p:cNvSpPr>
            <a:spLocks noGrp="1"/>
          </p:cNvSpPr>
          <p:nvPr>
            <p:ph idx="1"/>
          </p:nvPr>
        </p:nvSpPr>
        <p:spPr>
          <a:xfrm>
            <a:off x="792000" y="1275534"/>
            <a:ext cx="7971856" cy="3963216"/>
          </a:xfrm>
        </p:spPr>
        <p:txBody>
          <a:bodyPr>
            <a:normAutofit/>
          </a:bodyPr>
          <a:lstStyle/>
          <a:p>
            <a:r>
              <a:rPr lang="sv-SE" sz="1600" dirty="0"/>
              <a:t>A company is not a machine – but a living organism</a:t>
            </a:r>
          </a:p>
          <a:p>
            <a:r>
              <a:rPr lang="sv-SE" sz="1600" dirty="0" smtClean="0"/>
              <a:t>New knowledge is not a matter of processing objective information – but about </a:t>
            </a:r>
            <a:r>
              <a:rPr lang="sv-SE" sz="1600" dirty="0"/>
              <a:t>tapping tacit </a:t>
            </a:r>
            <a:r>
              <a:rPr lang="sv-SE" sz="1600" dirty="0" smtClean="0"/>
              <a:t>knowledge and insights of </a:t>
            </a:r>
            <a:r>
              <a:rPr lang="sv-SE" sz="1600" dirty="0"/>
              <a:t>individual employees an make these insights available </a:t>
            </a:r>
            <a:r>
              <a:rPr lang="sv-SE" sz="1600" dirty="0" smtClean="0"/>
              <a:t>to the </a:t>
            </a:r>
            <a:r>
              <a:rPr lang="sv-SE" sz="1600" dirty="0"/>
              <a:t>company as a </a:t>
            </a:r>
            <a:r>
              <a:rPr lang="sv-SE" sz="1600" dirty="0" smtClean="0"/>
              <a:t>whole</a:t>
            </a:r>
          </a:p>
          <a:p>
            <a:r>
              <a:rPr lang="sv-SE" sz="1600" dirty="0" smtClean="0"/>
              <a:t>This requires a leadership that communicate a vision, and create a collective sense of identity and fundamental purpose: what kind of world the company wants to live in and how to make this world a reality </a:t>
            </a:r>
          </a:p>
        </p:txBody>
      </p:sp>
      <p:sp>
        <p:nvSpPr>
          <p:cNvPr id="4" name="TextBox 3"/>
          <p:cNvSpPr txBox="1"/>
          <p:nvPr/>
        </p:nvSpPr>
        <p:spPr>
          <a:xfrm>
            <a:off x="947871" y="4576267"/>
            <a:ext cx="8128009" cy="307777"/>
          </a:xfrm>
          <a:prstGeom prst="rect">
            <a:avLst/>
          </a:prstGeom>
          <a:noFill/>
        </p:spPr>
        <p:txBody>
          <a:bodyPr wrap="square" rtlCol="0">
            <a:spAutoFit/>
          </a:bodyPr>
          <a:lstStyle/>
          <a:p>
            <a:r>
              <a:rPr lang="en-US" sz="1400" dirty="0" smtClean="0"/>
              <a:t>[Nonaka</a:t>
            </a:r>
            <a:r>
              <a:rPr lang="en-US" sz="1400" dirty="0"/>
              <a:t>,  I  (1991) The  knowledge-creating  company, Harvard  Business  Review, Nov-Dec </a:t>
            </a:r>
            <a:r>
              <a:rPr lang="en-US" sz="1400" dirty="0" smtClean="0"/>
              <a:t>Issue]</a:t>
            </a:r>
            <a:endParaRPr lang="sv-SE"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69111691"/>
      </p:ext>
    </p:extLst>
  </p:cSld>
  <p:clrMapOvr>
    <a:masterClrMapping/>
  </p:clrMapOvr>
  <mc:AlternateContent xmlns:mc="http://schemas.openxmlformats.org/markup-compatibility/2006" xmlns:p14="http://schemas.microsoft.com/office/powerpoint/2010/main">
    <mc:Choice Requires="p14">
      <p:transition spd="slow" p14:dur="2000" advTm="56905"/>
    </mc:Choice>
    <mc:Fallback xmlns="">
      <p:transition spd="slow" advTm="56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a:t>Tacit knowledge</a:t>
            </a:r>
          </a:p>
        </p:txBody>
      </p:sp>
      <p:sp>
        <p:nvSpPr>
          <p:cNvPr id="3" name="Content Placeholder 2"/>
          <p:cNvSpPr>
            <a:spLocks noGrp="1"/>
          </p:cNvSpPr>
          <p:nvPr>
            <p:ph idx="1"/>
          </p:nvPr>
        </p:nvSpPr>
        <p:spPr>
          <a:xfrm>
            <a:off x="822822" y="843558"/>
            <a:ext cx="8159254" cy="4299942"/>
          </a:xfrm>
        </p:spPr>
        <p:txBody>
          <a:bodyPr>
            <a:noAutofit/>
          </a:bodyPr>
          <a:lstStyle/>
          <a:p>
            <a:pPr>
              <a:buNone/>
            </a:pPr>
            <a:endParaRPr lang="sv-SE" sz="1500" b="1" dirty="0"/>
          </a:p>
          <a:p>
            <a:r>
              <a:rPr lang="sv-SE" sz="1600" dirty="0"/>
              <a:t>Tacit knowledge is knowledge embedded in </a:t>
            </a:r>
            <a:r>
              <a:rPr lang="en-US" sz="1600" dirty="0"/>
              <a:t>the mind of people </a:t>
            </a:r>
            <a:r>
              <a:rPr lang="sv-SE" sz="1600" dirty="0"/>
              <a:t>and involve intangible factors such as personal beliefs, experiences, perspectives, instincts, and values</a:t>
            </a:r>
          </a:p>
          <a:p>
            <a:r>
              <a:rPr lang="sv-SE" sz="1600" dirty="0"/>
              <a:t>Tacit knowledge is sometimes called embodied knowledge (or just knowledge, see Alavi&amp;Leidner, 2001)</a:t>
            </a:r>
          </a:p>
          <a:p>
            <a:pPr marL="342900" lvl="1" indent="0">
              <a:buNone/>
            </a:pPr>
            <a:endParaRPr lang="sv-SE" sz="1500" dirty="0"/>
          </a:p>
        </p:txBody>
      </p:sp>
      <p:sp>
        <p:nvSpPr>
          <p:cNvPr id="5" name="TextBox 4"/>
          <p:cNvSpPr txBox="1"/>
          <p:nvPr/>
        </p:nvSpPr>
        <p:spPr>
          <a:xfrm>
            <a:off x="924824" y="3529563"/>
            <a:ext cx="8285851" cy="1223412"/>
          </a:xfrm>
          <a:prstGeom prst="rect">
            <a:avLst/>
          </a:prstGeom>
          <a:noFill/>
        </p:spPr>
        <p:txBody>
          <a:bodyPr wrap="square" rtlCol="0">
            <a:spAutoFit/>
          </a:bodyPr>
          <a:lstStyle/>
          <a:p>
            <a:r>
              <a:rPr lang="en-US" sz="1500" dirty="0"/>
              <a:t>[</a:t>
            </a:r>
            <a:r>
              <a:rPr lang="en-US" sz="1500" dirty="0" err="1"/>
              <a:t>Alavi</a:t>
            </a:r>
            <a:r>
              <a:rPr lang="en-US" sz="1500" dirty="0"/>
              <a:t>, M. and </a:t>
            </a:r>
            <a:r>
              <a:rPr lang="en-US" sz="1500" dirty="0" err="1"/>
              <a:t>Leidner</a:t>
            </a:r>
            <a:r>
              <a:rPr lang="en-US" sz="1500" dirty="0"/>
              <a:t>, D.E. (2001). Review: Knowledge management and knowledge management systems: Conceptual foundations and research issues. MIS Quarterly, 25, (1), 107-136.]</a:t>
            </a:r>
          </a:p>
          <a:p>
            <a:endParaRPr lang="en-US" sz="1500" dirty="0"/>
          </a:p>
          <a:p>
            <a:r>
              <a:rPr lang="en-US" sz="1500" dirty="0"/>
              <a:t>[</a:t>
            </a:r>
            <a:r>
              <a:rPr lang="sv-SE" sz="1500" dirty="0"/>
              <a:t>Frappaolo: Knowledge Management, 2006]</a:t>
            </a:r>
          </a:p>
          <a:p>
            <a:endParaRPr lang="sv-SE" sz="135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477728310"/>
      </p:ext>
    </p:extLst>
  </p:cSld>
  <p:clrMapOvr>
    <a:masterClrMapping/>
  </p:clrMapOvr>
  <mc:AlternateContent xmlns:mc="http://schemas.openxmlformats.org/markup-compatibility/2006" xmlns:p14="http://schemas.microsoft.com/office/powerpoint/2010/main">
    <mc:Choice Requires="p14">
      <p:transition spd="slow" p14:dur="2000" advTm="35919"/>
    </mc:Choice>
    <mc:Fallback xmlns="">
      <p:transition spd="slow" advTm="35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346" y="705645"/>
            <a:ext cx="6777372" cy="857250"/>
          </a:xfrm>
        </p:spPr>
        <p:txBody>
          <a:bodyPr>
            <a:noAutofit/>
          </a:bodyPr>
          <a:lstStyle/>
          <a:p>
            <a:r>
              <a:rPr lang="sv-SE" sz="2400" dirty="0"/>
              <a:t>Tacit knowledge</a:t>
            </a:r>
            <a:br>
              <a:rPr lang="sv-SE" sz="2400" dirty="0"/>
            </a:br>
            <a:endParaRPr lang="sv-SE" sz="2400" dirty="0"/>
          </a:p>
        </p:txBody>
      </p:sp>
      <p:sp>
        <p:nvSpPr>
          <p:cNvPr id="3" name="Content Placeholder 2"/>
          <p:cNvSpPr>
            <a:spLocks noGrp="1"/>
          </p:cNvSpPr>
          <p:nvPr>
            <p:ph idx="1"/>
          </p:nvPr>
        </p:nvSpPr>
        <p:spPr>
          <a:xfrm>
            <a:off x="862146" y="1369412"/>
            <a:ext cx="7909360" cy="4158462"/>
          </a:xfrm>
        </p:spPr>
        <p:txBody>
          <a:bodyPr>
            <a:normAutofit/>
          </a:bodyPr>
          <a:lstStyle/>
          <a:p>
            <a:r>
              <a:rPr lang="sv-SE" sz="1600" dirty="0"/>
              <a:t>According to Nonaka (1994) tacit knowledge comprise of both cognitive and technical elements:</a:t>
            </a:r>
          </a:p>
          <a:p>
            <a:pPr lvl="1"/>
            <a:r>
              <a:rPr lang="sv-SE" sz="1600" dirty="0"/>
              <a:t>Cognitive elements - refers to individual’s mental models, consisting of mental maps, beliefs, view points</a:t>
            </a:r>
          </a:p>
          <a:p>
            <a:pPr lvl="1"/>
            <a:r>
              <a:rPr lang="sv-SE" sz="1600" dirty="0"/>
              <a:t>Technical elements – refers to know-how, skills and crafts that apply to a specific context</a:t>
            </a:r>
          </a:p>
          <a:p>
            <a:pPr>
              <a:buNone/>
            </a:pPr>
            <a:endParaRPr lang="sv-SE" sz="1500" dirty="0"/>
          </a:p>
          <a:p>
            <a:endParaRPr lang="sv-SE" sz="1500" dirty="0"/>
          </a:p>
          <a:p>
            <a:pPr lvl="1"/>
            <a:endParaRPr lang="sv-SE" sz="1500" dirty="0"/>
          </a:p>
        </p:txBody>
      </p:sp>
      <p:sp>
        <p:nvSpPr>
          <p:cNvPr id="7" name="TextBox 6"/>
          <p:cNvSpPr txBox="1"/>
          <p:nvPr/>
        </p:nvSpPr>
        <p:spPr>
          <a:xfrm>
            <a:off x="862146" y="4119067"/>
            <a:ext cx="8128009" cy="584775"/>
          </a:xfrm>
          <a:prstGeom prst="rect">
            <a:avLst/>
          </a:prstGeom>
          <a:noFill/>
        </p:spPr>
        <p:txBody>
          <a:bodyPr wrap="square" rtlCol="0">
            <a:spAutoFit/>
          </a:bodyPr>
          <a:lstStyle/>
          <a:p>
            <a:r>
              <a:rPr lang="en-US" sz="1600" dirty="0" smtClean="0"/>
              <a:t>[Nonaka</a:t>
            </a:r>
            <a:r>
              <a:rPr lang="en-US" sz="1600" dirty="0"/>
              <a:t>,  I  (1991) The  knowledge-creating  company, Harvard  Business  Review, Nov-Dec </a:t>
            </a:r>
            <a:r>
              <a:rPr lang="en-US" sz="1600" dirty="0" smtClean="0"/>
              <a:t>Issue]</a:t>
            </a:r>
            <a:endParaRPr lang="sv-SE" sz="15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538548029"/>
      </p:ext>
    </p:extLst>
  </p:cSld>
  <p:clrMapOvr>
    <a:masterClrMapping/>
  </p:clrMapOvr>
  <mc:AlternateContent xmlns:mc="http://schemas.openxmlformats.org/markup-compatibility/2006" xmlns:p14="http://schemas.microsoft.com/office/powerpoint/2010/main">
    <mc:Choice Requires="p14">
      <p:transition spd="slow" p14:dur="2000" advTm="33923"/>
    </mc:Choice>
    <mc:Fallback xmlns="">
      <p:transition spd="slow" advTm="33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490" y="678083"/>
            <a:ext cx="6850800" cy="596700"/>
          </a:xfrm>
        </p:spPr>
        <p:txBody>
          <a:bodyPr>
            <a:normAutofit/>
          </a:bodyPr>
          <a:lstStyle/>
          <a:p>
            <a:r>
              <a:rPr lang="sv-SE" sz="2400" dirty="0"/>
              <a:t>Managing tacit knowledge</a:t>
            </a:r>
          </a:p>
        </p:txBody>
      </p:sp>
      <p:sp>
        <p:nvSpPr>
          <p:cNvPr id="3" name="Content Placeholder 2"/>
          <p:cNvSpPr>
            <a:spLocks noGrp="1"/>
          </p:cNvSpPr>
          <p:nvPr>
            <p:ph idx="1"/>
          </p:nvPr>
        </p:nvSpPr>
        <p:spPr>
          <a:xfrm>
            <a:off x="897490" y="976433"/>
            <a:ext cx="7958727" cy="4299942"/>
          </a:xfrm>
        </p:spPr>
        <p:txBody>
          <a:bodyPr>
            <a:noAutofit/>
          </a:bodyPr>
          <a:lstStyle/>
          <a:p>
            <a:endParaRPr lang="sv-SE" sz="2100" b="1" dirty="0"/>
          </a:p>
          <a:p>
            <a:r>
              <a:rPr lang="sv-SE" sz="1600" dirty="0"/>
              <a:t>Tacit knowledge can be </a:t>
            </a:r>
            <a:r>
              <a:rPr lang="sv-SE" sz="1600" dirty="0" smtClean="0"/>
              <a:t>transferred/conveyed – at least part of it </a:t>
            </a:r>
            <a:r>
              <a:rPr lang="sv-SE" sz="1600" dirty="0"/>
              <a:t>–</a:t>
            </a:r>
            <a:r>
              <a:rPr lang="sv-SE" sz="1600" dirty="0" smtClean="0"/>
              <a:t> via </a:t>
            </a:r>
            <a:r>
              <a:rPr lang="sv-SE" sz="1600" dirty="0"/>
              <a:t>apprenticeships, community of pratices, and </a:t>
            </a:r>
            <a:r>
              <a:rPr lang="sv-SE" sz="1600" dirty="0" smtClean="0"/>
              <a:t>mentoring</a:t>
            </a:r>
          </a:p>
          <a:p>
            <a:r>
              <a:rPr lang="sv-SE" sz="1600" dirty="0" smtClean="0"/>
              <a:t>The key here is </a:t>
            </a:r>
            <a:r>
              <a:rPr lang="sv-SE" sz="1600" b="1" dirty="0" smtClean="0"/>
              <a:t>experience </a:t>
            </a:r>
            <a:r>
              <a:rPr lang="sv-SE" sz="1600" dirty="0" smtClean="0"/>
              <a:t>– tacit knowledge is transferred via </a:t>
            </a:r>
            <a:r>
              <a:rPr lang="sv-SE" sz="1600" b="1" dirty="0" smtClean="0"/>
              <a:t>shared experiences</a:t>
            </a:r>
            <a:endParaRPr lang="sv-SE" sz="1600" b="1" dirty="0"/>
          </a:p>
          <a:p>
            <a:r>
              <a:rPr lang="sv-SE" sz="1600" dirty="0"/>
              <a:t>The major </a:t>
            </a:r>
            <a:r>
              <a:rPr lang="sv-SE" sz="1600" dirty="0" smtClean="0"/>
              <a:t>problem </a:t>
            </a:r>
            <a:r>
              <a:rPr lang="sv-SE" sz="1600" dirty="0"/>
              <a:t>of tacit knowledge is: </a:t>
            </a:r>
          </a:p>
          <a:p>
            <a:pPr lvl="1"/>
            <a:r>
              <a:rPr lang="sv-SE" sz="1600" dirty="0"/>
              <a:t>to capture and formulate it in a communicable </a:t>
            </a:r>
            <a:r>
              <a:rPr lang="sv-SE" sz="1600" dirty="0" smtClean="0"/>
              <a:t>form - it often requires shared experiences – so that it can be transfered to </a:t>
            </a:r>
            <a:r>
              <a:rPr lang="sv-SE" sz="1600" dirty="0"/>
              <a:t>the ones that need it </a:t>
            </a:r>
            <a:endParaRPr lang="sv-SE" sz="1600" dirty="0" smtClean="0"/>
          </a:p>
          <a:p>
            <a:endParaRPr lang="sv-SE" sz="1800" dirty="0"/>
          </a:p>
          <a:p>
            <a:pPr marL="0" indent="0">
              <a:buNone/>
            </a:pPr>
            <a:endParaRPr lang="sv-SE" sz="2100" dirty="0"/>
          </a:p>
        </p:txBody>
      </p:sp>
      <p:sp>
        <p:nvSpPr>
          <p:cNvPr id="5" name="TextBox 4"/>
          <p:cNvSpPr txBox="1"/>
          <p:nvPr/>
        </p:nvSpPr>
        <p:spPr>
          <a:xfrm>
            <a:off x="897490" y="4604435"/>
            <a:ext cx="4564926" cy="323165"/>
          </a:xfrm>
          <a:prstGeom prst="rect">
            <a:avLst/>
          </a:prstGeom>
          <a:noFill/>
        </p:spPr>
        <p:txBody>
          <a:bodyPr wrap="square" rtlCol="0">
            <a:spAutoFit/>
          </a:bodyPr>
          <a:lstStyle/>
          <a:p>
            <a:r>
              <a:rPr lang="sv-SE" sz="1500" dirty="0"/>
              <a:t>[</a:t>
            </a:r>
            <a:r>
              <a:rPr lang="sv-SE" sz="1500" dirty="0" err="1"/>
              <a:t>Frappaolo</a:t>
            </a:r>
            <a:r>
              <a:rPr lang="sv-SE" sz="1500" dirty="0"/>
              <a:t>: </a:t>
            </a:r>
            <a:r>
              <a:rPr lang="sv-SE" sz="1500" dirty="0" err="1"/>
              <a:t>Knowledge</a:t>
            </a:r>
            <a:r>
              <a:rPr lang="sv-SE" sz="1500" dirty="0"/>
              <a:t> Management, 2006]</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103294817"/>
      </p:ext>
    </p:extLst>
  </p:cSld>
  <p:clrMapOvr>
    <a:masterClrMapping/>
  </p:clrMapOvr>
  <mc:AlternateContent xmlns:mc="http://schemas.openxmlformats.org/markup-compatibility/2006" xmlns:p14="http://schemas.microsoft.com/office/powerpoint/2010/main">
    <mc:Choice Requires="p14">
      <p:transition spd="slow" p14:dur="2000" advTm="51265"/>
    </mc:Choice>
    <mc:Fallback xmlns="">
      <p:transition spd="slow" advTm="51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sv-SE" sz="2400" dirty="0"/>
              <a:t>Managing tacit knowledge </a:t>
            </a:r>
            <a:r>
              <a:rPr lang="sv-SE" dirty="0">
                <a:latin typeface="Calibri Light" panose="020F0302020204030204" pitchFamily="34" charset="0"/>
              </a:rPr>
              <a:t/>
            </a:r>
            <a:br>
              <a:rPr lang="sv-SE" dirty="0">
                <a:latin typeface="Calibri Light" panose="020F0302020204030204" pitchFamily="34" charset="0"/>
              </a:rPr>
            </a:br>
            <a:endParaRPr lang="sv-SE" dirty="0">
              <a:latin typeface="Calibri Light" panose="020F0302020204030204" pitchFamily="34" charset="0"/>
            </a:endParaRPr>
          </a:p>
        </p:txBody>
      </p:sp>
      <p:sp>
        <p:nvSpPr>
          <p:cNvPr id="3" name="Content Placeholder 2"/>
          <p:cNvSpPr>
            <a:spLocks noGrp="1"/>
          </p:cNvSpPr>
          <p:nvPr>
            <p:ph idx="1"/>
          </p:nvPr>
        </p:nvSpPr>
        <p:spPr>
          <a:xfrm>
            <a:off x="665520" y="1210218"/>
            <a:ext cx="8123237" cy="4158462"/>
          </a:xfrm>
        </p:spPr>
        <p:txBody>
          <a:bodyPr>
            <a:normAutofit/>
          </a:bodyPr>
          <a:lstStyle/>
          <a:p>
            <a:r>
              <a:rPr lang="sv-SE" sz="1600" dirty="0"/>
              <a:t>To </a:t>
            </a:r>
            <a:r>
              <a:rPr lang="sv-SE" sz="1600" dirty="0" smtClean="0"/>
              <a:t>transfer/convey tacit </a:t>
            </a:r>
            <a:r>
              <a:rPr lang="sv-SE" sz="1600" dirty="0"/>
              <a:t>knowledge </a:t>
            </a:r>
            <a:r>
              <a:rPr lang="sv-SE" sz="1600" dirty="0" smtClean="0"/>
              <a:t>(or the part that is transferrable) throughout </a:t>
            </a:r>
            <a:r>
              <a:rPr lang="sv-SE" sz="1600" dirty="0"/>
              <a:t>the organization is one of the most important and challenging </a:t>
            </a:r>
            <a:r>
              <a:rPr lang="sv-SE" sz="1600" dirty="0" smtClean="0"/>
              <a:t>tasks </a:t>
            </a:r>
            <a:r>
              <a:rPr lang="sv-SE" sz="1600" dirty="0"/>
              <a:t>in KM </a:t>
            </a:r>
            <a:endParaRPr lang="sv-SE" sz="1600" dirty="0" smtClean="0"/>
          </a:p>
          <a:p>
            <a:r>
              <a:rPr lang="sv-SE" sz="1600" dirty="0" smtClean="0"/>
              <a:t>Many KM researchers </a:t>
            </a:r>
            <a:r>
              <a:rPr lang="sv-SE" sz="1600" dirty="0"/>
              <a:t>and practitioners </a:t>
            </a:r>
            <a:r>
              <a:rPr lang="sv-SE" sz="1600" dirty="0" smtClean="0"/>
              <a:t>claim that </a:t>
            </a:r>
            <a:r>
              <a:rPr lang="sv-SE" sz="1600" dirty="0"/>
              <a:t>this is the core of </a:t>
            </a:r>
            <a:r>
              <a:rPr lang="sv-SE" sz="1600" dirty="0" smtClean="0"/>
              <a:t>KM</a:t>
            </a:r>
          </a:p>
          <a:p>
            <a:r>
              <a:rPr lang="sv-SE" sz="1600" dirty="0" smtClean="0"/>
              <a:t>Some of them also claim that </a:t>
            </a:r>
            <a:r>
              <a:rPr lang="sv-SE" sz="1600" dirty="0"/>
              <a:t>tacit knowledge is more valuable than explicit </a:t>
            </a:r>
            <a:r>
              <a:rPr lang="sv-SE" sz="1600" dirty="0" smtClean="0"/>
              <a:t>knowledge</a:t>
            </a:r>
          </a:p>
          <a:p>
            <a:r>
              <a:rPr lang="sv-SE" sz="1600" dirty="0" smtClean="0"/>
              <a:t>Other emphazise the interaction between tacit and explicit knowledge as the core of KM</a:t>
            </a:r>
            <a:endParaRPr lang="sv-SE" sz="1600" dirty="0"/>
          </a:p>
          <a:p>
            <a:endParaRPr lang="sv-SE" sz="1500" dirty="0"/>
          </a:p>
          <a:p>
            <a:pPr lvl="1"/>
            <a:endParaRPr lang="sv-SE" sz="1500" dirty="0"/>
          </a:p>
        </p:txBody>
      </p:sp>
      <p:sp>
        <p:nvSpPr>
          <p:cNvPr id="12" name="TextBox 11"/>
          <p:cNvSpPr txBox="1"/>
          <p:nvPr/>
        </p:nvSpPr>
        <p:spPr>
          <a:xfrm>
            <a:off x="792000" y="4431310"/>
            <a:ext cx="8285851" cy="992579"/>
          </a:xfrm>
          <a:prstGeom prst="rect">
            <a:avLst/>
          </a:prstGeom>
          <a:noFill/>
        </p:spPr>
        <p:txBody>
          <a:bodyPr wrap="square" rtlCol="0">
            <a:spAutoFit/>
          </a:bodyPr>
          <a:lstStyle/>
          <a:p>
            <a:r>
              <a:rPr lang="en-US" sz="1500" dirty="0"/>
              <a:t>[</a:t>
            </a:r>
            <a:r>
              <a:rPr lang="en-US" sz="1500" dirty="0" err="1"/>
              <a:t>Alavi</a:t>
            </a:r>
            <a:r>
              <a:rPr lang="en-US" sz="1500" dirty="0"/>
              <a:t>, M. and </a:t>
            </a:r>
            <a:r>
              <a:rPr lang="en-US" sz="1500" dirty="0" err="1"/>
              <a:t>Leidner</a:t>
            </a:r>
            <a:r>
              <a:rPr lang="en-US" sz="1500" dirty="0"/>
              <a:t>, D.E. (2001). Review: Knowledge management and knowledge management systems: Conceptual foundations and research issues. MIS Quarterly, 25, (1), 107-136.]</a:t>
            </a:r>
          </a:p>
          <a:p>
            <a:endParaRPr lang="en-US" sz="1500" dirty="0"/>
          </a:p>
          <a:p>
            <a:endParaRPr lang="sv-SE" sz="1350"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5207002"/>
      </p:ext>
    </p:extLst>
  </p:cSld>
  <p:clrMapOvr>
    <a:masterClrMapping/>
  </p:clrMapOvr>
  <mc:AlternateContent xmlns:mc="http://schemas.openxmlformats.org/markup-compatibility/2006" xmlns:p14="http://schemas.microsoft.com/office/powerpoint/2010/main">
    <mc:Choice Requires="p14">
      <p:transition spd="slow" p14:dur="2000" advTm="36257"/>
    </mc:Choice>
    <mc:Fallback xmlns="">
      <p:transition spd="slow" advTm="36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sz="2700" dirty="0"/>
              <a:t>Managing tacit knowledge </a:t>
            </a:r>
            <a:r>
              <a:rPr lang="sv-SE" dirty="0" smtClean="0"/>
              <a:t/>
            </a:r>
            <a:br>
              <a:rPr lang="sv-SE" dirty="0" smtClean="0"/>
            </a:br>
            <a:endParaRPr lang="sv-SE" dirty="0"/>
          </a:p>
        </p:txBody>
      </p:sp>
      <p:sp>
        <p:nvSpPr>
          <p:cNvPr id="3" name="Content Placeholder 2"/>
          <p:cNvSpPr>
            <a:spLocks noGrp="1"/>
          </p:cNvSpPr>
          <p:nvPr>
            <p:ph idx="1"/>
          </p:nvPr>
        </p:nvSpPr>
        <p:spPr>
          <a:xfrm>
            <a:off x="791999" y="1291252"/>
            <a:ext cx="8171025" cy="3699848"/>
          </a:xfrm>
        </p:spPr>
        <p:txBody>
          <a:bodyPr>
            <a:normAutofit/>
          </a:bodyPr>
          <a:lstStyle/>
          <a:p>
            <a:r>
              <a:rPr lang="sv-SE" sz="1600" dirty="0"/>
              <a:t>Perfect management of tacit knowledge is not possible, but any effort can be very benefical for the organization</a:t>
            </a:r>
          </a:p>
          <a:p>
            <a:r>
              <a:rPr lang="sv-SE" sz="1600" dirty="0"/>
              <a:t>One major reason for the problem of managing tacit knowledge is that it is forever changing, growing and being reshaped by the owners’ latest </a:t>
            </a:r>
            <a:r>
              <a:rPr lang="sv-SE" sz="1600" dirty="0" smtClean="0"/>
              <a:t>experiences. </a:t>
            </a:r>
          </a:p>
          <a:p>
            <a:r>
              <a:rPr lang="sv-SE" sz="1600" dirty="0" smtClean="0"/>
              <a:t>When </a:t>
            </a:r>
            <a:r>
              <a:rPr lang="sv-SE" sz="1600" dirty="0"/>
              <a:t>tacit knowledge – or at least part of it – is made explicit – the tacit knowledge in the mind of the person have already been changed</a:t>
            </a:r>
          </a:p>
          <a:p>
            <a:pPr>
              <a:buNone/>
            </a:pPr>
            <a:endParaRPr lang="sv-SE" sz="1500" dirty="0"/>
          </a:p>
          <a:p>
            <a:endParaRPr lang="sv-SE" sz="1500" dirty="0"/>
          </a:p>
          <a:p>
            <a:pPr lvl="1"/>
            <a:endParaRPr lang="sv-SE" sz="1500" dirty="0"/>
          </a:p>
        </p:txBody>
      </p:sp>
      <p:sp>
        <p:nvSpPr>
          <p:cNvPr id="5" name="TextBox 4"/>
          <p:cNvSpPr txBox="1"/>
          <p:nvPr/>
        </p:nvSpPr>
        <p:spPr>
          <a:xfrm>
            <a:off x="4447258" y="4593305"/>
            <a:ext cx="4404681" cy="323165"/>
          </a:xfrm>
          <a:prstGeom prst="rect">
            <a:avLst/>
          </a:prstGeom>
          <a:noFill/>
        </p:spPr>
        <p:txBody>
          <a:bodyPr wrap="square" rtlCol="0">
            <a:spAutoFit/>
          </a:bodyPr>
          <a:lstStyle/>
          <a:p>
            <a:r>
              <a:rPr lang="sv-SE" sz="1500" dirty="0"/>
              <a:t>[</a:t>
            </a:r>
            <a:r>
              <a:rPr lang="sv-SE" sz="1500" dirty="0" err="1"/>
              <a:t>Frappaolo</a:t>
            </a:r>
            <a:r>
              <a:rPr lang="sv-SE" sz="1500" dirty="0"/>
              <a:t>: </a:t>
            </a:r>
            <a:r>
              <a:rPr lang="sv-SE" sz="1500" dirty="0" err="1"/>
              <a:t>Knowledge</a:t>
            </a:r>
            <a:r>
              <a:rPr lang="sv-SE" sz="1500" dirty="0"/>
              <a:t> Management, 2006]</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377564784"/>
      </p:ext>
    </p:extLst>
  </p:cSld>
  <p:clrMapOvr>
    <a:masterClrMapping/>
  </p:clrMapOvr>
  <mc:AlternateContent xmlns:mc="http://schemas.openxmlformats.org/markup-compatibility/2006" xmlns:p14="http://schemas.microsoft.com/office/powerpoint/2010/main">
    <mc:Choice Requires="p14">
      <p:transition spd="slow" p14:dur="2000" advTm="41860"/>
    </mc:Choice>
    <mc:Fallback xmlns="">
      <p:transition spd="slow" advTm="41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2468</TotalTime>
  <Words>3211</Words>
  <Application>Microsoft Office PowerPoint</Application>
  <PresentationFormat>On-screen Show (16:9)</PresentationFormat>
  <Paragraphs>289</Paragraphs>
  <Slides>42</Slides>
  <Notes>0</Notes>
  <HiddenSlides>0</HiddenSlides>
  <MMClips>42</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42</vt:i4>
      </vt:variant>
    </vt:vector>
  </HeadingPairs>
  <TitlesOfParts>
    <vt:vector size="51" baseType="lpstr">
      <vt:lpstr>Arial</vt:lpstr>
      <vt:lpstr>Calibri</vt:lpstr>
      <vt:lpstr>Calibri Light</vt:lpstr>
      <vt:lpstr>Verdana</vt:lpstr>
      <vt:lpstr>su_dsv_ppt_template_16_9_20130920</vt:lpstr>
      <vt:lpstr>English SU 16:9 - Widescreen</vt:lpstr>
      <vt:lpstr>SU 16:9 - Blå Widescreen</vt:lpstr>
      <vt:lpstr>English SU 16:9 - Blå Widescreen</vt:lpstr>
      <vt:lpstr>Special</vt:lpstr>
      <vt:lpstr> Lecture 3: Knowledge Forms,  Explicit, Tacit and Embedded Knowledge, and Knowledge Conversions (SECI) </vt:lpstr>
      <vt:lpstr>Knowledge forms</vt:lpstr>
      <vt:lpstr>Explicit knowledge</vt:lpstr>
      <vt:lpstr>Managing explicit knowledge</vt:lpstr>
      <vt:lpstr>Tacit knowledge</vt:lpstr>
      <vt:lpstr>Tacit knowledge </vt:lpstr>
      <vt:lpstr>Managing tacit knowledge</vt:lpstr>
      <vt:lpstr>Managing tacit knowledge  </vt:lpstr>
      <vt:lpstr>Managing tacit knowledge  </vt:lpstr>
      <vt:lpstr>Can tacit knowledge be transformed to explicit? </vt:lpstr>
      <vt:lpstr>Can tacit knowledge be transformed to explicit? </vt:lpstr>
      <vt:lpstr>Can tacit knowledge be transformed to explicit? </vt:lpstr>
      <vt:lpstr>Can tacit knowledge be transformed to explicit? </vt:lpstr>
      <vt:lpstr>Can tacit knowledge be transformed to explicit? </vt:lpstr>
      <vt:lpstr>Coded and uncoded knowledge</vt:lpstr>
      <vt:lpstr>Can tacit knowledge be transferred/conveyed? </vt:lpstr>
      <vt:lpstr>Embedded knowledge</vt:lpstr>
      <vt:lpstr>Additional knowledge forms</vt:lpstr>
      <vt:lpstr>Pragmatic approach to knowledge forms</vt:lpstr>
      <vt:lpstr>Individual and collective knowledge</vt:lpstr>
      <vt:lpstr>PowerPoint Presentation</vt:lpstr>
      <vt:lpstr>  Organizational memory </vt:lpstr>
      <vt:lpstr>PowerPoint Presentation</vt:lpstr>
      <vt:lpstr>PowerPoint Presentation</vt:lpstr>
      <vt:lpstr>PowerPoint Presentation</vt:lpstr>
      <vt:lpstr>PowerPoint Presentation</vt:lpstr>
      <vt:lpstr>Transactive memory system 1(2)</vt:lpstr>
      <vt:lpstr>Transactive memory system 2(2)</vt:lpstr>
      <vt:lpstr>PowerPoint Presentation</vt:lpstr>
      <vt:lpstr>Background to the SECI model</vt:lpstr>
      <vt:lpstr>SECI model</vt:lpstr>
      <vt:lpstr>SECI model</vt:lpstr>
      <vt:lpstr>SECI model: Four Processes/Pattern of Knowledge Conversion</vt:lpstr>
      <vt:lpstr>SECI model: Four Processes of Knowledge Conversion</vt:lpstr>
      <vt:lpstr>More about the SECI model</vt:lpstr>
      <vt:lpstr>SECI – Major creation of knowledge</vt:lpstr>
      <vt:lpstr>SECI – Limited creation of knowledge </vt:lpstr>
      <vt:lpstr>More about the SECI model</vt:lpstr>
      <vt:lpstr>More about the SECI model</vt:lpstr>
      <vt:lpstr>SECI - The spiral of knowledge</vt:lpstr>
      <vt:lpstr>More about the SECI model</vt:lpstr>
      <vt:lpstr>Nonaka: The Japanese approach</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cp:lastModifiedBy>
  <cp:revision>182</cp:revision>
  <dcterms:created xsi:type="dcterms:W3CDTF">2015-05-25T21:35:52Z</dcterms:created>
  <dcterms:modified xsi:type="dcterms:W3CDTF">2017-09-16T19:09:04Z</dcterms:modified>
</cp:coreProperties>
</file>