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439" r:id="rId3"/>
    <p:sldId id="440" r:id="rId4"/>
    <p:sldId id="441" r:id="rId5"/>
    <p:sldId id="442" r:id="rId6"/>
    <p:sldId id="443" r:id="rId7"/>
    <p:sldId id="517" r:id="rId8"/>
    <p:sldId id="512" r:id="rId9"/>
    <p:sldId id="549" r:id="rId10"/>
    <p:sldId id="550" r:id="rId11"/>
    <p:sldId id="551" r:id="rId12"/>
    <p:sldId id="552" r:id="rId13"/>
    <p:sldId id="444" r:id="rId14"/>
    <p:sldId id="445" r:id="rId15"/>
    <p:sldId id="446" r:id="rId16"/>
    <p:sldId id="447" r:id="rId17"/>
    <p:sldId id="448" r:id="rId18"/>
    <p:sldId id="449" r:id="rId19"/>
    <p:sldId id="450" r:id="rId20"/>
    <p:sldId id="545" r:id="rId21"/>
    <p:sldId id="548" r:id="rId22"/>
    <p:sldId id="510" r:id="rId2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F2845-BBF8-4FDB-9B2B-59E7BF49BB23}" type="datetimeFigureOut">
              <a:rPr lang="sv-SE" smtClean="0"/>
              <a:pPr/>
              <a:t>2015-10-19</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9A4D8E-E84E-4AFE-B971-D15D9C0B0511}" type="slidenum">
              <a:rPr lang="sv-SE" smtClean="0"/>
              <a:pPr/>
              <a:t>‹#›</a:t>
            </a:fld>
            <a:endParaRPr lang="sv-SE"/>
          </a:p>
        </p:txBody>
      </p:sp>
    </p:spTree>
    <p:extLst>
      <p:ext uri="{BB962C8B-B14F-4D97-AF65-F5344CB8AC3E}">
        <p14:creationId xmlns:p14="http://schemas.microsoft.com/office/powerpoint/2010/main" val="2536415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2</a:t>
            </a:fld>
            <a:endParaRPr lang="en-US" dirty="0" smtClean="0">
              <a:latin typeface="Arial" pitchFamily="34" charset="0"/>
            </a:endParaRPr>
          </a:p>
        </p:txBody>
      </p:sp>
    </p:spTree>
    <p:extLst>
      <p:ext uri="{BB962C8B-B14F-4D97-AF65-F5344CB8AC3E}">
        <p14:creationId xmlns:p14="http://schemas.microsoft.com/office/powerpoint/2010/main" val="3392764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sv-SE" smtClean="0"/>
          </a:p>
        </p:txBody>
      </p:sp>
      <p:sp>
        <p:nvSpPr>
          <p:cNvPr id="4" name="Slide Number Placeholder 3"/>
          <p:cNvSpPr>
            <a:spLocks noGrp="1"/>
          </p:cNvSpPr>
          <p:nvPr>
            <p:ph type="sldNum" sz="quarter" idx="5"/>
          </p:nvPr>
        </p:nvSpPr>
        <p:spPr/>
        <p:txBody>
          <a:bodyPr/>
          <a:lstStyle/>
          <a:p>
            <a:pPr>
              <a:defRPr/>
            </a:pPr>
            <a:fld id="{863FB7AD-32F6-4103-9718-5440023DC94A}" type="slidenum">
              <a:rPr lang="en-US" smtClean="0"/>
              <a:pPr>
                <a:defRPr/>
              </a:pPr>
              <a:t>12</a:t>
            </a:fld>
            <a:endParaRPr lang="en-US"/>
          </a:p>
        </p:txBody>
      </p:sp>
    </p:spTree>
    <p:extLst>
      <p:ext uri="{BB962C8B-B14F-4D97-AF65-F5344CB8AC3E}">
        <p14:creationId xmlns:p14="http://schemas.microsoft.com/office/powerpoint/2010/main" val="580920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fld id="{65A8F707-DFA5-411D-9774-989F27678A6C}" type="slidenum">
              <a:rPr lang="sv-SE" smtClean="0"/>
              <a:pPr/>
              <a:t>14</a:t>
            </a:fld>
            <a:endParaRPr lang="sv-SE"/>
          </a:p>
        </p:txBody>
      </p:sp>
    </p:spTree>
    <p:extLst>
      <p:ext uri="{BB962C8B-B14F-4D97-AF65-F5344CB8AC3E}">
        <p14:creationId xmlns:p14="http://schemas.microsoft.com/office/powerpoint/2010/main" val="584688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19</a:t>
            </a:fld>
            <a:endParaRPr lang="en-US" dirty="0" smtClean="0">
              <a:latin typeface="Arial" pitchFamily="34" charset="0"/>
            </a:endParaRPr>
          </a:p>
        </p:txBody>
      </p:sp>
    </p:spTree>
    <p:extLst>
      <p:ext uri="{BB962C8B-B14F-4D97-AF65-F5344CB8AC3E}">
        <p14:creationId xmlns:p14="http://schemas.microsoft.com/office/powerpoint/2010/main" val="4165817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20</a:t>
            </a:fld>
            <a:endParaRPr lang="en-US" dirty="0" smtClean="0">
              <a:latin typeface="Arial" pitchFamily="34" charset="0"/>
            </a:endParaRPr>
          </a:p>
        </p:txBody>
      </p:sp>
    </p:spTree>
    <p:extLst>
      <p:ext uri="{BB962C8B-B14F-4D97-AF65-F5344CB8AC3E}">
        <p14:creationId xmlns:p14="http://schemas.microsoft.com/office/powerpoint/2010/main" val="1968998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ABEEF75F-21EE-4E99-A14A-720825EB73BE}" type="slidenum">
              <a:rPr lang="sv-SE" smtClean="0"/>
              <a:pPr/>
              <a:t>22</a:t>
            </a:fld>
            <a:endParaRPr lang="sv-SE"/>
          </a:p>
        </p:txBody>
      </p:sp>
    </p:spTree>
    <p:extLst>
      <p:ext uri="{BB962C8B-B14F-4D97-AF65-F5344CB8AC3E}">
        <p14:creationId xmlns:p14="http://schemas.microsoft.com/office/powerpoint/2010/main" val="873832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fld id="{65A8F707-DFA5-411D-9774-989F27678A6C}" type="slidenum">
              <a:rPr lang="sv-SE" smtClean="0"/>
              <a:pPr/>
              <a:t>4</a:t>
            </a:fld>
            <a:endParaRPr lang="sv-SE"/>
          </a:p>
        </p:txBody>
      </p:sp>
    </p:spTree>
    <p:extLst>
      <p:ext uri="{BB962C8B-B14F-4D97-AF65-F5344CB8AC3E}">
        <p14:creationId xmlns:p14="http://schemas.microsoft.com/office/powerpoint/2010/main" val="774870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fld id="{65A8F707-DFA5-411D-9774-989F27678A6C}" type="slidenum">
              <a:rPr lang="sv-SE" smtClean="0"/>
              <a:pPr/>
              <a:t>5</a:t>
            </a:fld>
            <a:endParaRPr lang="sv-SE"/>
          </a:p>
        </p:txBody>
      </p:sp>
    </p:spTree>
    <p:extLst>
      <p:ext uri="{BB962C8B-B14F-4D97-AF65-F5344CB8AC3E}">
        <p14:creationId xmlns:p14="http://schemas.microsoft.com/office/powerpoint/2010/main" val="4181033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fld id="{65A8F707-DFA5-411D-9774-989F27678A6C}" type="slidenum">
              <a:rPr lang="sv-SE" smtClean="0"/>
              <a:pPr/>
              <a:t>6</a:t>
            </a:fld>
            <a:endParaRPr lang="sv-SE"/>
          </a:p>
        </p:txBody>
      </p:sp>
    </p:spTree>
    <p:extLst>
      <p:ext uri="{BB962C8B-B14F-4D97-AF65-F5344CB8AC3E}">
        <p14:creationId xmlns:p14="http://schemas.microsoft.com/office/powerpoint/2010/main" val="4027027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sv-SE" smtClean="0"/>
          </a:p>
        </p:txBody>
      </p:sp>
      <p:sp>
        <p:nvSpPr>
          <p:cNvPr id="4" name="Slide Number Placeholder 3"/>
          <p:cNvSpPr>
            <a:spLocks noGrp="1"/>
          </p:cNvSpPr>
          <p:nvPr>
            <p:ph type="sldNum" sz="quarter" idx="5"/>
          </p:nvPr>
        </p:nvSpPr>
        <p:spPr/>
        <p:txBody>
          <a:bodyPr/>
          <a:lstStyle/>
          <a:p>
            <a:pPr>
              <a:defRPr/>
            </a:pPr>
            <a:fld id="{2F0DFEA2-ED0C-4EFD-B7E4-3A3076B02C4B}" type="slidenum">
              <a:rPr lang="en-US" smtClean="0"/>
              <a:pPr>
                <a:defRPr/>
              </a:pPr>
              <a:t>7</a:t>
            </a:fld>
            <a:endParaRPr lang="en-US"/>
          </a:p>
        </p:txBody>
      </p:sp>
    </p:spTree>
    <p:extLst>
      <p:ext uri="{BB962C8B-B14F-4D97-AF65-F5344CB8AC3E}">
        <p14:creationId xmlns:p14="http://schemas.microsoft.com/office/powerpoint/2010/main" val="2094465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sv-SE" smtClean="0"/>
          </a:p>
        </p:txBody>
      </p:sp>
      <p:sp>
        <p:nvSpPr>
          <p:cNvPr id="4" name="Slide Number Placeholder 3"/>
          <p:cNvSpPr>
            <a:spLocks noGrp="1"/>
          </p:cNvSpPr>
          <p:nvPr>
            <p:ph type="sldNum" sz="quarter" idx="5"/>
          </p:nvPr>
        </p:nvSpPr>
        <p:spPr/>
        <p:txBody>
          <a:bodyPr/>
          <a:lstStyle/>
          <a:p>
            <a:pPr>
              <a:defRPr/>
            </a:pPr>
            <a:fld id="{32D204B7-2B9B-408C-B052-173CE464D10A}" type="slidenum">
              <a:rPr lang="en-US" smtClean="0"/>
              <a:pPr>
                <a:defRPr/>
              </a:pPr>
              <a:t>8</a:t>
            </a:fld>
            <a:endParaRPr lang="en-US"/>
          </a:p>
        </p:txBody>
      </p:sp>
    </p:spTree>
    <p:extLst>
      <p:ext uri="{BB962C8B-B14F-4D97-AF65-F5344CB8AC3E}">
        <p14:creationId xmlns:p14="http://schemas.microsoft.com/office/powerpoint/2010/main" val="328796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sv-SE" smtClean="0"/>
          </a:p>
        </p:txBody>
      </p:sp>
      <p:sp>
        <p:nvSpPr>
          <p:cNvPr id="4" name="Slide Number Placeholder 3"/>
          <p:cNvSpPr>
            <a:spLocks noGrp="1"/>
          </p:cNvSpPr>
          <p:nvPr>
            <p:ph type="sldNum" sz="quarter" idx="5"/>
          </p:nvPr>
        </p:nvSpPr>
        <p:spPr/>
        <p:txBody>
          <a:bodyPr/>
          <a:lstStyle/>
          <a:p>
            <a:pPr>
              <a:defRPr/>
            </a:pPr>
            <a:fld id="{3223939B-3475-44DB-BE86-9A97B09C7493}" type="slidenum">
              <a:rPr lang="en-US" smtClean="0"/>
              <a:pPr>
                <a:defRPr/>
              </a:pPr>
              <a:t>9</a:t>
            </a:fld>
            <a:endParaRPr lang="en-US"/>
          </a:p>
        </p:txBody>
      </p:sp>
    </p:spTree>
    <p:extLst>
      <p:ext uri="{BB962C8B-B14F-4D97-AF65-F5344CB8AC3E}">
        <p14:creationId xmlns:p14="http://schemas.microsoft.com/office/powerpoint/2010/main" val="1889348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sv-SE" smtClean="0"/>
          </a:p>
        </p:txBody>
      </p:sp>
      <p:sp>
        <p:nvSpPr>
          <p:cNvPr id="4" name="Slide Number Placeholder 3"/>
          <p:cNvSpPr>
            <a:spLocks noGrp="1"/>
          </p:cNvSpPr>
          <p:nvPr>
            <p:ph type="sldNum" sz="quarter" idx="5"/>
          </p:nvPr>
        </p:nvSpPr>
        <p:spPr/>
        <p:txBody>
          <a:bodyPr/>
          <a:lstStyle/>
          <a:p>
            <a:pPr>
              <a:defRPr/>
            </a:pPr>
            <a:fld id="{C2A3E642-4775-4A6A-B524-4368FEE4D4E3}" type="slidenum">
              <a:rPr lang="en-US" smtClean="0"/>
              <a:pPr>
                <a:defRPr/>
              </a:pPr>
              <a:t>10</a:t>
            </a:fld>
            <a:endParaRPr lang="en-US"/>
          </a:p>
        </p:txBody>
      </p:sp>
    </p:spTree>
    <p:extLst>
      <p:ext uri="{BB962C8B-B14F-4D97-AF65-F5344CB8AC3E}">
        <p14:creationId xmlns:p14="http://schemas.microsoft.com/office/powerpoint/2010/main" val="2548990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sv-SE" smtClean="0"/>
          </a:p>
        </p:txBody>
      </p:sp>
      <p:sp>
        <p:nvSpPr>
          <p:cNvPr id="4" name="Slide Number Placeholder 3"/>
          <p:cNvSpPr>
            <a:spLocks noGrp="1"/>
          </p:cNvSpPr>
          <p:nvPr>
            <p:ph type="sldNum" sz="quarter" idx="5"/>
          </p:nvPr>
        </p:nvSpPr>
        <p:spPr/>
        <p:txBody>
          <a:bodyPr/>
          <a:lstStyle/>
          <a:p>
            <a:pPr>
              <a:defRPr/>
            </a:pPr>
            <a:fld id="{A2B64B1F-268C-4D6E-8999-DAB20FBFF544}" type="slidenum">
              <a:rPr lang="en-US" smtClean="0"/>
              <a:pPr>
                <a:defRPr/>
              </a:pPr>
              <a:t>11</a:t>
            </a:fld>
            <a:endParaRPr lang="en-US"/>
          </a:p>
        </p:txBody>
      </p:sp>
    </p:spTree>
    <p:extLst>
      <p:ext uri="{BB962C8B-B14F-4D97-AF65-F5344CB8AC3E}">
        <p14:creationId xmlns:p14="http://schemas.microsoft.com/office/powerpoint/2010/main" val="382414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C93E0-F3B4-4D3F-BDE0-FF7FEF68D5C7}" type="datetimeFigureOut">
              <a:rPr lang="sv-SE" smtClean="0"/>
              <a:pPr/>
              <a:t>2015-10-19</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CD29F-371D-4FCF-8456-76A1F4E8E2EE}"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628" y="1844824"/>
            <a:ext cx="8782744" cy="1470025"/>
          </a:xfrm>
        </p:spPr>
        <p:txBody>
          <a:bodyPr vert="horz" lIns="91440" tIns="45720" rIns="91440" bIns="45720" rtlCol="0" anchor="ctr">
            <a:normAutofit/>
          </a:bodyPr>
          <a:lstStyle/>
          <a:p>
            <a:r>
              <a:rPr lang="sv-SE" sz="3600" dirty="0" smtClean="0"/>
              <a:t>KM: Knowledge management system</a:t>
            </a:r>
            <a:endParaRPr lang="sv-SE" sz="3600" dirty="0"/>
          </a:p>
        </p:txBody>
      </p:sp>
      <p:sp>
        <p:nvSpPr>
          <p:cNvPr id="3" name="Subtitle 2"/>
          <p:cNvSpPr>
            <a:spLocks noGrp="1"/>
          </p:cNvSpPr>
          <p:nvPr>
            <p:ph type="subTitle" idx="1"/>
          </p:nvPr>
        </p:nvSpPr>
        <p:spPr/>
        <p:txBody>
          <a:bodyPr>
            <a:normAutofit/>
          </a:bodyPr>
          <a:lstStyle/>
          <a:p>
            <a:r>
              <a:rPr lang="sv-SE" sz="2400" dirty="0" smtClean="0"/>
              <a:t>Erik Perjons</a:t>
            </a:r>
          </a:p>
          <a:p>
            <a:r>
              <a:rPr lang="sv-SE" sz="2400" dirty="0" smtClean="0"/>
              <a:t>perjons@dsv.su.se</a:t>
            </a:r>
            <a:endParaRPr lang="sv-SE"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46087D7D-B232-424A-AD1B-589322F3B868}" type="slidenum">
              <a:rPr lang="en-US"/>
              <a:pPr>
                <a:defRPr/>
              </a:pPr>
              <a:t>10</a:t>
            </a:fld>
            <a:endParaRPr lang="en-US"/>
          </a:p>
        </p:txBody>
      </p:sp>
      <p:sp>
        <p:nvSpPr>
          <p:cNvPr id="17411" name="Rectangle 2"/>
          <p:cNvSpPr>
            <a:spLocks noGrp="1" noChangeArrowheads="1"/>
          </p:cNvSpPr>
          <p:nvPr>
            <p:ph type="title"/>
          </p:nvPr>
        </p:nvSpPr>
        <p:spPr>
          <a:xfrm>
            <a:off x="457200" y="214313"/>
            <a:ext cx="8229600" cy="1371600"/>
          </a:xfrm>
        </p:spPr>
        <p:txBody>
          <a:bodyPr/>
          <a:lstStyle/>
          <a:p>
            <a:r>
              <a:rPr lang="sv-SE" sz="3600" dirty="0" err="1" smtClean="0"/>
              <a:t>Heuristic</a:t>
            </a:r>
            <a:endParaRPr lang="en-US" sz="3600" dirty="0" smtClean="0"/>
          </a:p>
        </p:txBody>
      </p:sp>
      <p:sp>
        <p:nvSpPr>
          <p:cNvPr id="17412" name="Rectangle 3"/>
          <p:cNvSpPr>
            <a:spLocks noGrp="1" noChangeArrowheads="1"/>
          </p:cNvSpPr>
          <p:nvPr>
            <p:ph type="body" idx="1"/>
          </p:nvPr>
        </p:nvSpPr>
        <p:spPr>
          <a:xfrm>
            <a:off x="457200" y="1500188"/>
            <a:ext cx="8229600" cy="3886200"/>
          </a:xfrm>
        </p:spPr>
        <p:txBody>
          <a:bodyPr>
            <a:normAutofit lnSpcReduction="10000"/>
          </a:bodyPr>
          <a:lstStyle/>
          <a:p>
            <a:pPr>
              <a:lnSpc>
                <a:spcPct val="80000"/>
              </a:lnSpc>
              <a:buFont typeface="Wingdings" pitchFamily="2" charset="2"/>
              <a:buNone/>
            </a:pPr>
            <a:r>
              <a:rPr lang="sv-SE" sz="2000" b="1" dirty="0" err="1" smtClean="0"/>
              <a:t>Heuristic</a:t>
            </a:r>
            <a:r>
              <a:rPr lang="sv-SE" sz="2000" b="1" dirty="0" smtClean="0"/>
              <a:t> </a:t>
            </a:r>
            <a:r>
              <a:rPr lang="sv-SE" sz="2000" dirty="0" smtClean="0"/>
              <a:t>is a </a:t>
            </a:r>
            <a:r>
              <a:rPr lang="sv-SE" sz="2000" dirty="0" err="1" smtClean="0"/>
              <a:t>method</a:t>
            </a:r>
            <a:r>
              <a:rPr lang="sv-SE" sz="2000" dirty="0" smtClean="0"/>
              <a:t> for </a:t>
            </a:r>
            <a:r>
              <a:rPr lang="sv-SE" sz="2000" dirty="0" err="1" smtClean="0"/>
              <a:t>solving</a:t>
            </a:r>
            <a:r>
              <a:rPr lang="sv-SE" sz="2000" dirty="0" smtClean="0"/>
              <a:t> problems </a:t>
            </a:r>
            <a:r>
              <a:rPr lang="sv-SE" sz="2000" dirty="0" err="1" smtClean="0"/>
              <a:t>based</a:t>
            </a:r>
            <a:r>
              <a:rPr lang="sv-SE" sz="2000" dirty="0" smtClean="0"/>
              <a:t> on </a:t>
            </a:r>
            <a:r>
              <a:rPr lang="sv-SE" sz="2000" dirty="0" err="1" smtClean="0"/>
              <a:t>rules</a:t>
            </a:r>
            <a:r>
              <a:rPr lang="sv-SE" sz="2000" dirty="0" smtClean="0"/>
              <a:t> of </a:t>
            </a:r>
            <a:r>
              <a:rPr lang="sv-SE" sz="2000" dirty="0" err="1" smtClean="0"/>
              <a:t>thumb</a:t>
            </a:r>
            <a:r>
              <a:rPr lang="sv-SE" sz="2000" dirty="0" smtClean="0"/>
              <a:t>, </a:t>
            </a:r>
            <a:r>
              <a:rPr lang="sv-SE" sz="2000" dirty="0" err="1" smtClean="0"/>
              <a:t>educated</a:t>
            </a:r>
            <a:r>
              <a:rPr lang="sv-SE" sz="2000" dirty="0" smtClean="0"/>
              <a:t> </a:t>
            </a:r>
            <a:r>
              <a:rPr lang="sv-SE" sz="2000" dirty="0" err="1" smtClean="0"/>
              <a:t>guesses</a:t>
            </a:r>
            <a:r>
              <a:rPr lang="sv-SE" sz="2000" dirty="0" smtClean="0"/>
              <a:t> or intuitive judgement, </a:t>
            </a:r>
            <a:r>
              <a:rPr lang="sv-SE" sz="2000" dirty="0" err="1" smtClean="0"/>
              <a:t>which</a:t>
            </a:r>
            <a:r>
              <a:rPr lang="sv-SE" sz="2000" dirty="0" smtClean="0"/>
              <a:t> </a:t>
            </a:r>
            <a:r>
              <a:rPr lang="sv-SE" sz="2000" dirty="0" err="1" smtClean="0"/>
              <a:t>rapidly</a:t>
            </a:r>
            <a:r>
              <a:rPr lang="sv-SE" sz="2000" dirty="0" smtClean="0"/>
              <a:t> </a:t>
            </a:r>
            <a:r>
              <a:rPr lang="sv-SE" sz="2000" dirty="0" err="1" smtClean="0"/>
              <a:t>leads</a:t>
            </a:r>
            <a:r>
              <a:rPr lang="sv-SE" sz="2000" dirty="0" smtClean="0"/>
              <a:t> to a solution that is </a:t>
            </a:r>
            <a:r>
              <a:rPr lang="sv-SE" sz="2000" dirty="0" err="1" smtClean="0"/>
              <a:t>reasonably</a:t>
            </a:r>
            <a:r>
              <a:rPr lang="sv-SE" sz="2000" dirty="0" smtClean="0"/>
              <a:t> </a:t>
            </a:r>
            <a:r>
              <a:rPr lang="sv-SE" sz="2000" dirty="0" err="1" smtClean="0"/>
              <a:t>close</a:t>
            </a:r>
            <a:r>
              <a:rPr lang="sv-SE" sz="2000" dirty="0" smtClean="0"/>
              <a:t> to the best </a:t>
            </a:r>
            <a:r>
              <a:rPr lang="sv-SE" sz="2000" dirty="0" err="1" smtClean="0"/>
              <a:t>possible</a:t>
            </a:r>
            <a:r>
              <a:rPr lang="sv-SE" sz="2000" dirty="0" smtClean="0"/>
              <a:t> solution</a:t>
            </a:r>
          </a:p>
          <a:p>
            <a:pPr>
              <a:lnSpc>
                <a:spcPct val="80000"/>
              </a:lnSpc>
              <a:buFont typeface="Wingdings" pitchFamily="2" charset="2"/>
              <a:buNone/>
            </a:pPr>
            <a:endParaRPr lang="sv-SE" sz="2000" dirty="0" smtClean="0"/>
          </a:p>
          <a:p>
            <a:pPr>
              <a:lnSpc>
                <a:spcPct val="80000"/>
              </a:lnSpc>
              <a:buFont typeface="Wingdings" pitchFamily="2" charset="2"/>
              <a:buNone/>
            </a:pPr>
            <a:r>
              <a:rPr lang="sv-SE" sz="2000" dirty="0" smtClean="0"/>
              <a:t>In the area of information systems, heuristics are methods that ignores whether the solution can to be proven correct (see discusson of best practices), but which produce a reasonably good solution. The </a:t>
            </a:r>
            <a:r>
              <a:rPr lang="sv-SE" sz="2000" dirty="0" err="1" smtClean="0"/>
              <a:t>benefits</a:t>
            </a:r>
            <a:r>
              <a:rPr lang="sv-SE" sz="2000" dirty="0" smtClean="0"/>
              <a:t> of </a:t>
            </a:r>
            <a:r>
              <a:rPr lang="sv-SE" sz="2000" dirty="0" err="1" smtClean="0"/>
              <a:t>using</a:t>
            </a:r>
            <a:r>
              <a:rPr lang="sv-SE" sz="2000" dirty="0" smtClean="0"/>
              <a:t> </a:t>
            </a:r>
            <a:r>
              <a:rPr lang="sv-SE" sz="2000" dirty="0" err="1" smtClean="0"/>
              <a:t>heuristics</a:t>
            </a:r>
            <a:r>
              <a:rPr lang="sv-SE" sz="2000" dirty="0" smtClean="0"/>
              <a:t> are:</a:t>
            </a:r>
          </a:p>
          <a:p>
            <a:pPr>
              <a:lnSpc>
                <a:spcPct val="80000"/>
              </a:lnSpc>
              <a:buFont typeface="Wingdings" pitchFamily="2" charset="2"/>
              <a:buNone/>
            </a:pPr>
            <a:r>
              <a:rPr lang="sv-SE" sz="2000" dirty="0" smtClean="0"/>
              <a:t>	- time to solve the problem can be reduced</a:t>
            </a:r>
          </a:p>
          <a:p>
            <a:pPr>
              <a:lnSpc>
                <a:spcPct val="80000"/>
              </a:lnSpc>
              <a:buFont typeface="Wingdings" pitchFamily="2" charset="2"/>
              <a:buNone/>
            </a:pPr>
            <a:r>
              <a:rPr lang="sv-SE" sz="2000" dirty="0" smtClean="0"/>
              <a:t>	- </a:t>
            </a:r>
            <a:r>
              <a:rPr lang="sv-SE" sz="2000" dirty="0" err="1" smtClean="0"/>
              <a:t>simplicity</a:t>
            </a:r>
            <a:r>
              <a:rPr lang="sv-SE" sz="2000" dirty="0" smtClean="0"/>
              <a:t> of the solution</a:t>
            </a:r>
          </a:p>
          <a:p>
            <a:pPr>
              <a:lnSpc>
                <a:spcPct val="80000"/>
              </a:lnSpc>
              <a:buFont typeface="Wingdings" pitchFamily="2" charset="2"/>
              <a:buNone/>
            </a:pPr>
            <a:r>
              <a:rPr lang="sv-SE" sz="2000" dirty="0" smtClean="0"/>
              <a:t>	The drawback is:</a:t>
            </a:r>
          </a:p>
          <a:p>
            <a:pPr>
              <a:lnSpc>
                <a:spcPct val="80000"/>
              </a:lnSpc>
              <a:buFont typeface="Wingdings" pitchFamily="2" charset="2"/>
              <a:buNone/>
            </a:pPr>
            <a:r>
              <a:rPr lang="sv-SE" sz="2000" dirty="0" smtClean="0"/>
              <a:t>	- </a:t>
            </a:r>
            <a:r>
              <a:rPr lang="sv-SE" sz="2000" dirty="0" err="1" smtClean="0"/>
              <a:t>accuracy</a:t>
            </a:r>
            <a:r>
              <a:rPr lang="sv-SE" sz="2000" dirty="0" smtClean="0"/>
              <a:t> of precision </a:t>
            </a:r>
          </a:p>
          <a:p>
            <a:pPr>
              <a:lnSpc>
                <a:spcPct val="80000"/>
              </a:lnSpc>
              <a:buFont typeface="Wingdings" pitchFamily="2" charset="2"/>
              <a:buNone/>
            </a:pPr>
            <a:endParaRPr lang="sv-SE" sz="2000" dirty="0" smtClean="0"/>
          </a:p>
          <a:p>
            <a:pPr>
              <a:lnSpc>
                <a:spcPct val="80000"/>
              </a:lnSpc>
              <a:buFont typeface="Wingdings" pitchFamily="2" charset="2"/>
              <a:buNone/>
            </a:pPr>
            <a:r>
              <a:rPr lang="sv-SE" sz="2000" dirty="0" smtClean="0"/>
              <a:t>The </a:t>
            </a:r>
            <a:r>
              <a:rPr lang="sv-SE" sz="2000" dirty="0" err="1" smtClean="0"/>
              <a:t>knowledge</a:t>
            </a:r>
            <a:r>
              <a:rPr lang="sv-SE" sz="2000" dirty="0" smtClean="0"/>
              <a:t> in the expert system are </a:t>
            </a:r>
            <a:r>
              <a:rPr lang="sv-SE" sz="2000" dirty="0" err="1" smtClean="0"/>
              <a:t>often</a:t>
            </a:r>
            <a:r>
              <a:rPr lang="sv-SE" sz="2000" dirty="0" smtClean="0"/>
              <a:t> </a:t>
            </a:r>
            <a:r>
              <a:rPr lang="sv-SE" sz="2000" dirty="0" err="1" smtClean="0"/>
              <a:t>based</a:t>
            </a:r>
            <a:r>
              <a:rPr lang="sv-SE" sz="2000" dirty="0" smtClean="0"/>
              <a:t> on </a:t>
            </a:r>
            <a:r>
              <a:rPr lang="sv-SE" sz="2000" dirty="0" err="1" smtClean="0"/>
              <a:t>such</a:t>
            </a:r>
            <a:r>
              <a:rPr lang="sv-SE" sz="2000" dirty="0" smtClean="0"/>
              <a:t> </a:t>
            </a:r>
            <a:r>
              <a:rPr lang="sv-SE" sz="2000" dirty="0" err="1" smtClean="0"/>
              <a:t>heuristics</a:t>
            </a:r>
            <a:r>
              <a:rPr lang="sv-SE" sz="2000" dirty="0" smtClean="0"/>
              <a:t> (in form of </a:t>
            </a:r>
            <a:r>
              <a:rPr lang="sv-SE" sz="2000" dirty="0" err="1" smtClean="0"/>
              <a:t>rules</a:t>
            </a:r>
            <a:r>
              <a:rPr lang="sv-SE" sz="2000" dirty="0" smtClean="0"/>
              <a:t>) to </a:t>
            </a:r>
            <a:r>
              <a:rPr lang="sv-SE" sz="2000" dirty="0" err="1" smtClean="0"/>
              <a:t>solve</a:t>
            </a:r>
            <a:r>
              <a:rPr lang="sv-SE" sz="2000" dirty="0" smtClean="0"/>
              <a:t> problems</a:t>
            </a:r>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p:txBody>
      </p:sp>
    </p:spTree>
    <p:extLst>
      <p:ext uri="{BB962C8B-B14F-4D97-AF65-F5344CB8AC3E}">
        <p14:creationId xmlns:p14="http://schemas.microsoft.com/office/powerpoint/2010/main" val="4227481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0CC7746B-77F6-485A-BA0E-7F36DBB1C54D}" type="slidenum">
              <a:rPr lang="en-US"/>
              <a:pPr>
                <a:defRPr/>
              </a:pPr>
              <a:t>11</a:t>
            </a:fld>
            <a:endParaRPr lang="en-US"/>
          </a:p>
        </p:txBody>
      </p:sp>
      <p:sp>
        <p:nvSpPr>
          <p:cNvPr id="18435" name="Rectangle 2"/>
          <p:cNvSpPr>
            <a:spLocks noGrp="1" noChangeArrowheads="1"/>
          </p:cNvSpPr>
          <p:nvPr>
            <p:ph type="title"/>
          </p:nvPr>
        </p:nvSpPr>
        <p:spPr>
          <a:xfrm>
            <a:off x="457200" y="214313"/>
            <a:ext cx="8229600" cy="1371600"/>
          </a:xfrm>
        </p:spPr>
        <p:txBody>
          <a:bodyPr>
            <a:normAutofit/>
          </a:bodyPr>
          <a:lstStyle/>
          <a:p>
            <a:r>
              <a:rPr lang="sv-SE" sz="3600" dirty="0" err="1" smtClean="0"/>
              <a:t>Example</a:t>
            </a:r>
            <a:r>
              <a:rPr lang="sv-SE" sz="3600" dirty="0" smtClean="0"/>
              <a:t> of </a:t>
            </a:r>
            <a:r>
              <a:rPr lang="sv-SE" sz="3600" dirty="0" err="1" smtClean="0"/>
              <a:t>heuristics</a:t>
            </a:r>
            <a:r>
              <a:rPr lang="sv-SE" sz="3600" dirty="0" smtClean="0"/>
              <a:t> (</a:t>
            </a:r>
            <a:r>
              <a:rPr lang="sv-SE" sz="3600" dirty="0" err="1" smtClean="0"/>
              <a:t>heuristic</a:t>
            </a:r>
            <a:r>
              <a:rPr lang="sv-SE" sz="3600" dirty="0" smtClean="0"/>
              <a:t> </a:t>
            </a:r>
            <a:r>
              <a:rPr lang="sv-SE" sz="3600" dirty="0" err="1" smtClean="0"/>
              <a:t>rules</a:t>
            </a:r>
            <a:r>
              <a:rPr lang="sv-SE" sz="3600" dirty="0" smtClean="0"/>
              <a:t>)</a:t>
            </a:r>
            <a:endParaRPr lang="en-US" sz="3600" dirty="0" smtClean="0"/>
          </a:p>
        </p:txBody>
      </p:sp>
      <p:sp>
        <p:nvSpPr>
          <p:cNvPr id="18436" name="Rectangle 3"/>
          <p:cNvSpPr>
            <a:spLocks noGrp="1" noChangeArrowheads="1"/>
          </p:cNvSpPr>
          <p:nvPr>
            <p:ph type="body" idx="1"/>
          </p:nvPr>
        </p:nvSpPr>
        <p:spPr>
          <a:xfrm>
            <a:off x="457200" y="1500188"/>
            <a:ext cx="8229600" cy="3886200"/>
          </a:xfrm>
        </p:spPr>
        <p:txBody>
          <a:bodyPr/>
          <a:lstStyle/>
          <a:p>
            <a:r>
              <a:rPr lang="en-US" sz="2000" smtClean="0"/>
              <a:t>If you are having difficulty understanding a problem, try drawing a picture. </a:t>
            </a:r>
          </a:p>
          <a:p>
            <a:r>
              <a:rPr lang="en-US" sz="2000" smtClean="0"/>
              <a:t>If the problem is abstract, try examining a concrete example. </a:t>
            </a:r>
          </a:p>
          <a:p>
            <a:r>
              <a:rPr lang="en-US" sz="2000" smtClean="0"/>
              <a:t>Try solving a more general problem first</a:t>
            </a:r>
          </a:p>
          <a:p>
            <a:r>
              <a:rPr lang="en-US" sz="2000" smtClean="0"/>
              <a:t>In a chess game: maximize the number of pieces taken from your opponents </a:t>
            </a:r>
          </a:p>
          <a:p>
            <a:r>
              <a:rPr lang="en-US" sz="2000" smtClean="0"/>
              <a:t>If the lights are dim, then the battery is flat</a:t>
            </a:r>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p:txBody>
      </p:sp>
    </p:spTree>
    <p:extLst>
      <p:ext uri="{BB962C8B-B14F-4D97-AF65-F5344CB8AC3E}">
        <p14:creationId xmlns:p14="http://schemas.microsoft.com/office/powerpoint/2010/main" val="1715066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915EFDC3-B080-461C-B0E0-93FE274B01AD}" type="slidenum">
              <a:rPr lang="en-US"/>
              <a:pPr>
                <a:defRPr/>
              </a:pPr>
              <a:t>12</a:t>
            </a:fld>
            <a:endParaRPr lang="en-US"/>
          </a:p>
        </p:txBody>
      </p:sp>
      <p:sp>
        <p:nvSpPr>
          <p:cNvPr id="19459" name="Rectangle 2"/>
          <p:cNvSpPr>
            <a:spLocks noGrp="1" noChangeArrowheads="1"/>
          </p:cNvSpPr>
          <p:nvPr>
            <p:ph type="title"/>
          </p:nvPr>
        </p:nvSpPr>
        <p:spPr>
          <a:xfrm>
            <a:off x="457200" y="214313"/>
            <a:ext cx="8229600" cy="1371600"/>
          </a:xfrm>
        </p:spPr>
        <p:txBody>
          <a:bodyPr>
            <a:normAutofit/>
          </a:bodyPr>
          <a:lstStyle/>
          <a:p>
            <a:r>
              <a:rPr lang="sv-SE" sz="3600" dirty="0" err="1" smtClean="0"/>
              <a:t>Differences</a:t>
            </a:r>
            <a:r>
              <a:rPr lang="sv-SE" sz="3600" dirty="0" smtClean="0"/>
              <a:t> </a:t>
            </a:r>
            <a:r>
              <a:rPr lang="sv-SE" sz="3600" dirty="0" err="1" smtClean="0"/>
              <a:t>between</a:t>
            </a:r>
            <a:r>
              <a:rPr lang="sv-SE" sz="3600" dirty="0" smtClean="0"/>
              <a:t> expert systems and </a:t>
            </a:r>
            <a:r>
              <a:rPr lang="sv-SE" sz="3600" dirty="0" err="1" smtClean="0"/>
              <a:t>most</a:t>
            </a:r>
            <a:r>
              <a:rPr lang="sv-SE" sz="3600" dirty="0" smtClean="0"/>
              <a:t> </a:t>
            </a:r>
            <a:r>
              <a:rPr lang="sv-SE" sz="3600" dirty="0" err="1" smtClean="0"/>
              <a:t>other</a:t>
            </a:r>
            <a:r>
              <a:rPr lang="sv-SE" sz="3600" dirty="0" smtClean="0"/>
              <a:t> information systems</a:t>
            </a:r>
            <a:endParaRPr lang="en-US" sz="3600" dirty="0" smtClean="0"/>
          </a:p>
        </p:txBody>
      </p:sp>
      <p:sp>
        <p:nvSpPr>
          <p:cNvPr id="19460" name="Rectangle 3"/>
          <p:cNvSpPr>
            <a:spLocks noGrp="1" noChangeArrowheads="1"/>
          </p:cNvSpPr>
          <p:nvPr>
            <p:ph type="body" idx="1"/>
          </p:nvPr>
        </p:nvSpPr>
        <p:spPr>
          <a:xfrm>
            <a:off x="457200" y="1919064"/>
            <a:ext cx="8229600" cy="3886200"/>
          </a:xfrm>
        </p:spPr>
        <p:txBody>
          <a:bodyPr>
            <a:normAutofit/>
          </a:bodyPr>
          <a:lstStyle/>
          <a:p>
            <a:r>
              <a:rPr lang="en-US" sz="2000" dirty="0" smtClean="0"/>
              <a:t>Expert systems use </a:t>
            </a:r>
            <a:r>
              <a:rPr lang="en-US" sz="2000" b="1" dirty="0" smtClean="0"/>
              <a:t>declarative knowledge</a:t>
            </a:r>
            <a:r>
              <a:rPr lang="en-US" sz="2000" dirty="0" smtClean="0"/>
              <a:t>, while conventional information systems use </a:t>
            </a:r>
            <a:r>
              <a:rPr lang="en-US" sz="2000" b="1" dirty="0" smtClean="0"/>
              <a:t>procedural knowledge </a:t>
            </a:r>
            <a:r>
              <a:rPr lang="en-US" sz="2000" dirty="0" smtClean="0"/>
              <a:t>in form of </a:t>
            </a:r>
            <a:r>
              <a:rPr lang="en-US" sz="2000" b="1" dirty="0" smtClean="0"/>
              <a:t>algorithms</a:t>
            </a:r>
          </a:p>
          <a:p>
            <a:r>
              <a:rPr lang="en-US" sz="2000" dirty="0" smtClean="0"/>
              <a:t>Expert system is based on </a:t>
            </a:r>
            <a:r>
              <a:rPr lang="en-US" sz="2000" b="1" dirty="0" smtClean="0"/>
              <a:t>knowledge</a:t>
            </a:r>
            <a:r>
              <a:rPr lang="en-US" sz="2000" dirty="0" smtClean="0"/>
              <a:t>, while conventional system is based on </a:t>
            </a:r>
            <a:r>
              <a:rPr lang="en-US" sz="2000" b="1" dirty="0" smtClean="0"/>
              <a:t>data and information </a:t>
            </a:r>
            <a:r>
              <a:rPr lang="en-US" sz="2000" dirty="0" smtClean="0"/>
              <a:t>(but this, however, depends on the definitions).</a:t>
            </a:r>
          </a:p>
          <a:p>
            <a:r>
              <a:rPr lang="en-US" sz="2000" dirty="0" smtClean="0"/>
              <a:t>Expert system can </a:t>
            </a:r>
            <a:r>
              <a:rPr lang="en-US" sz="2000" b="1" dirty="0" smtClean="0"/>
              <a:t>infer</a:t>
            </a:r>
            <a:r>
              <a:rPr lang="en-US" sz="2000" dirty="0" smtClean="0"/>
              <a:t> </a:t>
            </a:r>
            <a:r>
              <a:rPr lang="en-US" sz="2000" b="1" dirty="0" smtClean="0"/>
              <a:t>new data </a:t>
            </a:r>
            <a:r>
              <a:rPr lang="en-US" sz="2000" dirty="0" smtClean="0"/>
              <a:t>from given data by </a:t>
            </a:r>
            <a:r>
              <a:rPr lang="en-US" sz="2000" b="1" dirty="0" smtClean="0"/>
              <a:t>reasoning</a:t>
            </a:r>
            <a:r>
              <a:rPr lang="en-US" sz="2000" dirty="0" smtClean="0"/>
              <a:t>, while conventional systems </a:t>
            </a:r>
            <a:r>
              <a:rPr lang="en-US" sz="2000" b="1" dirty="0" smtClean="0"/>
              <a:t>manipulate date</a:t>
            </a:r>
            <a:r>
              <a:rPr lang="en-US" sz="2000" dirty="0" smtClean="0"/>
              <a:t>, such as calculating data, storing data, sorting data</a:t>
            </a:r>
          </a:p>
          <a:p>
            <a:r>
              <a:rPr lang="en-US" sz="2000" dirty="0" smtClean="0"/>
              <a:t>Expert system has </a:t>
            </a:r>
            <a:r>
              <a:rPr lang="en-US" sz="2000" b="1" dirty="0" smtClean="0"/>
              <a:t>explanation capability</a:t>
            </a:r>
            <a:r>
              <a:rPr lang="en-US" sz="2000" dirty="0" smtClean="0"/>
              <a:t>, that is, can explain how the system arrived at a conclusion</a:t>
            </a:r>
          </a:p>
          <a:p>
            <a:r>
              <a:rPr lang="en-US" sz="2000" dirty="0" smtClean="0"/>
              <a:t>Expert systems </a:t>
            </a:r>
            <a:r>
              <a:rPr lang="en-US" sz="2000" b="1" dirty="0" smtClean="0"/>
              <a:t>separate knowledge from the inference engine</a:t>
            </a:r>
            <a:r>
              <a:rPr lang="en-US" sz="2000" dirty="0" smtClean="0"/>
              <a:t>, while conventional system </a:t>
            </a:r>
            <a:r>
              <a:rPr lang="en-US" sz="2000" b="1" dirty="0" smtClean="0"/>
              <a:t>integrate data/information and algorithms</a:t>
            </a:r>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p:txBody>
      </p:sp>
    </p:spTree>
    <p:extLst>
      <p:ext uri="{BB962C8B-B14F-4D97-AF65-F5344CB8AC3E}">
        <p14:creationId xmlns:p14="http://schemas.microsoft.com/office/powerpoint/2010/main" val="1165908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00772" y="2213992"/>
            <a:ext cx="8347692"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sv-SE" sz="3600" dirty="0" err="1" smtClean="0">
                <a:latin typeface="+mj-lt"/>
                <a:ea typeface="+mj-ea"/>
                <a:cs typeface="+mj-cs"/>
              </a:rPr>
              <a:t>Knowledge</a:t>
            </a:r>
            <a:r>
              <a:rPr lang="sv-SE" sz="3600" dirty="0" smtClean="0">
                <a:latin typeface="+mj-lt"/>
                <a:ea typeface="+mj-ea"/>
                <a:cs typeface="+mj-cs"/>
              </a:rPr>
              <a:t> Management Systems – The Community </a:t>
            </a:r>
            <a:r>
              <a:rPr lang="sv-SE" sz="3600" dirty="0" err="1" smtClean="0">
                <a:latin typeface="+mj-lt"/>
                <a:ea typeface="+mj-ea"/>
                <a:cs typeface="+mj-cs"/>
              </a:rPr>
              <a:t>Model</a:t>
            </a:r>
            <a:endParaRPr kumimoji="0" lang="sv-SE" sz="3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93709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sv-SE" sz="3600" dirty="0" smtClean="0"/>
              <a:t>Collaboration system</a:t>
            </a:r>
          </a:p>
        </p:txBody>
      </p:sp>
      <p:sp>
        <p:nvSpPr>
          <p:cNvPr id="4" name="AutoShape 19"/>
          <p:cNvSpPr>
            <a:spLocks noChangeArrowheads="1"/>
          </p:cNvSpPr>
          <p:nvPr/>
        </p:nvSpPr>
        <p:spPr bwMode="auto">
          <a:xfrm>
            <a:off x="3456313" y="3272026"/>
            <a:ext cx="2365992" cy="1021070"/>
          </a:xfrm>
          <a:prstGeom prst="can">
            <a:avLst>
              <a:gd name="adj" fmla="val 25000"/>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spcBef>
                <a:spcPct val="50000"/>
              </a:spcBef>
              <a:buFontTx/>
              <a:buChar char="•"/>
              <a:defRPr/>
            </a:pPr>
            <a:endParaRPr lang="sv-SE"/>
          </a:p>
        </p:txBody>
      </p:sp>
      <p:sp>
        <p:nvSpPr>
          <p:cNvPr id="5" name="Text Box 51"/>
          <p:cNvSpPr txBox="1">
            <a:spLocks noChangeArrowheads="1"/>
          </p:cNvSpPr>
          <p:nvPr/>
        </p:nvSpPr>
        <p:spPr bwMode="auto">
          <a:xfrm>
            <a:off x="3216785" y="3591237"/>
            <a:ext cx="2768079" cy="725387"/>
          </a:xfrm>
          <a:prstGeom prst="rect">
            <a:avLst/>
          </a:prstGeom>
          <a:noFill/>
          <a:ln w="9525">
            <a:noFill/>
            <a:miter lim="800000"/>
            <a:headEnd/>
            <a:tailEnd/>
          </a:ln>
        </p:spPr>
        <p:txBody>
          <a:bodyPr wrap="square" lIns="169733" tIns="84866" rIns="169733" bIns="84866">
            <a:spAutoFit/>
          </a:bodyPr>
          <a:lstStyle/>
          <a:p>
            <a:pPr algn="ctr"/>
            <a:r>
              <a:rPr lang="sv-SE" sz="1800" dirty="0" smtClean="0">
                <a:latin typeface="Arial Black" pitchFamily="34" charset="0"/>
              </a:rPr>
              <a:t> </a:t>
            </a:r>
            <a:r>
              <a:rPr lang="sv-SE" dirty="0" smtClean="0">
                <a:latin typeface="Arial Black" pitchFamily="34" charset="0"/>
              </a:rPr>
              <a:t>Collaboration system</a:t>
            </a:r>
            <a:endParaRPr lang="sv-SE" sz="1800" dirty="0">
              <a:latin typeface="Arial Black" pitchFamily="34" charset="0"/>
            </a:endParaRPr>
          </a:p>
        </p:txBody>
      </p:sp>
      <p:cxnSp>
        <p:nvCxnSpPr>
          <p:cNvPr id="6" name="Straight Arrow Connector 5"/>
          <p:cNvCxnSpPr/>
          <p:nvPr/>
        </p:nvCxnSpPr>
        <p:spPr>
          <a:xfrm>
            <a:off x="2088505" y="3671005"/>
            <a:ext cx="914400"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pic>
        <p:nvPicPr>
          <p:cNvPr id="7" name="Picture 9"/>
          <p:cNvPicPr>
            <a:picLocks noChangeAspect="1" noChangeArrowheads="1"/>
          </p:cNvPicPr>
          <p:nvPr/>
        </p:nvPicPr>
        <p:blipFill>
          <a:blip r:embed="rId3" cstate="print"/>
          <a:srcRect/>
          <a:stretch>
            <a:fillRect/>
          </a:stretch>
        </p:blipFill>
        <p:spPr bwMode="auto">
          <a:xfrm>
            <a:off x="683568" y="3137605"/>
            <a:ext cx="1023937" cy="663396"/>
          </a:xfrm>
          <a:prstGeom prst="rect">
            <a:avLst/>
          </a:prstGeom>
          <a:noFill/>
          <a:ln w="9525">
            <a:noFill/>
            <a:miter lim="800000"/>
            <a:headEnd/>
            <a:tailEnd/>
          </a:ln>
        </p:spPr>
      </p:pic>
      <p:sp>
        <p:nvSpPr>
          <p:cNvPr id="8" name="TextBox 7"/>
          <p:cNvSpPr txBox="1"/>
          <p:nvPr/>
        </p:nvSpPr>
        <p:spPr>
          <a:xfrm>
            <a:off x="793105" y="3810526"/>
            <a:ext cx="1066800" cy="338554"/>
          </a:xfrm>
          <a:prstGeom prst="rect">
            <a:avLst/>
          </a:prstGeom>
          <a:noFill/>
        </p:spPr>
        <p:txBody>
          <a:bodyPr wrap="square" rtlCol="0">
            <a:spAutoFit/>
          </a:bodyPr>
          <a:lstStyle/>
          <a:p>
            <a:r>
              <a:rPr lang="sv-SE" sz="1600" dirty="0" err="1" smtClean="0"/>
              <a:t>Employee</a:t>
            </a:r>
            <a:endParaRPr lang="sv-SE" sz="1600" dirty="0"/>
          </a:p>
        </p:txBody>
      </p:sp>
      <p:pic>
        <p:nvPicPr>
          <p:cNvPr id="9" name="Picture 9"/>
          <p:cNvPicPr>
            <a:picLocks noChangeAspect="1" noChangeArrowheads="1"/>
          </p:cNvPicPr>
          <p:nvPr/>
        </p:nvPicPr>
        <p:blipFill>
          <a:blip r:embed="rId3" cstate="print"/>
          <a:srcRect/>
          <a:stretch>
            <a:fillRect/>
          </a:stretch>
        </p:blipFill>
        <p:spPr bwMode="auto">
          <a:xfrm>
            <a:off x="3971727" y="1340768"/>
            <a:ext cx="1023937" cy="663396"/>
          </a:xfrm>
          <a:prstGeom prst="rect">
            <a:avLst/>
          </a:prstGeom>
          <a:noFill/>
          <a:ln w="9525">
            <a:noFill/>
            <a:miter lim="800000"/>
            <a:headEnd/>
            <a:tailEnd/>
          </a:ln>
        </p:spPr>
      </p:pic>
      <p:sp>
        <p:nvSpPr>
          <p:cNvPr id="10" name="TextBox 9"/>
          <p:cNvSpPr txBox="1"/>
          <p:nvPr/>
        </p:nvSpPr>
        <p:spPr>
          <a:xfrm>
            <a:off x="4081264" y="2013689"/>
            <a:ext cx="1066800" cy="338554"/>
          </a:xfrm>
          <a:prstGeom prst="rect">
            <a:avLst/>
          </a:prstGeom>
          <a:noFill/>
        </p:spPr>
        <p:txBody>
          <a:bodyPr wrap="square" rtlCol="0">
            <a:spAutoFit/>
          </a:bodyPr>
          <a:lstStyle/>
          <a:p>
            <a:r>
              <a:rPr lang="sv-SE" sz="1600" dirty="0" err="1" smtClean="0"/>
              <a:t>Employee</a:t>
            </a:r>
            <a:endParaRPr lang="sv-SE" sz="1600" dirty="0"/>
          </a:p>
        </p:txBody>
      </p:sp>
      <p:cxnSp>
        <p:nvCxnSpPr>
          <p:cNvPr id="11" name="Straight Arrow Connector 10"/>
          <p:cNvCxnSpPr/>
          <p:nvPr/>
        </p:nvCxnSpPr>
        <p:spPr>
          <a:xfrm>
            <a:off x="4499992" y="2492896"/>
            <a:ext cx="0" cy="504056"/>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4499992" y="4581128"/>
            <a:ext cx="0" cy="504056"/>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pic>
        <p:nvPicPr>
          <p:cNvPr id="14" name="Picture 9"/>
          <p:cNvPicPr>
            <a:picLocks noChangeAspect="1" noChangeArrowheads="1"/>
          </p:cNvPicPr>
          <p:nvPr/>
        </p:nvPicPr>
        <p:blipFill>
          <a:blip r:embed="rId3" cstate="print"/>
          <a:srcRect/>
          <a:stretch>
            <a:fillRect/>
          </a:stretch>
        </p:blipFill>
        <p:spPr bwMode="auto">
          <a:xfrm>
            <a:off x="3923928" y="5301208"/>
            <a:ext cx="1023937" cy="663396"/>
          </a:xfrm>
          <a:prstGeom prst="rect">
            <a:avLst/>
          </a:prstGeom>
          <a:noFill/>
          <a:ln w="9525">
            <a:noFill/>
            <a:miter lim="800000"/>
            <a:headEnd/>
            <a:tailEnd/>
          </a:ln>
        </p:spPr>
      </p:pic>
      <p:sp>
        <p:nvSpPr>
          <p:cNvPr id="15" name="TextBox 14"/>
          <p:cNvSpPr txBox="1"/>
          <p:nvPr/>
        </p:nvSpPr>
        <p:spPr>
          <a:xfrm>
            <a:off x="4033465" y="5974129"/>
            <a:ext cx="1066800" cy="338554"/>
          </a:xfrm>
          <a:prstGeom prst="rect">
            <a:avLst/>
          </a:prstGeom>
          <a:noFill/>
        </p:spPr>
        <p:txBody>
          <a:bodyPr wrap="square" rtlCol="0">
            <a:spAutoFit/>
          </a:bodyPr>
          <a:lstStyle/>
          <a:p>
            <a:r>
              <a:rPr lang="sv-SE" sz="1600" dirty="0" err="1" smtClean="0"/>
              <a:t>Employee</a:t>
            </a:r>
            <a:endParaRPr lang="sv-SE" sz="1600" dirty="0"/>
          </a:p>
        </p:txBody>
      </p:sp>
      <p:pic>
        <p:nvPicPr>
          <p:cNvPr id="16" name="Picture 9"/>
          <p:cNvPicPr>
            <a:picLocks noChangeAspect="1" noChangeArrowheads="1"/>
          </p:cNvPicPr>
          <p:nvPr/>
        </p:nvPicPr>
        <p:blipFill>
          <a:blip r:embed="rId3" cstate="print"/>
          <a:srcRect/>
          <a:stretch>
            <a:fillRect/>
          </a:stretch>
        </p:blipFill>
        <p:spPr bwMode="auto">
          <a:xfrm>
            <a:off x="7212087" y="3284984"/>
            <a:ext cx="1023937" cy="663396"/>
          </a:xfrm>
          <a:prstGeom prst="rect">
            <a:avLst/>
          </a:prstGeom>
          <a:noFill/>
          <a:ln w="9525">
            <a:noFill/>
            <a:miter lim="800000"/>
            <a:headEnd/>
            <a:tailEnd/>
          </a:ln>
        </p:spPr>
      </p:pic>
      <p:sp>
        <p:nvSpPr>
          <p:cNvPr id="17" name="TextBox 16"/>
          <p:cNvSpPr txBox="1"/>
          <p:nvPr/>
        </p:nvSpPr>
        <p:spPr>
          <a:xfrm>
            <a:off x="7321624" y="3957905"/>
            <a:ext cx="1066800" cy="338554"/>
          </a:xfrm>
          <a:prstGeom prst="rect">
            <a:avLst/>
          </a:prstGeom>
          <a:noFill/>
        </p:spPr>
        <p:txBody>
          <a:bodyPr wrap="square" rtlCol="0">
            <a:spAutoFit/>
          </a:bodyPr>
          <a:lstStyle/>
          <a:p>
            <a:r>
              <a:rPr lang="sv-SE" sz="1600" dirty="0" err="1" smtClean="0"/>
              <a:t>Employee</a:t>
            </a:r>
            <a:endParaRPr lang="sv-SE" sz="1600" dirty="0"/>
          </a:p>
        </p:txBody>
      </p:sp>
      <p:cxnSp>
        <p:nvCxnSpPr>
          <p:cNvPr id="18" name="Straight Arrow Connector 17"/>
          <p:cNvCxnSpPr/>
          <p:nvPr/>
        </p:nvCxnSpPr>
        <p:spPr>
          <a:xfrm flipH="1">
            <a:off x="6156176" y="3717032"/>
            <a:ext cx="79208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5148064" y="2852936"/>
            <a:ext cx="2304256" cy="646331"/>
          </a:xfrm>
          <a:prstGeom prst="rect">
            <a:avLst/>
          </a:prstGeom>
          <a:noFill/>
        </p:spPr>
        <p:txBody>
          <a:bodyPr wrap="square" rtlCol="0">
            <a:spAutoFit/>
          </a:bodyPr>
          <a:lstStyle/>
          <a:p>
            <a:r>
              <a:rPr lang="sv-SE" dirty="0" smtClean="0"/>
              <a:t>Support for Communication</a:t>
            </a:r>
            <a:endParaRPr lang="sv-SE" dirty="0"/>
          </a:p>
        </p:txBody>
      </p:sp>
      <p:sp>
        <p:nvSpPr>
          <p:cNvPr id="21" name="TextBox 20"/>
          <p:cNvSpPr txBox="1"/>
          <p:nvPr/>
        </p:nvSpPr>
        <p:spPr>
          <a:xfrm>
            <a:off x="2771800" y="2926685"/>
            <a:ext cx="2304256" cy="646331"/>
          </a:xfrm>
          <a:prstGeom prst="rect">
            <a:avLst/>
          </a:prstGeom>
          <a:noFill/>
        </p:spPr>
        <p:txBody>
          <a:bodyPr wrap="square" rtlCol="0">
            <a:spAutoFit/>
          </a:bodyPr>
          <a:lstStyle/>
          <a:p>
            <a:r>
              <a:rPr lang="sv-SE" dirty="0" smtClean="0"/>
              <a:t>Support for </a:t>
            </a:r>
            <a:r>
              <a:rPr lang="sv-SE" dirty="0" err="1" smtClean="0"/>
              <a:t>Content</a:t>
            </a:r>
            <a:r>
              <a:rPr lang="sv-SE" dirty="0" smtClean="0"/>
              <a:t> management</a:t>
            </a:r>
            <a:endParaRPr lang="sv-SE" dirty="0"/>
          </a:p>
        </p:txBody>
      </p:sp>
      <p:sp>
        <p:nvSpPr>
          <p:cNvPr id="22" name="TextBox 21"/>
          <p:cNvSpPr txBox="1"/>
          <p:nvPr/>
        </p:nvSpPr>
        <p:spPr>
          <a:xfrm>
            <a:off x="5148064" y="4006805"/>
            <a:ext cx="1512168" cy="646331"/>
          </a:xfrm>
          <a:prstGeom prst="rect">
            <a:avLst/>
          </a:prstGeom>
          <a:noFill/>
        </p:spPr>
        <p:txBody>
          <a:bodyPr wrap="square" rtlCol="0">
            <a:spAutoFit/>
          </a:bodyPr>
          <a:lstStyle/>
          <a:p>
            <a:r>
              <a:rPr lang="sv-SE" dirty="0" err="1" smtClean="0"/>
              <a:t>Suppport</a:t>
            </a:r>
            <a:r>
              <a:rPr lang="sv-SE" dirty="0" smtClean="0"/>
              <a:t> for Workflow</a:t>
            </a:r>
            <a:endParaRPr lang="sv-SE" dirty="0"/>
          </a:p>
        </p:txBody>
      </p:sp>
    </p:spTree>
    <p:extLst>
      <p:ext uri="{BB962C8B-B14F-4D97-AF65-F5344CB8AC3E}">
        <p14:creationId xmlns:p14="http://schemas.microsoft.com/office/powerpoint/2010/main" val="4012067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err="1" smtClean="0"/>
              <a:t>What</a:t>
            </a:r>
            <a:r>
              <a:rPr lang="sv-SE" sz="3600" dirty="0" smtClean="0"/>
              <a:t> is a Collaboration System?</a:t>
            </a:r>
            <a:endParaRPr lang="sv-SE" sz="3600" dirty="0"/>
          </a:p>
        </p:txBody>
      </p:sp>
      <p:sp>
        <p:nvSpPr>
          <p:cNvPr id="3" name="Content Placeholder 2"/>
          <p:cNvSpPr>
            <a:spLocks noGrp="1"/>
          </p:cNvSpPr>
          <p:nvPr>
            <p:ph idx="1"/>
          </p:nvPr>
        </p:nvSpPr>
        <p:spPr/>
        <p:txBody>
          <a:bodyPr>
            <a:normAutofit/>
          </a:bodyPr>
          <a:lstStyle/>
          <a:p>
            <a:r>
              <a:rPr lang="sv-SE" sz="2000" dirty="0" smtClean="0"/>
              <a:t>Collaboration System – is a system that support </a:t>
            </a:r>
            <a:r>
              <a:rPr lang="sv-SE" sz="2000" dirty="0" err="1" smtClean="0"/>
              <a:t>people</a:t>
            </a:r>
            <a:r>
              <a:rPr lang="sv-SE" sz="2000" dirty="0" smtClean="0"/>
              <a:t> that work </a:t>
            </a:r>
            <a:r>
              <a:rPr lang="sv-SE" sz="2000" dirty="0" err="1" smtClean="0"/>
              <a:t>together</a:t>
            </a:r>
            <a:r>
              <a:rPr lang="sv-SE" sz="2000" dirty="0" smtClean="0"/>
              <a:t> </a:t>
            </a:r>
            <a:r>
              <a:rPr lang="sv-SE" sz="2000" dirty="0" err="1" smtClean="0"/>
              <a:t>towards</a:t>
            </a:r>
            <a:r>
              <a:rPr lang="sv-SE" sz="2000" dirty="0" smtClean="0"/>
              <a:t> a </a:t>
            </a:r>
            <a:r>
              <a:rPr lang="sv-SE" sz="2000" dirty="0" err="1" smtClean="0"/>
              <a:t>common</a:t>
            </a:r>
            <a:r>
              <a:rPr lang="sv-SE" sz="2000" dirty="0" smtClean="0"/>
              <a:t> </a:t>
            </a:r>
            <a:r>
              <a:rPr lang="sv-SE" sz="2000" dirty="0" err="1" smtClean="0"/>
              <a:t>goal/result</a:t>
            </a:r>
            <a:endParaRPr lang="sv-SE" sz="2000" dirty="0" smtClean="0"/>
          </a:p>
          <a:p>
            <a:r>
              <a:rPr lang="sv-SE" sz="2000" dirty="0" smtClean="0"/>
              <a:t>Central </a:t>
            </a:r>
            <a:r>
              <a:rPr lang="sv-SE" sz="2000" dirty="0" err="1" smtClean="0"/>
              <a:t>functions</a:t>
            </a:r>
            <a:r>
              <a:rPr lang="sv-SE" sz="2000" dirty="0" smtClean="0"/>
              <a:t> of Collaboration systems are </a:t>
            </a:r>
            <a:r>
              <a:rPr lang="sv-SE" sz="2000" dirty="0" err="1" smtClean="0"/>
              <a:t>communication</a:t>
            </a:r>
            <a:r>
              <a:rPr lang="sv-SE" sz="2000" dirty="0" smtClean="0"/>
              <a:t>, </a:t>
            </a:r>
            <a:r>
              <a:rPr lang="sv-SE" sz="2000" dirty="0" err="1" smtClean="0"/>
              <a:t>content</a:t>
            </a:r>
            <a:r>
              <a:rPr lang="sv-SE" sz="2000" dirty="0" smtClean="0"/>
              <a:t> management and workflow</a:t>
            </a:r>
          </a:p>
          <a:p>
            <a:r>
              <a:rPr lang="sv-SE" sz="2000" dirty="0" err="1" smtClean="0"/>
              <a:t>Example</a:t>
            </a:r>
            <a:r>
              <a:rPr lang="sv-SE" sz="2000" dirty="0" smtClean="0"/>
              <a:t> of Collaboration Systems are </a:t>
            </a:r>
            <a:r>
              <a:rPr lang="sv-SE" sz="2000" dirty="0" err="1" smtClean="0"/>
              <a:t>iLearn</a:t>
            </a:r>
            <a:r>
              <a:rPr lang="sv-SE" sz="2000" dirty="0" smtClean="0"/>
              <a:t>, </a:t>
            </a:r>
            <a:r>
              <a:rPr lang="sv-SE" sz="2000" dirty="0" err="1" smtClean="0"/>
              <a:t>Microsoft’s</a:t>
            </a:r>
            <a:r>
              <a:rPr lang="sv-SE" sz="2000" dirty="0" smtClean="0"/>
              <a:t> </a:t>
            </a:r>
            <a:r>
              <a:rPr lang="sv-SE" sz="2000" dirty="0" err="1" smtClean="0"/>
              <a:t>Sharepoint</a:t>
            </a:r>
            <a:r>
              <a:rPr lang="sv-SE" sz="2000" dirty="0" smtClean="0"/>
              <a:t>, Google </a:t>
            </a:r>
            <a:r>
              <a:rPr lang="sv-SE" sz="2000" dirty="0" err="1" smtClean="0"/>
              <a:t>Docs</a:t>
            </a:r>
            <a:r>
              <a:rPr lang="sv-SE" sz="2000" dirty="0" smtClean="0"/>
              <a:t> och Google +, </a:t>
            </a:r>
            <a:r>
              <a:rPr lang="sv-SE" sz="2000" dirty="0" err="1" smtClean="0"/>
              <a:t>Skype</a:t>
            </a:r>
            <a:endParaRPr lang="sv-SE" sz="2000" dirty="0" smtClean="0"/>
          </a:p>
        </p:txBody>
      </p:sp>
    </p:spTree>
    <p:extLst>
      <p:ext uri="{BB962C8B-B14F-4D97-AF65-F5344CB8AC3E}">
        <p14:creationId xmlns:p14="http://schemas.microsoft.com/office/powerpoint/2010/main" val="4257566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Central </a:t>
            </a:r>
            <a:r>
              <a:rPr lang="sv-SE" sz="3600" dirty="0" err="1" smtClean="0"/>
              <a:t>functions</a:t>
            </a:r>
            <a:r>
              <a:rPr lang="sv-SE" sz="3600" dirty="0" smtClean="0"/>
              <a:t> - Communication</a:t>
            </a:r>
            <a:endParaRPr lang="sv-SE" sz="3600" dirty="0"/>
          </a:p>
        </p:txBody>
      </p:sp>
      <p:sp>
        <p:nvSpPr>
          <p:cNvPr id="3" name="Content Placeholder 2"/>
          <p:cNvSpPr>
            <a:spLocks noGrp="1"/>
          </p:cNvSpPr>
          <p:nvPr>
            <p:ph idx="1"/>
          </p:nvPr>
        </p:nvSpPr>
        <p:spPr/>
        <p:txBody>
          <a:bodyPr>
            <a:normAutofit/>
          </a:bodyPr>
          <a:lstStyle/>
          <a:p>
            <a:r>
              <a:rPr lang="sv-SE" sz="2000" dirty="0" smtClean="0"/>
              <a:t>Communication</a:t>
            </a:r>
          </a:p>
          <a:p>
            <a:pPr lvl="1"/>
            <a:r>
              <a:rPr lang="sv-SE" sz="1800" dirty="0" smtClean="0"/>
              <a:t>Support for </a:t>
            </a:r>
            <a:r>
              <a:rPr lang="sv-SE" sz="1800" dirty="0" err="1" smtClean="0"/>
              <a:t>meeting</a:t>
            </a:r>
            <a:r>
              <a:rPr lang="sv-SE" sz="1800" dirty="0" smtClean="0"/>
              <a:t> at the same time (</a:t>
            </a:r>
            <a:r>
              <a:rPr lang="sv-SE" sz="1800" dirty="0" err="1" smtClean="0"/>
              <a:t>synchronously</a:t>
            </a:r>
            <a:r>
              <a:rPr lang="sv-SE" sz="1800" dirty="0" smtClean="0"/>
              <a:t>) or not (</a:t>
            </a:r>
            <a:r>
              <a:rPr lang="sv-SE" sz="1800" smtClean="0"/>
              <a:t>asynchronously</a:t>
            </a:r>
            <a:r>
              <a:rPr lang="sv-SE" sz="1800" dirty="0" smtClean="0"/>
              <a:t>), in the same </a:t>
            </a:r>
            <a:r>
              <a:rPr lang="sv-SE" sz="1800" dirty="0" err="1" smtClean="0"/>
              <a:t>place</a:t>
            </a:r>
            <a:r>
              <a:rPr lang="sv-SE" sz="1800" dirty="0" smtClean="0"/>
              <a:t> or not (</a:t>
            </a:r>
            <a:r>
              <a:rPr lang="sv-SE" sz="1800" dirty="0" err="1" smtClean="0"/>
              <a:t>virtually</a:t>
            </a:r>
            <a:r>
              <a:rPr lang="sv-SE" sz="1800" dirty="0" smtClean="0"/>
              <a:t>), for </a:t>
            </a:r>
            <a:r>
              <a:rPr lang="sv-SE" sz="1800" dirty="0" err="1" smtClean="0"/>
              <a:t>example</a:t>
            </a:r>
            <a:r>
              <a:rPr lang="sv-SE" sz="1800" dirty="0" smtClean="0"/>
              <a:t> </a:t>
            </a:r>
            <a:r>
              <a:rPr lang="sv-SE" sz="1800" dirty="0" err="1" smtClean="0"/>
              <a:t>chat</a:t>
            </a:r>
            <a:r>
              <a:rPr lang="sv-SE" sz="1800" dirty="0" smtClean="0"/>
              <a:t>, video </a:t>
            </a:r>
            <a:r>
              <a:rPr lang="sv-SE" sz="1800" dirty="0" err="1" smtClean="0"/>
              <a:t>conference</a:t>
            </a:r>
            <a:r>
              <a:rPr lang="sv-SE" sz="1800" dirty="0" smtClean="0"/>
              <a:t> , </a:t>
            </a:r>
            <a:r>
              <a:rPr lang="sv-SE" sz="1800" dirty="0" err="1" smtClean="0"/>
              <a:t>wiki</a:t>
            </a:r>
            <a:r>
              <a:rPr lang="sv-SE" sz="1800" dirty="0" smtClean="0"/>
              <a:t>, </a:t>
            </a:r>
            <a:r>
              <a:rPr lang="sv-SE" sz="1800" dirty="0" err="1" smtClean="0"/>
              <a:t>discussion</a:t>
            </a:r>
            <a:r>
              <a:rPr lang="sv-SE" sz="1800" dirty="0" smtClean="0"/>
              <a:t> forum, </a:t>
            </a:r>
            <a:r>
              <a:rPr lang="sv-SE" sz="1800" dirty="0" err="1" smtClean="0"/>
              <a:t>surveys</a:t>
            </a:r>
            <a:r>
              <a:rPr lang="sv-SE" sz="1800" dirty="0" smtClean="0"/>
              <a:t>, </a:t>
            </a:r>
            <a:r>
              <a:rPr lang="sv-SE" sz="1800" dirty="0" err="1" smtClean="0"/>
              <a:t>webinar</a:t>
            </a:r>
            <a:endParaRPr lang="sv-SE" sz="1800" dirty="0" smtClean="0"/>
          </a:p>
          <a:p>
            <a:pPr lvl="1"/>
            <a:r>
              <a:rPr lang="sv-SE" sz="1800" dirty="0" smtClean="0"/>
              <a:t>Support for feedback and iteration</a:t>
            </a:r>
          </a:p>
        </p:txBody>
      </p:sp>
    </p:spTree>
    <p:extLst>
      <p:ext uri="{BB962C8B-B14F-4D97-AF65-F5344CB8AC3E}">
        <p14:creationId xmlns:p14="http://schemas.microsoft.com/office/powerpoint/2010/main" val="34630468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Central </a:t>
            </a:r>
            <a:r>
              <a:rPr lang="sv-SE" sz="3600" dirty="0" err="1" smtClean="0"/>
              <a:t>functions</a:t>
            </a:r>
            <a:r>
              <a:rPr lang="sv-SE" sz="3600" dirty="0" smtClean="0"/>
              <a:t> – </a:t>
            </a:r>
            <a:r>
              <a:rPr lang="sv-SE" sz="3600" dirty="0" err="1" smtClean="0"/>
              <a:t>Content</a:t>
            </a:r>
            <a:r>
              <a:rPr lang="sv-SE" sz="3600" dirty="0" smtClean="0"/>
              <a:t> Management</a:t>
            </a:r>
            <a:endParaRPr lang="sv-SE" sz="3600" dirty="0"/>
          </a:p>
        </p:txBody>
      </p:sp>
      <p:sp>
        <p:nvSpPr>
          <p:cNvPr id="3" name="Content Placeholder 2"/>
          <p:cNvSpPr>
            <a:spLocks noGrp="1"/>
          </p:cNvSpPr>
          <p:nvPr>
            <p:ph idx="1"/>
          </p:nvPr>
        </p:nvSpPr>
        <p:spPr/>
        <p:txBody>
          <a:bodyPr>
            <a:normAutofit/>
          </a:bodyPr>
          <a:lstStyle/>
          <a:p>
            <a:r>
              <a:rPr lang="sv-SE" sz="2000" dirty="0" err="1" smtClean="0"/>
              <a:t>Content</a:t>
            </a:r>
            <a:r>
              <a:rPr lang="sv-SE" sz="2000" dirty="0" smtClean="0"/>
              <a:t> Management</a:t>
            </a:r>
          </a:p>
          <a:p>
            <a:pPr lvl="1"/>
            <a:r>
              <a:rPr lang="sv-SE" sz="1800" dirty="0" smtClean="0"/>
              <a:t>Presents list of </a:t>
            </a:r>
            <a:r>
              <a:rPr lang="sv-SE" sz="1800" dirty="0" err="1" smtClean="0"/>
              <a:t>document</a:t>
            </a:r>
            <a:endParaRPr lang="sv-SE" sz="1800" dirty="0" smtClean="0"/>
          </a:p>
          <a:p>
            <a:pPr lvl="1"/>
            <a:r>
              <a:rPr lang="sv-SE" sz="1800" dirty="0" err="1" smtClean="0"/>
              <a:t>Categorising</a:t>
            </a:r>
            <a:r>
              <a:rPr lang="sv-SE" sz="1800" dirty="0" smtClean="0"/>
              <a:t> </a:t>
            </a:r>
            <a:r>
              <a:rPr lang="sv-SE" sz="1800" dirty="0" err="1" smtClean="0"/>
              <a:t>document</a:t>
            </a:r>
            <a:endParaRPr lang="sv-SE" sz="1800" dirty="0" smtClean="0"/>
          </a:p>
          <a:p>
            <a:pPr lvl="1"/>
            <a:r>
              <a:rPr lang="sv-SE" sz="1800" dirty="0" err="1" smtClean="0"/>
              <a:t>Versioning</a:t>
            </a:r>
            <a:r>
              <a:rPr lang="sv-SE" sz="1800" dirty="0" smtClean="0"/>
              <a:t> of </a:t>
            </a:r>
            <a:r>
              <a:rPr lang="sv-SE" sz="1800" dirty="0" err="1" smtClean="0"/>
              <a:t>documents</a:t>
            </a:r>
            <a:r>
              <a:rPr lang="sv-SE" sz="1800" dirty="0" smtClean="0"/>
              <a:t>. </a:t>
            </a:r>
            <a:r>
              <a:rPr lang="sv-SE" sz="1800" dirty="0" err="1" smtClean="0"/>
              <a:t>Versioning</a:t>
            </a:r>
            <a:r>
              <a:rPr lang="sv-SE" sz="1800" dirty="0" smtClean="0"/>
              <a:t> </a:t>
            </a:r>
            <a:r>
              <a:rPr lang="sv-SE" sz="1800" dirty="0" err="1" smtClean="0"/>
              <a:t>can</a:t>
            </a:r>
            <a:r>
              <a:rPr lang="sv-SE" sz="1800" dirty="0" smtClean="0"/>
              <a:t> be </a:t>
            </a:r>
            <a:r>
              <a:rPr lang="sv-SE" sz="1800" dirty="0" err="1" smtClean="0"/>
              <a:t>more</a:t>
            </a:r>
            <a:r>
              <a:rPr lang="sv-SE" sz="1800" dirty="0" smtClean="0"/>
              <a:t> or less </a:t>
            </a:r>
            <a:r>
              <a:rPr lang="sv-SE" sz="1800" dirty="0" err="1" smtClean="0"/>
              <a:t>advanced</a:t>
            </a:r>
            <a:r>
              <a:rPr lang="sv-SE" sz="1800" dirty="0" smtClean="0"/>
              <a:t>. For </a:t>
            </a:r>
            <a:r>
              <a:rPr lang="sv-SE" sz="1800" dirty="0" err="1" smtClean="0"/>
              <a:t>example</a:t>
            </a:r>
            <a:r>
              <a:rPr lang="sv-SE" sz="1800" dirty="0" smtClean="0"/>
              <a:t>, </a:t>
            </a:r>
            <a:r>
              <a:rPr lang="sv-SE" sz="1800" dirty="0" err="1" smtClean="0"/>
              <a:t>functions</a:t>
            </a:r>
            <a:r>
              <a:rPr lang="sv-SE" sz="1800" dirty="0" smtClean="0"/>
              <a:t> for check </a:t>
            </a:r>
            <a:r>
              <a:rPr lang="sv-SE" sz="1800" dirty="0" err="1" smtClean="0"/>
              <a:t>out</a:t>
            </a:r>
            <a:r>
              <a:rPr lang="sv-SE" sz="1800" dirty="0" smtClean="0"/>
              <a:t> and check in </a:t>
            </a:r>
            <a:r>
              <a:rPr lang="sv-SE" sz="1800" dirty="0" err="1" smtClean="0"/>
              <a:t>documents</a:t>
            </a:r>
            <a:r>
              <a:rPr lang="sv-SE" sz="1800" dirty="0" smtClean="0"/>
              <a:t> to </a:t>
            </a:r>
            <a:r>
              <a:rPr lang="sv-SE" sz="1800" dirty="0" err="1" smtClean="0"/>
              <a:t>prevent</a:t>
            </a:r>
            <a:r>
              <a:rPr lang="sv-SE" sz="1800" dirty="0" smtClean="0"/>
              <a:t> that </a:t>
            </a:r>
            <a:r>
              <a:rPr lang="sv-SE" sz="1800" dirty="0" err="1" smtClean="0"/>
              <a:t>two</a:t>
            </a:r>
            <a:r>
              <a:rPr lang="sv-SE" sz="1800" dirty="0" smtClean="0"/>
              <a:t> persons </a:t>
            </a:r>
            <a:r>
              <a:rPr lang="sv-SE" sz="1800" dirty="0" err="1" smtClean="0"/>
              <a:t>can</a:t>
            </a:r>
            <a:r>
              <a:rPr lang="sv-SE" sz="1800" dirty="0" smtClean="0"/>
              <a:t> </a:t>
            </a:r>
            <a:r>
              <a:rPr lang="sv-SE" sz="1800" dirty="0" err="1" smtClean="0"/>
              <a:t>change</a:t>
            </a:r>
            <a:r>
              <a:rPr lang="sv-SE" sz="1800" dirty="0" smtClean="0"/>
              <a:t> in the same </a:t>
            </a:r>
            <a:r>
              <a:rPr lang="sv-SE" sz="1800" dirty="0" err="1" smtClean="0"/>
              <a:t>document</a:t>
            </a:r>
            <a:r>
              <a:rPr lang="sv-SE" sz="1800" dirty="0" smtClean="0"/>
              <a:t> at the same time, </a:t>
            </a:r>
            <a:r>
              <a:rPr lang="sv-SE" sz="1800" dirty="0" err="1" smtClean="0"/>
              <a:t>leading</a:t>
            </a:r>
            <a:r>
              <a:rPr lang="sv-SE" sz="1800" dirty="0" smtClean="0"/>
              <a:t> to </a:t>
            </a:r>
            <a:r>
              <a:rPr lang="sv-SE" sz="1800" dirty="0" err="1" smtClean="0"/>
              <a:t>inconsistencies</a:t>
            </a:r>
            <a:endParaRPr lang="sv-SE" sz="1800" dirty="0" smtClean="0"/>
          </a:p>
          <a:p>
            <a:pPr lvl="1"/>
            <a:r>
              <a:rPr lang="sv-SE" sz="1800" dirty="0" smtClean="0"/>
              <a:t>Status information of </a:t>
            </a:r>
            <a:r>
              <a:rPr lang="sv-SE" sz="1800" dirty="0" err="1" smtClean="0"/>
              <a:t>documents</a:t>
            </a:r>
            <a:r>
              <a:rPr lang="sv-SE" sz="1800" dirty="0" smtClean="0"/>
              <a:t>, that is, a </a:t>
            </a:r>
            <a:r>
              <a:rPr lang="sv-SE" sz="1800" dirty="0" err="1" smtClean="0"/>
              <a:t>document</a:t>
            </a:r>
            <a:r>
              <a:rPr lang="sv-SE" sz="1800" dirty="0" smtClean="0"/>
              <a:t> </a:t>
            </a:r>
            <a:r>
              <a:rPr lang="sv-SE" sz="1800" dirty="0" err="1" smtClean="0"/>
              <a:t>can</a:t>
            </a:r>
            <a:r>
              <a:rPr lang="sv-SE" sz="1800" dirty="0" smtClean="0"/>
              <a:t> be </a:t>
            </a:r>
            <a:r>
              <a:rPr lang="sv-SE" sz="1800" dirty="0" err="1" smtClean="0"/>
              <a:t>initiated</a:t>
            </a:r>
            <a:r>
              <a:rPr lang="sv-SE" sz="1800" dirty="0" smtClean="0"/>
              <a:t>, in a </a:t>
            </a:r>
            <a:r>
              <a:rPr lang="sv-SE" sz="1800" dirty="0" err="1" smtClean="0"/>
              <a:t>working</a:t>
            </a:r>
            <a:r>
              <a:rPr lang="sv-SE" sz="1800" dirty="0" smtClean="0"/>
              <a:t> </a:t>
            </a:r>
            <a:r>
              <a:rPr lang="sv-SE" sz="1800" dirty="0" err="1" smtClean="0"/>
              <a:t>state</a:t>
            </a:r>
            <a:r>
              <a:rPr lang="sv-SE" sz="1800" dirty="0" smtClean="0"/>
              <a:t>, </a:t>
            </a:r>
            <a:r>
              <a:rPr lang="sv-SE" sz="1800" dirty="0" err="1" smtClean="0"/>
              <a:t>reviewed</a:t>
            </a:r>
            <a:r>
              <a:rPr lang="sv-SE" sz="1800" dirty="0" smtClean="0"/>
              <a:t>, </a:t>
            </a:r>
            <a:r>
              <a:rPr lang="sv-SE" sz="1800" dirty="0" err="1" smtClean="0"/>
              <a:t>approved</a:t>
            </a:r>
            <a:r>
              <a:rPr lang="sv-SE" sz="1800" dirty="0" smtClean="0"/>
              <a:t> </a:t>
            </a:r>
            <a:r>
              <a:rPr lang="sv-SE" sz="1800" dirty="0" err="1" smtClean="0"/>
              <a:t>fo</a:t>
            </a:r>
            <a:r>
              <a:rPr lang="sv-SE" sz="1800" dirty="0" smtClean="0"/>
              <a:t> </a:t>
            </a:r>
            <a:r>
              <a:rPr lang="sv-SE" sz="1800" dirty="0" err="1" smtClean="0"/>
              <a:t>publication</a:t>
            </a:r>
            <a:r>
              <a:rPr lang="sv-SE" sz="1800" dirty="0" smtClean="0"/>
              <a:t>, </a:t>
            </a:r>
            <a:r>
              <a:rPr lang="sv-SE" sz="1800" dirty="0" err="1" smtClean="0"/>
              <a:t>published</a:t>
            </a:r>
            <a:endParaRPr lang="sv-SE" sz="1800" dirty="0" smtClean="0"/>
          </a:p>
          <a:p>
            <a:pPr lvl="1"/>
            <a:r>
              <a:rPr lang="sv-SE" sz="1800" dirty="0" err="1" smtClean="0"/>
              <a:t>Manage</a:t>
            </a:r>
            <a:r>
              <a:rPr lang="sv-SE" sz="1800" dirty="0" smtClean="0"/>
              <a:t> </a:t>
            </a:r>
            <a:r>
              <a:rPr lang="sv-SE" sz="1800" dirty="0" err="1" smtClean="0"/>
              <a:t>change</a:t>
            </a:r>
            <a:r>
              <a:rPr lang="sv-SE" sz="1800" dirty="0" smtClean="0"/>
              <a:t> information, that is, who </a:t>
            </a:r>
            <a:r>
              <a:rPr lang="sv-SE" sz="1800" dirty="0" err="1" smtClean="0"/>
              <a:t>changed</a:t>
            </a:r>
            <a:r>
              <a:rPr lang="sv-SE" sz="1800" dirty="0" smtClean="0"/>
              <a:t> the </a:t>
            </a:r>
            <a:r>
              <a:rPr lang="sv-SE" sz="1800" dirty="0" err="1" smtClean="0"/>
              <a:t>document</a:t>
            </a:r>
            <a:r>
              <a:rPr lang="sv-SE" sz="1800" dirty="0" smtClean="0"/>
              <a:t>, </a:t>
            </a:r>
            <a:r>
              <a:rPr lang="sv-SE" sz="1800" dirty="0" err="1" smtClean="0"/>
              <a:t>what</a:t>
            </a:r>
            <a:r>
              <a:rPr lang="sv-SE" sz="1800" dirty="0" smtClean="0"/>
              <a:t> </a:t>
            </a:r>
            <a:r>
              <a:rPr lang="sv-SE" sz="1800" dirty="0" err="1" smtClean="0"/>
              <a:t>were</a:t>
            </a:r>
            <a:r>
              <a:rPr lang="sv-SE" sz="1800" dirty="0" smtClean="0"/>
              <a:t> </a:t>
            </a:r>
            <a:r>
              <a:rPr lang="sv-SE" sz="1800" dirty="0" err="1" smtClean="0"/>
              <a:t>changed</a:t>
            </a:r>
            <a:r>
              <a:rPr lang="sv-SE" sz="1800" dirty="0" smtClean="0"/>
              <a:t> and </a:t>
            </a:r>
            <a:r>
              <a:rPr lang="sv-SE" sz="1800" dirty="0" err="1" smtClean="0"/>
              <a:t>why</a:t>
            </a:r>
            <a:r>
              <a:rPr lang="sv-SE" sz="1800" dirty="0" smtClean="0"/>
              <a:t>, and at </a:t>
            </a:r>
            <a:r>
              <a:rPr lang="sv-SE" sz="1800" dirty="0" err="1" smtClean="0"/>
              <a:t>what</a:t>
            </a:r>
            <a:r>
              <a:rPr lang="sv-SE" sz="1800" dirty="0" smtClean="0"/>
              <a:t> date and time </a:t>
            </a:r>
          </a:p>
          <a:p>
            <a:pPr lvl="1"/>
            <a:r>
              <a:rPr lang="sv-SE" sz="1800" dirty="0" err="1" smtClean="0"/>
              <a:t>Notify</a:t>
            </a:r>
            <a:r>
              <a:rPr lang="sv-SE" sz="1800" dirty="0" smtClean="0"/>
              <a:t> </a:t>
            </a:r>
            <a:r>
              <a:rPr lang="sv-SE" sz="1800" dirty="0" err="1" smtClean="0"/>
              <a:t>participants</a:t>
            </a:r>
            <a:r>
              <a:rPr lang="sv-SE" sz="1800" dirty="0" smtClean="0"/>
              <a:t> of </a:t>
            </a:r>
            <a:r>
              <a:rPr lang="sv-SE" sz="1800" dirty="0" err="1" smtClean="0"/>
              <a:t>changes</a:t>
            </a:r>
            <a:r>
              <a:rPr lang="sv-SE" sz="1800" dirty="0" smtClean="0"/>
              <a:t> in the </a:t>
            </a:r>
            <a:r>
              <a:rPr lang="sv-SE" sz="1800" dirty="0" err="1" smtClean="0"/>
              <a:t>document</a:t>
            </a:r>
            <a:endParaRPr lang="sv-SE" sz="1800" dirty="0" smtClean="0"/>
          </a:p>
          <a:p>
            <a:pPr lvl="1"/>
            <a:r>
              <a:rPr lang="sv-SE" sz="1800" dirty="0" smtClean="0"/>
              <a:t>Meta data for finding a </a:t>
            </a:r>
            <a:r>
              <a:rPr lang="sv-SE" sz="1800" dirty="0" err="1" smtClean="0"/>
              <a:t>certain</a:t>
            </a:r>
            <a:r>
              <a:rPr lang="sv-SE" sz="1800" dirty="0" smtClean="0"/>
              <a:t> </a:t>
            </a:r>
            <a:r>
              <a:rPr lang="sv-SE" sz="1800" dirty="0" err="1" smtClean="0"/>
              <a:t>document</a:t>
            </a:r>
            <a:endParaRPr lang="sv-SE" sz="1800" dirty="0" smtClean="0"/>
          </a:p>
          <a:p>
            <a:pPr lvl="1"/>
            <a:r>
              <a:rPr lang="sv-SE" sz="1800" dirty="0" smtClean="0"/>
              <a:t>Management of access rights to </a:t>
            </a:r>
            <a:r>
              <a:rPr lang="sv-SE" sz="1800" dirty="0" err="1" smtClean="0"/>
              <a:t>documents</a:t>
            </a:r>
            <a:endParaRPr lang="sv-SE" sz="1800" dirty="0" smtClean="0"/>
          </a:p>
          <a:p>
            <a:pPr lvl="1"/>
            <a:endParaRPr lang="sv-SE" dirty="0" smtClean="0"/>
          </a:p>
          <a:p>
            <a:pPr lvl="1"/>
            <a:endParaRPr lang="sv-SE" dirty="0" smtClean="0"/>
          </a:p>
          <a:p>
            <a:pPr lvl="1"/>
            <a:endParaRPr lang="sv-SE" dirty="0" smtClean="0"/>
          </a:p>
        </p:txBody>
      </p:sp>
    </p:spTree>
    <p:extLst>
      <p:ext uri="{BB962C8B-B14F-4D97-AF65-F5344CB8AC3E}">
        <p14:creationId xmlns:p14="http://schemas.microsoft.com/office/powerpoint/2010/main" val="26601766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Central </a:t>
            </a:r>
            <a:r>
              <a:rPr lang="sv-SE" sz="3600" dirty="0" err="1" smtClean="0"/>
              <a:t>function</a:t>
            </a:r>
            <a:r>
              <a:rPr lang="sv-SE" sz="3600" dirty="0" smtClean="0"/>
              <a:t> – Workflow</a:t>
            </a:r>
            <a:endParaRPr lang="sv-SE" sz="3600" dirty="0"/>
          </a:p>
        </p:txBody>
      </p:sp>
      <p:sp>
        <p:nvSpPr>
          <p:cNvPr id="3" name="Content Placeholder 2"/>
          <p:cNvSpPr>
            <a:spLocks noGrp="1"/>
          </p:cNvSpPr>
          <p:nvPr>
            <p:ph idx="1"/>
          </p:nvPr>
        </p:nvSpPr>
        <p:spPr/>
        <p:txBody>
          <a:bodyPr>
            <a:normAutofit/>
          </a:bodyPr>
          <a:lstStyle/>
          <a:p>
            <a:r>
              <a:rPr lang="sv-SE" sz="2000" dirty="0" smtClean="0"/>
              <a:t>Workflow/Process support</a:t>
            </a:r>
          </a:p>
          <a:p>
            <a:pPr lvl="1"/>
            <a:r>
              <a:rPr lang="sv-SE" sz="1800" dirty="0" err="1" smtClean="0"/>
              <a:t>Function</a:t>
            </a:r>
            <a:r>
              <a:rPr lang="sv-SE" sz="1800" dirty="0" smtClean="0"/>
              <a:t> to plan work tasks and </a:t>
            </a:r>
            <a:r>
              <a:rPr lang="sv-SE" sz="1800" dirty="0" err="1" smtClean="0"/>
              <a:t>state</a:t>
            </a:r>
            <a:r>
              <a:rPr lang="sv-SE" sz="1800" dirty="0" smtClean="0"/>
              <a:t> </a:t>
            </a:r>
            <a:r>
              <a:rPr lang="sv-SE" sz="1800" dirty="0" err="1" smtClean="0"/>
              <a:t>dependencies</a:t>
            </a:r>
            <a:r>
              <a:rPr lang="sv-SE" sz="1800" dirty="0" smtClean="0"/>
              <a:t> </a:t>
            </a:r>
            <a:r>
              <a:rPr lang="sv-SE" sz="1800" dirty="0" err="1" smtClean="0"/>
              <a:t>between</a:t>
            </a:r>
            <a:r>
              <a:rPr lang="sv-SE" sz="1800" dirty="0" smtClean="0"/>
              <a:t> </a:t>
            </a:r>
            <a:r>
              <a:rPr lang="sv-SE" sz="1800" dirty="0" err="1" smtClean="0"/>
              <a:t>them</a:t>
            </a:r>
            <a:r>
              <a:rPr lang="sv-SE" sz="1800" dirty="0" smtClean="0"/>
              <a:t> </a:t>
            </a:r>
          </a:p>
          <a:p>
            <a:pPr lvl="1"/>
            <a:r>
              <a:rPr lang="sv-SE" sz="1800" dirty="0" err="1" smtClean="0"/>
              <a:t>Functions</a:t>
            </a:r>
            <a:r>
              <a:rPr lang="sv-SE" sz="1800" dirty="0" smtClean="0"/>
              <a:t> to plan work tasks to </a:t>
            </a:r>
            <a:r>
              <a:rPr lang="sv-SE" sz="1800" dirty="0" err="1" smtClean="0"/>
              <a:t>other</a:t>
            </a:r>
            <a:r>
              <a:rPr lang="sv-SE" sz="1800" dirty="0" smtClean="0"/>
              <a:t> </a:t>
            </a:r>
            <a:r>
              <a:rPr lang="sv-SE" sz="1800" dirty="0" err="1" smtClean="0"/>
              <a:t>particpants</a:t>
            </a:r>
            <a:r>
              <a:rPr lang="sv-SE" sz="1800" dirty="0" smtClean="0"/>
              <a:t>, that is, </a:t>
            </a:r>
            <a:r>
              <a:rPr lang="sv-SE" sz="1800" dirty="0" err="1" smtClean="0"/>
              <a:t>allocate</a:t>
            </a:r>
            <a:r>
              <a:rPr lang="sv-SE" sz="1800" dirty="0" smtClean="0"/>
              <a:t> work tasks </a:t>
            </a:r>
          </a:p>
          <a:p>
            <a:pPr lvl="1"/>
            <a:r>
              <a:rPr lang="sv-SE" sz="1800" dirty="0" smtClean="0"/>
              <a:t>Provide lists of </a:t>
            </a:r>
            <a:r>
              <a:rPr lang="sv-SE" sz="1800" dirty="0" err="1" smtClean="0"/>
              <a:t>planned</a:t>
            </a:r>
            <a:r>
              <a:rPr lang="sv-SE" sz="1800" dirty="0" smtClean="0"/>
              <a:t> work tasks for persons, </a:t>
            </a:r>
            <a:r>
              <a:rPr lang="sv-SE" sz="1800" dirty="0" err="1" smtClean="0"/>
              <a:t>roles</a:t>
            </a:r>
            <a:r>
              <a:rPr lang="sv-SE" sz="1800" dirty="0" smtClean="0"/>
              <a:t> and teams</a:t>
            </a:r>
          </a:p>
          <a:p>
            <a:pPr lvl="1"/>
            <a:r>
              <a:rPr lang="sv-SE" sz="1800" dirty="0" smtClean="0"/>
              <a:t>Store info </a:t>
            </a:r>
            <a:r>
              <a:rPr lang="sv-SE" sz="1800" dirty="0" err="1" smtClean="0"/>
              <a:t>about</a:t>
            </a:r>
            <a:r>
              <a:rPr lang="sv-SE" sz="1800" dirty="0" smtClean="0"/>
              <a:t> </a:t>
            </a:r>
            <a:r>
              <a:rPr lang="sv-SE" sz="1800" dirty="0" err="1" smtClean="0"/>
              <a:t>carried</a:t>
            </a:r>
            <a:r>
              <a:rPr lang="sv-SE" sz="1800" dirty="0" smtClean="0"/>
              <a:t> </a:t>
            </a:r>
            <a:r>
              <a:rPr lang="sv-SE" sz="1800" dirty="0" err="1" smtClean="0"/>
              <a:t>out</a:t>
            </a:r>
            <a:r>
              <a:rPr lang="sv-SE" sz="1800" dirty="0" smtClean="0"/>
              <a:t> work tasks</a:t>
            </a:r>
          </a:p>
          <a:p>
            <a:pPr lvl="1"/>
            <a:r>
              <a:rPr lang="sv-SE" sz="1800" dirty="0" err="1" smtClean="0"/>
              <a:t>Notify</a:t>
            </a:r>
            <a:r>
              <a:rPr lang="sv-SE" sz="1800" dirty="0" smtClean="0"/>
              <a:t> </a:t>
            </a:r>
            <a:r>
              <a:rPr lang="sv-SE" sz="1800" dirty="0" err="1" smtClean="0"/>
              <a:t>about</a:t>
            </a:r>
            <a:r>
              <a:rPr lang="sv-SE" sz="1800" dirty="0" smtClean="0"/>
              <a:t> </a:t>
            </a:r>
            <a:r>
              <a:rPr lang="sv-SE" sz="1800" dirty="0" err="1" smtClean="0"/>
              <a:t>delays</a:t>
            </a:r>
            <a:r>
              <a:rPr lang="sv-SE" sz="1800" dirty="0" smtClean="0"/>
              <a:t> (in </a:t>
            </a:r>
            <a:r>
              <a:rPr lang="sv-SE" sz="1800" dirty="0" err="1" smtClean="0"/>
              <a:t>comparison</a:t>
            </a:r>
            <a:r>
              <a:rPr lang="sv-SE" sz="1800" dirty="0" smtClean="0"/>
              <a:t> to the plan)</a:t>
            </a:r>
          </a:p>
          <a:p>
            <a:pPr lvl="1"/>
            <a:r>
              <a:rPr lang="sv-SE" sz="1800" dirty="0" smtClean="0"/>
              <a:t>Route a </a:t>
            </a:r>
            <a:r>
              <a:rPr lang="sv-SE" sz="1800" dirty="0" err="1" smtClean="0"/>
              <a:t>document</a:t>
            </a:r>
            <a:r>
              <a:rPr lang="sv-SE" sz="1800" dirty="0" smtClean="0"/>
              <a:t> to the right person, </a:t>
            </a:r>
            <a:r>
              <a:rPr lang="sv-SE" sz="1800" dirty="0" err="1" smtClean="0"/>
              <a:t>role</a:t>
            </a:r>
            <a:r>
              <a:rPr lang="sv-SE" sz="1800" dirty="0" smtClean="0"/>
              <a:t> or team </a:t>
            </a:r>
            <a:r>
              <a:rPr lang="sv-SE" sz="1800" dirty="0" err="1" smtClean="0"/>
              <a:t>according</a:t>
            </a:r>
            <a:r>
              <a:rPr lang="sv-SE" sz="1800" dirty="0" smtClean="0"/>
              <a:t> to a </a:t>
            </a:r>
            <a:r>
              <a:rPr lang="sv-SE" sz="1800" dirty="0" err="1" smtClean="0"/>
              <a:t>pre-specified</a:t>
            </a:r>
            <a:r>
              <a:rPr lang="sv-SE" sz="1800" dirty="0" smtClean="0"/>
              <a:t> workflow</a:t>
            </a:r>
          </a:p>
          <a:p>
            <a:pPr lvl="1"/>
            <a:r>
              <a:rPr lang="sv-SE" sz="1800" dirty="0" err="1" smtClean="0"/>
              <a:t>Manage</a:t>
            </a:r>
            <a:r>
              <a:rPr lang="sv-SE" sz="1800" dirty="0" smtClean="0"/>
              <a:t> </a:t>
            </a:r>
            <a:r>
              <a:rPr lang="sv-SE" sz="1800" dirty="0" err="1" smtClean="0"/>
              <a:t>exceptions</a:t>
            </a:r>
            <a:r>
              <a:rPr lang="sv-SE" sz="1800" dirty="0" smtClean="0"/>
              <a:t>. For </a:t>
            </a:r>
            <a:r>
              <a:rPr lang="sv-SE" sz="1800" dirty="0" err="1" smtClean="0"/>
              <a:t>example</a:t>
            </a:r>
            <a:r>
              <a:rPr lang="sv-SE" sz="1800" dirty="0" smtClean="0"/>
              <a:t>, </a:t>
            </a:r>
            <a:r>
              <a:rPr lang="sv-SE" sz="1800" dirty="0" err="1" smtClean="0"/>
              <a:t>if</a:t>
            </a:r>
            <a:r>
              <a:rPr lang="sv-SE" sz="1800" dirty="0" smtClean="0"/>
              <a:t> a not </a:t>
            </a:r>
            <a:r>
              <a:rPr lang="sv-SE" sz="1800" dirty="0" err="1" smtClean="0"/>
              <a:t>allowed</a:t>
            </a:r>
            <a:r>
              <a:rPr lang="sv-SE" sz="1800" dirty="0" smtClean="0"/>
              <a:t> </a:t>
            </a:r>
            <a:r>
              <a:rPr lang="sv-SE" sz="1800" dirty="0" err="1" smtClean="0"/>
              <a:t>change</a:t>
            </a:r>
            <a:r>
              <a:rPr lang="sv-SE" sz="1800" dirty="0" smtClean="0"/>
              <a:t> is </a:t>
            </a:r>
            <a:r>
              <a:rPr lang="sv-SE" sz="1800" dirty="0" err="1" smtClean="0"/>
              <a:t>made</a:t>
            </a:r>
            <a:endParaRPr lang="sv-SE" sz="1800" dirty="0" smtClean="0"/>
          </a:p>
          <a:p>
            <a:pPr lvl="1"/>
            <a:r>
              <a:rPr lang="sv-SE" sz="1800" dirty="0" err="1" smtClean="0"/>
              <a:t>Calender</a:t>
            </a:r>
            <a:r>
              <a:rPr lang="sv-SE" sz="1800" dirty="0" smtClean="0"/>
              <a:t> for </a:t>
            </a:r>
            <a:r>
              <a:rPr lang="sv-SE" sz="1800" dirty="0" err="1" smtClean="0"/>
              <a:t>planning</a:t>
            </a:r>
            <a:endParaRPr lang="sv-SE" sz="1800" dirty="0" smtClean="0"/>
          </a:p>
          <a:p>
            <a:pPr lvl="1">
              <a:buNone/>
            </a:pPr>
            <a:endParaRPr lang="sv-SE" dirty="0" smtClean="0"/>
          </a:p>
          <a:p>
            <a:pPr lvl="1"/>
            <a:endParaRPr lang="sv-SE" dirty="0" smtClean="0"/>
          </a:p>
        </p:txBody>
      </p:sp>
    </p:spTree>
    <p:extLst>
      <p:ext uri="{BB962C8B-B14F-4D97-AF65-F5344CB8AC3E}">
        <p14:creationId xmlns:p14="http://schemas.microsoft.com/office/powerpoint/2010/main" val="1837917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67544" y="764704"/>
            <a:ext cx="8496944" cy="5805264"/>
          </a:xfrm>
        </p:spPr>
        <p:txBody>
          <a:bodyPr>
            <a:normAutofit/>
          </a:bodyPr>
          <a:lstStyle/>
          <a:p>
            <a:pPr>
              <a:spcBef>
                <a:spcPts val="0"/>
              </a:spcBef>
              <a:buNone/>
            </a:pPr>
            <a:endParaRPr lang="sv-SE" sz="1800" dirty="0" smtClean="0"/>
          </a:p>
          <a:p>
            <a:pPr>
              <a:spcBef>
                <a:spcPts val="0"/>
              </a:spcBef>
              <a:buNone/>
            </a:pPr>
            <a:endParaRPr lang="sv-SE" sz="2000" dirty="0" smtClean="0"/>
          </a:p>
          <a:p>
            <a:pPr>
              <a:spcBef>
                <a:spcPts val="0"/>
              </a:spcBef>
              <a:buNone/>
            </a:pPr>
            <a:r>
              <a:rPr lang="sv-SE" sz="2000" b="1" dirty="0" smtClean="0"/>
              <a:t>Social media – </a:t>
            </a:r>
            <a:r>
              <a:rPr lang="en-US" sz="2000" dirty="0" smtClean="0"/>
              <a:t>refers a group of Internet-based applications that allow the creation and exchange of user-generated content. The applications can be used to create, share, and exchange information and ideas in virtual communities and networks. Example of social media are </a:t>
            </a:r>
            <a:r>
              <a:rPr lang="en-US" sz="2000" dirty="0" err="1" smtClean="0"/>
              <a:t>webblogs</a:t>
            </a:r>
            <a:r>
              <a:rPr lang="en-US" sz="2000" dirty="0" smtClean="0"/>
              <a:t>, wikis, social networks, podcast, for example services like </a:t>
            </a:r>
            <a:r>
              <a:rPr lang="en-US" sz="2000" dirty="0" err="1" smtClean="0"/>
              <a:t>Facebook</a:t>
            </a:r>
            <a:r>
              <a:rPr lang="en-US" sz="2000" dirty="0" smtClean="0"/>
              <a:t>, Wikipedia, You Tube, Twitter</a:t>
            </a:r>
            <a:endParaRPr lang="en-US" sz="2000" baseline="30000" dirty="0" smtClean="0"/>
          </a:p>
          <a:p>
            <a:pPr>
              <a:spcBef>
                <a:spcPts val="0"/>
              </a:spcBef>
              <a:buNone/>
            </a:pPr>
            <a:endParaRPr lang="en-US" sz="1800" baseline="30000" dirty="0" smtClean="0"/>
          </a:p>
          <a:p>
            <a:pPr>
              <a:spcBef>
                <a:spcPts val="0"/>
              </a:spcBef>
              <a:buNone/>
            </a:pPr>
            <a:endParaRPr lang="sv-SE" sz="1800" b="1"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5" name="Title 1"/>
          <p:cNvSpPr>
            <a:spLocks noGrp="1"/>
          </p:cNvSpPr>
          <p:nvPr>
            <p:ph type="title"/>
          </p:nvPr>
        </p:nvSpPr>
        <p:spPr>
          <a:xfrm>
            <a:off x="457200" y="274638"/>
            <a:ext cx="8229600" cy="1143000"/>
          </a:xfrm>
        </p:spPr>
        <p:txBody>
          <a:bodyPr>
            <a:normAutofit/>
          </a:bodyPr>
          <a:lstStyle/>
          <a:p>
            <a:r>
              <a:rPr lang="sv-SE" sz="3600" dirty="0" smtClean="0"/>
              <a:t>Social media</a:t>
            </a:r>
          </a:p>
        </p:txBody>
      </p:sp>
    </p:spTree>
    <p:extLst>
      <p:ext uri="{BB962C8B-B14F-4D97-AF65-F5344CB8AC3E}">
        <p14:creationId xmlns:p14="http://schemas.microsoft.com/office/powerpoint/2010/main" val="149399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a:bodyPr>
          <a:lstStyle/>
          <a:p>
            <a:r>
              <a:rPr lang="sv-SE" sz="3600" dirty="0" err="1" smtClean="0"/>
              <a:t>Knowledge</a:t>
            </a:r>
            <a:r>
              <a:rPr lang="sv-SE" sz="3600" dirty="0" smtClean="0"/>
              <a:t> Management Systems</a:t>
            </a:r>
          </a:p>
        </p:txBody>
      </p:sp>
      <p:sp>
        <p:nvSpPr>
          <p:cNvPr id="41987" name="Content Placeholder 2"/>
          <p:cNvSpPr>
            <a:spLocks noGrp="1"/>
          </p:cNvSpPr>
          <p:nvPr>
            <p:ph idx="1"/>
          </p:nvPr>
        </p:nvSpPr>
        <p:spPr>
          <a:xfrm>
            <a:off x="467544" y="1052736"/>
            <a:ext cx="8496944" cy="5805264"/>
          </a:xfrm>
        </p:spPr>
        <p:txBody>
          <a:bodyPr>
            <a:normAutofit/>
          </a:bodyPr>
          <a:lstStyle/>
          <a:p>
            <a:pPr>
              <a:spcBef>
                <a:spcPts val="0"/>
              </a:spcBef>
              <a:buNone/>
            </a:pPr>
            <a:endParaRPr lang="sv-SE" sz="1800" dirty="0" smtClean="0"/>
          </a:p>
          <a:p>
            <a:pPr>
              <a:spcBef>
                <a:spcPts val="0"/>
              </a:spcBef>
              <a:buNone/>
            </a:pPr>
            <a:r>
              <a:rPr lang="sv-SE" sz="1800" b="1" dirty="0" smtClean="0"/>
              <a:t>Knowledge Management System</a:t>
            </a:r>
            <a:r>
              <a:rPr lang="sv-SE" sz="1800" dirty="0" smtClean="0"/>
              <a:t> is a system that can deal with tacit and/or explicit knowledge. </a:t>
            </a:r>
            <a:r>
              <a:rPr lang="sv-SE" sz="1800" dirty="0" err="1" smtClean="0"/>
              <a:t>Therefore</a:t>
            </a:r>
            <a:r>
              <a:rPr lang="sv-SE" sz="1800" dirty="0" smtClean="0"/>
              <a:t>, </a:t>
            </a:r>
            <a:r>
              <a:rPr lang="sv-SE" sz="1800" dirty="0" err="1" smtClean="0"/>
              <a:t>many</a:t>
            </a:r>
            <a:r>
              <a:rPr lang="sv-SE" sz="1800" dirty="0" smtClean="0"/>
              <a:t> researchers </a:t>
            </a:r>
            <a:r>
              <a:rPr lang="sv-SE" sz="1800" dirty="0" err="1" smtClean="0"/>
              <a:t>introduce</a:t>
            </a:r>
            <a:r>
              <a:rPr lang="sv-SE" sz="1800" dirty="0" smtClean="0"/>
              <a:t> </a:t>
            </a:r>
            <a:r>
              <a:rPr lang="sv-SE" sz="1800" dirty="0" err="1" smtClean="0"/>
              <a:t>two</a:t>
            </a:r>
            <a:r>
              <a:rPr lang="sv-SE" sz="1800" dirty="0" smtClean="0"/>
              <a:t> different </a:t>
            </a:r>
            <a:r>
              <a:rPr lang="sv-SE" sz="1800" dirty="0" err="1" smtClean="0"/>
              <a:t>models</a:t>
            </a:r>
            <a:r>
              <a:rPr lang="sv-SE" sz="1800" dirty="0" smtClean="0"/>
              <a:t> – the </a:t>
            </a:r>
            <a:r>
              <a:rPr lang="sv-SE" sz="1800" dirty="0" err="1" smtClean="0"/>
              <a:t>cognitive</a:t>
            </a:r>
            <a:r>
              <a:rPr lang="sv-SE" sz="1800" dirty="0" smtClean="0"/>
              <a:t> </a:t>
            </a:r>
            <a:r>
              <a:rPr lang="sv-SE" sz="1800" dirty="0" err="1" smtClean="0"/>
              <a:t>model</a:t>
            </a:r>
            <a:r>
              <a:rPr lang="sv-SE" sz="1800" dirty="0" smtClean="0"/>
              <a:t> and the </a:t>
            </a:r>
            <a:r>
              <a:rPr lang="sv-SE" sz="1800" dirty="0" err="1" smtClean="0"/>
              <a:t>community</a:t>
            </a:r>
            <a:r>
              <a:rPr lang="sv-SE" sz="1800" dirty="0" smtClean="0"/>
              <a:t> </a:t>
            </a:r>
            <a:r>
              <a:rPr lang="sv-SE" sz="1800" dirty="0" err="1" smtClean="0"/>
              <a:t>model</a:t>
            </a:r>
            <a:r>
              <a:rPr lang="sv-SE" sz="1800" dirty="0" smtClean="0"/>
              <a:t>. Different forms of </a:t>
            </a:r>
            <a:r>
              <a:rPr lang="sv-SE" sz="1800" dirty="0" err="1" smtClean="0"/>
              <a:t>knowledge</a:t>
            </a:r>
            <a:r>
              <a:rPr lang="sv-SE" sz="1800" dirty="0" smtClean="0"/>
              <a:t> management systems is </a:t>
            </a:r>
            <a:r>
              <a:rPr lang="sv-SE" sz="1800" dirty="0" err="1" smtClean="0"/>
              <a:t>based</a:t>
            </a:r>
            <a:r>
              <a:rPr lang="sv-SE" sz="1800" dirty="0" smtClean="0"/>
              <a:t> on </a:t>
            </a:r>
            <a:r>
              <a:rPr lang="sv-SE" sz="1800" dirty="0" err="1" smtClean="0"/>
              <a:t>these</a:t>
            </a:r>
            <a:r>
              <a:rPr lang="sv-SE" sz="1800" dirty="0" smtClean="0"/>
              <a:t> </a:t>
            </a:r>
            <a:r>
              <a:rPr lang="sv-SE" sz="1800" dirty="0" err="1" smtClean="0"/>
              <a:t>two</a:t>
            </a:r>
            <a:r>
              <a:rPr lang="sv-SE" sz="1800" dirty="0" smtClean="0"/>
              <a:t> </a:t>
            </a:r>
            <a:r>
              <a:rPr lang="sv-SE" sz="1800" dirty="0" err="1" smtClean="0"/>
              <a:t>models</a:t>
            </a:r>
            <a:r>
              <a:rPr lang="sv-SE" sz="1800" dirty="0" smtClean="0"/>
              <a:t>:</a:t>
            </a:r>
          </a:p>
          <a:p>
            <a:pPr>
              <a:spcBef>
                <a:spcPts val="0"/>
              </a:spcBef>
              <a:buNone/>
            </a:pPr>
            <a:endParaRPr lang="sv-SE" sz="1800" dirty="0" smtClean="0"/>
          </a:p>
          <a:p>
            <a:pPr>
              <a:spcBef>
                <a:spcPts val="0"/>
              </a:spcBef>
              <a:buNone/>
            </a:pPr>
            <a:r>
              <a:rPr lang="sv-SE" sz="1800" b="1" dirty="0" smtClean="0"/>
              <a:t>The </a:t>
            </a:r>
            <a:r>
              <a:rPr lang="sv-SE" sz="1800" b="1" dirty="0" err="1" smtClean="0"/>
              <a:t>cognitive</a:t>
            </a:r>
            <a:r>
              <a:rPr lang="sv-SE" sz="1800" b="1" dirty="0" smtClean="0"/>
              <a:t> </a:t>
            </a:r>
            <a:r>
              <a:rPr lang="sv-SE" sz="1800" b="1" dirty="0" err="1" smtClean="0"/>
              <a:t>model</a:t>
            </a:r>
            <a:r>
              <a:rPr lang="sv-SE" sz="1800" b="1" dirty="0" smtClean="0"/>
              <a:t> </a:t>
            </a:r>
            <a:r>
              <a:rPr lang="sv-SE" sz="1800" dirty="0" smtClean="0"/>
              <a:t>– </a:t>
            </a:r>
            <a:r>
              <a:rPr lang="sv-SE" sz="1800" dirty="0" err="1" smtClean="0"/>
              <a:t>according</a:t>
            </a:r>
            <a:r>
              <a:rPr lang="sv-SE" sz="1800" dirty="0" smtClean="0"/>
              <a:t> to this </a:t>
            </a:r>
            <a:r>
              <a:rPr lang="sv-SE" sz="1800" dirty="0" err="1" smtClean="0"/>
              <a:t>model</a:t>
            </a:r>
            <a:r>
              <a:rPr lang="sv-SE" sz="1800" dirty="0" smtClean="0"/>
              <a:t> </a:t>
            </a:r>
            <a:r>
              <a:rPr lang="sv-SE" sz="1800" dirty="0" err="1" smtClean="0"/>
              <a:t>knowledge</a:t>
            </a:r>
            <a:r>
              <a:rPr lang="sv-SE" sz="1800" dirty="0" smtClean="0"/>
              <a:t> </a:t>
            </a:r>
            <a:r>
              <a:rPr lang="sv-SE" sz="1800" dirty="0" err="1" smtClean="0"/>
              <a:t>can</a:t>
            </a:r>
            <a:r>
              <a:rPr lang="sv-SE" sz="1800" dirty="0" smtClean="0"/>
              <a:t> be </a:t>
            </a:r>
            <a:r>
              <a:rPr lang="sv-SE" sz="1800" dirty="0" err="1" smtClean="0"/>
              <a:t>identified</a:t>
            </a:r>
            <a:r>
              <a:rPr lang="sv-SE" sz="1800" dirty="0" smtClean="0"/>
              <a:t>, </a:t>
            </a:r>
            <a:r>
              <a:rPr lang="sv-SE" sz="1800" dirty="0" err="1" smtClean="0"/>
              <a:t>codified</a:t>
            </a:r>
            <a:r>
              <a:rPr lang="sv-SE" sz="1800" dirty="0" smtClean="0"/>
              <a:t> stored and </a:t>
            </a:r>
            <a:r>
              <a:rPr lang="sv-SE" sz="1800" dirty="0" err="1" smtClean="0"/>
              <a:t>communicated</a:t>
            </a:r>
            <a:r>
              <a:rPr lang="sv-SE" sz="1800" dirty="0" smtClean="0"/>
              <a:t>. The </a:t>
            </a:r>
            <a:r>
              <a:rPr lang="sv-SE" sz="1800" dirty="0" err="1" smtClean="0"/>
              <a:t>metafore</a:t>
            </a:r>
            <a:r>
              <a:rPr lang="sv-SE" sz="1800" dirty="0" smtClean="0"/>
              <a:t> is the human </a:t>
            </a:r>
            <a:r>
              <a:rPr lang="sv-SE" sz="1800" dirty="0" err="1" smtClean="0"/>
              <a:t>memory</a:t>
            </a:r>
            <a:r>
              <a:rPr lang="sv-SE" sz="1800" dirty="0" smtClean="0"/>
              <a:t>. The </a:t>
            </a:r>
            <a:r>
              <a:rPr lang="sv-SE" sz="1800" dirty="0" err="1" smtClean="0"/>
              <a:t>knowledge</a:t>
            </a:r>
            <a:r>
              <a:rPr lang="sv-SE" sz="1800" dirty="0" smtClean="0"/>
              <a:t> form in </a:t>
            </a:r>
            <a:r>
              <a:rPr lang="sv-SE" sz="1800" dirty="0" err="1" smtClean="0"/>
              <a:t>focus</a:t>
            </a:r>
            <a:r>
              <a:rPr lang="sv-SE" sz="1800" dirty="0" smtClean="0"/>
              <a:t> is explicit </a:t>
            </a:r>
            <a:r>
              <a:rPr lang="sv-SE" sz="1800" dirty="0" err="1" smtClean="0"/>
              <a:t>knowledge</a:t>
            </a:r>
            <a:r>
              <a:rPr lang="sv-SE" sz="1800" dirty="0" smtClean="0"/>
              <a:t>. </a:t>
            </a:r>
          </a:p>
          <a:p>
            <a:pPr>
              <a:spcBef>
                <a:spcPts val="0"/>
              </a:spcBef>
              <a:buNone/>
            </a:pPr>
            <a:endParaRPr lang="sv-SE" sz="1800" dirty="0" smtClean="0"/>
          </a:p>
          <a:p>
            <a:pPr>
              <a:spcBef>
                <a:spcPts val="0"/>
              </a:spcBef>
              <a:buNone/>
            </a:pPr>
            <a:r>
              <a:rPr lang="sv-SE" sz="1800" dirty="0" smtClean="0"/>
              <a:t>	</a:t>
            </a:r>
            <a:r>
              <a:rPr lang="sv-SE" sz="1800" dirty="0" err="1" smtClean="0"/>
              <a:t>Examples</a:t>
            </a:r>
            <a:r>
              <a:rPr lang="sv-SE" sz="1800" dirty="0" smtClean="0"/>
              <a:t> of </a:t>
            </a:r>
            <a:r>
              <a:rPr lang="sv-SE" sz="1800" dirty="0" err="1" smtClean="0"/>
              <a:t>knowledge</a:t>
            </a:r>
            <a:r>
              <a:rPr lang="sv-SE" sz="1800" dirty="0" smtClean="0"/>
              <a:t> management systems </a:t>
            </a:r>
            <a:r>
              <a:rPr lang="sv-SE" sz="1800" dirty="0" err="1" smtClean="0"/>
              <a:t>based</a:t>
            </a:r>
            <a:r>
              <a:rPr lang="sv-SE" sz="1800" dirty="0" smtClean="0"/>
              <a:t> on the </a:t>
            </a:r>
            <a:r>
              <a:rPr lang="sv-SE" sz="1800" dirty="0" err="1" smtClean="0"/>
              <a:t>cognitive</a:t>
            </a:r>
            <a:r>
              <a:rPr lang="sv-SE" sz="1800" dirty="0" smtClean="0"/>
              <a:t> </a:t>
            </a:r>
            <a:r>
              <a:rPr lang="sv-SE" sz="1800" dirty="0" err="1" smtClean="0"/>
              <a:t>model</a:t>
            </a:r>
            <a:r>
              <a:rPr lang="sv-SE" sz="1800" dirty="0" smtClean="0"/>
              <a:t> are: expert system and </a:t>
            </a:r>
            <a:r>
              <a:rPr lang="sv-SE" sz="1800" dirty="0" err="1" smtClean="0"/>
              <a:t>knowledge</a:t>
            </a:r>
            <a:r>
              <a:rPr lang="sv-SE" sz="1800" dirty="0" smtClean="0"/>
              <a:t> </a:t>
            </a:r>
            <a:r>
              <a:rPr lang="sv-SE" sz="1800" dirty="0" err="1" smtClean="0"/>
              <a:t>bases/data</a:t>
            </a:r>
            <a:r>
              <a:rPr lang="sv-SE" sz="1800" dirty="0" smtClean="0"/>
              <a:t> </a:t>
            </a:r>
            <a:r>
              <a:rPr lang="sv-SE" sz="1800" dirty="0" err="1" smtClean="0"/>
              <a:t>bases</a:t>
            </a:r>
            <a:endParaRPr lang="sv-SE" sz="1800" dirty="0" smtClean="0"/>
          </a:p>
          <a:p>
            <a:pPr>
              <a:spcBef>
                <a:spcPts val="0"/>
              </a:spcBef>
              <a:buNone/>
            </a:pPr>
            <a:endParaRPr lang="sv-SE" sz="1800" dirty="0" smtClean="0"/>
          </a:p>
          <a:p>
            <a:pPr>
              <a:spcBef>
                <a:spcPts val="0"/>
              </a:spcBef>
              <a:buNone/>
            </a:pPr>
            <a:r>
              <a:rPr lang="sv-SE" sz="1800" b="1" dirty="0" smtClean="0"/>
              <a:t>The </a:t>
            </a:r>
            <a:r>
              <a:rPr lang="sv-SE" sz="1800" b="1" dirty="0" err="1" smtClean="0"/>
              <a:t>community</a:t>
            </a:r>
            <a:r>
              <a:rPr lang="sv-SE" sz="1800" b="1" dirty="0" smtClean="0"/>
              <a:t> modellen </a:t>
            </a:r>
            <a:r>
              <a:rPr lang="sv-SE" sz="1800" dirty="0" smtClean="0"/>
              <a:t>– </a:t>
            </a:r>
            <a:r>
              <a:rPr lang="sv-SE" sz="1800" dirty="0" err="1" smtClean="0"/>
              <a:t>according</a:t>
            </a:r>
            <a:r>
              <a:rPr lang="sv-SE" sz="1800" dirty="0" smtClean="0"/>
              <a:t> to this </a:t>
            </a:r>
            <a:r>
              <a:rPr lang="sv-SE" sz="1800" dirty="0" err="1" smtClean="0"/>
              <a:t>model</a:t>
            </a:r>
            <a:r>
              <a:rPr lang="sv-SE" sz="1800" dirty="0" smtClean="0"/>
              <a:t>, </a:t>
            </a:r>
            <a:r>
              <a:rPr lang="sv-SE" sz="1800" dirty="0" err="1" smtClean="0"/>
              <a:t>knowledge</a:t>
            </a:r>
            <a:r>
              <a:rPr lang="sv-SE" sz="1800" dirty="0" smtClean="0"/>
              <a:t> is social </a:t>
            </a:r>
            <a:r>
              <a:rPr lang="sv-SE" sz="1800" dirty="0" err="1" smtClean="0"/>
              <a:t>constructed</a:t>
            </a:r>
            <a:r>
              <a:rPr lang="sv-SE" sz="1800" dirty="0" smtClean="0"/>
              <a:t> and </a:t>
            </a:r>
            <a:r>
              <a:rPr lang="sv-SE" sz="1800" dirty="0" err="1" smtClean="0"/>
              <a:t>based</a:t>
            </a:r>
            <a:r>
              <a:rPr lang="sv-SE" sz="1800" dirty="0" smtClean="0"/>
              <a:t> on information and </a:t>
            </a:r>
            <a:r>
              <a:rPr lang="sv-SE" sz="1800" dirty="0" err="1" smtClean="0"/>
              <a:t>experiences</a:t>
            </a:r>
            <a:r>
              <a:rPr lang="sv-SE" sz="1800" dirty="0" smtClean="0"/>
              <a:t>. </a:t>
            </a:r>
            <a:r>
              <a:rPr lang="sv-SE" sz="1800" dirty="0" err="1" smtClean="0"/>
              <a:t>Knowledge</a:t>
            </a:r>
            <a:r>
              <a:rPr lang="sv-SE" sz="1800" dirty="0" smtClean="0"/>
              <a:t> is </a:t>
            </a:r>
            <a:r>
              <a:rPr lang="sv-SE" sz="1800" dirty="0" err="1" smtClean="0"/>
              <a:t>created</a:t>
            </a:r>
            <a:r>
              <a:rPr lang="sv-SE" sz="1800" dirty="0" smtClean="0"/>
              <a:t> by a person by </a:t>
            </a:r>
            <a:r>
              <a:rPr lang="sv-SE" sz="1800" dirty="0" err="1" smtClean="0"/>
              <a:t>attending</a:t>
            </a:r>
            <a:r>
              <a:rPr lang="sv-SE" sz="1800" dirty="0" smtClean="0"/>
              <a:t> social </a:t>
            </a:r>
            <a:r>
              <a:rPr lang="sv-SE" sz="1800" dirty="0" err="1" smtClean="0"/>
              <a:t>networks</a:t>
            </a:r>
            <a:r>
              <a:rPr lang="sv-SE" sz="1800" dirty="0" smtClean="0"/>
              <a:t>, </a:t>
            </a:r>
            <a:r>
              <a:rPr lang="sv-SE" sz="1800" dirty="0" err="1" smtClean="0"/>
              <a:t>groups</a:t>
            </a:r>
            <a:r>
              <a:rPr lang="sv-SE" sz="1800" dirty="0" smtClean="0"/>
              <a:t>, teams. The </a:t>
            </a:r>
            <a:r>
              <a:rPr lang="sv-SE" sz="1800" dirty="0" err="1" smtClean="0"/>
              <a:t>metafore</a:t>
            </a:r>
            <a:r>
              <a:rPr lang="sv-SE" sz="1800" dirty="0" smtClean="0"/>
              <a:t> is human ”</a:t>
            </a:r>
            <a:r>
              <a:rPr lang="sv-SE" sz="1800" dirty="0" err="1" smtClean="0"/>
              <a:t>communities</a:t>
            </a:r>
            <a:r>
              <a:rPr lang="sv-SE" sz="1800" dirty="0" smtClean="0"/>
              <a:t>”. The </a:t>
            </a:r>
            <a:r>
              <a:rPr lang="sv-SE" sz="1800" dirty="0" err="1" smtClean="0"/>
              <a:t>knowledge</a:t>
            </a:r>
            <a:r>
              <a:rPr lang="sv-SE" sz="1800" dirty="0" smtClean="0"/>
              <a:t> form in </a:t>
            </a:r>
            <a:r>
              <a:rPr lang="sv-SE" sz="1800" dirty="0" err="1" smtClean="0"/>
              <a:t>focus</a:t>
            </a:r>
            <a:r>
              <a:rPr lang="sv-SE" sz="1800" dirty="0" smtClean="0"/>
              <a:t> is </a:t>
            </a:r>
            <a:r>
              <a:rPr lang="sv-SE" sz="1800" dirty="0" err="1" smtClean="0"/>
              <a:t>tacit</a:t>
            </a:r>
            <a:r>
              <a:rPr lang="sv-SE" sz="1800" dirty="0" smtClean="0"/>
              <a:t> </a:t>
            </a:r>
            <a:r>
              <a:rPr lang="sv-SE" sz="1800" dirty="0" err="1" smtClean="0"/>
              <a:t>knowledge</a:t>
            </a:r>
            <a:r>
              <a:rPr lang="sv-SE" sz="1800" dirty="0" smtClean="0"/>
              <a:t>. </a:t>
            </a:r>
          </a:p>
          <a:p>
            <a:pPr>
              <a:spcBef>
                <a:spcPts val="0"/>
              </a:spcBef>
              <a:buNone/>
            </a:pPr>
            <a:endParaRPr lang="sv-SE" sz="1800" dirty="0" smtClean="0"/>
          </a:p>
          <a:p>
            <a:pPr>
              <a:spcBef>
                <a:spcPts val="0"/>
              </a:spcBef>
              <a:buNone/>
            </a:pPr>
            <a:r>
              <a:rPr lang="sv-SE" sz="1800" dirty="0" smtClean="0"/>
              <a:t>	</a:t>
            </a:r>
            <a:r>
              <a:rPr lang="sv-SE" sz="1800" dirty="0" err="1" smtClean="0"/>
              <a:t>Knowledge</a:t>
            </a:r>
            <a:r>
              <a:rPr lang="sv-SE" sz="1800" dirty="0" smtClean="0"/>
              <a:t> management systems </a:t>
            </a:r>
            <a:r>
              <a:rPr lang="sv-SE" sz="1800" dirty="0" err="1" smtClean="0"/>
              <a:t>based</a:t>
            </a:r>
            <a:r>
              <a:rPr lang="sv-SE" sz="1800" dirty="0" smtClean="0"/>
              <a:t> on the </a:t>
            </a:r>
            <a:r>
              <a:rPr lang="sv-SE" sz="1800" dirty="0" err="1" smtClean="0"/>
              <a:t>community</a:t>
            </a:r>
            <a:r>
              <a:rPr lang="sv-SE" sz="1800" dirty="0" smtClean="0"/>
              <a:t> </a:t>
            </a:r>
            <a:r>
              <a:rPr lang="sv-SE" sz="1800" dirty="0" err="1" smtClean="0"/>
              <a:t>model</a:t>
            </a:r>
            <a:r>
              <a:rPr lang="sv-SE" sz="1800" dirty="0" smtClean="0"/>
              <a:t> are: </a:t>
            </a:r>
            <a:r>
              <a:rPr lang="sv-SE" sz="1800" dirty="0" err="1" smtClean="0"/>
              <a:t>collaboration</a:t>
            </a:r>
            <a:r>
              <a:rPr lang="sv-SE" sz="1800" dirty="0" smtClean="0"/>
              <a:t> systems (for </a:t>
            </a:r>
            <a:r>
              <a:rPr lang="sv-SE" sz="1800" dirty="0" err="1" smtClean="0"/>
              <a:t>example</a:t>
            </a:r>
            <a:r>
              <a:rPr lang="sv-SE" sz="1800" dirty="0" smtClean="0"/>
              <a:t> Microsoft </a:t>
            </a:r>
            <a:r>
              <a:rPr lang="sv-SE" sz="1800" dirty="0" err="1" smtClean="0"/>
              <a:t>Sharepoint</a:t>
            </a:r>
            <a:r>
              <a:rPr lang="sv-SE" sz="1800" dirty="0" smtClean="0"/>
              <a:t>) and social media</a:t>
            </a:r>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Tree>
    <p:extLst>
      <p:ext uri="{BB962C8B-B14F-4D97-AF65-F5344CB8AC3E}">
        <p14:creationId xmlns:p14="http://schemas.microsoft.com/office/powerpoint/2010/main" val="2202339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67544" y="764704"/>
            <a:ext cx="8496944" cy="5805264"/>
          </a:xfrm>
        </p:spPr>
        <p:txBody>
          <a:bodyPr>
            <a:normAutofit/>
          </a:bodyPr>
          <a:lstStyle/>
          <a:p>
            <a:pPr>
              <a:spcBef>
                <a:spcPts val="0"/>
              </a:spcBef>
              <a:buNone/>
            </a:pPr>
            <a:endParaRPr lang="sv-SE" sz="1800" dirty="0" smtClean="0"/>
          </a:p>
          <a:p>
            <a:pPr>
              <a:spcBef>
                <a:spcPts val="0"/>
              </a:spcBef>
              <a:buNone/>
            </a:pPr>
            <a:endParaRPr lang="sv-SE" sz="1800" dirty="0" smtClean="0"/>
          </a:p>
          <a:p>
            <a:pPr>
              <a:spcBef>
                <a:spcPts val="0"/>
              </a:spcBef>
              <a:buNone/>
            </a:pPr>
            <a:r>
              <a:rPr lang="sv-SE" sz="2000" b="1" dirty="0" smtClean="0"/>
              <a:t>Shared spaces </a:t>
            </a:r>
            <a:r>
              <a:rPr lang="sv-SE" sz="2000" dirty="0" smtClean="0"/>
              <a:t>- An important feature in many social media is shared spaces. </a:t>
            </a:r>
            <a:r>
              <a:rPr lang="en-US" sz="2000" dirty="0" smtClean="0"/>
              <a:t>A shared space is any information space that can be accessed by multiple users. Some examples are a blog, a personal journal, and a photo album, as all these objects are aimed to be shared with others, and to be commented by them. The concept became known in the area CSCW (Computer Supported Cooperative Work) and Groupware in the early 1990s.</a:t>
            </a:r>
          </a:p>
          <a:p>
            <a:pPr>
              <a:spcBef>
                <a:spcPts val="0"/>
              </a:spcBef>
              <a:buNone/>
            </a:pPr>
            <a:endParaRPr lang="en-US" sz="2000" b="1" dirty="0" smtClean="0"/>
          </a:p>
          <a:p>
            <a:pPr>
              <a:spcBef>
                <a:spcPts val="0"/>
              </a:spcBef>
              <a:buNone/>
            </a:pPr>
            <a:r>
              <a:rPr lang="en-US" sz="2000" dirty="0" smtClean="0"/>
              <a:t>	The benefit of shared spaces is that it easily can provide the users with a context for their tasks. It can holds all information that is needed for the users actions, e.g., documents received and sent, information on tasks planned and completed, reports on results achieved when completing these tasks, etc. All this information is easily available each time a participant visits the shared space to complete some task related to it.</a:t>
            </a:r>
            <a:endParaRPr lang="sv-SE" sz="2000" b="1" dirty="0" smtClean="0"/>
          </a:p>
          <a:p>
            <a:pPr>
              <a:spcBef>
                <a:spcPts val="0"/>
              </a:spcBef>
              <a:buNone/>
            </a:pPr>
            <a:endParaRPr lang="sv-SE" sz="1800" b="1"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5" name="Title 1"/>
          <p:cNvSpPr>
            <a:spLocks noGrp="1"/>
          </p:cNvSpPr>
          <p:nvPr>
            <p:ph type="title"/>
          </p:nvPr>
        </p:nvSpPr>
        <p:spPr>
          <a:xfrm>
            <a:off x="457200" y="274638"/>
            <a:ext cx="8229600" cy="1143000"/>
          </a:xfrm>
        </p:spPr>
        <p:txBody>
          <a:bodyPr>
            <a:normAutofit/>
          </a:bodyPr>
          <a:lstStyle/>
          <a:p>
            <a:r>
              <a:rPr lang="sv-SE" sz="3600" dirty="0" smtClean="0"/>
              <a:t>Social media</a:t>
            </a:r>
          </a:p>
        </p:txBody>
      </p:sp>
    </p:spTree>
    <p:extLst>
      <p:ext uri="{BB962C8B-B14F-4D97-AF65-F5344CB8AC3E}">
        <p14:creationId xmlns:p14="http://schemas.microsoft.com/office/powerpoint/2010/main" val="10050084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2699792" y="4077072"/>
            <a:ext cx="5400600" cy="108012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sv-SE"/>
          </a:p>
        </p:txBody>
      </p:sp>
      <p:sp>
        <p:nvSpPr>
          <p:cNvPr id="2" name="Title 1"/>
          <p:cNvSpPr>
            <a:spLocks noGrp="1"/>
          </p:cNvSpPr>
          <p:nvPr>
            <p:ph type="title"/>
          </p:nvPr>
        </p:nvSpPr>
        <p:spPr/>
        <p:txBody>
          <a:bodyPr>
            <a:normAutofit/>
          </a:bodyPr>
          <a:lstStyle/>
          <a:p>
            <a:r>
              <a:rPr lang="sv-SE" sz="3600" dirty="0" err="1" smtClean="0"/>
              <a:t>Knowledge</a:t>
            </a:r>
            <a:r>
              <a:rPr lang="sv-SE" sz="3600" dirty="0" smtClean="0"/>
              <a:t> Management System</a:t>
            </a:r>
            <a:endParaRPr lang="sv-SE" sz="3600" dirty="0"/>
          </a:p>
        </p:txBody>
      </p:sp>
      <p:cxnSp>
        <p:nvCxnSpPr>
          <p:cNvPr id="13" name="Straight Connector 12"/>
          <p:cNvCxnSpPr/>
          <p:nvPr/>
        </p:nvCxnSpPr>
        <p:spPr>
          <a:xfrm flipV="1">
            <a:off x="3923928" y="4941168"/>
            <a:ext cx="864096" cy="7920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835696" y="5733256"/>
            <a:ext cx="6192688" cy="923330"/>
          </a:xfrm>
          <a:prstGeom prst="rect">
            <a:avLst/>
          </a:prstGeom>
          <a:noFill/>
        </p:spPr>
        <p:txBody>
          <a:bodyPr wrap="square" rtlCol="0">
            <a:spAutoFit/>
          </a:bodyPr>
          <a:lstStyle/>
          <a:p>
            <a:r>
              <a:rPr lang="sv-SE" dirty="0" err="1" smtClean="0"/>
              <a:t>Knowledge</a:t>
            </a:r>
            <a:r>
              <a:rPr lang="sv-SE" dirty="0" smtClean="0"/>
              <a:t> management systems – the </a:t>
            </a:r>
            <a:r>
              <a:rPr lang="sv-SE" dirty="0" err="1" smtClean="0"/>
              <a:t>difference</a:t>
            </a:r>
            <a:r>
              <a:rPr lang="sv-SE" dirty="0" smtClean="0"/>
              <a:t> </a:t>
            </a:r>
            <a:r>
              <a:rPr lang="sv-SE" dirty="0" err="1" smtClean="0"/>
              <a:t>between</a:t>
            </a:r>
            <a:r>
              <a:rPr lang="sv-SE" dirty="0" smtClean="0"/>
              <a:t> </a:t>
            </a:r>
            <a:r>
              <a:rPr lang="sv-SE" dirty="0" err="1" smtClean="0"/>
              <a:t>decision</a:t>
            </a:r>
            <a:r>
              <a:rPr lang="sv-SE" dirty="0" smtClean="0"/>
              <a:t> support system and </a:t>
            </a:r>
            <a:r>
              <a:rPr lang="sv-SE" dirty="0" err="1" smtClean="0"/>
              <a:t>knowledge</a:t>
            </a:r>
            <a:r>
              <a:rPr lang="sv-SE" dirty="0" smtClean="0"/>
              <a:t> management system is not </a:t>
            </a:r>
            <a:r>
              <a:rPr lang="sv-SE" dirty="0" err="1" smtClean="0"/>
              <a:t>clear</a:t>
            </a:r>
            <a:endParaRPr lang="sv-SE" dirty="0" smtClean="0"/>
          </a:p>
        </p:txBody>
      </p:sp>
      <p:graphicFrame>
        <p:nvGraphicFramePr>
          <p:cNvPr id="7" name="Table 6"/>
          <p:cNvGraphicFramePr>
            <a:graphicFrameLocks noGrp="1"/>
          </p:cNvGraphicFramePr>
          <p:nvPr/>
        </p:nvGraphicFramePr>
        <p:xfrm>
          <a:off x="1115616" y="2640816"/>
          <a:ext cx="7128792" cy="2372360"/>
        </p:xfrm>
        <a:graphic>
          <a:graphicData uri="http://schemas.openxmlformats.org/drawingml/2006/table">
            <a:tbl>
              <a:tblPr firstRow="1" bandRow="1">
                <a:tableStyleId>{BC89EF96-8CEA-46FF-86C4-4CE0E7609802}</a:tableStyleId>
              </a:tblPr>
              <a:tblGrid>
                <a:gridCol w="1584176"/>
                <a:gridCol w="1080120"/>
                <a:gridCol w="1080120"/>
                <a:gridCol w="973031"/>
                <a:gridCol w="1259217"/>
                <a:gridCol w="1152128"/>
              </a:tblGrid>
              <a:tr h="370840">
                <a:tc>
                  <a:txBody>
                    <a:bodyPr/>
                    <a:lstStyle/>
                    <a:p>
                      <a:endParaRPr lang="sv-SE" dirty="0"/>
                    </a:p>
                  </a:txBody>
                  <a:tcPr/>
                </a:tc>
                <a:tc gridSpan="5">
                  <a:txBody>
                    <a:bodyPr/>
                    <a:lstStyle/>
                    <a:p>
                      <a:pPr algn="ctr"/>
                      <a:r>
                        <a:rPr lang="sv-SE" dirty="0" err="1" smtClean="0"/>
                        <a:t>Reach</a:t>
                      </a:r>
                      <a:endParaRPr lang="sv-SE" dirty="0"/>
                    </a:p>
                  </a:txBody>
                  <a:tcPr/>
                </a:tc>
                <a:tc hMerge="1">
                  <a:txBody>
                    <a:bodyPr/>
                    <a:lstStyle/>
                    <a:p>
                      <a:endParaRPr lang="sv-SE" dirty="0"/>
                    </a:p>
                  </a:txBody>
                  <a:tcPr/>
                </a:tc>
                <a:tc hMerge="1">
                  <a:txBody>
                    <a:bodyPr/>
                    <a:lstStyle/>
                    <a:p>
                      <a:endParaRPr lang="sv-SE" dirty="0"/>
                    </a:p>
                  </a:txBody>
                  <a:tcPr/>
                </a:tc>
                <a:tc hMerge="1">
                  <a:txBody>
                    <a:bodyPr/>
                    <a:lstStyle/>
                    <a:p>
                      <a:endParaRPr lang="sv-SE" dirty="0"/>
                    </a:p>
                  </a:txBody>
                  <a:tcPr/>
                </a:tc>
                <a:tc hMerge="1">
                  <a:txBody>
                    <a:bodyPr/>
                    <a:lstStyle/>
                    <a:p>
                      <a:endParaRPr lang="sv-SE" dirty="0"/>
                    </a:p>
                  </a:txBody>
                  <a:tcPr/>
                </a:tc>
              </a:tr>
              <a:tr h="370840">
                <a:tc>
                  <a:txBody>
                    <a:bodyPr/>
                    <a:lstStyle/>
                    <a:p>
                      <a:r>
                        <a:rPr lang="sv-SE" sz="1800" b="1" kern="1200" dirty="0" err="1" smtClean="0">
                          <a:solidFill>
                            <a:schemeClr val="tx1"/>
                          </a:solidFill>
                          <a:latin typeface="+mn-lt"/>
                          <a:ea typeface="+mn-ea"/>
                          <a:cs typeface="+mn-cs"/>
                        </a:rPr>
                        <a:t>Purpose</a:t>
                      </a:r>
                      <a:endParaRPr lang="sv-SE" sz="1800" b="1" kern="1200" dirty="0" smtClean="0">
                        <a:solidFill>
                          <a:schemeClr val="tx1"/>
                        </a:solidFill>
                        <a:latin typeface="+mn-lt"/>
                        <a:ea typeface="+mn-ea"/>
                        <a:cs typeface="+mn-cs"/>
                      </a:endParaRPr>
                    </a:p>
                  </a:txBody>
                  <a:tcPr/>
                </a:tc>
                <a:tc>
                  <a:txBody>
                    <a:bodyPr/>
                    <a:lstStyle/>
                    <a:p>
                      <a:r>
                        <a:rPr lang="sv-SE" sz="1400" b="1" dirty="0" err="1" smtClean="0"/>
                        <a:t>Individual</a:t>
                      </a:r>
                      <a:endParaRPr lang="sv-SE" sz="1400" dirty="0"/>
                    </a:p>
                  </a:txBody>
                  <a:tcPr/>
                </a:tc>
                <a:tc>
                  <a:txBody>
                    <a:bodyPr/>
                    <a:lstStyle/>
                    <a:p>
                      <a:r>
                        <a:rPr lang="sv-SE" sz="1400" b="1" dirty="0" err="1" smtClean="0"/>
                        <a:t>Departe-mental</a:t>
                      </a:r>
                      <a:endParaRPr lang="sv-SE" sz="1400" dirty="0"/>
                    </a:p>
                  </a:txBody>
                  <a:tcPr/>
                </a:tc>
                <a:tc>
                  <a:txBody>
                    <a:bodyPr/>
                    <a:lstStyle/>
                    <a:p>
                      <a:r>
                        <a:rPr lang="sv-SE" sz="1400" b="1" dirty="0" err="1" smtClean="0"/>
                        <a:t>Organisa-tional</a:t>
                      </a:r>
                      <a:endParaRPr lang="sv-SE" sz="1400" dirty="0"/>
                    </a:p>
                  </a:txBody>
                  <a:tcPr/>
                </a:tc>
                <a:tc>
                  <a:txBody>
                    <a:bodyPr/>
                    <a:lstStyle/>
                    <a:p>
                      <a:r>
                        <a:rPr lang="sv-SE" sz="1400" b="1" dirty="0" err="1" smtClean="0"/>
                        <a:t>Inter-organ-isational</a:t>
                      </a:r>
                      <a:r>
                        <a:rPr lang="sv-SE" sz="1400" b="1" dirty="0" smtClean="0"/>
                        <a:t>  </a:t>
                      </a:r>
                      <a:endParaRPr lang="sv-SE" sz="1400" dirty="0"/>
                    </a:p>
                  </a:txBody>
                  <a:tcPr/>
                </a:tc>
                <a:tc>
                  <a:txBody>
                    <a:bodyPr/>
                    <a:lstStyle/>
                    <a:p>
                      <a:r>
                        <a:rPr lang="sv-SE" sz="1400" b="1" dirty="0" smtClean="0"/>
                        <a:t>Community </a:t>
                      </a:r>
                      <a:endParaRPr lang="sv-SE" sz="1400" dirty="0"/>
                    </a:p>
                  </a:txBody>
                  <a:tcPr/>
                </a:tc>
              </a:tr>
              <a:tr h="370840">
                <a:tc>
                  <a:txBody>
                    <a:bodyPr/>
                    <a:lstStyle/>
                    <a:p>
                      <a:r>
                        <a:rPr lang="sv-SE" sz="1400" b="1" kern="1200" dirty="0" err="1" smtClean="0">
                          <a:solidFill>
                            <a:schemeClr val="tx1"/>
                          </a:solidFill>
                          <a:latin typeface="+mn-lt"/>
                          <a:ea typeface="+mn-ea"/>
                          <a:cs typeface="+mn-cs"/>
                        </a:rPr>
                        <a:t>Operational</a:t>
                      </a:r>
                      <a:r>
                        <a:rPr lang="sv-SE" sz="1400" b="1" kern="1200" dirty="0" smtClean="0">
                          <a:solidFill>
                            <a:schemeClr val="tx1"/>
                          </a:solidFill>
                          <a:latin typeface="+mn-lt"/>
                          <a:ea typeface="+mn-ea"/>
                          <a:cs typeface="+mn-cs"/>
                        </a:rPr>
                        <a:t> </a:t>
                      </a:r>
                    </a:p>
                  </a:txBody>
                  <a:tcPr/>
                </a:tc>
                <a:tc>
                  <a:txBody>
                    <a:bodyPr/>
                    <a:lstStyle/>
                    <a:p>
                      <a:pPr algn="ctr"/>
                      <a:r>
                        <a:rPr lang="sv-SE" sz="1400" dirty="0" smtClean="0"/>
                        <a:t>O1</a:t>
                      </a:r>
                      <a:endParaRPr lang="sv-SE" sz="1400" dirty="0"/>
                    </a:p>
                  </a:txBody>
                  <a:tcPr/>
                </a:tc>
                <a:tc>
                  <a:txBody>
                    <a:bodyPr/>
                    <a:lstStyle/>
                    <a:p>
                      <a:pPr algn="ctr"/>
                      <a:r>
                        <a:rPr lang="sv-SE" sz="1400" dirty="0" smtClean="0"/>
                        <a:t>O2</a:t>
                      </a:r>
                      <a:endParaRPr lang="sv-SE" sz="1400" dirty="0"/>
                    </a:p>
                  </a:txBody>
                  <a:tcPr/>
                </a:tc>
                <a:tc>
                  <a:txBody>
                    <a:bodyPr/>
                    <a:lstStyle/>
                    <a:p>
                      <a:pPr algn="ctr"/>
                      <a:r>
                        <a:rPr lang="sv-SE" sz="1400" dirty="0" smtClean="0"/>
                        <a:t>O3</a:t>
                      </a:r>
                      <a:endParaRPr lang="sv-SE" sz="1400" dirty="0"/>
                    </a:p>
                  </a:txBody>
                  <a:tcPr/>
                </a:tc>
                <a:tc>
                  <a:txBody>
                    <a:bodyPr/>
                    <a:lstStyle/>
                    <a:p>
                      <a:pPr algn="ctr"/>
                      <a:r>
                        <a:rPr lang="sv-SE" sz="1400" dirty="0" smtClean="0"/>
                        <a:t>O4</a:t>
                      </a:r>
                      <a:endParaRPr lang="sv-SE" sz="1400" dirty="0"/>
                    </a:p>
                  </a:txBody>
                  <a:tcPr/>
                </a:tc>
                <a:tc>
                  <a:txBody>
                    <a:bodyPr/>
                    <a:lstStyle/>
                    <a:p>
                      <a:pPr algn="ctr"/>
                      <a:r>
                        <a:rPr lang="sv-SE" sz="1400" dirty="0" smtClean="0"/>
                        <a:t>O5</a:t>
                      </a:r>
                      <a:endParaRPr lang="sv-SE" sz="1400" dirty="0"/>
                    </a:p>
                  </a:txBody>
                  <a:tcPr/>
                </a:tc>
              </a:tr>
              <a:tr h="370840">
                <a:tc>
                  <a:txBody>
                    <a:bodyPr/>
                    <a:lstStyle/>
                    <a:p>
                      <a:r>
                        <a:rPr lang="sv-SE" sz="1400" b="1" kern="1200" dirty="0" err="1" smtClean="0">
                          <a:solidFill>
                            <a:schemeClr val="tx1"/>
                          </a:solidFill>
                          <a:latin typeface="+mn-lt"/>
                          <a:ea typeface="+mn-ea"/>
                          <a:cs typeface="+mn-cs"/>
                        </a:rPr>
                        <a:t>Monitoring</a:t>
                      </a:r>
                      <a:r>
                        <a:rPr lang="sv-SE" sz="1400" b="1" kern="1200" dirty="0" smtClean="0">
                          <a:solidFill>
                            <a:schemeClr val="tx1"/>
                          </a:solidFill>
                          <a:latin typeface="+mn-lt"/>
                          <a:ea typeface="+mn-ea"/>
                          <a:cs typeface="+mn-cs"/>
                        </a:rPr>
                        <a:t> </a:t>
                      </a:r>
                    </a:p>
                  </a:txBody>
                  <a:tcPr/>
                </a:tc>
                <a:tc>
                  <a:txBody>
                    <a:bodyPr/>
                    <a:lstStyle/>
                    <a:p>
                      <a:pPr algn="ctr"/>
                      <a:r>
                        <a:rPr lang="sv-SE" sz="1400" dirty="0" smtClean="0"/>
                        <a:t>M1</a:t>
                      </a:r>
                      <a:endParaRPr lang="sv-SE" sz="1400" dirty="0"/>
                    </a:p>
                  </a:txBody>
                  <a:tcPr/>
                </a:tc>
                <a:tc>
                  <a:txBody>
                    <a:bodyPr/>
                    <a:lstStyle/>
                    <a:p>
                      <a:pPr algn="ctr"/>
                      <a:r>
                        <a:rPr lang="sv-SE" sz="1400" dirty="0" smtClean="0"/>
                        <a:t>M2</a:t>
                      </a:r>
                      <a:endParaRPr lang="sv-SE" sz="1400" dirty="0"/>
                    </a:p>
                  </a:txBody>
                  <a:tcPr/>
                </a:tc>
                <a:tc>
                  <a:txBody>
                    <a:bodyPr/>
                    <a:lstStyle/>
                    <a:p>
                      <a:pPr algn="ctr"/>
                      <a:r>
                        <a:rPr lang="sv-SE" sz="1400" dirty="0" smtClean="0"/>
                        <a:t>M3</a:t>
                      </a:r>
                      <a:endParaRPr lang="sv-SE" sz="1400" dirty="0"/>
                    </a:p>
                  </a:txBody>
                  <a:tcPr/>
                </a:tc>
                <a:tc>
                  <a:txBody>
                    <a:bodyPr/>
                    <a:lstStyle/>
                    <a:p>
                      <a:pPr algn="ctr"/>
                      <a:r>
                        <a:rPr lang="sv-SE" sz="1400" dirty="0" smtClean="0"/>
                        <a:t>M4</a:t>
                      </a:r>
                      <a:endParaRPr lang="sv-SE" sz="1400" dirty="0"/>
                    </a:p>
                  </a:txBody>
                  <a:tcPr/>
                </a:tc>
                <a:tc>
                  <a:txBody>
                    <a:bodyPr/>
                    <a:lstStyle/>
                    <a:p>
                      <a:pPr algn="ctr"/>
                      <a:r>
                        <a:rPr lang="sv-SE" sz="1400" dirty="0" smtClean="0"/>
                        <a:t>M5</a:t>
                      </a:r>
                      <a:endParaRPr lang="sv-SE" sz="1400" dirty="0"/>
                    </a:p>
                  </a:txBody>
                  <a:tcPr/>
                </a:tc>
              </a:tr>
              <a:tr h="370840">
                <a:tc>
                  <a:txBody>
                    <a:bodyPr/>
                    <a:lstStyle/>
                    <a:p>
                      <a:r>
                        <a:rPr lang="sv-SE" sz="1400" b="1" kern="1200" dirty="0" err="1" smtClean="0">
                          <a:solidFill>
                            <a:schemeClr val="tx1"/>
                          </a:solidFill>
                          <a:latin typeface="+mn-lt"/>
                          <a:ea typeface="+mn-ea"/>
                          <a:cs typeface="+mn-cs"/>
                        </a:rPr>
                        <a:t>Decision</a:t>
                      </a:r>
                      <a:r>
                        <a:rPr lang="sv-SE" sz="1400" b="1" kern="1200" baseline="0" dirty="0" smtClean="0">
                          <a:solidFill>
                            <a:schemeClr val="tx1"/>
                          </a:solidFill>
                          <a:latin typeface="+mn-lt"/>
                          <a:ea typeface="+mn-ea"/>
                          <a:cs typeface="+mn-cs"/>
                        </a:rPr>
                        <a:t> Support</a:t>
                      </a:r>
                      <a:endParaRPr lang="sv-SE" sz="1400" b="1" kern="1200" dirty="0" smtClean="0">
                        <a:solidFill>
                          <a:schemeClr val="tx1"/>
                        </a:solidFill>
                        <a:latin typeface="+mn-lt"/>
                        <a:ea typeface="+mn-ea"/>
                        <a:cs typeface="+mn-cs"/>
                      </a:endParaRPr>
                    </a:p>
                  </a:txBody>
                  <a:tcPr/>
                </a:tc>
                <a:tc>
                  <a:txBody>
                    <a:bodyPr/>
                    <a:lstStyle/>
                    <a:p>
                      <a:pPr algn="ctr"/>
                      <a:r>
                        <a:rPr lang="sv-SE" sz="1400" dirty="0" smtClean="0"/>
                        <a:t>B1</a:t>
                      </a:r>
                      <a:endParaRPr lang="sv-SE" sz="1400" dirty="0"/>
                    </a:p>
                  </a:txBody>
                  <a:tcPr/>
                </a:tc>
                <a:tc>
                  <a:txBody>
                    <a:bodyPr/>
                    <a:lstStyle/>
                    <a:p>
                      <a:pPr algn="ctr"/>
                      <a:r>
                        <a:rPr lang="sv-SE" sz="1400" dirty="0" smtClean="0"/>
                        <a:t>B2</a:t>
                      </a:r>
                      <a:endParaRPr lang="sv-SE" sz="1400" dirty="0"/>
                    </a:p>
                  </a:txBody>
                  <a:tcPr/>
                </a:tc>
                <a:tc>
                  <a:txBody>
                    <a:bodyPr/>
                    <a:lstStyle/>
                    <a:p>
                      <a:pPr algn="ctr"/>
                      <a:r>
                        <a:rPr lang="sv-SE" sz="1400" dirty="0" smtClean="0"/>
                        <a:t>B3</a:t>
                      </a:r>
                      <a:endParaRPr lang="sv-SE" sz="1400" dirty="0"/>
                    </a:p>
                  </a:txBody>
                  <a:tcPr/>
                </a:tc>
                <a:tc>
                  <a:txBody>
                    <a:bodyPr/>
                    <a:lstStyle/>
                    <a:p>
                      <a:pPr algn="ctr"/>
                      <a:r>
                        <a:rPr lang="sv-SE" sz="1400" dirty="0" smtClean="0"/>
                        <a:t>B4</a:t>
                      </a:r>
                      <a:endParaRPr lang="sv-SE" sz="1400" dirty="0"/>
                    </a:p>
                  </a:txBody>
                  <a:tcPr/>
                </a:tc>
                <a:tc>
                  <a:txBody>
                    <a:bodyPr/>
                    <a:lstStyle/>
                    <a:p>
                      <a:pPr algn="ctr"/>
                      <a:r>
                        <a:rPr lang="sv-SE" sz="1400" dirty="0" smtClean="0"/>
                        <a:t>B5</a:t>
                      </a:r>
                      <a:endParaRPr lang="sv-SE" sz="1400" dirty="0"/>
                    </a:p>
                  </a:txBody>
                  <a:tcPr/>
                </a:tc>
              </a:tr>
              <a:tr h="370840">
                <a:tc>
                  <a:txBody>
                    <a:bodyPr/>
                    <a:lstStyle/>
                    <a:p>
                      <a:r>
                        <a:rPr lang="sv-SE" sz="1400" b="1" kern="1200" dirty="0" smtClean="0">
                          <a:solidFill>
                            <a:schemeClr val="tx1"/>
                          </a:solidFill>
                          <a:latin typeface="+mn-lt"/>
                          <a:ea typeface="+mn-ea"/>
                          <a:cs typeface="+mn-cs"/>
                        </a:rPr>
                        <a:t>Communication </a:t>
                      </a:r>
                    </a:p>
                  </a:txBody>
                  <a:tcPr/>
                </a:tc>
                <a:tc>
                  <a:txBody>
                    <a:bodyPr/>
                    <a:lstStyle/>
                    <a:p>
                      <a:pPr algn="ctr"/>
                      <a:r>
                        <a:rPr lang="sv-SE" sz="1400" dirty="0" smtClean="0"/>
                        <a:t>K1</a:t>
                      </a:r>
                      <a:endParaRPr lang="sv-SE" sz="1400" dirty="0"/>
                    </a:p>
                  </a:txBody>
                  <a:tcPr/>
                </a:tc>
                <a:tc>
                  <a:txBody>
                    <a:bodyPr/>
                    <a:lstStyle/>
                    <a:p>
                      <a:pPr algn="ctr"/>
                      <a:r>
                        <a:rPr lang="sv-SE" sz="1400" dirty="0" smtClean="0"/>
                        <a:t>K2</a:t>
                      </a:r>
                      <a:endParaRPr lang="sv-SE" sz="1400" dirty="0"/>
                    </a:p>
                  </a:txBody>
                  <a:tcPr/>
                </a:tc>
                <a:tc>
                  <a:txBody>
                    <a:bodyPr/>
                    <a:lstStyle/>
                    <a:p>
                      <a:pPr algn="ctr"/>
                      <a:r>
                        <a:rPr lang="sv-SE" sz="1400" dirty="0" smtClean="0"/>
                        <a:t>K3</a:t>
                      </a:r>
                      <a:endParaRPr lang="sv-SE" sz="1400" dirty="0"/>
                    </a:p>
                  </a:txBody>
                  <a:tcPr/>
                </a:tc>
                <a:tc>
                  <a:txBody>
                    <a:bodyPr/>
                    <a:lstStyle/>
                    <a:p>
                      <a:pPr algn="ctr"/>
                      <a:r>
                        <a:rPr lang="sv-SE" sz="1400" dirty="0" smtClean="0"/>
                        <a:t>K4</a:t>
                      </a:r>
                      <a:endParaRPr lang="sv-SE" sz="1400" dirty="0"/>
                    </a:p>
                  </a:txBody>
                  <a:tcPr/>
                </a:tc>
                <a:tc>
                  <a:txBody>
                    <a:bodyPr/>
                    <a:lstStyle/>
                    <a:p>
                      <a:pPr algn="ctr"/>
                      <a:r>
                        <a:rPr lang="sv-SE" sz="1400" dirty="0" smtClean="0"/>
                        <a:t>K5</a:t>
                      </a:r>
                      <a:endParaRPr lang="sv-SE" sz="1400" dirty="0"/>
                    </a:p>
                  </a:txBody>
                  <a:tcPr/>
                </a:tc>
              </a:tr>
            </a:tbl>
          </a:graphicData>
        </a:graphic>
      </p:graphicFrame>
    </p:spTree>
    <p:extLst>
      <p:ext uri="{BB962C8B-B14F-4D97-AF65-F5344CB8AC3E}">
        <p14:creationId xmlns:p14="http://schemas.microsoft.com/office/powerpoint/2010/main" val="29579223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DSS and KMS</a:t>
            </a:r>
            <a:endParaRPr lang="sv-SE" sz="3600" dirty="0"/>
          </a:p>
        </p:txBody>
      </p:sp>
      <p:sp>
        <p:nvSpPr>
          <p:cNvPr id="3" name="Content Placeholder 2"/>
          <p:cNvSpPr>
            <a:spLocks noGrp="1"/>
          </p:cNvSpPr>
          <p:nvPr>
            <p:ph idx="1"/>
          </p:nvPr>
        </p:nvSpPr>
        <p:spPr>
          <a:xfrm>
            <a:off x="395536" y="1412776"/>
            <a:ext cx="8229600" cy="4525963"/>
          </a:xfrm>
        </p:spPr>
        <p:txBody>
          <a:bodyPr>
            <a:normAutofit/>
          </a:bodyPr>
          <a:lstStyle/>
          <a:p>
            <a:pPr>
              <a:buNone/>
            </a:pPr>
            <a:r>
              <a:rPr lang="sv-SE" sz="2000" dirty="0" smtClean="0"/>
              <a:t>Different interpretations of the </a:t>
            </a:r>
            <a:r>
              <a:rPr lang="sv-SE" sz="2000" dirty="0" err="1" smtClean="0"/>
              <a:t>relationship</a:t>
            </a:r>
            <a:r>
              <a:rPr lang="sv-SE" sz="2000" dirty="0" smtClean="0"/>
              <a:t> </a:t>
            </a:r>
            <a:r>
              <a:rPr lang="sv-SE" sz="2000" dirty="0" err="1" smtClean="0"/>
              <a:t>between</a:t>
            </a:r>
            <a:r>
              <a:rPr lang="sv-SE" sz="2000" dirty="0" smtClean="0"/>
              <a:t> </a:t>
            </a:r>
            <a:r>
              <a:rPr lang="sv-SE" sz="2000" dirty="0" err="1" smtClean="0"/>
              <a:t>Decision</a:t>
            </a:r>
            <a:r>
              <a:rPr lang="sv-SE" sz="2000" dirty="0" smtClean="0"/>
              <a:t> Support System (DSS) and </a:t>
            </a:r>
            <a:r>
              <a:rPr lang="sv-SE" sz="2000" dirty="0" err="1" smtClean="0"/>
              <a:t>Knowledge</a:t>
            </a:r>
            <a:r>
              <a:rPr lang="sv-SE" sz="2000" dirty="0" smtClean="0"/>
              <a:t> Management System (KMS). Different </a:t>
            </a:r>
            <a:r>
              <a:rPr lang="sv-SE" sz="2000" dirty="0" err="1" smtClean="0"/>
              <a:t>authors</a:t>
            </a:r>
            <a:r>
              <a:rPr lang="sv-SE" sz="2000" dirty="0" smtClean="0"/>
              <a:t> </a:t>
            </a:r>
            <a:r>
              <a:rPr lang="sv-SE" sz="2000" dirty="0" err="1" smtClean="0"/>
              <a:t>have</a:t>
            </a:r>
            <a:r>
              <a:rPr lang="sv-SE" sz="2000" dirty="0" smtClean="0"/>
              <a:t> different definitions:</a:t>
            </a:r>
            <a:endParaRPr lang="sv-SE" sz="2000" dirty="0"/>
          </a:p>
        </p:txBody>
      </p:sp>
      <p:sp>
        <p:nvSpPr>
          <p:cNvPr id="4" name="Oval 3"/>
          <p:cNvSpPr/>
          <p:nvPr/>
        </p:nvSpPr>
        <p:spPr>
          <a:xfrm>
            <a:off x="539552" y="2708920"/>
            <a:ext cx="3816424" cy="12241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5" name="Oval 4"/>
          <p:cNvSpPr/>
          <p:nvPr/>
        </p:nvSpPr>
        <p:spPr>
          <a:xfrm>
            <a:off x="1259632" y="3068960"/>
            <a:ext cx="23762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6" name="Oval 5"/>
          <p:cNvSpPr/>
          <p:nvPr/>
        </p:nvSpPr>
        <p:spPr>
          <a:xfrm>
            <a:off x="4716016" y="3717032"/>
            <a:ext cx="4248472" cy="93610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Oval 6"/>
          <p:cNvSpPr/>
          <p:nvPr/>
        </p:nvSpPr>
        <p:spPr>
          <a:xfrm>
            <a:off x="4788024" y="4293096"/>
            <a:ext cx="4248472" cy="936104"/>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8" name="Oval 7"/>
          <p:cNvSpPr/>
          <p:nvPr/>
        </p:nvSpPr>
        <p:spPr>
          <a:xfrm>
            <a:off x="683568" y="4365104"/>
            <a:ext cx="3528392" cy="93610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Oval 8"/>
          <p:cNvSpPr/>
          <p:nvPr/>
        </p:nvSpPr>
        <p:spPr>
          <a:xfrm>
            <a:off x="683568" y="5373216"/>
            <a:ext cx="3672408" cy="93610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0" name="TextBox 9"/>
          <p:cNvSpPr txBox="1"/>
          <p:nvPr/>
        </p:nvSpPr>
        <p:spPr>
          <a:xfrm>
            <a:off x="2123728" y="2708920"/>
            <a:ext cx="1296144" cy="369332"/>
          </a:xfrm>
          <a:prstGeom prst="rect">
            <a:avLst/>
          </a:prstGeom>
          <a:noFill/>
        </p:spPr>
        <p:txBody>
          <a:bodyPr wrap="square" rtlCol="0">
            <a:spAutoFit/>
          </a:bodyPr>
          <a:lstStyle/>
          <a:p>
            <a:r>
              <a:rPr lang="sv-SE" dirty="0" smtClean="0"/>
              <a:t>DSS</a:t>
            </a:r>
            <a:endParaRPr lang="sv-SE" dirty="0"/>
          </a:p>
        </p:txBody>
      </p:sp>
      <p:sp>
        <p:nvSpPr>
          <p:cNvPr id="11" name="TextBox 10"/>
          <p:cNvSpPr txBox="1"/>
          <p:nvPr/>
        </p:nvSpPr>
        <p:spPr>
          <a:xfrm>
            <a:off x="2123728" y="3131676"/>
            <a:ext cx="1296144" cy="369332"/>
          </a:xfrm>
          <a:prstGeom prst="rect">
            <a:avLst/>
          </a:prstGeom>
          <a:noFill/>
        </p:spPr>
        <p:txBody>
          <a:bodyPr wrap="square" rtlCol="0">
            <a:spAutoFit/>
          </a:bodyPr>
          <a:lstStyle/>
          <a:p>
            <a:r>
              <a:rPr lang="sv-SE" dirty="0" smtClean="0"/>
              <a:t>KMS</a:t>
            </a:r>
            <a:endParaRPr lang="sv-SE" dirty="0"/>
          </a:p>
        </p:txBody>
      </p:sp>
      <p:sp>
        <p:nvSpPr>
          <p:cNvPr id="12" name="TextBox 11"/>
          <p:cNvSpPr txBox="1"/>
          <p:nvPr/>
        </p:nvSpPr>
        <p:spPr>
          <a:xfrm>
            <a:off x="2123728" y="4643844"/>
            <a:ext cx="1296144" cy="369332"/>
          </a:xfrm>
          <a:prstGeom prst="rect">
            <a:avLst/>
          </a:prstGeom>
          <a:noFill/>
        </p:spPr>
        <p:txBody>
          <a:bodyPr wrap="square" rtlCol="0">
            <a:spAutoFit/>
          </a:bodyPr>
          <a:lstStyle/>
          <a:p>
            <a:r>
              <a:rPr lang="sv-SE" dirty="0" smtClean="0"/>
              <a:t>DSS</a:t>
            </a:r>
            <a:endParaRPr lang="sv-SE" dirty="0"/>
          </a:p>
        </p:txBody>
      </p:sp>
      <p:sp>
        <p:nvSpPr>
          <p:cNvPr id="13" name="TextBox 12"/>
          <p:cNvSpPr txBox="1"/>
          <p:nvPr/>
        </p:nvSpPr>
        <p:spPr>
          <a:xfrm>
            <a:off x="2123728" y="5579948"/>
            <a:ext cx="1296144" cy="369332"/>
          </a:xfrm>
          <a:prstGeom prst="rect">
            <a:avLst/>
          </a:prstGeom>
          <a:noFill/>
        </p:spPr>
        <p:txBody>
          <a:bodyPr wrap="square" rtlCol="0">
            <a:spAutoFit/>
          </a:bodyPr>
          <a:lstStyle/>
          <a:p>
            <a:r>
              <a:rPr lang="sv-SE" dirty="0" smtClean="0"/>
              <a:t>KMS</a:t>
            </a:r>
            <a:endParaRPr lang="sv-SE" dirty="0"/>
          </a:p>
        </p:txBody>
      </p:sp>
      <p:sp>
        <p:nvSpPr>
          <p:cNvPr id="14" name="TextBox 13"/>
          <p:cNvSpPr txBox="1"/>
          <p:nvPr/>
        </p:nvSpPr>
        <p:spPr>
          <a:xfrm>
            <a:off x="6516216" y="4715852"/>
            <a:ext cx="1296144" cy="369332"/>
          </a:xfrm>
          <a:prstGeom prst="rect">
            <a:avLst/>
          </a:prstGeom>
          <a:noFill/>
        </p:spPr>
        <p:txBody>
          <a:bodyPr wrap="square" rtlCol="0">
            <a:spAutoFit/>
          </a:bodyPr>
          <a:lstStyle/>
          <a:p>
            <a:r>
              <a:rPr lang="sv-SE" dirty="0" smtClean="0"/>
              <a:t>KMS</a:t>
            </a:r>
            <a:endParaRPr lang="sv-SE" dirty="0"/>
          </a:p>
        </p:txBody>
      </p:sp>
      <p:sp>
        <p:nvSpPr>
          <p:cNvPr id="15" name="TextBox 14"/>
          <p:cNvSpPr txBox="1"/>
          <p:nvPr/>
        </p:nvSpPr>
        <p:spPr>
          <a:xfrm>
            <a:off x="6516216" y="3707740"/>
            <a:ext cx="1296144" cy="369332"/>
          </a:xfrm>
          <a:prstGeom prst="rect">
            <a:avLst/>
          </a:prstGeom>
          <a:noFill/>
        </p:spPr>
        <p:txBody>
          <a:bodyPr wrap="square" rtlCol="0">
            <a:spAutoFit/>
          </a:bodyPr>
          <a:lstStyle/>
          <a:p>
            <a:r>
              <a:rPr lang="sv-SE" dirty="0" smtClean="0"/>
              <a:t>DSS</a:t>
            </a:r>
            <a:endParaRPr lang="sv-SE" dirty="0"/>
          </a:p>
        </p:txBody>
      </p:sp>
      <p:sp>
        <p:nvSpPr>
          <p:cNvPr id="16" name="TextBox 15"/>
          <p:cNvSpPr txBox="1"/>
          <p:nvPr/>
        </p:nvSpPr>
        <p:spPr>
          <a:xfrm>
            <a:off x="6156176" y="4283804"/>
            <a:ext cx="2160240" cy="307777"/>
          </a:xfrm>
          <a:prstGeom prst="rect">
            <a:avLst/>
          </a:prstGeom>
          <a:noFill/>
        </p:spPr>
        <p:txBody>
          <a:bodyPr wrap="square" rtlCol="0">
            <a:spAutoFit/>
          </a:bodyPr>
          <a:lstStyle/>
          <a:p>
            <a:r>
              <a:rPr lang="sv-SE" sz="1400" i="1" dirty="0" smtClean="0"/>
              <a:t>Expert System</a:t>
            </a:r>
            <a:endParaRPr lang="sv-SE" sz="1400" i="1" dirty="0"/>
          </a:p>
        </p:txBody>
      </p:sp>
      <p:sp>
        <p:nvSpPr>
          <p:cNvPr id="17" name="TextBox 16"/>
          <p:cNvSpPr txBox="1"/>
          <p:nvPr/>
        </p:nvSpPr>
        <p:spPr>
          <a:xfrm>
            <a:off x="7452320" y="4509120"/>
            <a:ext cx="1368152" cy="738664"/>
          </a:xfrm>
          <a:prstGeom prst="rect">
            <a:avLst/>
          </a:prstGeom>
          <a:noFill/>
        </p:spPr>
        <p:txBody>
          <a:bodyPr wrap="square" rtlCol="0">
            <a:spAutoFit/>
          </a:bodyPr>
          <a:lstStyle/>
          <a:p>
            <a:r>
              <a:rPr lang="sv-SE" sz="1400" i="1" dirty="0" smtClean="0"/>
              <a:t>Group </a:t>
            </a:r>
            <a:r>
              <a:rPr lang="sv-SE" sz="1400" i="1" dirty="0" err="1" smtClean="0"/>
              <a:t>communication</a:t>
            </a:r>
            <a:r>
              <a:rPr lang="sv-SE" sz="1400" i="1" dirty="0" smtClean="0"/>
              <a:t> system</a:t>
            </a:r>
            <a:endParaRPr lang="sv-SE" sz="1400" i="1" dirty="0"/>
          </a:p>
        </p:txBody>
      </p:sp>
      <p:sp>
        <p:nvSpPr>
          <p:cNvPr id="18" name="TextBox 17"/>
          <p:cNvSpPr txBox="1"/>
          <p:nvPr/>
        </p:nvSpPr>
        <p:spPr>
          <a:xfrm>
            <a:off x="5148064" y="3933056"/>
            <a:ext cx="2160240" cy="307777"/>
          </a:xfrm>
          <a:prstGeom prst="rect">
            <a:avLst/>
          </a:prstGeom>
          <a:noFill/>
        </p:spPr>
        <p:txBody>
          <a:bodyPr wrap="square" rtlCol="0">
            <a:spAutoFit/>
          </a:bodyPr>
          <a:lstStyle/>
          <a:p>
            <a:r>
              <a:rPr lang="sv-SE" sz="1400" i="1" dirty="0" smtClean="0"/>
              <a:t>Data </a:t>
            </a:r>
            <a:r>
              <a:rPr lang="sv-SE" sz="1400" i="1" dirty="0" err="1" smtClean="0"/>
              <a:t>warehouse</a:t>
            </a:r>
            <a:endParaRPr lang="sv-SE" sz="1400" i="1" dirty="0"/>
          </a:p>
        </p:txBody>
      </p:sp>
    </p:spTree>
    <p:extLst>
      <p:ext uri="{BB962C8B-B14F-4D97-AF65-F5344CB8AC3E}">
        <p14:creationId xmlns:p14="http://schemas.microsoft.com/office/powerpoint/2010/main" val="1974468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00772" y="2213992"/>
            <a:ext cx="8347692"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sv-SE" sz="3600" dirty="0" err="1" smtClean="0">
                <a:latin typeface="+mj-lt"/>
                <a:ea typeface="+mj-ea"/>
                <a:cs typeface="+mj-cs"/>
              </a:rPr>
              <a:t>Knowledge</a:t>
            </a:r>
            <a:r>
              <a:rPr lang="sv-SE" sz="3600" dirty="0" smtClean="0">
                <a:latin typeface="+mj-lt"/>
                <a:ea typeface="+mj-ea"/>
                <a:cs typeface="+mj-cs"/>
              </a:rPr>
              <a:t> Management Systems – The </a:t>
            </a:r>
            <a:r>
              <a:rPr lang="sv-SE" sz="3600" dirty="0" err="1" smtClean="0">
                <a:latin typeface="+mj-lt"/>
                <a:ea typeface="+mj-ea"/>
                <a:cs typeface="+mj-cs"/>
              </a:rPr>
              <a:t>Cognitive</a:t>
            </a:r>
            <a:r>
              <a:rPr lang="sv-SE" sz="3600" dirty="0" smtClean="0">
                <a:latin typeface="+mj-lt"/>
                <a:ea typeface="+mj-ea"/>
                <a:cs typeface="+mj-cs"/>
              </a:rPr>
              <a:t> </a:t>
            </a:r>
            <a:r>
              <a:rPr lang="sv-SE" sz="3600" dirty="0" err="1" smtClean="0">
                <a:latin typeface="+mj-lt"/>
                <a:ea typeface="+mj-ea"/>
                <a:cs typeface="+mj-cs"/>
              </a:rPr>
              <a:t>Model</a:t>
            </a:r>
            <a:endParaRPr kumimoji="0" lang="sv-SE" sz="3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20027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0"/>
            <a:ext cx="7494984" cy="1143000"/>
          </a:xfrm>
        </p:spPr>
        <p:txBody>
          <a:bodyPr>
            <a:normAutofit/>
          </a:bodyPr>
          <a:lstStyle/>
          <a:p>
            <a:r>
              <a:rPr lang="sv-SE" sz="4000" dirty="0" smtClean="0"/>
              <a:t>Expert </a:t>
            </a:r>
            <a:r>
              <a:rPr lang="sv-SE" sz="3600" dirty="0" smtClean="0"/>
              <a:t>system</a:t>
            </a:r>
            <a:r>
              <a:rPr lang="sv-SE" sz="4000" dirty="0" smtClean="0"/>
              <a:t>  </a:t>
            </a:r>
            <a:endParaRPr lang="sv-SE" sz="4000" dirty="0"/>
          </a:p>
        </p:txBody>
      </p:sp>
      <p:pic>
        <p:nvPicPr>
          <p:cNvPr id="59" name="Picture 9"/>
          <p:cNvPicPr>
            <a:picLocks noChangeAspect="1" noChangeArrowheads="1"/>
          </p:cNvPicPr>
          <p:nvPr/>
        </p:nvPicPr>
        <p:blipFill>
          <a:blip r:embed="rId3" cstate="print"/>
          <a:srcRect/>
          <a:stretch>
            <a:fillRect/>
          </a:stretch>
        </p:blipFill>
        <p:spPr bwMode="auto">
          <a:xfrm>
            <a:off x="728663" y="1295400"/>
            <a:ext cx="1023937" cy="663396"/>
          </a:xfrm>
          <a:prstGeom prst="rect">
            <a:avLst/>
          </a:prstGeom>
          <a:noFill/>
          <a:ln w="9525">
            <a:noFill/>
            <a:miter lim="800000"/>
            <a:headEnd/>
            <a:tailEnd/>
          </a:ln>
        </p:spPr>
      </p:pic>
      <p:sp>
        <p:nvSpPr>
          <p:cNvPr id="60" name="TextBox 59"/>
          <p:cNvSpPr txBox="1"/>
          <p:nvPr/>
        </p:nvSpPr>
        <p:spPr>
          <a:xfrm>
            <a:off x="838200" y="1968321"/>
            <a:ext cx="1219200" cy="338554"/>
          </a:xfrm>
          <a:prstGeom prst="rect">
            <a:avLst/>
          </a:prstGeom>
          <a:noFill/>
        </p:spPr>
        <p:txBody>
          <a:bodyPr wrap="square" rtlCol="0">
            <a:spAutoFit/>
          </a:bodyPr>
          <a:lstStyle/>
          <a:p>
            <a:r>
              <a:rPr lang="sv-SE" sz="1600" dirty="0" err="1" smtClean="0"/>
              <a:t>User</a:t>
            </a:r>
            <a:endParaRPr lang="sv-SE" sz="1600" dirty="0"/>
          </a:p>
        </p:txBody>
      </p:sp>
      <p:sp>
        <p:nvSpPr>
          <p:cNvPr id="21" name="AutoShape 19"/>
          <p:cNvSpPr>
            <a:spLocks noChangeArrowheads="1"/>
          </p:cNvSpPr>
          <p:nvPr/>
        </p:nvSpPr>
        <p:spPr bwMode="auto">
          <a:xfrm>
            <a:off x="3501408" y="1658421"/>
            <a:ext cx="2365992" cy="804862"/>
          </a:xfrm>
          <a:prstGeom prst="can">
            <a:avLst>
              <a:gd name="adj" fmla="val 25000"/>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spcBef>
                <a:spcPct val="50000"/>
              </a:spcBef>
              <a:buFontTx/>
              <a:buChar char="•"/>
              <a:defRPr/>
            </a:pPr>
            <a:endParaRPr lang="sv-SE"/>
          </a:p>
        </p:txBody>
      </p:sp>
      <p:sp>
        <p:nvSpPr>
          <p:cNvPr id="22" name="Text Box 51"/>
          <p:cNvSpPr txBox="1">
            <a:spLocks noChangeArrowheads="1"/>
          </p:cNvSpPr>
          <p:nvPr/>
        </p:nvSpPr>
        <p:spPr bwMode="auto">
          <a:xfrm>
            <a:off x="3505200" y="1972500"/>
            <a:ext cx="2374900" cy="448388"/>
          </a:xfrm>
          <a:prstGeom prst="rect">
            <a:avLst/>
          </a:prstGeom>
          <a:noFill/>
          <a:ln w="9525">
            <a:noFill/>
            <a:miter lim="800000"/>
            <a:headEnd/>
            <a:tailEnd/>
          </a:ln>
        </p:spPr>
        <p:txBody>
          <a:bodyPr lIns="169733" tIns="84866" rIns="169733" bIns="84866">
            <a:spAutoFit/>
          </a:bodyPr>
          <a:lstStyle/>
          <a:p>
            <a:pPr algn="ctr"/>
            <a:r>
              <a:rPr lang="sv-SE" sz="1800" dirty="0" smtClean="0">
                <a:latin typeface="Arial Black" pitchFamily="34" charset="0"/>
              </a:rPr>
              <a:t>Expert system</a:t>
            </a:r>
            <a:endParaRPr lang="sv-SE" sz="1800" dirty="0">
              <a:latin typeface="Arial Black" pitchFamily="34" charset="0"/>
            </a:endParaRPr>
          </a:p>
        </p:txBody>
      </p:sp>
      <p:cxnSp>
        <p:nvCxnSpPr>
          <p:cNvPr id="23" name="Straight Arrow Connector 22"/>
          <p:cNvCxnSpPr/>
          <p:nvPr/>
        </p:nvCxnSpPr>
        <p:spPr>
          <a:xfrm>
            <a:off x="2133600" y="2057400"/>
            <a:ext cx="914400"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9" name="TextBox 28"/>
          <p:cNvSpPr txBox="1"/>
          <p:nvPr/>
        </p:nvSpPr>
        <p:spPr>
          <a:xfrm>
            <a:off x="609600" y="2636912"/>
            <a:ext cx="7848600" cy="4247317"/>
          </a:xfrm>
          <a:prstGeom prst="rect">
            <a:avLst/>
          </a:prstGeom>
          <a:noFill/>
        </p:spPr>
        <p:txBody>
          <a:bodyPr wrap="square" rtlCol="0">
            <a:spAutoFit/>
          </a:bodyPr>
          <a:lstStyle/>
          <a:p>
            <a:r>
              <a:rPr lang="sv-SE" b="1" dirty="0" smtClean="0"/>
              <a:t>Expert system</a:t>
            </a:r>
            <a:r>
              <a:rPr lang="sv-SE" dirty="0" smtClean="0"/>
              <a:t> – is a computer program </a:t>
            </a:r>
            <a:r>
              <a:rPr lang="sv-SE" dirty="0" err="1" smtClean="0"/>
              <a:t>designed</a:t>
            </a:r>
            <a:r>
              <a:rPr lang="sv-SE" dirty="0" smtClean="0"/>
              <a:t> to </a:t>
            </a:r>
            <a:r>
              <a:rPr lang="sv-SE" dirty="0" err="1" smtClean="0"/>
              <a:t>model</a:t>
            </a:r>
            <a:r>
              <a:rPr lang="sv-SE" dirty="0" smtClean="0"/>
              <a:t> the </a:t>
            </a:r>
            <a:r>
              <a:rPr lang="sv-SE" dirty="0" err="1" smtClean="0"/>
              <a:t>problem-solving</a:t>
            </a:r>
            <a:r>
              <a:rPr lang="sv-SE" dirty="0" smtClean="0"/>
              <a:t> </a:t>
            </a:r>
            <a:r>
              <a:rPr lang="sv-SE" dirty="0" err="1" smtClean="0"/>
              <a:t>ability</a:t>
            </a:r>
            <a:r>
              <a:rPr lang="sv-SE" dirty="0" smtClean="0"/>
              <a:t> of a human expert. It is </a:t>
            </a:r>
            <a:r>
              <a:rPr lang="sv-SE" dirty="0" err="1" smtClean="0"/>
              <a:t>often</a:t>
            </a:r>
            <a:r>
              <a:rPr lang="sv-SE" dirty="0" smtClean="0"/>
              <a:t> </a:t>
            </a:r>
            <a:r>
              <a:rPr lang="sv-SE" dirty="0" err="1" smtClean="0"/>
              <a:t>categorised</a:t>
            </a:r>
            <a:r>
              <a:rPr lang="sv-SE" dirty="0" smtClean="0"/>
              <a:t> as a </a:t>
            </a:r>
            <a:r>
              <a:rPr lang="sv-SE" dirty="0" err="1" smtClean="0"/>
              <a:t>decision</a:t>
            </a:r>
            <a:r>
              <a:rPr lang="sv-SE" dirty="0" smtClean="0"/>
              <a:t> support system and/or </a:t>
            </a:r>
            <a:r>
              <a:rPr lang="sv-SE" dirty="0" err="1" smtClean="0"/>
              <a:t>knowledge</a:t>
            </a:r>
            <a:r>
              <a:rPr lang="sv-SE" dirty="0" smtClean="0"/>
              <a:t> management system. Expert systems </a:t>
            </a:r>
            <a:r>
              <a:rPr lang="sv-SE" dirty="0" err="1" smtClean="0"/>
              <a:t>can</a:t>
            </a:r>
            <a:r>
              <a:rPr lang="sv-SE" dirty="0" smtClean="0"/>
              <a:t> </a:t>
            </a:r>
            <a:r>
              <a:rPr lang="sv-SE" dirty="0" err="1" smtClean="0"/>
              <a:t>replace</a:t>
            </a:r>
            <a:r>
              <a:rPr lang="sv-SE" dirty="0" smtClean="0"/>
              <a:t> human experts </a:t>
            </a:r>
            <a:r>
              <a:rPr lang="sv-SE" dirty="0" err="1" smtClean="0"/>
              <a:t>but</a:t>
            </a:r>
            <a:r>
              <a:rPr lang="sv-SE" dirty="0" smtClean="0"/>
              <a:t> </a:t>
            </a:r>
            <a:r>
              <a:rPr lang="sv-SE" dirty="0" err="1" smtClean="0"/>
              <a:t>can</a:t>
            </a:r>
            <a:r>
              <a:rPr lang="sv-SE" dirty="0" smtClean="0"/>
              <a:t> </a:t>
            </a:r>
            <a:r>
              <a:rPr lang="sv-SE" dirty="0" err="1" smtClean="0"/>
              <a:t>also</a:t>
            </a:r>
            <a:r>
              <a:rPr lang="sv-SE" dirty="0" smtClean="0"/>
              <a:t> support human experts, for </a:t>
            </a:r>
            <a:r>
              <a:rPr lang="sv-SE" dirty="0" err="1" smtClean="0"/>
              <a:t>example</a:t>
            </a:r>
            <a:r>
              <a:rPr lang="sv-SE" dirty="0" smtClean="0"/>
              <a:t> </a:t>
            </a:r>
            <a:r>
              <a:rPr lang="sv-SE" dirty="0" err="1" smtClean="0"/>
              <a:t>physicians</a:t>
            </a:r>
            <a:r>
              <a:rPr lang="sv-SE" dirty="0" smtClean="0"/>
              <a:t>, in </a:t>
            </a:r>
            <a:r>
              <a:rPr lang="sv-SE" dirty="0" err="1" smtClean="0"/>
              <a:t>their</a:t>
            </a:r>
            <a:r>
              <a:rPr lang="sv-SE" dirty="0" smtClean="0"/>
              <a:t> </a:t>
            </a:r>
            <a:r>
              <a:rPr lang="sv-SE" dirty="0" err="1" smtClean="0"/>
              <a:t>daily</a:t>
            </a:r>
            <a:r>
              <a:rPr lang="sv-SE" dirty="0" smtClean="0"/>
              <a:t> work.</a:t>
            </a:r>
          </a:p>
          <a:p>
            <a:endParaRPr lang="sv-SE" dirty="0" smtClean="0"/>
          </a:p>
          <a:p>
            <a:r>
              <a:rPr lang="sv-SE" dirty="0" smtClean="0"/>
              <a:t>Expert system </a:t>
            </a:r>
            <a:r>
              <a:rPr lang="sv-SE" dirty="0" err="1" smtClean="0"/>
              <a:t>consists</a:t>
            </a:r>
            <a:r>
              <a:rPr lang="sv-SE" dirty="0" smtClean="0"/>
              <a:t> of a </a:t>
            </a:r>
            <a:r>
              <a:rPr lang="sv-SE" b="1" dirty="0" err="1" smtClean="0"/>
              <a:t>knowledge</a:t>
            </a:r>
            <a:r>
              <a:rPr lang="sv-SE" b="1" dirty="0" smtClean="0"/>
              <a:t> </a:t>
            </a:r>
            <a:r>
              <a:rPr lang="sv-SE" b="1" dirty="0" err="1" smtClean="0"/>
              <a:t>base</a:t>
            </a:r>
            <a:r>
              <a:rPr lang="sv-SE" b="1" dirty="0" smtClean="0"/>
              <a:t> </a:t>
            </a:r>
            <a:r>
              <a:rPr lang="sv-SE" dirty="0" smtClean="0"/>
              <a:t>and an </a:t>
            </a:r>
            <a:r>
              <a:rPr lang="sv-SE" b="1" dirty="0" err="1" smtClean="0"/>
              <a:t>inference</a:t>
            </a:r>
            <a:r>
              <a:rPr lang="sv-SE" b="1" dirty="0" smtClean="0"/>
              <a:t> </a:t>
            </a:r>
            <a:r>
              <a:rPr lang="sv-SE" b="1" dirty="0" err="1" smtClean="0"/>
              <a:t>engine</a:t>
            </a:r>
            <a:endParaRPr lang="sv-SE" b="1" dirty="0" smtClean="0"/>
          </a:p>
          <a:p>
            <a:endParaRPr lang="sv-SE" dirty="0" smtClean="0"/>
          </a:p>
          <a:p>
            <a:r>
              <a:rPr lang="sv-SE" b="1" dirty="0" err="1" smtClean="0"/>
              <a:t>Knowledge</a:t>
            </a:r>
            <a:r>
              <a:rPr lang="sv-SE" b="1" dirty="0" smtClean="0"/>
              <a:t> </a:t>
            </a:r>
            <a:r>
              <a:rPr lang="sv-SE" b="1" dirty="0" err="1" smtClean="0"/>
              <a:t>base</a:t>
            </a:r>
            <a:r>
              <a:rPr lang="sv-SE" b="1" dirty="0" smtClean="0"/>
              <a:t> </a:t>
            </a:r>
            <a:r>
              <a:rPr lang="sv-SE" dirty="0" smtClean="0"/>
              <a:t>– </a:t>
            </a:r>
            <a:r>
              <a:rPr lang="sv-SE" dirty="0" err="1" smtClean="0"/>
              <a:t>contain</a:t>
            </a:r>
            <a:r>
              <a:rPr lang="sv-SE" dirty="0" smtClean="0"/>
              <a:t> </a:t>
            </a:r>
            <a:r>
              <a:rPr lang="sv-SE" dirty="0" err="1" smtClean="0"/>
              <a:t>knowledge</a:t>
            </a:r>
            <a:r>
              <a:rPr lang="sv-SE" dirty="0" smtClean="0"/>
              <a:t> </a:t>
            </a:r>
            <a:r>
              <a:rPr lang="sv-SE" dirty="0" err="1" smtClean="0"/>
              <a:t>gathered</a:t>
            </a:r>
            <a:r>
              <a:rPr lang="sv-SE" dirty="0" smtClean="0"/>
              <a:t> from human experts and </a:t>
            </a:r>
            <a:r>
              <a:rPr lang="sv-SE" dirty="0" err="1" smtClean="0"/>
              <a:t>often</a:t>
            </a:r>
            <a:r>
              <a:rPr lang="sv-SE" dirty="0" smtClean="0"/>
              <a:t> </a:t>
            </a:r>
            <a:r>
              <a:rPr lang="sv-SE" dirty="0" err="1" smtClean="0"/>
              <a:t>represented</a:t>
            </a:r>
            <a:r>
              <a:rPr lang="sv-SE" dirty="0" smtClean="0"/>
              <a:t> in form of </a:t>
            </a:r>
            <a:r>
              <a:rPr lang="sv-SE" dirty="0" err="1" smtClean="0"/>
              <a:t>rules</a:t>
            </a:r>
            <a:endParaRPr lang="sv-SE" dirty="0" smtClean="0"/>
          </a:p>
          <a:p>
            <a:endParaRPr lang="sv-SE" dirty="0" smtClean="0"/>
          </a:p>
          <a:p>
            <a:r>
              <a:rPr lang="sv-SE" b="1" dirty="0" smtClean="0"/>
              <a:t>Inference </a:t>
            </a:r>
            <a:r>
              <a:rPr lang="sv-SE" b="1" dirty="0" err="1" smtClean="0"/>
              <a:t>engine</a:t>
            </a:r>
            <a:r>
              <a:rPr lang="sv-SE" b="1" dirty="0" smtClean="0"/>
              <a:t> </a:t>
            </a:r>
            <a:r>
              <a:rPr lang="sv-SE" dirty="0" smtClean="0"/>
              <a:t>– is a software that </a:t>
            </a:r>
            <a:r>
              <a:rPr lang="sv-SE" dirty="0" err="1" smtClean="0"/>
              <a:t>carry</a:t>
            </a:r>
            <a:r>
              <a:rPr lang="sv-SE" dirty="0" smtClean="0"/>
              <a:t> </a:t>
            </a:r>
            <a:r>
              <a:rPr lang="sv-SE" dirty="0" err="1" smtClean="0"/>
              <a:t>out</a:t>
            </a:r>
            <a:r>
              <a:rPr lang="sv-SE" dirty="0" smtClean="0"/>
              <a:t> </a:t>
            </a:r>
            <a:r>
              <a:rPr lang="sv-SE" dirty="0" err="1" smtClean="0"/>
              <a:t>reasoning</a:t>
            </a:r>
            <a:r>
              <a:rPr lang="sv-SE" dirty="0" smtClean="0"/>
              <a:t> </a:t>
            </a:r>
            <a:r>
              <a:rPr lang="sv-SE" dirty="0" err="1" smtClean="0"/>
              <a:t>following</a:t>
            </a:r>
            <a:r>
              <a:rPr lang="sv-SE" dirty="0" smtClean="0"/>
              <a:t> a </a:t>
            </a:r>
            <a:r>
              <a:rPr lang="sv-SE" dirty="0" err="1" smtClean="0"/>
              <a:t>certain</a:t>
            </a:r>
            <a:r>
              <a:rPr lang="sv-SE" dirty="0" smtClean="0"/>
              <a:t> </a:t>
            </a:r>
            <a:r>
              <a:rPr lang="sv-SE" dirty="0" err="1" smtClean="0"/>
              <a:t>principle</a:t>
            </a:r>
            <a:r>
              <a:rPr lang="sv-SE" dirty="0" smtClean="0"/>
              <a:t>. </a:t>
            </a:r>
            <a:r>
              <a:rPr lang="sv-SE" dirty="0" err="1" smtClean="0"/>
              <a:t>There</a:t>
            </a:r>
            <a:r>
              <a:rPr lang="sv-SE" dirty="0" smtClean="0"/>
              <a:t> are </a:t>
            </a:r>
            <a:r>
              <a:rPr lang="sv-SE" dirty="0" err="1" smtClean="0"/>
              <a:t>many</a:t>
            </a:r>
            <a:r>
              <a:rPr lang="sv-SE" dirty="0" smtClean="0"/>
              <a:t> different </a:t>
            </a:r>
            <a:r>
              <a:rPr lang="sv-SE" dirty="0" err="1" smtClean="0"/>
              <a:t>ways</a:t>
            </a:r>
            <a:r>
              <a:rPr lang="sv-SE" dirty="0" smtClean="0"/>
              <a:t> for </a:t>
            </a:r>
            <a:r>
              <a:rPr lang="sv-SE" dirty="0" err="1" smtClean="0"/>
              <a:t>reasoning</a:t>
            </a:r>
            <a:r>
              <a:rPr lang="sv-SE" dirty="0" smtClean="0"/>
              <a:t> (that is, different </a:t>
            </a:r>
            <a:r>
              <a:rPr lang="sv-SE" dirty="0" err="1" smtClean="0"/>
              <a:t>reasoning</a:t>
            </a:r>
            <a:r>
              <a:rPr lang="sv-SE" dirty="0" smtClean="0"/>
              <a:t> </a:t>
            </a:r>
            <a:r>
              <a:rPr lang="sv-SE" dirty="0" err="1" smtClean="0"/>
              <a:t>principles</a:t>
            </a:r>
            <a:r>
              <a:rPr lang="sv-SE" dirty="0" smtClean="0"/>
              <a:t>)</a:t>
            </a:r>
          </a:p>
          <a:p>
            <a:endParaRPr lang="sv-SE" dirty="0" smtClean="0"/>
          </a:p>
        </p:txBody>
      </p:sp>
    </p:spTree>
    <p:extLst>
      <p:ext uri="{BB962C8B-B14F-4D97-AF65-F5344CB8AC3E}">
        <p14:creationId xmlns:p14="http://schemas.microsoft.com/office/powerpoint/2010/main" val="1210791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0"/>
            <a:ext cx="7639000" cy="1143000"/>
          </a:xfrm>
        </p:spPr>
        <p:txBody>
          <a:bodyPr>
            <a:normAutofit/>
          </a:bodyPr>
          <a:lstStyle/>
          <a:p>
            <a:r>
              <a:rPr lang="sv-SE" sz="3600" dirty="0" smtClean="0"/>
              <a:t>Expert system</a:t>
            </a:r>
            <a:endParaRPr lang="sv-SE" sz="3600" dirty="0"/>
          </a:p>
        </p:txBody>
      </p:sp>
      <p:sp>
        <p:nvSpPr>
          <p:cNvPr id="21" name="AutoShape 19"/>
          <p:cNvSpPr>
            <a:spLocks noChangeArrowheads="1"/>
          </p:cNvSpPr>
          <p:nvPr/>
        </p:nvSpPr>
        <p:spPr bwMode="auto">
          <a:xfrm>
            <a:off x="3502152" y="1529357"/>
            <a:ext cx="2365992" cy="804862"/>
          </a:xfrm>
          <a:prstGeom prst="can">
            <a:avLst>
              <a:gd name="adj" fmla="val 25000"/>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spcBef>
                <a:spcPct val="50000"/>
              </a:spcBef>
              <a:buFontTx/>
              <a:buChar char="•"/>
              <a:defRPr/>
            </a:pPr>
            <a:endParaRPr lang="sv-SE"/>
          </a:p>
        </p:txBody>
      </p:sp>
      <p:sp>
        <p:nvSpPr>
          <p:cNvPr id="22" name="Text Box 51"/>
          <p:cNvSpPr txBox="1">
            <a:spLocks noChangeArrowheads="1"/>
          </p:cNvSpPr>
          <p:nvPr/>
        </p:nvSpPr>
        <p:spPr bwMode="auto">
          <a:xfrm>
            <a:off x="3505200" y="1828484"/>
            <a:ext cx="2374900" cy="448388"/>
          </a:xfrm>
          <a:prstGeom prst="rect">
            <a:avLst/>
          </a:prstGeom>
          <a:noFill/>
          <a:ln w="9525">
            <a:noFill/>
            <a:miter lim="800000"/>
            <a:headEnd/>
            <a:tailEnd/>
          </a:ln>
        </p:spPr>
        <p:txBody>
          <a:bodyPr lIns="169733" tIns="84866" rIns="169733" bIns="84866">
            <a:spAutoFit/>
          </a:bodyPr>
          <a:lstStyle/>
          <a:p>
            <a:pPr algn="ctr"/>
            <a:r>
              <a:rPr lang="sv-SE" sz="1800" dirty="0" smtClean="0">
                <a:latin typeface="Arial Black" pitchFamily="34" charset="0"/>
              </a:rPr>
              <a:t>Expert system</a:t>
            </a:r>
            <a:endParaRPr lang="sv-SE" sz="1800" dirty="0">
              <a:latin typeface="Arial Black" pitchFamily="34" charset="0"/>
            </a:endParaRPr>
          </a:p>
        </p:txBody>
      </p:sp>
      <p:cxnSp>
        <p:nvCxnSpPr>
          <p:cNvPr id="23" name="Straight Arrow Connector 22"/>
          <p:cNvCxnSpPr/>
          <p:nvPr/>
        </p:nvCxnSpPr>
        <p:spPr>
          <a:xfrm>
            <a:off x="2133600" y="1928336"/>
            <a:ext cx="914400"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0" name="Rectangle 9"/>
          <p:cNvSpPr/>
          <p:nvPr/>
        </p:nvSpPr>
        <p:spPr>
          <a:xfrm>
            <a:off x="685800" y="2995136"/>
            <a:ext cx="1143000" cy="9906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3" name="TextBox 12"/>
          <p:cNvSpPr txBox="1"/>
          <p:nvPr/>
        </p:nvSpPr>
        <p:spPr>
          <a:xfrm>
            <a:off x="685800" y="3187005"/>
            <a:ext cx="1143000" cy="646331"/>
          </a:xfrm>
          <a:prstGeom prst="rect">
            <a:avLst/>
          </a:prstGeom>
          <a:noFill/>
        </p:spPr>
        <p:txBody>
          <a:bodyPr wrap="square" rtlCol="0">
            <a:spAutoFit/>
          </a:bodyPr>
          <a:lstStyle/>
          <a:p>
            <a:r>
              <a:rPr lang="sv-SE" dirty="0" err="1" smtClean="0"/>
              <a:t>User</a:t>
            </a:r>
            <a:r>
              <a:rPr lang="sv-SE" dirty="0" smtClean="0"/>
              <a:t> interface</a:t>
            </a:r>
            <a:endParaRPr lang="sv-SE" dirty="0"/>
          </a:p>
        </p:txBody>
      </p:sp>
      <p:cxnSp>
        <p:nvCxnSpPr>
          <p:cNvPr id="19" name="Straight Arrow Connector 18"/>
          <p:cNvCxnSpPr/>
          <p:nvPr/>
        </p:nvCxnSpPr>
        <p:spPr>
          <a:xfrm>
            <a:off x="1981200" y="3147536"/>
            <a:ext cx="1752600" cy="1588"/>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5" name="Rectangle 24"/>
          <p:cNvSpPr/>
          <p:nvPr/>
        </p:nvSpPr>
        <p:spPr>
          <a:xfrm>
            <a:off x="7239000" y="2918936"/>
            <a:ext cx="1143000" cy="9906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6" name="TextBox 25"/>
          <p:cNvSpPr txBox="1"/>
          <p:nvPr/>
        </p:nvSpPr>
        <p:spPr>
          <a:xfrm>
            <a:off x="7239000" y="3110805"/>
            <a:ext cx="1293440" cy="646331"/>
          </a:xfrm>
          <a:prstGeom prst="rect">
            <a:avLst/>
          </a:prstGeom>
          <a:noFill/>
        </p:spPr>
        <p:txBody>
          <a:bodyPr wrap="square" rtlCol="0">
            <a:spAutoFit/>
          </a:bodyPr>
          <a:lstStyle/>
          <a:p>
            <a:r>
              <a:rPr lang="sv-SE" dirty="0" err="1" smtClean="0"/>
              <a:t>Knowledge</a:t>
            </a:r>
            <a:r>
              <a:rPr lang="sv-SE" dirty="0" smtClean="0"/>
              <a:t> </a:t>
            </a:r>
            <a:r>
              <a:rPr lang="sv-SE" dirty="0" err="1" smtClean="0"/>
              <a:t>base</a:t>
            </a:r>
            <a:endParaRPr lang="sv-SE" dirty="0"/>
          </a:p>
        </p:txBody>
      </p:sp>
      <p:cxnSp>
        <p:nvCxnSpPr>
          <p:cNvPr id="27" name="Straight Arrow Connector 26"/>
          <p:cNvCxnSpPr/>
          <p:nvPr/>
        </p:nvCxnSpPr>
        <p:spPr>
          <a:xfrm>
            <a:off x="5181600" y="3147536"/>
            <a:ext cx="1905000" cy="1588"/>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8" name="Rectangle 27"/>
          <p:cNvSpPr/>
          <p:nvPr/>
        </p:nvSpPr>
        <p:spPr>
          <a:xfrm>
            <a:off x="3886200" y="2918936"/>
            <a:ext cx="1143000" cy="9906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0" name="TextBox 29"/>
          <p:cNvSpPr txBox="1"/>
          <p:nvPr/>
        </p:nvSpPr>
        <p:spPr>
          <a:xfrm>
            <a:off x="3886200" y="3110805"/>
            <a:ext cx="1143000" cy="646331"/>
          </a:xfrm>
          <a:prstGeom prst="rect">
            <a:avLst/>
          </a:prstGeom>
          <a:noFill/>
        </p:spPr>
        <p:txBody>
          <a:bodyPr wrap="square" rtlCol="0">
            <a:spAutoFit/>
          </a:bodyPr>
          <a:lstStyle/>
          <a:p>
            <a:r>
              <a:rPr lang="sv-SE" dirty="0" smtClean="0"/>
              <a:t>Inference engine</a:t>
            </a:r>
            <a:endParaRPr lang="sv-SE" dirty="0"/>
          </a:p>
        </p:txBody>
      </p:sp>
      <p:cxnSp>
        <p:nvCxnSpPr>
          <p:cNvPr id="34" name="Straight Arrow Connector 33"/>
          <p:cNvCxnSpPr/>
          <p:nvPr/>
        </p:nvCxnSpPr>
        <p:spPr>
          <a:xfrm>
            <a:off x="5181600" y="3679348"/>
            <a:ext cx="1905000" cy="1588"/>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a:off x="1905000" y="3680936"/>
            <a:ext cx="1905000" cy="1588"/>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rot="10800000" flipV="1">
            <a:off x="609600" y="2385536"/>
            <a:ext cx="2514600" cy="45720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rot="10800000">
            <a:off x="6019800" y="2309336"/>
            <a:ext cx="2438400" cy="45720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3" name="TextBox 42"/>
          <p:cNvSpPr txBox="1"/>
          <p:nvPr/>
        </p:nvSpPr>
        <p:spPr>
          <a:xfrm>
            <a:off x="457200" y="4800600"/>
            <a:ext cx="3124200" cy="2031325"/>
          </a:xfrm>
          <a:prstGeom prst="rect">
            <a:avLst/>
          </a:prstGeom>
          <a:noFill/>
        </p:spPr>
        <p:txBody>
          <a:bodyPr wrap="square" rtlCol="0">
            <a:spAutoFit/>
          </a:bodyPr>
          <a:lstStyle/>
          <a:p>
            <a:r>
              <a:rPr lang="sv-SE" b="1" dirty="0" err="1" smtClean="0"/>
              <a:t>User</a:t>
            </a:r>
            <a:r>
              <a:rPr lang="sv-SE" b="1" dirty="0" smtClean="0"/>
              <a:t> interface</a:t>
            </a:r>
          </a:p>
          <a:p>
            <a:r>
              <a:rPr lang="sv-SE" dirty="0" smtClean="0"/>
              <a:t>– the </a:t>
            </a:r>
            <a:r>
              <a:rPr lang="sv-SE" dirty="0" err="1" smtClean="0"/>
              <a:t>user</a:t>
            </a:r>
            <a:r>
              <a:rPr lang="sv-SE" dirty="0" smtClean="0"/>
              <a:t> input </a:t>
            </a:r>
            <a:r>
              <a:rPr lang="sv-SE" dirty="0" err="1" smtClean="0"/>
              <a:t>facts</a:t>
            </a:r>
            <a:r>
              <a:rPr lang="sv-SE" dirty="0" smtClean="0"/>
              <a:t> and </a:t>
            </a:r>
            <a:r>
              <a:rPr lang="sv-SE" dirty="0" err="1" smtClean="0"/>
              <a:t>receive</a:t>
            </a:r>
            <a:r>
              <a:rPr lang="sv-SE" dirty="0" smtClean="0"/>
              <a:t> </a:t>
            </a:r>
            <a:r>
              <a:rPr lang="sv-SE" dirty="0" err="1" smtClean="0"/>
              <a:t>conclusions</a:t>
            </a:r>
            <a:r>
              <a:rPr lang="sv-SE" dirty="0" smtClean="0"/>
              <a:t> or </a:t>
            </a:r>
            <a:r>
              <a:rPr lang="sv-SE" dirty="0" err="1" smtClean="0"/>
              <a:t>questions</a:t>
            </a:r>
            <a:r>
              <a:rPr lang="sv-SE" dirty="0" smtClean="0"/>
              <a:t>. </a:t>
            </a:r>
            <a:r>
              <a:rPr lang="sv-SE" dirty="0" err="1" smtClean="0"/>
              <a:t>If</a:t>
            </a:r>
            <a:r>
              <a:rPr lang="sv-SE" dirty="0" smtClean="0"/>
              <a:t> the </a:t>
            </a:r>
            <a:r>
              <a:rPr lang="sv-SE" dirty="0" err="1" smtClean="0"/>
              <a:t>user</a:t>
            </a:r>
            <a:r>
              <a:rPr lang="sv-SE" dirty="0" smtClean="0"/>
              <a:t> </a:t>
            </a:r>
            <a:r>
              <a:rPr lang="sv-SE" dirty="0" err="1" smtClean="0"/>
              <a:t>receive</a:t>
            </a:r>
            <a:r>
              <a:rPr lang="sv-SE" dirty="0" smtClean="0"/>
              <a:t> a </a:t>
            </a:r>
            <a:r>
              <a:rPr lang="sv-SE" dirty="0" err="1" smtClean="0"/>
              <a:t>question</a:t>
            </a:r>
            <a:r>
              <a:rPr lang="sv-SE" dirty="0" smtClean="0"/>
              <a:t>, the </a:t>
            </a:r>
            <a:r>
              <a:rPr lang="sv-SE" dirty="0" err="1" smtClean="0"/>
              <a:t>user</a:t>
            </a:r>
            <a:r>
              <a:rPr lang="sv-SE" dirty="0" smtClean="0"/>
              <a:t> </a:t>
            </a:r>
            <a:r>
              <a:rPr lang="sv-SE" dirty="0" err="1" smtClean="0"/>
              <a:t>needs</a:t>
            </a:r>
            <a:r>
              <a:rPr lang="sv-SE" dirty="0" smtClean="0"/>
              <a:t> to input new </a:t>
            </a:r>
            <a:r>
              <a:rPr lang="sv-SE" dirty="0" err="1" smtClean="0"/>
              <a:t>facts</a:t>
            </a:r>
            <a:r>
              <a:rPr lang="sv-SE" dirty="0" smtClean="0"/>
              <a:t>, that is, </a:t>
            </a:r>
            <a:r>
              <a:rPr lang="sv-SE" dirty="0" err="1" smtClean="0"/>
              <a:t>answer</a:t>
            </a:r>
            <a:r>
              <a:rPr lang="sv-SE" dirty="0" smtClean="0"/>
              <a:t> the </a:t>
            </a:r>
            <a:r>
              <a:rPr lang="sv-SE" dirty="0" err="1" smtClean="0"/>
              <a:t>question</a:t>
            </a:r>
            <a:endParaRPr lang="sv-SE" dirty="0"/>
          </a:p>
        </p:txBody>
      </p:sp>
      <p:pic>
        <p:nvPicPr>
          <p:cNvPr id="45" name="Picture 9"/>
          <p:cNvPicPr>
            <a:picLocks noChangeAspect="1" noChangeArrowheads="1"/>
          </p:cNvPicPr>
          <p:nvPr/>
        </p:nvPicPr>
        <p:blipFill>
          <a:blip r:embed="rId3" cstate="print"/>
          <a:srcRect/>
          <a:stretch>
            <a:fillRect/>
          </a:stretch>
        </p:blipFill>
        <p:spPr bwMode="auto">
          <a:xfrm>
            <a:off x="728663" y="1394936"/>
            <a:ext cx="1023937" cy="663396"/>
          </a:xfrm>
          <a:prstGeom prst="rect">
            <a:avLst/>
          </a:prstGeom>
          <a:noFill/>
          <a:ln w="9525">
            <a:noFill/>
            <a:miter lim="800000"/>
            <a:headEnd/>
            <a:tailEnd/>
          </a:ln>
        </p:spPr>
      </p:pic>
      <p:sp>
        <p:nvSpPr>
          <p:cNvPr id="46" name="TextBox 45"/>
          <p:cNvSpPr txBox="1"/>
          <p:nvPr/>
        </p:nvSpPr>
        <p:spPr>
          <a:xfrm>
            <a:off x="838200" y="2067857"/>
            <a:ext cx="1066800" cy="338554"/>
          </a:xfrm>
          <a:prstGeom prst="rect">
            <a:avLst/>
          </a:prstGeom>
          <a:noFill/>
        </p:spPr>
        <p:txBody>
          <a:bodyPr wrap="square" rtlCol="0">
            <a:spAutoFit/>
          </a:bodyPr>
          <a:lstStyle/>
          <a:p>
            <a:r>
              <a:rPr lang="sv-SE" sz="1600" dirty="0" err="1" smtClean="0"/>
              <a:t>User</a:t>
            </a:r>
            <a:endParaRPr lang="sv-SE" sz="1600" dirty="0"/>
          </a:p>
        </p:txBody>
      </p:sp>
      <p:sp>
        <p:nvSpPr>
          <p:cNvPr id="47" name="TextBox 46"/>
          <p:cNvSpPr txBox="1"/>
          <p:nvPr/>
        </p:nvSpPr>
        <p:spPr>
          <a:xfrm>
            <a:off x="3733800" y="4798874"/>
            <a:ext cx="2782416" cy="2031325"/>
          </a:xfrm>
          <a:prstGeom prst="rect">
            <a:avLst/>
          </a:prstGeom>
          <a:noFill/>
        </p:spPr>
        <p:txBody>
          <a:bodyPr wrap="square" rtlCol="0">
            <a:spAutoFit/>
          </a:bodyPr>
          <a:lstStyle/>
          <a:p>
            <a:r>
              <a:rPr lang="sv-SE" b="1" dirty="0" smtClean="0"/>
              <a:t>Inference engine</a:t>
            </a:r>
          </a:p>
          <a:p>
            <a:r>
              <a:rPr lang="sv-SE" dirty="0" smtClean="0"/>
              <a:t> – </a:t>
            </a:r>
            <a:r>
              <a:rPr lang="sv-SE" dirty="0" err="1" smtClean="0"/>
              <a:t>perform</a:t>
            </a:r>
            <a:r>
              <a:rPr lang="sv-SE" dirty="0" smtClean="0"/>
              <a:t> </a:t>
            </a:r>
            <a:r>
              <a:rPr lang="sv-SE" dirty="0" err="1" smtClean="0"/>
              <a:t>reasoning</a:t>
            </a:r>
            <a:r>
              <a:rPr lang="sv-SE" dirty="0" smtClean="0"/>
              <a:t> </a:t>
            </a:r>
            <a:r>
              <a:rPr lang="sv-SE" dirty="0" err="1" smtClean="0"/>
              <a:t>based</a:t>
            </a:r>
            <a:r>
              <a:rPr lang="sv-SE" dirty="0" smtClean="0"/>
              <a:t> on </a:t>
            </a:r>
            <a:r>
              <a:rPr lang="sv-SE" dirty="0" err="1" smtClean="0"/>
              <a:t>fact</a:t>
            </a:r>
            <a:r>
              <a:rPr lang="sv-SE" dirty="0" smtClean="0"/>
              <a:t> from </a:t>
            </a:r>
            <a:r>
              <a:rPr lang="sv-SE" dirty="0" err="1" smtClean="0"/>
              <a:t>user</a:t>
            </a:r>
            <a:r>
              <a:rPr lang="sv-SE" dirty="0" smtClean="0"/>
              <a:t> and </a:t>
            </a:r>
            <a:r>
              <a:rPr lang="sv-SE" dirty="0" err="1" smtClean="0"/>
              <a:t>rules</a:t>
            </a:r>
            <a:r>
              <a:rPr lang="sv-SE" dirty="0" smtClean="0"/>
              <a:t> from the </a:t>
            </a:r>
            <a:r>
              <a:rPr lang="sv-SE" dirty="0" err="1" smtClean="0"/>
              <a:t>knowledge</a:t>
            </a:r>
            <a:r>
              <a:rPr lang="sv-SE" dirty="0" smtClean="0"/>
              <a:t> </a:t>
            </a:r>
            <a:r>
              <a:rPr lang="sv-SE" dirty="0" err="1" smtClean="0"/>
              <a:t>base</a:t>
            </a:r>
            <a:r>
              <a:rPr lang="sv-SE" dirty="0" smtClean="0"/>
              <a:t> as </a:t>
            </a:r>
            <a:r>
              <a:rPr lang="sv-SE" dirty="0" err="1" smtClean="0"/>
              <a:t>well</a:t>
            </a:r>
            <a:r>
              <a:rPr lang="sv-SE" dirty="0" smtClean="0"/>
              <a:t> as the </a:t>
            </a:r>
            <a:r>
              <a:rPr lang="sv-SE" dirty="0" err="1" smtClean="0"/>
              <a:t>reasoning</a:t>
            </a:r>
            <a:r>
              <a:rPr lang="sv-SE" dirty="0" smtClean="0"/>
              <a:t> </a:t>
            </a:r>
            <a:r>
              <a:rPr lang="sv-SE" dirty="0" err="1" smtClean="0"/>
              <a:t>principle</a:t>
            </a:r>
            <a:r>
              <a:rPr lang="sv-SE" dirty="0" smtClean="0"/>
              <a:t> that the </a:t>
            </a:r>
            <a:r>
              <a:rPr lang="sv-SE" dirty="0" err="1" smtClean="0"/>
              <a:t>engine</a:t>
            </a:r>
            <a:r>
              <a:rPr lang="sv-SE" dirty="0" smtClean="0"/>
              <a:t> is </a:t>
            </a:r>
            <a:r>
              <a:rPr lang="sv-SE" dirty="0" err="1" smtClean="0"/>
              <a:t>based</a:t>
            </a:r>
            <a:r>
              <a:rPr lang="sv-SE" dirty="0" smtClean="0"/>
              <a:t> on </a:t>
            </a:r>
            <a:endParaRPr lang="sv-SE" dirty="0"/>
          </a:p>
        </p:txBody>
      </p:sp>
      <p:sp>
        <p:nvSpPr>
          <p:cNvPr id="48" name="TextBox 47"/>
          <p:cNvSpPr txBox="1"/>
          <p:nvPr/>
        </p:nvSpPr>
        <p:spPr>
          <a:xfrm>
            <a:off x="6629400" y="4798874"/>
            <a:ext cx="2362200" cy="1754326"/>
          </a:xfrm>
          <a:prstGeom prst="rect">
            <a:avLst/>
          </a:prstGeom>
          <a:noFill/>
        </p:spPr>
        <p:txBody>
          <a:bodyPr wrap="square" rtlCol="0">
            <a:spAutoFit/>
          </a:bodyPr>
          <a:lstStyle/>
          <a:p>
            <a:r>
              <a:rPr lang="sv-SE" b="1" dirty="0" err="1" smtClean="0"/>
              <a:t>Knowledge</a:t>
            </a:r>
            <a:r>
              <a:rPr lang="sv-SE" b="1" dirty="0" smtClean="0"/>
              <a:t> </a:t>
            </a:r>
            <a:r>
              <a:rPr lang="sv-SE" b="1" dirty="0" err="1" smtClean="0"/>
              <a:t>base</a:t>
            </a:r>
            <a:r>
              <a:rPr lang="sv-SE" b="1" dirty="0" smtClean="0"/>
              <a:t> </a:t>
            </a:r>
          </a:p>
          <a:p>
            <a:r>
              <a:rPr lang="sv-SE" dirty="0" smtClean="0"/>
              <a:t> – </a:t>
            </a:r>
            <a:r>
              <a:rPr lang="sv-SE" dirty="0" err="1" smtClean="0"/>
              <a:t>contain</a:t>
            </a:r>
            <a:r>
              <a:rPr lang="sv-SE" dirty="0" smtClean="0"/>
              <a:t> explicit </a:t>
            </a:r>
            <a:r>
              <a:rPr lang="sv-SE" dirty="0" err="1" smtClean="0"/>
              <a:t>knowledge</a:t>
            </a:r>
            <a:r>
              <a:rPr lang="sv-SE" dirty="0" smtClean="0"/>
              <a:t> </a:t>
            </a:r>
            <a:r>
              <a:rPr lang="sv-SE" dirty="0" err="1" smtClean="0"/>
              <a:t>represented</a:t>
            </a:r>
            <a:r>
              <a:rPr lang="sv-SE" dirty="0" smtClean="0"/>
              <a:t> as </a:t>
            </a:r>
            <a:r>
              <a:rPr lang="sv-SE" dirty="0" err="1" smtClean="0"/>
              <a:t>rules</a:t>
            </a:r>
            <a:r>
              <a:rPr lang="sv-SE" dirty="0" smtClean="0"/>
              <a:t> (</a:t>
            </a:r>
            <a:r>
              <a:rPr lang="sv-SE" dirty="0" err="1" smtClean="0"/>
              <a:t>e.g</a:t>
            </a:r>
            <a:r>
              <a:rPr lang="sv-SE" dirty="0" smtClean="0"/>
              <a:t>. ”</a:t>
            </a:r>
            <a:r>
              <a:rPr lang="sv-SE" dirty="0" err="1" smtClean="0"/>
              <a:t>if</a:t>
            </a:r>
            <a:r>
              <a:rPr lang="sv-SE" dirty="0" smtClean="0"/>
              <a:t> … so …” </a:t>
            </a:r>
            <a:r>
              <a:rPr lang="sv-SE" dirty="0" err="1" smtClean="0"/>
              <a:t>statements</a:t>
            </a:r>
            <a:r>
              <a:rPr lang="sv-SE" dirty="0" smtClean="0"/>
              <a:t>)</a:t>
            </a:r>
            <a:endParaRPr lang="sv-SE" dirty="0"/>
          </a:p>
        </p:txBody>
      </p:sp>
      <p:sp>
        <p:nvSpPr>
          <p:cNvPr id="49" name="TextBox 48"/>
          <p:cNvSpPr txBox="1"/>
          <p:nvPr/>
        </p:nvSpPr>
        <p:spPr>
          <a:xfrm>
            <a:off x="2286000" y="2808982"/>
            <a:ext cx="1447800" cy="338554"/>
          </a:xfrm>
          <a:prstGeom prst="rect">
            <a:avLst/>
          </a:prstGeom>
          <a:noFill/>
        </p:spPr>
        <p:txBody>
          <a:bodyPr wrap="square" rtlCol="0">
            <a:spAutoFit/>
          </a:bodyPr>
          <a:lstStyle/>
          <a:p>
            <a:r>
              <a:rPr lang="sv-SE" sz="1600" i="1" dirty="0" err="1" smtClean="0"/>
              <a:t>Fact</a:t>
            </a:r>
            <a:r>
              <a:rPr lang="sv-SE" sz="1600" i="1" dirty="0" smtClean="0"/>
              <a:t> (</a:t>
            </a:r>
            <a:r>
              <a:rPr lang="sv-SE" sz="1600" i="1" dirty="0" err="1" smtClean="0"/>
              <a:t>premise</a:t>
            </a:r>
            <a:r>
              <a:rPr lang="sv-SE" sz="1600" i="1" dirty="0" smtClean="0"/>
              <a:t>)</a:t>
            </a:r>
            <a:endParaRPr lang="sv-SE" sz="1600" i="1" dirty="0"/>
          </a:p>
        </p:txBody>
      </p:sp>
      <p:sp>
        <p:nvSpPr>
          <p:cNvPr id="50" name="TextBox 49"/>
          <p:cNvSpPr txBox="1"/>
          <p:nvPr/>
        </p:nvSpPr>
        <p:spPr>
          <a:xfrm>
            <a:off x="5562600" y="2621339"/>
            <a:ext cx="1371600" cy="830997"/>
          </a:xfrm>
          <a:prstGeom prst="rect">
            <a:avLst/>
          </a:prstGeom>
          <a:noFill/>
        </p:spPr>
        <p:txBody>
          <a:bodyPr wrap="square" rtlCol="0">
            <a:spAutoFit/>
          </a:bodyPr>
          <a:lstStyle/>
          <a:p>
            <a:r>
              <a:rPr lang="sv-SE" sz="1600" i="1" dirty="0" err="1" smtClean="0"/>
              <a:t>Search</a:t>
            </a:r>
            <a:r>
              <a:rPr lang="sv-SE" sz="1600" i="1" dirty="0" smtClean="0"/>
              <a:t> for </a:t>
            </a:r>
            <a:r>
              <a:rPr lang="sv-SE" sz="1600" i="1" dirty="0" err="1" smtClean="0"/>
              <a:t>rules</a:t>
            </a:r>
            <a:r>
              <a:rPr lang="sv-SE" sz="1600" i="1" dirty="0" smtClean="0"/>
              <a:t> that match </a:t>
            </a:r>
            <a:r>
              <a:rPr lang="sv-SE" sz="1600" i="1" dirty="0" err="1" smtClean="0"/>
              <a:t>fact</a:t>
            </a:r>
            <a:endParaRPr lang="sv-SE" sz="1600" i="1" dirty="0"/>
          </a:p>
        </p:txBody>
      </p:sp>
      <p:sp>
        <p:nvSpPr>
          <p:cNvPr id="51" name="TextBox 50"/>
          <p:cNvSpPr txBox="1"/>
          <p:nvPr/>
        </p:nvSpPr>
        <p:spPr>
          <a:xfrm>
            <a:off x="5611504" y="3400961"/>
            <a:ext cx="1676400" cy="830997"/>
          </a:xfrm>
          <a:prstGeom prst="rect">
            <a:avLst/>
          </a:prstGeom>
          <a:noFill/>
        </p:spPr>
        <p:txBody>
          <a:bodyPr wrap="square" rtlCol="0">
            <a:spAutoFit/>
          </a:bodyPr>
          <a:lstStyle/>
          <a:p>
            <a:r>
              <a:rPr lang="sv-SE" sz="1600" i="1" dirty="0" err="1" smtClean="0"/>
              <a:t>Send</a:t>
            </a:r>
            <a:r>
              <a:rPr lang="sv-SE" sz="1600" i="1" dirty="0" smtClean="0"/>
              <a:t> </a:t>
            </a:r>
            <a:r>
              <a:rPr lang="sv-SE" sz="1600" i="1" dirty="0" err="1" smtClean="0"/>
              <a:t>rules</a:t>
            </a:r>
            <a:r>
              <a:rPr lang="sv-SE" sz="1600" i="1" dirty="0" smtClean="0"/>
              <a:t> (</a:t>
            </a:r>
            <a:r>
              <a:rPr lang="sv-SE" sz="1600" i="1" dirty="0" err="1" smtClean="0"/>
              <a:t>premises</a:t>
            </a:r>
            <a:r>
              <a:rPr lang="sv-SE" sz="1600" i="1" dirty="0" smtClean="0"/>
              <a:t>) that match </a:t>
            </a:r>
            <a:r>
              <a:rPr lang="sv-SE" sz="1600" i="1" dirty="0" err="1" smtClean="0"/>
              <a:t>fact</a:t>
            </a:r>
            <a:endParaRPr lang="sv-SE" sz="1600" i="1" dirty="0"/>
          </a:p>
        </p:txBody>
      </p:sp>
      <p:sp>
        <p:nvSpPr>
          <p:cNvPr id="52" name="TextBox 51"/>
          <p:cNvSpPr txBox="1"/>
          <p:nvPr/>
        </p:nvSpPr>
        <p:spPr>
          <a:xfrm>
            <a:off x="2051720" y="3342382"/>
            <a:ext cx="1910680" cy="338554"/>
          </a:xfrm>
          <a:prstGeom prst="rect">
            <a:avLst/>
          </a:prstGeom>
          <a:noFill/>
        </p:spPr>
        <p:txBody>
          <a:bodyPr wrap="square" rtlCol="0">
            <a:spAutoFit/>
          </a:bodyPr>
          <a:lstStyle/>
          <a:p>
            <a:r>
              <a:rPr lang="sv-SE" sz="1600" i="1" dirty="0" err="1" smtClean="0"/>
              <a:t>Conclusion/Question</a:t>
            </a:r>
            <a:endParaRPr lang="sv-SE" sz="1600" i="1" dirty="0"/>
          </a:p>
        </p:txBody>
      </p:sp>
    </p:spTree>
    <p:extLst>
      <p:ext uri="{BB962C8B-B14F-4D97-AF65-F5344CB8AC3E}">
        <p14:creationId xmlns:p14="http://schemas.microsoft.com/office/powerpoint/2010/main" val="2387833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351432" y="4235201"/>
            <a:ext cx="2057400" cy="2831544"/>
          </a:xfrm>
          <a:prstGeom prst="rect">
            <a:avLst/>
          </a:prstGeom>
          <a:noFill/>
        </p:spPr>
        <p:txBody>
          <a:bodyPr wrap="square" rtlCol="0">
            <a:spAutoFit/>
          </a:bodyPr>
          <a:lstStyle/>
          <a:p>
            <a:r>
              <a:rPr lang="sv-SE" b="1" i="1" dirty="0" err="1" smtClean="0"/>
              <a:t>Exemple</a:t>
            </a:r>
            <a:r>
              <a:rPr lang="sv-SE" b="1" i="1" dirty="0" smtClean="0"/>
              <a:t> of </a:t>
            </a:r>
            <a:r>
              <a:rPr lang="sv-SE" b="1" i="1" dirty="0" err="1" smtClean="0"/>
              <a:t>fact</a:t>
            </a:r>
            <a:r>
              <a:rPr lang="sv-SE" b="1" i="1" dirty="0" smtClean="0"/>
              <a:t>: </a:t>
            </a:r>
            <a:r>
              <a:rPr lang="sv-SE" i="1" dirty="0" smtClean="0"/>
              <a:t>”Person has </a:t>
            </a:r>
            <a:r>
              <a:rPr lang="sv-SE" i="1" dirty="0" err="1" smtClean="0"/>
              <a:t>fever</a:t>
            </a:r>
            <a:r>
              <a:rPr lang="sv-SE" i="1" dirty="0" smtClean="0"/>
              <a:t> of 41 </a:t>
            </a:r>
            <a:r>
              <a:rPr lang="sv-SE" i="1" dirty="0" err="1" smtClean="0"/>
              <a:t>degrees</a:t>
            </a:r>
            <a:r>
              <a:rPr lang="sv-SE" i="1" dirty="0" smtClean="0"/>
              <a:t>”</a:t>
            </a:r>
          </a:p>
          <a:p>
            <a:endParaRPr lang="sv-SE" dirty="0" smtClean="0"/>
          </a:p>
          <a:p>
            <a:r>
              <a:rPr lang="sv-SE" dirty="0" err="1" smtClean="0"/>
              <a:t>Exemple</a:t>
            </a:r>
            <a:r>
              <a:rPr lang="sv-SE" dirty="0" smtClean="0"/>
              <a:t> of </a:t>
            </a:r>
            <a:r>
              <a:rPr lang="sv-SE" dirty="0" err="1" smtClean="0"/>
              <a:t>conclusion</a:t>
            </a:r>
            <a:r>
              <a:rPr lang="sv-SE" dirty="0" smtClean="0"/>
              <a:t>:</a:t>
            </a:r>
          </a:p>
          <a:p>
            <a:r>
              <a:rPr lang="sv-SE" i="1" dirty="0" smtClean="0"/>
              <a:t>”Person </a:t>
            </a:r>
            <a:r>
              <a:rPr lang="sv-SE" i="1" dirty="0" err="1" smtClean="0"/>
              <a:t>shall</a:t>
            </a:r>
            <a:r>
              <a:rPr lang="sv-SE" i="1" dirty="0" smtClean="0"/>
              <a:t> </a:t>
            </a:r>
            <a:r>
              <a:rPr lang="sv-SE" i="1" dirty="0" err="1" smtClean="0"/>
              <a:t>take</a:t>
            </a:r>
            <a:r>
              <a:rPr lang="sv-SE" i="1" dirty="0" smtClean="0"/>
              <a:t> aspirin </a:t>
            </a:r>
            <a:r>
              <a:rPr lang="sv-SE" i="1" dirty="0" err="1" smtClean="0"/>
              <a:t>every</a:t>
            </a:r>
            <a:r>
              <a:rPr lang="sv-SE" i="1" dirty="0" smtClean="0"/>
              <a:t> </a:t>
            </a:r>
            <a:r>
              <a:rPr lang="sv-SE" i="1" dirty="0" err="1" smtClean="0"/>
              <a:t>six</a:t>
            </a:r>
            <a:r>
              <a:rPr lang="sv-SE" i="1" dirty="0" smtClean="0"/>
              <a:t> </a:t>
            </a:r>
            <a:r>
              <a:rPr lang="sv-SE" i="1" dirty="0" err="1" smtClean="0"/>
              <a:t>hours</a:t>
            </a:r>
            <a:r>
              <a:rPr lang="sv-SE" i="1" dirty="0" smtClean="0"/>
              <a:t>”</a:t>
            </a:r>
          </a:p>
          <a:p>
            <a:endParaRPr lang="sv-SE" sz="1600" dirty="0"/>
          </a:p>
        </p:txBody>
      </p:sp>
      <p:sp>
        <p:nvSpPr>
          <p:cNvPr id="48" name="TextBox 47"/>
          <p:cNvSpPr txBox="1"/>
          <p:nvPr/>
        </p:nvSpPr>
        <p:spPr>
          <a:xfrm>
            <a:off x="6602104" y="4239174"/>
            <a:ext cx="2290376" cy="1477328"/>
          </a:xfrm>
          <a:prstGeom prst="rect">
            <a:avLst/>
          </a:prstGeom>
          <a:noFill/>
        </p:spPr>
        <p:txBody>
          <a:bodyPr wrap="square" rtlCol="0">
            <a:spAutoFit/>
          </a:bodyPr>
          <a:lstStyle/>
          <a:p>
            <a:r>
              <a:rPr lang="sv-SE" b="1" i="1" dirty="0" err="1" smtClean="0"/>
              <a:t>Exemple</a:t>
            </a:r>
            <a:r>
              <a:rPr lang="sv-SE" b="1" i="1" dirty="0" smtClean="0"/>
              <a:t> of </a:t>
            </a:r>
            <a:r>
              <a:rPr lang="sv-SE" b="1" i="1" dirty="0" err="1" smtClean="0"/>
              <a:t>rule</a:t>
            </a:r>
            <a:r>
              <a:rPr lang="sv-SE" b="1" i="1" dirty="0" smtClean="0"/>
              <a:t>:</a:t>
            </a:r>
          </a:p>
          <a:p>
            <a:pPr>
              <a:buFontTx/>
              <a:buChar char="-"/>
            </a:pPr>
            <a:r>
              <a:rPr lang="sv-SE" dirty="0" smtClean="0"/>
              <a:t>”</a:t>
            </a:r>
            <a:r>
              <a:rPr lang="sv-SE" dirty="0" err="1" smtClean="0"/>
              <a:t>If</a:t>
            </a:r>
            <a:r>
              <a:rPr lang="sv-SE" dirty="0" smtClean="0"/>
              <a:t> a person has </a:t>
            </a:r>
            <a:r>
              <a:rPr lang="sv-SE" dirty="0" err="1" smtClean="0"/>
              <a:t>fever</a:t>
            </a:r>
            <a:r>
              <a:rPr lang="sv-SE" dirty="0" smtClean="0"/>
              <a:t> of 40 </a:t>
            </a:r>
            <a:r>
              <a:rPr lang="sv-SE" dirty="0" err="1" smtClean="0"/>
              <a:t>degrees</a:t>
            </a:r>
            <a:r>
              <a:rPr lang="sv-SE" dirty="0" smtClean="0"/>
              <a:t>, the person </a:t>
            </a:r>
            <a:r>
              <a:rPr lang="sv-SE" dirty="0" err="1" smtClean="0"/>
              <a:t>shall</a:t>
            </a:r>
            <a:r>
              <a:rPr lang="sv-SE" dirty="0" smtClean="0"/>
              <a:t> </a:t>
            </a:r>
            <a:r>
              <a:rPr lang="sv-SE" dirty="0" err="1" smtClean="0"/>
              <a:t>take</a:t>
            </a:r>
            <a:r>
              <a:rPr lang="sv-SE" dirty="0" smtClean="0"/>
              <a:t> aspirin </a:t>
            </a:r>
            <a:r>
              <a:rPr lang="sv-SE" dirty="0" err="1" smtClean="0"/>
              <a:t>every</a:t>
            </a:r>
            <a:r>
              <a:rPr lang="sv-SE" dirty="0" smtClean="0"/>
              <a:t> </a:t>
            </a:r>
            <a:r>
              <a:rPr lang="sv-SE" dirty="0" err="1" smtClean="0"/>
              <a:t>six</a:t>
            </a:r>
            <a:r>
              <a:rPr lang="sv-SE" dirty="0" smtClean="0"/>
              <a:t> </a:t>
            </a:r>
            <a:r>
              <a:rPr lang="sv-SE" dirty="0" err="1" smtClean="0"/>
              <a:t>hours</a:t>
            </a:r>
            <a:endParaRPr lang="sv-SE" dirty="0"/>
          </a:p>
        </p:txBody>
      </p:sp>
      <p:sp>
        <p:nvSpPr>
          <p:cNvPr id="31" name="AutoShape 19"/>
          <p:cNvSpPr>
            <a:spLocks noChangeArrowheads="1"/>
          </p:cNvSpPr>
          <p:nvPr/>
        </p:nvSpPr>
        <p:spPr bwMode="auto">
          <a:xfrm>
            <a:off x="3501408" y="1048821"/>
            <a:ext cx="2365992" cy="804862"/>
          </a:xfrm>
          <a:prstGeom prst="can">
            <a:avLst>
              <a:gd name="adj" fmla="val 25000"/>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spcBef>
                <a:spcPct val="50000"/>
              </a:spcBef>
              <a:buFontTx/>
              <a:buChar char="•"/>
              <a:defRPr/>
            </a:pPr>
            <a:endParaRPr lang="sv-SE"/>
          </a:p>
        </p:txBody>
      </p:sp>
      <p:sp>
        <p:nvSpPr>
          <p:cNvPr id="32" name="Text Box 51"/>
          <p:cNvSpPr txBox="1">
            <a:spLocks noChangeArrowheads="1"/>
          </p:cNvSpPr>
          <p:nvPr/>
        </p:nvSpPr>
        <p:spPr bwMode="auto">
          <a:xfrm>
            <a:off x="3505200" y="1324428"/>
            <a:ext cx="2374900" cy="448388"/>
          </a:xfrm>
          <a:prstGeom prst="rect">
            <a:avLst/>
          </a:prstGeom>
          <a:noFill/>
          <a:ln w="9525">
            <a:noFill/>
            <a:miter lim="800000"/>
            <a:headEnd/>
            <a:tailEnd/>
          </a:ln>
        </p:spPr>
        <p:txBody>
          <a:bodyPr lIns="169733" tIns="84866" rIns="169733" bIns="84866">
            <a:spAutoFit/>
          </a:bodyPr>
          <a:lstStyle/>
          <a:p>
            <a:pPr algn="ctr"/>
            <a:r>
              <a:rPr lang="sv-SE" sz="1800" dirty="0" smtClean="0">
                <a:latin typeface="Arial Black" pitchFamily="34" charset="0"/>
              </a:rPr>
              <a:t> Expert system</a:t>
            </a:r>
            <a:endParaRPr lang="sv-SE" sz="1800" dirty="0">
              <a:latin typeface="Arial Black" pitchFamily="34" charset="0"/>
            </a:endParaRPr>
          </a:p>
        </p:txBody>
      </p:sp>
      <p:cxnSp>
        <p:nvCxnSpPr>
          <p:cNvPr id="33" name="Straight Arrow Connector 32"/>
          <p:cNvCxnSpPr/>
          <p:nvPr/>
        </p:nvCxnSpPr>
        <p:spPr>
          <a:xfrm>
            <a:off x="2133600" y="1447800"/>
            <a:ext cx="914400"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36" name="Rectangle 35"/>
          <p:cNvSpPr/>
          <p:nvPr/>
        </p:nvSpPr>
        <p:spPr>
          <a:xfrm>
            <a:off x="685800" y="2514600"/>
            <a:ext cx="1143000" cy="9906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8" name="TextBox 37"/>
          <p:cNvSpPr txBox="1"/>
          <p:nvPr/>
        </p:nvSpPr>
        <p:spPr>
          <a:xfrm>
            <a:off x="685800" y="2706469"/>
            <a:ext cx="1143000" cy="646331"/>
          </a:xfrm>
          <a:prstGeom prst="rect">
            <a:avLst/>
          </a:prstGeom>
          <a:noFill/>
        </p:spPr>
        <p:txBody>
          <a:bodyPr wrap="square" rtlCol="0">
            <a:spAutoFit/>
          </a:bodyPr>
          <a:lstStyle/>
          <a:p>
            <a:r>
              <a:rPr lang="sv-SE" dirty="0" err="1" smtClean="0"/>
              <a:t>User</a:t>
            </a:r>
            <a:r>
              <a:rPr lang="sv-SE" dirty="0" smtClean="0"/>
              <a:t> interface</a:t>
            </a:r>
            <a:endParaRPr lang="sv-SE" dirty="0"/>
          </a:p>
        </p:txBody>
      </p:sp>
      <p:cxnSp>
        <p:nvCxnSpPr>
          <p:cNvPr id="40" name="Straight Arrow Connector 39"/>
          <p:cNvCxnSpPr/>
          <p:nvPr/>
        </p:nvCxnSpPr>
        <p:spPr>
          <a:xfrm>
            <a:off x="1981200" y="2667000"/>
            <a:ext cx="1752600" cy="1588"/>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41" name="Rectangle 40"/>
          <p:cNvSpPr/>
          <p:nvPr/>
        </p:nvSpPr>
        <p:spPr>
          <a:xfrm>
            <a:off x="7239000" y="2438400"/>
            <a:ext cx="1143000" cy="9906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2" name="TextBox 41"/>
          <p:cNvSpPr txBox="1"/>
          <p:nvPr/>
        </p:nvSpPr>
        <p:spPr>
          <a:xfrm>
            <a:off x="7239000" y="2630269"/>
            <a:ext cx="1293440" cy="646331"/>
          </a:xfrm>
          <a:prstGeom prst="rect">
            <a:avLst/>
          </a:prstGeom>
          <a:noFill/>
        </p:spPr>
        <p:txBody>
          <a:bodyPr wrap="square" rtlCol="0">
            <a:spAutoFit/>
          </a:bodyPr>
          <a:lstStyle/>
          <a:p>
            <a:r>
              <a:rPr lang="sv-SE" dirty="0" err="1" smtClean="0"/>
              <a:t>Knowledge</a:t>
            </a:r>
            <a:r>
              <a:rPr lang="sv-SE" dirty="0" smtClean="0"/>
              <a:t> </a:t>
            </a:r>
            <a:r>
              <a:rPr lang="sv-SE" dirty="0" err="1" smtClean="0"/>
              <a:t>base</a:t>
            </a:r>
            <a:endParaRPr lang="sv-SE" dirty="0"/>
          </a:p>
        </p:txBody>
      </p:sp>
      <p:cxnSp>
        <p:nvCxnSpPr>
          <p:cNvPr id="44" name="Straight Arrow Connector 43"/>
          <p:cNvCxnSpPr/>
          <p:nvPr/>
        </p:nvCxnSpPr>
        <p:spPr>
          <a:xfrm>
            <a:off x="5181600" y="2667000"/>
            <a:ext cx="1905000" cy="1588"/>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53" name="Rectangle 52"/>
          <p:cNvSpPr/>
          <p:nvPr/>
        </p:nvSpPr>
        <p:spPr>
          <a:xfrm>
            <a:off x="3886200" y="2438400"/>
            <a:ext cx="1143000" cy="9906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54" name="TextBox 53"/>
          <p:cNvSpPr txBox="1"/>
          <p:nvPr/>
        </p:nvSpPr>
        <p:spPr>
          <a:xfrm>
            <a:off x="3886200" y="2630269"/>
            <a:ext cx="1143000" cy="646331"/>
          </a:xfrm>
          <a:prstGeom prst="rect">
            <a:avLst/>
          </a:prstGeom>
          <a:noFill/>
        </p:spPr>
        <p:txBody>
          <a:bodyPr wrap="square" rtlCol="0">
            <a:spAutoFit/>
          </a:bodyPr>
          <a:lstStyle/>
          <a:p>
            <a:r>
              <a:rPr lang="sv-SE" dirty="0" smtClean="0"/>
              <a:t>Inference engine</a:t>
            </a:r>
            <a:endParaRPr lang="sv-SE" dirty="0"/>
          </a:p>
        </p:txBody>
      </p:sp>
      <p:cxnSp>
        <p:nvCxnSpPr>
          <p:cNvPr id="55" name="Straight Arrow Connector 54"/>
          <p:cNvCxnSpPr/>
          <p:nvPr/>
        </p:nvCxnSpPr>
        <p:spPr>
          <a:xfrm>
            <a:off x="5181600" y="3198812"/>
            <a:ext cx="1905000" cy="1588"/>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56" name="Straight Arrow Connector 55"/>
          <p:cNvCxnSpPr/>
          <p:nvPr/>
        </p:nvCxnSpPr>
        <p:spPr>
          <a:xfrm>
            <a:off x="1905000" y="3200400"/>
            <a:ext cx="1905000" cy="1588"/>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rot="10800000" flipV="1">
            <a:off x="609600" y="1905000"/>
            <a:ext cx="2514600" cy="45720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rot="10800000">
            <a:off x="6019800" y="1828800"/>
            <a:ext cx="2438400" cy="457200"/>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59" name="Picture 9"/>
          <p:cNvPicPr>
            <a:picLocks noChangeAspect="1" noChangeArrowheads="1"/>
          </p:cNvPicPr>
          <p:nvPr/>
        </p:nvPicPr>
        <p:blipFill>
          <a:blip r:embed="rId3" cstate="print"/>
          <a:srcRect/>
          <a:stretch>
            <a:fillRect/>
          </a:stretch>
        </p:blipFill>
        <p:spPr bwMode="auto">
          <a:xfrm>
            <a:off x="728663" y="914400"/>
            <a:ext cx="1023937" cy="663396"/>
          </a:xfrm>
          <a:prstGeom prst="rect">
            <a:avLst/>
          </a:prstGeom>
          <a:noFill/>
          <a:ln w="9525">
            <a:noFill/>
            <a:miter lim="800000"/>
            <a:headEnd/>
            <a:tailEnd/>
          </a:ln>
        </p:spPr>
      </p:pic>
      <p:sp>
        <p:nvSpPr>
          <p:cNvPr id="60" name="TextBox 59"/>
          <p:cNvSpPr txBox="1"/>
          <p:nvPr/>
        </p:nvSpPr>
        <p:spPr>
          <a:xfrm>
            <a:off x="838200" y="1587321"/>
            <a:ext cx="1066800" cy="338554"/>
          </a:xfrm>
          <a:prstGeom prst="rect">
            <a:avLst/>
          </a:prstGeom>
          <a:noFill/>
        </p:spPr>
        <p:txBody>
          <a:bodyPr wrap="square" rtlCol="0">
            <a:spAutoFit/>
          </a:bodyPr>
          <a:lstStyle/>
          <a:p>
            <a:r>
              <a:rPr lang="sv-SE" sz="1600" dirty="0" err="1" smtClean="0"/>
              <a:t>Phycisian</a:t>
            </a:r>
            <a:endParaRPr lang="sv-SE" sz="1600" dirty="0"/>
          </a:p>
        </p:txBody>
      </p:sp>
      <p:sp>
        <p:nvSpPr>
          <p:cNvPr id="61" name="TextBox 60"/>
          <p:cNvSpPr txBox="1"/>
          <p:nvPr/>
        </p:nvSpPr>
        <p:spPr>
          <a:xfrm>
            <a:off x="1981200" y="2328446"/>
            <a:ext cx="1752600" cy="584775"/>
          </a:xfrm>
          <a:prstGeom prst="rect">
            <a:avLst/>
          </a:prstGeom>
          <a:noFill/>
        </p:spPr>
        <p:txBody>
          <a:bodyPr wrap="square" rtlCol="0">
            <a:spAutoFit/>
          </a:bodyPr>
          <a:lstStyle/>
          <a:p>
            <a:r>
              <a:rPr lang="sv-SE" sz="1600" i="1" dirty="0" smtClean="0"/>
              <a:t>”Person has </a:t>
            </a:r>
            <a:r>
              <a:rPr lang="sv-SE" sz="1600" i="1" dirty="0" err="1" smtClean="0"/>
              <a:t>fever</a:t>
            </a:r>
            <a:r>
              <a:rPr lang="sv-SE" sz="1600" i="1" dirty="0" smtClean="0"/>
              <a:t> of 41 </a:t>
            </a:r>
            <a:r>
              <a:rPr lang="sv-SE" sz="1600" i="1" dirty="0" err="1" smtClean="0"/>
              <a:t>degrees</a:t>
            </a:r>
            <a:r>
              <a:rPr lang="sv-SE" sz="1600" i="1" dirty="0" smtClean="0"/>
              <a:t>”</a:t>
            </a:r>
            <a:endParaRPr lang="sv-SE" sz="1600" i="1" dirty="0"/>
          </a:p>
        </p:txBody>
      </p:sp>
      <p:sp>
        <p:nvSpPr>
          <p:cNvPr id="63" name="TextBox 62"/>
          <p:cNvSpPr txBox="1"/>
          <p:nvPr/>
        </p:nvSpPr>
        <p:spPr>
          <a:xfrm>
            <a:off x="5364088" y="2920425"/>
            <a:ext cx="1877704" cy="1323439"/>
          </a:xfrm>
          <a:prstGeom prst="rect">
            <a:avLst/>
          </a:prstGeom>
          <a:noFill/>
        </p:spPr>
        <p:txBody>
          <a:bodyPr wrap="square" rtlCol="0">
            <a:spAutoFit/>
          </a:bodyPr>
          <a:lstStyle/>
          <a:p>
            <a:r>
              <a:rPr lang="sv-SE" sz="1600" dirty="0" smtClean="0"/>
              <a:t>”</a:t>
            </a:r>
            <a:r>
              <a:rPr lang="sv-SE" sz="1600" dirty="0" err="1" smtClean="0"/>
              <a:t>If</a:t>
            </a:r>
            <a:r>
              <a:rPr lang="sv-SE" sz="1600" dirty="0" smtClean="0"/>
              <a:t> a person has </a:t>
            </a:r>
            <a:r>
              <a:rPr lang="sv-SE" sz="1600" dirty="0" err="1" smtClean="0"/>
              <a:t>fever</a:t>
            </a:r>
            <a:r>
              <a:rPr lang="sv-SE" sz="1600" dirty="0" smtClean="0"/>
              <a:t> of 40 </a:t>
            </a:r>
            <a:r>
              <a:rPr lang="sv-SE" sz="1600" dirty="0" err="1" smtClean="0"/>
              <a:t>degrees</a:t>
            </a:r>
            <a:r>
              <a:rPr lang="sv-SE" sz="1600" dirty="0" smtClean="0"/>
              <a:t>, the person </a:t>
            </a:r>
            <a:r>
              <a:rPr lang="sv-SE" sz="1600" dirty="0" err="1" smtClean="0"/>
              <a:t>shall</a:t>
            </a:r>
            <a:r>
              <a:rPr lang="sv-SE" sz="1600" dirty="0" smtClean="0"/>
              <a:t> </a:t>
            </a:r>
            <a:r>
              <a:rPr lang="sv-SE" sz="1600" dirty="0" err="1" smtClean="0"/>
              <a:t>take</a:t>
            </a:r>
            <a:r>
              <a:rPr lang="sv-SE" sz="1600" dirty="0" smtClean="0"/>
              <a:t> aspirin </a:t>
            </a:r>
            <a:r>
              <a:rPr lang="sv-SE" sz="1600" dirty="0" err="1" smtClean="0"/>
              <a:t>every</a:t>
            </a:r>
            <a:r>
              <a:rPr lang="sv-SE" sz="1600" dirty="0" smtClean="0"/>
              <a:t> </a:t>
            </a:r>
            <a:r>
              <a:rPr lang="sv-SE" sz="1600" dirty="0" err="1" smtClean="0"/>
              <a:t>six</a:t>
            </a:r>
            <a:r>
              <a:rPr lang="sv-SE" sz="1600" dirty="0" smtClean="0"/>
              <a:t> </a:t>
            </a:r>
            <a:r>
              <a:rPr lang="sv-SE" sz="1600" dirty="0" err="1" smtClean="0"/>
              <a:t>hours</a:t>
            </a:r>
            <a:r>
              <a:rPr lang="sv-SE" sz="1600" dirty="0" smtClean="0"/>
              <a:t>”</a:t>
            </a:r>
          </a:p>
        </p:txBody>
      </p:sp>
      <p:sp>
        <p:nvSpPr>
          <p:cNvPr id="64" name="TextBox 63"/>
          <p:cNvSpPr txBox="1"/>
          <p:nvPr/>
        </p:nvSpPr>
        <p:spPr>
          <a:xfrm>
            <a:off x="2057400" y="2920425"/>
            <a:ext cx="1828800" cy="830997"/>
          </a:xfrm>
          <a:prstGeom prst="rect">
            <a:avLst/>
          </a:prstGeom>
          <a:noFill/>
        </p:spPr>
        <p:txBody>
          <a:bodyPr wrap="square" rtlCol="0">
            <a:spAutoFit/>
          </a:bodyPr>
          <a:lstStyle/>
          <a:p>
            <a:r>
              <a:rPr lang="sv-SE" sz="1600" i="1" dirty="0" smtClean="0"/>
              <a:t>”Person </a:t>
            </a:r>
            <a:r>
              <a:rPr lang="sv-SE" sz="1600" i="1" dirty="0" err="1" smtClean="0"/>
              <a:t>shall</a:t>
            </a:r>
            <a:r>
              <a:rPr lang="sv-SE" sz="1600" i="1" dirty="0" smtClean="0"/>
              <a:t> </a:t>
            </a:r>
            <a:r>
              <a:rPr lang="sv-SE" sz="1600" i="1" dirty="0" err="1" smtClean="0"/>
              <a:t>take</a:t>
            </a:r>
            <a:r>
              <a:rPr lang="sv-SE" sz="1600" i="1" dirty="0" smtClean="0"/>
              <a:t> aspirin </a:t>
            </a:r>
            <a:r>
              <a:rPr lang="sv-SE" sz="1600" i="1" dirty="0" err="1" smtClean="0"/>
              <a:t>every</a:t>
            </a:r>
            <a:r>
              <a:rPr lang="sv-SE" sz="1600" i="1" dirty="0" smtClean="0"/>
              <a:t> </a:t>
            </a:r>
            <a:r>
              <a:rPr lang="sv-SE" sz="1600" i="1" dirty="0" err="1" smtClean="0"/>
              <a:t>six</a:t>
            </a:r>
            <a:r>
              <a:rPr lang="sv-SE" sz="1600" i="1" dirty="0" smtClean="0"/>
              <a:t> </a:t>
            </a:r>
            <a:r>
              <a:rPr lang="sv-SE" sz="1600" i="1" dirty="0" err="1" smtClean="0"/>
              <a:t>hours</a:t>
            </a:r>
            <a:r>
              <a:rPr lang="sv-SE" sz="1600" i="1" dirty="0" smtClean="0"/>
              <a:t>”</a:t>
            </a:r>
          </a:p>
        </p:txBody>
      </p:sp>
      <p:sp>
        <p:nvSpPr>
          <p:cNvPr id="65" name="TextBox 64"/>
          <p:cNvSpPr txBox="1"/>
          <p:nvPr/>
        </p:nvSpPr>
        <p:spPr>
          <a:xfrm>
            <a:off x="2819400" y="4239904"/>
            <a:ext cx="3429000" cy="2308324"/>
          </a:xfrm>
          <a:prstGeom prst="rect">
            <a:avLst/>
          </a:prstGeom>
          <a:noFill/>
        </p:spPr>
        <p:txBody>
          <a:bodyPr wrap="square" rtlCol="0">
            <a:spAutoFit/>
          </a:bodyPr>
          <a:lstStyle/>
          <a:p>
            <a:r>
              <a:rPr lang="sv-SE" b="1" i="1" dirty="0" err="1" smtClean="0"/>
              <a:t>Exemple</a:t>
            </a:r>
            <a:r>
              <a:rPr lang="sv-SE" b="1" i="1" dirty="0" smtClean="0"/>
              <a:t> of </a:t>
            </a:r>
            <a:r>
              <a:rPr lang="sv-SE" b="1" i="1" dirty="0" err="1" smtClean="0"/>
              <a:t>reasoning</a:t>
            </a:r>
            <a:r>
              <a:rPr lang="sv-SE" b="1" i="1" dirty="0" smtClean="0"/>
              <a:t>: </a:t>
            </a:r>
          </a:p>
          <a:p>
            <a:r>
              <a:rPr lang="sv-SE" dirty="0" smtClean="0"/>
              <a:t>The </a:t>
            </a:r>
            <a:r>
              <a:rPr lang="sv-SE" dirty="0" err="1" smtClean="0"/>
              <a:t>reasoning</a:t>
            </a:r>
            <a:r>
              <a:rPr lang="sv-SE" dirty="0" smtClean="0"/>
              <a:t> is </a:t>
            </a:r>
            <a:r>
              <a:rPr lang="sv-SE" dirty="0" err="1" smtClean="0"/>
              <a:t>based</a:t>
            </a:r>
            <a:r>
              <a:rPr lang="sv-SE" dirty="0" smtClean="0"/>
              <a:t> on </a:t>
            </a:r>
            <a:r>
              <a:rPr lang="sv-SE" dirty="0" err="1" smtClean="0"/>
              <a:t>two</a:t>
            </a:r>
            <a:r>
              <a:rPr lang="sv-SE" dirty="0" smtClean="0"/>
              <a:t> </a:t>
            </a:r>
            <a:r>
              <a:rPr lang="sv-SE" dirty="0" err="1" smtClean="0"/>
              <a:t>premises</a:t>
            </a:r>
            <a:r>
              <a:rPr lang="sv-SE" dirty="0" smtClean="0"/>
              <a:t>: : </a:t>
            </a:r>
            <a:r>
              <a:rPr lang="sv-SE" i="1" dirty="0" smtClean="0"/>
              <a:t>”Person has </a:t>
            </a:r>
            <a:r>
              <a:rPr lang="sv-SE" i="1" dirty="0" err="1" smtClean="0"/>
              <a:t>fever</a:t>
            </a:r>
            <a:r>
              <a:rPr lang="sv-SE" i="1" dirty="0" smtClean="0"/>
              <a:t> of 41 </a:t>
            </a:r>
            <a:r>
              <a:rPr lang="sv-SE" i="1" dirty="0" err="1" smtClean="0"/>
              <a:t>degrees</a:t>
            </a:r>
            <a:r>
              <a:rPr lang="sv-SE" i="1" dirty="0" smtClean="0"/>
              <a:t>” and ”</a:t>
            </a:r>
            <a:r>
              <a:rPr lang="sv-SE" i="1" dirty="0" err="1" smtClean="0"/>
              <a:t>If</a:t>
            </a:r>
            <a:r>
              <a:rPr lang="sv-SE" i="1" dirty="0" smtClean="0"/>
              <a:t> a person has </a:t>
            </a:r>
            <a:r>
              <a:rPr lang="sv-SE" i="1" dirty="0" err="1" smtClean="0"/>
              <a:t>fever</a:t>
            </a:r>
            <a:r>
              <a:rPr lang="sv-SE" i="1" dirty="0" smtClean="0"/>
              <a:t> of 40 </a:t>
            </a:r>
            <a:r>
              <a:rPr lang="sv-SE" i="1" dirty="0" err="1" smtClean="0"/>
              <a:t>degrees</a:t>
            </a:r>
            <a:r>
              <a:rPr lang="sv-SE" i="1" dirty="0" smtClean="0"/>
              <a:t>, the person </a:t>
            </a:r>
            <a:r>
              <a:rPr lang="sv-SE" i="1" dirty="0" err="1" smtClean="0"/>
              <a:t>shall</a:t>
            </a:r>
            <a:r>
              <a:rPr lang="sv-SE" i="1" dirty="0" smtClean="0"/>
              <a:t> </a:t>
            </a:r>
            <a:r>
              <a:rPr lang="sv-SE" i="1" dirty="0" err="1" smtClean="0"/>
              <a:t>take</a:t>
            </a:r>
            <a:r>
              <a:rPr lang="sv-SE" i="1" dirty="0" smtClean="0"/>
              <a:t> aspirin </a:t>
            </a:r>
            <a:r>
              <a:rPr lang="sv-SE" i="1" dirty="0" err="1" smtClean="0"/>
              <a:t>every</a:t>
            </a:r>
            <a:r>
              <a:rPr lang="sv-SE" i="1" dirty="0" smtClean="0"/>
              <a:t> </a:t>
            </a:r>
            <a:r>
              <a:rPr lang="sv-SE" i="1" dirty="0" err="1" smtClean="0"/>
              <a:t>six</a:t>
            </a:r>
            <a:r>
              <a:rPr lang="sv-SE" i="1" dirty="0" smtClean="0"/>
              <a:t> </a:t>
            </a:r>
            <a:r>
              <a:rPr lang="sv-SE" i="1" dirty="0" err="1" smtClean="0"/>
              <a:t>hours</a:t>
            </a:r>
            <a:r>
              <a:rPr lang="sv-SE" i="1" dirty="0" smtClean="0"/>
              <a:t>”</a:t>
            </a:r>
          </a:p>
          <a:p>
            <a:r>
              <a:rPr lang="sv-SE" dirty="0" smtClean="0"/>
              <a:t>The </a:t>
            </a:r>
            <a:r>
              <a:rPr lang="sv-SE" dirty="0" err="1" smtClean="0"/>
              <a:t>conclusion</a:t>
            </a:r>
            <a:r>
              <a:rPr lang="sv-SE" dirty="0" smtClean="0"/>
              <a:t> is: ”</a:t>
            </a:r>
            <a:r>
              <a:rPr lang="sv-SE" i="1" dirty="0" smtClean="0"/>
              <a:t>Person </a:t>
            </a:r>
            <a:r>
              <a:rPr lang="sv-SE" i="1" dirty="0" err="1" smtClean="0"/>
              <a:t>shall</a:t>
            </a:r>
            <a:r>
              <a:rPr lang="sv-SE" i="1" dirty="0" smtClean="0"/>
              <a:t> </a:t>
            </a:r>
            <a:r>
              <a:rPr lang="sv-SE" i="1" dirty="0" err="1" smtClean="0"/>
              <a:t>take</a:t>
            </a:r>
            <a:r>
              <a:rPr lang="sv-SE" i="1" dirty="0" smtClean="0"/>
              <a:t> aspirin </a:t>
            </a:r>
            <a:r>
              <a:rPr lang="sv-SE" i="1" dirty="0" err="1" smtClean="0"/>
              <a:t>every</a:t>
            </a:r>
            <a:r>
              <a:rPr lang="sv-SE" i="1" dirty="0" smtClean="0"/>
              <a:t> </a:t>
            </a:r>
            <a:r>
              <a:rPr lang="sv-SE" i="1" dirty="0" err="1" smtClean="0"/>
              <a:t>six</a:t>
            </a:r>
            <a:r>
              <a:rPr lang="sv-SE" i="1" dirty="0" smtClean="0"/>
              <a:t> </a:t>
            </a:r>
            <a:r>
              <a:rPr lang="sv-SE" i="1" dirty="0" err="1" smtClean="0"/>
              <a:t>hours</a:t>
            </a:r>
            <a:r>
              <a:rPr lang="sv-SE" i="1" dirty="0" smtClean="0"/>
              <a:t>”</a:t>
            </a:r>
            <a:endParaRPr lang="sv-SE" dirty="0"/>
          </a:p>
        </p:txBody>
      </p:sp>
      <p:sp>
        <p:nvSpPr>
          <p:cNvPr id="66" name="Title 1"/>
          <p:cNvSpPr>
            <a:spLocks noGrp="1"/>
          </p:cNvSpPr>
          <p:nvPr>
            <p:ph type="title"/>
          </p:nvPr>
        </p:nvSpPr>
        <p:spPr>
          <a:xfrm>
            <a:off x="533400" y="-152400"/>
            <a:ext cx="7566992" cy="1143000"/>
          </a:xfrm>
        </p:spPr>
        <p:txBody>
          <a:bodyPr>
            <a:normAutofit/>
          </a:bodyPr>
          <a:lstStyle/>
          <a:p>
            <a:r>
              <a:rPr lang="sv-SE" sz="3600" dirty="0" smtClean="0"/>
              <a:t>Expert system – </a:t>
            </a:r>
            <a:r>
              <a:rPr lang="sv-SE" sz="3600" dirty="0" err="1" smtClean="0"/>
              <a:t>example</a:t>
            </a:r>
            <a:endParaRPr lang="sv-SE" sz="3600" dirty="0"/>
          </a:p>
        </p:txBody>
      </p:sp>
      <p:sp>
        <p:nvSpPr>
          <p:cNvPr id="27" name="TextBox 26"/>
          <p:cNvSpPr txBox="1"/>
          <p:nvPr/>
        </p:nvSpPr>
        <p:spPr>
          <a:xfrm>
            <a:off x="5292080" y="2340169"/>
            <a:ext cx="1872208" cy="584775"/>
          </a:xfrm>
          <a:prstGeom prst="rect">
            <a:avLst/>
          </a:prstGeom>
          <a:noFill/>
        </p:spPr>
        <p:txBody>
          <a:bodyPr wrap="square" rtlCol="0">
            <a:spAutoFit/>
          </a:bodyPr>
          <a:lstStyle/>
          <a:p>
            <a:r>
              <a:rPr lang="sv-SE" sz="1600" i="1" dirty="0" err="1" smtClean="0"/>
              <a:t>Search</a:t>
            </a:r>
            <a:r>
              <a:rPr lang="sv-SE" sz="1600" i="1" dirty="0" smtClean="0"/>
              <a:t> for </a:t>
            </a:r>
            <a:r>
              <a:rPr lang="sv-SE" sz="1600" i="1" dirty="0" err="1" smtClean="0"/>
              <a:t>rules</a:t>
            </a:r>
            <a:r>
              <a:rPr lang="sv-SE" sz="1600" i="1" dirty="0" smtClean="0"/>
              <a:t> that match the </a:t>
            </a:r>
            <a:r>
              <a:rPr lang="sv-SE" sz="1600" i="1" dirty="0" err="1" smtClean="0"/>
              <a:t>fact</a:t>
            </a:r>
            <a:endParaRPr lang="sv-SE" sz="1600" i="1" dirty="0"/>
          </a:p>
        </p:txBody>
      </p:sp>
    </p:spTree>
    <p:extLst>
      <p:ext uri="{BB962C8B-B14F-4D97-AF65-F5344CB8AC3E}">
        <p14:creationId xmlns:p14="http://schemas.microsoft.com/office/powerpoint/2010/main" val="1400928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28625" y="285750"/>
            <a:ext cx="8229600" cy="1371600"/>
          </a:xfrm>
        </p:spPr>
        <p:txBody>
          <a:bodyPr>
            <a:normAutofit/>
          </a:bodyPr>
          <a:lstStyle/>
          <a:p>
            <a:r>
              <a:rPr lang="sv-SE" sz="3600" dirty="0" err="1" smtClean="0"/>
              <a:t>Inference</a:t>
            </a:r>
            <a:endParaRPr lang="en-US" sz="3600" dirty="0" smtClean="0"/>
          </a:p>
        </p:txBody>
      </p:sp>
      <p:sp>
        <p:nvSpPr>
          <p:cNvPr id="10243" name="Rectangle 3"/>
          <p:cNvSpPr>
            <a:spLocks noGrp="1" noChangeArrowheads="1"/>
          </p:cNvSpPr>
          <p:nvPr>
            <p:ph type="body" idx="1"/>
          </p:nvPr>
        </p:nvSpPr>
        <p:spPr>
          <a:xfrm>
            <a:off x="457200" y="1500188"/>
            <a:ext cx="7758113" cy="3886200"/>
          </a:xfrm>
        </p:spPr>
        <p:txBody>
          <a:bodyPr/>
          <a:lstStyle/>
          <a:p>
            <a:pPr>
              <a:lnSpc>
                <a:spcPct val="80000"/>
              </a:lnSpc>
              <a:buFont typeface="Wingdings" pitchFamily="2" charset="2"/>
              <a:buNone/>
            </a:pPr>
            <a:r>
              <a:rPr lang="sv-SE" sz="2000" smtClean="0"/>
              <a:t>The inference means, according to a dictionary definition: ”to arrive at knowledge by reasoning”</a:t>
            </a:r>
          </a:p>
          <a:p>
            <a:pPr>
              <a:lnSpc>
                <a:spcPct val="80000"/>
              </a:lnSpc>
              <a:buFont typeface="Wingdings" pitchFamily="2" charset="2"/>
              <a:buNone/>
            </a:pPr>
            <a:endParaRPr lang="sv-SE" sz="2000" smtClean="0"/>
          </a:p>
          <a:p>
            <a:pPr>
              <a:lnSpc>
                <a:spcPct val="80000"/>
              </a:lnSpc>
              <a:buFont typeface="Wingdings" pitchFamily="2" charset="2"/>
              <a:buNone/>
            </a:pPr>
            <a:r>
              <a:rPr lang="sv-SE" sz="2000" smtClean="0"/>
              <a:t>In a rule-based expert systems this means drawing conclusions from premises: </a:t>
            </a:r>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r>
              <a:rPr lang="sv-SE" sz="1600" smtClean="0"/>
              <a:t>	</a:t>
            </a:r>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p:txBody>
      </p:sp>
      <p:sp>
        <p:nvSpPr>
          <p:cNvPr id="23" name="Rectangle 22"/>
          <p:cNvSpPr/>
          <p:nvPr/>
        </p:nvSpPr>
        <p:spPr>
          <a:xfrm>
            <a:off x="571500" y="3143250"/>
            <a:ext cx="6786563" cy="879475"/>
          </a:xfrm>
          <a:prstGeom prst="rect">
            <a:avLst/>
          </a:prstGeom>
        </p:spPr>
        <p:txBody>
          <a:bodyPr>
            <a:spAutoFit/>
          </a:bodyPr>
          <a:lstStyle/>
          <a:p>
            <a:pPr>
              <a:lnSpc>
                <a:spcPct val="80000"/>
              </a:lnSpc>
              <a:buFont typeface="Wingdings" pitchFamily="2" charset="2"/>
              <a:buNone/>
              <a:defRPr/>
            </a:pPr>
            <a:r>
              <a:rPr lang="sv-SE" sz="1600" i="1" dirty="0">
                <a:latin typeface="+mn-lt"/>
                <a:cs typeface="+mn-cs"/>
              </a:rPr>
              <a:t>Premise in form of a rule: </a:t>
            </a:r>
            <a:r>
              <a:rPr lang="sv-SE" sz="1600" dirty="0">
                <a:latin typeface="+mn-lt"/>
                <a:cs typeface="+mn-cs"/>
              </a:rPr>
              <a:t>”if a person’s fever is above 40 degrees, then the person shall have fever reducing medicine”</a:t>
            </a:r>
          </a:p>
          <a:p>
            <a:pPr>
              <a:lnSpc>
                <a:spcPct val="80000"/>
              </a:lnSpc>
              <a:buFont typeface="Wingdings" pitchFamily="2" charset="2"/>
              <a:buNone/>
              <a:defRPr/>
            </a:pPr>
            <a:r>
              <a:rPr lang="sv-SE" sz="1600" i="1" dirty="0">
                <a:latin typeface="+mn-lt"/>
                <a:cs typeface="+mn-cs"/>
              </a:rPr>
              <a:t>Premise in form of a fact: </a:t>
            </a:r>
            <a:r>
              <a:rPr lang="sv-SE" sz="1600" dirty="0">
                <a:latin typeface="+mn-lt"/>
                <a:cs typeface="+mn-cs"/>
              </a:rPr>
              <a:t>”the fever is 41 degrees”</a:t>
            </a:r>
          </a:p>
          <a:p>
            <a:pPr>
              <a:lnSpc>
                <a:spcPct val="80000"/>
              </a:lnSpc>
              <a:buFont typeface="Wingdings" pitchFamily="2" charset="2"/>
              <a:buNone/>
              <a:defRPr/>
            </a:pPr>
            <a:r>
              <a:rPr lang="sv-SE" sz="1600" i="1" dirty="0">
                <a:latin typeface="+mn-lt"/>
                <a:cs typeface="+mn-cs"/>
              </a:rPr>
              <a:t>Conclusion: </a:t>
            </a:r>
            <a:r>
              <a:rPr lang="sv-SE" sz="1600" dirty="0">
                <a:latin typeface="+mn-lt"/>
                <a:cs typeface="+mn-cs"/>
              </a:rPr>
              <a:t>”the person shall have fever reducing medicine”</a:t>
            </a:r>
          </a:p>
        </p:txBody>
      </p:sp>
    </p:spTree>
    <p:extLst>
      <p:ext uri="{BB962C8B-B14F-4D97-AF65-F5344CB8AC3E}">
        <p14:creationId xmlns:p14="http://schemas.microsoft.com/office/powerpoint/2010/main" val="2455588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98DB54A0-40C2-44AC-8D1D-885E24D75D06}" type="slidenum">
              <a:rPr lang="en-US"/>
              <a:pPr>
                <a:defRPr/>
              </a:pPr>
              <a:t>8</a:t>
            </a:fld>
            <a:endParaRPr lang="en-US" dirty="0"/>
          </a:p>
        </p:txBody>
      </p:sp>
      <p:sp>
        <p:nvSpPr>
          <p:cNvPr id="15363" name="Rectangle 2"/>
          <p:cNvSpPr>
            <a:spLocks noGrp="1" noChangeArrowheads="1"/>
          </p:cNvSpPr>
          <p:nvPr>
            <p:ph type="title"/>
          </p:nvPr>
        </p:nvSpPr>
        <p:spPr>
          <a:xfrm>
            <a:off x="457200" y="214313"/>
            <a:ext cx="8229600" cy="1371600"/>
          </a:xfrm>
        </p:spPr>
        <p:txBody>
          <a:bodyPr>
            <a:normAutofit/>
          </a:bodyPr>
          <a:lstStyle/>
          <a:p>
            <a:r>
              <a:rPr lang="sv-SE" sz="3600" dirty="0" err="1" smtClean="0"/>
              <a:t>Procedurial</a:t>
            </a:r>
            <a:r>
              <a:rPr lang="sv-SE" sz="3600" dirty="0" smtClean="0"/>
              <a:t> vs </a:t>
            </a:r>
            <a:r>
              <a:rPr lang="sv-SE" sz="3600" dirty="0" err="1" smtClean="0"/>
              <a:t>declarative</a:t>
            </a:r>
            <a:r>
              <a:rPr lang="sv-SE" sz="3600" dirty="0" smtClean="0"/>
              <a:t> </a:t>
            </a:r>
            <a:r>
              <a:rPr lang="sv-SE" sz="3600" dirty="0" err="1" smtClean="0"/>
              <a:t>knowledge</a:t>
            </a:r>
            <a:endParaRPr lang="en-US" sz="3600" dirty="0" smtClean="0"/>
          </a:p>
        </p:txBody>
      </p:sp>
      <p:sp>
        <p:nvSpPr>
          <p:cNvPr id="15364" name="Rectangle 3"/>
          <p:cNvSpPr>
            <a:spLocks noGrp="1" noChangeArrowheads="1"/>
          </p:cNvSpPr>
          <p:nvPr>
            <p:ph type="body" idx="1"/>
          </p:nvPr>
        </p:nvSpPr>
        <p:spPr>
          <a:xfrm>
            <a:off x="457200" y="1500188"/>
            <a:ext cx="8229600" cy="3886200"/>
          </a:xfrm>
        </p:spPr>
        <p:txBody>
          <a:bodyPr>
            <a:normAutofit fontScale="92500" lnSpcReduction="10000"/>
          </a:bodyPr>
          <a:lstStyle/>
          <a:p>
            <a:pPr>
              <a:lnSpc>
                <a:spcPct val="80000"/>
              </a:lnSpc>
              <a:buFont typeface="Wingdings" pitchFamily="2" charset="2"/>
              <a:buNone/>
            </a:pPr>
            <a:r>
              <a:rPr lang="sv-SE" sz="2000" b="1" dirty="0" err="1" smtClean="0"/>
              <a:t>Procedural</a:t>
            </a:r>
            <a:r>
              <a:rPr lang="sv-SE" sz="2000" b="1" dirty="0" smtClean="0"/>
              <a:t> </a:t>
            </a:r>
            <a:r>
              <a:rPr lang="sv-SE" sz="2000" b="1" dirty="0" err="1" smtClean="0"/>
              <a:t>information/knowledge</a:t>
            </a:r>
            <a:r>
              <a:rPr lang="sv-SE" sz="2000" b="1" dirty="0" smtClean="0"/>
              <a:t> </a:t>
            </a:r>
            <a:r>
              <a:rPr lang="sv-SE" sz="2000" dirty="0" smtClean="0"/>
              <a:t>- is a </a:t>
            </a:r>
            <a:r>
              <a:rPr lang="sv-SE" sz="2000" dirty="0" err="1" smtClean="0"/>
              <a:t>step-by-step</a:t>
            </a:r>
            <a:r>
              <a:rPr lang="sv-SE" sz="2000" dirty="0" smtClean="0"/>
              <a:t> </a:t>
            </a:r>
            <a:r>
              <a:rPr lang="sv-SE" sz="2000" dirty="0" err="1" smtClean="0"/>
              <a:t>description</a:t>
            </a:r>
            <a:r>
              <a:rPr lang="sv-SE" sz="2000" dirty="0" smtClean="0"/>
              <a:t> of </a:t>
            </a:r>
            <a:r>
              <a:rPr lang="sv-SE" sz="2000" b="1" dirty="0" err="1" smtClean="0"/>
              <a:t>how</a:t>
            </a:r>
            <a:r>
              <a:rPr lang="sv-SE" sz="2000" dirty="0" smtClean="0"/>
              <a:t> </a:t>
            </a:r>
            <a:r>
              <a:rPr lang="sv-SE" sz="2000" b="1" dirty="0" smtClean="0"/>
              <a:t>to </a:t>
            </a:r>
            <a:r>
              <a:rPr lang="sv-SE" sz="2000" dirty="0" err="1" smtClean="0"/>
              <a:t>solve</a:t>
            </a:r>
            <a:r>
              <a:rPr lang="sv-SE" sz="2000" dirty="0" smtClean="0"/>
              <a:t> a problem or </a:t>
            </a:r>
            <a:r>
              <a:rPr lang="sv-SE" sz="2000" dirty="0" err="1" smtClean="0"/>
              <a:t>reach</a:t>
            </a:r>
            <a:r>
              <a:rPr lang="sv-SE" sz="2000" dirty="0" smtClean="0"/>
              <a:t> a </a:t>
            </a:r>
            <a:r>
              <a:rPr lang="sv-SE" sz="2000" dirty="0" err="1" smtClean="0"/>
              <a:t>conclusion</a:t>
            </a:r>
            <a:r>
              <a:rPr lang="sv-SE" sz="2000" dirty="0" smtClean="0"/>
              <a:t> </a:t>
            </a:r>
          </a:p>
          <a:p>
            <a:pPr>
              <a:lnSpc>
                <a:spcPct val="80000"/>
              </a:lnSpc>
              <a:buFont typeface="Wingdings" pitchFamily="2" charset="2"/>
              <a:buNone/>
            </a:pPr>
            <a:endParaRPr lang="sv-SE" sz="1600" dirty="0" smtClean="0"/>
          </a:p>
          <a:p>
            <a:pPr>
              <a:lnSpc>
                <a:spcPct val="80000"/>
              </a:lnSpc>
              <a:buFont typeface="Wingdings" pitchFamily="2" charset="2"/>
              <a:buNone/>
            </a:pPr>
            <a:r>
              <a:rPr lang="sv-SE" sz="1600" dirty="0" smtClean="0"/>
              <a:t>	”</a:t>
            </a:r>
            <a:r>
              <a:rPr lang="sv-SE" sz="1600" dirty="0" err="1" smtClean="0"/>
              <a:t>if</a:t>
            </a:r>
            <a:r>
              <a:rPr lang="sv-SE" sz="1600" dirty="0" smtClean="0"/>
              <a:t> the </a:t>
            </a:r>
            <a:r>
              <a:rPr lang="sv-SE" sz="1600" dirty="0" err="1" smtClean="0"/>
              <a:t>car</a:t>
            </a:r>
            <a:r>
              <a:rPr lang="sv-SE" sz="1600" dirty="0" smtClean="0"/>
              <a:t> is </a:t>
            </a:r>
            <a:r>
              <a:rPr lang="sv-SE" sz="1600" dirty="0" err="1" smtClean="0"/>
              <a:t>traveling</a:t>
            </a:r>
            <a:r>
              <a:rPr lang="sv-SE" sz="1600" dirty="0" smtClean="0"/>
              <a:t> </a:t>
            </a:r>
            <a:r>
              <a:rPr lang="sv-SE" sz="1600" dirty="0" err="1" smtClean="0"/>
              <a:t>too</a:t>
            </a:r>
            <a:r>
              <a:rPr lang="sv-SE" sz="1600" dirty="0" smtClean="0"/>
              <a:t> fast, </a:t>
            </a:r>
            <a:r>
              <a:rPr lang="sv-SE" sz="1600" dirty="0" err="1" smtClean="0"/>
              <a:t>then</a:t>
            </a:r>
            <a:r>
              <a:rPr lang="sv-SE" sz="1600" dirty="0" smtClean="0"/>
              <a:t> </a:t>
            </a:r>
            <a:r>
              <a:rPr lang="sv-SE" sz="1600" dirty="0" err="1" smtClean="0"/>
              <a:t>take</a:t>
            </a:r>
            <a:r>
              <a:rPr lang="sv-SE" sz="1600" dirty="0" smtClean="0"/>
              <a:t> your </a:t>
            </a:r>
            <a:r>
              <a:rPr lang="sv-SE" sz="1600" dirty="0" err="1" smtClean="0"/>
              <a:t>foot</a:t>
            </a:r>
            <a:r>
              <a:rPr lang="sv-SE" sz="1600" dirty="0" smtClean="0"/>
              <a:t> </a:t>
            </a:r>
            <a:r>
              <a:rPr lang="sv-SE" sz="1600" dirty="0" err="1" smtClean="0"/>
              <a:t>off</a:t>
            </a:r>
            <a:r>
              <a:rPr lang="sv-SE" sz="1600" dirty="0" smtClean="0"/>
              <a:t> the accelerator” (expressed as a </a:t>
            </a:r>
            <a:r>
              <a:rPr lang="sv-SE" sz="1600" dirty="0" err="1" smtClean="0"/>
              <a:t>rule</a:t>
            </a:r>
            <a:r>
              <a:rPr lang="sv-SE" sz="1600" dirty="0" smtClean="0"/>
              <a:t>)</a:t>
            </a:r>
          </a:p>
          <a:p>
            <a:pPr>
              <a:lnSpc>
                <a:spcPct val="80000"/>
              </a:lnSpc>
              <a:buFont typeface="Wingdings" pitchFamily="2" charset="2"/>
              <a:buNone/>
            </a:pPr>
            <a:endParaRPr lang="sv-SE" sz="1600" dirty="0" smtClean="0"/>
          </a:p>
          <a:p>
            <a:pPr>
              <a:lnSpc>
                <a:spcPct val="80000"/>
              </a:lnSpc>
              <a:buFont typeface="Wingdings" pitchFamily="2" charset="2"/>
              <a:buNone/>
            </a:pPr>
            <a:r>
              <a:rPr lang="sv-SE" sz="1600" dirty="0" smtClean="0"/>
              <a:t>	”first step..., second step...., and, </a:t>
            </a:r>
            <a:r>
              <a:rPr lang="sv-SE" sz="1600" dirty="0" err="1" smtClean="0"/>
              <a:t>finally</a:t>
            </a:r>
            <a:r>
              <a:rPr lang="sv-SE" sz="1600" dirty="0" smtClean="0"/>
              <a:t>, the </a:t>
            </a:r>
            <a:r>
              <a:rPr lang="sv-SE" sz="1600" dirty="0" err="1" smtClean="0"/>
              <a:t>third</a:t>
            </a:r>
            <a:r>
              <a:rPr lang="sv-SE" sz="1600" dirty="0" smtClean="0"/>
              <a:t> step ... (expressed as an </a:t>
            </a:r>
            <a:r>
              <a:rPr lang="sv-SE" sz="1600" dirty="0" err="1" smtClean="0"/>
              <a:t>algorithm</a:t>
            </a:r>
            <a:r>
              <a:rPr lang="sv-SE" sz="1600" dirty="0" smtClean="0"/>
              <a:t>)</a:t>
            </a:r>
          </a:p>
          <a:p>
            <a:pPr>
              <a:lnSpc>
                <a:spcPct val="80000"/>
              </a:lnSpc>
              <a:buFont typeface="Wingdings" pitchFamily="2" charset="2"/>
              <a:buNone/>
            </a:pPr>
            <a:endParaRPr lang="sv-SE" sz="2000" dirty="0" smtClean="0"/>
          </a:p>
          <a:p>
            <a:pPr>
              <a:lnSpc>
                <a:spcPct val="80000"/>
              </a:lnSpc>
              <a:buFont typeface="Wingdings" pitchFamily="2" charset="2"/>
              <a:buNone/>
            </a:pPr>
            <a:r>
              <a:rPr lang="sv-SE" sz="2000" b="1" dirty="0" err="1" smtClean="0"/>
              <a:t>Declarative</a:t>
            </a:r>
            <a:r>
              <a:rPr lang="sv-SE" sz="2000" b="1" dirty="0" smtClean="0"/>
              <a:t> </a:t>
            </a:r>
            <a:r>
              <a:rPr lang="sv-SE" sz="2000" b="1" dirty="0" err="1" smtClean="0"/>
              <a:t>information/knowledge</a:t>
            </a:r>
            <a:r>
              <a:rPr lang="sv-SE" sz="2000" b="1" dirty="0" smtClean="0"/>
              <a:t> </a:t>
            </a:r>
            <a:r>
              <a:rPr lang="sv-SE" sz="2000" dirty="0" smtClean="0"/>
              <a:t>- </a:t>
            </a:r>
            <a:r>
              <a:rPr lang="sv-SE" sz="2000" dirty="0" err="1" smtClean="0"/>
              <a:t>describe</a:t>
            </a:r>
            <a:r>
              <a:rPr lang="sv-SE" sz="2000" dirty="0" smtClean="0"/>
              <a:t> </a:t>
            </a:r>
            <a:r>
              <a:rPr lang="sv-SE" sz="2000" b="1" dirty="0" err="1" smtClean="0"/>
              <a:t>what</a:t>
            </a:r>
            <a:r>
              <a:rPr lang="sv-SE" sz="2000" b="1" dirty="0" smtClean="0"/>
              <a:t> is </a:t>
            </a:r>
            <a:r>
              <a:rPr lang="sv-SE" sz="2000" b="1" dirty="0" err="1" smtClean="0"/>
              <a:t>known</a:t>
            </a:r>
            <a:r>
              <a:rPr lang="sv-SE" sz="2000" b="1" dirty="0" smtClean="0"/>
              <a:t> </a:t>
            </a:r>
            <a:r>
              <a:rPr lang="sv-SE" sz="2000" dirty="0" err="1" smtClean="0"/>
              <a:t>about</a:t>
            </a:r>
            <a:r>
              <a:rPr lang="sv-SE" sz="2000" dirty="0" smtClean="0"/>
              <a:t> a problem. This </a:t>
            </a:r>
            <a:r>
              <a:rPr lang="sv-SE" sz="2000" dirty="0" err="1" smtClean="0"/>
              <a:t>include</a:t>
            </a:r>
            <a:r>
              <a:rPr lang="sv-SE" sz="2000" dirty="0" smtClean="0"/>
              <a:t> </a:t>
            </a:r>
            <a:r>
              <a:rPr lang="sv-SE" sz="2000" dirty="0" err="1" smtClean="0"/>
              <a:t>statements</a:t>
            </a:r>
            <a:r>
              <a:rPr lang="sv-SE" sz="2000" dirty="0" smtClean="0"/>
              <a:t> that is </a:t>
            </a:r>
            <a:r>
              <a:rPr lang="sv-SE" sz="2000" dirty="0" err="1" smtClean="0"/>
              <a:t>either</a:t>
            </a:r>
            <a:r>
              <a:rPr lang="sv-SE" sz="2000" dirty="0" smtClean="0"/>
              <a:t> </a:t>
            </a:r>
            <a:r>
              <a:rPr lang="sv-SE" sz="2000" dirty="0" err="1" smtClean="0"/>
              <a:t>true</a:t>
            </a:r>
            <a:r>
              <a:rPr lang="sv-SE" sz="2000" dirty="0" smtClean="0"/>
              <a:t> or </a:t>
            </a:r>
            <a:r>
              <a:rPr lang="sv-SE" sz="2000" dirty="0" err="1" smtClean="0"/>
              <a:t>false</a:t>
            </a:r>
            <a:r>
              <a:rPr lang="sv-SE" sz="2000" dirty="0" smtClean="0"/>
              <a:t> and </a:t>
            </a:r>
            <a:r>
              <a:rPr lang="sv-SE" sz="2000" dirty="0" err="1" smtClean="0"/>
              <a:t>statement</a:t>
            </a:r>
            <a:r>
              <a:rPr lang="sv-SE" sz="2000" dirty="0" smtClean="0"/>
              <a:t> that </a:t>
            </a:r>
            <a:r>
              <a:rPr lang="sv-SE" sz="2000" dirty="0" err="1" smtClean="0"/>
              <a:t>more</a:t>
            </a:r>
            <a:r>
              <a:rPr lang="sv-SE" sz="2000" dirty="0" smtClean="0"/>
              <a:t> </a:t>
            </a:r>
            <a:r>
              <a:rPr lang="sv-SE" sz="2000" dirty="0" err="1" smtClean="0"/>
              <a:t>fully</a:t>
            </a:r>
            <a:r>
              <a:rPr lang="sv-SE" sz="2000" dirty="0" smtClean="0"/>
              <a:t> </a:t>
            </a:r>
            <a:r>
              <a:rPr lang="sv-SE" sz="2000" dirty="0" err="1" smtClean="0"/>
              <a:t>describe</a:t>
            </a:r>
            <a:r>
              <a:rPr lang="sv-SE" sz="2000" dirty="0" smtClean="0"/>
              <a:t> </a:t>
            </a:r>
            <a:r>
              <a:rPr lang="sv-SE" sz="2000" dirty="0" err="1" smtClean="0"/>
              <a:t>concepts</a:t>
            </a:r>
            <a:r>
              <a:rPr lang="sv-SE" sz="2000" dirty="0" smtClean="0"/>
              <a:t> or </a:t>
            </a:r>
            <a:r>
              <a:rPr lang="sv-SE" sz="2000" dirty="0" err="1" smtClean="0"/>
              <a:t>objects</a:t>
            </a:r>
            <a:r>
              <a:rPr lang="sv-SE" sz="2000" dirty="0" smtClean="0"/>
              <a:t> </a:t>
            </a:r>
          </a:p>
          <a:p>
            <a:pPr>
              <a:lnSpc>
                <a:spcPct val="80000"/>
              </a:lnSpc>
              <a:buFont typeface="Wingdings" pitchFamily="2" charset="2"/>
              <a:buNone/>
            </a:pPr>
            <a:endParaRPr lang="sv-SE" sz="2000" dirty="0" smtClean="0"/>
          </a:p>
          <a:p>
            <a:pPr>
              <a:lnSpc>
                <a:spcPct val="80000"/>
              </a:lnSpc>
              <a:buFont typeface="Wingdings" pitchFamily="2" charset="2"/>
              <a:buNone/>
            </a:pPr>
            <a:r>
              <a:rPr lang="sv-SE" sz="2000" dirty="0" smtClean="0"/>
              <a:t>	</a:t>
            </a:r>
            <a:r>
              <a:rPr lang="sv-SE" sz="1600" dirty="0" smtClean="0"/>
              <a:t>”</a:t>
            </a:r>
            <a:r>
              <a:rPr lang="sv-SE" sz="1600" dirty="0" err="1" smtClean="0"/>
              <a:t>if</a:t>
            </a:r>
            <a:r>
              <a:rPr lang="sv-SE" sz="1600" dirty="0" smtClean="0"/>
              <a:t> the animal is a tiger, the </a:t>
            </a:r>
            <a:r>
              <a:rPr lang="sv-SE" sz="1600" dirty="0" err="1" smtClean="0"/>
              <a:t>the</a:t>
            </a:r>
            <a:r>
              <a:rPr lang="sv-SE" sz="1600" dirty="0" smtClean="0"/>
              <a:t> animal is a </a:t>
            </a:r>
            <a:r>
              <a:rPr lang="sv-SE" sz="1600" dirty="0" err="1" smtClean="0"/>
              <a:t>cat</a:t>
            </a:r>
            <a:r>
              <a:rPr lang="sv-SE" sz="1600" dirty="0" smtClean="0"/>
              <a:t>” (expressed as a </a:t>
            </a:r>
            <a:r>
              <a:rPr lang="sv-SE" sz="1600" dirty="0" err="1" smtClean="0"/>
              <a:t>rule</a:t>
            </a:r>
            <a:r>
              <a:rPr lang="sv-SE" sz="1600" dirty="0" smtClean="0"/>
              <a:t>)</a:t>
            </a:r>
          </a:p>
          <a:p>
            <a:pPr>
              <a:lnSpc>
                <a:spcPct val="80000"/>
              </a:lnSpc>
              <a:buFont typeface="Wingdings" pitchFamily="2" charset="2"/>
              <a:buNone/>
            </a:pPr>
            <a:r>
              <a:rPr lang="sv-SE" sz="1600" dirty="0" smtClean="0"/>
              <a:t>		</a:t>
            </a:r>
          </a:p>
          <a:p>
            <a:pPr>
              <a:lnSpc>
                <a:spcPct val="80000"/>
              </a:lnSpc>
              <a:buFont typeface="Wingdings" pitchFamily="2" charset="2"/>
              <a:buNone/>
            </a:pPr>
            <a:r>
              <a:rPr lang="sv-SE" sz="1600" dirty="0" smtClean="0"/>
              <a:t>	”the </a:t>
            </a:r>
            <a:r>
              <a:rPr lang="sv-SE" sz="1600" dirty="0" err="1" smtClean="0"/>
              <a:t>fever</a:t>
            </a:r>
            <a:r>
              <a:rPr lang="sv-SE" sz="1600" dirty="0" smtClean="0"/>
              <a:t> is 41 </a:t>
            </a:r>
            <a:r>
              <a:rPr lang="sv-SE" sz="1600" dirty="0" err="1" smtClean="0"/>
              <a:t>degrees</a:t>
            </a:r>
            <a:r>
              <a:rPr lang="sv-SE" sz="1600" dirty="0" smtClean="0"/>
              <a:t>” (expressed as </a:t>
            </a:r>
            <a:r>
              <a:rPr lang="sv-SE" sz="1600" dirty="0" err="1" smtClean="0"/>
              <a:t>fact</a:t>
            </a:r>
            <a:r>
              <a:rPr lang="sv-SE" sz="1600" dirty="0" smtClean="0"/>
              <a:t>)</a:t>
            </a:r>
          </a:p>
          <a:p>
            <a:pPr>
              <a:lnSpc>
                <a:spcPct val="80000"/>
              </a:lnSpc>
              <a:buFont typeface="Wingdings" pitchFamily="2" charset="2"/>
              <a:buNone/>
            </a:pPr>
            <a:r>
              <a:rPr lang="sv-SE" sz="2000" dirty="0" smtClean="0"/>
              <a:t>	</a:t>
            </a:r>
          </a:p>
          <a:p>
            <a:pPr>
              <a:lnSpc>
                <a:spcPct val="80000"/>
              </a:lnSpc>
              <a:buFont typeface="Wingdings" pitchFamily="2" charset="2"/>
              <a:buNone/>
            </a:pPr>
            <a:r>
              <a:rPr lang="sv-SE" sz="2000" dirty="0" smtClean="0"/>
              <a:t>Expert systems mainly use </a:t>
            </a:r>
            <a:r>
              <a:rPr lang="sv-SE" sz="2000" b="1" dirty="0" smtClean="0"/>
              <a:t>declarative knowledge in the knowledge base</a:t>
            </a:r>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a:p>
            <a:pPr>
              <a:lnSpc>
                <a:spcPct val="80000"/>
              </a:lnSpc>
              <a:buFont typeface="Wingdings" pitchFamily="2" charset="2"/>
              <a:buNone/>
            </a:pPr>
            <a:endParaRPr lang="sv-SE" sz="2000" dirty="0" smtClean="0"/>
          </a:p>
        </p:txBody>
      </p:sp>
    </p:spTree>
    <p:extLst>
      <p:ext uri="{BB962C8B-B14F-4D97-AF65-F5344CB8AC3E}">
        <p14:creationId xmlns:p14="http://schemas.microsoft.com/office/powerpoint/2010/main" val="982402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D3FC0CC9-3615-4B1A-B6BD-314FC48FFCE3}" type="slidenum">
              <a:rPr lang="en-US"/>
              <a:pPr>
                <a:defRPr/>
              </a:pPr>
              <a:t>9</a:t>
            </a:fld>
            <a:endParaRPr lang="en-US"/>
          </a:p>
        </p:txBody>
      </p:sp>
      <p:sp>
        <p:nvSpPr>
          <p:cNvPr id="16387" name="Rectangle 2"/>
          <p:cNvSpPr>
            <a:spLocks noGrp="1" noChangeArrowheads="1"/>
          </p:cNvSpPr>
          <p:nvPr>
            <p:ph type="title"/>
          </p:nvPr>
        </p:nvSpPr>
        <p:spPr>
          <a:xfrm>
            <a:off x="457200" y="214313"/>
            <a:ext cx="8229600" cy="1371600"/>
          </a:xfrm>
        </p:spPr>
        <p:txBody>
          <a:bodyPr>
            <a:normAutofit/>
          </a:bodyPr>
          <a:lstStyle/>
          <a:p>
            <a:r>
              <a:rPr lang="sv-SE" sz="3600" dirty="0" err="1" smtClean="0"/>
              <a:t>Algorithm</a:t>
            </a:r>
            <a:endParaRPr lang="en-US" sz="3600" dirty="0" smtClean="0"/>
          </a:p>
        </p:txBody>
      </p:sp>
      <p:sp>
        <p:nvSpPr>
          <p:cNvPr id="16388" name="Rectangle 3"/>
          <p:cNvSpPr>
            <a:spLocks noGrp="1" noChangeArrowheads="1"/>
          </p:cNvSpPr>
          <p:nvPr>
            <p:ph type="body" idx="1"/>
          </p:nvPr>
        </p:nvSpPr>
        <p:spPr>
          <a:xfrm>
            <a:off x="457200" y="1500188"/>
            <a:ext cx="8229600" cy="3886200"/>
          </a:xfrm>
        </p:spPr>
        <p:txBody>
          <a:bodyPr/>
          <a:lstStyle/>
          <a:p>
            <a:pPr>
              <a:lnSpc>
                <a:spcPct val="80000"/>
              </a:lnSpc>
              <a:buFont typeface="Wingdings" pitchFamily="2" charset="2"/>
              <a:buNone/>
            </a:pPr>
            <a:r>
              <a:rPr lang="sv-SE" sz="2000" b="1" smtClean="0"/>
              <a:t>Algorithm </a:t>
            </a:r>
            <a:r>
              <a:rPr lang="sv-SE" sz="2000" smtClean="0"/>
              <a:t>is a method for solving a problem based on list of well-defined step-by-step instructions. </a:t>
            </a:r>
          </a:p>
          <a:p>
            <a:pPr>
              <a:lnSpc>
                <a:spcPct val="80000"/>
              </a:lnSpc>
              <a:buFont typeface="Wingdings" pitchFamily="2" charset="2"/>
              <a:buNone/>
            </a:pPr>
            <a:endParaRPr lang="sv-SE" sz="2000" smtClean="0"/>
          </a:p>
          <a:p>
            <a:pPr>
              <a:lnSpc>
                <a:spcPct val="80000"/>
              </a:lnSpc>
              <a:buFont typeface="Wingdings" pitchFamily="2" charset="2"/>
              <a:buNone/>
            </a:pPr>
            <a:r>
              <a:rPr lang="sv-SE" sz="2000" smtClean="0"/>
              <a:t>Most conventional operational systems use algorithmic methods for problem solving </a:t>
            </a:r>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a:p>
            <a:pPr>
              <a:lnSpc>
                <a:spcPct val="80000"/>
              </a:lnSpc>
              <a:buFont typeface="Wingdings" pitchFamily="2" charset="2"/>
              <a:buNone/>
            </a:pPr>
            <a:endParaRPr lang="sv-SE" sz="2000" smtClean="0"/>
          </a:p>
        </p:txBody>
      </p:sp>
    </p:spTree>
    <p:extLst>
      <p:ext uri="{BB962C8B-B14F-4D97-AF65-F5344CB8AC3E}">
        <p14:creationId xmlns:p14="http://schemas.microsoft.com/office/powerpoint/2010/main" val="3180369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6521</TotalTime>
  <Words>1429</Words>
  <Application>Microsoft Office PowerPoint</Application>
  <PresentationFormat>On-screen Show (4:3)</PresentationFormat>
  <Paragraphs>275</Paragraphs>
  <Slides>22</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Arial Black</vt:lpstr>
      <vt:lpstr>Calibri</vt:lpstr>
      <vt:lpstr>Wingdings</vt:lpstr>
      <vt:lpstr>Office Theme</vt:lpstr>
      <vt:lpstr>KM: Knowledge management system</vt:lpstr>
      <vt:lpstr>Knowledge Management Systems</vt:lpstr>
      <vt:lpstr>PowerPoint Presentation</vt:lpstr>
      <vt:lpstr>Expert system  </vt:lpstr>
      <vt:lpstr>Expert system</vt:lpstr>
      <vt:lpstr>Expert system – example</vt:lpstr>
      <vt:lpstr>Inference</vt:lpstr>
      <vt:lpstr>Procedurial vs declarative knowledge</vt:lpstr>
      <vt:lpstr>Algorithm</vt:lpstr>
      <vt:lpstr>Heuristic</vt:lpstr>
      <vt:lpstr>Example of heuristics (heuristic rules)</vt:lpstr>
      <vt:lpstr>Differences between expert systems and most other information systems</vt:lpstr>
      <vt:lpstr>PowerPoint Presentation</vt:lpstr>
      <vt:lpstr>Collaboration system</vt:lpstr>
      <vt:lpstr>What is a Collaboration System?</vt:lpstr>
      <vt:lpstr>Central functions - Communication</vt:lpstr>
      <vt:lpstr>Central functions – Content Management</vt:lpstr>
      <vt:lpstr>Central function – Workflow</vt:lpstr>
      <vt:lpstr>Social media</vt:lpstr>
      <vt:lpstr>Social media</vt:lpstr>
      <vt:lpstr>Knowledge Management System</vt:lpstr>
      <vt:lpstr>DSS and KMS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islabb</dc:creator>
  <cp:lastModifiedBy>Erik</cp:lastModifiedBy>
  <cp:revision>172</cp:revision>
  <dcterms:created xsi:type="dcterms:W3CDTF">2014-02-07T20:46:45Z</dcterms:created>
  <dcterms:modified xsi:type="dcterms:W3CDTF">2015-10-19T09:18:46Z</dcterms:modified>
</cp:coreProperties>
</file>