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1" r:id="rId3"/>
    <p:sldId id="303" r:id="rId4"/>
    <p:sldId id="287" r:id="rId5"/>
    <p:sldId id="291" r:id="rId6"/>
    <p:sldId id="292" r:id="rId7"/>
    <p:sldId id="296" r:id="rId8"/>
    <p:sldId id="297" r:id="rId9"/>
    <p:sldId id="295" r:id="rId10"/>
    <p:sldId id="305" r:id="rId11"/>
    <p:sldId id="304" r:id="rId12"/>
    <p:sldId id="298" r:id="rId13"/>
    <p:sldId id="299" r:id="rId14"/>
    <p:sldId id="306" r:id="rId15"/>
    <p:sldId id="300" r:id="rId16"/>
  </p:sldIdLst>
  <p:sldSz cx="9144000" cy="5143500" type="screen16x9"/>
  <p:notesSz cx="9144000" cy="51435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30" y="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FF2B0-1E0E-4416-BD84-9146257CDE86}" type="datetimeFigureOut">
              <a:rPr lang="sv-SE" smtClean="0"/>
              <a:t>2019-09-26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56F92-0E9E-4883-A2F6-FA606CFD170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9054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002E5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002E5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002E5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002E5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883652" y="216408"/>
            <a:ext cx="981455" cy="8168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50747" y="1620011"/>
            <a:ext cx="6842505" cy="13722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002E5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4819" y="1335664"/>
            <a:ext cx="8014360" cy="30759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002E5F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564819" y="1335664"/>
            <a:ext cx="8014360" cy="1210454"/>
          </a:xfrm>
          <a:prstGeom prst="rect">
            <a:avLst/>
          </a:prstGeom>
        </p:spPr>
        <p:txBody>
          <a:bodyPr vert="horz" wrap="square" lIns="0" tIns="284347" rIns="0" bIns="0" rtlCol="0">
            <a:spAutoFit/>
          </a:bodyPr>
          <a:lstStyle/>
          <a:p>
            <a:pPr marL="719455" marR="5080">
              <a:lnSpc>
                <a:spcPct val="100000"/>
              </a:lnSpc>
            </a:pPr>
            <a:r>
              <a:rPr sz="3000" b="1" i="1" spc="-5" dirty="0">
                <a:latin typeface="Verdana-BoldItalic"/>
                <a:cs typeface="Verdana-BoldItalic"/>
              </a:rPr>
              <a:t>Presentation: </a:t>
            </a:r>
            <a:r>
              <a:rPr lang="sv-SE" sz="3000" spc="-5" dirty="0" smtClean="0"/>
              <a:t>The </a:t>
            </a:r>
            <a:r>
              <a:rPr lang="sv-SE" sz="3000" spc="-5" dirty="0" err="1" smtClean="0"/>
              <a:t>Knowledge</a:t>
            </a:r>
            <a:r>
              <a:rPr lang="sv-SE" sz="3000" spc="-5" dirty="0" smtClean="0"/>
              <a:t> Management </a:t>
            </a:r>
            <a:r>
              <a:rPr lang="sv-SE" sz="3000" spc="-5" dirty="0" err="1" smtClean="0"/>
              <a:t>Strategy</a:t>
            </a:r>
            <a:endParaRPr sz="3000" dirty="0">
              <a:latin typeface="Verdana-BoldItalic"/>
              <a:cs typeface="Verdana-BoldItal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91208" y="3368294"/>
            <a:ext cx="3418204" cy="7378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002E5F"/>
                </a:solidFill>
                <a:latin typeface="Verdana"/>
                <a:cs typeface="Verdana"/>
              </a:rPr>
              <a:t>Erik</a:t>
            </a:r>
            <a:r>
              <a:rPr sz="2000" spc="-90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002E5F"/>
                </a:solidFill>
                <a:latin typeface="Verdana"/>
                <a:cs typeface="Verdana"/>
              </a:rPr>
              <a:t>Perjons</a:t>
            </a:r>
            <a:endParaRPr sz="2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2000" spc="-75" dirty="0">
                <a:solidFill>
                  <a:srgbClr val="002E5F"/>
                </a:solidFill>
                <a:latin typeface="Verdana"/>
                <a:cs typeface="Verdana"/>
              </a:rPr>
              <a:t>DSV, </a:t>
            </a:r>
            <a:r>
              <a:rPr sz="2000" dirty="0">
                <a:solidFill>
                  <a:srgbClr val="002E5F"/>
                </a:solidFill>
                <a:latin typeface="Verdana"/>
                <a:cs typeface="Verdana"/>
              </a:rPr>
              <a:t>Stockholm</a:t>
            </a:r>
            <a:r>
              <a:rPr sz="2000" spc="-4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sz="2000" spc="-5" dirty="0">
                <a:solidFill>
                  <a:srgbClr val="002E5F"/>
                </a:solidFill>
                <a:latin typeface="Verdana"/>
                <a:cs typeface="Verdana"/>
              </a:rPr>
              <a:t>University</a:t>
            </a:r>
            <a:endParaRPr sz="2000">
              <a:latin typeface="Verdana"/>
              <a:cs typeface="Verdana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50"/>
    </mc:Choice>
    <mc:Fallback xmlns="">
      <p:transition spd="slow" advTm="47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/>
              <a:t>Step 2. </a:t>
            </a:r>
            <a:r>
              <a:rPr lang="sv-SE" sz="2400" b="1" spc="-5" dirty="0" err="1"/>
              <a:t>Carry</a:t>
            </a:r>
            <a:r>
              <a:rPr lang="sv-SE" sz="2400" b="1" spc="-5" dirty="0"/>
              <a:t> </a:t>
            </a:r>
            <a:r>
              <a:rPr lang="sv-SE" sz="2400" b="1" spc="-5" dirty="0" err="1"/>
              <a:t>out</a:t>
            </a:r>
            <a:r>
              <a:rPr lang="sv-SE" sz="2400" b="1" spc="-5" dirty="0"/>
              <a:t> a </a:t>
            </a:r>
            <a:r>
              <a:rPr lang="sv-SE" sz="2400" b="1" spc="-5" dirty="0" err="1"/>
              <a:t>comprehensive</a:t>
            </a:r>
            <a:r>
              <a:rPr lang="sv-SE" sz="2400" b="1" spc="-5" dirty="0"/>
              <a:t> </a:t>
            </a:r>
            <a:r>
              <a:rPr lang="sv-SE" sz="2400" b="1" spc="-5" dirty="0" err="1"/>
              <a:t>needs</a:t>
            </a:r>
            <a:r>
              <a:rPr lang="sv-SE" sz="2400" b="1" spc="-5" dirty="0"/>
              <a:t> </a:t>
            </a:r>
            <a:r>
              <a:rPr lang="sv-SE" sz="2400" b="1" spc="-5" dirty="0" err="1" smtClean="0"/>
              <a:t>analysis</a:t>
            </a:r>
            <a:r>
              <a:rPr lang="sv-SE" sz="2400" b="1" spc="-5" dirty="0"/>
              <a:t> </a:t>
            </a:r>
            <a:r>
              <a:rPr lang="sv-SE" sz="2400" b="1" spc="-5" dirty="0" smtClean="0"/>
              <a:t>2(3</a:t>
            </a:r>
            <a:r>
              <a:rPr lang="sv-SE" sz="2400" b="1" spc="-5" dirty="0"/>
              <a:t>)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0915" y="1504950"/>
            <a:ext cx="6517005" cy="3593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analysis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can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identify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following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issues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:</a:t>
            </a: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… (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continuation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from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previous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slide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)</a:t>
            </a: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Difficulty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to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find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key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corporate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information</a:t>
            </a: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Ineffective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dissimination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corporate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news</a:t>
            </a:r>
            <a:endParaRPr lang="sv-SE" sz="1200" spc="-5" dirty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Relience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on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rumour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gossip</a:t>
            </a:r>
            <a:endParaRPr lang="sv-SE" sz="1200" spc="-5" dirty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Lack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sharing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between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business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units</a:t>
            </a:r>
            <a:endParaRPr lang="sv-SE" sz="1200" spc="-5" dirty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Difficulties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in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determining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dissiminating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best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practices</a:t>
            </a:r>
            <a:endParaRPr lang="sv-SE" sz="1200" spc="-5" dirty="0">
              <a:solidFill>
                <a:srgbClr val="002E5F"/>
              </a:solidFill>
              <a:latin typeface="Verdana"/>
              <a:cs typeface="Verdana"/>
            </a:endParaRPr>
          </a:p>
          <a:p>
            <a:pPr marL="641350" marR="5080" lvl="1" indent="-171450">
              <a:lnSpc>
                <a:spcPct val="172600"/>
              </a:lnSpc>
              <a:spcBef>
                <a:spcPts val="340"/>
              </a:spcBef>
              <a:buSzPct val="92857"/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… (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more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needs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issues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,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see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next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page)</a:t>
            </a:r>
          </a:p>
          <a:p>
            <a:pPr marL="641350" marR="5080" lvl="1" indent="-171450">
              <a:lnSpc>
                <a:spcPct val="172600"/>
              </a:lnSpc>
              <a:spcBef>
                <a:spcPts val="340"/>
              </a:spcBef>
              <a:buSzPct val="92857"/>
              <a:buFont typeface="Arial" panose="020B0604020202020204" pitchFamily="34" charset="0"/>
              <a:buChar char="•"/>
              <a:tabLst>
                <a:tab pos="354965" algn="l"/>
                <a:tab pos="355600" algn="l"/>
              </a:tabLst>
            </a:pPr>
            <a:endParaRPr lang="sv-SE" sz="1200" spc="-5" dirty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endParaRPr lang="sv-SE" sz="1200" spc="-5" dirty="0" smtClean="0">
              <a:solidFill>
                <a:srgbClr val="002E5F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52800" y="4629150"/>
            <a:ext cx="54864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1000" spc="-55" dirty="0" smtClean="0">
                <a:solidFill>
                  <a:srgbClr val="002E5F"/>
                </a:solidFill>
                <a:latin typeface="+mj-lt"/>
                <a:cs typeface="Arial"/>
              </a:rPr>
              <a:t>(Robertson</a:t>
            </a:r>
            <a:r>
              <a:rPr lang="en-US" sz="1000" spc="-55" dirty="0">
                <a:solidFill>
                  <a:srgbClr val="002E5F"/>
                </a:solidFill>
                <a:latin typeface="+mj-lt"/>
                <a:cs typeface="Arial"/>
              </a:rPr>
              <a:t>, J. (2004). Developing a knowledge management strategy. KM Column: Step Two Designs Pty Ltd</a:t>
            </a:r>
            <a:r>
              <a:rPr lang="en-US" sz="1000" spc="-55" dirty="0" smtClean="0">
                <a:solidFill>
                  <a:srgbClr val="002E5F"/>
                </a:solidFill>
                <a:latin typeface="+mj-lt"/>
                <a:cs typeface="Arial"/>
              </a:rPr>
              <a:t>.)</a:t>
            </a:r>
            <a:endParaRPr sz="1000" dirty="0">
              <a:latin typeface="Arial"/>
              <a:cs typeface="Arial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1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97"/>
    </mc:Choice>
    <mc:Fallback xmlns="">
      <p:transition spd="slow" advTm="14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/>
              <a:t>Step 2. </a:t>
            </a:r>
            <a:r>
              <a:rPr lang="sv-SE" sz="2400" b="1" spc="-5" dirty="0" err="1"/>
              <a:t>Carry</a:t>
            </a:r>
            <a:r>
              <a:rPr lang="sv-SE" sz="2400" b="1" spc="-5" dirty="0"/>
              <a:t> </a:t>
            </a:r>
            <a:r>
              <a:rPr lang="sv-SE" sz="2400" b="1" spc="-5" dirty="0" err="1"/>
              <a:t>out</a:t>
            </a:r>
            <a:r>
              <a:rPr lang="sv-SE" sz="2400" b="1" spc="-5" dirty="0"/>
              <a:t> a </a:t>
            </a:r>
            <a:r>
              <a:rPr lang="sv-SE" sz="2400" b="1" spc="-5" dirty="0" err="1"/>
              <a:t>comprehensive</a:t>
            </a:r>
            <a:r>
              <a:rPr lang="sv-SE" sz="2400" b="1" spc="-5" dirty="0"/>
              <a:t> </a:t>
            </a:r>
            <a:r>
              <a:rPr lang="sv-SE" sz="2400" b="1" spc="-5" dirty="0" err="1"/>
              <a:t>needs</a:t>
            </a:r>
            <a:r>
              <a:rPr lang="sv-SE" sz="2400" b="1" spc="-5" dirty="0"/>
              <a:t> </a:t>
            </a:r>
            <a:r>
              <a:rPr lang="sv-SE" sz="2400" b="1" spc="-5" dirty="0" err="1" smtClean="0"/>
              <a:t>analysis</a:t>
            </a:r>
            <a:r>
              <a:rPr lang="sv-SE" sz="2400" b="1" spc="-5" dirty="0"/>
              <a:t> </a:t>
            </a:r>
            <a:r>
              <a:rPr lang="sv-SE" sz="2400" b="1" spc="-5" dirty="0" smtClean="0"/>
              <a:t>3(3</a:t>
            </a:r>
            <a:r>
              <a:rPr lang="sv-SE" sz="2400" b="1" spc="-5" dirty="0"/>
              <a:t>)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0915" y="1504950"/>
            <a:ext cx="6517005" cy="21623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analysis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can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identify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following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issues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:</a:t>
            </a: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… (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continuation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from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previous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slide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)</a:t>
            </a: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Inconsistencies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in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advice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given by call center and front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line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staff</a:t>
            </a:r>
            <a:endParaRPr lang="sv-SE" sz="12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Cultural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barriers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beteen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head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office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and regional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staff</a:t>
            </a:r>
            <a:endParaRPr lang="sv-SE" sz="12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Duplication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efforts</a:t>
            </a:r>
            <a:endParaRPr lang="sv-SE" sz="12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endParaRPr lang="sv-SE" sz="1200" spc="-5" dirty="0" smtClean="0">
              <a:solidFill>
                <a:srgbClr val="002E5F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52800" y="4629150"/>
            <a:ext cx="54864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1000" spc="-55" dirty="0" smtClean="0">
                <a:solidFill>
                  <a:srgbClr val="002E5F"/>
                </a:solidFill>
                <a:latin typeface="+mj-lt"/>
                <a:cs typeface="Arial"/>
              </a:rPr>
              <a:t>(Robertson</a:t>
            </a:r>
            <a:r>
              <a:rPr lang="en-US" sz="1000" spc="-55" dirty="0">
                <a:solidFill>
                  <a:srgbClr val="002E5F"/>
                </a:solidFill>
                <a:latin typeface="+mj-lt"/>
                <a:cs typeface="Arial"/>
              </a:rPr>
              <a:t>, J. (2004). Developing a knowledge management strategy. KM Column: Step Two Designs Pty Ltd</a:t>
            </a:r>
            <a:r>
              <a:rPr lang="en-US" sz="1000" spc="-55" dirty="0" smtClean="0">
                <a:solidFill>
                  <a:srgbClr val="002E5F"/>
                </a:solidFill>
                <a:latin typeface="+mj-lt"/>
                <a:cs typeface="Arial"/>
              </a:rPr>
              <a:t>.)</a:t>
            </a:r>
            <a:endParaRPr sz="1000" dirty="0">
              <a:latin typeface="Arial"/>
              <a:cs typeface="Arial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3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1"/>
    </mc:Choice>
    <mc:Fallback xmlns="">
      <p:transition spd="slow" advTm="8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/>
              <a:t>Step 3. </a:t>
            </a:r>
            <a:r>
              <a:rPr lang="sv-SE" sz="2400" b="1" spc="-5" dirty="0" err="1"/>
              <a:t>Determin</a:t>
            </a:r>
            <a:r>
              <a:rPr lang="sv-SE" sz="2400" b="1" spc="-5" dirty="0"/>
              <a:t> the overall business </a:t>
            </a:r>
            <a:r>
              <a:rPr lang="sv-SE" sz="2400" b="1" spc="-5" dirty="0" err="1"/>
              <a:t>strategy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6780" y="1504950"/>
            <a:ext cx="6481140" cy="29610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The business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strategic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focus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that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will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guide the KM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strategy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can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be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found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by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using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following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sources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(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examples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from Robertson (2004)):</a:t>
            </a:r>
            <a:endParaRPr lang="sv-SE" sz="14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Senior management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involvement</a:t>
            </a:r>
            <a:endParaRPr lang="sv-SE" sz="12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Organizaional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strategy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documents</a:t>
            </a:r>
            <a:endParaRPr lang="sv-SE" sz="12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External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market research</a:t>
            </a: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Industry best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practices</a:t>
            </a:r>
            <a:endParaRPr lang="sv-SE" sz="12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endParaRPr lang="sv-SE" sz="1400" spc="-5" dirty="0" smtClean="0">
              <a:solidFill>
                <a:srgbClr val="002E5F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52800" y="4629150"/>
            <a:ext cx="54864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1000" spc="-55" dirty="0" smtClean="0">
                <a:solidFill>
                  <a:srgbClr val="002E5F"/>
                </a:solidFill>
                <a:latin typeface="+mj-lt"/>
                <a:cs typeface="Arial"/>
              </a:rPr>
              <a:t>(Robertson</a:t>
            </a:r>
            <a:r>
              <a:rPr lang="en-US" sz="1000" spc="-55" dirty="0">
                <a:solidFill>
                  <a:srgbClr val="002E5F"/>
                </a:solidFill>
                <a:latin typeface="+mj-lt"/>
                <a:cs typeface="Arial"/>
              </a:rPr>
              <a:t>, J. (2004). Developing a knowledge management strategy. KM Column: Step Two Designs Pty Ltd</a:t>
            </a:r>
            <a:r>
              <a:rPr lang="en-US" sz="1000" spc="-55" dirty="0" smtClean="0">
                <a:solidFill>
                  <a:srgbClr val="002E5F"/>
                </a:solidFill>
                <a:latin typeface="+mj-lt"/>
                <a:cs typeface="Arial"/>
              </a:rPr>
              <a:t>.)</a:t>
            </a:r>
            <a:endParaRPr sz="1000" dirty="0">
              <a:latin typeface="Arial"/>
              <a:cs typeface="Arial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0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12"/>
    </mc:Choice>
    <mc:Fallback xmlns="">
      <p:transition spd="slow" advTm="70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/>
              <a:t>Step 4. </a:t>
            </a:r>
            <a:r>
              <a:rPr lang="sv-SE" sz="2400" b="1" spc="-5" dirty="0" err="1"/>
              <a:t>Develop</a:t>
            </a:r>
            <a:r>
              <a:rPr lang="sv-SE" sz="2400" b="1" spc="-5" dirty="0"/>
              <a:t> </a:t>
            </a:r>
            <a:r>
              <a:rPr lang="sv-SE" sz="2400" b="1" spc="-5" dirty="0" err="1"/>
              <a:t>recommendations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2000" y="1200150"/>
            <a:ext cx="7315200" cy="19405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analysis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and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strategic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input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can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identify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number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findings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that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can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lead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recommendations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. Robertson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does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not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suggest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any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recommentations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.</a:t>
            </a: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endParaRPr lang="sv-SE" sz="14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endParaRPr lang="sv-SE" sz="1400" spc="-5" dirty="0" smtClean="0">
              <a:solidFill>
                <a:srgbClr val="002E5F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 rot="16200000">
            <a:off x="6172944" y="2289066"/>
            <a:ext cx="54864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1000" spc="-55" dirty="0" smtClean="0">
                <a:solidFill>
                  <a:srgbClr val="002E5F"/>
                </a:solidFill>
                <a:latin typeface="+mj-lt"/>
                <a:cs typeface="Arial"/>
              </a:rPr>
              <a:t>(Robertson</a:t>
            </a:r>
            <a:r>
              <a:rPr lang="en-US" sz="1000" spc="-55" dirty="0">
                <a:solidFill>
                  <a:srgbClr val="002E5F"/>
                </a:solidFill>
                <a:latin typeface="+mj-lt"/>
                <a:cs typeface="Arial"/>
              </a:rPr>
              <a:t>, J. (2004). Developing a knowledge management strategy. KM Column: Step Two Designs Pty Ltd</a:t>
            </a:r>
            <a:r>
              <a:rPr lang="en-US" sz="1000" spc="-55" dirty="0" smtClean="0">
                <a:solidFill>
                  <a:srgbClr val="002E5F"/>
                </a:solidFill>
                <a:latin typeface="+mj-lt"/>
                <a:cs typeface="Arial"/>
              </a:rPr>
              <a:t>.)</a:t>
            </a:r>
            <a:endParaRPr sz="1000" dirty="0">
              <a:latin typeface="Arial"/>
              <a:cs typeface="Arial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33"/>
    </mc:Choice>
    <mc:Fallback xmlns="">
      <p:transition spd="slow" advTm="37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/>
              <a:t>Step 5. </a:t>
            </a:r>
            <a:r>
              <a:rPr lang="sv-SE" sz="2400" b="1" spc="-5" dirty="0" err="1"/>
              <a:t>Implement</a:t>
            </a:r>
            <a:r>
              <a:rPr lang="sv-SE" sz="2400" b="1" spc="-5" dirty="0"/>
              <a:t> a </a:t>
            </a:r>
            <a:r>
              <a:rPr lang="sv-SE" sz="2400" b="1" spc="-5" dirty="0" err="1"/>
              <a:t>number</a:t>
            </a:r>
            <a:r>
              <a:rPr lang="sv-SE" sz="2400" b="1" spc="-5" dirty="0"/>
              <a:t> </a:t>
            </a:r>
            <a:r>
              <a:rPr lang="sv-SE" sz="2400" b="1" spc="-5" dirty="0" err="1"/>
              <a:t>of</a:t>
            </a:r>
            <a:r>
              <a:rPr lang="sv-SE" sz="2400" b="1" spc="-5" dirty="0"/>
              <a:t> </a:t>
            </a:r>
            <a:r>
              <a:rPr lang="sv-SE" sz="2400" b="1" spc="-5" dirty="0" err="1"/>
              <a:t>strategic</a:t>
            </a:r>
            <a:r>
              <a:rPr lang="sv-SE" sz="2400" b="1" spc="-5" dirty="0"/>
              <a:t> and </a:t>
            </a:r>
            <a:r>
              <a:rPr lang="sv-SE" sz="2400" b="1" spc="-5" dirty="0" err="1"/>
              <a:t>tactical</a:t>
            </a:r>
            <a:r>
              <a:rPr lang="sv-SE" sz="2400" b="1" spc="-5" dirty="0"/>
              <a:t> </a:t>
            </a:r>
            <a:r>
              <a:rPr lang="sv-SE" sz="2400" b="1" spc="-5" dirty="0" err="1" smtClean="0"/>
              <a:t>initiatives</a:t>
            </a:r>
            <a:r>
              <a:rPr lang="sv-SE" sz="2400" b="1" spc="-5" dirty="0" smtClean="0"/>
              <a:t> 1(2)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6780" y="1504950"/>
            <a:ext cx="7094220" cy="4073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Robertson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provide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examples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>
                <a:solidFill>
                  <a:srgbClr val="002E5F"/>
                </a:solidFill>
                <a:latin typeface="Verdana"/>
                <a:cs typeface="Verdana"/>
              </a:rPr>
              <a:t>strategic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400" spc="-5" dirty="0" err="1">
                <a:solidFill>
                  <a:srgbClr val="002E5F"/>
                </a:solidFill>
                <a:latin typeface="Verdana"/>
                <a:cs typeface="Verdana"/>
              </a:rPr>
              <a:t>tactical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initiatives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(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examples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from 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Robertson (2004)): </a:t>
            </a: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Improving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corporate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intranet</a:t>
            </a:r>
            <a:endParaRPr lang="sv-SE" sz="1200" spc="-5" dirty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Implementing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coaching and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mentoring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programs</a:t>
            </a: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Improving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document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and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records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management</a:t>
            </a: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Facilitating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skills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transfers from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retiring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staff</a:t>
            </a:r>
            <a:endParaRPr lang="sv-SE" sz="12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Capturing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staff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in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documented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form</a:t>
            </a: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… (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more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initiatives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,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see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next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page)</a:t>
            </a: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endParaRPr lang="sv-SE" sz="12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endParaRPr lang="sv-SE" sz="14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endParaRPr lang="sv-SE" sz="1400" spc="-5" dirty="0" smtClean="0">
              <a:solidFill>
                <a:srgbClr val="002E5F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24200" y="4857750"/>
            <a:ext cx="54864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1000" spc="-55" dirty="0" smtClean="0">
                <a:solidFill>
                  <a:srgbClr val="002E5F"/>
                </a:solidFill>
                <a:latin typeface="+mj-lt"/>
                <a:cs typeface="Arial"/>
              </a:rPr>
              <a:t>(Robertson</a:t>
            </a:r>
            <a:r>
              <a:rPr lang="en-US" sz="1000" spc="-55" dirty="0">
                <a:solidFill>
                  <a:srgbClr val="002E5F"/>
                </a:solidFill>
                <a:latin typeface="+mj-lt"/>
                <a:cs typeface="Arial"/>
              </a:rPr>
              <a:t>, J. (2004). Developing a knowledge management strategy. KM Column: Step Two Designs Pty Ltd</a:t>
            </a:r>
            <a:r>
              <a:rPr lang="en-US" sz="1000" spc="-55" dirty="0" smtClean="0">
                <a:solidFill>
                  <a:srgbClr val="002E5F"/>
                </a:solidFill>
                <a:latin typeface="+mj-lt"/>
                <a:cs typeface="Arial"/>
              </a:rPr>
              <a:t>.)</a:t>
            </a:r>
            <a:endParaRPr sz="1000" dirty="0">
              <a:latin typeface="Arial"/>
              <a:cs typeface="Arial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38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74"/>
    </mc:Choice>
    <mc:Fallback xmlns="">
      <p:transition spd="slow" advTm="37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/>
              <a:t>Step 5. </a:t>
            </a:r>
            <a:r>
              <a:rPr lang="sv-SE" sz="2400" b="1" spc="-5" dirty="0" err="1"/>
              <a:t>Implement</a:t>
            </a:r>
            <a:r>
              <a:rPr lang="sv-SE" sz="2400" b="1" spc="-5" dirty="0"/>
              <a:t> a </a:t>
            </a:r>
            <a:r>
              <a:rPr lang="sv-SE" sz="2400" b="1" spc="-5" dirty="0" err="1"/>
              <a:t>number</a:t>
            </a:r>
            <a:r>
              <a:rPr lang="sv-SE" sz="2400" b="1" spc="-5" dirty="0"/>
              <a:t> </a:t>
            </a:r>
            <a:r>
              <a:rPr lang="sv-SE" sz="2400" b="1" spc="-5" dirty="0" err="1"/>
              <a:t>of</a:t>
            </a:r>
            <a:r>
              <a:rPr lang="sv-SE" sz="2400" b="1" spc="-5" dirty="0"/>
              <a:t> </a:t>
            </a:r>
            <a:r>
              <a:rPr lang="sv-SE" sz="2400" b="1" spc="-5" dirty="0" err="1"/>
              <a:t>strategic</a:t>
            </a:r>
            <a:r>
              <a:rPr lang="sv-SE" sz="2400" b="1" spc="-5" dirty="0"/>
              <a:t> and </a:t>
            </a:r>
            <a:r>
              <a:rPr lang="sv-SE" sz="2400" b="1" spc="-5" dirty="0" err="1"/>
              <a:t>tactical</a:t>
            </a:r>
            <a:r>
              <a:rPr lang="sv-SE" sz="2400" b="1" spc="-5" dirty="0"/>
              <a:t> </a:t>
            </a:r>
            <a:r>
              <a:rPr lang="sv-SE" sz="2400" b="1" spc="-5" dirty="0" err="1" smtClean="0"/>
              <a:t>initiatives</a:t>
            </a:r>
            <a:r>
              <a:rPr lang="sv-SE" sz="2400" b="1" spc="-5" dirty="0"/>
              <a:t> </a:t>
            </a:r>
            <a:r>
              <a:rPr lang="sv-SE" sz="2400" b="1" spc="-5" dirty="0" smtClean="0"/>
              <a:t>2(2</a:t>
            </a:r>
            <a:r>
              <a:rPr lang="sv-SE" sz="2400" b="1" spc="-5" dirty="0"/>
              <a:t>)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6780" y="1504950"/>
            <a:ext cx="7094220" cy="4073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Robertson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provide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examples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>
                <a:solidFill>
                  <a:srgbClr val="002E5F"/>
                </a:solidFill>
                <a:latin typeface="Verdana"/>
                <a:cs typeface="Verdana"/>
              </a:rPr>
              <a:t>strategic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400" spc="-5" dirty="0" err="1">
                <a:solidFill>
                  <a:srgbClr val="002E5F"/>
                </a:solidFill>
                <a:latin typeface="Verdana"/>
                <a:cs typeface="Verdana"/>
              </a:rPr>
              <a:t>tactical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initiatives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(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examples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from 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Robertson (2004)): </a:t>
            </a: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… (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continuation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from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previous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slide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)</a:t>
            </a: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Improving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policies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procedures</a:t>
            </a:r>
            <a:endParaRPr lang="sv-SE" sz="1200" spc="-5" dirty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Implementing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new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learning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approaches</a:t>
            </a:r>
            <a:endParaRPr lang="sv-SE" sz="1200" spc="-5" dirty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Enhancing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corporate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staff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directory</a:t>
            </a: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Implemeting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team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collaboration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tool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pröcesses</a:t>
            </a:r>
            <a:endParaRPr lang="sv-SE" sz="1200" spc="-5" dirty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Establish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after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-action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review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processes</a:t>
            </a:r>
            <a:endParaRPr lang="sv-SE" sz="1200" spc="-5" dirty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Formalising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role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knowledge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brokers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within</a:t>
            </a:r>
            <a:r>
              <a:rPr lang="sv-SE" sz="1200" spc="-5" dirty="0">
                <a:solidFill>
                  <a:srgbClr val="002E5F"/>
                </a:solidFill>
                <a:latin typeface="Verdana"/>
                <a:cs typeface="Verdana"/>
              </a:rPr>
              <a:t> the organisation</a:t>
            </a: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endParaRPr lang="sv-SE" sz="14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endParaRPr lang="sv-SE" sz="1400" spc="-5" dirty="0" smtClean="0">
              <a:solidFill>
                <a:srgbClr val="002E5F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24200" y="4857750"/>
            <a:ext cx="54864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1000" spc="-55" dirty="0" smtClean="0">
                <a:solidFill>
                  <a:srgbClr val="002E5F"/>
                </a:solidFill>
                <a:latin typeface="+mj-lt"/>
                <a:cs typeface="Arial"/>
              </a:rPr>
              <a:t>(Robertson</a:t>
            </a:r>
            <a:r>
              <a:rPr lang="en-US" sz="1000" spc="-55" dirty="0">
                <a:solidFill>
                  <a:srgbClr val="002E5F"/>
                </a:solidFill>
                <a:latin typeface="+mj-lt"/>
                <a:cs typeface="Arial"/>
              </a:rPr>
              <a:t>, J. (2004). Developing a knowledge management strategy. KM Column: Step Two Designs Pty Ltd</a:t>
            </a:r>
            <a:r>
              <a:rPr lang="en-US" sz="1000" spc="-55" dirty="0" smtClean="0">
                <a:solidFill>
                  <a:srgbClr val="002E5F"/>
                </a:solidFill>
                <a:latin typeface="+mj-lt"/>
                <a:cs typeface="Arial"/>
              </a:rPr>
              <a:t>.)</a:t>
            </a:r>
            <a:endParaRPr sz="1000" dirty="0">
              <a:latin typeface="Arial"/>
              <a:cs typeface="Arial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4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36"/>
    </mc:Choice>
    <mc:Fallback xmlns="">
      <p:transition spd="slow" advTm="18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 err="1" smtClean="0">
                <a:latin typeface="Verdana"/>
                <a:cs typeface="Verdana"/>
              </a:rPr>
              <a:t>Robertson’s</a:t>
            </a:r>
            <a:r>
              <a:rPr lang="sv-SE" sz="2400" b="1" spc="-5" dirty="0" smtClean="0">
                <a:latin typeface="Verdana"/>
                <a:cs typeface="Verdana"/>
              </a:rPr>
              <a:t> approach for </a:t>
            </a:r>
            <a:r>
              <a:rPr lang="sv-SE" sz="2400" b="1" spc="-5" dirty="0" err="1" smtClean="0">
                <a:latin typeface="Verdana"/>
                <a:cs typeface="Verdana"/>
              </a:rPr>
              <a:t>developing</a:t>
            </a:r>
            <a:r>
              <a:rPr lang="sv-SE" sz="2400" b="1" spc="-5" dirty="0" smtClean="0">
                <a:latin typeface="Verdana"/>
                <a:cs typeface="Verdana"/>
              </a:rPr>
              <a:t> a KM </a:t>
            </a:r>
            <a:r>
              <a:rPr lang="sv-SE" sz="2400" b="1" spc="-5" dirty="0" err="1" smtClean="0">
                <a:latin typeface="Verdana"/>
                <a:cs typeface="Verdana"/>
              </a:rPr>
              <a:t>strategy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0915" y="1504950"/>
            <a:ext cx="6517005" cy="26860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Robertson presents an 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approach for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developing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a KM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strategy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that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rather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practical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oriented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and not so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theoretical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The approach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does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not focus on a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number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high-level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goals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.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Instead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the approach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aims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to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develop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a KM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strategy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addressing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real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needs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issues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in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organizations</a:t>
            </a:r>
            <a:endParaRPr lang="sv-SE" sz="1400" b="1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Moreover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the 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approach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also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provides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a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framework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(in form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a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method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) to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address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these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needs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issues</a:t>
            </a:r>
            <a:endParaRPr sz="1400" b="1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52800" y="4629150"/>
            <a:ext cx="54864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1000" spc="-55" dirty="0" smtClean="0">
                <a:solidFill>
                  <a:srgbClr val="002E5F"/>
                </a:solidFill>
                <a:latin typeface="+mj-lt"/>
                <a:cs typeface="Arial"/>
              </a:rPr>
              <a:t>(Robertson</a:t>
            </a:r>
            <a:r>
              <a:rPr lang="en-US" sz="1000" spc="-55" dirty="0">
                <a:solidFill>
                  <a:srgbClr val="002E5F"/>
                </a:solidFill>
                <a:latin typeface="+mj-lt"/>
                <a:cs typeface="Arial"/>
              </a:rPr>
              <a:t>, J. (2004). Developing a knowledge management strategy. KM Column: Step Two Designs Pty Ltd</a:t>
            </a:r>
            <a:r>
              <a:rPr lang="en-US" sz="1000" spc="-55" dirty="0" smtClean="0">
                <a:solidFill>
                  <a:srgbClr val="002E5F"/>
                </a:solidFill>
                <a:latin typeface="+mj-lt"/>
                <a:cs typeface="Arial"/>
              </a:rPr>
              <a:t>.)</a:t>
            </a:r>
            <a:endParaRPr sz="1000" dirty="0">
              <a:latin typeface="Arial"/>
              <a:cs typeface="Arial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30"/>
    </mc:Choice>
    <mc:Fallback xmlns="">
      <p:transition spd="slow" advTm="57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 err="1"/>
              <a:t>Background</a:t>
            </a:r>
            <a:r>
              <a:rPr lang="sv-SE" sz="2400" b="1" spc="-5" dirty="0"/>
              <a:t> to </a:t>
            </a:r>
            <a:r>
              <a:rPr lang="sv-SE" sz="2400" b="1" spc="-5" dirty="0" err="1"/>
              <a:t>Robertson’s</a:t>
            </a:r>
            <a:r>
              <a:rPr lang="sv-SE" sz="2400" b="1" spc="-5" dirty="0"/>
              <a:t> </a:t>
            </a:r>
            <a:r>
              <a:rPr lang="sv-SE" sz="2400" b="1" spc="-5" dirty="0" err="1"/>
              <a:t>strategy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1880" y="1276350"/>
            <a:ext cx="6517005" cy="395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Organizations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often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try -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too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quicky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-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find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general solutions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that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do not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address</a:t>
            </a:r>
            <a:r>
              <a:rPr lang="sv-SE" sz="1400" b="1" spc="-5" dirty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real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needs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b="1" spc="-5" dirty="0">
                <a:solidFill>
                  <a:srgbClr val="002E5F"/>
                </a:solidFill>
                <a:latin typeface="Verdana"/>
                <a:cs typeface="Verdana"/>
              </a:rPr>
              <a:t>and </a:t>
            </a:r>
            <a:r>
              <a:rPr lang="sv-SE" sz="1400" b="1" spc="-5" dirty="0" err="1">
                <a:solidFill>
                  <a:srgbClr val="002E5F"/>
                </a:solidFill>
                <a:latin typeface="Verdana"/>
                <a:cs typeface="Verdana"/>
              </a:rPr>
              <a:t>issues</a:t>
            </a:r>
            <a:r>
              <a:rPr lang="sv-SE" sz="1400" b="1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b="1" spc="-5" dirty="0" err="1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b="1" spc="-5" dirty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organization</a:t>
            </a:r>
            <a:endParaRPr lang="sv-SE" sz="1400" b="1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Intitiatives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not </a:t>
            </a:r>
            <a:r>
              <a:rPr lang="sv-SE" sz="1400" spc="-5" dirty="0" err="1">
                <a:solidFill>
                  <a:srgbClr val="002E5F"/>
                </a:solidFill>
                <a:latin typeface="Verdana"/>
                <a:cs typeface="Verdana"/>
              </a:rPr>
              <a:t>addressing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real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and </a:t>
            </a:r>
            <a:r>
              <a:rPr lang="sv-SE" sz="1400" spc="-5" dirty="0" err="1">
                <a:solidFill>
                  <a:srgbClr val="002E5F"/>
                </a:solidFill>
                <a:latin typeface="Verdana"/>
                <a:cs typeface="Verdana"/>
              </a:rPr>
              <a:t>issues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 straff 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is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problematic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since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they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do 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not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engage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b="1" spc="-5" dirty="0">
                <a:solidFill>
                  <a:srgbClr val="002E5F"/>
                </a:solidFill>
                <a:latin typeface="Verdana"/>
                <a:cs typeface="Verdana"/>
              </a:rPr>
              <a:t>the </a:t>
            </a:r>
            <a:r>
              <a:rPr lang="sv-SE" sz="1400" b="1" spc="-5" dirty="0" err="1">
                <a:solidFill>
                  <a:srgbClr val="002E5F"/>
                </a:solidFill>
                <a:latin typeface="Verdana"/>
                <a:cs typeface="Verdana"/>
              </a:rPr>
              <a:t>staff</a:t>
            </a:r>
            <a:r>
              <a:rPr lang="sv-SE" sz="1400" b="1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endParaRPr lang="sv-SE" sz="1400" b="1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Therefore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such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initiatives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will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not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have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en-US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long </a:t>
            </a:r>
            <a:r>
              <a:rPr lang="en-US" sz="1400" b="1" spc="-5" dirty="0">
                <a:solidFill>
                  <a:srgbClr val="002E5F"/>
                </a:solidFill>
                <a:latin typeface="Verdana"/>
                <a:cs typeface="Verdana"/>
              </a:rPr>
              <a:t>term impact on the organization</a:t>
            </a:r>
            <a:endParaRPr lang="en-US" sz="1400" b="1" dirty="0">
              <a:latin typeface="Verdana"/>
              <a:cs typeface="Verdana"/>
            </a:endParaRP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endParaRPr lang="sv-SE" sz="14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12700" marR="5080">
              <a:lnSpc>
                <a:spcPct val="172600"/>
              </a:lnSpc>
              <a:spcBef>
                <a:spcPts val="340"/>
              </a:spcBef>
              <a:buSzPct val="92857"/>
              <a:tabLst>
                <a:tab pos="354965" algn="l"/>
                <a:tab pos="355600" algn="l"/>
              </a:tabLst>
            </a:pPr>
            <a:endParaRPr lang="sv-SE" sz="1400" spc="-5" dirty="0">
              <a:solidFill>
                <a:srgbClr val="002E5F"/>
              </a:solidFill>
              <a:latin typeface="Verdana"/>
              <a:cs typeface="Verdana"/>
            </a:endParaRP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endParaRPr lang="sv-SE" sz="1400" b="1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12700" marR="5080">
              <a:lnSpc>
                <a:spcPct val="172600"/>
              </a:lnSpc>
              <a:spcBef>
                <a:spcPts val="340"/>
              </a:spcBef>
              <a:buSzPct val="92857"/>
              <a:tabLst>
                <a:tab pos="354965" algn="l"/>
                <a:tab pos="355600" algn="l"/>
              </a:tabLst>
            </a:pPr>
            <a:endParaRPr lang="sv-SE" sz="1400" spc="-5" dirty="0">
              <a:solidFill>
                <a:srgbClr val="002E5F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52800" y="4629150"/>
            <a:ext cx="54864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1000" spc="-55" dirty="0" smtClean="0">
                <a:solidFill>
                  <a:srgbClr val="002E5F"/>
                </a:solidFill>
                <a:latin typeface="+mj-lt"/>
                <a:cs typeface="Arial"/>
              </a:rPr>
              <a:t>(Robertson</a:t>
            </a:r>
            <a:r>
              <a:rPr lang="en-US" sz="1000" spc="-55" dirty="0">
                <a:solidFill>
                  <a:srgbClr val="002E5F"/>
                </a:solidFill>
                <a:latin typeface="+mj-lt"/>
                <a:cs typeface="Arial"/>
              </a:rPr>
              <a:t>, J. (2004). Developing a knowledge management strategy. KM Column: Step Two Designs Pty Ltd</a:t>
            </a:r>
            <a:r>
              <a:rPr lang="en-US" sz="1000" spc="-55" dirty="0" smtClean="0">
                <a:solidFill>
                  <a:srgbClr val="002E5F"/>
                </a:solidFill>
                <a:latin typeface="+mj-lt"/>
                <a:cs typeface="Arial"/>
              </a:rPr>
              <a:t>.)</a:t>
            </a:r>
            <a:endParaRPr sz="1000" dirty="0">
              <a:latin typeface="Arial"/>
              <a:cs typeface="Arial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77"/>
    </mc:Choice>
    <mc:Fallback xmlns="">
      <p:transition spd="slow" advTm="62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 err="1"/>
              <a:t>Background</a:t>
            </a:r>
            <a:r>
              <a:rPr lang="sv-SE" sz="2400" b="1" spc="-5" dirty="0"/>
              <a:t> to </a:t>
            </a:r>
            <a:r>
              <a:rPr lang="sv-SE" sz="2400" b="1" spc="-5" dirty="0" err="1"/>
              <a:t>Robertson’s</a:t>
            </a:r>
            <a:r>
              <a:rPr lang="sv-SE" sz="2400" b="1" spc="-5" dirty="0"/>
              <a:t> </a:t>
            </a:r>
            <a:r>
              <a:rPr lang="sv-SE" sz="2400" b="1" spc="-5" dirty="0" err="1"/>
              <a:t>strategy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1880" y="1276350"/>
            <a:ext cx="6517005" cy="6895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Instead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organizations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to understand the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staffs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unique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b="1" spc="-5" dirty="0">
                <a:solidFill>
                  <a:srgbClr val="002E5F"/>
                </a:solidFill>
                <a:latin typeface="Verdana"/>
                <a:cs typeface="Verdana"/>
              </a:rPr>
              <a:t>set </a:t>
            </a:r>
            <a:r>
              <a:rPr lang="sv-SE" sz="1400" b="1" spc="-5" dirty="0" err="1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b="1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b="1" spc="-5" dirty="0" err="1">
                <a:solidFill>
                  <a:srgbClr val="002E5F"/>
                </a:solidFill>
                <a:latin typeface="Verdana"/>
                <a:cs typeface="Verdana"/>
              </a:rPr>
              <a:t>needs</a:t>
            </a:r>
            <a:r>
              <a:rPr lang="sv-SE" sz="1400" b="1" spc="-5" dirty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400" b="1" spc="-5" dirty="0" err="1">
                <a:solidFill>
                  <a:srgbClr val="002E5F"/>
                </a:solidFill>
                <a:latin typeface="Verdana"/>
                <a:cs typeface="Verdana"/>
              </a:rPr>
              <a:t>issues</a:t>
            </a:r>
            <a:r>
              <a:rPr lang="sv-SE" sz="1400" b="1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before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developing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a KM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strategy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. </a:t>
            </a:r>
            <a:endParaRPr lang="sv-SE" sz="1400" spc="-5" dirty="0">
              <a:solidFill>
                <a:srgbClr val="002E5F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52800" y="4629150"/>
            <a:ext cx="54864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1000" spc="-55" dirty="0" smtClean="0">
                <a:solidFill>
                  <a:srgbClr val="002E5F"/>
                </a:solidFill>
                <a:latin typeface="+mj-lt"/>
                <a:cs typeface="Arial"/>
              </a:rPr>
              <a:t>(Robertson</a:t>
            </a:r>
            <a:r>
              <a:rPr lang="en-US" sz="1000" spc="-55" dirty="0">
                <a:solidFill>
                  <a:srgbClr val="002E5F"/>
                </a:solidFill>
                <a:latin typeface="+mj-lt"/>
                <a:cs typeface="Arial"/>
              </a:rPr>
              <a:t>, J. (2004). Developing a knowledge management strategy. KM Column: Step Two Designs Pty Ltd</a:t>
            </a:r>
            <a:r>
              <a:rPr lang="en-US" sz="1000" spc="-55" dirty="0" smtClean="0">
                <a:solidFill>
                  <a:srgbClr val="002E5F"/>
                </a:solidFill>
                <a:latin typeface="+mj-lt"/>
                <a:cs typeface="Arial"/>
              </a:rPr>
              <a:t>.)</a:t>
            </a:r>
            <a:endParaRPr sz="1000" dirty="0">
              <a:latin typeface="Arial"/>
              <a:cs typeface="Arial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0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75"/>
    </mc:Choice>
    <mc:Fallback xmlns="">
      <p:transition spd="slow" advTm="15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 err="1" smtClean="0"/>
              <a:t>Two</a:t>
            </a:r>
            <a:r>
              <a:rPr lang="sv-SE" sz="2400" b="1" spc="-5" dirty="0" smtClean="0"/>
              <a:t> </a:t>
            </a:r>
            <a:r>
              <a:rPr lang="sv-SE" sz="2400" b="1" spc="-5" dirty="0" err="1" smtClean="0"/>
              <a:t>main</a:t>
            </a:r>
            <a:r>
              <a:rPr lang="sv-SE" sz="2400" b="1" spc="-5" dirty="0" smtClean="0"/>
              <a:t> </a:t>
            </a:r>
            <a:r>
              <a:rPr lang="sv-SE" sz="2400" b="1" spc="-5" dirty="0" err="1" smtClean="0"/>
              <a:t>approaches</a:t>
            </a:r>
            <a:r>
              <a:rPr lang="sv-SE" sz="2400" b="1" spc="-5" dirty="0" smtClean="0"/>
              <a:t> for </a:t>
            </a:r>
            <a:r>
              <a:rPr lang="sv-SE" sz="2400" b="1" spc="-5" dirty="0" err="1" smtClean="0"/>
              <a:t>developing</a:t>
            </a:r>
            <a:r>
              <a:rPr lang="sv-SE" sz="2400" b="1" spc="-5" dirty="0" smtClean="0"/>
              <a:t> KM </a:t>
            </a:r>
            <a:r>
              <a:rPr lang="sv-SE" sz="2400" b="1" spc="-5" dirty="0" err="1" smtClean="0"/>
              <a:t>strategy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0915" y="1504950"/>
            <a:ext cx="6517005" cy="30587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Top-down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strategies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– the overall business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strategy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used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identify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focus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KM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strategy</a:t>
            </a:r>
            <a:endParaRPr lang="sv-SE" sz="14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Bottom-up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strategies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–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staff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issues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are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focus for the KM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strategy</a:t>
            </a:r>
            <a:endParaRPr lang="sv-SE" sz="14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Robertson’s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approach 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for </a:t>
            </a:r>
            <a:r>
              <a:rPr lang="sv-SE" sz="1400" spc="-5" dirty="0" err="1">
                <a:solidFill>
                  <a:srgbClr val="002E5F"/>
                </a:solidFill>
                <a:latin typeface="Verdana"/>
                <a:cs typeface="Verdana"/>
              </a:rPr>
              <a:t>developing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 a KM </a:t>
            </a:r>
            <a:r>
              <a:rPr lang="sv-SE" sz="1400" spc="-5" dirty="0" err="1">
                <a:solidFill>
                  <a:srgbClr val="002E5F"/>
                </a:solidFill>
                <a:latin typeface="Verdana"/>
                <a:cs typeface="Verdana"/>
              </a:rPr>
              <a:t>strategy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includes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both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top-down and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bottom-up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parts 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but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is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focussing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mainly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on a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bottom-up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approach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more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precisely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the approach is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focussing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on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issues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important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for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staff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52800" y="4629150"/>
            <a:ext cx="54864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1000" spc="-55" dirty="0" smtClean="0">
                <a:solidFill>
                  <a:srgbClr val="002E5F"/>
                </a:solidFill>
                <a:latin typeface="+mj-lt"/>
                <a:cs typeface="Arial"/>
              </a:rPr>
              <a:t>(Robertson</a:t>
            </a:r>
            <a:r>
              <a:rPr lang="en-US" sz="1000" spc="-55" dirty="0">
                <a:solidFill>
                  <a:srgbClr val="002E5F"/>
                </a:solidFill>
                <a:latin typeface="+mj-lt"/>
                <a:cs typeface="Arial"/>
              </a:rPr>
              <a:t>, J. (2004). Developing a knowledge management strategy. KM Column: Step Two Designs Pty Ltd</a:t>
            </a:r>
            <a:r>
              <a:rPr lang="en-US" sz="1000" spc="-55" dirty="0" smtClean="0">
                <a:solidFill>
                  <a:srgbClr val="002E5F"/>
                </a:solidFill>
                <a:latin typeface="+mj-lt"/>
                <a:cs typeface="Arial"/>
              </a:rPr>
              <a:t>.)</a:t>
            </a:r>
            <a:endParaRPr sz="1000" dirty="0">
              <a:latin typeface="Arial"/>
              <a:cs typeface="Arial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0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69"/>
    </mc:Choice>
    <mc:Fallback xmlns="">
      <p:transition spd="slow" advTm="68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 err="1" smtClean="0"/>
              <a:t>Robertson’s</a:t>
            </a:r>
            <a:r>
              <a:rPr lang="sv-SE" sz="2400" b="1" spc="-5" dirty="0" smtClean="0"/>
              <a:t> </a:t>
            </a:r>
            <a:r>
              <a:rPr lang="sv-SE" sz="2400" b="1" spc="-5" dirty="0" err="1" smtClean="0"/>
              <a:t>framework</a:t>
            </a:r>
            <a:r>
              <a:rPr lang="sv-SE" sz="2400" b="1" spc="-5" dirty="0" smtClean="0"/>
              <a:t> 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8200" y="1236925"/>
            <a:ext cx="8044485" cy="38811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Step 1.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Identify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key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staff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groups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that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is,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groups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that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deliver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greatest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business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value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and/or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are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involved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in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key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activities</a:t>
            </a:r>
            <a:endParaRPr lang="sv-SE" sz="14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Step 2.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Carry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out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a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comprehensive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needs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analysis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with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selected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key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staff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groups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to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identify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key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issues</a:t>
            </a:r>
            <a:endParaRPr lang="sv-SE" sz="14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Step 3.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Determin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the overall business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strategy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, by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reading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strategy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document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receive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input from senior management</a:t>
            </a: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Step 4.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Develop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recommendations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for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addressing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identified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issues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based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on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finding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from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above</a:t>
            </a:r>
            <a:endParaRPr lang="sv-SE" sz="14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Step 5.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Implement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a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number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strategic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tactical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b="1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initiatives</a:t>
            </a:r>
            <a:r>
              <a:rPr lang="sv-SE" sz="1400" b="1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based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on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recommendations</a:t>
            </a:r>
            <a:endParaRPr lang="sv-SE" sz="1400" spc="-5" dirty="0" smtClean="0">
              <a:solidFill>
                <a:srgbClr val="002E5F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33800" y="4857750"/>
            <a:ext cx="54864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1000" spc="-55" dirty="0" smtClean="0">
                <a:solidFill>
                  <a:srgbClr val="002E5F"/>
                </a:solidFill>
                <a:latin typeface="+mj-lt"/>
                <a:cs typeface="Arial"/>
              </a:rPr>
              <a:t>(Robertson</a:t>
            </a:r>
            <a:r>
              <a:rPr lang="en-US" sz="1000" spc="-55" dirty="0">
                <a:solidFill>
                  <a:srgbClr val="002E5F"/>
                </a:solidFill>
                <a:latin typeface="+mj-lt"/>
                <a:cs typeface="Arial"/>
              </a:rPr>
              <a:t>, J. (2004). Developing a knowledge management strategy. KM Column: Step Two Designs Pty Ltd</a:t>
            </a:r>
            <a:r>
              <a:rPr lang="en-US" sz="1000" spc="-55" dirty="0" smtClean="0">
                <a:solidFill>
                  <a:srgbClr val="002E5F"/>
                </a:solidFill>
                <a:latin typeface="+mj-lt"/>
                <a:cs typeface="Arial"/>
              </a:rPr>
              <a:t>.)</a:t>
            </a:r>
            <a:endParaRPr sz="1000" dirty="0">
              <a:latin typeface="Arial"/>
              <a:cs typeface="Arial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950"/>
    </mc:Choice>
    <mc:Fallback xmlns="">
      <p:transition spd="slow" advTm="192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 smtClean="0"/>
              <a:t>Step </a:t>
            </a:r>
            <a:r>
              <a:rPr lang="sv-SE" sz="2400" b="1" spc="-5" dirty="0"/>
              <a:t>1. </a:t>
            </a:r>
            <a:r>
              <a:rPr lang="sv-SE" sz="2400" b="1" spc="-5" dirty="0" err="1"/>
              <a:t>Identify</a:t>
            </a:r>
            <a:r>
              <a:rPr lang="sv-SE" sz="2400" b="1" spc="-5" dirty="0"/>
              <a:t> the </a:t>
            </a:r>
            <a:r>
              <a:rPr lang="sv-SE" sz="2400" b="1" spc="-5" dirty="0" err="1"/>
              <a:t>key</a:t>
            </a:r>
            <a:r>
              <a:rPr lang="sv-SE" sz="2400" b="1" spc="-5" dirty="0"/>
              <a:t> </a:t>
            </a:r>
            <a:r>
              <a:rPr lang="sv-SE" sz="2400" b="1" spc="-5" dirty="0" err="1"/>
              <a:t>staff</a:t>
            </a:r>
            <a:r>
              <a:rPr lang="sv-SE" sz="2400" b="1" spc="-5" dirty="0"/>
              <a:t> </a:t>
            </a:r>
            <a:r>
              <a:rPr lang="sv-SE" sz="2400" b="1" spc="-5" dirty="0" err="1"/>
              <a:t>groups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0915" y="1248182"/>
            <a:ext cx="6517005" cy="36917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Key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staff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groups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are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often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involved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in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important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business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activties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each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have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their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specific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issues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–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but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they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also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have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common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issues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with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other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groups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. </a:t>
            </a:r>
          </a:p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Examples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staff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groups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that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are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often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key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staff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groups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(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examples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from Robertson (2004)):</a:t>
            </a: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Front-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line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staff</a:t>
            </a:r>
            <a:endParaRPr lang="sv-SE" sz="12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Call center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staff</a:t>
            </a:r>
            <a:endParaRPr lang="sv-SE" sz="12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Field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workers</a:t>
            </a:r>
            <a:endParaRPr lang="sv-SE" sz="1200" spc="-5" dirty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Managers</a:t>
            </a: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Production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workers</a:t>
            </a:r>
            <a:endParaRPr lang="sv-SE" sz="1200" spc="-5" dirty="0" smtClean="0">
              <a:solidFill>
                <a:srgbClr val="002E5F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52800" y="4629150"/>
            <a:ext cx="54864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1000" spc="-55" dirty="0" smtClean="0">
                <a:solidFill>
                  <a:srgbClr val="002E5F"/>
                </a:solidFill>
                <a:latin typeface="+mj-lt"/>
                <a:cs typeface="Arial"/>
              </a:rPr>
              <a:t>(Robertson</a:t>
            </a:r>
            <a:r>
              <a:rPr lang="en-US" sz="1000" spc="-55" dirty="0">
                <a:solidFill>
                  <a:srgbClr val="002E5F"/>
                </a:solidFill>
                <a:latin typeface="+mj-lt"/>
                <a:cs typeface="Arial"/>
              </a:rPr>
              <a:t>, J. (2004). Developing a knowledge management strategy. KM Column: Step Two Designs Pty Ltd</a:t>
            </a:r>
            <a:r>
              <a:rPr lang="en-US" sz="1000" spc="-55" dirty="0" smtClean="0">
                <a:solidFill>
                  <a:srgbClr val="002E5F"/>
                </a:solidFill>
                <a:latin typeface="+mj-lt"/>
                <a:cs typeface="Arial"/>
              </a:rPr>
              <a:t>.)</a:t>
            </a:r>
            <a:endParaRPr sz="1000" dirty="0">
              <a:latin typeface="Arial"/>
              <a:cs typeface="Arial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3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32"/>
    </mc:Choice>
    <mc:Fallback xmlns="">
      <p:transition spd="slow" advTm="71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/>
              <a:t>Step 2. </a:t>
            </a:r>
            <a:r>
              <a:rPr lang="sv-SE" sz="2400" b="1" spc="-5" dirty="0" err="1"/>
              <a:t>Carry</a:t>
            </a:r>
            <a:r>
              <a:rPr lang="sv-SE" sz="2400" b="1" spc="-5" dirty="0"/>
              <a:t> </a:t>
            </a:r>
            <a:r>
              <a:rPr lang="sv-SE" sz="2400" b="1" spc="-5" dirty="0" err="1"/>
              <a:t>out</a:t>
            </a:r>
            <a:r>
              <a:rPr lang="sv-SE" sz="2400" b="1" spc="-5" dirty="0"/>
              <a:t> a </a:t>
            </a:r>
            <a:r>
              <a:rPr lang="sv-SE" sz="2400" b="1" spc="-5" dirty="0" err="1"/>
              <a:t>comprehensive</a:t>
            </a:r>
            <a:r>
              <a:rPr lang="sv-SE" sz="2400" b="1" spc="-5" dirty="0"/>
              <a:t> </a:t>
            </a:r>
            <a:r>
              <a:rPr lang="sv-SE" sz="2400" b="1" spc="-5" dirty="0" err="1"/>
              <a:t>needs</a:t>
            </a:r>
            <a:r>
              <a:rPr lang="sv-SE" sz="2400" b="1" spc="-5" dirty="0"/>
              <a:t> </a:t>
            </a:r>
            <a:r>
              <a:rPr lang="sv-SE" sz="2400" b="1" spc="-5" dirty="0" err="1"/>
              <a:t>analysis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0915" y="1504950"/>
            <a:ext cx="6517005" cy="3250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Examples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analysis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techniques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 (</a:t>
            </a:r>
            <a:r>
              <a:rPr lang="sv-SE" sz="1400" spc="-5" dirty="0" err="1">
                <a:solidFill>
                  <a:srgbClr val="002E5F"/>
                </a:solidFill>
                <a:latin typeface="Verdana"/>
                <a:cs typeface="Verdana"/>
              </a:rPr>
              <a:t>examples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 from Robertson (2004)):</a:t>
            </a: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Facilitated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discussions</a:t>
            </a:r>
            <a:endParaRPr lang="sv-SE" sz="12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Focus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groups</a:t>
            </a:r>
            <a:endParaRPr lang="sv-SE" sz="12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Surveys</a:t>
            </a:r>
            <a:endParaRPr lang="sv-SE" sz="12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Staff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interviews</a:t>
            </a:r>
            <a:endParaRPr lang="sv-SE" sz="12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Workplace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observations</a:t>
            </a: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Contextual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inquiry</a:t>
            </a:r>
            <a:endParaRPr lang="sv-SE" sz="12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Task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analysis</a:t>
            </a:r>
            <a:endParaRPr lang="sv-SE" sz="1200" spc="-5" dirty="0" smtClean="0">
              <a:solidFill>
                <a:srgbClr val="002E5F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52800" y="4629150"/>
            <a:ext cx="54864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1000" spc="-55" dirty="0" smtClean="0">
                <a:solidFill>
                  <a:srgbClr val="002E5F"/>
                </a:solidFill>
                <a:latin typeface="+mj-lt"/>
                <a:cs typeface="Arial"/>
              </a:rPr>
              <a:t>(Robertson</a:t>
            </a:r>
            <a:r>
              <a:rPr lang="en-US" sz="1000" spc="-55" dirty="0">
                <a:solidFill>
                  <a:srgbClr val="002E5F"/>
                </a:solidFill>
                <a:latin typeface="+mj-lt"/>
                <a:cs typeface="Arial"/>
              </a:rPr>
              <a:t>, J. (2004). Developing a knowledge management strategy. KM Column: Step Two Designs Pty Ltd</a:t>
            </a:r>
            <a:r>
              <a:rPr lang="en-US" sz="1000" spc="-55" dirty="0" smtClean="0">
                <a:solidFill>
                  <a:srgbClr val="002E5F"/>
                </a:solidFill>
                <a:latin typeface="+mj-lt"/>
                <a:cs typeface="Arial"/>
              </a:rPr>
              <a:t>.)</a:t>
            </a:r>
            <a:endParaRPr sz="1000" dirty="0">
              <a:latin typeface="Arial"/>
              <a:cs typeface="Arial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1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57"/>
    </mc:Choice>
    <mc:Fallback xmlns="">
      <p:transition spd="slow" advTm="56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0915" y="672084"/>
            <a:ext cx="661797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sv-SE" sz="2400" b="1" spc="-5" dirty="0"/>
              <a:t>Step 2. </a:t>
            </a:r>
            <a:r>
              <a:rPr lang="sv-SE" sz="2400" b="1" spc="-5" dirty="0" err="1"/>
              <a:t>Carry</a:t>
            </a:r>
            <a:r>
              <a:rPr lang="sv-SE" sz="2400" b="1" spc="-5" dirty="0"/>
              <a:t> </a:t>
            </a:r>
            <a:r>
              <a:rPr lang="sv-SE" sz="2400" b="1" spc="-5" dirty="0" err="1"/>
              <a:t>out</a:t>
            </a:r>
            <a:r>
              <a:rPr lang="sv-SE" sz="2400" b="1" spc="-5" dirty="0"/>
              <a:t> a </a:t>
            </a:r>
            <a:r>
              <a:rPr lang="sv-SE" sz="2400" b="1" spc="-5" dirty="0" err="1"/>
              <a:t>comprehensive</a:t>
            </a:r>
            <a:r>
              <a:rPr lang="sv-SE" sz="2400" b="1" spc="-5" dirty="0"/>
              <a:t> </a:t>
            </a:r>
            <a:r>
              <a:rPr lang="sv-SE" sz="2400" b="1" spc="-5" dirty="0" err="1"/>
              <a:t>needs</a:t>
            </a:r>
            <a:r>
              <a:rPr lang="sv-SE" sz="2400" b="1" spc="-5" dirty="0"/>
              <a:t> </a:t>
            </a:r>
            <a:r>
              <a:rPr lang="sv-SE" sz="2400" b="1" spc="-5" dirty="0" err="1" smtClean="0"/>
              <a:t>analysis</a:t>
            </a:r>
            <a:r>
              <a:rPr lang="sv-SE" sz="2400" b="1" spc="-5" dirty="0"/>
              <a:t> </a:t>
            </a:r>
            <a:r>
              <a:rPr lang="sv-SE" sz="2400" b="1" spc="-5" dirty="0" smtClean="0"/>
              <a:t>1(3)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70915" y="1445038"/>
            <a:ext cx="6517005" cy="36088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analysis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can</a:t>
            </a:r>
            <a:r>
              <a:rPr lang="sv-SE" sz="1400" spc="-5" dirty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identify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the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following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issues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(</a:t>
            </a:r>
            <a:r>
              <a:rPr lang="sv-SE" sz="14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examples</a:t>
            </a:r>
            <a:r>
              <a:rPr lang="sv-SE" sz="1400" spc="-5" dirty="0" smtClean="0">
                <a:solidFill>
                  <a:srgbClr val="002E5F"/>
                </a:solidFill>
                <a:latin typeface="Verdana"/>
                <a:cs typeface="Verdana"/>
              </a:rPr>
              <a:t>  from Robertson (2004)):</a:t>
            </a: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>
                <a:solidFill>
                  <a:srgbClr val="002E5F"/>
                </a:solidFill>
                <a:latin typeface="Verdana"/>
                <a:cs typeface="Verdana"/>
              </a:rPr>
              <a:t>C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ultural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issues</a:t>
            </a:r>
            <a:endParaRPr lang="sv-SE" sz="12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Key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business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needs</a:t>
            </a:r>
            <a:endParaRPr lang="sv-SE" sz="12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Duplication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of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efforts</a:t>
            </a:r>
            <a:endParaRPr lang="sv-SE" sz="12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Inconsistencies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in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practices</a:t>
            </a:r>
            <a:endParaRPr lang="sv-SE" sz="12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Inefficiencies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in business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processes</a:t>
            </a:r>
            <a:endParaRPr lang="sv-SE" sz="12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Opportunities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in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improved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policies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procedures</a:t>
            </a:r>
            <a:endParaRPr lang="sv-SE" sz="1200" spc="-5" dirty="0" smtClean="0">
              <a:solidFill>
                <a:srgbClr val="002E5F"/>
              </a:solidFill>
              <a:latin typeface="Verdana"/>
              <a:cs typeface="Verdana"/>
            </a:endParaRP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Major business risks</a:t>
            </a:r>
          </a:p>
          <a:p>
            <a:pPr marL="812800" marR="5080" lvl="1" indent="-342900">
              <a:lnSpc>
                <a:spcPct val="172600"/>
              </a:lnSpc>
              <a:spcBef>
                <a:spcPts val="340"/>
              </a:spcBef>
              <a:buSzPct val="92857"/>
              <a:buFont typeface="Verdana"/>
              <a:buChar char="●"/>
              <a:tabLst>
                <a:tab pos="354965" algn="l"/>
                <a:tab pos="355600" algn="l"/>
              </a:tabLst>
            </a:pP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… (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more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needs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and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issues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,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see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</a:t>
            </a:r>
            <a:r>
              <a:rPr lang="sv-SE" sz="1200" spc="-5" dirty="0" err="1" smtClean="0">
                <a:solidFill>
                  <a:srgbClr val="002E5F"/>
                </a:solidFill>
                <a:latin typeface="Verdana"/>
                <a:cs typeface="Verdana"/>
              </a:rPr>
              <a:t>next</a:t>
            </a:r>
            <a:r>
              <a:rPr lang="sv-SE" sz="1200" spc="-5" dirty="0" smtClean="0">
                <a:solidFill>
                  <a:srgbClr val="002E5F"/>
                </a:solidFill>
                <a:latin typeface="Verdana"/>
                <a:cs typeface="Verdana"/>
              </a:rPr>
              <a:t> page)</a:t>
            </a:r>
          </a:p>
        </p:txBody>
      </p:sp>
      <p:sp>
        <p:nvSpPr>
          <p:cNvPr id="4" name="object 4"/>
          <p:cNvSpPr txBox="1"/>
          <p:nvPr/>
        </p:nvSpPr>
        <p:spPr>
          <a:xfrm rot="16200000">
            <a:off x="6249144" y="2245132"/>
            <a:ext cx="54864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1000" spc="-55" dirty="0" smtClean="0">
                <a:solidFill>
                  <a:srgbClr val="002E5F"/>
                </a:solidFill>
                <a:latin typeface="+mj-lt"/>
                <a:cs typeface="Arial"/>
              </a:rPr>
              <a:t>(Robertson</a:t>
            </a:r>
            <a:r>
              <a:rPr lang="en-US" sz="1000" spc="-55" dirty="0">
                <a:solidFill>
                  <a:srgbClr val="002E5F"/>
                </a:solidFill>
                <a:latin typeface="+mj-lt"/>
                <a:cs typeface="Arial"/>
              </a:rPr>
              <a:t>, J. (2004). Developing a knowledge management strategy. KM Column: Step Two Designs Pty Ltd</a:t>
            </a:r>
            <a:r>
              <a:rPr lang="en-US" sz="1000" spc="-55" dirty="0" smtClean="0">
                <a:solidFill>
                  <a:srgbClr val="002E5F"/>
                </a:solidFill>
                <a:latin typeface="+mj-lt"/>
                <a:cs typeface="Arial"/>
              </a:rPr>
              <a:t>.)</a:t>
            </a:r>
            <a:endParaRPr sz="1000" dirty="0">
              <a:latin typeface="Arial"/>
              <a:cs typeface="Arial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96"/>
    </mc:Choice>
    <mc:Fallback xmlns="">
      <p:transition spd="slow" advTm="29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698</TotalTime>
  <Words>1149</Words>
  <Application>Microsoft Office PowerPoint</Application>
  <PresentationFormat>On-screen Show (16:9)</PresentationFormat>
  <Paragraphs>107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Verdana</vt:lpstr>
      <vt:lpstr>Verdana-BoldItalic</vt:lpstr>
      <vt:lpstr>Office Theme</vt:lpstr>
      <vt:lpstr>PowerPoint Presentation</vt:lpstr>
      <vt:lpstr>Robertson’s approach for developing a KM strategy</vt:lpstr>
      <vt:lpstr>Background to Robertson’s strategy</vt:lpstr>
      <vt:lpstr>Background to Robertson’s strategy</vt:lpstr>
      <vt:lpstr>Two main approaches for developing KM strategy</vt:lpstr>
      <vt:lpstr>Robertson’s framework </vt:lpstr>
      <vt:lpstr>Step 1. Identify the key staff groups</vt:lpstr>
      <vt:lpstr>Step 2. Carry out a comprehensive needs analysis</vt:lpstr>
      <vt:lpstr>Step 2. Carry out a comprehensive needs analysis 1(3)</vt:lpstr>
      <vt:lpstr>Step 2. Carry out a comprehensive needs analysis 2(3)</vt:lpstr>
      <vt:lpstr>Step 2. Carry out a comprehensive needs analysis 3(3)</vt:lpstr>
      <vt:lpstr>Step 3. Determin the overall business strategy</vt:lpstr>
      <vt:lpstr>Step 4. Develop recommendations</vt:lpstr>
      <vt:lpstr>Step 5. Implement a number of strategic and tactical initiatives 1(2)</vt:lpstr>
      <vt:lpstr>Step 5. Implement a number of strategic and tactical initiatives 2(2)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</dc:creator>
  <cp:lastModifiedBy>Erik Perjons</cp:lastModifiedBy>
  <cp:revision>69</cp:revision>
  <dcterms:created xsi:type="dcterms:W3CDTF">2018-10-28T13:29:12Z</dcterms:created>
  <dcterms:modified xsi:type="dcterms:W3CDTF">2019-09-26T09:55:36Z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2018-10-26T00:00:00Z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2018-10-28T00:00:00Z</vt:filetime>
  </property>
</Properties>
</file>