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337" r:id="rId3"/>
    <p:sldId id="383" r:id="rId4"/>
    <p:sldId id="384" r:id="rId5"/>
    <p:sldId id="401" r:id="rId6"/>
    <p:sldId id="400" r:id="rId7"/>
    <p:sldId id="356" r:id="rId8"/>
    <p:sldId id="402" r:id="rId9"/>
    <p:sldId id="357" r:id="rId10"/>
    <p:sldId id="355" r:id="rId11"/>
    <p:sldId id="351" r:id="rId12"/>
    <p:sldId id="352" r:id="rId13"/>
    <p:sldId id="353" r:id="rId14"/>
    <p:sldId id="358" r:id="rId15"/>
    <p:sldId id="354" r:id="rId16"/>
    <p:sldId id="409" r:id="rId17"/>
    <p:sldId id="410" r:id="rId18"/>
    <p:sldId id="411" r:id="rId19"/>
    <p:sldId id="385" r:id="rId20"/>
    <p:sldId id="341" r:id="rId21"/>
    <p:sldId id="403" r:id="rId22"/>
    <p:sldId id="407" r:id="rId23"/>
    <p:sldId id="404" r:id="rId24"/>
    <p:sldId id="388" r:id="rId25"/>
    <p:sldId id="389" r:id="rId26"/>
    <p:sldId id="405" r:id="rId27"/>
    <p:sldId id="386" r:id="rId28"/>
    <p:sldId id="395" r:id="rId29"/>
    <p:sldId id="406" r:id="rId30"/>
    <p:sldId id="359" r:id="rId31"/>
    <p:sldId id="360" r:id="rId32"/>
    <p:sldId id="408" r:id="rId33"/>
    <p:sldId id="361" r:id="rId34"/>
    <p:sldId id="362" r:id="rId35"/>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DF2845-BBF8-4FDB-9B2B-59E7BF49BB23}" type="datetimeFigureOut">
              <a:rPr lang="sv-SE" smtClean="0"/>
              <a:pPr/>
              <a:t>2016-10-17</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9A4D8E-E84E-4AFE-B971-D15D9C0B0511}" type="slidenum">
              <a:rPr lang="sv-SE" smtClean="0"/>
              <a:pPr/>
              <a:t>‹#›</a:t>
            </a:fld>
            <a:endParaRPr lang="sv-SE"/>
          </a:p>
        </p:txBody>
      </p:sp>
    </p:spTree>
    <p:extLst>
      <p:ext uri="{BB962C8B-B14F-4D97-AF65-F5344CB8AC3E}">
        <p14:creationId xmlns:p14="http://schemas.microsoft.com/office/powerpoint/2010/main" val="2536415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7D9A4D8E-E84E-4AFE-B971-D15D9C0B0511}" type="slidenum">
              <a:rPr lang="sv-SE" smtClean="0"/>
              <a:pPr/>
              <a:t>4</a:t>
            </a:fld>
            <a:endParaRPr lang="sv-SE"/>
          </a:p>
        </p:txBody>
      </p:sp>
    </p:spTree>
    <p:extLst>
      <p:ext uri="{BB962C8B-B14F-4D97-AF65-F5344CB8AC3E}">
        <p14:creationId xmlns:p14="http://schemas.microsoft.com/office/powerpoint/2010/main" val="12360496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p:spPr>
        <p:txBody>
          <a:bodyPr/>
          <a:lstStyle/>
          <a:p>
            <a:endParaRPr lang="sv-SE" dirty="0" smtClean="0">
              <a:latin typeface="Arial" pitchFamily="34" charset="0"/>
            </a:endParaRPr>
          </a:p>
        </p:txBody>
      </p:sp>
      <p:sp>
        <p:nvSpPr>
          <p:cNvPr id="147460" name="Slide Number Placeholder 3"/>
          <p:cNvSpPr>
            <a:spLocks noGrp="1"/>
          </p:cNvSpPr>
          <p:nvPr>
            <p:ph type="sldNum" sz="quarter" idx="5"/>
          </p:nvPr>
        </p:nvSpPr>
        <p:spPr>
          <a:noFill/>
        </p:spPr>
        <p:txBody>
          <a:bodyPr/>
          <a:lstStyle/>
          <a:p>
            <a:pPr defTabSz="996658"/>
            <a:fld id="{CF105D39-D62F-4D25-9BBE-A580576104D3}" type="slidenum">
              <a:rPr lang="en-US" smtClean="0">
                <a:latin typeface="Arial" pitchFamily="34" charset="0"/>
              </a:rPr>
              <a:pPr defTabSz="996658"/>
              <a:t>26</a:t>
            </a:fld>
            <a:endParaRPr lang="en-US" dirty="0" smtClean="0">
              <a:latin typeface="Arial" pitchFamily="34" charset="0"/>
            </a:endParaRPr>
          </a:p>
        </p:txBody>
      </p:sp>
    </p:spTree>
    <p:extLst>
      <p:ext uri="{BB962C8B-B14F-4D97-AF65-F5344CB8AC3E}">
        <p14:creationId xmlns:p14="http://schemas.microsoft.com/office/powerpoint/2010/main" val="38181690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p:spPr>
        <p:txBody>
          <a:bodyPr/>
          <a:lstStyle/>
          <a:p>
            <a:endParaRPr lang="sv-SE" smtClean="0">
              <a:latin typeface="Arial" pitchFamily="34" charset="0"/>
            </a:endParaRPr>
          </a:p>
        </p:txBody>
      </p:sp>
      <p:sp>
        <p:nvSpPr>
          <p:cNvPr id="147460" name="Slide Number Placeholder 3"/>
          <p:cNvSpPr>
            <a:spLocks noGrp="1"/>
          </p:cNvSpPr>
          <p:nvPr>
            <p:ph type="sldNum" sz="quarter" idx="5"/>
          </p:nvPr>
        </p:nvSpPr>
        <p:spPr>
          <a:noFill/>
        </p:spPr>
        <p:txBody>
          <a:bodyPr/>
          <a:lstStyle/>
          <a:p>
            <a:pPr defTabSz="996658"/>
            <a:fld id="{CF105D39-D62F-4D25-9BBE-A580576104D3}" type="slidenum">
              <a:rPr lang="en-US" smtClean="0">
                <a:latin typeface="Arial" pitchFamily="34" charset="0"/>
              </a:rPr>
              <a:pPr defTabSz="996658"/>
              <a:t>27</a:t>
            </a:fld>
            <a:endParaRPr lang="en-US" dirty="0" smtClean="0">
              <a:latin typeface="Arial" pitchFamily="34" charset="0"/>
            </a:endParaRPr>
          </a:p>
        </p:txBody>
      </p:sp>
    </p:spTree>
    <p:extLst>
      <p:ext uri="{BB962C8B-B14F-4D97-AF65-F5344CB8AC3E}">
        <p14:creationId xmlns:p14="http://schemas.microsoft.com/office/powerpoint/2010/main" val="30062857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p:spPr>
        <p:txBody>
          <a:bodyPr/>
          <a:lstStyle/>
          <a:p>
            <a:endParaRPr lang="sv-SE" smtClean="0">
              <a:latin typeface="Arial" pitchFamily="34" charset="0"/>
            </a:endParaRPr>
          </a:p>
        </p:txBody>
      </p:sp>
      <p:sp>
        <p:nvSpPr>
          <p:cNvPr id="147460" name="Slide Number Placeholder 3"/>
          <p:cNvSpPr>
            <a:spLocks noGrp="1"/>
          </p:cNvSpPr>
          <p:nvPr>
            <p:ph type="sldNum" sz="quarter" idx="5"/>
          </p:nvPr>
        </p:nvSpPr>
        <p:spPr>
          <a:noFill/>
        </p:spPr>
        <p:txBody>
          <a:bodyPr/>
          <a:lstStyle/>
          <a:p>
            <a:pPr defTabSz="996658"/>
            <a:fld id="{CF105D39-D62F-4D25-9BBE-A580576104D3}" type="slidenum">
              <a:rPr lang="en-US" smtClean="0">
                <a:latin typeface="Arial" pitchFamily="34" charset="0"/>
              </a:rPr>
              <a:pPr defTabSz="996658"/>
              <a:t>28</a:t>
            </a:fld>
            <a:endParaRPr lang="en-US" dirty="0" smtClean="0">
              <a:latin typeface="Arial" pitchFamily="34" charset="0"/>
            </a:endParaRPr>
          </a:p>
        </p:txBody>
      </p:sp>
    </p:spTree>
    <p:extLst>
      <p:ext uri="{BB962C8B-B14F-4D97-AF65-F5344CB8AC3E}">
        <p14:creationId xmlns:p14="http://schemas.microsoft.com/office/powerpoint/2010/main" val="24310985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p:spPr>
        <p:txBody>
          <a:bodyPr/>
          <a:lstStyle/>
          <a:p>
            <a:endParaRPr lang="sv-SE" smtClean="0">
              <a:latin typeface="Arial" pitchFamily="34" charset="0"/>
            </a:endParaRPr>
          </a:p>
        </p:txBody>
      </p:sp>
      <p:sp>
        <p:nvSpPr>
          <p:cNvPr id="147460" name="Slide Number Placeholder 3"/>
          <p:cNvSpPr>
            <a:spLocks noGrp="1"/>
          </p:cNvSpPr>
          <p:nvPr>
            <p:ph type="sldNum" sz="quarter" idx="5"/>
          </p:nvPr>
        </p:nvSpPr>
        <p:spPr>
          <a:noFill/>
        </p:spPr>
        <p:txBody>
          <a:bodyPr/>
          <a:lstStyle/>
          <a:p>
            <a:pPr defTabSz="996658"/>
            <a:fld id="{CF105D39-D62F-4D25-9BBE-A580576104D3}" type="slidenum">
              <a:rPr lang="en-US" smtClean="0">
                <a:latin typeface="Arial" pitchFamily="34" charset="0"/>
              </a:rPr>
              <a:pPr defTabSz="996658"/>
              <a:t>29</a:t>
            </a:fld>
            <a:endParaRPr lang="en-US" dirty="0" smtClean="0">
              <a:latin typeface="Arial" pitchFamily="34" charset="0"/>
            </a:endParaRPr>
          </a:p>
        </p:txBody>
      </p:sp>
    </p:spTree>
    <p:extLst>
      <p:ext uri="{BB962C8B-B14F-4D97-AF65-F5344CB8AC3E}">
        <p14:creationId xmlns:p14="http://schemas.microsoft.com/office/powerpoint/2010/main" val="29321034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ABEEF75F-21EE-4E99-A14A-720825EB73BE}" type="slidenum">
              <a:rPr lang="sv-SE" smtClean="0"/>
              <a:pPr/>
              <a:t>31</a:t>
            </a:fld>
            <a:endParaRPr lang="sv-SE"/>
          </a:p>
        </p:txBody>
      </p:sp>
    </p:spTree>
    <p:extLst>
      <p:ext uri="{BB962C8B-B14F-4D97-AF65-F5344CB8AC3E}">
        <p14:creationId xmlns:p14="http://schemas.microsoft.com/office/powerpoint/2010/main" val="1899423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v-SE" dirty="0"/>
          </a:p>
        </p:txBody>
      </p:sp>
      <p:sp>
        <p:nvSpPr>
          <p:cNvPr id="4" name="Slide Number Placeholder 3"/>
          <p:cNvSpPr>
            <a:spLocks noGrp="1"/>
          </p:cNvSpPr>
          <p:nvPr>
            <p:ph type="sldNum" sz="quarter" idx="10"/>
          </p:nvPr>
        </p:nvSpPr>
        <p:spPr/>
        <p:txBody>
          <a:bodyPr/>
          <a:lstStyle/>
          <a:p>
            <a:fld id="{ABEEF75F-21EE-4E99-A14A-720825EB73BE}" type="slidenum">
              <a:rPr lang="sv-SE" smtClean="0"/>
              <a:pPr/>
              <a:t>32</a:t>
            </a:fld>
            <a:endParaRPr lang="sv-SE"/>
          </a:p>
        </p:txBody>
      </p:sp>
    </p:spTree>
    <p:extLst>
      <p:ext uri="{BB962C8B-B14F-4D97-AF65-F5344CB8AC3E}">
        <p14:creationId xmlns:p14="http://schemas.microsoft.com/office/powerpoint/2010/main" val="594099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7D9A4D8E-E84E-4AFE-B971-D15D9C0B0511}" type="slidenum">
              <a:rPr lang="sv-SE" smtClean="0"/>
              <a:pPr/>
              <a:t>8</a:t>
            </a:fld>
            <a:endParaRPr lang="sv-SE"/>
          </a:p>
        </p:txBody>
      </p:sp>
    </p:spTree>
    <p:extLst>
      <p:ext uri="{BB962C8B-B14F-4D97-AF65-F5344CB8AC3E}">
        <p14:creationId xmlns:p14="http://schemas.microsoft.com/office/powerpoint/2010/main" val="1729700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7D9A4D8E-E84E-4AFE-B971-D15D9C0B0511}" type="slidenum">
              <a:rPr lang="sv-SE" smtClean="0"/>
              <a:pPr/>
              <a:t>9</a:t>
            </a:fld>
            <a:endParaRPr lang="sv-SE"/>
          </a:p>
        </p:txBody>
      </p:sp>
    </p:spTree>
    <p:extLst>
      <p:ext uri="{BB962C8B-B14F-4D97-AF65-F5344CB8AC3E}">
        <p14:creationId xmlns:p14="http://schemas.microsoft.com/office/powerpoint/2010/main" val="1797326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p:spPr>
        <p:txBody>
          <a:bodyPr/>
          <a:lstStyle/>
          <a:p>
            <a:endParaRPr lang="sv-SE" smtClean="0">
              <a:latin typeface="Arial" pitchFamily="34" charset="0"/>
            </a:endParaRPr>
          </a:p>
        </p:txBody>
      </p:sp>
      <p:sp>
        <p:nvSpPr>
          <p:cNvPr id="147460" name="Slide Number Placeholder 3"/>
          <p:cNvSpPr>
            <a:spLocks noGrp="1"/>
          </p:cNvSpPr>
          <p:nvPr>
            <p:ph type="sldNum" sz="quarter" idx="5"/>
          </p:nvPr>
        </p:nvSpPr>
        <p:spPr>
          <a:noFill/>
        </p:spPr>
        <p:txBody>
          <a:bodyPr/>
          <a:lstStyle/>
          <a:p>
            <a:pPr defTabSz="996658"/>
            <a:fld id="{CF105D39-D62F-4D25-9BBE-A580576104D3}" type="slidenum">
              <a:rPr lang="en-US" smtClean="0">
                <a:latin typeface="Arial" pitchFamily="34" charset="0"/>
              </a:rPr>
              <a:pPr defTabSz="996658"/>
              <a:t>20</a:t>
            </a:fld>
            <a:endParaRPr lang="en-US" dirty="0" smtClean="0">
              <a:latin typeface="Arial" pitchFamily="34" charset="0"/>
            </a:endParaRPr>
          </a:p>
        </p:txBody>
      </p:sp>
    </p:spTree>
    <p:extLst>
      <p:ext uri="{BB962C8B-B14F-4D97-AF65-F5344CB8AC3E}">
        <p14:creationId xmlns:p14="http://schemas.microsoft.com/office/powerpoint/2010/main" val="1896143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p:spPr>
        <p:txBody>
          <a:bodyPr/>
          <a:lstStyle/>
          <a:p>
            <a:endParaRPr lang="sv-SE" smtClean="0">
              <a:latin typeface="Arial" pitchFamily="34" charset="0"/>
            </a:endParaRPr>
          </a:p>
        </p:txBody>
      </p:sp>
      <p:sp>
        <p:nvSpPr>
          <p:cNvPr id="147460" name="Slide Number Placeholder 3"/>
          <p:cNvSpPr>
            <a:spLocks noGrp="1"/>
          </p:cNvSpPr>
          <p:nvPr>
            <p:ph type="sldNum" sz="quarter" idx="5"/>
          </p:nvPr>
        </p:nvSpPr>
        <p:spPr>
          <a:noFill/>
        </p:spPr>
        <p:txBody>
          <a:bodyPr/>
          <a:lstStyle/>
          <a:p>
            <a:pPr defTabSz="996658"/>
            <a:fld id="{CF105D39-D62F-4D25-9BBE-A580576104D3}" type="slidenum">
              <a:rPr lang="en-US" smtClean="0">
                <a:latin typeface="Arial" pitchFamily="34" charset="0"/>
              </a:rPr>
              <a:pPr defTabSz="996658"/>
              <a:t>21</a:t>
            </a:fld>
            <a:endParaRPr lang="en-US" dirty="0" smtClean="0">
              <a:latin typeface="Arial" pitchFamily="34" charset="0"/>
            </a:endParaRPr>
          </a:p>
        </p:txBody>
      </p:sp>
    </p:spTree>
    <p:extLst>
      <p:ext uri="{BB962C8B-B14F-4D97-AF65-F5344CB8AC3E}">
        <p14:creationId xmlns:p14="http://schemas.microsoft.com/office/powerpoint/2010/main" val="1349461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p:spPr>
        <p:txBody>
          <a:bodyPr/>
          <a:lstStyle/>
          <a:p>
            <a:endParaRPr lang="sv-SE" smtClean="0">
              <a:latin typeface="Arial" pitchFamily="34" charset="0"/>
            </a:endParaRPr>
          </a:p>
        </p:txBody>
      </p:sp>
      <p:sp>
        <p:nvSpPr>
          <p:cNvPr id="147460" name="Slide Number Placeholder 3"/>
          <p:cNvSpPr>
            <a:spLocks noGrp="1"/>
          </p:cNvSpPr>
          <p:nvPr>
            <p:ph type="sldNum" sz="quarter" idx="5"/>
          </p:nvPr>
        </p:nvSpPr>
        <p:spPr>
          <a:noFill/>
        </p:spPr>
        <p:txBody>
          <a:bodyPr/>
          <a:lstStyle/>
          <a:p>
            <a:pPr defTabSz="996658"/>
            <a:fld id="{CF105D39-D62F-4D25-9BBE-A580576104D3}" type="slidenum">
              <a:rPr lang="en-US" smtClean="0">
                <a:latin typeface="Arial" pitchFamily="34" charset="0"/>
              </a:rPr>
              <a:pPr defTabSz="996658"/>
              <a:t>22</a:t>
            </a:fld>
            <a:endParaRPr lang="en-US" dirty="0" smtClean="0">
              <a:latin typeface="Arial" pitchFamily="34" charset="0"/>
            </a:endParaRPr>
          </a:p>
        </p:txBody>
      </p:sp>
    </p:spTree>
    <p:extLst>
      <p:ext uri="{BB962C8B-B14F-4D97-AF65-F5344CB8AC3E}">
        <p14:creationId xmlns:p14="http://schemas.microsoft.com/office/powerpoint/2010/main" val="4051478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p:spPr>
        <p:txBody>
          <a:bodyPr/>
          <a:lstStyle/>
          <a:p>
            <a:endParaRPr lang="sv-SE" smtClean="0">
              <a:latin typeface="Arial" pitchFamily="34" charset="0"/>
            </a:endParaRPr>
          </a:p>
        </p:txBody>
      </p:sp>
      <p:sp>
        <p:nvSpPr>
          <p:cNvPr id="147460" name="Slide Number Placeholder 3"/>
          <p:cNvSpPr>
            <a:spLocks noGrp="1"/>
          </p:cNvSpPr>
          <p:nvPr>
            <p:ph type="sldNum" sz="quarter" idx="5"/>
          </p:nvPr>
        </p:nvSpPr>
        <p:spPr>
          <a:noFill/>
        </p:spPr>
        <p:txBody>
          <a:bodyPr/>
          <a:lstStyle/>
          <a:p>
            <a:pPr defTabSz="996658"/>
            <a:fld id="{CF105D39-D62F-4D25-9BBE-A580576104D3}" type="slidenum">
              <a:rPr lang="en-US" smtClean="0">
                <a:latin typeface="Arial" pitchFamily="34" charset="0"/>
              </a:rPr>
              <a:pPr defTabSz="996658"/>
              <a:t>23</a:t>
            </a:fld>
            <a:endParaRPr lang="en-US" dirty="0" smtClean="0">
              <a:latin typeface="Arial" pitchFamily="34" charset="0"/>
            </a:endParaRPr>
          </a:p>
        </p:txBody>
      </p:sp>
    </p:spTree>
    <p:extLst>
      <p:ext uri="{BB962C8B-B14F-4D97-AF65-F5344CB8AC3E}">
        <p14:creationId xmlns:p14="http://schemas.microsoft.com/office/powerpoint/2010/main" val="186906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p:spPr>
        <p:txBody>
          <a:bodyPr/>
          <a:lstStyle/>
          <a:p>
            <a:endParaRPr lang="sv-SE" smtClean="0">
              <a:latin typeface="Arial" pitchFamily="34" charset="0"/>
            </a:endParaRPr>
          </a:p>
        </p:txBody>
      </p:sp>
      <p:sp>
        <p:nvSpPr>
          <p:cNvPr id="147460" name="Slide Number Placeholder 3"/>
          <p:cNvSpPr>
            <a:spLocks noGrp="1"/>
          </p:cNvSpPr>
          <p:nvPr>
            <p:ph type="sldNum" sz="quarter" idx="5"/>
          </p:nvPr>
        </p:nvSpPr>
        <p:spPr>
          <a:noFill/>
        </p:spPr>
        <p:txBody>
          <a:bodyPr/>
          <a:lstStyle/>
          <a:p>
            <a:pPr defTabSz="996658"/>
            <a:fld id="{CF105D39-D62F-4D25-9BBE-A580576104D3}" type="slidenum">
              <a:rPr lang="en-US" smtClean="0">
                <a:latin typeface="Arial" pitchFamily="34" charset="0"/>
              </a:rPr>
              <a:pPr defTabSz="996658"/>
              <a:t>24</a:t>
            </a:fld>
            <a:endParaRPr lang="en-US" dirty="0" smtClean="0">
              <a:latin typeface="Arial" pitchFamily="34" charset="0"/>
            </a:endParaRPr>
          </a:p>
        </p:txBody>
      </p:sp>
    </p:spTree>
    <p:extLst>
      <p:ext uri="{BB962C8B-B14F-4D97-AF65-F5344CB8AC3E}">
        <p14:creationId xmlns:p14="http://schemas.microsoft.com/office/powerpoint/2010/main" val="4128845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Slide Image Placeholder 1"/>
          <p:cNvSpPr>
            <a:spLocks noGrp="1" noRot="1" noChangeAspect="1" noTextEdit="1"/>
          </p:cNvSpPr>
          <p:nvPr>
            <p:ph type="sldImg"/>
          </p:nvPr>
        </p:nvSpPr>
        <p:spPr>
          <a:ln/>
        </p:spPr>
      </p:sp>
      <p:sp>
        <p:nvSpPr>
          <p:cNvPr id="147459" name="Notes Placeholder 2"/>
          <p:cNvSpPr>
            <a:spLocks noGrp="1"/>
          </p:cNvSpPr>
          <p:nvPr>
            <p:ph type="body" idx="1"/>
          </p:nvPr>
        </p:nvSpPr>
        <p:spPr>
          <a:noFill/>
          <a:ln/>
        </p:spPr>
        <p:txBody>
          <a:bodyPr/>
          <a:lstStyle/>
          <a:p>
            <a:endParaRPr lang="sv-SE" dirty="0" smtClean="0">
              <a:latin typeface="Arial" pitchFamily="34" charset="0"/>
            </a:endParaRPr>
          </a:p>
        </p:txBody>
      </p:sp>
      <p:sp>
        <p:nvSpPr>
          <p:cNvPr id="147460" name="Slide Number Placeholder 3"/>
          <p:cNvSpPr>
            <a:spLocks noGrp="1"/>
          </p:cNvSpPr>
          <p:nvPr>
            <p:ph type="sldNum" sz="quarter" idx="5"/>
          </p:nvPr>
        </p:nvSpPr>
        <p:spPr>
          <a:noFill/>
        </p:spPr>
        <p:txBody>
          <a:bodyPr/>
          <a:lstStyle/>
          <a:p>
            <a:pPr defTabSz="996658"/>
            <a:fld id="{CF105D39-D62F-4D25-9BBE-A580576104D3}" type="slidenum">
              <a:rPr lang="en-US" smtClean="0">
                <a:latin typeface="Arial" pitchFamily="34" charset="0"/>
              </a:rPr>
              <a:pPr defTabSz="996658"/>
              <a:t>25</a:t>
            </a:fld>
            <a:endParaRPr lang="en-US" dirty="0" smtClean="0">
              <a:latin typeface="Arial" pitchFamily="34" charset="0"/>
            </a:endParaRPr>
          </a:p>
        </p:txBody>
      </p:sp>
    </p:spTree>
    <p:extLst>
      <p:ext uri="{BB962C8B-B14F-4D97-AF65-F5344CB8AC3E}">
        <p14:creationId xmlns:p14="http://schemas.microsoft.com/office/powerpoint/2010/main" val="3215290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7D7C93E0-F3B4-4D3F-BDE0-FF7FEF68D5C7}" type="datetimeFigureOut">
              <a:rPr lang="sv-SE" smtClean="0"/>
              <a:pPr/>
              <a:t>2016-10-17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7D7C93E0-F3B4-4D3F-BDE0-FF7FEF68D5C7}" type="datetimeFigureOut">
              <a:rPr lang="sv-SE" smtClean="0"/>
              <a:pPr/>
              <a:t>2016-10-17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7D7C93E0-F3B4-4D3F-BDE0-FF7FEF68D5C7}" type="datetimeFigureOut">
              <a:rPr lang="sv-SE" smtClean="0"/>
              <a:pPr/>
              <a:t>2016-10-17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7D7C93E0-F3B4-4D3F-BDE0-FF7FEF68D5C7}" type="datetimeFigureOut">
              <a:rPr lang="sv-SE" smtClean="0"/>
              <a:pPr/>
              <a:t>2016-10-17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7C93E0-F3B4-4D3F-BDE0-FF7FEF68D5C7}" type="datetimeFigureOut">
              <a:rPr lang="sv-SE" smtClean="0"/>
              <a:pPr/>
              <a:t>2016-10-17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7D7C93E0-F3B4-4D3F-BDE0-FF7FEF68D5C7}" type="datetimeFigureOut">
              <a:rPr lang="sv-SE" smtClean="0"/>
              <a:pPr/>
              <a:t>2016-10-17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7D7C93E0-F3B4-4D3F-BDE0-FF7FEF68D5C7}" type="datetimeFigureOut">
              <a:rPr lang="sv-SE" smtClean="0"/>
              <a:pPr/>
              <a:t>2016-10-17</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7D7C93E0-F3B4-4D3F-BDE0-FF7FEF68D5C7}" type="datetimeFigureOut">
              <a:rPr lang="sv-SE" smtClean="0"/>
              <a:pPr/>
              <a:t>2016-10-17</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7C93E0-F3B4-4D3F-BDE0-FF7FEF68D5C7}" type="datetimeFigureOut">
              <a:rPr lang="sv-SE" smtClean="0"/>
              <a:pPr/>
              <a:t>2016-10-17</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7C93E0-F3B4-4D3F-BDE0-FF7FEF68D5C7}" type="datetimeFigureOut">
              <a:rPr lang="sv-SE" smtClean="0"/>
              <a:pPr/>
              <a:t>2016-10-17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7C93E0-F3B4-4D3F-BDE0-FF7FEF68D5C7}" type="datetimeFigureOut">
              <a:rPr lang="sv-SE" smtClean="0"/>
              <a:pPr/>
              <a:t>2016-10-17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D74CD29F-371D-4FCF-8456-76A1F4E8E2EE}"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C93E0-F3B4-4D3F-BDE0-FF7FEF68D5C7}" type="datetimeFigureOut">
              <a:rPr lang="sv-SE" smtClean="0"/>
              <a:pPr/>
              <a:t>2016-10-17</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CD29F-371D-4FCF-8456-76A1F4E8E2EE}"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43" y="2132856"/>
            <a:ext cx="8712968" cy="1470025"/>
          </a:xfrm>
        </p:spPr>
        <p:txBody>
          <a:bodyPr vert="horz" lIns="91440" tIns="45720" rIns="91440" bIns="45720" rtlCol="0" anchor="ctr">
            <a:normAutofit/>
          </a:bodyPr>
          <a:lstStyle/>
          <a:p>
            <a:r>
              <a:rPr lang="sv-SE" sz="3600" dirty="0" smtClean="0"/>
              <a:t>Lecture 9</a:t>
            </a:r>
            <a:r>
              <a:rPr lang="sv-SE" sz="3600" dirty="0" smtClean="0"/>
              <a:t>: </a:t>
            </a:r>
            <a:r>
              <a:rPr lang="sv-SE" sz="3600" dirty="0"/>
              <a:t/>
            </a:r>
            <a:br>
              <a:rPr lang="sv-SE" sz="3600" dirty="0"/>
            </a:br>
            <a:r>
              <a:rPr lang="sv-SE" sz="3600" dirty="0" smtClean="0"/>
              <a:t>Knowledge Sharing and Best Practices</a:t>
            </a:r>
            <a:endParaRPr lang="sv-SE" sz="3600" dirty="0"/>
          </a:p>
        </p:txBody>
      </p:sp>
      <p:sp>
        <p:nvSpPr>
          <p:cNvPr id="3" name="Subtitle 2"/>
          <p:cNvSpPr>
            <a:spLocks noGrp="1"/>
          </p:cNvSpPr>
          <p:nvPr>
            <p:ph type="subTitle" idx="1"/>
          </p:nvPr>
        </p:nvSpPr>
        <p:spPr/>
        <p:txBody>
          <a:bodyPr>
            <a:normAutofit/>
          </a:bodyPr>
          <a:lstStyle/>
          <a:p>
            <a:r>
              <a:rPr lang="sv-SE" sz="2400" dirty="0" smtClean="0"/>
              <a:t>Erik Perjons</a:t>
            </a:r>
          </a:p>
          <a:p>
            <a:r>
              <a:rPr lang="sv-SE" sz="2400" dirty="0" smtClean="0"/>
              <a:t>perjons@dsv.su.se</a:t>
            </a:r>
            <a:endParaRPr lang="sv-SE"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v-SE"/>
          </a:p>
        </p:txBody>
      </p:sp>
      <p:sp>
        <p:nvSpPr>
          <p:cNvPr id="3" name="Content Placeholder 2"/>
          <p:cNvSpPr>
            <a:spLocks noGrp="1"/>
          </p:cNvSpPr>
          <p:nvPr>
            <p:ph idx="1"/>
          </p:nvPr>
        </p:nvSpPr>
        <p:spPr/>
        <p:txBody>
          <a:bodyPr/>
          <a:lstStyle/>
          <a:p>
            <a:pPr>
              <a:buNone/>
            </a:pPr>
            <a:r>
              <a:rPr lang="sv-SE" dirty="0" smtClean="0"/>
              <a:t>Best Practices – way of transfering/sharing knowledge</a:t>
            </a:r>
            <a:endParaRPr lang="sv-SE" dirty="0"/>
          </a:p>
        </p:txBody>
      </p:sp>
    </p:spTree>
    <p:extLst>
      <p:ext uri="{BB962C8B-B14F-4D97-AF65-F5344CB8AC3E}">
        <p14:creationId xmlns:p14="http://schemas.microsoft.com/office/powerpoint/2010/main" val="4071792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buSzPct val="100000"/>
            </a:pPr>
            <a:r>
              <a:rPr lang="sv-SE" sz="3600" dirty="0" smtClean="0">
                <a:sym typeface="Arial"/>
              </a:rPr>
              <a:t>Best </a:t>
            </a:r>
            <a:r>
              <a:rPr lang="sv-SE" sz="3600" dirty="0" err="1">
                <a:sym typeface="Arial"/>
              </a:rPr>
              <a:t>practices</a:t>
            </a:r>
            <a:endParaRPr lang="sv-SE" sz="3600" dirty="0">
              <a:sym typeface="Arial"/>
            </a:endParaRPr>
          </a:p>
        </p:txBody>
      </p:sp>
      <p:sp>
        <p:nvSpPr>
          <p:cNvPr id="3" name="Content Placeholder 2"/>
          <p:cNvSpPr>
            <a:spLocks noGrp="1"/>
          </p:cNvSpPr>
          <p:nvPr>
            <p:ph idx="1"/>
          </p:nvPr>
        </p:nvSpPr>
        <p:spPr/>
        <p:txBody>
          <a:bodyPr>
            <a:noAutofit/>
          </a:bodyPr>
          <a:lstStyle/>
          <a:p>
            <a:r>
              <a:rPr lang="en-US" sz="2400" dirty="0" smtClean="0"/>
              <a:t>A </a:t>
            </a:r>
            <a:r>
              <a:rPr lang="en-US" sz="2400" dirty="0" smtClean="0"/>
              <a:t>best practice </a:t>
            </a:r>
            <a:r>
              <a:rPr lang="en-US" sz="2400" dirty="0" smtClean="0"/>
              <a:t>- is </a:t>
            </a:r>
            <a:r>
              <a:rPr lang="en-US" sz="2400" dirty="0" smtClean="0"/>
              <a:t>a method or technique that provides an effective means for achieving a goal in a certain context compared to other means (</a:t>
            </a:r>
            <a:r>
              <a:rPr lang="en-US" sz="2400" dirty="0" err="1" smtClean="0"/>
              <a:t>Veselý</a:t>
            </a:r>
            <a:r>
              <a:rPr lang="en-US" sz="2400" dirty="0" smtClean="0"/>
              <a:t>, 2011)</a:t>
            </a:r>
          </a:p>
          <a:p>
            <a:r>
              <a:rPr lang="en-US" sz="2400" dirty="0" smtClean="0"/>
              <a:t>Example of best practice methods are: ITIL, Process descriptions in Enterprise Systems such as SAP, many procedures in health care</a:t>
            </a:r>
          </a:p>
        </p:txBody>
      </p:sp>
    </p:spTree>
    <p:extLst>
      <p:ext uri="{BB962C8B-B14F-4D97-AF65-F5344CB8AC3E}">
        <p14:creationId xmlns:p14="http://schemas.microsoft.com/office/powerpoint/2010/main" val="37729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buSzPct val="100000"/>
            </a:pPr>
            <a:r>
              <a:rPr lang="sv-SE" sz="3600" dirty="0">
                <a:sym typeface="Arial"/>
              </a:rPr>
              <a:t>Best, </a:t>
            </a:r>
            <a:r>
              <a:rPr lang="sv-SE" sz="3600" dirty="0" err="1">
                <a:sym typeface="Arial"/>
              </a:rPr>
              <a:t>Recommended</a:t>
            </a:r>
            <a:r>
              <a:rPr lang="sv-SE" sz="3600" dirty="0">
                <a:sym typeface="Arial"/>
              </a:rPr>
              <a:t>, Good or </a:t>
            </a:r>
            <a:r>
              <a:rPr lang="sv-SE" sz="3600" dirty="0" err="1">
                <a:sym typeface="Arial"/>
              </a:rPr>
              <a:t>Contextual</a:t>
            </a:r>
            <a:r>
              <a:rPr lang="sv-SE" sz="3600" dirty="0">
                <a:sym typeface="Arial"/>
              </a:rPr>
              <a:t> </a:t>
            </a:r>
            <a:r>
              <a:rPr lang="sv-SE" sz="3600" dirty="0" err="1">
                <a:sym typeface="Arial"/>
              </a:rPr>
              <a:t>Practices</a:t>
            </a:r>
            <a:endParaRPr lang="sv-SE" sz="3600" dirty="0">
              <a:sym typeface="Arial"/>
            </a:endParaRPr>
          </a:p>
        </p:txBody>
      </p:sp>
      <p:sp>
        <p:nvSpPr>
          <p:cNvPr id="3" name="Content Placeholder 2"/>
          <p:cNvSpPr>
            <a:spLocks noGrp="1"/>
          </p:cNvSpPr>
          <p:nvPr>
            <p:ph idx="1"/>
          </p:nvPr>
        </p:nvSpPr>
        <p:spPr/>
        <p:txBody>
          <a:bodyPr>
            <a:normAutofit/>
          </a:bodyPr>
          <a:lstStyle/>
          <a:p>
            <a:r>
              <a:rPr lang="en-US" sz="2400" dirty="0" smtClean="0"/>
              <a:t>A best practice cannot be best in all cases. Therefore, the terms “recommended practices” and “good practices” are often used instead</a:t>
            </a:r>
          </a:p>
          <a:p>
            <a:r>
              <a:rPr lang="en-US" sz="2400" dirty="0" smtClean="0"/>
              <a:t>A practice that is considered as "best" in one context may be questionable within another. </a:t>
            </a:r>
            <a:endParaRPr lang="en-US" sz="2400" dirty="0" smtClean="0"/>
          </a:p>
          <a:p>
            <a:r>
              <a:rPr lang="en-US" sz="2400" dirty="0" smtClean="0"/>
              <a:t>That </a:t>
            </a:r>
            <a:r>
              <a:rPr lang="en-US" sz="2400" dirty="0" smtClean="0"/>
              <a:t>is, the notion of what is "best" will vary with the context, according to Scott Ambler, </a:t>
            </a:r>
            <a:r>
              <a:rPr lang="en-US" sz="2400" dirty="0"/>
              <a:t>which recommend the use of </a:t>
            </a:r>
            <a:r>
              <a:rPr lang="en-US" sz="2400" dirty="0" smtClean="0"/>
              <a:t>the </a:t>
            </a:r>
            <a:r>
              <a:rPr lang="en-US" sz="2400" dirty="0"/>
              <a:t>term "contextual practice“ instead</a:t>
            </a:r>
            <a:endParaRPr lang="en-US" sz="2400" dirty="0" smtClean="0"/>
          </a:p>
          <a:p>
            <a:pPr>
              <a:buNone/>
            </a:pPr>
            <a:endParaRPr lang="en-US" sz="2000" dirty="0" smtClean="0"/>
          </a:p>
          <a:p>
            <a:pPr>
              <a:buNone/>
            </a:pPr>
            <a:endParaRPr lang="en-US" dirty="0" smtClean="0"/>
          </a:p>
        </p:txBody>
      </p:sp>
    </p:spTree>
    <p:extLst>
      <p:ext uri="{BB962C8B-B14F-4D97-AF65-F5344CB8AC3E}">
        <p14:creationId xmlns:p14="http://schemas.microsoft.com/office/powerpoint/2010/main" val="2272430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buSzPct val="100000"/>
            </a:pPr>
            <a:r>
              <a:rPr lang="sv-SE" sz="3600" dirty="0" err="1" smtClean="0">
                <a:sym typeface="Arial"/>
              </a:rPr>
              <a:t>Validation</a:t>
            </a:r>
            <a:r>
              <a:rPr lang="sv-SE" sz="3600" dirty="0" smtClean="0">
                <a:sym typeface="Arial"/>
              </a:rPr>
              <a:t> of </a:t>
            </a:r>
            <a:r>
              <a:rPr lang="sv-SE" sz="3600" dirty="0" err="1" smtClean="0">
                <a:sym typeface="Arial"/>
              </a:rPr>
              <a:t>Practices</a:t>
            </a:r>
            <a:endParaRPr lang="sv-SE" sz="3600" dirty="0">
              <a:sym typeface="Arial"/>
            </a:endParaRPr>
          </a:p>
        </p:txBody>
      </p:sp>
      <p:sp>
        <p:nvSpPr>
          <p:cNvPr id="3" name="Content Placeholder 2"/>
          <p:cNvSpPr>
            <a:spLocks noGrp="1"/>
          </p:cNvSpPr>
          <p:nvPr>
            <p:ph idx="1"/>
          </p:nvPr>
        </p:nvSpPr>
        <p:spPr/>
        <p:txBody>
          <a:bodyPr>
            <a:noAutofit/>
          </a:bodyPr>
          <a:lstStyle/>
          <a:p>
            <a:r>
              <a:rPr lang="en-US" sz="2400" dirty="0" smtClean="0"/>
              <a:t>U.S. Department of Health and Human Services uses the following terms and their definitions for how validated a practice is:</a:t>
            </a:r>
            <a:endParaRPr lang="sv-SE" sz="2400" dirty="0" smtClean="0"/>
          </a:p>
          <a:p>
            <a:r>
              <a:rPr lang="sv-SE" sz="2400" b="1" dirty="0" err="1" smtClean="0"/>
              <a:t>Promising</a:t>
            </a:r>
            <a:r>
              <a:rPr lang="sv-SE" sz="2400" b="1" dirty="0" smtClean="0"/>
              <a:t> </a:t>
            </a:r>
            <a:r>
              <a:rPr lang="sv-SE" sz="2400" b="1" dirty="0" err="1" smtClean="0"/>
              <a:t>Practice</a:t>
            </a:r>
            <a:r>
              <a:rPr lang="sv-SE" sz="2400" b="1" dirty="0" smtClean="0"/>
              <a:t> </a:t>
            </a:r>
            <a:r>
              <a:rPr lang="sv-SE" sz="2400" dirty="0" smtClean="0"/>
              <a:t>- </a:t>
            </a:r>
            <a:r>
              <a:rPr lang="en-US" sz="2400" dirty="0" smtClean="0"/>
              <a:t>A program, activity or strategy that has worked within one organization and shows promise during its early stages</a:t>
            </a:r>
            <a:endParaRPr lang="sv-SE" sz="2400" dirty="0" smtClean="0"/>
          </a:p>
          <a:p>
            <a:r>
              <a:rPr lang="sv-SE" sz="2400" b="1" dirty="0" err="1" smtClean="0"/>
              <a:t>Field</a:t>
            </a:r>
            <a:r>
              <a:rPr lang="sv-SE" sz="2400" b="1" dirty="0" smtClean="0"/>
              <a:t> </a:t>
            </a:r>
            <a:r>
              <a:rPr lang="sv-SE" sz="2400" b="1" dirty="0" err="1" smtClean="0"/>
              <a:t>Tested</a:t>
            </a:r>
            <a:r>
              <a:rPr lang="sv-SE" sz="2400" b="1" dirty="0" smtClean="0"/>
              <a:t> Best </a:t>
            </a:r>
            <a:r>
              <a:rPr lang="sv-SE" sz="2400" b="1" dirty="0" err="1" smtClean="0"/>
              <a:t>Practice</a:t>
            </a:r>
            <a:r>
              <a:rPr lang="sv-SE" sz="2400" b="1" dirty="0" smtClean="0"/>
              <a:t> </a:t>
            </a:r>
            <a:r>
              <a:rPr lang="sv-SE" sz="2400" dirty="0" smtClean="0"/>
              <a:t>- </a:t>
            </a:r>
            <a:r>
              <a:rPr lang="en-US" sz="2400" dirty="0" smtClean="0"/>
              <a:t>A program, activity or strategy that produce successful outcomes and is supported by data sources</a:t>
            </a:r>
          </a:p>
          <a:p>
            <a:r>
              <a:rPr lang="sv-SE" sz="2400" b="1" dirty="0" smtClean="0"/>
              <a:t>Research </a:t>
            </a:r>
            <a:r>
              <a:rPr lang="sv-SE" sz="2400" b="1" dirty="0" err="1" smtClean="0"/>
              <a:t>Validated</a:t>
            </a:r>
            <a:r>
              <a:rPr lang="sv-SE" sz="2400" b="1" dirty="0" smtClean="0"/>
              <a:t> Best </a:t>
            </a:r>
            <a:r>
              <a:rPr lang="sv-SE" sz="2400" b="1" dirty="0" err="1" smtClean="0"/>
              <a:t>Practice</a:t>
            </a:r>
            <a:r>
              <a:rPr lang="sv-SE" sz="2400" b="1" dirty="0" smtClean="0"/>
              <a:t> </a:t>
            </a:r>
            <a:r>
              <a:rPr lang="sv-SE" sz="2400" dirty="0" smtClean="0"/>
              <a:t>- </a:t>
            </a:r>
            <a:r>
              <a:rPr lang="en-US" sz="2400" dirty="0" smtClean="0"/>
              <a:t>A program, activity or strategy that has the highest degree of proven effectiveness supported by comprehensive research and evaluation</a:t>
            </a:r>
          </a:p>
        </p:txBody>
      </p:sp>
    </p:spTree>
    <p:extLst>
      <p:ext uri="{BB962C8B-B14F-4D97-AF65-F5344CB8AC3E}">
        <p14:creationId xmlns:p14="http://schemas.microsoft.com/office/powerpoint/2010/main" val="787176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buSzPct val="100000"/>
            </a:pPr>
            <a:r>
              <a:rPr lang="sv-SE" sz="3600" dirty="0" smtClean="0">
                <a:sym typeface="Arial"/>
              </a:rPr>
              <a:t>Template for documenting best practices</a:t>
            </a:r>
            <a:endParaRPr lang="sv-SE" sz="3600" dirty="0">
              <a:sym typeface="Arial"/>
            </a:endParaRPr>
          </a:p>
        </p:txBody>
      </p:sp>
      <p:sp>
        <p:nvSpPr>
          <p:cNvPr id="3" name="Content Placeholder 2"/>
          <p:cNvSpPr>
            <a:spLocks noGrp="1"/>
          </p:cNvSpPr>
          <p:nvPr>
            <p:ph idx="1"/>
          </p:nvPr>
        </p:nvSpPr>
        <p:spPr>
          <a:xfrm>
            <a:off x="457200" y="1404937"/>
            <a:ext cx="8229600" cy="5429200"/>
          </a:xfrm>
        </p:spPr>
        <p:txBody>
          <a:bodyPr>
            <a:noAutofit/>
          </a:bodyPr>
          <a:lstStyle/>
          <a:p>
            <a:pPr>
              <a:buNone/>
            </a:pPr>
            <a:r>
              <a:rPr lang="en-US" sz="2400" dirty="0" smtClean="0"/>
              <a:t>Best practices are usually described in form of a template (also called pattern), with predefined elements. </a:t>
            </a:r>
          </a:p>
          <a:p>
            <a:pPr>
              <a:buNone/>
            </a:pPr>
            <a:r>
              <a:rPr lang="en-US" sz="2400" dirty="0" smtClean="0"/>
              <a:t>Common elements are: </a:t>
            </a:r>
          </a:p>
          <a:p>
            <a:pPr lvl="1"/>
            <a:r>
              <a:rPr lang="en-US" sz="1800" dirty="0" smtClean="0"/>
              <a:t>problem that the best practice address,</a:t>
            </a:r>
          </a:p>
          <a:p>
            <a:pPr lvl="1"/>
            <a:r>
              <a:rPr lang="en-US" sz="1800" dirty="0"/>
              <a:t>s</a:t>
            </a:r>
            <a:r>
              <a:rPr lang="en-US" sz="1800" dirty="0" smtClean="0"/>
              <a:t>tep-by-step description of the best practice (it is usually a procedure/method)</a:t>
            </a:r>
          </a:p>
          <a:p>
            <a:pPr lvl="1"/>
            <a:r>
              <a:rPr lang="en-US" sz="1800" dirty="0" smtClean="0"/>
              <a:t>expected result of the best practice, </a:t>
            </a:r>
          </a:p>
          <a:p>
            <a:pPr lvl="1"/>
            <a:r>
              <a:rPr lang="en-US" sz="1800" dirty="0" smtClean="0"/>
              <a:t>area/field/domain in which the best practice is to be applied, in which context/situations the best practice is relevant or not, </a:t>
            </a:r>
          </a:p>
          <a:p>
            <a:pPr lvl="1"/>
            <a:r>
              <a:rPr lang="en-US" sz="1800" dirty="0" smtClean="0"/>
              <a:t>estimation of time and cost to implement the best practice,</a:t>
            </a:r>
          </a:p>
          <a:p>
            <a:pPr lvl="1"/>
            <a:r>
              <a:rPr lang="en-US" sz="1800" dirty="0" smtClean="0"/>
              <a:t>target users/roles for applying the best practices, </a:t>
            </a:r>
          </a:p>
          <a:p>
            <a:pPr lvl="1"/>
            <a:r>
              <a:rPr lang="en-US" sz="1800" dirty="0" smtClean="0"/>
              <a:t>required skills of users/roles applying the best practices, </a:t>
            </a:r>
          </a:p>
          <a:p>
            <a:pPr lvl="1"/>
            <a:r>
              <a:rPr lang="en-US" sz="1800" dirty="0" smtClean="0"/>
              <a:t>previous successful and non-successful applications of the best practices, </a:t>
            </a:r>
          </a:p>
          <a:p>
            <a:pPr lvl="1"/>
            <a:r>
              <a:rPr lang="en-US" sz="1800" dirty="0" smtClean="0"/>
              <a:t>possible failures that may occur when applying the best practices, </a:t>
            </a:r>
          </a:p>
          <a:p>
            <a:pPr lvl="1"/>
            <a:r>
              <a:rPr lang="en-US" sz="1800" dirty="0" smtClean="0"/>
              <a:t>in which respect the best practice is better than alternative practices</a:t>
            </a:r>
            <a:endParaRPr lang="sv-SE" sz="1800" dirty="0"/>
          </a:p>
        </p:txBody>
      </p:sp>
    </p:spTree>
    <p:extLst>
      <p:ext uri="{BB962C8B-B14F-4D97-AF65-F5344CB8AC3E}">
        <p14:creationId xmlns:p14="http://schemas.microsoft.com/office/powerpoint/2010/main" val="660798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buSzPct val="100000"/>
            </a:pPr>
            <a:r>
              <a:rPr lang="sv-SE" sz="3600" dirty="0" smtClean="0">
                <a:sym typeface="Arial"/>
              </a:rPr>
              <a:t>How to Succeed Implementing </a:t>
            </a:r>
            <a:r>
              <a:rPr lang="sv-SE" sz="3600" dirty="0" smtClean="0">
                <a:sym typeface="Arial"/>
              </a:rPr>
              <a:t>Best Practices</a:t>
            </a:r>
            <a:endParaRPr lang="sv-SE" sz="3600" dirty="0" smtClean="0">
              <a:sym typeface="Arial"/>
            </a:endParaRPr>
          </a:p>
        </p:txBody>
      </p:sp>
      <p:sp>
        <p:nvSpPr>
          <p:cNvPr id="3" name="Content Placeholder 2"/>
          <p:cNvSpPr>
            <a:spLocks noGrp="1"/>
          </p:cNvSpPr>
          <p:nvPr>
            <p:ph idx="1"/>
          </p:nvPr>
        </p:nvSpPr>
        <p:spPr/>
        <p:txBody>
          <a:bodyPr>
            <a:normAutofit lnSpcReduction="10000"/>
          </a:bodyPr>
          <a:lstStyle/>
          <a:p>
            <a:r>
              <a:rPr lang="sv-SE" sz="2400" dirty="0" smtClean="0"/>
              <a:t>There are many both successful and non-successful applications of best </a:t>
            </a:r>
            <a:r>
              <a:rPr lang="sv-SE" sz="2400" dirty="0"/>
              <a:t>practices in organisations. </a:t>
            </a:r>
            <a:endParaRPr lang="sv-SE" sz="2400" dirty="0" smtClean="0"/>
          </a:p>
          <a:p>
            <a:r>
              <a:rPr lang="en-US" sz="2400" dirty="0" smtClean="0"/>
              <a:t>Factors </a:t>
            </a:r>
            <a:r>
              <a:rPr lang="en-US" sz="2400" dirty="0"/>
              <a:t>that may impact the success of implementing </a:t>
            </a:r>
            <a:r>
              <a:rPr lang="sv-SE" sz="2400" dirty="0"/>
              <a:t>best practice </a:t>
            </a:r>
            <a:r>
              <a:rPr lang="en-US" sz="2400" dirty="0"/>
              <a:t>are often called critical success factors for implementing best practices</a:t>
            </a:r>
            <a:endParaRPr lang="sv-SE" sz="2400" dirty="0"/>
          </a:p>
          <a:p>
            <a:r>
              <a:rPr lang="en-US" sz="2400" dirty="0" smtClean="0"/>
              <a:t>Factors that may impact the success of implementing </a:t>
            </a:r>
            <a:r>
              <a:rPr lang="sv-SE" sz="2400" dirty="0" smtClean="0"/>
              <a:t>best </a:t>
            </a:r>
            <a:r>
              <a:rPr lang="sv-SE" sz="2400" dirty="0" err="1" smtClean="0"/>
              <a:t>practices</a:t>
            </a:r>
            <a:r>
              <a:rPr lang="sv-SE" sz="2400" dirty="0" smtClean="0"/>
              <a:t> </a:t>
            </a:r>
            <a:r>
              <a:rPr lang="en-US" sz="2400" dirty="0" smtClean="0"/>
              <a:t>within organizations are: </a:t>
            </a:r>
          </a:p>
          <a:p>
            <a:pPr lvl="1"/>
            <a:r>
              <a:rPr lang="en-US" sz="2000" dirty="0" smtClean="0"/>
              <a:t>organizational culture that support or not support knowledge sharing in an </a:t>
            </a:r>
            <a:r>
              <a:rPr lang="en-US" sz="2000" dirty="0" err="1" smtClean="0"/>
              <a:t>organisation</a:t>
            </a:r>
            <a:r>
              <a:rPr lang="en-US" sz="2000" dirty="0" smtClean="0"/>
              <a:t>,</a:t>
            </a:r>
          </a:p>
          <a:p>
            <a:pPr lvl="1"/>
            <a:r>
              <a:rPr lang="en-US" sz="2000" dirty="0" smtClean="0"/>
              <a:t>the engagement, or non-engagement, of the executives and/or management of an </a:t>
            </a:r>
            <a:r>
              <a:rPr lang="en-US" sz="2000" dirty="0" err="1" smtClean="0"/>
              <a:t>organisation</a:t>
            </a:r>
            <a:r>
              <a:rPr lang="en-US" sz="2000" dirty="0" smtClean="0"/>
              <a:t> for implementing best practices. </a:t>
            </a:r>
          </a:p>
          <a:p>
            <a:pPr lvl="1"/>
            <a:r>
              <a:rPr lang="en-US" sz="2000" dirty="0" smtClean="0"/>
              <a:t>low quality of the best practice documentation</a:t>
            </a:r>
          </a:p>
          <a:p>
            <a:pPr lvl="1"/>
            <a:r>
              <a:rPr lang="en-US" sz="2000" dirty="0" smtClean="0"/>
              <a:t>…</a:t>
            </a:r>
          </a:p>
        </p:txBody>
      </p:sp>
    </p:spTree>
    <p:extLst>
      <p:ext uri="{BB962C8B-B14F-4D97-AF65-F5344CB8AC3E}">
        <p14:creationId xmlns:p14="http://schemas.microsoft.com/office/powerpoint/2010/main" val="112441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t>Szulanski&amp;Winter: Getting it Right the Second Time 1 </a:t>
            </a:r>
            <a:r>
              <a:rPr lang="sv-SE" dirty="0" smtClean="0"/>
              <a:t>(3)</a:t>
            </a:r>
            <a:endParaRPr lang="sv-SE" dirty="0"/>
          </a:p>
        </p:txBody>
      </p:sp>
      <p:sp>
        <p:nvSpPr>
          <p:cNvPr id="3" name="Content Placeholder 2"/>
          <p:cNvSpPr>
            <a:spLocks noGrp="1"/>
          </p:cNvSpPr>
          <p:nvPr>
            <p:ph idx="1"/>
          </p:nvPr>
        </p:nvSpPr>
        <p:spPr>
          <a:xfrm>
            <a:off x="457200" y="1600200"/>
            <a:ext cx="8229600" cy="4637112"/>
          </a:xfrm>
        </p:spPr>
        <p:txBody>
          <a:bodyPr>
            <a:normAutofit/>
          </a:bodyPr>
          <a:lstStyle/>
          <a:p>
            <a:r>
              <a:rPr lang="sv-SE" sz="2400" dirty="0" smtClean="0"/>
              <a:t>A </a:t>
            </a:r>
            <a:r>
              <a:rPr lang="sv-SE" sz="2400" dirty="0" err="1" smtClean="0"/>
              <a:t>majority</a:t>
            </a:r>
            <a:r>
              <a:rPr lang="sv-SE" sz="2400" dirty="0" smtClean="0"/>
              <a:t> of </a:t>
            </a:r>
            <a:r>
              <a:rPr lang="sv-SE" sz="2400" dirty="0" err="1" smtClean="0"/>
              <a:t>attempts</a:t>
            </a:r>
            <a:r>
              <a:rPr lang="sv-SE" sz="2400" dirty="0" smtClean="0"/>
              <a:t> to </a:t>
            </a:r>
            <a:r>
              <a:rPr lang="sv-SE" sz="2400" dirty="0" err="1" smtClean="0"/>
              <a:t>replicate</a:t>
            </a:r>
            <a:r>
              <a:rPr lang="sv-SE" sz="2400" dirty="0" smtClean="0"/>
              <a:t> </a:t>
            </a:r>
            <a:r>
              <a:rPr lang="sv-SE" sz="2400" dirty="0" err="1" smtClean="0"/>
              <a:t>excellence</a:t>
            </a:r>
            <a:r>
              <a:rPr lang="sv-SE" sz="2400" dirty="0" smtClean="0"/>
              <a:t> (</a:t>
            </a:r>
            <a:r>
              <a:rPr lang="sv-SE" sz="2400" dirty="0" err="1" smtClean="0"/>
              <a:t>such</a:t>
            </a:r>
            <a:r>
              <a:rPr lang="sv-SE" sz="2400" dirty="0" smtClean="0"/>
              <a:t> as best </a:t>
            </a:r>
            <a:r>
              <a:rPr lang="sv-SE" sz="2400" dirty="0" err="1" smtClean="0"/>
              <a:t>practices</a:t>
            </a:r>
            <a:r>
              <a:rPr lang="sv-SE" sz="2400" dirty="0" smtClean="0"/>
              <a:t>, </a:t>
            </a:r>
            <a:r>
              <a:rPr lang="sv-SE" sz="2400" dirty="0" err="1" smtClean="0"/>
              <a:t>good</a:t>
            </a:r>
            <a:r>
              <a:rPr lang="sv-SE" sz="2400" dirty="0" smtClean="0"/>
              <a:t> solutions) </a:t>
            </a:r>
            <a:r>
              <a:rPr lang="sv-SE" sz="2400" dirty="0" err="1" smtClean="0"/>
              <a:t>fails</a:t>
            </a:r>
            <a:endParaRPr lang="sv-SE" sz="2400" dirty="0" smtClean="0"/>
          </a:p>
          <a:p>
            <a:r>
              <a:rPr lang="sv-SE" sz="2400" b="1" dirty="0" smtClean="0"/>
              <a:t>Why problem to replicate/reproduce good solutions/best practices</a:t>
            </a:r>
            <a:r>
              <a:rPr lang="sv-SE" sz="2400" b="1" dirty="0" smtClean="0"/>
              <a:t>?</a:t>
            </a:r>
          </a:p>
          <a:p>
            <a:pPr lvl="1">
              <a:buFontTx/>
              <a:buChar char="-"/>
            </a:pPr>
            <a:r>
              <a:rPr lang="sv-SE" sz="2400" dirty="0" smtClean="0"/>
              <a:t>It is hard </a:t>
            </a:r>
            <a:r>
              <a:rPr lang="sv-SE" sz="2400" dirty="0" smtClean="0"/>
              <a:t>to understand how different components of complex best practices are intervowen</a:t>
            </a:r>
            <a:r>
              <a:rPr lang="sv-SE" sz="2400" dirty="0" smtClean="0"/>
              <a:t>, that is, it is </a:t>
            </a:r>
            <a:r>
              <a:rPr lang="sv-SE" sz="2400" dirty="0" smtClean="0"/>
              <a:t>easy to miss important nuances of the best practices. </a:t>
            </a:r>
            <a:endParaRPr lang="sv-SE" sz="2400" dirty="0" smtClean="0"/>
          </a:p>
          <a:p>
            <a:pPr lvl="1">
              <a:buFontTx/>
              <a:buChar char="-"/>
            </a:pPr>
            <a:r>
              <a:rPr lang="sv-SE" sz="2400" dirty="0" smtClean="0"/>
              <a:t>Employees </a:t>
            </a:r>
            <a:r>
              <a:rPr lang="sv-SE" sz="2400" dirty="0" smtClean="0"/>
              <a:t>may not understand the best practices including why the best practices are better then other solutions</a:t>
            </a:r>
          </a:p>
          <a:p>
            <a:endParaRPr lang="sv-SE" dirty="0"/>
          </a:p>
        </p:txBody>
      </p:sp>
    </p:spTree>
    <p:extLst>
      <p:ext uri="{BB962C8B-B14F-4D97-AF65-F5344CB8AC3E}">
        <p14:creationId xmlns:p14="http://schemas.microsoft.com/office/powerpoint/2010/main" val="3225897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t>Szulanski&amp;Winter: Getting it Right the Second Time </a:t>
            </a:r>
            <a:r>
              <a:rPr lang="sv-SE" dirty="0" smtClean="0"/>
              <a:t>2(3)</a:t>
            </a:r>
            <a:endParaRPr lang="sv-SE" dirty="0"/>
          </a:p>
        </p:txBody>
      </p:sp>
      <p:sp>
        <p:nvSpPr>
          <p:cNvPr id="3" name="Content Placeholder 2"/>
          <p:cNvSpPr>
            <a:spLocks noGrp="1"/>
          </p:cNvSpPr>
          <p:nvPr>
            <p:ph idx="1"/>
          </p:nvPr>
        </p:nvSpPr>
        <p:spPr>
          <a:xfrm>
            <a:off x="457200" y="1600200"/>
            <a:ext cx="8229600" cy="4637112"/>
          </a:xfrm>
        </p:spPr>
        <p:txBody>
          <a:bodyPr>
            <a:normAutofit lnSpcReduction="10000"/>
          </a:bodyPr>
          <a:lstStyle/>
          <a:p>
            <a:r>
              <a:rPr lang="sv-SE" sz="2400" b="1" dirty="0" smtClean="0"/>
              <a:t>How do copy a best practice? </a:t>
            </a:r>
          </a:p>
          <a:p>
            <a:pPr lvl="1"/>
            <a:r>
              <a:rPr lang="sv-SE" sz="2400" b="1" dirty="0" smtClean="0"/>
              <a:t>R</a:t>
            </a:r>
            <a:r>
              <a:rPr lang="sv-SE" sz="2400" b="1" dirty="0" smtClean="0"/>
              <a:t>eplicate </a:t>
            </a:r>
            <a:r>
              <a:rPr lang="sv-SE" sz="2400" b="1" dirty="0" smtClean="0"/>
              <a:t>best practices as close as possible (copy exactly). </a:t>
            </a:r>
            <a:r>
              <a:rPr lang="sv-SE" sz="2400" dirty="0" err="1" smtClean="0"/>
              <a:t>Then</a:t>
            </a:r>
            <a:r>
              <a:rPr lang="sv-SE" sz="2400" dirty="0" smtClean="0"/>
              <a:t> you </a:t>
            </a:r>
            <a:r>
              <a:rPr lang="sv-SE" sz="2400" dirty="0" err="1" smtClean="0"/>
              <a:t>will</a:t>
            </a:r>
            <a:r>
              <a:rPr lang="sv-SE" sz="2400" dirty="0" smtClean="0"/>
              <a:t> not miss </a:t>
            </a:r>
            <a:r>
              <a:rPr lang="sv-SE" sz="2400" dirty="0" err="1" smtClean="0"/>
              <a:t>important</a:t>
            </a:r>
            <a:r>
              <a:rPr lang="sv-SE" sz="2400" dirty="0" smtClean="0"/>
              <a:t> relations and </a:t>
            </a:r>
            <a:r>
              <a:rPr lang="sv-SE" sz="2400" dirty="0" err="1" smtClean="0"/>
              <a:t>nuances</a:t>
            </a:r>
            <a:r>
              <a:rPr lang="sv-SE" sz="2400" dirty="0" smtClean="0"/>
              <a:t> </a:t>
            </a:r>
            <a:r>
              <a:rPr lang="sv-SE" sz="2400" dirty="0" err="1" smtClean="0"/>
              <a:t>between</a:t>
            </a:r>
            <a:r>
              <a:rPr lang="sv-SE" sz="2400" dirty="0" smtClean="0"/>
              <a:t> the </a:t>
            </a:r>
            <a:r>
              <a:rPr lang="sv-SE" sz="2400" dirty="0" err="1" smtClean="0"/>
              <a:t>components</a:t>
            </a:r>
            <a:r>
              <a:rPr lang="sv-SE" sz="2400" dirty="0" smtClean="0"/>
              <a:t> of the best </a:t>
            </a:r>
            <a:r>
              <a:rPr lang="sv-SE" sz="2400" dirty="0" err="1" smtClean="0"/>
              <a:t>practices</a:t>
            </a:r>
            <a:r>
              <a:rPr lang="sv-SE" sz="2400" dirty="0" smtClean="0"/>
              <a:t>. You have a best practice that has worked effective in one situation, and by copy exactly you will be able to compare the copy with the </a:t>
            </a:r>
            <a:r>
              <a:rPr lang="sv-SE" sz="2400" dirty="0" smtClean="0"/>
              <a:t>original</a:t>
            </a:r>
          </a:p>
          <a:p>
            <a:pPr lvl="1"/>
            <a:r>
              <a:rPr lang="sv-SE" sz="2400" b="1" dirty="0"/>
              <a:t>Observe the best practices carried out in environment you copied from if possble. </a:t>
            </a:r>
            <a:r>
              <a:rPr lang="sv-SE" sz="2400" dirty="0"/>
              <a:t>This increases your understanding of the best practices.  It will be working example that you always can return </a:t>
            </a:r>
            <a:r>
              <a:rPr lang="sv-SE" sz="2400" dirty="0" smtClean="0"/>
              <a:t>to</a:t>
            </a:r>
          </a:p>
          <a:p>
            <a:pPr lvl="1"/>
            <a:r>
              <a:rPr lang="sv-SE" sz="2400" b="1" dirty="0" smtClean="0"/>
              <a:t>…</a:t>
            </a:r>
            <a:endParaRPr lang="sv-SE" sz="2400" b="1" dirty="0"/>
          </a:p>
          <a:p>
            <a:pPr lvl="1"/>
            <a:endParaRPr lang="sv-SE" sz="2200" dirty="0" smtClean="0"/>
          </a:p>
          <a:p>
            <a:endParaRPr lang="sv-SE" dirty="0"/>
          </a:p>
        </p:txBody>
      </p:sp>
    </p:spTree>
    <p:extLst>
      <p:ext uri="{BB962C8B-B14F-4D97-AF65-F5344CB8AC3E}">
        <p14:creationId xmlns:p14="http://schemas.microsoft.com/office/powerpoint/2010/main" val="2141686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t>Szulanski&amp;Winter: Getting it Right the Second Time </a:t>
            </a:r>
            <a:r>
              <a:rPr lang="sv-SE" dirty="0" smtClean="0"/>
              <a:t>3(3)</a:t>
            </a:r>
            <a:endParaRPr lang="sv-SE" dirty="0"/>
          </a:p>
        </p:txBody>
      </p:sp>
      <p:sp>
        <p:nvSpPr>
          <p:cNvPr id="3" name="Content Placeholder 2"/>
          <p:cNvSpPr>
            <a:spLocks noGrp="1"/>
          </p:cNvSpPr>
          <p:nvPr>
            <p:ph idx="1"/>
          </p:nvPr>
        </p:nvSpPr>
        <p:spPr>
          <a:xfrm>
            <a:off x="457200" y="1600200"/>
            <a:ext cx="8229600" cy="3989040"/>
          </a:xfrm>
        </p:spPr>
        <p:txBody>
          <a:bodyPr>
            <a:normAutofit fontScale="77500" lnSpcReduction="20000"/>
          </a:bodyPr>
          <a:lstStyle/>
          <a:p>
            <a:r>
              <a:rPr lang="sv-SE" sz="3100" b="1" dirty="0"/>
              <a:t>How do copy a best practice? </a:t>
            </a:r>
            <a:endParaRPr lang="sv-SE" sz="3100" b="1" dirty="0" smtClean="0"/>
          </a:p>
          <a:p>
            <a:pPr lvl="1"/>
            <a:r>
              <a:rPr lang="sv-SE" sz="3100" b="1" dirty="0" smtClean="0"/>
              <a:t>…</a:t>
            </a:r>
          </a:p>
          <a:p>
            <a:pPr lvl="1"/>
            <a:r>
              <a:rPr lang="sv-SE" sz="3100" b="1" dirty="0" smtClean="0"/>
              <a:t>Do </a:t>
            </a:r>
            <a:r>
              <a:rPr lang="sv-SE" sz="3100" b="1" dirty="0" smtClean="0"/>
              <a:t>not trust individuals in interviews and documentations too much. </a:t>
            </a:r>
            <a:r>
              <a:rPr lang="sv-SE" sz="3100" dirty="0" smtClean="0"/>
              <a:t>Not even the individuals that created och used the best practices may understands the complex relationships between the components of the best pratcices. People overestimate  their own knowledge, understanding and skills  </a:t>
            </a:r>
          </a:p>
          <a:p>
            <a:pPr lvl="1"/>
            <a:r>
              <a:rPr lang="sv-SE" sz="3100" b="1" dirty="0" smtClean="0"/>
              <a:t>Replicate first and adapt later.  </a:t>
            </a:r>
            <a:r>
              <a:rPr lang="sv-SE" sz="3100" dirty="0" smtClean="0"/>
              <a:t>Ensure that you achieved good results before adapting/changing the best </a:t>
            </a:r>
            <a:r>
              <a:rPr lang="sv-SE" sz="3100" dirty="0" smtClean="0"/>
              <a:t>practice. However</a:t>
            </a:r>
            <a:r>
              <a:rPr lang="sv-SE" sz="3100" dirty="0" smtClean="0"/>
              <a:t>, sometimes you need to adapt the best practices because the environments are so different</a:t>
            </a:r>
          </a:p>
          <a:p>
            <a:endParaRPr lang="sv-SE" dirty="0"/>
          </a:p>
        </p:txBody>
      </p:sp>
    </p:spTree>
    <p:extLst>
      <p:ext uri="{BB962C8B-B14F-4D97-AF65-F5344CB8AC3E}">
        <p14:creationId xmlns:p14="http://schemas.microsoft.com/office/powerpoint/2010/main" val="30256201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v-SE"/>
          </a:p>
        </p:txBody>
      </p:sp>
      <p:sp>
        <p:nvSpPr>
          <p:cNvPr id="3" name="Content Placeholder 2"/>
          <p:cNvSpPr>
            <a:spLocks noGrp="1"/>
          </p:cNvSpPr>
          <p:nvPr>
            <p:ph idx="1"/>
          </p:nvPr>
        </p:nvSpPr>
        <p:spPr/>
        <p:txBody>
          <a:bodyPr/>
          <a:lstStyle/>
          <a:p>
            <a:pPr marL="0" indent="0">
              <a:buNone/>
            </a:pPr>
            <a:r>
              <a:rPr lang="sv-SE" dirty="0" smtClean="0"/>
              <a:t>Other ways to transfer/share knowledge</a:t>
            </a:r>
            <a:endParaRPr lang="sv-SE" dirty="0"/>
          </a:p>
        </p:txBody>
      </p:sp>
    </p:spTree>
    <p:extLst>
      <p:ext uri="{BB962C8B-B14F-4D97-AF65-F5344CB8AC3E}">
        <p14:creationId xmlns:p14="http://schemas.microsoft.com/office/powerpoint/2010/main" val="2799478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00772" y="2213992"/>
            <a:ext cx="8347692" cy="1143000"/>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sv-SE" sz="3600" dirty="0" smtClean="0">
                <a:latin typeface="+mj-lt"/>
                <a:ea typeface="+mj-ea"/>
                <a:cs typeface="+mj-cs"/>
              </a:rPr>
              <a:t>Knowledge Transfer and Knowledge Sharing</a:t>
            </a:r>
            <a:endParaRPr kumimoji="0" lang="sv-SE" sz="36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34035976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a:xfrm>
            <a:off x="457200" y="1446792"/>
            <a:ext cx="8496944" cy="5805264"/>
          </a:xfrm>
        </p:spPr>
        <p:txBody>
          <a:bodyPr>
            <a:normAutofit/>
          </a:bodyPr>
          <a:lstStyle/>
          <a:p>
            <a:pPr>
              <a:spcBef>
                <a:spcPts val="0"/>
              </a:spcBef>
            </a:pPr>
            <a:r>
              <a:rPr lang="sv-SE" sz="2400" dirty="0" smtClean="0"/>
              <a:t>Community </a:t>
            </a:r>
            <a:r>
              <a:rPr lang="sv-SE" sz="2400" dirty="0" smtClean="0"/>
              <a:t>of practices (CoP) </a:t>
            </a:r>
            <a:r>
              <a:rPr lang="sv-SE" sz="2400" dirty="0" smtClean="0"/>
              <a:t>- is </a:t>
            </a:r>
            <a:r>
              <a:rPr lang="en-US" sz="2400" dirty="0" smtClean="0"/>
              <a:t>a group of individuals participating in communal activity, and experiencing/continuously creating their shared identity through engaging in and contributing to the practices of their </a:t>
            </a:r>
            <a:r>
              <a:rPr lang="en-US" sz="2400" dirty="0" smtClean="0"/>
              <a:t>communities </a:t>
            </a:r>
            <a:r>
              <a:rPr lang="en-US" sz="2400" dirty="0"/>
              <a:t>(Wenger, 2002)</a:t>
            </a:r>
          </a:p>
          <a:p>
            <a:pPr>
              <a:spcBef>
                <a:spcPts val="0"/>
              </a:spcBef>
            </a:pPr>
            <a:endParaRPr lang="sv-SE" sz="2400" b="1" dirty="0" smtClean="0"/>
          </a:p>
          <a:p>
            <a:pPr>
              <a:spcBef>
                <a:spcPts val="0"/>
              </a:spcBef>
            </a:pPr>
            <a:r>
              <a:rPr lang="en-US" sz="2400" dirty="0" smtClean="0"/>
              <a:t>This </a:t>
            </a:r>
            <a:r>
              <a:rPr lang="en-US" sz="2400" dirty="0" smtClean="0"/>
              <a:t>can be seen as another </a:t>
            </a:r>
            <a:r>
              <a:rPr lang="en-US" sz="2400" dirty="0"/>
              <a:t>knowledge form: Knowledge </a:t>
            </a:r>
            <a:r>
              <a:rPr lang="en-US" sz="2400" dirty="0" smtClean="0"/>
              <a:t>embedded </a:t>
            </a:r>
            <a:r>
              <a:rPr lang="en-US" sz="2400" dirty="0"/>
              <a:t>in communities</a:t>
            </a:r>
            <a:endParaRPr lang="sv-SE" sz="2400" dirty="0"/>
          </a:p>
          <a:p>
            <a:pPr>
              <a:spcBef>
                <a:spcPts val="0"/>
              </a:spcBef>
            </a:pPr>
            <a:endParaRPr lang="en-US" sz="2400" dirty="0" smtClean="0"/>
          </a:p>
          <a:p>
            <a:pPr>
              <a:spcBef>
                <a:spcPts val="0"/>
              </a:spcBef>
              <a:buNone/>
            </a:pPr>
            <a:endParaRPr lang="en-US" sz="1800" b="1" dirty="0"/>
          </a:p>
          <a:p>
            <a:pPr>
              <a:spcBef>
                <a:spcPts val="0"/>
              </a:spcBef>
              <a:buNone/>
            </a:pPr>
            <a:endParaRPr lang="sv-SE" sz="1800" b="1" dirty="0" smtClean="0"/>
          </a:p>
          <a:p>
            <a:pPr>
              <a:spcBef>
                <a:spcPts val="0"/>
              </a:spcBef>
              <a:buNone/>
            </a:pPr>
            <a:endParaRPr lang="sv-SE" sz="1800" dirty="0" smtClean="0"/>
          </a:p>
          <a:p>
            <a:pPr>
              <a:spcBef>
                <a:spcPts val="0"/>
              </a:spcBef>
              <a:buNone/>
            </a:pPr>
            <a:endParaRPr lang="sv-SE" sz="1800" dirty="0" smtClean="0"/>
          </a:p>
          <a:p>
            <a:pPr>
              <a:spcBef>
                <a:spcPts val="0"/>
              </a:spcBef>
              <a:buNone/>
            </a:pPr>
            <a:endParaRPr lang="sv-SE" sz="1800" dirty="0" smtClean="0"/>
          </a:p>
          <a:p>
            <a:pPr>
              <a:spcBef>
                <a:spcPts val="0"/>
              </a:spcBef>
              <a:buNone/>
            </a:pPr>
            <a:endParaRPr lang="sv-SE" sz="1800" dirty="0" smtClean="0"/>
          </a:p>
          <a:p>
            <a:pPr>
              <a:spcBef>
                <a:spcPts val="0"/>
              </a:spcBef>
              <a:buNone/>
            </a:pPr>
            <a:endParaRPr lang="sv-SE" sz="1800" dirty="0" smtClean="0"/>
          </a:p>
          <a:p>
            <a:endParaRPr lang="sv-SE" sz="1800" dirty="0" smtClean="0"/>
          </a:p>
          <a:p>
            <a:pPr>
              <a:buNone/>
            </a:pPr>
            <a:endParaRPr lang="sv-SE" sz="1800" dirty="0" smtClean="0"/>
          </a:p>
          <a:p>
            <a:pPr lvl="1"/>
            <a:endParaRPr lang="sv-SE" sz="2000" dirty="0" smtClean="0"/>
          </a:p>
          <a:p>
            <a:pPr>
              <a:buNone/>
            </a:pPr>
            <a:endParaRPr lang="sv-SE" dirty="0" smtClean="0"/>
          </a:p>
        </p:txBody>
      </p:sp>
      <p:sp>
        <p:nvSpPr>
          <p:cNvPr id="5" name="Title 1"/>
          <p:cNvSpPr>
            <a:spLocks noGrp="1"/>
          </p:cNvSpPr>
          <p:nvPr>
            <p:ph type="title"/>
          </p:nvPr>
        </p:nvSpPr>
        <p:spPr>
          <a:xfrm>
            <a:off x="457200" y="274638"/>
            <a:ext cx="8229600" cy="1143000"/>
          </a:xfrm>
        </p:spPr>
        <p:txBody>
          <a:bodyPr>
            <a:normAutofit/>
          </a:bodyPr>
          <a:lstStyle/>
          <a:p>
            <a:pPr algn="l"/>
            <a:r>
              <a:rPr lang="sv-SE" sz="3600" dirty="0" smtClean="0"/>
              <a:t>Communities of Practices (CoP)</a:t>
            </a:r>
          </a:p>
        </p:txBody>
      </p:sp>
    </p:spTree>
    <p:extLst>
      <p:ext uri="{BB962C8B-B14F-4D97-AF65-F5344CB8AC3E}">
        <p14:creationId xmlns:p14="http://schemas.microsoft.com/office/powerpoint/2010/main" val="39924569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a:xfrm>
            <a:off x="467544" y="1052736"/>
            <a:ext cx="8496944" cy="5805264"/>
          </a:xfrm>
        </p:spPr>
        <p:txBody>
          <a:bodyPr>
            <a:normAutofit/>
          </a:bodyPr>
          <a:lstStyle/>
          <a:p>
            <a:pPr marL="0" indent="0">
              <a:spcBef>
                <a:spcPts val="0"/>
              </a:spcBef>
              <a:buNone/>
            </a:pPr>
            <a:endParaRPr lang="en-US" sz="2400" dirty="0" smtClean="0"/>
          </a:p>
          <a:p>
            <a:pPr>
              <a:spcBef>
                <a:spcPts val="0"/>
              </a:spcBef>
            </a:pPr>
            <a:r>
              <a:rPr lang="en-US" sz="2400" dirty="0" err="1" smtClean="0"/>
              <a:t>CoP</a:t>
            </a:r>
            <a:r>
              <a:rPr lang="en-US" sz="2400" dirty="0" smtClean="0"/>
              <a:t> have been shown beneficial for the performance of the </a:t>
            </a:r>
            <a:r>
              <a:rPr lang="en-US" sz="2400" dirty="0"/>
              <a:t>organization (</a:t>
            </a:r>
            <a:r>
              <a:rPr lang="en-US" sz="2400" dirty="0" err="1"/>
              <a:t>Lesser&amp;Stock</a:t>
            </a:r>
            <a:r>
              <a:rPr lang="en-US" sz="2400" dirty="0"/>
              <a:t>, 2001</a:t>
            </a:r>
            <a:r>
              <a:rPr lang="en-US" sz="2400" dirty="0" smtClean="0"/>
              <a:t>)</a:t>
            </a:r>
            <a:r>
              <a:rPr lang="en-US" sz="2400" dirty="0" smtClean="0"/>
              <a:t> </a:t>
            </a:r>
          </a:p>
          <a:p>
            <a:pPr lvl="1">
              <a:spcBef>
                <a:spcPts val="600"/>
              </a:spcBef>
            </a:pPr>
            <a:r>
              <a:rPr lang="en-US" sz="2000" dirty="0" err="1" smtClean="0"/>
              <a:t>CoP</a:t>
            </a:r>
            <a:r>
              <a:rPr lang="en-US" sz="2000" dirty="0" smtClean="0"/>
              <a:t> </a:t>
            </a:r>
            <a:r>
              <a:rPr lang="en-US" sz="2000" dirty="0" smtClean="0"/>
              <a:t>may create new </a:t>
            </a:r>
            <a:r>
              <a:rPr lang="en-US" sz="2000" dirty="0" smtClean="0"/>
              <a:t>product ideas</a:t>
            </a:r>
          </a:p>
          <a:p>
            <a:pPr lvl="1">
              <a:spcBef>
                <a:spcPts val="600"/>
              </a:spcBef>
            </a:pPr>
            <a:r>
              <a:rPr lang="en-US" sz="2000" dirty="0" err="1"/>
              <a:t>CoP</a:t>
            </a:r>
            <a:r>
              <a:rPr lang="en-US" sz="2000" dirty="0"/>
              <a:t> may create new </a:t>
            </a:r>
            <a:r>
              <a:rPr lang="en-US" sz="2000" dirty="0" smtClean="0"/>
              <a:t>way </a:t>
            </a:r>
            <a:r>
              <a:rPr lang="en-US" sz="2000" dirty="0"/>
              <a:t>of working, </a:t>
            </a:r>
          </a:p>
          <a:p>
            <a:pPr lvl="1">
              <a:spcBef>
                <a:spcPts val="600"/>
              </a:spcBef>
            </a:pPr>
            <a:r>
              <a:rPr lang="en-US" sz="2000" dirty="0" err="1" smtClean="0"/>
              <a:t>CoP</a:t>
            </a:r>
            <a:r>
              <a:rPr lang="en-US" sz="2000" dirty="0" smtClean="0"/>
              <a:t> may </a:t>
            </a:r>
            <a:r>
              <a:rPr lang="en-US" sz="2000" dirty="0" smtClean="0"/>
              <a:t>reduce rework, </a:t>
            </a:r>
            <a:endParaRPr lang="en-US" sz="2000" dirty="0" smtClean="0"/>
          </a:p>
          <a:p>
            <a:pPr lvl="1">
              <a:spcBef>
                <a:spcPts val="600"/>
              </a:spcBef>
            </a:pPr>
            <a:r>
              <a:rPr lang="en-US" sz="2000" dirty="0" err="1" smtClean="0"/>
              <a:t>CoP</a:t>
            </a:r>
            <a:r>
              <a:rPr lang="en-US" sz="2000" dirty="0" smtClean="0"/>
              <a:t> </a:t>
            </a:r>
            <a:r>
              <a:rPr lang="en-US" sz="2000" dirty="0" smtClean="0"/>
              <a:t>may support more rapidly </a:t>
            </a:r>
            <a:r>
              <a:rPr lang="en-US" sz="2000" dirty="0" smtClean="0"/>
              <a:t>responds </a:t>
            </a:r>
            <a:r>
              <a:rPr lang="en-US" sz="2000" dirty="0" smtClean="0"/>
              <a:t>to customer needs</a:t>
            </a:r>
            <a:r>
              <a:rPr lang="en-US" sz="2000" dirty="0" smtClean="0"/>
              <a:t>,</a:t>
            </a:r>
          </a:p>
          <a:p>
            <a:pPr lvl="1">
              <a:spcBef>
                <a:spcPts val="600"/>
              </a:spcBef>
            </a:pPr>
            <a:r>
              <a:rPr lang="en-US" sz="2000" dirty="0" err="1" smtClean="0"/>
              <a:t>CoP</a:t>
            </a:r>
            <a:r>
              <a:rPr lang="en-US" sz="2000" dirty="0" smtClean="0"/>
              <a:t> </a:t>
            </a:r>
            <a:r>
              <a:rPr lang="en-US" sz="2000" dirty="0" smtClean="0"/>
              <a:t>may decrease the learning curve for new </a:t>
            </a:r>
            <a:r>
              <a:rPr lang="en-US" sz="2000" dirty="0" smtClean="0"/>
              <a:t>employees</a:t>
            </a:r>
          </a:p>
          <a:p>
            <a:pPr marL="457200" lvl="1" indent="0">
              <a:spcBef>
                <a:spcPts val="0"/>
              </a:spcBef>
              <a:buNone/>
            </a:pPr>
            <a:endParaRPr lang="en-US" sz="2400" dirty="0"/>
          </a:p>
          <a:p>
            <a:pPr>
              <a:spcBef>
                <a:spcPts val="0"/>
              </a:spcBef>
            </a:pPr>
            <a:r>
              <a:rPr lang="en-US" sz="2400" dirty="0" err="1" smtClean="0"/>
              <a:t>CoP</a:t>
            </a:r>
            <a:r>
              <a:rPr lang="en-US" sz="2400" dirty="0" smtClean="0"/>
              <a:t> can </a:t>
            </a:r>
            <a:r>
              <a:rPr lang="en-US" sz="2400" dirty="0"/>
              <a:t>exist online, using newsgroups and social media applications, or in real life, such as in a lunch room at work, in a field setting, on a plant floor, or elsewhere in the </a:t>
            </a:r>
            <a:r>
              <a:rPr lang="en-US" sz="2400" dirty="0" smtClean="0"/>
              <a:t>environment</a:t>
            </a:r>
          </a:p>
          <a:p>
            <a:pPr>
              <a:spcBef>
                <a:spcPts val="0"/>
              </a:spcBef>
              <a:buNone/>
            </a:pPr>
            <a:endParaRPr lang="en-US" sz="1800" b="1" dirty="0"/>
          </a:p>
          <a:p>
            <a:pPr>
              <a:spcBef>
                <a:spcPts val="0"/>
              </a:spcBef>
              <a:buNone/>
            </a:pPr>
            <a:endParaRPr lang="sv-SE" sz="1800" b="1" dirty="0" smtClean="0"/>
          </a:p>
          <a:p>
            <a:pPr>
              <a:spcBef>
                <a:spcPts val="0"/>
              </a:spcBef>
              <a:buNone/>
            </a:pPr>
            <a:endParaRPr lang="sv-SE" sz="1800" dirty="0" smtClean="0"/>
          </a:p>
          <a:p>
            <a:pPr>
              <a:spcBef>
                <a:spcPts val="0"/>
              </a:spcBef>
              <a:buNone/>
            </a:pPr>
            <a:endParaRPr lang="sv-SE" sz="1800" dirty="0" smtClean="0"/>
          </a:p>
          <a:p>
            <a:pPr>
              <a:spcBef>
                <a:spcPts val="0"/>
              </a:spcBef>
              <a:buNone/>
            </a:pPr>
            <a:endParaRPr lang="sv-SE" sz="1800" dirty="0" smtClean="0"/>
          </a:p>
          <a:p>
            <a:pPr>
              <a:spcBef>
                <a:spcPts val="0"/>
              </a:spcBef>
              <a:buNone/>
            </a:pPr>
            <a:endParaRPr lang="sv-SE" sz="1800" dirty="0" smtClean="0"/>
          </a:p>
          <a:p>
            <a:pPr>
              <a:spcBef>
                <a:spcPts val="0"/>
              </a:spcBef>
              <a:buNone/>
            </a:pPr>
            <a:endParaRPr lang="sv-SE" sz="1800" dirty="0" smtClean="0"/>
          </a:p>
          <a:p>
            <a:endParaRPr lang="sv-SE" sz="1800" dirty="0" smtClean="0"/>
          </a:p>
          <a:p>
            <a:pPr>
              <a:buNone/>
            </a:pPr>
            <a:endParaRPr lang="sv-SE" sz="1800" dirty="0" smtClean="0"/>
          </a:p>
          <a:p>
            <a:pPr lvl="1"/>
            <a:endParaRPr lang="sv-SE" sz="2000" dirty="0" smtClean="0"/>
          </a:p>
          <a:p>
            <a:pPr>
              <a:buNone/>
            </a:pPr>
            <a:endParaRPr lang="sv-SE" dirty="0" smtClean="0"/>
          </a:p>
        </p:txBody>
      </p:sp>
      <p:sp>
        <p:nvSpPr>
          <p:cNvPr id="5" name="Title 1"/>
          <p:cNvSpPr>
            <a:spLocks noGrp="1"/>
          </p:cNvSpPr>
          <p:nvPr>
            <p:ph type="title"/>
          </p:nvPr>
        </p:nvSpPr>
        <p:spPr>
          <a:xfrm>
            <a:off x="457200" y="274638"/>
            <a:ext cx="8229600" cy="1143000"/>
          </a:xfrm>
        </p:spPr>
        <p:txBody>
          <a:bodyPr>
            <a:normAutofit/>
          </a:bodyPr>
          <a:lstStyle/>
          <a:p>
            <a:pPr algn="l"/>
            <a:r>
              <a:rPr lang="sv-SE" sz="3600" dirty="0" smtClean="0"/>
              <a:t>Communities of Practices (CoP)</a:t>
            </a:r>
          </a:p>
        </p:txBody>
      </p:sp>
    </p:spTree>
    <p:extLst>
      <p:ext uri="{BB962C8B-B14F-4D97-AF65-F5344CB8AC3E}">
        <p14:creationId xmlns:p14="http://schemas.microsoft.com/office/powerpoint/2010/main" val="1176862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a:xfrm>
            <a:off x="467544" y="1052736"/>
            <a:ext cx="8496944" cy="5805264"/>
          </a:xfrm>
        </p:spPr>
        <p:txBody>
          <a:bodyPr>
            <a:normAutofit/>
          </a:bodyPr>
          <a:lstStyle/>
          <a:p>
            <a:pPr marL="0" indent="0">
              <a:spcBef>
                <a:spcPts val="0"/>
              </a:spcBef>
              <a:buNone/>
            </a:pPr>
            <a:endParaRPr lang="en-US" sz="2400" dirty="0" smtClean="0"/>
          </a:p>
          <a:p>
            <a:pPr>
              <a:spcBef>
                <a:spcPts val="0"/>
              </a:spcBef>
            </a:pPr>
            <a:r>
              <a:rPr lang="en-US" sz="2400" dirty="0" err="1" smtClean="0"/>
              <a:t>CoP</a:t>
            </a:r>
            <a:r>
              <a:rPr lang="en-US" sz="2400" dirty="0" smtClean="0"/>
              <a:t> could be understood by compare it to:</a:t>
            </a:r>
          </a:p>
          <a:p>
            <a:pPr lvl="1">
              <a:spcBef>
                <a:spcPts val="0"/>
              </a:spcBef>
            </a:pPr>
            <a:r>
              <a:rPr lang="en-US" sz="2400" dirty="0" smtClean="0"/>
              <a:t>Project teams</a:t>
            </a:r>
          </a:p>
          <a:p>
            <a:pPr lvl="1">
              <a:spcBef>
                <a:spcPts val="0"/>
              </a:spcBef>
            </a:pPr>
            <a:r>
              <a:rPr lang="en-US" sz="2400" dirty="0" smtClean="0"/>
              <a:t>Community of Interest</a:t>
            </a:r>
            <a:endParaRPr lang="en-US" sz="2400" dirty="0" smtClean="0"/>
          </a:p>
          <a:p>
            <a:pPr>
              <a:spcBef>
                <a:spcPts val="0"/>
              </a:spcBef>
              <a:buNone/>
            </a:pPr>
            <a:endParaRPr lang="en-US" sz="1800" b="1" dirty="0"/>
          </a:p>
          <a:p>
            <a:pPr>
              <a:spcBef>
                <a:spcPts val="0"/>
              </a:spcBef>
              <a:buNone/>
            </a:pPr>
            <a:endParaRPr lang="sv-SE" sz="1800" b="1" dirty="0" smtClean="0"/>
          </a:p>
          <a:p>
            <a:pPr>
              <a:spcBef>
                <a:spcPts val="0"/>
              </a:spcBef>
              <a:buNone/>
            </a:pPr>
            <a:endParaRPr lang="sv-SE" sz="1800" dirty="0" smtClean="0"/>
          </a:p>
          <a:p>
            <a:pPr>
              <a:spcBef>
                <a:spcPts val="0"/>
              </a:spcBef>
              <a:buNone/>
            </a:pPr>
            <a:endParaRPr lang="sv-SE" sz="1800" dirty="0" smtClean="0"/>
          </a:p>
          <a:p>
            <a:pPr>
              <a:spcBef>
                <a:spcPts val="0"/>
              </a:spcBef>
              <a:buNone/>
            </a:pPr>
            <a:endParaRPr lang="sv-SE" sz="1800" dirty="0" smtClean="0"/>
          </a:p>
          <a:p>
            <a:pPr>
              <a:spcBef>
                <a:spcPts val="0"/>
              </a:spcBef>
              <a:buNone/>
            </a:pPr>
            <a:endParaRPr lang="sv-SE" sz="1800" dirty="0" smtClean="0"/>
          </a:p>
          <a:p>
            <a:pPr>
              <a:spcBef>
                <a:spcPts val="0"/>
              </a:spcBef>
              <a:buNone/>
            </a:pPr>
            <a:endParaRPr lang="sv-SE" sz="1800" dirty="0" smtClean="0"/>
          </a:p>
          <a:p>
            <a:endParaRPr lang="sv-SE" sz="1800" dirty="0" smtClean="0"/>
          </a:p>
          <a:p>
            <a:pPr>
              <a:buNone/>
            </a:pPr>
            <a:endParaRPr lang="sv-SE" sz="1800" dirty="0" smtClean="0"/>
          </a:p>
          <a:p>
            <a:pPr lvl="1"/>
            <a:endParaRPr lang="sv-SE" sz="2000" dirty="0" smtClean="0"/>
          </a:p>
          <a:p>
            <a:pPr>
              <a:buNone/>
            </a:pPr>
            <a:endParaRPr lang="sv-SE" dirty="0" smtClean="0"/>
          </a:p>
        </p:txBody>
      </p:sp>
      <p:sp>
        <p:nvSpPr>
          <p:cNvPr id="5" name="Title 1"/>
          <p:cNvSpPr>
            <a:spLocks noGrp="1"/>
          </p:cNvSpPr>
          <p:nvPr>
            <p:ph type="title"/>
          </p:nvPr>
        </p:nvSpPr>
        <p:spPr>
          <a:xfrm>
            <a:off x="457200" y="274638"/>
            <a:ext cx="8229600" cy="1143000"/>
          </a:xfrm>
        </p:spPr>
        <p:txBody>
          <a:bodyPr>
            <a:normAutofit/>
          </a:bodyPr>
          <a:lstStyle/>
          <a:p>
            <a:pPr algn="l"/>
            <a:r>
              <a:rPr lang="sv-SE" sz="3600" dirty="0" smtClean="0"/>
              <a:t>Communities of Practices (CoP)</a:t>
            </a:r>
          </a:p>
        </p:txBody>
      </p:sp>
    </p:spTree>
    <p:extLst>
      <p:ext uri="{BB962C8B-B14F-4D97-AF65-F5344CB8AC3E}">
        <p14:creationId xmlns:p14="http://schemas.microsoft.com/office/powerpoint/2010/main" val="13183584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a:xfrm>
            <a:off x="467544" y="1268760"/>
            <a:ext cx="8496944" cy="5805264"/>
          </a:xfrm>
        </p:spPr>
        <p:txBody>
          <a:bodyPr>
            <a:normAutofit/>
          </a:bodyPr>
          <a:lstStyle/>
          <a:p>
            <a:pPr>
              <a:spcBef>
                <a:spcPts val="0"/>
              </a:spcBef>
              <a:buNone/>
            </a:pPr>
            <a:endParaRPr lang="en-US" sz="1800" dirty="0" smtClean="0"/>
          </a:p>
          <a:p>
            <a:pPr marL="0" indent="0">
              <a:spcBef>
                <a:spcPts val="0"/>
              </a:spcBef>
              <a:buNone/>
            </a:pPr>
            <a:r>
              <a:rPr lang="sv-SE" sz="2400" b="1" dirty="0" smtClean="0"/>
              <a:t>Project </a:t>
            </a:r>
            <a:r>
              <a:rPr lang="sv-SE" sz="2400" b="1" dirty="0" smtClean="0"/>
              <a:t>teams:</a:t>
            </a:r>
          </a:p>
          <a:p>
            <a:pPr>
              <a:spcBef>
                <a:spcPts val="0"/>
              </a:spcBef>
            </a:pPr>
            <a:r>
              <a:rPr lang="sv-SE" sz="2400" dirty="0" smtClean="0"/>
              <a:t>A project team have shared goals, milestones and results</a:t>
            </a:r>
          </a:p>
          <a:p>
            <a:pPr>
              <a:spcBef>
                <a:spcPts val="0"/>
              </a:spcBef>
            </a:pPr>
            <a:r>
              <a:rPr lang="sv-SE" sz="2400" dirty="0" smtClean="0"/>
              <a:t>A project team is driven by deliverables</a:t>
            </a:r>
          </a:p>
          <a:p>
            <a:pPr>
              <a:spcBef>
                <a:spcPts val="0"/>
              </a:spcBef>
            </a:pPr>
            <a:r>
              <a:rPr lang="sv-SE" sz="2400" dirty="0" smtClean="0"/>
              <a:t>The project team members will often remain consistent in their roles during the project</a:t>
            </a:r>
          </a:p>
          <a:p>
            <a:pPr>
              <a:spcBef>
                <a:spcPts val="0"/>
              </a:spcBef>
            </a:pPr>
            <a:r>
              <a:rPr lang="sv-SE" sz="2400" dirty="0" smtClean="0"/>
              <a:t>A project team dissolves after the mission of the project is accomplished</a:t>
            </a:r>
          </a:p>
          <a:p>
            <a:pPr>
              <a:spcBef>
                <a:spcPts val="0"/>
              </a:spcBef>
              <a:buNone/>
            </a:pPr>
            <a:endParaRPr lang="sv-SE" sz="1800" dirty="0"/>
          </a:p>
          <a:p>
            <a:pPr marL="0" indent="0">
              <a:spcBef>
                <a:spcPts val="0"/>
              </a:spcBef>
              <a:buNone/>
            </a:pPr>
            <a:endParaRPr lang="sv-SE" sz="1800" dirty="0" smtClean="0"/>
          </a:p>
          <a:p>
            <a:pPr>
              <a:spcBef>
                <a:spcPts val="0"/>
              </a:spcBef>
              <a:buNone/>
            </a:pPr>
            <a:endParaRPr lang="sv-SE" sz="1800" dirty="0" smtClean="0"/>
          </a:p>
          <a:p>
            <a:endParaRPr lang="sv-SE" sz="1800" dirty="0" smtClean="0"/>
          </a:p>
          <a:p>
            <a:pPr>
              <a:buNone/>
            </a:pPr>
            <a:endParaRPr lang="sv-SE" sz="1800" dirty="0" smtClean="0"/>
          </a:p>
          <a:p>
            <a:pPr lvl="1"/>
            <a:endParaRPr lang="sv-SE" sz="2000" dirty="0" smtClean="0"/>
          </a:p>
          <a:p>
            <a:pPr>
              <a:buNone/>
            </a:pPr>
            <a:endParaRPr lang="sv-SE" dirty="0" smtClean="0"/>
          </a:p>
        </p:txBody>
      </p:sp>
      <p:sp>
        <p:nvSpPr>
          <p:cNvPr id="5" name="Title 1"/>
          <p:cNvSpPr>
            <a:spLocks noGrp="1"/>
          </p:cNvSpPr>
          <p:nvPr>
            <p:ph type="title"/>
          </p:nvPr>
        </p:nvSpPr>
        <p:spPr>
          <a:xfrm>
            <a:off x="457200" y="274638"/>
            <a:ext cx="8229600" cy="1143000"/>
          </a:xfrm>
        </p:spPr>
        <p:txBody>
          <a:bodyPr>
            <a:normAutofit/>
          </a:bodyPr>
          <a:lstStyle/>
          <a:p>
            <a:r>
              <a:rPr lang="sv-SE" sz="3600" dirty="0" smtClean="0"/>
              <a:t>Projects teams vs </a:t>
            </a:r>
            <a:r>
              <a:rPr lang="sv-SE" sz="3600" dirty="0" smtClean="0"/>
              <a:t>CoP</a:t>
            </a:r>
            <a:endParaRPr lang="sv-SE" sz="3600" dirty="0" smtClean="0"/>
          </a:p>
        </p:txBody>
      </p:sp>
      <p:sp>
        <p:nvSpPr>
          <p:cNvPr id="2" name="TextBox 1"/>
          <p:cNvSpPr txBox="1"/>
          <p:nvPr/>
        </p:nvSpPr>
        <p:spPr>
          <a:xfrm>
            <a:off x="5076056" y="4725144"/>
            <a:ext cx="2952328" cy="369332"/>
          </a:xfrm>
          <a:prstGeom prst="rect">
            <a:avLst/>
          </a:prstGeom>
          <a:noFill/>
        </p:spPr>
        <p:txBody>
          <a:bodyPr wrap="square" rtlCol="0">
            <a:spAutoFit/>
          </a:bodyPr>
          <a:lstStyle/>
          <a:p>
            <a:r>
              <a:rPr lang="sv-SE" dirty="0" smtClean="0"/>
              <a:t>[Kietzmann et al, 2013]</a:t>
            </a:r>
            <a:endParaRPr lang="sv-SE" dirty="0"/>
          </a:p>
        </p:txBody>
      </p:sp>
    </p:spTree>
    <p:extLst>
      <p:ext uri="{BB962C8B-B14F-4D97-AF65-F5344CB8AC3E}">
        <p14:creationId xmlns:p14="http://schemas.microsoft.com/office/powerpoint/2010/main" val="13400745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a:xfrm>
            <a:off x="625352" y="1417638"/>
            <a:ext cx="8496944" cy="5805264"/>
          </a:xfrm>
        </p:spPr>
        <p:txBody>
          <a:bodyPr>
            <a:normAutofit/>
          </a:bodyPr>
          <a:lstStyle/>
          <a:p>
            <a:pPr>
              <a:spcBef>
                <a:spcPts val="0"/>
              </a:spcBef>
              <a:buNone/>
            </a:pPr>
            <a:endParaRPr lang="sv-SE" sz="1800" dirty="0"/>
          </a:p>
          <a:p>
            <a:pPr>
              <a:spcBef>
                <a:spcPts val="0"/>
              </a:spcBef>
              <a:buNone/>
            </a:pPr>
            <a:r>
              <a:rPr lang="sv-SE" sz="2400" b="1" dirty="0" smtClean="0"/>
              <a:t>Community of Practices (CoP</a:t>
            </a:r>
            <a:r>
              <a:rPr lang="sv-SE" sz="2400" b="1" dirty="0" smtClean="0"/>
              <a:t>):</a:t>
            </a:r>
            <a:endParaRPr lang="sv-SE" sz="2400" b="1" dirty="0" smtClean="0"/>
          </a:p>
          <a:p>
            <a:pPr>
              <a:spcBef>
                <a:spcPts val="0"/>
              </a:spcBef>
            </a:pPr>
            <a:r>
              <a:rPr lang="sv-SE" sz="2400" dirty="0" smtClean="0"/>
              <a:t>A CoP is often organically created – it can emerge without any formal decision</a:t>
            </a:r>
          </a:p>
          <a:p>
            <a:pPr>
              <a:spcBef>
                <a:spcPts val="0"/>
              </a:spcBef>
            </a:pPr>
            <a:r>
              <a:rPr lang="sv-SE" sz="2400" dirty="0" smtClean="0"/>
              <a:t>The members have oftens different personal objectives instead of explicitly stated ones for the CoP </a:t>
            </a:r>
          </a:p>
          <a:p>
            <a:pPr>
              <a:spcBef>
                <a:spcPts val="0"/>
              </a:spcBef>
            </a:pPr>
            <a:r>
              <a:rPr lang="sv-SE" sz="2400" dirty="0" smtClean="0"/>
              <a:t>Membership is defined by the knowledge of the members</a:t>
            </a:r>
          </a:p>
          <a:p>
            <a:pPr>
              <a:spcBef>
                <a:spcPts val="0"/>
              </a:spcBef>
            </a:pPr>
            <a:r>
              <a:rPr lang="sv-SE" sz="2400" dirty="0" smtClean="0"/>
              <a:t>CoP membership and the members’ roles changes when needs and interests change</a:t>
            </a:r>
          </a:p>
          <a:p>
            <a:pPr>
              <a:spcBef>
                <a:spcPts val="0"/>
              </a:spcBef>
            </a:pPr>
            <a:r>
              <a:rPr lang="sv-SE" sz="2400" dirty="0" smtClean="0"/>
              <a:t>CoP exists as long as members believe they have something to gain from and contribute to the community</a:t>
            </a:r>
          </a:p>
          <a:p>
            <a:pPr marL="0" indent="0">
              <a:spcBef>
                <a:spcPts val="0"/>
              </a:spcBef>
              <a:buNone/>
            </a:pPr>
            <a:endParaRPr lang="sv-SE" sz="1800" dirty="0" smtClean="0"/>
          </a:p>
          <a:p>
            <a:pPr>
              <a:spcBef>
                <a:spcPts val="0"/>
              </a:spcBef>
              <a:buNone/>
            </a:pPr>
            <a:endParaRPr lang="sv-SE" sz="1800" dirty="0" smtClean="0"/>
          </a:p>
          <a:p>
            <a:endParaRPr lang="sv-SE" sz="1800" dirty="0" smtClean="0"/>
          </a:p>
          <a:p>
            <a:pPr>
              <a:buNone/>
            </a:pPr>
            <a:endParaRPr lang="sv-SE" sz="1800" dirty="0" smtClean="0"/>
          </a:p>
          <a:p>
            <a:pPr lvl="1"/>
            <a:endParaRPr lang="sv-SE" sz="2000" dirty="0" smtClean="0"/>
          </a:p>
          <a:p>
            <a:pPr>
              <a:buNone/>
            </a:pPr>
            <a:endParaRPr lang="sv-SE" dirty="0" smtClean="0"/>
          </a:p>
        </p:txBody>
      </p:sp>
      <p:sp>
        <p:nvSpPr>
          <p:cNvPr id="5" name="Title 1"/>
          <p:cNvSpPr>
            <a:spLocks noGrp="1"/>
          </p:cNvSpPr>
          <p:nvPr>
            <p:ph type="title"/>
          </p:nvPr>
        </p:nvSpPr>
        <p:spPr>
          <a:xfrm>
            <a:off x="457200" y="274638"/>
            <a:ext cx="8229600" cy="1143000"/>
          </a:xfrm>
        </p:spPr>
        <p:txBody>
          <a:bodyPr>
            <a:normAutofit/>
          </a:bodyPr>
          <a:lstStyle/>
          <a:p>
            <a:pPr algn="l"/>
            <a:r>
              <a:rPr lang="sv-SE" sz="3600" dirty="0" smtClean="0"/>
              <a:t>Projects teams vs </a:t>
            </a:r>
            <a:r>
              <a:rPr lang="sv-SE" sz="3600" dirty="0" smtClean="0"/>
              <a:t>CoP</a:t>
            </a:r>
            <a:endParaRPr lang="sv-SE" sz="3600" dirty="0" smtClean="0"/>
          </a:p>
        </p:txBody>
      </p:sp>
      <p:sp>
        <p:nvSpPr>
          <p:cNvPr id="2" name="TextBox 1"/>
          <p:cNvSpPr txBox="1"/>
          <p:nvPr/>
        </p:nvSpPr>
        <p:spPr>
          <a:xfrm>
            <a:off x="4716016" y="5877272"/>
            <a:ext cx="2952328" cy="369332"/>
          </a:xfrm>
          <a:prstGeom prst="rect">
            <a:avLst/>
          </a:prstGeom>
          <a:noFill/>
        </p:spPr>
        <p:txBody>
          <a:bodyPr wrap="square" rtlCol="0">
            <a:spAutoFit/>
          </a:bodyPr>
          <a:lstStyle/>
          <a:p>
            <a:r>
              <a:rPr lang="sv-SE" dirty="0" smtClean="0"/>
              <a:t>[Kietzmann et al, 2013]</a:t>
            </a:r>
            <a:endParaRPr lang="sv-SE" dirty="0"/>
          </a:p>
        </p:txBody>
      </p:sp>
    </p:spTree>
    <p:extLst>
      <p:ext uri="{BB962C8B-B14F-4D97-AF65-F5344CB8AC3E}">
        <p14:creationId xmlns:p14="http://schemas.microsoft.com/office/powerpoint/2010/main" val="27065295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a:xfrm>
            <a:off x="467544" y="1052736"/>
            <a:ext cx="8496944" cy="5805264"/>
          </a:xfrm>
        </p:spPr>
        <p:txBody>
          <a:bodyPr>
            <a:normAutofit/>
          </a:bodyPr>
          <a:lstStyle/>
          <a:p>
            <a:pPr>
              <a:spcBef>
                <a:spcPts val="0"/>
              </a:spcBef>
              <a:buNone/>
            </a:pPr>
            <a:endParaRPr lang="en-US" sz="1800" dirty="0" smtClean="0"/>
          </a:p>
          <a:p>
            <a:pPr>
              <a:spcBef>
                <a:spcPts val="0"/>
              </a:spcBef>
              <a:buNone/>
            </a:pPr>
            <a:endParaRPr lang="en-US" sz="1800" dirty="0"/>
          </a:p>
          <a:p>
            <a:pPr marL="0" indent="0">
              <a:spcBef>
                <a:spcPts val="0"/>
              </a:spcBef>
              <a:buNone/>
            </a:pPr>
            <a:r>
              <a:rPr lang="sv-SE" sz="2400" b="1" dirty="0" smtClean="0"/>
              <a:t>Community of Interest (CoI</a:t>
            </a:r>
            <a:r>
              <a:rPr lang="sv-SE" sz="2400" b="1" dirty="0" smtClean="0"/>
              <a:t>):</a:t>
            </a:r>
            <a:endParaRPr lang="sv-SE" sz="2400" b="1" dirty="0" smtClean="0"/>
          </a:p>
          <a:p>
            <a:pPr>
              <a:spcBef>
                <a:spcPts val="0"/>
              </a:spcBef>
            </a:pPr>
            <a:r>
              <a:rPr lang="sv-SE" sz="2400" dirty="0" smtClean="0"/>
              <a:t>A CoI is a group of people interesting in discussing a topic and share information in a topic that interest them</a:t>
            </a:r>
          </a:p>
          <a:p>
            <a:pPr>
              <a:spcBef>
                <a:spcPts val="0"/>
              </a:spcBef>
            </a:pPr>
            <a:r>
              <a:rPr lang="sv-SE" sz="2400" dirty="0" smtClean="0"/>
              <a:t>The members are not necessary experts or practitioners of the topic around which the CoI has been formed</a:t>
            </a:r>
          </a:p>
          <a:p>
            <a:pPr marL="0" indent="0">
              <a:spcBef>
                <a:spcPts val="0"/>
              </a:spcBef>
              <a:buNone/>
            </a:pPr>
            <a:endParaRPr lang="sv-SE" sz="1800" dirty="0"/>
          </a:p>
          <a:p>
            <a:pPr>
              <a:spcBef>
                <a:spcPts val="0"/>
              </a:spcBef>
              <a:buNone/>
            </a:pPr>
            <a:endParaRPr lang="sv-SE" sz="1800" dirty="0" smtClean="0"/>
          </a:p>
          <a:p>
            <a:endParaRPr lang="sv-SE" sz="1800" dirty="0" smtClean="0"/>
          </a:p>
          <a:p>
            <a:pPr>
              <a:buNone/>
            </a:pPr>
            <a:endParaRPr lang="sv-SE" sz="1800" dirty="0" smtClean="0"/>
          </a:p>
          <a:p>
            <a:pPr lvl="1"/>
            <a:endParaRPr lang="sv-SE" sz="2000" dirty="0" smtClean="0"/>
          </a:p>
          <a:p>
            <a:pPr>
              <a:buNone/>
            </a:pPr>
            <a:endParaRPr lang="sv-SE" dirty="0" smtClean="0"/>
          </a:p>
        </p:txBody>
      </p:sp>
      <p:sp>
        <p:nvSpPr>
          <p:cNvPr id="5" name="Title 1"/>
          <p:cNvSpPr>
            <a:spLocks noGrp="1"/>
          </p:cNvSpPr>
          <p:nvPr>
            <p:ph type="title"/>
          </p:nvPr>
        </p:nvSpPr>
        <p:spPr>
          <a:xfrm>
            <a:off x="457200" y="274638"/>
            <a:ext cx="8229600" cy="1143000"/>
          </a:xfrm>
        </p:spPr>
        <p:txBody>
          <a:bodyPr>
            <a:normAutofit/>
          </a:bodyPr>
          <a:lstStyle/>
          <a:p>
            <a:pPr algn="l"/>
            <a:r>
              <a:rPr lang="sv-SE" sz="3600" dirty="0" smtClean="0"/>
              <a:t>Community of Interest vs </a:t>
            </a:r>
            <a:r>
              <a:rPr lang="sv-SE" sz="3600" dirty="0" smtClean="0"/>
              <a:t>CoP</a:t>
            </a:r>
            <a:endParaRPr lang="sv-SE" sz="3600" dirty="0" smtClean="0"/>
          </a:p>
        </p:txBody>
      </p:sp>
      <p:sp>
        <p:nvSpPr>
          <p:cNvPr id="4" name="TextBox 3"/>
          <p:cNvSpPr txBox="1"/>
          <p:nvPr/>
        </p:nvSpPr>
        <p:spPr>
          <a:xfrm>
            <a:off x="4716016" y="5877272"/>
            <a:ext cx="4248472" cy="369332"/>
          </a:xfrm>
          <a:prstGeom prst="rect">
            <a:avLst/>
          </a:prstGeom>
          <a:noFill/>
        </p:spPr>
        <p:txBody>
          <a:bodyPr wrap="square" rtlCol="0">
            <a:spAutoFit/>
          </a:bodyPr>
          <a:lstStyle/>
          <a:p>
            <a:r>
              <a:rPr lang="sv-SE" dirty="0" smtClean="0"/>
              <a:t>[Wikipedia: Community of practices]</a:t>
            </a:r>
            <a:endParaRPr lang="sv-SE" dirty="0"/>
          </a:p>
        </p:txBody>
      </p:sp>
    </p:spTree>
    <p:extLst>
      <p:ext uri="{BB962C8B-B14F-4D97-AF65-F5344CB8AC3E}">
        <p14:creationId xmlns:p14="http://schemas.microsoft.com/office/powerpoint/2010/main" val="22368724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a:xfrm>
            <a:off x="467544" y="1052736"/>
            <a:ext cx="8496944" cy="5805264"/>
          </a:xfrm>
        </p:spPr>
        <p:txBody>
          <a:bodyPr>
            <a:normAutofit/>
          </a:bodyPr>
          <a:lstStyle/>
          <a:p>
            <a:pPr>
              <a:spcBef>
                <a:spcPts val="0"/>
              </a:spcBef>
              <a:buNone/>
            </a:pPr>
            <a:endParaRPr lang="en-US" sz="1800" dirty="0" smtClean="0"/>
          </a:p>
          <a:p>
            <a:pPr>
              <a:spcBef>
                <a:spcPts val="0"/>
              </a:spcBef>
              <a:buNone/>
            </a:pPr>
            <a:endParaRPr lang="en-US" sz="1800" dirty="0"/>
          </a:p>
          <a:p>
            <a:pPr>
              <a:spcBef>
                <a:spcPts val="0"/>
              </a:spcBef>
              <a:buNone/>
            </a:pPr>
            <a:r>
              <a:rPr lang="sv-SE" sz="2400" b="1" dirty="0" smtClean="0"/>
              <a:t>Community </a:t>
            </a:r>
            <a:r>
              <a:rPr lang="sv-SE" sz="2400" b="1" dirty="0" smtClean="0"/>
              <a:t>of Practices (CoP</a:t>
            </a:r>
            <a:r>
              <a:rPr lang="sv-SE" sz="2400" b="1" dirty="0" smtClean="0"/>
              <a:t>):</a:t>
            </a:r>
            <a:endParaRPr lang="sv-SE" sz="2400" b="1" dirty="0" smtClean="0"/>
          </a:p>
          <a:p>
            <a:pPr>
              <a:spcBef>
                <a:spcPts val="0"/>
              </a:spcBef>
            </a:pPr>
            <a:r>
              <a:rPr lang="sv-SE" sz="2400" dirty="0" smtClean="0"/>
              <a:t>A CoP is a group of people of who are active practitioners</a:t>
            </a:r>
          </a:p>
          <a:p>
            <a:pPr>
              <a:spcBef>
                <a:spcPts val="0"/>
              </a:spcBef>
            </a:pPr>
            <a:r>
              <a:rPr lang="sv-SE" sz="2400" dirty="0" smtClean="0"/>
              <a:t>The purpose of CoP is to share tips and best practices between collegues, ask questions, provide support to each other</a:t>
            </a:r>
          </a:p>
          <a:p>
            <a:pPr>
              <a:spcBef>
                <a:spcPts val="0"/>
              </a:spcBef>
            </a:pPr>
            <a:r>
              <a:rPr lang="sv-SE" sz="2400" dirty="0" smtClean="0"/>
              <a:t>Membership is dependent on expertise </a:t>
            </a:r>
          </a:p>
          <a:p>
            <a:pPr>
              <a:spcBef>
                <a:spcPts val="0"/>
              </a:spcBef>
            </a:pPr>
            <a:r>
              <a:rPr lang="sv-SE" sz="2400" dirty="0" smtClean="0"/>
              <a:t>A CoP participation is not approriate for non-practitioners</a:t>
            </a:r>
          </a:p>
          <a:p>
            <a:pPr>
              <a:spcBef>
                <a:spcPts val="0"/>
              </a:spcBef>
              <a:buNone/>
            </a:pPr>
            <a:endParaRPr lang="sv-SE" sz="1800" dirty="0" smtClean="0"/>
          </a:p>
          <a:p>
            <a:endParaRPr lang="sv-SE" sz="1800" dirty="0" smtClean="0"/>
          </a:p>
          <a:p>
            <a:pPr>
              <a:buNone/>
            </a:pPr>
            <a:endParaRPr lang="sv-SE" sz="1800" dirty="0" smtClean="0"/>
          </a:p>
          <a:p>
            <a:pPr lvl="1"/>
            <a:endParaRPr lang="sv-SE" sz="2000" dirty="0" smtClean="0"/>
          </a:p>
          <a:p>
            <a:pPr>
              <a:buNone/>
            </a:pPr>
            <a:endParaRPr lang="sv-SE" dirty="0" smtClean="0"/>
          </a:p>
        </p:txBody>
      </p:sp>
      <p:sp>
        <p:nvSpPr>
          <p:cNvPr id="5" name="Title 1"/>
          <p:cNvSpPr>
            <a:spLocks noGrp="1"/>
          </p:cNvSpPr>
          <p:nvPr>
            <p:ph type="title"/>
          </p:nvPr>
        </p:nvSpPr>
        <p:spPr>
          <a:xfrm>
            <a:off x="457200" y="274638"/>
            <a:ext cx="8229600" cy="1143000"/>
          </a:xfrm>
        </p:spPr>
        <p:txBody>
          <a:bodyPr>
            <a:normAutofit/>
          </a:bodyPr>
          <a:lstStyle/>
          <a:p>
            <a:pPr algn="l"/>
            <a:r>
              <a:rPr lang="sv-SE" sz="3600" dirty="0" smtClean="0"/>
              <a:t>Community of Interest vs </a:t>
            </a:r>
            <a:r>
              <a:rPr lang="sv-SE" sz="3600" dirty="0" smtClean="0"/>
              <a:t>CoP</a:t>
            </a:r>
            <a:endParaRPr lang="sv-SE" sz="3600" dirty="0" smtClean="0"/>
          </a:p>
        </p:txBody>
      </p:sp>
      <p:sp>
        <p:nvSpPr>
          <p:cNvPr id="4" name="TextBox 3"/>
          <p:cNvSpPr txBox="1"/>
          <p:nvPr/>
        </p:nvSpPr>
        <p:spPr>
          <a:xfrm>
            <a:off x="4716016" y="5877272"/>
            <a:ext cx="4248472" cy="369332"/>
          </a:xfrm>
          <a:prstGeom prst="rect">
            <a:avLst/>
          </a:prstGeom>
          <a:noFill/>
        </p:spPr>
        <p:txBody>
          <a:bodyPr wrap="square" rtlCol="0">
            <a:spAutoFit/>
          </a:bodyPr>
          <a:lstStyle/>
          <a:p>
            <a:r>
              <a:rPr lang="sv-SE" dirty="0" smtClean="0"/>
              <a:t>[Wikipedia: Community of practices]</a:t>
            </a:r>
            <a:endParaRPr lang="sv-SE" dirty="0"/>
          </a:p>
        </p:txBody>
      </p:sp>
    </p:spTree>
    <p:extLst>
      <p:ext uri="{BB962C8B-B14F-4D97-AF65-F5344CB8AC3E}">
        <p14:creationId xmlns:p14="http://schemas.microsoft.com/office/powerpoint/2010/main" val="36022087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a:xfrm>
            <a:off x="457200" y="1417638"/>
            <a:ext cx="8496944" cy="5805264"/>
          </a:xfrm>
        </p:spPr>
        <p:txBody>
          <a:bodyPr>
            <a:normAutofit/>
          </a:bodyPr>
          <a:lstStyle/>
          <a:p>
            <a:pPr>
              <a:spcBef>
                <a:spcPts val="0"/>
              </a:spcBef>
            </a:pPr>
            <a:r>
              <a:rPr lang="sv-SE" sz="2400" b="1" dirty="0" smtClean="0"/>
              <a:t>Mentoring</a:t>
            </a:r>
            <a:r>
              <a:rPr lang="sv-SE" sz="2400" dirty="0" smtClean="0"/>
              <a:t> - </a:t>
            </a:r>
            <a:r>
              <a:rPr lang="en-US" sz="2400" dirty="0"/>
              <a:t>is a </a:t>
            </a:r>
            <a:r>
              <a:rPr lang="en-US" sz="2400" dirty="0" smtClean="0"/>
              <a:t>relationship </a:t>
            </a:r>
            <a:r>
              <a:rPr lang="en-US" sz="2400" dirty="0"/>
              <a:t>in which a more experienced or more </a:t>
            </a:r>
            <a:r>
              <a:rPr lang="en-US" sz="2400" dirty="0" smtClean="0"/>
              <a:t>knowledgeable </a:t>
            </a:r>
            <a:r>
              <a:rPr lang="en-US" sz="2400" dirty="0"/>
              <a:t>person helps to guide a less experienced or less knowledgeable person</a:t>
            </a:r>
            <a:r>
              <a:rPr lang="en-US" sz="2400" dirty="0" smtClean="0"/>
              <a:t>. </a:t>
            </a:r>
            <a:r>
              <a:rPr lang="en-US" sz="2400" dirty="0"/>
              <a:t>The person in receipt of mentorship may be referred to as </a:t>
            </a:r>
            <a:r>
              <a:rPr lang="en-US" sz="2400" dirty="0" smtClean="0"/>
              <a:t>a protégé (male)/protégée</a:t>
            </a:r>
            <a:r>
              <a:rPr lang="en-US" sz="2400" dirty="0"/>
              <a:t> (female), </a:t>
            </a:r>
            <a:r>
              <a:rPr lang="en-US" sz="2400" dirty="0" smtClean="0"/>
              <a:t>an apprentice</a:t>
            </a:r>
            <a:r>
              <a:rPr lang="en-US" sz="2400" dirty="0" smtClean="0"/>
              <a:t>.</a:t>
            </a:r>
          </a:p>
          <a:p>
            <a:pPr marL="0" indent="0">
              <a:spcBef>
                <a:spcPts val="0"/>
              </a:spcBef>
              <a:buNone/>
            </a:pPr>
            <a:endParaRPr lang="en-US" sz="2400" dirty="0" smtClean="0"/>
          </a:p>
          <a:p>
            <a:pPr>
              <a:spcBef>
                <a:spcPts val="0"/>
              </a:spcBef>
            </a:pPr>
            <a:r>
              <a:rPr lang="sv-SE" sz="2400" b="1" dirty="0" smtClean="0"/>
              <a:t>Apprenticeships </a:t>
            </a:r>
            <a:r>
              <a:rPr lang="sv-SE" sz="2400" dirty="0" smtClean="0"/>
              <a:t>- </a:t>
            </a:r>
            <a:r>
              <a:rPr lang="en-US" sz="2400" dirty="0"/>
              <a:t>is a system of </a:t>
            </a:r>
            <a:r>
              <a:rPr lang="en-US" sz="2400" dirty="0" smtClean="0"/>
              <a:t>training a </a:t>
            </a:r>
            <a:r>
              <a:rPr lang="en-US" sz="2400" dirty="0"/>
              <a:t>new generation of </a:t>
            </a:r>
            <a:r>
              <a:rPr lang="en-US" sz="2400" dirty="0" smtClean="0"/>
              <a:t>practitioners/</a:t>
            </a:r>
            <a:r>
              <a:rPr lang="en-US" sz="2400" dirty="0"/>
              <a:t> apprentices </a:t>
            </a:r>
            <a:r>
              <a:rPr lang="en-US" sz="2400" dirty="0" smtClean="0"/>
              <a:t>of a profession, often in order for the </a:t>
            </a:r>
            <a:r>
              <a:rPr lang="en-US" sz="2400" dirty="0"/>
              <a:t>practitioners/ apprentices</a:t>
            </a:r>
            <a:r>
              <a:rPr lang="en-US" sz="2400" dirty="0" smtClean="0"/>
              <a:t> to get a license to practice in the profession. </a:t>
            </a:r>
            <a:r>
              <a:rPr lang="en-US" sz="2400" dirty="0"/>
              <a:t>Most of their training is done while working </a:t>
            </a:r>
            <a:r>
              <a:rPr lang="en-US" sz="2400" dirty="0" smtClean="0"/>
              <a:t>with an expert that helps </a:t>
            </a:r>
            <a:r>
              <a:rPr lang="en-US" sz="2400" dirty="0"/>
              <a:t>the apprentices learn </a:t>
            </a:r>
            <a:r>
              <a:rPr lang="en-US" sz="2400" dirty="0" smtClean="0"/>
              <a:t>the profession during a pre-defined time period. Apprenticeships </a:t>
            </a:r>
            <a:r>
              <a:rPr lang="en-US" sz="2400" dirty="0"/>
              <a:t>typically last 3 to 6 years. </a:t>
            </a:r>
            <a:endParaRPr lang="sv-SE" sz="2400" dirty="0" smtClean="0"/>
          </a:p>
          <a:p>
            <a:pPr>
              <a:spcBef>
                <a:spcPts val="0"/>
              </a:spcBef>
              <a:buNone/>
            </a:pPr>
            <a:endParaRPr lang="sv-SE" sz="1800" b="1" dirty="0" smtClean="0"/>
          </a:p>
          <a:p>
            <a:pPr>
              <a:spcBef>
                <a:spcPts val="0"/>
              </a:spcBef>
              <a:buNone/>
            </a:pPr>
            <a:endParaRPr lang="sv-SE" sz="1800" dirty="0" smtClean="0"/>
          </a:p>
          <a:p>
            <a:pPr>
              <a:spcBef>
                <a:spcPts val="0"/>
              </a:spcBef>
              <a:buNone/>
            </a:pPr>
            <a:endParaRPr lang="sv-SE" sz="1800" dirty="0" smtClean="0"/>
          </a:p>
          <a:p>
            <a:pPr>
              <a:spcBef>
                <a:spcPts val="0"/>
              </a:spcBef>
              <a:buNone/>
            </a:pPr>
            <a:endParaRPr lang="sv-SE" sz="1800" dirty="0" smtClean="0"/>
          </a:p>
          <a:p>
            <a:pPr>
              <a:spcBef>
                <a:spcPts val="0"/>
              </a:spcBef>
              <a:buNone/>
            </a:pPr>
            <a:endParaRPr lang="sv-SE" sz="1800" dirty="0" smtClean="0"/>
          </a:p>
          <a:p>
            <a:pPr>
              <a:spcBef>
                <a:spcPts val="0"/>
              </a:spcBef>
              <a:buNone/>
            </a:pPr>
            <a:endParaRPr lang="sv-SE" sz="1800" dirty="0" smtClean="0"/>
          </a:p>
          <a:p>
            <a:endParaRPr lang="sv-SE" sz="1800" dirty="0" smtClean="0"/>
          </a:p>
          <a:p>
            <a:pPr>
              <a:buNone/>
            </a:pPr>
            <a:endParaRPr lang="sv-SE" sz="1800" dirty="0" smtClean="0"/>
          </a:p>
          <a:p>
            <a:pPr lvl="1"/>
            <a:endParaRPr lang="sv-SE" sz="2000" dirty="0" smtClean="0"/>
          </a:p>
          <a:p>
            <a:pPr>
              <a:buNone/>
            </a:pPr>
            <a:endParaRPr lang="sv-SE" dirty="0" smtClean="0"/>
          </a:p>
        </p:txBody>
      </p:sp>
      <p:sp>
        <p:nvSpPr>
          <p:cNvPr id="5" name="Title 1"/>
          <p:cNvSpPr>
            <a:spLocks noGrp="1"/>
          </p:cNvSpPr>
          <p:nvPr>
            <p:ph type="title"/>
          </p:nvPr>
        </p:nvSpPr>
        <p:spPr>
          <a:xfrm>
            <a:off x="457200" y="274638"/>
            <a:ext cx="8229600" cy="1143000"/>
          </a:xfrm>
        </p:spPr>
        <p:txBody>
          <a:bodyPr>
            <a:normAutofit/>
          </a:bodyPr>
          <a:lstStyle/>
          <a:p>
            <a:pPr algn="l"/>
            <a:r>
              <a:rPr lang="sv-SE" sz="3600" dirty="0" smtClean="0"/>
              <a:t>Other ways to transfer/share knowledge</a:t>
            </a:r>
          </a:p>
        </p:txBody>
      </p:sp>
    </p:spTree>
    <p:extLst>
      <p:ext uri="{BB962C8B-B14F-4D97-AF65-F5344CB8AC3E}">
        <p14:creationId xmlns:p14="http://schemas.microsoft.com/office/powerpoint/2010/main" val="42556335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a:xfrm>
            <a:off x="467544" y="1800200"/>
            <a:ext cx="8496944" cy="5805264"/>
          </a:xfrm>
        </p:spPr>
        <p:txBody>
          <a:bodyPr>
            <a:normAutofit/>
          </a:bodyPr>
          <a:lstStyle/>
          <a:p>
            <a:pPr>
              <a:spcBef>
                <a:spcPts val="0"/>
              </a:spcBef>
            </a:pPr>
            <a:r>
              <a:rPr lang="en-GB" sz="2400" b="1" dirty="0" smtClean="0"/>
              <a:t>Pair </a:t>
            </a:r>
            <a:r>
              <a:rPr lang="en-GB" sz="2400" b="1" dirty="0" smtClean="0"/>
              <a:t>design </a:t>
            </a:r>
            <a:r>
              <a:rPr lang="en-GB" sz="2400" dirty="0" smtClean="0"/>
              <a:t>- </a:t>
            </a:r>
            <a:r>
              <a:rPr lang="en-GB" sz="2400" dirty="0"/>
              <a:t>is based on the agile practice of pair programming, and is a way of working in which two designers work together and simultaneously develop an artefact. Typically, one designer makes a design decision, e.g. introduces an activity into a method, and the other designer immediately reviews it and suggests possible improvements or potential problems. </a:t>
            </a:r>
            <a:endParaRPr lang="en-GB" sz="2400" dirty="0" smtClean="0"/>
          </a:p>
          <a:p>
            <a:pPr>
              <a:spcBef>
                <a:spcPts val="0"/>
              </a:spcBef>
            </a:pPr>
            <a:endParaRPr lang="sv-SE" sz="2400" b="1" dirty="0" smtClean="0"/>
          </a:p>
          <a:p>
            <a:pPr>
              <a:spcBef>
                <a:spcPts val="0"/>
              </a:spcBef>
            </a:pPr>
            <a:r>
              <a:rPr lang="sv-SE" sz="2400" b="1" dirty="0" smtClean="0"/>
              <a:t>Storytelling</a:t>
            </a:r>
            <a:r>
              <a:rPr lang="sv-SE" sz="2400" dirty="0" smtClean="0"/>
              <a:t> </a:t>
            </a:r>
            <a:r>
              <a:rPr lang="sv-SE" sz="2400" dirty="0" smtClean="0"/>
              <a:t>- </a:t>
            </a:r>
            <a:r>
              <a:rPr lang="en-US" sz="2400" dirty="0" smtClean="0"/>
              <a:t>is </a:t>
            </a:r>
            <a:r>
              <a:rPr lang="en-US" sz="2400" dirty="0"/>
              <a:t>a means for sharing and interpreting </a:t>
            </a:r>
            <a:r>
              <a:rPr lang="en-US" sz="2400" dirty="0" smtClean="0"/>
              <a:t>experiences by telling stories. </a:t>
            </a:r>
            <a:r>
              <a:rPr lang="en-US" sz="2400" dirty="0"/>
              <a:t>Stories are universal in that they can bridge cultural, linguistic, and age-related divides.</a:t>
            </a:r>
            <a:endParaRPr lang="sv-SE" sz="2400" dirty="0" smtClean="0"/>
          </a:p>
          <a:p>
            <a:pPr>
              <a:spcBef>
                <a:spcPts val="0"/>
              </a:spcBef>
            </a:pPr>
            <a:endParaRPr lang="sv-SE" sz="2000" dirty="0" smtClean="0"/>
          </a:p>
          <a:p>
            <a:pPr>
              <a:spcBef>
                <a:spcPts val="0"/>
              </a:spcBef>
              <a:buNone/>
            </a:pPr>
            <a:endParaRPr lang="sv-SE" sz="1800" b="1" dirty="0" smtClean="0"/>
          </a:p>
          <a:p>
            <a:pPr>
              <a:spcBef>
                <a:spcPts val="0"/>
              </a:spcBef>
              <a:buNone/>
            </a:pPr>
            <a:endParaRPr lang="sv-SE" sz="1800" dirty="0" smtClean="0"/>
          </a:p>
          <a:p>
            <a:pPr>
              <a:spcBef>
                <a:spcPts val="0"/>
              </a:spcBef>
              <a:buNone/>
            </a:pPr>
            <a:endParaRPr lang="sv-SE" sz="1800" dirty="0" smtClean="0"/>
          </a:p>
          <a:p>
            <a:pPr>
              <a:spcBef>
                <a:spcPts val="0"/>
              </a:spcBef>
              <a:buNone/>
            </a:pPr>
            <a:endParaRPr lang="sv-SE" sz="1800" dirty="0" smtClean="0"/>
          </a:p>
          <a:p>
            <a:pPr>
              <a:spcBef>
                <a:spcPts val="0"/>
              </a:spcBef>
              <a:buNone/>
            </a:pPr>
            <a:endParaRPr lang="sv-SE" sz="1800" dirty="0" smtClean="0"/>
          </a:p>
          <a:p>
            <a:pPr>
              <a:spcBef>
                <a:spcPts val="0"/>
              </a:spcBef>
              <a:buNone/>
            </a:pPr>
            <a:endParaRPr lang="sv-SE" sz="1800" dirty="0" smtClean="0"/>
          </a:p>
          <a:p>
            <a:endParaRPr lang="sv-SE" sz="1800" dirty="0" smtClean="0"/>
          </a:p>
          <a:p>
            <a:pPr>
              <a:buNone/>
            </a:pPr>
            <a:endParaRPr lang="sv-SE" sz="1800" dirty="0" smtClean="0"/>
          </a:p>
          <a:p>
            <a:pPr lvl="1"/>
            <a:endParaRPr lang="sv-SE" sz="2000" dirty="0" smtClean="0"/>
          </a:p>
          <a:p>
            <a:pPr>
              <a:buNone/>
            </a:pPr>
            <a:endParaRPr lang="sv-SE" dirty="0" smtClean="0"/>
          </a:p>
        </p:txBody>
      </p:sp>
      <p:sp>
        <p:nvSpPr>
          <p:cNvPr id="5" name="Title 1"/>
          <p:cNvSpPr>
            <a:spLocks noGrp="1"/>
          </p:cNvSpPr>
          <p:nvPr>
            <p:ph type="title"/>
          </p:nvPr>
        </p:nvSpPr>
        <p:spPr>
          <a:xfrm>
            <a:off x="457200" y="274638"/>
            <a:ext cx="8229600" cy="1143000"/>
          </a:xfrm>
        </p:spPr>
        <p:txBody>
          <a:bodyPr>
            <a:normAutofit/>
          </a:bodyPr>
          <a:lstStyle/>
          <a:p>
            <a:pPr algn="l"/>
            <a:r>
              <a:rPr lang="sv-SE" sz="3600" dirty="0" smtClean="0"/>
              <a:t>Other ways to transfer/share knowledge</a:t>
            </a:r>
          </a:p>
        </p:txBody>
      </p:sp>
    </p:spTree>
    <p:extLst>
      <p:ext uri="{BB962C8B-B14F-4D97-AF65-F5344CB8AC3E}">
        <p14:creationId xmlns:p14="http://schemas.microsoft.com/office/powerpoint/2010/main" val="26752063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Content Placeholder 2"/>
          <p:cNvSpPr>
            <a:spLocks noGrp="1"/>
          </p:cNvSpPr>
          <p:nvPr>
            <p:ph idx="1"/>
          </p:nvPr>
        </p:nvSpPr>
        <p:spPr>
          <a:xfrm>
            <a:off x="467544" y="1800200"/>
            <a:ext cx="8496944" cy="5805264"/>
          </a:xfrm>
        </p:spPr>
        <p:txBody>
          <a:bodyPr>
            <a:normAutofit/>
          </a:bodyPr>
          <a:lstStyle/>
          <a:p>
            <a:pPr>
              <a:spcBef>
                <a:spcPts val="0"/>
              </a:spcBef>
            </a:pPr>
            <a:r>
              <a:rPr lang="sv-SE" sz="2400" b="1" dirty="0" smtClean="0"/>
              <a:t>Simulation </a:t>
            </a:r>
            <a:r>
              <a:rPr lang="sv-SE" sz="2400" dirty="0" smtClean="0"/>
              <a:t>- </a:t>
            </a:r>
            <a:r>
              <a:rPr lang="en-US" sz="2400" dirty="0"/>
              <a:t> is the imitation of the operation of a real-world process or system over time</a:t>
            </a:r>
            <a:r>
              <a:rPr lang="en-US" sz="2400" dirty="0" smtClean="0"/>
              <a:t>. First a model represent the </a:t>
            </a:r>
            <a:r>
              <a:rPr lang="en-US" sz="2400" dirty="0"/>
              <a:t>real-world process or system </a:t>
            </a:r>
            <a:r>
              <a:rPr lang="en-US" sz="2400" dirty="0" smtClean="0"/>
              <a:t>has to be developed. Then a simulation is executed using the model representing </a:t>
            </a:r>
            <a:r>
              <a:rPr lang="en-US" sz="2400" dirty="0"/>
              <a:t>the operation of the real-world process </a:t>
            </a:r>
            <a:r>
              <a:rPr lang="en-US" sz="2400" dirty="0" smtClean="0"/>
              <a:t>or system </a:t>
            </a:r>
            <a:r>
              <a:rPr lang="en-US" sz="2400" dirty="0"/>
              <a:t>over time</a:t>
            </a:r>
            <a:r>
              <a:rPr lang="en-US" sz="2400" dirty="0" smtClean="0"/>
              <a:t>.</a:t>
            </a:r>
          </a:p>
          <a:p>
            <a:pPr marL="0" indent="0">
              <a:spcBef>
                <a:spcPts val="0"/>
              </a:spcBef>
              <a:buNone/>
            </a:pPr>
            <a:endParaRPr lang="en-US" sz="2400" dirty="0" smtClean="0"/>
          </a:p>
          <a:p>
            <a:pPr>
              <a:spcBef>
                <a:spcPts val="0"/>
              </a:spcBef>
            </a:pPr>
            <a:r>
              <a:rPr lang="sv-SE" sz="2400" b="1" dirty="0"/>
              <a:t>Work shadowing </a:t>
            </a:r>
            <a:r>
              <a:rPr lang="sv-SE" sz="2400" dirty="0"/>
              <a:t>- </a:t>
            </a:r>
            <a:r>
              <a:rPr lang="en-US" sz="2400" dirty="0"/>
              <a:t>is a on-the-job learning method where an employee follow another in his/her practice to learn different aspects related to the job, organization, certain behaviors or competencies.</a:t>
            </a:r>
            <a:endParaRPr lang="sv-SE" sz="2400" dirty="0"/>
          </a:p>
          <a:p>
            <a:pPr marL="0" indent="0">
              <a:spcBef>
                <a:spcPts val="0"/>
              </a:spcBef>
              <a:buNone/>
            </a:pPr>
            <a:endParaRPr lang="sv-SE" sz="2000" dirty="0" smtClean="0"/>
          </a:p>
          <a:p>
            <a:pPr marL="0" indent="0">
              <a:spcBef>
                <a:spcPts val="0"/>
              </a:spcBef>
              <a:buNone/>
            </a:pPr>
            <a:endParaRPr lang="sv-SE" sz="2000" dirty="0" smtClean="0"/>
          </a:p>
          <a:p>
            <a:pPr>
              <a:spcBef>
                <a:spcPts val="0"/>
              </a:spcBef>
              <a:buNone/>
            </a:pPr>
            <a:endParaRPr lang="sv-SE" sz="1800" b="1" dirty="0" smtClean="0"/>
          </a:p>
          <a:p>
            <a:pPr>
              <a:spcBef>
                <a:spcPts val="0"/>
              </a:spcBef>
              <a:buNone/>
            </a:pPr>
            <a:endParaRPr lang="sv-SE" sz="1800" dirty="0" smtClean="0"/>
          </a:p>
          <a:p>
            <a:pPr>
              <a:spcBef>
                <a:spcPts val="0"/>
              </a:spcBef>
              <a:buNone/>
            </a:pPr>
            <a:endParaRPr lang="sv-SE" sz="1800" dirty="0" smtClean="0"/>
          </a:p>
          <a:p>
            <a:pPr>
              <a:spcBef>
                <a:spcPts val="0"/>
              </a:spcBef>
              <a:buNone/>
            </a:pPr>
            <a:endParaRPr lang="sv-SE" sz="1800" dirty="0" smtClean="0"/>
          </a:p>
          <a:p>
            <a:pPr>
              <a:spcBef>
                <a:spcPts val="0"/>
              </a:spcBef>
              <a:buNone/>
            </a:pPr>
            <a:endParaRPr lang="sv-SE" sz="1800" dirty="0" smtClean="0"/>
          </a:p>
          <a:p>
            <a:pPr>
              <a:spcBef>
                <a:spcPts val="0"/>
              </a:spcBef>
              <a:buNone/>
            </a:pPr>
            <a:endParaRPr lang="sv-SE" sz="1800" dirty="0" smtClean="0"/>
          </a:p>
          <a:p>
            <a:endParaRPr lang="sv-SE" sz="1800" dirty="0" smtClean="0"/>
          </a:p>
          <a:p>
            <a:pPr>
              <a:buNone/>
            </a:pPr>
            <a:endParaRPr lang="sv-SE" sz="1800" dirty="0" smtClean="0"/>
          </a:p>
          <a:p>
            <a:pPr lvl="1"/>
            <a:endParaRPr lang="sv-SE" sz="2000" dirty="0" smtClean="0"/>
          </a:p>
          <a:p>
            <a:pPr>
              <a:buNone/>
            </a:pPr>
            <a:endParaRPr lang="sv-SE" dirty="0" smtClean="0"/>
          </a:p>
        </p:txBody>
      </p:sp>
      <p:sp>
        <p:nvSpPr>
          <p:cNvPr id="5" name="Title 1"/>
          <p:cNvSpPr>
            <a:spLocks noGrp="1"/>
          </p:cNvSpPr>
          <p:nvPr>
            <p:ph type="title"/>
          </p:nvPr>
        </p:nvSpPr>
        <p:spPr>
          <a:xfrm>
            <a:off x="457200" y="274638"/>
            <a:ext cx="8229600" cy="1143000"/>
          </a:xfrm>
        </p:spPr>
        <p:txBody>
          <a:bodyPr>
            <a:normAutofit/>
          </a:bodyPr>
          <a:lstStyle/>
          <a:p>
            <a:pPr algn="l"/>
            <a:r>
              <a:rPr lang="sv-SE" sz="3600" dirty="0" smtClean="0"/>
              <a:t>Other ways to transfer/share knowledge</a:t>
            </a:r>
          </a:p>
        </p:txBody>
      </p:sp>
    </p:spTree>
    <p:extLst>
      <p:ext uri="{BB962C8B-B14F-4D97-AF65-F5344CB8AC3E}">
        <p14:creationId xmlns:p14="http://schemas.microsoft.com/office/powerpoint/2010/main" val="3635994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sv-SE" dirty="0"/>
              <a:t>Knowledge Transfer</a:t>
            </a:r>
          </a:p>
        </p:txBody>
      </p:sp>
      <p:sp>
        <p:nvSpPr>
          <p:cNvPr id="3" name="Content Placeholder 2"/>
          <p:cNvSpPr>
            <a:spLocks noGrp="1"/>
          </p:cNvSpPr>
          <p:nvPr>
            <p:ph idx="1"/>
          </p:nvPr>
        </p:nvSpPr>
        <p:spPr/>
        <p:txBody>
          <a:bodyPr>
            <a:normAutofit/>
          </a:bodyPr>
          <a:lstStyle/>
          <a:p>
            <a:r>
              <a:rPr lang="sv-SE" sz="2400" dirty="0" smtClean="0"/>
              <a:t>Knowledge transfer is the </a:t>
            </a:r>
            <a:r>
              <a:rPr lang="sv-SE" sz="2400" dirty="0" smtClean="0"/>
              <a:t>process through which one unit (e.g. group, department or division) is affected by the experiences by another (Argote&amp;Ingram 2000)</a:t>
            </a:r>
            <a:endParaRPr lang="sv-SE" sz="2400" dirty="0"/>
          </a:p>
        </p:txBody>
      </p:sp>
    </p:spTree>
    <p:extLst>
      <p:ext uri="{BB962C8B-B14F-4D97-AF65-F5344CB8AC3E}">
        <p14:creationId xmlns:p14="http://schemas.microsoft.com/office/powerpoint/2010/main" val="17471000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00772" y="2213992"/>
            <a:ext cx="8347692" cy="1143000"/>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sv-SE" sz="3600" dirty="0" smtClean="0">
                <a:latin typeface="+mj-lt"/>
                <a:ea typeface="+mj-ea"/>
                <a:cs typeface="+mj-cs"/>
              </a:rPr>
              <a:t>Critical Success Factors</a:t>
            </a:r>
            <a:endParaRPr kumimoji="0" lang="sv-SE" sz="36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6662419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600" dirty="0" err="1" smtClean="0"/>
              <a:t>Critical</a:t>
            </a:r>
            <a:r>
              <a:rPr lang="sv-SE" sz="3600" dirty="0" smtClean="0"/>
              <a:t> </a:t>
            </a:r>
            <a:r>
              <a:rPr lang="sv-SE" sz="3600" dirty="0" err="1" smtClean="0"/>
              <a:t>Success</a:t>
            </a:r>
            <a:r>
              <a:rPr lang="sv-SE" sz="3600" dirty="0" smtClean="0"/>
              <a:t> </a:t>
            </a:r>
            <a:r>
              <a:rPr lang="sv-SE" sz="3600" dirty="0" err="1" smtClean="0"/>
              <a:t>Factor</a:t>
            </a:r>
            <a:r>
              <a:rPr lang="sv-SE" sz="3600" dirty="0" smtClean="0"/>
              <a:t> (CSF)</a:t>
            </a:r>
            <a:endParaRPr lang="sv-SE" sz="3600" dirty="0"/>
          </a:p>
        </p:txBody>
      </p:sp>
      <p:sp>
        <p:nvSpPr>
          <p:cNvPr id="3" name="Content Placeholder 2"/>
          <p:cNvSpPr>
            <a:spLocks noGrp="1"/>
          </p:cNvSpPr>
          <p:nvPr>
            <p:ph idx="1"/>
          </p:nvPr>
        </p:nvSpPr>
        <p:spPr/>
        <p:txBody>
          <a:bodyPr>
            <a:normAutofit/>
          </a:bodyPr>
          <a:lstStyle/>
          <a:p>
            <a:r>
              <a:rPr lang="en-US" sz="2400" dirty="0" smtClean="0"/>
              <a:t>A </a:t>
            </a:r>
            <a:r>
              <a:rPr lang="en-US" sz="2400" dirty="0" smtClean="0"/>
              <a:t>critical success factor (CSF) </a:t>
            </a:r>
            <a:r>
              <a:rPr lang="en-US" sz="2400" dirty="0" smtClean="0"/>
              <a:t>- is </a:t>
            </a:r>
            <a:r>
              <a:rPr lang="en-US" sz="2400" dirty="0" smtClean="0"/>
              <a:t>a factor/element (i.e. an </a:t>
            </a:r>
            <a:r>
              <a:rPr lang="en-US" sz="2400" dirty="0" smtClean="0"/>
              <a:t>organizational </a:t>
            </a:r>
            <a:r>
              <a:rPr lang="en-US" sz="2400" dirty="0" smtClean="0"/>
              <a:t>structure, artifact, social relationship, process/activity/action) required for ensuring the success of an </a:t>
            </a:r>
            <a:r>
              <a:rPr lang="en-US" sz="2400" dirty="0" smtClean="0"/>
              <a:t>organization </a:t>
            </a:r>
            <a:r>
              <a:rPr lang="en-US" sz="2400" dirty="0" smtClean="0"/>
              <a:t>or a project. </a:t>
            </a:r>
          </a:p>
          <a:p>
            <a:endParaRPr lang="en-US" sz="2400" dirty="0" smtClean="0"/>
          </a:p>
          <a:p>
            <a:r>
              <a:rPr lang="en-US" sz="2400" dirty="0" smtClean="0"/>
              <a:t>CSFs must be given special and continual attention in order to bring about success. </a:t>
            </a:r>
          </a:p>
          <a:p>
            <a:pPr>
              <a:buNone/>
            </a:pPr>
            <a:endParaRPr lang="en-US" sz="2400" dirty="0" smtClean="0"/>
          </a:p>
          <a:p>
            <a:pPr>
              <a:buNone/>
            </a:pPr>
            <a:endParaRPr lang="en-US" sz="2400" dirty="0" smtClean="0"/>
          </a:p>
          <a:p>
            <a:pPr>
              <a:buNone/>
            </a:pPr>
            <a:endParaRPr lang="sv-SE" sz="2400" dirty="0"/>
          </a:p>
        </p:txBody>
      </p:sp>
    </p:spTree>
    <p:extLst>
      <p:ext uri="{BB962C8B-B14F-4D97-AF65-F5344CB8AC3E}">
        <p14:creationId xmlns:p14="http://schemas.microsoft.com/office/powerpoint/2010/main" val="11083879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600" dirty="0" err="1" smtClean="0"/>
              <a:t>Critical</a:t>
            </a:r>
            <a:r>
              <a:rPr lang="sv-SE" sz="3600" dirty="0" smtClean="0"/>
              <a:t> </a:t>
            </a:r>
            <a:r>
              <a:rPr lang="sv-SE" sz="3600" dirty="0" err="1" smtClean="0"/>
              <a:t>Success</a:t>
            </a:r>
            <a:r>
              <a:rPr lang="sv-SE" sz="3600" dirty="0" smtClean="0"/>
              <a:t> </a:t>
            </a:r>
            <a:r>
              <a:rPr lang="sv-SE" sz="3600" dirty="0" err="1" smtClean="0"/>
              <a:t>Factor</a:t>
            </a:r>
            <a:r>
              <a:rPr lang="sv-SE" sz="3600" dirty="0" smtClean="0"/>
              <a:t> (CSF)</a:t>
            </a:r>
            <a:endParaRPr lang="sv-SE" sz="3600" dirty="0"/>
          </a:p>
        </p:txBody>
      </p:sp>
      <p:sp>
        <p:nvSpPr>
          <p:cNvPr id="3" name="Content Placeholder 2"/>
          <p:cNvSpPr>
            <a:spLocks noGrp="1"/>
          </p:cNvSpPr>
          <p:nvPr>
            <p:ph idx="1"/>
          </p:nvPr>
        </p:nvSpPr>
        <p:spPr/>
        <p:txBody>
          <a:bodyPr>
            <a:normAutofit/>
          </a:bodyPr>
          <a:lstStyle/>
          <a:p>
            <a:pPr>
              <a:buNone/>
            </a:pPr>
            <a:r>
              <a:rPr lang="en-US" sz="2400" dirty="0" smtClean="0"/>
              <a:t>Examples </a:t>
            </a:r>
            <a:r>
              <a:rPr lang="en-US" sz="2400" dirty="0" smtClean="0"/>
              <a:t>of CSF: </a:t>
            </a:r>
          </a:p>
          <a:p>
            <a:pPr lvl="1"/>
            <a:r>
              <a:rPr lang="en-US" sz="2400" dirty="0" smtClean="0"/>
              <a:t>successful IT project requires </a:t>
            </a:r>
            <a:r>
              <a:rPr lang="en-US" sz="2400" b="1" dirty="0" smtClean="0"/>
              <a:t>user participation</a:t>
            </a:r>
            <a:endParaRPr lang="en-US" sz="2400" dirty="0" smtClean="0"/>
          </a:p>
          <a:p>
            <a:pPr lvl="1"/>
            <a:r>
              <a:rPr lang="en-US" sz="2400" dirty="0" smtClean="0"/>
              <a:t>successful BI project requires an installation of a </a:t>
            </a:r>
            <a:r>
              <a:rPr lang="en-US" sz="2400" b="1" dirty="0" smtClean="0"/>
              <a:t>BI excellence center</a:t>
            </a:r>
            <a:r>
              <a:rPr lang="en-US" sz="2400" dirty="0" smtClean="0"/>
              <a:t>  </a:t>
            </a:r>
          </a:p>
          <a:p>
            <a:pPr lvl="1"/>
            <a:r>
              <a:rPr lang="en-US" sz="2400" dirty="0" smtClean="0"/>
              <a:t>successful change management project requires </a:t>
            </a:r>
            <a:r>
              <a:rPr lang="en-US" sz="2400" b="1" dirty="0" smtClean="0"/>
              <a:t>top management support</a:t>
            </a:r>
          </a:p>
          <a:p>
            <a:pPr>
              <a:buNone/>
            </a:pPr>
            <a:endParaRPr lang="en-US" sz="2400" dirty="0" smtClean="0"/>
          </a:p>
          <a:p>
            <a:pPr>
              <a:buNone/>
            </a:pPr>
            <a:endParaRPr lang="en-US" sz="2400" dirty="0" smtClean="0"/>
          </a:p>
          <a:p>
            <a:pPr>
              <a:buNone/>
            </a:pPr>
            <a:endParaRPr lang="sv-SE" sz="2400" dirty="0"/>
          </a:p>
        </p:txBody>
      </p:sp>
    </p:spTree>
    <p:extLst>
      <p:ext uri="{BB962C8B-B14F-4D97-AF65-F5344CB8AC3E}">
        <p14:creationId xmlns:p14="http://schemas.microsoft.com/office/powerpoint/2010/main" val="42535611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00772" y="2213992"/>
            <a:ext cx="8347692" cy="1143000"/>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sv-SE" sz="3600" dirty="0" smtClean="0">
                <a:latin typeface="+mj-lt"/>
                <a:ea typeface="+mj-ea"/>
                <a:cs typeface="+mj-cs"/>
              </a:rPr>
              <a:t>Barriers</a:t>
            </a:r>
            <a:endParaRPr kumimoji="0" lang="sv-SE" sz="36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24288088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3629000"/>
          </a:xfrm>
        </p:spPr>
        <p:txBody>
          <a:bodyPr>
            <a:normAutofit/>
          </a:bodyPr>
          <a:lstStyle/>
          <a:p>
            <a:r>
              <a:rPr lang="sv-SE" sz="2400" dirty="0" smtClean="0"/>
              <a:t>A barrier - </a:t>
            </a:r>
            <a:r>
              <a:rPr lang="en-GB" sz="2400" dirty="0" smtClean="0"/>
              <a:t>is a constraints or factor that inhibit some preferable state, such as business IT alignment or innovation, e.g. lack of time and funding, lack of communication </a:t>
            </a:r>
            <a:endParaRPr lang="en-US" sz="2400" dirty="0" smtClean="0"/>
          </a:p>
          <a:p>
            <a:endParaRPr lang="en-US" dirty="0" smtClean="0"/>
          </a:p>
          <a:p>
            <a:pPr>
              <a:buNone/>
            </a:pPr>
            <a:endParaRPr lang="sv-SE" dirty="0"/>
          </a:p>
        </p:txBody>
      </p:sp>
      <p:sp>
        <p:nvSpPr>
          <p:cNvPr id="4" name="Title 1"/>
          <p:cNvSpPr>
            <a:spLocks noGrp="1"/>
          </p:cNvSpPr>
          <p:nvPr>
            <p:ph type="title"/>
          </p:nvPr>
        </p:nvSpPr>
        <p:spPr/>
        <p:txBody>
          <a:bodyPr>
            <a:normAutofit/>
          </a:bodyPr>
          <a:lstStyle/>
          <a:p>
            <a:r>
              <a:rPr lang="sv-SE" sz="3600" dirty="0" smtClean="0"/>
              <a:t>Barrier</a:t>
            </a:r>
            <a:endParaRPr lang="sv-SE" sz="3600" dirty="0"/>
          </a:p>
        </p:txBody>
      </p:sp>
    </p:spTree>
    <p:extLst>
      <p:ext uri="{BB962C8B-B14F-4D97-AF65-F5344CB8AC3E}">
        <p14:creationId xmlns:p14="http://schemas.microsoft.com/office/powerpoint/2010/main" val="1543287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sv-SE" dirty="0"/>
              <a:t>Knowledge Transfer</a:t>
            </a:r>
          </a:p>
        </p:txBody>
      </p:sp>
      <p:sp>
        <p:nvSpPr>
          <p:cNvPr id="3" name="Content Placeholder 2"/>
          <p:cNvSpPr>
            <a:spLocks noGrp="1"/>
          </p:cNvSpPr>
          <p:nvPr>
            <p:ph idx="1"/>
          </p:nvPr>
        </p:nvSpPr>
        <p:spPr>
          <a:xfrm>
            <a:off x="492552" y="1430804"/>
            <a:ext cx="8229600" cy="5166548"/>
          </a:xfrm>
        </p:spPr>
        <p:txBody>
          <a:bodyPr>
            <a:normAutofit fontScale="85000" lnSpcReduction="20000"/>
          </a:bodyPr>
          <a:lstStyle/>
          <a:p>
            <a:r>
              <a:rPr lang="sv-SE" sz="2600" dirty="0" smtClean="0"/>
              <a:t>Knowledge transfer can be complex because:</a:t>
            </a:r>
          </a:p>
          <a:p>
            <a:pPr lvl="1"/>
            <a:r>
              <a:rPr lang="sv-SE" sz="2200" dirty="0" smtClean="0"/>
              <a:t>Knowledge resides in individual employees, tools, IT systems, tasks, routines, etc</a:t>
            </a:r>
          </a:p>
          <a:p>
            <a:pPr lvl="1"/>
            <a:r>
              <a:rPr lang="sv-SE" sz="2200" dirty="0" smtClean="0"/>
              <a:t>Much knowledge is tacit </a:t>
            </a:r>
          </a:p>
          <a:p>
            <a:pPr lvl="1"/>
            <a:r>
              <a:rPr lang="sv-SE" sz="2200" dirty="0"/>
              <a:t>Problem with beliefs, assumptions, cultural norms</a:t>
            </a:r>
          </a:p>
          <a:p>
            <a:pPr lvl="1"/>
            <a:r>
              <a:rPr lang="sv-SE" sz="2200" dirty="0" smtClean="0"/>
              <a:t>Misconception</a:t>
            </a:r>
          </a:p>
          <a:p>
            <a:pPr lvl="1"/>
            <a:r>
              <a:rPr lang="sv-SE" sz="2200" dirty="0" smtClean="0"/>
              <a:t>Geography/Physical Distance</a:t>
            </a:r>
          </a:p>
          <a:p>
            <a:pPr lvl="1"/>
            <a:r>
              <a:rPr lang="sv-SE" sz="2200" dirty="0" smtClean="0"/>
              <a:t>Internal conflicts/politics</a:t>
            </a:r>
          </a:p>
          <a:p>
            <a:pPr lvl="1"/>
            <a:r>
              <a:rPr lang="sv-SE" sz="2200" dirty="0" smtClean="0"/>
              <a:t>Generation differences</a:t>
            </a:r>
          </a:p>
          <a:p>
            <a:pPr lvl="1"/>
            <a:r>
              <a:rPr lang="sv-SE" sz="2200" dirty="0" smtClean="0"/>
              <a:t>Lack of incentives to share</a:t>
            </a:r>
          </a:p>
          <a:p>
            <a:pPr lvl="1"/>
            <a:r>
              <a:rPr lang="sv-SE" sz="2200" dirty="0" smtClean="0"/>
              <a:t>Lack of motivation</a:t>
            </a:r>
          </a:p>
          <a:p>
            <a:pPr lvl="1"/>
            <a:r>
              <a:rPr lang="sv-SE" sz="2200" dirty="0" smtClean="0"/>
              <a:t>Lack of trust</a:t>
            </a:r>
          </a:p>
          <a:p>
            <a:pPr lvl="1"/>
            <a:r>
              <a:rPr lang="sv-SE" sz="2200" dirty="0" smtClean="0"/>
              <a:t>Organisational culture that prevent sharing of knowledge</a:t>
            </a:r>
          </a:p>
          <a:p>
            <a:pPr lvl="1"/>
            <a:r>
              <a:rPr lang="sv-SE" sz="2200" dirty="0" smtClean="0"/>
              <a:t>Limitation in ICT</a:t>
            </a:r>
          </a:p>
          <a:p>
            <a:pPr lvl="1"/>
            <a:r>
              <a:rPr lang="sv-SE" sz="2200" dirty="0" smtClean="0"/>
              <a:t>Different languages</a:t>
            </a:r>
          </a:p>
          <a:p>
            <a:pPr lvl="1"/>
            <a:r>
              <a:rPr lang="sv-SE" sz="2200" dirty="0" smtClean="0"/>
              <a:t>Previous experiences</a:t>
            </a:r>
          </a:p>
          <a:p>
            <a:pPr lvl="1"/>
            <a:r>
              <a:rPr lang="sv-SE" sz="2200" dirty="0" smtClean="0"/>
              <a:t>Lack of shared social </a:t>
            </a:r>
            <a:r>
              <a:rPr lang="sv-SE" sz="2200" dirty="0" smtClean="0"/>
              <a:t>identity</a:t>
            </a:r>
            <a:r>
              <a:rPr lang="sv-SE" sz="1600" dirty="0" smtClean="0"/>
              <a:t>			</a:t>
            </a:r>
            <a:endParaRPr lang="sv-SE" sz="1600" dirty="0"/>
          </a:p>
        </p:txBody>
      </p:sp>
      <p:sp>
        <p:nvSpPr>
          <p:cNvPr id="4" name="Rectangle 3"/>
          <p:cNvSpPr/>
          <p:nvPr/>
        </p:nvSpPr>
        <p:spPr>
          <a:xfrm>
            <a:off x="4607352" y="6021288"/>
            <a:ext cx="3783985" cy="338554"/>
          </a:xfrm>
          <a:prstGeom prst="rect">
            <a:avLst/>
          </a:prstGeom>
        </p:spPr>
        <p:txBody>
          <a:bodyPr wrap="none">
            <a:spAutoFit/>
          </a:bodyPr>
          <a:lstStyle/>
          <a:p>
            <a:pPr lvl="2"/>
            <a:r>
              <a:rPr lang="sv-SE" sz="1600" dirty="0"/>
              <a:t>[Wikipedia: Knowledge transfer]</a:t>
            </a:r>
            <a:endParaRPr lang="sv-SE" sz="1200" dirty="0"/>
          </a:p>
        </p:txBody>
      </p:sp>
    </p:spTree>
    <p:extLst>
      <p:ext uri="{BB962C8B-B14F-4D97-AF65-F5344CB8AC3E}">
        <p14:creationId xmlns:p14="http://schemas.microsoft.com/office/powerpoint/2010/main" val="880088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600" dirty="0" err="1"/>
              <a:t>Knowledge</a:t>
            </a:r>
            <a:r>
              <a:rPr lang="sv-SE" sz="3600" dirty="0"/>
              <a:t> transfer vs. </a:t>
            </a:r>
            <a:r>
              <a:rPr lang="sv-SE" sz="3600" dirty="0" err="1"/>
              <a:t>Knowledge</a:t>
            </a:r>
            <a:r>
              <a:rPr lang="sv-SE" sz="3600" dirty="0"/>
              <a:t> </a:t>
            </a:r>
            <a:r>
              <a:rPr lang="sv-SE" sz="3600" dirty="0" err="1"/>
              <a:t>sharing</a:t>
            </a:r>
            <a:r>
              <a:rPr lang="sv-SE" sz="3600" dirty="0"/>
              <a:t> </a:t>
            </a:r>
          </a:p>
        </p:txBody>
      </p:sp>
      <p:sp>
        <p:nvSpPr>
          <p:cNvPr id="3" name="Content Placeholder 2"/>
          <p:cNvSpPr>
            <a:spLocks noGrp="1"/>
          </p:cNvSpPr>
          <p:nvPr>
            <p:ph idx="1"/>
          </p:nvPr>
        </p:nvSpPr>
        <p:spPr/>
        <p:txBody>
          <a:bodyPr>
            <a:normAutofit/>
          </a:bodyPr>
          <a:lstStyle/>
          <a:p>
            <a:r>
              <a:rPr lang="en-US" sz="2400" dirty="0" smtClean="0"/>
              <a:t>Some researchers and practitioners in knowledge management see </a:t>
            </a:r>
            <a:r>
              <a:rPr lang="en-US" sz="2400" b="1" dirty="0" smtClean="0"/>
              <a:t>knowledge transfer </a:t>
            </a:r>
            <a:r>
              <a:rPr lang="en-US" sz="2400" dirty="0" smtClean="0"/>
              <a:t>and </a:t>
            </a:r>
            <a:r>
              <a:rPr lang="en-US" sz="2400" b="1" dirty="0" smtClean="0"/>
              <a:t>knowledge sharing </a:t>
            </a:r>
            <a:r>
              <a:rPr lang="en-US" sz="2400" dirty="0" smtClean="0"/>
              <a:t>as two different concepts – other see them as synonyms (like I do)</a:t>
            </a:r>
          </a:p>
          <a:p>
            <a:r>
              <a:rPr lang="en-US" sz="2400" dirty="0" smtClean="0"/>
              <a:t>Knowledge transfer </a:t>
            </a:r>
            <a:r>
              <a:rPr lang="en-US" sz="2400" dirty="0" smtClean="0"/>
              <a:t>- typically </a:t>
            </a:r>
            <a:r>
              <a:rPr lang="en-US" sz="2400" dirty="0" smtClean="0"/>
              <a:t>has been used to describe the movement of knowledge between different units, divisions, or organizations rather than individuals.</a:t>
            </a:r>
          </a:p>
          <a:p>
            <a:r>
              <a:rPr lang="en-US" sz="2400" dirty="0" smtClean="0"/>
              <a:t>Knowledge sharing </a:t>
            </a:r>
            <a:r>
              <a:rPr lang="en-US" sz="2400" dirty="0" smtClean="0"/>
              <a:t>- is </a:t>
            </a:r>
            <a:r>
              <a:rPr lang="en-US" sz="2400" dirty="0" smtClean="0"/>
              <a:t>more frequently used by authors focusing on the individual level</a:t>
            </a:r>
            <a:r>
              <a:rPr lang="en-US" sz="2400" dirty="0" smtClean="0"/>
              <a:t>.</a:t>
            </a:r>
            <a:endParaRPr lang="en-US" sz="2400" dirty="0" smtClean="0"/>
          </a:p>
        </p:txBody>
      </p:sp>
    </p:spTree>
    <p:extLst>
      <p:ext uri="{BB962C8B-B14F-4D97-AF65-F5344CB8AC3E}">
        <p14:creationId xmlns:p14="http://schemas.microsoft.com/office/powerpoint/2010/main" val="1362498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600" dirty="0" err="1"/>
              <a:t>Knowledge</a:t>
            </a:r>
            <a:r>
              <a:rPr lang="sv-SE" sz="3600" dirty="0"/>
              <a:t> transfer vs. </a:t>
            </a:r>
            <a:r>
              <a:rPr lang="sv-SE" sz="3600" dirty="0" err="1"/>
              <a:t>Knowledge</a:t>
            </a:r>
            <a:r>
              <a:rPr lang="sv-SE" sz="3600" dirty="0"/>
              <a:t> </a:t>
            </a:r>
            <a:r>
              <a:rPr lang="sv-SE" sz="3600" dirty="0" err="1"/>
              <a:t>sharing</a:t>
            </a:r>
            <a:r>
              <a:rPr lang="sv-SE" sz="3600" dirty="0"/>
              <a:t> </a:t>
            </a:r>
          </a:p>
        </p:txBody>
      </p:sp>
      <p:sp>
        <p:nvSpPr>
          <p:cNvPr id="3" name="Content Placeholder 2"/>
          <p:cNvSpPr>
            <a:spLocks noGrp="1"/>
          </p:cNvSpPr>
          <p:nvPr>
            <p:ph idx="1"/>
          </p:nvPr>
        </p:nvSpPr>
        <p:spPr/>
        <p:txBody>
          <a:bodyPr>
            <a:normAutofit/>
          </a:bodyPr>
          <a:lstStyle/>
          <a:p>
            <a:r>
              <a:rPr lang="en-US" sz="2400" dirty="0" smtClean="0"/>
              <a:t>Another </a:t>
            </a:r>
            <a:r>
              <a:rPr lang="en-US" sz="2400" dirty="0" smtClean="0"/>
              <a:t>distinction is based on two different views on knowledge. </a:t>
            </a:r>
          </a:p>
          <a:p>
            <a:r>
              <a:rPr lang="en-US" sz="2400" dirty="0" smtClean="0"/>
              <a:t>The first view see knowledge  as something that can be transferred. This view often use the term “knowledge transfer”.</a:t>
            </a:r>
          </a:p>
          <a:p>
            <a:r>
              <a:rPr lang="en-US" sz="2400" dirty="0" smtClean="0"/>
              <a:t>The second view see knowledge as something that is constructed in a social context and which cannot be separated from the context and/or the individual. This view often use the term “knowledge sharing”. </a:t>
            </a:r>
          </a:p>
          <a:p>
            <a:endParaRPr lang="en-US" sz="2000" dirty="0" smtClean="0"/>
          </a:p>
          <a:p>
            <a:endParaRPr lang="en-US" sz="2000" dirty="0" smtClean="0"/>
          </a:p>
        </p:txBody>
      </p:sp>
    </p:spTree>
    <p:extLst>
      <p:ext uri="{BB962C8B-B14F-4D97-AF65-F5344CB8AC3E}">
        <p14:creationId xmlns:p14="http://schemas.microsoft.com/office/powerpoint/2010/main" val="13729843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v-SE"/>
          </a:p>
        </p:txBody>
      </p:sp>
      <p:sp>
        <p:nvSpPr>
          <p:cNvPr id="3" name="Content Placeholder 2"/>
          <p:cNvSpPr>
            <a:spLocks noGrp="1"/>
          </p:cNvSpPr>
          <p:nvPr>
            <p:ph idx="1"/>
          </p:nvPr>
        </p:nvSpPr>
        <p:spPr/>
        <p:txBody>
          <a:bodyPr/>
          <a:lstStyle/>
          <a:p>
            <a:pPr>
              <a:buNone/>
            </a:pPr>
            <a:r>
              <a:rPr lang="sv-SE" dirty="0" smtClean="0"/>
              <a:t>Practices</a:t>
            </a:r>
            <a:endParaRPr lang="sv-SE" dirty="0"/>
          </a:p>
        </p:txBody>
      </p:sp>
    </p:spTree>
    <p:extLst>
      <p:ext uri="{BB962C8B-B14F-4D97-AF65-F5344CB8AC3E}">
        <p14:creationId xmlns:p14="http://schemas.microsoft.com/office/powerpoint/2010/main" val="925282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sv-SE" sz="3600" dirty="0" smtClean="0"/>
              <a:t>Work Practices</a:t>
            </a:r>
            <a:endParaRPr lang="sv-SE" sz="3600" dirty="0"/>
          </a:p>
        </p:txBody>
      </p:sp>
      <p:sp>
        <p:nvSpPr>
          <p:cNvPr id="3" name="Content Placeholder 2"/>
          <p:cNvSpPr>
            <a:spLocks noGrp="1"/>
          </p:cNvSpPr>
          <p:nvPr>
            <p:ph idx="1"/>
          </p:nvPr>
        </p:nvSpPr>
        <p:spPr/>
        <p:txBody>
          <a:bodyPr>
            <a:normAutofit/>
          </a:bodyPr>
          <a:lstStyle/>
          <a:p>
            <a:pPr marL="0" indent="0">
              <a:buNone/>
            </a:pPr>
            <a:r>
              <a:rPr lang="en-US" sz="2400" dirty="0" smtClean="0"/>
              <a:t>Adler </a:t>
            </a:r>
            <a:r>
              <a:rPr lang="en-US" sz="2400" dirty="0"/>
              <a:t>and </a:t>
            </a:r>
            <a:r>
              <a:rPr lang="en-US" sz="2400" dirty="0" err="1"/>
              <a:t>Pouliot</a:t>
            </a:r>
            <a:r>
              <a:rPr lang="en-US" sz="2400" dirty="0"/>
              <a:t> (2011) discuss the notion of practice and differentiate between </a:t>
            </a:r>
            <a:r>
              <a:rPr lang="en-US" sz="2400" dirty="0" smtClean="0"/>
              <a:t>behavior</a:t>
            </a:r>
            <a:r>
              <a:rPr lang="en-US" sz="2400" dirty="0"/>
              <a:t>, action and </a:t>
            </a:r>
            <a:r>
              <a:rPr lang="en-US" sz="2400" dirty="0" smtClean="0"/>
              <a:t>practice:</a:t>
            </a:r>
          </a:p>
          <a:p>
            <a:r>
              <a:rPr lang="en-US" sz="2400" dirty="0" smtClean="0"/>
              <a:t>Behavior - is </a:t>
            </a:r>
            <a:r>
              <a:rPr lang="en-US" sz="2400" dirty="0" smtClean="0"/>
              <a:t>someone doing something</a:t>
            </a:r>
          </a:p>
          <a:p>
            <a:r>
              <a:rPr lang="en-US" sz="2400" dirty="0" smtClean="0"/>
              <a:t>Actions </a:t>
            </a:r>
            <a:r>
              <a:rPr lang="en-US" sz="2400" dirty="0" smtClean="0"/>
              <a:t>- are behavior </a:t>
            </a:r>
            <a:r>
              <a:rPr lang="en-US" sz="2400" dirty="0"/>
              <a:t>with </a:t>
            </a:r>
            <a:r>
              <a:rPr lang="en-US" sz="2400" dirty="0" smtClean="0"/>
              <a:t>meaning to someone</a:t>
            </a:r>
          </a:p>
          <a:p>
            <a:r>
              <a:rPr lang="en-US" sz="2400" dirty="0" smtClean="0"/>
              <a:t>Practice </a:t>
            </a:r>
            <a:r>
              <a:rPr lang="en-US" sz="2400" dirty="0" smtClean="0"/>
              <a:t>- are </a:t>
            </a:r>
            <a:r>
              <a:rPr lang="en-US" sz="2400" dirty="0"/>
              <a:t>actions repeated over time and space embedded in a particular context. P</a:t>
            </a:r>
            <a:r>
              <a:rPr lang="en-US" sz="2400" dirty="0" smtClean="0"/>
              <a:t>ractice </a:t>
            </a:r>
            <a:r>
              <a:rPr lang="en-US" sz="2400" dirty="0"/>
              <a:t>are socially developed through learning and </a:t>
            </a:r>
            <a:r>
              <a:rPr lang="en-US" sz="2400" dirty="0" smtClean="0"/>
              <a:t>training</a:t>
            </a:r>
          </a:p>
          <a:p>
            <a:pPr marL="0" indent="0">
              <a:buNone/>
            </a:pPr>
            <a:endParaRPr lang="en-US" dirty="0" smtClean="0"/>
          </a:p>
        </p:txBody>
      </p:sp>
    </p:spTree>
    <p:extLst>
      <p:ext uri="{BB962C8B-B14F-4D97-AF65-F5344CB8AC3E}">
        <p14:creationId xmlns:p14="http://schemas.microsoft.com/office/powerpoint/2010/main" val="693403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sv-SE" sz="3600" dirty="0" smtClean="0"/>
              <a:t>Work Practices</a:t>
            </a:r>
            <a:endParaRPr lang="sv-SE" sz="3600" dirty="0"/>
          </a:p>
        </p:txBody>
      </p:sp>
      <p:sp>
        <p:nvSpPr>
          <p:cNvPr id="3" name="Content Placeholder 2"/>
          <p:cNvSpPr>
            <a:spLocks noGrp="1"/>
          </p:cNvSpPr>
          <p:nvPr>
            <p:ph idx="1"/>
          </p:nvPr>
        </p:nvSpPr>
        <p:spPr>
          <a:xfrm>
            <a:off x="438354" y="1417638"/>
            <a:ext cx="8435280" cy="4525963"/>
          </a:xfrm>
        </p:spPr>
        <p:txBody>
          <a:bodyPr>
            <a:noAutofit/>
          </a:bodyPr>
          <a:lstStyle/>
          <a:p>
            <a:pPr marL="0" indent="0">
              <a:buNone/>
            </a:pPr>
            <a:r>
              <a:rPr lang="en-US" sz="2400" dirty="0" smtClean="0"/>
              <a:t>Adler </a:t>
            </a:r>
            <a:r>
              <a:rPr lang="en-US" sz="2400" dirty="0"/>
              <a:t>and </a:t>
            </a:r>
            <a:r>
              <a:rPr lang="en-US" sz="2400" dirty="0" err="1"/>
              <a:t>Pouliot</a:t>
            </a:r>
            <a:r>
              <a:rPr lang="en-US" sz="2400" dirty="0"/>
              <a:t> (2011) present five characteristics of a practice: </a:t>
            </a:r>
          </a:p>
          <a:p>
            <a:r>
              <a:rPr lang="en-US" sz="2400" dirty="0" smtClean="0"/>
              <a:t>practice </a:t>
            </a:r>
            <a:r>
              <a:rPr lang="en-US" sz="2400" dirty="0"/>
              <a:t>is performance, i.e. the process of doing something, </a:t>
            </a:r>
          </a:p>
          <a:p>
            <a:r>
              <a:rPr lang="en-US" sz="2400" dirty="0" smtClean="0"/>
              <a:t>practice </a:t>
            </a:r>
            <a:r>
              <a:rPr lang="en-US" sz="2400" dirty="0"/>
              <a:t>tends to be patterned, i.e. actions are repeated over time and </a:t>
            </a:r>
            <a:r>
              <a:rPr lang="en-US" sz="2400" dirty="0" smtClean="0"/>
              <a:t>space,</a:t>
            </a:r>
          </a:p>
          <a:p>
            <a:r>
              <a:rPr lang="en-US" sz="2400" dirty="0" smtClean="0"/>
              <a:t>practice </a:t>
            </a:r>
            <a:r>
              <a:rPr lang="en-US" sz="2400" dirty="0"/>
              <a:t>is more or less competent in the meaning that it can be done correctly or incorrectly (in a social recognizable way), </a:t>
            </a:r>
          </a:p>
          <a:p>
            <a:r>
              <a:rPr lang="en-US" sz="2400" dirty="0" smtClean="0"/>
              <a:t>practice </a:t>
            </a:r>
            <a:r>
              <a:rPr lang="en-US" sz="2400" dirty="0"/>
              <a:t>rests on background </a:t>
            </a:r>
            <a:r>
              <a:rPr lang="en-US" sz="2400" dirty="0" smtClean="0"/>
              <a:t>knowledge</a:t>
            </a:r>
          </a:p>
          <a:p>
            <a:r>
              <a:rPr lang="en-US" sz="2400" dirty="0" smtClean="0"/>
              <a:t>practice </a:t>
            </a:r>
            <a:r>
              <a:rPr lang="en-US" sz="2400" dirty="0"/>
              <a:t>weaves together the discursive </a:t>
            </a:r>
            <a:r>
              <a:rPr lang="en-US" sz="2400" dirty="0" smtClean="0"/>
              <a:t>(i.e. using speech/word to describe and motivate) and </a:t>
            </a:r>
            <a:r>
              <a:rPr lang="en-US" sz="2400" dirty="0"/>
              <a:t>the material world, i.e. without written and spoken communication, people cannot make a difference between </a:t>
            </a:r>
            <a:r>
              <a:rPr lang="en-US" sz="2400" dirty="0" err="1"/>
              <a:t>behaviour</a:t>
            </a:r>
            <a:r>
              <a:rPr lang="en-US" sz="2400" dirty="0"/>
              <a:t> and practice, and the practice is mediated by material artefacts</a:t>
            </a:r>
            <a:endParaRPr lang="sv-SE" sz="2400" dirty="0"/>
          </a:p>
        </p:txBody>
      </p:sp>
    </p:spTree>
    <p:extLst>
      <p:ext uri="{BB962C8B-B14F-4D97-AF65-F5344CB8AC3E}">
        <p14:creationId xmlns:p14="http://schemas.microsoft.com/office/powerpoint/2010/main" val="19428720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2605</TotalTime>
  <Words>1921</Words>
  <Application>Microsoft Office PowerPoint</Application>
  <PresentationFormat>On-screen Show (4:3)</PresentationFormat>
  <Paragraphs>260</Paragraphs>
  <Slides>34</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Calibri</vt:lpstr>
      <vt:lpstr>Office Theme</vt:lpstr>
      <vt:lpstr>Lecture 9:  Knowledge Sharing and Best Practices</vt:lpstr>
      <vt:lpstr>PowerPoint Presentation</vt:lpstr>
      <vt:lpstr>Knowledge Transfer</vt:lpstr>
      <vt:lpstr>Knowledge Transfer</vt:lpstr>
      <vt:lpstr>Knowledge transfer vs. Knowledge sharing </vt:lpstr>
      <vt:lpstr>Knowledge transfer vs. Knowledge sharing </vt:lpstr>
      <vt:lpstr>PowerPoint Presentation</vt:lpstr>
      <vt:lpstr>Work Practices</vt:lpstr>
      <vt:lpstr>Work Practices</vt:lpstr>
      <vt:lpstr>PowerPoint Presentation</vt:lpstr>
      <vt:lpstr>Best practices</vt:lpstr>
      <vt:lpstr>Best, Recommended, Good or Contextual Practices</vt:lpstr>
      <vt:lpstr>Validation of Practices</vt:lpstr>
      <vt:lpstr>Template for documenting best practices</vt:lpstr>
      <vt:lpstr>How to Succeed Implementing Best Practices</vt:lpstr>
      <vt:lpstr>Szulanski&amp;Winter: Getting it Right the Second Time 1 (3)</vt:lpstr>
      <vt:lpstr>Szulanski&amp;Winter: Getting it Right the Second Time 2(3)</vt:lpstr>
      <vt:lpstr>Szulanski&amp;Winter: Getting it Right the Second Time 3(3)</vt:lpstr>
      <vt:lpstr>PowerPoint Presentation</vt:lpstr>
      <vt:lpstr>Communities of Practices (CoP)</vt:lpstr>
      <vt:lpstr>Communities of Practices (CoP)</vt:lpstr>
      <vt:lpstr>Communities of Practices (CoP)</vt:lpstr>
      <vt:lpstr>Projects teams vs CoP</vt:lpstr>
      <vt:lpstr>Projects teams vs CoP</vt:lpstr>
      <vt:lpstr>Community of Interest vs CoP</vt:lpstr>
      <vt:lpstr>Community of Interest vs CoP</vt:lpstr>
      <vt:lpstr>Other ways to transfer/share knowledge</vt:lpstr>
      <vt:lpstr>Other ways to transfer/share knowledge</vt:lpstr>
      <vt:lpstr>Other ways to transfer/share knowledge</vt:lpstr>
      <vt:lpstr>PowerPoint Presentation</vt:lpstr>
      <vt:lpstr>Critical Success Factor (CSF)</vt:lpstr>
      <vt:lpstr>Critical Success Factor (CSF)</vt:lpstr>
      <vt:lpstr>PowerPoint Presentation</vt:lpstr>
      <vt:lpstr>Barrier</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islabb</dc:creator>
  <cp:lastModifiedBy>Erik</cp:lastModifiedBy>
  <cp:revision>106</cp:revision>
  <dcterms:created xsi:type="dcterms:W3CDTF">2014-02-07T20:46:45Z</dcterms:created>
  <dcterms:modified xsi:type="dcterms:W3CDTF">2016-10-17T05:49:58Z</dcterms:modified>
</cp:coreProperties>
</file>