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47" r:id="rId3"/>
    <p:sldId id="424" r:id="rId4"/>
    <p:sldId id="427" r:id="rId5"/>
    <p:sldId id="426" r:id="rId6"/>
    <p:sldId id="430" r:id="rId7"/>
    <p:sldId id="422" r:id="rId8"/>
    <p:sldId id="349" r:id="rId9"/>
    <p:sldId id="431" r:id="rId10"/>
    <p:sldId id="351" r:id="rId11"/>
    <p:sldId id="388" r:id="rId12"/>
    <p:sldId id="389" r:id="rId13"/>
    <p:sldId id="390" r:id="rId14"/>
    <p:sldId id="391" r:id="rId15"/>
    <p:sldId id="443" r:id="rId16"/>
    <p:sldId id="458" r:id="rId17"/>
    <p:sldId id="459" r:id="rId18"/>
    <p:sldId id="445" r:id="rId19"/>
    <p:sldId id="447" r:id="rId20"/>
    <p:sldId id="448" r:id="rId21"/>
    <p:sldId id="449" r:id="rId22"/>
    <p:sldId id="450" r:id="rId23"/>
    <p:sldId id="446" r:id="rId24"/>
    <p:sldId id="460" r:id="rId25"/>
    <p:sldId id="352" r:id="rId26"/>
    <p:sldId id="417" r:id="rId27"/>
    <p:sldId id="353" r:id="rId28"/>
    <p:sldId id="428" r:id="rId29"/>
    <p:sldId id="432" r:id="rId30"/>
    <p:sldId id="457" r:id="rId31"/>
    <p:sldId id="375" r:id="rId32"/>
    <p:sldId id="373" r:id="rId33"/>
    <p:sldId id="380" r:id="rId34"/>
    <p:sldId id="377" r:id="rId35"/>
    <p:sldId id="354" r:id="rId36"/>
    <p:sldId id="378" r:id="rId37"/>
    <p:sldId id="433" r:id="rId38"/>
    <p:sldId id="461" r:id="rId39"/>
    <p:sldId id="355" r:id="rId40"/>
    <p:sldId id="452" r:id="rId41"/>
    <p:sldId id="384" r:id="rId42"/>
    <p:sldId id="385" r:id="rId43"/>
    <p:sldId id="440" r:id="rId44"/>
    <p:sldId id="439" r:id="rId45"/>
    <p:sldId id="429" r:id="rId46"/>
    <p:sldId id="437" r:id="rId47"/>
    <p:sldId id="386" r:id="rId48"/>
    <p:sldId id="435" r:id="rId49"/>
    <p:sldId id="387" r:id="rId50"/>
    <p:sldId id="374" r:id="rId51"/>
    <p:sldId id="419" r:id="rId52"/>
    <p:sldId id="441" r:id="rId53"/>
    <p:sldId id="420" r:id="rId54"/>
    <p:sldId id="442" r:id="rId5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F2845-BBF8-4FDB-9B2B-59E7BF49BB23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4D8E-E84E-4AFE-B971-D15D9C0B05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41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93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82744" cy="14700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Lecture </a:t>
            </a:r>
            <a:r>
              <a:rPr lang="sv-SE" smtClean="0"/>
              <a:t>4: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mtClean="0"/>
              <a:t>Organizational Learning and Learning Organization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Erik Perjons</a:t>
            </a:r>
          </a:p>
          <a:p>
            <a:r>
              <a:rPr lang="sv-SE" sz="2400" smtClean="0"/>
              <a:t>perjons@dsv.su.se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err="1"/>
              <a:t>Situated</a:t>
            </a:r>
            <a:r>
              <a:rPr lang="sv-SE" sz="4000" dirty="0"/>
              <a:t> </a:t>
            </a:r>
            <a:r>
              <a:rPr lang="sv-SE" sz="4000" dirty="0" err="1"/>
              <a:t>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Situated learning – is learning in a certain practice. That is, learning that take part in the same context as it is practiced </a:t>
            </a:r>
          </a:p>
          <a:p>
            <a:r>
              <a:rPr lang="sv-SE" sz="2400" dirty="0" smtClean="0"/>
              <a:t>A major idea in situated learning </a:t>
            </a:r>
            <a:r>
              <a:rPr lang="sv-SE" sz="2400" dirty="0" smtClean="0"/>
              <a:t>- is </a:t>
            </a:r>
            <a:r>
              <a:rPr lang="sv-SE" sz="2400" dirty="0" smtClean="0"/>
              <a:t>that knowledge is embedded in the practice. Knowledge is not isolated from </a:t>
            </a:r>
            <a:r>
              <a:rPr lang="sv-SE" sz="2400" dirty="0" smtClean="0"/>
              <a:t>practice</a:t>
            </a:r>
          </a:p>
          <a:p>
            <a:r>
              <a:rPr lang="sv-SE" sz="2400" dirty="0" smtClean="0"/>
              <a:t>See the case Patriotta</a:t>
            </a:r>
            <a:r>
              <a:rPr lang="sv-SE" sz="2400" dirty="0"/>
              <a:t>: ”Knowledge-in-the-Making: The Construction of the Fiat’s Melfi Factory</a:t>
            </a:r>
            <a:r>
              <a:rPr lang="sv-SE" sz="2400" dirty="0" smtClean="0"/>
              <a:t>” presented in the end of this presentation</a:t>
            </a:r>
          </a:p>
          <a:p>
            <a:r>
              <a:rPr lang="sv-SE" sz="2400" dirty="0" smtClean="0"/>
              <a:t>Closely related to situated learning is experimental learning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42722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Experimental learning – is about learning from doing instead of reading about it</a:t>
            </a:r>
          </a:p>
          <a:p>
            <a:r>
              <a:rPr lang="en-US" sz="2400" dirty="0" smtClean="0"/>
              <a:t>Experimental </a:t>
            </a:r>
            <a:r>
              <a:rPr lang="en-US" sz="2400" dirty="0" smtClean="0"/>
              <a:t>learning </a:t>
            </a:r>
            <a:r>
              <a:rPr lang="en-US" sz="2400" dirty="0" smtClean="0"/>
              <a:t>– is, more </a:t>
            </a:r>
            <a:r>
              <a:rPr lang="en-US" sz="2400" dirty="0" smtClean="0"/>
              <a:t>precisely, learning from </a:t>
            </a:r>
            <a:r>
              <a:rPr lang="en-US" sz="2400" dirty="0" smtClean="0"/>
              <a:t>the reflection </a:t>
            </a:r>
            <a:r>
              <a:rPr lang="en-US" sz="2400" dirty="0" smtClean="0"/>
              <a:t>on doing, </a:t>
            </a:r>
            <a:r>
              <a:rPr lang="en-US" sz="2400" dirty="0" smtClean="0"/>
              <a:t>and, as in ELM (see next slide), </a:t>
            </a:r>
            <a:r>
              <a:rPr lang="en-US" sz="2400" dirty="0" smtClean="0"/>
              <a:t>creating abstract concepts base on </a:t>
            </a:r>
            <a:r>
              <a:rPr lang="en-US" sz="2400" dirty="0" smtClean="0"/>
              <a:t>that reflection</a:t>
            </a:r>
          </a:p>
          <a:p>
            <a:r>
              <a:rPr lang="en-US" sz="2400" dirty="0"/>
              <a:t>Experimental learning </a:t>
            </a:r>
            <a:r>
              <a:rPr lang="en-US" sz="2400" dirty="0" smtClean="0"/>
              <a:t>– focuses on the learner and the </a:t>
            </a:r>
            <a:r>
              <a:rPr lang="en-US" sz="2400" dirty="0"/>
              <a:t>individual learning </a:t>
            </a:r>
            <a:r>
              <a:rPr lang="en-US" sz="2400" dirty="0" smtClean="0"/>
              <a:t>process</a:t>
            </a: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179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1(4)</a:t>
            </a:r>
            <a:endParaRPr lang="sv-SE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0242" y="1196752"/>
            <a:ext cx="2369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Concrete Experience: </a:t>
            </a:r>
            <a:endParaRPr lang="sv-SE" sz="2400" b="1" dirty="0" smtClean="0"/>
          </a:p>
          <a:p>
            <a:r>
              <a:rPr lang="sv-SE" sz="2400" dirty="0" smtClean="0"/>
              <a:t>Doing and thereby receiving a concrete experience</a:t>
            </a:r>
            <a:endParaRPr lang="sv-S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89556" y="3000999"/>
            <a:ext cx="289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Reflective observation of the </a:t>
            </a:r>
            <a:r>
              <a:rPr lang="sv-SE" sz="2400" b="1" dirty="0" smtClean="0"/>
              <a:t>experience</a:t>
            </a:r>
            <a:endParaRPr lang="sv-SE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13808" y="4304365"/>
            <a:ext cx="35216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Abstract Conceptualizing</a:t>
            </a:r>
            <a:r>
              <a:rPr lang="sv-SE" sz="2400" b="1" dirty="0" smtClean="0"/>
              <a:t>:</a:t>
            </a:r>
          </a:p>
          <a:p>
            <a:r>
              <a:rPr lang="sv-SE" sz="2400" dirty="0" smtClean="0"/>
              <a:t>Create new abstract concept based on the result of the </a:t>
            </a:r>
            <a:r>
              <a:rPr lang="sv-SE" sz="2400" dirty="0" smtClean="0"/>
              <a:t>reflection – from which new implication can be drawn</a:t>
            </a:r>
            <a:endParaRPr lang="sv-SE" sz="2400" dirty="0" smtClean="0"/>
          </a:p>
          <a:p>
            <a:endParaRPr lang="sv-SE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6660" y="2792840"/>
            <a:ext cx="23196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Active Experimentation</a:t>
            </a:r>
            <a:endParaRPr lang="sv-SE" sz="2400" b="1" dirty="0" smtClean="0"/>
          </a:p>
          <a:p>
            <a:r>
              <a:rPr lang="sv-SE" sz="2400" dirty="0" smtClean="0"/>
              <a:t>Planing a new concrete experience based on implication drawn from the previous step</a:t>
            </a:r>
            <a:endParaRPr lang="sv-SE" sz="2400" dirty="0"/>
          </a:p>
        </p:txBody>
      </p:sp>
      <p:sp>
        <p:nvSpPr>
          <p:cNvPr id="3" name="Right Arrow 2"/>
          <p:cNvSpPr/>
          <p:nvPr/>
        </p:nvSpPr>
        <p:spPr>
          <a:xfrm rot="19331754">
            <a:off x="1838687" y="2137446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ight Arrow 11"/>
          <p:cNvSpPr/>
          <p:nvPr/>
        </p:nvSpPr>
        <p:spPr>
          <a:xfrm rot="2564483">
            <a:off x="6178408" y="2095912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ight Arrow 12"/>
          <p:cNvSpPr/>
          <p:nvPr/>
        </p:nvSpPr>
        <p:spPr>
          <a:xfrm rot="8799971">
            <a:off x="6661339" y="5006929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ight Arrow 13"/>
          <p:cNvSpPr/>
          <p:nvPr/>
        </p:nvSpPr>
        <p:spPr>
          <a:xfrm rot="13630726">
            <a:off x="2127043" y="5145053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3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Experiential Learning Model (ELM)</a:t>
            </a:r>
            <a:r>
              <a:rPr lang="en-US" sz="2400" dirty="0" smtClean="0"/>
              <a:t> </a:t>
            </a:r>
            <a:r>
              <a:rPr lang="en-US" sz="2400" dirty="0" smtClean="0"/>
              <a:t>- represents </a:t>
            </a:r>
            <a:r>
              <a:rPr lang="en-US" sz="2400" dirty="0"/>
              <a:t>a spiral of learning  for individuals </a:t>
            </a:r>
            <a:endParaRPr lang="en-US" sz="2400" dirty="0" smtClean="0"/>
          </a:p>
          <a:p>
            <a:r>
              <a:rPr lang="en-US" sz="2400" dirty="0" smtClean="0"/>
              <a:t>ELM - was </a:t>
            </a:r>
            <a:r>
              <a:rPr lang="en-US" sz="2400" dirty="0" smtClean="0"/>
              <a:t>developed by David Kolb and Ron Fry in the early 1970s. </a:t>
            </a:r>
          </a:p>
          <a:p>
            <a:r>
              <a:rPr lang="en-US" sz="2400" dirty="0" smtClean="0"/>
              <a:t>ELM </a:t>
            </a:r>
            <a:r>
              <a:rPr lang="en-US" sz="2400" dirty="0" smtClean="0"/>
              <a:t>- consist </a:t>
            </a:r>
            <a:r>
              <a:rPr lang="en-US" sz="2400" dirty="0" smtClean="0"/>
              <a:t>of four </a:t>
            </a:r>
            <a:r>
              <a:rPr lang="en-US" sz="2400" dirty="0" smtClean="0"/>
              <a:t>aspects of learning: </a:t>
            </a:r>
            <a:r>
              <a:rPr lang="en-US" sz="2400" dirty="0" smtClean="0"/>
              <a:t>concrete experience, observation of and reflection on that experience, formation of abstract concepts based upon the reflection, testing the new concepts </a:t>
            </a:r>
            <a:endParaRPr lang="en-US" sz="2400" dirty="0" smtClean="0"/>
          </a:p>
          <a:p>
            <a:r>
              <a:rPr lang="en-US" sz="2400" dirty="0" smtClean="0"/>
              <a:t>According </a:t>
            </a:r>
            <a:r>
              <a:rPr lang="en-US" sz="2400" dirty="0" smtClean="0"/>
              <a:t>to Kolb and Fry, learning can begin with any one of the four elements, but typically it begins with a concrete experience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Experimental Learning </a:t>
            </a:r>
            <a:r>
              <a:rPr lang="sv-SE" sz="4000" dirty="0" smtClean="0"/>
              <a:t>Model</a:t>
            </a:r>
            <a:r>
              <a:rPr lang="sv-SE" sz="4000" dirty="0"/>
              <a:t> </a:t>
            </a:r>
            <a:r>
              <a:rPr lang="sv-SE" sz="4000" dirty="0" smtClean="0"/>
              <a:t>2(4)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6735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 faciltator/teacher can support the experimental learning process by asking questions, such as:</a:t>
            </a:r>
          </a:p>
          <a:p>
            <a:pPr lvl="1"/>
            <a:r>
              <a:rPr lang="sv-SE" sz="2400" dirty="0" smtClean="0"/>
              <a:t>What happend?</a:t>
            </a:r>
          </a:p>
          <a:p>
            <a:pPr lvl="1"/>
            <a:r>
              <a:rPr lang="sv-SE" sz="2400" dirty="0" smtClean="0"/>
              <a:t>Why did it happend?</a:t>
            </a:r>
          </a:p>
          <a:p>
            <a:pPr lvl="1"/>
            <a:r>
              <a:rPr lang="sv-SE" sz="2400" dirty="0" smtClean="0"/>
              <a:t>What did you learn?</a:t>
            </a:r>
          </a:p>
          <a:p>
            <a:pPr lvl="1"/>
            <a:r>
              <a:rPr lang="sv-SE" sz="2400" dirty="0" smtClean="0"/>
              <a:t>How can you use that</a:t>
            </a:r>
            <a:r>
              <a:rPr lang="sv-SE" sz="2400" dirty="0" smtClean="0"/>
              <a:t>?</a:t>
            </a:r>
          </a:p>
          <a:p>
            <a:pPr lvl="1"/>
            <a:endParaRPr lang="sv-SE" sz="2400" dirty="0" smtClean="0"/>
          </a:p>
          <a:p>
            <a:r>
              <a:rPr lang="sv-SE" sz="2400" dirty="0"/>
              <a:t>The </a:t>
            </a:r>
            <a:r>
              <a:rPr lang="sv-SE" sz="2400" dirty="0" smtClean="0"/>
              <a:t>learner can use ELM to understand his/her strength and weaknesses in the learning process</a:t>
            </a:r>
            <a:endParaRPr lang="sv-S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3(4)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1543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Criticizing ELM </a:t>
            </a:r>
          </a:p>
          <a:p>
            <a:pPr lvl="1"/>
            <a:r>
              <a:rPr lang="sv-SE" sz="2400" dirty="0" smtClean="0"/>
              <a:t>ELM </a:t>
            </a:r>
            <a:r>
              <a:rPr lang="sv-SE" sz="2400" dirty="0" smtClean="0"/>
              <a:t>does not include motivation to learn</a:t>
            </a:r>
          </a:p>
          <a:p>
            <a:pPr lvl="1"/>
            <a:r>
              <a:rPr lang="sv-SE" sz="2400" dirty="0" smtClean="0"/>
              <a:t>In reality reflection is often ignored – there is seldom time given for that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4(4)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483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Sensemaking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Sensemaking - is </a:t>
            </a:r>
            <a:r>
              <a:rPr lang="sv-SE" sz="2400" dirty="0"/>
              <a:t>the process of bridging a coginitve gap between an individual’s mental model based on previous experiences and new observations that do not fit this </a:t>
            </a:r>
            <a:r>
              <a:rPr lang="sv-SE" sz="2400" dirty="0" smtClean="0"/>
              <a:t>model.</a:t>
            </a:r>
          </a:p>
          <a:p>
            <a:r>
              <a:rPr lang="sv-SE" sz="2400" dirty="0"/>
              <a:t>Sensemaking </a:t>
            </a:r>
            <a:r>
              <a:rPr lang="sv-SE" sz="2400" dirty="0" smtClean="0"/>
              <a:t>- means that the gap is bridged by developing </a:t>
            </a:r>
            <a:r>
              <a:rPr lang="sv-SE" sz="2400" dirty="0"/>
              <a:t>a changed and more refined mental model of the observed phenomena </a:t>
            </a:r>
            <a:endParaRPr lang="sv-SE" sz="2400" dirty="0" smtClean="0"/>
          </a:p>
          <a:p>
            <a:r>
              <a:rPr lang="sv-SE" sz="2400" dirty="0" smtClean="0"/>
              <a:t>Sensemaking - is often needed in ambigous situations of high complexity and uncertainty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49231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Situational </a:t>
            </a:r>
            <a:r>
              <a:rPr lang="sv-SE" dirty="0"/>
              <a:t>awareness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Sensemaking </a:t>
            </a:r>
            <a:r>
              <a:rPr lang="sv-SE" sz="2400" dirty="0" smtClean="0"/>
              <a:t>- is </a:t>
            </a:r>
            <a:r>
              <a:rPr lang="sv-SE" sz="2400" dirty="0"/>
              <a:t>the process that leads to the outcome of </a:t>
            </a:r>
            <a:r>
              <a:rPr lang="sv-SE" sz="2400" dirty="0" smtClean="0"/>
              <a:t>”situational awareness”</a:t>
            </a:r>
            <a:endParaRPr lang="sv-SE" sz="2400" dirty="0"/>
          </a:p>
          <a:p>
            <a:r>
              <a:rPr lang="sv-SE" sz="2400" dirty="0" smtClean="0"/>
              <a:t>Situational </a:t>
            </a:r>
            <a:r>
              <a:rPr lang="sv-SE" sz="2400" dirty="0"/>
              <a:t>awareness </a:t>
            </a:r>
            <a:r>
              <a:rPr lang="sv-SE" sz="2400" dirty="0" smtClean="0"/>
              <a:t>- is a state where individuals and organizations can understand the complex links between people, places, information, action and events - and how these things influence present and future goals - that is, the state allow </a:t>
            </a:r>
            <a:r>
              <a:rPr lang="sv-SE" sz="2400" dirty="0"/>
              <a:t>individuals and organizations </a:t>
            </a:r>
            <a:r>
              <a:rPr lang="sv-SE" sz="2400" dirty="0" smtClean="0"/>
              <a:t>to make inferences of future scenarios and act accordingly</a:t>
            </a:r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2336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Team 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27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Team </a:t>
            </a:r>
            <a:r>
              <a:rPr lang="sv-SE" sz="4000" dirty="0"/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Definitions:</a:t>
            </a:r>
            <a:endParaRPr lang="en-US" sz="2400" dirty="0" smtClean="0"/>
          </a:p>
          <a:p>
            <a:pPr lvl="1"/>
            <a:r>
              <a:rPr lang="en-US" sz="2400" dirty="0" smtClean="0"/>
              <a:t>Individual </a:t>
            </a:r>
            <a:r>
              <a:rPr lang="en-US" sz="2400" dirty="0" smtClean="0"/>
              <a:t>learning – </a:t>
            </a:r>
            <a:r>
              <a:rPr lang="en-US" sz="2400" dirty="0" smtClean="0"/>
              <a:t>can be view as the increased </a:t>
            </a:r>
            <a:r>
              <a:rPr lang="en-US" sz="2400" dirty="0" smtClean="0"/>
              <a:t>capacity of an individual to take effective actions (Kim, 1993) </a:t>
            </a:r>
            <a:endParaRPr lang="en-US" sz="2400" dirty="0"/>
          </a:p>
          <a:p>
            <a:pPr lvl="1"/>
            <a:r>
              <a:rPr lang="en-US" sz="2400" dirty="0" smtClean="0"/>
              <a:t>Team </a:t>
            </a:r>
            <a:r>
              <a:rPr lang="en-US" sz="2400" dirty="0" smtClean="0"/>
              <a:t>learning </a:t>
            </a:r>
            <a:r>
              <a:rPr lang="en-US" sz="2400" dirty="0"/>
              <a:t>- can be view as </a:t>
            </a:r>
            <a:r>
              <a:rPr lang="en-US" sz="2400" dirty="0" smtClean="0"/>
              <a:t>the increased capacity of the group to engage appropriately in dialog and discussion (</a:t>
            </a:r>
            <a:r>
              <a:rPr lang="en-US" sz="2400" dirty="0" err="1" smtClean="0"/>
              <a:t>Senge</a:t>
            </a:r>
            <a:r>
              <a:rPr lang="en-US" sz="2400" dirty="0" smtClean="0"/>
              <a:t>, 1990)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007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14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Dialog - is a free and creative exploration of complex issues</a:t>
            </a:r>
          </a:p>
          <a:p>
            <a:r>
              <a:rPr lang="sv-SE" sz="2400" dirty="0" smtClean="0"/>
              <a:t>Dialog - can be seen as a flock of birds taking flights </a:t>
            </a:r>
            <a:r>
              <a:rPr lang="sv-SE" sz="2400" dirty="0"/>
              <a:t> </a:t>
            </a:r>
            <a:r>
              <a:rPr lang="sv-SE" sz="2400" dirty="0" smtClean="0"/>
              <a:t>–individuals in the flock are permitted to take of in another direction and others are then following – but everybody is in some way interconnected</a:t>
            </a:r>
          </a:p>
          <a:p>
            <a:r>
              <a:rPr lang="sv-SE" sz="2400" dirty="0" smtClean="0"/>
              <a:t>Dialog - involves active listening</a:t>
            </a:r>
          </a:p>
          <a:p>
            <a:r>
              <a:rPr lang="sv-SE" sz="2400" dirty="0" smtClean="0"/>
              <a:t>Dialog - includes that you observe your own thinking and go beyond your own understanding and assumption</a:t>
            </a:r>
          </a:p>
          <a:p>
            <a:r>
              <a:rPr lang="sv-SE" sz="2400" dirty="0" smtClean="0"/>
              <a:t>Dialog - means treating each participant equally</a:t>
            </a:r>
          </a:p>
          <a:p>
            <a:r>
              <a:rPr lang="sv-SE" sz="2400" dirty="0" smtClean="0"/>
              <a:t>Dialog - is useful for divergent thinking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54951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Discussion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Discussion - means that different views are presented and defended with arguments</a:t>
            </a:r>
          </a:p>
          <a:p>
            <a:r>
              <a:rPr lang="sv-SE" sz="2400" dirty="0" smtClean="0"/>
              <a:t>Discussion - often ends up in a conclusion and a course of action</a:t>
            </a:r>
          </a:p>
          <a:p>
            <a:r>
              <a:rPr lang="sv-SE" sz="2400" dirty="0" smtClean="0"/>
              <a:t>Discussion - </a:t>
            </a:r>
            <a:r>
              <a:rPr lang="sv-SE" sz="2400" dirty="0"/>
              <a:t>is a complement to dialog</a:t>
            </a:r>
          </a:p>
          <a:p>
            <a:r>
              <a:rPr lang="sv-SE" sz="2400" dirty="0" smtClean="0"/>
              <a:t>Discussion - is </a:t>
            </a:r>
            <a:r>
              <a:rPr lang="sv-SE" sz="2400" dirty="0"/>
              <a:t>useful for </a:t>
            </a:r>
            <a:r>
              <a:rPr lang="sv-SE" sz="2400" dirty="0" smtClean="0"/>
              <a:t>convergent </a:t>
            </a:r>
            <a:r>
              <a:rPr lang="sv-SE" sz="2400" dirty="0"/>
              <a:t>thinking</a:t>
            </a:r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32312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Sensemaking again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Sensemaking has similarities to dialog – and sensemaking often make use of dialog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90753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Bring together the </a:t>
            </a:r>
            <a:r>
              <a:rPr lang="sv-SE" sz="2400" b="1" dirty="0" smtClean="0"/>
              <a:t>collective intelligence </a:t>
            </a:r>
            <a:r>
              <a:rPr lang="sv-SE" sz="2400" dirty="0" smtClean="0"/>
              <a:t>of the team instead of insights of dominant individuals</a:t>
            </a:r>
          </a:p>
          <a:p>
            <a:r>
              <a:rPr lang="sv-SE" sz="2400" dirty="0" smtClean="0"/>
              <a:t>Provide </a:t>
            </a:r>
            <a:r>
              <a:rPr lang="sv-SE" sz="2400" b="1" dirty="0" smtClean="0"/>
              <a:t>innovative and coordinated actions</a:t>
            </a:r>
            <a:r>
              <a:rPr lang="sv-SE" sz="2400" dirty="0" smtClean="0"/>
              <a:t>, which implies </a:t>
            </a:r>
            <a:r>
              <a:rPr lang="sv-SE" sz="2400" b="1" dirty="0" smtClean="0"/>
              <a:t>alignments of minds </a:t>
            </a:r>
            <a:r>
              <a:rPr lang="sv-SE" sz="2400" dirty="0" smtClean="0"/>
              <a:t>among team members</a:t>
            </a:r>
          </a:p>
          <a:p>
            <a:r>
              <a:rPr lang="sv-SE" sz="2400" dirty="0" smtClean="0"/>
              <a:t>Ability to </a:t>
            </a:r>
            <a:r>
              <a:rPr lang="sv-SE" sz="2400" b="1" dirty="0" smtClean="0"/>
              <a:t>share practices and skills betweem teams</a:t>
            </a:r>
            <a:endParaRPr lang="sv-SE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4000" dirty="0" smtClean="0"/>
              <a:t>Three characteristic of effective team learning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31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Argote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Regarding team learning – also check the chapter of Argote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72884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Organizational 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46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Organizational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Two different definitions for organizational learning:</a:t>
            </a:r>
          </a:p>
          <a:p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- is </a:t>
            </a:r>
            <a:r>
              <a:rPr lang="en-US" sz="2400" dirty="0"/>
              <a:t>the </a:t>
            </a:r>
            <a:r>
              <a:rPr lang="en-US" sz="2400" dirty="0" smtClean="0"/>
              <a:t>area studying of how organizations learn based </a:t>
            </a:r>
            <a:r>
              <a:rPr lang="en-US" sz="2400" dirty="0"/>
              <a:t>on </a:t>
            </a:r>
            <a:r>
              <a:rPr lang="en-US" sz="2400" dirty="0" smtClean="0"/>
              <a:t>their gained experiences </a:t>
            </a:r>
            <a:r>
              <a:rPr lang="en-US" sz="2400" dirty="0"/>
              <a:t>(</a:t>
            </a:r>
            <a:r>
              <a:rPr lang="en-US" sz="2400" dirty="0" err="1"/>
              <a:t>Vasenska</a:t>
            </a:r>
            <a:r>
              <a:rPr lang="en-US" sz="2400" dirty="0"/>
              <a:t>, 2013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r>
              <a:rPr lang="en-US" sz="2400" dirty="0" smtClean="0"/>
              <a:t>Organizational learning - is the process of improving actions through better knowledge and understanding (</a:t>
            </a:r>
            <a:r>
              <a:rPr lang="en-US" sz="2400" dirty="0" err="1" smtClean="0"/>
              <a:t>Fiol&amp;Lyles</a:t>
            </a:r>
            <a:r>
              <a:rPr lang="en-US" sz="2400" dirty="0" smtClean="0"/>
              <a:t>, 1985)</a:t>
            </a:r>
            <a:endParaRPr lang="en-US" sz="2400" dirty="0" smtClean="0"/>
          </a:p>
          <a:p>
            <a:r>
              <a:rPr lang="en-US" sz="2400" dirty="0" smtClean="0"/>
              <a:t>The area of organizational learning includes theories, models, methods and processes </a:t>
            </a:r>
            <a:r>
              <a:rPr lang="en-US" sz="2400" dirty="0"/>
              <a:t>of </a:t>
            </a:r>
            <a:r>
              <a:rPr lang="en-US" sz="2400" dirty="0" smtClean="0"/>
              <a:t>organizational learning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166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processes 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include:</a:t>
            </a:r>
          </a:p>
          <a:p>
            <a:pPr lvl="1"/>
            <a:r>
              <a:rPr lang="en-US" sz="2400" dirty="0" smtClean="0"/>
              <a:t>creating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organizing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retaining, </a:t>
            </a:r>
          </a:p>
          <a:p>
            <a:pPr lvl="1"/>
            <a:r>
              <a:rPr lang="en-US" sz="2400" dirty="0" smtClean="0"/>
              <a:t>sharing/transferring, and </a:t>
            </a:r>
          </a:p>
          <a:p>
            <a:pPr lvl="1"/>
            <a:r>
              <a:rPr lang="en-US" sz="2400" dirty="0" smtClean="0"/>
              <a:t>applying </a:t>
            </a:r>
            <a:r>
              <a:rPr lang="en-US" sz="2400" dirty="0"/>
              <a:t>knowledge within </a:t>
            </a:r>
            <a:r>
              <a:rPr lang="en-US" sz="2400" dirty="0" smtClean="0"/>
              <a:t>an organizations (as well as between organizations). </a:t>
            </a:r>
          </a:p>
          <a:p>
            <a:pPr marL="400050"/>
            <a:r>
              <a:rPr lang="en-US" sz="2400" dirty="0" smtClean="0"/>
              <a:t>These processes can be seen as adaptive as the organization learn from experiences.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476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knowledge in organizational learning could be anything that could improve an organization’s behavior, such as:</a:t>
            </a:r>
          </a:p>
          <a:p>
            <a:pPr lvl="1"/>
            <a:r>
              <a:rPr lang="en-US" sz="2400" dirty="0" smtClean="0"/>
              <a:t>improve customer relations</a:t>
            </a:r>
          </a:p>
          <a:p>
            <a:pPr lvl="1"/>
            <a:r>
              <a:rPr lang="en-US" sz="2400" dirty="0" smtClean="0"/>
              <a:t>increase number of  promising innovations</a:t>
            </a:r>
          </a:p>
          <a:p>
            <a:pPr lvl="1"/>
            <a:r>
              <a:rPr lang="en-US" sz="2400" dirty="0" smtClean="0"/>
              <a:t>make production more efficient, and </a:t>
            </a:r>
          </a:p>
          <a:p>
            <a:pPr lvl="1"/>
            <a:r>
              <a:rPr lang="en-US" sz="2400" dirty="0" smtClean="0"/>
              <a:t>produce higher quality products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45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Organizational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area of organizational learning is an important part of, or similar to, knowledge management - depending on the definitions </a:t>
            </a:r>
            <a:r>
              <a:rPr lang="en-US" sz="2400" dirty="0"/>
              <a:t>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 and knowledge management respectively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81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Two major views of individual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 traditional and teacher centric way of learning</a:t>
            </a:r>
            <a:r>
              <a:rPr lang="sv-SE" sz="2400" dirty="0"/>
              <a:t> </a:t>
            </a:r>
            <a:r>
              <a:rPr lang="sv-SE" sz="2400" dirty="0" smtClean="0"/>
              <a:t>– also called ”the transmission model”</a:t>
            </a:r>
          </a:p>
          <a:p>
            <a:r>
              <a:rPr lang="sv-SE" sz="2400" dirty="0" smtClean="0"/>
              <a:t>A modern and more learner centric way of learning – also called the ”constructive learning”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12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579296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Organization learning is </a:t>
            </a:r>
            <a:r>
              <a:rPr lang="en-US" sz="2400" dirty="0"/>
              <a:t>one of the </a:t>
            </a:r>
            <a:r>
              <a:rPr lang="en-US" sz="2400" dirty="0" smtClean="0"/>
              <a:t>three levels of </a:t>
            </a:r>
            <a:r>
              <a:rPr lang="en-US" sz="2400" dirty="0" smtClean="0"/>
              <a:t>learning, which are all studied and compared in the area of organizational </a:t>
            </a:r>
            <a:r>
              <a:rPr lang="en-US" sz="2400" dirty="0" smtClean="0"/>
              <a:t>learning:</a:t>
            </a:r>
          </a:p>
          <a:p>
            <a:pPr lvl="1"/>
            <a:r>
              <a:rPr lang="en-US" sz="2400" dirty="0"/>
              <a:t>Individual learning</a:t>
            </a:r>
          </a:p>
          <a:p>
            <a:pPr lvl="1"/>
            <a:r>
              <a:rPr lang="en-US" sz="2400" dirty="0"/>
              <a:t>Team learning</a:t>
            </a:r>
          </a:p>
          <a:p>
            <a:pPr lvl="1"/>
            <a:r>
              <a:rPr lang="en-US" sz="2400" dirty="0"/>
              <a:t>Organizational learning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042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579296" cy="12912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4I model </a:t>
            </a:r>
            <a:r>
              <a:rPr lang="en-US" sz="2400" dirty="0" err="1"/>
              <a:t>Crossan</a:t>
            </a:r>
            <a:r>
              <a:rPr lang="en-US" sz="2400" dirty="0"/>
              <a:t> et al, 1999</a:t>
            </a:r>
            <a:r>
              <a:rPr lang="en-US" sz="2400" dirty="0" smtClean="0"/>
              <a:t>) specify for each of the three levels </a:t>
            </a:r>
            <a:r>
              <a:rPr lang="en-US" sz="2400" dirty="0"/>
              <a:t>of </a:t>
            </a:r>
            <a:r>
              <a:rPr lang="en-US" sz="2400" dirty="0" smtClean="0"/>
              <a:t>learning, the processes and outcome, thereby providing an understanding how they differs from each other: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51685"/>
              </p:ext>
            </p:extLst>
          </p:nvPr>
        </p:nvGraphicFramePr>
        <p:xfrm>
          <a:off x="1691680" y="2977719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Level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Process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Outcome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Individual</a:t>
                      </a:r>
                      <a:r>
                        <a:rPr lang="sv-SE" baseline="0" dirty="0" smtClean="0"/>
                        <a:t>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Intuiting</a:t>
                      </a:r>
                    </a:p>
                    <a:p>
                      <a:r>
                        <a:rPr lang="sv-SE" dirty="0" smtClean="0"/>
                        <a:t>Interpreting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Experiences</a:t>
                      </a:r>
                    </a:p>
                    <a:p>
                      <a:r>
                        <a:rPr lang="sv-SE" dirty="0" smtClean="0"/>
                        <a:t>Cognitive</a:t>
                      </a:r>
                      <a:r>
                        <a:rPr lang="sv-SE" baseline="0" dirty="0" smtClean="0"/>
                        <a:t> maps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Team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Integrating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Shared understanding</a:t>
                      </a:r>
                    </a:p>
                    <a:p>
                      <a:r>
                        <a:rPr lang="sv-SE" dirty="0" smtClean="0"/>
                        <a:t>Mutual adjustment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Organizational</a:t>
                      </a:r>
                      <a:r>
                        <a:rPr lang="sv-SE" baseline="0" dirty="0" smtClean="0"/>
                        <a:t>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Institutionalizing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Routines</a:t>
                      </a:r>
                    </a:p>
                    <a:p>
                      <a:r>
                        <a:rPr lang="sv-SE" dirty="0" smtClean="0"/>
                        <a:t>Processes</a:t>
                      </a:r>
                    </a:p>
                    <a:p>
                      <a:r>
                        <a:rPr lang="sv-SE" dirty="0" smtClean="0"/>
                        <a:t>Rules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82352" y="5688860"/>
            <a:ext cx="8579296" cy="93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774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 smtClean="0"/>
              <a:t>Organizational learning models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Important models and theories in the area </a:t>
            </a:r>
            <a:r>
              <a:rPr lang="en-US" sz="2400" dirty="0"/>
              <a:t>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 are: </a:t>
            </a:r>
          </a:p>
          <a:p>
            <a:pPr lvl="1">
              <a:buFontTx/>
              <a:buChar char="-"/>
            </a:pPr>
            <a:r>
              <a:rPr lang="en-US" sz="2400" dirty="0" smtClean="0"/>
              <a:t>SECI model</a:t>
            </a:r>
          </a:p>
          <a:p>
            <a:pPr lvl="1">
              <a:buFontTx/>
              <a:buChar char="-"/>
            </a:pPr>
            <a:r>
              <a:rPr lang="en-US" sz="2400" dirty="0" smtClean="0"/>
              <a:t>Single and </a:t>
            </a:r>
            <a:r>
              <a:rPr lang="en-US" sz="2400" dirty="0"/>
              <a:t>double loop learning </a:t>
            </a:r>
          </a:p>
          <a:p>
            <a:pPr lvl="1">
              <a:buFontTx/>
              <a:buChar char="-"/>
            </a:pPr>
            <a:r>
              <a:rPr lang="en-US" sz="2400" dirty="0" smtClean="0"/>
              <a:t>Behavioral theory of the firm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308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SECI model can be viewed as </a:t>
            </a:r>
            <a:r>
              <a:rPr lang="en-US" sz="2400" dirty="0"/>
              <a:t>organizational learning </a:t>
            </a:r>
            <a:r>
              <a:rPr lang="en-US" sz="2400" dirty="0" smtClean="0"/>
              <a:t>in form of a continuous learning process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sv-SE" sz="2000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SECI </a:t>
            </a:r>
            <a:r>
              <a:rPr lang="en-US" sz="4000" dirty="0" smtClean="0"/>
              <a:t>model</a:t>
            </a:r>
            <a:endParaRPr lang="sv-SE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708920"/>
            <a:ext cx="4639313" cy="32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302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/>
              <a:t>Single loop learning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91880" y="4365104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6012160" y="4365104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563888" y="444930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Methods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461306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50851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514790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23" name="Curved Up Arrow 22"/>
          <p:cNvSpPr/>
          <p:nvPr/>
        </p:nvSpPr>
        <p:spPr>
          <a:xfrm rot="10800000">
            <a:off x="4427984" y="3645025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1268760"/>
            <a:ext cx="836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SINGLE LOOP LEARNING</a:t>
            </a:r>
          </a:p>
          <a:p>
            <a:r>
              <a:rPr lang="sv-SE" sz="2400" dirty="0" smtClean="0"/>
              <a:t>The most common style of learning: Solve a problem by using a strategy and/or method, and if not solved use a different strategy and/or method . The learning style improve the system as it </a:t>
            </a:r>
            <a:r>
              <a:rPr lang="sv-SE" sz="2400" dirty="0" smtClean="0"/>
              <a:t>exists it finds strategies and methods within the given system</a:t>
            </a:r>
            <a:endParaRPr lang="sv-SE" sz="2400" dirty="0"/>
          </a:p>
        </p:txBody>
      </p:sp>
      <p:sp>
        <p:nvSpPr>
          <p:cNvPr id="27" name="Right Arrow 26"/>
          <p:cNvSpPr/>
          <p:nvPr/>
        </p:nvSpPr>
        <p:spPr>
          <a:xfrm>
            <a:off x="5436096" y="508518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9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/>
              <a:t>Double loop learning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5276" y="2060847"/>
            <a:ext cx="1800200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385556" y="2060847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5905836" y="2060847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457564" y="2145049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</a:t>
            </a:r>
            <a:r>
              <a:rPr lang="sv-SE" sz="2000" dirty="0" err="1" smtClean="0"/>
              <a:t>Techniques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37884" y="230880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37284" y="234887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Assumptions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9852" y="2780927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29572" y="284364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937284" y="278092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Why we do what we do?</a:t>
            </a:r>
            <a:endParaRPr lang="sv-SE" sz="1600" dirty="0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1297324" y="3645023"/>
            <a:ext cx="5904656" cy="5040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0800000">
            <a:off x="4321660" y="1340768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4383357"/>
            <a:ext cx="8171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DOUBLE LOOP LEARNING</a:t>
            </a:r>
          </a:p>
          <a:p>
            <a:r>
              <a:rPr lang="sv-SE" sz="2400" dirty="0" smtClean="0"/>
              <a:t>Learning by analyzing the underlying assumption, goals, policies, values and/or beliefs behind what we do. If these change, the stategies and/or methods used need to be aligned with the changed assumptions, goals, policies, values and/or </a:t>
            </a:r>
            <a:r>
              <a:rPr lang="sv-SE" sz="2400" dirty="0" smtClean="0"/>
              <a:t>beliefs or changes, that is, </a:t>
            </a:r>
            <a:r>
              <a:rPr lang="sv-SE" sz="2400" dirty="0"/>
              <a:t>new stategies and/or methods </a:t>
            </a:r>
            <a:r>
              <a:rPr lang="sv-SE" sz="2400" dirty="0" smtClean="0"/>
              <a:t>will be used</a:t>
            </a:r>
            <a:endParaRPr lang="sv-SE" sz="2400" dirty="0"/>
          </a:p>
        </p:txBody>
      </p:sp>
      <p:sp>
        <p:nvSpPr>
          <p:cNvPr id="26" name="Right Arrow 25"/>
          <p:cNvSpPr/>
          <p:nvPr/>
        </p:nvSpPr>
        <p:spPr>
          <a:xfrm>
            <a:off x="2737484" y="2780929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ight Arrow 26"/>
          <p:cNvSpPr/>
          <p:nvPr/>
        </p:nvSpPr>
        <p:spPr>
          <a:xfrm>
            <a:off x="5329772" y="2780929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4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 err="1"/>
              <a:t>Single</a:t>
            </a:r>
            <a:r>
              <a:rPr lang="sv-SE" sz="4000" dirty="0"/>
              <a:t> and </a:t>
            </a:r>
            <a:r>
              <a:rPr lang="sv-SE" sz="4000" dirty="0" err="1"/>
              <a:t>double</a:t>
            </a:r>
            <a:r>
              <a:rPr lang="sv-SE" sz="4000" dirty="0"/>
              <a:t> loop </a:t>
            </a:r>
            <a:r>
              <a:rPr lang="sv-SE" sz="4000" dirty="0" err="1"/>
              <a:t>learning</a:t>
            </a:r>
            <a:endParaRPr lang="sv-SE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971600" y="3284982"/>
            <a:ext cx="1800200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491880" y="3284982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6012160" y="3284982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563888" y="33691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Methods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53294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357301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Assumptions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400506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06777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400506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Why we do what we do?</a:t>
            </a:r>
            <a:endParaRPr lang="sv-SE" sz="1600" dirty="0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1403648" y="4869158"/>
            <a:ext cx="5904656" cy="5040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0800000">
            <a:off x="4427984" y="2564903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1611" y="202034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SINGLE LOOP LEARNING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57662" y="55892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DOUBLE LOOP LEARNING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2843808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ight Arrow 26"/>
          <p:cNvSpPr/>
          <p:nvPr/>
        </p:nvSpPr>
        <p:spPr>
          <a:xfrm>
            <a:off x="5436096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3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Chris </a:t>
            </a:r>
            <a:r>
              <a:rPr lang="en-US" sz="2400" b="1" dirty="0" err="1" smtClean="0"/>
              <a:t>Argyris</a:t>
            </a:r>
            <a:r>
              <a:rPr lang="en-US" sz="2400" b="1" dirty="0" smtClean="0"/>
              <a:t> </a:t>
            </a:r>
            <a:r>
              <a:rPr lang="en-US" sz="2400" dirty="0" smtClean="0"/>
              <a:t>coined the terms “Single Loop Learning” and “Double Loop Learning”. He claimed that these are two types of organizational learning</a:t>
            </a:r>
          </a:p>
          <a:p>
            <a:r>
              <a:rPr lang="en-US" sz="2400" dirty="0" smtClean="0"/>
              <a:t>The terms were related to George Bateson´s concepts of </a:t>
            </a:r>
            <a:r>
              <a:rPr lang="en-US" sz="2400" b="1" dirty="0" smtClean="0"/>
              <a:t>first and second order learning</a:t>
            </a:r>
            <a:r>
              <a:rPr lang="en-US" sz="2400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and double loop learning </a:t>
            </a:r>
          </a:p>
        </p:txBody>
      </p:sp>
    </p:spTree>
    <p:extLst>
      <p:ext uri="{BB962C8B-B14F-4D97-AF65-F5344CB8AC3E}">
        <p14:creationId xmlns:p14="http://schemas.microsoft.com/office/powerpoint/2010/main" val="19284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Single loop learning </a:t>
            </a:r>
            <a:r>
              <a:rPr lang="en-US" sz="2400" b="1" dirty="0" smtClean="0"/>
              <a:t>– </a:t>
            </a:r>
            <a:r>
              <a:rPr lang="en-US" sz="2400" dirty="0" smtClean="0"/>
              <a:t>is a learning that occurs </a:t>
            </a:r>
            <a:r>
              <a:rPr lang="en-US" sz="2400" dirty="0" smtClean="0"/>
              <a:t>when an organization solve problems by using strategies and/or methods within </a:t>
            </a:r>
            <a:r>
              <a:rPr lang="en-US" sz="2400" dirty="0" smtClean="0"/>
              <a:t>present </a:t>
            </a:r>
            <a:r>
              <a:rPr lang="sv-SE" sz="2400" dirty="0" smtClean="0"/>
              <a:t>assumptions</a:t>
            </a:r>
            <a:r>
              <a:rPr lang="sv-SE" sz="2400" dirty="0" smtClean="0"/>
              <a:t>, </a:t>
            </a:r>
            <a:r>
              <a:rPr lang="sv-SE" sz="2400" dirty="0"/>
              <a:t>goals, policies, values and/or </a:t>
            </a:r>
            <a:r>
              <a:rPr lang="sv-SE" sz="2400" dirty="0" smtClean="0"/>
              <a:t>beliefs </a:t>
            </a:r>
          </a:p>
          <a:p>
            <a:r>
              <a:rPr lang="sv-SE" sz="2400" b="1" dirty="0" smtClean="0"/>
              <a:t>Single loop learning - </a:t>
            </a:r>
            <a:r>
              <a:rPr lang="sv-SE" sz="2400" dirty="0" smtClean="0"/>
              <a:t>is </a:t>
            </a:r>
            <a:r>
              <a:rPr lang="sv-SE" sz="2400" dirty="0" smtClean="0"/>
              <a:t>a form of exploitation behavior, that is, learning to perform the same process better or faster</a:t>
            </a:r>
          </a:p>
          <a:p>
            <a:r>
              <a:rPr lang="sv-SE" sz="2400" b="1" dirty="0" smtClean="0"/>
              <a:t>Single loop learning </a:t>
            </a:r>
            <a:r>
              <a:rPr lang="sv-SE" sz="2400" dirty="0" smtClean="0"/>
              <a:t>– is an approach similar to the behaviour perspective of learning as the latter view </a:t>
            </a:r>
            <a:r>
              <a:rPr lang="sv-SE" sz="2400" dirty="0"/>
              <a:t>learning as a change </a:t>
            </a:r>
            <a:r>
              <a:rPr lang="sv-SE" sz="2400" dirty="0" smtClean="0"/>
              <a:t>in response based on stimuli such as </a:t>
            </a:r>
            <a:r>
              <a:rPr lang="sv-SE" sz="2400" dirty="0"/>
              <a:t>positive reinforcement </a:t>
            </a:r>
          </a:p>
          <a:p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</a:t>
            </a:r>
            <a:r>
              <a:rPr lang="sv-SE" sz="4000" dirty="0" smtClean="0"/>
              <a:t>loop </a:t>
            </a:r>
            <a:r>
              <a:rPr lang="sv-SE" sz="4000" dirty="0"/>
              <a:t>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5731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Double </a:t>
            </a:r>
            <a:r>
              <a:rPr lang="en-US" sz="2400" b="1" dirty="0" smtClean="0"/>
              <a:t>loop learning </a:t>
            </a:r>
            <a:r>
              <a:rPr lang="en-US" sz="2400" b="1" dirty="0" smtClean="0"/>
              <a:t>– </a:t>
            </a:r>
            <a:r>
              <a:rPr lang="en-US" sz="2400" dirty="0"/>
              <a:t>is a learning that </a:t>
            </a:r>
            <a:r>
              <a:rPr lang="en-US" sz="2400" dirty="0" smtClean="0"/>
              <a:t>occurs </a:t>
            </a:r>
            <a:r>
              <a:rPr lang="en-US" sz="2400" dirty="0" smtClean="0"/>
              <a:t>when an organization solve a problem by first changing </a:t>
            </a:r>
            <a:r>
              <a:rPr lang="en-US" sz="2400" dirty="0" smtClean="0"/>
              <a:t>th</a:t>
            </a:r>
            <a:r>
              <a:rPr lang="en-US" sz="2400" dirty="0" smtClean="0"/>
              <a:t>e </a:t>
            </a:r>
            <a:r>
              <a:rPr lang="sv-SE" sz="2400" dirty="0" smtClean="0"/>
              <a:t>assumptions</a:t>
            </a:r>
            <a:r>
              <a:rPr lang="sv-SE" sz="2400" dirty="0"/>
              <a:t>, goals, policies, values and/or </a:t>
            </a:r>
            <a:r>
              <a:rPr lang="sv-SE" sz="2400" dirty="0" smtClean="0"/>
              <a:t>beliefs before deciding which </a:t>
            </a:r>
            <a:r>
              <a:rPr lang="en-US" sz="2400" dirty="0" smtClean="0"/>
              <a:t>strategies and/or </a:t>
            </a:r>
            <a:r>
              <a:rPr lang="en-US" sz="2400" dirty="0"/>
              <a:t>methods </a:t>
            </a:r>
            <a:r>
              <a:rPr lang="en-US" sz="2400" dirty="0" smtClean="0"/>
              <a:t>to </a:t>
            </a:r>
            <a:r>
              <a:rPr lang="en-US" sz="2400" dirty="0" smtClean="0"/>
              <a:t>apply. </a:t>
            </a:r>
          </a:p>
          <a:p>
            <a:r>
              <a:rPr lang="en-US" sz="2400" b="1" dirty="0"/>
              <a:t>Double loop learning – </a:t>
            </a:r>
            <a:r>
              <a:rPr lang="en-US" sz="2400" dirty="0" smtClean="0"/>
              <a:t>is</a:t>
            </a:r>
            <a:r>
              <a:rPr lang="sv-SE" sz="2400" dirty="0" smtClean="0"/>
              <a:t> </a:t>
            </a:r>
            <a:r>
              <a:rPr lang="sv-SE" sz="2400" dirty="0"/>
              <a:t>a form of </a:t>
            </a:r>
            <a:r>
              <a:rPr lang="sv-SE" sz="2400" dirty="0" smtClean="0"/>
              <a:t>exploration behavior, that is, experimenting with new strategies and processes to work differently</a:t>
            </a:r>
          </a:p>
          <a:p>
            <a:r>
              <a:rPr lang="en-US" sz="2400" b="1" dirty="0" smtClean="0"/>
              <a:t>Double </a:t>
            </a:r>
            <a:r>
              <a:rPr lang="sv-SE" sz="2400" b="1" dirty="0" smtClean="0"/>
              <a:t>loop learning </a:t>
            </a:r>
            <a:r>
              <a:rPr lang="sv-SE" sz="2400" dirty="0" smtClean="0"/>
              <a:t>– is an approach similar to the cognitive perspective of learning as </a:t>
            </a:r>
            <a:r>
              <a:rPr lang="sv-SE" sz="2400" dirty="0"/>
              <a:t>the latter view learning as a mental process </a:t>
            </a:r>
            <a:r>
              <a:rPr lang="sv-SE" sz="2400" dirty="0" smtClean="0"/>
              <a:t>(including perception, reasoning, memory) and is focusing </a:t>
            </a:r>
            <a:r>
              <a:rPr lang="sv-SE" sz="2400" dirty="0"/>
              <a:t>on understanding the </a:t>
            </a:r>
            <a:r>
              <a:rPr lang="sv-SE" sz="2400" dirty="0" smtClean="0"/>
              <a:t>different </a:t>
            </a:r>
            <a:r>
              <a:rPr lang="sv-SE" sz="2400" dirty="0"/>
              <a:t>levels of </a:t>
            </a:r>
            <a:r>
              <a:rPr lang="sv-SE" sz="2400" dirty="0" smtClean="0"/>
              <a:t>experiences and meaning</a:t>
            </a:r>
            <a:endParaRPr lang="sv-SE" sz="2400" dirty="0"/>
          </a:p>
          <a:p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D</a:t>
            </a:r>
            <a:r>
              <a:rPr lang="sv-SE" sz="4000" dirty="0" smtClean="0"/>
              <a:t>ouble </a:t>
            </a:r>
            <a:r>
              <a:rPr lang="sv-SE" sz="4000" dirty="0"/>
              <a:t>loop 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8377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 smtClean="0"/>
              <a:t>Two major views on individual learning: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The transmission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According </a:t>
            </a:r>
            <a:r>
              <a:rPr lang="sv-SE" sz="2400" dirty="0"/>
              <a:t>to this </a:t>
            </a:r>
            <a:r>
              <a:rPr lang="sv-SE" sz="2400" b="1" dirty="0"/>
              <a:t>traditional </a:t>
            </a:r>
            <a:r>
              <a:rPr lang="sv-SE" sz="2400" b="1" dirty="0" smtClean="0"/>
              <a:t>model</a:t>
            </a:r>
            <a:r>
              <a:rPr lang="sv-SE" sz="2400" dirty="0" smtClean="0"/>
              <a:t>, </a:t>
            </a:r>
            <a:r>
              <a:rPr lang="sv-SE" sz="2400" dirty="0"/>
              <a:t>knowledge should be transfered from the </a:t>
            </a:r>
            <a:r>
              <a:rPr lang="sv-SE" sz="2400" dirty="0" smtClean="0"/>
              <a:t>teacher (i.e., the expert) to </a:t>
            </a:r>
            <a:r>
              <a:rPr lang="sv-SE" sz="2400" dirty="0"/>
              <a:t>the </a:t>
            </a:r>
            <a:r>
              <a:rPr lang="sv-SE" sz="2400" dirty="0" smtClean="0"/>
              <a:t>learners (i.e., the students)</a:t>
            </a:r>
            <a:endParaRPr lang="sv-SE" sz="2400" dirty="0"/>
          </a:p>
          <a:p>
            <a:r>
              <a:rPr lang="sv-SE" sz="2400" dirty="0"/>
              <a:t>The </a:t>
            </a:r>
            <a:r>
              <a:rPr lang="sv-SE" sz="2400" dirty="0" smtClean="0"/>
              <a:t>learners will </a:t>
            </a:r>
            <a:r>
              <a:rPr lang="sv-SE" sz="2400" dirty="0"/>
              <a:t>memorising the knowledge that the teacher has presented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The learners are rather passive in this model</a:t>
            </a:r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084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b="1" dirty="0" smtClean="0"/>
              <a:t>An example: </a:t>
            </a:r>
            <a:r>
              <a:rPr lang="sv-SE" sz="2400" dirty="0" smtClean="0"/>
              <a:t>A firm’s sales numbers are decreasing dramatically</a:t>
            </a:r>
          </a:p>
          <a:p>
            <a:r>
              <a:rPr lang="sv-SE" sz="2400" b="1" dirty="0" smtClean="0"/>
              <a:t>Single-loop learning: </a:t>
            </a:r>
            <a:r>
              <a:rPr lang="sv-SE" sz="2400" dirty="0" smtClean="0"/>
              <a:t>In this scenario, the sales force team is blamed. Therefore, measures were introduced to force the sales team to work harder. </a:t>
            </a:r>
          </a:p>
          <a:p>
            <a:r>
              <a:rPr lang="sv-SE" sz="2400" b="1" dirty="0" smtClean="0"/>
              <a:t>Double-loop learning: </a:t>
            </a:r>
            <a:r>
              <a:rPr lang="sv-SE" sz="2400" dirty="0"/>
              <a:t>In this alternative scenario, </a:t>
            </a:r>
            <a:r>
              <a:rPr lang="sv-SE" sz="2400" dirty="0" smtClean="0"/>
              <a:t>the </a:t>
            </a:r>
            <a:r>
              <a:rPr lang="sv-SE" sz="2400" dirty="0" smtClean="0"/>
              <a:t>underlying assumptions are questioned - such as the quality of the products and services. For example, t</a:t>
            </a:r>
            <a:r>
              <a:rPr lang="sv-SE" sz="2400" dirty="0" smtClean="0"/>
              <a:t>he customer may find the products and services outdated, unappealing and non valuable. Therefore, the firm may decide to invest resources on developing more innovative and appealing products and services</a:t>
            </a:r>
            <a:endParaRPr lang="sv-S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and double loop 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4764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/>
              <a:t>How to measure 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are many way to measure organizational learning, such as:</a:t>
            </a:r>
          </a:p>
          <a:p>
            <a:r>
              <a:rPr lang="en-US" sz="2400" dirty="0" smtClean="0"/>
              <a:t>Changes in organizational processes and practices that improve the behavior of the organization</a:t>
            </a:r>
          </a:p>
          <a:p>
            <a:r>
              <a:rPr lang="en-US" sz="2400" dirty="0" smtClean="0"/>
              <a:t>Number of innovations, patents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sv-SE" sz="2400" dirty="0" smtClean="0"/>
              <a:t>...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026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The learning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learning organization is an organization that support organizational learning and constantly adapt to its environment in order to be successful </a:t>
            </a:r>
          </a:p>
          <a:p>
            <a:r>
              <a:rPr lang="en-US" sz="2400" dirty="0" smtClean="0"/>
              <a:t>The term was coined by Peter </a:t>
            </a:r>
            <a:r>
              <a:rPr lang="en-US" sz="2400" dirty="0" err="1" smtClean="0"/>
              <a:t>Senge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730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Peter Senge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Senge</a:t>
            </a:r>
            <a:r>
              <a:rPr lang="en-US" sz="2400" dirty="0" smtClean="0"/>
              <a:t> </a:t>
            </a:r>
            <a:r>
              <a:rPr lang="en-US" sz="2400" dirty="0"/>
              <a:t>(1990</a:t>
            </a:r>
            <a:r>
              <a:rPr lang="en-US" sz="2400" dirty="0" smtClean="0"/>
              <a:t>) means </a:t>
            </a:r>
            <a:r>
              <a:rPr lang="en-US" sz="2400" dirty="0" smtClean="0"/>
              <a:t>that organizations should be like communities. The  employees will, thereby, feel committed to the organization and work harder</a:t>
            </a:r>
          </a:p>
          <a:p>
            <a:r>
              <a:rPr lang="en-US" sz="2400" dirty="0"/>
              <a:t>In The Fifth Discipline (1990), </a:t>
            </a:r>
            <a:r>
              <a:rPr lang="en-US" sz="2400" dirty="0" err="1"/>
              <a:t>Senge</a:t>
            </a:r>
            <a:r>
              <a:rPr lang="en-US" sz="2400" dirty="0"/>
              <a:t> stated that a learning </a:t>
            </a:r>
            <a:r>
              <a:rPr lang="en-US" sz="2400" dirty="0" smtClean="0"/>
              <a:t>organization </a:t>
            </a:r>
            <a:r>
              <a:rPr lang="en-US" sz="2400" dirty="0"/>
              <a:t>has five main </a:t>
            </a:r>
            <a:r>
              <a:rPr lang="en-US" sz="2400" dirty="0" smtClean="0"/>
              <a:t>characteristics, presented in the following slides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8441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544616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400" b="1" dirty="0" smtClean="0"/>
              <a:t>System thinking </a:t>
            </a:r>
            <a:r>
              <a:rPr lang="en-US" sz="2400" dirty="0" smtClean="0"/>
              <a:t>– is the thinking where </a:t>
            </a:r>
            <a:r>
              <a:rPr lang="en-US" sz="2400" dirty="0" smtClean="0"/>
              <a:t>an organization is </a:t>
            </a:r>
            <a:r>
              <a:rPr lang="en-US" sz="2400" dirty="0" smtClean="0"/>
              <a:t>seen as </a:t>
            </a:r>
            <a:r>
              <a:rPr lang="en-US" sz="2400" dirty="0" smtClean="0"/>
              <a:t>system, </a:t>
            </a:r>
            <a:r>
              <a:rPr lang="en-US" sz="2400" dirty="0" smtClean="0"/>
              <a:t>where all its parts must be analyzed at once, as a whole. The focus is on the relationships between the parts and to identify, analyze and manage the problems of these relationships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4413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Personal mastery </a:t>
            </a:r>
            <a:r>
              <a:rPr lang="en-US" sz="2400" dirty="0" smtClean="0"/>
              <a:t>– is the empowerment of the employees by introducing organizational learning in the organization. This require, according to </a:t>
            </a:r>
            <a:r>
              <a:rPr lang="en-US" sz="2400" dirty="0" err="1" smtClean="0"/>
              <a:t>Senge</a:t>
            </a:r>
            <a:r>
              <a:rPr lang="en-US" sz="2400" dirty="0" smtClean="0"/>
              <a:t>, a culture of learning since learning cannot be forced upon individuals. The employees </a:t>
            </a:r>
            <a:r>
              <a:rPr lang="en-US" sz="2400" dirty="0" smtClean="0"/>
              <a:t>need to be </a:t>
            </a:r>
            <a:r>
              <a:rPr lang="en-US" sz="2400" dirty="0" smtClean="0"/>
              <a:t>committed to learn</a:t>
            </a:r>
          </a:p>
          <a:p>
            <a:pPr lvl="1"/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340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103" y="1556792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Mental models </a:t>
            </a:r>
            <a:r>
              <a:rPr lang="en-US" sz="2400" dirty="0" smtClean="0"/>
              <a:t>– are the models (in the head of the employees) that guide the actions of the employees. These models need, according to </a:t>
            </a:r>
            <a:r>
              <a:rPr lang="en-US" sz="2400" dirty="0" err="1" smtClean="0"/>
              <a:t>Senge</a:t>
            </a:r>
            <a:r>
              <a:rPr lang="en-US" sz="2400" dirty="0" smtClean="0"/>
              <a:t>, to be challenged in order to create an open organizational culture supporting organizational learning</a:t>
            </a:r>
          </a:p>
          <a:p>
            <a:pPr lvl="1"/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377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8326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Shared vision </a:t>
            </a:r>
            <a:r>
              <a:rPr lang="en-US" sz="2400" dirty="0" smtClean="0"/>
              <a:t>– is a long term goal that need to be developed to create a common identity and a culture motivating employees to learn. The employees’ own personal goals need to be aligned with this vision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787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8326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Team learning </a:t>
            </a:r>
            <a:r>
              <a:rPr lang="en-US" sz="2400" dirty="0" smtClean="0"/>
              <a:t>– the organizations need to facilitate team learning, which require that the organizations create structures that support dialogues and discussions, and thereby an open communication and a shared understanding. Team learning improve problem solving capacities and learning practices in an organization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176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0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v-SE" sz="4000" dirty="0"/>
              <a:t>Critics againts the concept of the learning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258088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It is difficult to find </a:t>
            </a:r>
            <a:r>
              <a:rPr lang="en-US" sz="2800" dirty="0" smtClean="0"/>
              <a:t>learning organizations in real life</a:t>
            </a:r>
            <a:endParaRPr lang="en-US" sz="2800" dirty="0"/>
          </a:p>
          <a:p>
            <a:r>
              <a:rPr lang="en-US" sz="2800" dirty="0"/>
              <a:t>Learning </a:t>
            </a:r>
            <a:r>
              <a:rPr lang="en-US" sz="2800" dirty="0" smtClean="0"/>
              <a:t>initiatives</a:t>
            </a:r>
            <a:r>
              <a:rPr lang="en-US" sz="2800" dirty="0"/>
              <a:t>, which is the focus of the learning organization, are not enough for transforming an organization, </a:t>
            </a:r>
            <a:r>
              <a:rPr lang="en-US" sz="2800" dirty="0" smtClean="0"/>
              <a:t>since the </a:t>
            </a:r>
            <a:r>
              <a:rPr lang="en-US" sz="2800" dirty="0"/>
              <a:t>work practices and processes need to be changed as well</a:t>
            </a:r>
            <a:endParaRPr lang="sv-SE" sz="2800" dirty="0"/>
          </a:p>
          <a:p>
            <a:r>
              <a:rPr lang="en-US" sz="2800" dirty="0"/>
              <a:t>There is too much focus on culture in </a:t>
            </a:r>
            <a:r>
              <a:rPr lang="en-US" sz="2800" dirty="0" err="1"/>
              <a:t>Senges</a:t>
            </a:r>
            <a:r>
              <a:rPr lang="en-US" sz="2800" dirty="0"/>
              <a:t>’ description. In order to transform an organization, </a:t>
            </a:r>
            <a:r>
              <a:rPr lang="en-US" sz="2800" dirty="0" smtClean="0"/>
              <a:t>the work </a:t>
            </a:r>
            <a:r>
              <a:rPr lang="en-US" sz="2800" dirty="0"/>
              <a:t>practices and processes need to be considered as well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02424" y="48691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[Finger &amp; Brand, 1999]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/>
              <a:t>Two major views on </a:t>
            </a:r>
            <a:r>
              <a:rPr lang="sv-SE" sz="2700" dirty="0" smtClean="0"/>
              <a:t>individual learning</a:t>
            </a:r>
            <a:r>
              <a:rPr lang="sv-SE" sz="2700" dirty="0"/>
              <a:t>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C</a:t>
            </a:r>
            <a:r>
              <a:rPr lang="sv-SE" dirty="0" smtClean="0"/>
              <a:t>onstructive learning 1(2)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According </a:t>
            </a:r>
            <a:r>
              <a:rPr lang="sv-SE" sz="2400" dirty="0"/>
              <a:t>to </a:t>
            </a:r>
            <a:r>
              <a:rPr lang="sv-SE" sz="2400" b="1" dirty="0" smtClean="0"/>
              <a:t>constructive learning</a:t>
            </a:r>
            <a:r>
              <a:rPr lang="sv-SE" sz="2400" dirty="0" smtClean="0"/>
              <a:t>, which is a </a:t>
            </a:r>
            <a:r>
              <a:rPr lang="sv-SE" sz="2400" dirty="0"/>
              <a:t>modern view </a:t>
            </a:r>
            <a:r>
              <a:rPr lang="sv-SE" sz="2400" dirty="0" smtClean="0"/>
              <a:t>on the learners, the learners should construct </a:t>
            </a:r>
            <a:r>
              <a:rPr lang="sv-SE" sz="2400" dirty="0"/>
              <a:t>their knowledge </a:t>
            </a:r>
            <a:r>
              <a:rPr lang="sv-SE" sz="2400" dirty="0" smtClean="0"/>
              <a:t>themselves.</a:t>
            </a:r>
          </a:p>
          <a:p>
            <a:r>
              <a:rPr lang="sv-SE" sz="2400" dirty="0"/>
              <a:t>The teacher’s task is to create effective teaching and learning activities </a:t>
            </a:r>
            <a:r>
              <a:rPr lang="sv-SE" sz="2400" dirty="0" smtClean="0"/>
              <a:t>- called </a:t>
            </a:r>
            <a:r>
              <a:rPr lang="sv-SE" sz="2400" b="1" dirty="0" smtClean="0"/>
              <a:t>constructive </a:t>
            </a:r>
            <a:r>
              <a:rPr lang="sv-SE" sz="2400" b="1" dirty="0"/>
              <a:t>learning </a:t>
            </a:r>
            <a:r>
              <a:rPr lang="sv-SE" sz="2400" b="1" dirty="0" smtClean="0"/>
              <a:t>practices </a:t>
            </a:r>
            <a:r>
              <a:rPr lang="sv-SE" sz="2400" dirty="0" smtClean="0"/>
              <a:t>- that </a:t>
            </a:r>
            <a:r>
              <a:rPr lang="sv-SE" sz="2400" dirty="0"/>
              <a:t>support this way of learning.</a:t>
            </a:r>
          </a:p>
          <a:p>
            <a:r>
              <a:rPr lang="sv-SE" sz="2400" b="1" dirty="0" smtClean="0"/>
              <a:t>E</a:t>
            </a:r>
            <a:r>
              <a:rPr lang="sv-SE" sz="2400" b="1" dirty="0"/>
              <a:t>xample of constructive learning </a:t>
            </a:r>
            <a:r>
              <a:rPr lang="sv-SE" sz="2400" b="1" dirty="0" smtClean="0"/>
              <a:t>practices: </a:t>
            </a:r>
            <a:r>
              <a:rPr lang="sv-SE" sz="2400" dirty="0" smtClean="0"/>
              <a:t>the learners should work </a:t>
            </a:r>
            <a:r>
              <a:rPr lang="sv-SE" sz="2400" dirty="0"/>
              <a:t>with the </a:t>
            </a:r>
            <a:r>
              <a:rPr lang="sv-SE" sz="2400" dirty="0" smtClean="0"/>
              <a:t>learning material (for example, books, papers, tools etc) by creating reports </a:t>
            </a:r>
            <a:r>
              <a:rPr lang="sv-SE" sz="2400" dirty="0" smtClean="0"/>
              <a:t>that present </a:t>
            </a:r>
            <a:r>
              <a:rPr lang="sv-SE" sz="2400" dirty="0" smtClean="0"/>
              <a:t>the constructed knowledge</a:t>
            </a:r>
          </a:p>
          <a:p>
            <a:r>
              <a:rPr lang="sv-SE" sz="2400" dirty="0" smtClean="0"/>
              <a:t>…</a:t>
            </a:r>
          </a:p>
          <a:p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796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The adaptive or agile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concepts of learning organization is closely related to the concepts of adaptive and the agile organization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 adaptive </a:t>
            </a:r>
            <a:r>
              <a:rPr lang="en-US" sz="2400" dirty="0"/>
              <a:t>organization is </a:t>
            </a:r>
            <a:r>
              <a:rPr lang="en-US" sz="2400" dirty="0" smtClean="0"/>
              <a:t>an organization that is adapting its behavior when needed because of changes in the environment. </a:t>
            </a:r>
          </a:p>
          <a:p>
            <a:r>
              <a:rPr lang="en-US" sz="2400" dirty="0" smtClean="0"/>
              <a:t>Therefore, an adaptive organization needs to monitor and senses signals from its environment</a:t>
            </a:r>
          </a:p>
          <a:p>
            <a:r>
              <a:rPr lang="en-US" sz="2400" dirty="0" smtClean="0"/>
              <a:t>Similar, an agile organization is an organization that sense environmental changes and respond accordingly (</a:t>
            </a:r>
            <a:r>
              <a:rPr lang="en-US" sz="2400" dirty="0" err="1" smtClean="0"/>
              <a:t>Overby</a:t>
            </a:r>
            <a:r>
              <a:rPr lang="en-US" sz="2400" dirty="0" smtClean="0"/>
              <a:t> et al, 2006)</a:t>
            </a:r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675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sv-SE" sz="3200" b="0" dirty="0">
                <a:latin typeface="+mn-lt"/>
              </a:rPr>
              <a:t>Case: Patriotta: ”Knowledge-in-the-Making: The Construction of the Fiat’s Melfi Factory”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An advanced experiment at the Fiat plant in Melfi, with the goal of changing the traditional way of working in Fiat plants and and instead introducing a holistic view on work practices: </a:t>
            </a:r>
          </a:p>
          <a:p>
            <a:pPr lvl="1"/>
            <a:r>
              <a:rPr lang="sv-SE" sz="2400" dirty="0" err="1" smtClean="0"/>
              <a:t>choosing</a:t>
            </a:r>
            <a:r>
              <a:rPr lang="sv-SE" sz="2400" dirty="0" smtClean="0"/>
              <a:t> </a:t>
            </a:r>
            <a:r>
              <a:rPr lang="sv-SE" sz="2400" b="1" dirty="0" err="1" smtClean="0"/>
              <a:t>non-experienced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workers</a:t>
            </a:r>
            <a:r>
              <a:rPr lang="sv-SE" sz="2400" b="1" dirty="0" smtClean="0"/>
              <a:t> </a:t>
            </a:r>
            <a:r>
              <a:rPr lang="sv-SE" sz="2400" dirty="0" smtClean="0"/>
              <a:t>(i.e. green workers); instead of choosing experienced</a:t>
            </a:r>
          </a:p>
          <a:p>
            <a:pPr lvl="1"/>
            <a:r>
              <a:rPr lang="sv-SE" sz="2400" dirty="0" smtClean="0"/>
              <a:t>apply a </a:t>
            </a:r>
            <a:r>
              <a:rPr lang="sv-SE" sz="2400" b="1" dirty="0" smtClean="0"/>
              <a:t>social technical system approach</a:t>
            </a:r>
            <a:r>
              <a:rPr lang="sv-SE" sz="2400" dirty="0" smtClean="0"/>
              <a:t>, focus on the workers interaction with the technical system; instead of focus on just management and/or just the technical system</a:t>
            </a:r>
          </a:p>
          <a:p>
            <a:pPr lvl="1"/>
            <a:r>
              <a:rPr lang="sv-SE" sz="2400" b="1" dirty="0" smtClean="0"/>
              <a:t>…</a:t>
            </a:r>
            <a:endParaRPr lang="sv-SE" sz="2400" b="1" dirty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29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0" dirty="0" smtClean="0">
                <a:latin typeface="+mn-lt"/>
              </a:rPr>
              <a:t>Case: Patriotta</a:t>
            </a:r>
            <a:r>
              <a:rPr lang="sv-SE" sz="3200" b="0" dirty="0">
                <a:latin typeface="+mn-lt"/>
              </a:rPr>
              <a:t>: ”Knowledge-in-the-Making: The Construction of the Fiat’s Melfi Factory</a:t>
            </a:r>
            <a:r>
              <a:rPr lang="sv-SE" sz="3200" b="0" dirty="0" smtClean="0">
                <a:latin typeface="+mn-lt"/>
              </a:rPr>
              <a:t>”</a:t>
            </a:r>
            <a:endParaRPr lang="sv-SE" sz="3200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lvl="1"/>
            <a:r>
              <a:rPr lang="sv-SE" sz="2400" dirty="0" smtClean="0"/>
              <a:t>…</a:t>
            </a:r>
          </a:p>
          <a:p>
            <a:pPr lvl="1"/>
            <a:r>
              <a:rPr lang="sv-SE" sz="2400" b="1" dirty="0"/>
              <a:t>apply team work </a:t>
            </a:r>
            <a:r>
              <a:rPr lang="sv-SE" sz="2400" dirty="0"/>
              <a:t>and promote </a:t>
            </a:r>
            <a:r>
              <a:rPr lang="sv-SE" sz="2400" dirty="0" smtClean="0"/>
              <a:t>the </a:t>
            </a:r>
            <a:r>
              <a:rPr lang="sv-SE" sz="2400" b="1" dirty="0" smtClean="0"/>
              <a:t>construction </a:t>
            </a:r>
            <a:r>
              <a:rPr lang="sv-SE" sz="2400" b="1" dirty="0"/>
              <a:t>of knowledge </a:t>
            </a:r>
            <a:r>
              <a:rPr lang="sv-SE" sz="2400" b="1" dirty="0" smtClean="0"/>
              <a:t>– </a:t>
            </a:r>
            <a:r>
              <a:rPr lang="sv-SE" sz="2400" dirty="0" smtClean="0"/>
              <a:t>and this construction of knowledge is done in teams</a:t>
            </a:r>
            <a:endParaRPr lang="sv-SE" sz="2400" dirty="0"/>
          </a:p>
          <a:p>
            <a:pPr lvl="1"/>
            <a:r>
              <a:rPr lang="sv-SE" sz="2400" dirty="0" smtClean="0"/>
              <a:t>the </a:t>
            </a:r>
            <a:r>
              <a:rPr lang="sv-SE" sz="2400" b="1" dirty="0" smtClean="0"/>
              <a:t>teams were responsible for designing </a:t>
            </a:r>
            <a:r>
              <a:rPr lang="sv-SE" sz="2400" b="1" dirty="0"/>
              <a:t>the structure </a:t>
            </a:r>
            <a:r>
              <a:rPr lang="sv-SE" sz="2400" b="1" dirty="0" smtClean="0"/>
              <a:t>of </a:t>
            </a:r>
            <a:r>
              <a:rPr lang="sv-SE" sz="2400" b="1" dirty="0"/>
              <a:t>the plant </a:t>
            </a:r>
            <a:r>
              <a:rPr lang="sv-SE" sz="2400" b="1" dirty="0" smtClean="0"/>
              <a:t>(i.e., working spaces, etc) </a:t>
            </a:r>
          </a:p>
          <a:p>
            <a:pPr lvl="1"/>
            <a:r>
              <a:rPr lang="sv-SE" sz="2400" dirty="0" smtClean="0"/>
              <a:t>the </a:t>
            </a:r>
            <a:r>
              <a:rPr lang="sv-SE" sz="2400" b="1" dirty="0" smtClean="0"/>
              <a:t>teams were resposnible for designing </a:t>
            </a:r>
            <a:r>
              <a:rPr lang="sv-SE" sz="2400" b="1" dirty="0"/>
              <a:t>the </a:t>
            </a:r>
            <a:r>
              <a:rPr lang="sv-SE" sz="2400" b="1" dirty="0" smtClean="0"/>
              <a:t>business and production processes </a:t>
            </a:r>
            <a:r>
              <a:rPr lang="sv-SE" sz="2400" b="1" dirty="0"/>
              <a:t>of the plant</a:t>
            </a:r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451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  <a:buSzPct val="100000"/>
            </a:pP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Case: Parise&amp;Prusak</a:t>
            </a:r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”Partnership for Knowledge Creation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”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700808"/>
            <a:ext cx="8363272" cy="4539952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Critical Success Factors (CSF) for creation of knowledge through </a:t>
            </a:r>
            <a:r>
              <a:rPr lang="sv-SE" sz="2400" dirty="0" smtClean="0"/>
              <a:t>partnership:</a:t>
            </a:r>
            <a:endParaRPr lang="sv-SE" sz="2400" dirty="0"/>
          </a:p>
          <a:p>
            <a:pPr lvl="1"/>
            <a:r>
              <a:rPr lang="sv-SE" sz="2400" b="1" dirty="0"/>
              <a:t>Build trust. </a:t>
            </a:r>
            <a:r>
              <a:rPr lang="sv-SE" sz="2400" dirty="0" smtClean="0"/>
              <a:t>Develop </a:t>
            </a:r>
            <a:r>
              <a:rPr lang="sv-SE" sz="2400" dirty="0"/>
              <a:t>a working relationsship with the partners in order to foster and maintain trust. Select  the right persons in the alliance </a:t>
            </a:r>
            <a:r>
              <a:rPr lang="sv-SE" sz="2400" dirty="0" smtClean="0"/>
              <a:t>team. OBS! Do not change important persons since they are important </a:t>
            </a:r>
            <a:r>
              <a:rPr lang="sv-SE" sz="2400" dirty="0"/>
              <a:t>for foster and maintain </a:t>
            </a:r>
            <a:r>
              <a:rPr lang="sv-SE" sz="2400" dirty="0" smtClean="0"/>
              <a:t>trust</a:t>
            </a:r>
            <a:endParaRPr lang="sv-SE" sz="2400" dirty="0"/>
          </a:p>
          <a:p>
            <a:pPr lvl="1"/>
            <a:r>
              <a:rPr lang="sv-SE" sz="2400" b="1" dirty="0"/>
              <a:t>Built awareness and transparancy. </a:t>
            </a:r>
            <a:r>
              <a:rPr lang="sv-SE" sz="2400" dirty="0" smtClean="0"/>
              <a:t>Build </a:t>
            </a:r>
            <a:r>
              <a:rPr lang="sv-SE" sz="2400" dirty="0"/>
              <a:t>awareness and transparancy with the partner. Review meeting results </a:t>
            </a:r>
            <a:r>
              <a:rPr lang="sv-SE" sz="2400" dirty="0" smtClean="0"/>
              <a:t>regularly, </a:t>
            </a:r>
            <a:r>
              <a:rPr lang="sv-SE" sz="2400" dirty="0"/>
              <a:t>including  summerise knowledge/lesson </a:t>
            </a:r>
            <a:r>
              <a:rPr lang="sv-SE" sz="2400" dirty="0" smtClean="0"/>
              <a:t>learned. </a:t>
            </a:r>
            <a:r>
              <a:rPr lang="sv-SE" sz="2400" dirty="0"/>
              <a:t>Understand the partners’ goals, values and </a:t>
            </a:r>
            <a:r>
              <a:rPr lang="sv-SE" sz="2400" dirty="0" smtClean="0"/>
              <a:t>resources</a:t>
            </a:r>
            <a:endParaRPr lang="sv-SE" sz="2400" dirty="0"/>
          </a:p>
          <a:p>
            <a:pPr lvl="1"/>
            <a:r>
              <a:rPr lang="sv-SE" sz="2400" b="1" dirty="0" smtClean="0"/>
              <a:t>…</a:t>
            </a:r>
            <a:endParaRPr lang="sv-SE" sz="2400" dirty="0"/>
          </a:p>
          <a:p>
            <a:pPr lvl="1"/>
            <a:endParaRPr lang="sv-SE" sz="2000" dirty="0"/>
          </a:p>
          <a:p>
            <a:pPr marL="557213" lvl="2" indent="-257175"/>
            <a:endParaRPr lang="sv-SE" sz="1200" dirty="0"/>
          </a:p>
          <a:p>
            <a:pPr marL="557213" lvl="2" indent="-257175"/>
            <a:endParaRPr lang="sv-SE" sz="1200" dirty="0"/>
          </a:p>
          <a:p>
            <a:pPr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28568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  <a:buSzPct val="100000"/>
            </a:pP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Case: Parise&amp;Prusak</a:t>
            </a:r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”Partnership for Knowledge Creation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”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539952"/>
          </a:xfrm>
        </p:spPr>
        <p:txBody>
          <a:bodyPr>
            <a:normAutofit/>
          </a:bodyPr>
          <a:lstStyle/>
          <a:p>
            <a:r>
              <a:rPr lang="sv-SE" sz="2400" dirty="0"/>
              <a:t>Critical Success Factors (CSF) for creation of knowledge through </a:t>
            </a:r>
            <a:r>
              <a:rPr lang="sv-SE" sz="2400" dirty="0" smtClean="0"/>
              <a:t>partnership:</a:t>
            </a:r>
            <a:endParaRPr lang="sv-SE" sz="2400" dirty="0"/>
          </a:p>
          <a:p>
            <a:pPr lvl="1"/>
            <a:r>
              <a:rPr lang="sv-SE" sz="2400" b="1" dirty="0" smtClean="0"/>
              <a:t>…</a:t>
            </a:r>
            <a:endParaRPr lang="sv-SE" sz="2400" dirty="0"/>
          </a:p>
          <a:p>
            <a:pPr lvl="1"/>
            <a:r>
              <a:rPr lang="sv-SE" sz="2400" b="1" dirty="0" smtClean="0"/>
              <a:t>Identify and communicating </a:t>
            </a:r>
            <a:r>
              <a:rPr lang="sv-SE" sz="2400" b="1" dirty="0"/>
              <a:t>learning objectives. </a:t>
            </a:r>
            <a:r>
              <a:rPr lang="sv-SE" sz="2400" dirty="0" smtClean="0"/>
              <a:t>Identify and </a:t>
            </a:r>
            <a:r>
              <a:rPr lang="sv-SE" sz="2400" dirty="0"/>
              <a:t>communicate </a:t>
            </a:r>
            <a:r>
              <a:rPr lang="sv-SE" sz="2400" dirty="0" smtClean="0"/>
              <a:t>the alliance’s learning </a:t>
            </a:r>
            <a:r>
              <a:rPr lang="sv-SE" sz="2400" dirty="0"/>
              <a:t>objectives constantly. </a:t>
            </a:r>
            <a:endParaRPr lang="sv-SE" sz="2400" dirty="0" smtClean="0"/>
          </a:p>
          <a:p>
            <a:pPr lvl="1"/>
            <a:r>
              <a:rPr lang="sv-SE" sz="2400" b="1" dirty="0" smtClean="0"/>
              <a:t>Knowledge management</a:t>
            </a:r>
            <a:r>
              <a:rPr lang="sv-SE" sz="2400" dirty="0"/>
              <a:t>. Review meeting results regular, including  summerise </a:t>
            </a:r>
            <a:r>
              <a:rPr lang="sv-SE" sz="2400" dirty="0" smtClean="0"/>
              <a:t>lesson </a:t>
            </a:r>
            <a:r>
              <a:rPr lang="sv-SE" sz="2400" dirty="0"/>
              <a:t>learned. </a:t>
            </a:r>
            <a:r>
              <a:rPr lang="sv-SE" sz="2400" dirty="0" smtClean="0"/>
              <a:t>Introduce </a:t>
            </a:r>
            <a:r>
              <a:rPr lang="sv-SE" sz="2400" dirty="0"/>
              <a:t>a person that have information where the knowledge exists among the partners</a:t>
            </a:r>
          </a:p>
          <a:p>
            <a:pPr lvl="1"/>
            <a:endParaRPr lang="sv-SE" sz="2000" dirty="0"/>
          </a:p>
          <a:p>
            <a:pPr marL="557213" lvl="2" indent="-257175"/>
            <a:endParaRPr lang="sv-SE" sz="1200" dirty="0"/>
          </a:p>
          <a:p>
            <a:pPr marL="557213" lvl="2" indent="-257175"/>
            <a:endParaRPr lang="sv-SE" sz="1200" dirty="0"/>
          </a:p>
          <a:p>
            <a:pPr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843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/>
              <a:t>Two major views on </a:t>
            </a:r>
            <a:r>
              <a:rPr lang="sv-SE" sz="2700" dirty="0" smtClean="0"/>
              <a:t>individual learning</a:t>
            </a:r>
            <a:r>
              <a:rPr lang="sv-SE" sz="2700" dirty="0"/>
              <a:t>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C</a:t>
            </a:r>
            <a:r>
              <a:rPr lang="sv-SE" dirty="0" smtClean="0"/>
              <a:t>onstructive learning 2(2)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v-SE" sz="2400" dirty="0" smtClean="0"/>
              <a:t>…</a:t>
            </a:r>
          </a:p>
          <a:p>
            <a:r>
              <a:rPr lang="sv-SE" sz="2400" b="1" dirty="0"/>
              <a:t>Example of constructive learning practices: </a:t>
            </a:r>
            <a:r>
              <a:rPr lang="sv-SE" sz="2400" dirty="0" smtClean="0"/>
              <a:t>Teachers </a:t>
            </a:r>
            <a:r>
              <a:rPr lang="sv-SE" sz="2400" dirty="0" smtClean="0"/>
              <a:t>and peers should provide</a:t>
            </a:r>
            <a:r>
              <a:rPr lang="sv-SE" sz="2400" b="1" dirty="0" smtClean="0"/>
              <a:t> feedback </a:t>
            </a:r>
            <a:r>
              <a:rPr lang="sv-SE" sz="2400" dirty="0" smtClean="0"/>
              <a:t>during </a:t>
            </a:r>
            <a:r>
              <a:rPr lang="sv-SE" sz="2400" dirty="0" smtClean="0"/>
              <a:t>the process</a:t>
            </a:r>
          </a:p>
          <a:p>
            <a:r>
              <a:rPr lang="sv-SE" sz="2400" b="1" dirty="0"/>
              <a:t>Example of constructive learning practices: </a:t>
            </a:r>
            <a:r>
              <a:rPr lang="sv-SE" sz="2400" dirty="0" smtClean="0"/>
              <a:t>Learning occures when individuals engage in social activities around shared tasks and problems – this is the base for </a:t>
            </a:r>
            <a:r>
              <a:rPr lang="sv-SE" sz="2400" b="1" dirty="0" smtClean="0"/>
              <a:t>social learning theory</a:t>
            </a:r>
            <a:r>
              <a:rPr lang="sv-SE" sz="2400" dirty="0" smtClean="0"/>
              <a:t>, but also see </a:t>
            </a:r>
            <a:r>
              <a:rPr lang="sv-SE" sz="2400" b="1" dirty="0" smtClean="0"/>
              <a:t>situated and experimental learning</a:t>
            </a:r>
            <a:r>
              <a:rPr lang="sv-SE" sz="2400" dirty="0" smtClean="0"/>
              <a:t> later in this presentation</a:t>
            </a:r>
            <a:endParaRPr lang="sv-SE" sz="2400" dirty="0" smtClean="0"/>
          </a:p>
          <a:p>
            <a:r>
              <a:rPr lang="sv-SE" sz="2400" dirty="0"/>
              <a:t>The learners need to understand how their learning process works </a:t>
            </a:r>
            <a:r>
              <a:rPr lang="sv-SE" sz="2400" dirty="0" smtClean="0"/>
              <a:t>– that is, so called </a:t>
            </a:r>
            <a:r>
              <a:rPr lang="sv-SE" sz="2400" b="1" dirty="0" smtClean="0"/>
              <a:t>self-regulated learning </a:t>
            </a:r>
            <a:r>
              <a:rPr lang="sv-SE" sz="2400" dirty="0" smtClean="0"/>
              <a:t>should be promoted </a:t>
            </a:r>
            <a:endParaRPr lang="sv-SE" sz="2400" dirty="0"/>
          </a:p>
          <a:p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911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Self-regulated learning 1(2)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is </a:t>
            </a:r>
            <a:r>
              <a:rPr lang="en-US" sz="2400" b="1" dirty="0" smtClean="0"/>
              <a:t>the process of taking control and evaluate your own learning and behavior</a:t>
            </a:r>
            <a:endParaRPr lang="en-US" sz="2400" dirty="0" smtClean="0"/>
          </a:p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has </a:t>
            </a:r>
            <a:r>
              <a:rPr lang="en-US" sz="2400" dirty="0" smtClean="0"/>
              <a:t>proven to be very effective </a:t>
            </a:r>
          </a:p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is </a:t>
            </a:r>
            <a:r>
              <a:rPr lang="en-US" sz="2400" dirty="0" smtClean="0"/>
              <a:t>guided by</a:t>
            </a:r>
            <a:r>
              <a:rPr lang="en-US" sz="2400" b="1" dirty="0"/>
              <a:t>: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metacognition </a:t>
            </a:r>
            <a:r>
              <a:rPr lang="en-US" sz="2400" dirty="0" smtClean="0"/>
              <a:t>(that is, thinking about your </a:t>
            </a:r>
            <a:r>
              <a:rPr lang="en-US" sz="2400" dirty="0"/>
              <a:t>own </a:t>
            </a:r>
            <a:r>
              <a:rPr lang="en-US" sz="2400" dirty="0" smtClean="0"/>
              <a:t>thinking), </a:t>
            </a:r>
          </a:p>
          <a:p>
            <a:pPr lvl="1"/>
            <a:r>
              <a:rPr lang="en-US" sz="2400" b="1" dirty="0" smtClean="0"/>
              <a:t>strategic action </a:t>
            </a:r>
            <a:r>
              <a:rPr lang="en-US" sz="2400" dirty="0" smtClean="0"/>
              <a:t>(that is, planning, monitoring, and evaluating your own learning activities as well as </a:t>
            </a:r>
            <a:r>
              <a:rPr lang="en-US" sz="2400" dirty="0" smtClean="0"/>
              <a:t>assessing </a:t>
            </a:r>
            <a:r>
              <a:rPr lang="en-US" sz="2400" dirty="0" smtClean="0"/>
              <a:t>your personal progress against a standard), </a:t>
            </a:r>
          </a:p>
          <a:p>
            <a:pPr lvl="1"/>
            <a:r>
              <a:rPr lang="en-US" sz="2400" b="1" dirty="0" smtClean="0"/>
              <a:t>motivation to learn</a:t>
            </a:r>
          </a:p>
        </p:txBody>
      </p:sp>
    </p:spTree>
    <p:extLst>
      <p:ext uri="{BB962C8B-B14F-4D97-AF65-F5344CB8AC3E}">
        <p14:creationId xmlns:p14="http://schemas.microsoft.com/office/powerpoint/2010/main" val="29428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Self-regulated learning 2(2)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Self-regulated learners </a:t>
            </a:r>
            <a:r>
              <a:rPr lang="en-US" sz="2400" dirty="0" smtClean="0"/>
              <a:t>- have </a:t>
            </a:r>
            <a:r>
              <a:rPr lang="en-US" sz="2400" dirty="0" smtClean="0"/>
              <a:t>knowledge </a:t>
            </a:r>
            <a:r>
              <a:rPr lang="en-US" sz="2400" dirty="0"/>
              <a:t>of their academic </a:t>
            </a:r>
            <a:r>
              <a:rPr lang="en-US" sz="2400" b="1" dirty="0"/>
              <a:t>strengths and weaknesses</a:t>
            </a:r>
          </a:p>
          <a:p>
            <a:r>
              <a:rPr lang="en-US" sz="2400" dirty="0"/>
              <a:t>Self-regulated learners </a:t>
            </a:r>
            <a:r>
              <a:rPr lang="en-US" sz="2400" dirty="0" smtClean="0"/>
              <a:t>- have </a:t>
            </a:r>
            <a:r>
              <a:rPr lang="en-US" sz="2400" dirty="0"/>
              <a:t>a </a:t>
            </a:r>
            <a:r>
              <a:rPr lang="en-US" sz="2400" b="1" dirty="0"/>
              <a:t>repertoire of strategies </a:t>
            </a:r>
            <a:r>
              <a:rPr lang="en-US" sz="2400" dirty="0"/>
              <a:t>they appropriately apply to tackle the day-to-day challenges of academic </a:t>
            </a:r>
            <a:r>
              <a:rPr lang="en-US" sz="2400" dirty="0" smtClean="0"/>
              <a:t>tasks</a:t>
            </a:r>
            <a:endParaRPr lang="en-US" sz="2400" dirty="0"/>
          </a:p>
          <a:p>
            <a:r>
              <a:rPr lang="en-US" sz="2400" dirty="0"/>
              <a:t>Self-regulated learners </a:t>
            </a:r>
            <a:r>
              <a:rPr lang="en-US" sz="2400" dirty="0" smtClean="0"/>
              <a:t>- believe </a:t>
            </a:r>
            <a:r>
              <a:rPr lang="en-US" sz="2400" dirty="0"/>
              <a:t>that </a:t>
            </a:r>
            <a:r>
              <a:rPr lang="en-US" sz="2400" b="1" dirty="0"/>
              <a:t>successes or failures are attributes to factors </a:t>
            </a:r>
            <a:r>
              <a:rPr lang="en-US" sz="2400" b="1" dirty="0" smtClean="0"/>
              <a:t>within </a:t>
            </a:r>
            <a:r>
              <a:rPr lang="en-US" sz="2400" b="1" dirty="0"/>
              <a:t>their </a:t>
            </a:r>
            <a:r>
              <a:rPr lang="en-US" sz="2400" b="1" dirty="0" smtClean="0"/>
              <a:t>control</a:t>
            </a:r>
            <a:r>
              <a:rPr lang="en-US" sz="2400" dirty="0" smtClean="0"/>
              <a:t>, for example, effort they spend </a:t>
            </a:r>
            <a:r>
              <a:rPr lang="en-US" sz="2400" dirty="0"/>
              <a:t>on a task, effective use of </a:t>
            </a:r>
            <a:r>
              <a:rPr lang="en-US" sz="2400" dirty="0" smtClean="0"/>
              <a:t>strategies, </a:t>
            </a:r>
            <a:r>
              <a:rPr lang="en-US" sz="2400" dirty="0" smtClean="0"/>
              <a:t>etc. </a:t>
            </a:r>
            <a:r>
              <a:rPr lang="en-US" sz="2400" dirty="0"/>
              <a:t>That is, they believe they can be successful by acting in a certain </a:t>
            </a:r>
            <a:r>
              <a:rPr lang="en-US" sz="2400" dirty="0" smtClean="0"/>
              <a:t>way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078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4000" dirty="0"/>
              <a:t>Feedback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Feedback and feedback techniques are very useful for supporting constructive and s</a:t>
            </a:r>
            <a:r>
              <a:rPr lang="sv-SE" sz="2400" dirty="0"/>
              <a:t>elf-regulated learning </a:t>
            </a:r>
            <a:endParaRPr lang="en-US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11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5753</TotalTime>
  <Words>2878</Words>
  <Application>Microsoft Office PowerPoint</Application>
  <PresentationFormat>On-screen Show (4:3)</PresentationFormat>
  <Paragraphs>284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Calibri</vt:lpstr>
      <vt:lpstr>Office Theme</vt:lpstr>
      <vt:lpstr>Lecture 4: Organizational Learning and Learning Organization</vt:lpstr>
      <vt:lpstr>PowerPoint Presentation</vt:lpstr>
      <vt:lpstr>Two major views of individual learning</vt:lpstr>
      <vt:lpstr>Two major views on individual learning:  The transmission model</vt:lpstr>
      <vt:lpstr>Two major views on individual learning:  Constructive learning 1(2)</vt:lpstr>
      <vt:lpstr>Two major views on individual learning:  Constructive learning 2(2)</vt:lpstr>
      <vt:lpstr>Self-regulated learning 1(2)</vt:lpstr>
      <vt:lpstr>Self-regulated learning 2(2)</vt:lpstr>
      <vt:lpstr>Feedback </vt:lpstr>
      <vt:lpstr>Situated learning</vt:lpstr>
      <vt:lpstr>Experimental learning</vt:lpstr>
      <vt:lpstr>Experimental Learning Model 1(4)</vt:lpstr>
      <vt:lpstr>Experimental Learning Model 2(4)</vt:lpstr>
      <vt:lpstr>Experimental Learning Model 3(4)</vt:lpstr>
      <vt:lpstr>Experimental Learning Model 4(4)</vt:lpstr>
      <vt:lpstr>Sensemaking</vt:lpstr>
      <vt:lpstr> Situational awareness </vt:lpstr>
      <vt:lpstr>PowerPoint Presentation</vt:lpstr>
      <vt:lpstr>Team learning</vt:lpstr>
      <vt:lpstr>Dialog</vt:lpstr>
      <vt:lpstr>Discussion</vt:lpstr>
      <vt:lpstr>Sensemaking again </vt:lpstr>
      <vt:lpstr>Three characteristic of effective team learning</vt:lpstr>
      <vt:lpstr>Argote</vt:lpstr>
      <vt:lpstr>PowerPoint Presentation</vt:lpstr>
      <vt:lpstr>Organizational learning</vt:lpstr>
      <vt:lpstr>Organizational learning</vt:lpstr>
      <vt:lpstr>Organizational learning</vt:lpstr>
      <vt:lpstr>Organizational learning</vt:lpstr>
      <vt:lpstr>Organizational learning</vt:lpstr>
      <vt:lpstr>Organizational learning</vt:lpstr>
      <vt:lpstr>Organizational learning models</vt:lpstr>
      <vt:lpstr>SECI model</vt:lpstr>
      <vt:lpstr>Single loop learning</vt:lpstr>
      <vt:lpstr>Double loop learning</vt:lpstr>
      <vt:lpstr>Single and double loop learning</vt:lpstr>
      <vt:lpstr>Single and double loop learning </vt:lpstr>
      <vt:lpstr>Single loop learning </vt:lpstr>
      <vt:lpstr>Double loop learning </vt:lpstr>
      <vt:lpstr>Single and double loop learning </vt:lpstr>
      <vt:lpstr>How to measure organizational learning</vt:lpstr>
      <vt:lpstr>The learning organization</vt:lpstr>
      <vt:lpstr>Peter Senge</vt:lpstr>
      <vt:lpstr>The Fifth Discipline</vt:lpstr>
      <vt:lpstr>The Fifth Discipline</vt:lpstr>
      <vt:lpstr>The Fifth Discipline</vt:lpstr>
      <vt:lpstr>The Fifth Discipline</vt:lpstr>
      <vt:lpstr>The Fifth Discipline</vt:lpstr>
      <vt:lpstr>Critics againts the concept of the learning organisation</vt:lpstr>
      <vt:lpstr>The adaptive or agile organisation</vt:lpstr>
      <vt:lpstr>Case: Patriotta: ”Knowledge-in-the-Making: The Construction of the Fiat’s Melfi Factory”</vt:lpstr>
      <vt:lpstr>Case: Patriotta: ”Knowledge-in-the-Making: The Construction of the Fiat’s Melfi Factory”</vt:lpstr>
      <vt:lpstr>Case: Parise&amp;Prusak: ”Partnership for Knowledge Creation”</vt:lpstr>
      <vt:lpstr>Case: Parise&amp;Prusak: ”Partnership for Knowledge Creation”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islabb</dc:creator>
  <cp:lastModifiedBy>Erik</cp:lastModifiedBy>
  <cp:revision>172</cp:revision>
  <dcterms:created xsi:type="dcterms:W3CDTF">2014-02-07T20:46:45Z</dcterms:created>
  <dcterms:modified xsi:type="dcterms:W3CDTF">2016-10-16T20:03:33Z</dcterms:modified>
</cp:coreProperties>
</file>