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01" r:id="rId3"/>
    <p:sldId id="419" r:id="rId4"/>
    <p:sldId id="421" r:id="rId5"/>
    <p:sldId id="423" r:id="rId6"/>
    <p:sldId id="402" r:id="rId7"/>
    <p:sldId id="403" r:id="rId8"/>
    <p:sldId id="424" r:id="rId9"/>
    <p:sldId id="404" r:id="rId10"/>
    <p:sldId id="425" r:id="rId11"/>
    <p:sldId id="405" r:id="rId12"/>
    <p:sldId id="406" r:id="rId13"/>
    <p:sldId id="418" r:id="rId14"/>
    <p:sldId id="426" r:id="rId15"/>
    <p:sldId id="428" r:id="rId16"/>
    <p:sldId id="427" r:id="rId1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2016-10-16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extLst>
      <p:ext uri="{BB962C8B-B14F-4D97-AF65-F5344CB8AC3E}">
        <p14:creationId xmlns:p14="http://schemas.microsoft.com/office/powerpoint/2010/main" val="394925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2016-10-16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2016-10-16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782744" cy="1470025"/>
          </a:xfrm>
        </p:spPr>
        <p:txBody>
          <a:bodyPr>
            <a:normAutofit/>
          </a:bodyPr>
          <a:lstStyle/>
          <a:p>
            <a:r>
              <a:rPr lang="sv-SE" sz="3600" dirty="0" smtClean="0"/>
              <a:t>Lecture 5</a:t>
            </a:r>
            <a:r>
              <a:rPr lang="sv-SE" sz="3600" dirty="0" smtClean="0"/>
              <a:t>: </a:t>
            </a:r>
            <a:br>
              <a:rPr lang="sv-SE" sz="3600" dirty="0" smtClean="0"/>
            </a:br>
            <a:r>
              <a:rPr lang="sv-SE" sz="3600" dirty="0" smtClean="0"/>
              <a:t>Creativity</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Brainstorming</a:t>
            </a:r>
            <a:endParaRPr lang="sv-SE" dirty="0"/>
          </a:p>
        </p:txBody>
      </p:sp>
      <p:sp>
        <p:nvSpPr>
          <p:cNvPr id="3" name="Content Placeholder 2"/>
          <p:cNvSpPr>
            <a:spLocks noGrp="1"/>
          </p:cNvSpPr>
          <p:nvPr>
            <p:ph idx="1"/>
          </p:nvPr>
        </p:nvSpPr>
        <p:spPr>
          <a:xfrm>
            <a:off x="457200" y="1600200"/>
            <a:ext cx="8229600" cy="4637111"/>
          </a:xfrm>
        </p:spPr>
        <p:txBody>
          <a:bodyPr>
            <a:normAutofit/>
          </a:bodyPr>
          <a:lstStyle/>
          <a:p>
            <a:r>
              <a:rPr lang="en-GB" sz="2600" dirty="0" smtClean="0"/>
              <a:t>Research </a:t>
            </a:r>
            <a:r>
              <a:rPr lang="en-GB" sz="2600" dirty="0"/>
              <a:t>has shown that brainstorming can be made more effective by preparing and training group members before a brainstorming session, and making use of a trained moderator during the session (</a:t>
            </a:r>
            <a:r>
              <a:rPr lang="en-GB" sz="2600" dirty="0" err="1"/>
              <a:t>Isaksen</a:t>
            </a:r>
            <a:r>
              <a:rPr lang="en-GB" sz="2600" dirty="0"/>
              <a:t> 1998)</a:t>
            </a:r>
            <a:r>
              <a:rPr lang="en-US" sz="2600" dirty="0"/>
              <a:t>. </a:t>
            </a:r>
            <a:endParaRPr lang="sv-SE" sz="2600" dirty="0"/>
          </a:p>
          <a:p>
            <a:endParaRPr lang="sv-SE" dirty="0"/>
          </a:p>
        </p:txBody>
      </p:sp>
    </p:spTree>
    <p:extLst>
      <p:ext uri="{BB962C8B-B14F-4D97-AF65-F5344CB8AC3E}">
        <p14:creationId xmlns:p14="http://schemas.microsoft.com/office/powerpoint/2010/main" val="704428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Brainstorming</a:t>
            </a:r>
            <a:endParaRPr lang="sv-SE" dirty="0"/>
          </a:p>
        </p:txBody>
      </p:sp>
      <p:sp>
        <p:nvSpPr>
          <p:cNvPr id="3" name="Content Placeholder 2"/>
          <p:cNvSpPr>
            <a:spLocks noGrp="1"/>
          </p:cNvSpPr>
          <p:nvPr>
            <p:ph idx="1"/>
          </p:nvPr>
        </p:nvSpPr>
        <p:spPr>
          <a:xfrm>
            <a:off x="457200" y="1600201"/>
            <a:ext cx="8229600" cy="2908920"/>
          </a:xfrm>
        </p:spPr>
        <p:txBody>
          <a:bodyPr>
            <a:noAutofit/>
          </a:bodyPr>
          <a:lstStyle/>
          <a:p>
            <a:r>
              <a:rPr lang="en-GB" sz="2400" dirty="0"/>
              <a:t>It has often been assumed that groups generate more and more novel ideas than individuals working by themselves. </a:t>
            </a:r>
            <a:endParaRPr lang="en-GB" sz="2400" dirty="0" smtClean="0"/>
          </a:p>
          <a:p>
            <a:r>
              <a:rPr lang="en-GB" sz="2400" dirty="0" smtClean="0"/>
              <a:t>However</a:t>
            </a:r>
            <a:r>
              <a:rPr lang="en-GB" sz="2400" dirty="0"/>
              <a:t>, research does not support this assumption, and a combination of individual and group work can be preferable (</a:t>
            </a:r>
            <a:r>
              <a:rPr lang="en-GB" sz="2400" dirty="0" err="1"/>
              <a:t>Isaksen</a:t>
            </a:r>
            <a:r>
              <a:rPr lang="en-GB" sz="2400" dirty="0"/>
              <a:t> 1998, Diehl and </a:t>
            </a:r>
            <a:r>
              <a:rPr lang="en-GB" sz="2400" dirty="0" err="1"/>
              <a:t>Stroebe</a:t>
            </a:r>
            <a:r>
              <a:rPr lang="en-GB" sz="2400" dirty="0"/>
              <a:t> 1987). </a:t>
            </a:r>
            <a:endParaRPr lang="en-GB" sz="2400" dirty="0" smtClean="0"/>
          </a:p>
          <a:p>
            <a:r>
              <a:rPr lang="en-GB" sz="2400" dirty="0" smtClean="0"/>
              <a:t>Before </a:t>
            </a:r>
            <a:r>
              <a:rPr lang="en-GB" sz="2400" dirty="0"/>
              <a:t>a brainstorming session begins, participants should be given the opportunity to generate ideas on their own and suggest these ideas to the group. </a:t>
            </a:r>
            <a:endParaRPr lang="en-GB" sz="2400" dirty="0" smtClean="0"/>
          </a:p>
          <a:p>
            <a:r>
              <a:rPr lang="en-GB" sz="2400" dirty="0" smtClean="0"/>
              <a:t>Moreover</a:t>
            </a:r>
            <a:r>
              <a:rPr lang="en-GB" sz="2400" dirty="0"/>
              <a:t>, Simonton (2003) reports, interestingly, that people are not very good at recognising their best ideas</a:t>
            </a:r>
            <a:endParaRPr lang="sv-SE" sz="2400" dirty="0"/>
          </a:p>
        </p:txBody>
      </p:sp>
    </p:spTree>
    <p:extLst>
      <p:ext uri="{BB962C8B-B14F-4D97-AF65-F5344CB8AC3E}">
        <p14:creationId xmlns:p14="http://schemas.microsoft.com/office/powerpoint/2010/main" val="2680528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6-3-5 </a:t>
            </a:r>
            <a:r>
              <a:rPr lang="en-US" dirty="0" err="1"/>
              <a:t>brainwriting</a:t>
            </a:r>
            <a:endParaRPr lang="sv-SE" dirty="0"/>
          </a:p>
        </p:txBody>
      </p:sp>
      <p:sp>
        <p:nvSpPr>
          <p:cNvPr id="3" name="Content Placeholder 2"/>
          <p:cNvSpPr>
            <a:spLocks noGrp="1"/>
          </p:cNvSpPr>
          <p:nvPr>
            <p:ph idx="1"/>
          </p:nvPr>
        </p:nvSpPr>
        <p:spPr>
          <a:xfrm>
            <a:off x="457200" y="1600200"/>
            <a:ext cx="8229600" cy="3196952"/>
          </a:xfrm>
        </p:spPr>
        <p:txBody>
          <a:bodyPr>
            <a:normAutofit fontScale="77500" lnSpcReduction="20000"/>
          </a:bodyPr>
          <a:lstStyle/>
          <a:p>
            <a:r>
              <a:rPr lang="en-US" sz="3100" dirty="0"/>
              <a:t>A method, similar to brainstorming</a:t>
            </a:r>
            <a:r>
              <a:rPr lang="en-US" sz="3100" dirty="0" smtClean="0"/>
              <a:t>, but </a:t>
            </a:r>
            <a:r>
              <a:rPr lang="en-US" sz="3100" dirty="0"/>
              <a:t>that </a:t>
            </a:r>
            <a:r>
              <a:rPr lang="en-US" sz="3100" dirty="0" smtClean="0"/>
              <a:t>emphasizes </a:t>
            </a:r>
            <a:r>
              <a:rPr lang="en-US" sz="3100" dirty="0"/>
              <a:t>creativity among individuals is </a:t>
            </a:r>
            <a:r>
              <a:rPr lang="en-US" sz="3100" dirty="0" smtClean="0"/>
              <a:t>the method </a:t>
            </a:r>
            <a:r>
              <a:rPr lang="en-US" sz="3100" dirty="0"/>
              <a:t>6-3-5 </a:t>
            </a:r>
            <a:r>
              <a:rPr lang="en-US" sz="3100" dirty="0" err="1"/>
              <a:t>brainwriting</a:t>
            </a:r>
            <a:r>
              <a:rPr lang="en-US" sz="3100" dirty="0"/>
              <a:t> (</a:t>
            </a:r>
            <a:r>
              <a:rPr lang="en-US" sz="3100" dirty="0" err="1"/>
              <a:t>Heslin</a:t>
            </a:r>
            <a:r>
              <a:rPr lang="en-US" sz="3100" dirty="0"/>
              <a:t> 2009). </a:t>
            </a:r>
            <a:endParaRPr lang="en-US" sz="3100" dirty="0" smtClean="0"/>
          </a:p>
          <a:p>
            <a:r>
              <a:rPr lang="en-US" sz="3100" dirty="0" smtClean="0"/>
              <a:t>The </a:t>
            </a:r>
            <a:r>
              <a:rPr lang="en-US" sz="3100" dirty="0"/>
              <a:t>method involves 6 participants who each writes down 3 ideas in 5 minutes. Each participant’s ideas are then passed on to another participant who uses the ideas as inspiration to create further ideas. The method is carried out in 6 rounds during 30 minutes</a:t>
            </a:r>
            <a:r>
              <a:rPr lang="en-US" sz="3100" dirty="0" smtClean="0"/>
              <a:t>. </a:t>
            </a:r>
            <a:endParaRPr lang="en-US" sz="3100" dirty="0" smtClean="0"/>
          </a:p>
          <a:p>
            <a:r>
              <a:rPr lang="en-US" sz="3100" dirty="0" smtClean="0"/>
              <a:t>In </a:t>
            </a:r>
            <a:r>
              <a:rPr lang="en-US" sz="3100" dirty="0" smtClean="0"/>
              <a:t>this way the participants inspired each other without loosing individual creativity (because of group thinking)</a:t>
            </a:r>
            <a:endParaRPr lang="sv-SE" sz="3100" dirty="0"/>
          </a:p>
          <a:p>
            <a:endParaRPr lang="sv-SE" dirty="0"/>
          </a:p>
        </p:txBody>
      </p:sp>
    </p:spTree>
    <p:extLst>
      <p:ext uri="{BB962C8B-B14F-4D97-AF65-F5344CB8AC3E}">
        <p14:creationId xmlns:p14="http://schemas.microsoft.com/office/powerpoint/2010/main" val="493075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Participative </a:t>
            </a:r>
            <a:r>
              <a:rPr lang="en-GB" dirty="0"/>
              <a:t>modelling</a:t>
            </a:r>
            <a:endParaRPr lang="sv-SE" dirty="0"/>
          </a:p>
        </p:txBody>
      </p:sp>
      <p:sp>
        <p:nvSpPr>
          <p:cNvPr id="3" name="Content Placeholder 2"/>
          <p:cNvSpPr>
            <a:spLocks noGrp="1"/>
          </p:cNvSpPr>
          <p:nvPr>
            <p:ph idx="1"/>
          </p:nvPr>
        </p:nvSpPr>
        <p:spPr/>
        <p:txBody>
          <a:bodyPr>
            <a:normAutofit/>
          </a:bodyPr>
          <a:lstStyle/>
          <a:p>
            <a:r>
              <a:rPr lang="en-GB" sz="2200" dirty="0"/>
              <a:t>In the area of IT and information systems, a commonly used instrument for the generation of ideas is </a:t>
            </a:r>
            <a:r>
              <a:rPr lang="en-GB" sz="2200" i="1" dirty="0"/>
              <a:t>participative modelling </a:t>
            </a:r>
            <a:r>
              <a:rPr lang="en-GB" sz="2200" dirty="0"/>
              <a:t>(</a:t>
            </a:r>
            <a:r>
              <a:rPr lang="en-GB" sz="2200" dirty="0" err="1"/>
              <a:t>Stirna</a:t>
            </a:r>
            <a:r>
              <a:rPr lang="en-GB" sz="2200" dirty="0"/>
              <a:t> et al. 2007). </a:t>
            </a:r>
            <a:endParaRPr lang="en-GB" sz="2200" dirty="0" smtClean="0"/>
          </a:p>
          <a:p>
            <a:r>
              <a:rPr lang="en-GB" sz="2200" dirty="0" smtClean="0"/>
              <a:t>To </a:t>
            </a:r>
            <a:r>
              <a:rPr lang="en-GB" sz="2200" dirty="0"/>
              <a:t>some extent, participative modelling resembles brainstorming, but uses specific techniques for expressing ideas, such as goal, process, and conceptual models. It also makes use of certain tools for the visualisation and development of cooperative models, e.g. whiteboards, plastic sheets, and post-its. </a:t>
            </a:r>
            <a:endParaRPr lang="sv-SE" sz="2200" dirty="0"/>
          </a:p>
          <a:p>
            <a:endParaRPr lang="sv-SE" dirty="0"/>
          </a:p>
        </p:txBody>
      </p:sp>
    </p:spTree>
    <p:extLst>
      <p:ext uri="{BB962C8B-B14F-4D97-AF65-F5344CB8AC3E}">
        <p14:creationId xmlns:p14="http://schemas.microsoft.com/office/powerpoint/2010/main" val="2468223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686800" cy="1143000"/>
          </a:xfrm>
        </p:spPr>
        <p:txBody>
          <a:bodyPr>
            <a:noAutofit/>
          </a:bodyPr>
          <a:lstStyle/>
          <a:p>
            <a:pPr algn="ctr"/>
            <a:r>
              <a:rPr lang="sv-SE" b="0" dirty="0">
                <a:latin typeface="+mn-lt"/>
              </a:rPr>
              <a:t>Leonard&amp;Swap: </a:t>
            </a:r>
            <a:r>
              <a:rPr lang="sv-SE" b="0" dirty="0" smtClean="0">
                <a:latin typeface="+mn-lt"/>
              </a:rPr>
              <a:t>”</a:t>
            </a:r>
            <a:r>
              <a:rPr lang="en-US" b="0" dirty="0" smtClean="0">
                <a:latin typeface="+mn-lt"/>
              </a:rPr>
              <a:t>When </a:t>
            </a:r>
            <a:r>
              <a:rPr lang="en-US" b="0" dirty="0">
                <a:latin typeface="+mn-lt"/>
              </a:rPr>
              <a:t>sparks fly: Harnessing the power of group creativity</a:t>
            </a:r>
            <a:r>
              <a:rPr lang="sv-SE" b="0" dirty="0">
                <a:latin typeface="+mn-lt"/>
              </a:rPr>
              <a:t>” </a:t>
            </a:r>
            <a:r>
              <a:rPr lang="sv-SE" b="0" dirty="0" smtClean="0">
                <a:latin typeface="+mn-lt"/>
              </a:rPr>
              <a:t>1(3)</a:t>
            </a:r>
            <a:endParaRPr lang="sv-SE" b="0" dirty="0">
              <a:latin typeface="+mn-lt"/>
            </a:endParaRPr>
          </a:p>
        </p:txBody>
      </p:sp>
      <p:sp>
        <p:nvSpPr>
          <p:cNvPr id="3" name="Text Placeholder 2"/>
          <p:cNvSpPr>
            <a:spLocks noGrp="1"/>
          </p:cNvSpPr>
          <p:nvPr>
            <p:ph type="body" idx="1"/>
          </p:nvPr>
        </p:nvSpPr>
        <p:spPr/>
        <p:txBody>
          <a:bodyPr>
            <a:normAutofit/>
          </a:bodyPr>
          <a:lstStyle/>
          <a:p>
            <a:r>
              <a:rPr lang="sv-SE" sz="2400" dirty="0" smtClean="0"/>
              <a:t>The authors </a:t>
            </a:r>
            <a:r>
              <a:rPr lang="sv-SE" sz="2400" dirty="0" smtClean="0"/>
              <a:t>present </a:t>
            </a:r>
            <a:r>
              <a:rPr lang="sv-SE" sz="2400" dirty="0" smtClean="0"/>
              <a:t>approaches for generating and elaborate many creative </a:t>
            </a:r>
            <a:r>
              <a:rPr lang="sv-SE" sz="2400" dirty="0" smtClean="0"/>
              <a:t>options. </a:t>
            </a:r>
          </a:p>
          <a:p>
            <a:r>
              <a:rPr lang="sv-SE" sz="2400" dirty="0" smtClean="0"/>
              <a:t>Thereby</a:t>
            </a:r>
            <a:r>
              <a:rPr lang="sv-SE" sz="2400" dirty="0" smtClean="0"/>
              <a:t>, several options with high quality can be </a:t>
            </a:r>
            <a:r>
              <a:rPr lang="sv-SE" sz="2400" dirty="0" smtClean="0"/>
              <a:t>created</a:t>
            </a:r>
          </a:p>
          <a:p>
            <a:r>
              <a:rPr lang="sv-SE" sz="2400" dirty="0" smtClean="0"/>
              <a:t>If premature concensus is createed too early, only few </a:t>
            </a:r>
            <a:r>
              <a:rPr lang="sv-SE" sz="2400" dirty="0"/>
              <a:t>alternative is generated.</a:t>
            </a:r>
          </a:p>
          <a:p>
            <a:r>
              <a:rPr lang="sv-SE" sz="2400" dirty="0" smtClean="0"/>
              <a:t>Therefore, convergent </a:t>
            </a:r>
            <a:r>
              <a:rPr lang="sv-SE" sz="2400" dirty="0" smtClean="0"/>
              <a:t>and divergent thinking must be in balance</a:t>
            </a:r>
          </a:p>
          <a:p>
            <a:pPr marL="457200" lvl="1" indent="0">
              <a:buNone/>
            </a:pPr>
            <a:endParaRPr lang="sv-SE" sz="2400" dirty="0" smtClean="0"/>
          </a:p>
          <a:p>
            <a:pPr marL="57150" indent="0">
              <a:buNone/>
            </a:pPr>
            <a:r>
              <a:rPr lang="sv-SE" sz="1800" dirty="0"/>
              <a:t>[</a:t>
            </a:r>
            <a:r>
              <a:rPr lang="en-US" sz="1800" dirty="0"/>
              <a:t>Leonard-Barton</a:t>
            </a:r>
            <a:r>
              <a:rPr lang="en-US" sz="1800" dirty="0"/>
              <a:t>, Dorothy, and Walter C. Swap. When sparks fly: Harnessing the power of group creativity. Harvard Business School Press, 2005</a:t>
            </a:r>
            <a:r>
              <a:rPr lang="en-US" sz="1800" dirty="0"/>
              <a:t>.]</a:t>
            </a:r>
            <a:endParaRPr lang="sv-SE" sz="1800" dirty="0"/>
          </a:p>
          <a:p>
            <a:pPr lvl="1"/>
            <a:endParaRPr lang="sv-SE" dirty="0" smtClean="0"/>
          </a:p>
          <a:p>
            <a:pPr lvl="1"/>
            <a:endParaRPr lang="sv-SE" dirty="0" smtClean="0"/>
          </a:p>
          <a:p>
            <a:endParaRPr lang="sv-SE" dirty="0" smtClean="0"/>
          </a:p>
          <a:p>
            <a:endParaRPr lang="sv-SE" dirty="0"/>
          </a:p>
        </p:txBody>
      </p:sp>
    </p:spTree>
    <p:extLst>
      <p:ext uri="{BB962C8B-B14F-4D97-AF65-F5344CB8AC3E}">
        <p14:creationId xmlns:p14="http://schemas.microsoft.com/office/powerpoint/2010/main" val="1774221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686800" cy="1143000"/>
          </a:xfrm>
        </p:spPr>
        <p:txBody>
          <a:bodyPr>
            <a:noAutofit/>
          </a:bodyPr>
          <a:lstStyle/>
          <a:p>
            <a:pPr algn="ctr"/>
            <a:r>
              <a:rPr lang="sv-SE" b="0" dirty="0">
                <a:latin typeface="+mn-lt"/>
              </a:rPr>
              <a:t>Leonard&amp;Swap: </a:t>
            </a:r>
            <a:r>
              <a:rPr lang="sv-SE" b="0" dirty="0" smtClean="0">
                <a:latin typeface="+mn-lt"/>
              </a:rPr>
              <a:t>”</a:t>
            </a:r>
            <a:r>
              <a:rPr lang="en-US" b="0" dirty="0" smtClean="0">
                <a:latin typeface="+mn-lt"/>
              </a:rPr>
              <a:t>When </a:t>
            </a:r>
            <a:r>
              <a:rPr lang="en-US" b="0" dirty="0">
                <a:latin typeface="+mn-lt"/>
              </a:rPr>
              <a:t>sparks fly: Harnessing the power of group creativity</a:t>
            </a:r>
            <a:r>
              <a:rPr lang="sv-SE" b="0" dirty="0">
                <a:latin typeface="+mn-lt"/>
              </a:rPr>
              <a:t>” 2</a:t>
            </a:r>
            <a:r>
              <a:rPr lang="sv-SE" b="0" dirty="0" smtClean="0">
                <a:latin typeface="+mn-lt"/>
              </a:rPr>
              <a:t>(3)</a:t>
            </a:r>
            <a:endParaRPr lang="sv-SE" b="0" dirty="0">
              <a:latin typeface="+mn-lt"/>
            </a:endParaRPr>
          </a:p>
        </p:txBody>
      </p:sp>
      <p:sp>
        <p:nvSpPr>
          <p:cNvPr id="3" name="Text Placeholder 2"/>
          <p:cNvSpPr>
            <a:spLocks noGrp="1"/>
          </p:cNvSpPr>
          <p:nvPr>
            <p:ph type="body" idx="1"/>
          </p:nvPr>
        </p:nvSpPr>
        <p:spPr/>
        <p:txBody>
          <a:bodyPr>
            <a:normAutofit/>
          </a:bodyPr>
          <a:lstStyle/>
          <a:p>
            <a:r>
              <a:rPr lang="sv-SE" sz="2400" dirty="0" smtClean="0"/>
              <a:t>Factors </a:t>
            </a:r>
            <a:r>
              <a:rPr lang="sv-SE" sz="2400" dirty="0" smtClean="0"/>
              <a:t>that drive towards too early convergence:</a:t>
            </a:r>
          </a:p>
          <a:p>
            <a:pPr lvl="1"/>
            <a:r>
              <a:rPr lang="sv-SE" sz="2400" dirty="0" smtClean="0"/>
              <a:t>time pressure</a:t>
            </a:r>
          </a:p>
          <a:p>
            <a:pPr lvl="1"/>
            <a:r>
              <a:rPr lang="sv-SE" sz="2400" dirty="0" smtClean="0"/>
              <a:t>directive leadship (compare an open and closed leadership)</a:t>
            </a:r>
          </a:p>
          <a:p>
            <a:pPr lvl="1"/>
            <a:r>
              <a:rPr lang="sv-SE" sz="2400" dirty="0" smtClean="0"/>
              <a:t>isolation from </a:t>
            </a:r>
            <a:r>
              <a:rPr lang="sv-SE" sz="2400" dirty="0" err="1" smtClean="0"/>
              <a:t>outside</a:t>
            </a:r>
            <a:r>
              <a:rPr lang="sv-SE" sz="2400" dirty="0" smtClean="0"/>
              <a:t> opinions</a:t>
            </a:r>
          </a:p>
          <a:p>
            <a:pPr lvl="1"/>
            <a:r>
              <a:rPr lang="sv-SE" sz="2400" dirty="0" smtClean="0"/>
              <a:t>group </a:t>
            </a:r>
            <a:r>
              <a:rPr lang="sv-SE" sz="2400" dirty="0" err="1" smtClean="0"/>
              <a:t>cohesiveness/group</a:t>
            </a:r>
            <a:r>
              <a:rPr lang="sv-SE" sz="2400" dirty="0" smtClean="0"/>
              <a:t> </a:t>
            </a:r>
            <a:r>
              <a:rPr lang="sv-SE" sz="2400" dirty="0" err="1" smtClean="0"/>
              <a:t>thinking</a:t>
            </a:r>
            <a:r>
              <a:rPr lang="sv-SE" sz="2400" dirty="0" smtClean="0"/>
              <a:t> </a:t>
            </a:r>
          </a:p>
          <a:p>
            <a:pPr lvl="1"/>
            <a:r>
              <a:rPr lang="sv-SE" sz="2400" dirty="0" smtClean="0"/>
              <a:t>group norms (such as, ”do not interfer with others peoples’ job”, ”try to keep everybody happy”, ”do not contradict the boss”)</a:t>
            </a:r>
          </a:p>
          <a:p>
            <a:endParaRPr lang="sv-SE" sz="1800" dirty="0" smtClean="0"/>
          </a:p>
          <a:p>
            <a:pPr marL="457200" lvl="1" indent="0">
              <a:buNone/>
            </a:pPr>
            <a:r>
              <a:rPr lang="en-US" sz="1800" dirty="0" smtClean="0"/>
              <a:t>[Leonard-Barton</a:t>
            </a:r>
            <a:r>
              <a:rPr lang="en-US" sz="1800" dirty="0"/>
              <a:t>, Dorothy, and Walter C. Swap. </a:t>
            </a:r>
            <a:r>
              <a:rPr lang="en-US" sz="1800" i="1" dirty="0"/>
              <a:t>When sparks fly: Harnessing the power of group creativity</a:t>
            </a:r>
            <a:r>
              <a:rPr lang="en-US" sz="1800" dirty="0"/>
              <a:t>. Harvard Business School Press, 2005</a:t>
            </a:r>
            <a:r>
              <a:rPr lang="en-US" sz="1800" dirty="0" smtClean="0"/>
              <a:t>.]</a:t>
            </a:r>
            <a:endParaRPr lang="sv-SE" sz="1800" dirty="0" smtClean="0"/>
          </a:p>
          <a:p>
            <a:pPr lvl="1"/>
            <a:endParaRPr lang="sv-SE" dirty="0" smtClean="0"/>
          </a:p>
          <a:p>
            <a:pPr lvl="1"/>
            <a:endParaRPr lang="sv-SE" dirty="0" smtClean="0"/>
          </a:p>
          <a:p>
            <a:endParaRPr lang="sv-SE" dirty="0" smtClean="0"/>
          </a:p>
          <a:p>
            <a:endParaRPr lang="sv-SE" dirty="0"/>
          </a:p>
        </p:txBody>
      </p:sp>
    </p:spTree>
    <p:extLst>
      <p:ext uri="{BB962C8B-B14F-4D97-AF65-F5344CB8AC3E}">
        <p14:creationId xmlns:p14="http://schemas.microsoft.com/office/powerpoint/2010/main" val="3560980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686800" cy="1143000"/>
          </a:xfrm>
        </p:spPr>
        <p:txBody>
          <a:bodyPr>
            <a:noAutofit/>
          </a:bodyPr>
          <a:lstStyle/>
          <a:p>
            <a:pPr algn="ctr"/>
            <a:r>
              <a:rPr lang="sv-SE" b="0" dirty="0">
                <a:latin typeface="+mn-lt"/>
              </a:rPr>
              <a:t>Leonard&amp;Swap: </a:t>
            </a:r>
            <a:r>
              <a:rPr lang="sv-SE" b="0" dirty="0" smtClean="0">
                <a:latin typeface="+mn-lt"/>
              </a:rPr>
              <a:t>”</a:t>
            </a:r>
            <a:r>
              <a:rPr lang="en-US" b="0" dirty="0" smtClean="0">
                <a:latin typeface="+mn-lt"/>
              </a:rPr>
              <a:t>When </a:t>
            </a:r>
            <a:r>
              <a:rPr lang="en-US" b="0" dirty="0">
                <a:latin typeface="+mn-lt"/>
              </a:rPr>
              <a:t>sparks fly: Harnessing the power of group creativity</a:t>
            </a:r>
            <a:r>
              <a:rPr lang="sv-SE" b="0" dirty="0">
                <a:latin typeface="+mn-lt"/>
              </a:rPr>
              <a:t>” </a:t>
            </a:r>
            <a:r>
              <a:rPr lang="sv-SE" b="0" dirty="0" smtClean="0">
                <a:latin typeface="+mn-lt"/>
              </a:rPr>
              <a:t>3(3)</a:t>
            </a:r>
            <a:endParaRPr lang="sv-SE" b="0" dirty="0">
              <a:latin typeface="+mn-lt"/>
            </a:endParaRPr>
          </a:p>
        </p:txBody>
      </p:sp>
      <p:sp>
        <p:nvSpPr>
          <p:cNvPr id="3" name="Text Placeholder 2"/>
          <p:cNvSpPr>
            <a:spLocks noGrp="1"/>
          </p:cNvSpPr>
          <p:nvPr>
            <p:ph type="body" idx="1"/>
          </p:nvPr>
        </p:nvSpPr>
        <p:spPr>
          <a:xfrm>
            <a:off x="457200" y="1600200"/>
            <a:ext cx="8229600" cy="4205064"/>
          </a:xfrm>
        </p:spPr>
        <p:txBody>
          <a:bodyPr>
            <a:normAutofit/>
          </a:bodyPr>
          <a:lstStyle/>
          <a:p>
            <a:r>
              <a:rPr lang="sv-SE" sz="2400" dirty="0" smtClean="0"/>
              <a:t>The book emphasises </a:t>
            </a:r>
            <a:r>
              <a:rPr lang="sv-SE" sz="2400" dirty="0" smtClean="0"/>
              <a:t>the importance to support dissenters, that is, </a:t>
            </a:r>
            <a:r>
              <a:rPr lang="en-US" sz="2400" dirty="0" smtClean="0"/>
              <a:t>these who disagrees in matters of opinions and beliefs that the rest of the group have </a:t>
            </a:r>
            <a:endParaRPr lang="en-US" sz="2400" dirty="0" smtClean="0"/>
          </a:p>
          <a:p>
            <a:r>
              <a:rPr lang="en-US" sz="2400" dirty="0" smtClean="0"/>
              <a:t>Therefore, introducing a devils advocate role can be very important</a:t>
            </a:r>
            <a:endParaRPr lang="en-US" sz="2400" dirty="0" smtClean="0"/>
          </a:p>
          <a:p>
            <a:pPr marL="0" indent="0">
              <a:buNone/>
            </a:pPr>
            <a:endParaRPr lang="sv-SE" dirty="0" smtClean="0"/>
          </a:p>
          <a:p>
            <a:endParaRPr lang="sv-SE" dirty="0"/>
          </a:p>
        </p:txBody>
      </p:sp>
      <p:sp>
        <p:nvSpPr>
          <p:cNvPr id="4" name="TextBox 3"/>
          <p:cNvSpPr txBox="1"/>
          <p:nvPr/>
        </p:nvSpPr>
        <p:spPr>
          <a:xfrm>
            <a:off x="750404" y="5917020"/>
            <a:ext cx="7643192" cy="923330"/>
          </a:xfrm>
          <a:prstGeom prst="rect">
            <a:avLst/>
          </a:prstGeom>
          <a:noFill/>
        </p:spPr>
        <p:txBody>
          <a:bodyPr wrap="square" rtlCol="0">
            <a:spAutoFit/>
          </a:bodyPr>
          <a:lstStyle/>
          <a:p>
            <a:r>
              <a:rPr lang="en-US" dirty="0"/>
              <a:t>[Leonard-Barton, Dorothy, and Walter C. Swap. </a:t>
            </a:r>
            <a:r>
              <a:rPr lang="en-US" i="1" dirty="0"/>
              <a:t>When sparks fly: Harnessing the power of group creativity</a:t>
            </a:r>
            <a:r>
              <a:rPr lang="en-US" dirty="0"/>
              <a:t>. Harvard Business School Press, 2005.]</a:t>
            </a:r>
            <a:endParaRPr lang="sv-SE" dirty="0"/>
          </a:p>
          <a:p>
            <a:endParaRPr lang="sv-SE" dirty="0"/>
          </a:p>
        </p:txBody>
      </p:sp>
    </p:spTree>
    <p:extLst>
      <p:ext uri="{BB962C8B-B14F-4D97-AF65-F5344CB8AC3E}">
        <p14:creationId xmlns:p14="http://schemas.microsoft.com/office/powerpoint/2010/main" val="191070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Divergent </a:t>
            </a:r>
            <a:r>
              <a:rPr lang="sv-SE" dirty="0" smtClean="0"/>
              <a:t>thinking</a:t>
            </a:r>
            <a:endParaRPr lang="sv-SE" dirty="0"/>
          </a:p>
        </p:txBody>
      </p:sp>
      <p:sp>
        <p:nvSpPr>
          <p:cNvPr id="3" name="Content Placeholder 2"/>
          <p:cNvSpPr>
            <a:spLocks noGrp="1"/>
          </p:cNvSpPr>
          <p:nvPr>
            <p:ph idx="1"/>
          </p:nvPr>
        </p:nvSpPr>
        <p:spPr>
          <a:xfrm>
            <a:off x="457200" y="1600200"/>
            <a:ext cx="8229600" cy="4349080"/>
          </a:xfrm>
        </p:spPr>
        <p:txBody>
          <a:bodyPr>
            <a:normAutofit/>
          </a:bodyPr>
          <a:lstStyle/>
          <a:p>
            <a:r>
              <a:rPr lang="en-GB" sz="2400" dirty="0"/>
              <a:t>D</a:t>
            </a:r>
            <a:r>
              <a:rPr lang="en-GB" sz="2400" dirty="0" smtClean="0"/>
              <a:t>ivergent </a:t>
            </a:r>
            <a:r>
              <a:rPr lang="en-GB" sz="2400" dirty="0"/>
              <a:t>thinking </a:t>
            </a:r>
            <a:r>
              <a:rPr lang="en-GB" sz="2400" dirty="0" smtClean="0"/>
              <a:t>– is a thinking that involves </a:t>
            </a:r>
            <a:r>
              <a:rPr lang="en-GB" sz="2400" dirty="0"/>
              <a:t>the generation of multiple, alternative ideas or solutions to address a problem. </a:t>
            </a:r>
            <a:endParaRPr lang="en-GB" sz="2400" dirty="0" smtClean="0"/>
          </a:p>
          <a:p>
            <a:r>
              <a:rPr lang="en-GB" sz="2400" dirty="0" smtClean="0"/>
              <a:t>Divergent </a:t>
            </a:r>
            <a:r>
              <a:rPr lang="en-GB" sz="2400" dirty="0"/>
              <a:t>thinking </a:t>
            </a:r>
            <a:r>
              <a:rPr lang="en-GB" sz="2400" dirty="0" smtClean="0"/>
              <a:t>- is </a:t>
            </a:r>
            <a:r>
              <a:rPr lang="en-GB" sz="2400" dirty="0"/>
              <a:t>highly imaginative and </a:t>
            </a:r>
            <a:r>
              <a:rPr lang="en-GB" sz="2400" dirty="0" smtClean="0"/>
              <a:t>innovative</a:t>
            </a:r>
          </a:p>
          <a:p>
            <a:r>
              <a:rPr lang="en-GB" sz="2400" dirty="0" smtClean="0"/>
              <a:t>While </a:t>
            </a:r>
            <a:r>
              <a:rPr lang="en-GB" sz="2400" dirty="0"/>
              <a:t>divergent thinking is essential for successful design and development, it needs to be complemented with convergent </a:t>
            </a:r>
            <a:r>
              <a:rPr lang="en-GB" sz="2400" dirty="0" smtClean="0"/>
              <a:t>thinking</a:t>
            </a:r>
            <a:endParaRPr lang="en-GB" sz="2400" dirty="0" smtClean="0"/>
          </a:p>
        </p:txBody>
      </p:sp>
    </p:spTree>
    <p:extLst>
      <p:ext uri="{BB962C8B-B14F-4D97-AF65-F5344CB8AC3E}">
        <p14:creationId xmlns:p14="http://schemas.microsoft.com/office/powerpoint/2010/main" val="1085590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a:t>
            </a:r>
            <a:r>
              <a:rPr lang="sv-SE" dirty="0" smtClean="0"/>
              <a:t>onvergent </a:t>
            </a:r>
            <a:r>
              <a:rPr lang="sv-SE" dirty="0" smtClean="0"/>
              <a:t>thinking</a:t>
            </a:r>
            <a:endParaRPr lang="sv-SE" dirty="0"/>
          </a:p>
        </p:txBody>
      </p:sp>
      <p:sp>
        <p:nvSpPr>
          <p:cNvPr id="3" name="Content Placeholder 2"/>
          <p:cNvSpPr>
            <a:spLocks noGrp="1"/>
          </p:cNvSpPr>
          <p:nvPr>
            <p:ph idx="1"/>
          </p:nvPr>
        </p:nvSpPr>
        <p:spPr>
          <a:xfrm>
            <a:off x="457200" y="1600200"/>
            <a:ext cx="8229600" cy="4349080"/>
          </a:xfrm>
        </p:spPr>
        <p:txBody>
          <a:bodyPr>
            <a:normAutofit/>
          </a:bodyPr>
          <a:lstStyle/>
          <a:p>
            <a:r>
              <a:rPr lang="en-GB" sz="2400" dirty="0"/>
              <a:t>Convergent thinking – is a thinking that evaluates alternative ideas and solutions </a:t>
            </a:r>
            <a:r>
              <a:rPr lang="en-GB" sz="2400" dirty="0"/>
              <a:t>that have been </a:t>
            </a:r>
            <a:r>
              <a:rPr lang="en-GB" sz="2400" dirty="0"/>
              <a:t>generated – and select among them</a:t>
            </a:r>
          </a:p>
          <a:p>
            <a:r>
              <a:rPr lang="en-GB" sz="2400" dirty="0"/>
              <a:t>Convergent thinking – </a:t>
            </a:r>
            <a:r>
              <a:rPr lang="en-GB" sz="2400" dirty="0"/>
              <a:t>is a more </a:t>
            </a:r>
            <a:r>
              <a:rPr lang="en-GB" sz="2400" dirty="0"/>
              <a:t>rational and </a:t>
            </a:r>
            <a:r>
              <a:rPr lang="en-GB" sz="2400" dirty="0"/>
              <a:t>analytical than convergent thinking </a:t>
            </a:r>
          </a:p>
        </p:txBody>
      </p:sp>
    </p:spTree>
    <p:extLst>
      <p:ext uri="{BB962C8B-B14F-4D97-AF65-F5344CB8AC3E}">
        <p14:creationId xmlns:p14="http://schemas.microsoft.com/office/powerpoint/2010/main" val="1700617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Guidelines </a:t>
            </a:r>
            <a:endParaRPr lang="sv-SE" dirty="0"/>
          </a:p>
        </p:txBody>
      </p:sp>
      <p:sp>
        <p:nvSpPr>
          <p:cNvPr id="3" name="Content Placeholder 2"/>
          <p:cNvSpPr>
            <a:spLocks noGrp="1"/>
          </p:cNvSpPr>
          <p:nvPr>
            <p:ph idx="1"/>
          </p:nvPr>
        </p:nvSpPr>
        <p:spPr>
          <a:xfrm>
            <a:off x="457200" y="1600200"/>
            <a:ext cx="8229600" cy="4349080"/>
          </a:xfrm>
        </p:spPr>
        <p:txBody>
          <a:bodyPr>
            <a:normAutofit/>
          </a:bodyPr>
          <a:lstStyle/>
          <a:p>
            <a:r>
              <a:rPr lang="en-GB" sz="2400" dirty="0" smtClean="0"/>
              <a:t>It </a:t>
            </a:r>
            <a:r>
              <a:rPr lang="en-GB" sz="2400" dirty="0" smtClean="0"/>
              <a:t>is important to spend enough time in the </a:t>
            </a:r>
            <a:r>
              <a:rPr lang="en-GB" sz="2400" i="1" dirty="0" smtClean="0"/>
              <a:t>divergent </a:t>
            </a:r>
            <a:r>
              <a:rPr lang="en-GB" sz="2400" i="1" dirty="0"/>
              <a:t>thinking</a:t>
            </a:r>
            <a:r>
              <a:rPr lang="en-GB" sz="2400" dirty="0"/>
              <a:t> </a:t>
            </a:r>
            <a:r>
              <a:rPr lang="en-GB" sz="2400" dirty="0" smtClean="0"/>
              <a:t>phase in order to generate many alternative before entering the </a:t>
            </a:r>
            <a:r>
              <a:rPr lang="en-GB" sz="2400" i="1" dirty="0" smtClean="0"/>
              <a:t>convergent thinking</a:t>
            </a:r>
            <a:r>
              <a:rPr lang="en-GB" sz="2400" i="1" dirty="0"/>
              <a:t> </a:t>
            </a:r>
            <a:r>
              <a:rPr lang="en-GB" sz="2400" dirty="0" smtClean="0"/>
              <a:t>phase</a:t>
            </a:r>
          </a:p>
          <a:p>
            <a:r>
              <a:rPr lang="en-GB" sz="2400" dirty="0" smtClean="0"/>
              <a:t>Sometimes</a:t>
            </a:r>
            <a:r>
              <a:rPr lang="en-GB" sz="2400" dirty="0"/>
              <a:t>, </a:t>
            </a:r>
            <a:r>
              <a:rPr lang="en-GB" sz="2400" dirty="0" smtClean="0"/>
              <a:t>the divergent thinking phase can </a:t>
            </a:r>
            <a:r>
              <a:rPr lang="en-GB" sz="2400" dirty="0"/>
              <a:t>be perceived as too time-consuming and unproductive, in the sense that it produces results of uncertain value. </a:t>
            </a:r>
            <a:endParaRPr lang="en-GB" sz="2400" dirty="0" smtClean="0"/>
          </a:p>
          <a:p>
            <a:r>
              <a:rPr lang="en-GB" sz="2400" dirty="0" smtClean="0"/>
              <a:t>Therefore</a:t>
            </a:r>
            <a:r>
              <a:rPr lang="en-GB" sz="2400" dirty="0"/>
              <a:t>, there is always a risk that the participants in this process will strive towards early consensus, which inhibits the generation of ideas</a:t>
            </a:r>
            <a:endParaRPr lang="sv-SE" sz="2400" dirty="0"/>
          </a:p>
        </p:txBody>
      </p:sp>
    </p:spTree>
    <p:extLst>
      <p:ext uri="{BB962C8B-B14F-4D97-AF65-F5344CB8AC3E}">
        <p14:creationId xmlns:p14="http://schemas.microsoft.com/office/powerpoint/2010/main" val="711116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Empathetic </a:t>
            </a:r>
            <a:r>
              <a:rPr lang="sv-SE" dirty="0" smtClean="0"/>
              <a:t>thinking</a:t>
            </a:r>
            <a:endParaRPr lang="sv-SE" dirty="0"/>
          </a:p>
        </p:txBody>
      </p:sp>
      <p:sp>
        <p:nvSpPr>
          <p:cNvPr id="3" name="Content Placeholder 2"/>
          <p:cNvSpPr>
            <a:spLocks noGrp="1"/>
          </p:cNvSpPr>
          <p:nvPr>
            <p:ph idx="1"/>
          </p:nvPr>
        </p:nvSpPr>
        <p:spPr>
          <a:xfrm>
            <a:off x="457200" y="1556792"/>
            <a:ext cx="8229600" cy="3744416"/>
          </a:xfrm>
        </p:spPr>
        <p:txBody>
          <a:bodyPr>
            <a:normAutofit/>
          </a:bodyPr>
          <a:lstStyle/>
          <a:p>
            <a:r>
              <a:rPr lang="en-GB" sz="2400" dirty="0"/>
              <a:t>E</a:t>
            </a:r>
            <a:r>
              <a:rPr lang="en-GB" sz="2400" dirty="0" smtClean="0"/>
              <a:t>mpathetic </a:t>
            </a:r>
            <a:r>
              <a:rPr lang="en-GB" sz="2400" dirty="0"/>
              <a:t>thinking (or empathetic design</a:t>
            </a:r>
            <a:r>
              <a:rPr lang="en-GB" sz="2400" dirty="0" smtClean="0"/>
              <a:t>) </a:t>
            </a:r>
            <a:r>
              <a:rPr lang="en-GB" sz="2400" dirty="0" smtClean="0"/>
              <a:t>- is </a:t>
            </a:r>
            <a:r>
              <a:rPr lang="en-GB" sz="2400" dirty="0" smtClean="0"/>
              <a:t>the approach in </a:t>
            </a:r>
            <a:r>
              <a:rPr lang="en-GB" sz="2400" dirty="0"/>
              <a:t>which a designer tries “to see the world through the eyes of others, understand the world through their experiences, and feel the world through their emotions” (Brown 2009</a:t>
            </a:r>
            <a:r>
              <a:rPr lang="en-GB" sz="2400" dirty="0" smtClean="0"/>
              <a:t>)</a:t>
            </a:r>
            <a:endParaRPr lang="en-GB" sz="2400" dirty="0" smtClean="0"/>
          </a:p>
          <a:p>
            <a:r>
              <a:rPr lang="en-GB" sz="2400" dirty="0" smtClean="0"/>
              <a:t>Undertaking </a:t>
            </a:r>
            <a:r>
              <a:rPr lang="en-GB" sz="2400" dirty="0"/>
              <a:t>empathetic thinking is like working as an anthropologist, who explores a foreign culture to understand, in depth, the values and behaviour of that </a:t>
            </a:r>
            <a:r>
              <a:rPr lang="en-GB" sz="2400" dirty="0"/>
              <a:t>culture. </a:t>
            </a:r>
            <a:endParaRPr lang="en-GB" sz="2400" dirty="0" smtClean="0"/>
          </a:p>
          <a:p>
            <a:r>
              <a:rPr lang="en-GB" sz="2400" dirty="0" smtClean="0"/>
              <a:t>By spending </a:t>
            </a:r>
            <a:r>
              <a:rPr lang="en-GB" sz="2400" dirty="0"/>
              <a:t>some time and observe users in their natural settings, new ideas can be created. </a:t>
            </a:r>
            <a:endParaRPr lang="en-GB" sz="2400" dirty="0" smtClean="0"/>
          </a:p>
          <a:p>
            <a:pPr marL="0" indent="0">
              <a:buNone/>
            </a:pPr>
            <a:endParaRPr lang="en-GB" sz="2400" dirty="0" smtClean="0"/>
          </a:p>
          <a:p>
            <a:endParaRPr lang="sv-SE" dirty="0"/>
          </a:p>
        </p:txBody>
      </p:sp>
    </p:spTree>
    <p:extLst>
      <p:ext uri="{BB962C8B-B14F-4D97-AF65-F5344CB8AC3E}">
        <p14:creationId xmlns:p14="http://schemas.microsoft.com/office/powerpoint/2010/main" val="2989219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Empathetic </a:t>
            </a:r>
            <a:r>
              <a:rPr lang="sv-SE" dirty="0" smtClean="0"/>
              <a:t>thinking</a:t>
            </a:r>
            <a:endParaRPr lang="sv-SE" dirty="0"/>
          </a:p>
        </p:txBody>
      </p:sp>
      <p:sp>
        <p:nvSpPr>
          <p:cNvPr id="3" name="Content Placeholder 2"/>
          <p:cNvSpPr>
            <a:spLocks noGrp="1"/>
          </p:cNvSpPr>
          <p:nvPr>
            <p:ph idx="1"/>
          </p:nvPr>
        </p:nvSpPr>
        <p:spPr>
          <a:xfrm>
            <a:off x="457200" y="1556792"/>
            <a:ext cx="8229600" cy="3744416"/>
          </a:xfrm>
        </p:spPr>
        <p:txBody>
          <a:bodyPr>
            <a:normAutofit/>
          </a:bodyPr>
          <a:lstStyle/>
          <a:p>
            <a:r>
              <a:rPr lang="en-GB" sz="2400" dirty="0" smtClean="0"/>
              <a:t>Colgate-Palmolive </a:t>
            </a:r>
            <a:r>
              <a:rPr lang="en-GB" sz="2400" dirty="0"/>
              <a:t>researchers videotaped people in their homes to see how they used, combined, and made comments about the company’s products, so that the company could enhance them and design new ones (Leonard and Swap 1999). </a:t>
            </a:r>
            <a:endParaRPr lang="sv-SE" sz="2400" dirty="0"/>
          </a:p>
          <a:p>
            <a:pPr marL="0" indent="0">
              <a:buNone/>
            </a:pPr>
            <a:endParaRPr lang="en-GB" sz="2400" dirty="0" smtClean="0"/>
          </a:p>
          <a:p>
            <a:endParaRPr lang="sv-SE" dirty="0"/>
          </a:p>
        </p:txBody>
      </p:sp>
    </p:spTree>
    <p:extLst>
      <p:ext uri="{BB962C8B-B14F-4D97-AF65-F5344CB8AC3E}">
        <p14:creationId xmlns:p14="http://schemas.microsoft.com/office/powerpoint/2010/main" val="1940671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Lateral thinking</a:t>
            </a:r>
            <a:endParaRPr lang="sv-SE" dirty="0"/>
          </a:p>
        </p:txBody>
      </p:sp>
      <p:sp>
        <p:nvSpPr>
          <p:cNvPr id="3" name="Content Placeholder 2"/>
          <p:cNvSpPr>
            <a:spLocks noGrp="1"/>
          </p:cNvSpPr>
          <p:nvPr>
            <p:ph idx="1"/>
          </p:nvPr>
        </p:nvSpPr>
        <p:spPr>
          <a:xfrm>
            <a:off x="457200" y="1600200"/>
            <a:ext cx="8229600" cy="3845024"/>
          </a:xfrm>
        </p:spPr>
        <p:txBody>
          <a:bodyPr>
            <a:noAutofit/>
          </a:bodyPr>
          <a:lstStyle/>
          <a:p>
            <a:r>
              <a:rPr lang="en-GB" sz="2400" dirty="0"/>
              <a:t>L</a:t>
            </a:r>
            <a:r>
              <a:rPr lang="en-GB" sz="2400" dirty="0" smtClean="0"/>
              <a:t>ateral </a:t>
            </a:r>
            <a:r>
              <a:rPr lang="en-GB" sz="2400" dirty="0"/>
              <a:t>thinking (Bono 2010</a:t>
            </a:r>
            <a:r>
              <a:rPr lang="en-GB" sz="2400" dirty="0" smtClean="0"/>
              <a:t>) </a:t>
            </a:r>
            <a:r>
              <a:rPr lang="en-GB" sz="2400" dirty="0" smtClean="0"/>
              <a:t>- </a:t>
            </a:r>
            <a:r>
              <a:rPr lang="en-GB" sz="2400" dirty="0" smtClean="0"/>
              <a:t>suggests </a:t>
            </a:r>
            <a:r>
              <a:rPr lang="en-GB" sz="2400" dirty="0"/>
              <a:t>a non-traditional way of reasoning. Instead of focusing on logical, step-by-step arguments, de Bono suggests a spectrum of techniques for generating fresh </a:t>
            </a:r>
            <a:r>
              <a:rPr lang="en-GB" sz="2400" dirty="0" smtClean="0"/>
              <a:t>ideas</a:t>
            </a:r>
            <a:endParaRPr lang="en-GB" sz="2400" dirty="0" smtClean="0"/>
          </a:p>
          <a:p>
            <a:r>
              <a:rPr lang="en-GB" sz="2400" dirty="0" smtClean="0"/>
              <a:t>One </a:t>
            </a:r>
            <a:r>
              <a:rPr lang="en-GB" sz="2400" dirty="0"/>
              <a:t>such technique is </a:t>
            </a:r>
            <a:r>
              <a:rPr lang="en-GB" sz="2400" i="1" dirty="0"/>
              <a:t>random generation</a:t>
            </a:r>
            <a:r>
              <a:rPr lang="en-GB" sz="2400" dirty="0"/>
              <a:t>, in which the thinker chooses a random object and relates it to the area of concern, thereby generating new ideas to be </a:t>
            </a:r>
            <a:r>
              <a:rPr lang="en-GB" sz="2400" dirty="0" smtClean="0"/>
              <a:t>used </a:t>
            </a:r>
            <a:endParaRPr lang="en-GB" sz="2400" dirty="0" smtClean="0"/>
          </a:p>
          <a:p>
            <a:r>
              <a:rPr lang="en-GB" sz="2400" dirty="0" smtClean="0"/>
              <a:t>Another </a:t>
            </a:r>
            <a:r>
              <a:rPr lang="en-GB" sz="2400" dirty="0"/>
              <a:t>group of techniques is </a:t>
            </a:r>
            <a:r>
              <a:rPr lang="en-GB" sz="2400" i="1" dirty="0"/>
              <a:t>provocative generation</a:t>
            </a:r>
            <a:r>
              <a:rPr lang="en-GB" sz="2400" dirty="0"/>
              <a:t>, such as wishful thinking, exaggeration, and techniques in which anything can be questioned, especially generally accepted </a:t>
            </a:r>
            <a:r>
              <a:rPr lang="en-GB" sz="2400" dirty="0" smtClean="0"/>
              <a:t>truths</a:t>
            </a:r>
            <a:endParaRPr lang="sv-SE" sz="2400" dirty="0"/>
          </a:p>
        </p:txBody>
      </p:sp>
    </p:spTree>
    <p:extLst>
      <p:ext uri="{BB962C8B-B14F-4D97-AF65-F5344CB8AC3E}">
        <p14:creationId xmlns:p14="http://schemas.microsoft.com/office/powerpoint/2010/main" val="200611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Lateral thinking</a:t>
            </a:r>
            <a:endParaRPr lang="sv-SE" dirty="0"/>
          </a:p>
        </p:txBody>
      </p:sp>
      <p:sp>
        <p:nvSpPr>
          <p:cNvPr id="3" name="Content Placeholder 2"/>
          <p:cNvSpPr>
            <a:spLocks noGrp="1"/>
          </p:cNvSpPr>
          <p:nvPr>
            <p:ph idx="1"/>
          </p:nvPr>
        </p:nvSpPr>
        <p:spPr>
          <a:xfrm>
            <a:off x="457200" y="1600200"/>
            <a:ext cx="8229600" cy="3845024"/>
          </a:xfrm>
        </p:spPr>
        <p:txBody>
          <a:bodyPr>
            <a:noAutofit/>
          </a:bodyPr>
          <a:lstStyle/>
          <a:p>
            <a:r>
              <a:rPr lang="en-GB" sz="2400" dirty="0" smtClean="0"/>
              <a:t>Six </a:t>
            </a:r>
            <a:r>
              <a:rPr lang="en-GB" sz="2400" dirty="0"/>
              <a:t>thinking </a:t>
            </a:r>
            <a:r>
              <a:rPr lang="en-GB" sz="2400" dirty="0" smtClean="0"/>
              <a:t>hats </a:t>
            </a:r>
            <a:r>
              <a:rPr lang="en-GB" sz="2400" i="1" dirty="0" smtClean="0"/>
              <a:t>- </a:t>
            </a:r>
            <a:r>
              <a:rPr lang="en-GB" sz="2400" dirty="0" smtClean="0"/>
              <a:t>is </a:t>
            </a:r>
            <a:r>
              <a:rPr lang="en-GB" sz="2400" dirty="0" smtClean="0"/>
              <a:t>another approach by Bono </a:t>
            </a:r>
            <a:r>
              <a:rPr lang="en-GB" sz="2400" dirty="0"/>
              <a:t>(Bono 1999), which assists a group or a person to think in six different directions. </a:t>
            </a:r>
            <a:endParaRPr lang="en-GB" sz="2400" dirty="0" smtClean="0"/>
          </a:p>
          <a:p>
            <a:r>
              <a:rPr lang="en-GB" sz="2400" dirty="0"/>
              <a:t>By using the technique of six thinking hats, this generation of ideas can be carried out in a </a:t>
            </a:r>
            <a:r>
              <a:rPr lang="en-GB" sz="2400" dirty="0" smtClean="0"/>
              <a:t>structured </a:t>
            </a:r>
            <a:r>
              <a:rPr lang="en-GB" sz="2400" dirty="0"/>
              <a:t>and conscious way</a:t>
            </a:r>
            <a:r>
              <a:rPr lang="en-US" sz="2400" dirty="0" smtClean="0"/>
              <a:t>. </a:t>
            </a:r>
            <a:r>
              <a:rPr lang="en-GB" sz="2400" dirty="0" smtClean="0"/>
              <a:t>Otherwise, </a:t>
            </a:r>
            <a:r>
              <a:rPr lang="en-GB" sz="2400" dirty="0"/>
              <a:t>a group or </a:t>
            </a:r>
            <a:r>
              <a:rPr lang="en-GB" sz="2400" dirty="0" smtClean="0"/>
              <a:t>person that is </a:t>
            </a:r>
            <a:r>
              <a:rPr lang="en-GB" sz="2400" dirty="0"/>
              <a:t>trying to generate ideas moves in a non-structured way between specifying the goal of a task, carrying out creative thinking, engaging in critical thinking, etc. </a:t>
            </a:r>
            <a:endParaRPr lang="sv-SE" sz="2400" dirty="0"/>
          </a:p>
        </p:txBody>
      </p:sp>
    </p:spTree>
    <p:extLst>
      <p:ext uri="{BB962C8B-B14F-4D97-AF65-F5344CB8AC3E}">
        <p14:creationId xmlns:p14="http://schemas.microsoft.com/office/powerpoint/2010/main" val="1114946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Brainstorming</a:t>
            </a:r>
            <a:endParaRPr lang="sv-SE" dirty="0"/>
          </a:p>
        </p:txBody>
      </p:sp>
      <p:sp>
        <p:nvSpPr>
          <p:cNvPr id="3" name="Content Placeholder 2"/>
          <p:cNvSpPr>
            <a:spLocks noGrp="1"/>
          </p:cNvSpPr>
          <p:nvPr>
            <p:ph idx="1"/>
          </p:nvPr>
        </p:nvSpPr>
        <p:spPr>
          <a:xfrm>
            <a:off x="457200" y="1600200"/>
            <a:ext cx="8229600" cy="4637111"/>
          </a:xfrm>
        </p:spPr>
        <p:txBody>
          <a:bodyPr>
            <a:normAutofit lnSpcReduction="10000"/>
          </a:bodyPr>
          <a:lstStyle/>
          <a:p>
            <a:r>
              <a:rPr lang="en-GB" sz="2600" dirty="0" smtClean="0"/>
              <a:t>In brainstorming participants </a:t>
            </a:r>
            <a:r>
              <a:rPr lang="en-GB" sz="2600" dirty="0"/>
              <a:t>attempt to produce as many ideas as possible, encourage new and unusual ideas, discourage criticism, and integrate and improve ideas that have been proposed. </a:t>
            </a:r>
            <a:endParaRPr lang="en-GB" sz="2600" dirty="0" smtClean="0"/>
          </a:p>
          <a:p>
            <a:r>
              <a:rPr lang="en-GB" sz="2600" dirty="0" smtClean="0"/>
              <a:t>Brainstorming </a:t>
            </a:r>
            <a:r>
              <a:rPr lang="en-GB" sz="2600" dirty="0"/>
              <a:t>is a generic instrument for idea generation that has been applied in many areas. </a:t>
            </a:r>
            <a:endParaRPr lang="en-GB" sz="2600" dirty="0" smtClean="0"/>
          </a:p>
          <a:p>
            <a:pPr lvl="1"/>
            <a:r>
              <a:rPr lang="en-GB" sz="2200" dirty="0" smtClean="0"/>
              <a:t>First</a:t>
            </a:r>
            <a:r>
              <a:rPr lang="en-GB" sz="2200" dirty="0"/>
              <a:t>, a group could identify possible activities by trying to suggest and document as many as possible without any criticism. </a:t>
            </a:r>
            <a:endParaRPr lang="en-GB" sz="2200" dirty="0" smtClean="0"/>
          </a:p>
          <a:p>
            <a:pPr lvl="1"/>
            <a:r>
              <a:rPr lang="en-GB" sz="2200" dirty="0" smtClean="0"/>
              <a:t>The </a:t>
            </a:r>
            <a:r>
              <a:rPr lang="en-GB" sz="2200" dirty="0"/>
              <a:t>next step could be to remove duplicated activities or </a:t>
            </a:r>
            <a:r>
              <a:rPr lang="en-GB" sz="2200" dirty="0" smtClean="0"/>
              <a:t>organize </a:t>
            </a:r>
            <a:r>
              <a:rPr lang="en-GB" sz="2200" dirty="0"/>
              <a:t>smaller activities into larger ones. </a:t>
            </a:r>
            <a:endParaRPr lang="en-GB" sz="2200" dirty="0" smtClean="0"/>
          </a:p>
          <a:p>
            <a:pPr lvl="1"/>
            <a:r>
              <a:rPr lang="en-GB" sz="2200" dirty="0" smtClean="0"/>
              <a:t>Finally</a:t>
            </a:r>
            <a:r>
              <a:rPr lang="en-GB" sz="2200" dirty="0"/>
              <a:t>, the group could </a:t>
            </a:r>
            <a:r>
              <a:rPr lang="en-GB" sz="2200" dirty="0" smtClean="0"/>
              <a:t>prioritize </a:t>
            </a:r>
            <a:r>
              <a:rPr lang="en-GB" sz="2200" dirty="0"/>
              <a:t>among the suggested activities in order to select the most useful </a:t>
            </a:r>
            <a:r>
              <a:rPr lang="en-GB" sz="2200" dirty="0" smtClean="0"/>
              <a:t>ones.</a:t>
            </a:r>
          </a:p>
          <a:p>
            <a:endParaRPr lang="sv-SE" dirty="0"/>
          </a:p>
        </p:txBody>
      </p:sp>
    </p:spTree>
    <p:extLst>
      <p:ext uri="{BB962C8B-B14F-4D97-AF65-F5344CB8AC3E}">
        <p14:creationId xmlns:p14="http://schemas.microsoft.com/office/powerpoint/2010/main" val="424159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3187</TotalTime>
  <Words>1125</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Lecture 5:  Creativity</vt:lpstr>
      <vt:lpstr>Divergent thinking</vt:lpstr>
      <vt:lpstr>Convergent thinking</vt:lpstr>
      <vt:lpstr>Guidelines </vt:lpstr>
      <vt:lpstr>Empathetic thinking</vt:lpstr>
      <vt:lpstr>Empathetic thinking</vt:lpstr>
      <vt:lpstr>Lateral thinking</vt:lpstr>
      <vt:lpstr>Lateral thinking</vt:lpstr>
      <vt:lpstr>Brainstorming</vt:lpstr>
      <vt:lpstr>Brainstorming</vt:lpstr>
      <vt:lpstr>Brainstorming</vt:lpstr>
      <vt:lpstr>6-3-5 brainwriting</vt:lpstr>
      <vt:lpstr>Participative modelling</vt:lpstr>
      <vt:lpstr>Leonard&amp;Swap: ”When sparks fly: Harnessing the power of group creativity” 1(3)</vt:lpstr>
      <vt:lpstr>Leonard&amp;Swap: ”When sparks fly: Harnessing the power of group creativity” 2(3)</vt:lpstr>
      <vt:lpstr>Leonard&amp;Swap: ”When sparks fly: Harnessing the power of group creativity” 3(3)</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cp:lastModifiedBy>
  <cp:revision>121</cp:revision>
  <dcterms:created xsi:type="dcterms:W3CDTF">2014-02-07T20:46:45Z</dcterms:created>
  <dcterms:modified xsi:type="dcterms:W3CDTF">2016-10-16T21:26:53Z</dcterms:modified>
</cp:coreProperties>
</file>