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5"/>
  </p:notesMasterIdLst>
  <p:handoutMasterIdLst>
    <p:handoutMasterId r:id="rId36"/>
  </p:handoutMasterIdLst>
  <p:sldIdLst>
    <p:sldId id="264" r:id="rId6"/>
    <p:sldId id="566" r:id="rId7"/>
    <p:sldId id="567" r:id="rId8"/>
    <p:sldId id="568" r:id="rId9"/>
    <p:sldId id="667" r:id="rId10"/>
    <p:sldId id="569" r:id="rId11"/>
    <p:sldId id="636" r:id="rId12"/>
    <p:sldId id="571" r:id="rId13"/>
    <p:sldId id="672" r:id="rId14"/>
    <p:sldId id="637" r:id="rId15"/>
    <p:sldId id="638" r:id="rId16"/>
    <p:sldId id="671" r:id="rId17"/>
    <p:sldId id="670" r:id="rId18"/>
    <p:sldId id="675" r:id="rId19"/>
    <p:sldId id="674" r:id="rId20"/>
    <p:sldId id="640" r:id="rId21"/>
    <p:sldId id="639" r:id="rId22"/>
    <p:sldId id="668" r:id="rId23"/>
    <p:sldId id="641" r:id="rId24"/>
    <p:sldId id="642" r:id="rId25"/>
    <p:sldId id="643" r:id="rId26"/>
    <p:sldId id="644" r:id="rId27"/>
    <p:sldId id="645" r:id="rId28"/>
    <p:sldId id="646" r:id="rId29"/>
    <p:sldId id="662" r:id="rId30"/>
    <p:sldId id="676" r:id="rId31"/>
    <p:sldId id="669" r:id="rId32"/>
    <p:sldId id="575" r:id="rId33"/>
    <p:sldId id="647" r:id="rId34"/>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87792" autoAdjust="0"/>
  </p:normalViewPr>
  <p:slideViewPr>
    <p:cSldViewPr snapToGrid="0">
      <p:cViewPr varScale="1">
        <p:scale>
          <a:sx n="77" d="100"/>
          <a:sy n="77" d="100"/>
        </p:scale>
        <p:origin x="968" y="3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C84FDD-BB37-6B48-A9C5-1C3155F992C4}" type="datetimeFigureOut">
              <a:rPr lang="en-US" smtClean="0"/>
              <a:t>10/3/2021</a:t>
            </a:fld>
            <a:endParaRPr lang="sv-S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2100B7E-7A17-47E8-A5AB-33071C0C8AAA}" type="datetimeFigureOut">
              <a:rPr lang="sv-SE" smtClean="0"/>
              <a:pPr/>
              <a:t>2021-10-03</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sv-SE"/>
          </a:p>
        </p:txBody>
      </p:sp>
      <p:sp>
        <p:nvSpPr>
          <p:cNvPr id="141316" name="Slide Number Placeholder 3"/>
          <p:cNvSpPr>
            <a:spLocks noGrp="1"/>
          </p:cNvSpPr>
          <p:nvPr>
            <p:ph type="sldNum" sz="quarter" idx="5"/>
          </p:nvPr>
        </p:nvSpPr>
        <p:spPr>
          <a:noFill/>
        </p:spPr>
        <p:txBody>
          <a:bodyPr/>
          <a:lstStyle/>
          <a:p>
            <a:pPr defTabSz="1040244"/>
            <a:fld id="{40E8BDDA-8E94-4AA8-BB6C-3751047F5D40}" type="slidenum">
              <a:rPr lang="en-US" smtClean="0"/>
              <a:pPr defTabSz="1040244"/>
              <a:t>2</a:t>
            </a:fld>
            <a:endParaRPr lang="en-US" dirty="0"/>
          </a:p>
        </p:txBody>
      </p:sp>
    </p:spTree>
    <p:extLst>
      <p:ext uri="{BB962C8B-B14F-4D97-AF65-F5344CB8AC3E}">
        <p14:creationId xmlns:p14="http://schemas.microsoft.com/office/powerpoint/2010/main" val="358458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sv-SE"/>
          </a:p>
        </p:txBody>
      </p:sp>
      <p:sp>
        <p:nvSpPr>
          <p:cNvPr id="141316" name="Slide Number Placeholder 3"/>
          <p:cNvSpPr>
            <a:spLocks noGrp="1"/>
          </p:cNvSpPr>
          <p:nvPr>
            <p:ph type="sldNum" sz="quarter" idx="5"/>
          </p:nvPr>
        </p:nvSpPr>
        <p:spPr>
          <a:noFill/>
        </p:spPr>
        <p:txBody>
          <a:bodyPr/>
          <a:lstStyle/>
          <a:p>
            <a:pPr defTabSz="1040244"/>
            <a:fld id="{40E8BDDA-8E94-4AA8-BB6C-3751047F5D40}" type="slidenum">
              <a:rPr lang="en-US" smtClean="0"/>
              <a:pPr defTabSz="1040244"/>
              <a:t>5</a:t>
            </a:fld>
            <a:endParaRPr lang="en-US" dirty="0"/>
          </a:p>
        </p:txBody>
      </p:sp>
    </p:spTree>
    <p:extLst>
      <p:ext uri="{BB962C8B-B14F-4D97-AF65-F5344CB8AC3E}">
        <p14:creationId xmlns:p14="http://schemas.microsoft.com/office/powerpoint/2010/main" val="425921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7</a:t>
            </a:fld>
            <a:endParaRPr lang="sv-SE"/>
          </a:p>
        </p:txBody>
      </p:sp>
    </p:spTree>
    <p:extLst>
      <p:ext uri="{BB962C8B-B14F-4D97-AF65-F5344CB8AC3E}">
        <p14:creationId xmlns:p14="http://schemas.microsoft.com/office/powerpoint/2010/main" val="411192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8</a:t>
            </a:fld>
            <a:endParaRPr lang="sv-SE"/>
          </a:p>
        </p:txBody>
      </p:sp>
    </p:spTree>
    <p:extLst>
      <p:ext uri="{BB962C8B-B14F-4D97-AF65-F5344CB8AC3E}">
        <p14:creationId xmlns:p14="http://schemas.microsoft.com/office/powerpoint/2010/main" val="255894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sv-SE"/>
          </a:p>
        </p:txBody>
      </p:sp>
      <p:sp>
        <p:nvSpPr>
          <p:cNvPr id="141316" name="Slide Number Placeholder 3"/>
          <p:cNvSpPr>
            <a:spLocks noGrp="1"/>
          </p:cNvSpPr>
          <p:nvPr>
            <p:ph type="sldNum" sz="quarter" idx="5"/>
          </p:nvPr>
        </p:nvSpPr>
        <p:spPr>
          <a:noFill/>
        </p:spPr>
        <p:txBody>
          <a:bodyPr/>
          <a:lstStyle/>
          <a:p>
            <a:pPr defTabSz="1040244"/>
            <a:fld id="{40E8BDDA-8E94-4AA8-BB6C-3751047F5D40}" type="slidenum">
              <a:rPr lang="en-US" smtClean="0"/>
              <a:pPr defTabSz="1040244"/>
              <a:t>18</a:t>
            </a:fld>
            <a:endParaRPr lang="en-US" dirty="0"/>
          </a:p>
        </p:txBody>
      </p:sp>
    </p:spTree>
    <p:extLst>
      <p:ext uri="{BB962C8B-B14F-4D97-AF65-F5344CB8AC3E}">
        <p14:creationId xmlns:p14="http://schemas.microsoft.com/office/powerpoint/2010/main" val="358865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25</a:t>
            </a:fld>
            <a:endParaRPr lang="sv-SE"/>
          </a:p>
        </p:txBody>
      </p:sp>
    </p:spTree>
    <p:extLst>
      <p:ext uri="{BB962C8B-B14F-4D97-AF65-F5344CB8AC3E}">
        <p14:creationId xmlns:p14="http://schemas.microsoft.com/office/powerpoint/2010/main" val="2409760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9264AB5-3208-46EB-A2CB-53BA67DEFF15}" type="slidenum">
              <a:rPr lang="sv-SE" smtClean="0"/>
              <a:pPr/>
              <a:t>26</a:t>
            </a:fld>
            <a:endParaRPr lang="sv-SE"/>
          </a:p>
        </p:txBody>
      </p:sp>
    </p:spTree>
    <p:extLst>
      <p:ext uri="{BB962C8B-B14F-4D97-AF65-F5344CB8AC3E}">
        <p14:creationId xmlns:p14="http://schemas.microsoft.com/office/powerpoint/2010/main" val="7642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sv-SE"/>
          </a:p>
        </p:txBody>
      </p:sp>
      <p:sp>
        <p:nvSpPr>
          <p:cNvPr id="141316" name="Slide Number Placeholder 3"/>
          <p:cNvSpPr>
            <a:spLocks noGrp="1"/>
          </p:cNvSpPr>
          <p:nvPr>
            <p:ph type="sldNum" sz="quarter" idx="5"/>
          </p:nvPr>
        </p:nvSpPr>
        <p:spPr>
          <a:noFill/>
        </p:spPr>
        <p:txBody>
          <a:bodyPr/>
          <a:lstStyle/>
          <a:p>
            <a:pPr defTabSz="1040244"/>
            <a:fld id="{40E8BDDA-8E94-4AA8-BB6C-3751047F5D40}" type="slidenum">
              <a:rPr lang="en-US" smtClean="0"/>
              <a:pPr defTabSz="1040244"/>
              <a:t>27</a:t>
            </a:fld>
            <a:endParaRPr lang="en-US" dirty="0"/>
          </a:p>
        </p:txBody>
      </p:sp>
    </p:spTree>
    <p:extLst>
      <p:ext uri="{BB962C8B-B14F-4D97-AF65-F5344CB8AC3E}">
        <p14:creationId xmlns:p14="http://schemas.microsoft.com/office/powerpoint/2010/main" val="67309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170193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799169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002F5F"/>
                </a:solidFill>
                <a:latin typeface="Verdana"/>
                <a:cs typeface="Verdana"/>
              </a:rPr>
              <a:t>Medverkande</a:t>
            </a: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chemeClr val="tx1"/>
                </a:solidFill>
                <a:latin typeface="Verdana"/>
              </a:rPr>
              <a:t>Inspelat</a:t>
            </a:r>
            <a:r>
              <a:rPr lang="sv-SE" sz="1600" baseline="0" noProof="0" dirty="0">
                <a:solidFill>
                  <a:schemeClr val="tx1"/>
                </a:solidFill>
                <a:latin typeface="Verdana"/>
              </a:rPr>
              <a:t> </a:t>
            </a:r>
            <a:fld id="{DEF0F593-7E64-D74F-96F6-B611C3DC3FC9}" type="datetime1">
              <a:rPr lang="sv-SE" sz="1600" baseline="0" noProof="0" smtClean="0">
                <a:solidFill>
                  <a:schemeClr val="tx1"/>
                </a:solidFill>
                <a:latin typeface="Verdana"/>
              </a:rPr>
              <a:t>2021-10-03</a:t>
            </a:fld>
            <a:endParaRPr lang="sv-SE" sz="1600" noProof="0" dirty="0">
              <a:solidFill>
                <a:schemeClr val="tx1"/>
              </a:solidFill>
              <a:latin typeface="Verdana"/>
            </a:endParaRPr>
          </a:p>
          <a:p>
            <a:r>
              <a:rPr lang="sv-SE" sz="1600" noProof="0" dirty="0">
                <a:solidFill>
                  <a:schemeClr val="tx1"/>
                </a:solidFill>
                <a:latin typeface="Verdana"/>
              </a:rPr>
              <a:t>Institutionen för data- och systemvetenskap, DSV </a:t>
            </a: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a:solidFill>
                  <a:srgbClr val="002F5F"/>
                </a:solidFill>
                <a:latin typeface="Verdana"/>
                <a:cs typeface="Verdana"/>
              </a:rPr>
              <a:t>Contributors</a:t>
            </a: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1"/>
                </a:solidFill>
                <a:latin typeface="Verdana"/>
              </a:rPr>
              <a:t>Recorded </a:t>
            </a:r>
            <a:fld id="{DEF0F593-7E64-D74F-96F6-B611C3DC3FC9}" type="datetime1">
              <a:rPr lang="en-US" sz="1600" baseline="0" noProof="0" smtClean="0">
                <a:solidFill>
                  <a:schemeClr val="tx1"/>
                </a:solidFill>
                <a:latin typeface="Verdana"/>
              </a:rPr>
              <a:t>10/3/2021</a:t>
            </a:fld>
            <a:endParaRPr lang="en-US" sz="1600" noProof="0" dirty="0">
              <a:solidFill>
                <a:schemeClr val="tx1"/>
              </a:solidFill>
              <a:latin typeface="Verdana"/>
            </a:endParaRPr>
          </a:p>
          <a:p>
            <a:r>
              <a:rPr lang="en-US" sz="1600" noProof="0" dirty="0">
                <a:solidFill>
                  <a:schemeClr val="tx1"/>
                </a:solidFill>
                <a:latin typeface="Verdana"/>
              </a:rPr>
              <a:t>Department of Computer and Systems Sciences, DSV </a:t>
            </a: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Inspelat</a:t>
            </a:r>
            <a:r>
              <a:rPr lang="sv-SE" sz="1600" baseline="0" noProof="0" dirty="0">
                <a:solidFill>
                  <a:srgbClr val="FFFFFF"/>
                </a:solidFill>
                <a:latin typeface="Verdana"/>
              </a:rPr>
              <a:t> </a:t>
            </a:r>
            <a:fld id="{DEF0F593-7E64-D74F-96F6-B611C3DC3FC9}" type="datetime1">
              <a:rPr lang="sv-SE" sz="1600" baseline="0" noProof="0" smtClean="0">
                <a:solidFill>
                  <a:srgbClr val="FFFFFF"/>
                </a:solidFill>
                <a:latin typeface="Verdana"/>
              </a:rPr>
              <a:t>2021-10-03</a:t>
            </a:fld>
            <a:endParaRPr lang="sv-SE" sz="1600" noProof="0" dirty="0">
              <a:solidFill>
                <a:srgbClr val="FFFFFF"/>
              </a:solidFill>
              <a:latin typeface="Verdana"/>
            </a:endParaRPr>
          </a:p>
          <a:p>
            <a:r>
              <a:rPr lang="sv-SE" sz="1600" noProof="0" dirty="0">
                <a:solidFill>
                  <a:srgbClr val="FFFFFF"/>
                </a:solidFill>
                <a:latin typeface="Verdana"/>
              </a:rPr>
              <a:t>Institutionen för data- och systemvetenskap, DSV </a:t>
            </a: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2968804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10/3/2021</a:t>
            </a:fld>
            <a:endParaRPr lang="en-US" sz="1600" noProof="0" dirty="0">
              <a:solidFill>
                <a:schemeClr val="bg1"/>
              </a:solidFill>
              <a:latin typeface="Verdana"/>
            </a:endParaRPr>
          </a:p>
          <a:p>
            <a:r>
              <a:rPr lang="en-US" sz="1600" noProof="0" dirty="0">
                <a:solidFill>
                  <a:schemeClr val="bg1"/>
                </a:solidFill>
                <a:latin typeface="Verdana"/>
              </a:rPr>
              <a:t>Department of Computer and Systems Sciences, DSV </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Institutionen för data- och systemvetenskap, DSV </a:t>
            </a: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a:solidFill>
                  <a:schemeClr val="bg1"/>
                </a:solidFill>
                <a:latin typeface="Verdana"/>
              </a:rPr>
              <a:t>Department of Computer and Systems Sciences, DSV </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dirty="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637" y="1425832"/>
            <a:ext cx="8403339" cy="1069200"/>
          </a:xfrm>
        </p:spPr>
        <p:txBody>
          <a:bodyPr/>
          <a:lstStyle/>
          <a:p>
            <a:r>
              <a:rPr lang="sv-SE" sz="3000" dirty="0"/>
              <a:t>Processmodellering 3 och Information</a:t>
            </a:r>
            <a:br>
              <a:rPr lang="sv-SE" sz="3600" dirty="0"/>
            </a:br>
            <a:r>
              <a:rPr lang="sv-SE" sz="1800" dirty="0"/>
              <a:t>Del 2: Processförbättring (</a:t>
            </a:r>
            <a:r>
              <a:rPr lang="sv-SE" sz="1800" dirty="0" err="1"/>
              <a:t>Lean</a:t>
            </a:r>
            <a:r>
              <a:rPr lang="sv-SE" sz="1800" dirty="0"/>
              <a:t> and </a:t>
            </a:r>
            <a:r>
              <a:rPr lang="sv-SE" sz="1800" dirty="0" err="1"/>
              <a:t>Six</a:t>
            </a:r>
            <a:r>
              <a:rPr lang="sv-SE" sz="1800" dirty="0"/>
              <a:t> sigma)</a:t>
            </a:r>
          </a:p>
        </p:txBody>
      </p:sp>
      <p:sp>
        <p:nvSpPr>
          <p:cNvPr id="3" name="Subtitle 2"/>
          <p:cNvSpPr>
            <a:spLocks noGrp="1"/>
          </p:cNvSpPr>
          <p:nvPr>
            <p:ph type="subTitle" idx="1"/>
          </p:nvPr>
        </p:nvSpPr>
        <p:spPr>
          <a:xfrm>
            <a:off x="1008000" y="2966318"/>
            <a:ext cx="6631200" cy="1045502"/>
          </a:xfrm>
        </p:spPr>
        <p:txBody>
          <a:bodyPr/>
          <a:lstStyle/>
          <a:p>
            <a:r>
              <a:rPr lang="sv-SE" dirty="0"/>
              <a:t>Erik Perjons</a:t>
            </a:r>
          </a:p>
          <a:p>
            <a:r>
              <a:rPr lang="sv-SE" dirty="0"/>
              <a:t>DSV, Stockholms Universitet</a:t>
            </a:r>
          </a:p>
        </p:txBody>
      </p:sp>
      <p:pic>
        <p:nvPicPr>
          <p:cNvPr id="4" name="Audio 3">
            <a:hlinkClick r:id="" action="ppaction://media"/>
            <a:extLst>
              <a:ext uri="{FF2B5EF4-FFF2-40B4-BE49-F238E27FC236}">
                <a16:creationId xmlns:a16="http://schemas.microsoft.com/office/drawing/2014/main" id="{92199840-3876-4AE1-8832-AF08E6938E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spd="slow" p14:dur="2000" advTm="18857"/>
    </mc:Choice>
    <mc:Fallback>
      <p:transition spd="slow" advTm="1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D6D72E0-742B-42E6-94B3-8EDC774EAA84}"/>
              </a:ext>
            </a:extLst>
          </p:cNvPr>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397205" y="404970"/>
            <a:ext cx="9500839" cy="453650"/>
          </a:xfrm>
        </p:spPr>
        <p:txBody>
          <a:bodyPr>
            <a:noAutofit/>
          </a:bodyPr>
          <a:lstStyle/>
          <a:p>
            <a:r>
              <a:rPr lang="en-US" sz="2700" dirty="0" err="1"/>
              <a:t>Verktyg</a:t>
            </a:r>
            <a:r>
              <a:rPr lang="en-US" sz="2700" dirty="0"/>
              <a:t>: Continuous flow for each item</a:t>
            </a:r>
            <a:endParaRPr lang="sv-SE" sz="2700" dirty="0"/>
          </a:p>
        </p:txBody>
      </p:sp>
      <p:pic>
        <p:nvPicPr>
          <p:cNvPr id="11" name="Picture 10"/>
          <p:cNvPicPr>
            <a:picLocks noChangeAspect="1"/>
          </p:cNvPicPr>
          <p:nvPr/>
        </p:nvPicPr>
        <p:blipFill>
          <a:blip r:embed="rId4"/>
          <a:stretch>
            <a:fillRect/>
          </a:stretch>
        </p:blipFill>
        <p:spPr>
          <a:xfrm>
            <a:off x="513066" y="3659665"/>
            <a:ext cx="604034" cy="557570"/>
          </a:xfrm>
          <a:prstGeom prst="rect">
            <a:avLst/>
          </a:prstGeom>
        </p:spPr>
      </p:pic>
      <p:pic>
        <p:nvPicPr>
          <p:cNvPr id="12" name="Picture 11"/>
          <p:cNvPicPr>
            <a:picLocks noChangeAspect="1"/>
          </p:cNvPicPr>
          <p:nvPr/>
        </p:nvPicPr>
        <p:blipFill>
          <a:blip r:embed="rId4"/>
          <a:stretch>
            <a:fillRect/>
          </a:stretch>
        </p:blipFill>
        <p:spPr>
          <a:xfrm>
            <a:off x="1225946" y="3659665"/>
            <a:ext cx="604034" cy="557570"/>
          </a:xfrm>
          <a:prstGeom prst="rect">
            <a:avLst/>
          </a:prstGeom>
        </p:spPr>
      </p:pic>
      <p:pic>
        <p:nvPicPr>
          <p:cNvPr id="13" name="Picture 12"/>
          <p:cNvPicPr>
            <a:picLocks noChangeAspect="1"/>
          </p:cNvPicPr>
          <p:nvPr/>
        </p:nvPicPr>
        <p:blipFill>
          <a:blip r:embed="rId4"/>
          <a:stretch>
            <a:fillRect/>
          </a:stretch>
        </p:blipFill>
        <p:spPr>
          <a:xfrm>
            <a:off x="1938825" y="3659665"/>
            <a:ext cx="604034" cy="557570"/>
          </a:xfrm>
          <a:prstGeom prst="rect">
            <a:avLst/>
          </a:prstGeom>
        </p:spPr>
      </p:pic>
      <p:pic>
        <p:nvPicPr>
          <p:cNvPr id="14" name="Picture 13"/>
          <p:cNvPicPr>
            <a:picLocks noChangeAspect="1"/>
          </p:cNvPicPr>
          <p:nvPr/>
        </p:nvPicPr>
        <p:blipFill>
          <a:blip r:embed="rId4"/>
          <a:stretch>
            <a:fillRect/>
          </a:stretch>
        </p:blipFill>
        <p:spPr>
          <a:xfrm>
            <a:off x="2651704" y="3659665"/>
            <a:ext cx="604034" cy="557570"/>
          </a:xfrm>
          <a:prstGeom prst="rect">
            <a:avLst/>
          </a:prstGeom>
        </p:spPr>
      </p:pic>
      <p:pic>
        <p:nvPicPr>
          <p:cNvPr id="15" name="Picture 14"/>
          <p:cNvPicPr>
            <a:picLocks noChangeAspect="1"/>
          </p:cNvPicPr>
          <p:nvPr/>
        </p:nvPicPr>
        <p:blipFill>
          <a:blip r:embed="rId4"/>
          <a:stretch>
            <a:fillRect/>
          </a:stretch>
        </p:blipFill>
        <p:spPr>
          <a:xfrm>
            <a:off x="3378160" y="3659665"/>
            <a:ext cx="604034" cy="557570"/>
          </a:xfrm>
          <a:prstGeom prst="rect">
            <a:avLst/>
          </a:prstGeom>
        </p:spPr>
      </p:pic>
      <p:pic>
        <p:nvPicPr>
          <p:cNvPr id="16" name="Picture 15"/>
          <p:cNvPicPr>
            <a:picLocks noChangeAspect="1"/>
          </p:cNvPicPr>
          <p:nvPr/>
        </p:nvPicPr>
        <p:blipFill>
          <a:blip r:embed="rId4"/>
          <a:stretch>
            <a:fillRect/>
          </a:stretch>
        </p:blipFill>
        <p:spPr>
          <a:xfrm>
            <a:off x="490475" y="2752364"/>
            <a:ext cx="604034" cy="557570"/>
          </a:xfrm>
          <a:prstGeom prst="rect">
            <a:avLst/>
          </a:prstGeom>
        </p:spPr>
      </p:pic>
      <p:pic>
        <p:nvPicPr>
          <p:cNvPr id="17" name="Picture 16"/>
          <p:cNvPicPr>
            <a:picLocks noChangeAspect="1"/>
          </p:cNvPicPr>
          <p:nvPr/>
        </p:nvPicPr>
        <p:blipFill>
          <a:blip r:embed="rId4"/>
          <a:stretch>
            <a:fillRect/>
          </a:stretch>
        </p:blipFill>
        <p:spPr>
          <a:xfrm>
            <a:off x="1203354" y="2752364"/>
            <a:ext cx="604034" cy="557570"/>
          </a:xfrm>
          <a:prstGeom prst="rect">
            <a:avLst/>
          </a:prstGeom>
        </p:spPr>
      </p:pic>
      <p:pic>
        <p:nvPicPr>
          <p:cNvPr id="18" name="Picture 17"/>
          <p:cNvPicPr>
            <a:picLocks noChangeAspect="1"/>
          </p:cNvPicPr>
          <p:nvPr/>
        </p:nvPicPr>
        <p:blipFill>
          <a:blip r:embed="rId4"/>
          <a:stretch>
            <a:fillRect/>
          </a:stretch>
        </p:blipFill>
        <p:spPr>
          <a:xfrm>
            <a:off x="1916233" y="2752364"/>
            <a:ext cx="604034" cy="557570"/>
          </a:xfrm>
          <a:prstGeom prst="rect">
            <a:avLst/>
          </a:prstGeom>
        </p:spPr>
      </p:pic>
      <p:pic>
        <p:nvPicPr>
          <p:cNvPr id="19" name="Picture 18"/>
          <p:cNvPicPr>
            <a:picLocks noChangeAspect="1"/>
          </p:cNvPicPr>
          <p:nvPr/>
        </p:nvPicPr>
        <p:blipFill>
          <a:blip r:embed="rId4"/>
          <a:stretch>
            <a:fillRect/>
          </a:stretch>
        </p:blipFill>
        <p:spPr>
          <a:xfrm>
            <a:off x="2629112" y="2752364"/>
            <a:ext cx="604034" cy="557570"/>
          </a:xfrm>
          <a:prstGeom prst="rect">
            <a:avLst/>
          </a:prstGeom>
        </p:spPr>
      </p:pic>
      <p:pic>
        <p:nvPicPr>
          <p:cNvPr id="20" name="Picture 19"/>
          <p:cNvPicPr>
            <a:picLocks noChangeAspect="1"/>
          </p:cNvPicPr>
          <p:nvPr/>
        </p:nvPicPr>
        <p:blipFill>
          <a:blip r:embed="rId4"/>
          <a:stretch>
            <a:fillRect/>
          </a:stretch>
        </p:blipFill>
        <p:spPr>
          <a:xfrm>
            <a:off x="3355568" y="2752364"/>
            <a:ext cx="604034" cy="557570"/>
          </a:xfrm>
          <a:prstGeom prst="rect">
            <a:avLst/>
          </a:prstGeom>
        </p:spPr>
      </p:pic>
      <p:pic>
        <p:nvPicPr>
          <p:cNvPr id="21" name="Picture 20"/>
          <p:cNvPicPr>
            <a:picLocks noChangeAspect="1"/>
          </p:cNvPicPr>
          <p:nvPr/>
        </p:nvPicPr>
        <p:blipFill>
          <a:blip r:embed="rId5"/>
          <a:stretch>
            <a:fillRect/>
          </a:stretch>
        </p:blipFill>
        <p:spPr>
          <a:xfrm>
            <a:off x="430295" y="1976601"/>
            <a:ext cx="664213" cy="386920"/>
          </a:xfrm>
          <a:prstGeom prst="rect">
            <a:avLst/>
          </a:prstGeom>
        </p:spPr>
      </p:pic>
      <p:pic>
        <p:nvPicPr>
          <p:cNvPr id="22" name="Picture 21"/>
          <p:cNvPicPr>
            <a:picLocks noChangeAspect="1"/>
          </p:cNvPicPr>
          <p:nvPr/>
        </p:nvPicPr>
        <p:blipFill>
          <a:blip r:embed="rId5"/>
          <a:stretch>
            <a:fillRect/>
          </a:stretch>
        </p:blipFill>
        <p:spPr>
          <a:xfrm>
            <a:off x="1223927" y="1976600"/>
            <a:ext cx="664213" cy="386920"/>
          </a:xfrm>
          <a:prstGeom prst="rect">
            <a:avLst/>
          </a:prstGeom>
        </p:spPr>
      </p:pic>
      <p:pic>
        <p:nvPicPr>
          <p:cNvPr id="23" name="Picture 22"/>
          <p:cNvPicPr>
            <a:picLocks noChangeAspect="1"/>
          </p:cNvPicPr>
          <p:nvPr/>
        </p:nvPicPr>
        <p:blipFill>
          <a:blip r:embed="rId5"/>
          <a:stretch>
            <a:fillRect/>
          </a:stretch>
        </p:blipFill>
        <p:spPr>
          <a:xfrm>
            <a:off x="1938824" y="1976600"/>
            <a:ext cx="664213" cy="386920"/>
          </a:xfrm>
          <a:prstGeom prst="rect">
            <a:avLst/>
          </a:prstGeom>
        </p:spPr>
      </p:pic>
      <p:pic>
        <p:nvPicPr>
          <p:cNvPr id="24" name="Picture 23"/>
          <p:cNvPicPr>
            <a:picLocks noChangeAspect="1"/>
          </p:cNvPicPr>
          <p:nvPr/>
        </p:nvPicPr>
        <p:blipFill>
          <a:blip r:embed="rId5"/>
          <a:stretch>
            <a:fillRect/>
          </a:stretch>
        </p:blipFill>
        <p:spPr>
          <a:xfrm>
            <a:off x="2651703" y="1997120"/>
            <a:ext cx="664213" cy="386920"/>
          </a:xfrm>
          <a:prstGeom prst="rect">
            <a:avLst/>
          </a:prstGeom>
        </p:spPr>
      </p:pic>
      <p:pic>
        <p:nvPicPr>
          <p:cNvPr id="25" name="Picture 24"/>
          <p:cNvPicPr>
            <a:picLocks noChangeAspect="1"/>
          </p:cNvPicPr>
          <p:nvPr/>
        </p:nvPicPr>
        <p:blipFill>
          <a:blip r:embed="rId5"/>
          <a:stretch>
            <a:fillRect/>
          </a:stretch>
        </p:blipFill>
        <p:spPr>
          <a:xfrm>
            <a:off x="3378159" y="1997120"/>
            <a:ext cx="664213" cy="386920"/>
          </a:xfrm>
          <a:prstGeom prst="rect">
            <a:avLst/>
          </a:prstGeom>
        </p:spPr>
      </p:pic>
      <p:sp>
        <p:nvSpPr>
          <p:cNvPr id="26" name="Right Brace 25"/>
          <p:cNvSpPr/>
          <p:nvPr/>
        </p:nvSpPr>
        <p:spPr>
          <a:xfrm>
            <a:off x="4207076" y="3530051"/>
            <a:ext cx="194422" cy="7776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27" name="TextBox 26"/>
          <p:cNvSpPr txBox="1"/>
          <p:nvPr/>
        </p:nvSpPr>
        <p:spPr>
          <a:xfrm>
            <a:off x="402196" y="1147447"/>
            <a:ext cx="8004641" cy="646331"/>
          </a:xfrm>
          <a:prstGeom prst="rect">
            <a:avLst/>
          </a:prstGeom>
          <a:noFill/>
        </p:spPr>
        <p:txBody>
          <a:bodyPr wrap="square" rtlCol="0">
            <a:spAutoFit/>
          </a:bodyPr>
          <a:lstStyle/>
          <a:p>
            <a:r>
              <a:rPr lang="sv-SE" dirty="0"/>
              <a:t>Exempel på </a:t>
            </a:r>
            <a:r>
              <a:rPr lang="sv-SE" dirty="0" err="1"/>
              <a:t>batchproduktion</a:t>
            </a:r>
            <a:r>
              <a:rPr lang="sv-SE" dirty="0"/>
              <a:t> av instrument (som är motsatsen till kontinuerligt enstyckesflöde)</a:t>
            </a:r>
          </a:p>
        </p:txBody>
      </p:sp>
      <p:sp>
        <p:nvSpPr>
          <p:cNvPr id="29" name="Right Brace 28"/>
          <p:cNvSpPr/>
          <p:nvPr/>
        </p:nvSpPr>
        <p:spPr>
          <a:xfrm>
            <a:off x="4207076" y="2642306"/>
            <a:ext cx="194422" cy="7776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30" name="Right Brace 29"/>
          <p:cNvSpPr/>
          <p:nvPr/>
        </p:nvSpPr>
        <p:spPr>
          <a:xfrm>
            <a:off x="4183882" y="1781217"/>
            <a:ext cx="194422" cy="7776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31" name="Down Arrow 30"/>
          <p:cNvSpPr/>
          <p:nvPr/>
        </p:nvSpPr>
        <p:spPr>
          <a:xfrm>
            <a:off x="1573495" y="2419649"/>
            <a:ext cx="1166530" cy="20871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620"/>
          </a:p>
        </p:txBody>
      </p:sp>
      <p:sp>
        <p:nvSpPr>
          <p:cNvPr id="33" name="Down Arrow 32"/>
          <p:cNvSpPr/>
          <p:nvPr/>
        </p:nvSpPr>
        <p:spPr>
          <a:xfrm>
            <a:off x="1609914" y="3380444"/>
            <a:ext cx="1166530" cy="20871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620"/>
          </a:p>
        </p:txBody>
      </p:sp>
      <p:sp>
        <p:nvSpPr>
          <p:cNvPr id="34" name="TextBox 33"/>
          <p:cNvSpPr txBox="1"/>
          <p:nvPr/>
        </p:nvSpPr>
        <p:spPr>
          <a:xfrm>
            <a:off x="4534423" y="1825194"/>
            <a:ext cx="2214605" cy="840230"/>
          </a:xfrm>
          <a:prstGeom prst="rect">
            <a:avLst/>
          </a:prstGeom>
          <a:noFill/>
        </p:spPr>
        <p:txBody>
          <a:bodyPr wrap="square" rtlCol="0">
            <a:spAutoFit/>
          </a:bodyPr>
          <a:lstStyle/>
          <a:p>
            <a:r>
              <a:rPr lang="sv-SE" sz="1620" dirty="0"/>
              <a:t>Producera chassi – 5 minuter  (om varje chassi tar 1 min) </a:t>
            </a:r>
          </a:p>
        </p:txBody>
      </p:sp>
      <p:sp>
        <p:nvSpPr>
          <p:cNvPr id="35" name="TextBox 34"/>
          <p:cNvSpPr txBox="1"/>
          <p:nvPr/>
        </p:nvSpPr>
        <p:spPr>
          <a:xfrm>
            <a:off x="4472978" y="2713544"/>
            <a:ext cx="1899849" cy="840230"/>
          </a:xfrm>
          <a:prstGeom prst="rect">
            <a:avLst/>
          </a:prstGeom>
          <a:noFill/>
        </p:spPr>
        <p:txBody>
          <a:bodyPr wrap="square" rtlCol="0">
            <a:spAutoFit/>
          </a:bodyPr>
          <a:lstStyle/>
          <a:p>
            <a:r>
              <a:rPr lang="sv-SE" sz="1620" dirty="0"/>
              <a:t>Producera skärm – 5 minuter (om varje skärm tar 1 min) </a:t>
            </a:r>
          </a:p>
        </p:txBody>
      </p:sp>
      <p:sp>
        <p:nvSpPr>
          <p:cNvPr id="36" name="TextBox 35"/>
          <p:cNvSpPr txBox="1"/>
          <p:nvPr/>
        </p:nvSpPr>
        <p:spPr>
          <a:xfrm>
            <a:off x="4483039" y="3626304"/>
            <a:ext cx="2622200" cy="590931"/>
          </a:xfrm>
          <a:prstGeom prst="rect">
            <a:avLst/>
          </a:prstGeom>
          <a:noFill/>
        </p:spPr>
        <p:txBody>
          <a:bodyPr wrap="square" rtlCol="0">
            <a:spAutoFit/>
          </a:bodyPr>
          <a:lstStyle/>
          <a:p>
            <a:r>
              <a:rPr lang="sv-SE" sz="1620" dirty="0"/>
              <a:t>Testa – 5 minuter om varje test tar 1 min</a:t>
            </a:r>
          </a:p>
        </p:txBody>
      </p:sp>
      <p:sp>
        <p:nvSpPr>
          <p:cNvPr id="37" name="TextBox 36"/>
          <p:cNvSpPr txBox="1"/>
          <p:nvPr/>
        </p:nvSpPr>
        <p:spPr>
          <a:xfrm>
            <a:off x="4495380" y="4324043"/>
            <a:ext cx="2913548" cy="590931"/>
          </a:xfrm>
          <a:prstGeom prst="rect">
            <a:avLst/>
          </a:prstGeom>
          <a:noFill/>
        </p:spPr>
        <p:txBody>
          <a:bodyPr wrap="square" rtlCol="0">
            <a:spAutoFit/>
          </a:bodyPr>
          <a:lstStyle/>
          <a:p>
            <a:r>
              <a:rPr lang="sv-SE" sz="1620" dirty="0"/>
              <a:t>Total tid för 15 instrument:  15 min</a:t>
            </a:r>
          </a:p>
        </p:txBody>
      </p:sp>
      <p:sp>
        <p:nvSpPr>
          <p:cNvPr id="38" name="Rectangle 37"/>
          <p:cNvSpPr/>
          <p:nvPr/>
        </p:nvSpPr>
        <p:spPr>
          <a:xfrm rot="16200000">
            <a:off x="7537966" y="3237328"/>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pic>
        <p:nvPicPr>
          <p:cNvPr id="6" name="Audio 5">
            <a:hlinkClick r:id="" action="ppaction://media"/>
            <a:extLst>
              <a:ext uri="{FF2B5EF4-FFF2-40B4-BE49-F238E27FC236}">
                <a16:creationId xmlns:a16="http://schemas.microsoft.com/office/drawing/2014/main" id="{A25A9E4F-E85C-4029-ABE6-2517C599CD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712948959"/>
      </p:ext>
    </p:extLst>
  </p:cSld>
  <p:clrMapOvr>
    <a:masterClrMapping/>
  </p:clrMapOvr>
  <mc:AlternateContent xmlns:mc="http://schemas.openxmlformats.org/markup-compatibility/2006" xmlns:p14="http://schemas.microsoft.com/office/powerpoint/2010/main">
    <mc:Choice Requires="p14">
      <p:transition spd="slow" p14:dur="2000" advTm="88499"/>
    </mc:Choice>
    <mc:Fallback xmlns="">
      <p:transition spd="slow" advTm="8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50545" y="437830"/>
            <a:ext cx="8099916" cy="453650"/>
          </a:xfrm>
        </p:spPr>
        <p:txBody>
          <a:bodyPr>
            <a:noAutofit/>
          </a:bodyPr>
          <a:lstStyle/>
          <a:p>
            <a:r>
              <a:rPr lang="en-US" sz="2700" dirty="0" err="1"/>
              <a:t>Verktyg</a:t>
            </a:r>
            <a:r>
              <a:rPr lang="en-US" sz="2700" dirty="0"/>
              <a:t>: Continuous flow for each item</a:t>
            </a:r>
            <a:endParaRPr lang="sv-SE" sz="2700" dirty="0"/>
          </a:p>
        </p:txBody>
      </p:sp>
      <p:pic>
        <p:nvPicPr>
          <p:cNvPr id="11" name="Picture 10"/>
          <p:cNvPicPr>
            <a:picLocks noChangeAspect="1"/>
          </p:cNvPicPr>
          <p:nvPr/>
        </p:nvPicPr>
        <p:blipFill>
          <a:blip r:embed="rId4"/>
          <a:stretch>
            <a:fillRect/>
          </a:stretch>
        </p:blipFill>
        <p:spPr>
          <a:xfrm>
            <a:off x="733316" y="3500849"/>
            <a:ext cx="604034" cy="557570"/>
          </a:xfrm>
          <a:prstGeom prst="rect">
            <a:avLst/>
          </a:prstGeom>
        </p:spPr>
      </p:pic>
      <p:pic>
        <p:nvPicPr>
          <p:cNvPr id="16" name="Picture 15"/>
          <p:cNvPicPr>
            <a:picLocks noChangeAspect="1"/>
          </p:cNvPicPr>
          <p:nvPr/>
        </p:nvPicPr>
        <p:blipFill>
          <a:blip r:embed="rId4"/>
          <a:stretch>
            <a:fillRect/>
          </a:stretch>
        </p:blipFill>
        <p:spPr>
          <a:xfrm>
            <a:off x="710725" y="2593548"/>
            <a:ext cx="604034" cy="557570"/>
          </a:xfrm>
          <a:prstGeom prst="rect">
            <a:avLst/>
          </a:prstGeom>
        </p:spPr>
      </p:pic>
      <p:pic>
        <p:nvPicPr>
          <p:cNvPr id="21" name="Picture 20"/>
          <p:cNvPicPr>
            <a:picLocks noChangeAspect="1"/>
          </p:cNvPicPr>
          <p:nvPr/>
        </p:nvPicPr>
        <p:blipFill>
          <a:blip r:embed="rId5"/>
          <a:stretch>
            <a:fillRect/>
          </a:stretch>
        </p:blipFill>
        <p:spPr>
          <a:xfrm>
            <a:off x="650545" y="1817785"/>
            <a:ext cx="664213" cy="386920"/>
          </a:xfrm>
          <a:prstGeom prst="rect">
            <a:avLst/>
          </a:prstGeom>
        </p:spPr>
      </p:pic>
      <p:sp>
        <p:nvSpPr>
          <p:cNvPr id="27" name="TextBox 26"/>
          <p:cNvSpPr txBox="1"/>
          <p:nvPr/>
        </p:nvSpPr>
        <p:spPr>
          <a:xfrm>
            <a:off x="650545" y="1029310"/>
            <a:ext cx="7942137" cy="424732"/>
          </a:xfrm>
          <a:prstGeom prst="rect">
            <a:avLst/>
          </a:prstGeom>
          <a:noFill/>
        </p:spPr>
        <p:txBody>
          <a:bodyPr wrap="square" rtlCol="0">
            <a:spAutoFit/>
          </a:bodyPr>
          <a:lstStyle/>
          <a:p>
            <a:r>
              <a:rPr lang="sv-SE" sz="2160" dirty="0"/>
              <a:t>Exempel på kontinuerligt enstyckesflöde </a:t>
            </a:r>
          </a:p>
        </p:txBody>
      </p:sp>
      <p:sp>
        <p:nvSpPr>
          <p:cNvPr id="30" name="Right Brace 29"/>
          <p:cNvSpPr/>
          <p:nvPr/>
        </p:nvSpPr>
        <p:spPr>
          <a:xfrm>
            <a:off x="3735230" y="1835934"/>
            <a:ext cx="410847" cy="22224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33" name="Down Arrow 32"/>
          <p:cNvSpPr/>
          <p:nvPr/>
        </p:nvSpPr>
        <p:spPr>
          <a:xfrm>
            <a:off x="826207" y="2292550"/>
            <a:ext cx="312890" cy="161708"/>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620"/>
          </a:p>
        </p:txBody>
      </p:sp>
      <p:sp>
        <p:nvSpPr>
          <p:cNvPr id="37" name="TextBox 36"/>
          <p:cNvSpPr txBox="1"/>
          <p:nvPr/>
        </p:nvSpPr>
        <p:spPr>
          <a:xfrm>
            <a:off x="4340499" y="3304766"/>
            <a:ext cx="3117824" cy="341632"/>
          </a:xfrm>
          <a:prstGeom prst="rect">
            <a:avLst/>
          </a:prstGeom>
          <a:noFill/>
        </p:spPr>
        <p:txBody>
          <a:bodyPr wrap="square" rtlCol="0">
            <a:spAutoFit/>
          </a:bodyPr>
          <a:lstStyle/>
          <a:p>
            <a:r>
              <a:rPr lang="sv-SE" sz="1620" dirty="0"/>
              <a:t>Total tid för 15 instrument  – 7 min</a:t>
            </a:r>
          </a:p>
        </p:txBody>
      </p:sp>
      <p:sp>
        <p:nvSpPr>
          <p:cNvPr id="28" name="Down Arrow 27"/>
          <p:cNvSpPr/>
          <p:nvPr/>
        </p:nvSpPr>
        <p:spPr>
          <a:xfrm>
            <a:off x="878887" y="3266694"/>
            <a:ext cx="312890" cy="161708"/>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620"/>
          </a:p>
        </p:txBody>
      </p:sp>
      <p:pic>
        <p:nvPicPr>
          <p:cNvPr id="32" name="Picture 31"/>
          <p:cNvPicPr>
            <a:picLocks noChangeAspect="1"/>
          </p:cNvPicPr>
          <p:nvPr/>
        </p:nvPicPr>
        <p:blipFill>
          <a:blip r:embed="rId5"/>
          <a:stretch>
            <a:fillRect/>
          </a:stretch>
        </p:blipFill>
        <p:spPr>
          <a:xfrm>
            <a:off x="1531020" y="1817785"/>
            <a:ext cx="664213" cy="386920"/>
          </a:xfrm>
          <a:prstGeom prst="rect">
            <a:avLst/>
          </a:prstGeom>
        </p:spPr>
      </p:pic>
      <p:sp>
        <p:nvSpPr>
          <p:cNvPr id="38" name="Down Arrow 37"/>
          <p:cNvSpPr/>
          <p:nvPr/>
        </p:nvSpPr>
        <p:spPr>
          <a:xfrm>
            <a:off x="1706680" y="2292550"/>
            <a:ext cx="312890" cy="161708"/>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620"/>
          </a:p>
        </p:txBody>
      </p:sp>
      <p:pic>
        <p:nvPicPr>
          <p:cNvPr id="40" name="Picture 39"/>
          <p:cNvPicPr>
            <a:picLocks noChangeAspect="1"/>
          </p:cNvPicPr>
          <p:nvPr/>
        </p:nvPicPr>
        <p:blipFill>
          <a:blip r:embed="rId4"/>
          <a:stretch>
            <a:fillRect/>
          </a:stretch>
        </p:blipFill>
        <p:spPr>
          <a:xfrm>
            <a:off x="1531021" y="2599709"/>
            <a:ext cx="604034" cy="557570"/>
          </a:xfrm>
          <a:prstGeom prst="rect">
            <a:avLst/>
          </a:prstGeom>
        </p:spPr>
      </p:pic>
      <p:sp>
        <p:nvSpPr>
          <p:cNvPr id="41" name="TextBox 40"/>
          <p:cNvSpPr txBox="1"/>
          <p:nvPr/>
        </p:nvSpPr>
        <p:spPr>
          <a:xfrm>
            <a:off x="4340499" y="2121860"/>
            <a:ext cx="3003151" cy="1089529"/>
          </a:xfrm>
          <a:prstGeom prst="rect">
            <a:avLst/>
          </a:prstGeom>
          <a:noFill/>
        </p:spPr>
        <p:txBody>
          <a:bodyPr wrap="square" rtlCol="0">
            <a:spAutoFit/>
          </a:bodyPr>
          <a:lstStyle/>
          <a:p>
            <a:r>
              <a:rPr lang="sv-SE" sz="1620" dirty="0"/>
              <a:t>Att producera och testa första </a:t>
            </a:r>
            <a:r>
              <a:rPr lang="sv-SE" sz="1620" dirty="0" err="1"/>
              <a:t>instumentet</a:t>
            </a:r>
            <a:r>
              <a:rPr lang="sv-SE" sz="1620" dirty="0"/>
              <a:t> tar 3 minuter – men då har redan två nya enstyckesflöden påbörjats  </a:t>
            </a:r>
          </a:p>
        </p:txBody>
      </p:sp>
      <p:pic>
        <p:nvPicPr>
          <p:cNvPr id="43" name="Picture 42"/>
          <p:cNvPicPr>
            <a:picLocks noChangeAspect="1"/>
          </p:cNvPicPr>
          <p:nvPr/>
        </p:nvPicPr>
        <p:blipFill>
          <a:blip r:embed="rId5"/>
          <a:stretch>
            <a:fillRect/>
          </a:stretch>
        </p:blipFill>
        <p:spPr>
          <a:xfrm>
            <a:off x="2411494" y="1795591"/>
            <a:ext cx="664213" cy="386920"/>
          </a:xfrm>
          <a:prstGeom prst="rect">
            <a:avLst/>
          </a:prstGeom>
        </p:spPr>
      </p:pic>
      <p:sp>
        <p:nvSpPr>
          <p:cNvPr id="44" name="TextBox 43"/>
          <p:cNvSpPr txBox="1"/>
          <p:nvPr/>
        </p:nvSpPr>
        <p:spPr>
          <a:xfrm>
            <a:off x="4340500" y="3779634"/>
            <a:ext cx="3456801" cy="590931"/>
          </a:xfrm>
          <a:prstGeom prst="rect">
            <a:avLst/>
          </a:prstGeom>
          <a:noFill/>
        </p:spPr>
        <p:txBody>
          <a:bodyPr wrap="square" rtlCol="0">
            <a:spAutoFit/>
          </a:bodyPr>
          <a:lstStyle/>
          <a:p>
            <a:r>
              <a:rPr lang="sv-SE" sz="1620" dirty="0"/>
              <a:t>Dessutom – om något steg i processen producerar fel så upptäcks det tidigt</a:t>
            </a:r>
          </a:p>
        </p:txBody>
      </p:sp>
      <p:sp>
        <p:nvSpPr>
          <p:cNvPr id="19" name="Rectangle 18">
            <a:extLst>
              <a:ext uri="{FF2B5EF4-FFF2-40B4-BE49-F238E27FC236}">
                <a16:creationId xmlns:a16="http://schemas.microsoft.com/office/drawing/2014/main" id="{3A4E57EA-97EF-47A0-B266-B976640E8F5F}"/>
              </a:ext>
            </a:extLst>
          </p:cNvPr>
          <p:cNvSpPr/>
          <p:nvPr/>
        </p:nvSpPr>
        <p:spPr>
          <a:xfrm rot="16200000">
            <a:off x="7537966" y="3237328"/>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pic>
        <p:nvPicPr>
          <p:cNvPr id="6" name="Audio 5">
            <a:hlinkClick r:id="" action="ppaction://media"/>
            <a:extLst>
              <a:ext uri="{FF2B5EF4-FFF2-40B4-BE49-F238E27FC236}">
                <a16:creationId xmlns:a16="http://schemas.microsoft.com/office/drawing/2014/main" id="{101D0873-3F14-4F15-9048-0261BBC4B7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197761432"/>
      </p:ext>
    </p:extLst>
  </p:cSld>
  <p:clrMapOvr>
    <a:masterClrMapping/>
  </p:clrMapOvr>
  <mc:AlternateContent xmlns:mc="http://schemas.openxmlformats.org/markup-compatibility/2006" xmlns:p14="http://schemas.microsoft.com/office/powerpoint/2010/main">
    <mc:Choice Requires="p14">
      <p:transition spd="slow" p14:dur="2000" advTm="147892"/>
    </mc:Choice>
    <mc:Fallback xmlns="">
      <p:transition spd="slow" advTm="14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74" y="438114"/>
            <a:ext cx="7955787" cy="453650"/>
          </a:xfrm>
        </p:spPr>
        <p:txBody>
          <a:bodyPr>
            <a:noAutofit/>
          </a:bodyPr>
          <a:lstStyle/>
          <a:p>
            <a:r>
              <a:rPr lang="en-US" sz="2700" dirty="0" err="1"/>
              <a:t>Verktyg</a:t>
            </a:r>
            <a:r>
              <a:rPr lang="en-US" sz="2700" dirty="0"/>
              <a:t>: Value Stream Mapping </a:t>
            </a:r>
            <a:endParaRPr lang="sv-SE" sz="2700" dirty="0"/>
          </a:p>
        </p:txBody>
      </p:sp>
      <p:sp>
        <p:nvSpPr>
          <p:cNvPr id="4" name="Rectangle 3"/>
          <p:cNvSpPr/>
          <p:nvPr/>
        </p:nvSpPr>
        <p:spPr>
          <a:xfrm>
            <a:off x="8016043" y="1638994"/>
            <a:ext cx="969727" cy="674031"/>
          </a:xfrm>
          <a:prstGeom prst="rect">
            <a:avLst/>
          </a:prstGeom>
        </p:spPr>
        <p:txBody>
          <a:bodyPr wrap="square">
            <a:spAutoFit/>
          </a:bodyPr>
          <a:lstStyle/>
          <a:p>
            <a:r>
              <a:rPr lang="en-US" sz="1260" i="1" dirty="0"/>
              <a:t>Value stream mapping</a:t>
            </a:r>
            <a:endParaRPr lang="sv-SE" sz="1260" dirty="0"/>
          </a:p>
        </p:txBody>
      </p:sp>
      <p:sp>
        <p:nvSpPr>
          <p:cNvPr id="11" name="Content Placeholder 2">
            <a:extLst>
              <a:ext uri="{FF2B5EF4-FFF2-40B4-BE49-F238E27FC236}">
                <a16:creationId xmlns:a16="http://schemas.microsoft.com/office/drawing/2014/main" id="{2C603AA0-9ED4-473E-9CBF-99B3507151CA}"/>
              </a:ext>
            </a:extLst>
          </p:cNvPr>
          <p:cNvSpPr>
            <a:spLocks noGrp="1"/>
          </p:cNvSpPr>
          <p:nvPr>
            <p:ph idx="1"/>
          </p:nvPr>
        </p:nvSpPr>
        <p:spPr>
          <a:xfrm>
            <a:off x="748375" y="1193040"/>
            <a:ext cx="4660885" cy="3151264"/>
          </a:xfrm>
        </p:spPr>
        <p:txBody>
          <a:bodyPr>
            <a:noAutofit/>
          </a:bodyPr>
          <a:lstStyle/>
          <a:p>
            <a:pPr>
              <a:spcBef>
                <a:spcPts val="675"/>
              </a:spcBef>
            </a:pPr>
            <a:r>
              <a:rPr lang="sv-SE" sz="1420" dirty="0"/>
              <a:t>Ett annat verktyg som </a:t>
            </a:r>
            <a:r>
              <a:rPr lang="sv-SE" sz="1420" dirty="0" err="1"/>
              <a:t>Lean</a:t>
            </a:r>
            <a:r>
              <a:rPr lang="sv-SE" sz="1420" dirty="0"/>
              <a:t> erbjuder för processförbättring/ processanalys är ”</a:t>
            </a:r>
            <a:r>
              <a:rPr lang="sv-SE" sz="1420" dirty="0" err="1"/>
              <a:t>Value</a:t>
            </a:r>
            <a:r>
              <a:rPr lang="sv-SE" sz="1420" dirty="0"/>
              <a:t> </a:t>
            </a:r>
            <a:r>
              <a:rPr lang="sv-SE" sz="1420" dirty="0" err="1"/>
              <a:t>stream</a:t>
            </a:r>
            <a:r>
              <a:rPr lang="sv-SE" sz="1420" dirty="0"/>
              <a:t> </a:t>
            </a:r>
            <a:r>
              <a:rPr lang="sv-SE" sz="1420" dirty="0" err="1"/>
              <a:t>mapping</a:t>
            </a:r>
            <a:r>
              <a:rPr lang="sv-SE" sz="1420" dirty="0"/>
              <a:t>” (på svenska värdeflödekartläggning)</a:t>
            </a:r>
          </a:p>
          <a:p>
            <a:pPr>
              <a:spcBef>
                <a:spcPts val="675"/>
              </a:spcBef>
            </a:pPr>
            <a:r>
              <a:rPr lang="sv-SE" sz="1420" dirty="0"/>
              <a:t>Ett ”</a:t>
            </a:r>
            <a:r>
              <a:rPr lang="sv-SE" sz="1420" dirty="0" err="1"/>
              <a:t>values</a:t>
            </a:r>
            <a:r>
              <a:rPr lang="sv-SE" sz="1420" dirty="0"/>
              <a:t> </a:t>
            </a:r>
            <a:r>
              <a:rPr lang="sv-SE" sz="1420" dirty="0" err="1"/>
              <a:t>stream</a:t>
            </a:r>
            <a:r>
              <a:rPr lang="sv-SE" sz="1420" dirty="0"/>
              <a:t>” (värdeflöde) består av flera processer och omfattar hela kedjan från kundförfrågan till leverans (”A </a:t>
            </a:r>
            <a:r>
              <a:rPr lang="sv-SE" sz="1420" dirty="0" err="1"/>
              <a:t>value</a:t>
            </a:r>
            <a:r>
              <a:rPr lang="sv-SE" sz="1420" dirty="0"/>
              <a:t> </a:t>
            </a:r>
            <a:r>
              <a:rPr lang="sv-SE" sz="1420" dirty="0" err="1"/>
              <a:t>stream</a:t>
            </a:r>
            <a:r>
              <a:rPr lang="sv-SE" sz="1420" dirty="0"/>
              <a:t> is the </a:t>
            </a:r>
            <a:r>
              <a:rPr lang="sv-SE" sz="1420" dirty="0" err="1"/>
              <a:t>sequence</a:t>
            </a:r>
            <a:r>
              <a:rPr lang="sv-SE" sz="1420" dirty="0"/>
              <a:t> </a:t>
            </a:r>
            <a:r>
              <a:rPr lang="sv-SE" sz="1420" dirty="0" err="1"/>
              <a:t>of</a:t>
            </a:r>
            <a:r>
              <a:rPr lang="sv-SE" sz="1420" dirty="0"/>
              <a:t> </a:t>
            </a:r>
            <a:r>
              <a:rPr lang="sv-SE" sz="1420" dirty="0" err="1"/>
              <a:t>activities</a:t>
            </a:r>
            <a:r>
              <a:rPr lang="sv-SE" sz="1420" dirty="0"/>
              <a:t> an </a:t>
            </a:r>
            <a:r>
              <a:rPr lang="sv-SE" sz="1420" dirty="0" err="1"/>
              <a:t>organization</a:t>
            </a:r>
            <a:r>
              <a:rPr lang="sv-SE" sz="1420" dirty="0"/>
              <a:t> </a:t>
            </a:r>
            <a:r>
              <a:rPr lang="sv-SE" sz="1420" dirty="0" err="1"/>
              <a:t>undertakes</a:t>
            </a:r>
            <a:r>
              <a:rPr lang="sv-SE" sz="1420" dirty="0"/>
              <a:t> to </a:t>
            </a:r>
            <a:r>
              <a:rPr lang="sv-SE" sz="1420" dirty="0" err="1"/>
              <a:t>deliver</a:t>
            </a:r>
            <a:r>
              <a:rPr lang="sv-SE" sz="1420" dirty="0"/>
              <a:t> on a </a:t>
            </a:r>
            <a:r>
              <a:rPr lang="sv-SE" sz="1420" dirty="0" err="1"/>
              <a:t>customer</a:t>
            </a:r>
            <a:r>
              <a:rPr lang="sv-SE" sz="1420" dirty="0"/>
              <a:t> </a:t>
            </a:r>
            <a:r>
              <a:rPr lang="sv-SE" sz="1420" dirty="0" err="1"/>
              <a:t>request</a:t>
            </a:r>
            <a:r>
              <a:rPr lang="sv-SE" sz="1420" dirty="0"/>
              <a:t>” (</a:t>
            </a:r>
            <a:r>
              <a:rPr lang="sv-SE" sz="1420" dirty="0" err="1"/>
              <a:t>Martin&amp;Osterling</a:t>
            </a:r>
            <a:r>
              <a:rPr lang="sv-SE" sz="1420" dirty="0"/>
              <a:t>, 2014))</a:t>
            </a:r>
          </a:p>
          <a:p>
            <a:pPr>
              <a:spcBef>
                <a:spcPts val="675"/>
              </a:spcBef>
            </a:pPr>
            <a:endParaRPr lang="sv-SE" sz="1620" dirty="0"/>
          </a:p>
        </p:txBody>
      </p:sp>
      <p:sp>
        <p:nvSpPr>
          <p:cNvPr id="6" name="Rectangle: Rounded Corners 5">
            <a:extLst>
              <a:ext uri="{FF2B5EF4-FFF2-40B4-BE49-F238E27FC236}">
                <a16:creationId xmlns:a16="http://schemas.microsoft.com/office/drawing/2014/main" id="{D90615A8-7CF6-4956-9A86-6EDADD760239}"/>
              </a:ext>
            </a:extLst>
          </p:cNvPr>
          <p:cNvSpPr/>
          <p:nvPr/>
        </p:nvSpPr>
        <p:spPr>
          <a:xfrm>
            <a:off x="5783189" y="1653871"/>
            <a:ext cx="898497"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TextBox 4">
            <a:extLst>
              <a:ext uri="{FF2B5EF4-FFF2-40B4-BE49-F238E27FC236}">
                <a16:creationId xmlns:a16="http://schemas.microsoft.com/office/drawing/2014/main" id="{1F6E6FB6-D1AE-4017-9208-C6EFAE86BE7C}"/>
              </a:ext>
            </a:extLst>
          </p:cNvPr>
          <p:cNvSpPr txBox="1"/>
          <p:nvPr/>
        </p:nvSpPr>
        <p:spPr>
          <a:xfrm>
            <a:off x="5754483" y="1642724"/>
            <a:ext cx="1319351" cy="276999"/>
          </a:xfrm>
          <a:prstGeom prst="rect">
            <a:avLst/>
          </a:prstGeom>
          <a:noFill/>
        </p:spPr>
        <p:txBody>
          <a:bodyPr wrap="square" rtlCol="0">
            <a:spAutoFit/>
          </a:bodyPr>
          <a:lstStyle/>
          <a:p>
            <a:r>
              <a:rPr lang="sv-SE" sz="1200" dirty="0" err="1"/>
              <a:t>Value</a:t>
            </a:r>
            <a:r>
              <a:rPr lang="sv-SE" sz="1200" dirty="0"/>
              <a:t> </a:t>
            </a:r>
            <a:r>
              <a:rPr lang="sv-SE" sz="1200" dirty="0" err="1"/>
              <a:t>stream</a:t>
            </a:r>
            <a:endParaRPr lang="sv-SE" sz="1200" dirty="0"/>
          </a:p>
        </p:txBody>
      </p:sp>
      <p:sp>
        <p:nvSpPr>
          <p:cNvPr id="10" name="Rectangle: Rounded Corners 9">
            <a:extLst>
              <a:ext uri="{FF2B5EF4-FFF2-40B4-BE49-F238E27FC236}">
                <a16:creationId xmlns:a16="http://schemas.microsoft.com/office/drawing/2014/main" id="{F23072BE-50A9-4A8B-9752-0C4A83E31556}"/>
              </a:ext>
            </a:extLst>
          </p:cNvPr>
          <p:cNvSpPr/>
          <p:nvPr/>
        </p:nvSpPr>
        <p:spPr>
          <a:xfrm>
            <a:off x="5138630" y="2158341"/>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TextBox 12">
            <a:extLst>
              <a:ext uri="{FF2B5EF4-FFF2-40B4-BE49-F238E27FC236}">
                <a16:creationId xmlns:a16="http://schemas.microsoft.com/office/drawing/2014/main" id="{A5E70059-81DC-47BB-9FD0-7087B3F53ACB}"/>
              </a:ext>
            </a:extLst>
          </p:cNvPr>
          <p:cNvSpPr txBox="1"/>
          <p:nvPr/>
        </p:nvSpPr>
        <p:spPr>
          <a:xfrm>
            <a:off x="5094808" y="2139243"/>
            <a:ext cx="823554" cy="276999"/>
          </a:xfrm>
          <a:prstGeom prst="rect">
            <a:avLst/>
          </a:prstGeom>
          <a:noFill/>
        </p:spPr>
        <p:txBody>
          <a:bodyPr wrap="square" rtlCol="0">
            <a:spAutoFit/>
          </a:bodyPr>
          <a:lstStyle/>
          <a:p>
            <a:r>
              <a:rPr lang="sv-SE" sz="1200" dirty="0"/>
              <a:t>Process</a:t>
            </a:r>
          </a:p>
        </p:txBody>
      </p:sp>
      <p:sp>
        <p:nvSpPr>
          <p:cNvPr id="14" name="Rectangle: Rounded Corners 13">
            <a:extLst>
              <a:ext uri="{FF2B5EF4-FFF2-40B4-BE49-F238E27FC236}">
                <a16:creationId xmlns:a16="http://schemas.microsoft.com/office/drawing/2014/main" id="{0D960A5E-F659-44D2-98DD-244E738FA984}"/>
              </a:ext>
            </a:extLst>
          </p:cNvPr>
          <p:cNvSpPr/>
          <p:nvPr/>
        </p:nvSpPr>
        <p:spPr>
          <a:xfrm>
            <a:off x="5962184" y="2163468"/>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a:extLst>
              <a:ext uri="{FF2B5EF4-FFF2-40B4-BE49-F238E27FC236}">
                <a16:creationId xmlns:a16="http://schemas.microsoft.com/office/drawing/2014/main" id="{4CFA189B-7480-4C9B-BA5D-B87134CAD081}"/>
              </a:ext>
            </a:extLst>
          </p:cNvPr>
          <p:cNvSpPr txBox="1"/>
          <p:nvPr/>
        </p:nvSpPr>
        <p:spPr>
          <a:xfrm>
            <a:off x="5918362" y="2144370"/>
            <a:ext cx="823554" cy="276999"/>
          </a:xfrm>
          <a:prstGeom prst="rect">
            <a:avLst/>
          </a:prstGeom>
          <a:noFill/>
        </p:spPr>
        <p:txBody>
          <a:bodyPr wrap="square" rtlCol="0">
            <a:spAutoFit/>
          </a:bodyPr>
          <a:lstStyle/>
          <a:p>
            <a:r>
              <a:rPr lang="sv-SE" sz="1200" dirty="0"/>
              <a:t>Process</a:t>
            </a:r>
          </a:p>
        </p:txBody>
      </p:sp>
      <p:sp>
        <p:nvSpPr>
          <p:cNvPr id="16" name="Rectangle: Rounded Corners 15">
            <a:extLst>
              <a:ext uri="{FF2B5EF4-FFF2-40B4-BE49-F238E27FC236}">
                <a16:creationId xmlns:a16="http://schemas.microsoft.com/office/drawing/2014/main" id="{456D5920-4AF4-4191-8D68-A57DAF8C03F8}"/>
              </a:ext>
            </a:extLst>
          </p:cNvPr>
          <p:cNvSpPr/>
          <p:nvPr/>
        </p:nvSpPr>
        <p:spPr>
          <a:xfrm>
            <a:off x="6829560" y="2174243"/>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7" name="TextBox 16">
            <a:extLst>
              <a:ext uri="{FF2B5EF4-FFF2-40B4-BE49-F238E27FC236}">
                <a16:creationId xmlns:a16="http://schemas.microsoft.com/office/drawing/2014/main" id="{7A16EA23-8F76-4738-B087-B61E2D968DA7}"/>
              </a:ext>
            </a:extLst>
          </p:cNvPr>
          <p:cNvSpPr txBox="1"/>
          <p:nvPr/>
        </p:nvSpPr>
        <p:spPr>
          <a:xfrm>
            <a:off x="6785738" y="2155145"/>
            <a:ext cx="823554" cy="276999"/>
          </a:xfrm>
          <a:prstGeom prst="rect">
            <a:avLst/>
          </a:prstGeom>
          <a:noFill/>
        </p:spPr>
        <p:txBody>
          <a:bodyPr wrap="square" rtlCol="0">
            <a:spAutoFit/>
          </a:bodyPr>
          <a:lstStyle/>
          <a:p>
            <a:r>
              <a:rPr lang="sv-SE" sz="1200" dirty="0"/>
              <a:t>Process</a:t>
            </a:r>
          </a:p>
        </p:txBody>
      </p:sp>
      <p:sp>
        <p:nvSpPr>
          <p:cNvPr id="18" name="Rectangle: Rounded Corners 17">
            <a:extLst>
              <a:ext uri="{FF2B5EF4-FFF2-40B4-BE49-F238E27FC236}">
                <a16:creationId xmlns:a16="http://schemas.microsoft.com/office/drawing/2014/main" id="{F10D27BB-BCA3-4988-8AC1-01DA2753A085}"/>
              </a:ext>
            </a:extLst>
          </p:cNvPr>
          <p:cNvSpPr/>
          <p:nvPr/>
        </p:nvSpPr>
        <p:spPr>
          <a:xfrm>
            <a:off x="5292899" y="2690887"/>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a:extLst>
              <a:ext uri="{FF2B5EF4-FFF2-40B4-BE49-F238E27FC236}">
                <a16:creationId xmlns:a16="http://schemas.microsoft.com/office/drawing/2014/main" id="{D6B5AB5E-3C6F-4415-A5D1-71CA7FBEB5C5}"/>
              </a:ext>
            </a:extLst>
          </p:cNvPr>
          <p:cNvSpPr txBox="1"/>
          <p:nvPr/>
        </p:nvSpPr>
        <p:spPr>
          <a:xfrm>
            <a:off x="5350629" y="2671789"/>
            <a:ext cx="823554" cy="276999"/>
          </a:xfrm>
          <a:prstGeom prst="rect">
            <a:avLst/>
          </a:prstGeom>
          <a:noFill/>
        </p:spPr>
        <p:txBody>
          <a:bodyPr wrap="square" rtlCol="0">
            <a:spAutoFit/>
          </a:bodyPr>
          <a:lstStyle/>
          <a:p>
            <a:r>
              <a:rPr lang="sv-SE" sz="1200" dirty="0"/>
              <a:t>Task</a:t>
            </a:r>
          </a:p>
        </p:txBody>
      </p:sp>
      <p:sp>
        <p:nvSpPr>
          <p:cNvPr id="20" name="Rectangle: Rounded Corners 19">
            <a:extLst>
              <a:ext uri="{FF2B5EF4-FFF2-40B4-BE49-F238E27FC236}">
                <a16:creationId xmlns:a16="http://schemas.microsoft.com/office/drawing/2014/main" id="{1B5BF7EC-1742-4555-80C4-69CE6A785232}"/>
              </a:ext>
            </a:extLst>
          </p:cNvPr>
          <p:cNvSpPr/>
          <p:nvPr/>
        </p:nvSpPr>
        <p:spPr>
          <a:xfrm>
            <a:off x="6052463" y="2690887"/>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a:extLst>
              <a:ext uri="{FF2B5EF4-FFF2-40B4-BE49-F238E27FC236}">
                <a16:creationId xmlns:a16="http://schemas.microsoft.com/office/drawing/2014/main" id="{2BBB8773-B3CE-4830-B058-12BDE6AAA1CD}"/>
              </a:ext>
            </a:extLst>
          </p:cNvPr>
          <p:cNvSpPr txBox="1"/>
          <p:nvPr/>
        </p:nvSpPr>
        <p:spPr>
          <a:xfrm>
            <a:off x="6110193" y="2671789"/>
            <a:ext cx="823554" cy="276999"/>
          </a:xfrm>
          <a:prstGeom prst="rect">
            <a:avLst/>
          </a:prstGeom>
          <a:noFill/>
        </p:spPr>
        <p:txBody>
          <a:bodyPr wrap="square" rtlCol="0">
            <a:spAutoFit/>
          </a:bodyPr>
          <a:lstStyle/>
          <a:p>
            <a:r>
              <a:rPr lang="sv-SE" sz="1200" dirty="0"/>
              <a:t>Task</a:t>
            </a:r>
          </a:p>
        </p:txBody>
      </p:sp>
      <p:sp>
        <p:nvSpPr>
          <p:cNvPr id="22" name="Rectangle: Rounded Corners 21">
            <a:extLst>
              <a:ext uri="{FF2B5EF4-FFF2-40B4-BE49-F238E27FC236}">
                <a16:creationId xmlns:a16="http://schemas.microsoft.com/office/drawing/2014/main" id="{243AF14A-43FE-4C03-BF70-F33AE8FFA2D3}"/>
              </a:ext>
            </a:extLst>
          </p:cNvPr>
          <p:cNvSpPr/>
          <p:nvPr/>
        </p:nvSpPr>
        <p:spPr>
          <a:xfrm>
            <a:off x="6841970" y="2666289"/>
            <a:ext cx="644560" cy="257901"/>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 name="TextBox 22">
            <a:extLst>
              <a:ext uri="{FF2B5EF4-FFF2-40B4-BE49-F238E27FC236}">
                <a16:creationId xmlns:a16="http://schemas.microsoft.com/office/drawing/2014/main" id="{8C8F2FC8-B3C3-4D50-B368-24871A729AC6}"/>
              </a:ext>
            </a:extLst>
          </p:cNvPr>
          <p:cNvSpPr txBox="1"/>
          <p:nvPr/>
        </p:nvSpPr>
        <p:spPr>
          <a:xfrm>
            <a:off x="6899700" y="2647191"/>
            <a:ext cx="823554" cy="276999"/>
          </a:xfrm>
          <a:prstGeom prst="rect">
            <a:avLst/>
          </a:prstGeom>
          <a:noFill/>
        </p:spPr>
        <p:txBody>
          <a:bodyPr wrap="square" rtlCol="0">
            <a:spAutoFit/>
          </a:bodyPr>
          <a:lstStyle/>
          <a:p>
            <a:r>
              <a:rPr lang="sv-SE" sz="1200" dirty="0"/>
              <a:t>Task</a:t>
            </a:r>
          </a:p>
        </p:txBody>
      </p:sp>
      <p:cxnSp>
        <p:nvCxnSpPr>
          <p:cNvPr id="24" name="Straight Connector 23">
            <a:extLst>
              <a:ext uri="{FF2B5EF4-FFF2-40B4-BE49-F238E27FC236}">
                <a16:creationId xmlns:a16="http://schemas.microsoft.com/office/drawing/2014/main" id="{8F9858BD-E342-4657-BCB2-943B16A6B4FC}"/>
              </a:ext>
            </a:extLst>
          </p:cNvPr>
          <p:cNvCxnSpPr/>
          <p:nvPr/>
        </p:nvCxnSpPr>
        <p:spPr>
          <a:xfrm>
            <a:off x="6188706" y="1911772"/>
            <a:ext cx="0" cy="243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F7806B-4298-4DFC-A0EF-63FAB90300EA}"/>
              </a:ext>
            </a:extLst>
          </p:cNvPr>
          <p:cNvCxnSpPr/>
          <p:nvPr/>
        </p:nvCxnSpPr>
        <p:spPr>
          <a:xfrm>
            <a:off x="5369721" y="2003729"/>
            <a:ext cx="18327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BD4A16-75D9-462F-89C9-C3091F21B5EF}"/>
              </a:ext>
            </a:extLst>
          </p:cNvPr>
          <p:cNvCxnSpPr/>
          <p:nvPr/>
        </p:nvCxnSpPr>
        <p:spPr>
          <a:xfrm flipV="1">
            <a:off x="5377672" y="1984096"/>
            <a:ext cx="0" cy="163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7F4421-D65F-4248-ADC5-E59BC1E87D79}"/>
              </a:ext>
            </a:extLst>
          </p:cNvPr>
          <p:cNvCxnSpPr/>
          <p:nvPr/>
        </p:nvCxnSpPr>
        <p:spPr>
          <a:xfrm flipV="1">
            <a:off x="7203754" y="1992047"/>
            <a:ext cx="0" cy="163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37002A4-AFC1-481A-A702-A7B380F858D3}"/>
              </a:ext>
            </a:extLst>
          </p:cNvPr>
          <p:cNvCxnSpPr/>
          <p:nvPr/>
        </p:nvCxnSpPr>
        <p:spPr>
          <a:xfrm>
            <a:off x="6231941" y="2429932"/>
            <a:ext cx="0" cy="243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429262-7EA0-4A1A-99E0-C78A3D40FBD2}"/>
              </a:ext>
            </a:extLst>
          </p:cNvPr>
          <p:cNvCxnSpPr/>
          <p:nvPr/>
        </p:nvCxnSpPr>
        <p:spPr>
          <a:xfrm>
            <a:off x="5412956" y="2521889"/>
            <a:ext cx="18327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21AEC0-45CC-46A2-9BD3-398BE546A015}"/>
              </a:ext>
            </a:extLst>
          </p:cNvPr>
          <p:cNvCxnSpPr/>
          <p:nvPr/>
        </p:nvCxnSpPr>
        <p:spPr>
          <a:xfrm flipV="1">
            <a:off x="5420907" y="2502256"/>
            <a:ext cx="0" cy="163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4786A0-972C-4230-8D0C-398BD80A5B22}"/>
              </a:ext>
            </a:extLst>
          </p:cNvPr>
          <p:cNvCxnSpPr/>
          <p:nvPr/>
        </p:nvCxnSpPr>
        <p:spPr>
          <a:xfrm flipV="1">
            <a:off x="7246989" y="2510207"/>
            <a:ext cx="0" cy="163098"/>
          </a:xfrm>
          <a:prstGeom prst="line">
            <a:avLst/>
          </a:prstGeom>
        </p:spPr>
        <p:style>
          <a:lnRef idx="1">
            <a:schemeClr val="accent1"/>
          </a:lnRef>
          <a:fillRef idx="0">
            <a:schemeClr val="accent1"/>
          </a:fillRef>
          <a:effectRef idx="0">
            <a:schemeClr val="accent1"/>
          </a:effectRef>
          <a:fontRef idx="minor">
            <a:schemeClr val="tx1"/>
          </a:fontRef>
        </p:style>
      </p:cxnSp>
      <p:sp>
        <p:nvSpPr>
          <p:cNvPr id="34" name="Right Brace 33">
            <a:extLst>
              <a:ext uri="{FF2B5EF4-FFF2-40B4-BE49-F238E27FC236}">
                <a16:creationId xmlns:a16="http://schemas.microsoft.com/office/drawing/2014/main" id="{A20361B2-BE22-4C65-825D-8E55B4CC9468}"/>
              </a:ext>
            </a:extLst>
          </p:cNvPr>
          <p:cNvSpPr/>
          <p:nvPr/>
        </p:nvSpPr>
        <p:spPr>
          <a:xfrm>
            <a:off x="7636652" y="1653871"/>
            <a:ext cx="215219" cy="76140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5" name="Right Brace 34">
            <a:extLst>
              <a:ext uri="{FF2B5EF4-FFF2-40B4-BE49-F238E27FC236}">
                <a16:creationId xmlns:a16="http://schemas.microsoft.com/office/drawing/2014/main" id="{2FBF59A0-2A4C-416A-8A34-90DC3E288730}"/>
              </a:ext>
            </a:extLst>
          </p:cNvPr>
          <p:cNvSpPr/>
          <p:nvPr/>
        </p:nvSpPr>
        <p:spPr>
          <a:xfrm>
            <a:off x="7788913" y="2266488"/>
            <a:ext cx="215219" cy="76140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6" name="Rectangle 35">
            <a:extLst>
              <a:ext uri="{FF2B5EF4-FFF2-40B4-BE49-F238E27FC236}">
                <a16:creationId xmlns:a16="http://schemas.microsoft.com/office/drawing/2014/main" id="{503AACBD-AAA6-455A-9D7F-4ADB729330A1}"/>
              </a:ext>
            </a:extLst>
          </p:cNvPr>
          <p:cNvSpPr/>
          <p:nvPr/>
        </p:nvSpPr>
        <p:spPr>
          <a:xfrm>
            <a:off x="6681678" y="4426710"/>
            <a:ext cx="2346386" cy="480131"/>
          </a:xfrm>
          <a:prstGeom prst="rect">
            <a:avLst/>
          </a:prstGeom>
        </p:spPr>
        <p:txBody>
          <a:bodyPr wrap="square">
            <a:spAutoFit/>
          </a:bodyPr>
          <a:lstStyle/>
          <a:p>
            <a:r>
              <a:rPr lang="en-US" sz="1260" dirty="0"/>
              <a:t>Martin, K., </a:t>
            </a:r>
            <a:r>
              <a:rPr lang="en-US" sz="1260" dirty="0" err="1"/>
              <a:t>Osterling</a:t>
            </a:r>
            <a:r>
              <a:rPr lang="en-US" sz="1260" dirty="0"/>
              <a:t>, M. (2014) </a:t>
            </a:r>
            <a:r>
              <a:rPr lang="en-US" sz="1260" i="1" dirty="0"/>
              <a:t>Value Stream mapping</a:t>
            </a:r>
            <a:endParaRPr lang="sv-SE" sz="1260" dirty="0"/>
          </a:p>
        </p:txBody>
      </p:sp>
      <p:sp>
        <p:nvSpPr>
          <p:cNvPr id="37" name="Rectangle 36">
            <a:extLst>
              <a:ext uri="{FF2B5EF4-FFF2-40B4-BE49-F238E27FC236}">
                <a16:creationId xmlns:a16="http://schemas.microsoft.com/office/drawing/2014/main" id="{CB504825-120C-40E8-9C21-683A5F724EE3}"/>
              </a:ext>
            </a:extLst>
          </p:cNvPr>
          <p:cNvSpPr/>
          <p:nvPr/>
        </p:nvSpPr>
        <p:spPr>
          <a:xfrm>
            <a:off x="8076868" y="2407125"/>
            <a:ext cx="1295684" cy="480131"/>
          </a:xfrm>
          <a:prstGeom prst="rect">
            <a:avLst/>
          </a:prstGeom>
        </p:spPr>
        <p:txBody>
          <a:bodyPr wrap="square">
            <a:spAutoFit/>
          </a:bodyPr>
          <a:lstStyle/>
          <a:p>
            <a:r>
              <a:rPr lang="en-US" sz="1260" i="1" dirty="0"/>
              <a:t>Process</a:t>
            </a:r>
          </a:p>
          <a:p>
            <a:r>
              <a:rPr lang="en-US" sz="1260" i="1" dirty="0"/>
              <a:t>mapping</a:t>
            </a:r>
            <a:endParaRPr lang="sv-SE" sz="1260" dirty="0"/>
          </a:p>
        </p:txBody>
      </p:sp>
      <p:pic>
        <p:nvPicPr>
          <p:cNvPr id="7" name="Audio 6">
            <a:hlinkClick r:id="" action="ppaction://media"/>
            <a:extLst>
              <a:ext uri="{FF2B5EF4-FFF2-40B4-BE49-F238E27FC236}">
                <a16:creationId xmlns:a16="http://schemas.microsoft.com/office/drawing/2014/main" id="{27A631C2-49F8-4F11-BCD4-9C8E79C9E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711053194"/>
      </p:ext>
    </p:extLst>
  </p:cSld>
  <p:clrMapOvr>
    <a:masterClrMapping/>
  </p:clrMapOvr>
  <mc:AlternateContent xmlns:mc="http://schemas.openxmlformats.org/markup-compatibility/2006" xmlns:p14="http://schemas.microsoft.com/office/powerpoint/2010/main">
    <mc:Choice Requires="p14">
      <p:transition spd="slow" p14:dur="2000" advTm="79834"/>
    </mc:Choice>
    <mc:Fallback xmlns="">
      <p:transition spd="slow" advTm="7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74" y="438114"/>
            <a:ext cx="7955787" cy="453650"/>
          </a:xfrm>
        </p:spPr>
        <p:txBody>
          <a:bodyPr>
            <a:noAutofit/>
          </a:bodyPr>
          <a:lstStyle/>
          <a:p>
            <a:r>
              <a:rPr lang="en-US" sz="2700" dirty="0" err="1"/>
              <a:t>Verktyg</a:t>
            </a:r>
            <a:r>
              <a:rPr lang="en-US" sz="2700" dirty="0"/>
              <a:t>: Value Stream Mapping </a:t>
            </a:r>
            <a:endParaRPr lang="sv-SE" sz="2700" dirty="0"/>
          </a:p>
        </p:txBody>
      </p:sp>
      <p:sp>
        <p:nvSpPr>
          <p:cNvPr id="4" name="Rectangle 3"/>
          <p:cNvSpPr/>
          <p:nvPr/>
        </p:nvSpPr>
        <p:spPr>
          <a:xfrm rot="16200000">
            <a:off x="6996397" y="3035620"/>
            <a:ext cx="3749744" cy="286232"/>
          </a:xfrm>
          <a:prstGeom prst="rect">
            <a:avLst/>
          </a:prstGeom>
        </p:spPr>
        <p:txBody>
          <a:bodyPr wrap="none">
            <a:spAutoFit/>
          </a:bodyPr>
          <a:lstStyle/>
          <a:p>
            <a:r>
              <a:rPr lang="en-US" sz="1260" dirty="0"/>
              <a:t>Martin, K., </a:t>
            </a:r>
            <a:r>
              <a:rPr lang="en-US" sz="1260" dirty="0" err="1"/>
              <a:t>Osterling</a:t>
            </a:r>
            <a:r>
              <a:rPr lang="en-US" sz="1260" dirty="0"/>
              <a:t>, M. (2014) </a:t>
            </a:r>
            <a:r>
              <a:rPr lang="en-US" sz="1260" i="1" dirty="0"/>
              <a:t>Value Stream mapping</a:t>
            </a:r>
            <a:endParaRPr lang="sv-SE" sz="1260" dirty="0"/>
          </a:p>
        </p:txBody>
      </p:sp>
      <p:sp>
        <p:nvSpPr>
          <p:cNvPr id="11" name="Content Placeholder 2">
            <a:extLst>
              <a:ext uri="{FF2B5EF4-FFF2-40B4-BE49-F238E27FC236}">
                <a16:creationId xmlns:a16="http://schemas.microsoft.com/office/drawing/2014/main" id="{2C603AA0-9ED4-473E-9CBF-99B3507151CA}"/>
              </a:ext>
            </a:extLst>
          </p:cNvPr>
          <p:cNvSpPr>
            <a:spLocks noGrp="1"/>
          </p:cNvSpPr>
          <p:nvPr>
            <p:ph idx="1"/>
          </p:nvPr>
        </p:nvSpPr>
        <p:spPr>
          <a:xfrm>
            <a:off x="748374" y="1193040"/>
            <a:ext cx="7088158" cy="3151264"/>
          </a:xfrm>
        </p:spPr>
        <p:txBody>
          <a:bodyPr>
            <a:noAutofit/>
          </a:bodyPr>
          <a:lstStyle/>
          <a:p>
            <a:pPr>
              <a:spcBef>
                <a:spcPts val="675"/>
              </a:spcBef>
            </a:pPr>
            <a:r>
              <a:rPr lang="sv-SE" sz="1420" dirty="0"/>
              <a:t>Enligt </a:t>
            </a:r>
            <a:r>
              <a:rPr lang="sv-SE" sz="1420" dirty="0" err="1"/>
              <a:t>value</a:t>
            </a:r>
            <a:r>
              <a:rPr lang="sv-SE" sz="1420" dirty="0"/>
              <a:t> </a:t>
            </a:r>
            <a:r>
              <a:rPr lang="sv-SE" sz="1420" dirty="0" err="1"/>
              <a:t>stream</a:t>
            </a:r>
            <a:r>
              <a:rPr lang="sv-SE" sz="1420" dirty="0"/>
              <a:t> </a:t>
            </a:r>
            <a:r>
              <a:rPr lang="sv-SE" sz="1420" dirty="0" err="1"/>
              <a:t>mapping</a:t>
            </a:r>
            <a:r>
              <a:rPr lang="sv-SE" sz="1420" dirty="0"/>
              <a:t> så påbörjas ett värdeflöde av ett kundförfrågan/kundbeställning (”</a:t>
            </a:r>
            <a:r>
              <a:rPr lang="sv-SE" sz="1420" dirty="0" err="1"/>
              <a:t>customer</a:t>
            </a:r>
            <a:r>
              <a:rPr lang="sv-SE" sz="1420" dirty="0"/>
              <a:t> </a:t>
            </a:r>
            <a:r>
              <a:rPr lang="sv-SE" sz="1420" dirty="0" err="1"/>
              <a:t>request</a:t>
            </a:r>
            <a:r>
              <a:rPr lang="sv-SE" sz="1420" dirty="0"/>
              <a:t>”) och avslutas när kundsvar/kundbeställning levereras (”</a:t>
            </a:r>
            <a:r>
              <a:rPr lang="sv-SE" sz="1420" dirty="0" err="1"/>
              <a:t>delivery</a:t>
            </a:r>
            <a:r>
              <a:rPr lang="sv-SE" sz="1420" dirty="0"/>
              <a:t> on a </a:t>
            </a:r>
            <a:r>
              <a:rPr lang="sv-SE" sz="1420" dirty="0" err="1"/>
              <a:t>customer</a:t>
            </a:r>
            <a:r>
              <a:rPr lang="sv-SE" sz="1420" dirty="0"/>
              <a:t> </a:t>
            </a:r>
            <a:r>
              <a:rPr lang="sv-SE" sz="1420" dirty="0" err="1"/>
              <a:t>request</a:t>
            </a:r>
            <a:r>
              <a:rPr lang="sv-SE" sz="1420" dirty="0"/>
              <a:t>”)</a:t>
            </a:r>
          </a:p>
          <a:p>
            <a:pPr>
              <a:spcBef>
                <a:spcPts val="675"/>
              </a:spcBef>
            </a:pPr>
            <a:r>
              <a:rPr lang="sv-SE" sz="1420" dirty="0"/>
              <a:t>Vid </a:t>
            </a:r>
            <a:r>
              <a:rPr lang="sv-SE" sz="1420" dirty="0" err="1"/>
              <a:t>value</a:t>
            </a:r>
            <a:r>
              <a:rPr lang="sv-SE" sz="1420" dirty="0"/>
              <a:t> </a:t>
            </a:r>
            <a:r>
              <a:rPr lang="sv-SE" sz="1420" dirty="0" err="1"/>
              <a:t>stream</a:t>
            </a:r>
            <a:r>
              <a:rPr lang="sv-SE" sz="1420" dirty="0"/>
              <a:t> </a:t>
            </a:r>
            <a:r>
              <a:rPr lang="sv-SE" sz="1420" dirty="0" err="1"/>
              <a:t>mapping</a:t>
            </a:r>
            <a:r>
              <a:rPr lang="sv-SE" sz="1420" dirty="0"/>
              <a:t> mäts bland annat ledtid (LT), det vill säga den tid det tar från det att en värdekedja (och värdekedjans ingående process) startar tills den är fullbordad och fyller sitt syfte. Vidare mäts processtid (PT) för värdekedjan och dess ingående processer. Processtiden är den tid som organisationer använder för att utföra aktiviteterna i värdekedjan (inklusive dess ingående processer).</a:t>
            </a:r>
          </a:p>
          <a:p>
            <a:pPr>
              <a:spcBef>
                <a:spcPts val="675"/>
              </a:spcBef>
            </a:pPr>
            <a:endParaRPr lang="sv-SE" sz="1620" dirty="0"/>
          </a:p>
          <a:p>
            <a:pPr>
              <a:spcBef>
                <a:spcPts val="675"/>
              </a:spcBef>
            </a:pPr>
            <a:endParaRPr lang="sv-SE" sz="1620" dirty="0"/>
          </a:p>
        </p:txBody>
      </p:sp>
      <p:pic>
        <p:nvPicPr>
          <p:cNvPr id="8" name="Audio 7">
            <a:hlinkClick r:id="" action="ppaction://media"/>
            <a:extLst>
              <a:ext uri="{FF2B5EF4-FFF2-40B4-BE49-F238E27FC236}">
                <a16:creationId xmlns:a16="http://schemas.microsoft.com/office/drawing/2014/main" id="{E8A0E2EB-832C-4DC7-9826-3545BEB6AB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558725853"/>
      </p:ext>
    </p:extLst>
  </p:cSld>
  <p:clrMapOvr>
    <a:masterClrMapping/>
  </p:clrMapOvr>
  <mc:AlternateContent xmlns:mc="http://schemas.openxmlformats.org/markup-compatibility/2006">
    <mc:Choice xmlns:p14="http://schemas.microsoft.com/office/powerpoint/2010/main" Requires="p14">
      <p:transition spd="slow" p14:dur="2000" advTm="68984"/>
    </mc:Choice>
    <mc:Fallback>
      <p:transition spd="slow" advTm="6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63E0-05E1-4DA5-AB64-31EA161CB247}"/>
              </a:ext>
            </a:extLst>
          </p:cNvPr>
          <p:cNvSpPr>
            <a:spLocks noGrp="1"/>
          </p:cNvSpPr>
          <p:nvPr>
            <p:ph type="title"/>
          </p:nvPr>
        </p:nvSpPr>
        <p:spPr/>
        <p:txBody>
          <a:bodyPr/>
          <a:lstStyle/>
          <a:p>
            <a:r>
              <a:rPr lang="en-US" dirty="0" err="1"/>
              <a:t>Verktyg</a:t>
            </a:r>
            <a:r>
              <a:rPr lang="en-US" dirty="0"/>
              <a:t>: Value Stream Mapping </a:t>
            </a:r>
            <a:endParaRPr lang="sv-SE" dirty="0"/>
          </a:p>
        </p:txBody>
      </p:sp>
      <p:pic>
        <p:nvPicPr>
          <p:cNvPr id="4" name="Picture 3">
            <a:extLst>
              <a:ext uri="{FF2B5EF4-FFF2-40B4-BE49-F238E27FC236}">
                <a16:creationId xmlns:a16="http://schemas.microsoft.com/office/drawing/2014/main" id="{B0B28164-6373-40F5-8A91-9C3D18643884}"/>
              </a:ext>
            </a:extLst>
          </p:cNvPr>
          <p:cNvPicPr>
            <a:picLocks noChangeAspect="1"/>
          </p:cNvPicPr>
          <p:nvPr/>
        </p:nvPicPr>
        <p:blipFill>
          <a:blip r:embed="rId4"/>
          <a:stretch>
            <a:fillRect/>
          </a:stretch>
        </p:blipFill>
        <p:spPr>
          <a:xfrm>
            <a:off x="927216" y="1311804"/>
            <a:ext cx="5807539" cy="3521593"/>
          </a:xfrm>
          <a:prstGeom prst="rect">
            <a:avLst/>
          </a:prstGeom>
        </p:spPr>
      </p:pic>
      <p:sp>
        <p:nvSpPr>
          <p:cNvPr id="5" name="Rectangle 4">
            <a:extLst>
              <a:ext uri="{FF2B5EF4-FFF2-40B4-BE49-F238E27FC236}">
                <a16:creationId xmlns:a16="http://schemas.microsoft.com/office/drawing/2014/main" id="{46F91BB6-1D35-46EB-8727-974394213811}"/>
              </a:ext>
            </a:extLst>
          </p:cNvPr>
          <p:cNvSpPr/>
          <p:nvPr/>
        </p:nvSpPr>
        <p:spPr>
          <a:xfrm rot="16200000">
            <a:off x="6620244" y="2929485"/>
            <a:ext cx="3749744" cy="286232"/>
          </a:xfrm>
          <a:prstGeom prst="rect">
            <a:avLst/>
          </a:prstGeom>
        </p:spPr>
        <p:txBody>
          <a:bodyPr wrap="none">
            <a:spAutoFit/>
          </a:bodyPr>
          <a:lstStyle/>
          <a:p>
            <a:r>
              <a:rPr lang="en-US" sz="1260" dirty="0"/>
              <a:t>Martin, K., </a:t>
            </a:r>
            <a:r>
              <a:rPr lang="en-US" sz="1260" dirty="0" err="1"/>
              <a:t>Osterling</a:t>
            </a:r>
            <a:r>
              <a:rPr lang="en-US" sz="1260" dirty="0"/>
              <a:t>, M. (2014) </a:t>
            </a:r>
            <a:r>
              <a:rPr lang="en-US" sz="1260" i="1" dirty="0"/>
              <a:t>Value Stream mapping</a:t>
            </a:r>
            <a:endParaRPr lang="sv-SE" sz="1260" dirty="0"/>
          </a:p>
        </p:txBody>
      </p:sp>
      <p:pic>
        <p:nvPicPr>
          <p:cNvPr id="9" name="Audio 8">
            <a:hlinkClick r:id="" action="ppaction://media"/>
            <a:extLst>
              <a:ext uri="{FF2B5EF4-FFF2-40B4-BE49-F238E27FC236}">
                <a16:creationId xmlns:a16="http://schemas.microsoft.com/office/drawing/2014/main" id="{60809F46-5874-4E3F-80C9-0CDEDDCBF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26299606"/>
      </p:ext>
    </p:extLst>
  </p:cSld>
  <p:clrMapOvr>
    <a:masterClrMapping/>
  </p:clrMapOvr>
  <mc:AlternateContent xmlns:mc="http://schemas.openxmlformats.org/markup-compatibility/2006">
    <mc:Choice xmlns:p14="http://schemas.microsoft.com/office/powerpoint/2010/main" Requires="p14">
      <p:transition spd="slow" p14:dur="2000" advTm="105192"/>
    </mc:Choice>
    <mc:Fallback>
      <p:transition spd="slow" advTm="10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63E0-05E1-4DA5-AB64-31EA161CB247}"/>
              </a:ext>
            </a:extLst>
          </p:cNvPr>
          <p:cNvSpPr>
            <a:spLocks noGrp="1"/>
          </p:cNvSpPr>
          <p:nvPr>
            <p:ph type="title"/>
          </p:nvPr>
        </p:nvSpPr>
        <p:spPr/>
        <p:txBody>
          <a:bodyPr/>
          <a:lstStyle/>
          <a:p>
            <a:r>
              <a:rPr lang="en-US" dirty="0" err="1"/>
              <a:t>Verktyg</a:t>
            </a:r>
            <a:r>
              <a:rPr lang="en-US" dirty="0"/>
              <a:t>: Value Stream Mapping </a:t>
            </a:r>
            <a:endParaRPr lang="sv-SE" dirty="0"/>
          </a:p>
        </p:txBody>
      </p:sp>
      <p:pic>
        <p:nvPicPr>
          <p:cNvPr id="6" name="Google Shape;278;p32">
            <a:extLst>
              <a:ext uri="{FF2B5EF4-FFF2-40B4-BE49-F238E27FC236}">
                <a16:creationId xmlns:a16="http://schemas.microsoft.com/office/drawing/2014/main" id="{81095C55-E66E-4EF3-8898-112007EA3F92}"/>
              </a:ext>
            </a:extLst>
          </p:cNvPr>
          <p:cNvPicPr preferRelativeResize="0"/>
          <p:nvPr/>
        </p:nvPicPr>
        <p:blipFill rotWithShape="1">
          <a:blip r:embed="rId4">
            <a:alphaModFix/>
          </a:blip>
          <a:srcRect/>
          <a:stretch/>
        </p:blipFill>
        <p:spPr>
          <a:xfrm>
            <a:off x="897324" y="1282128"/>
            <a:ext cx="6147532" cy="3580946"/>
          </a:xfrm>
          <a:prstGeom prst="rect">
            <a:avLst/>
          </a:prstGeom>
          <a:noFill/>
          <a:ln>
            <a:noFill/>
          </a:ln>
        </p:spPr>
      </p:pic>
      <p:pic>
        <p:nvPicPr>
          <p:cNvPr id="8" name="Audio 7">
            <a:hlinkClick r:id="" action="ppaction://media"/>
            <a:extLst>
              <a:ext uri="{FF2B5EF4-FFF2-40B4-BE49-F238E27FC236}">
                <a16:creationId xmlns:a16="http://schemas.microsoft.com/office/drawing/2014/main" id="{8565696F-F3B1-4BCB-8E55-ECB3B75D5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59768229"/>
      </p:ext>
    </p:extLst>
  </p:cSld>
  <p:clrMapOvr>
    <a:masterClrMapping/>
  </p:clrMapOvr>
  <mc:AlternateContent xmlns:mc="http://schemas.openxmlformats.org/markup-compatibility/2006">
    <mc:Choice xmlns:p14="http://schemas.microsoft.com/office/powerpoint/2010/main" Requires="p14">
      <p:transition spd="slow" p14:dur="2000" advTm="109617"/>
    </mc:Choice>
    <mc:Fallback>
      <p:transition spd="slow" advTm="10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2980" y="0"/>
            <a:ext cx="835102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sz="1620" dirty="0"/>
          </a:p>
        </p:txBody>
      </p:sp>
      <p:sp>
        <p:nvSpPr>
          <p:cNvPr id="2" name="Title 1"/>
          <p:cNvSpPr>
            <a:spLocks noGrp="1"/>
          </p:cNvSpPr>
          <p:nvPr>
            <p:ph type="title"/>
          </p:nvPr>
        </p:nvSpPr>
        <p:spPr>
          <a:xfrm>
            <a:off x="748374" y="438114"/>
            <a:ext cx="7955787" cy="453650"/>
          </a:xfrm>
        </p:spPr>
        <p:txBody>
          <a:bodyPr>
            <a:noAutofit/>
          </a:bodyPr>
          <a:lstStyle/>
          <a:p>
            <a:r>
              <a:rPr lang="en-US" sz="2700" dirty="0" err="1"/>
              <a:t>Verktyg</a:t>
            </a:r>
            <a:r>
              <a:rPr lang="en-US" sz="2700" dirty="0"/>
              <a:t>: Value Stream mapping</a:t>
            </a:r>
            <a:endParaRPr lang="sv-SE" sz="2700" dirty="0"/>
          </a:p>
        </p:txBody>
      </p:sp>
      <p:sp>
        <p:nvSpPr>
          <p:cNvPr id="4" name="Rectangle 3"/>
          <p:cNvSpPr/>
          <p:nvPr/>
        </p:nvSpPr>
        <p:spPr>
          <a:xfrm>
            <a:off x="6173181" y="4562270"/>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32287395"/>
              </p:ext>
            </p:extLst>
          </p:nvPr>
        </p:nvGraphicFramePr>
        <p:xfrm>
          <a:off x="877990" y="1651496"/>
          <a:ext cx="7646669" cy="2670048"/>
        </p:xfrm>
        <a:graphic>
          <a:graphicData uri="http://schemas.openxmlformats.org/drawingml/2006/table">
            <a:tbl>
              <a:tblPr firstRow="1" bandRow="1">
                <a:tableStyleId>{5C22544A-7EE6-4342-B048-85BDC9FD1C3A}</a:tableStyleId>
              </a:tblPr>
              <a:tblGrid>
                <a:gridCol w="4277275">
                  <a:extLst>
                    <a:ext uri="{9D8B030D-6E8A-4147-A177-3AD203B41FA5}">
                      <a16:colId xmlns:a16="http://schemas.microsoft.com/office/drawing/2014/main" val="20000"/>
                    </a:ext>
                  </a:extLst>
                </a:gridCol>
                <a:gridCol w="1749794">
                  <a:extLst>
                    <a:ext uri="{9D8B030D-6E8A-4147-A177-3AD203B41FA5}">
                      <a16:colId xmlns:a16="http://schemas.microsoft.com/office/drawing/2014/main" val="20001"/>
                    </a:ext>
                  </a:extLst>
                </a:gridCol>
                <a:gridCol w="1619600">
                  <a:extLst>
                    <a:ext uri="{9D8B030D-6E8A-4147-A177-3AD203B41FA5}">
                      <a16:colId xmlns:a16="http://schemas.microsoft.com/office/drawing/2014/main" val="20002"/>
                    </a:ext>
                  </a:extLst>
                </a:gridCol>
              </a:tblGrid>
              <a:tr h="333756">
                <a:tc>
                  <a:txBody>
                    <a:bodyPr/>
                    <a:lstStyle/>
                    <a:p>
                      <a:endParaRPr lang="sv-SE" sz="1600" dirty="0"/>
                    </a:p>
                  </a:txBody>
                  <a:tcPr marL="82296" marR="82296" marT="41148" marB="41148"/>
                </a:tc>
                <a:tc>
                  <a:txBody>
                    <a:bodyPr/>
                    <a:lstStyle/>
                    <a:p>
                      <a:r>
                        <a:rPr lang="sv-SE" sz="1600" dirty="0"/>
                        <a:t>Före</a:t>
                      </a:r>
                    </a:p>
                  </a:txBody>
                  <a:tcPr marL="82296" marR="82296" marT="41148" marB="41148"/>
                </a:tc>
                <a:tc>
                  <a:txBody>
                    <a:bodyPr/>
                    <a:lstStyle/>
                    <a:p>
                      <a:r>
                        <a:rPr lang="sv-SE" sz="1600" dirty="0"/>
                        <a:t>Efter</a:t>
                      </a:r>
                    </a:p>
                  </a:txBody>
                  <a:tcPr marL="82296" marR="82296" marT="41148" marB="41148"/>
                </a:tc>
                <a:extLst>
                  <a:ext uri="{0D108BD9-81ED-4DB2-BD59-A6C34878D82A}">
                    <a16:rowId xmlns:a16="http://schemas.microsoft.com/office/drawing/2014/main" val="10000"/>
                  </a:ext>
                </a:extLst>
              </a:tr>
              <a:tr h="333756">
                <a:tc>
                  <a:txBody>
                    <a:bodyPr/>
                    <a:lstStyle/>
                    <a:p>
                      <a:r>
                        <a:rPr lang="sv-SE" sz="1600" dirty="0"/>
                        <a:t>Värdehöjande tid (dagar)</a:t>
                      </a:r>
                    </a:p>
                  </a:txBody>
                  <a:tcPr marL="82296" marR="82296" marT="41148" marB="41148"/>
                </a:tc>
                <a:tc>
                  <a:txBody>
                    <a:bodyPr/>
                    <a:lstStyle/>
                    <a:p>
                      <a:r>
                        <a:rPr lang="sv-SE" sz="1600" dirty="0"/>
                        <a:t>15</a:t>
                      </a:r>
                    </a:p>
                  </a:txBody>
                  <a:tcPr marL="82296" marR="82296" marT="41148" marB="41148"/>
                </a:tc>
                <a:tc>
                  <a:txBody>
                    <a:bodyPr/>
                    <a:lstStyle/>
                    <a:p>
                      <a:r>
                        <a:rPr lang="sv-SE" sz="1600" dirty="0"/>
                        <a:t>15</a:t>
                      </a:r>
                    </a:p>
                  </a:txBody>
                  <a:tcPr marL="82296" marR="82296" marT="41148" marB="41148"/>
                </a:tc>
                <a:extLst>
                  <a:ext uri="{0D108BD9-81ED-4DB2-BD59-A6C34878D82A}">
                    <a16:rowId xmlns:a16="http://schemas.microsoft.com/office/drawing/2014/main" val="10001"/>
                  </a:ext>
                </a:extLst>
              </a:tr>
              <a:tr h="333756">
                <a:tc>
                  <a:txBody>
                    <a:bodyPr/>
                    <a:lstStyle/>
                    <a:p>
                      <a:r>
                        <a:rPr lang="sv-SE" sz="1600" dirty="0"/>
                        <a:t>Nödvändig icke-värdehöjande tid</a:t>
                      </a:r>
                      <a:r>
                        <a:rPr lang="sv-SE" sz="1600" baseline="0" dirty="0"/>
                        <a:t> (dagar)</a:t>
                      </a:r>
                      <a:endParaRPr lang="sv-SE" sz="1600" dirty="0"/>
                    </a:p>
                  </a:txBody>
                  <a:tcPr marL="82296" marR="82296" marT="41148" marB="41148"/>
                </a:tc>
                <a:tc>
                  <a:txBody>
                    <a:bodyPr/>
                    <a:lstStyle/>
                    <a:p>
                      <a:r>
                        <a:rPr lang="sv-SE" sz="1600" dirty="0"/>
                        <a:t>20</a:t>
                      </a:r>
                    </a:p>
                  </a:txBody>
                  <a:tcPr marL="82296" marR="82296" marT="41148" marB="41148"/>
                </a:tc>
                <a:tc>
                  <a:txBody>
                    <a:bodyPr/>
                    <a:lstStyle/>
                    <a:p>
                      <a:r>
                        <a:rPr lang="sv-SE" sz="1600" dirty="0"/>
                        <a:t>8</a:t>
                      </a:r>
                    </a:p>
                  </a:txBody>
                  <a:tcPr marL="82296" marR="82296" marT="41148" marB="41148"/>
                </a:tc>
                <a:extLst>
                  <a:ext uri="{0D108BD9-81ED-4DB2-BD59-A6C34878D82A}">
                    <a16:rowId xmlns:a16="http://schemas.microsoft.com/office/drawing/2014/main" val="10002"/>
                  </a:ext>
                </a:extLst>
              </a:tr>
              <a:tr h="333756">
                <a:tc>
                  <a:txBody>
                    <a:bodyPr/>
                    <a:lstStyle/>
                    <a:p>
                      <a:r>
                        <a:rPr lang="sv-SE" sz="1600" dirty="0"/>
                        <a:t>Icke-värdehöjande väntetid</a:t>
                      </a:r>
                      <a:r>
                        <a:rPr lang="sv-SE" sz="1600" baseline="0" dirty="0"/>
                        <a:t> (dagar)</a:t>
                      </a:r>
                      <a:endParaRPr lang="sv-SE" sz="1600" dirty="0"/>
                    </a:p>
                  </a:txBody>
                  <a:tcPr marL="82296" marR="82296" marT="41148" marB="41148"/>
                </a:tc>
                <a:tc>
                  <a:txBody>
                    <a:bodyPr/>
                    <a:lstStyle/>
                    <a:p>
                      <a:r>
                        <a:rPr lang="sv-SE" sz="1600" dirty="0"/>
                        <a:t>32</a:t>
                      </a:r>
                    </a:p>
                  </a:txBody>
                  <a:tcPr marL="82296" marR="82296" marT="41148" marB="41148"/>
                </a:tc>
                <a:tc>
                  <a:txBody>
                    <a:bodyPr/>
                    <a:lstStyle/>
                    <a:p>
                      <a:r>
                        <a:rPr lang="sv-SE" sz="1600" dirty="0"/>
                        <a:t>3</a:t>
                      </a:r>
                    </a:p>
                  </a:txBody>
                  <a:tcPr marL="82296" marR="82296" marT="41148" marB="41148"/>
                </a:tc>
                <a:extLst>
                  <a:ext uri="{0D108BD9-81ED-4DB2-BD59-A6C34878D82A}">
                    <a16:rowId xmlns:a16="http://schemas.microsoft.com/office/drawing/2014/main" val="10003"/>
                  </a:ext>
                </a:extLst>
              </a:tr>
              <a:tr h="333756">
                <a:tc>
                  <a:txBody>
                    <a:bodyPr/>
                    <a:lstStyle/>
                    <a:p>
                      <a:r>
                        <a:rPr lang="sv-SE" sz="1600" dirty="0"/>
                        <a:t>Total ledtid</a:t>
                      </a:r>
                    </a:p>
                  </a:txBody>
                  <a:tcPr marL="82296" marR="82296" marT="41148" marB="41148"/>
                </a:tc>
                <a:tc>
                  <a:txBody>
                    <a:bodyPr/>
                    <a:lstStyle/>
                    <a:p>
                      <a:r>
                        <a:rPr lang="sv-SE" sz="1600" dirty="0"/>
                        <a:t>67</a:t>
                      </a:r>
                    </a:p>
                  </a:txBody>
                  <a:tcPr marL="82296" marR="82296" marT="41148" marB="41148"/>
                </a:tc>
                <a:tc>
                  <a:txBody>
                    <a:bodyPr/>
                    <a:lstStyle/>
                    <a:p>
                      <a:r>
                        <a:rPr lang="sv-SE" sz="1600" dirty="0"/>
                        <a:t>26</a:t>
                      </a:r>
                    </a:p>
                  </a:txBody>
                  <a:tcPr marL="82296" marR="82296" marT="41148" marB="41148"/>
                </a:tc>
                <a:extLst>
                  <a:ext uri="{0D108BD9-81ED-4DB2-BD59-A6C34878D82A}">
                    <a16:rowId xmlns:a16="http://schemas.microsoft.com/office/drawing/2014/main" val="10004"/>
                  </a:ext>
                </a:extLst>
              </a:tr>
              <a:tr h="333756">
                <a:tc>
                  <a:txBody>
                    <a:bodyPr/>
                    <a:lstStyle/>
                    <a:p>
                      <a:r>
                        <a:rPr lang="sv-SE" sz="1600" dirty="0"/>
                        <a:t>Dokumentationens</a:t>
                      </a:r>
                      <a:r>
                        <a:rPr lang="sv-SE" sz="1600" baseline="0" dirty="0"/>
                        <a:t> transport i meter</a:t>
                      </a:r>
                      <a:endParaRPr lang="sv-SE" sz="1600" dirty="0"/>
                    </a:p>
                  </a:txBody>
                  <a:tcPr marL="82296" marR="82296" marT="41148" marB="41148"/>
                </a:tc>
                <a:tc>
                  <a:txBody>
                    <a:bodyPr/>
                    <a:lstStyle/>
                    <a:p>
                      <a:r>
                        <a:rPr lang="sv-SE" sz="1600" dirty="0"/>
                        <a:t>9300 m</a:t>
                      </a:r>
                    </a:p>
                  </a:txBody>
                  <a:tcPr marL="82296" marR="82296" marT="41148" marB="41148"/>
                </a:tc>
                <a:tc>
                  <a:txBody>
                    <a:bodyPr/>
                    <a:lstStyle/>
                    <a:p>
                      <a:r>
                        <a:rPr lang="sv-SE" sz="1600" dirty="0"/>
                        <a:t>800-4000m</a:t>
                      </a:r>
                    </a:p>
                  </a:txBody>
                  <a:tcPr marL="82296" marR="82296" marT="41148" marB="41148"/>
                </a:tc>
                <a:extLst>
                  <a:ext uri="{0D108BD9-81ED-4DB2-BD59-A6C34878D82A}">
                    <a16:rowId xmlns:a16="http://schemas.microsoft.com/office/drawing/2014/main" val="10005"/>
                  </a:ext>
                </a:extLst>
              </a:tr>
              <a:tr h="333756">
                <a:tc>
                  <a:txBody>
                    <a:bodyPr/>
                    <a:lstStyle/>
                    <a:p>
                      <a:r>
                        <a:rPr lang="sv-SE" sz="1600" dirty="0"/>
                        <a:t>Antal processteg</a:t>
                      </a:r>
                    </a:p>
                  </a:txBody>
                  <a:tcPr marL="82296" marR="82296" marT="41148" marB="41148"/>
                </a:tc>
                <a:tc>
                  <a:txBody>
                    <a:bodyPr/>
                    <a:lstStyle/>
                    <a:p>
                      <a:r>
                        <a:rPr lang="sv-SE" sz="1600" dirty="0"/>
                        <a:t>70</a:t>
                      </a:r>
                    </a:p>
                  </a:txBody>
                  <a:tcPr marL="82296" marR="82296" marT="41148" marB="41148"/>
                </a:tc>
                <a:tc>
                  <a:txBody>
                    <a:bodyPr/>
                    <a:lstStyle/>
                    <a:p>
                      <a:r>
                        <a:rPr lang="sv-SE" sz="1600" dirty="0"/>
                        <a:t>23</a:t>
                      </a:r>
                    </a:p>
                  </a:txBody>
                  <a:tcPr marL="82296" marR="82296" marT="41148" marB="41148"/>
                </a:tc>
                <a:extLst>
                  <a:ext uri="{0D108BD9-81ED-4DB2-BD59-A6C34878D82A}">
                    <a16:rowId xmlns:a16="http://schemas.microsoft.com/office/drawing/2014/main" val="10006"/>
                  </a:ext>
                </a:extLst>
              </a:tr>
              <a:tr h="333756">
                <a:tc>
                  <a:txBody>
                    <a:bodyPr/>
                    <a:lstStyle/>
                    <a:p>
                      <a:r>
                        <a:rPr lang="sv-SE" sz="1600" dirty="0"/>
                        <a:t>Överlämnanden</a:t>
                      </a:r>
                    </a:p>
                  </a:txBody>
                  <a:tcPr marL="82296" marR="82296" marT="41148" marB="41148"/>
                </a:tc>
                <a:tc>
                  <a:txBody>
                    <a:bodyPr/>
                    <a:lstStyle/>
                    <a:p>
                      <a:r>
                        <a:rPr lang="sv-SE" sz="1600" dirty="0"/>
                        <a:t>58</a:t>
                      </a:r>
                    </a:p>
                  </a:txBody>
                  <a:tcPr marL="82296" marR="82296" marT="41148" marB="41148"/>
                </a:tc>
                <a:tc>
                  <a:txBody>
                    <a:bodyPr/>
                    <a:lstStyle/>
                    <a:p>
                      <a:r>
                        <a:rPr lang="sv-SE" sz="1600" dirty="0"/>
                        <a:t>10</a:t>
                      </a:r>
                    </a:p>
                  </a:txBody>
                  <a:tcPr marL="82296" marR="82296" marT="41148" marB="41148"/>
                </a:tc>
                <a:extLst>
                  <a:ext uri="{0D108BD9-81ED-4DB2-BD59-A6C34878D82A}">
                    <a16:rowId xmlns:a16="http://schemas.microsoft.com/office/drawing/2014/main" val="10007"/>
                  </a:ext>
                </a:extLst>
              </a:tr>
            </a:tbl>
          </a:graphicData>
        </a:graphic>
      </p:graphicFrame>
      <p:sp>
        <p:nvSpPr>
          <p:cNvPr id="10" name="TextBox 9"/>
          <p:cNvSpPr txBox="1"/>
          <p:nvPr/>
        </p:nvSpPr>
        <p:spPr>
          <a:xfrm>
            <a:off x="795900" y="1156644"/>
            <a:ext cx="6993862" cy="369332"/>
          </a:xfrm>
          <a:prstGeom prst="rect">
            <a:avLst/>
          </a:prstGeom>
          <a:noFill/>
        </p:spPr>
        <p:txBody>
          <a:bodyPr wrap="square" rtlCol="0">
            <a:spAutoFit/>
          </a:bodyPr>
          <a:lstStyle/>
          <a:p>
            <a:r>
              <a:rPr lang="sv-SE" dirty="0"/>
              <a:t>Tjänsteflöde. Utveckla och hantera arbetsinstruktioner för reparationer</a:t>
            </a:r>
          </a:p>
        </p:txBody>
      </p:sp>
      <p:pic>
        <p:nvPicPr>
          <p:cNvPr id="3" name="Audio 2">
            <a:hlinkClick r:id="" action="ppaction://media"/>
            <a:extLst>
              <a:ext uri="{FF2B5EF4-FFF2-40B4-BE49-F238E27FC236}">
                <a16:creationId xmlns:a16="http://schemas.microsoft.com/office/drawing/2014/main" id="{9734F0F9-3260-47BB-B527-B1F6BAF6F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73985522"/>
      </p:ext>
    </p:extLst>
  </p:cSld>
  <p:clrMapOvr>
    <a:masterClrMapping/>
  </p:clrMapOvr>
  <mc:AlternateContent xmlns:mc="http://schemas.openxmlformats.org/markup-compatibility/2006" xmlns:p14="http://schemas.microsoft.com/office/powerpoint/2010/main">
    <mc:Choice Requires="p14">
      <p:transition spd="slow" p14:dur="2000" advTm="107453"/>
    </mc:Choice>
    <mc:Fallback xmlns="">
      <p:transition spd="slow" advTm="107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980859" y="1273981"/>
            <a:ext cx="7673995" cy="2916389"/>
          </a:xfrm>
        </p:spPr>
        <p:txBody>
          <a:bodyPr>
            <a:noAutofit/>
          </a:bodyPr>
          <a:lstStyle/>
          <a:p>
            <a:r>
              <a:rPr lang="en-US" sz="1620" dirty="0"/>
              <a:t>Transport </a:t>
            </a:r>
          </a:p>
          <a:p>
            <a:r>
              <a:rPr lang="en-US" sz="1620" dirty="0"/>
              <a:t>Inventory </a:t>
            </a:r>
          </a:p>
          <a:p>
            <a:r>
              <a:rPr lang="en-US" sz="1620" dirty="0"/>
              <a:t>Motion  </a:t>
            </a:r>
          </a:p>
          <a:p>
            <a:r>
              <a:rPr lang="en-US" sz="1620" dirty="0"/>
              <a:t>Waiting </a:t>
            </a:r>
          </a:p>
          <a:p>
            <a:r>
              <a:rPr lang="en-US" sz="1620" dirty="0"/>
              <a:t>Overproduction </a:t>
            </a:r>
          </a:p>
          <a:p>
            <a:r>
              <a:rPr lang="en-US" sz="1620" dirty="0"/>
              <a:t>Over Processing </a:t>
            </a:r>
          </a:p>
          <a:p>
            <a:r>
              <a:rPr lang="en-US" sz="1620" dirty="0"/>
              <a:t>Defects </a:t>
            </a:r>
          </a:p>
        </p:txBody>
      </p:sp>
      <p:sp>
        <p:nvSpPr>
          <p:cNvPr id="5" name="Right Brace 4"/>
          <p:cNvSpPr/>
          <p:nvPr/>
        </p:nvSpPr>
        <p:spPr>
          <a:xfrm>
            <a:off x="3405471" y="1405220"/>
            <a:ext cx="453650" cy="29883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6" name="TextBox 5"/>
          <p:cNvSpPr txBox="1"/>
          <p:nvPr/>
        </p:nvSpPr>
        <p:spPr>
          <a:xfrm>
            <a:off x="4053543" y="2316678"/>
            <a:ext cx="2073830" cy="1338828"/>
          </a:xfrm>
          <a:prstGeom prst="rect">
            <a:avLst/>
          </a:prstGeom>
          <a:noFill/>
        </p:spPr>
        <p:txBody>
          <a:bodyPr wrap="square" rtlCol="0">
            <a:spAutoFit/>
          </a:bodyPr>
          <a:lstStyle/>
          <a:p>
            <a:r>
              <a:rPr lang="sv-SE" sz="1620" dirty="0"/>
              <a:t>Förbättra flödet genom att minska slöseri/waste genom att minska dessa företeelser</a:t>
            </a:r>
          </a:p>
        </p:txBody>
      </p:sp>
      <p:sp>
        <p:nvSpPr>
          <p:cNvPr id="9" name="Title 1"/>
          <p:cNvSpPr>
            <a:spLocks noGrp="1"/>
          </p:cNvSpPr>
          <p:nvPr>
            <p:ph type="title"/>
          </p:nvPr>
        </p:nvSpPr>
        <p:spPr>
          <a:xfrm>
            <a:off x="419144" y="440782"/>
            <a:ext cx="9500839" cy="453650"/>
          </a:xfrm>
        </p:spPr>
        <p:txBody>
          <a:bodyPr>
            <a:noAutofit/>
          </a:bodyPr>
          <a:lstStyle/>
          <a:p>
            <a:r>
              <a:rPr lang="en-US" sz="2700" dirty="0" err="1"/>
              <a:t>Slöseri</a:t>
            </a:r>
            <a:r>
              <a:rPr lang="en-US" sz="2700" dirty="0"/>
              <a:t> </a:t>
            </a:r>
            <a:r>
              <a:rPr lang="en-US" sz="2700" dirty="0" err="1"/>
              <a:t>kan</a:t>
            </a:r>
            <a:r>
              <a:rPr lang="en-US" sz="2700" dirty="0"/>
              <a:t> </a:t>
            </a:r>
            <a:r>
              <a:rPr lang="en-US" sz="2700" dirty="0" err="1"/>
              <a:t>minskas</a:t>
            </a:r>
            <a:r>
              <a:rPr lang="en-US" sz="2700" dirty="0"/>
              <a:t> </a:t>
            </a:r>
            <a:r>
              <a:rPr lang="en-US" sz="2700" dirty="0" err="1"/>
              <a:t>på</a:t>
            </a:r>
            <a:r>
              <a:rPr lang="en-US" sz="2700" dirty="0"/>
              <a:t> </a:t>
            </a:r>
            <a:r>
              <a:rPr lang="en-US" sz="2700" dirty="0" err="1"/>
              <a:t>olika</a:t>
            </a:r>
            <a:r>
              <a:rPr lang="en-US" sz="2700" dirty="0"/>
              <a:t> </a:t>
            </a:r>
            <a:r>
              <a:rPr lang="en-US" sz="2700" dirty="0" err="1"/>
              <a:t>ställen</a:t>
            </a:r>
            <a:r>
              <a:rPr lang="en-US" sz="2700" dirty="0"/>
              <a:t> </a:t>
            </a:r>
            <a:r>
              <a:rPr lang="en-US" sz="2700" dirty="0" err="1"/>
              <a:t>och</a:t>
            </a:r>
            <a:r>
              <a:rPr lang="en-US" sz="2700" dirty="0"/>
              <a:t> </a:t>
            </a:r>
            <a:r>
              <a:rPr lang="en-US" sz="2700" dirty="0" err="1"/>
              <a:t>sätt</a:t>
            </a:r>
            <a:endParaRPr lang="sv-SE" sz="2700" dirty="0"/>
          </a:p>
        </p:txBody>
      </p:sp>
      <p:sp>
        <p:nvSpPr>
          <p:cNvPr id="8" name="Rectangle 7">
            <a:extLst>
              <a:ext uri="{FF2B5EF4-FFF2-40B4-BE49-F238E27FC236}">
                <a16:creationId xmlns:a16="http://schemas.microsoft.com/office/drawing/2014/main" id="{CD0EFFAE-2E05-48C5-B64A-5A84CBCDE915}"/>
              </a:ext>
            </a:extLst>
          </p:cNvPr>
          <p:cNvSpPr/>
          <p:nvPr/>
        </p:nvSpPr>
        <p:spPr>
          <a:xfrm rot="16200000">
            <a:off x="7537966" y="3237328"/>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pic>
        <p:nvPicPr>
          <p:cNvPr id="10" name="Audio 9">
            <a:hlinkClick r:id="" action="ppaction://media"/>
            <a:extLst>
              <a:ext uri="{FF2B5EF4-FFF2-40B4-BE49-F238E27FC236}">
                <a16:creationId xmlns:a16="http://schemas.microsoft.com/office/drawing/2014/main" id="{8618AA3E-E969-42D4-974D-A98A7A3AEE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619709799"/>
      </p:ext>
    </p:extLst>
  </p:cSld>
  <p:clrMapOvr>
    <a:masterClrMapping/>
  </p:clrMapOvr>
  <mc:AlternateContent xmlns:mc="http://schemas.openxmlformats.org/markup-compatibility/2006" xmlns:p14="http://schemas.microsoft.com/office/powerpoint/2010/main">
    <mc:Choice Requires="p14">
      <p:transition spd="slow" p14:dur="2000" advTm="88173"/>
    </mc:Choice>
    <mc:Fallback xmlns="">
      <p:transition spd="slow" advTm="8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body" idx="1"/>
          </p:nvPr>
        </p:nvSpPr>
        <p:spPr/>
        <p:txBody>
          <a:bodyPr/>
          <a:lstStyle/>
          <a:p>
            <a:pPr eaLnBrk="1" hangingPunct="1">
              <a:buFont typeface="Wingdings" pitchFamily="2" charset="2"/>
              <a:buNone/>
            </a:pPr>
            <a:r>
              <a:rPr lang="sv-SE" dirty="0" err="1"/>
              <a:t>Six</a:t>
            </a:r>
            <a:r>
              <a:rPr lang="sv-SE" dirty="0"/>
              <a:t> Sigma</a:t>
            </a:r>
            <a:endParaRPr lang="en-US" dirty="0"/>
          </a:p>
        </p:txBody>
      </p:sp>
      <p:pic>
        <p:nvPicPr>
          <p:cNvPr id="2" name="Audio 1">
            <a:hlinkClick r:id="" action="ppaction://media"/>
            <a:extLst>
              <a:ext uri="{FF2B5EF4-FFF2-40B4-BE49-F238E27FC236}">
                <a16:creationId xmlns:a16="http://schemas.microsoft.com/office/drawing/2014/main" id="{70EE77DB-7EC8-4F18-A8A0-E87D1E35F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593605660"/>
      </p:ext>
    </p:extLst>
  </p:cSld>
  <p:clrMapOvr>
    <a:masterClrMapping/>
  </p:clrMapOvr>
  <mc:AlternateContent xmlns:mc="http://schemas.openxmlformats.org/markup-compatibility/2006" xmlns:p14="http://schemas.microsoft.com/office/powerpoint/2010/main">
    <mc:Choice Requires="p14">
      <p:transition spd="slow" p14:dur="2000" advTm="7725"/>
    </mc:Choice>
    <mc:Fallback xmlns="">
      <p:transition spd="slow" advTm="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797" y="368305"/>
            <a:ext cx="6165720" cy="537030"/>
          </a:xfrm>
        </p:spPr>
        <p:txBody>
          <a:bodyPr/>
          <a:lstStyle/>
          <a:p>
            <a:r>
              <a:rPr lang="sv-SE" dirty="0"/>
              <a:t>Varför Six Sigma?</a:t>
            </a:r>
          </a:p>
        </p:txBody>
      </p:sp>
      <p:sp>
        <p:nvSpPr>
          <p:cNvPr id="3" name="Content Placeholder 2"/>
          <p:cNvSpPr>
            <a:spLocks noGrp="1"/>
          </p:cNvSpPr>
          <p:nvPr>
            <p:ph idx="1"/>
          </p:nvPr>
        </p:nvSpPr>
        <p:spPr>
          <a:xfrm>
            <a:off x="942797" y="1034885"/>
            <a:ext cx="7153167" cy="3142508"/>
          </a:xfrm>
        </p:spPr>
        <p:txBody>
          <a:bodyPr>
            <a:normAutofit/>
          </a:bodyPr>
          <a:lstStyle/>
          <a:p>
            <a:pPr>
              <a:spcBef>
                <a:spcPts val="675"/>
              </a:spcBef>
            </a:pPr>
            <a:r>
              <a:rPr lang="sv-SE" sz="1800" dirty="0"/>
              <a:t>Six Sigma avser att öka kvaliteten på varor och tjänster genom att avlägsna orsaker till defekter i produktions- och verksamhetsprocesser </a:t>
            </a:r>
            <a:endParaRPr lang="en-US" sz="1800" dirty="0"/>
          </a:p>
        </p:txBody>
      </p:sp>
      <p:pic>
        <p:nvPicPr>
          <p:cNvPr id="4" name="Audio 3">
            <a:hlinkClick r:id="" action="ppaction://media"/>
            <a:extLst>
              <a:ext uri="{FF2B5EF4-FFF2-40B4-BE49-F238E27FC236}">
                <a16:creationId xmlns:a16="http://schemas.microsoft.com/office/drawing/2014/main" id="{167B9842-9949-4ADB-BED8-A5FCAB719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42935351"/>
      </p:ext>
    </p:extLst>
  </p:cSld>
  <p:clrMapOvr>
    <a:masterClrMapping/>
  </p:clrMapOvr>
  <mc:AlternateContent xmlns:mc="http://schemas.openxmlformats.org/markup-compatibility/2006" xmlns:p14="http://schemas.microsoft.com/office/powerpoint/2010/main">
    <mc:Choice Requires="p14">
      <p:transition spd="slow" p14:dur="2000" advTm="15212"/>
    </mc:Choice>
    <mc:Fallback xmlns="">
      <p:transition spd="slow" advTm="1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body" idx="1"/>
          </p:nvPr>
        </p:nvSpPr>
        <p:spPr/>
        <p:txBody>
          <a:bodyPr/>
          <a:lstStyle/>
          <a:p>
            <a:pPr eaLnBrk="1" hangingPunct="1">
              <a:buFont typeface="Wingdings" pitchFamily="2" charset="2"/>
              <a:buNone/>
            </a:pPr>
            <a:r>
              <a:rPr lang="sv-SE" dirty="0"/>
              <a:t>Processförbättring/Processanalys</a:t>
            </a:r>
            <a:endParaRPr lang="en-US" dirty="0"/>
          </a:p>
        </p:txBody>
      </p:sp>
      <p:pic>
        <p:nvPicPr>
          <p:cNvPr id="4" name="Audio 3">
            <a:hlinkClick r:id="" action="ppaction://media"/>
            <a:extLst>
              <a:ext uri="{FF2B5EF4-FFF2-40B4-BE49-F238E27FC236}">
                <a16:creationId xmlns:a16="http://schemas.microsoft.com/office/drawing/2014/main" id="{71402DB1-CB59-4362-BF45-C4C65DA19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550576801"/>
      </p:ext>
    </p:extLst>
  </p:cSld>
  <p:clrMapOvr>
    <a:masterClrMapping/>
  </p:clrMapOvr>
  <mc:AlternateContent xmlns:mc="http://schemas.openxmlformats.org/markup-compatibility/2006" xmlns:p14="http://schemas.microsoft.com/office/powerpoint/2010/main">
    <mc:Choice Requires="p14">
      <p:transition spd="slow" p14:dur="2000" advTm="36501"/>
    </mc:Choice>
    <mc:Fallback xmlns="">
      <p:transition spd="slow" advTm="3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90" y="303498"/>
            <a:ext cx="6165720" cy="537030"/>
          </a:xfrm>
        </p:spPr>
        <p:txBody>
          <a:bodyPr/>
          <a:lstStyle/>
          <a:p>
            <a:r>
              <a:rPr lang="sv-SE" dirty="0"/>
              <a:t>Vad är en defekt?</a:t>
            </a:r>
          </a:p>
        </p:txBody>
      </p:sp>
      <p:sp>
        <p:nvSpPr>
          <p:cNvPr id="3" name="Content Placeholder 2"/>
          <p:cNvSpPr>
            <a:spLocks noGrp="1"/>
          </p:cNvSpPr>
          <p:nvPr>
            <p:ph idx="1"/>
          </p:nvPr>
        </p:nvSpPr>
        <p:spPr>
          <a:xfrm>
            <a:off x="877990" y="951570"/>
            <a:ext cx="7516800" cy="3142508"/>
          </a:xfrm>
        </p:spPr>
        <p:txBody>
          <a:bodyPr>
            <a:normAutofit/>
          </a:bodyPr>
          <a:lstStyle/>
          <a:p>
            <a:pPr>
              <a:spcBef>
                <a:spcPts val="900"/>
              </a:spcBef>
            </a:pPr>
            <a:r>
              <a:rPr lang="en-US" sz="1800" dirty="0"/>
              <a:t>Med </a:t>
            </a:r>
            <a:r>
              <a:rPr lang="en-US" sz="1800" b="1" dirty="0" err="1"/>
              <a:t>defekt</a:t>
            </a:r>
            <a:r>
              <a:rPr lang="en-US" sz="1800" b="1" dirty="0"/>
              <a:t> </a:t>
            </a:r>
            <a:r>
              <a:rPr lang="en-US" sz="1800" b="1" dirty="0" err="1"/>
              <a:t>menas</a:t>
            </a:r>
            <a:r>
              <a:rPr lang="en-US" sz="1800" b="1" dirty="0"/>
              <a:t> </a:t>
            </a:r>
            <a:r>
              <a:rPr lang="en-US" sz="1800" b="1" dirty="0" err="1"/>
              <a:t>allt</a:t>
            </a:r>
            <a:r>
              <a:rPr lang="en-US" sz="1800" b="1" dirty="0"/>
              <a:t> </a:t>
            </a:r>
            <a:r>
              <a:rPr lang="en-US" sz="1800" b="1" dirty="0" err="1"/>
              <a:t>som</a:t>
            </a:r>
            <a:r>
              <a:rPr lang="en-US" sz="1800" b="1" dirty="0"/>
              <a:t> </a:t>
            </a:r>
            <a:r>
              <a:rPr lang="en-US" sz="1800" b="1" dirty="0" err="1"/>
              <a:t>kan</a:t>
            </a:r>
            <a:r>
              <a:rPr lang="en-US" sz="1800" b="1" dirty="0"/>
              <a:t> </a:t>
            </a:r>
            <a:r>
              <a:rPr lang="en-US" sz="1800" b="1" dirty="0" err="1"/>
              <a:t>resultera</a:t>
            </a:r>
            <a:r>
              <a:rPr lang="en-US" sz="1800" b="1" dirty="0"/>
              <a:t> </a:t>
            </a:r>
            <a:r>
              <a:rPr lang="en-US" sz="1800" b="1" dirty="0" err="1"/>
              <a:t>i</a:t>
            </a:r>
            <a:r>
              <a:rPr lang="en-US" sz="1800" b="1" dirty="0"/>
              <a:t> </a:t>
            </a:r>
            <a:r>
              <a:rPr lang="en-US" sz="1800" b="1" dirty="0" err="1"/>
              <a:t>missnöjd</a:t>
            </a:r>
            <a:r>
              <a:rPr lang="en-US" sz="1800" b="1" dirty="0"/>
              <a:t> </a:t>
            </a:r>
            <a:r>
              <a:rPr lang="en-US" sz="1800" b="1" dirty="0" err="1"/>
              <a:t>kund</a:t>
            </a:r>
            <a:endParaRPr lang="en-US" sz="1800" b="1" dirty="0"/>
          </a:p>
          <a:p>
            <a:pPr>
              <a:spcBef>
                <a:spcPts val="900"/>
              </a:spcBef>
            </a:pPr>
            <a:r>
              <a:rPr lang="en-US" sz="1800" dirty="0" err="1"/>
              <a:t>Mer</a:t>
            </a:r>
            <a:r>
              <a:rPr lang="en-US" sz="1800" dirty="0"/>
              <a:t> </a:t>
            </a:r>
            <a:r>
              <a:rPr lang="en-US" sz="1800" dirty="0" err="1"/>
              <a:t>precist</a:t>
            </a:r>
            <a:r>
              <a:rPr lang="en-US" sz="1800" dirty="0"/>
              <a:t> </a:t>
            </a:r>
            <a:r>
              <a:rPr lang="en-US" sz="1800" dirty="0" err="1"/>
              <a:t>ska</a:t>
            </a:r>
            <a:r>
              <a:rPr lang="en-US" sz="1800" dirty="0"/>
              <a:t> </a:t>
            </a:r>
            <a:r>
              <a:rPr lang="en-US" sz="1800" dirty="0" err="1"/>
              <a:t>andelen</a:t>
            </a:r>
            <a:r>
              <a:rPr lang="en-US" sz="1800" dirty="0"/>
              <a:t> </a:t>
            </a:r>
            <a:r>
              <a:rPr lang="en-US" sz="1800" dirty="0" err="1"/>
              <a:t>defekter</a:t>
            </a:r>
            <a:r>
              <a:rPr lang="en-US" sz="1800" dirty="0"/>
              <a:t> </a:t>
            </a:r>
            <a:r>
              <a:rPr lang="en-US" sz="1800" dirty="0" err="1"/>
              <a:t>för</a:t>
            </a:r>
            <a:r>
              <a:rPr lang="en-US" sz="1800" dirty="0"/>
              <a:t> </a:t>
            </a:r>
            <a:r>
              <a:rPr lang="en-US" sz="1800" dirty="0" err="1"/>
              <a:t>att</a:t>
            </a:r>
            <a:r>
              <a:rPr lang="en-US" sz="1800" dirty="0"/>
              <a:t> </a:t>
            </a:r>
            <a:r>
              <a:rPr lang="en-US" sz="1800" dirty="0" err="1"/>
              <a:t>uppnå</a:t>
            </a:r>
            <a:r>
              <a:rPr lang="en-US" sz="1800" dirty="0"/>
              <a:t> six sigma </a:t>
            </a:r>
            <a:r>
              <a:rPr lang="en-US" sz="1800" dirty="0" err="1"/>
              <a:t>ligga</a:t>
            </a:r>
            <a:r>
              <a:rPr lang="en-US" sz="1800" dirty="0"/>
              <a:t> under 3,4 </a:t>
            </a:r>
            <a:r>
              <a:rPr lang="en-US" sz="1800" dirty="0" err="1"/>
              <a:t>defekter</a:t>
            </a:r>
            <a:r>
              <a:rPr lang="en-US" sz="1800" dirty="0"/>
              <a:t> per </a:t>
            </a:r>
            <a:r>
              <a:rPr lang="en-US" sz="1800" dirty="0" err="1"/>
              <a:t>miljon</a:t>
            </a:r>
            <a:r>
              <a:rPr lang="en-US" sz="1800" dirty="0"/>
              <a:t> </a:t>
            </a:r>
          </a:p>
          <a:p>
            <a:pPr>
              <a:spcBef>
                <a:spcPts val="900"/>
              </a:spcBef>
            </a:pPr>
            <a:r>
              <a:rPr lang="en-US" sz="1800" dirty="0" err="1"/>
              <a:t>Termen</a:t>
            </a:r>
            <a:r>
              <a:rPr lang="en-US" sz="1800" dirty="0"/>
              <a:t> Sigma </a:t>
            </a:r>
            <a:r>
              <a:rPr lang="en-US" sz="1800" dirty="0" err="1"/>
              <a:t>används</a:t>
            </a:r>
            <a:r>
              <a:rPr lang="en-US" sz="1800" dirty="0"/>
              <a:t> </a:t>
            </a:r>
            <a:r>
              <a:rPr lang="en-US" sz="1800" dirty="0" err="1"/>
              <a:t>i</a:t>
            </a:r>
            <a:r>
              <a:rPr lang="en-US" sz="1800" dirty="0"/>
              <a:t> </a:t>
            </a:r>
            <a:r>
              <a:rPr lang="en-US" sz="1800" dirty="0" err="1"/>
              <a:t>statistik</a:t>
            </a:r>
            <a:r>
              <a:rPr lang="en-US" sz="1800" dirty="0"/>
              <a:t> </a:t>
            </a:r>
            <a:r>
              <a:rPr lang="en-US" sz="1800" dirty="0" err="1"/>
              <a:t>för</a:t>
            </a:r>
            <a:r>
              <a:rPr lang="en-US" sz="1800" dirty="0"/>
              <a:t> </a:t>
            </a:r>
            <a:r>
              <a:rPr lang="en-US" sz="1800" dirty="0" err="1"/>
              <a:t>att</a:t>
            </a:r>
            <a:r>
              <a:rPr lang="en-US" sz="1800" dirty="0"/>
              <a:t> </a:t>
            </a:r>
            <a:r>
              <a:rPr lang="en-US" sz="1800" dirty="0" err="1"/>
              <a:t>representera</a:t>
            </a:r>
            <a:r>
              <a:rPr lang="en-US" sz="1800" dirty="0"/>
              <a:t> </a:t>
            </a:r>
            <a:r>
              <a:rPr lang="en-US" sz="1800" dirty="0" err="1"/>
              <a:t>standardavvikelse</a:t>
            </a:r>
            <a:r>
              <a:rPr lang="en-US" sz="1800" dirty="0"/>
              <a:t> (</a:t>
            </a:r>
            <a:r>
              <a:rPr lang="en-US" sz="1800" dirty="0" err="1"/>
              <a:t>mått</a:t>
            </a:r>
            <a:r>
              <a:rPr lang="en-US" sz="1800" dirty="0"/>
              <a:t> </a:t>
            </a:r>
            <a:r>
              <a:rPr lang="en-US" sz="1800" dirty="0" err="1"/>
              <a:t>på</a:t>
            </a:r>
            <a:r>
              <a:rPr lang="en-US" sz="1800" dirty="0"/>
              <a:t> variation) hos </a:t>
            </a:r>
            <a:r>
              <a:rPr lang="en-US" sz="1800" dirty="0" err="1"/>
              <a:t>en</a:t>
            </a:r>
            <a:r>
              <a:rPr lang="en-US" sz="1800" dirty="0"/>
              <a:t> </a:t>
            </a:r>
            <a:r>
              <a:rPr lang="en-US" sz="1800" dirty="0" err="1"/>
              <a:t>statistisk</a:t>
            </a:r>
            <a:r>
              <a:rPr lang="en-US" sz="1800" dirty="0"/>
              <a:t> population</a:t>
            </a:r>
            <a:endParaRPr lang="sv-SE" sz="1800" dirty="0"/>
          </a:p>
          <a:p>
            <a:pPr marL="0" indent="0">
              <a:buNone/>
            </a:pPr>
            <a:endParaRPr lang="en-US" sz="1260" dirty="0"/>
          </a:p>
        </p:txBody>
      </p:sp>
      <p:pic>
        <p:nvPicPr>
          <p:cNvPr id="4" name="Audio 3">
            <a:hlinkClick r:id="" action="ppaction://media"/>
            <a:extLst>
              <a:ext uri="{FF2B5EF4-FFF2-40B4-BE49-F238E27FC236}">
                <a16:creationId xmlns:a16="http://schemas.microsoft.com/office/drawing/2014/main" id="{C5E3E50D-75BE-436D-8E4A-B101F9475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888177250"/>
      </p:ext>
    </p:extLst>
  </p:cSld>
  <p:clrMapOvr>
    <a:masterClrMapping/>
  </p:clrMapOvr>
  <mc:AlternateContent xmlns:mc="http://schemas.openxmlformats.org/markup-compatibility/2006" xmlns:p14="http://schemas.microsoft.com/office/powerpoint/2010/main">
    <mc:Choice Requires="p14">
      <p:transition spd="slow" p14:dur="2000" advTm="72379"/>
    </mc:Choice>
    <mc:Fallback xmlns="">
      <p:transition spd="slow" advTm="7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90" y="433112"/>
            <a:ext cx="6165720" cy="537030"/>
          </a:xfrm>
        </p:spPr>
        <p:txBody>
          <a:bodyPr/>
          <a:lstStyle/>
          <a:p>
            <a:r>
              <a:rPr lang="sv-SE" dirty="0"/>
              <a:t>Bakgrund till Six Sigma</a:t>
            </a:r>
          </a:p>
        </p:txBody>
      </p:sp>
      <p:sp>
        <p:nvSpPr>
          <p:cNvPr id="3" name="Content Placeholder 2"/>
          <p:cNvSpPr>
            <a:spLocks noGrp="1"/>
          </p:cNvSpPr>
          <p:nvPr>
            <p:ph idx="1"/>
          </p:nvPr>
        </p:nvSpPr>
        <p:spPr>
          <a:xfrm>
            <a:off x="877990" y="1136521"/>
            <a:ext cx="7355239" cy="3142508"/>
          </a:xfrm>
        </p:spPr>
        <p:txBody>
          <a:bodyPr>
            <a:normAutofit/>
          </a:bodyPr>
          <a:lstStyle/>
          <a:p>
            <a:pPr>
              <a:spcBef>
                <a:spcPts val="675"/>
              </a:spcBef>
            </a:pPr>
            <a:r>
              <a:rPr lang="sv-SE" sz="1800" dirty="0"/>
              <a:t>Six Sigma infördes i Motorola 1980-talet av en anställd ingenjör, Bill Smith</a:t>
            </a:r>
          </a:p>
          <a:p>
            <a:r>
              <a:rPr lang="sv-SE" sz="1800" dirty="0"/>
              <a:t>General Electric tillämpade Six Sigma framgångsrikt under 1990-talet och </a:t>
            </a:r>
            <a:r>
              <a:rPr lang="en-US" sz="1800" dirty="0" err="1"/>
              <a:t>gjorde</a:t>
            </a:r>
            <a:r>
              <a:rPr lang="en-US" sz="1800" dirty="0"/>
              <a:t> den till den </a:t>
            </a:r>
            <a:r>
              <a:rPr lang="en-US" sz="1800" dirty="0" err="1"/>
              <a:t>mest</a:t>
            </a:r>
            <a:r>
              <a:rPr lang="en-US" sz="1800" dirty="0"/>
              <a:t> </a:t>
            </a:r>
            <a:r>
              <a:rPr lang="en-US" sz="1800" dirty="0" err="1"/>
              <a:t>populära</a:t>
            </a:r>
            <a:r>
              <a:rPr lang="en-US" sz="1800" dirty="0"/>
              <a:t> </a:t>
            </a:r>
            <a:r>
              <a:rPr lang="en-US" sz="1800" dirty="0" err="1"/>
              <a:t>managementfilosofin</a:t>
            </a:r>
            <a:r>
              <a:rPr lang="en-US" sz="1800" dirty="0"/>
              <a:t> </a:t>
            </a:r>
            <a:r>
              <a:rPr lang="en-US" sz="1800" dirty="0" err="1"/>
              <a:t>i</a:t>
            </a:r>
            <a:r>
              <a:rPr lang="en-US" sz="1800" dirty="0"/>
              <a:t> </a:t>
            </a:r>
            <a:r>
              <a:rPr lang="en-US" sz="1800" dirty="0" err="1"/>
              <a:t>företagsvärlden</a:t>
            </a:r>
            <a:r>
              <a:rPr lang="en-US" sz="1800" dirty="0"/>
              <a:t> </a:t>
            </a:r>
          </a:p>
        </p:txBody>
      </p:sp>
      <p:pic>
        <p:nvPicPr>
          <p:cNvPr id="4" name="Audio 3">
            <a:hlinkClick r:id="" action="ppaction://media"/>
            <a:extLst>
              <a:ext uri="{FF2B5EF4-FFF2-40B4-BE49-F238E27FC236}">
                <a16:creationId xmlns:a16="http://schemas.microsoft.com/office/drawing/2014/main" id="{B8A7F535-7A73-4DAF-9B64-60AE4DFAE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97581025"/>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90" y="368305"/>
            <a:ext cx="6165720" cy="537030"/>
          </a:xfrm>
        </p:spPr>
        <p:txBody>
          <a:bodyPr/>
          <a:lstStyle/>
          <a:p>
            <a:r>
              <a:rPr lang="sv-SE" dirty="0"/>
              <a:t>Grundläggande idéer</a:t>
            </a:r>
          </a:p>
        </p:txBody>
      </p:sp>
      <p:sp>
        <p:nvSpPr>
          <p:cNvPr id="3" name="Content Placeholder 2"/>
          <p:cNvSpPr>
            <a:spLocks noGrp="1"/>
          </p:cNvSpPr>
          <p:nvPr>
            <p:ph idx="1"/>
          </p:nvPr>
        </p:nvSpPr>
        <p:spPr>
          <a:xfrm>
            <a:off x="877990" y="1071714"/>
            <a:ext cx="7697298" cy="3336690"/>
          </a:xfrm>
        </p:spPr>
        <p:txBody>
          <a:bodyPr>
            <a:normAutofit/>
          </a:bodyPr>
          <a:lstStyle/>
          <a:p>
            <a:r>
              <a:rPr lang="sv-SE" sz="1800" b="1" dirty="0"/>
              <a:t>Minska processvariation </a:t>
            </a:r>
            <a:r>
              <a:rPr lang="sv-SE" sz="1800" dirty="0"/>
              <a:t>och därigenom </a:t>
            </a:r>
            <a:r>
              <a:rPr lang="sv-SE" sz="1800" b="1" dirty="0"/>
              <a:t>uppnå förutsägbara resultat </a:t>
            </a:r>
            <a:r>
              <a:rPr lang="sv-SE" sz="1800" dirty="0"/>
              <a:t>från produktions- och verksamhetsprocesser </a:t>
            </a:r>
          </a:p>
          <a:p>
            <a:r>
              <a:rPr lang="sv-SE" sz="1800" b="1" dirty="0"/>
              <a:t>Verksamhetsprocesser kan mätas, analyseras, och förbättras och kontrolleras</a:t>
            </a:r>
          </a:p>
          <a:p>
            <a:pPr marL="0" indent="0">
              <a:buNone/>
            </a:pPr>
            <a:endParaRPr lang="sv-SE" sz="1620" dirty="0"/>
          </a:p>
          <a:p>
            <a:pPr marL="0" indent="0">
              <a:buNone/>
            </a:pPr>
            <a:endParaRPr lang="en-US" sz="1260" dirty="0"/>
          </a:p>
        </p:txBody>
      </p:sp>
      <p:pic>
        <p:nvPicPr>
          <p:cNvPr id="4" name="Audio 3">
            <a:hlinkClick r:id="" action="ppaction://media"/>
            <a:extLst>
              <a:ext uri="{FF2B5EF4-FFF2-40B4-BE49-F238E27FC236}">
                <a16:creationId xmlns:a16="http://schemas.microsoft.com/office/drawing/2014/main" id="{F8726FF1-0E51-46D7-9495-C2C72C2114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87886723"/>
      </p:ext>
    </p:extLst>
  </p:cSld>
  <p:clrMapOvr>
    <a:masterClrMapping/>
  </p:clrMapOvr>
  <mc:AlternateContent xmlns:mc="http://schemas.openxmlformats.org/markup-compatibility/2006" xmlns:p14="http://schemas.microsoft.com/office/powerpoint/2010/main">
    <mc:Choice Requires="p14">
      <p:transition spd="slow" p14:dur="2000" advTm="26850"/>
    </mc:Choice>
    <mc:Fallback xmlns="">
      <p:transition spd="slow" advTm="2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797" y="368305"/>
            <a:ext cx="6165720" cy="537030"/>
          </a:xfrm>
        </p:spPr>
        <p:txBody>
          <a:bodyPr/>
          <a:lstStyle/>
          <a:p>
            <a:r>
              <a:rPr lang="sv-SE" dirty="0"/>
              <a:t>Grundläggande idéer</a:t>
            </a:r>
          </a:p>
        </p:txBody>
      </p:sp>
      <p:sp>
        <p:nvSpPr>
          <p:cNvPr id="3" name="Content Placeholder 2"/>
          <p:cNvSpPr>
            <a:spLocks noGrp="1"/>
          </p:cNvSpPr>
          <p:nvPr>
            <p:ph idx="1"/>
          </p:nvPr>
        </p:nvSpPr>
        <p:spPr>
          <a:xfrm>
            <a:off x="942797" y="1116319"/>
            <a:ext cx="8123144" cy="3336690"/>
          </a:xfrm>
        </p:spPr>
        <p:txBody>
          <a:bodyPr>
            <a:normAutofit/>
          </a:bodyPr>
          <a:lstStyle/>
          <a:p>
            <a:pPr>
              <a:spcBef>
                <a:spcPts val="900"/>
              </a:spcBef>
            </a:pPr>
            <a:r>
              <a:rPr lang="en-US" sz="1800" b="1" dirty="0" err="1"/>
              <a:t>Beslut</a:t>
            </a:r>
            <a:r>
              <a:rPr lang="en-US" sz="1800" b="1" dirty="0"/>
              <a:t> </a:t>
            </a:r>
            <a:r>
              <a:rPr lang="en-US" sz="1800" b="1" dirty="0" err="1"/>
              <a:t>ska</a:t>
            </a:r>
            <a:r>
              <a:rPr lang="en-US" sz="1800" b="1" dirty="0"/>
              <a:t> </a:t>
            </a:r>
            <a:r>
              <a:rPr lang="en-US" sz="1800" b="1" dirty="0" err="1"/>
              <a:t>baseras</a:t>
            </a:r>
            <a:r>
              <a:rPr lang="en-US" sz="1800" b="1" dirty="0"/>
              <a:t> </a:t>
            </a:r>
            <a:r>
              <a:rPr lang="en-US" sz="1800" b="1" dirty="0" err="1"/>
              <a:t>på</a:t>
            </a:r>
            <a:r>
              <a:rPr lang="en-US" sz="1800" b="1" dirty="0"/>
              <a:t> </a:t>
            </a:r>
            <a:r>
              <a:rPr lang="en-US" sz="1800" b="1" dirty="0" err="1"/>
              <a:t>fakta</a:t>
            </a:r>
            <a:r>
              <a:rPr lang="en-US" sz="1800" dirty="0"/>
              <a:t>, </a:t>
            </a:r>
            <a:r>
              <a:rPr lang="en-US" sz="1800" dirty="0" err="1"/>
              <a:t>istället</a:t>
            </a:r>
            <a:r>
              <a:rPr lang="en-US" sz="1800" dirty="0"/>
              <a:t> </a:t>
            </a:r>
            <a:r>
              <a:rPr lang="en-US" sz="1800" dirty="0" err="1"/>
              <a:t>för</a:t>
            </a:r>
            <a:r>
              <a:rPr lang="en-US" sz="1800" dirty="0"/>
              <a:t> </a:t>
            </a:r>
            <a:r>
              <a:rPr lang="en-US" sz="1800" dirty="0" err="1"/>
              <a:t>antaganden</a:t>
            </a:r>
            <a:r>
              <a:rPr lang="en-US" sz="1800" dirty="0"/>
              <a:t> </a:t>
            </a:r>
            <a:r>
              <a:rPr lang="en-US" sz="1800" dirty="0" err="1"/>
              <a:t>och</a:t>
            </a:r>
            <a:r>
              <a:rPr lang="en-US" sz="1800" dirty="0"/>
              <a:t> </a:t>
            </a:r>
            <a:r>
              <a:rPr lang="en-US" sz="1800" dirty="0" err="1"/>
              <a:t>gissningar</a:t>
            </a:r>
            <a:endParaRPr lang="en-US" sz="1800" dirty="0"/>
          </a:p>
          <a:p>
            <a:pPr>
              <a:spcBef>
                <a:spcPts val="900"/>
              </a:spcBef>
            </a:pPr>
            <a:r>
              <a:rPr lang="en-US" sz="1800" dirty="0" err="1"/>
              <a:t>Det</a:t>
            </a:r>
            <a:r>
              <a:rPr lang="en-US" sz="1800" dirty="0"/>
              <a:t> </a:t>
            </a:r>
            <a:r>
              <a:rPr lang="en-US" sz="1800" dirty="0" err="1"/>
              <a:t>vill</a:t>
            </a:r>
            <a:r>
              <a:rPr lang="en-US" sz="1800" dirty="0"/>
              <a:t> </a:t>
            </a:r>
            <a:r>
              <a:rPr lang="en-US" sz="1800" dirty="0" err="1"/>
              <a:t>säga</a:t>
            </a:r>
            <a:r>
              <a:rPr lang="en-US" sz="1800" dirty="0"/>
              <a:t> </a:t>
            </a:r>
            <a:r>
              <a:rPr lang="en-US" sz="1800" b="1" dirty="0" err="1"/>
              <a:t>beslut</a:t>
            </a:r>
            <a:r>
              <a:rPr lang="en-US" sz="1800" b="1" dirty="0"/>
              <a:t> </a:t>
            </a:r>
            <a:r>
              <a:rPr lang="en-US" sz="1800" b="1" dirty="0" err="1"/>
              <a:t>ska</a:t>
            </a:r>
            <a:r>
              <a:rPr lang="en-US" sz="1800" b="1" dirty="0"/>
              <a:t> </a:t>
            </a:r>
            <a:r>
              <a:rPr lang="en-US" sz="1800" b="1" dirty="0" err="1"/>
              <a:t>vara</a:t>
            </a:r>
            <a:r>
              <a:rPr lang="en-US" sz="1800" b="1" dirty="0"/>
              <a:t> </a:t>
            </a:r>
            <a:r>
              <a:rPr lang="en-US" sz="1800" b="1" dirty="0" err="1"/>
              <a:t>evidensbaserad</a:t>
            </a:r>
            <a:r>
              <a:rPr lang="en-US" sz="1800" b="1" dirty="0"/>
              <a:t>/</a:t>
            </a:r>
            <a:r>
              <a:rPr lang="en-US" sz="1800" b="1" dirty="0" err="1"/>
              <a:t>faktabaserade</a:t>
            </a:r>
            <a:endParaRPr lang="en-US" sz="1800" b="1" dirty="0"/>
          </a:p>
        </p:txBody>
      </p:sp>
      <p:pic>
        <p:nvPicPr>
          <p:cNvPr id="4" name="Audio 3">
            <a:hlinkClick r:id="" action="ppaction://media"/>
            <a:extLst>
              <a:ext uri="{FF2B5EF4-FFF2-40B4-BE49-F238E27FC236}">
                <a16:creationId xmlns:a16="http://schemas.microsoft.com/office/drawing/2014/main" id="{B6229BB6-C392-4D57-BF8C-68C698CE1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95674046"/>
      </p:ext>
    </p:extLst>
  </p:cSld>
  <p:clrMapOvr>
    <a:masterClrMapping/>
  </p:clrMapOvr>
  <mc:AlternateContent xmlns:mc="http://schemas.openxmlformats.org/markup-compatibility/2006" xmlns:p14="http://schemas.microsoft.com/office/powerpoint/2010/main">
    <mc:Choice Requires="p14">
      <p:transition spd="slow" p14:dur="2000" advTm="20686"/>
    </mc:Choice>
    <mc:Fallback xmlns="">
      <p:transition spd="slow" advTm="2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797" y="368305"/>
            <a:ext cx="6165720" cy="537030"/>
          </a:xfrm>
        </p:spPr>
        <p:txBody>
          <a:bodyPr/>
          <a:lstStyle/>
          <a:p>
            <a:r>
              <a:rPr lang="sv-SE" dirty="0"/>
              <a:t>Grundläggande idéer</a:t>
            </a:r>
          </a:p>
        </p:txBody>
      </p:sp>
      <p:sp>
        <p:nvSpPr>
          <p:cNvPr id="3" name="Content Placeholder 2"/>
          <p:cNvSpPr>
            <a:spLocks noGrp="1"/>
          </p:cNvSpPr>
          <p:nvPr>
            <p:ph idx="1"/>
          </p:nvPr>
        </p:nvSpPr>
        <p:spPr>
          <a:xfrm>
            <a:off x="942797" y="1071714"/>
            <a:ext cx="7732852" cy="3142508"/>
          </a:xfrm>
        </p:spPr>
        <p:txBody>
          <a:bodyPr>
            <a:normAutofit/>
          </a:bodyPr>
          <a:lstStyle/>
          <a:p>
            <a:pPr>
              <a:spcBef>
                <a:spcPts val="900"/>
              </a:spcBef>
            </a:pPr>
            <a:r>
              <a:rPr lang="en-US" sz="1800" b="1" dirty="0"/>
              <a:t>Hela </a:t>
            </a:r>
            <a:r>
              <a:rPr lang="en-US" sz="1800" b="1" dirty="0" err="1"/>
              <a:t>organisationen</a:t>
            </a:r>
            <a:r>
              <a:rPr lang="en-US" sz="1800" b="1" dirty="0"/>
              <a:t> </a:t>
            </a:r>
            <a:r>
              <a:rPr lang="en-US" sz="1800" b="1" dirty="0" err="1"/>
              <a:t>måste</a:t>
            </a:r>
            <a:r>
              <a:rPr lang="en-US" sz="1800" b="1" dirty="0"/>
              <a:t> ta </a:t>
            </a:r>
            <a:r>
              <a:rPr lang="en-US" sz="1800" b="1" dirty="0" err="1"/>
              <a:t>ansvar</a:t>
            </a:r>
            <a:r>
              <a:rPr lang="en-US" sz="1800" b="1" dirty="0"/>
              <a:t> </a:t>
            </a:r>
            <a:r>
              <a:rPr lang="en-US" sz="1800" b="1" dirty="0" err="1"/>
              <a:t>och</a:t>
            </a:r>
            <a:r>
              <a:rPr lang="en-US" sz="1800" b="1" dirty="0"/>
              <a:t> </a:t>
            </a:r>
            <a:r>
              <a:rPr lang="en-US" sz="1800" b="1" dirty="0" err="1"/>
              <a:t>engagera</a:t>
            </a:r>
            <a:r>
              <a:rPr lang="en-US" sz="1800" b="1" dirty="0"/>
              <a:t> sig </a:t>
            </a:r>
            <a:r>
              <a:rPr lang="en-US" sz="1800" b="1" dirty="0" err="1"/>
              <a:t>i</a:t>
            </a:r>
            <a:r>
              <a:rPr lang="en-US" sz="1800" b="1" dirty="0"/>
              <a:t> Six Sigma-</a:t>
            </a:r>
            <a:r>
              <a:rPr lang="en-US" sz="1800" b="1" dirty="0" err="1"/>
              <a:t>projekt</a:t>
            </a:r>
            <a:r>
              <a:rPr lang="en-US" sz="1800" b="1" dirty="0"/>
              <a:t>, </a:t>
            </a:r>
            <a:r>
              <a:rPr lang="en-US" sz="1800" b="1" dirty="0" err="1"/>
              <a:t>i</a:t>
            </a:r>
            <a:r>
              <a:rPr lang="en-US" sz="1800" b="1" dirty="0"/>
              <a:t> </a:t>
            </a:r>
            <a:r>
              <a:rPr lang="en-US" sz="1800" b="1" dirty="0" err="1"/>
              <a:t>synnerhet</a:t>
            </a:r>
            <a:r>
              <a:rPr lang="en-US" sz="1800" b="1" dirty="0"/>
              <a:t> </a:t>
            </a:r>
            <a:r>
              <a:rPr lang="en-US" sz="1800" b="1" dirty="0" err="1"/>
              <a:t>högsta</a:t>
            </a:r>
            <a:r>
              <a:rPr lang="en-US" sz="1800" b="1" dirty="0"/>
              <a:t> </a:t>
            </a:r>
            <a:r>
              <a:rPr lang="en-US" sz="1800" b="1" dirty="0" err="1"/>
              <a:t>ledningen</a:t>
            </a:r>
            <a:r>
              <a:rPr lang="en-US" sz="1800" dirty="0"/>
              <a:t> </a:t>
            </a:r>
          </a:p>
          <a:p>
            <a:pPr>
              <a:spcBef>
                <a:spcPts val="900"/>
              </a:spcBef>
            </a:pPr>
            <a:r>
              <a:rPr lang="en-US" sz="1800" dirty="0" err="1"/>
              <a:t>En</a:t>
            </a:r>
            <a:r>
              <a:rPr lang="en-US" sz="1800" dirty="0"/>
              <a:t> </a:t>
            </a:r>
            <a:r>
              <a:rPr lang="en-US" sz="1800" b="1" dirty="0" err="1"/>
              <a:t>särskild</a:t>
            </a:r>
            <a:r>
              <a:rPr lang="en-US" sz="1800" b="1" dirty="0"/>
              <a:t> </a:t>
            </a:r>
            <a:r>
              <a:rPr lang="en-US" sz="1800" b="1" dirty="0" err="1"/>
              <a:t>infrastruktur</a:t>
            </a:r>
            <a:r>
              <a:rPr lang="en-US" sz="1800" b="1" dirty="0"/>
              <a:t> med roller </a:t>
            </a:r>
            <a:r>
              <a:rPr lang="en-US" sz="1800" dirty="0" err="1"/>
              <a:t>som</a:t>
            </a:r>
            <a:r>
              <a:rPr lang="en-US" sz="1800" dirty="0"/>
              <a:t> ”champions”, ”master black belts” and ”black belts” </a:t>
            </a:r>
            <a:r>
              <a:rPr lang="en-US" sz="1800" dirty="0" err="1"/>
              <a:t>etc</a:t>
            </a:r>
            <a:r>
              <a:rPr lang="en-US" sz="1800" dirty="0"/>
              <a:t> </a:t>
            </a:r>
            <a:r>
              <a:rPr lang="en-US" sz="1800" dirty="0" err="1"/>
              <a:t>ska</a:t>
            </a:r>
            <a:r>
              <a:rPr lang="en-US" sz="1800" dirty="0"/>
              <a:t> </a:t>
            </a:r>
            <a:r>
              <a:rPr lang="en-US" sz="1800" dirty="0" err="1"/>
              <a:t>implementeras</a:t>
            </a:r>
            <a:r>
              <a:rPr lang="en-US" sz="1800" dirty="0"/>
              <a:t> med </a:t>
            </a:r>
            <a:r>
              <a:rPr lang="en-US" sz="1800" dirty="0" err="1"/>
              <a:t>tydligt</a:t>
            </a:r>
            <a:r>
              <a:rPr lang="en-US" sz="1800" dirty="0"/>
              <a:t> </a:t>
            </a:r>
            <a:r>
              <a:rPr lang="en-US" sz="1800" dirty="0" err="1"/>
              <a:t>ansvar</a:t>
            </a:r>
            <a:r>
              <a:rPr lang="en-US" sz="1800" dirty="0"/>
              <a:t> </a:t>
            </a:r>
            <a:r>
              <a:rPr lang="en-US" sz="1800" dirty="0" err="1"/>
              <a:t>för</a:t>
            </a:r>
            <a:r>
              <a:rPr lang="en-US" sz="1800" dirty="0"/>
              <a:t> </a:t>
            </a:r>
            <a:r>
              <a:rPr lang="en-US" sz="1800" dirty="0" err="1"/>
              <a:t>vilka</a:t>
            </a:r>
            <a:r>
              <a:rPr lang="en-US" sz="1800" dirty="0"/>
              <a:t> </a:t>
            </a:r>
            <a:r>
              <a:rPr lang="en-US" sz="1800" dirty="0" err="1"/>
              <a:t>som</a:t>
            </a:r>
            <a:r>
              <a:rPr lang="en-US" sz="1800" dirty="0"/>
              <a:t> </a:t>
            </a:r>
            <a:r>
              <a:rPr lang="en-US" sz="1800" dirty="0" err="1"/>
              <a:t>ska</a:t>
            </a:r>
            <a:r>
              <a:rPr lang="en-US" sz="1800" dirty="0"/>
              <a:t> </a:t>
            </a:r>
            <a:r>
              <a:rPr lang="en-US" sz="1800" dirty="0" err="1"/>
              <a:t>driva</a:t>
            </a:r>
            <a:r>
              <a:rPr lang="en-US" sz="1800" dirty="0"/>
              <a:t> </a:t>
            </a:r>
            <a:r>
              <a:rPr lang="en-US" sz="1800" dirty="0" err="1"/>
              <a:t>arbetet</a:t>
            </a:r>
            <a:endParaRPr lang="en-US" sz="1800" dirty="0"/>
          </a:p>
          <a:p>
            <a:pPr>
              <a:spcBef>
                <a:spcPts val="900"/>
              </a:spcBef>
            </a:pPr>
            <a:r>
              <a:rPr lang="en-US" sz="1800" dirty="0"/>
              <a:t>De </a:t>
            </a:r>
            <a:r>
              <a:rPr lang="sv-SE" sz="1800" dirty="0"/>
              <a:t>anställda måste utbildas för Six Sigma-projekt</a:t>
            </a:r>
            <a:endParaRPr lang="en-US" sz="1800" dirty="0"/>
          </a:p>
        </p:txBody>
      </p:sp>
      <p:pic>
        <p:nvPicPr>
          <p:cNvPr id="4" name="Audio 3">
            <a:hlinkClick r:id="" action="ppaction://media"/>
            <a:extLst>
              <a:ext uri="{FF2B5EF4-FFF2-40B4-BE49-F238E27FC236}">
                <a16:creationId xmlns:a16="http://schemas.microsoft.com/office/drawing/2014/main" id="{1F0B5396-E8D9-4716-A6E0-92DD75F7F7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39140303"/>
      </p:ext>
    </p:extLst>
  </p:cSld>
  <p:clrMapOvr>
    <a:masterClrMapping/>
  </p:clrMapOvr>
  <mc:AlternateContent xmlns:mc="http://schemas.openxmlformats.org/markup-compatibility/2006" xmlns:p14="http://schemas.microsoft.com/office/powerpoint/2010/main">
    <mc:Choice Requires="p14">
      <p:transition spd="slow" p14:dur="2000" advTm="48386"/>
    </mc:Choice>
    <mc:Fallback xmlns="">
      <p:transition spd="slow" advTm="4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257666"/>
            <a:ext cx="6850800" cy="596700"/>
          </a:xfrm>
        </p:spPr>
        <p:txBody>
          <a:bodyPr/>
          <a:lstStyle/>
          <a:p>
            <a:r>
              <a:rPr lang="en-GB" dirty="0"/>
              <a:t>Six Sigma-</a:t>
            </a:r>
            <a:r>
              <a:rPr lang="en-GB" dirty="0" err="1"/>
              <a:t>verktyg</a:t>
            </a:r>
            <a:endParaRPr lang="sv-SE" dirty="0"/>
          </a:p>
        </p:txBody>
      </p:sp>
      <p:sp>
        <p:nvSpPr>
          <p:cNvPr id="3" name="Content Placeholder 2"/>
          <p:cNvSpPr>
            <a:spLocks noGrp="1"/>
          </p:cNvSpPr>
          <p:nvPr>
            <p:ph idx="1"/>
          </p:nvPr>
        </p:nvSpPr>
        <p:spPr>
          <a:xfrm>
            <a:off x="787500" y="1034681"/>
            <a:ext cx="8352001" cy="3491675"/>
          </a:xfrm>
        </p:spPr>
        <p:txBody>
          <a:bodyPr>
            <a:normAutofit/>
          </a:bodyPr>
          <a:lstStyle/>
          <a:p>
            <a:pPr marL="342900" lvl="1" indent="-342900">
              <a:lnSpc>
                <a:spcPts val="2900"/>
              </a:lnSpc>
              <a:buSzPct val="93000"/>
              <a:buFont typeface="Verdana" pitchFamily="34" charset="0"/>
              <a:buChar char="●"/>
            </a:pPr>
            <a:r>
              <a:rPr lang="en-GB" sz="1800" b="1" dirty="0"/>
              <a:t>Requirements trees </a:t>
            </a:r>
            <a:r>
              <a:rPr lang="en-GB" sz="1800" dirty="0"/>
              <a:t>– </a:t>
            </a:r>
            <a:r>
              <a:rPr lang="en-GB" sz="1800" dirty="0" err="1"/>
              <a:t>kan</a:t>
            </a:r>
            <a:r>
              <a:rPr lang="en-GB" sz="1800" dirty="0"/>
              <a:t> </a:t>
            </a:r>
            <a:r>
              <a:rPr lang="en-GB" sz="1800" dirty="0" err="1"/>
              <a:t>användas</a:t>
            </a:r>
            <a:r>
              <a:rPr lang="en-GB" sz="1800" dirty="0"/>
              <a:t> </a:t>
            </a:r>
            <a:r>
              <a:rPr lang="en-GB" sz="1800" dirty="0" err="1"/>
              <a:t>för</a:t>
            </a:r>
            <a:r>
              <a:rPr lang="en-GB" sz="1800" dirty="0"/>
              <a:t> </a:t>
            </a:r>
            <a:r>
              <a:rPr lang="en-GB" sz="1800" dirty="0" err="1"/>
              <a:t>att</a:t>
            </a:r>
            <a:r>
              <a:rPr lang="en-GB" sz="1800" dirty="0"/>
              <a:t> </a:t>
            </a:r>
            <a:r>
              <a:rPr lang="en-GB" sz="1800" dirty="0" err="1"/>
              <a:t>beskriva</a:t>
            </a:r>
            <a:r>
              <a:rPr lang="en-GB" sz="1800" dirty="0"/>
              <a:t> </a:t>
            </a:r>
            <a:r>
              <a:rPr lang="en-GB" sz="1800" dirty="0" err="1"/>
              <a:t>behov</a:t>
            </a:r>
            <a:r>
              <a:rPr lang="en-GB" sz="1800" dirty="0"/>
              <a:t> </a:t>
            </a:r>
            <a:r>
              <a:rPr lang="en-GB" sz="1800" dirty="0" err="1"/>
              <a:t>samt</a:t>
            </a:r>
            <a:r>
              <a:rPr lang="en-GB" sz="1800" dirty="0"/>
              <a:t> </a:t>
            </a:r>
            <a:r>
              <a:rPr lang="en-GB" sz="1800" dirty="0" err="1"/>
              <a:t>krav</a:t>
            </a:r>
            <a:r>
              <a:rPr lang="en-GB" sz="1800" dirty="0"/>
              <a:t> </a:t>
            </a:r>
            <a:r>
              <a:rPr lang="en-GB" sz="1800" dirty="0" err="1"/>
              <a:t>baserat</a:t>
            </a:r>
            <a:r>
              <a:rPr lang="en-GB" sz="1800" dirty="0"/>
              <a:t> </a:t>
            </a:r>
            <a:r>
              <a:rPr lang="en-GB" sz="1800" dirty="0" err="1"/>
              <a:t>på</a:t>
            </a:r>
            <a:r>
              <a:rPr lang="en-GB" sz="1800" dirty="0"/>
              <a:t> dessa </a:t>
            </a:r>
            <a:r>
              <a:rPr lang="en-GB" sz="1800" dirty="0" err="1"/>
              <a:t>behov</a:t>
            </a:r>
            <a:endParaRPr lang="en-GB" sz="1800" dirty="0"/>
          </a:p>
          <a:p>
            <a:pPr marL="342900" lvl="1" indent="-342900">
              <a:lnSpc>
                <a:spcPts val="2900"/>
              </a:lnSpc>
              <a:buSzPct val="93000"/>
              <a:buFont typeface="Verdana" pitchFamily="34" charset="0"/>
              <a:buChar char="●"/>
            </a:pPr>
            <a:r>
              <a:rPr lang="en-GB" sz="1800" b="1" dirty="0"/>
              <a:t>Frequency tables </a:t>
            </a:r>
            <a:r>
              <a:rPr lang="en-GB" sz="1800" dirty="0"/>
              <a:t>– </a:t>
            </a:r>
            <a:r>
              <a:rPr lang="en-GB" sz="1800" dirty="0" err="1"/>
              <a:t>kan</a:t>
            </a:r>
            <a:r>
              <a:rPr lang="en-GB" sz="1800" dirty="0"/>
              <a:t> </a:t>
            </a:r>
            <a:r>
              <a:rPr lang="en-GB" sz="1800" dirty="0" err="1"/>
              <a:t>användas</a:t>
            </a:r>
            <a:r>
              <a:rPr lang="en-GB" sz="1800" dirty="0"/>
              <a:t> </a:t>
            </a:r>
            <a:r>
              <a:rPr lang="en-GB" sz="1800" dirty="0" err="1"/>
              <a:t>för</a:t>
            </a:r>
            <a:r>
              <a:rPr lang="en-GB" sz="1800" dirty="0"/>
              <a:t> </a:t>
            </a:r>
            <a:r>
              <a:rPr lang="en-GB" sz="1800" dirty="0" err="1"/>
              <a:t>att</a:t>
            </a:r>
            <a:r>
              <a:rPr lang="en-GB" sz="1800" dirty="0"/>
              <a:t> </a:t>
            </a:r>
            <a:r>
              <a:rPr lang="en-GB" sz="1800" dirty="0" err="1"/>
              <a:t>mäta</a:t>
            </a:r>
            <a:r>
              <a:rPr lang="en-GB" sz="1800" dirty="0"/>
              <a:t> </a:t>
            </a:r>
            <a:r>
              <a:rPr lang="en-GB" sz="1800" dirty="0" err="1"/>
              <a:t>kravuppfyllnad</a:t>
            </a:r>
            <a:endParaRPr lang="en-US" sz="1800" dirty="0"/>
          </a:p>
          <a:p>
            <a:pPr marL="457200" lvl="1" indent="0">
              <a:buNone/>
            </a:pPr>
            <a:endParaRPr lang="sv-SE" sz="1800" dirty="0"/>
          </a:p>
          <a:p>
            <a:pPr marL="0" indent="0">
              <a:buNone/>
            </a:pPr>
            <a:endParaRPr lang="en-US" sz="1400" dirty="0"/>
          </a:p>
        </p:txBody>
      </p:sp>
      <p:sp>
        <p:nvSpPr>
          <p:cNvPr id="4" name="TextBox 3"/>
          <p:cNvSpPr txBox="1"/>
          <p:nvPr/>
        </p:nvSpPr>
        <p:spPr>
          <a:xfrm>
            <a:off x="5240306" y="4796581"/>
            <a:ext cx="4010298" cy="276999"/>
          </a:xfrm>
          <a:prstGeom prst="rect">
            <a:avLst/>
          </a:prstGeom>
          <a:noFill/>
        </p:spPr>
        <p:txBody>
          <a:bodyPr wrap="square" rtlCol="0">
            <a:spAutoFit/>
          </a:bodyPr>
          <a:lstStyle/>
          <a:p>
            <a:r>
              <a:rPr lang="en-US" sz="1200" dirty="0" err="1"/>
              <a:t>Eckes</a:t>
            </a:r>
            <a:r>
              <a:rPr lang="en-US" sz="1200" dirty="0"/>
              <a:t>, G. (2003). </a:t>
            </a:r>
            <a:r>
              <a:rPr lang="en-US" sz="1200" i="1" dirty="0"/>
              <a:t>Six Sigma for everyone</a:t>
            </a:r>
            <a:r>
              <a:rPr lang="en-US" sz="1200" dirty="0"/>
              <a:t>. John Wiley &amp; Sons</a:t>
            </a:r>
            <a:endParaRPr lang="sv-SE" sz="1200" dirty="0"/>
          </a:p>
        </p:txBody>
      </p:sp>
      <p:cxnSp>
        <p:nvCxnSpPr>
          <p:cNvPr id="18" name="Straight Connector 17"/>
          <p:cNvCxnSpPr/>
          <p:nvPr/>
        </p:nvCxnSpPr>
        <p:spPr>
          <a:xfrm>
            <a:off x="1246310" y="3459288"/>
            <a:ext cx="2073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12840" y="3135252"/>
            <a:ext cx="0"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12839" y="3135252"/>
            <a:ext cx="8424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12839" y="3783324"/>
            <a:ext cx="84249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73462" y="2869752"/>
            <a:ext cx="1186804" cy="1015663"/>
          </a:xfrm>
          <a:prstGeom prst="rect">
            <a:avLst/>
          </a:prstGeom>
          <a:noFill/>
        </p:spPr>
        <p:txBody>
          <a:bodyPr wrap="square" rtlCol="0">
            <a:spAutoFit/>
          </a:bodyPr>
          <a:lstStyle/>
          <a:p>
            <a:r>
              <a:rPr lang="sv-SE" sz="1200" dirty="0"/>
              <a:t>Restaurang behöver producera</a:t>
            </a:r>
          </a:p>
          <a:p>
            <a:r>
              <a:rPr lang="sv-SE" sz="1200" dirty="0"/>
              <a:t>högkvalitativa maträtter</a:t>
            </a:r>
          </a:p>
        </p:txBody>
      </p:sp>
      <p:sp>
        <p:nvSpPr>
          <p:cNvPr id="23" name="TextBox 22"/>
          <p:cNvSpPr txBox="1"/>
          <p:nvPr/>
        </p:nvSpPr>
        <p:spPr>
          <a:xfrm>
            <a:off x="2331780" y="2860678"/>
            <a:ext cx="2385030" cy="276999"/>
          </a:xfrm>
          <a:prstGeom prst="rect">
            <a:avLst/>
          </a:prstGeom>
          <a:noFill/>
        </p:spPr>
        <p:txBody>
          <a:bodyPr wrap="square" rtlCol="0">
            <a:spAutoFit/>
          </a:bodyPr>
          <a:lstStyle/>
          <a:p>
            <a:r>
              <a:rPr lang="sv-SE" sz="1200" dirty="0"/>
              <a:t>Leverans av råvaror (06.00-06.30)</a:t>
            </a:r>
          </a:p>
        </p:txBody>
      </p:sp>
      <p:sp>
        <p:nvSpPr>
          <p:cNvPr id="24" name="TextBox 23"/>
          <p:cNvSpPr txBox="1"/>
          <p:nvPr/>
        </p:nvSpPr>
        <p:spPr>
          <a:xfrm>
            <a:off x="2390896" y="3223360"/>
            <a:ext cx="2108872" cy="276999"/>
          </a:xfrm>
          <a:prstGeom prst="rect">
            <a:avLst/>
          </a:prstGeom>
          <a:noFill/>
        </p:spPr>
        <p:txBody>
          <a:bodyPr wrap="square" rtlCol="0">
            <a:spAutoFit/>
          </a:bodyPr>
          <a:lstStyle/>
          <a:p>
            <a:r>
              <a:rPr lang="sv-SE" sz="1200" dirty="0"/>
              <a:t>Råvarors kvalitet (total)</a:t>
            </a:r>
          </a:p>
        </p:txBody>
      </p:sp>
      <p:sp>
        <p:nvSpPr>
          <p:cNvPr id="26" name="Right Brace 25"/>
          <p:cNvSpPr/>
          <p:nvPr/>
        </p:nvSpPr>
        <p:spPr>
          <a:xfrm rot="5400000">
            <a:off x="1489337" y="3799527"/>
            <a:ext cx="291633" cy="7776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27" name="Right Brace 26"/>
          <p:cNvSpPr/>
          <p:nvPr/>
        </p:nvSpPr>
        <p:spPr>
          <a:xfrm rot="5400000">
            <a:off x="3012305" y="3443089"/>
            <a:ext cx="291635" cy="14905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20"/>
          </a:p>
        </p:txBody>
      </p:sp>
      <p:sp>
        <p:nvSpPr>
          <p:cNvPr id="28" name="TextBox 27"/>
          <p:cNvSpPr txBox="1"/>
          <p:nvPr/>
        </p:nvSpPr>
        <p:spPr>
          <a:xfrm>
            <a:off x="1375926" y="4376519"/>
            <a:ext cx="1814601" cy="276999"/>
          </a:xfrm>
          <a:prstGeom prst="rect">
            <a:avLst/>
          </a:prstGeom>
          <a:noFill/>
        </p:spPr>
        <p:txBody>
          <a:bodyPr wrap="square" rtlCol="0">
            <a:spAutoFit/>
          </a:bodyPr>
          <a:lstStyle/>
          <a:p>
            <a:r>
              <a:rPr lang="sv-SE" sz="1200" dirty="0"/>
              <a:t>Behov</a:t>
            </a:r>
          </a:p>
        </p:txBody>
      </p:sp>
      <p:sp>
        <p:nvSpPr>
          <p:cNvPr id="29" name="TextBox 28"/>
          <p:cNvSpPr txBox="1"/>
          <p:nvPr/>
        </p:nvSpPr>
        <p:spPr>
          <a:xfrm>
            <a:off x="2659650" y="4367476"/>
            <a:ext cx="1814601" cy="276999"/>
          </a:xfrm>
          <a:prstGeom prst="rect">
            <a:avLst/>
          </a:prstGeom>
          <a:noFill/>
        </p:spPr>
        <p:txBody>
          <a:bodyPr wrap="square" rtlCol="0">
            <a:spAutoFit/>
          </a:bodyPr>
          <a:lstStyle/>
          <a:p>
            <a:r>
              <a:rPr lang="sv-SE" sz="1200" dirty="0"/>
              <a:t>Krav</a:t>
            </a:r>
            <a:r>
              <a:rPr lang="sv-SE" sz="1080" dirty="0"/>
              <a:t> </a:t>
            </a:r>
          </a:p>
        </p:txBody>
      </p:sp>
      <p:sp>
        <p:nvSpPr>
          <p:cNvPr id="30" name="Right Arrow 29"/>
          <p:cNvSpPr/>
          <p:nvPr/>
        </p:nvSpPr>
        <p:spPr>
          <a:xfrm>
            <a:off x="4684663" y="2931228"/>
            <a:ext cx="723015" cy="13305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 name="TextBox 30"/>
          <p:cNvSpPr txBox="1"/>
          <p:nvPr/>
        </p:nvSpPr>
        <p:spPr>
          <a:xfrm>
            <a:off x="5505821" y="2406962"/>
            <a:ext cx="1818526" cy="307777"/>
          </a:xfrm>
          <a:prstGeom prst="rect">
            <a:avLst/>
          </a:prstGeom>
          <a:noFill/>
        </p:spPr>
        <p:txBody>
          <a:bodyPr wrap="square" rtlCol="0">
            <a:spAutoFit/>
          </a:bodyPr>
          <a:lstStyle/>
          <a:p>
            <a:r>
              <a:rPr lang="sv-SE" sz="1400" b="1" dirty="0" err="1"/>
              <a:t>Frequency</a:t>
            </a:r>
            <a:r>
              <a:rPr lang="sv-SE" sz="1400" b="1" dirty="0"/>
              <a:t> </a:t>
            </a:r>
            <a:r>
              <a:rPr lang="sv-SE" sz="1400" b="1" dirty="0" err="1"/>
              <a:t>tables</a:t>
            </a:r>
            <a:endParaRPr lang="sv-SE" sz="1400" dirty="0"/>
          </a:p>
        </p:txBody>
      </p:sp>
      <p:sp>
        <p:nvSpPr>
          <p:cNvPr id="32" name="TextBox 31"/>
          <p:cNvSpPr txBox="1"/>
          <p:nvPr/>
        </p:nvSpPr>
        <p:spPr>
          <a:xfrm>
            <a:off x="1181504" y="2396688"/>
            <a:ext cx="1818526" cy="307777"/>
          </a:xfrm>
          <a:prstGeom prst="rect">
            <a:avLst/>
          </a:prstGeom>
          <a:noFill/>
        </p:spPr>
        <p:txBody>
          <a:bodyPr wrap="square" rtlCol="0">
            <a:spAutoFit/>
          </a:bodyPr>
          <a:lstStyle/>
          <a:p>
            <a:r>
              <a:rPr lang="sv-SE" sz="1400" b="1" dirty="0"/>
              <a:t>Requirements tree</a:t>
            </a:r>
            <a:endParaRPr lang="sv-SE" sz="1400" dirty="0"/>
          </a:p>
        </p:txBody>
      </p:sp>
      <p:sp>
        <p:nvSpPr>
          <p:cNvPr id="6" name="TextBox 5"/>
          <p:cNvSpPr txBox="1"/>
          <p:nvPr/>
        </p:nvSpPr>
        <p:spPr>
          <a:xfrm>
            <a:off x="5505821" y="2863250"/>
            <a:ext cx="1555939" cy="276999"/>
          </a:xfrm>
          <a:prstGeom prst="rect">
            <a:avLst/>
          </a:prstGeom>
          <a:noFill/>
        </p:spPr>
        <p:txBody>
          <a:bodyPr wrap="none" rtlCol="0">
            <a:spAutoFit/>
          </a:bodyPr>
          <a:lstStyle/>
          <a:p>
            <a:r>
              <a:rPr lang="sv-SE" sz="1200" dirty="0"/>
              <a:t>Leveranstid av råvaror</a:t>
            </a:r>
          </a:p>
        </p:txBody>
      </p:sp>
      <p:sp>
        <p:nvSpPr>
          <p:cNvPr id="8" name="TextBox 7"/>
          <p:cNvSpPr txBox="1"/>
          <p:nvPr/>
        </p:nvSpPr>
        <p:spPr>
          <a:xfrm>
            <a:off x="5347031" y="3968728"/>
            <a:ext cx="936475" cy="276999"/>
          </a:xfrm>
          <a:prstGeom prst="rect">
            <a:avLst/>
          </a:prstGeom>
          <a:noFill/>
        </p:spPr>
        <p:txBody>
          <a:bodyPr wrap="none" rtlCol="0">
            <a:spAutoFit/>
          </a:bodyPr>
          <a:lstStyle/>
          <a:p>
            <a:r>
              <a:rPr lang="sv-SE" sz="1200" dirty="0"/>
              <a:t>06.00-06.30</a:t>
            </a:r>
          </a:p>
        </p:txBody>
      </p:sp>
      <p:sp>
        <p:nvSpPr>
          <p:cNvPr id="33" name="TextBox 32"/>
          <p:cNvSpPr txBox="1"/>
          <p:nvPr/>
        </p:nvSpPr>
        <p:spPr>
          <a:xfrm>
            <a:off x="6212725" y="3968889"/>
            <a:ext cx="936475" cy="276999"/>
          </a:xfrm>
          <a:prstGeom prst="rect">
            <a:avLst/>
          </a:prstGeom>
          <a:noFill/>
        </p:spPr>
        <p:txBody>
          <a:bodyPr wrap="none" rtlCol="0">
            <a:spAutoFit/>
          </a:bodyPr>
          <a:lstStyle/>
          <a:p>
            <a:r>
              <a:rPr lang="sv-SE" sz="1200" dirty="0"/>
              <a:t>06.30-07.00</a:t>
            </a:r>
          </a:p>
        </p:txBody>
      </p:sp>
      <p:sp>
        <p:nvSpPr>
          <p:cNvPr id="34" name="TextBox 33"/>
          <p:cNvSpPr txBox="1"/>
          <p:nvPr/>
        </p:nvSpPr>
        <p:spPr>
          <a:xfrm>
            <a:off x="7094678" y="3966284"/>
            <a:ext cx="936475" cy="276999"/>
          </a:xfrm>
          <a:prstGeom prst="rect">
            <a:avLst/>
          </a:prstGeom>
          <a:noFill/>
        </p:spPr>
        <p:txBody>
          <a:bodyPr wrap="none" rtlCol="0">
            <a:spAutoFit/>
          </a:bodyPr>
          <a:lstStyle/>
          <a:p>
            <a:r>
              <a:rPr lang="sv-SE" sz="1200" dirty="0"/>
              <a:t>07.00-07.30</a:t>
            </a:r>
          </a:p>
        </p:txBody>
      </p:sp>
      <p:sp>
        <p:nvSpPr>
          <p:cNvPr id="35" name="TextBox 34"/>
          <p:cNvSpPr txBox="1"/>
          <p:nvPr/>
        </p:nvSpPr>
        <p:spPr>
          <a:xfrm>
            <a:off x="7976542" y="3954300"/>
            <a:ext cx="936475" cy="276999"/>
          </a:xfrm>
          <a:prstGeom prst="rect">
            <a:avLst/>
          </a:prstGeom>
          <a:noFill/>
        </p:spPr>
        <p:txBody>
          <a:bodyPr wrap="none" rtlCol="0">
            <a:spAutoFit/>
          </a:bodyPr>
          <a:lstStyle/>
          <a:p>
            <a:r>
              <a:rPr lang="sv-SE" sz="1200" dirty="0"/>
              <a:t>07.30-08.00</a:t>
            </a:r>
          </a:p>
        </p:txBody>
      </p:sp>
      <p:sp>
        <p:nvSpPr>
          <p:cNvPr id="38" name="TextBox 37"/>
          <p:cNvSpPr txBox="1"/>
          <p:nvPr/>
        </p:nvSpPr>
        <p:spPr>
          <a:xfrm>
            <a:off x="6484643" y="3211170"/>
            <a:ext cx="234880" cy="276999"/>
          </a:xfrm>
          <a:prstGeom prst="rect">
            <a:avLst/>
          </a:prstGeom>
          <a:noFill/>
        </p:spPr>
        <p:txBody>
          <a:bodyPr wrap="square" rtlCol="0">
            <a:spAutoFit/>
          </a:bodyPr>
          <a:lstStyle/>
          <a:p>
            <a:r>
              <a:rPr lang="sv-SE" sz="1200" dirty="0"/>
              <a:t>X</a:t>
            </a:r>
          </a:p>
        </p:txBody>
      </p:sp>
      <p:sp>
        <p:nvSpPr>
          <p:cNvPr id="39" name="TextBox 38"/>
          <p:cNvSpPr txBox="1"/>
          <p:nvPr/>
        </p:nvSpPr>
        <p:spPr>
          <a:xfrm>
            <a:off x="6493207" y="3363570"/>
            <a:ext cx="234880" cy="276999"/>
          </a:xfrm>
          <a:prstGeom prst="rect">
            <a:avLst/>
          </a:prstGeom>
          <a:noFill/>
        </p:spPr>
        <p:txBody>
          <a:bodyPr wrap="square" rtlCol="0">
            <a:spAutoFit/>
          </a:bodyPr>
          <a:lstStyle/>
          <a:p>
            <a:r>
              <a:rPr lang="sv-SE" sz="1200" dirty="0"/>
              <a:t>X</a:t>
            </a:r>
          </a:p>
        </p:txBody>
      </p:sp>
      <p:sp>
        <p:nvSpPr>
          <p:cNvPr id="40" name="TextBox 39"/>
          <p:cNvSpPr txBox="1"/>
          <p:nvPr/>
        </p:nvSpPr>
        <p:spPr>
          <a:xfrm>
            <a:off x="7325409" y="3209460"/>
            <a:ext cx="234880" cy="276999"/>
          </a:xfrm>
          <a:prstGeom prst="rect">
            <a:avLst/>
          </a:prstGeom>
          <a:noFill/>
        </p:spPr>
        <p:txBody>
          <a:bodyPr wrap="square" rtlCol="0">
            <a:spAutoFit/>
          </a:bodyPr>
          <a:lstStyle/>
          <a:p>
            <a:r>
              <a:rPr lang="sv-SE" sz="1200" dirty="0"/>
              <a:t>X</a:t>
            </a:r>
          </a:p>
        </p:txBody>
      </p:sp>
      <p:sp>
        <p:nvSpPr>
          <p:cNvPr id="41" name="TextBox 40"/>
          <p:cNvSpPr txBox="1"/>
          <p:nvPr/>
        </p:nvSpPr>
        <p:spPr>
          <a:xfrm>
            <a:off x="7333973" y="3361860"/>
            <a:ext cx="234880" cy="276999"/>
          </a:xfrm>
          <a:prstGeom prst="rect">
            <a:avLst/>
          </a:prstGeom>
          <a:noFill/>
        </p:spPr>
        <p:txBody>
          <a:bodyPr wrap="square" rtlCol="0">
            <a:spAutoFit/>
          </a:bodyPr>
          <a:lstStyle/>
          <a:p>
            <a:r>
              <a:rPr lang="sv-SE" sz="1200" dirty="0"/>
              <a:t>X</a:t>
            </a:r>
          </a:p>
        </p:txBody>
      </p:sp>
      <p:sp>
        <p:nvSpPr>
          <p:cNvPr id="42" name="TextBox 41"/>
          <p:cNvSpPr txBox="1"/>
          <p:nvPr/>
        </p:nvSpPr>
        <p:spPr>
          <a:xfrm>
            <a:off x="7332263" y="3514260"/>
            <a:ext cx="234880" cy="276999"/>
          </a:xfrm>
          <a:prstGeom prst="rect">
            <a:avLst/>
          </a:prstGeom>
          <a:noFill/>
        </p:spPr>
        <p:txBody>
          <a:bodyPr wrap="square" rtlCol="0">
            <a:spAutoFit/>
          </a:bodyPr>
          <a:lstStyle/>
          <a:p>
            <a:r>
              <a:rPr lang="sv-SE" sz="1200" dirty="0"/>
              <a:t>X</a:t>
            </a:r>
          </a:p>
        </p:txBody>
      </p:sp>
      <p:sp>
        <p:nvSpPr>
          <p:cNvPr id="43" name="TextBox 42"/>
          <p:cNvSpPr txBox="1"/>
          <p:nvPr/>
        </p:nvSpPr>
        <p:spPr>
          <a:xfrm>
            <a:off x="7340827" y="3676934"/>
            <a:ext cx="234880" cy="276999"/>
          </a:xfrm>
          <a:prstGeom prst="rect">
            <a:avLst/>
          </a:prstGeom>
          <a:noFill/>
        </p:spPr>
        <p:txBody>
          <a:bodyPr wrap="square" rtlCol="0">
            <a:spAutoFit/>
          </a:bodyPr>
          <a:lstStyle/>
          <a:p>
            <a:r>
              <a:rPr lang="sv-SE" sz="1200" dirty="0"/>
              <a:t>X</a:t>
            </a:r>
          </a:p>
        </p:txBody>
      </p:sp>
      <p:sp>
        <p:nvSpPr>
          <p:cNvPr id="44" name="TextBox 43"/>
          <p:cNvSpPr txBox="1"/>
          <p:nvPr/>
        </p:nvSpPr>
        <p:spPr>
          <a:xfrm>
            <a:off x="8258646" y="3228299"/>
            <a:ext cx="234880" cy="276999"/>
          </a:xfrm>
          <a:prstGeom prst="rect">
            <a:avLst/>
          </a:prstGeom>
          <a:noFill/>
        </p:spPr>
        <p:txBody>
          <a:bodyPr wrap="square" rtlCol="0">
            <a:spAutoFit/>
          </a:bodyPr>
          <a:lstStyle/>
          <a:p>
            <a:r>
              <a:rPr lang="sv-SE" sz="1200" dirty="0"/>
              <a:t>X</a:t>
            </a:r>
          </a:p>
        </p:txBody>
      </p:sp>
      <p:sp>
        <p:nvSpPr>
          <p:cNvPr id="45" name="TextBox 44"/>
          <p:cNvSpPr txBox="1"/>
          <p:nvPr/>
        </p:nvSpPr>
        <p:spPr>
          <a:xfrm>
            <a:off x="8267210" y="3380699"/>
            <a:ext cx="234880" cy="276999"/>
          </a:xfrm>
          <a:prstGeom prst="rect">
            <a:avLst/>
          </a:prstGeom>
          <a:noFill/>
        </p:spPr>
        <p:txBody>
          <a:bodyPr wrap="square" rtlCol="0">
            <a:spAutoFit/>
          </a:bodyPr>
          <a:lstStyle/>
          <a:p>
            <a:r>
              <a:rPr lang="sv-SE" sz="1200" dirty="0"/>
              <a:t>X</a:t>
            </a:r>
          </a:p>
        </p:txBody>
      </p:sp>
      <p:sp>
        <p:nvSpPr>
          <p:cNvPr id="46" name="TextBox 45"/>
          <p:cNvSpPr txBox="1"/>
          <p:nvPr/>
        </p:nvSpPr>
        <p:spPr>
          <a:xfrm>
            <a:off x="8265500" y="3533099"/>
            <a:ext cx="234880" cy="276999"/>
          </a:xfrm>
          <a:prstGeom prst="rect">
            <a:avLst/>
          </a:prstGeom>
          <a:noFill/>
        </p:spPr>
        <p:txBody>
          <a:bodyPr wrap="square" rtlCol="0">
            <a:spAutoFit/>
          </a:bodyPr>
          <a:lstStyle/>
          <a:p>
            <a:r>
              <a:rPr lang="sv-SE" sz="1200" dirty="0"/>
              <a:t>X</a:t>
            </a:r>
          </a:p>
        </p:txBody>
      </p:sp>
      <p:sp>
        <p:nvSpPr>
          <p:cNvPr id="48" name="TextBox 47"/>
          <p:cNvSpPr txBox="1"/>
          <p:nvPr/>
        </p:nvSpPr>
        <p:spPr>
          <a:xfrm>
            <a:off x="5690105" y="3197475"/>
            <a:ext cx="234880" cy="276999"/>
          </a:xfrm>
          <a:prstGeom prst="rect">
            <a:avLst/>
          </a:prstGeom>
          <a:noFill/>
        </p:spPr>
        <p:txBody>
          <a:bodyPr wrap="square" rtlCol="0">
            <a:spAutoFit/>
          </a:bodyPr>
          <a:lstStyle/>
          <a:p>
            <a:r>
              <a:rPr lang="sv-SE" sz="1200" dirty="0"/>
              <a:t>X</a:t>
            </a:r>
          </a:p>
        </p:txBody>
      </p:sp>
      <p:sp>
        <p:nvSpPr>
          <p:cNvPr id="49" name="TextBox 48"/>
          <p:cNvSpPr txBox="1"/>
          <p:nvPr/>
        </p:nvSpPr>
        <p:spPr>
          <a:xfrm>
            <a:off x="5698669" y="3349875"/>
            <a:ext cx="234880" cy="276999"/>
          </a:xfrm>
          <a:prstGeom prst="rect">
            <a:avLst/>
          </a:prstGeom>
          <a:noFill/>
        </p:spPr>
        <p:txBody>
          <a:bodyPr wrap="square" rtlCol="0">
            <a:spAutoFit/>
          </a:bodyPr>
          <a:lstStyle/>
          <a:p>
            <a:r>
              <a:rPr lang="sv-SE" sz="1200" dirty="0"/>
              <a:t>X</a:t>
            </a:r>
          </a:p>
        </p:txBody>
      </p:sp>
      <p:sp>
        <p:nvSpPr>
          <p:cNvPr id="50" name="TextBox 49"/>
          <p:cNvSpPr txBox="1"/>
          <p:nvPr/>
        </p:nvSpPr>
        <p:spPr>
          <a:xfrm>
            <a:off x="5696959" y="3502275"/>
            <a:ext cx="234880" cy="276999"/>
          </a:xfrm>
          <a:prstGeom prst="rect">
            <a:avLst/>
          </a:prstGeom>
          <a:noFill/>
        </p:spPr>
        <p:txBody>
          <a:bodyPr wrap="square" rtlCol="0">
            <a:spAutoFit/>
          </a:bodyPr>
          <a:lstStyle/>
          <a:p>
            <a:r>
              <a:rPr lang="sv-SE" sz="1200" dirty="0"/>
              <a:t>X</a:t>
            </a:r>
          </a:p>
        </p:txBody>
      </p:sp>
      <p:sp>
        <p:nvSpPr>
          <p:cNvPr id="51" name="TextBox 50"/>
          <p:cNvSpPr txBox="1"/>
          <p:nvPr/>
        </p:nvSpPr>
        <p:spPr>
          <a:xfrm>
            <a:off x="5705523" y="3664949"/>
            <a:ext cx="234880" cy="276999"/>
          </a:xfrm>
          <a:prstGeom prst="rect">
            <a:avLst/>
          </a:prstGeom>
          <a:noFill/>
        </p:spPr>
        <p:txBody>
          <a:bodyPr wrap="square" rtlCol="0">
            <a:spAutoFit/>
          </a:bodyPr>
          <a:lstStyle/>
          <a:p>
            <a:r>
              <a:rPr lang="sv-SE" sz="1200" dirty="0"/>
              <a:t>X</a:t>
            </a:r>
          </a:p>
        </p:txBody>
      </p:sp>
      <p:pic>
        <p:nvPicPr>
          <p:cNvPr id="13" name="Audio 12">
            <a:hlinkClick r:id="" action="ppaction://media"/>
            <a:extLst>
              <a:ext uri="{FF2B5EF4-FFF2-40B4-BE49-F238E27FC236}">
                <a16:creationId xmlns:a16="http://schemas.microsoft.com/office/drawing/2014/main" id="{1DFCD650-F219-44F7-A283-DA75CCC7A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59521128"/>
      </p:ext>
    </p:extLst>
  </p:cSld>
  <p:clrMapOvr>
    <a:masterClrMapping/>
  </p:clrMapOvr>
  <mc:AlternateContent xmlns:mc="http://schemas.openxmlformats.org/markup-compatibility/2006" xmlns:p14="http://schemas.microsoft.com/office/powerpoint/2010/main">
    <mc:Choice Requires="p14">
      <p:transition spd="slow" p14:dur="2000" advTm="145880"/>
    </mc:Choice>
    <mc:Fallback xmlns="">
      <p:transition spd="slow" advTm="14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257666"/>
            <a:ext cx="6850800" cy="596700"/>
          </a:xfrm>
        </p:spPr>
        <p:txBody>
          <a:bodyPr/>
          <a:lstStyle/>
          <a:p>
            <a:r>
              <a:rPr lang="en-GB" dirty="0"/>
              <a:t>Six Sigma vs Lean</a:t>
            </a:r>
            <a:endParaRPr lang="sv-SE" dirty="0"/>
          </a:p>
        </p:txBody>
      </p:sp>
      <p:sp>
        <p:nvSpPr>
          <p:cNvPr id="4" name="TextBox 3"/>
          <p:cNvSpPr txBox="1"/>
          <p:nvPr/>
        </p:nvSpPr>
        <p:spPr>
          <a:xfrm>
            <a:off x="5407678" y="4715281"/>
            <a:ext cx="3601544" cy="276999"/>
          </a:xfrm>
          <a:prstGeom prst="rect">
            <a:avLst/>
          </a:prstGeom>
          <a:noFill/>
        </p:spPr>
        <p:txBody>
          <a:bodyPr wrap="square" rtlCol="0">
            <a:spAutoFit/>
          </a:bodyPr>
          <a:lstStyle/>
          <a:p>
            <a:r>
              <a:rPr lang="en-US" sz="1200" dirty="0"/>
              <a:t>Slack &amp; Lewis (2017). </a:t>
            </a:r>
            <a:r>
              <a:rPr lang="en-US" sz="1200" i="1" dirty="0"/>
              <a:t>Operational Strategy</a:t>
            </a:r>
            <a:endParaRPr lang="sv-SE" sz="1200" dirty="0"/>
          </a:p>
        </p:txBody>
      </p:sp>
      <p:cxnSp>
        <p:nvCxnSpPr>
          <p:cNvPr id="10" name="Straight Connector 9">
            <a:extLst>
              <a:ext uri="{FF2B5EF4-FFF2-40B4-BE49-F238E27FC236}">
                <a16:creationId xmlns:a16="http://schemas.microsoft.com/office/drawing/2014/main" id="{97A78848-A7BF-411D-824E-6C0DBB0962A8}"/>
              </a:ext>
            </a:extLst>
          </p:cNvPr>
          <p:cNvCxnSpPr>
            <a:cxnSpLocks/>
          </p:cNvCxnSpPr>
          <p:nvPr/>
        </p:nvCxnSpPr>
        <p:spPr>
          <a:xfrm>
            <a:off x="4158532" y="1343770"/>
            <a:ext cx="0" cy="2767054"/>
          </a:xfrm>
          <a:prstGeom prst="line">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19EBB3E-6E34-4996-AC13-ACCA80C8DBC4}"/>
              </a:ext>
            </a:extLst>
          </p:cNvPr>
          <p:cNvCxnSpPr>
            <a:cxnSpLocks/>
          </p:cNvCxnSpPr>
          <p:nvPr/>
        </p:nvCxnSpPr>
        <p:spPr>
          <a:xfrm flipH="1">
            <a:off x="1924216" y="2730776"/>
            <a:ext cx="4786686" cy="0"/>
          </a:xfrm>
          <a:prstGeom prst="line">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3A91FD0-EEE5-45C9-AD58-550A03735354}"/>
              </a:ext>
            </a:extLst>
          </p:cNvPr>
          <p:cNvSpPr txBox="1"/>
          <p:nvPr/>
        </p:nvSpPr>
        <p:spPr>
          <a:xfrm>
            <a:off x="3175448" y="1035993"/>
            <a:ext cx="2083904" cy="307777"/>
          </a:xfrm>
          <a:prstGeom prst="rect">
            <a:avLst/>
          </a:prstGeom>
          <a:noFill/>
        </p:spPr>
        <p:txBody>
          <a:bodyPr wrap="none" rtlCol="0">
            <a:spAutoFit/>
          </a:bodyPr>
          <a:lstStyle/>
          <a:p>
            <a:r>
              <a:rPr lang="sv-SE" sz="1400" dirty="0" err="1"/>
              <a:t>Emphasis</a:t>
            </a:r>
            <a:r>
              <a:rPr lang="sv-SE" sz="1400" dirty="0"/>
              <a:t> on rapid </a:t>
            </a:r>
            <a:r>
              <a:rPr lang="sv-SE" sz="1400" dirty="0" err="1"/>
              <a:t>change</a:t>
            </a:r>
            <a:endParaRPr lang="sv-SE" sz="1400" dirty="0"/>
          </a:p>
        </p:txBody>
      </p:sp>
      <p:sp>
        <p:nvSpPr>
          <p:cNvPr id="52" name="TextBox 51">
            <a:extLst>
              <a:ext uri="{FF2B5EF4-FFF2-40B4-BE49-F238E27FC236}">
                <a16:creationId xmlns:a16="http://schemas.microsoft.com/office/drawing/2014/main" id="{DA52A7AA-7565-4025-B3E0-328FB30CD0B7}"/>
              </a:ext>
            </a:extLst>
          </p:cNvPr>
          <p:cNvSpPr txBox="1"/>
          <p:nvPr/>
        </p:nvSpPr>
        <p:spPr>
          <a:xfrm>
            <a:off x="3116580" y="4117783"/>
            <a:ext cx="2400914" cy="307777"/>
          </a:xfrm>
          <a:prstGeom prst="rect">
            <a:avLst/>
          </a:prstGeom>
          <a:noFill/>
        </p:spPr>
        <p:txBody>
          <a:bodyPr wrap="none" rtlCol="0">
            <a:spAutoFit/>
          </a:bodyPr>
          <a:lstStyle/>
          <a:p>
            <a:r>
              <a:rPr lang="sv-SE" sz="1400" dirty="0" err="1"/>
              <a:t>Emphasis</a:t>
            </a:r>
            <a:r>
              <a:rPr lang="sv-SE" sz="1400" dirty="0"/>
              <a:t> on </a:t>
            </a:r>
            <a:r>
              <a:rPr lang="sv-SE" sz="1400" dirty="0" err="1"/>
              <a:t>graduate</a:t>
            </a:r>
            <a:r>
              <a:rPr lang="sv-SE" sz="1400" dirty="0"/>
              <a:t> </a:t>
            </a:r>
            <a:r>
              <a:rPr lang="sv-SE" sz="1400" dirty="0" err="1"/>
              <a:t>change</a:t>
            </a:r>
            <a:endParaRPr lang="sv-SE" sz="1400" dirty="0"/>
          </a:p>
        </p:txBody>
      </p:sp>
      <p:sp>
        <p:nvSpPr>
          <p:cNvPr id="53" name="TextBox 52">
            <a:extLst>
              <a:ext uri="{FF2B5EF4-FFF2-40B4-BE49-F238E27FC236}">
                <a16:creationId xmlns:a16="http://schemas.microsoft.com/office/drawing/2014/main" id="{2052887A-D3E9-4531-842A-E09967571385}"/>
              </a:ext>
            </a:extLst>
          </p:cNvPr>
          <p:cNvSpPr txBox="1"/>
          <p:nvPr/>
        </p:nvSpPr>
        <p:spPr>
          <a:xfrm>
            <a:off x="6826576" y="2415491"/>
            <a:ext cx="1259183" cy="523220"/>
          </a:xfrm>
          <a:prstGeom prst="rect">
            <a:avLst/>
          </a:prstGeom>
          <a:noFill/>
        </p:spPr>
        <p:txBody>
          <a:bodyPr wrap="square" rtlCol="0">
            <a:spAutoFit/>
          </a:bodyPr>
          <a:lstStyle/>
          <a:p>
            <a:r>
              <a:rPr lang="sv-SE" sz="1400" dirty="0" err="1"/>
              <a:t>Emphasis</a:t>
            </a:r>
            <a:r>
              <a:rPr lang="sv-SE" sz="1400" dirty="0"/>
              <a:t> on </a:t>
            </a:r>
            <a:r>
              <a:rPr lang="sv-SE" sz="1400" dirty="0" err="1"/>
              <a:t>how</a:t>
            </a:r>
            <a:r>
              <a:rPr lang="sv-SE" sz="1400" dirty="0"/>
              <a:t> to do it</a:t>
            </a:r>
          </a:p>
        </p:txBody>
      </p:sp>
      <p:sp>
        <p:nvSpPr>
          <p:cNvPr id="54" name="TextBox 53">
            <a:extLst>
              <a:ext uri="{FF2B5EF4-FFF2-40B4-BE49-F238E27FC236}">
                <a16:creationId xmlns:a16="http://schemas.microsoft.com/office/drawing/2014/main" id="{EE9DB92B-98DA-4010-AFD7-3BEE6BD0A257}"/>
              </a:ext>
            </a:extLst>
          </p:cNvPr>
          <p:cNvSpPr txBox="1"/>
          <p:nvPr/>
        </p:nvSpPr>
        <p:spPr>
          <a:xfrm>
            <a:off x="549359" y="2415491"/>
            <a:ext cx="1259183" cy="523220"/>
          </a:xfrm>
          <a:prstGeom prst="rect">
            <a:avLst/>
          </a:prstGeom>
          <a:noFill/>
        </p:spPr>
        <p:txBody>
          <a:bodyPr wrap="square" rtlCol="0">
            <a:spAutoFit/>
          </a:bodyPr>
          <a:lstStyle/>
          <a:p>
            <a:r>
              <a:rPr lang="sv-SE" sz="1400" dirty="0" err="1"/>
              <a:t>Emphasis</a:t>
            </a:r>
            <a:r>
              <a:rPr lang="sv-SE" sz="1400" dirty="0"/>
              <a:t> on </a:t>
            </a:r>
            <a:r>
              <a:rPr lang="sv-SE" sz="1400" dirty="0" err="1"/>
              <a:t>what</a:t>
            </a:r>
            <a:r>
              <a:rPr lang="sv-SE" sz="1400" dirty="0"/>
              <a:t> to do</a:t>
            </a:r>
          </a:p>
        </p:txBody>
      </p:sp>
      <p:sp>
        <p:nvSpPr>
          <p:cNvPr id="17" name="Oval 16">
            <a:extLst>
              <a:ext uri="{FF2B5EF4-FFF2-40B4-BE49-F238E27FC236}">
                <a16:creationId xmlns:a16="http://schemas.microsoft.com/office/drawing/2014/main" id="{17805EE9-B339-4974-A04F-6322D708FA4A}"/>
              </a:ext>
            </a:extLst>
          </p:cNvPr>
          <p:cNvSpPr/>
          <p:nvPr/>
        </p:nvSpPr>
        <p:spPr>
          <a:xfrm>
            <a:off x="2894275" y="3236181"/>
            <a:ext cx="1001859" cy="39756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sz="1400" dirty="0"/>
              <a:t>LEAN</a:t>
            </a:r>
          </a:p>
        </p:txBody>
      </p:sp>
      <p:sp>
        <p:nvSpPr>
          <p:cNvPr id="55" name="Oval 54">
            <a:extLst>
              <a:ext uri="{FF2B5EF4-FFF2-40B4-BE49-F238E27FC236}">
                <a16:creationId xmlns:a16="http://schemas.microsoft.com/office/drawing/2014/main" id="{39BBB50C-9332-4BD9-9D68-6902529CE657}"/>
              </a:ext>
            </a:extLst>
          </p:cNvPr>
          <p:cNvSpPr/>
          <p:nvPr/>
        </p:nvSpPr>
        <p:spPr>
          <a:xfrm>
            <a:off x="5291972" y="2166644"/>
            <a:ext cx="1100878" cy="72108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sz="1400" dirty="0"/>
              <a:t>SIX SIGMA</a:t>
            </a:r>
          </a:p>
        </p:txBody>
      </p:sp>
      <p:pic>
        <p:nvPicPr>
          <p:cNvPr id="5" name="Audio 4">
            <a:hlinkClick r:id="" action="ppaction://media"/>
            <a:extLst>
              <a:ext uri="{FF2B5EF4-FFF2-40B4-BE49-F238E27FC236}">
                <a16:creationId xmlns:a16="http://schemas.microsoft.com/office/drawing/2014/main" id="{ADF5E0AB-703E-4DB7-B521-D0A446480A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61138981"/>
      </p:ext>
    </p:extLst>
  </p:cSld>
  <p:clrMapOvr>
    <a:masterClrMapping/>
  </p:clrMapOvr>
  <mc:AlternateContent xmlns:mc="http://schemas.openxmlformats.org/markup-compatibility/2006" xmlns:p14="http://schemas.microsoft.com/office/powerpoint/2010/main">
    <mc:Choice Requires="p14">
      <p:transition spd="slow" p14:dur="2000" advTm="119290"/>
    </mc:Choice>
    <mc:Fallback xmlns="">
      <p:transition spd="slow" advTm="11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body" idx="1"/>
          </p:nvPr>
        </p:nvSpPr>
        <p:spPr/>
        <p:txBody>
          <a:bodyPr/>
          <a:lstStyle/>
          <a:p>
            <a:pPr eaLnBrk="1" hangingPunct="1">
              <a:buFont typeface="Wingdings" pitchFamily="2" charset="2"/>
              <a:buNone/>
            </a:pPr>
            <a:r>
              <a:rPr lang="sv-SE" dirty="0"/>
              <a:t>Ytterligare processförbättringsaktiviteter</a:t>
            </a:r>
            <a:endParaRPr lang="en-US" dirty="0"/>
          </a:p>
        </p:txBody>
      </p:sp>
      <p:pic>
        <p:nvPicPr>
          <p:cNvPr id="4" name="Audio 3">
            <a:hlinkClick r:id="" action="ppaction://media"/>
            <a:extLst>
              <a:ext uri="{FF2B5EF4-FFF2-40B4-BE49-F238E27FC236}">
                <a16:creationId xmlns:a16="http://schemas.microsoft.com/office/drawing/2014/main" id="{FFADDC93-58FF-4E0C-AFAD-0A2469B6A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910456266"/>
      </p:ext>
    </p:extLst>
  </p:cSld>
  <p:clrMapOvr>
    <a:masterClrMapping/>
  </p:clrMapOvr>
  <mc:AlternateContent xmlns:mc="http://schemas.openxmlformats.org/markup-compatibility/2006">
    <mc:Choice xmlns:p14="http://schemas.microsoft.com/office/powerpoint/2010/main" Requires="p14">
      <p:transition spd="slow" p14:dur="2000" advTm="15066"/>
    </mc:Choice>
    <mc:Fallback>
      <p:transition spd="slow" advTm="1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90917" y="537367"/>
            <a:ext cx="8530420" cy="596700"/>
          </a:xfrm>
        </p:spPr>
        <p:txBody>
          <a:bodyPr>
            <a:noAutofit/>
          </a:bodyPr>
          <a:lstStyle/>
          <a:p>
            <a:r>
              <a:rPr lang="sv-SE" sz="2700" dirty="0"/>
              <a:t>Ytterligare processförbättringsaktiviteter</a:t>
            </a:r>
          </a:p>
        </p:txBody>
      </p:sp>
      <p:sp>
        <p:nvSpPr>
          <p:cNvPr id="3" name="Content Placeholder 2"/>
          <p:cNvSpPr>
            <a:spLocks noGrp="1"/>
          </p:cNvSpPr>
          <p:nvPr>
            <p:ph idx="1"/>
          </p:nvPr>
        </p:nvSpPr>
        <p:spPr>
          <a:xfrm>
            <a:off x="279044" y="1297837"/>
            <a:ext cx="8430058" cy="3240432"/>
          </a:xfrm>
        </p:spPr>
        <p:txBody>
          <a:bodyPr>
            <a:normAutofit/>
          </a:bodyPr>
          <a:lstStyle/>
          <a:p>
            <a:pPr indent="-285750">
              <a:spcBef>
                <a:spcPts val="900"/>
              </a:spcBef>
            </a:pPr>
            <a:r>
              <a:rPr lang="sv-SE" sz="1800" b="1" dirty="0"/>
              <a:t>Eliminera dubbelarbete</a:t>
            </a:r>
            <a:r>
              <a:rPr lang="sv-SE" sz="1800" dirty="0"/>
              <a:t>, det vill säga samma aktivitet görs flera gånger fast den bara skulle behöva göra en gång</a:t>
            </a:r>
          </a:p>
          <a:p>
            <a:pPr marL="800100" lvl="1">
              <a:spcBef>
                <a:spcPts val="900"/>
              </a:spcBef>
            </a:pPr>
            <a:r>
              <a:rPr lang="sv-SE" sz="1500" b="1" dirty="0"/>
              <a:t>Undvik dubbelinmatning i två eller flera IT-system, </a:t>
            </a:r>
            <a:r>
              <a:rPr lang="sv-SE" sz="1500" dirty="0"/>
              <a:t>det kan göras genom att integrera dem</a:t>
            </a:r>
          </a:p>
          <a:p>
            <a:pPr indent="-285750">
              <a:spcBef>
                <a:spcPts val="900"/>
              </a:spcBef>
            </a:pPr>
            <a:r>
              <a:rPr lang="sv-SE" sz="1800" b="1" dirty="0"/>
              <a:t>Eliminera flaskhalsar, </a:t>
            </a:r>
            <a:r>
              <a:rPr lang="sv-SE" sz="1800" dirty="0"/>
              <a:t>det vill säga resursbrist i delar av processerna som stoppar flödet (”flaskhals”) och som kan leda till förseningar, det vill det saknas resurser att genomföra en aktivitet</a:t>
            </a:r>
          </a:p>
          <a:p>
            <a:pPr lvl="1">
              <a:spcBef>
                <a:spcPts val="900"/>
              </a:spcBef>
            </a:pPr>
            <a:endParaRPr lang="sv-SE" sz="1500" dirty="0"/>
          </a:p>
          <a:p>
            <a:pPr lvl="1">
              <a:spcBef>
                <a:spcPts val="900"/>
              </a:spcBef>
            </a:pPr>
            <a:endParaRPr lang="sv-SE" sz="1500" dirty="0"/>
          </a:p>
          <a:p>
            <a:endParaRPr lang="sv-SE" dirty="0"/>
          </a:p>
        </p:txBody>
      </p:sp>
      <p:pic>
        <p:nvPicPr>
          <p:cNvPr id="8" name="Audio 7">
            <a:hlinkClick r:id="" action="ppaction://media"/>
            <a:extLst>
              <a:ext uri="{FF2B5EF4-FFF2-40B4-BE49-F238E27FC236}">
                <a16:creationId xmlns:a16="http://schemas.microsoft.com/office/drawing/2014/main" id="{76D28878-84EF-43E9-AE50-9AFB342E34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76083530"/>
      </p:ext>
    </p:extLst>
  </p:cSld>
  <p:clrMapOvr>
    <a:masterClrMapping/>
  </p:clrMapOvr>
  <mc:AlternateContent xmlns:mc="http://schemas.openxmlformats.org/markup-compatibility/2006">
    <mc:Choice xmlns:p14="http://schemas.microsoft.com/office/powerpoint/2010/main" Requires="p14">
      <p:transition spd="slow" p14:dur="2000" advTm="79996"/>
    </mc:Choice>
    <mc:Fallback>
      <p:transition spd="slow" advTm="7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585702" y="537367"/>
            <a:ext cx="8343080" cy="596700"/>
          </a:xfrm>
        </p:spPr>
        <p:txBody>
          <a:bodyPr>
            <a:noAutofit/>
          </a:bodyPr>
          <a:lstStyle/>
          <a:p>
            <a:r>
              <a:rPr lang="sv-SE" sz="2700" dirty="0"/>
              <a:t>Ytterligare processförbättringsaktiviteter</a:t>
            </a:r>
          </a:p>
        </p:txBody>
      </p:sp>
      <p:sp>
        <p:nvSpPr>
          <p:cNvPr id="3" name="Content Placeholder 2"/>
          <p:cNvSpPr>
            <a:spLocks noGrp="1"/>
          </p:cNvSpPr>
          <p:nvPr>
            <p:ph idx="1"/>
          </p:nvPr>
        </p:nvSpPr>
        <p:spPr>
          <a:xfrm>
            <a:off x="279044" y="1297837"/>
            <a:ext cx="8430058" cy="3240432"/>
          </a:xfrm>
        </p:spPr>
        <p:txBody>
          <a:bodyPr>
            <a:normAutofit/>
          </a:bodyPr>
          <a:lstStyle/>
          <a:p>
            <a:pPr>
              <a:spcBef>
                <a:spcPts val="900"/>
              </a:spcBef>
            </a:pPr>
            <a:r>
              <a:rPr lang="sv-SE" sz="1800" b="1" dirty="0"/>
              <a:t>Gör saker parallellt i stället för sekventiellt om det är möjligt</a:t>
            </a:r>
            <a:r>
              <a:rPr lang="sv-SE" sz="1800" dirty="0"/>
              <a:t>, det vill säga vid en försäljningsprocess kan beställningen kontrolleras samtidigt som kundens kredit kollas</a:t>
            </a:r>
          </a:p>
          <a:p>
            <a:pPr>
              <a:spcBef>
                <a:spcPts val="900"/>
              </a:spcBef>
            </a:pPr>
            <a:r>
              <a:rPr lang="sv-SE" sz="1800" b="1" dirty="0"/>
              <a:t>Identifiera ”duplicted system”</a:t>
            </a:r>
            <a:r>
              <a:rPr lang="sv-SE" sz="1800" dirty="0"/>
              <a:t>, till exempel ska kan vissa personer mata in information i ett IT-system, medan andra gör det i ett annat IT-system, eller på olika ställen i samma system, vilket gör det svårt att veta var informationen finns – skapa till exempel tydliga rutiner för att hantera detta</a:t>
            </a:r>
          </a:p>
          <a:p>
            <a:pPr lvl="1">
              <a:spcBef>
                <a:spcPts val="900"/>
              </a:spcBef>
            </a:pPr>
            <a:endParaRPr lang="sv-SE" sz="1500" dirty="0"/>
          </a:p>
          <a:p>
            <a:pPr lvl="1">
              <a:spcBef>
                <a:spcPts val="900"/>
              </a:spcBef>
            </a:pPr>
            <a:endParaRPr lang="sv-SE" sz="1500" dirty="0"/>
          </a:p>
          <a:p>
            <a:endParaRPr lang="sv-SE" dirty="0"/>
          </a:p>
        </p:txBody>
      </p:sp>
      <p:pic>
        <p:nvPicPr>
          <p:cNvPr id="11" name="Audio 10">
            <a:hlinkClick r:id="" action="ppaction://media"/>
            <a:extLst>
              <a:ext uri="{FF2B5EF4-FFF2-40B4-BE49-F238E27FC236}">
                <a16:creationId xmlns:a16="http://schemas.microsoft.com/office/drawing/2014/main" id="{887031EB-3CD5-4A99-8943-83CD252118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843510501"/>
      </p:ext>
    </p:extLst>
  </p:cSld>
  <p:clrMapOvr>
    <a:masterClrMapping/>
  </p:clrMapOvr>
  <mc:AlternateContent xmlns:mc="http://schemas.openxmlformats.org/markup-compatibility/2006">
    <mc:Choice xmlns:p14="http://schemas.microsoft.com/office/powerpoint/2010/main" Requires="p14">
      <p:transition spd="slow" p14:dur="2000" advTm="85083"/>
    </mc:Choice>
    <mc:Fallback>
      <p:transition spd="slow" advTm="8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584432" y="244421"/>
            <a:ext cx="7435076" cy="857250"/>
          </a:xfrm>
        </p:spPr>
        <p:txBody>
          <a:bodyPr>
            <a:normAutofit/>
          </a:bodyPr>
          <a:lstStyle/>
          <a:p>
            <a:r>
              <a:rPr lang="sv-SE" sz="2700" dirty="0"/>
              <a:t>Metoder för processförbättring: </a:t>
            </a:r>
            <a:r>
              <a:rPr lang="sv-SE" sz="2700" dirty="0" err="1"/>
              <a:t>Lean</a:t>
            </a:r>
            <a:endParaRPr lang="sv-SE" sz="2700" dirty="0"/>
          </a:p>
        </p:txBody>
      </p:sp>
      <p:sp>
        <p:nvSpPr>
          <p:cNvPr id="40" name="AutoShape 3"/>
          <p:cNvSpPr>
            <a:spLocks noChangeArrowheads="1"/>
          </p:cNvSpPr>
          <p:nvPr/>
        </p:nvSpPr>
        <p:spPr bwMode="auto">
          <a:xfrm>
            <a:off x="1405756" y="2726531"/>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2" name="AutoShape 6"/>
          <p:cNvSpPr>
            <a:spLocks noChangeArrowheads="1"/>
          </p:cNvSpPr>
          <p:nvPr/>
        </p:nvSpPr>
        <p:spPr bwMode="auto">
          <a:xfrm>
            <a:off x="1405756"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3" name="AutoShape 9"/>
          <p:cNvSpPr>
            <a:spLocks noChangeArrowheads="1"/>
          </p:cNvSpPr>
          <p:nvPr/>
        </p:nvSpPr>
        <p:spPr bwMode="auto">
          <a:xfrm>
            <a:off x="1621520" y="1692598"/>
            <a:ext cx="972740" cy="215504"/>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4" name="AutoShape 10"/>
          <p:cNvSpPr>
            <a:spLocks noChangeArrowheads="1"/>
          </p:cNvSpPr>
          <p:nvPr/>
        </p:nvSpPr>
        <p:spPr bwMode="auto">
          <a:xfrm>
            <a:off x="1405756" y="2356248"/>
            <a:ext cx="1566863" cy="215503"/>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5" name="Line 13"/>
          <p:cNvSpPr>
            <a:spLocks noChangeShapeType="1"/>
          </p:cNvSpPr>
          <p:nvPr/>
        </p:nvSpPr>
        <p:spPr bwMode="auto">
          <a:xfrm flipH="1">
            <a:off x="2161802" y="1923679"/>
            <a:ext cx="410" cy="432569"/>
          </a:xfrm>
          <a:prstGeom prst="line">
            <a:avLst/>
          </a:prstGeom>
          <a:noFill/>
          <a:ln w="9525">
            <a:solidFill>
              <a:schemeClr val="tx1"/>
            </a:solidFill>
            <a:round/>
            <a:headEnd/>
            <a:tailEnd type="arrow" w="med" len="med"/>
          </a:ln>
        </p:spPr>
        <p:txBody>
          <a:bodyPr/>
          <a:lstStyle/>
          <a:p>
            <a:endParaRPr lang="sv-SE" sz="1050"/>
          </a:p>
        </p:txBody>
      </p:sp>
      <p:sp>
        <p:nvSpPr>
          <p:cNvPr id="46" name="AutoShape 17"/>
          <p:cNvSpPr>
            <a:spLocks noChangeArrowheads="1"/>
          </p:cNvSpPr>
          <p:nvPr/>
        </p:nvSpPr>
        <p:spPr bwMode="auto">
          <a:xfrm>
            <a:off x="3296469" y="2788444"/>
            <a:ext cx="215503" cy="215504"/>
          </a:xfrm>
          <a:prstGeom prst="diamond">
            <a:avLst/>
          </a:prstGeom>
          <a:solidFill>
            <a:schemeClr val="bg1"/>
          </a:solidFill>
          <a:ln w="9525">
            <a:solidFill>
              <a:schemeClr val="tx1"/>
            </a:solidFill>
            <a:miter lim="800000"/>
            <a:headEnd/>
            <a:tailEnd/>
          </a:ln>
        </p:spPr>
        <p:txBody>
          <a:bodyPr wrap="none" anchor="ctr"/>
          <a:lstStyle/>
          <a:p>
            <a:endParaRPr lang="sv-SE" sz="1050"/>
          </a:p>
        </p:txBody>
      </p:sp>
      <p:sp>
        <p:nvSpPr>
          <p:cNvPr id="47" name="Line 18"/>
          <p:cNvSpPr>
            <a:spLocks noChangeShapeType="1"/>
          </p:cNvSpPr>
          <p:nvPr/>
        </p:nvSpPr>
        <p:spPr bwMode="auto">
          <a:xfrm flipH="1">
            <a:off x="4268019" y="2896791"/>
            <a:ext cx="0" cy="917972"/>
          </a:xfrm>
          <a:prstGeom prst="line">
            <a:avLst/>
          </a:prstGeom>
          <a:noFill/>
          <a:ln w="9525">
            <a:solidFill>
              <a:schemeClr val="tx1"/>
            </a:solidFill>
            <a:round/>
            <a:headEnd/>
            <a:tailEnd type="arrow" w="med" len="med"/>
          </a:ln>
        </p:spPr>
        <p:txBody>
          <a:bodyPr/>
          <a:lstStyle/>
          <a:p>
            <a:endParaRPr lang="sv-SE" sz="1050"/>
          </a:p>
        </p:txBody>
      </p:sp>
      <p:sp>
        <p:nvSpPr>
          <p:cNvPr id="48" name="Line 19"/>
          <p:cNvSpPr>
            <a:spLocks noChangeShapeType="1"/>
          </p:cNvSpPr>
          <p:nvPr/>
        </p:nvSpPr>
        <p:spPr bwMode="auto">
          <a:xfrm flipV="1">
            <a:off x="2972619" y="2895600"/>
            <a:ext cx="323850" cy="1191"/>
          </a:xfrm>
          <a:prstGeom prst="line">
            <a:avLst/>
          </a:prstGeom>
          <a:noFill/>
          <a:ln w="9525">
            <a:solidFill>
              <a:schemeClr val="tx1"/>
            </a:solidFill>
            <a:round/>
            <a:headEnd/>
            <a:tailEnd type="arrow" w="med" len="med"/>
          </a:ln>
        </p:spPr>
        <p:txBody>
          <a:bodyPr/>
          <a:lstStyle/>
          <a:p>
            <a:endParaRPr lang="sv-SE" sz="1050"/>
          </a:p>
        </p:txBody>
      </p:sp>
      <p:sp>
        <p:nvSpPr>
          <p:cNvPr id="49" name="AutoShape 20"/>
          <p:cNvSpPr>
            <a:spLocks noChangeArrowheads="1"/>
          </p:cNvSpPr>
          <p:nvPr/>
        </p:nvSpPr>
        <p:spPr bwMode="auto">
          <a:xfrm>
            <a:off x="1405756"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p>
            <a:pPr algn="ctr"/>
            <a:endParaRPr lang="sv-SE" sz="1050" b="1"/>
          </a:p>
        </p:txBody>
      </p:sp>
      <p:sp>
        <p:nvSpPr>
          <p:cNvPr id="50" name="Line 28"/>
          <p:cNvSpPr>
            <a:spLocks noChangeShapeType="1"/>
          </p:cNvSpPr>
          <p:nvPr/>
        </p:nvSpPr>
        <p:spPr bwMode="auto">
          <a:xfrm flipH="1">
            <a:off x="2162212" y="1383619"/>
            <a:ext cx="0" cy="307790"/>
          </a:xfrm>
          <a:prstGeom prst="line">
            <a:avLst/>
          </a:prstGeom>
          <a:noFill/>
          <a:ln w="9525">
            <a:solidFill>
              <a:schemeClr val="tx1"/>
            </a:solidFill>
            <a:round/>
            <a:headEnd/>
            <a:tailEnd type="arrow" w="med" len="med"/>
          </a:ln>
        </p:spPr>
        <p:txBody>
          <a:bodyPr/>
          <a:lstStyle/>
          <a:p>
            <a:endParaRPr lang="sv-SE" sz="1050"/>
          </a:p>
        </p:txBody>
      </p:sp>
      <p:sp>
        <p:nvSpPr>
          <p:cNvPr id="51" name="Text Box 29"/>
          <p:cNvSpPr txBox="1">
            <a:spLocks noChangeArrowheads="1"/>
          </p:cNvSpPr>
          <p:nvPr/>
        </p:nvSpPr>
        <p:spPr bwMode="auto">
          <a:xfrm>
            <a:off x="1621520" y="1746178"/>
            <a:ext cx="971550" cy="189283"/>
          </a:xfrm>
          <a:prstGeom prst="rect">
            <a:avLst/>
          </a:prstGeom>
          <a:noFill/>
          <a:ln w="9525">
            <a:noFill/>
            <a:miter lim="800000"/>
            <a:headEnd/>
            <a:tailEnd/>
          </a:ln>
        </p:spPr>
        <p:txBody>
          <a:bodyPr>
            <a:spAutoFit/>
          </a:bodyPr>
          <a:lstStyle/>
          <a:p>
            <a:pPr>
              <a:lnSpc>
                <a:spcPct val="60000"/>
              </a:lnSpc>
            </a:pPr>
            <a:r>
              <a:rPr lang="sv-SE" sz="1050"/>
              <a:t>Ta emot order</a:t>
            </a:r>
          </a:p>
        </p:txBody>
      </p:sp>
      <p:sp>
        <p:nvSpPr>
          <p:cNvPr id="52" name="Text Box 31"/>
          <p:cNvSpPr txBox="1">
            <a:spLocks noChangeArrowheads="1"/>
          </p:cNvSpPr>
          <p:nvPr/>
        </p:nvSpPr>
        <p:spPr bwMode="auto">
          <a:xfrm>
            <a:off x="1405757" y="2753917"/>
            <a:ext cx="1134665" cy="221599"/>
          </a:xfrm>
          <a:prstGeom prst="rect">
            <a:avLst/>
          </a:prstGeom>
          <a:noFill/>
          <a:ln w="9525">
            <a:noFill/>
            <a:miter lim="800000"/>
            <a:headEnd/>
            <a:tailEnd/>
          </a:ln>
        </p:spPr>
        <p:txBody>
          <a:bodyPr>
            <a:spAutoFit/>
          </a:bodyPr>
          <a:lstStyle/>
          <a:p>
            <a:pPr>
              <a:lnSpc>
                <a:spcPct val="80000"/>
              </a:lnSpc>
            </a:pPr>
            <a:r>
              <a:rPr lang="sv-SE" sz="1050"/>
              <a:t>Beräkna summa</a:t>
            </a:r>
          </a:p>
        </p:txBody>
      </p:sp>
      <p:sp>
        <p:nvSpPr>
          <p:cNvPr id="53" name="Text Box 32"/>
          <p:cNvSpPr txBox="1">
            <a:spLocks noChangeArrowheads="1"/>
          </p:cNvSpPr>
          <p:nvPr/>
        </p:nvSpPr>
        <p:spPr bwMode="auto">
          <a:xfrm>
            <a:off x="1405756" y="2375298"/>
            <a:ext cx="1619250" cy="221599"/>
          </a:xfrm>
          <a:prstGeom prst="rect">
            <a:avLst/>
          </a:prstGeom>
          <a:noFill/>
          <a:ln w="9525">
            <a:noFill/>
            <a:miter lim="800000"/>
            <a:headEnd/>
            <a:tailEnd/>
          </a:ln>
        </p:spPr>
        <p:txBody>
          <a:bodyPr>
            <a:spAutoFit/>
          </a:bodyPr>
          <a:lstStyle/>
          <a:p>
            <a:pPr>
              <a:lnSpc>
                <a:spcPct val="80000"/>
              </a:lnSpc>
            </a:pPr>
            <a:r>
              <a:rPr lang="sv-SE" sz="1050"/>
              <a:t>Hämta böcker från lager</a:t>
            </a:r>
          </a:p>
        </p:txBody>
      </p:sp>
      <p:sp>
        <p:nvSpPr>
          <p:cNvPr id="54" name="Text Box 33"/>
          <p:cNvSpPr txBox="1">
            <a:spLocks noChangeArrowheads="1"/>
          </p:cNvSpPr>
          <p:nvPr/>
        </p:nvSpPr>
        <p:spPr bwMode="auto">
          <a:xfrm>
            <a:off x="1405756" y="3833813"/>
            <a:ext cx="1295400" cy="221599"/>
          </a:xfrm>
          <a:prstGeom prst="rect">
            <a:avLst/>
          </a:prstGeom>
          <a:noFill/>
          <a:ln w="9525">
            <a:noFill/>
            <a:miter lim="800000"/>
            <a:headEnd/>
            <a:tailEnd/>
          </a:ln>
        </p:spPr>
        <p:txBody>
          <a:bodyPr>
            <a:spAutoFit/>
          </a:bodyPr>
          <a:lstStyle/>
          <a:p>
            <a:pPr>
              <a:lnSpc>
                <a:spcPct val="80000"/>
              </a:lnSpc>
            </a:pPr>
            <a:r>
              <a:rPr lang="sv-SE" sz="1050"/>
              <a:t>Beräkna ny summa</a:t>
            </a:r>
          </a:p>
        </p:txBody>
      </p:sp>
      <p:sp>
        <p:nvSpPr>
          <p:cNvPr id="55" name="Text Box 34"/>
          <p:cNvSpPr txBox="1">
            <a:spLocks noChangeArrowheads="1"/>
          </p:cNvSpPr>
          <p:nvPr/>
        </p:nvSpPr>
        <p:spPr bwMode="auto">
          <a:xfrm>
            <a:off x="1405757" y="3401617"/>
            <a:ext cx="1296590" cy="221599"/>
          </a:xfrm>
          <a:prstGeom prst="rect">
            <a:avLst/>
          </a:prstGeom>
          <a:noFill/>
          <a:ln w="9525">
            <a:noFill/>
            <a:miter lim="800000"/>
            <a:headEnd/>
            <a:tailEnd/>
          </a:ln>
        </p:spPr>
        <p:txBody>
          <a:bodyPr>
            <a:spAutoFit/>
          </a:bodyPr>
          <a:lstStyle/>
          <a:p>
            <a:pPr>
              <a:lnSpc>
                <a:spcPct val="80000"/>
              </a:lnSpc>
            </a:pPr>
            <a:r>
              <a:rPr lang="sv-SE" sz="1050"/>
              <a:t>Beräkna fraktavgift</a:t>
            </a:r>
          </a:p>
        </p:txBody>
      </p:sp>
      <p:sp>
        <p:nvSpPr>
          <p:cNvPr id="56" name="AutoShape 36"/>
          <p:cNvSpPr>
            <a:spLocks noChangeArrowheads="1"/>
          </p:cNvSpPr>
          <p:nvPr/>
        </p:nvSpPr>
        <p:spPr bwMode="auto">
          <a:xfrm>
            <a:off x="4160863" y="3814762"/>
            <a:ext cx="215503" cy="215504"/>
          </a:xfrm>
          <a:prstGeom prst="diamond">
            <a:avLst/>
          </a:prstGeom>
          <a:solidFill>
            <a:schemeClr val="bg1"/>
          </a:solidFill>
          <a:ln w="9525">
            <a:solidFill>
              <a:schemeClr val="tx1"/>
            </a:solidFill>
            <a:miter lim="800000"/>
            <a:headEnd/>
            <a:tailEnd/>
          </a:ln>
        </p:spPr>
        <p:txBody>
          <a:bodyPr wrap="none" anchor="ctr"/>
          <a:lstStyle/>
          <a:p>
            <a:endParaRPr lang="sv-SE" sz="1050"/>
          </a:p>
        </p:txBody>
      </p:sp>
      <p:sp>
        <p:nvSpPr>
          <p:cNvPr id="58" name="Line 38"/>
          <p:cNvSpPr>
            <a:spLocks noChangeShapeType="1"/>
          </p:cNvSpPr>
          <p:nvPr/>
        </p:nvSpPr>
        <p:spPr bwMode="auto">
          <a:xfrm>
            <a:off x="3511972" y="2895600"/>
            <a:ext cx="756047" cy="0"/>
          </a:xfrm>
          <a:prstGeom prst="line">
            <a:avLst/>
          </a:prstGeom>
          <a:noFill/>
          <a:ln w="9525">
            <a:solidFill>
              <a:schemeClr val="tx1"/>
            </a:solidFill>
            <a:round/>
            <a:headEnd/>
            <a:tailEnd/>
          </a:ln>
        </p:spPr>
        <p:txBody>
          <a:bodyPr/>
          <a:lstStyle/>
          <a:p>
            <a:endParaRPr lang="sv-SE" sz="1050"/>
          </a:p>
        </p:txBody>
      </p:sp>
      <p:sp>
        <p:nvSpPr>
          <p:cNvPr id="59" name="Line 39"/>
          <p:cNvSpPr>
            <a:spLocks noChangeShapeType="1"/>
          </p:cNvSpPr>
          <p:nvPr/>
        </p:nvSpPr>
        <p:spPr bwMode="auto">
          <a:xfrm>
            <a:off x="3403625" y="3003947"/>
            <a:ext cx="0" cy="485775"/>
          </a:xfrm>
          <a:prstGeom prst="line">
            <a:avLst/>
          </a:prstGeom>
          <a:noFill/>
          <a:ln w="9525">
            <a:solidFill>
              <a:schemeClr val="tx1"/>
            </a:solidFill>
            <a:round/>
            <a:headEnd/>
            <a:tailEnd/>
          </a:ln>
        </p:spPr>
        <p:txBody>
          <a:bodyPr/>
          <a:lstStyle/>
          <a:p>
            <a:endParaRPr lang="sv-SE" sz="1050"/>
          </a:p>
        </p:txBody>
      </p:sp>
      <p:sp>
        <p:nvSpPr>
          <p:cNvPr id="60" name="Line 40"/>
          <p:cNvSpPr>
            <a:spLocks noChangeShapeType="1"/>
          </p:cNvSpPr>
          <p:nvPr/>
        </p:nvSpPr>
        <p:spPr bwMode="auto">
          <a:xfrm flipH="1">
            <a:off x="2972618" y="3489722"/>
            <a:ext cx="432197" cy="0"/>
          </a:xfrm>
          <a:prstGeom prst="line">
            <a:avLst/>
          </a:prstGeom>
          <a:noFill/>
          <a:ln w="9525">
            <a:solidFill>
              <a:schemeClr val="tx1"/>
            </a:solidFill>
            <a:round/>
            <a:headEnd/>
            <a:tailEnd type="arrow" w="med" len="med"/>
          </a:ln>
        </p:spPr>
        <p:txBody>
          <a:bodyPr/>
          <a:lstStyle/>
          <a:p>
            <a:endParaRPr lang="sv-SE" sz="1050"/>
          </a:p>
        </p:txBody>
      </p:sp>
      <p:sp>
        <p:nvSpPr>
          <p:cNvPr id="61" name="Line 41"/>
          <p:cNvSpPr>
            <a:spLocks noChangeShapeType="1"/>
          </p:cNvSpPr>
          <p:nvPr/>
        </p:nvSpPr>
        <p:spPr bwMode="auto">
          <a:xfrm>
            <a:off x="2972619" y="3921919"/>
            <a:ext cx="1188244" cy="0"/>
          </a:xfrm>
          <a:prstGeom prst="line">
            <a:avLst/>
          </a:prstGeom>
          <a:noFill/>
          <a:ln w="9525">
            <a:solidFill>
              <a:schemeClr val="tx1"/>
            </a:solidFill>
            <a:round/>
            <a:headEnd/>
            <a:tailEnd type="arrow" w="med" len="med"/>
          </a:ln>
        </p:spPr>
        <p:txBody>
          <a:bodyPr/>
          <a:lstStyle/>
          <a:p>
            <a:endParaRPr lang="sv-SE" sz="1050"/>
          </a:p>
        </p:txBody>
      </p:sp>
      <p:sp>
        <p:nvSpPr>
          <p:cNvPr id="62" name="Oval 61"/>
          <p:cNvSpPr/>
          <p:nvPr/>
        </p:nvSpPr>
        <p:spPr>
          <a:xfrm>
            <a:off x="1933003" y="1005576"/>
            <a:ext cx="444861" cy="378042"/>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63" name="Line 13"/>
          <p:cNvSpPr>
            <a:spLocks noChangeShapeType="1"/>
          </p:cNvSpPr>
          <p:nvPr/>
        </p:nvSpPr>
        <p:spPr bwMode="auto">
          <a:xfrm flipH="1">
            <a:off x="4268074" y="4029913"/>
            <a:ext cx="782" cy="216024"/>
          </a:xfrm>
          <a:prstGeom prst="line">
            <a:avLst/>
          </a:prstGeom>
          <a:noFill/>
          <a:ln w="9525">
            <a:solidFill>
              <a:schemeClr val="tx1"/>
            </a:solidFill>
            <a:round/>
            <a:headEnd/>
            <a:tailEnd type="arrow" w="med" len="med"/>
          </a:ln>
        </p:spPr>
        <p:txBody>
          <a:bodyPr/>
          <a:lstStyle/>
          <a:p>
            <a:endParaRPr lang="sv-SE" sz="1050"/>
          </a:p>
        </p:txBody>
      </p:sp>
      <p:sp>
        <p:nvSpPr>
          <p:cNvPr id="64" name="Oval 63"/>
          <p:cNvSpPr/>
          <p:nvPr/>
        </p:nvSpPr>
        <p:spPr>
          <a:xfrm>
            <a:off x="4106056" y="4744431"/>
            <a:ext cx="324036" cy="2160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65" name="Line 13"/>
          <p:cNvSpPr>
            <a:spLocks noChangeShapeType="1"/>
          </p:cNvSpPr>
          <p:nvPr/>
        </p:nvSpPr>
        <p:spPr bwMode="auto">
          <a:xfrm flipH="1">
            <a:off x="2162212" y="2571751"/>
            <a:ext cx="0" cy="162018"/>
          </a:xfrm>
          <a:prstGeom prst="line">
            <a:avLst/>
          </a:prstGeom>
          <a:noFill/>
          <a:ln w="9525">
            <a:solidFill>
              <a:schemeClr val="tx1"/>
            </a:solidFill>
            <a:round/>
            <a:headEnd/>
            <a:tailEnd type="arrow" w="med" len="med"/>
          </a:ln>
        </p:spPr>
        <p:txBody>
          <a:bodyPr/>
          <a:lstStyle/>
          <a:p>
            <a:endParaRPr lang="sv-SE" sz="1050"/>
          </a:p>
        </p:txBody>
      </p:sp>
      <p:sp>
        <p:nvSpPr>
          <p:cNvPr id="66" name="Line 13"/>
          <p:cNvSpPr>
            <a:spLocks noChangeShapeType="1"/>
          </p:cNvSpPr>
          <p:nvPr/>
        </p:nvSpPr>
        <p:spPr bwMode="auto">
          <a:xfrm flipH="1">
            <a:off x="2162212" y="3597864"/>
            <a:ext cx="0" cy="162018"/>
          </a:xfrm>
          <a:prstGeom prst="line">
            <a:avLst/>
          </a:prstGeom>
          <a:noFill/>
          <a:ln w="9525">
            <a:solidFill>
              <a:schemeClr val="tx1"/>
            </a:solidFill>
            <a:round/>
            <a:headEnd/>
            <a:tailEnd type="arrow" w="med" len="med"/>
          </a:ln>
        </p:spPr>
        <p:txBody>
          <a:bodyPr/>
          <a:lstStyle/>
          <a:p>
            <a:endParaRPr lang="sv-SE" sz="1050"/>
          </a:p>
        </p:txBody>
      </p:sp>
      <p:sp>
        <p:nvSpPr>
          <p:cNvPr id="67" name="AutoShape 6"/>
          <p:cNvSpPr>
            <a:spLocks noChangeArrowheads="1"/>
          </p:cNvSpPr>
          <p:nvPr/>
        </p:nvSpPr>
        <p:spPr bwMode="auto">
          <a:xfrm>
            <a:off x="3133948" y="4250346"/>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68" name="Text Box 33"/>
          <p:cNvSpPr txBox="1">
            <a:spLocks noChangeArrowheads="1"/>
          </p:cNvSpPr>
          <p:nvPr/>
        </p:nvSpPr>
        <p:spPr bwMode="auto">
          <a:xfrm>
            <a:off x="3133948" y="4317451"/>
            <a:ext cx="1566863" cy="221599"/>
          </a:xfrm>
          <a:prstGeom prst="rect">
            <a:avLst/>
          </a:prstGeom>
          <a:noFill/>
          <a:ln w="9525">
            <a:noFill/>
            <a:miter lim="800000"/>
            <a:headEnd/>
            <a:tailEnd/>
          </a:ln>
        </p:spPr>
        <p:txBody>
          <a:bodyPr wrap="square">
            <a:spAutoFit/>
          </a:bodyPr>
          <a:lstStyle/>
          <a:p>
            <a:pPr>
              <a:lnSpc>
                <a:spcPct val="80000"/>
              </a:lnSpc>
            </a:pPr>
            <a:r>
              <a:rPr lang="sv-SE" sz="1050" dirty="0"/>
              <a:t>Skicka böcker och faktura</a:t>
            </a:r>
          </a:p>
        </p:txBody>
      </p:sp>
      <p:sp>
        <p:nvSpPr>
          <p:cNvPr id="69" name="Line 13"/>
          <p:cNvSpPr>
            <a:spLocks noChangeShapeType="1"/>
          </p:cNvSpPr>
          <p:nvPr/>
        </p:nvSpPr>
        <p:spPr bwMode="auto">
          <a:xfrm flipH="1">
            <a:off x="4268074" y="4515966"/>
            <a:ext cx="782" cy="216024"/>
          </a:xfrm>
          <a:prstGeom prst="line">
            <a:avLst/>
          </a:prstGeom>
          <a:noFill/>
          <a:ln w="9525">
            <a:solidFill>
              <a:schemeClr val="tx1"/>
            </a:solidFill>
            <a:round/>
            <a:headEnd/>
            <a:tailEnd type="arrow" w="med" len="med"/>
          </a:ln>
        </p:spPr>
        <p:txBody>
          <a:bodyPr/>
          <a:lstStyle/>
          <a:p>
            <a:endParaRPr lang="sv-SE" sz="1050"/>
          </a:p>
        </p:txBody>
      </p:sp>
      <p:sp>
        <p:nvSpPr>
          <p:cNvPr id="70" name="Oval 69"/>
          <p:cNvSpPr/>
          <p:nvPr/>
        </p:nvSpPr>
        <p:spPr>
          <a:xfrm>
            <a:off x="2107834" y="1080365"/>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1350"/>
          </a:p>
        </p:txBody>
      </p:sp>
      <p:sp>
        <p:nvSpPr>
          <p:cNvPr id="71" name="Oval 70"/>
          <p:cNvSpPr/>
          <p:nvPr/>
        </p:nvSpPr>
        <p:spPr>
          <a:xfrm>
            <a:off x="2107834" y="1221600"/>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1350"/>
          </a:p>
        </p:txBody>
      </p:sp>
      <p:cxnSp>
        <p:nvCxnSpPr>
          <p:cNvPr id="72" name="Straight Connector 71"/>
          <p:cNvCxnSpPr>
            <a:stCxn id="70" idx="6"/>
          </p:cNvCxnSpPr>
          <p:nvPr/>
        </p:nvCxnSpPr>
        <p:spPr>
          <a:xfrm flipV="1">
            <a:off x="2215846" y="1113588"/>
            <a:ext cx="540060" cy="20783"/>
          </a:xfrm>
          <a:prstGeom prst="line">
            <a:avLst/>
          </a:prstGeom>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2809912" y="974402"/>
            <a:ext cx="2160240" cy="300082"/>
          </a:xfrm>
          <a:prstGeom prst="rect">
            <a:avLst/>
          </a:prstGeom>
          <a:noFill/>
        </p:spPr>
        <p:txBody>
          <a:bodyPr wrap="square" rtlCol="0">
            <a:spAutoFit/>
          </a:bodyPr>
          <a:lstStyle/>
          <a:p>
            <a:r>
              <a:rPr lang="sv-SE" sz="1350" dirty="0"/>
              <a:t>Anna Frisk beställning</a:t>
            </a:r>
          </a:p>
        </p:txBody>
      </p:sp>
      <p:sp>
        <p:nvSpPr>
          <p:cNvPr id="75" name="TextBox 74"/>
          <p:cNvSpPr txBox="1"/>
          <p:nvPr/>
        </p:nvSpPr>
        <p:spPr>
          <a:xfrm>
            <a:off x="3133948" y="1268638"/>
            <a:ext cx="1404156" cy="507831"/>
          </a:xfrm>
          <a:prstGeom prst="rect">
            <a:avLst/>
          </a:prstGeom>
          <a:noFill/>
        </p:spPr>
        <p:txBody>
          <a:bodyPr wrap="square" rtlCol="0">
            <a:spAutoFit/>
          </a:bodyPr>
          <a:lstStyle/>
          <a:p>
            <a:r>
              <a:rPr lang="sv-SE" sz="1350" dirty="0"/>
              <a:t>Joakim Snyggs beställning</a:t>
            </a:r>
          </a:p>
        </p:txBody>
      </p:sp>
      <p:cxnSp>
        <p:nvCxnSpPr>
          <p:cNvPr id="76" name="Straight Connector 75"/>
          <p:cNvCxnSpPr/>
          <p:nvPr/>
        </p:nvCxnSpPr>
        <p:spPr>
          <a:xfrm>
            <a:off x="2215846" y="1250731"/>
            <a:ext cx="864096" cy="132887"/>
          </a:xfrm>
          <a:prstGeom prst="line">
            <a:avLst/>
          </a:prstGeom>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5077308" y="854775"/>
            <a:ext cx="3887305" cy="4616648"/>
          </a:xfrm>
          <a:prstGeom prst="rect">
            <a:avLst/>
          </a:prstGeom>
          <a:noFill/>
        </p:spPr>
        <p:txBody>
          <a:bodyPr wrap="square" rtlCol="0">
            <a:spAutoFit/>
          </a:bodyPr>
          <a:lstStyle/>
          <a:p>
            <a:r>
              <a:rPr lang="sv-SE" sz="1500" b="1" dirty="0">
                <a:latin typeface="Verdana" panose="020B0604030504040204" pitchFamily="34" charset="0"/>
                <a:ea typeface="Verdana" panose="020B0604030504040204" pitchFamily="34" charset="0"/>
                <a:cs typeface="Verdana" panose="020B0604030504040204" pitchFamily="34" charset="0"/>
              </a:rPr>
              <a:t>Lean: </a:t>
            </a:r>
            <a:r>
              <a:rPr lang="sv-SE" sz="1500" dirty="0">
                <a:latin typeface="Verdana" panose="020B0604030504040204" pitchFamily="34" charset="0"/>
                <a:ea typeface="Verdana" panose="020B0604030504040204" pitchFamily="34" charset="0"/>
                <a:cs typeface="Verdana" panose="020B0604030504040204" pitchFamily="34" charset="0"/>
              </a:rPr>
              <a:t>Fokus på </a:t>
            </a:r>
            <a:r>
              <a:rPr lang="sv-SE" sz="1500" b="1" dirty="0">
                <a:latin typeface="Verdana" panose="020B0604030504040204" pitchFamily="34" charset="0"/>
                <a:ea typeface="Verdana" panose="020B0604030504040204" pitchFamily="34" charset="0"/>
                <a:cs typeface="Verdana" panose="020B0604030504040204" pitchFamily="34" charset="0"/>
              </a:rPr>
              <a:t>flödeseffektiviteten</a:t>
            </a:r>
            <a:r>
              <a:rPr lang="sv-SE" sz="1500" dirty="0">
                <a:latin typeface="Verdana" panose="020B0604030504040204" pitchFamily="34" charset="0"/>
                <a:ea typeface="Verdana" panose="020B0604030504040204" pitchFamily="34" charset="0"/>
                <a:cs typeface="Verdana" panose="020B0604030504040204" pitchFamily="34" charset="0"/>
              </a:rPr>
              <a:t> som är summan av värdeskapande aktiviteter i relation till genomloppstiden – det vill säga </a:t>
            </a:r>
            <a:r>
              <a:rPr lang="sv-SE" sz="1500" b="1" dirty="0">
                <a:latin typeface="Verdana" panose="020B0604030504040204" pitchFamily="34" charset="0"/>
                <a:ea typeface="Verdana" panose="020B0604030504040204" pitchFamily="34" charset="0"/>
                <a:cs typeface="Verdana" panose="020B0604030504040204" pitchFamily="34" charset="0"/>
              </a:rPr>
              <a:t>varje aktivitet i processen ska tillföra värde givet en kunds efterfrågan</a:t>
            </a:r>
            <a:r>
              <a:rPr lang="sv-SE" sz="1500" dirty="0">
                <a:latin typeface="Verdana" panose="020B0604030504040204" pitchFamily="34" charset="0"/>
                <a:ea typeface="Verdana" panose="020B0604030504040204" pitchFamily="34" charset="0"/>
                <a:cs typeface="Verdana" panose="020B0604030504040204" pitchFamily="34" charset="0"/>
              </a:rPr>
              <a:t> </a:t>
            </a:r>
          </a:p>
          <a:p>
            <a:endParaRPr lang="sv-SE" sz="1500" dirty="0">
              <a:latin typeface="Verdana" panose="020B0604030504040204" pitchFamily="34" charset="0"/>
              <a:ea typeface="Verdana" panose="020B0604030504040204" pitchFamily="34" charset="0"/>
              <a:cs typeface="Verdana" panose="020B0604030504040204" pitchFamily="34" charset="0"/>
            </a:endParaRPr>
          </a:p>
          <a:p>
            <a:r>
              <a:rPr lang="sv-SE" sz="1500" b="1" dirty="0">
                <a:latin typeface="Verdana" panose="020B0604030504040204" pitchFamily="34" charset="0"/>
                <a:ea typeface="Verdana" panose="020B0604030504040204" pitchFamily="34" charset="0"/>
                <a:cs typeface="Verdana" panose="020B0604030504040204" pitchFamily="34" charset="0"/>
              </a:rPr>
              <a:t>Ett exempel: </a:t>
            </a:r>
            <a:r>
              <a:rPr lang="sv-SE" sz="1500" dirty="0">
                <a:latin typeface="Verdana" panose="020B0604030504040204" pitchFamily="34" charset="0"/>
                <a:ea typeface="Verdana" panose="020B0604030504040204" pitchFamily="34" charset="0"/>
                <a:cs typeface="Verdana" panose="020B0604030504040204" pitchFamily="34" charset="0"/>
              </a:rPr>
              <a:t>Patient med misstänkt allvarlig diagnos måste genomgå flera undersökningar. Patienten kan tvingas vänta på undersökningar och dessutom resa mellan olika vårdenheter för att genomföra dessa undersökningar. Denna väntan är inte värdeskapande för patienten – tvärtom</a:t>
            </a:r>
          </a:p>
          <a:p>
            <a:endParaRPr lang="sv-SE" sz="1350" dirty="0"/>
          </a:p>
          <a:p>
            <a:endParaRPr lang="sv-SE" sz="1350" dirty="0"/>
          </a:p>
          <a:p>
            <a:endParaRPr lang="sv-SE" sz="1350" dirty="0"/>
          </a:p>
          <a:p>
            <a:endParaRPr lang="sv-SE" sz="1350" dirty="0"/>
          </a:p>
        </p:txBody>
      </p:sp>
      <p:sp>
        <p:nvSpPr>
          <p:cNvPr id="78" name="TextBox 77"/>
          <p:cNvSpPr txBox="1"/>
          <p:nvPr/>
        </p:nvSpPr>
        <p:spPr>
          <a:xfrm>
            <a:off x="3187954" y="2139702"/>
            <a:ext cx="756084" cy="577081"/>
          </a:xfrm>
          <a:prstGeom prst="rect">
            <a:avLst/>
          </a:prstGeom>
          <a:noFill/>
        </p:spPr>
        <p:txBody>
          <a:bodyPr wrap="square" rtlCol="0">
            <a:spAutoFit/>
          </a:bodyPr>
          <a:lstStyle/>
          <a:p>
            <a:r>
              <a:rPr lang="sv-SE" sz="1050" dirty="0"/>
              <a:t>Ordern överstiger 200 kr?</a:t>
            </a:r>
          </a:p>
        </p:txBody>
      </p:sp>
      <p:sp>
        <p:nvSpPr>
          <p:cNvPr id="79" name="TextBox 78"/>
          <p:cNvSpPr txBox="1"/>
          <p:nvPr/>
        </p:nvSpPr>
        <p:spPr>
          <a:xfrm>
            <a:off x="3620002" y="2679762"/>
            <a:ext cx="756084" cy="253916"/>
          </a:xfrm>
          <a:prstGeom prst="rect">
            <a:avLst/>
          </a:prstGeom>
          <a:noFill/>
        </p:spPr>
        <p:txBody>
          <a:bodyPr wrap="square" rtlCol="0">
            <a:spAutoFit/>
          </a:bodyPr>
          <a:lstStyle/>
          <a:p>
            <a:r>
              <a:rPr lang="sv-SE" sz="1050" dirty="0"/>
              <a:t>Ja</a:t>
            </a:r>
          </a:p>
        </p:txBody>
      </p:sp>
      <p:sp>
        <p:nvSpPr>
          <p:cNvPr id="80" name="TextBox 79"/>
          <p:cNvSpPr txBox="1"/>
          <p:nvPr/>
        </p:nvSpPr>
        <p:spPr>
          <a:xfrm>
            <a:off x="3403978" y="3111810"/>
            <a:ext cx="756084" cy="253916"/>
          </a:xfrm>
          <a:prstGeom prst="rect">
            <a:avLst/>
          </a:prstGeom>
          <a:noFill/>
        </p:spPr>
        <p:txBody>
          <a:bodyPr wrap="square" rtlCol="0">
            <a:spAutoFit/>
          </a:bodyPr>
          <a:lstStyle/>
          <a:p>
            <a:r>
              <a:rPr lang="sv-SE" sz="1050" dirty="0"/>
              <a:t>Nej</a:t>
            </a:r>
          </a:p>
        </p:txBody>
      </p:sp>
      <p:pic>
        <p:nvPicPr>
          <p:cNvPr id="9" name="Audio 8">
            <a:hlinkClick r:id="" action="ppaction://media"/>
            <a:extLst>
              <a:ext uri="{FF2B5EF4-FFF2-40B4-BE49-F238E27FC236}">
                <a16:creationId xmlns:a16="http://schemas.microsoft.com/office/drawing/2014/main" id="{B072321A-27E1-419C-B704-AF7F48C902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217127445"/>
      </p:ext>
    </p:extLst>
  </p:cSld>
  <p:clrMapOvr>
    <a:masterClrMapping/>
  </p:clrMapOvr>
  <mc:AlternateContent xmlns:mc="http://schemas.openxmlformats.org/markup-compatibility/2006" xmlns:p14="http://schemas.microsoft.com/office/powerpoint/2010/main">
    <mc:Choice Requires="p14">
      <p:transition spd="slow" p14:dur="2000" advTm="210327"/>
    </mc:Choice>
    <mc:Fallback xmlns="">
      <p:transition spd="slow" advTm="21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67904" y="240501"/>
            <a:ext cx="8540346" cy="857250"/>
          </a:xfrm>
        </p:spPr>
        <p:txBody>
          <a:bodyPr>
            <a:normAutofit/>
          </a:bodyPr>
          <a:lstStyle/>
          <a:p>
            <a:r>
              <a:rPr lang="sv-SE" sz="2700" dirty="0"/>
              <a:t>Metoder för processförbättring: </a:t>
            </a:r>
            <a:r>
              <a:rPr lang="sv-SE" sz="2700" dirty="0" err="1"/>
              <a:t>Six</a:t>
            </a:r>
            <a:r>
              <a:rPr lang="sv-SE" sz="2700" dirty="0"/>
              <a:t> Sigma</a:t>
            </a:r>
          </a:p>
        </p:txBody>
      </p:sp>
      <p:sp>
        <p:nvSpPr>
          <p:cNvPr id="40" name="AutoShape 3"/>
          <p:cNvSpPr>
            <a:spLocks noChangeArrowheads="1"/>
          </p:cNvSpPr>
          <p:nvPr/>
        </p:nvSpPr>
        <p:spPr bwMode="auto">
          <a:xfrm>
            <a:off x="1271940" y="2726531"/>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2" name="AutoShape 6"/>
          <p:cNvSpPr>
            <a:spLocks noChangeArrowheads="1"/>
          </p:cNvSpPr>
          <p:nvPr/>
        </p:nvSpPr>
        <p:spPr bwMode="auto">
          <a:xfrm>
            <a:off x="1271940"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3" name="AutoShape 9"/>
          <p:cNvSpPr>
            <a:spLocks noChangeArrowheads="1"/>
          </p:cNvSpPr>
          <p:nvPr/>
        </p:nvSpPr>
        <p:spPr bwMode="auto">
          <a:xfrm>
            <a:off x="1487704" y="1692598"/>
            <a:ext cx="972740" cy="215504"/>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4" name="AutoShape 10"/>
          <p:cNvSpPr>
            <a:spLocks noChangeArrowheads="1"/>
          </p:cNvSpPr>
          <p:nvPr/>
        </p:nvSpPr>
        <p:spPr bwMode="auto">
          <a:xfrm>
            <a:off x="1271940" y="2356248"/>
            <a:ext cx="1566863" cy="215503"/>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45" name="Line 13"/>
          <p:cNvSpPr>
            <a:spLocks noChangeShapeType="1"/>
          </p:cNvSpPr>
          <p:nvPr/>
        </p:nvSpPr>
        <p:spPr bwMode="auto">
          <a:xfrm flipH="1">
            <a:off x="2027986" y="1923679"/>
            <a:ext cx="410" cy="432569"/>
          </a:xfrm>
          <a:prstGeom prst="line">
            <a:avLst/>
          </a:prstGeom>
          <a:noFill/>
          <a:ln w="9525">
            <a:solidFill>
              <a:schemeClr val="tx1"/>
            </a:solidFill>
            <a:round/>
            <a:headEnd/>
            <a:tailEnd type="arrow" w="med" len="med"/>
          </a:ln>
        </p:spPr>
        <p:txBody>
          <a:bodyPr/>
          <a:lstStyle/>
          <a:p>
            <a:endParaRPr lang="sv-SE" sz="1050"/>
          </a:p>
        </p:txBody>
      </p:sp>
      <p:sp>
        <p:nvSpPr>
          <p:cNvPr id="46" name="AutoShape 17"/>
          <p:cNvSpPr>
            <a:spLocks noChangeArrowheads="1"/>
          </p:cNvSpPr>
          <p:nvPr/>
        </p:nvSpPr>
        <p:spPr bwMode="auto">
          <a:xfrm>
            <a:off x="3162653" y="2788444"/>
            <a:ext cx="215503" cy="215504"/>
          </a:xfrm>
          <a:prstGeom prst="diamond">
            <a:avLst/>
          </a:prstGeom>
          <a:solidFill>
            <a:schemeClr val="bg1"/>
          </a:solidFill>
          <a:ln w="9525">
            <a:solidFill>
              <a:schemeClr val="tx1"/>
            </a:solidFill>
            <a:miter lim="800000"/>
            <a:headEnd/>
            <a:tailEnd/>
          </a:ln>
        </p:spPr>
        <p:txBody>
          <a:bodyPr wrap="none" anchor="ctr"/>
          <a:lstStyle/>
          <a:p>
            <a:endParaRPr lang="sv-SE" sz="1050"/>
          </a:p>
        </p:txBody>
      </p:sp>
      <p:sp>
        <p:nvSpPr>
          <p:cNvPr id="47" name="Line 18"/>
          <p:cNvSpPr>
            <a:spLocks noChangeShapeType="1"/>
          </p:cNvSpPr>
          <p:nvPr/>
        </p:nvSpPr>
        <p:spPr bwMode="auto">
          <a:xfrm flipH="1">
            <a:off x="4134203" y="2896791"/>
            <a:ext cx="0" cy="917972"/>
          </a:xfrm>
          <a:prstGeom prst="line">
            <a:avLst/>
          </a:prstGeom>
          <a:noFill/>
          <a:ln w="9525">
            <a:solidFill>
              <a:schemeClr val="tx1"/>
            </a:solidFill>
            <a:round/>
            <a:headEnd/>
            <a:tailEnd type="arrow" w="med" len="med"/>
          </a:ln>
        </p:spPr>
        <p:txBody>
          <a:bodyPr/>
          <a:lstStyle/>
          <a:p>
            <a:endParaRPr lang="sv-SE" sz="1050"/>
          </a:p>
        </p:txBody>
      </p:sp>
      <p:sp>
        <p:nvSpPr>
          <p:cNvPr id="48" name="Line 19"/>
          <p:cNvSpPr>
            <a:spLocks noChangeShapeType="1"/>
          </p:cNvSpPr>
          <p:nvPr/>
        </p:nvSpPr>
        <p:spPr bwMode="auto">
          <a:xfrm flipV="1">
            <a:off x="2838803" y="2895600"/>
            <a:ext cx="323850" cy="1191"/>
          </a:xfrm>
          <a:prstGeom prst="line">
            <a:avLst/>
          </a:prstGeom>
          <a:noFill/>
          <a:ln w="9525">
            <a:solidFill>
              <a:schemeClr val="tx1"/>
            </a:solidFill>
            <a:round/>
            <a:headEnd/>
            <a:tailEnd type="arrow" w="med" len="med"/>
          </a:ln>
        </p:spPr>
        <p:txBody>
          <a:bodyPr/>
          <a:lstStyle/>
          <a:p>
            <a:endParaRPr lang="sv-SE" sz="1050"/>
          </a:p>
        </p:txBody>
      </p:sp>
      <p:sp>
        <p:nvSpPr>
          <p:cNvPr id="49" name="AutoShape 20"/>
          <p:cNvSpPr>
            <a:spLocks noChangeArrowheads="1"/>
          </p:cNvSpPr>
          <p:nvPr/>
        </p:nvSpPr>
        <p:spPr bwMode="auto">
          <a:xfrm>
            <a:off x="1271940"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p>
            <a:pPr algn="ctr"/>
            <a:endParaRPr lang="sv-SE" sz="1050" b="1"/>
          </a:p>
        </p:txBody>
      </p:sp>
      <p:sp>
        <p:nvSpPr>
          <p:cNvPr id="50" name="Line 28"/>
          <p:cNvSpPr>
            <a:spLocks noChangeShapeType="1"/>
          </p:cNvSpPr>
          <p:nvPr/>
        </p:nvSpPr>
        <p:spPr bwMode="auto">
          <a:xfrm flipH="1">
            <a:off x="2028396" y="1383619"/>
            <a:ext cx="0" cy="307790"/>
          </a:xfrm>
          <a:prstGeom prst="line">
            <a:avLst/>
          </a:prstGeom>
          <a:noFill/>
          <a:ln w="9525">
            <a:solidFill>
              <a:schemeClr val="tx1"/>
            </a:solidFill>
            <a:round/>
            <a:headEnd/>
            <a:tailEnd type="arrow" w="med" len="med"/>
          </a:ln>
        </p:spPr>
        <p:txBody>
          <a:bodyPr/>
          <a:lstStyle/>
          <a:p>
            <a:endParaRPr lang="sv-SE" sz="1050"/>
          </a:p>
        </p:txBody>
      </p:sp>
      <p:sp>
        <p:nvSpPr>
          <p:cNvPr id="51" name="Text Box 29"/>
          <p:cNvSpPr txBox="1">
            <a:spLocks noChangeArrowheads="1"/>
          </p:cNvSpPr>
          <p:nvPr/>
        </p:nvSpPr>
        <p:spPr bwMode="auto">
          <a:xfrm>
            <a:off x="1487704" y="1746178"/>
            <a:ext cx="971550" cy="189283"/>
          </a:xfrm>
          <a:prstGeom prst="rect">
            <a:avLst/>
          </a:prstGeom>
          <a:noFill/>
          <a:ln w="9525">
            <a:noFill/>
            <a:miter lim="800000"/>
            <a:headEnd/>
            <a:tailEnd/>
          </a:ln>
        </p:spPr>
        <p:txBody>
          <a:bodyPr>
            <a:spAutoFit/>
          </a:bodyPr>
          <a:lstStyle/>
          <a:p>
            <a:pPr>
              <a:lnSpc>
                <a:spcPct val="60000"/>
              </a:lnSpc>
            </a:pPr>
            <a:r>
              <a:rPr lang="sv-SE" sz="1050"/>
              <a:t>Ta emot order</a:t>
            </a:r>
          </a:p>
        </p:txBody>
      </p:sp>
      <p:sp>
        <p:nvSpPr>
          <p:cNvPr id="52" name="Text Box 31"/>
          <p:cNvSpPr txBox="1">
            <a:spLocks noChangeArrowheads="1"/>
          </p:cNvSpPr>
          <p:nvPr/>
        </p:nvSpPr>
        <p:spPr bwMode="auto">
          <a:xfrm>
            <a:off x="1271941" y="2753917"/>
            <a:ext cx="1134665" cy="221599"/>
          </a:xfrm>
          <a:prstGeom prst="rect">
            <a:avLst/>
          </a:prstGeom>
          <a:noFill/>
          <a:ln w="9525">
            <a:noFill/>
            <a:miter lim="800000"/>
            <a:headEnd/>
            <a:tailEnd/>
          </a:ln>
        </p:spPr>
        <p:txBody>
          <a:bodyPr>
            <a:spAutoFit/>
          </a:bodyPr>
          <a:lstStyle/>
          <a:p>
            <a:pPr>
              <a:lnSpc>
                <a:spcPct val="80000"/>
              </a:lnSpc>
            </a:pPr>
            <a:r>
              <a:rPr lang="sv-SE" sz="1050"/>
              <a:t>Beräkna summa</a:t>
            </a:r>
          </a:p>
        </p:txBody>
      </p:sp>
      <p:sp>
        <p:nvSpPr>
          <p:cNvPr id="53" name="Text Box 32"/>
          <p:cNvSpPr txBox="1">
            <a:spLocks noChangeArrowheads="1"/>
          </p:cNvSpPr>
          <p:nvPr/>
        </p:nvSpPr>
        <p:spPr bwMode="auto">
          <a:xfrm>
            <a:off x="1271940" y="2375298"/>
            <a:ext cx="1619250" cy="221599"/>
          </a:xfrm>
          <a:prstGeom prst="rect">
            <a:avLst/>
          </a:prstGeom>
          <a:noFill/>
          <a:ln w="9525">
            <a:noFill/>
            <a:miter lim="800000"/>
            <a:headEnd/>
            <a:tailEnd/>
          </a:ln>
        </p:spPr>
        <p:txBody>
          <a:bodyPr>
            <a:spAutoFit/>
          </a:bodyPr>
          <a:lstStyle/>
          <a:p>
            <a:pPr>
              <a:lnSpc>
                <a:spcPct val="80000"/>
              </a:lnSpc>
            </a:pPr>
            <a:r>
              <a:rPr lang="sv-SE" sz="1050"/>
              <a:t>Hämta böcker från lager</a:t>
            </a:r>
          </a:p>
        </p:txBody>
      </p:sp>
      <p:sp>
        <p:nvSpPr>
          <p:cNvPr id="54" name="Text Box 33"/>
          <p:cNvSpPr txBox="1">
            <a:spLocks noChangeArrowheads="1"/>
          </p:cNvSpPr>
          <p:nvPr/>
        </p:nvSpPr>
        <p:spPr bwMode="auto">
          <a:xfrm>
            <a:off x="1271940" y="3833813"/>
            <a:ext cx="1295400" cy="221599"/>
          </a:xfrm>
          <a:prstGeom prst="rect">
            <a:avLst/>
          </a:prstGeom>
          <a:noFill/>
          <a:ln w="9525">
            <a:noFill/>
            <a:miter lim="800000"/>
            <a:headEnd/>
            <a:tailEnd/>
          </a:ln>
        </p:spPr>
        <p:txBody>
          <a:bodyPr>
            <a:spAutoFit/>
          </a:bodyPr>
          <a:lstStyle/>
          <a:p>
            <a:pPr>
              <a:lnSpc>
                <a:spcPct val="80000"/>
              </a:lnSpc>
            </a:pPr>
            <a:r>
              <a:rPr lang="sv-SE" sz="1050"/>
              <a:t>Beräkna ny summa</a:t>
            </a:r>
          </a:p>
        </p:txBody>
      </p:sp>
      <p:sp>
        <p:nvSpPr>
          <p:cNvPr id="55" name="Text Box 34"/>
          <p:cNvSpPr txBox="1">
            <a:spLocks noChangeArrowheads="1"/>
          </p:cNvSpPr>
          <p:nvPr/>
        </p:nvSpPr>
        <p:spPr bwMode="auto">
          <a:xfrm>
            <a:off x="1271941" y="3401617"/>
            <a:ext cx="1296590" cy="221599"/>
          </a:xfrm>
          <a:prstGeom prst="rect">
            <a:avLst/>
          </a:prstGeom>
          <a:noFill/>
          <a:ln w="9525">
            <a:noFill/>
            <a:miter lim="800000"/>
            <a:headEnd/>
            <a:tailEnd/>
          </a:ln>
        </p:spPr>
        <p:txBody>
          <a:bodyPr>
            <a:spAutoFit/>
          </a:bodyPr>
          <a:lstStyle/>
          <a:p>
            <a:pPr>
              <a:lnSpc>
                <a:spcPct val="80000"/>
              </a:lnSpc>
            </a:pPr>
            <a:r>
              <a:rPr lang="sv-SE" sz="1050"/>
              <a:t>Beräkna fraktavgift</a:t>
            </a:r>
          </a:p>
        </p:txBody>
      </p:sp>
      <p:sp>
        <p:nvSpPr>
          <p:cNvPr id="56" name="AutoShape 36"/>
          <p:cNvSpPr>
            <a:spLocks noChangeArrowheads="1"/>
          </p:cNvSpPr>
          <p:nvPr/>
        </p:nvSpPr>
        <p:spPr bwMode="auto">
          <a:xfrm>
            <a:off x="4027047" y="3814762"/>
            <a:ext cx="215503" cy="215504"/>
          </a:xfrm>
          <a:prstGeom prst="diamond">
            <a:avLst/>
          </a:prstGeom>
          <a:solidFill>
            <a:schemeClr val="bg1"/>
          </a:solidFill>
          <a:ln w="9525">
            <a:solidFill>
              <a:schemeClr val="tx1"/>
            </a:solidFill>
            <a:miter lim="800000"/>
            <a:headEnd/>
            <a:tailEnd/>
          </a:ln>
        </p:spPr>
        <p:txBody>
          <a:bodyPr wrap="none" anchor="ctr"/>
          <a:lstStyle/>
          <a:p>
            <a:endParaRPr lang="sv-SE" sz="1050"/>
          </a:p>
        </p:txBody>
      </p:sp>
      <p:sp>
        <p:nvSpPr>
          <p:cNvPr id="58" name="Line 38"/>
          <p:cNvSpPr>
            <a:spLocks noChangeShapeType="1"/>
          </p:cNvSpPr>
          <p:nvPr/>
        </p:nvSpPr>
        <p:spPr bwMode="auto">
          <a:xfrm>
            <a:off x="3378156" y="2895600"/>
            <a:ext cx="756047" cy="0"/>
          </a:xfrm>
          <a:prstGeom prst="line">
            <a:avLst/>
          </a:prstGeom>
          <a:noFill/>
          <a:ln w="9525">
            <a:solidFill>
              <a:schemeClr val="tx1"/>
            </a:solidFill>
            <a:round/>
            <a:headEnd/>
            <a:tailEnd/>
          </a:ln>
        </p:spPr>
        <p:txBody>
          <a:bodyPr/>
          <a:lstStyle/>
          <a:p>
            <a:endParaRPr lang="sv-SE" sz="1050"/>
          </a:p>
        </p:txBody>
      </p:sp>
      <p:sp>
        <p:nvSpPr>
          <p:cNvPr id="59" name="Line 39"/>
          <p:cNvSpPr>
            <a:spLocks noChangeShapeType="1"/>
          </p:cNvSpPr>
          <p:nvPr/>
        </p:nvSpPr>
        <p:spPr bwMode="auto">
          <a:xfrm>
            <a:off x="3269809" y="3003947"/>
            <a:ext cx="0" cy="485775"/>
          </a:xfrm>
          <a:prstGeom prst="line">
            <a:avLst/>
          </a:prstGeom>
          <a:noFill/>
          <a:ln w="9525">
            <a:solidFill>
              <a:schemeClr val="tx1"/>
            </a:solidFill>
            <a:round/>
            <a:headEnd/>
            <a:tailEnd/>
          </a:ln>
        </p:spPr>
        <p:txBody>
          <a:bodyPr/>
          <a:lstStyle/>
          <a:p>
            <a:endParaRPr lang="sv-SE" sz="1050"/>
          </a:p>
        </p:txBody>
      </p:sp>
      <p:sp>
        <p:nvSpPr>
          <p:cNvPr id="60" name="Line 40"/>
          <p:cNvSpPr>
            <a:spLocks noChangeShapeType="1"/>
          </p:cNvSpPr>
          <p:nvPr/>
        </p:nvSpPr>
        <p:spPr bwMode="auto">
          <a:xfrm flipH="1">
            <a:off x="2838802" y="3489722"/>
            <a:ext cx="432197" cy="0"/>
          </a:xfrm>
          <a:prstGeom prst="line">
            <a:avLst/>
          </a:prstGeom>
          <a:noFill/>
          <a:ln w="9525">
            <a:solidFill>
              <a:schemeClr val="tx1"/>
            </a:solidFill>
            <a:round/>
            <a:headEnd/>
            <a:tailEnd type="arrow" w="med" len="med"/>
          </a:ln>
        </p:spPr>
        <p:txBody>
          <a:bodyPr/>
          <a:lstStyle/>
          <a:p>
            <a:endParaRPr lang="sv-SE" sz="1050"/>
          </a:p>
        </p:txBody>
      </p:sp>
      <p:sp>
        <p:nvSpPr>
          <p:cNvPr id="61" name="Line 41"/>
          <p:cNvSpPr>
            <a:spLocks noChangeShapeType="1"/>
          </p:cNvSpPr>
          <p:nvPr/>
        </p:nvSpPr>
        <p:spPr bwMode="auto">
          <a:xfrm>
            <a:off x="2838803" y="3921919"/>
            <a:ext cx="1188244" cy="0"/>
          </a:xfrm>
          <a:prstGeom prst="line">
            <a:avLst/>
          </a:prstGeom>
          <a:noFill/>
          <a:ln w="9525">
            <a:solidFill>
              <a:schemeClr val="tx1"/>
            </a:solidFill>
            <a:round/>
            <a:headEnd/>
            <a:tailEnd type="arrow" w="med" len="med"/>
          </a:ln>
        </p:spPr>
        <p:txBody>
          <a:bodyPr/>
          <a:lstStyle/>
          <a:p>
            <a:endParaRPr lang="sv-SE" sz="1050"/>
          </a:p>
        </p:txBody>
      </p:sp>
      <p:sp>
        <p:nvSpPr>
          <p:cNvPr id="62" name="Oval 61"/>
          <p:cNvSpPr/>
          <p:nvPr/>
        </p:nvSpPr>
        <p:spPr>
          <a:xfrm>
            <a:off x="1799187" y="1005576"/>
            <a:ext cx="444861" cy="378042"/>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63" name="Line 13"/>
          <p:cNvSpPr>
            <a:spLocks noChangeShapeType="1"/>
          </p:cNvSpPr>
          <p:nvPr/>
        </p:nvSpPr>
        <p:spPr bwMode="auto">
          <a:xfrm flipH="1">
            <a:off x="4134258" y="4029913"/>
            <a:ext cx="782" cy="216024"/>
          </a:xfrm>
          <a:prstGeom prst="line">
            <a:avLst/>
          </a:prstGeom>
          <a:noFill/>
          <a:ln w="9525">
            <a:solidFill>
              <a:schemeClr val="tx1"/>
            </a:solidFill>
            <a:round/>
            <a:headEnd/>
            <a:tailEnd type="arrow" w="med" len="med"/>
          </a:ln>
        </p:spPr>
        <p:txBody>
          <a:bodyPr/>
          <a:lstStyle/>
          <a:p>
            <a:endParaRPr lang="sv-SE" sz="1050"/>
          </a:p>
        </p:txBody>
      </p:sp>
      <p:sp>
        <p:nvSpPr>
          <p:cNvPr id="64" name="Oval 63"/>
          <p:cNvSpPr/>
          <p:nvPr/>
        </p:nvSpPr>
        <p:spPr>
          <a:xfrm>
            <a:off x="3972240" y="4744431"/>
            <a:ext cx="324036" cy="2160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65" name="Line 13"/>
          <p:cNvSpPr>
            <a:spLocks noChangeShapeType="1"/>
          </p:cNvSpPr>
          <p:nvPr/>
        </p:nvSpPr>
        <p:spPr bwMode="auto">
          <a:xfrm flipH="1">
            <a:off x="2028396" y="2571751"/>
            <a:ext cx="0" cy="162018"/>
          </a:xfrm>
          <a:prstGeom prst="line">
            <a:avLst/>
          </a:prstGeom>
          <a:noFill/>
          <a:ln w="9525">
            <a:solidFill>
              <a:schemeClr val="tx1"/>
            </a:solidFill>
            <a:round/>
            <a:headEnd/>
            <a:tailEnd type="arrow" w="med" len="med"/>
          </a:ln>
        </p:spPr>
        <p:txBody>
          <a:bodyPr/>
          <a:lstStyle/>
          <a:p>
            <a:endParaRPr lang="sv-SE" sz="1050"/>
          </a:p>
        </p:txBody>
      </p:sp>
      <p:sp>
        <p:nvSpPr>
          <p:cNvPr id="66" name="Line 13"/>
          <p:cNvSpPr>
            <a:spLocks noChangeShapeType="1"/>
          </p:cNvSpPr>
          <p:nvPr/>
        </p:nvSpPr>
        <p:spPr bwMode="auto">
          <a:xfrm flipH="1">
            <a:off x="2028396" y="3597864"/>
            <a:ext cx="0" cy="162018"/>
          </a:xfrm>
          <a:prstGeom prst="line">
            <a:avLst/>
          </a:prstGeom>
          <a:noFill/>
          <a:ln w="9525">
            <a:solidFill>
              <a:schemeClr val="tx1"/>
            </a:solidFill>
            <a:round/>
            <a:headEnd/>
            <a:tailEnd type="arrow" w="med" len="med"/>
          </a:ln>
        </p:spPr>
        <p:txBody>
          <a:bodyPr/>
          <a:lstStyle/>
          <a:p>
            <a:endParaRPr lang="sv-SE" sz="1050"/>
          </a:p>
        </p:txBody>
      </p:sp>
      <p:sp>
        <p:nvSpPr>
          <p:cNvPr id="67" name="AutoShape 6"/>
          <p:cNvSpPr>
            <a:spLocks noChangeArrowheads="1"/>
          </p:cNvSpPr>
          <p:nvPr/>
        </p:nvSpPr>
        <p:spPr bwMode="auto">
          <a:xfrm>
            <a:off x="3054138" y="4250346"/>
            <a:ext cx="1566863" cy="223838"/>
          </a:xfrm>
          <a:prstGeom prst="roundRect">
            <a:avLst>
              <a:gd name="adj" fmla="val 16667"/>
            </a:avLst>
          </a:prstGeom>
          <a:solidFill>
            <a:schemeClr val="bg1"/>
          </a:solidFill>
          <a:ln w="9525">
            <a:solidFill>
              <a:schemeClr val="tx1"/>
            </a:solidFill>
            <a:round/>
            <a:headEnd/>
            <a:tailEnd/>
          </a:ln>
        </p:spPr>
        <p:txBody>
          <a:bodyPr wrap="none" anchor="ctr"/>
          <a:lstStyle/>
          <a:p>
            <a:endParaRPr lang="sv-SE" sz="1050"/>
          </a:p>
        </p:txBody>
      </p:sp>
      <p:sp>
        <p:nvSpPr>
          <p:cNvPr id="68" name="Text Box 33"/>
          <p:cNvSpPr txBox="1">
            <a:spLocks noChangeArrowheads="1"/>
          </p:cNvSpPr>
          <p:nvPr/>
        </p:nvSpPr>
        <p:spPr bwMode="auto">
          <a:xfrm>
            <a:off x="3054138" y="4317451"/>
            <a:ext cx="1566863" cy="221599"/>
          </a:xfrm>
          <a:prstGeom prst="rect">
            <a:avLst/>
          </a:prstGeom>
          <a:noFill/>
          <a:ln w="9525">
            <a:noFill/>
            <a:miter lim="800000"/>
            <a:headEnd/>
            <a:tailEnd/>
          </a:ln>
        </p:spPr>
        <p:txBody>
          <a:bodyPr wrap="square">
            <a:spAutoFit/>
          </a:bodyPr>
          <a:lstStyle/>
          <a:p>
            <a:pPr>
              <a:lnSpc>
                <a:spcPct val="80000"/>
              </a:lnSpc>
            </a:pPr>
            <a:r>
              <a:rPr lang="sv-SE" sz="1050" dirty="0"/>
              <a:t>Skicka böcker och faktura</a:t>
            </a:r>
          </a:p>
        </p:txBody>
      </p:sp>
      <p:sp>
        <p:nvSpPr>
          <p:cNvPr id="69" name="Line 13"/>
          <p:cNvSpPr>
            <a:spLocks noChangeShapeType="1"/>
          </p:cNvSpPr>
          <p:nvPr/>
        </p:nvSpPr>
        <p:spPr bwMode="auto">
          <a:xfrm flipH="1">
            <a:off x="4187482" y="4515966"/>
            <a:ext cx="782" cy="216024"/>
          </a:xfrm>
          <a:prstGeom prst="line">
            <a:avLst/>
          </a:prstGeom>
          <a:noFill/>
          <a:ln w="9525">
            <a:solidFill>
              <a:schemeClr val="tx1"/>
            </a:solidFill>
            <a:round/>
            <a:headEnd/>
            <a:tailEnd type="arrow" w="med" len="med"/>
          </a:ln>
        </p:spPr>
        <p:txBody>
          <a:bodyPr/>
          <a:lstStyle/>
          <a:p>
            <a:endParaRPr lang="sv-SE" sz="1050"/>
          </a:p>
        </p:txBody>
      </p:sp>
      <p:sp>
        <p:nvSpPr>
          <p:cNvPr id="70" name="Oval 69"/>
          <p:cNvSpPr/>
          <p:nvPr/>
        </p:nvSpPr>
        <p:spPr>
          <a:xfrm>
            <a:off x="1974018" y="1080365"/>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1350"/>
          </a:p>
        </p:txBody>
      </p:sp>
      <p:sp>
        <p:nvSpPr>
          <p:cNvPr id="71" name="Oval 70"/>
          <p:cNvSpPr/>
          <p:nvPr/>
        </p:nvSpPr>
        <p:spPr>
          <a:xfrm>
            <a:off x="1974018" y="1221600"/>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1350"/>
          </a:p>
        </p:txBody>
      </p:sp>
      <p:cxnSp>
        <p:nvCxnSpPr>
          <p:cNvPr id="72" name="Straight Connector 71"/>
          <p:cNvCxnSpPr>
            <a:stCxn id="70" idx="6"/>
          </p:cNvCxnSpPr>
          <p:nvPr/>
        </p:nvCxnSpPr>
        <p:spPr>
          <a:xfrm flipV="1">
            <a:off x="2082030" y="1113588"/>
            <a:ext cx="540060" cy="20783"/>
          </a:xfrm>
          <a:prstGeom prst="line">
            <a:avLst/>
          </a:prstGeom>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2676096" y="974402"/>
            <a:ext cx="2160240" cy="300082"/>
          </a:xfrm>
          <a:prstGeom prst="rect">
            <a:avLst/>
          </a:prstGeom>
          <a:noFill/>
        </p:spPr>
        <p:txBody>
          <a:bodyPr wrap="square" rtlCol="0">
            <a:spAutoFit/>
          </a:bodyPr>
          <a:lstStyle/>
          <a:p>
            <a:r>
              <a:rPr lang="sv-SE" sz="1350" dirty="0"/>
              <a:t>Anna Frisk beställning</a:t>
            </a:r>
          </a:p>
        </p:txBody>
      </p:sp>
      <p:sp>
        <p:nvSpPr>
          <p:cNvPr id="75" name="TextBox 74"/>
          <p:cNvSpPr txBox="1"/>
          <p:nvPr/>
        </p:nvSpPr>
        <p:spPr>
          <a:xfrm>
            <a:off x="3000132" y="1268638"/>
            <a:ext cx="1404156" cy="507831"/>
          </a:xfrm>
          <a:prstGeom prst="rect">
            <a:avLst/>
          </a:prstGeom>
          <a:noFill/>
        </p:spPr>
        <p:txBody>
          <a:bodyPr wrap="square" rtlCol="0">
            <a:spAutoFit/>
          </a:bodyPr>
          <a:lstStyle/>
          <a:p>
            <a:r>
              <a:rPr lang="sv-SE" sz="1350" dirty="0"/>
              <a:t>Joakim Snyggs beställning</a:t>
            </a:r>
          </a:p>
        </p:txBody>
      </p:sp>
      <p:cxnSp>
        <p:nvCxnSpPr>
          <p:cNvPr id="76" name="Straight Connector 75"/>
          <p:cNvCxnSpPr/>
          <p:nvPr/>
        </p:nvCxnSpPr>
        <p:spPr>
          <a:xfrm>
            <a:off x="2082030" y="1250731"/>
            <a:ext cx="864096" cy="132887"/>
          </a:xfrm>
          <a:prstGeom prst="line">
            <a:avLst/>
          </a:prstGeom>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4836671" y="1059583"/>
            <a:ext cx="4171579" cy="3323987"/>
          </a:xfrm>
          <a:prstGeom prst="rect">
            <a:avLst/>
          </a:prstGeom>
          <a:noFill/>
        </p:spPr>
        <p:txBody>
          <a:bodyPr wrap="square" rtlCol="0">
            <a:spAutoFit/>
          </a:bodyPr>
          <a:lstStyle/>
          <a:p>
            <a:r>
              <a:rPr lang="sv-SE" sz="1500" b="1" dirty="0">
                <a:latin typeface="Verdana" panose="020B0604030504040204" pitchFamily="34" charset="0"/>
                <a:ea typeface="Verdana" panose="020B0604030504040204" pitchFamily="34" charset="0"/>
                <a:cs typeface="Verdana" panose="020B0604030504040204" pitchFamily="34" charset="0"/>
              </a:rPr>
              <a:t>Six Sigma: </a:t>
            </a:r>
            <a:r>
              <a:rPr lang="sv-SE" sz="1500" dirty="0">
                <a:latin typeface="Verdana" panose="020B0604030504040204" pitchFamily="34" charset="0"/>
                <a:ea typeface="Verdana" panose="020B0604030504040204" pitchFamily="34" charset="0"/>
                <a:cs typeface="Verdana" panose="020B0604030504040204" pitchFamily="34" charset="0"/>
              </a:rPr>
              <a:t>Fokus på att </a:t>
            </a:r>
            <a:r>
              <a:rPr lang="sv-SE" sz="1500" b="1" dirty="0">
                <a:latin typeface="Verdana" panose="020B0604030504040204" pitchFamily="34" charset="0"/>
                <a:ea typeface="Verdana" panose="020B0604030504040204" pitchFamily="34" charset="0"/>
                <a:cs typeface="Verdana" panose="020B0604030504040204" pitchFamily="34" charset="0"/>
              </a:rPr>
              <a:t>undvika variation i utförande för att undvika att kunden blir missnöjd över kvaliteten </a:t>
            </a:r>
            <a:r>
              <a:rPr lang="sv-SE" sz="1500" dirty="0">
                <a:latin typeface="Verdana" panose="020B0604030504040204" pitchFamily="34" charset="0"/>
                <a:ea typeface="Verdana" panose="020B0604030504040204" pitchFamily="34" charset="0"/>
                <a:cs typeface="Verdana" panose="020B0604030504040204" pitchFamily="34" charset="0"/>
              </a:rPr>
              <a:t>på varor och tjänster. Centralt för att lyckas är att alla medarbetare följer specifikationen, det vill säga följder processbeskrivningen</a:t>
            </a:r>
          </a:p>
          <a:p>
            <a:endParaRPr lang="sv-SE" sz="1500" dirty="0">
              <a:latin typeface="Verdana" panose="020B0604030504040204" pitchFamily="34" charset="0"/>
              <a:ea typeface="Verdana" panose="020B0604030504040204" pitchFamily="34" charset="0"/>
              <a:cs typeface="Verdana" panose="020B0604030504040204" pitchFamily="34" charset="0"/>
            </a:endParaRPr>
          </a:p>
          <a:p>
            <a:r>
              <a:rPr lang="sv-SE" sz="1500" b="1" dirty="0">
                <a:latin typeface="Verdana" panose="020B0604030504040204" pitchFamily="34" charset="0"/>
                <a:ea typeface="Verdana" panose="020B0604030504040204" pitchFamily="34" charset="0"/>
                <a:cs typeface="Verdana" panose="020B0604030504040204" pitchFamily="34" charset="0"/>
              </a:rPr>
              <a:t>Ett exempel:</a:t>
            </a:r>
            <a:r>
              <a:rPr lang="sv-SE" sz="1500" dirty="0">
                <a:latin typeface="Verdana" panose="020B0604030504040204" pitchFamily="34" charset="0"/>
                <a:ea typeface="Verdana" panose="020B0604030504040204" pitchFamily="34" charset="0"/>
                <a:cs typeface="Verdana" panose="020B0604030504040204" pitchFamily="34" charset="0"/>
              </a:rPr>
              <a:t> McDonald produktion av hamburgare ska följa en bestämd rutin. Kvalitet på hamburgare ska inte variera beroende på vilka resurser som används (som vilka anställda och maskiner som är inblandade i processen</a:t>
            </a:r>
            <a:r>
              <a:rPr lang="sv-SE" sz="1350" dirty="0"/>
              <a:t>)</a:t>
            </a:r>
          </a:p>
        </p:txBody>
      </p:sp>
      <p:sp>
        <p:nvSpPr>
          <p:cNvPr id="78" name="TextBox 77"/>
          <p:cNvSpPr txBox="1"/>
          <p:nvPr/>
        </p:nvSpPr>
        <p:spPr>
          <a:xfrm>
            <a:off x="3000132" y="2233776"/>
            <a:ext cx="756084" cy="577081"/>
          </a:xfrm>
          <a:prstGeom prst="rect">
            <a:avLst/>
          </a:prstGeom>
          <a:noFill/>
        </p:spPr>
        <p:txBody>
          <a:bodyPr wrap="square" rtlCol="0">
            <a:spAutoFit/>
          </a:bodyPr>
          <a:lstStyle/>
          <a:p>
            <a:r>
              <a:rPr lang="sv-SE" sz="1050" dirty="0"/>
              <a:t>Ordern överstiger 200 kr?</a:t>
            </a:r>
          </a:p>
        </p:txBody>
      </p:sp>
      <p:sp>
        <p:nvSpPr>
          <p:cNvPr id="79" name="TextBox 78"/>
          <p:cNvSpPr txBox="1"/>
          <p:nvPr/>
        </p:nvSpPr>
        <p:spPr>
          <a:xfrm>
            <a:off x="3486186" y="2679762"/>
            <a:ext cx="756084" cy="253916"/>
          </a:xfrm>
          <a:prstGeom prst="rect">
            <a:avLst/>
          </a:prstGeom>
          <a:noFill/>
        </p:spPr>
        <p:txBody>
          <a:bodyPr wrap="square" rtlCol="0">
            <a:spAutoFit/>
          </a:bodyPr>
          <a:lstStyle/>
          <a:p>
            <a:r>
              <a:rPr lang="sv-SE" sz="1050" dirty="0"/>
              <a:t>Ja</a:t>
            </a:r>
          </a:p>
        </p:txBody>
      </p:sp>
      <p:sp>
        <p:nvSpPr>
          <p:cNvPr id="80" name="TextBox 79"/>
          <p:cNvSpPr txBox="1"/>
          <p:nvPr/>
        </p:nvSpPr>
        <p:spPr>
          <a:xfrm>
            <a:off x="3270162" y="3111810"/>
            <a:ext cx="756084" cy="253916"/>
          </a:xfrm>
          <a:prstGeom prst="rect">
            <a:avLst/>
          </a:prstGeom>
          <a:noFill/>
        </p:spPr>
        <p:txBody>
          <a:bodyPr wrap="square" rtlCol="0">
            <a:spAutoFit/>
          </a:bodyPr>
          <a:lstStyle/>
          <a:p>
            <a:r>
              <a:rPr lang="sv-SE" sz="1050" dirty="0"/>
              <a:t>Nej</a:t>
            </a:r>
          </a:p>
        </p:txBody>
      </p:sp>
      <p:pic>
        <p:nvPicPr>
          <p:cNvPr id="3" name="Audio 2">
            <a:hlinkClick r:id="" action="ppaction://media"/>
            <a:extLst>
              <a:ext uri="{FF2B5EF4-FFF2-40B4-BE49-F238E27FC236}">
                <a16:creationId xmlns:a16="http://schemas.microsoft.com/office/drawing/2014/main" id="{89D8A1EC-0960-4BDD-8545-107915F811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983973851"/>
      </p:ext>
    </p:extLst>
  </p:cSld>
  <p:clrMapOvr>
    <a:masterClrMapping/>
  </p:clrMapOvr>
  <mc:AlternateContent xmlns:mc="http://schemas.openxmlformats.org/markup-compatibility/2006" xmlns:p14="http://schemas.microsoft.com/office/powerpoint/2010/main">
    <mc:Choice Requires="p14">
      <p:transition spd="slow" p14:dur="2000" advTm="94085"/>
    </mc:Choice>
    <mc:Fallback xmlns="">
      <p:transition spd="slow" advTm="9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body" idx="1"/>
          </p:nvPr>
        </p:nvSpPr>
        <p:spPr/>
        <p:txBody>
          <a:bodyPr/>
          <a:lstStyle/>
          <a:p>
            <a:pPr eaLnBrk="1" hangingPunct="1">
              <a:buFont typeface="Wingdings" pitchFamily="2" charset="2"/>
              <a:buNone/>
            </a:pPr>
            <a:r>
              <a:rPr lang="sv-SE" dirty="0" err="1"/>
              <a:t>Lean</a:t>
            </a:r>
            <a:endParaRPr lang="en-US" dirty="0"/>
          </a:p>
        </p:txBody>
      </p:sp>
      <p:pic>
        <p:nvPicPr>
          <p:cNvPr id="2" name="Audio 1">
            <a:hlinkClick r:id="" action="ppaction://media"/>
            <a:extLst>
              <a:ext uri="{FF2B5EF4-FFF2-40B4-BE49-F238E27FC236}">
                <a16:creationId xmlns:a16="http://schemas.microsoft.com/office/drawing/2014/main" id="{B9398319-1D31-4B29-9A34-425E4AD1A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43606770"/>
      </p:ext>
    </p:extLst>
  </p:cSld>
  <p:clrMapOvr>
    <a:masterClrMapping/>
  </p:clrMapOvr>
  <mc:AlternateContent xmlns:mc="http://schemas.openxmlformats.org/markup-compatibility/2006" xmlns:p14="http://schemas.microsoft.com/office/powerpoint/2010/main">
    <mc:Choice Requires="p14">
      <p:transition spd="slow" p14:dur="2000" advTm="4281"/>
    </mc:Choice>
    <mc:Fallback xmlns="">
      <p:transition spd="slow" advTm="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535259" y="1221581"/>
            <a:ext cx="7995424" cy="2914650"/>
          </a:xfrm>
        </p:spPr>
        <p:txBody>
          <a:bodyPr>
            <a:normAutofit/>
          </a:bodyPr>
          <a:lstStyle/>
          <a:p>
            <a:pPr>
              <a:spcBef>
                <a:spcPts val="900"/>
              </a:spcBef>
            </a:pPr>
            <a:r>
              <a:rPr lang="sv-SE" sz="1800" b="1" dirty="0"/>
              <a:t>Lean </a:t>
            </a:r>
            <a:r>
              <a:rPr lang="sv-SE" sz="1800" dirty="0"/>
              <a:t>är en metod (många menar att det är en filosofi) som syftar till att identifiera och eliminera alla faktorer i en verksamhetsprocess som inte skapar värde för slutkunden – det vill säga eliminera slöseri</a:t>
            </a:r>
          </a:p>
        </p:txBody>
      </p:sp>
      <p:sp>
        <p:nvSpPr>
          <p:cNvPr id="40964" name="Title 1"/>
          <p:cNvSpPr>
            <a:spLocks noGrp="1"/>
          </p:cNvSpPr>
          <p:nvPr>
            <p:ph type="title"/>
          </p:nvPr>
        </p:nvSpPr>
        <p:spPr>
          <a:xfrm>
            <a:off x="497624" y="392707"/>
            <a:ext cx="6172200" cy="608410"/>
          </a:xfrm>
        </p:spPr>
        <p:txBody>
          <a:bodyPr>
            <a:normAutofit/>
          </a:bodyPr>
          <a:lstStyle/>
          <a:p>
            <a:r>
              <a:rPr lang="sv-SE" sz="2700" dirty="0"/>
              <a:t>Varför </a:t>
            </a:r>
            <a:r>
              <a:rPr lang="sv-SE" sz="2700" dirty="0" err="1"/>
              <a:t>Lean</a:t>
            </a:r>
            <a:r>
              <a:rPr lang="sv-SE" sz="2700" dirty="0"/>
              <a:t>?</a:t>
            </a:r>
          </a:p>
        </p:txBody>
      </p:sp>
      <p:pic>
        <p:nvPicPr>
          <p:cNvPr id="2" name="Audio 1">
            <a:hlinkClick r:id="" action="ppaction://media"/>
            <a:extLst>
              <a:ext uri="{FF2B5EF4-FFF2-40B4-BE49-F238E27FC236}">
                <a16:creationId xmlns:a16="http://schemas.microsoft.com/office/drawing/2014/main" id="{AB5949B2-ABDE-43D3-8AF6-A4AE224ED7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79679909"/>
      </p:ext>
    </p:extLst>
  </p:cSld>
  <p:clrMapOvr>
    <a:masterClrMapping/>
  </p:clrMapOvr>
  <mc:AlternateContent xmlns:mc="http://schemas.openxmlformats.org/markup-compatibility/2006" xmlns:p14="http://schemas.microsoft.com/office/powerpoint/2010/main">
    <mc:Choice Requires="p14">
      <p:transition spd="slow" p14:dur="2000" advTm="43846"/>
    </mc:Choice>
    <mc:Fallback xmlns="">
      <p:transition spd="slow" advTm="4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877989" y="1060319"/>
            <a:ext cx="8266011" cy="3151264"/>
          </a:xfrm>
        </p:spPr>
        <p:txBody>
          <a:bodyPr>
            <a:noAutofit/>
          </a:bodyPr>
          <a:lstStyle/>
          <a:p>
            <a:pPr>
              <a:spcBef>
                <a:spcPts val="675"/>
              </a:spcBef>
            </a:pPr>
            <a:r>
              <a:rPr lang="sv-SE" sz="1620" dirty="0"/>
              <a:t>Lean är baserad på </a:t>
            </a:r>
            <a:r>
              <a:rPr lang="sv-SE" sz="1620" b="1" dirty="0"/>
              <a:t>Toyota Production System (TPS) </a:t>
            </a:r>
            <a:r>
              <a:rPr lang="sv-SE" sz="1620" dirty="0"/>
              <a:t>som skapades efter andra världskriget i Japan</a:t>
            </a:r>
          </a:p>
          <a:p>
            <a:pPr>
              <a:spcBef>
                <a:spcPts val="675"/>
              </a:spcBef>
            </a:pPr>
            <a:r>
              <a:rPr lang="sv-SE" sz="1620" dirty="0"/>
              <a:t>Efter andra världskriget hade Toyota en brist på resurser. Därför fokuserade Toyota på en </a:t>
            </a:r>
            <a:r>
              <a:rPr lang="sv-SE" sz="1620" b="1" dirty="0"/>
              <a:t>orderstyrd produktion</a:t>
            </a:r>
            <a:r>
              <a:rPr lang="sv-SE" sz="1620" dirty="0"/>
              <a:t>: </a:t>
            </a:r>
            <a:r>
              <a:rPr lang="sv-SE" sz="1620" b="1" dirty="0"/>
              <a:t>ingenting producerades som inte har beställts, och de resurser som behövdes för att producera bilar levererades just-in-time. </a:t>
            </a:r>
            <a:r>
              <a:rPr lang="sv-SE" sz="1620" dirty="0"/>
              <a:t>Den teknik som används för biltillverkning var också ganska enkel i jämförelse med den som användes i USA</a:t>
            </a:r>
          </a:p>
          <a:p>
            <a:pPr>
              <a:spcBef>
                <a:spcPts val="675"/>
              </a:spcBef>
            </a:pPr>
            <a:r>
              <a:rPr lang="sv-SE" sz="1620" dirty="0"/>
              <a:t>TPS har sin bas i Taylors Scientific Management och Fords produktionssystem (löpande band)</a:t>
            </a:r>
          </a:p>
        </p:txBody>
      </p:sp>
      <p:sp>
        <p:nvSpPr>
          <p:cNvPr id="6" name="Title 1"/>
          <p:cNvSpPr>
            <a:spLocks noGrp="1"/>
          </p:cNvSpPr>
          <p:nvPr>
            <p:ph type="title"/>
          </p:nvPr>
        </p:nvSpPr>
        <p:spPr>
          <a:xfrm>
            <a:off x="884662" y="368305"/>
            <a:ext cx="6165720" cy="537030"/>
          </a:xfrm>
        </p:spPr>
        <p:txBody>
          <a:bodyPr/>
          <a:lstStyle/>
          <a:p>
            <a:r>
              <a:rPr lang="sv-SE" dirty="0"/>
              <a:t>Bakgrund till Lean</a:t>
            </a:r>
          </a:p>
        </p:txBody>
      </p:sp>
      <p:sp>
        <p:nvSpPr>
          <p:cNvPr id="5" name="Rectangle 4"/>
          <p:cNvSpPr/>
          <p:nvPr/>
        </p:nvSpPr>
        <p:spPr>
          <a:xfrm>
            <a:off x="5874643" y="4632079"/>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pic>
        <p:nvPicPr>
          <p:cNvPr id="2" name="Audio 1">
            <a:hlinkClick r:id="" action="ppaction://media"/>
            <a:extLst>
              <a:ext uri="{FF2B5EF4-FFF2-40B4-BE49-F238E27FC236}">
                <a16:creationId xmlns:a16="http://schemas.microsoft.com/office/drawing/2014/main" id="{1BD3B015-F8DC-4A5D-B54E-4A2CD57C7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00585070"/>
      </p:ext>
    </p:extLst>
  </p:cSld>
  <p:clrMapOvr>
    <a:masterClrMapping/>
  </p:clrMapOvr>
  <mc:AlternateContent xmlns:mc="http://schemas.openxmlformats.org/markup-compatibility/2006" xmlns:p14="http://schemas.microsoft.com/office/powerpoint/2010/main">
    <mc:Choice Requires="p14">
      <p:transition spd="slow" p14:dur="2000" advTm="106223"/>
    </mc:Choice>
    <mc:Fallback xmlns="">
      <p:transition spd="slow" advTm="10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379141" y="1221581"/>
            <a:ext cx="8567790" cy="3545681"/>
          </a:xfrm>
        </p:spPr>
        <p:txBody>
          <a:bodyPr>
            <a:noAutofit/>
          </a:bodyPr>
          <a:lstStyle/>
          <a:p>
            <a:pPr>
              <a:spcBef>
                <a:spcPts val="900"/>
              </a:spcBef>
            </a:pPr>
            <a:r>
              <a:rPr lang="sv-SE" sz="1800" dirty="0"/>
              <a:t>Kärnan i </a:t>
            </a:r>
            <a:r>
              <a:rPr lang="sv-SE" sz="1800" dirty="0" err="1"/>
              <a:t>Lean</a:t>
            </a:r>
            <a:r>
              <a:rPr lang="sv-SE" sz="1800" dirty="0"/>
              <a:t> är att slöseri ska elimineras. Alla aktiviteter som inte ökar värdet på produkten givet kundernas efterfrågan ska systematiskt elimineras. Det gör man med olika typer av verktyg/metoder/principer, några exempel: </a:t>
            </a:r>
          </a:p>
          <a:p>
            <a:pPr lvl="1">
              <a:spcBef>
                <a:spcPts val="900"/>
              </a:spcBef>
            </a:pPr>
            <a:r>
              <a:rPr lang="en-US" sz="1200" b="1" dirty="0"/>
              <a:t>Continuous flow for each item</a:t>
            </a:r>
            <a:r>
              <a:rPr lang="sv-SE" sz="1200" b="1" dirty="0"/>
              <a:t> </a:t>
            </a:r>
            <a:r>
              <a:rPr lang="sv-SE" sz="1200" dirty="0"/>
              <a:t>(kontinuerligt enstyckesflöde) –</a:t>
            </a:r>
            <a:r>
              <a:rPr lang="sv-SE" sz="1200" b="1" dirty="0"/>
              <a:t> </a:t>
            </a:r>
            <a:r>
              <a:rPr lang="sv-SE" sz="1200" dirty="0"/>
              <a:t>se slides som kommer</a:t>
            </a:r>
          </a:p>
          <a:p>
            <a:pPr lvl="1">
              <a:spcBef>
                <a:spcPts val="900"/>
              </a:spcBef>
            </a:pPr>
            <a:r>
              <a:rPr lang="sv-SE" sz="1200" b="1" dirty="0"/>
              <a:t>Kaizen </a:t>
            </a:r>
            <a:r>
              <a:rPr lang="sv-SE" sz="1200" dirty="0"/>
              <a:t>- man ska kontinuerlig förbättra processer då ingen process är perfekt  (stegvisa förbättringar)</a:t>
            </a:r>
          </a:p>
          <a:p>
            <a:pPr lvl="1">
              <a:spcBef>
                <a:spcPts val="900"/>
              </a:spcBef>
            </a:pPr>
            <a:r>
              <a:rPr lang="sv-SE" sz="1200" b="1" dirty="0"/>
              <a:t>Just in Time </a:t>
            </a:r>
            <a:r>
              <a:rPr lang="sv-SE" sz="1200" dirty="0"/>
              <a:t>- rätt komponent ska anlända till produktionen i rätt tid (annars uppstår lätt slöseri)</a:t>
            </a:r>
          </a:p>
          <a:p>
            <a:pPr lvl="1">
              <a:spcBef>
                <a:spcPts val="900"/>
              </a:spcBef>
            </a:pPr>
            <a:r>
              <a:rPr lang="sv-SE" sz="1200" b="1" dirty="0"/>
              <a:t>Ha en välorganiserad arbetsplats (5S)</a:t>
            </a:r>
          </a:p>
          <a:p>
            <a:pPr lvl="1">
              <a:spcBef>
                <a:spcPts val="900"/>
              </a:spcBef>
            </a:pPr>
            <a:r>
              <a:rPr lang="sv-SE" sz="1200" b="1" dirty="0" err="1"/>
              <a:t>Value</a:t>
            </a:r>
            <a:r>
              <a:rPr lang="sv-SE" sz="1200" b="1" dirty="0"/>
              <a:t> </a:t>
            </a:r>
            <a:r>
              <a:rPr lang="sv-SE" sz="1200" b="1" dirty="0" err="1"/>
              <a:t>stream</a:t>
            </a:r>
            <a:r>
              <a:rPr lang="sv-SE" sz="1200" b="1" dirty="0"/>
              <a:t> </a:t>
            </a:r>
            <a:r>
              <a:rPr lang="sv-SE" sz="1200" b="1" dirty="0" err="1"/>
              <a:t>mapping</a:t>
            </a:r>
            <a:r>
              <a:rPr lang="sv-SE" sz="1200" dirty="0"/>
              <a:t> (värdeflödeskartläggning) – se </a:t>
            </a:r>
            <a:r>
              <a:rPr lang="sv-SE" sz="1200" dirty="0" err="1"/>
              <a:t>slides</a:t>
            </a:r>
            <a:r>
              <a:rPr lang="sv-SE" sz="1200" dirty="0"/>
              <a:t> som kommer</a:t>
            </a:r>
          </a:p>
          <a:p>
            <a:pPr marL="457200" lvl="1" indent="0">
              <a:spcBef>
                <a:spcPts val="900"/>
              </a:spcBef>
              <a:buNone/>
            </a:pPr>
            <a:endParaRPr lang="en-US" sz="1200" dirty="0"/>
          </a:p>
        </p:txBody>
      </p:sp>
      <p:sp>
        <p:nvSpPr>
          <p:cNvPr id="40964" name="Title 1"/>
          <p:cNvSpPr>
            <a:spLocks noGrp="1"/>
          </p:cNvSpPr>
          <p:nvPr>
            <p:ph type="title"/>
          </p:nvPr>
        </p:nvSpPr>
        <p:spPr>
          <a:xfrm>
            <a:off x="400050" y="437313"/>
            <a:ext cx="6172200" cy="608410"/>
          </a:xfrm>
        </p:spPr>
        <p:txBody>
          <a:bodyPr>
            <a:normAutofit/>
          </a:bodyPr>
          <a:lstStyle/>
          <a:p>
            <a:r>
              <a:rPr lang="sv-SE" sz="2700" dirty="0"/>
              <a:t>Vad är </a:t>
            </a:r>
            <a:r>
              <a:rPr lang="sv-SE" sz="2700" dirty="0" err="1"/>
              <a:t>Lean</a:t>
            </a:r>
            <a:r>
              <a:rPr lang="sv-SE" sz="2700" dirty="0"/>
              <a:t>?</a:t>
            </a:r>
          </a:p>
        </p:txBody>
      </p:sp>
      <p:pic>
        <p:nvPicPr>
          <p:cNvPr id="7" name="Audio 6">
            <a:hlinkClick r:id="" action="ppaction://media"/>
            <a:extLst>
              <a:ext uri="{FF2B5EF4-FFF2-40B4-BE49-F238E27FC236}">
                <a16:creationId xmlns:a16="http://schemas.microsoft.com/office/drawing/2014/main" id="{ADED67CD-4D61-44C8-B493-7C24AF1B7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06604919"/>
      </p:ext>
    </p:extLst>
  </p:cSld>
  <p:clrMapOvr>
    <a:masterClrMapping/>
  </p:clrMapOvr>
  <mc:AlternateContent xmlns:mc="http://schemas.openxmlformats.org/markup-compatibility/2006" xmlns:p14="http://schemas.microsoft.com/office/powerpoint/2010/main">
    <mc:Choice Requires="p14">
      <p:transition spd="slow" p14:dur="2000" advTm="217686"/>
    </mc:Choice>
    <mc:Fallback xmlns="">
      <p:transition spd="slow" advTm="21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DEBB25-D5D2-4BD0-8BC1-A6E3413CEE3A}"/>
              </a:ext>
            </a:extLst>
          </p:cNvPr>
          <p:cNvSpPr/>
          <p:nvPr/>
        </p:nvSpPr>
        <p:spPr>
          <a:xfrm>
            <a:off x="7006486" y="170911"/>
            <a:ext cx="1922296" cy="132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48374" y="438114"/>
            <a:ext cx="7955787" cy="453650"/>
          </a:xfrm>
        </p:spPr>
        <p:txBody>
          <a:bodyPr>
            <a:noAutofit/>
          </a:bodyPr>
          <a:lstStyle/>
          <a:p>
            <a:r>
              <a:rPr lang="en-US" sz="2700" dirty="0" err="1"/>
              <a:t>Verktyg</a:t>
            </a:r>
            <a:r>
              <a:rPr lang="en-US" sz="2700" dirty="0"/>
              <a:t>: Continuous flow for each item</a:t>
            </a:r>
            <a:endParaRPr lang="sv-SE" sz="2700" dirty="0"/>
          </a:p>
        </p:txBody>
      </p:sp>
      <p:sp>
        <p:nvSpPr>
          <p:cNvPr id="11" name="Content Placeholder 2">
            <a:extLst>
              <a:ext uri="{FF2B5EF4-FFF2-40B4-BE49-F238E27FC236}">
                <a16:creationId xmlns:a16="http://schemas.microsoft.com/office/drawing/2014/main" id="{2C603AA0-9ED4-473E-9CBF-99B3507151CA}"/>
              </a:ext>
            </a:extLst>
          </p:cNvPr>
          <p:cNvSpPr>
            <a:spLocks noGrp="1"/>
          </p:cNvSpPr>
          <p:nvPr>
            <p:ph idx="1"/>
          </p:nvPr>
        </p:nvSpPr>
        <p:spPr>
          <a:xfrm>
            <a:off x="748374" y="1193040"/>
            <a:ext cx="7955787" cy="3151264"/>
          </a:xfrm>
        </p:spPr>
        <p:txBody>
          <a:bodyPr>
            <a:noAutofit/>
          </a:bodyPr>
          <a:lstStyle/>
          <a:p>
            <a:pPr>
              <a:spcBef>
                <a:spcPts val="675"/>
              </a:spcBef>
            </a:pPr>
            <a:r>
              <a:rPr lang="sv-SE" sz="1620" dirty="0"/>
              <a:t>Ett verktyg som </a:t>
            </a:r>
            <a:r>
              <a:rPr lang="sv-SE" sz="1620" dirty="0" err="1"/>
              <a:t>Lean</a:t>
            </a:r>
            <a:r>
              <a:rPr lang="sv-SE" sz="1620" dirty="0"/>
              <a:t> erbjuder för processförbättring/ processanalys är ”</a:t>
            </a:r>
            <a:r>
              <a:rPr lang="sv-SE" sz="1620" dirty="0" err="1"/>
              <a:t>Continuous</a:t>
            </a:r>
            <a:r>
              <a:rPr lang="sv-SE" sz="1620" dirty="0"/>
              <a:t> </a:t>
            </a:r>
            <a:r>
              <a:rPr lang="sv-SE" sz="1620" dirty="0" err="1"/>
              <a:t>flow</a:t>
            </a:r>
            <a:r>
              <a:rPr lang="sv-SE" sz="1620" dirty="0"/>
              <a:t> for </a:t>
            </a:r>
            <a:r>
              <a:rPr lang="sv-SE" sz="1620" dirty="0" err="1"/>
              <a:t>each</a:t>
            </a:r>
            <a:r>
              <a:rPr lang="sv-SE" sz="1620" dirty="0"/>
              <a:t> item” (på svenska kontinuerligt enstyckesflöde)</a:t>
            </a:r>
          </a:p>
          <a:p>
            <a:pPr>
              <a:spcBef>
                <a:spcPts val="675"/>
              </a:spcBef>
            </a:pPr>
            <a:endParaRPr lang="sv-SE" sz="1620" dirty="0"/>
          </a:p>
        </p:txBody>
      </p:sp>
      <p:sp>
        <p:nvSpPr>
          <p:cNvPr id="5" name="Rectangle 4">
            <a:extLst>
              <a:ext uri="{FF2B5EF4-FFF2-40B4-BE49-F238E27FC236}">
                <a16:creationId xmlns:a16="http://schemas.microsoft.com/office/drawing/2014/main" id="{91A1E795-9CA3-4C3E-96E7-D23518D2E0F6}"/>
              </a:ext>
            </a:extLst>
          </p:cNvPr>
          <p:cNvSpPr/>
          <p:nvPr/>
        </p:nvSpPr>
        <p:spPr>
          <a:xfrm>
            <a:off x="6044148" y="4344304"/>
            <a:ext cx="2351478" cy="286232"/>
          </a:xfrm>
          <a:prstGeom prst="rect">
            <a:avLst/>
          </a:prstGeom>
        </p:spPr>
        <p:txBody>
          <a:bodyPr wrap="none">
            <a:spAutoFit/>
          </a:bodyPr>
          <a:lstStyle/>
          <a:p>
            <a:r>
              <a:rPr lang="en-US" sz="1260" dirty="0"/>
              <a:t>Liker, J. K. (2005) </a:t>
            </a:r>
            <a:r>
              <a:rPr lang="en-US" sz="1260" i="1" dirty="0"/>
              <a:t>The Toyota Way</a:t>
            </a:r>
            <a:endParaRPr lang="sv-SE" sz="1260" dirty="0"/>
          </a:p>
        </p:txBody>
      </p:sp>
      <p:pic>
        <p:nvPicPr>
          <p:cNvPr id="7" name="Audio 6">
            <a:hlinkClick r:id="" action="ppaction://media"/>
            <a:extLst>
              <a:ext uri="{FF2B5EF4-FFF2-40B4-BE49-F238E27FC236}">
                <a16:creationId xmlns:a16="http://schemas.microsoft.com/office/drawing/2014/main" id="{064C2A12-B3C4-40D2-BD61-50326731D3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767261978"/>
      </p:ext>
    </p:extLst>
  </p:cSld>
  <p:clrMapOvr>
    <a:masterClrMapping/>
  </p:clrMapOvr>
  <mc:AlternateContent xmlns:mc="http://schemas.openxmlformats.org/markup-compatibility/2006" xmlns:p14="http://schemas.microsoft.com/office/powerpoint/2010/main">
    <mc:Choice Requires="p14">
      <p:transition spd="slow" p14:dur="2000" advTm="12612"/>
    </mc:Choice>
    <mc:Fallback xmlns="">
      <p:transition spd="slow" advTm="1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2683</TotalTime>
  <Words>1521</Words>
  <Application>Microsoft Office PowerPoint</Application>
  <PresentationFormat>On-screen Show (16:9)</PresentationFormat>
  <Paragraphs>200</Paragraphs>
  <Slides>29</Slides>
  <Notes>8</Notes>
  <HiddenSlides>0</HiddenSlides>
  <MMClips>29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Processmodellering 3 och Information Del 2: Processförbättring (Lean and Six sigma)</vt:lpstr>
      <vt:lpstr>PowerPoint Presentation</vt:lpstr>
      <vt:lpstr>Metoder för processförbättring: Lean</vt:lpstr>
      <vt:lpstr>Metoder för processförbättring: Six Sigma</vt:lpstr>
      <vt:lpstr>PowerPoint Presentation</vt:lpstr>
      <vt:lpstr>Varför Lean?</vt:lpstr>
      <vt:lpstr>Bakgrund till Lean</vt:lpstr>
      <vt:lpstr>Vad är Lean?</vt:lpstr>
      <vt:lpstr>Verktyg: Continuous flow for each item</vt:lpstr>
      <vt:lpstr>Verktyg: Continuous flow for each item</vt:lpstr>
      <vt:lpstr>Verktyg: Continuous flow for each item</vt:lpstr>
      <vt:lpstr>Verktyg: Value Stream Mapping </vt:lpstr>
      <vt:lpstr>Verktyg: Value Stream Mapping </vt:lpstr>
      <vt:lpstr>Verktyg: Value Stream Mapping </vt:lpstr>
      <vt:lpstr>Verktyg: Value Stream Mapping </vt:lpstr>
      <vt:lpstr>Verktyg: Value Stream mapping</vt:lpstr>
      <vt:lpstr>Slöseri kan minskas på olika ställen och sätt</vt:lpstr>
      <vt:lpstr>PowerPoint Presentation</vt:lpstr>
      <vt:lpstr>Varför Six Sigma?</vt:lpstr>
      <vt:lpstr>Vad är en defekt?</vt:lpstr>
      <vt:lpstr>Bakgrund till Six Sigma</vt:lpstr>
      <vt:lpstr>Grundläggande idéer</vt:lpstr>
      <vt:lpstr>Grundläggande idéer</vt:lpstr>
      <vt:lpstr>Grundläggande idéer</vt:lpstr>
      <vt:lpstr>Six Sigma-verktyg</vt:lpstr>
      <vt:lpstr>Six Sigma vs Lean</vt:lpstr>
      <vt:lpstr>PowerPoint Presentation</vt:lpstr>
      <vt:lpstr>Ytterligare processförbättringsaktiviteter</vt:lpstr>
      <vt:lpstr>Ytterligare processförbättringsaktiviteter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210</cp:revision>
  <cp:lastPrinted>2017-10-02T07:06:57Z</cp:lastPrinted>
  <dcterms:created xsi:type="dcterms:W3CDTF">2015-05-25T21:35:52Z</dcterms:created>
  <dcterms:modified xsi:type="dcterms:W3CDTF">2021-10-03T15:17:44Z</dcterms:modified>
</cp:coreProperties>
</file>