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6"/>
  </p:notesMasterIdLst>
  <p:handoutMasterIdLst>
    <p:handoutMasterId r:id="rId27"/>
  </p:handoutMasterIdLst>
  <p:sldIdLst>
    <p:sldId id="264" r:id="rId6"/>
    <p:sldId id="665" r:id="rId7"/>
    <p:sldId id="631" r:id="rId8"/>
    <p:sldId id="632" r:id="rId9"/>
    <p:sldId id="634" r:id="rId10"/>
    <p:sldId id="666" r:id="rId11"/>
    <p:sldId id="554" r:id="rId12"/>
    <p:sldId id="663" r:id="rId13"/>
    <p:sldId id="664" r:id="rId14"/>
    <p:sldId id="667" r:id="rId15"/>
    <p:sldId id="560" r:id="rId16"/>
    <p:sldId id="558" r:id="rId17"/>
    <p:sldId id="559" r:id="rId18"/>
    <p:sldId id="668" r:id="rId19"/>
    <p:sldId id="635" r:id="rId20"/>
    <p:sldId id="561" r:id="rId21"/>
    <p:sldId id="562" r:id="rId22"/>
    <p:sldId id="563" r:id="rId23"/>
    <p:sldId id="564" r:id="rId24"/>
    <p:sldId id="565" r:id="rId25"/>
  </p:sldIdLst>
  <p:sldSz cx="9144000" cy="5143500" type="screen16x9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87792" autoAdjust="0"/>
  </p:normalViewPr>
  <p:slideViewPr>
    <p:cSldViewPr snapToGrid="0">
      <p:cViewPr varScale="1">
        <p:scale>
          <a:sx n="77" d="100"/>
          <a:sy n="77" d="100"/>
        </p:scale>
        <p:origin x="968" y="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10/3/2021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2021-10-03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8171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10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67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743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25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43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7545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72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1CB886DE-67D2-4EC9-B4B4-E93156B436B3}" type="slidenum">
              <a:rPr lang="en-US" smtClean="0"/>
              <a:pPr defTabSz="919163"/>
              <a:t>11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546100"/>
            <a:ext cx="6819900" cy="38369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13" y="4365625"/>
            <a:ext cx="6618287" cy="5548313"/>
          </a:xfrm>
          <a:noFill/>
          <a:ln/>
        </p:spPr>
        <p:txBody>
          <a:bodyPr/>
          <a:lstStyle/>
          <a:p>
            <a:r>
              <a:rPr lang="sv-SE"/>
              <a:t>Denna bild visar till vänster en aktivitet med namnet ”Sälja produkt” som består av fem subaktiviteter: ”Identifiera potentiella kunder”, ”Informera potentiella kunder”, ”Motta order”, ”Leverera produkt”, ”Motta betalning”. </a:t>
            </a:r>
          </a:p>
          <a:p>
            <a:endParaRPr lang="sv-SE"/>
          </a:p>
          <a:p>
            <a:r>
              <a:rPr lang="sv-SE"/>
              <a:t>Till höger i bilden visas två specialiseringar av aktiviteten ”Sälja produkt” nämligen ”Sälja produkt genom e-postbeställning” och ”Sälja produkt genom återförsäljning”. </a:t>
            </a:r>
          </a:p>
          <a:p>
            <a:endParaRPr lang="sv-SE"/>
          </a:p>
          <a:p>
            <a:r>
              <a:rPr lang="sv-SE"/>
              <a:t>På detta sätt strukturerar alltså MIT Process Handbook sina processmönster för att användare ska kunna söka sig fram till det processmönster de är intresserade av.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4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0C5E6A6D-7769-4C00-AD5E-7F31DA517068}" type="slidenum">
              <a:rPr lang="en-US" smtClean="0"/>
              <a:pPr defTabSz="919163"/>
              <a:t>12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546100"/>
            <a:ext cx="6819900" cy="383698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13" y="4365625"/>
            <a:ext cx="6618287" cy="5548313"/>
          </a:xfrm>
          <a:noFill/>
          <a:ln/>
        </p:spPr>
        <p:txBody>
          <a:bodyPr/>
          <a:lstStyle/>
          <a:p>
            <a:r>
              <a:rPr lang="sv-SE"/>
              <a:t>En annan grupp av mönster är affärsprocessmönster. </a:t>
            </a:r>
          </a:p>
          <a:p>
            <a:endParaRPr lang="sv-SE"/>
          </a:p>
          <a:p>
            <a:r>
              <a:rPr lang="sv-SE"/>
              <a:t>Denna grupp av mönster beskriver vilka aktiviteter som kan användas i en process och vilken ordning de kan komma i i olika affärsprocesser. Exempel på affärsprocessmönster är orderhantering, fakturahantering, kundrelationshantering. </a:t>
            </a:r>
          </a:p>
          <a:p>
            <a:endParaRPr lang="sv-SE"/>
          </a:p>
          <a:p>
            <a:r>
              <a:rPr lang="sv-SE"/>
              <a:t>En användare, som har tillgång till dessa mönster kan använda dem för att förändra existerande processdiagram över affärsprocesser, eller som utgångspunkt när nya processmodeller skapas. </a:t>
            </a:r>
          </a:p>
          <a:p>
            <a:endParaRPr lang="sv-SE"/>
          </a:p>
          <a:p>
            <a:r>
              <a:rPr lang="sv-SE"/>
              <a:t>MIT Process Handbook är ett exempel på en mönstersamling. Mönstersamlingen strukturerar verksamhetsprocesser i två dimensioner: en vertikal och en horisontell dimension. </a:t>
            </a:r>
          </a:p>
          <a:p>
            <a:endParaRPr lang="sv-SE"/>
          </a:p>
          <a:p>
            <a:r>
              <a:rPr lang="sv-SE"/>
              <a:t>Den vertikala dimensionen används för att analysera olika delar av processen, det vill säga en aktivitet kan delas in subaktiviteter. Vidare kan en subaktivitet delas in i ytterligare subaktiviteter. Notera att i UML:s aktivitetsdiagram skulle subaktiviteter till en aktivitet kallas aktioner. MIT Process Handbook talar om aktiviteter och subaktiviteter. </a:t>
            </a:r>
          </a:p>
          <a:p>
            <a:endParaRPr lang="sv-SE"/>
          </a:p>
          <a:p>
            <a:r>
              <a:rPr lang="sv-SE"/>
              <a:t>Den horisontella dimensionen används för att analysera olika typer av processer. </a:t>
            </a:r>
          </a:p>
          <a:p>
            <a:endParaRPr lang="sv-SE"/>
          </a:p>
          <a:p>
            <a:r>
              <a:rPr lang="sv-SE"/>
              <a:t>Den används för att generalisera och specialisera aktiviteterna.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1CB886DE-67D2-4EC9-B4B4-E93156B436B3}" type="slidenum">
              <a:rPr lang="en-US" smtClean="0"/>
              <a:pPr defTabSz="919163"/>
              <a:t>13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546100"/>
            <a:ext cx="6819900" cy="38369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13" y="4365625"/>
            <a:ext cx="6618287" cy="5548313"/>
          </a:xfrm>
          <a:noFill/>
          <a:ln/>
        </p:spPr>
        <p:txBody>
          <a:bodyPr/>
          <a:lstStyle/>
          <a:p>
            <a:r>
              <a:rPr lang="sv-SE"/>
              <a:t>Denna bild visar till vänster en aktivitet med namnet ”Sälja produkt” som består av fem subaktiviteter: ”Identifiera potentiella kunder”, ”Informera potentiella kunder”, ”Motta order”, ”Leverera produkt”, ”Motta betalning”. </a:t>
            </a:r>
          </a:p>
          <a:p>
            <a:endParaRPr lang="sv-SE"/>
          </a:p>
          <a:p>
            <a:r>
              <a:rPr lang="sv-SE"/>
              <a:t>Till höger i bilden visas två specialiseringar av aktiviteten ”Sälja produkt” nämligen ”Sälja produkt genom e-postbeställning” och ”Sälja produkt genom återförsäljning”. </a:t>
            </a:r>
          </a:p>
          <a:p>
            <a:endParaRPr lang="sv-SE"/>
          </a:p>
          <a:p>
            <a:r>
              <a:rPr lang="sv-SE"/>
              <a:t>På detta sätt strukturerar alltså MIT Process Handbook sina processmönster för att användare ska kunna söka sig fram till det processmönster de är intresserade av.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5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0903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B94F-FDDF-4325-9609-095A9A1DA4C7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58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2021-10-03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10/3/2021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2021-10-03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10/3/2021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637" y="1425832"/>
            <a:ext cx="8403339" cy="1069200"/>
          </a:xfrm>
        </p:spPr>
        <p:txBody>
          <a:bodyPr/>
          <a:lstStyle/>
          <a:p>
            <a:r>
              <a:rPr lang="sv-SE" sz="3000" dirty="0"/>
              <a:t>Processmodellering 3 och Information</a:t>
            </a:r>
            <a:br>
              <a:rPr lang="sv-SE" sz="3600" dirty="0"/>
            </a:br>
            <a:r>
              <a:rPr lang="sv-SE" sz="1800" dirty="0"/>
              <a:t>Del 1: Mer om processmodellering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00" y="2966318"/>
            <a:ext cx="6631200" cy="1045502"/>
          </a:xfrm>
        </p:spPr>
        <p:txBody>
          <a:bodyPr/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Stockholms Universitet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84A78BC-A37F-41F2-8978-2B51D75DE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5"/>
    </mc:Choice>
    <mc:Fallback xmlns="">
      <p:transition spd="slow" advTm="1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6C6D-F8D0-4890-AACF-BA752826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65E53-D824-489D-B8F6-A23175D44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Processtandarder/</a:t>
            </a:r>
          </a:p>
          <a:p>
            <a:pPr marL="0" indent="0">
              <a:buNone/>
            </a:pPr>
            <a:r>
              <a:rPr lang="sv-SE" dirty="0"/>
              <a:t>Processreferensmodeller/</a:t>
            </a:r>
          </a:p>
          <a:p>
            <a:pPr marL="0" indent="0">
              <a:buNone/>
            </a:pPr>
            <a:r>
              <a:rPr lang="sv-SE" dirty="0"/>
              <a:t>Processarkitekturer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BBF561-72D4-4217-9183-5CF31C16B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7"/>
    </mc:Choice>
    <mc:Fallback xmlns="">
      <p:transition spd="slow" advTm="7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137" y="419716"/>
            <a:ext cx="6850800" cy="596700"/>
          </a:xfrm>
        </p:spPr>
        <p:txBody>
          <a:bodyPr/>
          <a:lstStyle/>
          <a:p>
            <a:r>
              <a:rPr lang="sv-SE" sz="2700" dirty="0"/>
              <a:t>MIT Process </a:t>
            </a:r>
            <a:r>
              <a:rPr lang="sv-SE" sz="2700" dirty="0" err="1"/>
              <a:t>Handbook</a:t>
            </a:r>
            <a:endParaRPr lang="sv-SE" sz="2700" dirty="0"/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636137" y="1221581"/>
            <a:ext cx="7874017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dirty="0">
                <a:latin typeface="Verdana" pitchFamily="34" charset="0"/>
                <a:ea typeface="Verdana" pitchFamily="34" charset="0"/>
                <a:cs typeface="Verdana" pitchFamily="34" charset="0"/>
              </a:rPr>
              <a:t>MIT Process </a:t>
            </a:r>
            <a:r>
              <a:rPr lang="sv-S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Handbook</a:t>
            </a:r>
            <a:r>
              <a:rPr lang="sv-SE" dirty="0">
                <a:latin typeface="Verdana" pitchFamily="34" charset="0"/>
                <a:ea typeface="Verdana" pitchFamily="34" charset="0"/>
                <a:cs typeface="Verdana" pitchFamily="34" charset="0"/>
              </a:rPr>
              <a:t> och andra typer av </a:t>
            </a:r>
            <a:r>
              <a:rPr lang="sv-S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processtandarder/processreferensmodeller </a:t>
            </a:r>
            <a:r>
              <a:rPr lang="sv-SE" dirty="0">
                <a:latin typeface="Verdana" pitchFamily="34" charset="0"/>
                <a:ea typeface="Verdana" pitchFamily="34" charset="0"/>
                <a:cs typeface="Verdana" pitchFamily="34" charset="0"/>
              </a:rPr>
              <a:t>eller </a:t>
            </a:r>
            <a:r>
              <a:rPr lang="sv-S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processarkitekturer</a:t>
            </a:r>
            <a:r>
              <a:rPr lang="sv-SE" dirty="0">
                <a:latin typeface="Verdana" pitchFamily="34" charset="0"/>
                <a:ea typeface="Verdana" pitchFamily="34" charset="0"/>
                <a:cs typeface="Verdana" pitchFamily="34" charset="0"/>
              </a:rPr>
              <a:t> kan bidra med att ange: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vilka processer kan/bör finnas i en organisation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hur en process ska starta 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hur en process ska sluta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vilka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relationer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finns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mellan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processer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A1C798-05DB-4B98-A910-A4E9A784C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5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02"/>
    </mc:Choice>
    <mc:Fallback xmlns="">
      <p:transition spd="slow" advTm="9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90" y="305341"/>
            <a:ext cx="6850800" cy="596700"/>
          </a:xfrm>
        </p:spPr>
        <p:txBody>
          <a:bodyPr/>
          <a:lstStyle/>
          <a:p>
            <a:r>
              <a:rPr lang="sv-SE" sz="2700" dirty="0"/>
              <a:t>MIT Process </a:t>
            </a:r>
            <a:r>
              <a:rPr lang="sv-SE" sz="2700" dirty="0" err="1"/>
              <a:t>Handbook</a:t>
            </a:r>
            <a:endParaRPr lang="sv-SE" sz="2700" dirty="0"/>
          </a:p>
        </p:txBody>
      </p:sp>
      <p:sp>
        <p:nvSpPr>
          <p:cNvPr id="1103875" name="Text Box 3"/>
          <p:cNvSpPr txBox="1">
            <a:spLocks noChangeArrowheads="1"/>
          </p:cNvSpPr>
          <p:nvPr/>
        </p:nvSpPr>
        <p:spPr bwMode="auto">
          <a:xfrm>
            <a:off x="791765" y="1010581"/>
            <a:ext cx="750018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Process </a:t>
            </a:r>
            <a:r>
              <a:rPr lang="sv-S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Handbook</a:t>
            </a: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strukturerar verksamhetsprocesser i två dimensioner:</a:t>
            </a:r>
          </a:p>
          <a:p>
            <a:pPr>
              <a:spcBef>
                <a:spcPct val="50000"/>
              </a:spcBef>
            </a:pPr>
            <a:r>
              <a:rPr lang="sv-S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en vertikal dimension</a:t>
            </a:r>
          </a:p>
          <a:p>
            <a:pPr>
              <a:spcBef>
                <a:spcPct val="50000"/>
              </a:spcBef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för att analysera olika delar av processen</a:t>
            </a:r>
          </a:p>
          <a:p>
            <a:pPr>
              <a:spcBef>
                <a:spcPct val="50000"/>
              </a:spcBef>
            </a:pPr>
            <a:r>
              <a:rPr lang="sv-S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en horisontell dimension</a:t>
            </a:r>
          </a:p>
          <a:p>
            <a:pPr>
              <a:spcBef>
                <a:spcPct val="50000"/>
              </a:spcBef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för att analysera olika specialiseringar/generaliseringar av processen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5376960" y="4679886"/>
            <a:ext cx="291498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050" dirty="0"/>
              <a:t>[Malone T: Organizing Business Knowledge, 2003</a:t>
            </a:r>
            <a:r>
              <a:rPr lang="sv-SE" sz="900" dirty="0"/>
              <a:t>]</a:t>
            </a:r>
            <a:endParaRPr lang="en-US" sz="900" dirty="0"/>
          </a:p>
        </p:txBody>
      </p:sp>
      <p:sp>
        <p:nvSpPr>
          <p:cNvPr id="1103877" name="Line 5"/>
          <p:cNvSpPr>
            <a:spLocks noChangeShapeType="1"/>
          </p:cNvSpPr>
          <p:nvPr/>
        </p:nvSpPr>
        <p:spPr bwMode="auto">
          <a:xfrm flipV="1">
            <a:off x="3330179" y="4047352"/>
            <a:ext cx="7012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3878" name="Line 6"/>
          <p:cNvSpPr>
            <a:spLocks noChangeShapeType="1"/>
          </p:cNvSpPr>
          <p:nvPr/>
        </p:nvSpPr>
        <p:spPr bwMode="auto">
          <a:xfrm flipH="1" flipV="1">
            <a:off x="3707606" y="3723502"/>
            <a:ext cx="0" cy="7012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3879" name="Text Box 7"/>
          <p:cNvSpPr txBox="1">
            <a:spLocks noChangeArrowheads="1"/>
          </p:cNvSpPr>
          <p:nvPr/>
        </p:nvSpPr>
        <p:spPr bwMode="auto">
          <a:xfrm>
            <a:off x="2033719" y="3916457"/>
            <a:ext cx="135122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Generalisering</a:t>
            </a:r>
            <a:endParaRPr lang="en-US" sz="1350" b="1" dirty="0"/>
          </a:p>
        </p:txBody>
      </p:sp>
      <p:sp>
        <p:nvSpPr>
          <p:cNvPr id="1103880" name="Text Box 8"/>
          <p:cNvSpPr txBox="1">
            <a:spLocks noChangeArrowheads="1"/>
          </p:cNvSpPr>
          <p:nvPr/>
        </p:nvSpPr>
        <p:spPr bwMode="auto">
          <a:xfrm>
            <a:off x="4085890" y="3916457"/>
            <a:ext cx="140421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Specialisering</a:t>
            </a:r>
            <a:endParaRPr lang="en-US" sz="1350" b="1" dirty="0"/>
          </a:p>
        </p:txBody>
      </p:sp>
      <p:sp>
        <p:nvSpPr>
          <p:cNvPr id="1103881" name="Text Box 9"/>
          <p:cNvSpPr txBox="1">
            <a:spLocks noChangeArrowheads="1"/>
          </p:cNvSpPr>
          <p:nvPr/>
        </p:nvSpPr>
        <p:spPr bwMode="auto">
          <a:xfrm>
            <a:off x="3330178" y="3507999"/>
            <a:ext cx="102579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Aktiviteter </a:t>
            </a:r>
            <a:endParaRPr lang="en-US" sz="1350" b="1" dirty="0"/>
          </a:p>
        </p:txBody>
      </p:sp>
      <p:sp>
        <p:nvSpPr>
          <p:cNvPr id="1103882" name="Text Box 10"/>
          <p:cNvSpPr txBox="1">
            <a:spLocks noChangeArrowheads="1"/>
          </p:cNvSpPr>
          <p:nvPr/>
        </p:nvSpPr>
        <p:spPr bwMode="auto">
          <a:xfrm>
            <a:off x="3223023" y="4425971"/>
            <a:ext cx="124096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Subaktiviteter (del av)</a:t>
            </a:r>
            <a:endParaRPr lang="en-US" sz="135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886C86-E7E3-4D67-884A-566596CA92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7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2"/>
    </mc:Choice>
    <mc:Fallback xmlns="">
      <p:transition spd="slow" advTm="6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03877" grpId="0" animBg="1"/>
      <p:bldP spid="1103878" grpId="0" animBg="1"/>
      <p:bldP spid="1103879" grpId="0"/>
      <p:bldP spid="1103880" grpId="0"/>
      <p:bldP spid="1103881" grpId="0"/>
      <p:bldP spid="11038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9" name="Rectangle 9"/>
          <p:cNvSpPr>
            <a:spLocks noChangeArrowheads="1"/>
          </p:cNvSpPr>
          <p:nvPr/>
        </p:nvSpPr>
        <p:spPr bwMode="auto">
          <a:xfrm>
            <a:off x="1764507" y="1976810"/>
            <a:ext cx="2646760" cy="325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/>
              <a:t>Sälja produkt</a:t>
            </a:r>
            <a:endParaRPr lang="en-US" sz="1350" b="1"/>
          </a:p>
        </p:txBody>
      </p:sp>
      <p:sp>
        <p:nvSpPr>
          <p:cNvPr id="1105930" name="Rectangle 10"/>
          <p:cNvSpPr>
            <a:spLocks noChangeArrowheads="1"/>
          </p:cNvSpPr>
          <p:nvPr/>
        </p:nvSpPr>
        <p:spPr bwMode="auto">
          <a:xfrm>
            <a:off x="4788025" y="1382317"/>
            <a:ext cx="2861742" cy="325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/>
              <a:t>Sälja produkt genom e-postbeställning</a:t>
            </a:r>
            <a:endParaRPr lang="en-US" sz="1350" b="1"/>
          </a:p>
        </p:txBody>
      </p:sp>
      <p:sp>
        <p:nvSpPr>
          <p:cNvPr id="1105931" name="Rectangle 11"/>
          <p:cNvSpPr>
            <a:spLocks noChangeArrowheads="1"/>
          </p:cNvSpPr>
          <p:nvPr/>
        </p:nvSpPr>
        <p:spPr bwMode="auto">
          <a:xfrm>
            <a:off x="5003007" y="3111104"/>
            <a:ext cx="2646760" cy="3786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/>
              <a:t>Sälja produkt genom återförsäljning</a:t>
            </a:r>
            <a:endParaRPr lang="en-US" sz="1350" b="1"/>
          </a:p>
        </p:txBody>
      </p:sp>
      <p:sp>
        <p:nvSpPr>
          <p:cNvPr id="1105932" name="Rectangle 12"/>
          <p:cNvSpPr>
            <a:spLocks noChangeArrowheads="1"/>
          </p:cNvSpPr>
          <p:nvPr/>
        </p:nvSpPr>
        <p:spPr bwMode="auto">
          <a:xfrm>
            <a:off x="5434013" y="2356248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E-posta reklam</a:t>
            </a:r>
            <a:br>
              <a:rPr lang="sv-SE" sz="750"/>
            </a:br>
            <a:r>
              <a:rPr lang="sv-SE" sz="750"/>
              <a:t>m.h.a. e-postlista</a:t>
            </a:r>
            <a:endParaRPr lang="en-US" sz="750"/>
          </a:p>
        </p:txBody>
      </p:sp>
      <p:sp>
        <p:nvSpPr>
          <p:cNvPr id="1105933" name="Rectangle 13"/>
          <p:cNvSpPr>
            <a:spLocks noChangeArrowheads="1"/>
          </p:cNvSpPr>
          <p:nvPr/>
        </p:nvSpPr>
        <p:spPr bwMode="auto">
          <a:xfrm>
            <a:off x="5920979" y="1978819"/>
            <a:ext cx="81081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Motta order</a:t>
            </a:r>
            <a:br>
              <a:rPr lang="sv-SE" sz="750"/>
            </a:br>
            <a:r>
              <a:rPr lang="sv-SE" sz="750"/>
              <a:t>via e-post</a:t>
            </a:r>
            <a:endParaRPr lang="en-US" sz="750"/>
          </a:p>
        </p:txBody>
      </p:sp>
      <p:sp>
        <p:nvSpPr>
          <p:cNvPr id="1105934" name="Rectangle 14"/>
          <p:cNvSpPr>
            <a:spLocks noChangeArrowheads="1"/>
          </p:cNvSpPr>
          <p:nvPr/>
        </p:nvSpPr>
        <p:spPr bwMode="auto">
          <a:xfrm>
            <a:off x="6353175" y="2356248"/>
            <a:ext cx="80962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Leverera</a:t>
            </a:r>
            <a:br>
              <a:rPr lang="sv-SE" sz="750"/>
            </a:br>
            <a:r>
              <a:rPr lang="sv-SE" sz="750"/>
              <a:t>produkt</a:t>
            </a:r>
            <a:endParaRPr lang="en-US" sz="750"/>
          </a:p>
        </p:txBody>
      </p:sp>
      <p:sp>
        <p:nvSpPr>
          <p:cNvPr id="1105935" name="Rectangle 15"/>
          <p:cNvSpPr>
            <a:spLocks noChangeArrowheads="1"/>
          </p:cNvSpPr>
          <p:nvPr/>
        </p:nvSpPr>
        <p:spPr bwMode="auto">
          <a:xfrm>
            <a:off x="6838950" y="1978819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Motta</a:t>
            </a:r>
            <a:br>
              <a:rPr lang="sv-SE" sz="750"/>
            </a:br>
            <a:r>
              <a:rPr lang="sv-SE" sz="750"/>
              <a:t>betalning</a:t>
            </a:r>
            <a:endParaRPr lang="en-US" sz="750"/>
          </a:p>
        </p:txBody>
      </p:sp>
      <p:sp>
        <p:nvSpPr>
          <p:cNvPr id="1105936" name="Rectangle 16"/>
          <p:cNvSpPr>
            <a:spLocks noChangeArrowheads="1"/>
          </p:cNvSpPr>
          <p:nvPr/>
        </p:nvSpPr>
        <p:spPr bwMode="auto">
          <a:xfrm>
            <a:off x="5003006" y="1978819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Erhålla</a:t>
            </a:r>
            <a:br>
              <a:rPr lang="sv-SE" sz="750"/>
            </a:br>
            <a:r>
              <a:rPr lang="sv-SE" sz="750"/>
              <a:t>e-postlista</a:t>
            </a:r>
            <a:endParaRPr lang="en-US" sz="750"/>
          </a:p>
        </p:txBody>
      </p:sp>
      <p:sp>
        <p:nvSpPr>
          <p:cNvPr id="1105937" name="Line 17"/>
          <p:cNvSpPr>
            <a:spLocks noChangeShapeType="1"/>
          </p:cNvSpPr>
          <p:nvPr/>
        </p:nvSpPr>
        <p:spPr bwMode="auto">
          <a:xfrm>
            <a:off x="5326857" y="1869281"/>
            <a:ext cx="19990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38" name="Line 18"/>
          <p:cNvSpPr>
            <a:spLocks noChangeShapeType="1"/>
          </p:cNvSpPr>
          <p:nvPr/>
        </p:nvSpPr>
        <p:spPr bwMode="auto">
          <a:xfrm>
            <a:off x="5325667" y="1869282"/>
            <a:ext cx="119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39" name="Line 19"/>
          <p:cNvSpPr>
            <a:spLocks noChangeShapeType="1"/>
          </p:cNvSpPr>
          <p:nvPr/>
        </p:nvSpPr>
        <p:spPr bwMode="auto">
          <a:xfrm>
            <a:off x="7325916" y="1869282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40" name="Line 20"/>
          <p:cNvSpPr>
            <a:spLocks noChangeShapeType="1"/>
          </p:cNvSpPr>
          <p:nvPr/>
        </p:nvSpPr>
        <p:spPr bwMode="auto">
          <a:xfrm>
            <a:off x="6785372" y="1869281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41" name="Line 21"/>
          <p:cNvSpPr>
            <a:spLocks noChangeShapeType="1"/>
          </p:cNvSpPr>
          <p:nvPr/>
        </p:nvSpPr>
        <p:spPr bwMode="auto">
          <a:xfrm>
            <a:off x="5866210" y="1869281"/>
            <a:ext cx="119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42" name="Line 22"/>
          <p:cNvSpPr>
            <a:spLocks noChangeShapeType="1"/>
          </p:cNvSpPr>
          <p:nvPr/>
        </p:nvSpPr>
        <p:spPr bwMode="auto">
          <a:xfrm>
            <a:off x="6353175" y="1707356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43" name="Rectangle 23"/>
          <p:cNvSpPr>
            <a:spLocks noChangeArrowheads="1"/>
          </p:cNvSpPr>
          <p:nvPr/>
        </p:nvSpPr>
        <p:spPr bwMode="auto">
          <a:xfrm>
            <a:off x="5435204" y="4138613"/>
            <a:ext cx="81081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Vänta på</a:t>
            </a:r>
            <a:br>
              <a:rPr lang="sv-SE" sz="750"/>
            </a:br>
            <a:r>
              <a:rPr lang="sv-SE" sz="750"/>
              <a:t>kunder</a:t>
            </a:r>
            <a:endParaRPr lang="en-US" sz="750"/>
          </a:p>
        </p:txBody>
      </p:sp>
      <p:sp>
        <p:nvSpPr>
          <p:cNvPr id="1105944" name="Rectangle 24"/>
          <p:cNvSpPr>
            <a:spLocks noChangeArrowheads="1"/>
          </p:cNvSpPr>
          <p:nvPr/>
        </p:nvSpPr>
        <p:spPr bwMode="auto">
          <a:xfrm>
            <a:off x="5920979" y="3761185"/>
            <a:ext cx="81081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Motta order</a:t>
            </a:r>
            <a:br>
              <a:rPr lang="sv-SE" sz="750"/>
            </a:br>
            <a:r>
              <a:rPr lang="sv-SE" sz="750"/>
              <a:t>i butik</a:t>
            </a:r>
            <a:endParaRPr lang="en-US" sz="750"/>
          </a:p>
        </p:txBody>
      </p:sp>
      <p:sp>
        <p:nvSpPr>
          <p:cNvPr id="1105945" name="Rectangle 25"/>
          <p:cNvSpPr>
            <a:spLocks noChangeArrowheads="1"/>
          </p:cNvSpPr>
          <p:nvPr/>
        </p:nvSpPr>
        <p:spPr bwMode="auto">
          <a:xfrm>
            <a:off x="6354366" y="4138613"/>
            <a:ext cx="80962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Leverera</a:t>
            </a:r>
            <a:br>
              <a:rPr lang="sv-SE" sz="750"/>
            </a:br>
            <a:r>
              <a:rPr lang="sv-SE" sz="750"/>
              <a:t>produkt</a:t>
            </a:r>
            <a:endParaRPr lang="en-US" sz="750"/>
          </a:p>
        </p:txBody>
      </p:sp>
      <p:sp>
        <p:nvSpPr>
          <p:cNvPr id="1105946" name="Rectangle 26"/>
          <p:cNvSpPr>
            <a:spLocks noChangeArrowheads="1"/>
          </p:cNvSpPr>
          <p:nvPr/>
        </p:nvSpPr>
        <p:spPr bwMode="auto">
          <a:xfrm>
            <a:off x="6838950" y="3761185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Motta betalning</a:t>
            </a:r>
            <a:br>
              <a:rPr lang="sv-SE" sz="750"/>
            </a:br>
            <a:r>
              <a:rPr lang="sv-SE" sz="750"/>
              <a:t>i butik</a:t>
            </a:r>
            <a:endParaRPr lang="en-US" sz="750"/>
          </a:p>
        </p:txBody>
      </p:sp>
      <p:sp>
        <p:nvSpPr>
          <p:cNvPr id="1105947" name="Rectangle 27"/>
          <p:cNvSpPr>
            <a:spLocks noChangeArrowheads="1"/>
          </p:cNvSpPr>
          <p:nvPr/>
        </p:nvSpPr>
        <p:spPr bwMode="auto">
          <a:xfrm>
            <a:off x="5003006" y="3761185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Attrahera kunder</a:t>
            </a:r>
            <a:br>
              <a:rPr lang="sv-SE" sz="750"/>
            </a:br>
            <a:r>
              <a:rPr lang="sv-SE" sz="750"/>
              <a:t>till butik</a:t>
            </a:r>
            <a:endParaRPr lang="en-US" sz="750"/>
          </a:p>
        </p:txBody>
      </p:sp>
      <p:sp>
        <p:nvSpPr>
          <p:cNvPr id="1105948" name="Line 28"/>
          <p:cNvSpPr>
            <a:spLocks noChangeShapeType="1"/>
          </p:cNvSpPr>
          <p:nvPr/>
        </p:nvSpPr>
        <p:spPr bwMode="auto">
          <a:xfrm>
            <a:off x="5326857" y="3651647"/>
            <a:ext cx="19990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49" name="Line 29"/>
          <p:cNvSpPr>
            <a:spLocks noChangeShapeType="1"/>
          </p:cNvSpPr>
          <p:nvPr/>
        </p:nvSpPr>
        <p:spPr bwMode="auto">
          <a:xfrm>
            <a:off x="5325667" y="3651648"/>
            <a:ext cx="119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50" name="Line 30"/>
          <p:cNvSpPr>
            <a:spLocks noChangeShapeType="1"/>
          </p:cNvSpPr>
          <p:nvPr/>
        </p:nvSpPr>
        <p:spPr bwMode="auto">
          <a:xfrm>
            <a:off x="7325916" y="3651648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51" name="Line 31"/>
          <p:cNvSpPr>
            <a:spLocks noChangeShapeType="1"/>
          </p:cNvSpPr>
          <p:nvPr/>
        </p:nvSpPr>
        <p:spPr bwMode="auto">
          <a:xfrm>
            <a:off x="6785372" y="3651647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52" name="Line 32"/>
          <p:cNvSpPr>
            <a:spLocks noChangeShapeType="1"/>
          </p:cNvSpPr>
          <p:nvPr/>
        </p:nvSpPr>
        <p:spPr bwMode="auto">
          <a:xfrm>
            <a:off x="5866210" y="3651647"/>
            <a:ext cx="119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53" name="Line 33"/>
          <p:cNvSpPr>
            <a:spLocks noChangeShapeType="1"/>
          </p:cNvSpPr>
          <p:nvPr/>
        </p:nvSpPr>
        <p:spPr bwMode="auto">
          <a:xfrm>
            <a:off x="6353175" y="3489722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54" name="Rectangle 34"/>
          <p:cNvSpPr>
            <a:spLocks noChangeArrowheads="1"/>
          </p:cNvSpPr>
          <p:nvPr/>
        </p:nvSpPr>
        <p:spPr bwMode="auto">
          <a:xfrm>
            <a:off x="2195513" y="2950741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Informera</a:t>
            </a:r>
            <a:br>
              <a:rPr lang="sv-SE" sz="750"/>
            </a:br>
            <a:r>
              <a:rPr lang="sv-SE" sz="750"/>
              <a:t>potentiella kunder</a:t>
            </a:r>
            <a:endParaRPr lang="en-US" sz="750"/>
          </a:p>
        </p:txBody>
      </p:sp>
      <p:sp>
        <p:nvSpPr>
          <p:cNvPr id="1105955" name="Rectangle 35"/>
          <p:cNvSpPr>
            <a:spLocks noChangeArrowheads="1"/>
          </p:cNvSpPr>
          <p:nvPr/>
        </p:nvSpPr>
        <p:spPr bwMode="auto">
          <a:xfrm>
            <a:off x="2682479" y="2573313"/>
            <a:ext cx="81081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Motta</a:t>
            </a:r>
            <a:br>
              <a:rPr lang="sv-SE" sz="750"/>
            </a:br>
            <a:r>
              <a:rPr lang="sv-SE" sz="750"/>
              <a:t>order</a:t>
            </a:r>
            <a:endParaRPr lang="en-US" sz="750"/>
          </a:p>
        </p:txBody>
      </p:sp>
      <p:sp>
        <p:nvSpPr>
          <p:cNvPr id="1105956" name="Rectangle 36"/>
          <p:cNvSpPr>
            <a:spLocks noChangeArrowheads="1"/>
          </p:cNvSpPr>
          <p:nvPr/>
        </p:nvSpPr>
        <p:spPr bwMode="auto">
          <a:xfrm>
            <a:off x="3114675" y="2950741"/>
            <a:ext cx="80962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Leverera</a:t>
            </a:r>
            <a:br>
              <a:rPr lang="sv-SE" sz="750"/>
            </a:br>
            <a:r>
              <a:rPr lang="sv-SE" sz="750"/>
              <a:t>produkt</a:t>
            </a:r>
            <a:endParaRPr lang="en-US" sz="750"/>
          </a:p>
        </p:txBody>
      </p:sp>
      <p:sp>
        <p:nvSpPr>
          <p:cNvPr id="1105957" name="Rectangle 37"/>
          <p:cNvSpPr>
            <a:spLocks noChangeArrowheads="1"/>
          </p:cNvSpPr>
          <p:nvPr/>
        </p:nvSpPr>
        <p:spPr bwMode="auto">
          <a:xfrm>
            <a:off x="3600450" y="2573313"/>
            <a:ext cx="810816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Motta</a:t>
            </a:r>
            <a:br>
              <a:rPr lang="sv-SE" sz="750"/>
            </a:br>
            <a:r>
              <a:rPr lang="sv-SE" sz="750"/>
              <a:t>betalning</a:t>
            </a:r>
            <a:endParaRPr lang="en-US" sz="750"/>
          </a:p>
        </p:txBody>
      </p:sp>
      <p:sp>
        <p:nvSpPr>
          <p:cNvPr id="1105958" name="Rectangle 38"/>
          <p:cNvSpPr>
            <a:spLocks noChangeArrowheads="1"/>
          </p:cNvSpPr>
          <p:nvPr/>
        </p:nvSpPr>
        <p:spPr bwMode="auto">
          <a:xfrm>
            <a:off x="1763317" y="2573313"/>
            <a:ext cx="810815" cy="2690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750"/>
              <a:t>Identifiera</a:t>
            </a:r>
            <a:br>
              <a:rPr lang="sv-SE" sz="750"/>
            </a:br>
            <a:r>
              <a:rPr lang="sv-SE" sz="750"/>
              <a:t>potentiella kunder</a:t>
            </a:r>
            <a:endParaRPr lang="en-US" sz="750"/>
          </a:p>
        </p:txBody>
      </p:sp>
      <p:sp>
        <p:nvSpPr>
          <p:cNvPr id="1105959" name="Line 39"/>
          <p:cNvSpPr>
            <a:spLocks noChangeShapeType="1"/>
          </p:cNvSpPr>
          <p:nvPr/>
        </p:nvSpPr>
        <p:spPr bwMode="auto">
          <a:xfrm>
            <a:off x="2088357" y="2463775"/>
            <a:ext cx="19990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60" name="Line 40"/>
          <p:cNvSpPr>
            <a:spLocks noChangeShapeType="1"/>
          </p:cNvSpPr>
          <p:nvPr/>
        </p:nvSpPr>
        <p:spPr bwMode="auto">
          <a:xfrm>
            <a:off x="2087167" y="2463775"/>
            <a:ext cx="119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61" name="Line 41"/>
          <p:cNvSpPr>
            <a:spLocks noChangeShapeType="1"/>
          </p:cNvSpPr>
          <p:nvPr/>
        </p:nvSpPr>
        <p:spPr bwMode="auto">
          <a:xfrm>
            <a:off x="4087416" y="2463775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62" name="Line 42"/>
          <p:cNvSpPr>
            <a:spLocks noChangeShapeType="1"/>
          </p:cNvSpPr>
          <p:nvPr/>
        </p:nvSpPr>
        <p:spPr bwMode="auto">
          <a:xfrm>
            <a:off x="3546872" y="2463775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63" name="Line 43"/>
          <p:cNvSpPr>
            <a:spLocks noChangeShapeType="1"/>
          </p:cNvSpPr>
          <p:nvPr/>
        </p:nvSpPr>
        <p:spPr bwMode="auto">
          <a:xfrm>
            <a:off x="2627710" y="2463775"/>
            <a:ext cx="119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64" name="Line 44"/>
          <p:cNvSpPr>
            <a:spLocks noChangeShapeType="1"/>
          </p:cNvSpPr>
          <p:nvPr/>
        </p:nvSpPr>
        <p:spPr bwMode="auto">
          <a:xfrm>
            <a:off x="3113485" y="2301850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 sz="1350"/>
          </a:p>
        </p:txBody>
      </p:sp>
      <p:sp>
        <p:nvSpPr>
          <p:cNvPr id="1105965" name="Line 45"/>
          <p:cNvSpPr>
            <a:spLocks noChangeShapeType="1"/>
          </p:cNvSpPr>
          <p:nvPr/>
        </p:nvSpPr>
        <p:spPr bwMode="auto">
          <a:xfrm>
            <a:off x="6354366" y="3651647"/>
            <a:ext cx="0" cy="10834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1105966" name="Line 46"/>
          <p:cNvSpPr>
            <a:spLocks noChangeShapeType="1"/>
          </p:cNvSpPr>
          <p:nvPr/>
        </p:nvSpPr>
        <p:spPr bwMode="auto">
          <a:xfrm>
            <a:off x="6354366" y="1869282"/>
            <a:ext cx="0" cy="10834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1105967" name="Line 47"/>
          <p:cNvSpPr>
            <a:spLocks noChangeShapeType="1"/>
          </p:cNvSpPr>
          <p:nvPr/>
        </p:nvSpPr>
        <p:spPr bwMode="auto">
          <a:xfrm>
            <a:off x="3113485" y="2463775"/>
            <a:ext cx="0" cy="10834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2257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016" y="486076"/>
            <a:ext cx="6850800" cy="596700"/>
          </a:xfrm>
        </p:spPr>
        <p:txBody>
          <a:bodyPr/>
          <a:lstStyle/>
          <a:p>
            <a:r>
              <a:rPr lang="sv-SE" sz="2700" dirty="0"/>
              <a:t>MIT Process </a:t>
            </a:r>
            <a:r>
              <a:rPr lang="sv-SE" sz="2700" dirty="0" err="1"/>
              <a:t>Handbook</a:t>
            </a:r>
            <a:endParaRPr lang="sv-SE" sz="2700" dirty="0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 flipV="1">
            <a:off x="2682107" y="4076372"/>
            <a:ext cx="7012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v-SE" sz="1350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H="1" flipV="1">
            <a:off x="3059534" y="3752522"/>
            <a:ext cx="0" cy="7012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v-SE" sz="1350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1385647" y="3945478"/>
            <a:ext cx="135122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Generalisering</a:t>
            </a:r>
            <a:endParaRPr lang="en-US" sz="1350" b="1" dirty="0"/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3437818" y="3945478"/>
            <a:ext cx="140421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Specialisering</a:t>
            </a:r>
            <a:endParaRPr lang="en-US" sz="1350" b="1" dirty="0"/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2682106" y="3537019"/>
            <a:ext cx="102579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Aktiviteter </a:t>
            </a:r>
            <a:endParaRPr lang="en-US" sz="1350" b="1" dirty="0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2574951" y="4454991"/>
            <a:ext cx="124096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350" b="1" dirty="0"/>
              <a:t>Subaktiviteter</a:t>
            </a:r>
            <a:endParaRPr lang="en-US" sz="1350" b="1" dirty="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5376960" y="4679886"/>
            <a:ext cx="291498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050" dirty="0"/>
              <a:t>[Malone T: Organizing Business Knowledge, 2003</a:t>
            </a:r>
            <a:r>
              <a:rPr lang="sv-SE" sz="900" dirty="0"/>
              <a:t>]</a:t>
            </a:r>
            <a:endParaRPr lang="en-US" sz="9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9ED242-DE9A-4635-B61B-EFDC83553B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7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61"/>
    </mc:Choice>
    <mc:Fallback xmlns="">
      <p:transition spd="slow" advTm="16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059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059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059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059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059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059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059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059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059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059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059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059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059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059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059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059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059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059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05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059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059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059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059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059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059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059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05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059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059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059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059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059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059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059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059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059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059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059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059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059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05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059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059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059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059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059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059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059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059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059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1059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1059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1059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1059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105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1059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105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105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059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059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059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059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1059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1059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059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059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1059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1059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1059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1059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1059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1059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1059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1059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1059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1059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1059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1059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05929" grpId="0" animBg="1"/>
      <p:bldP spid="1105930" grpId="0" animBg="1"/>
      <p:bldP spid="1105931" grpId="0" animBg="1"/>
      <p:bldP spid="1105932" grpId="0" animBg="1"/>
      <p:bldP spid="1105933" grpId="0" animBg="1"/>
      <p:bldP spid="1105934" grpId="0" animBg="1"/>
      <p:bldP spid="1105935" grpId="0" animBg="1"/>
      <p:bldP spid="1105936" grpId="0" animBg="1"/>
      <p:bldP spid="1105937" grpId="0" animBg="1"/>
      <p:bldP spid="1105938" grpId="0" animBg="1"/>
      <p:bldP spid="1105939" grpId="0" animBg="1"/>
      <p:bldP spid="1105940" grpId="0" animBg="1"/>
      <p:bldP spid="1105941" grpId="0" animBg="1"/>
      <p:bldP spid="1105942" grpId="0" animBg="1"/>
      <p:bldP spid="1105943" grpId="0" animBg="1"/>
      <p:bldP spid="1105944" grpId="0" animBg="1"/>
      <p:bldP spid="1105945" grpId="0" animBg="1"/>
      <p:bldP spid="1105946" grpId="0" animBg="1"/>
      <p:bldP spid="1105947" grpId="0" animBg="1"/>
      <p:bldP spid="1105948" grpId="0" animBg="1"/>
      <p:bldP spid="1105949" grpId="0" animBg="1"/>
      <p:bldP spid="1105950" grpId="0" animBg="1"/>
      <p:bldP spid="1105951" grpId="0" animBg="1"/>
      <p:bldP spid="1105952" grpId="0" animBg="1"/>
      <p:bldP spid="1105953" grpId="0" animBg="1"/>
      <p:bldP spid="1105954" grpId="0" animBg="1"/>
      <p:bldP spid="1105955" grpId="0" animBg="1"/>
      <p:bldP spid="1105956" grpId="0" animBg="1"/>
      <p:bldP spid="1105957" grpId="0" animBg="1"/>
      <p:bldP spid="1105958" grpId="0" animBg="1"/>
      <p:bldP spid="1105959" grpId="0" animBg="1"/>
      <p:bldP spid="1105960" grpId="0" animBg="1"/>
      <p:bldP spid="1105961" grpId="0" animBg="1"/>
      <p:bldP spid="1105962" grpId="0" animBg="1"/>
      <p:bldP spid="1105963" grpId="0" animBg="1"/>
      <p:bldP spid="1105964" grpId="0" animBg="1"/>
      <p:bldP spid="1105965" grpId="0" animBg="1"/>
      <p:bldP spid="1105966" grpId="0" animBg="1"/>
      <p:bldP spid="1105967" grpId="0" animBg="1"/>
      <p:bldP spid="49" grpId="0" animBg="1"/>
      <p:bldP spid="50" grpId="0" animBg="1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6C6D-F8D0-4890-AACF-BA752826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65E53-D824-489D-B8F6-A23175D44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Porter värdekedja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89F137-ED77-4DCF-8C9A-C4BA07842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7"/>
    </mc:Choice>
    <mc:Fallback xmlns="">
      <p:transition spd="slow" advTm="1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345058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Porters </a:t>
            </a:r>
            <a:r>
              <a:rPr lang="sv-SE" sz="2700" dirty="0" err="1"/>
              <a:t>värdekedja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945" y="967848"/>
            <a:ext cx="8291945" cy="3747864"/>
          </a:xfrm>
        </p:spPr>
        <p:txBody>
          <a:bodyPr>
            <a:normAutofit/>
          </a:bodyPr>
          <a:lstStyle/>
          <a:p>
            <a:r>
              <a:rPr lang="sv-SE" sz="1800" dirty="0"/>
              <a:t>En värdekedja, eller förädlingskedja, är en analysmodell som är utvecklad av Michael Porter </a:t>
            </a:r>
          </a:p>
          <a:p>
            <a:r>
              <a:rPr lang="sv-SE" sz="1800" dirty="0"/>
              <a:t>Värdekedjan ser organisationen som ett system med input och output och processer som transformerar input till output</a:t>
            </a:r>
          </a:p>
          <a:p>
            <a:endParaRPr lang="en-US" sz="1500" dirty="0"/>
          </a:p>
          <a:p>
            <a:pPr>
              <a:buNone/>
            </a:pPr>
            <a:endParaRPr lang="sv-SE" sz="1500" dirty="0"/>
          </a:p>
          <a:p>
            <a:endParaRPr lang="sv-SE" sz="1500" dirty="0"/>
          </a:p>
          <a:p>
            <a:pPr>
              <a:spcBef>
                <a:spcPts val="900"/>
              </a:spcBef>
              <a:buNone/>
            </a:pPr>
            <a:endParaRPr lang="sv-SE" sz="1500" dirty="0"/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None/>
            </a:pPr>
            <a:endParaRPr lang="sv-SE" sz="10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7815" y="2841780"/>
            <a:ext cx="3026810" cy="137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817694" y="3813888"/>
            <a:ext cx="81009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67291" y="3829540"/>
            <a:ext cx="766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89860" y="3923984"/>
            <a:ext cx="81009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39456" y="3939637"/>
            <a:ext cx="766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output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4164054" y="3662286"/>
            <a:ext cx="326807" cy="16711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TextBox 12"/>
          <p:cNvSpPr txBox="1"/>
          <p:nvPr/>
        </p:nvSpPr>
        <p:spPr>
          <a:xfrm>
            <a:off x="3475062" y="4689879"/>
            <a:ext cx="21938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omvandla input till output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96B66A-E02F-4C11-8F8D-8A672E61E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54"/>
    </mc:Choice>
    <mc:Fallback xmlns="">
      <p:transition spd="slow" advTm="9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827" y="551129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Porters </a:t>
            </a:r>
            <a:r>
              <a:rPr lang="sv-SE" sz="2700" dirty="0" err="1"/>
              <a:t>värdekedja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059582"/>
            <a:ext cx="8291945" cy="3747864"/>
          </a:xfrm>
        </p:spPr>
        <p:txBody>
          <a:bodyPr>
            <a:normAutofit/>
          </a:bodyPr>
          <a:lstStyle/>
          <a:p>
            <a:r>
              <a:rPr lang="sv-SE" sz="1800" dirty="0"/>
              <a:t>I en sådan värdekedja konsumeras och produceras resurser. Den gör det möjligt att analysera vilka resurser och processer som är värdeskapande och vilka som inte är det</a:t>
            </a:r>
          </a:p>
          <a:p>
            <a:endParaRPr lang="en-US" sz="1500" dirty="0"/>
          </a:p>
          <a:p>
            <a:pPr>
              <a:buNone/>
            </a:pPr>
            <a:endParaRPr lang="sv-SE" sz="1500" dirty="0"/>
          </a:p>
          <a:p>
            <a:endParaRPr lang="sv-SE" sz="1500" dirty="0"/>
          </a:p>
          <a:p>
            <a:pPr>
              <a:spcBef>
                <a:spcPts val="900"/>
              </a:spcBef>
              <a:buNone/>
            </a:pPr>
            <a:endParaRPr lang="sv-SE" sz="1500" dirty="0"/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None/>
            </a:pPr>
            <a:endParaRPr lang="sv-SE" sz="10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6251" y="2436535"/>
            <a:ext cx="3026810" cy="137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776130" y="3408643"/>
            <a:ext cx="81009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5727" y="3424295"/>
            <a:ext cx="766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48296" y="3518739"/>
            <a:ext cx="81009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97892" y="3534392"/>
            <a:ext cx="766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output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4122490" y="3257041"/>
            <a:ext cx="326807" cy="16711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TextBox 12"/>
          <p:cNvSpPr txBox="1"/>
          <p:nvPr/>
        </p:nvSpPr>
        <p:spPr>
          <a:xfrm>
            <a:off x="3433498" y="4284634"/>
            <a:ext cx="21938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omvandla input till output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C1D6B0-C092-4845-8CAB-5F58B5FCE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5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0"/>
    </mc:Choice>
    <mc:Fallback xmlns="">
      <p:transition spd="slow" advTm="6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832" y="371055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Porters </a:t>
            </a:r>
            <a:r>
              <a:rPr lang="sv-SE" sz="2700" dirty="0" err="1"/>
              <a:t>värdekedja</a:t>
            </a:r>
            <a:endParaRPr lang="sv-SE" sz="2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4458" y="2903434"/>
            <a:ext cx="3026810" cy="137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1999" y="1148195"/>
            <a:ext cx="7850195" cy="3747864"/>
          </a:xfrm>
        </p:spPr>
        <p:txBody>
          <a:bodyPr>
            <a:normAutofit/>
          </a:bodyPr>
          <a:lstStyle/>
          <a:p>
            <a:r>
              <a:rPr lang="sv-SE" sz="1500" b="1" dirty="0"/>
              <a:t>Primära (kärn) aktiviteter </a:t>
            </a:r>
            <a:r>
              <a:rPr lang="sv-SE" sz="1500" dirty="0"/>
              <a:t>är funktioner som relaterar direkt till att producera och öka värde av organisationens varor och tjänster och inkluderar logistik för inflöde, tillverkning/produktion, logistik för utflöde, marknadsföring/försäljning och kundservice </a:t>
            </a:r>
          </a:p>
          <a:p>
            <a:endParaRPr lang="en-US" sz="1500" dirty="0"/>
          </a:p>
          <a:p>
            <a:pPr>
              <a:buNone/>
            </a:pPr>
            <a:endParaRPr lang="sv-SE" sz="1500" dirty="0"/>
          </a:p>
          <a:p>
            <a:endParaRPr lang="sv-SE" sz="1500" dirty="0"/>
          </a:p>
          <a:p>
            <a:pPr>
              <a:spcBef>
                <a:spcPts val="900"/>
              </a:spcBef>
              <a:buNone/>
            </a:pPr>
            <a:endParaRPr lang="sv-SE" sz="1500" dirty="0"/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None/>
            </a:pPr>
            <a:endParaRPr lang="sv-SE" sz="105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1999" y="2716593"/>
            <a:ext cx="5441532" cy="374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b="1" dirty="0"/>
              <a:t>Sekundära (stödjande) aktiviteter </a:t>
            </a:r>
            <a:r>
              <a:rPr lang="sv-SE" sz="1500" dirty="0"/>
              <a:t>är funktioner som assisterar och underlättar för de primära aktiviteternas utförande. Stödjande aktiviteter kan vara infrastruktur,  HR, produktutveckling, inköp/resursanskaffning</a:t>
            </a:r>
          </a:p>
          <a:p>
            <a:endParaRPr lang="en-US" sz="1500" dirty="0"/>
          </a:p>
          <a:p>
            <a:pPr>
              <a:buFont typeface="Verdana" pitchFamily="34" charset="0"/>
              <a:buNone/>
            </a:pPr>
            <a:endParaRPr lang="sv-SE" sz="1500" dirty="0"/>
          </a:p>
          <a:p>
            <a:endParaRPr lang="sv-SE" sz="1500" dirty="0"/>
          </a:p>
          <a:p>
            <a:pPr>
              <a:spcBef>
                <a:spcPts val="900"/>
              </a:spcBef>
              <a:buFont typeface="Verdana" pitchFamily="34" charset="0"/>
              <a:buNone/>
            </a:pPr>
            <a:endParaRPr lang="sv-SE" sz="1500" dirty="0"/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Font typeface="Arial" pitchFamily="34" charset="0"/>
              <a:buNone/>
            </a:pPr>
            <a:endParaRPr lang="sv-SE" sz="105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E09AA6-1237-4538-B31A-20E9A54AA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1"/>
    </mc:Choice>
    <mc:Fallback xmlns="">
      <p:transition spd="slow" advTm="7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26" y="372212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Porters </a:t>
            </a:r>
            <a:r>
              <a:rPr lang="sv-SE" sz="2700" dirty="0" err="1"/>
              <a:t>värdekedja</a:t>
            </a:r>
            <a:endParaRPr lang="sv-SE" sz="2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5900" y="1383618"/>
            <a:ext cx="4590510" cy="208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2087724" y="3435846"/>
            <a:ext cx="810090" cy="35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73253" y="3468747"/>
            <a:ext cx="1012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Motta och lagra input-resurser för produktion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492769" y="3435846"/>
            <a:ext cx="729081" cy="589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82585" y="3939628"/>
            <a:ext cx="1323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Lagra och distribuera färdig produkt till kund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667400" y="3452297"/>
            <a:ext cx="15198" cy="57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81268" y="3916901"/>
            <a:ext cx="125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Transformera input-resurser till färdig produkt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267373" y="3391333"/>
            <a:ext cx="254505" cy="678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65847" y="3937987"/>
            <a:ext cx="13231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Influera kund att köpa produkt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788515" y="3166152"/>
            <a:ext cx="881154" cy="57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65875" y="3631667"/>
            <a:ext cx="183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Kundservice. Assistera kund att använda produkt och därmed öka värde på produkt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744144" y="1164711"/>
            <a:ext cx="810090" cy="35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59556" y="768626"/>
            <a:ext cx="22351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Inkludera generell styrning, ekonomi och bokföring, legala frågor etc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104302" y="1567646"/>
            <a:ext cx="763842" cy="258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27396" y="1440304"/>
            <a:ext cx="2235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Rekrytera, träna, utbilda arbetskraft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229091" y="2059150"/>
            <a:ext cx="912215" cy="15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06202" y="1899662"/>
            <a:ext cx="19212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Teknologi, inklusive forskning och utveckling,</a:t>
            </a:r>
          </a:p>
          <a:p>
            <a:r>
              <a:rPr lang="sv-SE" sz="1350" dirty="0"/>
              <a:t>ny teknologi, rutiner 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196643" y="2294991"/>
            <a:ext cx="879767" cy="416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141306" y="2615243"/>
            <a:ext cx="1921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Hitta leverantörer, sätta upp avtal, förhandla priser. Köpa resurser, som input-resurser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996D14-3AF4-4C6A-8C29-6B7D9C6C2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0"/>
    </mc:Choice>
    <mc:Fallback xmlns="">
      <p:transition spd="slow" advTm="7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558" y="466528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Porters </a:t>
            </a:r>
            <a:r>
              <a:rPr lang="sv-SE" sz="2700" dirty="0" err="1"/>
              <a:t>värdekedja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54" y="2547886"/>
            <a:ext cx="4584027" cy="2319454"/>
          </a:xfrm>
        </p:spPr>
        <p:txBody>
          <a:bodyPr>
            <a:normAutofit fontScale="85000" lnSpcReduction="10000"/>
          </a:bodyPr>
          <a:lstStyle/>
          <a:p>
            <a:r>
              <a:rPr lang="sv-SE" sz="1500" dirty="0"/>
              <a:t>Varje aktivitet ska öka värdet för produkt men varje aktivitet har också en kostnad </a:t>
            </a:r>
          </a:p>
          <a:p>
            <a:r>
              <a:rPr lang="sv-SE" sz="1500" dirty="0"/>
              <a:t>Både primära och stödjande aktiviteter bidrar till marginalen – dock svårare att beräkna värdehöjningen för de stödjande aktiviteterna</a:t>
            </a:r>
          </a:p>
          <a:p>
            <a:pPr>
              <a:buNone/>
            </a:pPr>
            <a:endParaRPr lang="sv-SE" sz="1500" dirty="0"/>
          </a:p>
          <a:p>
            <a:endParaRPr lang="en-US" sz="1500" dirty="0"/>
          </a:p>
          <a:p>
            <a:pPr>
              <a:buNone/>
            </a:pPr>
            <a:endParaRPr lang="sv-SE" sz="1500" dirty="0"/>
          </a:p>
          <a:p>
            <a:endParaRPr lang="sv-SE" sz="1500" dirty="0"/>
          </a:p>
          <a:p>
            <a:pPr>
              <a:spcBef>
                <a:spcPts val="900"/>
              </a:spcBef>
              <a:buNone/>
            </a:pPr>
            <a:endParaRPr lang="sv-SE" sz="1500" dirty="0"/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None/>
            </a:pPr>
            <a:endParaRPr lang="sv-SE" sz="105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2877" y="2804900"/>
            <a:ext cx="3024336" cy="180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8554" y="1114404"/>
            <a:ext cx="7921927" cy="1433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b="1" dirty="0"/>
              <a:t>Värde</a:t>
            </a:r>
            <a:r>
              <a:rPr lang="sv-SE" sz="1500" dirty="0"/>
              <a:t> - är den summa pengar som en kund är villig att betala för varor och tjänster</a:t>
            </a:r>
          </a:p>
          <a:p>
            <a:r>
              <a:rPr lang="sv-SE" sz="1500" b="1" dirty="0"/>
              <a:t>Marginal</a:t>
            </a:r>
            <a:r>
              <a:rPr lang="sv-SE" sz="1500" dirty="0"/>
              <a:t> - är skillanden mellan värde som aktiviteten genererar och kostnaden för att utföra den</a:t>
            </a:r>
          </a:p>
          <a:p>
            <a:pPr>
              <a:buFont typeface="Verdana" pitchFamily="34" charset="0"/>
              <a:buNone/>
            </a:pPr>
            <a:endParaRPr lang="sv-SE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pPr>
              <a:buFont typeface="Verdana" pitchFamily="34" charset="0"/>
              <a:buNone/>
            </a:pPr>
            <a:endParaRPr lang="sv-SE" sz="1500" dirty="0"/>
          </a:p>
          <a:p>
            <a:endParaRPr lang="sv-SE" sz="1500" dirty="0"/>
          </a:p>
          <a:p>
            <a:pPr>
              <a:spcBef>
                <a:spcPts val="900"/>
              </a:spcBef>
              <a:buFont typeface="Verdana" pitchFamily="34" charset="0"/>
              <a:buNone/>
            </a:pPr>
            <a:endParaRPr lang="sv-SE" sz="1500" dirty="0"/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Font typeface="Arial" pitchFamily="34" charset="0"/>
              <a:buNone/>
            </a:pPr>
            <a:endParaRPr lang="sv-SE" sz="105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9C65B5-288C-42DA-A8A9-D2383B5A8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8"/>
    </mc:Choice>
    <mc:Fallback xmlns="">
      <p:transition spd="slow" advTm="8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C32F-4224-4FCB-81F9-417A1B39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F435-AEB9-4060-9B7D-08F8AFA75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Relationer mellan aktiviteter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6DC166-D812-42FC-81CA-DBB410797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4"/>
    </mc:Choice>
    <mc:Fallback xmlns="">
      <p:transition spd="slow" advTm="1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06486" y="170911"/>
            <a:ext cx="1922296" cy="132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64" y="348141"/>
            <a:ext cx="9099132" cy="596700"/>
          </a:xfrm>
        </p:spPr>
        <p:txBody>
          <a:bodyPr>
            <a:noAutofit/>
          </a:bodyPr>
          <a:lstStyle/>
          <a:p>
            <a:r>
              <a:rPr lang="sv-SE" sz="2700" dirty="0"/>
              <a:t>Porters värdekedja – för tjänsteföretag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1790" y="1491630"/>
            <a:ext cx="3564396" cy="21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085946" y="3705876"/>
            <a:ext cx="0" cy="32403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96036" y="3705876"/>
            <a:ext cx="0" cy="32403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274078" y="3705876"/>
            <a:ext cx="0" cy="32403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5400000">
            <a:off x="4507199" y="3425051"/>
            <a:ext cx="291621" cy="16741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TextBox 9"/>
          <p:cNvSpPr txBox="1"/>
          <p:nvPr/>
        </p:nvSpPr>
        <p:spPr>
          <a:xfrm>
            <a:off x="3221850" y="4481532"/>
            <a:ext cx="3024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Centrala aktiviteter för tjänsteföretag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D4423D-48CE-4004-8E3D-0C09D4B97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5"/>
    </mc:Choice>
    <mc:Fallback xmlns="">
      <p:transition spd="slow" advTm="5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19" y="272906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Relation mellan aktiviteter:</a:t>
            </a:r>
            <a:br>
              <a:rPr lang="sv-SE" sz="2700" dirty="0"/>
            </a:br>
            <a:r>
              <a:rPr lang="sv-SE" sz="2700" dirty="0"/>
              <a:t>Output-input-relation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0187" y="1242381"/>
            <a:ext cx="4648892" cy="1670676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/>
          <a:p>
            <a:pPr marL="342900" indent="-342900">
              <a:lnSpc>
                <a:spcPts val="2900"/>
              </a:lnSpc>
              <a:spcBef>
                <a:spcPts val="900"/>
              </a:spcBef>
              <a:buSzPct val="93000"/>
              <a:buFont typeface="Verdana" pitchFamily="34" charset="0"/>
              <a:buChar char="●"/>
            </a:pPr>
            <a:r>
              <a:rPr lang="sv-SE" sz="5600" dirty="0">
                <a:latin typeface="Verdana" pitchFamily="34" charset="0"/>
                <a:ea typeface="Verdana" pitchFamily="34" charset="0"/>
                <a:cs typeface="Verdana" pitchFamily="34" charset="0"/>
              </a:rPr>
              <a:t>I vissa processmodelleringsspråk är relationen mellan aktiviteter en output-input-relation, det vill säga en relation som visar att output från en aktivitet är input till en annan aktivitet </a:t>
            </a:r>
          </a:p>
          <a:p>
            <a:pPr marL="342900" indent="-342900">
              <a:lnSpc>
                <a:spcPts val="2900"/>
              </a:lnSpc>
              <a:spcBef>
                <a:spcPts val="900"/>
              </a:spcBef>
              <a:buSzPct val="93000"/>
              <a:buFont typeface="Verdana" pitchFamily="34" charset="0"/>
              <a:buChar char="●"/>
            </a:pPr>
            <a:r>
              <a:rPr lang="sv-SE" sz="5600" dirty="0">
                <a:latin typeface="Verdana" pitchFamily="34" charset="0"/>
                <a:ea typeface="Verdana" pitchFamily="34" charset="0"/>
                <a:cs typeface="Verdana" pitchFamily="34" charset="0"/>
              </a:rPr>
              <a:t>Denna relation visar hur data/objekt/resurser flödar</a:t>
            </a:r>
          </a:p>
          <a:p>
            <a:pPr marL="342900" indent="-342900">
              <a:lnSpc>
                <a:spcPts val="2900"/>
              </a:lnSpc>
              <a:spcBef>
                <a:spcPts val="900"/>
              </a:spcBef>
              <a:buSzPct val="93000"/>
              <a:buFont typeface="Verdana" pitchFamily="34" charset="0"/>
              <a:buChar char="●"/>
            </a:pPr>
            <a:r>
              <a:rPr lang="sv-SE" sz="5600" dirty="0">
                <a:latin typeface="Verdana" pitchFamily="34" charset="0"/>
                <a:ea typeface="Verdana" pitchFamily="34" charset="0"/>
                <a:cs typeface="Verdana" pitchFamily="34" charset="0"/>
              </a:rPr>
              <a:t>Denna relation visar dock inte i vilken ordning data/objekt/resurser </a:t>
            </a:r>
            <a:r>
              <a:rPr lang="sv-SE" sz="5600" dirty="0">
                <a:latin typeface="Verdana" pitchFamily="34" charset="0"/>
                <a:ea typeface="Verdana" pitchFamily="34" charset="0"/>
              </a:rPr>
              <a:t>flödar – därför kan man säga att relationen är en logisk relation</a:t>
            </a:r>
          </a:p>
          <a:p>
            <a:pPr>
              <a:spcBef>
                <a:spcPts val="900"/>
              </a:spcBef>
            </a:pPr>
            <a:endParaRPr lang="sv-SE" sz="3750" dirty="0"/>
          </a:p>
          <a:p>
            <a:pPr marL="257175" indent="-257175" defTabSz="68580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sv-SE" sz="1650" dirty="0"/>
          </a:p>
          <a:p>
            <a:pPr marL="557213" lvl="1" indent="-214313" defTabSz="685800">
              <a:spcBef>
                <a:spcPts val="900"/>
              </a:spcBef>
              <a:buFont typeface="Arial" pitchFamily="34" charset="0"/>
              <a:buChar char="–"/>
              <a:defRPr/>
            </a:pPr>
            <a:endParaRPr lang="sv-SE" sz="1200" dirty="0"/>
          </a:p>
          <a:p>
            <a:pPr marL="557213" lvl="1" indent="-214313" defTabSz="685800">
              <a:spcBef>
                <a:spcPts val="900"/>
              </a:spcBef>
              <a:buFont typeface="Arial" pitchFamily="34" charset="0"/>
              <a:buChar char="–"/>
              <a:defRPr/>
            </a:pPr>
            <a:endParaRPr lang="sv-SE" sz="1200" dirty="0"/>
          </a:p>
          <a:p>
            <a:pPr marL="257175" indent="-257175" defTabSz="68580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sv-SE" sz="1500" dirty="0"/>
          </a:p>
          <a:p>
            <a:pPr marL="557213" lvl="1" indent="-214313" defTabSz="685800">
              <a:spcBef>
                <a:spcPts val="900"/>
              </a:spcBef>
              <a:buFont typeface="Wingdings" pitchFamily="2" charset="2"/>
              <a:buChar char="§"/>
              <a:defRPr/>
            </a:pPr>
            <a:endParaRPr lang="sv-SE" sz="1050" dirty="0"/>
          </a:p>
          <a:p>
            <a:pPr marL="257175" indent="-257175" defTabSz="68580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sv-SE" sz="1350" dirty="0"/>
          </a:p>
          <a:p>
            <a:pPr marL="557213" lvl="1" indent="-214313" defTabSz="685800">
              <a:spcBef>
                <a:spcPts val="900"/>
              </a:spcBef>
              <a:defRPr/>
            </a:pPr>
            <a:endParaRPr lang="sv-SE" sz="1050" dirty="0"/>
          </a:p>
        </p:txBody>
      </p:sp>
      <p:sp>
        <p:nvSpPr>
          <p:cNvPr id="7" name="Right Brace 6"/>
          <p:cNvSpPr/>
          <p:nvPr/>
        </p:nvSpPr>
        <p:spPr>
          <a:xfrm rot="5400000">
            <a:off x="6916048" y="1864547"/>
            <a:ext cx="352253" cy="345687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350"/>
          </a:p>
        </p:txBody>
      </p:sp>
      <p:sp>
        <p:nvSpPr>
          <p:cNvPr id="8" name="TextBox 7"/>
          <p:cNvSpPr txBox="1"/>
          <p:nvPr/>
        </p:nvSpPr>
        <p:spPr>
          <a:xfrm>
            <a:off x="6100256" y="3866585"/>
            <a:ext cx="2607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IDEF0 – fokuserar på input/output-relationen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79163AFC-E88C-441A-B320-C5B66A7C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11" y="1481787"/>
            <a:ext cx="3085926" cy="204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A97E227-615B-4C84-80D6-44A9E4E9B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55"/>
    </mc:Choice>
    <mc:Fallback xmlns="">
      <p:transition spd="slow" advTm="11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530" y="312423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Relation mellan aktiviteter: Kontrollflödesrelationen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220" y="1333952"/>
            <a:ext cx="7005524" cy="507504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900"/>
              </a:spcBef>
            </a:pPr>
            <a:r>
              <a:rPr lang="sv-SE" sz="5600" dirty="0"/>
              <a:t>Kontrollflödesrelation är en relation som anger i vilken ordning som aktiviteterna i en process ska utföras</a:t>
            </a:r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  <a:buNone/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None/>
            </a:pPr>
            <a:endParaRPr lang="sv-SE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1882202" y="4317587"/>
            <a:ext cx="3782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BPMN – fokuserar på kontrollflödesrelationen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3346697" y="1793582"/>
            <a:ext cx="374295" cy="435144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35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167" y="2543745"/>
            <a:ext cx="3961292" cy="123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8571" y="2584308"/>
            <a:ext cx="1737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Notera att XOR split inte har en fråga utan bara tre olika villkor på flödena. En fråga år också OK, med tre olika svar.</a:t>
            </a:r>
          </a:p>
          <a:p>
            <a:endParaRPr lang="sv-SE" sz="1400" dirty="0"/>
          </a:p>
          <a:p>
            <a:r>
              <a:rPr lang="sv-SE" sz="1400" dirty="0"/>
              <a:t>OBS! Glöm inte villkor på XOR split – måsta vara med!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2BF9DF-B5E6-420B-9548-984E05639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65"/>
    </mc:Choice>
    <mc:Fallback xmlns="">
      <p:transition spd="slow" advTm="132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700" dirty="0"/>
              <a:t>Kontrollflödesrelation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1" y="1333952"/>
            <a:ext cx="8352000" cy="507504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900"/>
              </a:spcBef>
            </a:pPr>
            <a:r>
              <a:rPr lang="sv-SE" sz="7200" dirty="0"/>
              <a:t>Kontrollflödesrelation kan INTE hanteras i IDEFO – eller, mer precist, bara i begränsad omfattning – kolla hur exklusiva val (XOR split) och parallelism (AND split) skulle kunna modelleras i IDEF0</a:t>
            </a:r>
          </a:p>
          <a:p>
            <a:pPr>
              <a:spcBef>
                <a:spcPts val="900"/>
              </a:spcBef>
            </a:pPr>
            <a:endParaRPr lang="sv-SE" sz="1650" dirty="0"/>
          </a:p>
          <a:p>
            <a:pPr lvl="1">
              <a:spcBef>
                <a:spcPts val="900"/>
              </a:spcBef>
            </a:pPr>
            <a:endParaRPr lang="sv-SE" sz="1200" dirty="0"/>
          </a:p>
          <a:p>
            <a:pPr lvl="1">
              <a:spcBef>
                <a:spcPts val="900"/>
              </a:spcBef>
              <a:buNone/>
            </a:pPr>
            <a:endParaRPr lang="sv-SE" sz="1200" dirty="0"/>
          </a:p>
          <a:p>
            <a:pPr>
              <a:spcBef>
                <a:spcPts val="900"/>
              </a:spcBef>
            </a:pPr>
            <a:endParaRPr lang="sv-SE" sz="1500" dirty="0"/>
          </a:p>
          <a:p>
            <a:pPr lvl="1">
              <a:spcBef>
                <a:spcPts val="900"/>
              </a:spcBef>
              <a:buFont typeface="Wingdings" pitchFamily="2" charset="2"/>
              <a:buChar char="§"/>
            </a:pPr>
            <a:endParaRPr lang="sv-SE" sz="1050" dirty="0"/>
          </a:p>
          <a:p>
            <a:pPr>
              <a:spcBef>
                <a:spcPts val="900"/>
              </a:spcBef>
            </a:pPr>
            <a:endParaRPr lang="sv-SE" sz="1350" dirty="0"/>
          </a:p>
          <a:p>
            <a:pPr lvl="1">
              <a:spcBef>
                <a:spcPts val="900"/>
              </a:spcBef>
              <a:buNone/>
            </a:pPr>
            <a:endParaRPr lang="sv-SE" sz="1050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433" y="2815144"/>
            <a:ext cx="6285426" cy="198168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6C601-39DD-43CA-A855-BD885D53ECEB}"/>
              </a:ext>
            </a:extLst>
          </p:cNvPr>
          <p:cNvCxnSpPr>
            <a:cxnSpLocks/>
          </p:cNvCxnSpPr>
          <p:nvPr/>
        </p:nvCxnSpPr>
        <p:spPr>
          <a:xfrm>
            <a:off x="1192696" y="3101009"/>
            <a:ext cx="62020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55F078-01E2-49B5-A24B-1D444215E9C4}"/>
              </a:ext>
            </a:extLst>
          </p:cNvPr>
          <p:cNvCxnSpPr>
            <a:cxnSpLocks/>
          </p:cNvCxnSpPr>
          <p:nvPr/>
        </p:nvCxnSpPr>
        <p:spPr>
          <a:xfrm>
            <a:off x="4572000" y="3006918"/>
            <a:ext cx="62020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4654DB3-B197-4FDB-864E-E7BD09DA6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7"/>
    </mc:Choice>
    <mc:Fallback xmlns="">
      <p:transition spd="slow" advTm="12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C32F-4224-4FCB-81F9-417A1B39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F435-AEB9-4060-9B7D-08F8AFA7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99" y="1275534"/>
            <a:ext cx="8002143" cy="324043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Består-av-relationer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A32B83A-6FEA-441E-9BC8-C559F4C72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9"/>
    </mc:Choice>
    <mc:Fallback xmlns="">
      <p:transition spd="slow" advTm="2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 flipV="1">
            <a:off x="4350280" y="4322381"/>
            <a:ext cx="228600" cy="788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45619" y="4303987"/>
            <a:ext cx="228600" cy="788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55" y="324152"/>
            <a:ext cx="6850800" cy="596700"/>
          </a:xfrm>
        </p:spPr>
        <p:txBody>
          <a:bodyPr>
            <a:noAutofit/>
          </a:bodyPr>
          <a:lstStyle/>
          <a:p>
            <a:r>
              <a:rPr lang="sv-SE" sz="2700" dirty="0"/>
              <a:t>Består </a:t>
            </a:r>
            <a:r>
              <a:rPr lang="sv-SE" sz="2700" dirty="0" err="1"/>
              <a:t>av-relation</a:t>
            </a:r>
            <a:r>
              <a:rPr lang="sv-SE" sz="2700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29655" y="1044954"/>
            <a:ext cx="7603854" cy="1417691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/>
          <a:p>
            <a:pPr marL="342900" indent="-342900">
              <a:lnSpc>
                <a:spcPts val="2900"/>
              </a:lnSpc>
              <a:spcBef>
                <a:spcPts val="900"/>
              </a:spcBef>
              <a:buSzPct val="93000"/>
              <a:buFont typeface="Verdana" pitchFamily="34" charset="0"/>
              <a:buChar char="●"/>
            </a:pPr>
            <a:r>
              <a:rPr lang="sv-SE" sz="6400" dirty="0">
                <a:latin typeface="Verdana" pitchFamily="34" charset="0"/>
                <a:ea typeface="Verdana" pitchFamily="34" charset="0"/>
                <a:cs typeface="Verdana" pitchFamily="34" charset="0"/>
              </a:rPr>
              <a:t>Består </a:t>
            </a:r>
            <a:r>
              <a:rPr lang="sv-SE" sz="6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av-relationen</a:t>
            </a:r>
            <a:r>
              <a:rPr lang="sv-SE" sz="6400" dirty="0">
                <a:latin typeface="Verdana" pitchFamily="34" charset="0"/>
                <a:ea typeface="Verdana" pitchFamily="34" charset="0"/>
                <a:cs typeface="Verdana" pitchFamily="34" charset="0"/>
              </a:rPr>
              <a:t> (som åt andra hållet kallas ”del-av-relation”) är en relation som visar att en process kan bestå av en viss uppsättning subprocesser/aktiviteter/funktioner/”delar” </a:t>
            </a:r>
          </a:p>
          <a:p>
            <a:pPr marL="257175" indent="-257175" defTabSz="68580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sv-SE" sz="1650" dirty="0"/>
          </a:p>
          <a:p>
            <a:pPr marL="557213" lvl="1" indent="-214313" defTabSz="685800">
              <a:spcBef>
                <a:spcPts val="900"/>
              </a:spcBef>
              <a:buFont typeface="Arial" pitchFamily="34" charset="0"/>
              <a:buChar char="–"/>
              <a:defRPr/>
            </a:pPr>
            <a:endParaRPr lang="sv-SE" sz="1200" dirty="0"/>
          </a:p>
          <a:p>
            <a:pPr marL="557213" lvl="1" indent="-214313" defTabSz="685800">
              <a:spcBef>
                <a:spcPts val="900"/>
              </a:spcBef>
              <a:buFont typeface="Arial" pitchFamily="34" charset="0"/>
              <a:buChar char="–"/>
              <a:defRPr/>
            </a:pPr>
            <a:endParaRPr lang="sv-SE" sz="1200" dirty="0"/>
          </a:p>
          <a:p>
            <a:pPr marL="257175" indent="-257175" defTabSz="68580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sv-SE" sz="1500" dirty="0"/>
          </a:p>
          <a:p>
            <a:pPr marL="557213" lvl="1" indent="-214313" defTabSz="685800">
              <a:spcBef>
                <a:spcPts val="900"/>
              </a:spcBef>
              <a:buFont typeface="Wingdings" pitchFamily="2" charset="2"/>
              <a:buChar char="§"/>
              <a:defRPr/>
            </a:pPr>
            <a:endParaRPr lang="sv-SE" sz="1050" dirty="0"/>
          </a:p>
          <a:p>
            <a:pPr marL="257175" indent="-257175" defTabSz="68580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sv-SE" sz="1350" dirty="0"/>
          </a:p>
          <a:p>
            <a:pPr marL="557213" lvl="1" indent="-214313" defTabSz="685800">
              <a:spcBef>
                <a:spcPts val="900"/>
              </a:spcBef>
              <a:defRPr/>
            </a:pPr>
            <a:endParaRPr lang="sv-SE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772" y="3345029"/>
            <a:ext cx="6244683" cy="16507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570997" y="4264573"/>
            <a:ext cx="149772" cy="110359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Oval 5"/>
          <p:cNvSpPr/>
          <p:nvPr/>
        </p:nvSpPr>
        <p:spPr>
          <a:xfrm>
            <a:off x="1150525" y="4256691"/>
            <a:ext cx="149772" cy="110359"/>
          </a:xfrm>
          <a:prstGeom prst="ellipse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3991F5-67C5-4661-AAFA-9690282D1CD9}"/>
              </a:ext>
            </a:extLst>
          </p:cNvPr>
          <p:cNvSpPr/>
          <p:nvPr/>
        </p:nvSpPr>
        <p:spPr>
          <a:xfrm>
            <a:off x="2520563" y="4738977"/>
            <a:ext cx="1264258" cy="188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888F88-45B2-4351-9154-3D35D62DB54D}"/>
              </a:ext>
            </a:extLst>
          </p:cNvPr>
          <p:cNvSpPr/>
          <p:nvPr/>
        </p:nvSpPr>
        <p:spPr>
          <a:xfrm>
            <a:off x="4969612" y="4709098"/>
            <a:ext cx="1845981" cy="218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64428A-6687-40A9-A3DB-1F8D4ED8ED03}"/>
              </a:ext>
            </a:extLst>
          </p:cNvPr>
          <p:cNvSpPr/>
          <p:nvPr/>
        </p:nvSpPr>
        <p:spPr>
          <a:xfrm>
            <a:off x="1846074" y="4702065"/>
            <a:ext cx="1845981" cy="218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989B8-1A8B-47BC-836B-DC29FCC821E7}"/>
              </a:ext>
            </a:extLst>
          </p:cNvPr>
          <p:cNvSpPr txBox="1"/>
          <p:nvPr/>
        </p:nvSpPr>
        <p:spPr>
          <a:xfrm>
            <a:off x="2205321" y="4738977"/>
            <a:ext cx="204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BPMN – bestå </a:t>
            </a:r>
            <a:r>
              <a:rPr lang="sv-SE" sz="1400" dirty="0" err="1"/>
              <a:t>av-relation</a:t>
            </a:r>
            <a:endParaRPr lang="sv-SE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E66CD0-E179-4051-9DC2-584E1D7BB772}"/>
              </a:ext>
            </a:extLst>
          </p:cNvPr>
          <p:cNvSpPr txBox="1"/>
          <p:nvPr/>
        </p:nvSpPr>
        <p:spPr>
          <a:xfrm>
            <a:off x="5128303" y="4722040"/>
            <a:ext cx="1997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IDEF0 – bestå </a:t>
            </a:r>
            <a:r>
              <a:rPr lang="sv-SE" sz="1400" dirty="0" err="1"/>
              <a:t>av-relation</a:t>
            </a:r>
            <a:endParaRPr lang="sv-SE" sz="14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D21EB8F-0F1F-4D9A-8171-0DEFC4E87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03"/>
    </mc:Choice>
    <mc:Fallback xmlns="">
      <p:transition spd="slow" advTm="6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5524" y="333822"/>
            <a:ext cx="6850800" cy="596700"/>
          </a:xfrm>
        </p:spPr>
        <p:txBody>
          <a:bodyPr/>
          <a:lstStyle/>
          <a:p>
            <a:r>
              <a:rPr lang="sv-SE" dirty="0"/>
              <a:t>Består </a:t>
            </a:r>
            <a:r>
              <a:rPr lang="sv-SE" dirty="0" err="1"/>
              <a:t>av-relation</a:t>
            </a:r>
            <a:endParaRPr lang="sv-SE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" y="333822"/>
            <a:ext cx="7053661" cy="467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DC0F48-0271-40C8-9C25-2BC2E9844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8"/>
    </mc:Choice>
    <mc:Fallback xmlns="">
      <p:transition spd="slow" advTm="4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791" y="356141"/>
            <a:ext cx="6850800" cy="596700"/>
          </a:xfrm>
        </p:spPr>
        <p:txBody>
          <a:bodyPr/>
          <a:lstStyle/>
          <a:p>
            <a:r>
              <a:rPr lang="sv-SE" dirty="0"/>
              <a:t>Består </a:t>
            </a:r>
            <a:r>
              <a:rPr lang="sv-SE" dirty="0" err="1"/>
              <a:t>av-relation</a:t>
            </a:r>
            <a:endParaRPr lang="sv-SE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7" y="857251"/>
            <a:ext cx="8314884" cy="412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F25F9C-2C98-459E-A799-0DE8EB906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77"/>
    </mc:Choice>
    <mc:Fallback xmlns="">
      <p:transition spd="slow" advTm="4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0,999"/>
  <p:tag name="TIMELINE" val="5,3/24,5/28,0"/>
  <p:tag name="TIMING" val="|13.1|12.6|13.7|9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87,105"/>
  <p:tag name="TIMELINE" val="40,5/42,8/43,8/48,5/52,3/53,8/77,3/82,6/84,1"/>
  <p:tag name="TIMING" val="|6.7|7.6|2.3|2.9|5.1|9.1|2.7|6.5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0,999"/>
  <p:tag name="TIMELINE" val="5,3/24,5/28,0"/>
  <p:tag name="TIMING" val="|145.3|1|1|1.1|0.9|0.8|0.7"/>
</p:tagLst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2686</TotalTime>
  <Words>1127</Words>
  <Application>Microsoft Office PowerPoint</Application>
  <PresentationFormat>On-screen Show (16:9)</PresentationFormat>
  <Paragraphs>215</Paragraphs>
  <Slides>20</Slides>
  <Notes>13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Processmodellering 3 och Information Del 1: Mer om processmodellering</vt:lpstr>
      <vt:lpstr>PowerPoint Presentation</vt:lpstr>
      <vt:lpstr>Relation mellan aktiviteter: Output-input-relation </vt:lpstr>
      <vt:lpstr>Relation mellan aktiviteter: Kontrollflödesrelationen  </vt:lpstr>
      <vt:lpstr>Kontrollflödesrelation  </vt:lpstr>
      <vt:lpstr>PowerPoint Presentation</vt:lpstr>
      <vt:lpstr>Består av-relation </vt:lpstr>
      <vt:lpstr>Består av-relation</vt:lpstr>
      <vt:lpstr>Består av-relation</vt:lpstr>
      <vt:lpstr>PowerPoint Presentation</vt:lpstr>
      <vt:lpstr>MIT Process Handbook</vt:lpstr>
      <vt:lpstr>MIT Process Handbook</vt:lpstr>
      <vt:lpstr>MIT Process Handbook</vt:lpstr>
      <vt:lpstr>PowerPoint Presentation</vt:lpstr>
      <vt:lpstr>Porters värdekedja</vt:lpstr>
      <vt:lpstr>Porters värdekedja</vt:lpstr>
      <vt:lpstr>Porters värdekedja</vt:lpstr>
      <vt:lpstr>Porters värdekedja</vt:lpstr>
      <vt:lpstr>Porters värdekedja</vt:lpstr>
      <vt:lpstr>Porters värdekedja – för tjänsteföretag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197</cp:revision>
  <cp:lastPrinted>2017-10-02T07:06:57Z</cp:lastPrinted>
  <dcterms:created xsi:type="dcterms:W3CDTF">2015-05-25T21:35:52Z</dcterms:created>
  <dcterms:modified xsi:type="dcterms:W3CDTF">2021-10-03T13:57:18Z</dcterms:modified>
</cp:coreProperties>
</file>