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49"/>
  </p:notesMasterIdLst>
  <p:handoutMasterIdLst>
    <p:handoutMasterId r:id="rId50"/>
  </p:handoutMasterIdLst>
  <p:sldIdLst>
    <p:sldId id="264" r:id="rId6"/>
    <p:sldId id="472" r:id="rId7"/>
    <p:sldId id="664" r:id="rId8"/>
    <p:sldId id="661" r:id="rId9"/>
    <p:sldId id="704" r:id="rId10"/>
    <p:sldId id="706" r:id="rId11"/>
    <p:sldId id="707" r:id="rId12"/>
    <p:sldId id="708" r:id="rId13"/>
    <p:sldId id="709" r:id="rId14"/>
    <p:sldId id="710" r:id="rId15"/>
    <p:sldId id="711" r:id="rId16"/>
    <p:sldId id="712" r:id="rId17"/>
    <p:sldId id="713" r:id="rId18"/>
    <p:sldId id="714" r:id="rId19"/>
    <p:sldId id="715" r:id="rId20"/>
    <p:sldId id="716" r:id="rId21"/>
    <p:sldId id="717" r:id="rId22"/>
    <p:sldId id="718" r:id="rId23"/>
    <p:sldId id="719" r:id="rId24"/>
    <p:sldId id="720" r:id="rId25"/>
    <p:sldId id="721" r:id="rId26"/>
    <p:sldId id="722" r:id="rId27"/>
    <p:sldId id="723" r:id="rId28"/>
    <p:sldId id="679" r:id="rId29"/>
    <p:sldId id="680" r:id="rId30"/>
    <p:sldId id="681" r:id="rId31"/>
    <p:sldId id="682" r:id="rId32"/>
    <p:sldId id="683" r:id="rId33"/>
    <p:sldId id="684" r:id="rId34"/>
    <p:sldId id="685" r:id="rId35"/>
    <p:sldId id="686" r:id="rId36"/>
    <p:sldId id="687" r:id="rId37"/>
    <p:sldId id="688" r:id="rId38"/>
    <p:sldId id="689" r:id="rId39"/>
    <p:sldId id="690" r:id="rId40"/>
    <p:sldId id="701" r:id="rId41"/>
    <p:sldId id="692" r:id="rId42"/>
    <p:sldId id="702" r:id="rId43"/>
    <p:sldId id="693" r:id="rId44"/>
    <p:sldId id="703" r:id="rId45"/>
    <p:sldId id="694" r:id="rId46"/>
    <p:sldId id="695" r:id="rId47"/>
    <p:sldId id="724" r:id="rId48"/>
  </p:sldIdLst>
  <p:sldSz cx="9144000" cy="5143500" type="screen16x9"/>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0" autoAdjust="0"/>
    <p:restoredTop sz="94434" autoAdjust="0"/>
  </p:normalViewPr>
  <p:slideViewPr>
    <p:cSldViewPr snapToGrid="0">
      <p:cViewPr varScale="1">
        <p:scale>
          <a:sx n="91" d="100"/>
          <a:sy n="91" d="100"/>
        </p:scale>
        <p:origin x="552"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Date Placeholder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47C84FDD-BB37-6B48-A9C5-1C3155F992C4}" type="datetimeFigureOut">
              <a:rPr lang="en-US" smtClean="0"/>
              <a:t>12/14/2018</a:t>
            </a:fld>
            <a:endParaRPr lang="sv-SE"/>
          </a:p>
        </p:txBody>
      </p:sp>
      <p:sp>
        <p:nvSpPr>
          <p:cNvPr id="4" name="Footer Placeholder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Platshållare för datum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32100B7E-7A17-47E8-A5AB-33071C0C8AAA}" type="datetimeFigureOut">
              <a:rPr lang="sv-SE" smtClean="0"/>
              <a:pPr/>
              <a:t>2018-12-14</a:t>
            </a:fld>
            <a:endParaRPr lang="sv-SE"/>
          </a:p>
        </p:txBody>
      </p:sp>
      <p:sp>
        <p:nvSpPr>
          <p:cNvPr id="4" name="Platshållare för bildobjekt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8" tIns="47384" rIns="94768" bIns="47384" rtlCol="0" anchor="ctr"/>
          <a:lstStyle/>
          <a:p>
            <a:endParaRPr lang="sv-SE"/>
          </a:p>
        </p:txBody>
      </p:sp>
      <p:sp>
        <p:nvSpPr>
          <p:cNvPr id="5" name="Platshållare för anteckningar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7" name="Platshållare för bildnumm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1029823"/>
            <a:fld id="{AB43C4A0-CD08-4F62-9CD5-41FBB74B668D}" type="slidenum">
              <a:rPr lang="en-US" smtClean="0"/>
              <a:pPr defTabSz="1029823"/>
              <a:t>3</a:t>
            </a:fld>
            <a:endParaRPr lang="en-US" dirty="0" smtClean="0"/>
          </a:p>
        </p:txBody>
      </p:sp>
      <p:sp>
        <p:nvSpPr>
          <p:cNvPr id="142339" name="Rectangle 2"/>
          <p:cNvSpPr>
            <a:spLocks noGrp="1" noRot="1" noChangeAspect="1" noChangeArrowheads="1" noTextEdit="1"/>
          </p:cNvSpPr>
          <p:nvPr>
            <p:ph type="sldImg"/>
          </p:nvPr>
        </p:nvSpPr>
        <p:spPr>
          <a:xfrm>
            <a:off x="-142875" y="611188"/>
            <a:ext cx="7634288" cy="4294187"/>
          </a:xfrm>
          <a:ln/>
        </p:spPr>
      </p:sp>
      <p:sp>
        <p:nvSpPr>
          <p:cNvPr id="142340" name="Rectangle 3"/>
          <p:cNvSpPr>
            <a:spLocks noGrp="1" noChangeArrowheads="1"/>
          </p:cNvSpPr>
          <p:nvPr>
            <p:ph type="body" idx="1"/>
          </p:nvPr>
        </p:nvSpPr>
        <p:spPr>
          <a:xfrm>
            <a:off x="494287" y="4970134"/>
            <a:ext cx="6672878" cy="6126106"/>
          </a:xfrm>
          <a:noFill/>
          <a:ln/>
        </p:spPr>
        <p:txBody>
          <a:bodyPr>
            <a:normAutofit/>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1391289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sv-SE" smtClean="0">
              <a:latin typeface="Arial" pitchFamily="34" charset="0"/>
            </a:endParaRPr>
          </a:p>
        </p:txBody>
      </p:sp>
      <p:sp>
        <p:nvSpPr>
          <p:cNvPr id="146436" name="Slide Number Placeholder 3"/>
          <p:cNvSpPr>
            <a:spLocks noGrp="1"/>
          </p:cNvSpPr>
          <p:nvPr>
            <p:ph type="sldNum" sz="quarter" idx="5"/>
          </p:nvPr>
        </p:nvSpPr>
        <p:spPr>
          <a:noFill/>
        </p:spPr>
        <p:txBody>
          <a:bodyPr/>
          <a:lstStyle/>
          <a:p>
            <a:pPr defTabSz="996772"/>
            <a:fld id="{A83A4B24-2912-4D10-804F-0A59B9709989}" type="slidenum">
              <a:rPr lang="en-US" smtClean="0">
                <a:latin typeface="Arial" pitchFamily="34" charset="0"/>
              </a:rPr>
              <a:pPr defTabSz="996772"/>
              <a:t>12</a:t>
            </a:fld>
            <a:endParaRPr lang="en-US" dirty="0" smtClean="0">
              <a:latin typeface="Arial" pitchFamily="34" charset="0"/>
            </a:endParaRPr>
          </a:p>
        </p:txBody>
      </p:sp>
    </p:spTree>
    <p:extLst>
      <p:ext uri="{BB962C8B-B14F-4D97-AF65-F5344CB8AC3E}">
        <p14:creationId xmlns:p14="http://schemas.microsoft.com/office/powerpoint/2010/main" val="144964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772"/>
            <a:fld id="{CF105D39-D62F-4D25-9BBE-A580576104D3}" type="slidenum">
              <a:rPr lang="en-US" smtClean="0">
                <a:latin typeface="Arial" pitchFamily="34" charset="0"/>
              </a:rPr>
              <a:pPr defTabSz="996772"/>
              <a:t>13</a:t>
            </a:fld>
            <a:endParaRPr lang="en-US" dirty="0" smtClean="0">
              <a:latin typeface="Arial" pitchFamily="34" charset="0"/>
            </a:endParaRPr>
          </a:p>
        </p:txBody>
      </p:sp>
    </p:spTree>
    <p:extLst>
      <p:ext uri="{BB962C8B-B14F-4D97-AF65-F5344CB8AC3E}">
        <p14:creationId xmlns:p14="http://schemas.microsoft.com/office/powerpoint/2010/main" val="192763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772"/>
            <a:fld id="{CF105D39-D62F-4D25-9BBE-A580576104D3}" type="slidenum">
              <a:rPr lang="en-US" smtClean="0">
                <a:latin typeface="Arial" pitchFamily="34" charset="0"/>
              </a:rPr>
              <a:pPr defTabSz="996772"/>
              <a:t>14</a:t>
            </a:fld>
            <a:endParaRPr lang="en-US" dirty="0" smtClean="0">
              <a:latin typeface="Arial" pitchFamily="34" charset="0"/>
            </a:endParaRPr>
          </a:p>
        </p:txBody>
      </p:sp>
    </p:spTree>
    <p:extLst>
      <p:ext uri="{BB962C8B-B14F-4D97-AF65-F5344CB8AC3E}">
        <p14:creationId xmlns:p14="http://schemas.microsoft.com/office/powerpoint/2010/main" val="101792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sv-SE" smtClean="0">
              <a:latin typeface="Arial" pitchFamily="34" charset="0"/>
            </a:endParaRPr>
          </a:p>
        </p:txBody>
      </p:sp>
      <p:sp>
        <p:nvSpPr>
          <p:cNvPr id="148484" name="Slide Number Placeholder 3"/>
          <p:cNvSpPr>
            <a:spLocks noGrp="1"/>
          </p:cNvSpPr>
          <p:nvPr>
            <p:ph type="sldNum" sz="quarter" idx="5"/>
          </p:nvPr>
        </p:nvSpPr>
        <p:spPr>
          <a:noFill/>
        </p:spPr>
        <p:txBody>
          <a:bodyPr/>
          <a:lstStyle/>
          <a:p>
            <a:pPr defTabSz="996772"/>
            <a:fld id="{6A5A79DA-E600-4805-814E-128B20CF5AD5}" type="slidenum">
              <a:rPr lang="en-US" smtClean="0">
                <a:latin typeface="Arial" pitchFamily="34" charset="0"/>
              </a:rPr>
              <a:pPr defTabSz="996772"/>
              <a:t>15</a:t>
            </a:fld>
            <a:endParaRPr lang="en-US" dirty="0" smtClean="0">
              <a:latin typeface="Arial" pitchFamily="34" charset="0"/>
            </a:endParaRPr>
          </a:p>
        </p:txBody>
      </p:sp>
    </p:spTree>
    <p:extLst>
      <p:ext uri="{BB962C8B-B14F-4D97-AF65-F5344CB8AC3E}">
        <p14:creationId xmlns:p14="http://schemas.microsoft.com/office/powerpoint/2010/main" val="169653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smtClean="0">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16</a:t>
            </a:fld>
            <a:endParaRPr lang="en-US" dirty="0" smtClean="0">
              <a:latin typeface="Arial" pitchFamily="34" charset="0"/>
            </a:endParaRPr>
          </a:p>
        </p:txBody>
      </p:sp>
    </p:spTree>
    <p:extLst>
      <p:ext uri="{BB962C8B-B14F-4D97-AF65-F5344CB8AC3E}">
        <p14:creationId xmlns:p14="http://schemas.microsoft.com/office/powerpoint/2010/main" val="4228977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smtClean="0">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17</a:t>
            </a:fld>
            <a:endParaRPr lang="en-US" dirty="0" smtClean="0">
              <a:latin typeface="Arial" pitchFamily="34" charset="0"/>
            </a:endParaRPr>
          </a:p>
        </p:txBody>
      </p:sp>
    </p:spTree>
    <p:extLst>
      <p:ext uri="{BB962C8B-B14F-4D97-AF65-F5344CB8AC3E}">
        <p14:creationId xmlns:p14="http://schemas.microsoft.com/office/powerpoint/2010/main" val="25828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smtClean="0">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18</a:t>
            </a:fld>
            <a:endParaRPr lang="en-US" dirty="0" smtClean="0">
              <a:latin typeface="Arial" pitchFamily="34" charset="0"/>
            </a:endParaRPr>
          </a:p>
        </p:txBody>
      </p:sp>
    </p:spTree>
    <p:extLst>
      <p:ext uri="{BB962C8B-B14F-4D97-AF65-F5344CB8AC3E}">
        <p14:creationId xmlns:p14="http://schemas.microsoft.com/office/powerpoint/2010/main" val="154986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smtClean="0">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19</a:t>
            </a:fld>
            <a:endParaRPr lang="en-US" dirty="0" smtClean="0">
              <a:latin typeface="Arial" pitchFamily="34" charset="0"/>
            </a:endParaRPr>
          </a:p>
        </p:txBody>
      </p:sp>
    </p:spTree>
    <p:extLst>
      <p:ext uri="{BB962C8B-B14F-4D97-AF65-F5344CB8AC3E}">
        <p14:creationId xmlns:p14="http://schemas.microsoft.com/office/powerpoint/2010/main" val="1372920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smtClean="0">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20</a:t>
            </a:fld>
            <a:endParaRPr lang="en-US" dirty="0" smtClean="0">
              <a:latin typeface="Arial" pitchFamily="34" charset="0"/>
            </a:endParaRPr>
          </a:p>
        </p:txBody>
      </p:sp>
    </p:spTree>
    <p:extLst>
      <p:ext uri="{BB962C8B-B14F-4D97-AF65-F5344CB8AC3E}">
        <p14:creationId xmlns:p14="http://schemas.microsoft.com/office/powerpoint/2010/main" val="200070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sv-SE" smtClean="0">
              <a:latin typeface="Arial" pitchFamily="34" charset="0"/>
            </a:endParaRPr>
          </a:p>
        </p:txBody>
      </p:sp>
      <p:sp>
        <p:nvSpPr>
          <p:cNvPr id="149508" name="Slide Number Placeholder 3"/>
          <p:cNvSpPr>
            <a:spLocks noGrp="1"/>
          </p:cNvSpPr>
          <p:nvPr>
            <p:ph type="sldNum" sz="quarter" idx="5"/>
          </p:nvPr>
        </p:nvSpPr>
        <p:spPr>
          <a:noFill/>
        </p:spPr>
        <p:txBody>
          <a:bodyPr/>
          <a:lstStyle/>
          <a:p>
            <a:pPr defTabSz="996772"/>
            <a:fld id="{9C39C812-710B-469A-A95D-C9D9A14A7730}" type="slidenum">
              <a:rPr lang="en-US" smtClean="0">
                <a:latin typeface="Arial" pitchFamily="34" charset="0"/>
              </a:rPr>
              <a:pPr defTabSz="996772"/>
              <a:t>21</a:t>
            </a:fld>
            <a:endParaRPr lang="en-US" dirty="0" smtClean="0">
              <a:latin typeface="Arial" pitchFamily="34" charset="0"/>
            </a:endParaRPr>
          </a:p>
        </p:txBody>
      </p:sp>
    </p:spTree>
    <p:extLst>
      <p:ext uri="{BB962C8B-B14F-4D97-AF65-F5344CB8AC3E}">
        <p14:creationId xmlns:p14="http://schemas.microsoft.com/office/powerpoint/2010/main" val="351578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1029823"/>
            <a:fld id="{AB43C4A0-CD08-4F62-9CD5-41FBB74B668D}" type="slidenum">
              <a:rPr lang="en-US" smtClean="0"/>
              <a:pPr defTabSz="1029823"/>
              <a:t>4</a:t>
            </a:fld>
            <a:endParaRPr lang="en-US" dirty="0" smtClean="0"/>
          </a:p>
        </p:txBody>
      </p:sp>
      <p:sp>
        <p:nvSpPr>
          <p:cNvPr id="142339" name="Rectangle 2"/>
          <p:cNvSpPr>
            <a:spLocks noGrp="1" noRot="1" noChangeAspect="1" noChangeArrowheads="1" noTextEdit="1"/>
          </p:cNvSpPr>
          <p:nvPr>
            <p:ph type="sldImg"/>
          </p:nvPr>
        </p:nvSpPr>
        <p:spPr>
          <a:xfrm>
            <a:off x="-142875" y="611188"/>
            <a:ext cx="7634288" cy="4294187"/>
          </a:xfrm>
          <a:ln/>
        </p:spPr>
      </p:sp>
      <p:sp>
        <p:nvSpPr>
          <p:cNvPr id="142340" name="Rectangle 3"/>
          <p:cNvSpPr>
            <a:spLocks noGrp="1" noChangeArrowheads="1"/>
          </p:cNvSpPr>
          <p:nvPr>
            <p:ph type="body" idx="1"/>
          </p:nvPr>
        </p:nvSpPr>
        <p:spPr>
          <a:xfrm>
            <a:off x="494287" y="4970134"/>
            <a:ext cx="6672878" cy="6126106"/>
          </a:xfrm>
          <a:noFill/>
          <a:ln/>
        </p:spPr>
        <p:txBody>
          <a:bodyPr>
            <a:normAutofit/>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916074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22</a:t>
            </a:fld>
            <a:endParaRPr lang="sv-SE"/>
          </a:p>
        </p:txBody>
      </p:sp>
    </p:spTree>
    <p:extLst>
      <p:ext uri="{BB962C8B-B14F-4D97-AF65-F5344CB8AC3E}">
        <p14:creationId xmlns:p14="http://schemas.microsoft.com/office/powerpoint/2010/main" val="71351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7EE73-CEC2-4527-A4D2-C1EEC3BF2990}" type="slidenum">
              <a:rPr lang="sv-SE"/>
              <a:pPr/>
              <a:t>32</a:t>
            </a:fld>
            <a:endParaRPr lang="sv-SE"/>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GB"/>
              <a:t>Every collaboration among actors in a business environment are driven by, and affected by, a set of forces exerted by the collaborating parties. For example, a new service provider that enters a service environment might compete with existing providers, thereby giving consumers an increased ability to select provider. In this case the force of </a:t>
            </a:r>
            <a:r>
              <a:rPr lang="en-GB" i="1"/>
              <a:t>consumer bargaining power</a:t>
            </a:r>
            <a:r>
              <a:rPr lang="en-GB"/>
              <a:t> increases. The environment supervisor can also exert the environment for forces, by setting rules. On an high level the collaborating parties in a service environment are affected by the rules similar to that on an economic market. We therefore employ Michael E. Porters theory (Porter 1979) on competitive markets to analyze these forces. Four main forces are defined in Porters framework; Bargaining power of suppliers, bargaining power of consumers, threat of substitutes and the threat of new entrants (Figure 2).</a:t>
            </a:r>
            <a:r>
              <a:rPr lang="en-US"/>
              <a:t> </a:t>
            </a:r>
            <a:endParaRPr lang="en-GB"/>
          </a:p>
        </p:txBody>
      </p:sp>
    </p:spTree>
    <p:extLst>
      <p:ext uri="{BB962C8B-B14F-4D97-AF65-F5344CB8AC3E}">
        <p14:creationId xmlns:p14="http://schemas.microsoft.com/office/powerpoint/2010/main" val="2799060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sv-SE" smtClean="0">
              <a:latin typeface="Arial" pitchFamily="34" charset="0"/>
            </a:endParaRPr>
          </a:p>
        </p:txBody>
      </p:sp>
      <p:sp>
        <p:nvSpPr>
          <p:cNvPr id="153604" name="Slide Number Placeholder 3"/>
          <p:cNvSpPr>
            <a:spLocks noGrp="1"/>
          </p:cNvSpPr>
          <p:nvPr>
            <p:ph type="sldNum" sz="quarter" idx="5"/>
          </p:nvPr>
        </p:nvSpPr>
        <p:spPr>
          <a:noFill/>
        </p:spPr>
        <p:txBody>
          <a:bodyPr/>
          <a:lstStyle/>
          <a:p>
            <a:pPr defTabSz="1033138"/>
            <a:fld id="{39CC2DF7-3F58-4591-9FF2-CCCD7A24FB39}" type="slidenum">
              <a:rPr lang="en-US" smtClean="0">
                <a:latin typeface="Arial" pitchFamily="34" charset="0"/>
              </a:rPr>
              <a:pPr defTabSz="1033138"/>
              <a:t>42</a:t>
            </a:fld>
            <a:endParaRPr lang="en-US" dirty="0" smtClean="0">
              <a:latin typeface="Arial" pitchFamily="34" charset="0"/>
            </a:endParaRPr>
          </a:p>
        </p:txBody>
      </p:sp>
    </p:spTree>
    <p:extLst>
      <p:ext uri="{BB962C8B-B14F-4D97-AF65-F5344CB8AC3E}">
        <p14:creationId xmlns:p14="http://schemas.microsoft.com/office/powerpoint/2010/main" val="1376400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sv-SE" smtClean="0">
              <a:latin typeface="Arial" pitchFamily="34" charset="0"/>
            </a:endParaRPr>
          </a:p>
        </p:txBody>
      </p:sp>
      <p:sp>
        <p:nvSpPr>
          <p:cNvPr id="152580" name="Slide Number Placeholder 3"/>
          <p:cNvSpPr>
            <a:spLocks noGrp="1"/>
          </p:cNvSpPr>
          <p:nvPr>
            <p:ph type="sldNum" sz="quarter" idx="5"/>
          </p:nvPr>
        </p:nvSpPr>
        <p:spPr>
          <a:noFill/>
        </p:spPr>
        <p:txBody>
          <a:bodyPr/>
          <a:lstStyle/>
          <a:p>
            <a:pPr defTabSz="1033138"/>
            <a:fld id="{ECA8F11A-8F78-4216-A1B9-5E056A70F50C}" type="slidenum">
              <a:rPr lang="en-US" smtClean="0">
                <a:latin typeface="Arial" pitchFamily="34" charset="0"/>
              </a:rPr>
              <a:pPr defTabSz="1033138"/>
              <a:t>43</a:t>
            </a:fld>
            <a:endParaRPr lang="en-US" dirty="0" smtClean="0">
              <a:latin typeface="Arial" pitchFamily="34" charset="0"/>
            </a:endParaRPr>
          </a:p>
        </p:txBody>
      </p:sp>
    </p:spTree>
    <p:extLst>
      <p:ext uri="{BB962C8B-B14F-4D97-AF65-F5344CB8AC3E}">
        <p14:creationId xmlns:p14="http://schemas.microsoft.com/office/powerpoint/2010/main" val="73576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1029823"/>
            <a:fld id="{AB43C4A0-CD08-4F62-9CD5-41FBB74B668D}" type="slidenum">
              <a:rPr lang="en-US" smtClean="0"/>
              <a:pPr defTabSz="1029823"/>
              <a:t>5</a:t>
            </a:fld>
            <a:endParaRPr lang="en-US" dirty="0" smtClean="0"/>
          </a:p>
        </p:txBody>
      </p:sp>
      <p:sp>
        <p:nvSpPr>
          <p:cNvPr id="142339" name="Rectangle 2"/>
          <p:cNvSpPr>
            <a:spLocks noGrp="1" noRot="1" noChangeAspect="1" noChangeArrowheads="1" noTextEdit="1"/>
          </p:cNvSpPr>
          <p:nvPr>
            <p:ph type="sldImg"/>
          </p:nvPr>
        </p:nvSpPr>
        <p:spPr>
          <a:xfrm>
            <a:off x="-142875" y="611188"/>
            <a:ext cx="7634288" cy="4294187"/>
          </a:xfrm>
          <a:ln/>
        </p:spPr>
      </p:sp>
      <p:sp>
        <p:nvSpPr>
          <p:cNvPr id="142340" name="Rectangle 3"/>
          <p:cNvSpPr>
            <a:spLocks noGrp="1" noChangeArrowheads="1"/>
          </p:cNvSpPr>
          <p:nvPr>
            <p:ph type="body" idx="1"/>
          </p:nvPr>
        </p:nvSpPr>
        <p:spPr>
          <a:xfrm>
            <a:off x="494287" y="4970134"/>
            <a:ext cx="6672878" cy="6126106"/>
          </a:xfrm>
          <a:noFill/>
          <a:ln/>
        </p:spPr>
        <p:txBody>
          <a:bodyPr>
            <a:normAutofit/>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36657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sv-SE" smtClean="0">
              <a:latin typeface="Arial" pitchFamily="34" charset="0"/>
            </a:endParaRPr>
          </a:p>
        </p:txBody>
      </p:sp>
      <p:sp>
        <p:nvSpPr>
          <p:cNvPr id="140292" name="Slide Number Placeholder 3"/>
          <p:cNvSpPr>
            <a:spLocks noGrp="1"/>
          </p:cNvSpPr>
          <p:nvPr>
            <p:ph type="sldNum" sz="quarter" idx="5"/>
          </p:nvPr>
        </p:nvSpPr>
        <p:spPr>
          <a:noFill/>
        </p:spPr>
        <p:txBody>
          <a:bodyPr/>
          <a:lstStyle/>
          <a:p>
            <a:pPr defTabSz="996772"/>
            <a:fld id="{B0653E3D-DA47-40DD-818F-996343A43E8C}" type="slidenum">
              <a:rPr lang="en-US" smtClean="0">
                <a:latin typeface="Arial" pitchFamily="34" charset="0"/>
              </a:rPr>
              <a:pPr defTabSz="996772"/>
              <a:t>6</a:t>
            </a:fld>
            <a:endParaRPr lang="en-US" dirty="0" smtClean="0">
              <a:latin typeface="Arial" pitchFamily="34" charset="0"/>
            </a:endParaRPr>
          </a:p>
        </p:txBody>
      </p:sp>
    </p:spTree>
    <p:extLst>
      <p:ext uri="{BB962C8B-B14F-4D97-AF65-F5344CB8AC3E}">
        <p14:creationId xmlns:p14="http://schemas.microsoft.com/office/powerpoint/2010/main" val="194847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sv-SE" smtClean="0">
              <a:latin typeface="Arial" pitchFamily="34" charset="0"/>
            </a:endParaRPr>
          </a:p>
        </p:txBody>
      </p:sp>
      <p:sp>
        <p:nvSpPr>
          <p:cNvPr id="141316" name="Slide Number Placeholder 3"/>
          <p:cNvSpPr>
            <a:spLocks noGrp="1"/>
          </p:cNvSpPr>
          <p:nvPr>
            <p:ph type="sldNum" sz="quarter" idx="5"/>
          </p:nvPr>
        </p:nvSpPr>
        <p:spPr>
          <a:noFill/>
        </p:spPr>
        <p:txBody>
          <a:bodyPr/>
          <a:lstStyle/>
          <a:p>
            <a:pPr defTabSz="996772"/>
            <a:fld id="{8CF03ACD-1AF8-4BDC-ACB7-058ECA9714C9}" type="slidenum">
              <a:rPr lang="en-US" smtClean="0">
                <a:latin typeface="Arial" pitchFamily="34" charset="0"/>
              </a:rPr>
              <a:pPr defTabSz="996772"/>
              <a:t>7</a:t>
            </a:fld>
            <a:endParaRPr lang="en-US" dirty="0" smtClean="0">
              <a:latin typeface="Arial" pitchFamily="34" charset="0"/>
            </a:endParaRPr>
          </a:p>
        </p:txBody>
      </p:sp>
    </p:spTree>
    <p:extLst>
      <p:ext uri="{BB962C8B-B14F-4D97-AF65-F5344CB8AC3E}">
        <p14:creationId xmlns:p14="http://schemas.microsoft.com/office/powerpoint/2010/main" val="175714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51556" name="Slide Number Placeholder 3"/>
          <p:cNvSpPr>
            <a:spLocks noGrp="1"/>
          </p:cNvSpPr>
          <p:nvPr>
            <p:ph type="sldNum" sz="quarter" idx="5"/>
          </p:nvPr>
        </p:nvSpPr>
        <p:spPr>
          <a:noFill/>
        </p:spPr>
        <p:txBody>
          <a:bodyPr/>
          <a:lstStyle/>
          <a:p>
            <a:pPr defTabSz="996772"/>
            <a:fld id="{C6CCC789-AB85-493C-9299-54AC11A57142}" type="slidenum">
              <a:rPr lang="en-US" smtClean="0">
                <a:latin typeface="Arial" pitchFamily="34" charset="0"/>
              </a:rPr>
              <a:pPr defTabSz="996772"/>
              <a:t>8</a:t>
            </a:fld>
            <a:endParaRPr lang="en-US" dirty="0" smtClean="0">
              <a:latin typeface="Arial" pitchFamily="34" charset="0"/>
            </a:endParaRPr>
          </a:p>
        </p:txBody>
      </p:sp>
    </p:spTree>
    <p:extLst>
      <p:ext uri="{BB962C8B-B14F-4D97-AF65-F5344CB8AC3E}">
        <p14:creationId xmlns:p14="http://schemas.microsoft.com/office/powerpoint/2010/main" val="214587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sv-SE" smtClean="0">
              <a:latin typeface="Arial" pitchFamily="34" charset="0"/>
            </a:endParaRPr>
          </a:p>
        </p:txBody>
      </p:sp>
      <p:sp>
        <p:nvSpPr>
          <p:cNvPr id="152580" name="Slide Number Placeholder 3"/>
          <p:cNvSpPr>
            <a:spLocks noGrp="1"/>
          </p:cNvSpPr>
          <p:nvPr>
            <p:ph type="sldNum" sz="quarter" idx="5"/>
          </p:nvPr>
        </p:nvSpPr>
        <p:spPr>
          <a:noFill/>
        </p:spPr>
        <p:txBody>
          <a:bodyPr/>
          <a:lstStyle/>
          <a:p>
            <a:pPr defTabSz="996772"/>
            <a:fld id="{ECA8F11A-8F78-4216-A1B9-5E056A70F50C}" type="slidenum">
              <a:rPr lang="en-US" smtClean="0">
                <a:latin typeface="Arial" pitchFamily="34" charset="0"/>
              </a:rPr>
              <a:pPr defTabSz="996772"/>
              <a:t>9</a:t>
            </a:fld>
            <a:endParaRPr lang="en-US" dirty="0" smtClean="0">
              <a:latin typeface="Arial" pitchFamily="34" charset="0"/>
            </a:endParaRPr>
          </a:p>
        </p:txBody>
      </p:sp>
    </p:spTree>
    <p:extLst>
      <p:ext uri="{BB962C8B-B14F-4D97-AF65-F5344CB8AC3E}">
        <p14:creationId xmlns:p14="http://schemas.microsoft.com/office/powerpoint/2010/main" val="409179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sv-SE" smtClean="0">
              <a:latin typeface="Arial" pitchFamily="34" charset="0"/>
            </a:endParaRPr>
          </a:p>
        </p:txBody>
      </p:sp>
      <p:sp>
        <p:nvSpPr>
          <p:cNvPr id="145412" name="Slide Number Placeholder 3"/>
          <p:cNvSpPr>
            <a:spLocks noGrp="1"/>
          </p:cNvSpPr>
          <p:nvPr>
            <p:ph type="sldNum" sz="quarter" idx="5"/>
          </p:nvPr>
        </p:nvSpPr>
        <p:spPr>
          <a:noFill/>
        </p:spPr>
        <p:txBody>
          <a:bodyPr/>
          <a:lstStyle/>
          <a:p>
            <a:pPr defTabSz="996772"/>
            <a:fld id="{F1728370-6A15-4365-AF30-64D1FDCD4EF2}" type="slidenum">
              <a:rPr lang="en-US" smtClean="0">
                <a:latin typeface="Arial" pitchFamily="34" charset="0"/>
              </a:rPr>
              <a:pPr defTabSz="996772"/>
              <a:t>10</a:t>
            </a:fld>
            <a:endParaRPr lang="en-US" dirty="0" smtClean="0">
              <a:latin typeface="Arial" pitchFamily="34" charset="0"/>
            </a:endParaRPr>
          </a:p>
        </p:txBody>
      </p:sp>
    </p:spTree>
    <p:extLst>
      <p:ext uri="{BB962C8B-B14F-4D97-AF65-F5344CB8AC3E}">
        <p14:creationId xmlns:p14="http://schemas.microsoft.com/office/powerpoint/2010/main" val="308343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sv-SE" smtClean="0">
              <a:latin typeface="Arial" pitchFamily="34" charset="0"/>
            </a:endParaRPr>
          </a:p>
        </p:txBody>
      </p:sp>
      <p:sp>
        <p:nvSpPr>
          <p:cNvPr id="145412" name="Slide Number Placeholder 3"/>
          <p:cNvSpPr>
            <a:spLocks noGrp="1"/>
          </p:cNvSpPr>
          <p:nvPr>
            <p:ph type="sldNum" sz="quarter" idx="5"/>
          </p:nvPr>
        </p:nvSpPr>
        <p:spPr>
          <a:noFill/>
        </p:spPr>
        <p:txBody>
          <a:bodyPr/>
          <a:lstStyle/>
          <a:p>
            <a:pPr defTabSz="996772"/>
            <a:fld id="{F1728370-6A15-4365-AF30-64D1FDCD4EF2}" type="slidenum">
              <a:rPr lang="en-US" smtClean="0">
                <a:latin typeface="Arial" pitchFamily="34" charset="0"/>
              </a:rPr>
              <a:pPr defTabSz="996772"/>
              <a:t>11</a:t>
            </a:fld>
            <a:endParaRPr lang="en-US" dirty="0" smtClean="0">
              <a:latin typeface="Arial" pitchFamily="34" charset="0"/>
            </a:endParaRPr>
          </a:p>
        </p:txBody>
      </p:sp>
    </p:spTree>
    <p:extLst>
      <p:ext uri="{BB962C8B-B14F-4D97-AF65-F5344CB8AC3E}">
        <p14:creationId xmlns:p14="http://schemas.microsoft.com/office/powerpoint/2010/main" val="2577112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9"/>
          <p:cNvSpPr>
            <a:spLocks noGrp="1" noChangeArrowheads="1"/>
          </p:cNvSpPr>
          <p:nvPr>
            <p:ph type="sldNum" sz="quarter" idx="10"/>
          </p:nvPr>
        </p:nvSpPr>
        <p:spPr>
          <a:xfrm>
            <a:off x="6553200" y="4767263"/>
            <a:ext cx="2133600" cy="273844"/>
          </a:xfrm>
          <a:prstGeom prst="rect">
            <a:avLst/>
          </a:prstGeom>
          <a:ln/>
        </p:spPr>
        <p:txBody>
          <a:bodyPr/>
          <a:lstStyle>
            <a:lvl1pPr>
              <a:defRPr/>
            </a:lvl1pPr>
          </a:lstStyle>
          <a:p>
            <a:pPr>
              <a:defRPr/>
            </a:pPr>
            <a:fld id="{20F57788-304B-48DC-9179-F98CEEFA570D}" type="slidenum">
              <a:rPr lang="sv-SE"/>
              <a:pPr>
                <a:defRPr/>
              </a:pPr>
              <a:t>‹#›</a:t>
            </a:fld>
            <a:endParaRPr lang="sv-SE"/>
          </a:p>
        </p:txBody>
      </p:sp>
    </p:spTree>
    <p:extLst>
      <p:ext uri="{BB962C8B-B14F-4D97-AF65-F5344CB8AC3E}">
        <p14:creationId xmlns:p14="http://schemas.microsoft.com/office/powerpoint/2010/main" val="2038046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2018-12-14</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12/14/2018</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2018-12-14</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12/14/2018</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638" y="1425832"/>
            <a:ext cx="7714761" cy="1069200"/>
          </a:xfrm>
        </p:spPr>
        <p:txBody>
          <a:bodyPr/>
          <a:lstStyle/>
          <a:p>
            <a:r>
              <a:rPr lang="sv-SE" sz="3600" dirty="0" smtClean="0"/>
              <a:t>Verksamhetsmodellering – Målmodellering och Strategi</a:t>
            </a:r>
            <a:endParaRPr lang="sv-SE" sz="3600" dirty="0"/>
          </a:p>
        </p:txBody>
      </p:sp>
      <p:sp>
        <p:nvSpPr>
          <p:cNvPr id="3" name="Subtitle 2"/>
          <p:cNvSpPr>
            <a:spLocks noGrp="1"/>
          </p:cNvSpPr>
          <p:nvPr>
            <p:ph type="subTitle" idx="1"/>
          </p:nvPr>
        </p:nvSpPr>
        <p:spPr>
          <a:xfrm>
            <a:off x="1008000" y="2966318"/>
            <a:ext cx="6631200" cy="1045502"/>
          </a:xfrm>
        </p:spPr>
        <p:txBody>
          <a:bodyPr/>
          <a:lstStyle/>
          <a:p>
            <a:r>
              <a:rPr lang="sv-SE" dirty="0" smtClean="0"/>
              <a:t>Erik Perjons</a:t>
            </a:r>
          </a:p>
          <a:p>
            <a:r>
              <a:rPr lang="sv-SE" dirty="0" smtClean="0"/>
              <a:t>DSV, Stockholms Universitet</a:t>
            </a:r>
            <a:endParaRPr lang="sv-SE" dirty="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20954" y="644598"/>
            <a:ext cx="6850800" cy="596700"/>
          </a:xfrm>
        </p:spPr>
        <p:txBody>
          <a:bodyPr>
            <a:normAutofit/>
          </a:bodyPr>
          <a:lstStyle/>
          <a:p>
            <a:pPr algn="l"/>
            <a:r>
              <a:rPr lang="sv-SE" sz="2700" dirty="0"/>
              <a:t>Mission</a:t>
            </a:r>
          </a:p>
        </p:txBody>
      </p:sp>
      <p:sp>
        <p:nvSpPr>
          <p:cNvPr id="39939" name="Content Placeholder 2"/>
          <p:cNvSpPr>
            <a:spLocks noGrp="1"/>
          </p:cNvSpPr>
          <p:nvPr>
            <p:ph idx="1"/>
          </p:nvPr>
        </p:nvSpPr>
        <p:spPr>
          <a:xfrm>
            <a:off x="468351" y="1275533"/>
            <a:ext cx="8675649" cy="3765573"/>
          </a:xfrm>
        </p:spPr>
        <p:txBody>
          <a:bodyPr>
            <a:normAutofit/>
          </a:bodyPr>
          <a:lstStyle/>
          <a:p>
            <a:r>
              <a:rPr lang="sv-SE" sz="1600" dirty="0"/>
              <a:t>En mission klargör </a:t>
            </a:r>
            <a:r>
              <a:rPr lang="sv-SE" sz="1600" b="1" dirty="0"/>
              <a:t>varför organisationen finns till</a:t>
            </a:r>
            <a:r>
              <a:rPr lang="sv-SE" sz="1600" dirty="0"/>
              <a:t>, vad den ytterst syftar till, inklusive vilken roll den har i samhället </a:t>
            </a:r>
          </a:p>
          <a:p>
            <a:r>
              <a:rPr lang="sv-SE" sz="1600" dirty="0"/>
              <a:t>En mission har inget målsnöre utan gäller ”tills vidare” som en ledstjärna, det vill säga mission är en </a:t>
            </a:r>
            <a:r>
              <a:rPr lang="sv-SE" sz="1600" b="1" dirty="0"/>
              <a:t>ständigt pågående aktivitet </a:t>
            </a:r>
            <a:r>
              <a:rPr lang="sv-SE" sz="1600" dirty="0"/>
              <a:t>som engagerar medarbetare och </a:t>
            </a:r>
            <a:r>
              <a:rPr lang="sv-SE" sz="1600" dirty="0" smtClean="0"/>
              <a:t>kunder</a:t>
            </a:r>
            <a:endParaRPr lang="sv-SE" sz="1600" dirty="0"/>
          </a:p>
        </p:txBody>
      </p:sp>
      <p:sp>
        <p:nvSpPr>
          <p:cNvPr id="39941" name="TextBox 4"/>
          <p:cNvSpPr txBox="1">
            <a:spLocks noChangeArrowheads="1"/>
          </p:cNvSpPr>
          <p:nvPr/>
        </p:nvSpPr>
        <p:spPr bwMode="auto">
          <a:xfrm>
            <a:off x="5598114" y="4590983"/>
            <a:ext cx="2143125" cy="300082"/>
          </a:xfrm>
          <a:prstGeom prst="rect">
            <a:avLst/>
          </a:prstGeom>
          <a:noFill/>
          <a:ln w="9525">
            <a:noFill/>
            <a:miter lim="800000"/>
            <a:headEnd/>
            <a:tailEnd/>
          </a:ln>
        </p:spPr>
        <p:txBody>
          <a:bodyPr>
            <a:spAutoFit/>
          </a:bodyPr>
          <a:lstStyle/>
          <a:p>
            <a:r>
              <a:rPr lang="sv-SE" sz="1350" dirty="0"/>
              <a:t>[</a:t>
            </a:r>
            <a:r>
              <a:rPr lang="sv-SE" sz="1350" dirty="0" err="1"/>
              <a:t>Bruzelius&amp;Skärvad</a:t>
            </a:r>
            <a:r>
              <a:rPr lang="sv-SE" sz="1350" dirty="0"/>
              <a:t>, 2007]</a:t>
            </a:r>
          </a:p>
        </p:txBody>
      </p:sp>
      <p:sp>
        <p:nvSpPr>
          <p:cNvPr id="39942" name="TextBox 5"/>
          <p:cNvSpPr txBox="1">
            <a:spLocks noChangeArrowheads="1"/>
          </p:cNvSpPr>
          <p:nvPr/>
        </p:nvSpPr>
        <p:spPr bwMode="auto">
          <a:xfrm>
            <a:off x="7596336" y="4590982"/>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6669676" y="364991"/>
            <a:ext cx="1029321" cy="760500"/>
          </a:xfrm>
          <a:prstGeom prst="rect">
            <a:avLst/>
          </a:prstGeom>
        </p:spPr>
      </p:pic>
    </p:spTree>
    <p:extLst>
      <p:ext uri="{BB962C8B-B14F-4D97-AF65-F5344CB8AC3E}">
        <p14:creationId xmlns:p14="http://schemas.microsoft.com/office/powerpoint/2010/main" val="1295688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20954" y="644598"/>
            <a:ext cx="6850800" cy="596700"/>
          </a:xfrm>
        </p:spPr>
        <p:txBody>
          <a:bodyPr>
            <a:normAutofit/>
          </a:bodyPr>
          <a:lstStyle/>
          <a:p>
            <a:pPr algn="l"/>
            <a:r>
              <a:rPr lang="sv-SE" sz="2700" dirty="0"/>
              <a:t>Mission</a:t>
            </a:r>
          </a:p>
        </p:txBody>
      </p:sp>
      <p:sp>
        <p:nvSpPr>
          <p:cNvPr id="39939" name="Content Placeholder 2"/>
          <p:cNvSpPr>
            <a:spLocks noGrp="1"/>
          </p:cNvSpPr>
          <p:nvPr>
            <p:ph idx="1"/>
          </p:nvPr>
        </p:nvSpPr>
        <p:spPr>
          <a:xfrm>
            <a:off x="520954" y="1275534"/>
            <a:ext cx="8675649" cy="3765573"/>
          </a:xfrm>
        </p:spPr>
        <p:txBody>
          <a:bodyPr>
            <a:normAutofit/>
          </a:bodyPr>
          <a:lstStyle/>
          <a:p>
            <a:r>
              <a:rPr lang="sv-SE" sz="1600" dirty="0" smtClean="0"/>
              <a:t>Enligt BMM </a:t>
            </a:r>
            <a:r>
              <a:rPr lang="sv-SE" sz="1600" dirty="0"/>
              <a:t>ska en mission ha:</a:t>
            </a:r>
          </a:p>
          <a:p>
            <a:pPr lvl="1"/>
            <a:r>
              <a:rPr lang="sv-SE" sz="1400" dirty="0"/>
              <a:t>En handlingsdel (till exempel ”erbjuda”)</a:t>
            </a:r>
          </a:p>
          <a:p>
            <a:pPr lvl="1"/>
            <a:r>
              <a:rPr lang="sv-SE" sz="1400" dirty="0"/>
              <a:t>En produkt, som vara eller tjänst (till exempel” ”pizza”)</a:t>
            </a:r>
          </a:p>
          <a:p>
            <a:pPr lvl="1"/>
            <a:r>
              <a:rPr lang="sv-SE" sz="1400" dirty="0"/>
              <a:t>En marknads- eller kunddel (till exempel ”för kunder över hela staden”)</a:t>
            </a:r>
          </a:p>
          <a:p>
            <a:r>
              <a:rPr lang="sv-SE" sz="1600" dirty="0"/>
              <a:t>Exempel på missioner:</a:t>
            </a:r>
          </a:p>
          <a:p>
            <a:pPr lvl="1"/>
            <a:r>
              <a:rPr lang="sv-SE" sz="1600" dirty="0"/>
              <a:t>”Skapa en bättre vardag för de många människorna” IKEA</a:t>
            </a:r>
          </a:p>
          <a:p>
            <a:pPr lvl="1"/>
            <a:r>
              <a:rPr lang="sv-SE" sz="1600" dirty="0"/>
              <a:t>”Vi bidrar till kommunikation och välstånd genom att använda förnyelsebara fibrer till papper, förpackningsmaterial och förädlade träprodukter” Stora </a:t>
            </a:r>
            <a:r>
              <a:rPr lang="sv-SE" sz="1600" dirty="0" smtClean="0"/>
              <a:t>Enso</a:t>
            </a:r>
          </a:p>
          <a:p>
            <a:r>
              <a:rPr lang="sv-SE" sz="1600" dirty="0" smtClean="0"/>
              <a:t>Fundera </a:t>
            </a:r>
            <a:r>
              <a:rPr lang="sv-SE" sz="1600" dirty="0"/>
              <a:t>gärna på vilka delar i ovanstående exempel på missioner som saknas om man följer BMM:s krav på vad en mission ska innehålla</a:t>
            </a:r>
          </a:p>
        </p:txBody>
      </p:sp>
      <p:sp>
        <p:nvSpPr>
          <p:cNvPr id="39941" name="TextBox 4"/>
          <p:cNvSpPr txBox="1">
            <a:spLocks noChangeArrowheads="1"/>
          </p:cNvSpPr>
          <p:nvPr/>
        </p:nvSpPr>
        <p:spPr bwMode="auto">
          <a:xfrm>
            <a:off x="5922426" y="4741026"/>
            <a:ext cx="2143125" cy="300082"/>
          </a:xfrm>
          <a:prstGeom prst="rect">
            <a:avLst/>
          </a:prstGeom>
          <a:noFill/>
          <a:ln w="9525">
            <a:noFill/>
            <a:miter lim="800000"/>
            <a:headEnd/>
            <a:tailEnd/>
          </a:ln>
        </p:spPr>
        <p:txBody>
          <a:bodyPr>
            <a:spAutoFit/>
          </a:bodyPr>
          <a:lstStyle/>
          <a:p>
            <a:r>
              <a:rPr lang="sv-SE" sz="1350" dirty="0"/>
              <a:t>[</a:t>
            </a:r>
            <a:r>
              <a:rPr lang="sv-SE" sz="1350" dirty="0" err="1"/>
              <a:t>Bruzelius&amp;Skärvad</a:t>
            </a:r>
            <a:r>
              <a:rPr lang="sv-SE" sz="1350" dirty="0"/>
              <a:t>, 2007]</a:t>
            </a:r>
          </a:p>
        </p:txBody>
      </p:sp>
      <p:sp>
        <p:nvSpPr>
          <p:cNvPr id="39942" name="TextBox 5"/>
          <p:cNvSpPr txBox="1">
            <a:spLocks noChangeArrowheads="1"/>
          </p:cNvSpPr>
          <p:nvPr/>
        </p:nvSpPr>
        <p:spPr bwMode="auto">
          <a:xfrm>
            <a:off x="7920648" y="4741025"/>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6342433" y="373332"/>
            <a:ext cx="1029321" cy="760500"/>
          </a:xfrm>
          <a:prstGeom prst="rect">
            <a:avLst/>
          </a:prstGeom>
        </p:spPr>
      </p:pic>
    </p:spTree>
    <p:extLst>
      <p:ext uri="{BB962C8B-B14F-4D97-AF65-F5344CB8AC3E}">
        <p14:creationId xmlns:p14="http://schemas.microsoft.com/office/powerpoint/2010/main" val="1627748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algn="l"/>
            <a:r>
              <a:rPr lang="sv-SE" sz="2700" dirty="0"/>
              <a:t>Vision</a:t>
            </a:r>
          </a:p>
        </p:txBody>
      </p:sp>
      <p:sp>
        <p:nvSpPr>
          <p:cNvPr id="3" name="Content Placeholder 2"/>
          <p:cNvSpPr>
            <a:spLocks noGrp="1"/>
          </p:cNvSpPr>
          <p:nvPr>
            <p:ph idx="1"/>
          </p:nvPr>
        </p:nvSpPr>
        <p:spPr>
          <a:xfrm>
            <a:off x="791999" y="1275534"/>
            <a:ext cx="8097358" cy="3491728"/>
          </a:xfrm>
        </p:spPr>
        <p:txBody>
          <a:bodyPr>
            <a:normAutofit lnSpcReduction="10000"/>
          </a:bodyPr>
          <a:lstStyle/>
          <a:p>
            <a:pPr>
              <a:defRPr/>
            </a:pPr>
            <a:r>
              <a:rPr lang="sv-SE" sz="1600" dirty="0"/>
              <a:t>En vision beskriver en framtida tillstånd som en organisation vill uppnå utan att ta hänsyn till hur det kan uppnås</a:t>
            </a:r>
          </a:p>
          <a:p>
            <a:pPr>
              <a:defRPr/>
            </a:pPr>
            <a:r>
              <a:rPr lang="sv-SE" sz="1600" dirty="0"/>
              <a:t>En vision bör vara gripbar, engagerande, utmanande och – med ansträngning – uppnåbar </a:t>
            </a:r>
            <a:endParaRPr lang="sv-SE" sz="1600" dirty="0" smtClean="0"/>
          </a:p>
          <a:p>
            <a:pPr>
              <a:defRPr/>
            </a:pPr>
            <a:r>
              <a:rPr lang="sv-SE" sz="1700" dirty="0"/>
              <a:t>Exempel på visioner:</a:t>
            </a:r>
          </a:p>
          <a:p>
            <a:pPr lvl="1">
              <a:defRPr/>
            </a:pPr>
            <a:r>
              <a:rPr lang="sv-SE" sz="1500" dirty="0"/>
              <a:t>”Vår vision är att vara världsledande inom låsområdet. Inte bara storleksmässigt, utan även genom att erbjuda våra kunder de bästa och mest nyskapande produkterna och lösningarna” </a:t>
            </a:r>
            <a:r>
              <a:rPr lang="sv-SE" sz="1500" i="1" dirty="0"/>
              <a:t>Assa</a:t>
            </a:r>
            <a:r>
              <a:rPr lang="sv-SE" sz="1500" dirty="0"/>
              <a:t> </a:t>
            </a:r>
            <a:r>
              <a:rPr lang="sv-SE" sz="1500" i="1" dirty="0"/>
              <a:t>Abloy</a:t>
            </a:r>
          </a:p>
          <a:p>
            <a:pPr lvl="1">
              <a:defRPr/>
            </a:pPr>
            <a:r>
              <a:rPr lang="sv-SE" sz="1500" dirty="0"/>
              <a:t>”Att vara den mest attraktiva globala samarbetspartnen för patienter och vårdgivare genom att leverera blod- och cellbaseradelösningar och tjänster av världsklass” </a:t>
            </a:r>
            <a:r>
              <a:rPr lang="sv-SE" sz="1500" i="1" dirty="0"/>
              <a:t>Gambro</a:t>
            </a:r>
          </a:p>
          <a:p>
            <a:pPr>
              <a:defRPr/>
            </a:pPr>
            <a:endParaRPr lang="sv-SE" sz="1600" dirty="0"/>
          </a:p>
        </p:txBody>
      </p:sp>
      <p:sp>
        <p:nvSpPr>
          <p:cNvPr id="40965" name="TextBox 4"/>
          <p:cNvSpPr txBox="1">
            <a:spLocks noChangeArrowheads="1"/>
          </p:cNvSpPr>
          <p:nvPr/>
        </p:nvSpPr>
        <p:spPr bwMode="auto">
          <a:xfrm>
            <a:off x="4950042" y="4768454"/>
            <a:ext cx="2143125" cy="300082"/>
          </a:xfrm>
          <a:prstGeom prst="rect">
            <a:avLst/>
          </a:prstGeom>
          <a:noFill/>
          <a:ln w="9525">
            <a:noFill/>
            <a:miter lim="800000"/>
            <a:headEnd/>
            <a:tailEnd/>
          </a:ln>
        </p:spPr>
        <p:txBody>
          <a:bodyPr>
            <a:spAutoFit/>
          </a:bodyPr>
          <a:lstStyle/>
          <a:p>
            <a:r>
              <a:rPr lang="sv-SE" sz="1350" dirty="0"/>
              <a:t>[</a:t>
            </a:r>
            <a:r>
              <a:rPr lang="sv-SE" sz="1350" dirty="0" err="1"/>
              <a:t>Bruzelius&amp;Skärvad</a:t>
            </a:r>
            <a:r>
              <a:rPr lang="sv-SE" sz="1350" dirty="0"/>
              <a:t>, 2007]</a:t>
            </a:r>
          </a:p>
        </p:txBody>
      </p:sp>
      <p:sp>
        <p:nvSpPr>
          <p:cNvPr id="40966" name="TextBox 5"/>
          <p:cNvSpPr txBox="1">
            <a:spLocks noChangeArrowheads="1"/>
          </p:cNvSpPr>
          <p:nvPr/>
        </p:nvSpPr>
        <p:spPr bwMode="auto">
          <a:xfrm>
            <a:off x="6875860" y="4768453"/>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6496677" y="348411"/>
            <a:ext cx="1146123" cy="767813"/>
          </a:xfrm>
          <a:prstGeom prst="rect">
            <a:avLst/>
          </a:prstGeom>
        </p:spPr>
      </p:pic>
    </p:spTree>
    <p:extLst>
      <p:ext uri="{BB962C8B-B14F-4D97-AF65-F5344CB8AC3E}">
        <p14:creationId xmlns:p14="http://schemas.microsoft.com/office/powerpoint/2010/main" val="3081722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Mål</a:t>
            </a:r>
          </a:p>
        </p:txBody>
      </p:sp>
      <p:sp>
        <p:nvSpPr>
          <p:cNvPr id="41987" name="Content Placeholder 2"/>
          <p:cNvSpPr>
            <a:spLocks noGrp="1"/>
          </p:cNvSpPr>
          <p:nvPr>
            <p:ph idx="1"/>
          </p:nvPr>
        </p:nvSpPr>
        <p:spPr>
          <a:xfrm>
            <a:off x="792000" y="1275534"/>
            <a:ext cx="7981610" cy="3240432"/>
          </a:xfrm>
        </p:spPr>
        <p:txBody>
          <a:bodyPr>
            <a:normAutofit/>
          </a:bodyPr>
          <a:lstStyle/>
          <a:p>
            <a:r>
              <a:rPr lang="sv-SE" sz="1600" dirty="0"/>
              <a:t>Ett mål är ett önskvärt tillstånd för organisationen som är mer fokuserat än visionen. </a:t>
            </a:r>
            <a:endParaRPr lang="sv-SE" sz="1600" dirty="0" smtClean="0"/>
          </a:p>
          <a:p>
            <a:r>
              <a:rPr lang="sv-SE" sz="1600" dirty="0" smtClean="0"/>
              <a:t>Ett </a:t>
            </a:r>
            <a:r>
              <a:rPr lang="sv-SE" sz="1600" dirty="0"/>
              <a:t>mål konkretiserar visionen. Ett mål ska kunna kvantifieras med hjälp av mätbara mål. En vision kan inte kvantifieras på samma sätt.</a:t>
            </a:r>
          </a:p>
          <a:p>
            <a:r>
              <a:rPr lang="sv-SE" sz="1600" dirty="0"/>
              <a:t>Ett mål, till skillnad från medel, är dock något som organisationen inte har full kontroll över. Det finns en risk att mål aldrig uppnås.  </a:t>
            </a:r>
          </a:p>
          <a:p>
            <a:pPr lvl="1"/>
            <a:endParaRPr lang="sv-SE" sz="1500" dirty="0"/>
          </a:p>
          <a:p>
            <a:endParaRPr lang="sv-SE" dirty="0" smtClean="0"/>
          </a:p>
        </p:txBody>
      </p:sp>
      <p:sp>
        <p:nvSpPr>
          <p:cNvPr id="41989" name="TextBox 4"/>
          <p:cNvSpPr txBox="1">
            <a:spLocks noChangeArrowheads="1"/>
          </p:cNvSpPr>
          <p:nvPr/>
        </p:nvSpPr>
        <p:spPr bwMode="auto">
          <a:xfrm>
            <a:off x="4950042" y="4768454"/>
            <a:ext cx="2143125" cy="300082"/>
          </a:xfrm>
          <a:prstGeom prst="rect">
            <a:avLst/>
          </a:prstGeom>
          <a:noFill/>
          <a:ln w="9525">
            <a:noFill/>
            <a:miter lim="800000"/>
            <a:headEnd/>
            <a:tailEnd/>
          </a:ln>
        </p:spPr>
        <p:txBody>
          <a:bodyPr>
            <a:spAutoFit/>
          </a:bodyPr>
          <a:lstStyle/>
          <a:p>
            <a:r>
              <a:rPr lang="sv-SE" sz="1350" dirty="0"/>
              <a:t>[</a:t>
            </a:r>
            <a:r>
              <a:rPr lang="sv-SE" sz="1350" dirty="0" err="1"/>
              <a:t>Bruzelius&amp;Skärvad</a:t>
            </a:r>
            <a:r>
              <a:rPr lang="sv-SE" sz="1350" dirty="0"/>
              <a:t>, 2007]</a:t>
            </a:r>
          </a:p>
        </p:txBody>
      </p:sp>
      <p:sp>
        <p:nvSpPr>
          <p:cNvPr id="41990" name="TextBox 5"/>
          <p:cNvSpPr txBox="1">
            <a:spLocks noChangeArrowheads="1"/>
          </p:cNvSpPr>
          <p:nvPr/>
        </p:nvSpPr>
        <p:spPr bwMode="auto">
          <a:xfrm>
            <a:off x="6929438" y="4768453"/>
            <a:ext cx="2143125" cy="300082"/>
          </a:xfrm>
          <a:prstGeom prst="rect">
            <a:avLst/>
          </a:prstGeom>
          <a:noFill/>
          <a:ln w="9525">
            <a:noFill/>
            <a:miter lim="800000"/>
            <a:headEnd/>
            <a:tailEnd/>
          </a:ln>
        </p:spPr>
        <p:txBody>
          <a:bodyPr>
            <a:spAutoFit/>
          </a:bodyPr>
          <a:lstStyle/>
          <a:p>
            <a:r>
              <a:rPr lang="sv-SE" sz="1350" dirty="0"/>
              <a:t>[BMM, 2010]</a:t>
            </a:r>
          </a:p>
        </p:txBody>
      </p:sp>
      <p:pic>
        <p:nvPicPr>
          <p:cNvPr id="8" name="Picture 2"/>
          <p:cNvPicPr>
            <a:picLocks noChangeAspect="1" noChangeArrowheads="1"/>
          </p:cNvPicPr>
          <p:nvPr/>
        </p:nvPicPr>
        <p:blipFill>
          <a:blip r:embed="rId3" cstate="print"/>
          <a:srcRect/>
          <a:stretch>
            <a:fillRect/>
          </a:stretch>
        </p:blipFill>
        <p:spPr bwMode="auto">
          <a:xfrm>
            <a:off x="4898807" y="189424"/>
            <a:ext cx="2487448" cy="1034810"/>
          </a:xfrm>
          <a:prstGeom prst="rect">
            <a:avLst/>
          </a:prstGeom>
          <a:noFill/>
          <a:ln w="9525">
            <a:noFill/>
            <a:miter lim="800000"/>
            <a:headEnd/>
            <a:tailEnd/>
          </a:ln>
        </p:spPr>
      </p:pic>
    </p:spTree>
    <p:extLst>
      <p:ext uri="{BB962C8B-B14F-4D97-AF65-F5344CB8AC3E}">
        <p14:creationId xmlns:p14="http://schemas.microsoft.com/office/powerpoint/2010/main" val="272988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Mål</a:t>
            </a:r>
          </a:p>
        </p:txBody>
      </p:sp>
      <p:sp>
        <p:nvSpPr>
          <p:cNvPr id="41987" name="Content Placeholder 2"/>
          <p:cNvSpPr>
            <a:spLocks noGrp="1"/>
          </p:cNvSpPr>
          <p:nvPr>
            <p:ph idx="1"/>
          </p:nvPr>
        </p:nvSpPr>
        <p:spPr>
          <a:xfrm>
            <a:off x="791999" y="1275534"/>
            <a:ext cx="8074209" cy="3867966"/>
          </a:xfrm>
        </p:spPr>
        <p:txBody>
          <a:bodyPr>
            <a:normAutofit/>
          </a:bodyPr>
          <a:lstStyle/>
          <a:p>
            <a:r>
              <a:rPr lang="sv-SE" sz="1600" dirty="0" smtClean="0"/>
              <a:t>Mål </a:t>
            </a:r>
            <a:r>
              <a:rPr lang="sv-SE" sz="1600" dirty="0"/>
              <a:t>kan vara ekonomiska – som till exempel ökad lönsamhet och/eller vinst</a:t>
            </a:r>
            <a:r>
              <a:rPr lang="sv-SE" sz="1600" dirty="0" smtClean="0"/>
              <a:t>.</a:t>
            </a:r>
          </a:p>
          <a:p>
            <a:r>
              <a:rPr lang="sv-SE" sz="1600" dirty="0" smtClean="0"/>
              <a:t>Mål </a:t>
            </a:r>
            <a:r>
              <a:rPr lang="sv-SE" sz="1600" dirty="0"/>
              <a:t>kan vara icke-ekonomiska – som till exempel att skapa trivsam arbetsplats, </a:t>
            </a:r>
            <a:r>
              <a:rPr lang="sv-SE" sz="1600" dirty="0" smtClean="0"/>
              <a:t>satsa </a:t>
            </a:r>
            <a:r>
              <a:rPr lang="sv-SE" sz="1600" dirty="0"/>
              <a:t>på forskning och förnyelse.</a:t>
            </a:r>
          </a:p>
          <a:p>
            <a:r>
              <a:rPr lang="sv-SE" sz="1600" dirty="0"/>
              <a:t>Vanliga centrala ekonomiska mål</a:t>
            </a:r>
          </a:p>
          <a:p>
            <a:pPr lvl="1"/>
            <a:r>
              <a:rPr lang="sv-SE" sz="1400" dirty="0"/>
              <a:t>Ökad vinst – intäkter ökar i förhållande till kostnader - ger utrymme för belöningar åt de olika intressenterna. </a:t>
            </a:r>
          </a:p>
          <a:p>
            <a:pPr lvl="1"/>
            <a:r>
              <a:rPr lang="sv-SE" sz="1400" dirty="0"/>
              <a:t>Ökad lönsamhet – öka det man får tillbaka på insatt kapital</a:t>
            </a:r>
          </a:p>
          <a:p>
            <a:r>
              <a:rPr lang="sv-SE" sz="1600" dirty="0"/>
              <a:t>Nackdel med ekonomiska mål – de engagerar sällan medarbetare och kunder</a:t>
            </a:r>
          </a:p>
          <a:p>
            <a:endParaRPr lang="sv-SE" sz="1500" dirty="0"/>
          </a:p>
          <a:p>
            <a:pPr lvl="1"/>
            <a:endParaRPr lang="sv-SE" sz="1500" dirty="0"/>
          </a:p>
          <a:p>
            <a:endParaRPr lang="sv-SE" dirty="0" smtClean="0"/>
          </a:p>
        </p:txBody>
      </p:sp>
      <p:sp>
        <p:nvSpPr>
          <p:cNvPr id="41989" name="TextBox 4"/>
          <p:cNvSpPr txBox="1">
            <a:spLocks noChangeArrowheads="1"/>
          </p:cNvSpPr>
          <p:nvPr/>
        </p:nvSpPr>
        <p:spPr bwMode="auto">
          <a:xfrm>
            <a:off x="4950042" y="4768454"/>
            <a:ext cx="2143125" cy="300082"/>
          </a:xfrm>
          <a:prstGeom prst="rect">
            <a:avLst/>
          </a:prstGeom>
          <a:noFill/>
          <a:ln w="9525">
            <a:noFill/>
            <a:miter lim="800000"/>
            <a:headEnd/>
            <a:tailEnd/>
          </a:ln>
        </p:spPr>
        <p:txBody>
          <a:bodyPr>
            <a:spAutoFit/>
          </a:bodyPr>
          <a:lstStyle/>
          <a:p>
            <a:r>
              <a:rPr lang="sv-SE" sz="1350" dirty="0"/>
              <a:t>[</a:t>
            </a:r>
            <a:r>
              <a:rPr lang="sv-SE" sz="1350" dirty="0" err="1"/>
              <a:t>Bruzelius&amp;Skärvad</a:t>
            </a:r>
            <a:r>
              <a:rPr lang="sv-SE" sz="1350" dirty="0"/>
              <a:t>, 2007]</a:t>
            </a:r>
          </a:p>
        </p:txBody>
      </p:sp>
      <p:sp>
        <p:nvSpPr>
          <p:cNvPr id="41990" name="TextBox 5"/>
          <p:cNvSpPr txBox="1">
            <a:spLocks noChangeArrowheads="1"/>
          </p:cNvSpPr>
          <p:nvPr/>
        </p:nvSpPr>
        <p:spPr bwMode="auto">
          <a:xfrm>
            <a:off x="6929438" y="4768453"/>
            <a:ext cx="2143125" cy="300082"/>
          </a:xfrm>
          <a:prstGeom prst="rect">
            <a:avLst/>
          </a:prstGeom>
          <a:noFill/>
          <a:ln w="9525">
            <a:noFill/>
            <a:miter lim="800000"/>
            <a:headEnd/>
            <a:tailEnd/>
          </a:ln>
        </p:spPr>
        <p:txBody>
          <a:bodyPr>
            <a:spAutoFit/>
          </a:bodyPr>
          <a:lstStyle/>
          <a:p>
            <a:r>
              <a:rPr lang="sv-SE" sz="1350" dirty="0"/>
              <a:t>[BMM, 2010]</a:t>
            </a:r>
          </a:p>
        </p:txBody>
      </p:sp>
      <p:pic>
        <p:nvPicPr>
          <p:cNvPr id="19458" name="Picture 2"/>
          <p:cNvPicPr>
            <a:picLocks noChangeAspect="1" noChangeArrowheads="1"/>
          </p:cNvPicPr>
          <p:nvPr/>
        </p:nvPicPr>
        <p:blipFill>
          <a:blip r:embed="rId3" cstate="print"/>
          <a:srcRect/>
          <a:stretch>
            <a:fillRect/>
          </a:stretch>
        </p:blipFill>
        <p:spPr bwMode="auto">
          <a:xfrm>
            <a:off x="5212237" y="189423"/>
            <a:ext cx="2430563" cy="1011145"/>
          </a:xfrm>
          <a:prstGeom prst="rect">
            <a:avLst/>
          </a:prstGeom>
          <a:noFill/>
          <a:ln w="9525">
            <a:noFill/>
            <a:miter lim="800000"/>
            <a:headEnd/>
            <a:tailEnd/>
          </a:ln>
        </p:spPr>
      </p:pic>
    </p:spTree>
    <p:extLst>
      <p:ext uri="{BB962C8B-B14F-4D97-AF65-F5344CB8AC3E}">
        <p14:creationId xmlns:p14="http://schemas.microsoft.com/office/powerpoint/2010/main" val="1832593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pPr algn="l"/>
            <a:r>
              <a:rPr lang="sv-SE" sz="2700" dirty="0"/>
              <a:t>Mätbara mål</a:t>
            </a:r>
          </a:p>
        </p:txBody>
      </p:sp>
      <p:sp>
        <p:nvSpPr>
          <p:cNvPr id="43011" name="Content Placeholder 2"/>
          <p:cNvSpPr>
            <a:spLocks noGrp="1"/>
          </p:cNvSpPr>
          <p:nvPr>
            <p:ph idx="1"/>
          </p:nvPr>
        </p:nvSpPr>
        <p:spPr>
          <a:xfrm>
            <a:off x="792000" y="1275534"/>
            <a:ext cx="7745944" cy="3711136"/>
          </a:xfrm>
        </p:spPr>
        <p:txBody>
          <a:bodyPr>
            <a:normAutofit fontScale="70000" lnSpcReduction="20000"/>
          </a:bodyPr>
          <a:lstStyle/>
          <a:p>
            <a:r>
              <a:rPr lang="sv-SE" sz="2300" dirty="0"/>
              <a:t>Mål bör kvantifieras i mätbara mål för att man ska kunna mäta målens uppfyllande</a:t>
            </a:r>
          </a:p>
          <a:p>
            <a:r>
              <a:rPr lang="sv-SE" sz="2300" dirty="0"/>
              <a:t>Mätbara mål ska </a:t>
            </a:r>
            <a:r>
              <a:rPr lang="sv-SE" sz="2300" dirty="0" smtClean="0"/>
              <a:t>vara:</a:t>
            </a:r>
            <a:endParaRPr lang="sv-SE" sz="2300" dirty="0"/>
          </a:p>
          <a:p>
            <a:pPr lvl="1"/>
            <a:r>
              <a:rPr lang="sv-SE" sz="1700" dirty="0"/>
              <a:t>uppnåbara</a:t>
            </a:r>
          </a:p>
          <a:p>
            <a:pPr lvl="1"/>
            <a:r>
              <a:rPr lang="sv-SE" sz="1700" dirty="0"/>
              <a:t>tidsbegränsade, det vill säga ha en tydligt angiven tidsram/tidpunkt inom vilken/då mätbara mål ska vara uppnådda</a:t>
            </a:r>
          </a:p>
          <a:p>
            <a:pPr lvl="1"/>
            <a:r>
              <a:rPr lang="sv-SE" sz="1700" dirty="0"/>
              <a:t>mätbara (notera att det finns tekniker för att göra saker mätbara, även sådant som till synes verkar omätbart)</a:t>
            </a:r>
          </a:p>
          <a:p>
            <a:r>
              <a:rPr lang="sv-SE" sz="2300" dirty="0"/>
              <a:t>Industrin använder begreppet </a:t>
            </a:r>
            <a:r>
              <a:rPr lang="sv-SE" sz="2300" b="1" dirty="0"/>
              <a:t>SMART </a:t>
            </a:r>
            <a:r>
              <a:rPr lang="sv-SE" sz="2300" dirty="0"/>
              <a:t>för att beskriva mätbara mål:</a:t>
            </a:r>
          </a:p>
          <a:p>
            <a:pPr lvl="1"/>
            <a:r>
              <a:rPr lang="sv-SE" sz="1700" dirty="0"/>
              <a:t>S = </a:t>
            </a:r>
            <a:r>
              <a:rPr lang="sv-SE" sz="1700" dirty="0" err="1"/>
              <a:t>Specific</a:t>
            </a:r>
            <a:endParaRPr lang="sv-SE" sz="1700" dirty="0"/>
          </a:p>
          <a:p>
            <a:pPr lvl="1"/>
            <a:r>
              <a:rPr lang="sv-SE" sz="1700" dirty="0"/>
              <a:t>M = </a:t>
            </a:r>
            <a:r>
              <a:rPr lang="sv-SE" sz="1700" dirty="0" err="1"/>
              <a:t>Measurable</a:t>
            </a:r>
            <a:endParaRPr lang="sv-SE" sz="1700" dirty="0"/>
          </a:p>
          <a:p>
            <a:pPr lvl="1"/>
            <a:r>
              <a:rPr lang="sv-SE" sz="1700" dirty="0"/>
              <a:t>A = </a:t>
            </a:r>
            <a:r>
              <a:rPr lang="sv-SE" sz="1700" dirty="0" err="1"/>
              <a:t>Attainable</a:t>
            </a:r>
            <a:endParaRPr lang="sv-SE" sz="1700" dirty="0"/>
          </a:p>
          <a:p>
            <a:pPr lvl="1"/>
            <a:r>
              <a:rPr lang="sv-SE" sz="1700" dirty="0"/>
              <a:t>R = Relevant</a:t>
            </a:r>
          </a:p>
          <a:p>
            <a:pPr lvl="1"/>
            <a:r>
              <a:rPr lang="sv-SE" sz="1700" dirty="0"/>
              <a:t>T= </a:t>
            </a:r>
            <a:r>
              <a:rPr lang="sv-SE" sz="1700" dirty="0" err="1"/>
              <a:t>Time-Based</a:t>
            </a:r>
            <a:endParaRPr lang="sv-SE" sz="1700" dirty="0"/>
          </a:p>
          <a:p>
            <a:endParaRPr lang="sv-SE" sz="1500" dirty="0"/>
          </a:p>
          <a:p>
            <a:pPr lvl="1"/>
            <a:endParaRPr lang="sv-SE" sz="1500" dirty="0"/>
          </a:p>
          <a:p>
            <a:endParaRPr lang="sv-SE" dirty="0" smtClean="0"/>
          </a:p>
        </p:txBody>
      </p:sp>
      <p:sp>
        <p:nvSpPr>
          <p:cNvPr id="43013" name="TextBox 4"/>
          <p:cNvSpPr txBox="1">
            <a:spLocks noChangeArrowheads="1"/>
          </p:cNvSpPr>
          <p:nvPr/>
        </p:nvSpPr>
        <p:spPr bwMode="auto">
          <a:xfrm>
            <a:off x="8012713" y="4771140"/>
            <a:ext cx="1131287" cy="300082"/>
          </a:xfrm>
          <a:prstGeom prst="rect">
            <a:avLst/>
          </a:prstGeom>
          <a:noFill/>
          <a:ln w="9525">
            <a:noFill/>
            <a:miter lim="800000"/>
            <a:headEnd/>
            <a:tailEnd/>
          </a:ln>
        </p:spPr>
        <p:txBody>
          <a:bodyPr wrap="square">
            <a:spAutoFit/>
          </a:bodyPr>
          <a:lstStyle/>
          <a:p>
            <a:r>
              <a:rPr lang="sv-SE" sz="1350" dirty="0"/>
              <a:t>[BMM, 2010]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43" y="300713"/>
            <a:ext cx="2424512" cy="781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75921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Medel</a:t>
            </a:r>
          </a:p>
        </p:txBody>
      </p:sp>
      <p:sp>
        <p:nvSpPr>
          <p:cNvPr id="44035" name="Content Placeholder 2"/>
          <p:cNvSpPr>
            <a:spLocks noGrp="1"/>
          </p:cNvSpPr>
          <p:nvPr>
            <p:ph idx="1"/>
          </p:nvPr>
        </p:nvSpPr>
        <p:spPr>
          <a:xfrm>
            <a:off x="792000" y="1275534"/>
            <a:ext cx="7777842" cy="3240432"/>
          </a:xfrm>
        </p:spPr>
        <p:txBody>
          <a:bodyPr>
            <a:normAutofit/>
          </a:bodyPr>
          <a:lstStyle/>
          <a:p>
            <a:r>
              <a:rPr lang="sv-SE" sz="1600" dirty="0"/>
              <a:t>Medel är något som görs för att uppnå mål, och är vanligen resurser, tekniker, instrument och metoder (inklusive IT-system)</a:t>
            </a:r>
          </a:p>
          <a:p>
            <a:r>
              <a:rPr lang="sv-SE" sz="1600" dirty="0"/>
              <a:t>Medel är något som organisationen har kontroll över (till skillnad från mål). Medel kommer alltså att sättas in om organisationen bestämmer sig för det (medan mål vet man inte om de kommer uppfyllas)</a:t>
            </a:r>
          </a:p>
          <a:p>
            <a:pPr>
              <a:buNone/>
            </a:pPr>
            <a:endParaRPr lang="sv-SE" sz="1500" dirty="0"/>
          </a:p>
          <a:p>
            <a:endParaRPr lang="sv-SE" dirty="0" smtClean="0"/>
          </a:p>
        </p:txBody>
      </p:sp>
      <p:sp>
        <p:nvSpPr>
          <p:cNvPr id="7" name="TextBox 5"/>
          <p:cNvSpPr txBox="1">
            <a:spLocks noChangeArrowheads="1"/>
          </p:cNvSpPr>
          <p:nvPr/>
        </p:nvSpPr>
        <p:spPr bwMode="auto">
          <a:xfrm>
            <a:off x="6516216" y="4731990"/>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5014569" y="423322"/>
            <a:ext cx="2474750" cy="636188"/>
          </a:xfrm>
          <a:prstGeom prst="rect">
            <a:avLst/>
          </a:prstGeom>
        </p:spPr>
      </p:pic>
    </p:spTree>
    <p:extLst>
      <p:ext uri="{BB962C8B-B14F-4D97-AF65-F5344CB8AC3E}">
        <p14:creationId xmlns:p14="http://schemas.microsoft.com/office/powerpoint/2010/main" val="2752974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Medel</a:t>
            </a:r>
          </a:p>
        </p:txBody>
      </p:sp>
      <p:sp>
        <p:nvSpPr>
          <p:cNvPr id="44035" name="Content Placeholder 2"/>
          <p:cNvSpPr>
            <a:spLocks noGrp="1"/>
          </p:cNvSpPr>
          <p:nvPr>
            <p:ph idx="1"/>
          </p:nvPr>
        </p:nvSpPr>
        <p:spPr>
          <a:xfrm>
            <a:off x="792000" y="1275534"/>
            <a:ext cx="8192512" cy="3240432"/>
          </a:xfrm>
        </p:spPr>
        <p:txBody>
          <a:bodyPr>
            <a:normAutofit fontScale="92500"/>
          </a:bodyPr>
          <a:lstStyle/>
          <a:p>
            <a:r>
              <a:rPr lang="sv-SE" sz="1600" dirty="0" smtClean="0"/>
              <a:t>Enligt </a:t>
            </a:r>
            <a:r>
              <a:rPr lang="sv-SE" sz="1600" dirty="0"/>
              <a:t>BMM kan ett medel antingen vara en </a:t>
            </a:r>
            <a:r>
              <a:rPr lang="sv-SE" sz="1600" b="1" dirty="0"/>
              <a:t>strategi </a:t>
            </a:r>
            <a:r>
              <a:rPr lang="sv-SE" sz="1600" dirty="0"/>
              <a:t>eller en </a:t>
            </a:r>
            <a:r>
              <a:rPr lang="sv-SE" sz="1600" b="1" dirty="0" smtClean="0"/>
              <a:t>taktik</a:t>
            </a:r>
            <a:endParaRPr lang="sv-SE" sz="1600" b="1" dirty="0"/>
          </a:p>
          <a:p>
            <a:r>
              <a:rPr lang="sv-SE" sz="1600" b="1" dirty="0"/>
              <a:t>Strategi </a:t>
            </a:r>
            <a:r>
              <a:rPr lang="sv-SE" sz="1600" dirty="0"/>
              <a:t>är enligt BMM ett av organisationen accepterat angreppssätt för att uppnå organisationens olika mål givet omgivningens begränsningar, möjligheter  och risker</a:t>
            </a:r>
          </a:p>
          <a:p>
            <a:r>
              <a:rPr lang="sv-SE" sz="1600" b="1" dirty="0"/>
              <a:t>Taktik</a:t>
            </a:r>
            <a:r>
              <a:rPr lang="sv-SE" sz="1600" dirty="0"/>
              <a:t> är enligt BMM ett sätt att implementera strategi.  Taktik är alltså något mer begränsat. Notera att taktik är ofta något som bestäms på avdelningsnivå. </a:t>
            </a:r>
          </a:p>
          <a:p>
            <a:r>
              <a:rPr lang="sv-SE" sz="1600" dirty="0"/>
              <a:t>Ni behöver inte på kursen göra skillnad på strategi och taktik i </a:t>
            </a:r>
            <a:r>
              <a:rPr lang="sv-SE" sz="1600" dirty="0" err="1"/>
              <a:t>BMM-modellen</a:t>
            </a:r>
            <a:endParaRPr lang="sv-SE" sz="1600" dirty="0"/>
          </a:p>
          <a:p>
            <a:pPr>
              <a:buNone/>
            </a:pPr>
            <a:endParaRPr lang="sv-SE" sz="1500" dirty="0"/>
          </a:p>
          <a:p>
            <a:endParaRPr lang="sv-SE" dirty="0" smtClean="0"/>
          </a:p>
        </p:txBody>
      </p:sp>
      <p:sp>
        <p:nvSpPr>
          <p:cNvPr id="7" name="TextBox 5"/>
          <p:cNvSpPr txBox="1">
            <a:spLocks noChangeArrowheads="1"/>
          </p:cNvSpPr>
          <p:nvPr/>
        </p:nvSpPr>
        <p:spPr bwMode="auto">
          <a:xfrm>
            <a:off x="6516216" y="4731990"/>
            <a:ext cx="2143125" cy="300082"/>
          </a:xfrm>
          <a:prstGeom prst="rect">
            <a:avLst/>
          </a:prstGeom>
          <a:noFill/>
          <a:ln w="9525">
            <a:noFill/>
            <a:miter lim="800000"/>
            <a:headEnd/>
            <a:tailEnd/>
          </a:ln>
        </p:spPr>
        <p:txBody>
          <a:bodyPr>
            <a:spAutoFit/>
          </a:bodyPr>
          <a:lstStyle/>
          <a:p>
            <a:r>
              <a:rPr lang="sv-SE" sz="1350" dirty="0"/>
              <a:t>[BMM, 2010]</a:t>
            </a:r>
          </a:p>
        </p:txBody>
      </p:sp>
      <p:pic>
        <p:nvPicPr>
          <p:cNvPr id="13" name="Picture 12"/>
          <p:cNvPicPr>
            <a:picLocks noChangeAspect="1"/>
          </p:cNvPicPr>
          <p:nvPr/>
        </p:nvPicPr>
        <p:blipFill>
          <a:blip r:embed="rId3"/>
          <a:stretch>
            <a:fillRect/>
          </a:stretch>
        </p:blipFill>
        <p:spPr>
          <a:xfrm>
            <a:off x="4982671" y="423322"/>
            <a:ext cx="2474750" cy="636188"/>
          </a:xfrm>
          <a:prstGeom prst="rect">
            <a:avLst/>
          </a:prstGeom>
        </p:spPr>
      </p:pic>
    </p:spTree>
    <p:extLst>
      <p:ext uri="{BB962C8B-B14F-4D97-AF65-F5344CB8AC3E}">
        <p14:creationId xmlns:p14="http://schemas.microsoft.com/office/powerpoint/2010/main" val="893676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Influerare</a:t>
            </a:r>
          </a:p>
        </p:txBody>
      </p:sp>
      <p:sp>
        <p:nvSpPr>
          <p:cNvPr id="44035" name="Content Placeholder 2"/>
          <p:cNvSpPr>
            <a:spLocks noGrp="1"/>
          </p:cNvSpPr>
          <p:nvPr>
            <p:ph idx="1"/>
          </p:nvPr>
        </p:nvSpPr>
        <p:spPr>
          <a:xfrm>
            <a:off x="792000" y="1249884"/>
            <a:ext cx="8033023" cy="3782188"/>
          </a:xfrm>
        </p:spPr>
        <p:txBody>
          <a:bodyPr>
            <a:normAutofit/>
          </a:bodyPr>
          <a:lstStyle/>
          <a:p>
            <a:r>
              <a:rPr lang="sv-SE" sz="1600" dirty="0"/>
              <a:t>Influerare är sakförhållanden, omständighet eller fakta, som kan påverka uppfyllande av mål eller genomförande av medel</a:t>
            </a:r>
          </a:p>
          <a:p>
            <a:r>
              <a:rPr lang="sv-SE" sz="1600" dirty="0"/>
              <a:t>Influerare kan vara interna (från inom organisationens gränser) eller externa (från utanför organisationens gränser)</a:t>
            </a:r>
          </a:p>
          <a:p>
            <a:r>
              <a:rPr lang="sv-SE" sz="1600" dirty="0"/>
              <a:t>Exempel på kategorier av interna sakförhållanden är infrastruktur, resurser, vana, ledning, problem, resurser, organisationskultur</a:t>
            </a:r>
          </a:p>
          <a:p>
            <a:r>
              <a:rPr lang="sv-SE" sz="1600" dirty="0"/>
              <a:t>Exempel på kategorier av externa sakförhållanden är lagstiftning, offentliga regelverk, teknologi, miljö leverantörer, kunder, konkurrenter, partners </a:t>
            </a:r>
          </a:p>
          <a:p>
            <a:pPr>
              <a:buNone/>
            </a:pPr>
            <a:endParaRPr lang="sv-SE" sz="1350" dirty="0"/>
          </a:p>
          <a:p>
            <a:endParaRPr lang="sv-SE" sz="1350" dirty="0"/>
          </a:p>
          <a:p>
            <a:endParaRPr lang="sv-SE" sz="1350" dirty="0"/>
          </a:p>
          <a:p>
            <a:pPr>
              <a:buNone/>
            </a:pPr>
            <a:endParaRPr lang="sv-SE" sz="1500" dirty="0"/>
          </a:p>
          <a:p>
            <a:endParaRPr lang="sv-SE" dirty="0" smtClean="0"/>
          </a:p>
        </p:txBody>
      </p:sp>
      <p:sp>
        <p:nvSpPr>
          <p:cNvPr id="7" name="TextBox 5"/>
          <p:cNvSpPr txBox="1">
            <a:spLocks noChangeArrowheads="1"/>
          </p:cNvSpPr>
          <p:nvPr/>
        </p:nvSpPr>
        <p:spPr bwMode="auto">
          <a:xfrm>
            <a:off x="6516216" y="4731990"/>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3996106" y="348411"/>
            <a:ext cx="3591672" cy="767813"/>
          </a:xfrm>
          <a:prstGeom prst="rect">
            <a:avLst/>
          </a:prstGeom>
        </p:spPr>
      </p:pic>
    </p:spTree>
    <p:extLst>
      <p:ext uri="{BB962C8B-B14F-4D97-AF65-F5344CB8AC3E}">
        <p14:creationId xmlns:p14="http://schemas.microsoft.com/office/powerpoint/2010/main" val="1257642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Influerare</a:t>
            </a:r>
          </a:p>
        </p:txBody>
      </p:sp>
      <p:sp>
        <p:nvSpPr>
          <p:cNvPr id="44035" name="Content Placeholder 2"/>
          <p:cNvSpPr>
            <a:spLocks noGrp="1"/>
          </p:cNvSpPr>
          <p:nvPr>
            <p:ph idx="1"/>
          </p:nvPr>
        </p:nvSpPr>
        <p:spPr>
          <a:xfrm>
            <a:off x="792000" y="1275534"/>
            <a:ext cx="8160614" cy="3240432"/>
          </a:xfrm>
        </p:spPr>
        <p:txBody>
          <a:bodyPr>
            <a:normAutofit/>
          </a:bodyPr>
          <a:lstStyle/>
          <a:p>
            <a:r>
              <a:rPr lang="sv-SE" sz="1600" dirty="0" smtClean="0"/>
              <a:t>Relationen </a:t>
            </a:r>
            <a:r>
              <a:rPr lang="sv-SE" sz="1600" dirty="0"/>
              <a:t>mellan interna influerare och mål eller medel är: styrka (eng. </a:t>
            </a:r>
            <a:r>
              <a:rPr lang="sv-SE" sz="1600" dirty="0" err="1"/>
              <a:t>strength</a:t>
            </a:r>
            <a:r>
              <a:rPr lang="sv-SE" sz="1600" dirty="0"/>
              <a:t>) eller svaghet (eng. </a:t>
            </a:r>
            <a:r>
              <a:rPr lang="sv-SE" sz="1600" dirty="0" err="1"/>
              <a:t>weakness</a:t>
            </a:r>
            <a:r>
              <a:rPr lang="sv-SE" sz="1600" dirty="0"/>
              <a:t>)</a:t>
            </a:r>
          </a:p>
          <a:p>
            <a:r>
              <a:rPr lang="sv-SE" sz="1600" dirty="0"/>
              <a:t>Relationen mellan externa influerare och mål eller medel är: möjlighet (eng. </a:t>
            </a:r>
            <a:r>
              <a:rPr lang="sv-SE" sz="1600" dirty="0" err="1"/>
              <a:t>opportunity</a:t>
            </a:r>
            <a:r>
              <a:rPr lang="sv-SE" sz="1600" dirty="0"/>
              <a:t>) eller hot (eng. </a:t>
            </a:r>
            <a:r>
              <a:rPr lang="sv-SE" sz="1600" dirty="0" err="1"/>
              <a:t>threat</a:t>
            </a:r>
            <a:r>
              <a:rPr lang="sv-SE" sz="1600" dirty="0"/>
              <a:t>)</a:t>
            </a:r>
          </a:p>
          <a:p>
            <a:r>
              <a:rPr lang="sv-SE" sz="1600" dirty="0" err="1"/>
              <a:t>Strength</a:t>
            </a:r>
            <a:r>
              <a:rPr lang="sv-SE" sz="1600" dirty="0"/>
              <a:t>, </a:t>
            </a:r>
            <a:r>
              <a:rPr lang="sv-SE" sz="1600" dirty="0" err="1"/>
              <a:t>weakness</a:t>
            </a:r>
            <a:r>
              <a:rPr lang="sv-SE" sz="1600" dirty="0"/>
              <a:t>, </a:t>
            </a:r>
            <a:r>
              <a:rPr lang="sv-SE" sz="1600" dirty="0" err="1"/>
              <a:t>opportunity</a:t>
            </a:r>
            <a:r>
              <a:rPr lang="sv-SE" sz="1600" dirty="0"/>
              <a:t> och </a:t>
            </a:r>
            <a:r>
              <a:rPr lang="sv-SE" sz="1600" dirty="0" err="1"/>
              <a:t>threat</a:t>
            </a:r>
            <a:r>
              <a:rPr lang="sv-SE" sz="1600" dirty="0"/>
              <a:t> kallas bedömning (eng. </a:t>
            </a:r>
            <a:r>
              <a:rPr lang="sv-SE" sz="1600" dirty="0" err="1"/>
              <a:t>assessment</a:t>
            </a:r>
            <a:r>
              <a:rPr lang="sv-SE" sz="1600" dirty="0"/>
              <a:t>) i BMM. Denna bedömning kallas också </a:t>
            </a:r>
            <a:r>
              <a:rPr lang="sv-SE" sz="1600" dirty="0" err="1"/>
              <a:t>SWOT-analys</a:t>
            </a:r>
            <a:r>
              <a:rPr lang="sv-SE" sz="1600" dirty="0"/>
              <a:t> och är en sätt att utföra  en strategisk analys.</a:t>
            </a:r>
          </a:p>
          <a:p>
            <a:pPr>
              <a:buNone/>
            </a:pPr>
            <a:endParaRPr lang="sv-SE" sz="1350" dirty="0"/>
          </a:p>
          <a:p>
            <a:endParaRPr lang="sv-SE" sz="1350" dirty="0"/>
          </a:p>
          <a:p>
            <a:endParaRPr lang="sv-SE" sz="1350" dirty="0"/>
          </a:p>
          <a:p>
            <a:pPr>
              <a:buNone/>
            </a:pPr>
            <a:endParaRPr lang="sv-SE" sz="1500" dirty="0"/>
          </a:p>
          <a:p>
            <a:endParaRPr lang="sv-SE" dirty="0" smtClean="0"/>
          </a:p>
        </p:txBody>
      </p:sp>
      <p:sp>
        <p:nvSpPr>
          <p:cNvPr id="7" name="TextBox 5"/>
          <p:cNvSpPr txBox="1">
            <a:spLocks noChangeArrowheads="1"/>
          </p:cNvSpPr>
          <p:nvPr/>
        </p:nvSpPr>
        <p:spPr bwMode="auto">
          <a:xfrm>
            <a:off x="6516216" y="4731990"/>
            <a:ext cx="2143125" cy="300082"/>
          </a:xfrm>
          <a:prstGeom prst="rect">
            <a:avLst/>
          </a:prstGeom>
          <a:noFill/>
          <a:ln w="9525">
            <a:noFill/>
            <a:miter lim="800000"/>
            <a:headEnd/>
            <a:tailEnd/>
          </a:ln>
        </p:spPr>
        <p:txBody>
          <a:bodyPr>
            <a:spAutoFit/>
          </a:bodyPr>
          <a:lstStyle/>
          <a:p>
            <a:r>
              <a:rPr lang="sv-SE" sz="1350" dirty="0"/>
              <a:t>[BMM, 2010]</a:t>
            </a:r>
          </a:p>
        </p:txBody>
      </p:sp>
      <p:pic>
        <p:nvPicPr>
          <p:cNvPr id="2" name="Picture 1"/>
          <p:cNvPicPr>
            <a:picLocks noChangeAspect="1"/>
          </p:cNvPicPr>
          <p:nvPr/>
        </p:nvPicPr>
        <p:blipFill>
          <a:blip r:embed="rId3"/>
          <a:stretch>
            <a:fillRect/>
          </a:stretch>
        </p:blipFill>
        <p:spPr>
          <a:xfrm>
            <a:off x="4051128" y="291697"/>
            <a:ext cx="3591672" cy="767813"/>
          </a:xfrm>
          <a:prstGeom prst="rect">
            <a:avLst/>
          </a:prstGeom>
        </p:spPr>
      </p:pic>
    </p:spTree>
    <p:extLst>
      <p:ext uri="{BB962C8B-B14F-4D97-AF65-F5344CB8AC3E}">
        <p14:creationId xmlns:p14="http://schemas.microsoft.com/office/powerpoint/2010/main" val="1445711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75534"/>
            <a:ext cx="7604868" cy="3240432"/>
          </a:xfrm>
        </p:spPr>
        <p:txBody>
          <a:bodyPr>
            <a:normAutofit/>
          </a:bodyPr>
          <a:lstStyle/>
          <a:p>
            <a:pPr marL="0" indent="0" defTabSz="685800">
              <a:spcBef>
                <a:spcPct val="0"/>
              </a:spcBef>
              <a:buNone/>
              <a:defRPr/>
            </a:pPr>
            <a:r>
              <a:rPr lang="sv-SE" sz="2700" dirty="0" smtClean="0"/>
              <a:t>Målmodellering</a:t>
            </a:r>
            <a:endParaRPr lang="sv-SE" sz="2700" dirty="0"/>
          </a:p>
        </p:txBody>
      </p:sp>
    </p:spTree>
    <p:extLst>
      <p:ext uri="{BB962C8B-B14F-4D97-AF65-F5344CB8AC3E}">
        <p14:creationId xmlns:p14="http://schemas.microsoft.com/office/powerpoint/2010/main" val="3110435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05297" y="570822"/>
            <a:ext cx="6850800" cy="596700"/>
          </a:xfrm>
        </p:spPr>
        <p:txBody>
          <a:bodyPr>
            <a:normAutofit/>
          </a:bodyPr>
          <a:lstStyle/>
          <a:p>
            <a:pPr algn="l"/>
            <a:r>
              <a:rPr lang="sv-SE" sz="2700" dirty="0"/>
              <a:t>Influerare</a:t>
            </a:r>
          </a:p>
        </p:txBody>
      </p:sp>
      <p:sp>
        <p:nvSpPr>
          <p:cNvPr id="44035" name="Content Placeholder 2"/>
          <p:cNvSpPr>
            <a:spLocks noGrp="1"/>
          </p:cNvSpPr>
          <p:nvPr>
            <p:ph idx="1"/>
          </p:nvPr>
        </p:nvSpPr>
        <p:spPr/>
        <p:txBody>
          <a:bodyPr>
            <a:normAutofit/>
          </a:bodyPr>
          <a:lstStyle/>
          <a:p>
            <a:pPr>
              <a:buNone/>
            </a:pPr>
            <a:endParaRPr lang="sv-SE" sz="1350" dirty="0"/>
          </a:p>
          <a:p>
            <a:endParaRPr lang="sv-SE" sz="1350" dirty="0"/>
          </a:p>
          <a:p>
            <a:endParaRPr lang="sv-SE" sz="1350" dirty="0"/>
          </a:p>
          <a:p>
            <a:pPr>
              <a:buNone/>
            </a:pPr>
            <a:endParaRPr lang="sv-SE" sz="1500" dirty="0"/>
          </a:p>
          <a:p>
            <a:endParaRPr lang="sv-SE" dirty="0" smtClean="0"/>
          </a:p>
        </p:txBody>
      </p:sp>
      <p:sp>
        <p:nvSpPr>
          <p:cNvPr id="6" name="Rectangle 43"/>
          <p:cNvSpPr>
            <a:spLocks noChangeArrowheads="1"/>
          </p:cNvSpPr>
          <p:nvPr/>
        </p:nvSpPr>
        <p:spPr bwMode="auto">
          <a:xfrm>
            <a:off x="4131151" y="848467"/>
            <a:ext cx="1164581" cy="898224"/>
          </a:xfrm>
          <a:prstGeom prst="rect">
            <a:avLst/>
          </a:prstGeom>
          <a:solidFill>
            <a:schemeClr val="bg1"/>
          </a:solidFill>
          <a:ln w="9525" algn="ctr">
            <a:solidFill>
              <a:schemeClr val="tx1"/>
            </a:solidFill>
            <a:round/>
            <a:headEnd/>
            <a:tailEnd/>
          </a:ln>
        </p:spPr>
        <p:txBody>
          <a:bodyPr/>
          <a:lstStyle/>
          <a:p>
            <a:endParaRPr lang="sv-SE" sz="1350"/>
          </a:p>
        </p:txBody>
      </p:sp>
      <p:cxnSp>
        <p:nvCxnSpPr>
          <p:cNvPr id="8" name="Straight Arrow Connector 7"/>
          <p:cNvCxnSpPr/>
          <p:nvPr/>
        </p:nvCxnSpPr>
        <p:spPr>
          <a:xfrm flipV="1">
            <a:off x="4335212" y="1751920"/>
            <a:ext cx="1"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Rectangle 43"/>
          <p:cNvSpPr>
            <a:spLocks noChangeArrowheads="1"/>
          </p:cNvSpPr>
          <p:nvPr/>
        </p:nvSpPr>
        <p:spPr bwMode="auto">
          <a:xfrm>
            <a:off x="4975401" y="2369634"/>
            <a:ext cx="1112822" cy="756084"/>
          </a:xfrm>
          <a:prstGeom prst="rect">
            <a:avLst/>
          </a:prstGeom>
          <a:solidFill>
            <a:schemeClr val="bg1"/>
          </a:solidFill>
          <a:ln w="9525" algn="ctr">
            <a:solidFill>
              <a:schemeClr val="tx1"/>
            </a:solidFill>
            <a:round/>
            <a:headEnd/>
            <a:tailEnd/>
          </a:ln>
        </p:spPr>
        <p:txBody>
          <a:bodyPr/>
          <a:lstStyle/>
          <a:p>
            <a:endParaRPr lang="sv-SE" sz="1350"/>
          </a:p>
        </p:txBody>
      </p:sp>
      <p:sp>
        <p:nvSpPr>
          <p:cNvPr id="10" name="TextBox 74"/>
          <p:cNvSpPr txBox="1">
            <a:spLocks noChangeArrowheads="1"/>
          </p:cNvSpPr>
          <p:nvPr/>
        </p:nvSpPr>
        <p:spPr bwMode="auto">
          <a:xfrm>
            <a:off x="4983284" y="2387424"/>
            <a:ext cx="1357760"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av stadens kunder bor långt från Pizzerian</a:t>
            </a:r>
          </a:p>
        </p:txBody>
      </p:sp>
      <p:sp>
        <p:nvSpPr>
          <p:cNvPr id="12" name="TextBox 132"/>
          <p:cNvSpPr txBox="1">
            <a:spLocks noChangeArrowheads="1"/>
          </p:cNvSpPr>
          <p:nvPr/>
        </p:nvSpPr>
        <p:spPr bwMode="auto">
          <a:xfrm>
            <a:off x="5307320" y="2021951"/>
            <a:ext cx="1458162" cy="276999"/>
          </a:xfrm>
          <a:prstGeom prst="rect">
            <a:avLst/>
          </a:prstGeom>
          <a:noFill/>
          <a:ln w="9525">
            <a:noFill/>
            <a:miter lim="800000"/>
            <a:headEnd/>
            <a:tailEnd/>
          </a:ln>
        </p:spPr>
        <p:txBody>
          <a:bodyPr wrap="square">
            <a:spAutoFit/>
          </a:bodyPr>
          <a:lstStyle/>
          <a:p>
            <a:r>
              <a:rPr lang="sv-SE" sz="1200" dirty="0"/>
              <a:t>hot (eng. </a:t>
            </a:r>
            <a:r>
              <a:rPr lang="sv-SE" sz="1200" dirty="0" err="1"/>
              <a:t>threat</a:t>
            </a:r>
            <a:r>
              <a:rPr lang="sv-SE" sz="1200" dirty="0"/>
              <a:t>)</a:t>
            </a:r>
          </a:p>
        </p:txBody>
      </p:sp>
      <p:sp>
        <p:nvSpPr>
          <p:cNvPr id="13" name="Rectangle 43"/>
          <p:cNvSpPr>
            <a:spLocks noChangeArrowheads="1"/>
          </p:cNvSpPr>
          <p:nvPr/>
        </p:nvSpPr>
        <p:spPr bwMode="auto">
          <a:xfrm>
            <a:off x="3394634" y="2365864"/>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14" name="TextBox 13"/>
          <p:cNvSpPr txBox="1">
            <a:spLocks noChangeArrowheads="1"/>
          </p:cNvSpPr>
          <p:nvPr/>
        </p:nvSpPr>
        <p:spPr bwMode="auto">
          <a:xfrm>
            <a:off x="3377697" y="2399992"/>
            <a:ext cx="1281551"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Pizzerians ugnar är långsamma</a:t>
            </a:r>
          </a:p>
        </p:txBody>
      </p:sp>
      <p:cxnSp>
        <p:nvCxnSpPr>
          <p:cNvPr id="15" name="Straight Arrow Connector 14"/>
          <p:cNvCxnSpPr>
            <a:stCxn id="24" idx="0"/>
            <a:endCxn id="19" idx="2"/>
          </p:cNvCxnSpPr>
          <p:nvPr/>
        </p:nvCxnSpPr>
        <p:spPr>
          <a:xfrm flipV="1">
            <a:off x="2368361" y="2031690"/>
            <a:ext cx="10813" cy="7219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TextBox 132"/>
          <p:cNvSpPr txBox="1">
            <a:spLocks noChangeArrowheads="1"/>
          </p:cNvSpPr>
          <p:nvPr/>
        </p:nvSpPr>
        <p:spPr bwMode="auto">
          <a:xfrm>
            <a:off x="3201086" y="2021951"/>
            <a:ext cx="1717923" cy="276999"/>
          </a:xfrm>
          <a:prstGeom prst="rect">
            <a:avLst/>
          </a:prstGeom>
          <a:noFill/>
          <a:ln w="9525">
            <a:noFill/>
            <a:miter lim="800000"/>
            <a:headEnd/>
            <a:tailEnd/>
          </a:ln>
        </p:spPr>
        <p:txBody>
          <a:bodyPr wrap="square">
            <a:spAutoFit/>
          </a:bodyPr>
          <a:lstStyle/>
          <a:p>
            <a:r>
              <a:rPr lang="sv-SE" sz="1200" dirty="0"/>
              <a:t>svaghet (eng. </a:t>
            </a:r>
            <a:r>
              <a:rPr lang="sv-SE" sz="1200" dirty="0" err="1"/>
              <a:t>weakness</a:t>
            </a:r>
            <a:r>
              <a:rPr lang="sv-SE" sz="1200" dirty="0"/>
              <a:t>)</a:t>
            </a:r>
          </a:p>
        </p:txBody>
      </p:sp>
      <p:sp>
        <p:nvSpPr>
          <p:cNvPr id="18" name="TextBox 74"/>
          <p:cNvSpPr txBox="1">
            <a:spLocks noChangeArrowheads="1"/>
          </p:cNvSpPr>
          <p:nvPr/>
        </p:nvSpPr>
        <p:spPr bwMode="auto">
          <a:xfrm>
            <a:off x="4126949" y="813411"/>
            <a:ext cx="1117924" cy="923330"/>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a:t>
            </a:r>
            <a:r>
              <a:rPr lang="sv-SE" sz="1050" dirty="0" smtClean="0">
                <a:latin typeface="Arial" charset="0"/>
              </a:rPr>
              <a:t>snabbt leverera  </a:t>
            </a:r>
            <a:r>
              <a:rPr lang="sv-SE" sz="1050" dirty="0">
                <a:latin typeface="Arial" charset="0"/>
              </a:rPr>
              <a:t>pizza </a:t>
            </a:r>
            <a:r>
              <a:rPr lang="sv-SE" sz="1050" dirty="0" smtClean="0">
                <a:latin typeface="Arial" charset="0"/>
              </a:rPr>
              <a:t>efter </a:t>
            </a:r>
            <a:r>
              <a:rPr lang="sv-SE" sz="1050" dirty="0">
                <a:latin typeface="Arial" charset="0"/>
              </a:rPr>
              <a:t>beställning</a:t>
            </a:r>
          </a:p>
        </p:txBody>
      </p:sp>
      <p:sp>
        <p:nvSpPr>
          <p:cNvPr id="19" name="Rectangle 43"/>
          <p:cNvSpPr>
            <a:spLocks noChangeArrowheads="1"/>
          </p:cNvSpPr>
          <p:nvPr/>
        </p:nvSpPr>
        <p:spPr bwMode="auto">
          <a:xfrm>
            <a:off x="1884180" y="1295484"/>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20" name="TextBox 74"/>
          <p:cNvSpPr txBox="1">
            <a:spLocks noChangeArrowheads="1"/>
          </p:cNvSpPr>
          <p:nvPr/>
        </p:nvSpPr>
        <p:spPr bwMode="auto">
          <a:xfrm>
            <a:off x="1902059" y="1275606"/>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cxnSp>
        <p:nvCxnSpPr>
          <p:cNvPr id="22" name="Straight Arrow Connector 21"/>
          <p:cNvCxnSpPr/>
          <p:nvPr/>
        </p:nvCxnSpPr>
        <p:spPr>
          <a:xfrm flipV="1">
            <a:off x="7002270" y="2031690"/>
            <a:ext cx="1" cy="7020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Rectangle 43"/>
          <p:cNvSpPr>
            <a:spLocks noChangeArrowheads="1"/>
          </p:cNvSpPr>
          <p:nvPr/>
        </p:nvSpPr>
        <p:spPr bwMode="auto">
          <a:xfrm>
            <a:off x="1763057" y="2753646"/>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25" name="TextBox 24"/>
          <p:cNvSpPr txBox="1">
            <a:spLocks noChangeArrowheads="1"/>
          </p:cNvSpPr>
          <p:nvPr/>
        </p:nvSpPr>
        <p:spPr bwMode="auto">
          <a:xfrm>
            <a:off x="1718366" y="2754584"/>
            <a:ext cx="1326872"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sp>
        <p:nvSpPr>
          <p:cNvPr id="28" name="TextBox 132"/>
          <p:cNvSpPr txBox="1">
            <a:spLocks noChangeArrowheads="1"/>
          </p:cNvSpPr>
          <p:nvPr/>
        </p:nvSpPr>
        <p:spPr bwMode="auto">
          <a:xfrm>
            <a:off x="1655676" y="2247715"/>
            <a:ext cx="1717923" cy="276999"/>
          </a:xfrm>
          <a:prstGeom prst="rect">
            <a:avLst/>
          </a:prstGeom>
          <a:noFill/>
          <a:ln w="9525">
            <a:noFill/>
            <a:miter lim="800000"/>
            <a:headEnd/>
            <a:tailEnd/>
          </a:ln>
        </p:spPr>
        <p:txBody>
          <a:bodyPr wrap="square">
            <a:spAutoFit/>
          </a:bodyPr>
          <a:lstStyle/>
          <a:p>
            <a:r>
              <a:rPr lang="sv-SE" sz="1200" dirty="0"/>
              <a:t>styrka (eng. </a:t>
            </a:r>
            <a:r>
              <a:rPr lang="sv-SE" sz="1200" dirty="0" err="1"/>
              <a:t>strenght</a:t>
            </a:r>
            <a:r>
              <a:rPr lang="sv-SE" sz="1200" dirty="0"/>
              <a:t>)</a:t>
            </a:r>
          </a:p>
        </p:txBody>
      </p:sp>
      <p:sp>
        <p:nvSpPr>
          <p:cNvPr id="29" name="Rectangle 43"/>
          <p:cNvSpPr>
            <a:spLocks noChangeArrowheads="1"/>
          </p:cNvSpPr>
          <p:nvPr/>
        </p:nvSpPr>
        <p:spPr bwMode="auto">
          <a:xfrm>
            <a:off x="6555629" y="2787774"/>
            <a:ext cx="1140518" cy="702078"/>
          </a:xfrm>
          <a:prstGeom prst="rect">
            <a:avLst/>
          </a:prstGeom>
          <a:solidFill>
            <a:schemeClr val="bg1"/>
          </a:solidFill>
          <a:ln w="9525" algn="ctr">
            <a:solidFill>
              <a:schemeClr val="tx1"/>
            </a:solidFill>
            <a:round/>
            <a:headEnd/>
            <a:tailEnd/>
          </a:ln>
        </p:spPr>
        <p:txBody>
          <a:bodyPr/>
          <a:lstStyle/>
          <a:p>
            <a:endParaRPr lang="sv-SE" sz="1350"/>
          </a:p>
        </p:txBody>
      </p:sp>
      <p:sp>
        <p:nvSpPr>
          <p:cNvPr id="30" name="TextBox 29"/>
          <p:cNvSpPr txBox="1">
            <a:spLocks noChangeArrowheads="1"/>
          </p:cNvSpPr>
          <p:nvPr/>
        </p:nvSpPr>
        <p:spPr bwMode="auto">
          <a:xfrm>
            <a:off x="6516216" y="2736367"/>
            <a:ext cx="1281551"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p>
          <a:p>
            <a:pPr>
              <a:defRPr/>
            </a:pPr>
            <a:r>
              <a:rPr lang="sv-SE" sz="1050" dirty="0">
                <a:latin typeface="Arial" charset="0"/>
              </a:rPr>
              <a:t>råvaruleverantörer i staden</a:t>
            </a:r>
          </a:p>
        </p:txBody>
      </p:sp>
      <p:sp>
        <p:nvSpPr>
          <p:cNvPr id="31" name="TextBox 132"/>
          <p:cNvSpPr txBox="1">
            <a:spLocks noChangeArrowheads="1"/>
          </p:cNvSpPr>
          <p:nvPr/>
        </p:nvSpPr>
        <p:spPr bwMode="auto">
          <a:xfrm>
            <a:off x="6570222" y="2247714"/>
            <a:ext cx="1285875" cy="461665"/>
          </a:xfrm>
          <a:prstGeom prst="rect">
            <a:avLst/>
          </a:prstGeom>
          <a:noFill/>
          <a:ln w="9525">
            <a:noFill/>
            <a:miter lim="800000"/>
            <a:headEnd/>
            <a:tailEnd/>
          </a:ln>
        </p:spPr>
        <p:txBody>
          <a:bodyPr>
            <a:spAutoFit/>
          </a:bodyPr>
          <a:lstStyle/>
          <a:p>
            <a:r>
              <a:rPr lang="sv-SE" sz="1200" dirty="0"/>
              <a:t>möjlighet (eng. </a:t>
            </a:r>
            <a:r>
              <a:rPr lang="sv-SE" sz="1200" dirty="0" err="1"/>
              <a:t>opportunity</a:t>
            </a:r>
            <a:r>
              <a:rPr lang="sv-SE" sz="1200" dirty="0"/>
              <a:t>)</a:t>
            </a:r>
          </a:p>
        </p:txBody>
      </p:sp>
      <p:sp>
        <p:nvSpPr>
          <p:cNvPr id="32" name="Rectangle 43"/>
          <p:cNvSpPr>
            <a:spLocks noChangeArrowheads="1"/>
          </p:cNvSpPr>
          <p:nvPr/>
        </p:nvSpPr>
        <p:spPr bwMode="auto">
          <a:xfrm>
            <a:off x="6462210" y="1275607"/>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33" name="TextBox 74"/>
          <p:cNvSpPr txBox="1">
            <a:spLocks noChangeArrowheads="1"/>
          </p:cNvSpPr>
          <p:nvPr/>
        </p:nvSpPr>
        <p:spPr bwMode="auto">
          <a:xfrm>
            <a:off x="6489915" y="1262668"/>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billiga leverantörer av råvaror</a:t>
            </a:r>
          </a:p>
        </p:txBody>
      </p:sp>
      <p:cxnSp>
        <p:nvCxnSpPr>
          <p:cNvPr id="43" name="Straight Connector 42"/>
          <p:cNvCxnSpPr/>
          <p:nvPr/>
        </p:nvCxnSpPr>
        <p:spPr>
          <a:xfrm flipV="1">
            <a:off x="3602776" y="2045598"/>
            <a:ext cx="0" cy="289908"/>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5523344" y="2021950"/>
            <a:ext cx="0" cy="289908"/>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V="1">
            <a:off x="4821266" y="1751920"/>
            <a:ext cx="0"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H="1">
            <a:off x="4821266" y="2021950"/>
            <a:ext cx="702078"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3601604" y="2021950"/>
            <a:ext cx="702078"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3" name="Table 52"/>
          <p:cNvGraphicFramePr>
            <a:graphicFrameLocks noGrp="1"/>
          </p:cNvGraphicFramePr>
          <p:nvPr/>
        </p:nvGraphicFramePr>
        <p:xfrm>
          <a:off x="1817695" y="3705876"/>
          <a:ext cx="5292588" cy="1280160"/>
        </p:xfrm>
        <a:graphic>
          <a:graphicData uri="http://schemas.openxmlformats.org/drawingml/2006/table">
            <a:tbl>
              <a:tblPr firstRow="1" bandRow="1">
                <a:tableStyleId>{5C22544A-7EE6-4342-B048-85BDC9FD1C3A}</a:tableStyleId>
              </a:tblPr>
              <a:tblGrid>
                <a:gridCol w="1764196">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1764196">
                  <a:extLst>
                    <a:ext uri="{9D8B030D-6E8A-4147-A177-3AD203B41FA5}">
                      <a16:colId xmlns:a16="http://schemas.microsoft.com/office/drawing/2014/main" val="20002"/>
                    </a:ext>
                  </a:extLst>
                </a:gridCol>
              </a:tblGrid>
              <a:tr h="278130">
                <a:tc gridSpan="3">
                  <a:txBody>
                    <a:bodyPr/>
                    <a:lstStyle/>
                    <a:p>
                      <a:r>
                        <a:rPr lang="sv-SE" sz="1400" dirty="0" smtClean="0"/>
                        <a:t>Fyra</a:t>
                      </a:r>
                      <a:r>
                        <a:rPr lang="sv-SE" sz="1400" baseline="0" dirty="0" smtClean="0"/>
                        <a:t> varianter av bedömning</a:t>
                      </a:r>
                      <a:endParaRPr lang="sv-SE" sz="1400" dirty="0"/>
                    </a:p>
                  </a:txBody>
                  <a:tcPr marL="68580" marR="68580" marT="34290" marB="34290"/>
                </a:tc>
                <a:tc hMerge="1">
                  <a:txBody>
                    <a:bodyPr/>
                    <a:lstStyle/>
                    <a:p>
                      <a:endParaRPr lang="sv-SE"/>
                    </a:p>
                  </a:txBody>
                  <a:tcPr/>
                </a:tc>
                <a:tc hMerge="1">
                  <a:txBody>
                    <a:bodyPr/>
                    <a:lstStyle/>
                    <a:p>
                      <a:endParaRPr lang="sv-SE" dirty="0"/>
                    </a:p>
                  </a:txBody>
                  <a:tcPr/>
                </a:tc>
                <a:extLst>
                  <a:ext uri="{0D108BD9-81ED-4DB2-BD59-A6C34878D82A}">
                    <a16:rowId xmlns:a16="http://schemas.microsoft.com/office/drawing/2014/main" val="10000"/>
                  </a:ext>
                </a:extLst>
              </a:tr>
              <a:tr h="278130">
                <a:tc>
                  <a:txBody>
                    <a:bodyPr/>
                    <a:lstStyle/>
                    <a:p>
                      <a:endParaRPr lang="sv-SE" sz="1400"/>
                    </a:p>
                  </a:txBody>
                  <a:tcPr marL="68580" marR="68580" marT="34290" marB="34290"/>
                </a:tc>
                <a:tc>
                  <a:txBody>
                    <a:bodyPr/>
                    <a:lstStyle/>
                    <a:p>
                      <a:r>
                        <a:rPr lang="sv-SE" sz="1400" b="1" dirty="0" smtClean="0"/>
                        <a:t>Intern</a:t>
                      </a:r>
                      <a:endParaRPr lang="sv-SE" sz="1400" b="1" dirty="0"/>
                    </a:p>
                  </a:txBody>
                  <a:tcPr marL="68580" marR="68580" marT="34290" marB="34290"/>
                </a:tc>
                <a:tc>
                  <a:txBody>
                    <a:bodyPr/>
                    <a:lstStyle/>
                    <a:p>
                      <a:r>
                        <a:rPr lang="sv-SE" sz="1400" b="1" dirty="0" smtClean="0"/>
                        <a:t>Extern</a:t>
                      </a:r>
                      <a:endParaRPr lang="sv-SE" sz="1400" b="1" dirty="0"/>
                    </a:p>
                  </a:txBody>
                  <a:tcPr marL="68580" marR="68580" marT="34290" marB="34290"/>
                </a:tc>
                <a:extLst>
                  <a:ext uri="{0D108BD9-81ED-4DB2-BD59-A6C34878D82A}">
                    <a16:rowId xmlns:a16="http://schemas.microsoft.com/office/drawing/2014/main" val="10001"/>
                  </a:ext>
                </a:extLst>
              </a:tr>
              <a:tr h="434340">
                <a:tc>
                  <a:txBody>
                    <a:bodyPr/>
                    <a:lstStyle/>
                    <a:p>
                      <a:r>
                        <a:rPr lang="sv-SE" sz="1400" b="1" dirty="0" err="1" smtClean="0"/>
                        <a:t>Postitiv</a:t>
                      </a:r>
                      <a:endParaRPr lang="sv-SE" sz="1400" b="1" dirty="0"/>
                    </a:p>
                  </a:txBody>
                  <a:tcPr marL="68580" marR="68580" marT="34290" marB="34290"/>
                </a:tc>
                <a:tc>
                  <a:txBody>
                    <a:bodyPr/>
                    <a:lstStyle/>
                    <a:p>
                      <a:r>
                        <a:rPr lang="sv-SE" sz="1200" dirty="0" smtClean="0"/>
                        <a:t>styrka (eng. </a:t>
                      </a:r>
                      <a:r>
                        <a:rPr lang="sv-SE" sz="1200" dirty="0" err="1" smtClean="0"/>
                        <a:t>strength</a:t>
                      </a:r>
                      <a:r>
                        <a:rPr lang="sv-SE" sz="1200" dirty="0" smtClean="0"/>
                        <a:t>)</a:t>
                      </a:r>
                      <a:endParaRPr lang="sv-SE" sz="1200" dirty="0"/>
                    </a:p>
                  </a:txBody>
                  <a:tcPr marL="68580" marR="68580" marT="34290" marB="34290"/>
                </a:tc>
                <a:tc>
                  <a:txBody>
                    <a:bodyPr/>
                    <a:lstStyle/>
                    <a:p>
                      <a:r>
                        <a:rPr lang="sv-SE" sz="1200" dirty="0" smtClean="0"/>
                        <a:t>möjlighet (eng. </a:t>
                      </a:r>
                      <a:r>
                        <a:rPr lang="sv-SE" sz="1200" dirty="0" err="1" smtClean="0"/>
                        <a:t>opportunity</a:t>
                      </a:r>
                      <a:r>
                        <a:rPr lang="sv-SE" sz="1200" dirty="0" smtClean="0"/>
                        <a:t>)</a:t>
                      </a:r>
                      <a:endParaRPr lang="sv-SE" sz="1200" dirty="0"/>
                    </a:p>
                  </a:txBody>
                  <a:tcPr marL="68580" marR="68580" marT="34290" marB="34290"/>
                </a:tc>
                <a:extLst>
                  <a:ext uri="{0D108BD9-81ED-4DB2-BD59-A6C34878D82A}">
                    <a16:rowId xmlns:a16="http://schemas.microsoft.com/office/drawing/2014/main" val="10002"/>
                  </a:ext>
                </a:extLst>
              </a:tr>
              <a:tr h="278130">
                <a:tc>
                  <a:txBody>
                    <a:bodyPr/>
                    <a:lstStyle/>
                    <a:p>
                      <a:r>
                        <a:rPr lang="sv-SE" sz="1400" b="1" dirty="0" smtClean="0"/>
                        <a:t>Negativ</a:t>
                      </a:r>
                      <a:endParaRPr lang="sv-SE" sz="1400" b="1" dirty="0"/>
                    </a:p>
                  </a:txBody>
                  <a:tcPr marL="68580" marR="68580" marT="34290" marB="34290"/>
                </a:tc>
                <a:tc>
                  <a:txBody>
                    <a:bodyPr/>
                    <a:lstStyle/>
                    <a:p>
                      <a:r>
                        <a:rPr lang="sv-SE" sz="1200" dirty="0" smtClean="0"/>
                        <a:t>svaghet</a:t>
                      </a:r>
                      <a:r>
                        <a:rPr lang="sv-SE" sz="1200" baseline="0" dirty="0" smtClean="0"/>
                        <a:t> (eng. </a:t>
                      </a:r>
                      <a:r>
                        <a:rPr lang="sv-SE" sz="1200" dirty="0" err="1" smtClean="0"/>
                        <a:t>weakness</a:t>
                      </a:r>
                      <a:r>
                        <a:rPr lang="sv-SE" sz="1200" dirty="0" smtClean="0"/>
                        <a:t>)</a:t>
                      </a:r>
                      <a:endParaRPr lang="sv-SE" sz="1200" dirty="0"/>
                    </a:p>
                  </a:txBody>
                  <a:tcPr marL="68580" marR="68580" marT="34290" marB="34290"/>
                </a:tc>
                <a:tc>
                  <a:txBody>
                    <a:bodyPr/>
                    <a:lstStyle/>
                    <a:p>
                      <a:r>
                        <a:rPr lang="sv-SE" sz="1200" dirty="0" smtClean="0"/>
                        <a:t>hot (eng. </a:t>
                      </a:r>
                      <a:r>
                        <a:rPr lang="sv-SE" sz="1200" dirty="0" err="1" smtClean="0"/>
                        <a:t>threat</a:t>
                      </a:r>
                      <a:r>
                        <a:rPr lang="sv-SE" sz="1200" dirty="0" smtClean="0"/>
                        <a:t>)</a:t>
                      </a:r>
                      <a:endParaRPr lang="sv-SE" sz="12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07898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sv-SE" sz="2700" dirty="0"/>
              <a:t>Influerare</a:t>
            </a:r>
          </a:p>
        </p:txBody>
      </p:sp>
      <p:sp>
        <p:nvSpPr>
          <p:cNvPr id="44035" name="Content Placeholder 2"/>
          <p:cNvSpPr>
            <a:spLocks noGrp="1"/>
          </p:cNvSpPr>
          <p:nvPr>
            <p:ph idx="1"/>
          </p:nvPr>
        </p:nvSpPr>
        <p:spPr>
          <a:xfrm>
            <a:off x="1377888" y="1200151"/>
            <a:ext cx="6172200" cy="3394472"/>
          </a:xfrm>
        </p:spPr>
        <p:txBody>
          <a:bodyPr>
            <a:normAutofit/>
          </a:bodyPr>
          <a:lstStyle/>
          <a:p>
            <a:pPr>
              <a:buNone/>
            </a:pPr>
            <a:endParaRPr lang="sv-SE" sz="1350" dirty="0"/>
          </a:p>
          <a:p>
            <a:endParaRPr lang="sv-SE" sz="1350" dirty="0"/>
          </a:p>
          <a:p>
            <a:endParaRPr lang="sv-SE" sz="1350" dirty="0"/>
          </a:p>
          <a:p>
            <a:pPr>
              <a:buNone/>
            </a:pPr>
            <a:endParaRPr lang="sv-SE" sz="1500" dirty="0"/>
          </a:p>
          <a:p>
            <a:endParaRPr lang="sv-SE" dirty="0" smtClean="0"/>
          </a:p>
        </p:txBody>
      </p:sp>
      <p:sp>
        <p:nvSpPr>
          <p:cNvPr id="7" name="TextBox 5"/>
          <p:cNvSpPr txBox="1">
            <a:spLocks noChangeArrowheads="1"/>
          </p:cNvSpPr>
          <p:nvPr/>
        </p:nvSpPr>
        <p:spPr bwMode="auto">
          <a:xfrm>
            <a:off x="1223628" y="4515966"/>
            <a:ext cx="2143125" cy="300082"/>
          </a:xfrm>
          <a:prstGeom prst="rect">
            <a:avLst/>
          </a:prstGeom>
          <a:noFill/>
          <a:ln w="9525">
            <a:noFill/>
            <a:miter lim="800000"/>
            <a:headEnd/>
            <a:tailEnd/>
          </a:ln>
        </p:spPr>
        <p:txBody>
          <a:bodyPr>
            <a:spAutoFit/>
          </a:bodyPr>
          <a:lstStyle/>
          <a:p>
            <a:r>
              <a:rPr lang="sv-SE" sz="1350" dirty="0"/>
              <a:t>[BMM, 2010]</a:t>
            </a:r>
          </a:p>
        </p:txBody>
      </p:sp>
      <p:cxnSp>
        <p:nvCxnSpPr>
          <p:cNvPr id="15" name="Straight Arrow Connector 14"/>
          <p:cNvCxnSpPr>
            <a:stCxn id="24" idx="0"/>
            <a:endCxn id="19" idx="2"/>
          </p:cNvCxnSpPr>
          <p:nvPr/>
        </p:nvCxnSpPr>
        <p:spPr>
          <a:xfrm flipV="1">
            <a:off x="1908995" y="2082166"/>
            <a:ext cx="10813" cy="7219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Rectangle 43"/>
          <p:cNvSpPr>
            <a:spLocks noChangeArrowheads="1"/>
          </p:cNvSpPr>
          <p:nvPr/>
        </p:nvSpPr>
        <p:spPr bwMode="auto">
          <a:xfrm>
            <a:off x="1424814" y="134596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20" name="TextBox 74"/>
          <p:cNvSpPr txBox="1">
            <a:spLocks noChangeArrowheads="1"/>
          </p:cNvSpPr>
          <p:nvPr/>
        </p:nvSpPr>
        <p:spPr bwMode="auto">
          <a:xfrm>
            <a:off x="1442693" y="132608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sp>
        <p:nvSpPr>
          <p:cNvPr id="24" name="Rectangle 43"/>
          <p:cNvSpPr>
            <a:spLocks noChangeArrowheads="1"/>
          </p:cNvSpPr>
          <p:nvPr/>
        </p:nvSpPr>
        <p:spPr bwMode="auto">
          <a:xfrm>
            <a:off x="1303691" y="2804122"/>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25" name="TextBox 24"/>
          <p:cNvSpPr txBox="1">
            <a:spLocks noChangeArrowheads="1"/>
          </p:cNvSpPr>
          <p:nvPr/>
        </p:nvSpPr>
        <p:spPr bwMode="auto">
          <a:xfrm>
            <a:off x="1304322" y="2838250"/>
            <a:ext cx="1404156"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sp>
        <p:nvSpPr>
          <p:cNvPr id="28" name="TextBox 132"/>
          <p:cNvSpPr txBox="1">
            <a:spLocks noChangeArrowheads="1"/>
          </p:cNvSpPr>
          <p:nvPr/>
        </p:nvSpPr>
        <p:spPr bwMode="auto">
          <a:xfrm>
            <a:off x="1421560" y="2317246"/>
            <a:ext cx="1717923" cy="276999"/>
          </a:xfrm>
          <a:prstGeom prst="rect">
            <a:avLst/>
          </a:prstGeom>
          <a:noFill/>
          <a:ln w="9525">
            <a:noFill/>
            <a:miter lim="800000"/>
            <a:headEnd/>
            <a:tailEnd/>
          </a:ln>
        </p:spPr>
        <p:txBody>
          <a:bodyPr wrap="square">
            <a:spAutoFit/>
          </a:bodyPr>
          <a:lstStyle/>
          <a:p>
            <a:r>
              <a:rPr lang="sv-SE" sz="1200" dirty="0"/>
              <a:t>bedömning: styrka</a:t>
            </a:r>
          </a:p>
        </p:txBody>
      </p:sp>
      <p:sp>
        <p:nvSpPr>
          <p:cNvPr id="34" name="Right Arrow 33"/>
          <p:cNvSpPr/>
          <p:nvPr/>
        </p:nvSpPr>
        <p:spPr>
          <a:xfrm>
            <a:off x="3869922" y="1923678"/>
            <a:ext cx="48605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cxnSp>
        <p:nvCxnSpPr>
          <p:cNvPr id="52" name="Straight Arrow Connector 51"/>
          <p:cNvCxnSpPr>
            <a:endCxn id="55" idx="2"/>
          </p:cNvCxnSpPr>
          <p:nvPr/>
        </p:nvCxnSpPr>
        <p:spPr>
          <a:xfrm flipH="1" flipV="1">
            <a:off x="5214779" y="2037353"/>
            <a:ext cx="5926" cy="4803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4" name="Rectangle 43"/>
          <p:cNvSpPr>
            <a:spLocks noChangeArrowheads="1"/>
          </p:cNvSpPr>
          <p:nvPr/>
        </p:nvSpPr>
        <p:spPr bwMode="auto">
          <a:xfrm>
            <a:off x="4693123" y="1295484"/>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55" name="TextBox 74"/>
          <p:cNvSpPr txBox="1">
            <a:spLocks noChangeArrowheads="1"/>
          </p:cNvSpPr>
          <p:nvPr/>
        </p:nvSpPr>
        <p:spPr bwMode="auto">
          <a:xfrm>
            <a:off x="4711002" y="1275606"/>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sp>
        <p:nvSpPr>
          <p:cNvPr id="56" name="Rectangle 43"/>
          <p:cNvSpPr>
            <a:spLocks noChangeArrowheads="1"/>
          </p:cNvSpPr>
          <p:nvPr/>
        </p:nvSpPr>
        <p:spPr bwMode="auto">
          <a:xfrm>
            <a:off x="4572000" y="3725754"/>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57" name="TextBox 56"/>
          <p:cNvSpPr txBox="1">
            <a:spLocks noChangeArrowheads="1"/>
          </p:cNvSpPr>
          <p:nvPr/>
        </p:nvSpPr>
        <p:spPr bwMode="auto">
          <a:xfrm>
            <a:off x="4572631" y="3759882"/>
            <a:ext cx="1355912"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sp>
        <p:nvSpPr>
          <p:cNvPr id="58" name="TextBox 132"/>
          <p:cNvSpPr txBox="1">
            <a:spLocks noChangeArrowheads="1"/>
          </p:cNvSpPr>
          <p:nvPr/>
        </p:nvSpPr>
        <p:spPr bwMode="auto">
          <a:xfrm>
            <a:off x="4626006" y="2085696"/>
            <a:ext cx="2322258" cy="461665"/>
          </a:xfrm>
          <a:prstGeom prst="rect">
            <a:avLst/>
          </a:prstGeom>
          <a:noFill/>
          <a:ln w="9525">
            <a:noFill/>
            <a:miter lim="800000"/>
            <a:headEnd/>
            <a:tailEnd/>
          </a:ln>
        </p:spPr>
        <p:txBody>
          <a:bodyPr wrap="square">
            <a:spAutoFit/>
          </a:bodyPr>
          <a:lstStyle/>
          <a:p>
            <a:r>
              <a:rPr lang="sv-SE" sz="1200" dirty="0"/>
              <a:t>för att uppnå </a:t>
            </a:r>
          </a:p>
          <a:p>
            <a:r>
              <a:rPr lang="sv-SE" sz="1200" dirty="0"/>
              <a:t>(eng. on </a:t>
            </a:r>
            <a:r>
              <a:rPr lang="sv-SE" sz="1200" dirty="0" err="1"/>
              <a:t>achievment</a:t>
            </a:r>
            <a:r>
              <a:rPr lang="sv-SE" sz="1200" dirty="0"/>
              <a:t> of)</a:t>
            </a:r>
          </a:p>
        </p:txBody>
      </p:sp>
      <p:sp>
        <p:nvSpPr>
          <p:cNvPr id="60" name="Rectangle 43"/>
          <p:cNvSpPr>
            <a:spLocks noChangeArrowheads="1"/>
          </p:cNvSpPr>
          <p:nvPr/>
        </p:nvSpPr>
        <p:spPr bwMode="auto">
          <a:xfrm>
            <a:off x="4572632" y="2571750"/>
            <a:ext cx="1566174" cy="628194"/>
          </a:xfrm>
          <a:prstGeom prst="rect">
            <a:avLst/>
          </a:prstGeom>
          <a:solidFill>
            <a:schemeClr val="bg1"/>
          </a:solidFill>
          <a:ln w="9525" algn="ctr">
            <a:solidFill>
              <a:schemeClr val="tx1"/>
            </a:solidFill>
            <a:round/>
            <a:headEnd/>
            <a:tailEnd/>
          </a:ln>
        </p:spPr>
        <p:txBody>
          <a:bodyPr/>
          <a:lstStyle/>
          <a:p>
            <a:endParaRPr lang="sv-SE" sz="1350"/>
          </a:p>
        </p:txBody>
      </p:sp>
      <p:sp>
        <p:nvSpPr>
          <p:cNvPr id="61" name="TextBox 60"/>
          <p:cNvSpPr txBox="1">
            <a:spLocks noChangeArrowheads="1"/>
          </p:cNvSpPr>
          <p:nvPr/>
        </p:nvSpPr>
        <p:spPr bwMode="auto">
          <a:xfrm>
            <a:off x="4573263" y="2605878"/>
            <a:ext cx="1619549" cy="600164"/>
          </a:xfrm>
          <a:prstGeom prst="rect">
            <a:avLst/>
          </a:prstGeom>
          <a:noFill/>
          <a:ln w="9525">
            <a:noFill/>
            <a:miter lim="800000"/>
            <a:headEnd/>
            <a:tailEnd/>
          </a:ln>
        </p:spPr>
        <p:txBody>
          <a:bodyPr wrap="square">
            <a:spAutoFit/>
          </a:bodyPr>
          <a:lstStyle/>
          <a:p>
            <a:r>
              <a:rPr lang="sv-SE" sz="1200" b="1" dirty="0"/>
              <a:t>Bedömning: Styrka:</a:t>
            </a:r>
          </a:p>
          <a:p>
            <a:pPr>
              <a:defRPr/>
            </a:pPr>
            <a:r>
              <a:rPr lang="sv-SE" sz="1050" dirty="0">
                <a:latin typeface="Arial" charset="0"/>
              </a:rPr>
              <a:t>Personalen använder få och billiga resurser</a:t>
            </a:r>
          </a:p>
        </p:txBody>
      </p:sp>
      <p:cxnSp>
        <p:nvCxnSpPr>
          <p:cNvPr id="65" name="Straight Arrow Connector 64"/>
          <p:cNvCxnSpPr/>
          <p:nvPr/>
        </p:nvCxnSpPr>
        <p:spPr>
          <a:xfrm>
            <a:off x="5166698" y="3165816"/>
            <a:ext cx="0" cy="5400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3545886" y="3597864"/>
            <a:ext cx="1" cy="7020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9" name="Rectangle 43"/>
          <p:cNvSpPr>
            <a:spLocks noChangeArrowheads="1"/>
          </p:cNvSpPr>
          <p:nvPr/>
        </p:nvSpPr>
        <p:spPr bwMode="auto">
          <a:xfrm>
            <a:off x="3099245" y="4353948"/>
            <a:ext cx="1140518" cy="702078"/>
          </a:xfrm>
          <a:prstGeom prst="rect">
            <a:avLst/>
          </a:prstGeom>
          <a:solidFill>
            <a:schemeClr val="bg1"/>
          </a:solidFill>
          <a:ln w="9525" algn="ctr">
            <a:solidFill>
              <a:schemeClr val="tx1"/>
            </a:solidFill>
            <a:round/>
            <a:headEnd/>
            <a:tailEnd/>
          </a:ln>
        </p:spPr>
        <p:txBody>
          <a:bodyPr/>
          <a:lstStyle/>
          <a:p>
            <a:endParaRPr lang="sv-SE" sz="1350"/>
          </a:p>
        </p:txBody>
      </p:sp>
      <p:sp>
        <p:nvSpPr>
          <p:cNvPr id="70" name="TextBox 69"/>
          <p:cNvSpPr txBox="1">
            <a:spLocks noChangeArrowheads="1"/>
          </p:cNvSpPr>
          <p:nvPr/>
        </p:nvSpPr>
        <p:spPr bwMode="auto">
          <a:xfrm>
            <a:off x="3059832" y="4302541"/>
            <a:ext cx="1281551"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p>
          <a:p>
            <a:pPr>
              <a:defRPr/>
            </a:pPr>
            <a:r>
              <a:rPr lang="sv-SE" sz="1050" dirty="0">
                <a:latin typeface="Arial" charset="0"/>
              </a:rPr>
              <a:t>råvaruleverantörer i staden</a:t>
            </a:r>
          </a:p>
        </p:txBody>
      </p:sp>
      <p:sp>
        <p:nvSpPr>
          <p:cNvPr id="71" name="TextBox 132"/>
          <p:cNvSpPr txBox="1">
            <a:spLocks noChangeArrowheads="1"/>
          </p:cNvSpPr>
          <p:nvPr/>
        </p:nvSpPr>
        <p:spPr bwMode="auto">
          <a:xfrm>
            <a:off x="2735796" y="3813889"/>
            <a:ext cx="1663917" cy="276999"/>
          </a:xfrm>
          <a:prstGeom prst="rect">
            <a:avLst/>
          </a:prstGeom>
          <a:noFill/>
          <a:ln w="9525">
            <a:noFill/>
            <a:miter lim="800000"/>
            <a:headEnd/>
            <a:tailEnd/>
          </a:ln>
        </p:spPr>
        <p:txBody>
          <a:bodyPr wrap="square">
            <a:spAutoFit/>
          </a:bodyPr>
          <a:lstStyle/>
          <a:p>
            <a:r>
              <a:rPr lang="sv-SE" sz="1200" dirty="0"/>
              <a:t>bedömning: möjlighet</a:t>
            </a:r>
          </a:p>
        </p:txBody>
      </p:sp>
      <p:sp>
        <p:nvSpPr>
          <p:cNvPr id="72" name="Rectangle 43"/>
          <p:cNvSpPr>
            <a:spLocks noChangeArrowheads="1"/>
          </p:cNvSpPr>
          <p:nvPr/>
        </p:nvSpPr>
        <p:spPr bwMode="auto">
          <a:xfrm>
            <a:off x="3005826" y="2841781"/>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73" name="TextBox 74"/>
          <p:cNvSpPr txBox="1">
            <a:spLocks noChangeArrowheads="1"/>
          </p:cNvSpPr>
          <p:nvPr/>
        </p:nvSpPr>
        <p:spPr bwMode="auto">
          <a:xfrm>
            <a:off x="3033531" y="2828842"/>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flera leverantörer av råvaror</a:t>
            </a:r>
          </a:p>
        </p:txBody>
      </p:sp>
      <p:cxnSp>
        <p:nvCxnSpPr>
          <p:cNvPr id="74" name="Straight Arrow Connector 73"/>
          <p:cNvCxnSpPr/>
          <p:nvPr/>
        </p:nvCxnSpPr>
        <p:spPr>
          <a:xfrm flipH="1" flipV="1">
            <a:off x="6942339" y="2770354"/>
            <a:ext cx="5925" cy="503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9" name="TextBox 132"/>
          <p:cNvSpPr txBox="1">
            <a:spLocks noChangeArrowheads="1"/>
          </p:cNvSpPr>
          <p:nvPr/>
        </p:nvSpPr>
        <p:spPr bwMode="auto">
          <a:xfrm>
            <a:off x="6138174" y="2841780"/>
            <a:ext cx="1944216" cy="461665"/>
          </a:xfrm>
          <a:prstGeom prst="rect">
            <a:avLst/>
          </a:prstGeom>
          <a:noFill/>
          <a:ln w="9525">
            <a:noFill/>
            <a:miter lim="800000"/>
            <a:headEnd/>
            <a:tailEnd/>
          </a:ln>
        </p:spPr>
        <p:txBody>
          <a:bodyPr wrap="square">
            <a:spAutoFit/>
          </a:bodyPr>
          <a:lstStyle/>
          <a:p>
            <a:r>
              <a:rPr lang="sv-SE" sz="1200" dirty="0"/>
              <a:t>påverkar användning av (</a:t>
            </a:r>
            <a:r>
              <a:rPr lang="sv-SE" sz="1200" dirty="0" err="1"/>
              <a:t>eng.affects</a:t>
            </a:r>
            <a:r>
              <a:rPr lang="sv-SE" sz="1200" dirty="0"/>
              <a:t> </a:t>
            </a:r>
            <a:r>
              <a:rPr lang="sv-SE" sz="1200" dirty="0" err="1"/>
              <a:t>employment</a:t>
            </a:r>
            <a:r>
              <a:rPr lang="sv-SE" sz="1200" dirty="0"/>
              <a:t> of)</a:t>
            </a:r>
          </a:p>
        </p:txBody>
      </p:sp>
      <p:sp>
        <p:nvSpPr>
          <p:cNvPr id="80" name="Rectangle 43"/>
          <p:cNvSpPr>
            <a:spLocks noChangeArrowheads="1"/>
          </p:cNvSpPr>
          <p:nvPr/>
        </p:nvSpPr>
        <p:spPr bwMode="auto">
          <a:xfrm>
            <a:off x="6030162" y="3327834"/>
            <a:ext cx="1836204" cy="628194"/>
          </a:xfrm>
          <a:prstGeom prst="rect">
            <a:avLst/>
          </a:prstGeom>
          <a:solidFill>
            <a:schemeClr val="bg1"/>
          </a:solidFill>
          <a:ln w="9525" algn="ctr">
            <a:solidFill>
              <a:schemeClr val="tx1"/>
            </a:solidFill>
            <a:round/>
            <a:headEnd/>
            <a:tailEnd/>
          </a:ln>
        </p:spPr>
        <p:txBody>
          <a:bodyPr/>
          <a:lstStyle/>
          <a:p>
            <a:endParaRPr lang="sv-SE" sz="1350"/>
          </a:p>
        </p:txBody>
      </p:sp>
      <p:sp>
        <p:nvSpPr>
          <p:cNvPr id="81" name="TextBox 80"/>
          <p:cNvSpPr txBox="1">
            <a:spLocks noChangeArrowheads="1"/>
          </p:cNvSpPr>
          <p:nvPr/>
        </p:nvSpPr>
        <p:spPr bwMode="auto">
          <a:xfrm>
            <a:off x="6030162" y="3361962"/>
            <a:ext cx="1890210" cy="600164"/>
          </a:xfrm>
          <a:prstGeom prst="rect">
            <a:avLst/>
          </a:prstGeom>
          <a:noFill/>
          <a:ln w="9525">
            <a:noFill/>
            <a:miter lim="800000"/>
            <a:headEnd/>
            <a:tailEnd/>
          </a:ln>
        </p:spPr>
        <p:txBody>
          <a:bodyPr wrap="square">
            <a:spAutoFit/>
          </a:bodyPr>
          <a:lstStyle/>
          <a:p>
            <a:r>
              <a:rPr lang="sv-SE" sz="1200" b="1" dirty="0"/>
              <a:t>Bedömning: Möjlighet:</a:t>
            </a:r>
          </a:p>
          <a:p>
            <a:pPr>
              <a:defRPr/>
            </a:pPr>
            <a:r>
              <a:rPr lang="sv-SE" sz="1050" dirty="0">
                <a:latin typeface="Arial" charset="0"/>
              </a:rPr>
              <a:t>Pizzerian kan använda sig av billiga leverantörer</a:t>
            </a:r>
          </a:p>
        </p:txBody>
      </p:sp>
      <p:cxnSp>
        <p:nvCxnSpPr>
          <p:cNvPr id="82" name="Straight Arrow Connector 81"/>
          <p:cNvCxnSpPr/>
          <p:nvPr/>
        </p:nvCxnSpPr>
        <p:spPr>
          <a:xfrm>
            <a:off x="6894258" y="3921900"/>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3" name="TextBox 132"/>
          <p:cNvSpPr txBox="1">
            <a:spLocks noChangeArrowheads="1"/>
          </p:cNvSpPr>
          <p:nvPr/>
        </p:nvSpPr>
        <p:spPr bwMode="auto">
          <a:xfrm>
            <a:off x="6354198" y="4046027"/>
            <a:ext cx="1717923" cy="276999"/>
          </a:xfrm>
          <a:prstGeom prst="rect">
            <a:avLst/>
          </a:prstGeom>
          <a:noFill/>
          <a:ln w="9525">
            <a:noFill/>
            <a:miter lim="800000"/>
            <a:headEnd/>
            <a:tailEnd/>
          </a:ln>
        </p:spPr>
        <p:txBody>
          <a:bodyPr wrap="square">
            <a:spAutoFit/>
          </a:bodyPr>
          <a:lstStyle/>
          <a:p>
            <a:r>
              <a:rPr lang="sv-SE" sz="1200" dirty="0"/>
              <a:t>bedömer (eng. </a:t>
            </a:r>
            <a:r>
              <a:rPr lang="sv-SE" sz="1200" dirty="0" err="1"/>
              <a:t>judges</a:t>
            </a:r>
            <a:r>
              <a:rPr lang="sv-SE" sz="1200" dirty="0"/>
              <a:t>)</a:t>
            </a:r>
          </a:p>
        </p:txBody>
      </p:sp>
      <p:sp>
        <p:nvSpPr>
          <p:cNvPr id="84" name="Rectangle 43"/>
          <p:cNvSpPr>
            <a:spLocks noChangeArrowheads="1"/>
          </p:cNvSpPr>
          <p:nvPr/>
        </p:nvSpPr>
        <p:spPr bwMode="auto">
          <a:xfrm>
            <a:off x="6354199" y="4351350"/>
            <a:ext cx="1140518" cy="702078"/>
          </a:xfrm>
          <a:prstGeom prst="rect">
            <a:avLst/>
          </a:prstGeom>
          <a:solidFill>
            <a:schemeClr val="bg1"/>
          </a:solidFill>
          <a:ln w="9525" algn="ctr">
            <a:solidFill>
              <a:schemeClr val="tx1"/>
            </a:solidFill>
            <a:round/>
            <a:headEnd/>
            <a:tailEnd/>
          </a:ln>
        </p:spPr>
        <p:txBody>
          <a:bodyPr/>
          <a:lstStyle/>
          <a:p>
            <a:endParaRPr lang="sv-SE" sz="1350"/>
          </a:p>
        </p:txBody>
      </p:sp>
      <p:sp>
        <p:nvSpPr>
          <p:cNvPr id="85" name="TextBox 84"/>
          <p:cNvSpPr txBox="1">
            <a:spLocks noChangeArrowheads="1"/>
          </p:cNvSpPr>
          <p:nvPr/>
        </p:nvSpPr>
        <p:spPr bwMode="auto">
          <a:xfrm>
            <a:off x="6314785" y="4299943"/>
            <a:ext cx="1281551"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p>
          <a:p>
            <a:pPr>
              <a:defRPr/>
            </a:pPr>
            <a:r>
              <a:rPr lang="sv-SE" sz="1050" dirty="0">
                <a:latin typeface="Arial" charset="0"/>
              </a:rPr>
              <a:t>råvaruleverantörer i staden</a:t>
            </a:r>
          </a:p>
        </p:txBody>
      </p:sp>
      <p:sp>
        <p:nvSpPr>
          <p:cNvPr id="87" name="Rectangle 43"/>
          <p:cNvSpPr>
            <a:spLocks noChangeArrowheads="1"/>
          </p:cNvSpPr>
          <p:nvPr/>
        </p:nvSpPr>
        <p:spPr bwMode="auto">
          <a:xfrm>
            <a:off x="6398377" y="1990623"/>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88" name="TextBox 74"/>
          <p:cNvSpPr txBox="1">
            <a:spLocks noChangeArrowheads="1"/>
          </p:cNvSpPr>
          <p:nvPr/>
        </p:nvSpPr>
        <p:spPr bwMode="auto">
          <a:xfrm>
            <a:off x="6426082" y="1977684"/>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billiga</a:t>
            </a:r>
          </a:p>
          <a:p>
            <a:pPr>
              <a:defRPr/>
            </a:pPr>
            <a:r>
              <a:rPr lang="sv-SE" sz="1050" dirty="0">
                <a:latin typeface="Arial" charset="0"/>
              </a:rPr>
              <a:t>leverantörer av råvaror</a:t>
            </a:r>
          </a:p>
        </p:txBody>
      </p:sp>
      <p:sp>
        <p:nvSpPr>
          <p:cNvPr id="89" name="TextBox 88"/>
          <p:cNvSpPr txBox="1"/>
          <p:nvPr/>
        </p:nvSpPr>
        <p:spPr>
          <a:xfrm>
            <a:off x="3653898" y="681541"/>
            <a:ext cx="3618402" cy="507831"/>
          </a:xfrm>
          <a:prstGeom prst="rect">
            <a:avLst/>
          </a:prstGeom>
          <a:noFill/>
        </p:spPr>
        <p:txBody>
          <a:bodyPr wrap="square" rtlCol="0">
            <a:spAutoFit/>
          </a:bodyPr>
          <a:lstStyle/>
          <a:p>
            <a:r>
              <a:rPr lang="sv-SE" sz="1350" dirty="0"/>
              <a:t>Det är möjligt att också explicitgöra bedömningen i BMM (ej nödvändigt på kursen)</a:t>
            </a:r>
          </a:p>
        </p:txBody>
      </p:sp>
      <p:sp>
        <p:nvSpPr>
          <p:cNvPr id="90" name="TextBox 132"/>
          <p:cNvSpPr txBox="1">
            <a:spLocks noChangeArrowheads="1"/>
          </p:cNvSpPr>
          <p:nvPr/>
        </p:nvSpPr>
        <p:spPr bwMode="auto">
          <a:xfrm>
            <a:off x="4355976" y="3273829"/>
            <a:ext cx="1717923" cy="276999"/>
          </a:xfrm>
          <a:prstGeom prst="rect">
            <a:avLst/>
          </a:prstGeom>
          <a:noFill/>
          <a:ln w="9525">
            <a:noFill/>
            <a:miter lim="800000"/>
            <a:headEnd/>
            <a:tailEnd/>
          </a:ln>
        </p:spPr>
        <p:txBody>
          <a:bodyPr wrap="square">
            <a:spAutoFit/>
          </a:bodyPr>
          <a:lstStyle/>
          <a:p>
            <a:r>
              <a:rPr lang="sv-SE" sz="1200" dirty="0"/>
              <a:t>bedömer (eng. </a:t>
            </a:r>
            <a:r>
              <a:rPr lang="sv-SE" sz="1200" dirty="0" err="1"/>
              <a:t>judges</a:t>
            </a:r>
            <a:r>
              <a:rPr lang="sv-SE" sz="1200" dirty="0"/>
              <a:t>)</a:t>
            </a:r>
          </a:p>
        </p:txBody>
      </p:sp>
    </p:spTree>
    <p:extLst>
      <p:ext uri="{BB962C8B-B14F-4D97-AF65-F5344CB8AC3E}">
        <p14:creationId xmlns:p14="http://schemas.microsoft.com/office/powerpoint/2010/main" val="1559212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2700" dirty="0"/>
              <a:t>Riktlinjer för målmodellering</a:t>
            </a:r>
          </a:p>
        </p:txBody>
      </p:sp>
      <p:sp>
        <p:nvSpPr>
          <p:cNvPr id="3" name="Content Placeholder 2"/>
          <p:cNvSpPr>
            <a:spLocks noGrp="1"/>
          </p:cNvSpPr>
          <p:nvPr>
            <p:ph idx="1"/>
          </p:nvPr>
        </p:nvSpPr>
        <p:spPr>
          <a:xfrm>
            <a:off x="791999" y="1275534"/>
            <a:ext cx="8171247" cy="3240432"/>
          </a:xfrm>
        </p:spPr>
        <p:txBody>
          <a:bodyPr/>
          <a:lstStyle/>
          <a:p>
            <a:r>
              <a:rPr lang="sv-SE" sz="1600" b="1" dirty="0"/>
              <a:t>Vid modellering av mål. </a:t>
            </a:r>
            <a:r>
              <a:rPr lang="sv-SE" sz="1600" dirty="0"/>
              <a:t>Använd ordet ”ska” när mål uttrycks, till exempel: ”Pizzerian</a:t>
            </a:r>
            <a:r>
              <a:rPr lang="sv-SE" sz="1600" i="1" dirty="0"/>
              <a:t> ska </a:t>
            </a:r>
            <a:r>
              <a:rPr lang="sv-SE" sz="1600" dirty="0"/>
              <a:t>ha höga intäkter”</a:t>
            </a:r>
          </a:p>
          <a:p>
            <a:r>
              <a:rPr lang="sv-SE" sz="1600" b="1" dirty="0"/>
              <a:t>Vid modellering av medel. </a:t>
            </a:r>
            <a:r>
              <a:rPr lang="sv-SE" sz="1600" dirty="0"/>
              <a:t>Påbörja uttrycket med ett ”Att”, till exempel:  ”</a:t>
            </a:r>
            <a:r>
              <a:rPr lang="sv-SE" sz="1600" i="1" dirty="0"/>
              <a:t>Att</a:t>
            </a:r>
            <a:r>
              <a:rPr lang="sv-SE" sz="1600" dirty="0"/>
              <a:t> hyra personal med egna bilar som kan leverera pizzor”</a:t>
            </a:r>
          </a:p>
          <a:p>
            <a:r>
              <a:rPr lang="sv-SE" sz="1600" b="1" dirty="0"/>
              <a:t>Vid modellering av mål. </a:t>
            </a:r>
            <a:r>
              <a:rPr lang="sv-SE" sz="1600" dirty="0"/>
              <a:t>Utgå gärna frän följande struktur för vinstdrivande företag:</a:t>
            </a:r>
          </a:p>
          <a:p>
            <a:endParaRPr lang="sv-SE" sz="1350" dirty="0"/>
          </a:p>
          <a:p>
            <a:pPr>
              <a:buNone/>
            </a:pPr>
            <a:endParaRPr lang="sv-SE" sz="1350" dirty="0"/>
          </a:p>
          <a:p>
            <a:endParaRPr lang="sv-SE" sz="1350" dirty="0"/>
          </a:p>
          <a:p>
            <a:pPr>
              <a:buNone/>
            </a:pPr>
            <a:endParaRPr lang="sv-SE" sz="1350" dirty="0"/>
          </a:p>
          <a:p>
            <a:endParaRPr lang="sv-SE" sz="1350" dirty="0"/>
          </a:p>
          <a:p>
            <a:pPr>
              <a:buNone/>
            </a:pPr>
            <a:endParaRPr lang="sv-SE" sz="1350" dirty="0"/>
          </a:p>
          <a:p>
            <a:pPr lvl="1">
              <a:buNone/>
            </a:pPr>
            <a:endParaRPr lang="sv-SE" sz="1350" dirty="0">
              <a:latin typeface="Arial" charset="0"/>
            </a:endParaRPr>
          </a:p>
          <a:p>
            <a:pPr lvl="1"/>
            <a:endParaRPr lang="sv-SE" i="1" dirty="0" smtClean="0"/>
          </a:p>
          <a:p>
            <a:pPr>
              <a:buNone/>
            </a:pPr>
            <a:endParaRPr lang="sv-SE" dirty="0" smtClean="0"/>
          </a:p>
          <a:p>
            <a:pPr>
              <a:buNone/>
            </a:pPr>
            <a:endParaRPr lang="sv-SE" dirty="0"/>
          </a:p>
        </p:txBody>
      </p:sp>
      <p:sp>
        <p:nvSpPr>
          <p:cNvPr id="4" name="Rectangle 43"/>
          <p:cNvSpPr>
            <a:spLocks noChangeArrowheads="1"/>
          </p:cNvSpPr>
          <p:nvPr/>
        </p:nvSpPr>
        <p:spPr bwMode="auto">
          <a:xfrm>
            <a:off x="5523041" y="3381510"/>
            <a:ext cx="989987" cy="864096"/>
          </a:xfrm>
          <a:prstGeom prst="rect">
            <a:avLst/>
          </a:prstGeom>
          <a:solidFill>
            <a:schemeClr val="bg1"/>
          </a:solidFill>
          <a:ln w="9525" algn="ctr">
            <a:solidFill>
              <a:schemeClr val="tx1"/>
            </a:solidFill>
            <a:round/>
            <a:headEnd/>
            <a:tailEnd/>
          </a:ln>
        </p:spPr>
        <p:txBody>
          <a:bodyPr/>
          <a:lstStyle/>
          <a:p>
            <a:endParaRPr lang="sv-SE" sz="1350"/>
          </a:p>
        </p:txBody>
      </p:sp>
      <p:sp>
        <p:nvSpPr>
          <p:cNvPr id="5" name="TextBox 74"/>
          <p:cNvSpPr txBox="1">
            <a:spLocks noChangeArrowheads="1"/>
          </p:cNvSpPr>
          <p:nvPr/>
        </p:nvSpPr>
        <p:spPr bwMode="auto">
          <a:xfrm>
            <a:off x="5473145" y="3322533"/>
            <a:ext cx="1123857" cy="923330"/>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Företag XX ska ha en hög lönsamhet (eller vinst)</a:t>
            </a:r>
          </a:p>
        </p:txBody>
      </p:sp>
      <p:sp>
        <p:nvSpPr>
          <p:cNvPr id="6" name="Rectangle 43"/>
          <p:cNvSpPr>
            <a:spLocks noChangeArrowheads="1"/>
          </p:cNvSpPr>
          <p:nvPr/>
        </p:nvSpPr>
        <p:spPr bwMode="auto">
          <a:xfrm>
            <a:off x="6729734" y="404946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7" name="TextBox 74"/>
          <p:cNvSpPr txBox="1">
            <a:spLocks noChangeArrowheads="1"/>
          </p:cNvSpPr>
          <p:nvPr/>
        </p:nvSpPr>
        <p:spPr bwMode="auto">
          <a:xfrm>
            <a:off x="6747613" y="402958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Företag XX ska ha låga kostnader</a:t>
            </a:r>
          </a:p>
        </p:txBody>
      </p:sp>
      <p:sp>
        <p:nvSpPr>
          <p:cNvPr id="8" name="Rectangle 43"/>
          <p:cNvSpPr>
            <a:spLocks noChangeArrowheads="1"/>
          </p:cNvSpPr>
          <p:nvPr/>
        </p:nvSpPr>
        <p:spPr bwMode="auto">
          <a:xfrm>
            <a:off x="4352788" y="4157472"/>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9" name="TextBox 74"/>
          <p:cNvSpPr txBox="1">
            <a:spLocks noChangeArrowheads="1"/>
          </p:cNvSpPr>
          <p:nvPr/>
        </p:nvSpPr>
        <p:spPr bwMode="auto">
          <a:xfrm>
            <a:off x="4370667" y="4137594"/>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Företag XX ska ha höga intäkter</a:t>
            </a:r>
          </a:p>
        </p:txBody>
      </p:sp>
      <p:cxnSp>
        <p:nvCxnSpPr>
          <p:cNvPr id="10" name="Straight Arrow Connector 9"/>
          <p:cNvCxnSpPr/>
          <p:nvPr/>
        </p:nvCxnSpPr>
        <p:spPr>
          <a:xfrm flipV="1">
            <a:off x="5054866" y="3867564"/>
            <a:ext cx="432048" cy="2613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6242998" y="4245606"/>
            <a:ext cx="486054"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32"/>
          <p:cNvSpPr txBox="1">
            <a:spLocks noChangeArrowheads="1"/>
          </p:cNvSpPr>
          <p:nvPr/>
        </p:nvSpPr>
        <p:spPr bwMode="auto">
          <a:xfrm>
            <a:off x="4784836" y="3867565"/>
            <a:ext cx="1285875" cy="276999"/>
          </a:xfrm>
          <a:prstGeom prst="rect">
            <a:avLst/>
          </a:prstGeom>
          <a:noFill/>
          <a:ln w="9525">
            <a:noFill/>
            <a:miter lim="800000"/>
            <a:headEnd/>
            <a:tailEnd/>
          </a:ln>
        </p:spPr>
        <p:txBody>
          <a:bodyPr>
            <a:spAutoFit/>
          </a:bodyPr>
          <a:lstStyle/>
          <a:p>
            <a:r>
              <a:rPr lang="sv-SE" sz="1200" dirty="0"/>
              <a:t>del av</a:t>
            </a:r>
          </a:p>
        </p:txBody>
      </p:sp>
      <p:sp>
        <p:nvSpPr>
          <p:cNvPr id="13" name="TextBox 132"/>
          <p:cNvSpPr txBox="1">
            <a:spLocks noChangeArrowheads="1"/>
          </p:cNvSpPr>
          <p:nvPr/>
        </p:nvSpPr>
        <p:spPr bwMode="auto">
          <a:xfrm>
            <a:off x="6091249" y="4353619"/>
            <a:ext cx="1285875" cy="276999"/>
          </a:xfrm>
          <a:prstGeom prst="rect">
            <a:avLst/>
          </a:prstGeom>
          <a:noFill/>
          <a:ln w="9525">
            <a:noFill/>
            <a:miter lim="800000"/>
            <a:headEnd/>
            <a:tailEnd/>
          </a:ln>
        </p:spPr>
        <p:txBody>
          <a:bodyPr>
            <a:spAutoFit/>
          </a:bodyPr>
          <a:lstStyle/>
          <a:p>
            <a:r>
              <a:rPr lang="sv-SE" sz="1200" dirty="0"/>
              <a:t>del av</a:t>
            </a:r>
          </a:p>
        </p:txBody>
      </p:sp>
    </p:spTree>
    <p:extLst>
      <p:ext uri="{BB962C8B-B14F-4D97-AF65-F5344CB8AC3E}">
        <p14:creationId xmlns:p14="http://schemas.microsoft.com/office/powerpoint/2010/main" val="3453992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smtClean="0"/>
              <a:t>Strategi</a:t>
            </a:r>
            <a:endParaRPr lang="sv-SE" sz="2700" dirty="0"/>
          </a:p>
        </p:txBody>
      </p:sp>
    </p:spTree>
    <p:extLst>
      <p:ext uri="{BB962C8B-B14F-4D97-AF65-F5344CB8AC3E}">
        <p14:creationId xmlns:p14="http://schemas.microsoft.com/office/powerpoint/2010/main" val="3702117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53" y="627534"/>
            <a:ext cx="6850800" cy="596700"/>
          </a:xfrm>
        </p:spPr>
        <p:txBody>
          <a:bodyPr/>
          <a:lstStyle/>
          <a:p>
            <a:r>
              <a:rPr lang="sv-SE" dirty="0" smtClean="0"/>
              <a:t>Strategi</a:t>
            </a:r>
            <a:endParaRPr lang="sv-SE" dirty="0"/>
          </a:p>
        </p:txBody>
      </p:sp>
      <p:sp>
        <p:nvSpPr>
          <p:cNvPr id="3" name="Content Placeholder 2"/>
          <p:cNvSpPr>
            <a:spLocks noGrp="1"/>
          </p:cNvSpPr>
          <p:nvPr>
            <p:ph idx="1"/>
          </p:nvPr>
        </p:nvSpPr>
        <p:spPr>
          <a:xfrm>
            <a:off x="637953" y="1417086"/>
            <a:ext cx="8346558" cy="3441993"/>
          </a:xfrm>
        </p:spPr>
        <p:txBody>
          <a:bodyPr>
            <a:normAutofit/>
          </a:bodyPr>
          <a:lstStyle/>
          <a:p>
            <a:pPr marL="0" indent="0">
              <a:buNone/>
            </a:pPr>
            <a:r>
              <a:rPr lang="sv-SE" sz="1600" dirty="0"/>
              <a:t>Strategi kan ses som en plan, en uppsättning </a:t>
            </a:r>
            <a:r>
              <a:rPr lang="sv-SE" sz="1600" dirty="0" smtClean="0"/>
              <a:t>aktioner/aktiviteter, </a:t>
            </a:r>
            <a:r>
              <a:rPr lang="sv-SE" sz="1600" dirty="0"/>
              <a:t>en position, ett perspektiv, eller ett angreppssätt ...</a:t>
            </a:r>
          </a:p>
          <a:p>
            <a:r>
              <a:rPr lang="sv-SE" sz="1600" dirty="0"/>
              <a:t>... som påverkar hela organisationen och inte bara en del av den</a:t>
            </a:r>
          </a:p>
          <a:p>
            <a:r>
              <a:rPr lang="sv-SE" sz="1600" dirty="0"/>
              <a:t>... som stödjer långsiktiga mål </a:t>
            </a:r>
          </a:p>
          <a:p>
            <a:r>
              <a:rPr lang="sv-SE" sz="1600" dirty="0"/>
              <a:t>... för att allokera resurser på hög nivå (”att uppnå önskvärda mål med tillgängliga medel”) </a:t>
            </a:r>
          </a:p>
          <a:p>
            <a:r>
              <a:rPr lang="sv-SE" sz="1600" dirty="0"/>
              <a:t>... för att uppnå konkurrensfördel(ar)</a:t>
            </a:r>
          </a:p>
          <a:p>
            <a:pPr marL="0" indent="0">
              <a:buNone/>
            </a:pPr>
            <a:endParaRPr lang="sv-SE" sz="1250" dirty="0"/>
          </a:p>
          <a:p>
            <a:endParaRPr lang="sv-SE" sz="1250" dirty="0"/>
          </a:p>
          <a:p>
            <a:endParaRPr lang="sv-SE" sz="1250" dirty="0"/>
          </a:p>
        </p:txBody>
      </p:sp>
    </p:spTree>
    <p:extLst>
      <p:ext uri="{BB962C8B-B14F-4D97-AF65-F5344CB8AC3E}">
        <p14:creationId xmlns:p14="http://schemas.microsoft.com/office/powerpoint/2010/main" val="723240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563739"/>
            <a:ext cx="6850800" cy="596700"/>
          </a:xfrm>
        </p:spPr>
        <p:txBody>
          <a:bodyPr/>
          <a:lstStyle/>
          <a:p>
            <a:r>
              <a:rPr lang="sv-SE" dirty="0" smtClean="0"/>
              <a:t>Konkurrensfördel</a:t>
            </a:r>
            <a:endParaRPr lang="sv-SE" dirty="0"/>
          </a:p>
        </p:txBody>
      </p:sp>
      <p:sp>
        <p:nvSpPr>
          <p:cNvPr id="3" name="Content Placeholder 2"/>
          <p:cNvSpPr>
            <a:spLocks noGrp="1"/>
          </p:cNvSpPr>
          <p:nvPr>
            <p:ph idx="1"/>
          </p:nvPr>
        </p:nvSpPr>
        <p:spPr>
          <a:xfrm>
            <a:off x="435935" y="1325396"/>
            <a:ext cx="8452884" cy="3294366"/>
          </a:xfrm>
        </p:spPr>
        <p:txBody>
          <a:bodyPr>
            <a:normAutofit/>
          </a:bodyPr>
          <a:lstStyle/>
          <a:p>
            <a:r>
              <a:rPr lang="sv-SE" sz="1650" dirty="0"/>
              <a:t>En </a:t>
            </a:r>
            <a:r>
              <a:rPr lang="sv-SE" sz="1650" b="1" dirty="0"/>
              <a:t>konkurrensfördel</a:t>
            </a:r>
            <a:r>
              <a:rPr lang="sv-SE" sz="1650" dirty="0"/>
              <a:t> - är en fördel som ett företag har över sina konkurrenter, som gör det möjligt att generera större försäljning eller marginal och/eller attrahera och behålla fler kunder än konkurrenter. </a:t>
            </a:r>
          </a:p>
          <a:p>
            <a:r>
              <a:rPr lang="sv-SE" sz="1650" dirty="0"/>
              <a:t>Det kan finnas många </a:t>
            </a:r>
            <a:r>
              <a:rPr lang="sv-SE" sz="1650" b="1" dirty="0"/>
              <a:t>typer av konkurrensfördelar </a:t>
            </a:r>
            <a:r>
              <a:rPr lang="sv-SE" sz="1650" dirty="0"/>
              <a:t>som:</a:t>
            </a:r>
          </a:p>
          <a:p>
            <a:pPr lvl="1"/>
            <a:r>
              <a:rPr lang="sv-SE" sz="1500" dirty="0"/>
              <a:t>företagets kostnadsstrukturer</a:t>
            </a:r>
          </a:p>
          <a:p>
            <a:pPr lvl="1"/>
            <a:r>
              <a:rPr lang="sv-SE" sz="1500" dirty="0"/>
              <a:t>produkterbjudanden </a:t>
            </a:r>
          </a:p>
          <a:p>
            <a:pPr lvl="1"/>
            <a:r>
              <a:rPr lang="sv-SE" sz="1500" dirty="0"/>
              <a:t>leveransnätverk </a:t>
            </a:r>
          </a:p>
          <a:p>
            <a:pPr lvl="1"/>
            <a:r>
              <a:rPr lang="sv-SE" sz="1500" dirty="0"/>
              <a:t>kundsupport </a:t>
            </a:r>
          </a:p>
          <a:p>
            <a:pPr lvl="1"/>
            <a:r>
              <a:rPr lang="sv-SE" sz="1500" dirty="0"/>
              <a:t>...</a:t>
            </a:r>
          </a:p>
          <a:p>
            <a:pPr marL="0" indent="0">
              <a:buNone/>
            </a:pPr>
            <a:endParaRPr lang="sv-SE" dirty="0"/>
          </a:p>
        </p:txBody>
      </p:sp>
    </p:spTree>
    <p:extLst>
      <p:ext uri="{BB962C8B-B14F-4D97-AF65-F5344CB8AC3E}">
        <p14:creationId xmlns:p14="http://schemas.microsoft.com/office/powerpoint/2010/main" val="2254737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80" y="311662"/>
            <a:ext cx="5143500" cy="714375"/>
          </a:xfrm>
        </p:spPr>
        <p:txBody>
          <a:bodyPr/>
          <a:lstStyle/>
          <a:p>
            <a:r>
              <a:rPr lang="sv-SE" dirty="0" smtClean="0"/>
              <a:t>Strategiplanering</a:t>
            </a:r>
            <a:endParaRPr lang="sv-SE" dirty="0"/>
          </a:p>
        </p:txBody>
      </p:sp>
      <p:sp>
        <p:nvSpPr>
          <p:cNvPr id="3" name="Content Placeholder 2"/>
          <p:cNvSpPr>
            <a:spLocks noGrp="1"/>
          </p:cNvSpPr>
          <p:nvPr>
            <p:ph idx="1"/>
          </p:nvPr>
        </p:nvSpPr>
        <p:spPr>
          <a:xfrm>
            <a:off x="393405" y="969622"/>
            <a:ext cx="8516679" cy="2828727"/>
          </a:xfrm>
        </p:spPr>
        <p:txBody>
          <a:bodyPr>
            <a:normAutofit/>
          </a:bodyPr>
          <a:lstStyle/>
          <a:p>
            <a:r>
              <a:rPr lang="sv-SE" sz="1650" dirty="0"/>
              <a:t>Kotler and Keller (2006) presenterar en rationell ”top-down” vy på strategiutveckling/strategiplanering (se figur nedan)</a:t>
            </a:r>
          </a:p>
          <a:p>
            <a:r>
              <a:rPr lang="sv-SE" sz="1650" dirty="0"/>
              <a:t>Många forskare, till exempel Mintzberg, 1997, menar dock att strategi ofta är en efterhandskonstruktion. Den uppstår (emergerar) snarare underifrån baserat på faktiska handlingar. Strategin kan också vara mer implicit där en enkel budget används för att styra verksamheten</a:t>
            </a:r>
          </a:p>
          <a:p>
            <a:pPr marL="0" indent="0">
              <a:buNone/>
            </a:pPr>
            <a:endParaRPr lang="sv-SE" dirty="0"/>
          </a:p>
          <a:p>
            <a:pPr marL="0" indent="0">
              <a:buNone/>
            </a:pPr>
            <a:endParaRPr lang="sv-SE" dirty="0"/>
          </a:p>
        </p:txBody>
      </p:sp>
      <p:sp>
        <p:nvSpPr>
          <p:cNvPr id="5" name="Rectangle 4"/>
          <p:cNvSpPr/>
          <p:nvPr/>
        </p:nvSpPr>
        <p:spPr>
          <a:xfrm>
            <a:off x="2066052" y="3835298"/>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39" name="Rectangle 38"/>
          <p:cNvSpPr/>
          <p:nvPr/>
        </p:nvSpPr>
        <p:spPr>
          <a:xfrm>
            <a:off x="2786085" y="3319074"/>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42" name="Rectangle 41"/>
          <p:cNvSpPr/>
          <p:nvPr/>
        </p:nvSpPr>
        <p:spPr>
          <a:xfrm>
            <a:off x="2995058" y="3843923"/>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47" name="Rectangle 46"/>
          <p:cNvSpPr/>
          <p:nvPr/>
        </p:nvSpPr>
        <p:spPr>
          <a:xfrm>
            <a:off x="2755487" y="4383983"/>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48" name="Rectangle 47"/>
          <p:cNvSpPr/>
          <p:nvPr/>
        </p:nvSpPr>
        <p:spPr>
          <a:xfrm>
            <a:off x="3883817" y="3843923"/>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49" name="Rectangle 48"/>
          <p:cNvSpPr/>
          <p:nvPr/>
        </p:nvSpPr>
        <p:spPr>
          <a:xfrm>
            <a:off x="4783917" y="3843923"/>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50" name="Rectangle 49"/>
          <p:cNvSpPr/>
          <p:nvPr/>
        </p:nvSpPr>
        <p:spPr>
          <a:xfrm>
            <a:off x="5684017" y="3843923"/>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sp>
        <p:nvSpPr>
          <p:cNvPr id="51" name="Rectangle 50"/>
          <p:cNvSpPr/>
          <p:nvPr/>
        </p:nvSpPr>
        <p:spPr>
          <a:xfrm>
            <a:off x="6584117" y="3843923"/>
            <a:ext cx="675075" cy="4050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125"/>
          </a:p>
        </p:txBody>
      </p:sp>
      <p:cxnSp>
        <p:nvCxnSpPr>
          <p:cNvPr id="9" name="Straight Arrow Connector 8"/>
          <p:cNvCxnSpPr>
            <a:stCxn id="5" idx="0"/>
            <a:endCxn id="39" idx="1"/>
          </p:cNvCxnSpPr>
          <p:nvPr/>
        </p:nvCxnSpPr>
        <p:spPr>
          <a:xfrm flipV="1">
            <a:off x="2403589" y="3521598"/>
            <a:ext cx="382496" cy="313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5" idx="2"/>
            <a:endCxn id="47" idx="1"/>
          </p:cNvCxnSpPr>
          <p:nvPr/>
        </p:nvCxnSpPr>
        <p:spPr>
          <a:xfrm>
            <a:off x="2403590" y="4240345"/>
            <a:ext cx="351898" cy="346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flipV="1">
            <a:off x="2741126" y="4046447"/>
            <a:ext cx="225026" cy="7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flipV="1">
            <a:off x="3654034" y="4052850"/>
            <a:ext cx="225026" cy="7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flipV="1">
            <a:off x="4574990" y="4061343"/>
            <a:ext cx="225026" cy="7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V="1">
            <a:off x="5475090" y="4060900"/>
            <a:ext cx="225026" cy="7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flipV="1">
            <a:off x="6375191" y="4060900"/>
            <a:ext cx="225026" cy="7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2088555" y="3860536"/>
            <a:ext cx="802369" cy="400110"/>
          </a:xfrm>
          <a:prstGeom prst="rect">
            <a:avLst/>
          </a:prstGeom>
          <a:noFill/>
        </p:spPr>
        <p:txBody>
          <a:bodyPr wrap="square" rtlCol="0">
            <a:spAutoFit/>
          </a:bodyPr>
          <a:lstStyle/>
          <a:p>
            <a:r>
              <a:rPr lang="sv-SE" sz="1000" dirty="0"/>
              <a:t>Business mission</a:t>
            </a:r>
          </a:p>
        </p:txBody>
      </p:sp>
      <p:sp>
        <p:nvSpPr>
          <p:cNvPr id="58" name="TextBox 57"/>
          <p:cNvSpPr txBox="1"/>
          <p:nvPr/>
        </p:nvSpPr>
        <p:spPr>
          <a:xfrm>
            <a:off x="2939988" y="3860023"/>
            <a:ext cx="798927" cy="400110"/>
          </a:xfrm>
          <a:prstGeom prst="rect">
            <a:avLst/>
          </a:prstGeom>
          <a:noFill/>
        </p:spPr>
        <p:txBody>
          <a:bodyPr wrap="square" rtlCol="0">
            <a:spAutoFit/>
          </a:bodyPr>
          <a:lstStyle/>
          <a:p>
            <a:r>
              <a:rPr lang="sv-SE" sz="1000" dirty="0"/>
              <a:t>Goal formulation</a:t>
            </a:r>
          </a:p>
        </p:txBody>
      </p:sp>
      <p:sp>
        <p:nvSpPr>
          <p:cNvPr id="59" name="TextBox 58"/>
          <p:cNvSpPr txBox="1"/>
          <p:nvPr/>
        </p:nvSpPr>
        <p:spPr>
          <a:xfrm>
            <a:off x="3874029" y="3860023"/>
            <a:ext cx="887204" cy="400110"/>
          </a:xfrm>
          <a:prstGeom prst="rect">
            <a:avLst/>
          </a:prstGeom>
          <a:noFill/>
        </p:spPr>
        <p:txBody>
          <a:bodyPr wrap="square" rtlCol="0">
            <a:spAutoFit/>
          </a:bodyPr>
          <a:lstStyle/>
          <a:p>
            <a:r>
              <a:rPr lang="sv-SE" sz="1000" dirty="0"/>
              <a:t>Strategy formulation</a:t>
            </a:r>
          </a:p>
        </p:txBody>
      </p:sp>
      <p:sp>
        <p:nvSpPr>
          <p:cNvPr id="60" name="TextBox 59"/>
          <p:cNvSpPr txBox="1"/>
          <p:nvPr/>
        </p:nvSpPr>
        <p:spPr>
          <a:xfrm>
            <a:off x="4767820" y="3867385"/>
            <a:ext cx="804887" cy="400110"/>
          </a:xfrm>
          <a:prstGeom prst="rect">
            <a:avLst/>
          </a:prstGeom>
          <a:noFill/>
        </p:spPr>
        <p:txBody>
          <a:bodyPr wrap="square" rtlCol="0">
            <a:spAutoFit/>
          </a:bodyPr>
          <a:lstStyle/>
          <a:p>
            <a:r>
              <a:rPr lang="sv-SE" sz="1000" dirty="0"/>
              <a:t>Program formulation</a:t>
            </a:r>
          </a:p>
        </p:txBody>
      </p:sp>
      <p:sp>
        <p:nvSpPr>
          <p:cNvPr id="61" name="TextBox 60"/>
          <p:cNvSpPr txBox="1"/>
          <p:nvPr/>
        </p:nvSpPr>
        <p:spPr>
          <a:xfrm>
            <a:off x="5674231" y="3868072"/>
            <a:ext cx="729868" cy="400110"/>
          </a:xfrm>
          <a:prstGeom prst="rect">
            <a:avLst/>
          </a:prstGeom>
          <a:noFill/>
        </p:spPr>
        <p:txBody>
          <a:bodyPr wrap="square" rtlCol="0">
            <a:spAutoFit/>
          </a:bodyPr>
          <a:lstStyle/>
          <a:p>
            <a:r>
              <a:rPr lang="sv-SE" sz="1000" dirty="0"/>
              <a:t>Implemen-tation</a:t>
            </a:r>
          </a:p>
        </p:txBody>
      </p:sp>
      <p:sp>
        <p:nvSpPr>
          <p:cNvPr id="62" name="TextBox 61"/>
          <p:cNvSpPr txBox="1"/>
          <p:nvPr/>
        </p:nvSpPr>
        <p:spPr>
          <a:xfrm>
            <a:off x="6543562" y="3854454"/>
            <a:ext cx="798960" cy="400110"/>
          </a:xfrm>
          <a:prstGeom prst="rect">
            <a:avLst/>
          </a:prstGeom>
          <a:noFill/>
        </p:spPr>
        <p:txBody>
          <a:bodyPr wrap="square" rtlCol="0">
            <a:spAutoFit/>
          </a:bodyPr>
          <a:lstStyle/>
          <a:p>
            <a:r>
              <a:rPr lang="sv-SE" sz="1000" dirty="0"/>
              <a:t>Feedback and control</a:t>
            </a:r>
          </a:p>
        </p:txBody>
      </p:sp>
      <p:sp>
        <p:nvSpPr>
          <p:cNvPr id="63" name="TextBox 62"/>
          <p:cNvSpPr txBox="1"/>
          <p:nvPr/>
        </p:nvSpPr>
        <p:spPr>
          <a:xfrm>
            <a:off x="2810155" y="3341180"/>
            <a:ext cx="729868" cy="400110"/>
          </a:xfrm>
          <a:prstGeom prst="rect">
            <a:avLst/>
          </a:prstGeom>
          <a:noFill/>
        </p:spPr>
        <p:txBody>
          <a:bodyPr wrap="square" rtlCol="0">
            <a:spAutoFit/>
          </a:bodyPr>
          <a:lstStyle/>
          <a:p>
            <a:r>
              <a:rPr lang="sv-SE" sz="1000" dirty="0"/>
              <a:t>External analysis</a:t>
            </a:r>
          </a:p>
        </p:txBody>
      </p:sp>
      <p:sp>
        <p:nvSpPr>
          <p:cNvPr id="64" name="TextBox 63"/>
          <p:cNvSpPr txBox="1"/>
          <p:nvPr/>
        </p:nvSpPr>
        <p:spPr>
          <a:xfrm>
            <a:off x="2810155" y="4396158"/>
            <a:ext cx="729868" cy="400110"/>
          </a:xfrm>
          <a:prstGeom prst="rect">
            <a:avLst/>
          </a:prstGeom>
          <a:noFill/>
        </p:spPr>
        <p:txBody>
          <a:bodyPr wrap="square" rtlCol="0">
            <a:spAutoFit/>
          </a:bodyPr>
          <a:lstStyle/>
          <a:p>
            <a:r>
              <a:rPr lang="sv-SE" sz="1000" dirty="0"/>
              <a:t>Internal analysis</a:t>
            </a:r>
          </a:p>
        </p:txBody>
      </p:sp>
      <p:cxnSp>
        <p:nvCxnSpPr>
          <p:cNvPr id="65" name="Straight Arrow Connector 64"/>
          <p:cNvCxnSpPr>
            <a:stCxn id="39" idx="2"/>
            <a:endCxn id="42" idx="0"/>
          </p:cNvCxnSpPr>
          <p:nvPr/>
        </p:nvCxnSpPr>
        <p:spPr>
          <a:xfrm>
            <a:off x="3123623" y="3724119"/>
            <a:ext cx="208973" cy="1198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a:endCxn id="42" idx="2"/>
          </p:cNvCxnSpPr>
          <p:nvPr/>
        </p:nvCxnSpPr>
        <p:spPr>
          <a:xfrm flipV="1">
            <a:off x="3090241" y="4248968"/>
            <a:ext cx="242356" cy="117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rot="5400000">
            <a:off x="6893297" y="4070126"/>
            <a:ext cx="1551535" cy="265457"/>
          </a:xfrm>
          <a:prstGeom prst="rect">
            <a:avLst/>
          </a:prstGeom>
          <a:noFill/>
        </p:spPr>
        <p:txBody>
          <a:bodyPr wrap="square" rtlCol="0">
            <a:spAutoFit/>
          </a:bodyPr>
          <a:lstStyle/>
          <a:p>
            <a:r>
              <a:rPr lang="sv-SE" sz="1125" dirty="0"/>
              <a:t>(Kotler &amp; Keller, 2006)</a:t>
            </a:r>
          </a:p>
        </p:txBody>
      </p:sp>
      <p:cxnSp>
        <p:nvCxnSpPr>
          <p:cNvPr id="73" name="Straight Arrow Connector 72"/>
          <p:cNvCxnSpPr/>
          <p:nvPr/>
        </p:nvCxnSpPr>
        <p:spPr>
          <a:xfrm flipV="1">
            <a:off x="6021555" y="4239394"/>
            <a:ext cx="0" cy="72965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5053947" y="4248968"/>
            <a:ext cx="0" cy="72965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p:nvPr/>
        </p:nvCxnSpPr>
        <p:spPr>
          <a:xfrm flipV="1">
            <a:off x="4153847" y="4237755"/>
            <a:ext cx="0" cy="72965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flipV="1">
            <a:off x="3523777" y="4248968"/>
            <a:ext cx="0" cy="72965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flipV="1">
            <a:off x="2263637" y="4214072"/>
            <a:ext cx="0" cy="72965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flipV="1">
            <a:off x="6934293" y="4293973"/>
            <a:ext cx="9864" cy="662633"/>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H="1">
            <a:off x="2263638" y="4948993"/>
            <a:ext cx="4670915" cy="2346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flipV="1">
            <a:off x="3073727" y="4775516"/>
            <a:ext cx="0" cy="173477"/>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8384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SWOT-analys</a:t>
            </a:r>
            <a:endParaRPr lang="sv-SE" dirty="0"/>
          </a:p>
        </p:txBody>
      </p:sp>
      <p:sp>
        <p:nvSpPr>
          <p:cNvPr id="3" name="Content Placeholder 2"/>
          <p:cNvSpPr>
            <a:spLocks noGrp="1"/>
          </p:cNvSpPr>
          <p:nvPr>
            <p:ph idx="1"/>
          </p:nvPr>
        </p:nvSpPr>
        <p:spPr>
          <a:xfrm>
            <a:off x="792000" y="1275534"/>
            <a:ext cx="8118084" cy="3240432"/>
          </a:xfrm>
        </p:spPr>
        <p:txBody>
          <a:bodyPr>
            <a:normAutofit/>
          </a:bodyPr>
          <a:lstStyle/>
          <a:p>
            <a:r>
              <a:rPr lang="sv-SE" sz="1650" dirty="0"/>
              <a:t>SWOT är en strukturerad planeringsmetod som används för att utvärdera styrkor, svagheter, möjligheter och hot för företag, avdelningar, projekt, produkter eller personer</a:t>
            </a:r>
          </a:p>
          <a:p>
            <a:r>
              <a:rPr lang="sv-SE" sz="1650" dirty="0"/>
              <a:t>Upphovspersonen är Albert </a:t>
            </a:r>
            <a:r>
              <a:rPr lang="sv-SE" sz="1650" dirty="0" err="1"/>
              <a:t>Humphey</a:t>
            </a:r>
            <a:r>
              <a:rPr lang="sv-SE" sz="1650" dirty="0"/>
              <a:t> från Stanford Research </a:t>
            </a:r>
            <a:r>
              <a:rPr lang="sv-SE" sz="1650" dirty="0" err="1"/>
              <a:t>Institute</a:t>
            </a:r>
            <a:endParaRPr lang="sv-SE" sz="1650" dirty="0"/>
          </a:p>
          <a:p>
            <a:r>
              <a:rPr lang="sv-SE" sz="1650" dirty="0"/>
              <a:t>En SWOT-analys brukar ibland kallas för en strategisk analys, och </a:t>
            </a:r>
            <a:r>
              <a:rPr lang="sv-SE" sz="1650" dirty="0" smtClean="0"/>
              <a:t>kan ses </a:t>
            </a:r>
            <a:r>
              <a:rPr lang="sv-SE" sz="1650" dirty="0"/>
              <a:t>som grunden för att utforma en strategi</a:t>
            </a:r>
          </a:p>
        </p:txBody>
      </p:sp>
    </p:spTree>
    <p:extLst>
      <p:ext uri="{BB962C8B-B14F-4D97-AF65-F5344CB8AC3E}">
        <p14:creationId xmlns:p14="http://schemas.microsoft.com/office/powerpoint/2010/main" val="953068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SWOT-analys och BMM</a:t>
            </a:r>
            <a:endParaRPr lang="sv-SE" dirty="0"/>
          </a:p>
        </p:txBody>
      </p:sp>
      <p:sp>
        <p:nvSpPr>
          <p:cNvPr id="4" name="Rectangle 43"/>
          <p:cNvSpPr>
            <a:spLocks noChangeArrowheads="1"/>
          </p:cNvSpPr>
          <p:nvPr/>
        </p:nvSpPr>
        <p:spPr bwMode="auto">
          <a:xfrm>
            <a:off x="3802739" y="1967865"/>
            <a:ext cx="989987" cy="898224"/>
          </a:xfrm>
          <a:prstGeom prst="rect">
            <a:avLst/>
          </a:prstGeom>
          <a:solidFill>
            <a:schemeClr val="bg1"/>
          </a:solidFill>
          <a:ln w="9525" algn="ctr">
            <a:solidFill>
              <a:schemeClr val="tx1"/>
            </a:solidFill>
            <a:round/>
            <a:headEnd/>
            <a:tailEnd/>
          </a:ln>
        </p:spPr>
        <p:txBody>
          <a:bodyPr/>
          <a:lstStyle/>
          <a:p>
            <a:endParaRPr lang="sv-SE" sz="1350"/>
          </a:p>
        </p:txBody>
      </p:sp>
      <p:cxnSp>
        <p:nvCxnSpPr>
          <p:cNvPr id="5" name="Straight Arrow Connector 4"/>
          <p:cNvCxnSpPr/>
          <p:nvPr/>
        </p:nvCxnSpPr>
        <p:spPr>
          <a:xfrm flipV="1">
            <a:off x="4054891" y="2866089"/>
            <a:ext cx="1"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Rectangle 43"/>
          <p:cNvSpPr>
            <a:spLocks noChangeArrowheads="1"/>
          </p:cNvSpPr>
          <p:nvPr/>
        </p:nvSpPr>
        <p:spPr bwMode="auto">
          <a:xfrm>
            <a:off x="4695080" y="3483803"/>
            <a:ext cx="1112822" cy="756084"/>
          </a:xfrm>
          <a:prstGeom prst="rect">
            <a:avLst/>
          </a:prstGeom>
          <a:solidFill>
            <a:schemeClr val="bg1"/>
          </a:solidFill>
          <a:ln w="9525" algn="ctr">
            <a:solidFill>
              <a:schemeClr val="tx1"/>
            </a:solidFill>
            <a:round/>
            <a:headEnd/>
            <a:tailEnd/>
          </a:ln>
        </p:spPr>
        <p:txBody>
          <a:bodyPr/>
          <a:lstStyle/>
          <a:p>
            <a:endParaRPr lang="sv-SE" sz="1350"/>
          </a:p>
        </p:txBody>
      </p:sp>
      <p:sp>
        <p:nvSpPr>
          <p:cNvPr id="7" name="TextBox 74"/>
          <p:cNvSpPr txBox="1">
            <a:spLocks noChangeArrowheads="1"/>
          </p:cNvSpPr>
          <p:nvPr/>
        </p:nvSpPr>
        <p:spPr bwMode="auto">
          <a:xfrm>
            <a:off x="4702963" y="3501593"/>
            <a:ext cx="1240636"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av stadens kunder bor långt från Pizzerian</a:t>
            </a:r>
          </a:p>
        </p:txBody>
      </p:sp>
      <p:sp>
        <p:nvSpPr>
          <p:cNvPr id="8" name="TextBox 132"/>
          <p:cNvSpPr txBox="1">
            <a:spLocks noChangeArrowheads="1"/>
          </p:cNvSpPr>
          <p:nvPr/>
        </p:nvSpPr>
        <p:spPr bwMode="auto">
          <a:xfrm>
            <a:off x="5026999" y="3136120"/>
            <a:ext cx="1458162" cy="276999"/>
          </a:xfrm>
          <a:prstGeom prst="rect">
            <a:avLst/>
          </a:prstGeom>
          <a:noFill/>
          <a:ln w="9525">
            <a:noFill/>
            <a:miter lim="800000"/>
            <a:headEnd/>
            <a:tailEnd/>
          </a:ln>
        </p:spPr>
        <p:txBody>
          <a:bodyPr wrap="square">
            <a:spAutoFit/>
          </a:bodyPr>
          <a:lstStyle/>
          <a:p>
            <a:r>
              <a:rPr lang="sv-SE" sz="1200" dirty="0"/>
              <a:t>hot (eng. </a:t>
            </a:r>
            <a:r>
              <a:rPr lang="sv-SE" sz="1200" dirty="0" err="1"/>
              <a:t>threat</a:t>
            </a:r>
            <a:r>
              <a:rPr lang="sv-SE" sz="1200" dirty="0"/>
              <a:t>)</a:t>
            </a:r>
          </a:p>
        </p:txBody>
      </p:sp>
      <p:sp>
        <p:nvSpPr>
          <p:cNvPr id="9" name="Rectangle 43"/>
          <p:cNvSpPr>
            <a:spLocks noChangeArrowheads="1"/>
          </p:cNvSpPr>
          <p:nvPr/>
        </p:nvSpPr>
        <p:spPr bwMode="auto">
          <a:xfrm>
            <a:off x="3114313" y="3480033"/>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10" name="TextBox 9"/>
          <p:cNvSpPr txBox="1">
            <a:spLocks noChangeArrowheads="1"/>
          </p:cNvSpPr>
          <p:nvPr/>
        </p:nvSpPr>
        <p:spPr bwMode="auto">
          <a:xfrm>
            <a:off x="3097376" y="3514161"/>
            <a:ext cx="1281551"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Pizzerians ugnar är långsamma</a:t>
            </a:r>
          </a:p>
        </p:txBody>
      </p:sp>
      <p:cxnSp>
        <p:nvCxnSpPr>
          <p:cNvPr id="11" name="Straight Arrow Connector 10"/>
          <p:cNvCxnSpPr>
            <a:stCxn id="17" idx="0"/>
            <a:endCxn id="14" idx="2"/>
          </p:cNvCxnSpPr>
          <p:nvPr/>
        </p:nvCxnSpPr>
        <p:spPr>
          <a:xfrm flipV="1">
            <a:off x="2067276" y="2758077"/>
            <a:ext cx="10813" cy="7219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32"/>
          <p:cNvSpPr txBox="1">
            <a:spLocks noChangeArrowheads="1"/>
          </p:cNvSpPr>
          <p:nvPr/>
        </p:nvSpPr>
        <p:spPr bwMode="auto">
          <a:xfrm>
            <a:off x="2920765" y="3136120"/>
            <a:ext cx="1717923" cy="276999"/>
          </a:xfrm>
          <a:prstGeom prst="rect">
            <a:avLst/>
          </a:prstGeom>
          <a:noFill/>
          <a:ln w="9525">
            <a:noFill/>
            <a:miter lim="800000"/>
            <a:headEnd/>
            <a:tailEnd/>
          </a:ln>
        </p:spPr>
        <p:txBody>
          <a:bodyPr wrap="square">
            <a:spAutoFit/>
          </a:bodyPr>
          <a:lstStyle/>
          <a:p>
            <a:r>
              <a:rPr lang="sv-SE" sz="1200" dirty="0"/>
              <a:t>svaghet (eng. </a:t>
            </a:r>
            <a:r>
              <a:rPr lang="sv-SE" sz="1200" dirty="0" err="1"/>
              <a:t>weakness</a:t>
            </a:r>
            <a:r>
              <a:rPr lang="sv-SE" sz="1200" dirty="0"/>
              <a:t>)</a:t>
            </a:r>
          </a:p>
        </p:txBody>
      </p:sp>
      <p:sp>
        <p:nvSpPr>
          <p:cNvPr id="13" name="TextBox 74"/>
          <p:cNvSpPr txBox="1">
            <a:spLocks noChangeArrowheads="1"/>
          </p:cNvSpPr>
          <p:nvPr/>
        </p:nvSpPr>
        <p:spPr bwMode="auto">
          <a:xfrm>
            <a:off x="3767839" y="1954968"/>
            <a:ext cx="1170254" cy="923330"/>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a:t>
            </a:r>
            <a:r>
              <a:rPr lang="sv-SE" sz="1050" dirty="0" smtClean="0">
                <a:latin typeface="Arial" charset="0"/>
              </a:rPr>
              <a:t>snabbt leverera </a:t>
            </a:r>
            <a:r>
              <a:rPr lang="sv-SE" sz="1050" dirty="0">
                <a:latin typeface="Arial" charset="0"/>
              </a:rPr>
              <a:t>pizza </a:t>
            </a:r>
            <a:r>
              <a:rPr lang="sv-SE" sz="1050" dirty="0" smtClean="0">
                <a:latin typeface="Arial" charset="0"/>
              </a:rPr>
              <a:t>efter </a:t>
            </a:r>
            <a:r>
              <a:rPr lang="sv-SE" sz="1050" dirty="0">
                <a:latin typeface="Arial" charset="0"/>
              </a:rPr>
              <a:t>beställning</a:t>
            </a:r>
          </a:p>
        </p:txBody>
      </p:sp>
      <p:sp>
        <p:nvSpPr>
          <p:cNvPr id="14" name="Rectangle 43"/>
          <p:cNvSpPr>
            <a:spLocks noChangeArrowheads="1"/>
          </p:cNvSpPr>
          <p:nvPr/>
        </p:nvSpPr>
        <p:spPr bwMode="auto">
          <a:xfrm>
            <a:off x="1583095" y="2021871"/>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15" name="TextBox 74"/>
          <p:cNvSpPr txBox="1">
            <a:spLocks noChangeArrowheads="1"/>
          </p:cNvSpPr>
          <p:nvPr/>
        </p:nvSpPr>
        <p:spPr bwMode="auto">
          <a:xfrm>
            <a:off x="1600974" y="2001993"/>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cxnSp>
        <p:nvCxnSpPr>
          <p:cNvPr id="16" name="Straight Arrow Connector 15"/>
          <p:cNvCxnSpPr/>
          <p:nvPr/>
        </p:nvCxnSpPr>
        <p:spPr>
          <a:xfrm flipV="1">
            <a:off x="6701185" y="2758077"/>
            <a:ext cx="1" cy="7020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Rectangle 43"/>
          <p:cNvSpPr>
            <a:spLocks noChangeArrowheads="1"/>
          </p:cNvSpPr>
          <p:nvPr/>
        </p:nvSpPr>
        <p:spPr bwMode="auto">
          <a:xfrm>
            <a:off x="1461972" y="3480033"/>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18" name="TextBox 17"/>
          <p:cNvSpPr txBox="1">
            <a:spLocks noChangeArrowheads="1"/>
          </p:cNvSpPr>
          <p:nvPr/>
        </p:nvSpPr>
        <p:spPr bwMode="auto">
          <a:xfrm>
            <a:off x="1462603" y="3514161"/>
            <a:ext cx="1380178"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sp>
        <p:nvSpPr>
          <p:cNvPr id="19" name="TextBox 132"/>
          <p:cNvSpPr txBox="1">
            <a:spLocks noChangeArrowheads="1"/>
          </p:cNvSpPr>
          <p:nvPr/>
        </p:nvSpPr>
        <p:spPr bwMode="auto">
          <a:xfrm>
            <a:off x="1354591" y="2974102"/>
            <a:ext cx="1717923" cy="276999"/>
          </a:xfrm>
          <a:prstGeom prst="rect">
            <a:avLst/>
          </a:prstGeom>
          <a:noFill/>
          <a:ln w="9525">
            <a:noFill/>
            <a:miter lim="800000"/>
            <a:headEnd/>
            <a:tailEnd/>
          </a:ln>
        </p:spPr>
        <p:txBody>
          <a:bodyPr wrap="square">
            <a:spAutoFit/>
          </a:bodyPr>
          <a:lstStyle/>
          <a:p>
            <a:r>
              <a:rPr lang="sv-SE" sz="1200" dirty="0"/>
              <a:t>styrka (eng. </a:t>
            </a:r>
            <a:r>
              <a:rPr lang="sv-SE" sz="1200" dirty="0" err="1"/>
              <a:t>strenght</a:t>
            </a:r>
            <a:r>
              <a:rPr lang="sv-SE" sz="1200" dirty="0"/>
              <a:t>)</a:t>
            </a:r>
          </a:p>
        </p:txBody>
      </p:sp>
      <p:sp>
        <p:nvSpPr>
          <p:cNvPr id="20" name="Rectangle 43"/>
          <p:cNvSpPr>
            <a:spLocks noChangeArrowheads="1"/>
          </p:cNvSpPr>
          <p:nvPr/>
        </p:nvSpPr>
        <p:spPr bwMode="auto">
          <a:xfrm>
            <a:off x="6254544" y="3514161"/>
            <a:ext cx="1140518" cy="702078"/>
          </a:xfrm>
          <a:prstGeom prst="rect">
            <a:avLst/>
          </a:prstGeom>
          <a:solidFill>
            <a:schemeClr val="bg1"/>
          </a:solidFill>
          <a:ln w="9525" algn="ctr">
            <a:solidFill>
              <a:schemeClr val="tx1"/>
            </a:solidFill>
            <a:round/>
            <a:headEnd/>
            <a:tailEnd/>
          </a:ln>
        </p:spPr>
        <p:txBody>
          <a:bodyPr/>
          <a:lstStyle/>
          <a:p>
            <a:endParaRPr lang="sv-SE" sz="1350"/>
          </a:p>
        </p:txBody>
      </p:sp>
      <p:sp>
        <p:nvSpPr>
          <p:cNvPr id="21" name="TextBox 20"/>
          <p:cNvSpPr txBox="1">
            <a:spLocks noChangeArrowheads="1"/>
          </p:cNvSpPr>
          <p:nvPr/>
        </p:nvSpPr>
        <p:spPr bwMode="auto">
          <a:xfrm>
            <a:off x="6215131" y="3462754"/>
            <a:ext cx="1281551"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p>
          <a:p>
            <a:pPr>
              <a:defRPr/>
            </a:pPr>
            <a:r>
              <a:rPr lang="sv-SE" sz="1050" dirty="0">
                <a:latin typeface="Arial" charset="0"/>
              </a:rPr>
              <a:t>råvaruleverantörer i staden</a:t>
            </a:r>
          </a:p>
        </p:txBody>
      </p:sp>
      <p:sp>
        <p:nvSpPr>
          <p:cNvPr id="22" name="TextBox 132"/>
          <p:cNvSpPr txBox="1">
            <a:spLocks noChangeArrowheads="1"/>
          </p:cNvSpPr>
          <p:nvPr/>
        </p:nvSpPr>
        <p:spPr bwMode="auto">
          <a:xfrm>
            <a:off x="6269137" y="2974101"/>
            <a:ext cx="1285875" cy="461665"/>
          </a:xfrm>
          <a:prstGeom prst="rect">
            <a:avLst/>
          </a:prstGeom>
          <a:noFill/>
          <a:ln w="9525">
            <a:noFill/>
            <a:miter lim="800000"/>
            <a:headEnd/>
            <a:tailEnd/>
          </a:ln>
        </p:spPr>
        <p:txBody>
          <a:bodyPr>
            <a:spAutoFit/>
          </a:bodyPr>
          <a:lstStyle/>
          <a:p>
            <a:r>
              <a:rPr lang="sv-SE" sz="1200" dirty="0"/>
              <a:t>möjlighet (eng. </a:t>
            </a:r>
            <a:r>
              <a:rPr lang="sv-SE" sz="1200" dirty="0" err="1"/>
              <a:t>opportunity</a:t>
            </a:r>
            <a:r>
              <a:rPr lang="sv-SE" sz="1200" dirty="0"/>
              <a:t>)</a:t>
            </a:r>
          </a:p>
        </p:txBody>
      </p:sp>
      <p:sp>
        <p:nvSpPr>
          <p:cNvPr id="23" name="Rectangle 43"/>
          <p:cNvSpPr>
            <a:spLocks noChangeArrowheads="1"/>
          </p:cNvSpPr>
          <p:nvPr/>
        </p:nvSpPr>
        <p:spPr bwMode="auto">
          <a:xfrm>
            <a:off x="6161125" y="2001994"/>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24" name="TextBox 74"/>
          <p:cNvSpPr txBox="1">
            <a:spLocks noChangeArrowheads="1"/>
          </p:cNvSpPr>
          <p:nvPr/>
        </p:nvSpPr>
        <p:spPr bwMode="auto">
          <a:xfrm>
            <a:off x="6188830" y="1989055"/>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billiga leverantörer av råvaror</a:t>
            </a:r>
          </a:p>
        </p:txBody>
      </p:sp>
      <p:cxnSp>
        <p:nvCxnSpPr>
          <p:cNvPr id="25" name="Straight Connector 24"/>
          <p:cNvCxnSpPr/>
          <p:nvPr/>
        </p:nvCxnSpPr>
        <p:spPr>
          <a:xfrm flipV="1">
            <a:off x="3321283" y="3159767"/>
            <a:ext cx="1172" cy="30038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a:stCxn id="6" idx="0"/>
          </p:cNvCxnSpPr>
          <p:nvPr/>
        </p:nvCxnSpPr>
        <p:spPr>
          <a:xfrm flipH="1" flipV="1">
            <a:off x="5243023" y="3136119"/>
            <a:ext cx="8468" cy="34768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4540945" y="2866089"/>
            <a:ext cx="0"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4540945" y="3136119"/>
            <a:ext cx="702078"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3321283" y="3136119"/>
            <a:ext cx="70207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6772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SWOT-analys</a:t>
            </a:r>
            <a:endParaRPr lang="sv-SE" dirty="0"/>
          </a:p>
        </p:txBody>
      </p:sp>
      <p:cxnSp>
        <p:nvCxnSpPr>
          <p:cNvPr id="31" name="Straight Connector 30"/>
          <p:cNvCxnSpPr/>
          <p:nvPr/>
        </p:nvCxnSpPr>
        <p:spPr>
          <a:xfrm>
            <a:off x="4301970" y="1545636"/>
            <a:ext cx="0" cy="286231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2195736" y="2949792"/>
            <a:ext cx="4428492"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031940" y="1275607"/>
            <a:ext cx="972108" cy="276999"/>
          </a:xfrm>
          <a:prstGeom prst="rect">
            <a:avLst/>
          </a:prstGeom>
          <a:noFill/>
        </p:spPr>
        <p:txBody>
          <a:bodyPr wrap="square" rtlCol="0">
            <a:spAutoFit/>
          </a:bodyPr>
          <a:lstStyle/>
          <a:p>
            <a:r>
              <a:rPr lang="sv-SE" sz="1200" i="1" dirty="0"/>
              <a:t>positivt</a:t>
            </a:r>
          </a:p>
        </p:txBody>
      </p:sp>
      <p:sp>
        <p:nvSpPr>
          <p:cNvPr id="41" name="TextBox 40"/>
          <p:cNvSpPr txBox="1"/>
          <p:nvPr/>
        </p:nvSpPr>
        <p:spPr>
          <a:xfrm>
            <a:off x="1601670" y="2787775"/>
            <a:ext cx="972108" cy="276999"/>
          </a:xfrm>
          <a:prstGeom prst="rect">
            <a:avLst/>
          </a:prstGeom>
          <a:noFill/>
        </p:spPr>
        <p:txBody>
          <a:bodyPr wrap="square" rtlCol="0">
            <a:spAutoFit/>
          </a:bodyPr>
          <a:lstStyle/>
          <a:p>
            <a:r>
              <a:rPr lang="sv-SE" sz="1200" i="1" dirty="0"/>
              <a:t>externt</a:t>
            </a:r>
          </a:p>
        </p:txBody>
      </p:sp>
      <p:sp>
        <p:nvSpPr>
          <p:cNvPr id="42" name="TextBox 41"/>
          <p:cNvSpPr txBox="1"/>
          <p:nvPr/>
        </p:nvSpPr>
        <p:spPr>
          <a:xfrm>
            <a:off x="6624228" y="2857895"/>
            <a:ext cx="972108" cy="276999"/>
          </a:xfrm>
          <a:prstGeom prst="rect">
            <a:avLst/>
          </a:prstGeom>
          <a:noFill/>
        </p:spPr>
        <p:txBody>
          <a:bodyPr wrap="square" rtlCol="0">
            <a:spAutoFit/>
          </a:bodyPr>
          <a:lstStyle/>
          <a:p>
            <a:r>
              <a:rPr lang="sv-SE" sz="1200" i="1" dirty="0"/>
              <a:t>internt</a:t>
            </a:r>
          </a:p>
        </p:txBody>
      </p:sp>
      <p:sp>
        <p:nvSpPr>
          <p:cNvPr id="43" name="TextBox 42"/>
          <p:cNvSpPr txBox="1"/>
          <p:nvPr/>
        </p:nvSpPr>
        <p:spPr>
          <a:xfrm>
            <a:off x="3977934" y="4370063"/>
            <a:ext cx="972108" cy="276999"/>
          </a:xfrm>
          <a:prstGeom prst="rect">
            <a:avLst/>
          </a:prstGeom>
          <a:noFill/>
        </p:spPr>
        <p:txBody>
          <a:bodyPr wrap="square" rtlCol="0">
            <a:spAutoFit/>
          </a:bodyPr>
          <a:lstStyle/>
          <a:p>
            <a:r>
              <a:rPr lang="sv-SE" sz="1200" i="1" dirty="0"/>
              <a:t>negativt</a:t>
            </a:r>
          </a:p>
        </p:txBody>
      </p:sp>
      <p:sp>
        <p:nvSpPr>
          <p:cNvPr id="44" name="TextBox 132"/>
          <p:cNvSpPr txBox="1">
            <a:spLocks noChangeArrowheads="1"/>
          </p:cNvSpPr>
          <p:nvPr/>
        </p:nvSpPr>
        <p:spPr bwMode="auto">
          <a:xfrm>
            <a:off x="2141731" y="3321350"/>
            <a:ext cx="1458162" cy="307777"/>
          </a:xfrm>
          <a:prstGeom prst="rect">
            <a:avLst/>
          </a:prstGeom>
          <a:noFill/>
          <a:ln w="9525">
            <a:noFill/>
            <a:miter lim="800000"/>
            <a:headEnd/>
            <a:tailEnd/>
          </a:ln>
        </p:spPr>
        <p:txBody>
          <a:bodyPr wrap="square">
            <a:spAutoFit/>
          </a:bodyPr>
          <a:lstStyle/>
          <a:p>
            <a:r>
              <a:rPr lang="sv-SE" sz="1400" b="1" dirty="0"/>
              <a:t>Hot (eng. </a:t>
            </a:r>
            <a:r>
              <a:rPr lang="sv-SE" sz="1400" b="1" dirty="0" err="1"/>
              <a:t>threat</a:t>
            </a:r>
            <a:r>
              <a:rPr lang="sv-SE" sz="1400" b="1" dirty="0"/>
              <a:t>)</a:t>
            </a:r>
          </a:p>
        </p:txBody>
      </p:sp>
      <p:sp>
        <p:nvSpPr>
          <p:cNvPr id="45" name="TextBox 132"/>
          <p:cNvSpPr txBox="1">
            <a:spLocks noChangeArrowheads="1"/>
          </p:cNvSpPr>
          <p:nvPr/>
        </p:nvSpPr>
        <p:spPr bwMode="auto">
          <a:xfrm>
            <a:off x="4517994" y="3336935"/>
            <a:ext cx="2286000" cy="307777"/>
          </a:xfrm>
          <a:prstGeom prst="rect">
            <a:avLst/>
          </a:prstGeom>
          <a:noFill/>
          <a:ln w="9525">
            <a:noFill/>
            <a:miter lim="800000"/>
            <a:headEnd/>
            <a:tailEnd/>
          </a:ln>
        </p:spPr>
        <p:txBody>
          <a:bodyPr wrap="square">
            <a:spAutoFit/>
          </a:bodyPr>
          <a:lstStyle/>
          <a:p>
            <a:r>
              <a:rPr lang="sv-SE" sz="1400" b="1" dirty="0"/>
              <a:t>Svaghet (eng. </a:t>
            </a:r>
            <a:r>
              <a:rPr lang="sv-SE" sz="1400" b="1" dirty="0" err="1"/>
              <a:t>weakness</a:t>
            </a:r>
            <a:r>
              <a:rPr lang="sv-SE" sz="1400" b="1" dirty="0"/>
              <a:t>)</a:t>
            </a:r>
          </a:p>
        </p:txBody>
      </p:sp>
      <p:sp>
        <p:nvSpPr>
          <p:cNvPr id="46" name="TextBox 132"/>
          <p:cNvSpPr txBox="1">
            <a:spLocks noChangeArrowheads="1"/>
          </p:cNvSpPr>
          <p:nvPr/>
        </p:nvSpPr>
        <p:spPr bwMode="auto">
          <a:xfrm>
            <a:off x="4436604" y="1775454"/>
            <a:ext cx="2160240" cy="307777"/>
          </a:xfrm>
          <a:prstGeom prst="rect">
            <a:avLst/>
          </a:prstGeom>
          <a:noFill/>
          <a:ln w="9525">
            <a:noFill/>
            <a:miter lim="800000"/>
            <a:headEnd/>
            <a:tailEnd/>
          </a:ln>
        </p:spPr>
        <p:txBody>
          <a:bodyPr wrap="square">
            <a:spAutoFit/>
          </a:bodyPr>
          <a:lstStyle/>
          <a:p>
            <a:r>
              <a:rPr lang="sv-SE" sz="1400" b="1" dirty="0"/>
              <a:t>Styrka (eng. </a:t>
            </a:r>
            <a:r>
              <a:rPr lang="sv-SE" sz="1400" b="1" dirty="0" err="1" smtClean="0"/>
              <a:t>strength</a:t>
            </a:r>
            <a:r>
              <a:rPr lang="sv-SE" sz="1400" b="1" dirty="0" smtClean="0"/>
              <a:t>)</a:t>
            </a:r>
            <a:endParaRPr lang="sv-SE" sz="1400" b="1" dirty="0"/>
          </a:p>
        </p:txBody>
      </p:sp>
      <p:sp>
        <p:nvSpPr>
          <p:cNvPr id="47" name="TextBox 132"/>
          <p:cNvSpPr txBox="1">
            <a:spLocks noChangeArrowheads="1"/>
          </p:cNvSpPr>
          <p:nvPr/>
        </p:nvSpPr>
        <p:spPr bwMode="auto">
          <a:xfrm>
            <a:off x="2033718" y="1727543"/>
            <a:ext cx="2376264" cy="307777"/>
          </a:xfrm>
          <a:prstGeom prst="rect">
            <a:avLst/>
          </a:prstGeom>
          <a:noFill/>
          <a:ln w="9525">
            <a:noFill/>
            <a:miter lim="800000"/>
            <a:headEnd/>
            <a:tailEnd/>
          </a:ln>
        </p:spPr>
        <p:txBody>
          <a:bodyPr wrap="square">
            <a:spAutoFit/>
          </a:bodyPr>
          <a:lstStyle/>
          <a:p>
            <a:r>
              <a:rPr lang="sv-SE" sz="1400" b="1" dirty="0"/>
              <a:t>Möjlighet (eng. </a:t>
            </a:r>
            <a:r>
              <a:rPr lang="sv-SE" sz="1400" b="1" dirty="0" err="1"/>
              <a:t>opportunity</a:t>
            </a:r>
            <a:r>
              <a:rPr lang="sv-SE" sz="1200" b="1" dirty="0"/>
              <a:t>)</a:t>
            </a:r>
          </a:p>
        </p:txBody>
      </p:sp>
      <p:sp>
        <p:nvSpPr>
          <p:cNvPr id="48" name="Rectangle 47"/>
          <p:cNvSpPr/>
          <p:nvPr/>
        </p:nvSpPr>
        <p:spPr>
          <a:xfrm>
            <a:off x="4463988" y="2139702"/>
            <a:ext cx="2045753" cy="253916"/>
          </a:xfrm>
          <a:prstGeom prst="rect">
            <a:avLst/>
          </a:prstGeom>
        </p:spPr>
        <p:txBody>
          <a:bodyPr wrap="none">
            <a:spAutoFit/>
          </a:bodyPr>
          <a:lstStyle/>
          <a:p>
            <a:pPr>
              <a:defRPr/>
            </a:pPr>
            <a:r>
              <a:rPr lang="sv-SE" sz="1050" dirty="0">
                <a:latin typeface="Arial" charset="0"/>
              </a:rPr>
              <a:t>Personal är kostnadsmedveten</a:t>
            </a:r>
          </a:p>
        </p:txBody>
      </p:sp>
      <p:sp>
        <p:nvSpPr>
          <p:cNvPr id="49" name="Rectangle 48"/>
          <p:cNvSpPr/>
          <p:nvPr/>
        </p:nvSpPr>
        <p:spPr>
          <a:xfrm>
            <a:off x="4540003" y="3802594"/>
            <a:ext cx="2084225" cy="253916"/>
          </a:xfrm>
          <a:prstGeom prst="rect">
            <a:avLst/>
          </a:prstGeom>
        </p:spPr>
        <p:txBody>
          <a:bodyPr wrap="none">
            <a:spAutoFit/>
          </a:bodyPr>
          <a:lstStyle/>
          <a:p>
            <a:pPr>
              <a:defRPr/>
            </a:pPr>
            <a:r>
              <a:rPr lang="sv-SE" sz="1050" dirty="0">
                <a:latin typeface="Arial" charset="0"/>
              </a:rPr>
              <a:t>Pizzerians ugnar är långsamma</a:t>
            </a:r>
          </a:p>
        </p:txBody>
      </p:sp>
      <p:sp>
        <p:nvSpPr>
          <p:cNvPr id="50" name="Rectangle 49"/>
          <p:cNvSpPr/>
          <p:nvPr/>
        </p:nvSpPr>
        <p:spPr>
          <a:xfrm>
            <a:off x="2141730" y="3702512"/>
            <a:ext cx="1822512" cy="415498"/>
          </a:xfrm>
          <a:prstGeom prst="rect">
            <a:avLst/>
          </a:prstGeom>
        </p:spPr>
        <p:txBody>
          <a:bodyPr wrap="square">
            <a:spAutoFit/>
          </a:bodyPr>
          <a:lstStyle/>
          <a:p>
            <a:pPr>
              <a:defRPr/>
            </a:pPr>
            <a:r>
              <a:rPr lang="sv-SE" sz="1050" dirty="0">
                <a:latin typeface="Arial" charset="0"/>
              </a:rPr>
              <a:t>Flera av stadens kunder bor långt från Pizzerian</a:t>
            </a:r>
          </a:p>
        </p:txBody>
      </p:sp>
      <p:sp>
        <p:nvSpPr>
          <p:cNvPr id="51" name="Rectangle 50"/>
          <p:cNvSpPr/>
          <p:nvPr/>
        </p:nvSpPr>
        <p:spPr>
          <a:xfrm>
            <a:off x="2033718" y="2012891"/>
            <a:ext cx="3429000" cy="415498"/>
          </a:xfrm>
          <a:prstGeom prst="rect">
            <a:avLst/>
          </a:prstGeom>
        </p:spPr>
        <p:txBody>
          <a:bodyPr>
            <a:spAutoFit/>
          </a:bodyPr>
          <a:lstStyle/>
          <a:p>
            <a:pPr>
              <a:defRPr/>
            </a:pPr>
            <a:r>
              <a:rPr lang="sv-SE" sz="1050" dirty="0">
                <a:latin typeface="Arial" charset="0"/>
              </a:rPr>
              <a:t>Flera billiga </a:t>
            </a:r>
          </a:p>
          <a:p>
            <a:pPr>
              <a:defRPr/>
            </a:pPr>
            <a:r>
              <a:rPr lang="sv-SE" sz="1050" dirty="0">
                <a:latin typeface="Arial" charset="0"/>
              </a:rPr>
              <a:t>råvaruleverantörer i staden</a:t>
            </a:r>
          </a:p>
        </p:txBody>
      </p:sp>
    </p:spTree>
    <p:extLst>
      <p:ext uri="{BB962C8B-B14F-4D97-AF65-F5344CB8AC3E}">
        <p14:creationId xmlns:p14="http://schemas.microsoft.com/office/powerpoint/2010/main" val="2239624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 name="Oval 94"/>
          <p:cNvSpPr/>
          <p:nvPr/>
        </p:nvSpPr>
        <p:spPr>
          <a:xfrm>
            <a:off x="1631246" y="596251"/>
            <a:ext cx="1917311" cy="1267233"/>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65000"/>
                  </a:schemeClr>
                </a:solidFill>
              </a:rPr>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a:solidFill>
            <a:schemeClr val="bg1">
              <a:lumMod val="95000"/>
            </a:schemeClr>
          </a:solidFill>
        </p:grpSpPr>
        <p:grpSp>
          <p:nvGrpSpPr>
            <p:cNvPr id="4" name="Group 82"/>
            <p:cNvGrpSpPr>
              <a:grpSpLocks/>
            </p:cNvGrpSpPr>
            <p:nvPr/>
          </p:nvGrpSpPr>
          <p:grpSpPr bwMode="auto">
            <a:xfrm>
              <a:off x="521" y="1071"/>
              <a:ext cx="590" cy="576"/>
              <a:chOff x="2608" y="1888"/>
              <a:chExt cx="590" cy="576"/>
            </a:xfrm>
            <a:grpFill/>
          </p:grpSpPr>
          <p:sp>
            <p:nvSpPr>
              <p:cNvPr id="2226" name="Rectangle 83"/>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a:grpFill/>
          </p:grpSpPr>
          <p:sp>
            <p:nvSpPr>
              <p:cNvPr id="2223" name="Rectangle 87"/>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a:grpFill/>
          </p:grpSpPr>
          <p:sp>
            <p:nvSpPr>
              <p:cNvPr id="2220" name="Rectangle 91"/>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a:grpFill/>
          </p:grpSpPr>
          <p:sp>
            <p:nvSpPr>
              <p:cNvPr id="2217" name="Rectangle 95"/>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a:solidFill>
            <a:schemeClr val="bg1">
              <a:lumMod val="95000"/>
            </a:schemeClr>
          </a:solidFill>
        </p:grpSpPr>
        <p:grpSp>
          <p:nvGrpSpPr>
            <p:cNvPr id="2236" name="Group 103"/>
            <p:cNvGrpSpPr>
              <a:grpSpLocks/>
            </p:cNvGrpSpPr>
            <p:nvPr/>
          </p:nvGrpSpPr>
          <p:grpSpPr bwMode="auto">
            <a:xfrm>
              <a:off x="521" y="1071"/>
              <a:ext cx="590" cy="576"/>
              <a:chOff x="2608" y="1888"/>
              <a:chExt cx="590" cy="576"/>
            </a:xfrm>
            <a:grpFill/>
          </p:grpSpPr>
          <p:sp>
            <p:nvSpPr>
              <p:cNvPr id="249" name="Rectangle 104"/>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a:grpFill/>
          </p:grpSpPr>
          <p:sp>
            <p:nvSpPr>
              <p:cNvPr id="246" name="Rectangle 108"/>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a:grpFill/>
          </p:grpSpPr>
          <p:sp>
            <p:nvSpPr>
              <p:cNvPr id="243" name="Rectangle 112"/>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a:grpFill/>
          </p:grpSpPr>
          <p:sp>
            <p:nvSpPr>
              <p:cNvPr id="240" name="Rectangle 116"/>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solidFill>
              <a:schemeClr val="bg1"/>
            </a:solidFill>
            <a:miter lim="800000"/>
            <a:headEnd/>
            <a:tailEnd/>
          </a:ln>
        </p:spPr>
        <p:txBody>
          <a:bodyPr>
            <a:spAutoFit/>
          </a:bodyPr>
          <a:lstStyle/>
          <a:p>
            <a:r>
              <a:rPr lang="sv-SE" sz="825" b="1" dirty="0">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smtClean="0">
                <a:solidFill>
                  <a:schemeClr val="bg1">
                    <a:lumMod val="75000"/>
                  </a:schemeClr>
                </a:solidFill>
              </a:rPr>
              <a:t>Verksamhets-</a:t>
            </a:r>
          </a:p>
          <a:p>
            <a:r>
              <a:rPr lang="sv-SE" sz="825" b="1" dirty="0" smtClean="0">
                <a:solidFill>
                  <a:schemeClr val="bg1">
                    <a:lumMod val="75000"/>
                  </a:schemeClr>
                </a:solidFill>
              </a:rPr>
              <a:t>processmodell </a:t>
            </a:r>
            <a:endParaRPr lang="sv-SE" sz="825" b="1" dirty="0">
              <a:solidFill>
                <a:schemeClr val="bg1">
                  <a:lumMod val="75000"/>
                </a:schemeClr>
              </a:solidFill>
            </a:endParaRPr>
          </a:p>
          <a:p>
            <a:r>
              <a:rPr lang="sv-SE" sz="825" b="1" dirty="0">
                <a:solidFill>
                  <a:schemeClr val="bg1">
                    <a:lumMod val="75000"/>
                  </a:schemeClr>
                </a:solidFill>
              </a:rPr>
              <a:t>(en dynamisk modell</a:t>
            </a:r>
            <a:r>
              <a:rPr lang="sv-SE" sz="825" b="1" dirty="0">
                <a:solidFill>
                  <a:schemeClr val="bg1">
                    <a:lumMod val="85000"/>
                  </a:schemeClr>
                </a:solidFill>
              </a:rPr>
              <a:t>)</a:t>
            </a:r>
          </a:p>
        </p:txBody>
      </p:sp>
      <p:pic>
        <p:nvPicPr>
          <p:cNvPr id="93" name="Picture 92"/>
          <p:cNvPicPr>
            <a:picLocks noChangeAspect="1"/>
          </p:cNvPicPr>
          <p:nvPr/>
        </p:nvPicPr>
        <p:blipFill>
          <a:blip r:embed="rId4"/>
          <a:stretch>
            <a:fillRect/>
          </a:stretch>
        </p:blipFill>
        <p:spPr>
          <a:xfrm>
            <a:off x="501565" y="1027911"/>
            <a:ext cx="3684588" cy="3543465"/>
          </a:xfrm>
          <a:prstGeom prst="rect">
            <a:avLst/>
          </a:prstGeom>
        </p:spPr>
      </p:pic>
      <p:sp>
        <p:nvSpPr>
          <p:cNvPr id="8" name="TextBox 7"/>
          <p:cNvSpPr txBox="1"/>
          <p:nvPr/>
        </p:nvSpPr>
        <p:spPr>
          <a:xfrm>
            <a:off x="1761043" y="789553"/>
            <a:ext cx="2106312" cy="307777"/>
          </a:xfrm>
          <a:prstGeom prst="rect">
            <a:avLst/>
          </a:prstGeom>
          <a:noFill/>
        </p:spPr>
        <p:txBody>
          <a:bodyPr wrap="square" rtlCol="0">
            <a:spAutoFit/>
          </a:bodyPr>
          <a:lstStyle/>
          <a:p>
            <a:r>
              <a:rPr lang="sv-SE" sz="1400" dirty="0" smtClean="0"/>
              <a:t>Verksamhetens mål</a:t>
            </a:r>
            <a:endParaRPr lang="sv-SE" sz="1400" dirty="0"/>
          </a:p>
        </p:txBody>
      </p:sp>
    </p:spTree>
    <p:custDataLst>
      <p:tags r:id="rId1"/>
    </p:custDataLst>
    <p:extLst>
      <p:ext uri="{BB962C8B-B14F-4D97-AF65-F5344CB8AC3E}">
        <p14:creationId xmlns:p14="http://schemas.microsoft.com/office/powerpoint/2010/main" val="3662347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Olika strategiska perspektiv</a:t>
            </a:r>
            <a:endParaRPr lang="sv-SE" dirty="0"/>
          </a:p>
        </p:txBody>
      </p:sp>
      <p:sp>
        <p:nvSpPr>
          <p:cNvPr id="3" name="Content Placeholder 2"/>
          <p:cNvSpPr>
            <a:spLocks noGrp="1"/>
          </p:cNvSpPr>
          <p:nvPr>
            <p:ph idx="1"/>
          </p:nvPr>
        </p:nvSpPr>
        <p:spPr>
          <a:xfrm>
            <a:off x="792000" y="1326240"/>
            <a:ext cx="6372708" cy="3294366"/>
          </a:xfrm>
        </p:spPr>
        <p:txBody>
          <a:bodyPr/>
          <a:lstStyle/>
          <a:p>
            <a:r>
              <a:rPr lang="sv-SE" sz="1650" dirty="0"/>
              <a:t>Porterskolan (på 1980-talet)</a:t>
            </a:r>
          </a:p>
          <a:p>
            <a:r>
              <a:rPr lang="sv-SE" sz="1650" dirty="0"/>
              <a:t>Resurs och kompetensbaserade strategier (början av 1990-talet)</a:t>
            </a:r>
          </a:p>
          <a:p>
            <a:r>
              <a:rPr lang="sv-SE" sz="1650" dirty="0"/>
              <a:t>Kundvärde- och processbaserade strategier (runt mitten av 1990-talet)</a:t>
            </a:r>
          </a:p>
          <a:p>
            <a:r>
              <a:rPr lang="sv-SE" sz="1650" dirty="0"/>
              <a:t>...</a:t>
            </a:r>
          </a:p>
          <a:p>
            <a:endParaRPr lang="sv-SE" dirty="0"/>
          </a:p>
        </p:txBody>
      </p:sp>
    </p:spTree>
    <p:extLst>
      <p:ext uri="{BB962C8B-B14F-4D97-AF65-F5344CB8AC3E}">
        <p14:creationId xmlns:p14="http://schemas.microsoft.com/office/powerpoint/2010/main" val="810198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510" y="542073"/>
            <a:ext cx="5677095" cy="714375"/>
          </a:xfrm>
        </p:spPr>
        <p:txBody>
          <a:bodyPr>
            <a:normAutofit/>
          </a:bodyPr>
          <a:lstStyle/>
          <a:p>
            <a:pPr algn="l"/>
            <a:r>
              <a:rPr lang="en-GB" dirty="0" smtClean="0"/>
              <a:t>Porters </a:t>
            </a:r>
            <a:r>
              <a:rPr lang="en-GB" dirty="0" err="1" smtClean="0"/>
              <a:t>femkraftsmodell</a:t>
            </a:r>
            <a:endParaRPr lang="sv-SE" dirty="0"/>
          </a:p>
        </p:txBody>
      </p:sp>
      <p:sp>
        <p:nvSpPr>
          <p:cNvPr id="4" name="TextBox 3"/>
          <p:cNvSpPr txBox="1"/>
          <p:nvPr/>
        </p:nvSpPr>
        <p:spPr>
          <a:xfrm>
            <a:off x="770947" y="1203083"/>
            <a:ext cx="8171034" cy="1742785"/>
          </a:xfrm>
          <a:prstGeom prst="rect">
            <a:avLst/>
          </a:prstGeom>
          <a:noFill/>
        </p:spPr>
        <p:txBody>
          <a:bodyPr wrap="square" rtlCol="0">
            <a:spAutoFit/>
          </a:bodyPr>
          <a:lstStyle/>
          <a:p>
            <a:pPr marL="285750" indent="-285750">
              <a:buFont typeface="Arial" panose="020B0604020202020204" pitchFamily="34" charset="0"/>
              <a:buChar char="•"/>
            </a:pPr>
            <a:r>
              <a:rPr lang="sv-SE" sz="1600" dirty="0"/>
              <a:t>Michael  Porters femkraftsmodell visar fem krafter (eller faktorer) i en industri som påverkar lönsamhet i en branch, och mer specifikt, lönsamheten för ett företag i denna branch</a:t>
            </a:r>
          </a:p>
          <a:p>
            <a:endParaRPr lang="en-GB" sz="1600" dirty="0"/>
          </a:p>
          <a:p>
            <a:pPr marL="285750" indent="-285750">
              <a:buFont typeface="Arial" panose="020B0604020202020204" pitchFamily="34" charset="0"/>
              <a:buChar char="•"/>
            </a:pPr>
            <a:r>
              <a:rPr lang="sv-SE" sz="1600" dirty="0"/>
              <a:t>Femkraftsmodellen kan användas för att:</a:t>
            </a:r>
          </a:p>
          <a:p>
            <a:pPr lvl="1"/>
            <a:r>
              <a:rPr lang="sv-SE" sz="1600" dirty="0" smtClean="0"/>
              <a:t>- analysera </a:t>
            </a:r>
            <a:r>
              <a:rPr lang="sv-SE" sz="1600" dirty="0"/>
              <a:t>hur attraktiv en bransch är för ett företag som vill göra affärer i den</a:t>
            </a:r>
          </a:p>
          <a:p>
            <a:pPr lvl="1"/>
            <a:r>
              <a:rPr lang="sv-SE" sz="1600" dirty="0" smtClean="0"/>
              <a:t>- utveckla </a:t>
            </a:r>
            <a:r>
              <a:rPr lang="sv-SE" sz="1600" dirty="0"/>
              <a:t>strategier för att hantera krafterna för att uppnå konkurrensfördel(ar)</a:t>
            </a:r>
          </a:p>
          <a:p>
            <a:endParaRPr lang="sv-SE" sz="1125" i="1" dirty="0"/>
          </a:p>
        </p:txBody>
      </p:sp>
      <p:sp>
        <p:nvSpPr>
          <p:cNvPr id="3" name="TextBox 2"/>
          <p:cNvSpPr txBox="1"/>
          <p:nvPr/>
        </p:nvSpPr>
        <p:spPr>
          <a:xfrm>
            <a:off x="6634274" y="2937380"/>
            <a:ext cx="2148218" cy="1969770"/>
          </a:xfrm>
          <a:prstGeom prst="rect">
            <a:avLst/>
          </a:prstGeom>
          <a:noFill/>
        </p:spPr>
        <p:txBody>
          <a:bodyPr wrap="square" rtlCol="0">
            <a:spAutoFit/>
          </a:bodyPr>
          <a:lstStyle/>
          <a:p>
            <a:r>
              <a:rPr lang="sv-SE" sz="1400" i="1" dirty="0"/>
              <a:t>Porter:</a:t>
            </a:r>
          </a:p>
          <a:p>
            <a:r>
              <a:rPr lang="sv-SE" sz="1400" dirty="0"/>
              <a:t>Om alla krafterna är starka så har de flesta företag i branchen låg lönsamhet, Om alla krafterna är svaga kommer de flesta företag i branchen ha hög lönsamheten</a:t>
            </a:r>
          </a:p>
          <a:p>
            <a:endParaRPr lang="sv-SE" sz="1000" dirty="0"/>
          </a:p>
        </p:txBody>
      </p:sp>
      <p:sp>
        <p:nvSpPr>
          <p:cNvPr id="14" name="Oval 6"/>
          <p:cNvSpPr>
            <a:spLocks noChangeArrowheads="1"/>
          </p:cNvSpPr>
          <p:nvPr/>
        </p:nvSpPr>
        <p:spPr bwMode="auto">
          <a:xfrm>
            <a:off x="3195127" y="3460590"/>
            <a:ext cx="1256611" cy="892642"/>
          </a:xfrm>
          <a:prstGeom prst="ellipse">
            <a:avLst/>
          </a:prstGeom>
          <a:solidFill>
            <a:srgbClr val="FFFFFF"/>
          </a:solidFill>
          <a:ln w="9525">
            <a:solidFill>
              <a:srgbClr val="000000"/>
            </a:solidFill>
            <a:prstDash val="dash"/>
            <a:round/>
            <a:headEnd/>
            <a:tailEnd/>
          </a:ln>
        </p:spPr>
        <p:txBody>
          <a:bodyPr/>
          <a:lstStyle/>
          <a:p>
            <a:pPr algn="ctr">
              <a:spcBef>
                <a:spcPts val="450"/>
              </a:spcBef>
            </a:pPr>
            <a:r>
              <a:rPr lang="sv-SE" sz="900" b="1" dirty="0"/>
              <a:t>Konkurrens-situation bland befintliga konkurrenter</a:t>
            </a:r>
          </a:p>
        </p:txBody>
      </p:sp>
      <p:sp>
        <p:nvSpPr>
          <p:cNvPr id="15" name="AutoShape 7"/>
          <p:cNvSpPr>
            <a:spLocks noChangeArrowheads="1"/>
          </p:cNvSpPr>
          <p:nvPr/>
        </p:nvSpPr>
        <p:spPr bwMode="auto">
          <a:xfrm rot="10800000">
            <a:off x="4315909" y="3759165"/>
            <a:ext cx="389930" cy="291704"/>
          </a:xfrm>
          <a:prstGeom prst="rightArrow">
            <a:avLst>
              <a:gd name="adj1" fmla="val 50000"/>
              <a:gd name="adj2" fmla="val 33418"/>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rot="10800000"/>
          <a:lstStyle/>
          <a:p>
            <a:endParaRPr lang="en-GB" sz="1125"/>
          </a:p>
        </p:txBody>
      </p:sp>
      <p:sp>
        <p:nvSpPr>
          <p:cNvPr id="16" name="AutoShape 8"/>
          <p:cNvSpPr>
            <a:spLocks noChangeArrowheads="1"/>
          </p:cNvSpPr>
          <p:nvPr/>
        </p:nvSpPr>
        <p:spPr bwMode="auto">
          <a:xfrm rot="5400000">
            <a:off x="3536441" y="3095956"/>
            <a:ext cx="389930" cy="292696"/>
          </a:xfrm>
          <a:prstGeom prst="rightArrow">
            <a:avLst>
              <a:gd name="adj1" fmla="val 50000"/>
              <a:gd name="adj2" fmla="val 33305"/>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rot="10800000" vert="eaVert"/>
          <a:lstStyle/>
          <a:p>
            <a:endParaRPr lang="en-GB" sz="1250"/>
          </a:p>
        </p:txBody>
      </p:sp>
      <p:sp>
        <p:nvSpPr>
          <p:cNvPr id="17" name="AutoShape 9"/>
          <p:cNvSpPr>
            <a:spLocks noChangeArrowheads="1"/>
          </p:cNvSpPr>
          <p:nvPr/>
        </p:nvSpPr>
        <p:spPr bwMode="auto">
          <a:xfrm>
            <a:off x="2755620" y="3785089"/>
            <a:ext cx="389930" cy="291704"/>
          </a:xfrm>
          <a:prstGeom prst="rightArrow">
            <a:avLst>
              <a:gd name="adj1" fmla="val 50000"/>
              <a:gd name="adj2" fmla="val 33418"/>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a:lstStyle/>
          <a:p>
            <a:endParaRPr lang="en-GB" sz="1125"/>
          </a:p>
        </p:txBody>
      </p:sp>
      <p:sp>
        <p:nvSpPr>
          <p:cNvPr id="18" name="Text Box 11"/>
          <p:cNvSpPr txBox="1">
            <a:spLocks noChangeArrowheads="1"/>
          </p:cNvSpPr>
          <p:nvPr/>
        </p:nvSpPr>
        <p:spPr bwMode="auto">
          <a:xfrm>
            <a:off x="1694908" y="3709682"/>
            <a:ext cx="1184813" cy="487164"/>
          </a:xfrm>
          <a:prstGeom prst="rect">
            <a:avLst/>
          </a:prstGeom>
          <a:noFill/>
          <a:ln w="9525">
            <a:noFill/>
            <a:miter lim="800000"/>
            <a:headEnd/>
            <a:tailEnd/>
          </a:ln>
        </p:spPr>
        <p:txBody>
          <a:bodyPr lIns="0" tIns="0" rIns="0" bIns="0"/>
          <a:lstStyle/>
          <a:p>
            <a:r>
              <a:rPr lang="sv-SE" sz="1000" b="1" i="1" dirty="0"/>
              <a:t>Leverantörers förhandlingsstyrka</a:t>
            </a:r>
            <a:endParaRPr lang="en-GB" sz="1000" b="1" i="1" dirty="0"/>
          </a:p>
        </p:txBody>
      </p:sp>
      <p:sp>
        <p:nvSpPr>
          <p:cNvPr id="19" name="Text Box 12"/>
          <p:cNvSpPr txBox="1">
            <a:spLocks noChangeArrowheads="1"/>
          </p:cNvSpPr>
          <p:nvPr/>
        </p:nvSpPr>
        <p:spPr bwMode="auto">
          <a:xfrm>
            <a:off x="4769730" y="3709682"/>
            <a:ext cx="1098415" cy="487164"/>
          </a:xfrm>
          <a:prstGeom prst="rect">
            <a:avLst/>
          </a:prstGeom>
          <a:noFill/>
          <a:ln w="9525">
            <a:noFill/>
            <a:miter lim="800000"/>
            <a:headEnd/>
            <a:tailEnd/>
          </a:ln>
        </p:spPr>
        <p:txBody>
          <a:bodyPr lIns="0" tIns="0" rIns="0" bIns="0"/>
          <a:lstStyle/>
          <a:p>
            <a:r>
              <a:rPr lang="en-US" sz="1000" b="1" i="1" dirty="0" err="1"/>
              <a:t>Kunders</a:t>
            </a:r>
            <a:r>
              <a:rPr lang="en-US" sz="1000" b="1" i="1" dirty="0"/>
              <a:t> </a:t>
            </a:r>
            <a:r>
              <a:rPr lang="en-US" sz="1000" b="1" i="1" dirty="0" err="1"/>
              <a:t>förhandlingsstyrka</a:t>
            </a:r>
            <a:endParaRPr lang="en-GB" sz="1000" b="1" dirty="0"/>
          </a:p>
        </p:txBody>
      </p:sp>
      <p:sp>
        <p:nvSpPr>
          <p:cNvPr id="20" name="Text Box 13"/>
          <p:cNvSpPr txBox="1">
            <a:spLocks noChangeArrowheads="1"/>
          </p:cNvSpPr>
          <p:nvPr/>
        </p:nvSpPr>
        <p:spPr bwMode="auto">
          <a:xfrm>
            <a:off x="4097772" y="4448571"/>
            <a:ext cx="1230313" cy="291704"/>
          </a:xfrm>
          <a:prstGeom prst="rect">
            <a:avLst/>
          </a:prstGeom>
          <a:noFill/>
          <a:ln w="9525">
            <a:noFill/>
            <a:miter lim="800000"/>
            <a:headEnd/>
            <a:tailEnd/>
          </a:ln>
        </p:spPr>
        <p:txBody>
          <a:bodyPr lIns="0" tIns="0" rIns="0" bIns="0"/>
          <a:lstStyle/>
          <a:p>
            <a:r>
              <a:rPr lang="sv-SE" sz="1000" b="1" i="1" dirty="0"/>
              <a:t>Hot om potentiella substitut för varor och tjänster</a:t>
            </a:r>
            <a:endParaRPr lang="en-GB" sz="1000" b="1" i="1" dirty="0"/>
          </a:p>
        </p:txBody>
      </p:sp>
      <p:sp>
        <p:nvSpPr>
          <p:cNvPr id="21" name="Text Box 14"/>
          <p:cNvSpPr txBox="1">
            <a:spLocks noChangeArrowheads="1"/>
          </p:cNvSpPr>
          <p:nvPr/>
        </p:nvSpPr>
        <p:spPr bwMode="auto">
          <a:xfrm>
            <a:off x="3988351" y="2967187"/>
            <a:ext cx="825500" cy="488156"/>
          </a:xfrm>
          <a:prstGeom prst="rect">
            <a:avLst/>
          </a:prstGeom>
          <a:noFill/>
          <a:ln w="9525">
            <a:noFill/>
            <a:miter lim="800000"/>
            <a:headEnd/>
            <a:tailEnd/>
          </a:ln>
        </p:spPr>
        <p:txBody>
          <a:bodyPr lIns="0" tIns="0" rIns="0" bIns="0"/>
          <a:lstStyle/>
          <a:p>
            <a:r>
              <a:rPr lang="sv-SE" sz="1000" b="1" i="1" dirty="0"/>
              <a:t>Hot om potentiella nya aktörer</a:t>
            </a:r>
            <a:endParaRPr lang="en-GB" sz="1000" b="1" i="1" dirty="0"/>
          </a:p>
        </p:txBody>
      </p:sp>
      <p:sp>
        <p:nvSpPr>
          <p:cNvPr id="22" name="AutoShape 10"/>
          <p:cNvSpPr>
            <a:spLocks noChangeArrowheads="1"/>
          </p:cNvSpPr>
          <p:nvPr/>
        </p:nvSpPr>
        <p:spPr bwMode="auto">
          <a:xfrm rot="16200000">
            <a:off x="3605281" y="4506975"/>
            <a:ext cx="389930" cy="292696"/>
          </a:xfrm>
          <a:prstGeom prst="rightArrow">
            <a:avLst>
              <a:gd name="adj1" fmla="val 50000"/>
              <a:gd name="adj2" fmla="val 33305"/>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vert="eaVert"/>
          <a:lstStyle/>
          <a:p>
            <a:endParaRPr lang="en-GB" sz="1125"/>
          </a:p>
        </p:txBody>
      </p:sp>
      <p:sp>
        <p:nvSpPr>
          <p:cNvPr id="5" name="TextBox 4"/>
          <p:cNvSpPr txBox="1"/>
          <p:nvPr/>
        </p:nvSpPr>
        <p:spPr>
          <a:xfrm>
            <a:off x="8194701" y="4848288"/>
            <a:ext cx="949299" cy="253916"/>
          </a:xfrm>
          <a:prstGeom prst="rect">
            <a:avLst/>
          </a:prstGeom>
          <a:noFill/>
        </p:spPr>
        <p:txBody>
          <a:bodyPr wrap="none" rtlCol="0">
            <a:spAutoFit/>
          </a:bodyPr>
          <a:lstStyle/>
          <a:p>
            <a:r>
              <a:rPr lang="sv-SE" sz="1050" dirty="0"/>
              <a:t>(Porter, 1980)</a:t>
            </a:r>
          </a:p>
        </p:txBody>
      </p:sp>
    </p:spTree>
    <p:extLst>
      <p:ext uri="{BB962C8B-B14F-4D97-AF65-F5344CB8AC3E}">
        <p14:creationId xmlns:p14="http://schemas.microsoft.com/office/powerpoint/2010/main" val="2086844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Oval 6"/>
          <p:cNvSpPr>
            <a:spLocks noChangeArrowheads="1"/>
          </p:cNvSpPr>
          <p:nvPr/>
        </p:nvSpPr>
        <p:spPr bwMode="auto">
          <a:xfrm>
            <a:off x="3309942" y="2817032"/>
            <a:ext cx="1233663" cy="936105"/>
          </a:xfrm>
          <a:prstGeom prst="ellipse">
            <a:avLst/>
          </a:prstGeom>
          <a:solidFill>
            <a:srgbClr val="FFFFFF"/>
          </a:solidFill>
          <a:ln w="9525">
            <a:solidFill>
              <a:srgbClr val="000000"/>
            </a:solidFill>
            <a:prstDash val="dash"/>
            <a:round/>
            <a:headEnd/>
            <a:tailEnd/>
          </a:ln>
        </p:spPr>
        <p:txBody>
          <a:bodyPr/>
          <a:lstStyle/>
          <a:p>
            <a:pPr algn="ctr">
              <a:spcBef>
                <a:spcPts val="450"/>
              </a:spcBef>
            </a:pPr>
            <a:r>
              <a:rPr lang="sv-SE" sz="900" b="1" dirty="0"/>
              <a:t>Konkurrens-situation bland befintliga konkurrenter</a:t>
            </a:r>
          </a:p>
        </p:txBody>
      </p:sp>
      <p:sp>
        <p:nvSpPr>
          <p:cNvPr id="51207" name="AutoShape 7"/>
          <p:cNvSpPr>
            <a:spLocks noChangeArrowheads="1"/>
          </p:cNvSpPr>
          <p:nvPr/>
        </p:nvSpPr>
        <p:spPr bwMode="auto">
          <a:xfrm rot="10800000">
            <a:off x="4543607" y="3159070"/>
            <a:ext cx="389930" cy="291704"/>
          </a:xfrm>
          <a:prstGeom prst="rightArrow">
            <a:avLst>
              <a:gd name="adj1" fmla="val 50000"/>
              <a:gd name="adj2" fmla="val 33418"/>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rot="10800000"/>
          <a:lstStyle/>
          <a:p>
            <a:endParaRPr lang="en-GB" sz="1125"/>
          </a:p>
        </p:txBody>
      </p:sp>
      <p:sp>
        <p:nvSpPr>
          <p:cNvPr id="51208" name="AutoShape 8"/>
          <p:cNvSpPr>
            <a:spLocks noChangeArrowheads="1"/>
          </p:cNvSpPr>
          <p:nvPr/>
        </p:nvSpPr>
        <p:spPr bwMode="auto">
          <a:xfrm rot="5400000">
            <a:off x="3764140" y="2495861"/>
            <a:ext cx="389930" cy="292696"/>
          </a:xfrm>
          <a:prstGeom prst="rightArrow">
            <a:avLst>
              <a:gd name="adj1" fmla="val 50000"/>
              <a:gd name="adj2" fmla="val 33305"/>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rot="10800000" vert="eaVert"/>
          <a:lstStyle/>
          <a:p>
            <a:endParaRPr lang="en-GB" sz="1250"/>
          </a:p>
        </p:txBody>
      </p:sp>
      <p:sp>
        <p:nvSpPr>
          <p:cNvPr id="51209" name="AutoShape 9"/>
          <p:cNvSpPr>
            <a:spLocks noChangeArrowheads="1"/>
          </p:cNvSpPr>
          <p:nvPr/>
        </p:nvSpPr>
        <p:spPr bwMode="auto">
          <a:xfrm>
            <a:off x="2983318" y="3184994"/>
            <a:ext cx="389930" cy="291704"/>
          </a:xfrm>
          <a:prstGeom prst="rightArrow">
            <a:avLst>
              <a:gd name="adj1" fmla="val 50000"/>
              <a:gd name="adj2" fmla="val 33418"/>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a:lstStyle/>
          <a:p>
            <a:endParaRPr lang="en-GB" sz="1125"/>
          </a:p>
        </p:txBody>
      </p:sp>
      <p:sp>
        <p:nvSpPr>
          <p:cNvPr id="51210" name="AutoShape 10"/>
          <p:cNvSpPr>
            <a:spLocks noChangeArrowheads="1"/>
          </p:cNvSpPr>
          <p:nvPr/>
        </p:nvSpPr>
        <p:spPr bwMode="auto">
          <a:xfrm rot="16200000">
            <a:off x="3764140" y="3869604"/>
            <a:ext cx="389930" cy="292696"/>
          </a:xfrm>
          <a:prstGeom prst="rightArrow">
            <a:avLst>
              <a:gd name="adj1" fmla="val 50000"/>
              <a:gd name="adj2" fmla="val 33305"/>
            </a:avLst>
          </a:prstGeom>
          <a:gradFill rotWithShape="0">
            <a:gsLst>
              <a:gs pos="0">
                <a:srgbClr val="99CCFF">
                  <a:gamma/>
                  <a:tint val="41961"/>
                  <a:invGamma/>
                </a:srgbClr>
              </a:gs>
              <a:gs pos="100000">
                <a:srgbClr val="99CCFF"/>
              </a:gs>
            </a:gsLst>
            <a:lin ang="2700000" scaled="1"/>
          </a:gradFill>
          <a:ln w="9525">
            <a:solidFill>
              <a:srgbClr val="000000"/>
            </a:solidFill>
            <a:miter lim="800000"/>
            <a:headEnd/>
            <a:tailEnd/>
          </a:ln>
        </p:spPr>
        <p:txBody>
          <a:bodyPr vert="eaVert"/>
          <a:lstStyle/>
          <a:p>
            <a:endParaRPr lang="en-GB" sz="1125"/>
          </a:p>
        </p:txBody>
      </p:sp>
      <p:sp>
        <p:nvSpPr>
          <p:cNvPr id="51211" name="Text Box 11"/>
          <p:cNvSpPr txBox="1">
            <a:spLocks noChangeArrowheads="1"/>
          </p:cNvSpPr>
          <p:nvPr/>
        </p:nvSpPr>
        <p:spPr bwMode="auto">
          <a:xfrm>
            <a:off x="1922607" y="3109587"/>
            <a:ext cx="1184813" cy="487164"/>
          </a:xfrm>
          <a:prstGeom prst="rect">
            <a:avLst/>
          </a:prstGeom>
          <a:noFill/>
          <a:ln w="9525">
            <a:noFill/>
            <a:miter lim="800000"/>
            <a:headEnd/>
            <a:tailEnd/>
          </a:ln>
        </p:spPr>
        <p:txBody>
          <a:bodyPr lIns="0" tIns="0" rIns="0" bIns="0"/>
          <a:lstStyle/>
          <a:p>
            <a:r>
              <a:rPr lang="sv-SE" sz="1000" b="1" i="1" dirty="0"/>
              <a:t>Leverantörers förhandlingsstyrka</a:t>
            </a:r>
            <a:endParaRPr lang="en-GB" sz="1000" b="1" i="1" dirty="0"/>
          </a:p>
        </p:txBody>
      </p:sp>
      <p:sp>
        <p:nvSpPr>
          <p:cNvPr id="51212" name="Text Box 12"/>
          <p:cNvSpPr txBox="1">
            <a:spLocks noChangeArrowheads="1"/>
          </p:cNvSpPr>
          <p:nvPr/>
        </p:nvSpPr>
        <p:spPr bwMode="auto">
          <a:xfrm>
            <a:off x="4997428" y="3109587"/>
            <a:ext cx="1098415" cy="487164"/>
          </a:xfrm>
          <a:prstGeom prst="rect">
            <a:avLst/>
          </a:prstGeom>
          <a:noFill/>
          <a:ln w="9525">
            <a:noFill/>
            <a:miter lim="800000"/>
            <a:headEnd/>
            <a:tailEnd/>
          </a:ln>
        </p:spPr>
        <p:txBody>
          <a:bodyPr lIns="0" tIns="0" rIns="0" bIns="0"/>
          <a:lstStyle/>
          <a:p>
            <a:r>
              <a:rPr lang="en-US" sz="1000" b="1" i="1" dirty="0" err="1"/>
              <a:t>Kunders</a:t>
            </a:r>
            <a:r>
              <a:rPr lang="en-US" sz="1000" b="1" i="1" dirty="0"/>
              <a:t> </a:t>
            </a:r>
            <a:r>
              <a:rPr lang="en-US" sz="1000" b="1" i="1" dirty="0" err="1"/>
              <a:t>förhandlingsstyrka</a:t>
            </a:r>
            <a:endParaRPr lang="en-GB" sz="1000" b="1" dirty="0"/>
          </a:p>
        </p:txBody>
      </p:sp>
      <p:sp>
        <p:nvSpPr>
          <p:cNvPr id="51213" name="Text Box 13"/>
          <p:cNvSpPr txBox="1">
            <a:spLocks noChangeArrowheads="1"/>
          </p:cNvSpPr>
          <p:nvPr/>
        </p:nvSpPr>
        <p:spPr bwMode="auto">
          <a:xfrm>
            <a:off x="4172920" y="4010494"/>
            <a:ext cx="1230313" cy="291704"/>
          </a:xfrm>
          <a:prstGeom prst="rect">
            <a:avLst/>
          </a:prstGeom>
          <a:noFill/>
          <a:ln w="9525">
            <a:noFill/>
            <a:miter lim="800000"/>
            <a:headEnd/>
            <a:tailEnd/>
          </a:ln>
        </p:spPr>
        <p:txBody>
          <a:bodyPr lIns="0" tIns="0" rIns="0" bIns="0"/>
          <a:lstStyle/>
          <a:p>
            <a:r>
              <a:rPr lang="sv-SE" sz="1000" b="1" i="1" dirty="0"/>
              <a:t>Hot om potentiella substitut för varor och tjänster</a:t>
            </a:r>
            <a:endParaRPr lang="en-GB" sz="1000" b="1" i="1" dirty="0"/>
          </a:p>
        </p:txBody>
      </p:sp>
      <p:sp>
        <p:nvSpPr>
          <p:cNvPr id="51214" name="Text Box 14"/>
          <p:cNvSpPr txBox="1">
            <a:spLocks noChangeArrowheads="1"/>
          </p:cNvSpPr>
          <p:nvPr/>
        </p:nvSpPr>
        <p:spPr bwMode="auto">
          <a:xfrm>
            <a:off x="4216049" y="2367092"/>
            <a:ext cx="825500" cy="488156"/>
          </a:xfrm>
          <a:prstGeom prst="rect">
            <a:avLst/>
          </a:prstGeom>
          <a:noFill/>
          <a:ln w="9525">
            <a:noFill/>
            <a:miter lim="800000"/>
            <a:headEnd/>
            <a:tailEnd/>
          </a:ln>
        </p:spPr>
        <p:txBody>
          <a:bodyPr lIns="0" tIns="0" rIns="0" bIns="0"/>
          <a:lstStyle/>
          <a:p>
            <a:r>
              <a:rPr lang="sv-SE" sz="1000" b="1" i="1" dirty="0"/>
              <a:t>Hot om potentiella nya aktörer</a:t>
            </a:r>
            <a:endParaRPr lang="en-GB" sz="1000" b="1" i="1" dirty="0"/>
          </a:p>
        </p:txBody>
      </p:sp>
      <p:cxnSp>
        <p:nvCxnSpPr>
          <p:cNvPr id="13" name="Straight Connector 12"/>
          <p:cNvCxnSpPr/>
          <p:nvPr/>
        </p:nvCxnSpPr>
        <p:spPr>
          <a:xfrm flipV="1">
            <a:off x="5446593" y="2682019"/>
            <a:ext cx="270030" cy="36004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527602" y="1772528"/>
            <a:ext cx="1773197" cy="1523494"/>
          </a:xfrm>
          <a:prstGeom prst="rect">
            <a:avLst/>
          </a:prstGeom>
          <a:noFill/>
        </p:spPr>
        <p:txBody>
          <a:bodyPr wrap="square" rtlCol="0">
            <a:spAutoFit/>
          </a:bodyPr>
          <a:lstStyle/>
          <a:p>
            <a:pPr>
              <a:spcBef>
                <a:spcPts val="450"/>
              </a:spcBef>
            </a:pPr>
            <a:r>
              <a:rPr lang="sv-SE" sz="1400" dirty="0"/>
              <a:t>Kunders förhandlingsstyrka </a:t>
            </a:r>
            <a:r>
              <a:rPr lang="sv-SE" sz="1400" dirty="0" smtClean="0"/>
              <a:t>kan bedömas som  </a:t>
            </a:r>
            <a:r>
              <a:rPr lang="sv-SE" sz="1400" dirty="0"/>
              <a:t>hög. </a:t>
            </a:r>
            <a:r>
              <a:rPr lang="sv-SE" sz="1400" dirty="0" smtClean="0"/>
              <a:t>Kunderna kan </a:t>
            </a:r>
            <a:r>
              <a:rPr lang="sv-SE" sz="1400" dirty="0"/>
              <a:t>välja </a:t>
            </a:r>
            <a:r>
              <a:rPr lang="sv-SE" sz="1400" dirty="0" smtClean="0"/>
              <a:t>mellan </a:t>
            </a:r>
            <a:r>
              <a:rPr lang="sv-SE" sz="1400" dirty="0" err="1" smtClean="0"/>
              <a:t>Airnbnb</a:t>
            </a:r>
            <a:r>
              <a:rPr lang="sv-SE" sz="1400" dirty="0"/>
              <a:t>, </a:t>
            </a:r>
            <a:r>
              <a:rPr lang="sv-SE" sz="1400" dirty="0" err="1"/>
              <a:t>hostel</a:t>
            </a:r>
            <a:r>
              <a:rPr lang="sv-SE" sz="1400" dirty="0"/>
              <a:t> eller hotell. </a:t>
            </a:r>
            <a:endParaRPr lang="sv-SE" sz="1400" dirty="0"/>
          </a:p>
          <a:p>
            <a:endParaRPr lang="sv-SE" sz="900" dirty="0"/>
          </a:p>
        </p:txBody>
      </p:sp>
      <p:sp>
        <p:nvSpPr>
          <p:cNvPr id="15" name="TextBox 14"/>
          <p:cNvSpPr txBox="1"/>
          <p:nvPr/>
        </p:nvSpPr>
        <p:spPr>
          <a:xfrm>
            <a:off x="268215" y="3396180"/>
            <a:ext cx="1901921" cy="1600438"/>
          </a:xfrm>
          <a:prstGeom prst="rect">
            <a:avLst/>
          </a:prstGeom>
          <a:noFill/>
        </p:spPr>
        <p:txBody>
          <a:bodyPr wrap="square" rtlCol="0">
            <a:spAutoFit/>
          </a:bodyPr>
          <a:lstStyle/>
          <a:p>
            <a:pPr>
              <a:spcBef>
                <a:spcPts val="450"/>
              </a:spcBef>
            </a:pPr>
            <a:r>
              <a:rPr lang="sv-SE" sz="1400" dirty="0"/>
              <a:t>Leverantörers </a:t>
            </a:r>
            <a:r>
              <a:rPr lang="sv-SE" sz="1400" dirty="0"/>
              <a:t>förhandlingsstyrka kan bedömas som låg. </a:t>
            </a:r>
            <a:r>
              <a:rPr lang="sv-SE" sz="1400" dirty="0"/>
              <a:t>Det är troligen många leverantörer som vill leverera </a:t>
            </a:r>
            <a:r>
              <a:rPr lang="sv-SE" sz="1400" dirty="0" smtClean="0"/>
              <a:t>mat, dryck och stödtjänster  </a:t>
            </a:r>
            <a:r>
              <a:rPr lang="sv-SE" sz="1400" dirty="0"/>
              <a:t>till RAISC</a:t>
            </a:r>
            <a:endParaRPr lang="sv-SE" sz="1400" dirty="0"/>
          </a:p>
        </p:txBody>
      </p:sp>
      <p:cxnSp>
        <p:nvCxnSpPr>
          <p:cNvPr id="16" name="Straight Connector 15"/>
          <p:cNvCxnSpPr/>
          <p:nvPr/>
        </p:nvCxnSpPr>
        <p:spPr>
          <a:xfrm flipV="1">
            <a:off x="1104622" y="3312089"/>
            <a:ext cx="705568" cy="16460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5328475" y="3699131"/>
            <a:ext cx="561695" cy="474596"/>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890169" y="3559396"/>
            <a:ext cx="2751260" cy="1869743"/>
          </a:xfrm>
          <a:prstGeom prst="rect">
            <a:avLst/>
          </a:prstGeom>
          <a:noFill/>
        </p:spPr>
        <p:txBody>
          <a:bodyPr wrap="square" rtlCol="0">
            <a:spAutoFit/>
          </a:bodyPr>
          <a:lstStyle/>
          <a:p>
            <a:pPr>
              <a:spcBef>
                <a:spcPts val="450"/>
              </a:spcBef>
            </a:pPr>
            <a:r>
              <a:rPr lang="sv-SE" sz="1400" dirty="0"/>
              <a:t>Hot om potentiella substitut för varor och tjänster </a:t>
            </a:r>
            <a:r>
              <a:rPr lang="sv-SE" sz="1400" dirty="0" smtClean="0"/>
              <a:t>ska nog </a:t>
            </a:r>
            <a:r>
              <a:rPr lang="sv-SE" sz="1400" dirty="0"/>
              <a:t>bedömas som </a:t>
            </a:r>
            <a:r>
              <a:rPr lang="sv-SE" sz="1400" dirty="0" smtClean="0"/>
              <a:t>hög då olika former av privata </a:t>
            </a:r>
            <a:r>
              <a:rPr lang="sv-SE" sz="1400" dirty="0"/>
              <a:t>uthyrningsalternativ </a:t>
            </a:r>
            <a:r>
              <a:rPr lang="sv-SE" sz="1400" dirty="0" smtClean="0"/>
              <a:t>kan utvecklas och använda online-tjänster. Även </a:t>
            </a:r>
            <a:r>
              <a:rPr lang="sv-SE" sz="1400" dirty="0" err="1" smtClean="0"/>
              <a:t>hostel</a:t>
            </a:r>
            <a:r>
              <a:rPr lang="sv-SE" sz="1400" dirty="0" smtClean="0"/>
              <a:t> och hotell skulle kunna ses som substitut.</a:t>
            </a:r>
            <a:endParaRPr lang="sv-SE" sz="1400" dirty="0"/>
          </a:p>
          <a:p>
            <a:endParaRPr lang="sv-SE" sz="875" dirty="0"/>
          </a:p>
          <a:p>
            <a:endParaRPr lang="sv-SE" sz="875" dirty="0"/>
          </a:p>
        </p:txBody>
      </p:sp>
      <p:cxnSp>
        <p:nvCxnSpPr>
          <p:cNvPr id="22" name="Straight Connector 21"/>
          <p:cNvCxnSpPr/>
          <p:nvPr/>
        </p:nvCxnSpPr>
        <p:spPr>
          <a:xfrm flipH="1" flipV="1">
            <a:off x="3691398" y="1961937"/>
            <a:ext cx="675075" cy="405045"/>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1531158" y="1511887"/>
            <a:ext cx="2268252" cy="954107"/>
          </a:xfrm>
          <a:prstGeom prst="rect">
            <a:avLst/>
          </a:prstGeom>
          <a:noFill/>
        </p:spPr>
        <p:txBody>
          <a:bodyPr wrap="square" rtlCol="0">
            <a:spAutoFit/>
          </a:bodyPr>
          <a:lstStyle/>
          <a:p>
            <a:pPr>
              <a:spcBef>
                <a:spcPts val="450"/>
              </a:spcBef>
            </a:pPr>
            <a:r>
              <a:rPr lang="sv-SE" sz="1400" dirty="0"/>
              <a:t>Hot om potentiella nya aktörer </a:t>
            </a:r>
            <a:r>
              <a:rPr lang="sv-SE" sz="1400" dirty="0" smtClean="0"/>
              <a:t>kan bedömas som hög. Det </a:t>
            </a:r>
            <a:r>
              <a:rPr lang="sv-SE" sz="1400" dirty="0"/>
              <a:t>lätt för nya aktörer att komma in på </a:t>
            </a:r>
            <a:r>
              <a:rPr lang="sv-SE" sz="1400" dirty="0" smtClean="0"/>
              <a:t>marknaden</a:t>
            </a:r>
            <a:r>
              <a:rPr lang="sv-SE" sz="1400" dirty="0" smtClean="0"/>
              <a:t>.</a:t>
            </a:r>
            <a:endParaRPr lang="sv-SE" sz="1400" dirty="0"/>
          </a:p>
        </p:txBody>
      </p:sp>
      <p:cxnSp>
        <p:nvCxnSpPr>
          <p:cNvPr id="25" name="Straight Connector 24"/>
          <p:cNvCxnSpPr/>
          <p:nvPr/>
        </p:nvCxnSpPr>
        <p:spPr>
          <a:xfrm flipV="1">
            <a:off x="2813801" y="3543135"/>
            <a:ext cx="805493" cy="449362"/>
          </a:xfrm>
          <a:prstGeom prst="line">
            <a:avLst/>
          </a:prstGeom>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2104986" y="3495201"/>
            <a:ext cx="1859459" cy="1587614"/>
          </a:xfrm>
          <a:prstGeom prst="rect">
            <a:avLst/>
          </a:prstGeom>
          <a:noFill/>
        </p:spPr>
        <p:txBody>
          <a:bodyPr wrap="square" rtlCol="0">
            <a:spAutoFit/>
          </a:bodyPr>
          <a:lstStyle/>
          <a:p>
            <a:pPr marL="342900" indent="-342900">
              <a:spcBef>
                <a:spcPts val="450"/>
              </a:spcBef>
              <a:buAutoNum type="arabicPeriod"/>
            </a:pPr>
            <a:endParaRPr lang="sv-SE" sz="900" dirty="0"/>
          </a:p>
          <a:p>
            <a:pPr>
              <a:spcBef>
                <a:spcPts val="450"/>
              </a:spcBef>
            </a:pPr>
            <a:r>
              <a:rPr lang="sv-SE" sz="1400" dirty="0"/>
              <a:t>Konkurrenssituation bland befintliga </a:t>
            </a:r>
            <a:r>
              <a:rPr lang="sv-SE" sz="1400" dirty="0"/>
              <a:t>konkurrenter</a:t>
            </a:r>
            <a:r>
              <a:rPr lang="sv-SE" sz="1400" dirty="0"/>
              <a:t> </a:t>
            </a:r>
            <a:r>
              <a:rPr lang="sv-SE" sz="1400" dirty="0"/>
              <a:t>kan bedömas som hög genom att </a:t>
            </a:r>
            <a:r>
              <a:rPr lang="sv-SE" sz="1400" dirty="0" err="1"/>
              <a:t>Airbnb</a:t>
            </a:r>
            <a:r>
              <a:rPr lang="sv-SE" sz="1400" dirty="0"/>
              <a:t> dominerar marknaden</a:t>
            </a:r>
            <a:endParaRPr lang="sv-SE" sz="1400" dirty="0"/>
          </a:p>
        </p:txBody>
      </p:sp>
      <p:sp>
        <p:nvSpPr>
          <p:cNvPr id="23" name="Title 1"/>
          <p:cNvSpPr>
            <a:spLocks noGrp="1"/>
          </p:cNvSpPr>
          <p:nvPr>
            <p:ph type="title"/>
          </p:nvPr>
        </p:nvSpPr>
        <p:spPr>
          <a:xfrm>
            <a:off x="737106" y="607611"/>
            <a:ext cx="5677095" cy="714375"/>
          </a:xfrm>
        </p:spPr>
        <p:txBody>
          <a:bodyPr>
            <a:normAutofit/>
          </a:bodyPr>
          <a:lstStyle/>
          <a:p>
            <a:pPr algn="l"/>
            <a:r>
              <a:rPr lang="en-GB" dirty="0" smtClean="0"/>
              <a:t>Porters </a:t>
            </a:r>
            <a:r>
              <a:rPr lang="en-GB" dirty="0" err="1" smtClean="0"/>
              <a:t>femkraftsmodell</a:t>
            </a:r>
            <a:endParaRPr lang="sv-SE" dirty="0"/>
          </a:p>
        </p:txBody>
      </p:sp>
      <p:sp>
        <p:nvSpPr>
          <p:cNvPr id="26" name="TextBox 25"/>
          <p:cNvSpPr txBox="1"/>
          <p:nvPr/>
        </p:nvSpPr>
        <p:spPr>
          <a:xfrm>
            <a:off x="8194701" y="4848288"/>
            <a:ext cx="949299" cy="253916"/>
          </a:xfrm>
          <a:prstGeom prst="rect">
            <a:avLst/>
          </a:prstGeom>
          <a:noFill/>
        </p:spPr>
        <p:txBody>
          <a:bodyPr wrap="none" rtlCol="0">
            <a:spAutoFit/>
          </a:bodyPr>
          <a:lstStyle/>
          <a:p>
            <a:r>
              <a:rPr lang="sv-SE" sz="1050" dirty="0"/>
              <a:t>(Porter, 1980)</a:t>
            </a:r>
          </a:p>
        </p:txBody>
      </p:sp>
    </p:spTree>
    <p:extLst>
      <p:ext uri="{BB962C8B-B14F-4D97-AF65-F5344CB8AC3E}">
        <p14:creationId xmlns:p14="http://schemas.microsoft.com/office/powerpoint/2010/main" val="861535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86" y="572493"/>
            <a:ext cx="5913019" cy="714375"/>
          </a:xfrm>
        </p:spPr>
        <p:txBody>
          <a:bodyPr>
            <a:normAutofit/>
          </a:bodyPr>
          <a:lstStyle/>
          <a:p>
            <a:pPr algn="l"/>
            <a:r>
              <a:rPr lang="sv-SE" dirty="0"/>
              <a:t>Porters</a:t>
            </a:r>
            <a:r>
              <a:rPr lang="sv-SE" sz="2250" dirty="0"/>
              <a:t> </a:t>
            </a:r>
            <a:r>
              <a:rPr lang="sv-SE" dirty="0"/>
              <a:t>generiska strategier</a:t>
            </a:r>
          </a:p>
        </p:txBody>
      </p:sp>
      <p:cxnSp>
        <p:nvCxnSpPr>
          <p:cNvPr id="6" name="Straight Connector 5"/>
          <p:cNvCxnSpPr/>
          <p:nvPr/>
        </p:nvCxnSpPr>
        <p:spPr>
          <a:xfrm>
            <a:off x="3087184" y="4308183"/>
            <a:ext cx="4455495"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087184" y="3633108"/>
            <a:ext cx="4455495"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542679" y="2958033"/>
            <a:ext cx="0" cy="135015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087184" y="3633108"/>
            <a:ext cx="0" cy="67507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292429" y="2958033"/>
            <a:ext cx="0" cy="135015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247028" y="3633108"/>
            <a:ext cx="0" cy="67507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257743" y="3951505"/>
            <a:ext cx="3239931" cy="29"/>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5292430" y="3318073"/>
            <a:ext cx="225025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372549" y="3318074"/>
            <a:ext cx="0" cy="990110"/>
          </a:xfrm>
          <a:prstGeom prst="line">
            <a:avLst/>
          </a:prstGeom>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222199" y="3768124"/>
            <a:ext cx="945105" cy="438582"/>
          </a:xfrm>
          <a:prstGeom prst="rect">
            <a:avLst/>
          </a:prstGeom>
          <a:noFill/>
        </p:spPr>
        <p:txBody>
          <a:bodyPr wrap="square" rtlCol="0">
            <a:spAutoFit/>
          </a:bodyPr>
          <a:lstStyle/>
          <a:p>
            <a:r>
              <a:rPr lang="sv-SE" sz="1125" dirty="0"/>
              <a:t>Betjänad marknad</a:t>
            </a:r>
          </a:p>
        </p:txBody>
      </p:sp>
      <p:sp>
        <p:nvSpPr>
          <p:cNvPr id="42" name="TextBox 41"/>
          <p:cNvSpPr txBox="1"/>
          <p:nvPr/>
        </p:nvSpPr>
        <p:spPr>
          <a:xfrm>
            <a:off x="5652470" y="3003040"/>
            <a:ext cx="1845205" cy="265457"/>
          </a:xfrm>
          <a:prstGeom prst="rect">
            <a:avLst/>
          </a:prstGeom>
          <a:noFill/>
        </p:spPr>
        <p:txBody>
          <a:bodyPr wrap="square" rtlCol="0">
            <a:spAutoFit/>
          </a:bodyPr>
          <a:lstStyle/>
          <a:p>
            <a:r>
              <a:rPr lang="sv-SE" sz="1125" dirty="0"/>
              <a:t>Konkurrensfördel</a:t>
            </a:r>
          </a:p>
        </p:txBody>
      </p:sp>
      <p:sp>
        <p:nvSpPr>
          <p:cNvPr id="43" name="TextBox 42"/>
          <p:cNvSpPr txBox="1"/>
          <p:nvPr/>
        </p:nvSpPr>
        <p:spPr>
          <a:xfrm>
            <a:off x="5337436" y="3363080"/>
            <a:ext cx="1845205" cy="265457"/>
          </a:xfrm>
          <a:prstGeom prst="rect">
            <a:avLst/>
          </a:prstGeom>
          <a:noFill/>
        </p:spPr>
        <p:txBody>
          <a:bodyPr wrap="square" rtlCol="0">
            <a:spAutoFit/>
          </a:bodyPr>
          <a:lstStyle/>
          <a:p>
            <a:r>
              <a:rPr lang="sv-SE" sz="1125" dirty="0"/>
              <a:t>Låg kostnad</a:t>
            </a:r>
          </a:p>
        </p:txBody>
      </p:sp>
      <p:sp>
        <p:nvSpPr>
          <p:cNvPr id="44" name="TextBox 43"/>
          <p:cNvSpPr txBox="1"/>
          <p:nvPr/>
        </p:nvSpPr>
        <p:spPr>
          <a:xfrm>
            <a:off x="6394735" y="3363080"/>
            <a:ext cx="1845205" cy="265457"/>
          </a:xfrm>
          <a:prstGeom prst="rect">
            <a:avLst/>
          </a:prstGeom>
          <a:noFill/>
        </p:spPr>
        <p:txBody>
          <a:bodyPr wrap="square" rtlCol="0">
            <a:spAutoFit/>
          </a:bodyPr>
          <a:lstStyle/>
          <a:p>
            <a:r>
              <a:rPr lang="sv-SE" sz="1125" dirty="0"/>
              <a:t>Differentiering</a:t>
            </a:r>
          </a:p>
        </p:txBody>
      </p:sp>
      <p:sp>
        <p:nvSpPr>
          <p:cNvPr id="45" name="TextBox 44"/>
          <p:cNvSpPr txBox="1"/>
          <p:nvPr/>
        </p:nvSpPr>
        <p:spPr>
          <a:xfrm>
            <a:off x="6381551" y="3655757"/>
            <a:ext cx="1845205" cy="265457"/>
          </a:xfrm>
          <a:prstGeom prst="rect">
            <a:avLst/>
          </a:prstGeom>
          <a:noFill/>
        </p:spPr>
        <p:txBody>
          <a:bodyPr wrap="square" rtlCol="0">
            <a:spAutoFit/>
          </a:bodyPr>
          <a:lstStyle/>
          <a:p>
            <a:r>
              <a:rPr lang="sv-SE" sz="1125" dirty="0"/>
              <a:t>Differentiering</a:t>
            </a:r>
          </a:p>
        </p:txBody>
      </p:sp>
      <p:sp>
        <p:nvSpPr>
          <p:cNvPr id="46" name="TextBox 45"/>
          <p:cNvSpPr txBox="1"/>
          <p:nvPr/>
        </p:nvSpPr>
        <p:spPr>
          <a:xfrm>
            <a:off x="6395052" y="3906292"/>
            <a:ext cx="1755195" cy="438582"/>
          </a:xfrm>
          <a:prstGeom prst="rect">
            <a:avLst/>
          </a:prstGeom>
          <a:noFill/>
        </p:spPr>
        <p:txBody>
          <a:bodyPr wrap="square" rtlCol="0">
            <a:spAutoFit/>
          </a:bodyPr>
          <a:lstStyle/>
          <a:p>
            <a:r>
              <a:rPr lang="sv-SE" sz="1125" dirty="0"/>
              <a:t>Differentierings-</a:t>
            </a:r>
          </a:p>
          <a:p>
            <a:r>
              <a:rPr lang="sv-SE" sz="1125" dirty="0"/>
              <a:t>fokus</a:t>
            </a:r>
          </a:p>
        </p:txBody>
      </p:sp>
      <p:sp>
        <p:nvSpPr>
          <p:cNvPr id="47" name="TextBox 46"/>
          <p:cNvSpPr txBox="1"/>
          <p:nvPr/>
        </p:nvSpPr>
        <p:spPr>
          <a:xfrm>
            <a:off x="5391440" y="3588952"/>
            <a:ext cx="1260140" cy="438582"/>
          </a:xfrm>
          <a:prstGeom prst="rect">
            <a:avLst/>
          </a:prstGeom>
          <a:noFill/>
        </p:spPr>
        <p:txBody>
          <a:bodyPr wrap="square" rtlCol="0">
            <a:spAutoFit/>
          </a:bodyPr>
          <a:lstStyle/>
          <a:p>
            <a:r>
              <a:rPr lang="sv-SE" sz="1125" dirty="0"/>
              <a:t>Kostnads- ledarskap</a:t>
            </a:r>
          </a:p>
        </p:txBody>
      </p:sp>
      <p:sp>
        <p:nvSpPr>
          <p:cNvPr id="48" name="TextBox 47"/>
          <p:cNvSpPr txBox="1"/>
          <p:nvPr/>
        </p:nvSpPr>
        <p:spPr>
          <a:xfrm>
            <a:off x="5299852" y="4000045"/>
            <a:ext cx="1845205" cy="265457"/>
          </a:xfrm>
          <a:prstGeom prst="rect">
            <a:avLst/>
          </a:prstGeom>
          <a:noFill/>
        </p:spPr>
        <p:txBody>
          <a:bodyPr wrap="square" rtlCol="0">
            <a:spAutoFit/>
          </a:bodyPr>
          <a:lstStyle/>
          <a:p>
            <a:r>
              <a:rPr lang="sv-SE" sz="1125" dirty="0"/>
              <a:t>Kostnadsfokus</a:t>
            </a:r>
          </a:p>
        </p:txBody>
      </p:sp>
      <p:sp>
        <p:nvSpPr>
          <p:cNvPr id="49" name="TextBox 48"/>
          <p:cNvSpPr txBox="1"/>
          <p:nvPr/>
        </p:nvSpPr>
        <p:spPr>
          <a:xfrm>
            <a:off x="4232026" y="3678115"/>
            <a:ext cx="1845205" cy="265457"/>
          </a:xfrm>
          <a:prstGeom prst="rect">
            <a:avLst/>
          </a:prstGeom>
          <a:noFill/>
        </p:spPr>
        <p:txBody>
          <a:bodyPr wrap="square" rtlCol="0">
            <a:spAutoFit/>
          </a:bodyPr>
          <a:lstStyle/>
          <a:p>
            <a:r>
              <a:rPr lang="sv-SE" sz="1125" dirty="0"/>
              <a:t>Hela marknaden</a:t>
            </a:r>
          </a:p>
        </p:txBody>
      </p:sp>
      <p:sp>
        <p:nvSpPr>
          <p:cNvPr id="50" name="TextBox 49"/>
          <p:cNvSpPr txBox="1"/>
          <p:nvPr/>
        </p:nvSpPr>
        <p:spPr>
          <a:xfrm>
            <a:off x="4266528" y="4020806"/>
            <a:ext cx="1845205" cy="265457"/>
          </a:xfrm>
          <a:prstGeom prst="rect">
            <a:avLst/>
          </a:prstGeom>
          <a:noFill/>
        </p:spPr>
        <p:txBody>
          <a:bodyPr wrap="square" rtlCol="0">
            <a:spAutoFit/>
          </a:bodyPr>
          <a:lstStyle/>
          <a:p>
            <a:r>
              <a:rPr lang="sv-SE" sz="1125" dirty="0"/>
              <a:t>Begränsad del</a:t>
            </a:r>
          </a:p>
        </p:txBody>
      </p:sp>
      <p:cxnSp>
        <p:nvCxnSpPr>
          <p:cNvPr id="52" name="Straight Connector 51"/>
          <p:cNvCxnSpPr/>
          <p:nvPr/>
        </p:nvCxnSpPr>
        <p:spPr>
          <a:xfrm>
            <a:off x="5292430" y="3633108"/>
            <a:ext cx="22502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5292430" y="4308183"/>
            <a:ext cx="22502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7542679" y="3633108"/>
            <a:ext cx="0" cy="675075"/>
          </a:xfrm>
          <a:prstGeom prst="line">
            <a:avLst/>
          </a:prstGeom>
          <a:ln w="38100"/>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5292429" y="3653266"/>
            <a:ext cx="0" cy="675075"/>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5299852" y="2964305"/>
            <a:ext cx="2250250" cy="0"/>
          </a:xfrm>
          <a:prstGeom prst="line">
            <a:avLst/>
          </a:prstGeom>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659753" y="1475761"/>
            <a:ext cx="8006316" cy="1107996"/>
          </a:xfrm>
          <a:prstGeom prst="rect">
            <a:avLst/>
          </a:prstGeom>
          <a:noFill/>
        </p:spPr>
        <p:txBody>
          <a:bodyPr wrap="square" rtlCol="0">
            <a:spAutoFit/>
          </a:bodyPr>
          <a:lstStyle/>
          <a:p>
            <a:pPr marL="285750" indent="-285750">
              <a:buFont typeface="Arial" panose="020B0604020202020204" pitchFamily="34" charset="0"/>
              <a:buChar char="•"/>
            </a:pPr>
            <a:r>
              <a:rPr lang="sv-SE" sz="1650" dirty="0"/>
              <a:t>Kunskap om de fem krafterna kan användas för att utveckla strategier. Michael Porters generiska strategier presenterar de huvudsakliga strategiska val som ett företag kan göra för att uppnå långsiktig lönsamhet. Företaget måste välja att positionera sig i denna fyrfältare.</a:t>
            </a:r>
          </a:p>
        </p:txBody>
      </p:sp>
      <p:sp>
        <p:nvSpPr>
          <p:cNvPr id="29" name="TextBox 28"/>
          <p:cNvSpPr txBox="1"/>
          <p:nvPr/>
        </p:nvSpPr>
        <p:spPr>
          <a:xfrm>
            <a:off x="8194701" y="4848288"/>
            <a:ext cx="949299" cy="253916"/>
          </a:xfrm>
          <a:prstGeom prst="rect">
            <a:avLst/>
          </a:prstGeom>
          <a:noFill/>
        </p:spPr>
        <p:txBody>
          <a:bodyPr wrap="none" rtlCol="0">
            <a:spAutoFit/>
          </a:bodyPr>
          <a:lstStyle/>
          <a:p>
            <a:r>
              <a:rPr lang="sv-SE" sz="1050" dirty="0"/>
              <a:t>(Porter, 1980)</a:t>
            </a:r>
          </a:p>
        </p:txBody>
      </p:sp>
    </p:spTree>
    <p:extLst>
      <p:ext uri="{BB962C8B-B14F-4D97-AF65-F5344CB8AC3E}">
        <p14:creationId xmlns:p14="http://schemas.microsoft.com/office/powerpoint/2010/main" val="2238686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45" y="560869"/>
            <a:ext cx="6363823" cy="714375"/>
          </a:xfrm>
        </p:spPr>
        <p:txBody>
          <a:bodyPr>
            <a:normAutofit/>
          </a:bodyPr>
          <a:lstStyle/>
          <a:p>
            <a:pPr algn="l"/>
            <a:r>
              <a:rPr lang="sv-SE" dirty="0"/>
              <a:t>Porters generiska strategier</a:t>
            </a:r>
          </a:p>
        </p:txBody>
      </p:sp>
      <p:cxnSp>
        <p:nvCxnSpPr>
          <p:cNvPr id="6" name="Straight Connector 5"/>
          <p:cNvCxnSpPr/>
          <p:nvPr/>
        </p:nvCxnSpPr>
        <p:spPr>
          <a:xfrm>
            <a:off x="990808" y="3661080"/>
            <a:ext cx="4455495"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990808" y="2986005"/>
            <a:ext cx="4455495"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446303" y="2310930"/>
            <a:ext cx="0" cy="135015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990808" y="2986005"/>
            <a:ext cx="0" cy="67507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196053" y="2310930"/>
            <a:ext cx="0" cy="135015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150652" y="2986005"/>
            <a:ext cx="0" cy="67507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2161367" y="3304402"/>
            <a:ext cx="3239931" cy="29"/>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196054" y="2670970"/>
            <a:ext cx="225025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4276173" y="2670971"/>
            <a:ext cx="0" cy="990110"/>
          </a:xfrm>
          <a:prstGeom prst="line">
            <a:avLst/>
          </a:prstGeom>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1125823" y="3121021"/>
            <a:ext cx="945105" cy="438582"/>
          </a:xfrm>
          <a:prstGeom prst="rect">
            <a:avLst/>
          </a:prstGeom>
          <a:noFill/>
        </p:spPr>
        <p:txBody>
          <a:bodyPr wrap="square" rtlCol="0">
            <a:spAutoFit/>
          </a:bodyPr>
          <a:lstStyle/>
          <a:p>
            <a:r>
              <a:rPr lang="sv-SE" sz="1125" dirty="0"/>
              <a:t>Betjänad marknad</a:t>
            </a:r>
          </a:p>
        </p:txBody>
      </p:sp>
      <p:sp>
        <p:nvSpPr>
          <p:cNvPr id="42" name="TextBox 41"/>
          <p:cNvSpPr txBox="1"/>
          <p:nvPr/>
        </p:nvSpPr>
        <p:spPr>
          <a:xfrm>
            <a:off x="3556094" y="2355937"/>
            <a:ext cx="1845205" cy="265457"/>
          </a:xfrm>
          <a:prstGeom prst="rect">
            <a:avLst/>
          </a:prstGeom>
          <a:noFill/>
        </p:spPr>
        <p:txBody>
          <a:bodyPr wrap="square" rtlCol="0">
            <a:spAutoFit/>
          </a:bodyPr>
          <a:lstStyle/>
          <a:p>
            <a:r>
              <a:rPr lang="sv-SE" sz="1125" dirty="0"/>
              <a:t>Konkurrensfördel</a:t>
            </a:r>
          </a:p>
        </p:txBody>
      </p:sp>
      <p:sp>
        <p:nvSpPr>
          <p:cNvPr id="43" name="TextBox 42"/>
          <p:cNvSpPr txBox="1"/>
          <p:nvPr/>
        </p:nvSpPr>
        <p:spPr>
          <a:xfrm>
            <a:off x="3241060" y="2715977"/>
            <a:ext cx="1845205" cy="265457"/>
          </a:xfrm>
          <a:prstGeom prst="rect">
            <a:avLst/>
          </a:prstGeom>
          <a:noFill/>
        </p:spPr>
        <p:txBody>
          <a:bodyPr wrap="square" rtlCol="0">
            <a:spAutoFit/>
          </a:bodyPr>
          <a:lstStyle/>
          <a:p>
            <a:r>
              <a:rPr lang="sv-SE" sz="1125" dirty="0"/>
              <a:t>Låg kostnad</a:t>
            </a:r>
          </a:p>
        </p:txBody>
      </p:sp>
      <p:sp>
        <p:nvSpPr>
          <p:cNvPr id="44" name="TextBox 43"/>
          <p:cNvSpPr txBox="1"/>
          <p:nvPr/>
        </p:nvSpPr>
        <p:spPr>
          <a:xfrm>
            <a:off x="4298359" y="2715977"/>
            <a:ext cx="1845205" cy="265457"/>
          </a:xfrm>
          <a:prstGeom prst="rect">
            <a:avLst/>
          </a:prstGeom>
          <a:noFill/>
        </p:spPr>
        <p:txBody>
          <a:bodyPr wrap="square" rtlCol="0">
            <a:spAutoFit/>
          </a:bodyPr>
          <a:lstStyle/>
          <a:p>
            <a:r>
              <a:rPr lang="sv-SE" sz="1125" dirty="0"/>
              <a:t>Differentiering</a:t>
            </a:r>
          </a:p>
        </p:txBody>
      </p:sp>
      <p:sp>
        <p:nvSpPr>
          <p:cNvPr id="45" name="TextBox 44"/>
          <p:cNvSpPr txBox="1"/>
          <p:nvPr/>
        </p:nvSpPr>
        <p:spPr>
          <a:xfrm>
            <a:off x="4285175" y="3008654"/>
            <a:ext cx="1845205" cy="265457"/>
          </a:xfrm>
          <a:prstGeom prst="rect">
            <a:avLst/>
          </a:prstGeom>
          <a:noFill/>
        </p:spPr>
        <p:txBody>
          <a:bodyPr wrap="square" rtlCol="0">
            <a:spAutoFit/>
          </a:bodyPr>
          <a:lstStyle/>
          <a:p>
            <a:r>
              <a:rPr lang="sv-SE" sz="1125" dirty="0"/>
              <a:t>Differentiering</a:t>
            </a:r>
          </a:p>
        </p:txBody>
      </p:sp>
      <p:sp>
        <p:nvSpPr>
          <p:cNvPr id="46" name="TextBox 45"/>
          <p:cNvSpPr txBox="1"/>
          <p:nvPr/>
        </p:nvSpPr>
        <p:spPr>
          <a:xfrm>
            <a:off x="4298676" y="3259189"/>
            <a:ext cx="1755195" cy="438582"/>
          </a:xfrm>
          <a:prstGeom prst="rect">
            <a:avLst/>
          </a:prstGeom>
          <a:noFill/>
        </p:spPr>
        <p:txBody>
          <a:bodyPr wrap="square" rtlCol="0">
            <a:spAutoFit/>
          </a:bodyPr>
          <a:lstStyle/>
          <a:p>
            <a:r>
              <a:rPr lang="sv-SE" sz="1125" dirty="0"/>
              <a:t>Differentierings-</a:t>
            </a:r>
          </a:p>
          <a:p>
            <a:r>
              <a:rPr lang="sv-SE" sz="1125" dirty="0"/>
              <a:t>fokus</a:t>
            </a:r>
          </a:p>
        </p:txBody>
      </p:sp>
      <p:sp>
        <p:nvSpPr>
          <p:cNvPr id="47" name="TextBox 46"/>
          <p:cNvSpPr txBox="1"/>
          <p:nvPr/>
        </p:nvSpPr>
        <p:spPr>
          <a:xfrm>
            <a:off x="3295064" y="2941849"/>
            <a:ext cx="1260140" cy="438582"/>
          </a:xfrm>
          <a:prstGeom prst="rect">
            <a:avLst/>
          </a:prstGeom>
          <a:noFill/>
        </p:spPr>
        <p:txBody>
          <a:bodyPr wrap="square" rtlCol="0">
            <a:spAutoFit/>
          </a:bodyPr>
          <a:lstStyle/>
          <a:p>
            <a:r>
              <a:rPr lang="sv-SE" sz="1125" dirty="0"/>
              <a:t>Kostnads- ledarskap</a:t>
            </a:r>
          </a:p>
        </p:txBody>
      </p:sp>
      <p:sp>
        <p:nvSpPr>
          <p:cNvPr id="48" name="TextBox 47"/>
          <p:cNvSpPr txBox="1"/>
          <p:nvPr/>
        </p:nvSpPr>
        <p:spPr>
          <a:xfrm>
            <a:off x="3203476" y="3352942"/>
            <a:ext cx="1845205" cy="265457"/>
          </a:xfrm>
          <a:prstGeom prst="rect">
            <a:avLst/>
          </a:prstGeom>
          <a:noFill/>
        </p:spPr>
        <p:txBody>
          <a:bodyPr wrap="square" rtlCol="0">
            <a:spAutoFit/>
          </a:bodyPr>
          <a:lstStyle/>
          <a:p>
            <a:r>
              <a:rPr lang="sv-SE" sz="1125" dirty="0"/>
              <a:t>Kostnadsfokus</a:t>
            </a:r>
          </a:p>
        </p:txBody>
      </p:sp>
      <p:sp>
        <p:nvSpPr>
          <p:cNvPr id="49" name="TextBox 48"/>
          <p:cNvSpPr txBox="1"/>
          <p:nvPr/>
        </p:nvSpPr>
        <p:spPr>
          <a:xfrm>
            <a:off x="2135650" y="3031012"/>
            <a:ext cx="1845205" cy="265457"/>
          </a:xfrm>
          <a:prstGeom prst="rect">
            <a:avLst/>
          </a:prstGeom>
          <a:noFill/>
        </p:spPr>
        <p:txBody>
          <a:bodyPr wrap="square" rtlCol="0">
            <a:spAutoFit/>
          </a:bodyPr>
          <a:lstStyle/>
          <a:p>
            <a:r>
              <a:rPr lang="sv-SE" sz="1125" dirty="0"/>
              <a:t>Hela marknaden</a:t>
            </a:r>
          </a:p>
        </p:txBody>
      </p:sp>
      <p:sp>
        <p:nvSpPr>
          <p:cNvPr id="50" name="TextBox 49"/>
          <p:cNvSpPr txBox="1"/>
          <p:nvPr/>
        </p:nvSpPr>
        <p:spPr>
          <a:xfrm>
            <a:off x="2170152" y="3373703"/>
            <a:ext cx="1845205" cy="265457"/>
          </a:xfrm>
          <a:prstGeom prst="rect">
            <a:avLst/>
          </a:prstGeom>
          <a:noFill/>
        </p:spPr>
        <p:txBody>
          <a:bodyPr wrap="square" rtlCol="0">
            <a:spAutoFit/>
          </a:bodyPr>
          <a:lstStyle/>
          <a:p>
            <a:r>
              <a:rPr lang="sv-SE" sz="1125" dirty="0"/>
              <a:t>Begränsad del</a:t>
            </a:r>
          </a:p>
        </p:txBody>
      </p:sp>
      <p:cxnSp>
        <p:nvCxnSpPr>
          <p:cNvPr id="52" name="Straight Connector 51"/>
          <p:cNvCxnSpPr/>
          <p:nvPr/>
        </p:nvCxnSpPr>
        <p:spPr>
          <a:xfrm>
            <a:off x="3196054" y="2986005"/>
            <a:ext cx="22502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3196054" y="3661080"/>
            <a:ext cx="225025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5446303" y="2986005"/>
            <a:ext cx="0" cy="675075"/>
          </a:xfrm>
          <a:prstGeom prst="line">
            <a:avLst/>
          </a:prstGeom>
          <a:ln w="38100"/>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3196053" y="3006163"/>
            <a:ext cx="0" cy="675075"/>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203476" y="2317202"/>
            <a:ext cx="2250250" cy="0"/>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4129470" y="1671801"/>
            <a:ext cx="2813130" cy="507831"/>
          </a:xfrm>
          <a:prstGeom prst="rect">
            <a:avLst/>
          </a:prstGeom>
          <a:noFill/>
        </p:spPr>
        <p:txBody>
          <a:bodyPr wrap="square" rtlCol="0">
            <a:spAutoFit/>
          </a:bodyPr>
          <a:lstStyle/>
          <a:p>
            <a:r>
              <a:rPr lang="sv-SE" sz="900" dirty="0"/>
              <a:t>Företaget kan särskilja sig från konkurrenter genom till exempel  att förbättra produktkvalitet för hela marknaden</a:t>
            </a:r>
          </a:p>
        </p:txBody>
      </p:sp>
      <p:sp>
        <p:nvSpPr>
          <p:cNvPr id="30" name="TextBox 29"/>
          <p:cNvSpPr txBox="1"/>
          <p:nvPr/>
        </p:nvSpPr>
        <p:spPr>
          <a:xfrm>
            <a:off x="4121660" y="3952575"/>
            <a:ext cx="2831993" cy="507831"/>
          </a:xfrm>
          <a:prstGeom prst="rect">
            <a:avLst/>
          </a:prstGeom>
          <a:noFill/>
        </p:spPr>
        <p:txBody>
          <a:bodyPr wrap="square" rtlCol="0">
            <a:spAutoFit/>
          </a:bodyPr>
          <a:lstStyle/>
          <a:p>
            <a:r>
              <a:rPr lang="sv-SE" sz="900" dirty="0"/>
              <a:t>Företaget kan särskilja sig från konkurrenter genom till exempel  att förbättra produktkvalitet för mindre del av marknaden</a:t>
            </a:r>
          </a:p>
        </p:txBody>
      </p:sp>
      <p:sp>
        <p:nvSpPr>
          <p:cNvPr id="32" name="TextBox 31"/>
          <p:cNvSpPr txBox="1"/>
          <p:nvPr/>
        </p:nvSpPr>
        <p:spPr>
          <a:xfrm>
            <a:off x="1283024" y="3944903"/>
            <a:ext cx="2605472" cy="507831"/>
          </a:xfrm>
          <a:prstGeom prst="rect">
            <a:avLst/>
          </a:prstGeom>
          <a:noFill/>
        </p:spPr>
        <p:txBody>
          <a:bodyPr wrap="square" rtlCol="0">
            <a:spAutoFit/>
          </a:bodyPr>
          <a:lstStyle/>
          <a:p>
            <a:r>
              <a:rPr lang="sv-SE" sz="900" dirty="0"/>
              <a:t>Företaget kan konkurrera med lågt pris för en mindre del av marknaden genom till exempel effektiva processer och små produktvariationer</a:t>
            </a:r>
          </a:p>
        </p:txBody>
      </p:sp>
      <p:sp>
        <p:nvSpPr>
          <p:cNvPr id="33" name="TextBox 32"/>
          <p:cNvSpPr txBox="1"/>
          <p:nvPr/>
        </p:nvSpPr>
        <p:spPr>
          <a:xfrm>
            <a:off x="1283023" y="1629011"/>
            <a:ext cx="2165058" cy="646331"/>
          </a:xfrm>
          <a:prstGeom prst="rect">
            <a:avLst/>
          </a:prstGeom>
          <a:noFill/>
        </p:spPr>
        <p:txBody>
          <a:bodyPr wrap="square" rtlCol="0">
            <a:spAutoFit/>
          </a:bodyPr>
          <a:lstStyle/>
          <a:p>
            <a:r>
              <a:rPr lang="sv-SE" sz="900" dirty="0"/>
              <a:t>Företaget kan konkurrerar med lågt pris på hela marknaden genom till exempel effektiva processer och små produktvariationer</a:t>
            </a:r>
          </a:p>
        </p:txBody>
      </p:sp>
      <p:cxnSp>
        <p:nvCxnSpPr>
          <p:cNvPr id="34" name="Straight Connector 33"/>
          <p:cNvCxnSpPr/>
          <p:nvPr/>
        </p:nvCxnSpPr>
        <p:spPr>
          <a:xfrm flipH="1" flipV="1">
            <a:off x="2455506" y="2190363"/>
            <a:ext cx="839560" cy="930657"/>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2593047" y="3588251"/>
            <a:ext cx="675120" cy="356651"/>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flipV="1">
            <a:off x="4780579" y="2158632"/>
            <a:ext cx="530711" cy="951937"/>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4163659" y="3599424"/>
            <a:ext cx="675120" cy="356651"/>
          </a:xfrm>
          <a:prstGeom prst="line">
            <a:avLst/>
          </a:prstGeom>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8194701" y="4848288"/>
            <a:ext cx="949299" cy="253916"/>
          </a:xfrm>
          <a:prstGeom prst="rect">
            <a:avLst/>
          </a:prstGeom>
          <a:noFill/>
        </p:spPr>
        <p:txBody>
          <a:bodyPr wrap="none" rtlCol="0">
            <a:spAutoFit/>
          </a:bodyPr>
          <a:lstStyle/>
          <a:p>
            <a:r>
              <a:rPr lang="sv-SE" sz="1050" dirty="0"/>
              <a:t>(Porter, 1980)</a:t>
            </a:r>
          </a:p>
        </p:txBody>
      </p:sp>
    </p:spTree>
    <p:extLst>
      <p:ext uri="{BB962C8B-B14F-4D97-AF65-F5344CB8AC3E}">
        <p14:creationId xmlns:p14="http://schemas.microsoft.com/office/powerpoint/2010/main" val="2225019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19" y="263219"/>
            <a:ext cx="7045129" cy="714375"/>
          </a:xfrm>
        </p:spPr>
        <p:txBody>
          <a:bodyPr>
            <a:normAutofit fontScale="90000"/>
          </a:bodyPr>
          <a:lstStyle/>
          <a:p>
            <a:pPr algn="l"/>
            <a:r>
              <a:rPr lang="sv-SE" dirty="0" smtClean="0"/>
              <a:t>Generiskt strategival bestämmer värdekedjestruktur</a:t>
            </a:r>
            <a:endParaRPr lang="sv-S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433" y="2860140"/>
            <a:ext cx="2538282" cy="8013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ight Arrow 2"/>
          <p:cNvSpPr/>
          <p:nvPr/>
        </p:nvSpPr>
        <p:spPr>
          <a:xfrm>
            <a:off x="3588745" y="3022158"/>
            <a:ext cx="378042" cy="48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77" name="Picture 2"/>
          <p:cNvPicPr>
            <a:picLocks noChangeAspect="1" noChangeArrowheads="1"/>
          </p:cNvPicPr>
          <p:nvPr/>
        </p:nvPicPr>
        <p:blipFill>
          <a:blip r:embed="rId3" cstate="print"/>
          <a:srcRect/>
          <a:stretch>
            <a:fillRect/>
          </a:stretch>
        </p:blipFill>
        <p:spPr bwMode="auto">
          <a:xfrm>
            <a:off x="4135607" y="2573369"/>
            <a:ext cx="3026810" cy="1374856"/>
          </a:xfrm>
          <a:prstGeom prst="rect">
            <a:avLst/>
          </a:prstGeom>
          <a:noFill/>
          <a:ln w="9525">
            <a:noFill/>
            <a:miter lim="800000"/>
            <a:headEnd/>
            <a:tailEnd/>
          </a:ln>
        </p:spPr>
      </p:pic>
      <p:sp>
        <p:nvSpPr>
          <p:cNvPr id="78" name="TextBox 77"/>
          <p:cNvSpPr txBox="1"/>
          <p:nvPr/>
        </p:nvSpPr>
        <p:spPr>
          <a:xfrm>
            <a:off x="659219" y="1475399"/>
            <a:ext cx="6198781" cy="600164"/>
          </a:xfrm>
          <a:prstGeom prst="rect">
            <a:avLst/>
          </a:prstGeom>
          <a:noFill/>
        </p:spPr>
        <p:txBody>
          <a:bodyPr wrap="square" rtlCol="0">
            <a:spAutoFit/>
          </a:bodyPr>
          <a:lstStyle/>
          <a:p>
            <a:pPr marL="285750" indent="-285750">
              <a:buFont typeface="Arial" panose="020B0604020202020204" pitchFamily="34" charset="0"/>
              <a:buChar char="•"/>
            </a:pPr>
            <a:r>
              <a:rPr lang="sv-SE" sz="1650" dirty="0"/>
              <a:t>Val av generisk strategi påverkar design av värdekedjan, se Q4 och Q5 i kapitel 3 i kursboken </a:t>
            </a:r>
          </a:p>
        </p:txBody>
      </p:sp>
      <p:sp>
        <p:nvSpPr>
          <p:cNvPr id="7" name="TextBox 6"/>
          <p:cNvSpPr txBox="1"/>
          <p:nvPr/>
        </p:nvSpPr>
        <p:spPr>
          <a:xfrm>
            <a:off x="8194701" y="4848288"/>
            <a:ext cx="949299" cy="253916"/>
          </a:xfrm>
          <a:prstGeom prst="rect">
            <a:avLst/>
          </a:prstGeom>
          <a:noFill/>
        </p:spPr>
        <p:txBody>
          <a:bodyPr wrap="none" rtlCol="0">
            <a:spAutoFit/>
          </a:bodyPr>
          <a:lstStyle/>
          <a:p>
            <a:r>
              <a:rPr lang="sv-SE" sz="1050" dirty="0"/>
              <a:t>(Porter, 1980)</a:t>
            </a:r>
          </a:p>
        </p:txBody>
      </p:sp>
    </p:spTree>
    <p:extLst>
      <p:ext uri="{BB962C8B-B14F-4D97-AF65-F5344CB8AC3E}">
        <p14:creationId xmlns:p14="http://schemas.microsoft.com/office/powerpoint/2010/main" val="2936007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451" y="352839"/>
            <a:ext cx="7841637" cy="596700"/>
          </a:xfrm>
        </p:spPr>
        <p:txBody>
          <a:bodyPr>
            <a:normAutofit fontScale="90000"/>
          </a:bodyPr>
          <a:lstStyle/>
          <a:p>
            <a:pPr algn="l"/>
            <a:r>
              <a:rPr lang="sv-SE" dirty="0" smtClean="0"/>
              <a:t>Resurs- och kompetensbaserade strategier</a:t>
            </a:r>
            <a:endParaRPr lang="sv-SE" dirty="0"/>
          </a:p>
        </p:txBody>
      </p:sp>
      <p:sp>
        <p:nvSpPr>
          <p:cNvPr id="3" name="Content Placeholder 2"/>
          <p:cNvSpPr>
            <a:spLocks noGrp="1"/>
          </p:cNvSpPr>
          <p:nvPr>
            <p:ph idx="1"/>
          </p:nvPr>
        </p:nvSpPr>
        <p:spPr>
          <a:xfrm>
            <a:off x="651999" y="1401510"/>
            <a:ext cx="8183657" cy="3650469"/>
          </a:xfrm>
        </p:spPr>
        <p:txBody>
          <a:bodyPr>
            <a:normAutofit/>
          </a:bodyPr>
          <a:lstStyle/>
          <a:p>
            <a:r>
              <a:rPr lang="sv-SE" sz="1600" dirty="0"/>
              <a:t>Vid 1990-talets början ändrades strategifokus hos många företag från omvärlden till de </a:t>
            </a:r>
            <a:r>
              <a:rPr lang="sv-SE" sz="1600" b="1" dirty="0"/>
              <a:t>interna resurserna och kompetensen</a:t>
            </a:r>
          </a:p>
          <a:p>
            <a:r>
              <a:rPr lang="sv-SE" sz="1600" dirty="0"/>
              <a:t>Tanken var att </a:t>
            </a:r>
            <a:r>
              <a:rPr lang="sv-SE" sz="1600" b="1" dirty="0"/>
              <a:t>företagets resurser och kompetenser är den stabila basen för ett företag i en ständigt förändrad </a:t>
            </a:r>
            <a:r>
              <a:rPr lang="sv-SE" sz="1600" dirty="0"/>
              <a:t>omvärld. Ett företag ska identifiera sin interna styrka och hantera denna på ett strukturerat sätt: som varumärke, kundrelationer, produktionsprocesser, teknik, etc </a:t>
            </a:r>
            <a:endParaRPr lang="sv-SE" sz="1600" dirty="0" smtClean="0"/>
          </a:p>
          <a:p>
            <a:r>
              <a:rPr lang="sv-SE" sz="1600" b="1" dirty="0"/>
              <a:t>Företaget ska inte anpassa sig till för mycket till kundbehov </a:t>
            </a:r>
            <a:r>
              <a:rPr lang="sv-SE" sz="1600" dirty="0"/>
              <a:t>då företaget lätt hamnar i områden där företaget får svårt att konkurrera med andra företag</a:t>
            </a:r>
          </a:p>
          <a:p>
            <a:endParaRPr lang="sv-SE" sz="1600" dirty="0"/>
          </a:p>
          <a:p>
            <a:pPr marL="0" indent="0">
              <a:buNone/>
            </a:pPr>
            <a:endParaRPr lang="sv-SE" sz="1250" dirty="0"/>
          </a:p>
          <a:p>
            <a:endParaRPr lang="sv-SE" sz="1250" dirty="0"/>
          </a:p>
          <a:p>
            <a:endParaRPr lang="sv-SE" sz="1250" b="1" dirty="0"/>
          </a:p>
        </p:txBody>
      </p:sp>
      <p:sp>
        <p:nvSpPr>
          <p:cNvPr id="4" name="TextBox 3"/>
          <p:cNvSpPr txBox="1"/>
          <p:nvPr/>
        </p:nvSpPr>
        <p:spPr>
          <a:xfrm>
            <a:off x="5391221" y="4774980"/>
            <a:ext cx="3307380" cy="276999"/>
          </a:xfrm>
          <a:prstGeom prst="rect">
            <a:avLst/>
          </a:prstGeom>
          <a:noFill/>
        </p:spPr>
        <p:txBody>
          <a:bodyPr wrap="none" rtlCol="0">
            <a:spAutoFit/>
          </a:bodyPr>
          <a:lstStyle/>
          <a:p>
            <a:r>
              <a:rPr lang="sv-SE" sz="1125" dirty="0"/>
              <a:t>(Bengtsson&amp;Skärvad, 2011, </a:t>
            </a:r>
            <a:r>
              <a:rPr lang="sv-SE" sz="1200" dirty="0"/>
              <a:t>Prahalad&amp;Hamel, 1990</a:t>
            </a:r>
            <a:r>
              <a:rPr lang="sv-SE" sz="1125" dirty="0"/>
              <a:t>)</a:t>
            </a:r>
          </a:p>
        </p:txBody>
      </p:sp>
    </p:spTree>
    <p:extLst>
      <p:ext uri="{BB962C8B-B14F-4D97-AF65-F5344CB8AC3E}">
        <p14:creationId xmlns:p14="http://schemas.microsoft.com/office/powerpoint/2010/main" val="1325815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74" y="436148"/>
            <a:ext cx="7540513" cy="596700"/>
          </a:xfrm>
        </p:spPr>
        <p:txBody>
          <a:bodyPr>
            <a:normAutofit fontScale="90000"/>
          </a:bodyPr>
          <a:lstStyle/>
          <a:p>
            <a:pPr algn="l"/>
            <a:r>
              <a:rPr lang="sv-SE" dirty="0" smtClean="0"/>
              <a:t>Resurs- och kompetensbaserade strategier</a:t>
            </a:r>
            <a:endParaRPr lang="sv-SE" dirty="0"/>
          </a:p>
        </p:txBody>
      </p:sp>
      <p:sp>
        <p:nvSpPr>
          <p:cNvPr id="3" name="Content Placeholder 2"/>
          <p:cNvSpPr>
            <a:spLocks noGrp="1"/>
          </p:cNvSpPr>
          <p:nvPr>
            <p:ph idx="1"/>
          </p:nvPr>
        </p:nvSpPr>
        <p:spPr>
          <a:xfrm>
            <a:off x="796073" y="1430220"/>
            <a:ext cx="8177805" cy="3294366"/>
          </a:xfrm>
        </p:spPr>
        <p:txBody>
          <a:bodyPr>
            <a:normAutofit/>
          </a:bodyPr>
          <a:lstStyle/>
          <a:p>
            <a:r>
              <a:rPr lang="sv-SE" sz="1650" dirty="0"/>
              <a:t>Särskilt viktigt är att utveckla </a:t>
            </a:r>
            <a:r>
              <a:rPr lang="sv-SE" sz="1650" b="1" dirty="0"/>
              <a:t>kärnkompetenser, </a:t>
            </a:r>
            <a:r>
              <a:rPr lang="sv-SE" sz="1650" dirty="0"/>
              <a:t>som är en kombination av teknik, kunskap, processer utvecklad genom organsatoriskt lärande</a:t>
            </a:r>
          </a:p>
          <a:p>
            <a:r>
              <a:rPr lang="sv-SE" sz="1650" b="1" dirty="0"/>
              <a:t>Kärnkompetenser är svåra att imitera för konkurrenter</a:t>
            </a:r>
          </a:p>
          <a:p>
            <a:r>
              <a:rPr lang="sv-SE" sz="1650" dirty="0"/>
              <a:t>Exempel på kärnkompetenser skulle skulle kunna vara att utnyttja sitt varumärke, sin produktprocess eller sin innovativa organisationskultur för att uppnå konkurrensfördelar och lönsamhet.</a:t>
            </a:r>
          </a:p>
          <a:p>
            <a:endParaRPr lang="sv-SE" sz="1250" dirty="0"/>
          </a:p>
          <a:p>
            <a:endParaRPr lang="sv-SE" sz="1250" dirty="0"/>
          </a:p>
          <a:p>
            <a:endParaRPr lang="sv-SE" sz="1250" b="1" dirty="0"/>
          </a:p>
        </p:txBody>
      </p:sp>
      <p:sp>
        <p:nvSpPr>
          <p:cNvPr id="5" name="TextBox 4"/>
          <p:cNvSpPr txBox="1"/>
          <p:nvPr/>
        </p:nvSpPr>
        <p:spPr>
          <a:xfrm>
            <a:off x="5364824" y="4447587"/>
            <a:ext cx="3307380" cy="276999"/>
          </a:xfrm>
          <a:prstGeom prst="rect">
            <a:avLst/>
          </a:prstGeom>
          <a:noFill/>
        </p:spPr>
        <p:txBody>
          <a:bodyPr wrap="none" rtlCol="0">
            <a:spAutoFit/>
          </a:bodyPr>
          <a:lstStyle/>
          <a:p>
            <a:r>
              <a:rPr lang="sv-SE" sz="1125" dirty="0"/>
              <a:t>(Bengtsson&amp;Skärvad, 2011, </a:t>
            </a:r>
            <a:r>
              <a:rPr lang="sv-SE" sz="1200" dirty="0"/>
              <a:t>Prahalad&amp;Hamel, 1990</a:t>
            </a:r>
            <a:r>
              <a:rPr lang="sv-SE" sz="1125" dirty="0"/>
              <a:t>)</a:t>
            </a:r>
          </a:p>
        </p:txBody>
      </p:sp>
    </p:spTree>
    <p:extLst>
      <p:ext uri="{BB962C8B-B14F-4D97-AF65-F5344CB8AC3E}">
        <p14:creationId xmlns:p14="http://schemas.microsoft.com/office/powerpoint/2010/main" val="1634897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319190"/>
            <a:ext cx="6850800" cy="596700"/>
          </a:xfrm>
        </p:spPr>
        <p:txBody>
          <a:bodyPr>
            <a:normAutofit fontScale="90000"/>
          </a:bodyPr>
          <a:lstStyle/>
          <a:p>
            <a:pPr algn="l"/>
            <a:r>
              <a:rPr lang="sv-SE" dirty="0" smtClean="0"/>
              <a:t>Resurs- och kompetensbaserade strategier</a:t>
            </a:r>
            <a:endParaRPr lang="sv-SE" dirty="0"/>
          </a:p>
        </p:txBody>
      </p:sp>
      <p:sp>
        <p:nvSpPr>
          <p:cNvPr id="3" name="Content Placeholder 2"/>
          <p:cNvSpPr>
            <a:spLocks noGrp="1"/>
          </p:cNvSpPr>
          <p:nvPr>
            <p:ph idx="1"/>
          </p:nvPr>
        </p:nvSpPr>
        <p:spPr>
          <a:xfrm>
            <a:off x="791999" y="1430220"/>
            <a:ext cx="8107451" cy="3294366"/>
          </a:xfrm>
        </p:spPr>
        <p:txBody>
          <a:bodyPr>
            <a:normAutofit/>
          </a:bodyPr>
          <a:lstStyle/>
          <a:p>
            <a:r>
              <a:rPr lang="sv-SE" sz="1650" b="1" dirty="0" smtClean="0"/>
              <a:t>Kärnkompetenser </a:t>
            </a:r>
            <a:r>
              <a:rPr lang="sv-SE" sz="1650" b="1" dirty="0"/>
              <a:t>blir en bas för att utveckla olika varor och tjänster och affärsområden</a:t>
            </a:r>
          </a:p>
          <a:p>
            <a:r>
              <a:rPr lang="sv-SE" sz="1650" dirty="0"/>
              <a:t>Ett exempel är </a:t>
            </a:r>
            <a:r>
              <a:rPr lang="sv-SE" sz="1650" b="1" dirty="0"/>
              <a:t>Canons kärnkompetenser i att utnyttja och kombinera optik, finmekanik och elektronik </a:t>
            </a:r>
            <a:r>
              <a:rPr lang="sv-SE" sz="1650" dirty="0"/>
              <a:t>- för att utveckla inte bara </a:t>
            </a:r>
            <a:r>
              <a:rPr lang="sv-SE" sz="1650" b="1" dirty="0"/>
              <a:t>kameror</a:t>
            </a:r>
            <a:r>
              <a:rPr lang="sv-SE" sz="1650" dirty="0"/>
              <a:t> utan även andra kontorsmaskiner som </a:t>
            </a:r>
            <a:r>
              <a:rPr lang="sv-SE" sz="1650" b="1" dirty="0"/>
              <a:t>kopiatorer och printrar</a:t>
            </a:r>
          </a:p>
          <a:p>
            <a:endParaRPr lang="sv-SE" sz="1250" dirty="0"/>
          </a:p>
          <a:p>
            <a:endParaRPr lang="sv-SE" sz="1250" dirty="0"/>
          </a:p>
          <a:p>
            <a:endParaRPr lang="sv-SE" sz="1250" b="1" dirty="0"/>
          </a:p>
        </p:txBody>
      </p:sp>
      <p:sp>
        <p:nvSpPr>
          <p:cNvPr id="5" name="TextBox 4"/>
          <p:cNvSpPr txBox="1"/>
          <p:nvPr/>
        </p:nvSpPr>
        <p:spPr>
          <a:xfrm>
            <a:off x="5237233" y="4724586"/>
            <a:ext cx="3307380" cy="276999"/>
          </a:xfrm>
          <a:prstGeom prst="rect">
            <a:avLst/>
          </a:prstGeom>
          <a:noFill/>
        </p:spPr>
        <p:txBody>
          <a:bodyPr wrap="none" rtlCol="0">
            <a:spAutoFit/>
          </a:bodyPr>
          <a:lstStyle/>
          <a:p>
            <a:r>
              <a:rPr lang="sv-SE" sz="1125" dirty="0"/>
              <a:t>(Bengtsson&amp;Skärvad, 2011, </a:t>
            </a:r>
            <a:r>
              <a:rPr lang="sv-SE" sz="1200" dirty="0"/>
              <a:t>Prahalad&amp;Hamel, 1990</a:t>
            </a:r>
            <a:r>
              <a:rPr lang="sv-SE" sz="1125" dirty="0"/>
              <a:t>)</a:t>
            </a:r>
          </a:p>
        </p:txBody>
      </p:sp>
    </p:spTree>
    <p:extLst>
      <p:ext uri="{BB962C8B-B14F-4D97-AF65-F5344CB8AC3E}">
        <p14:creationId xmlns:p14="http://schemas.microsoft.com/office/powerpoint/2010/main" val="2823127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5" y="312722"/>
            <a:ext cx="6850800" cy="596700"/>
          </a:xfrm>
        </p:spPr>
        <p:txBody>
          <a:bodyPr>
            <a:normAutofit fontScale="90000"/>
          </a:bodyPr>
          <a:lstStyle/>
          <a:p>
            <a:pPr algn="l"/>
            <a:r>
              <a:rPr lang="sv-SE" dirty="0" smtClean="0"/>
              <a:t>Kundvärde- och processbaserade strategier</a:t>
            </a:r>
            <a:endParaRPr lang="sv-SE" dirty="0"/>
          </a:p>
        </p:txBody>
      </p:sp>
      <p:sp>
        <p:nvSpPr>
          <p:cNvPr id="3" name="Content Placeholder 2"/>
          <p:cNvSpPr>
            <a:spLocks noGrp="1"/>
          </p:cNvSpPr>
          <p:nvPr>
            <p:ph idx="1"/>
          </p:nvPr>
        </p:nvSpPr>
        <p:spPr>
          <a:xfrm>
            <a:off x="875558" y="1249257"/>
            <a:ext cx="7917567" cy="3652352"/>
          </a:xfrm>
        </p:spPr>
        <p:txBody>
          <a:bodyPr>
            <a:normAutofit/>
          </a:bodyPr>
          <a:lstStyle/>
          <a:p>
            <a:r>
              <a:rPr lang="sv-SE" sz="1650" dirty="0"/>
              <a:t>Vid mitten av 1990-talet flyttades strategifokus till </a:t>
            </a:r>
            <a:r>
              <a:rPr lang="sv-SE" sz="1650" b="1" dirty="0"/>
              <a:t>kundvärde och verksamhetsprocesser</a:t>
            </a:r>
          </a:p>
          <a:p>
            <a:r>
              <a:rPr lang="sv-SE" sz="1650" dirty="0"/>
              <a:t>Kundvärde skulle ökas genom</a:t>
            </a:r>
            <a:r>
              <a:rPr lang="sv-SE" sz="1650" b="1" dirty="0"/>
              <a:t> konkurrenskraftiga kunderbjudanden – ”value proposition</a:t>
            </a:r>
            <a:r>
              <a:rPr lang="sv-SE" sz="1650" b="1" dirty="0" smtClean="0"/>
              <a:t>” </a:t>
            </a:r>
            <a:endParaRPr lang="sv-SE" sz="1650" b="1" dirty="0"/>
          </a:p>
          <a:p>
            <a:r>
              <a:rPr lang="sv-SE" sz="1650" dirty="0"/>
              <a:t>Centralt blir att </a:t>
            </a:r>
            <a:r>
              <a:rPr lang="sv-SE" sz="1650" b="1" dirty="0"/>
              <a:t>leverera det som kunden värdesätter och vill betala för </a:t>
            </a:r>
            <a:r>
              <a:rPr lang="sv-SE" sz="1650" dirty="0"/>
              <a:t>(som låga priser, attraktiva grund- och tilläggsvärden, samt minska andra kostnader för kunden)</a:t>
            </a:r>
          </a:p>
          <a:p>
            <a:pPr marL="0" indent="0">
              <a:buNone/>
            </a:pPr>
            <a:endParaRPr lang="sv-SE" sz="1250" dirty="0"/>
          </a:p>
        </p:txBody>
      </p:sp>
      <p:sp>
        <p:nvSpPr>
          <p:cNvPr id="5" name="TextBox 4"/>
          <p:cNvSpPr txBox="1"/>
          <p:nvPr/>
        </p:nvSpPr>
        <p:spPr>
          <a:xfrm>
            <a:off x="5665652" y="4750729"/>
            <a:ext cx="3312125" cy="265457"/>
          </a:xfrm>
          <a:prstGeom prst="rect">
            <a:avLst/>
          </a:prstGeom>
          <a:noFill/>
        </p:spPr>
        <p:txBody>
          <a:bodyPr wrap="none" rtlCol="0">
            <a:spAutoFit/>
          </a:bodyPr>
          <a:lstStyle/>
          <a:p>
            <a:r>
              <a:rPr lang="sv-SE" sz="1125" dirty="0"/>
              <a:t>(Bengtsson&amp;Skärvad, 2011, Hammer&amp;Champy, 1993)</a:t>
            </a:r>
          </a:p>
        </p:txBody>
      </p:sp>
    </p:spTree>
    <p:extLst>
      <p:ext uri="{BB962C8B-B14F-4D97-AF65-F5344CB8AC3E}">
        <p14:creationId xmlns:p14="http://schemas.microsoft.com/office/powerpoint/2010/main" val="255010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 name="Oval 94"/>
          <p:cNvSpPr/>
          <p:nvPr/>
        </p:nvSpPr>
        <p:spPr>
          <a:xfrm>
            <a:off x="1631246" y="596251"/>
            <a:ext cx="1917311" cy="1267233"/>
          </a:xfrm>
          <a:prstGeom prst="ellipse">
            <a:avLst/>
          </a:prstGeom>
          <a:solidFill>
            <a:schemeClr val="bg1"/>
          </a:solidFill>
          <a:ln>
            <a:solidFill>
              <a:schemeClr val="tx1"/>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94" name="Oval 93"/>
          <p:cNvSpPr/>
          <p:nvPr/>
        </p:nvSpPr>
        <p:spPr>
          <a:xfrm>
            <a:off x="5538987" y="674181"/>
            <a:ext cx="1917311" cy="1267233"/>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65000"/>
                  </a:schemeClr>
                </a:solidFill>
              </a:rPr>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a:solidFill>
            <a:schemeClr val="bg1">
              <a:lumMod val="95000"/>
            </a:schemeClr>
          </a:solidFill>
        </p:grpSpPr>
        <p:grpSp>
          <p:nvGrpSpPr>
            <p:cNvPr id="4" name="Group 82"/>
            <p:cNvGrpSpPr>
              <a:grpSpLocks/>
            </p:cNvGrpSpPr>
            <p:nvPr/>
          </p:nvGrpSpPr>
          <p:grpSpPr bwMode="auto">
            <a:xfrm>
              <a:off x="521" y="1071"/>
              <a:ext cx="590" cy="576"/>
              <a:chOff x="2608" y="1888"/>
              <a:chExt cx="590" cy="576"/>
            </a:xfrm>
            <a:grpFill/>
          </p:grpSpPr>
          <p:sp>
            <p:nvSpPr>
              <p:cNvPr id="2226" name="Rectangle 83"/>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a:grpFill/>
          </p:grpSpPr>
          <p:sp>
            <p:nvSpPr>
              <p:cNvPr id="2223" name="Rectangle 87"/>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a:grpFill/>
          </p:grpSpPr>
          <p:sp>
            <p:nvSpPr>
              <p:cNvPr id="2220" name="Rectangle 91"/>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a:grpFill/>
          </p:grpSpPr>
          <p:sp>
            <p:nvSpPr>
              <p:cNvPr id="2217" name="Rectangle 95"/>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a:solidFill>
            <a:schemeClr val="bg1">
              <a:lumMod val="95000"/>
            </a:schemeClr>
          </a:solidFill>
        </p:grpSpPr>
        <p:grpSp>
          <p:nvGrpSpPr>
            <p:cNvPr id="2236" name="Group 103"/>
            <p:cNvGrpSpPr>
              <a:grpSpLocks/>
            </p:cNvGrpSpPr>
            <p:nvPr/>
          </p:nvGrpSpPr>
          <p:grpSpPr bwMode="auto">
            <a:xfrm>
              <a:off x="521" y="1071"/>
              <a:ext cx="590" cy="576"/>
              <a:chOff x="2608" y="1888"/>
              <a:chExt cx="590" cy="576"/>
            </a:xfrm>
            <a:grpFill/>
          </p:grpSpPr>
          <p:sp>
            <p:nvSpPr>
              <p:cNvPr id="249" name="Rectangle 104"/>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a:grpFill/>
          </p:grpSpPr>
          <p:sp>
            <p:nvSpPr>
              <p:cNvPr id="246" name="Rectangle 108"/>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a:grpFill/>
          </p:grpSpPr>
          <p:sp>
            <p:nvSpPr>
              <p:cNvPr id="243" name="Rectangle 112"/>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a:grpFill/>
          </p:grpSpPr>
          <p:sp>
            <p:nvSpPr>
              <p:cNvPr id="240" name="Rectangle 116"/>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smtClean="0">
                <a:solidFill>
                  <a:schemeClr val="bg1">
                    <a:lumMod val="75000"/>
                  </a:schemeClr>
                </a:solidFill>
              </a:rPr>
              <a:t>Verksamhets-</a:t>
            </a:r>
          </a:p>
          <a:p>
            <a:r>
              <a:rPr lang="sv-SE" sz="825" b="1" dirty="0" smtClean="0">
                <a:solidFill>
                  <a:schemeClr val="bg1">
                    <a:lumMod val="75000"/>
                  </a:schemeClr>
                </a:solidFill>
              </a:rPr>
              <a:t>processmodell </a:t>
            </a:r>
            <a:endParaRPr lang="sv-SE" sz="825" b="1" dirty="0">
              <a:solidFill>
                <a:schemeClr val="bg1">
                  <a:lumMod val="75000"/>
                </a:schemeClr>
              </a:solidFill>
            </a:endParaRPr>
          </a:p>
          <a:p>
            <a:r>
              <a:rPr lang="sv-SE" sz="825" b="1" dirty="0">
                <a:solidFill>
                  <a:schemeClr val="bg1">
                    <a:lumMod val="75000"/>
                  </a:schemeClr>
                </a:solidFill>
              </a:rPr>
              <a:t>(en dynamisk modell</a:t>
            </a:r>
            <a:r>
              <a:rPr lang="sv-SE" sz="825" b="1" dirty="0">
                <a:solidFill>
                  <a:schemeClr val="bg1">
                    <a:lumMod val="85000"/>
                  </a:schemeClr>
                </a:solidFill>
              </a:rPr>
              <a:t>)</a:t>
            </a:r>
          </a:p>
        </p:txBody>
      </p:sp>
      <p:pic>
        <p:nvPicPr>
          <p:cNvPr id="93" name="Picture 92"/>
          <p:cNvPicPr>
            <a:picLocks noChangeAspect="1"/>
          </p:cNvPicPr>
          <p:nvPr/>
        </p:nvPicPr>
        <p:blipFill>
          <a:blip r:embed="rId4"/>
          <a:stretch>
            <a:fillRect/>
          </a:stretch>
        </p:blipFill>
        <p:spPr>
          <a:xfrm>
            <a:off x="501565" y="1027911"/>
            <a:ext cx="3684588" cy="3543465"/>
          </a:xfrm>
          <a:prstGeom prst="rect">
            <a:avLst/>
          </a:prstGeom>
        </p:spPr>
      </p:pic>
      <p:sp>
        <p:nvSpPr>
          <p:cNvPr id="8" name="TextBox 7"/>
          <p:cNvSpPr txBox="1"/>
          <p:nvPr/>
        </p:nvSpPr>
        <p:spPr>
          <a:xfrm>
            <a:off x="1761043" y="789553"/>
            <a:ext cx="2106312" cy="307777"/>
          </a:xfrm>
          <a:prstGeom prst="rect">
            <a:avLst/>
          </a:prstGeom>
          <a:noFill/>
        </p:spPr>
        <p:txBody>
          <a:bodyPr wrap="square" rtlCol="0">
            <a:spAutoFit/>
          </a:bodyPr>
          <a:lstStyle/>
          <a:p>
            <a:r>
              <a:rPr lang="sv-SE" sz="1400" dirty="0" smtClean="0"/>
              <a:t>Verksamhetens mål</a:t>
            </a:r>
            <a:endParaRPr lang="sv-SE" sz="1400" dirty="0"/>
          </a:p>
        </p:txBody>
      </p:sp>
    </p:spTree>
    <p:custDataLst>
      <p:tags r:id="rId1"/>
    </p:custDataLst>
    <p:extLst>
      <p:ext uri="{BB962C8B-B14F-4D97-AF65-F5344CB8AC3E}">
        <p14:creationId xmlns:p14="http://schemas.microsoft.com/office/powerpoint/2010/main" val="686948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5" y="312722"/>
            <a:ext cx="6850800" cy="596700"/>
          </a:xfrm>
        </p:spPr>
        <p:txBody>
          <a:bodyPr>
            <a:normAutofit fontScale="90000"/>
          </a:bodyPr>
          <a:lstStyle/>
          <a:p>
            <a:pPr algn="l"/>
            <a:r>
              <a:rPr lang="sv-SE" dirty="0" smtClean="0"/>
              <a:t>Kundvärde- och processbaserade strategier</a:t>
            </a:r>
            <a:endParaRPr lang="sv-SE" dirty="0"/>
          </a:p>
        </p:txBody>
      </p:sp>
      <p:sp>
        <p:nvSpPr>
          <p:cNvPr id="3" name="Content Placeholder 2"/>
          <p:cNvSpPr>
            <a:spLocks noGrp="1"/>
          </p:cNvSpPr>
          <p:nvPr>
            <p:ph idx="1"/>
          </p:nvPr>
        </p:nvSpPr>
        <p:spPr>
          <a:xfrm>
            <a:off x="813265" y="1491148"/>
            <a:ext cx="7917567" cy="3652352"/>
          </a:xfrm>
        </p:spPr>
        <p:txBody>
          <a:bodyPr>
            <a:normAutofit/>
          </a:bodyPr>
          <a:lstStyle/>
          <a:p>
            <a:r>
              <a:rPr lang="sv-SE" sz="1650" b="1" dirty="0" smtClean="0"/>
              <a:t>Kundvärde </a:t>
            </a:r>
            <a:r>
              <a:rPr lang="sv-SE" sz="1650" b="1" dirty="0"/>
              <a:t>skapas i processer</a:t>
            </a:r>
            <a:r>
              <a:rPr lang="sv-SE" sz="1650" dirty="0"/>
              <a:t>. I processer utvecklas, produceras och levereras produkter. Anställda som arbetar i väl utformade processer kan utnyttja sina kunskaper. </a:t>
            </a:r>
          </a:p>
          <a:p>
            <a:r>
              <a:rPr lang="sv-SE" sz="1650" dirty="0"/>
              <a:t>Därför </a:t>
            </a:r>
            <a:r>
              <a:rPr lang="sv-SE" sz="1650" b="1" dirty="0"/>
              <a:t>fokus på processanalys och processdesign</a:t>
            </a:r>
          </a:p>
          <a:p>
            <a:pPr marL="0" indent="0">
              <a:buNone/>
            </a:pPr>
            <a:endParaRPr lang="sv-SE" sz="1250" dirty="0"/>
          </a:p>
        </p:txBody>
      </p:sp>
      <p:sp>
        <p:nvSpPr>
          <p:cNvPr id="5" name="TextBox 4"/>
          <p:cNvSpPr txBox="1"/>
          <p:nvPr/>
        </p:nvSpPr>
        <p:spPr>
          <a:xfrm>
            <a:off x="5665652" y="4750729"/>
            <a:ext cx="3312125" cy="265457"/>
          </a:xfrm>
          <a:prstGeom prst="rect">
            <a:avLst/>
          </a:prstGeom>
          <a:noFill/>
        </p:spPr>
        <p:txBody>
          <a:bodyPr wrap="none" rtlCol="0">
            <a:spAutoFit/>
          </a:bodyPr>
          <a:lstStyle/>
          <a:p>
            <a:r>
              <a:rPr lang="sv-SE" sz="1125" dirty="0"/>
              <a:t>(Bengtsson&amp;Skärvad, 2011, Hammer&amp;Champy, 1993)</a:t>
            </a:r>
          </a:p>
        </p:txBody>
      </p:sp>
    </p:spTree>
    <p:extLst>
      <p:ext uri="{BB962C8B-B14F-4D97-AF65-F5344CB8AC3E}">
        <p14:creationId xmlns:p14="http://schemas.microsoft.com/office/powerpoint/2010/main" val="2368450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606268"/>
            <a:ext cx="6850800" cy="596700"/>
          </a:xfrm>
        </p:spPr>
        <p:txBody>
          <a:bodyPr/>
          <a:lstStyle/>
          <a:p>
            <a:r>
              <a:rPr lang="sv-SE" dirty="0" smtClean="0"/>
              <a:t>Fler strategiska perspektiv</a:t>
            </a:r>
            <a:endParaRPr lang="sv-SE" dirty="0"/>
          </a:p>
        </p:txBody>
      </p:sp>
      <p:sp>
        <p:nvSpPr>
          <p:cNvPr id="3" name="Content Placeholder 2"/>
          <p:cNvSpPr>
            <a:spLocks noGrp="1"/>
          </p:cNvSpPr>
          <p:nvPr>
            <p:ph idx="1"/>
          </p:nvPr>
        </p:nvSpPr>
        <p:spPr>
          <a:xfrm>
            <a:off x="792000" y="1347504"/>
            <a:ext cx="6372708" cy="3294366"/>
          </a:xfrm>
        </p:spPr>
        <p:txBody>
          <a:bodyPr/>
          <a:lstStyle/>
          <a:p>
            <a:r>
              <a:rPr lang="sv-SE" sz="1650" dirty="0"/>
              <a:t>...</a:t>
            </a:r>
          </a:p>
          <a:p>
            <a:pPr>
              <a:spcBef>
                <a:spcPts val="900"/>
              </a:spcBef>
            </a:pPr>
            <a:r>
              <a:rPr lang="sv-SE" sz="1800" dirty="0"/>
              <a:t>McKinseyskolan</a:t>
            </a:r>
          </a:p>
          <a:p>
            <a:pPr>
              <a:spcBef>
                <a:spcPts val="900"/>
              </a:spcBef>
            </a:pPr>
            <a:r>
              <a:rPr lang="sv-SE" sz="1800" dirty="0"/>
              <a:t>Mintzbergskolan</a:t>
            </a:r>
          </a:p>
          <a:p>
            <a:pPr>
              <a:spcBef>
                <a:spcPts val="900"/>
              </a:spcBef>
            </a:pPr>
            <a:r>
              <a:rPr lang="sv-SE" sz="1800" dirty="0"/>
              <a:t>Blue Ocean-strategier</a:t>
            </a:r>
          </a:p>
          <a:p>
            <a:pPr>
              <a:spcBef>
                <a:spcPts val="900"/>
              </a:spcBef>
            </a:pPr>
            <a:r>
              <a:rPr lang="sv-SE" sz="1800" dirty="0"/>
              <a:t>Realtidsstrategier</a:t>
            </a:r>
          </a:p>
          <a:p>
            <a:pPr>
              <a:spcBef>
                <a:spcPts val="900"/>
              </a:spcBef>
            </a:pPr>
            <a:r>
              <a:rPr lang="sv-SE" sz="1800" dirty="0"/>
              <a:t>...</a:t>
            </a:r>
          </a:p>
          <a:p>
            <a:endParaRPr lang="sv-SE" sz="1650" dirty="0"/>
          </a:p>
          <a:p>
            <a:endParaRPr lang="sv-SE" dirty="0"/>
          </a:p>
        </p:txBody>
      </p:sp>
    </p:spTree>
    <p:extLst>
      <p:ext uri="{BB962C8B-B14F-4D97-AF65-F5344CB8AC3E}">
        <p14:creationId xmlns:p14="http://schemas.microsoft.com/office/powerpoint/2010/main" val="2562656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sv-SE" smtClean="0"/>
              <a:t>  </a:t>
            </a:r>
          </a:p>
        </p:txBody>
      </p:sp>
      <p:sp>
        <p:nvSpPr>
          <p:cNvPr id="89" name="Title 1"/>
          <p:cNvSpPr txBox="1">
            <a:spLocks/>
          </p:cNvSpPr>
          <p:nvPr/>
        </p:nvSpPr>
        <p:spPr bwMode="auto">
          <a:xfrm>
            <a:off x="546608" y="366984"/>
            <a:ext cx="6263878" cy="857250"/>
          </a:xfrm>
          <a:prstGeom prst="rect">
            <a:avLst/>
          </a:prstGeom>
          <a:noFill/>
          <a:ln w="9525">
            <a:noFill/>
            <a:miter lim="800000"/>
            <a:headEnd/>
            <a:tailEnd/>
          </a:ln>
        </p:spPr>
        <p:txBody>
          <a:bodyPr anchor="ctr"/>
          <a:lstStyle/>
          <a:p>
            <a:pPr eaLnBrk="0" hangingPunct="0">
              <a:defRPr/>
            </a:pPr>
            <a:r>
              <a:rPr lang="sv-SE" sz="2800" b="1" dirty="0">
                <a:latin typeface="Verdana" pitchFamily="34" charset="0"/>
                <a:ea typeface="Verdana" pitchFamily="34" charset="0"/>
                <a:cs typeface="Verdana" pitchFamily="34" charset="0"/>
              </a:rPr>
              <a:t>Övning: Målmodell</a:t>
            </a:r>
          </a:p>
        </p:txBody>
      </p:sp>
      <p:sp>
        <p:nvSpPr>
          <p:cNvPr id="48132" name="Rectangle 34"/>
          <p:cNvSpPr>
            <a:spLocks noChangeArrowheads="1"/>
          </p:cNvSpPr>
          <p:nvPr/>
        </p:nvSpPr>
        <p:spPr bwMode="auto">
          <a:xfrm>
            <a:off x="546608" y="1148906"/>
            <a:ext cx="8244295" cy="2112117"/>
          </a:xfrm>
          <a:prstGeom prst="rect">
            <a:avLst/>
          </a:prstGeom>
          <a:noFill/>
          <a:ln w="9525">
            <a:noFill/>
            <a:miter lim="800000"/>
            <a:headEnd/>
            <a:tailEnd/>
          </a:ln>
        </p:spPr>
        <p:txBody>
          <a:bodyPr wrap="square">
            <a:spAutoFit/>
          </a:bodyPr>
          <a:lstStyle/>
          <a:p>
            <a:pPr>
              <a:spcBef>
                <a:spcPct val="50000"/>
              </a:spcBef>
              <a:buClr>
                <a:schemeClr val="bg1"/>
              </a:buClr>
              <a:buFont typeface="Wingdings" pitchFamily="2" charset="2"/>
              <a:buNone/>
            </a:pPr>
            <a:r>
              <a:rPr lang="sv-SE" sz="1350" dirty="0"/>
              <a:t>Gör en grafisk målmodell baserad på BMM för den framtida hemsjukvården i en kommun/landsting. Inkludera mål, medel och mätbara mål, samt ange rätt namn på relationen mellan dessa begrepp</a:t>
            </a:r>
          </a:p>
          <a:p>
            <a:pPr>
              <a:spcBef>
                <a:spcPct val="50000"/>
              </a:spcBef>
              <a:buClr>
                <a:schemeClr val="bg1"/>
              </a:buClr>
              <a:buFont typeface="Wingdings" pitchFamily="2" charset="2"/>
              <a:buNone/>
            </a:pPr>
            <a:r>
              <a:rPr lang="sv-SE" sz="1200" dirty="0"/>
              <a:t>Bakgrunden är följande: Patienter med långvariga sjukdomar ska i så hög utsträckning som möjligt vårdas hemma. Vårdpersonal besöker patienterna/klienter, ofta dagligen, och ger enklare sjukvård. Vid problem ringer patienterna till sjukhus eller åker dit. Undersökningar och behandlingar görs främst vid sjukhus. Problemen är att patienterna upplever otrygghet, att undersökningar visar att de </a:t>
            </a:r>
            <a:r>
              <a:rPr lang="sv-SE" sz="1200" dirty="0" smtClean="0"/>
              <a:t>medicinska </a:t>
            </a:r>
            <a:r>
              <a:rPr lang="sv-SE" sz="1200" dirty="0"/>
              <a:t>resultaten är sämre än om patienter vårdas på sjukhus och att kostnaderna har blivit betydligt högre än förväntat</a:t>
            </a:r>
          </a:p>
          <a:p>
            <a:pPr>
              <a:spcBef>
                <a:spcPct val="50000"/>
              </a:spcBef>
              <a:buClr>
                <a:schemeClr val="bg1"/>
              </a:buClr>
              <a:buFont typeface="Wingdings" pitchFamily="2" charset="2"/>
              <a:buNone/>
            </a:pPr>
            <a:r>
              <a:rPr lang="sv-SE" sz="1200" dirty="0"/>
              <a:t>Vid ett möte med vårdpersonal gjordes följande förändringsanalys:</a:t>
            </a:r>
          </a:p>
          <a:p>
            <a:pPr>
              <a:spcBef>
                <a:spcPct val="50000"/>
              </a:spcBef>
              <a:buClr>
                <a:schemeClr val="bg1"/>
              </a:buClr>
              <a:buFont typeface="Wingdings" pitchFamily="2" charset="2"/>
              <a:buNone/>
            </a:pPr>
            <a:endParaRPr lang="sv-SE" sz="1350" dirty="0"/>
          </a:p>
        </p:txBody>
      </p:sp>
      <p:graphicFrame>
        <p:nvGraphicFramePr>
          <p:cNvPr id="5" name="Table 4"/>
          <p:cNvGraphicFramePr>
            <a:graphicFrameLocks noGrp="1"/>
          </p:cNvGraphicFramePr>
          <p:nvPr>
            <p:extLst>
              <p:ext uri="{D42A27DB-BD31-4B8C-83A1-F6EECF244321}">
                <p14:modId xmlns:p14="http://schemas.microsoft.com/office/powerpoint/2010/main" val="3294624934"/>
              </p:ext>
            </p:extLst>
          </p:nvPr>
        </p:nvGraphicFramePr>
        <p:xfrm>
          <a:off x="686647" y="3132531"/>
          <a:ext cx="6156684" cy="1783080"/>
        </p:xfrm>
        <a:graphic>
          <a:graphicData uri="http://schemas.openxmlformats.org/drawingml/2006/table">
            <a:tbl>
              <a:tblPr firstRow="1" bandRow="1">
                <a:tableStyleId>{5C22544A-7EE6-4342-B048-85BDC9FD1C3A}</a:tableStyleId>
              </a:tblPr>
              <a:tblGrid>
                <a:gridCol w="1513083">
                  <a:extLst>
                    <a:ext uri="{9D8B030D-6E8A-4147-A177-3AD203B41FA5}">
                      <a16:colId xmlns:a16="http://schemas.microsoft.com/office/drawing/2014/main" val="20000"/>
                    </a:ext>
                  </a:extLst>
                </a:gridCol>
                <a:gridCol w="1878310">
                  <a:extLst>
                    <a:ext uri="{9D8B030D-6E8A-4147-A177-3AD203B41FA5}">
                      <a16:colId xmlns:a16="http://schemas.microsoft.com/office/drawing/2014/main" val="20001"/>
                    </a:ext>
                  </a:extLst>
                </a:gridCol>
                <a:gridCol w="2765291">
                  <a:extLst>
                    <a:ext uri="{9D8B030D-6E8A-4147-A177-3AD203B41FA5}">
                      <a16:colId xmlns:a16="http://schemas.microsoft.com/office/drawing/2014/main" val="20002"/>
                    </a:ext>
                  </a:extLst>
                </a:gridCol>
              </a:tblGrid>
              <a:tr h="228600">
                <a:tc>
                  <a:txBody>
                    <a:bodyPr/>
                    <a:lstStyle/>
                    <a:p>
                      <a:r>
                        <a:rPr lang="sv-SE" sz="1100" dirty="0" smtClean="0"/>
                        <a:t>Problem</a:t>
                      </a:r>
                      <a:endParaRPr lang="sv-SE" sz="1100" dirty="0"/>
                    </a:p>
                  </a:txBody>
                  <a:tcPr marL="68580" marR="68580" marT="34290" marB="34290"/>
                </a:tc>
                <a:tc>
                  <a:txBody>
                    <a:bodyPr/>
                    <a:lstStyle/>
                    <a:p>
                      <a:r>
                        <a:rPr lang="sv-SE" sz="1100" dirty="0" smtClean="0"/>
                        <a:t>Orsak</a:t>
                      </a:r>
                      <a:endParaRPr lang="sv-SE" sz="1100" dirty="0"/>
                    </a:p>
                  </a:txBody>
                  <a:tcPr marL="68580" marR="68580" marT="34290" marB="34290"/>
                </a:tc>
                <a:tc>
                  <a:txBody>
                    <a:bodyPr/>
                    <a:lstStyle/>
                    <a:p>
                      <a:r>
                        <a:rPr lang="sv-SE" sz="1100" dirty="0" smtClean="0"/>
                        <a:t>Lösning</a:t>
                      </a:r>
                      <a:endParaRPr lang="sv-SE" sz="1100" dirty="0"/>
                    </a:p>
                  </a:txBody>
                  <a:tcPr marL="68580" marR="68580" marT="34290" marB="34290"/>
                </a:tc>
                <a:extLst>
                  <a:ext uri="{0D108BD9-81ED-4DB2-BD59-A6C34878D82A}">
                    <a16:rowId xmlns:a16="http://schemas.microsoft.com/office/drawing/2014/main" val="10000"/>
                  </a:ext>
                </a:extLst>
              </a:tr>
              <a:tr h="548640">
                <a:tc>
                  <a:txBody>
                    <a:bodyPr/>
                    <a:lstStyle/>
                    <a:p>
                      <a:r>
                        <a:rPr lang="sv-SE" sz="1100" dirty="0" smtClean="0"/>
                        <a:t>Otrygghet</a:t>
                      </a:r>
                      <a:endParaRPr lang="sv-SE" sz="1100" dirty="0"/>
                    </a:p>
                  </a:txBody>
                  <a:tcPr marL="68580" marR="68580" marT="34290" marB="34290"/>
                </a:tc>
                <a:tc>
                  <a:txBody>
                    <a:bodyPr/>
                    <a:lstStyle/>
                    <a:p>
                      <a:r>
                        <a:rPr lang="sv-SE" sz="1100" dirty="0" smtClean="0"/>
                        <a:t>Lång väntetid tills hjälp fås</a:t>
                      </a:r>
                    </a:p>
                    <a:p>
                      <a:r>
                        <a:rPr lang="sv-SE" sz="1100" dirty="0" smtClean="0"/>
                        <a:t>Bristande</a:t>
                      </a:r>
                      <a:r>
                        <a:rPr lang="sv-SE" sz="1100" baseline="0" dirty="0" smtClean="0"/>
                        <a:t> kunskap om hälsosituationen</a:t>
                      </a:r>
                      <a:endParaRPr lang="sv-SE" sz="1100" dirty="0"/>
                    </a:p>
                  </a:txBody>
                  <a:tcPr marL="68580" marR="68580" marT="34290" marB="34290"/>
                </a:tc>
                <a:tc>
                  <a:txBody>
                    <a:bodyPr/>
                    <a:lstStyle/>
                    <a:p>
                      <a:r>
                        <a:rPr lang="sv-SE" sz="1100" dirty="0" smtClean="0"/>
                        <a:t>Sensorövervakning</a:t>
                      </a:r>
                    </a:p>
                    <a:p>
                      <a:r>
                        <a:rPr lang="sv-SE" sz="1100" dirty="0" smtClean="0"/>
                        <a:t>Personligt larm</a:t>
                      </a:r>
                    </a:p>
                    <a:p>
                      <a:r>
                        <a:rPr lang="sv-SE" sz="1100" dirty="0" smtClean="0"/>
                        <a:t>Kommunicera med</a:t>
                      </a:r>
                      <a:r>
                        <a:rPr lang="sv-SE" sz="1100" baseline="0" dirty="0" smtClean="0"/>
                        <a:t> läkare via digitala media</a:t>
                      </a:r>
                    </a:p>
                  </a:txBody>
                  <a:tcPr marL="68580" marR="68580" marT="34290" marB="34290"/>
                </a:tc>
                <a:extLst>
                  <a:ext uri="{0D108BD9-81ED-4DB2-BD59-A6C34878D82A}">
                    <a16:rowId xmlns:a16="http://schemas.microsoft.com/office/drawing/2014/main" val="10001"/>
                  </a:ext>
                </a:extLst>
              </a:tr>
              <a:tr h="548640">
                <a:tc>
                  <a:txBody>
                    <a:bodyPr/>
                    <a:lstStyle/>
                    <a:p>
                      <a:r>
                        <a:rPr lang="sv-SE" sz="1100" dirty="0" smtClean="0"/>
                        <a:t>Dåliga medicinska resultat</a:t>
                      </a:r>
                      <a:endParaRPr lang="sv-SE" sz="1100" dirty="0"/>
                    </a:p>
                  </a:txBody>
                  <a:tcPr marL="68580" marR="68580" marT="34290" marB="34290"/>
                </a:tc>
                <a:tc>
                  <a:txBody>
                    <a:bodyPr/>
                    <a:lstStyle/>
                    <a:p>
                      <a:r>
                        <a:rPr lang="sv-SE" sz="1100" dirty="0" smtClean="0"/>
                        <a:t>Svårt få tillgång till specialister</a:t>
                      </a:r>
                    </a:p>
                    <a:p>
                      <a:r>
                        <a:rPr lang="sv-SE" sz="1100" dirty="0" smtClean="0"/>
                        <a:t>Dålig kommunikation</a:t>
                      </a:r>
                      <a:endParaRPr lang="sv-SE" sz="1100" dirty="0"/>
                    </a:p>
                  </a:txBody>
                  <a:tcPr marL="68580" marR="68580" marT="34290" marB="34290"/>
                </a:tc>
                <a:tc>
                  <a:txBody>
                    <a:bodyPr/>
                    <a:lstStyle/>
                    <a:p>
                      <a:r>
                        <a:rPr lang="sv-SE" sz="1100" dirty="0" smtClean="0"/>
                        <a:t>Mobila laboratorier</a:t>
                      </a:r>
                    </a:p>
                    <a:p>
                      <a:r>
                        <a:rPr lang="sv-SE" sz="1100" dirty="0" smtClean="0"/>
                        <a:t>Mobila</a:t>
                      </a:r>
                      <a:r>
                        <a:rPr lang="sv-SE" sz="1100" baseline="0" dirty="0" smtClean="0"/>
                        <a:t> kommunikationsmöjligheter mellan hemsjukvårdens personal och specialister</a:t>
                      </a:r>
                      <a:endParaRPr lang="sv-SE" sz="1100" dirty="0"/>
                    </a:p>
                  </a:txBody>
                  <a:tcPr marL="68580" marR="68580" marT="34290" marB="34290"/>
                </a:tc>
                <a:extLst>
                  <a:ext uri="{0D108BD9-81ED-4DB2-BD59-A6C34878D82A}">
                    <a16:rowId xmlns:a16="http://schemas.microsoft.com/office/drawing/2014/main" val="10002"/>
                  </a:ext>
                </a:extLst>
              </a:tr>
              <a:tr h="388620">
                <a:tc>
                  <a:txBody>
                    <a:bodyPr/>
                    <a:lstStyle/>
                    <a:p>
                      <a:r>
                        <a:rPr lang="sv-SE" sz="1100" kern="1200" dirty="0" smtClean="0">
                          <a:solidFill>
                            <a:schemeClr val="dk1"/>
                          </a:solidFill>
                          <a:latin typeface="+mn-lt"/>
                          <a:ea typeface="+mn-ea"/>
                          <a:cs typeface="+mn-cs"/>
                        </a:rPr>
                        <a:t>Höga kostnader</a:t>
                      </a:r>
                      <a:endParaRPr lang="sv-SE" sz="1100" kern="1200" dirty="0">
                        <a:solidFill>
                          <a:schemeClr val="dk1"/>
                        </a:solidFill>
                        <a:latin typeface="+mn-lt"/>
                        <a:ea typeface="+mn-ea"/>
                        <a:cs typeface="+mn-cs"/>
                      </a:endParaRPr>
                    </a:p>
                  </a:txBody>
                  <a:tcPr marL="68580" marR="68580" marT="34290" marB="34290"/>
                </a:tc>
                <a:tc>
                  <a:txBody>
                    <a:bodyPr/>
                    <a:lstStyle/>
                    <a:p>
                      <a:r>
                        <a:rPr lang="sv-SE" sz="1100" kern="1200" dirty="0" smtClean="0">
                          <a:solidFill>
                            <a:schemeClr val="dk1"/>
                          </a:solidFill>
                          <a:latin typeface="+mn-lt"/>
                          <a:ea typeface="+mn-ea"/>
                          <a:cs typeface="+mn-cs"/>
                        </a:rPr>
                        <a:t>Patienterna är vårdtunga och kräver mycket hjälp</a:t>
                      </a:r>
                    </a:p>
                  </a:txBody>
                  <a:tcPr marL="68580" marR="68580" marT="34290" marB="34290"/>
                </a:tc>
                <a:tc>
                  <a:txBody>
                    <a:bodyPr/>
                    <a:lstStyle/>
                    <a:p>
                      <a:endParaRPr lang="sv-SE" sz="14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68292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a:xfrm>
            <a:off x="479482" y="627534"/>
            <a:ext cx="6850800" cy="596700"/>
          </a:xfrm>
        </p:spPr>
        <p:txBody>
          <a:bodyPr/>
          <a:lstStyle/>
          <a:p>
            <a:r>
              <a:rPr lang="sv-SE" smtClean="0"/>
              <a:t>  </a:t>
            </a:r>
          </a:p>
        </p:txBody>
      </p:sp>
      <p:sp>
        <p:nvSpPr>
          <p:cNvPr id="41" name="Rectangle 43"/>
          <p:cNvSpPr>
            <a:spLocks noChangeArrowheads="1"/>
          </p:cNvSpPr>
          <p:nvPr/>
        </p:nvSpPr>
        <p:spPr bwMode="auto">
          <a:xfrm>
            <a:off x="3917567" y="80943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2" name="TextBox 74"/>
          <p:cNvSpPr txBox="1">
            <a:spLocks noChangeArrowheads="1"/>
          </p:cNvSpPr>
          <p:nvPr/>
        </p:nvSpPr>
        <p:spPr bwMode="auto">
          <a:xfrm>
            <a:off x="3935446" y="789552"/>
            <a:ext cx="1007553" cy="461665"/>
          </a:xfrm>
          <a:prstGeom prst="rect">
            <a:avLst/>
          </a:prstGeom>
          <a:noFill/>
          <a:ln w="9525">
            <a:noFill/>
            <a:miter lim="800000"/>
            <a:headEnd/>
            <a:tailEnd/>
          </a:ln>
        </p:spPr>
        <p:txBody>
          <a:bodyPr wrap="square">
            <a:spAutoFit/>
          </a:bodyPr>
          <a:lstStyle/>
          <a:p>
            <a:r>
              <a:rPr lang="sv-SE" sz="1200" b="1" dirty="0"/>
              <a:t>Mål: </a:t>
            </a:r>
            <a:endParaRPr lang="sv-SE" sz="1200" b="1" dirty="0" smtClean="0"/>
          </a:p>
          <a:p>
            <a:r>
              <a:rPr lang="sv-SE" sz="1200" dirty="0" smtClean="0"/>
              <a:t>nnn</a:t>
            </a:r>
            <a:endParaRPr lang="sv-SE" sz="1200" dirty="0"/>
          </a:p>
        </p:txBody>
      </p:sp>
      <p:sp>
        <p:nvSpPr>
          <p:cNvPr id="45" name="Rectangle 43"/>
          <p:cNvSpPr>
            <a:spLocks noChangeArrowheads="1"/>
          </p:cNvSpPr>
          <p:nvPr/>
        </p:nvSpPr>
        <p:spPr bwMode="auto">
          <a:xfrm>
            <a:off x="5124260" y="134949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6" name="TextBox 74"/>
          <p:cNvSpPr txBox="1">
            <a:spLocks noChangeArrowheads="1"/>
          </p:cNvSpPr>
          <p:nvPr/>
        </p:nvSpPr>
        <p:spPr bwMode="auto">
          <a:xfrm>
            <a:off x="5142139" y="1329612"/>
            <a:ext cx="1007553" cy="438582"/>
          </a:xfrm>
          <a:prstGeom prst="rect">
            <a:avLst/>
          </a:prstGeom>
          <a:noFill/>
          <a:ln w="9525">
            <a:noFill/>
            <a:miter lim="800000"/>
            <a:headEnd/>
            <a:tailEnd/>
          </a:ln>
        </p:spPr>
        <p:txBody>
          <a:bodyPr wrap="square">
            <a:spAutoFit/>
          </a:bodyPr>
          <a:lstStyle/>
          <a:p>
            <a:r>
              <a:rPr lang="sv-SE" sz="1200" b="1" dirty="0"/>
              <a:t>Mål: </a:t>
            </a:r>
          </a:p>
          <a:p>
            <a:pPr>
              <a:defRPr/>
            </a:pPr>
            <a:r>
              <a:rPr lang="sv-SE" sz="1050" dirty="0" smtClean="0">
                <a:latin typeface="Arial" charset="0"/>
              </a:rPr>
              <a:t>xxxxx</a:t>
            </a:r>
            <a:endParaRPr lang="sv-SE" sz="1050" dirty="0">
              <a:latin typeface="Arial" charset="0"/>
            </a:endParaRPr>
          </a:p>
        </p:txBody>
      </p:sp>
      <p:sp>
        <p:nvSpPr>
          <p:cNvPr id="47" name="Rectangle 43"/>
          <p:cNvSpPr>
            <a:spLocks noChangeArrowheads="1"/>
          </p:cNvSpPr>
          <p:nvPr/>
        </p:nvSpPr>
        <p:spPr bwMode="auto">
          <a:xfrm>
            <a:off x="2747314" y="1457502"/>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9" name="Rectangle 43"/>
          <p:cNvSpPr>
            <a:spLocks noChangeArrowheads="1"/>
          </p:cNvSpPr>
          <p:nvPr/>
        </p:nvSpPr>
        <p:spPr bwMode="auto">
          <a:xfrm>
            <a:off x="2639302" y="2807652"/>
            <a:ext cx="989987" cy="898224"/>
          </a:xfrm>
          <a:prstGeom prst="rect">
            <a:avLst/>
          </a:prstGeom>
          <a:solidFill>
            <a:schemeClr val="bg1"/>
          </a:solidFill>
          <a:ln w="9525" algn="ctr">
            <a:solidFill>
              <a:schemeClr val="tx1"/>
            </a:solidFill>
            <a:round/>
            <a:headEnd/>
            <a:tailEnd/>
          </a:ln>
        </p:spPr>
        <p:txBody>
          <a:bodyPr/>
          <a:lstStyle/>
          <a:p>
            <a:endParaRPr lang="sv-SE" sz="1350"/>
          </a:p>
        </p:txBody>
      </p:sp>
      <p:sp>
        <p:nvSpPr>
          <p:cNvPr id="50" name="TextBox 74"/>
          <p:cNvSpPr txBox="1">
            <a:spLocks noChangeArrowheads="1"/>
          </p:cNvSpPr>
          <p:nvPr/>
        </p:nvSpPr>
        <p:spPr bwMode="auto">
          <a:xfrm>
            <a:off x="2639302" y="2787775"/>
            <a:ext cx="1170254" cy="276999"/>
          </a:xfrm>
          <a:prstGeom prst="rect">
            <a:avLst/>
          </a:prstGeom>
          <a:noFill/>
          <a:ln w="9525">
            <a:noFill/>
            <a:miter lim="800000"/>
            <a:headEnd/>
            <a:tailEnd/>
          </a:ln>
        </p:spPr>
        <p:txBody>
          <a:bodyPr wrap="square">
            <a:spAutoFit/>
          </a:bodyPr>
          <a:lstStyle/>
          <a:p>
            <a:r>
              <a:rPr lang="sv-SE" sz="1200" b="1" dirty="0" smtClean="0"/>
              <a:t>xxx</a:t>
            </a:r>
            <a:endParaRPr lang="sv-SE" sz="1050" dirty="0">
              <a:latin typeface="Arial" charset="0"/>
            </a:endParaRPr>
          </a:p>
        </p:txBody>
      </p:sp>
      <p:sp>
        <p:nvSpPr>
          <p:cNvPr id="51" name="Rectangle 43"/>
          <p:cNvSpPr>
            <a:spLocks noChangeArrowheads="1"/>
          </p:cNvSpPr>
          <p:nvPr/>
        </p:nvSpPr>
        <p:spPr bwMode="auto">
          <a:xfrm>
            <a:off x="3828116" y="2105574"/>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52" name="TextBox 74"/>
          <p:cNvSpPr txBox="1">
            <a:spLocks noChangeArrowheads="1"/>
          </p:cNvSpPr>
          <p:nvPr/>
        </p:nvSpPr>
        <p:spPr bwMode="auto">
          <a:xfrm>
            <a:off x="3845995" y="2085697"/>
            <a:ext cx="1007553" cy="276999"/>
          </a:xfrm>
          <a:prstGeom prst="rect">
            <a:avLst/>
          </a:prstGeom>
          <a:noFill/>
          <a:ln w="9525">
            <a:noFill/>
            <a:miter lim="800000"/>
            <a:headEnd/>
            <a:tailEnd/>
          </a:ln>
        </p:spPr>
        <p:txBody>
          <a:bodyPr wrap="square">
            <a:spAutoFit/>
          </a:bodyPr>
          <a:lstStyle/>
          <a:p>
            <a:r>
              <a:rPr lang="sv-SE" sz="1200" b="1" dirty="0" smtClean="0"/>
              <a:t>Mål: </a:t>
            </a:r>
            <a:endParaRPr lang="sv-SE" sz="1050" dirty="0">
              <a:latin typeface="Arial" charset="0"/>
            </a:endParaRPr>
          </a:p>
        </p:txBody>
      </p:sp>
      <p:sp>
        <p:nvSpPr>
          <p:cNvPr id="53" name="Rectangle 43"/>
          <p:cNvSpPr>
            <a:spLocks noChangeArrowheads="1"/>
          </p:cNvSpPr>
          <p:nvPr/>
        </p:nvSpPr>
        <p:spPr bwMode="auto">
          <a:xfrm>
            <a:off x="2430824" y="4047025"/>
            <a:ext cx="1062242" cy="810090"/>
          </a:xfrm>
          <a:prstGeom prst="rect">
            <a:avLst/>
          </a:prstGeom>
          <a:solidFill>
            <a:schemeClr val="bg1"/>
          </a:solidFill>
          <a:ln w="9525" algn="ctr">
            <a:solidFill>
              <a:schemeClr val="tx1"/>
            </a:solidFill>
            <a:round/>
            <a:headEnd/>
            <a:tailEnd/>
          </a:ln>
        </p:spPr>
        <p:txBody>
          <a:bodyPr/>
          <a:lstStyle/>
          <a:p>
            <a:endParaRPr lang="sv-SE" sz="1350"/>
          </a:p>
        </p:txBody>
      </p:sp>
      <p:sp>
        <p:nvSpPr>
          <p:cNvPr id="54" name="TextBox 74"/>
          <p:cNvSpPr txBox="1">
            <a:spLocks noChangeArrowheads="1"/>
          </p:cNvSpPr>
          <p:nvPr/>
        </p:nvSpPr>
        <p:spPr bwMode="auto">
          <a:xfrm>
            <a:off x="2410946" y="3993020"/>
            <a:ext cx="1170254" cy="276999"/>
          </a:xfrm>
          <a:prstGeom prst="rect">
            <a:avLst/>
          </a:prstGeom>
          <a:noFill/>
          <a:ln w="9525">
            <a:noFill/>
            <a:miter lim="800000"/>
            <a:headEnd/>
            <a:tailEnd/>
          </a:ln>
        </p:spPr>
        <p:txBody>
          <a:bodyPr wrap="square">
            <a:spAutoFit/>
          </a:bodyPr>
          <a:lstStyle/>
          <a:p>
            <a:r>
              <a:rPr lang="sv-SE" sz="1200" b="1" dirty="0" smtClean="0"/>
              <a:t>xxxx</a:t>
            </a:r>
            <a:endParaRPr lang="sv-SE" sz="1050" dirty="0">
              <a:latin typeface="Arial" charset="0"/>
            </a:endParaRPr>
          </a:p>
        </p:txBody>
      </p:sp>
      <p:sp>
        <p:nvSpPr>
          <p:cNvPr id="55" name="Rectangle 43"/>
          <p:cNvSpPr>
            <a:spLocks noChangeArrowheads="1"/>
          </p:cNvSpPr>
          <p:nvPr/>
        </p:nvSpPr>
        <p:spPr bwMode="auto">
          <a:xfrm>
            <a:off x="6293461" y="3705877"/>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56" name="TextBox 74"/>
          <p:cNvSpPr txBox="1">
            <a:spLocks noChangeArrowheads="1"/>
          </p:cNvSpPr>
          <p:nvPr/>
        </p:nvSpPr>
        <p:spPr bwMode="auto">
          <a:xfrm>
            <a:off x="6321166" y="3692938"/>
            <a:ext cx="1170254" cy="276999"/>
          </a:xfrm>
          <a:prstGeom prst="rect">
            <a:avLst/>
          </a:prstGeom>
          <a:noFill/>
          <a:ln w="9525">
            <a:noFill/>
            <a:miter lim="800000"/>
            <a:headEnd/>
            <a:tailEnd/>
          </a:ln>
        </p:spPr>
        <p:txBody>
          <a:bodyPr wrap="square">
            <a:spAutoFit/>
          </a:bodyPr>
          <a:lstStyle/>
          <a:p>
            <a:r>
              <a:rPr lang="sv-SE" sz="1200" b="1" dirty="0" smtClean="0"/>
              <a:t>xxxxx</a:t>
            </a:r>
            <a:endParaRPr lang="sv-SE" sz="1050" dirty="0">
              <a:latin typeface="Arial" charset="0"/>
            </a:endParaRPr>
          </a:p>
        </p:txBody>
      </p:sp>
      <p:sp>
        <p:nvSpPr>
          <p:cNvPr id="57" name="Rectangle 43"/>
          <p:cNvSpPr>
            <a:spLocks noChangeArrowheads="1"/>
          </p:cNvSpPr>
          <p:nvPr/>
        </p:nvSpPr>
        <p:spPr bwMode="auto">
          <a:xfrm>
            <a:off x="4405250" y="3057805"/>
            <a:ext cx="1206011" cy="496228"/>
          </a:xfrm>
          <a:prstGeom prst="rect">
            <a:avLst/>
          </a:prstGeom>
          <a:solidFill>
            <a:schemeClr val="bg1"/>
          </a:solidFill>
          <a:ln w="9525" algn="ctr">
            <a:solidFill>
              <a:schemeClr val="tx1"/>
            </a:solidFill>
            <a:round/>
            <a:headEnd/>
            <a:tailEnd/>
          </a:ln>
        </p:spPr>
        <p:txBody>
          <a:bodyPr/>
          <a:lstStyle/>
          <a:p>
            <a:endParaRPr lang="sv-SE" sz="1350"/>
          </a:p>
        </p:txBody>
      </p:sp>
      <p:sp>
        <p:nvSpPr>
          <p:cNvPr id="58" name="TextBox 74"/>
          <p:cNvSpPr txBox="1">
            <a:spLocks noChangeArrowheads="1"/>
          </p:cNvSpPr>
          <p:nvPr/>
        </p:nvSpPr>
        <p:spPr bwMode="auto">
          <a:xfrm>
            <a:off x="4385372" y="3019635"/>
            <a:ext cx="1278266" cy="438582"/>
          </a:xfrm>
          <a:prstGeom prst="rect">
            <a:avLst/>
          </a:prstGeom>
          <a:noFill/>
          <a:ln w="9525">
            <a:noFill/>
            <a:miter lim="800000"/>
            <a:headEnd/>
            <a:tailEnd/>
          </a:ln>
        </p:spPr>
        <p:txBody>
          <a:bodyPr wrap="square">
            <a:spAutoFit/>
          </a:bodyPr>
          <a:lstStyle/>
          <a:p>
            <a:r>
              <a:rPr lang="sv-SE" sz="1200" b="1" dirty="0"/>
              <a:t>M</a:t>
            </a:r>
            <a:r>
              <a:rPr lang="sv-SE" sz="1200" b="1" dirty="0" smtClean="0"/>
              <a:t>ål</a:t>
            </a:r>
            <a:r>
              <a:rPr lang="sv-SE" sz="1200" b="1" dirty="0"/>
              <a:t>:</a:t>
            </a:r>
          </a:p>
          <a:p>
            <a:pPr>
              <a:defRPr/>
            </a:pPr>
            <a:r>
              <a:rPr lang="sv-SE" sz="1050" dirty="0" smtClean="0">
                <a:latin typeface="Arial" charset="0"/>
              </a:rPr>
              <a:t>xxxxx</a:t>
            </a:r>
            <a:endParaRPr lang="sv-SE" sz="1050" dirty="0">
              <a:latin typeface="Arial" charset="0"/>
            </a:endParaRPr>
          </a:p>
        </p:txBody>
      </p:sp>
      <p:cxnSp>
        <p:nvCxnSpPr>
          <p:cNvPr id="62" name="Straight Arrow Connector 61"/>
          <p:cNvCxnSpPr/>
          <p:nvPr/>
        </p:nvCxnSpPr>
        <p:spPr>
          <a:xfrm flipV="1">
            <a:off x="3449392" y="1167594"/>
            <a:ext cx="432048" cy="2613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H="1" flipV="1">
            <a:off x="4637524" y="1545636"/>
            <a:ext cx="486054"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52" idx="0"/>
          </p:cNvCxnSpPr>
          <p:nvPr/>
        </p:nvCxnSpPr>
        <p:spPr>
          <a:xfrm flipH="1" flipV="1">
            <a:off x="4243584" y="1526613"/>
            <a:ext cx="106188" cy="5590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50" idx="0"/>
          </p:cNvCxnSpPr>
          <p:nvPr/>
        </p:nvCxnSpPr>
        <p:spPr>
          <a:xfrm flipV="1">
            <a:off x="3224429" y="2679763"/>
            <a:ext cx="603005" cy="1080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58" idx="3"/>
          </p:cNvCxnSpPr>
          <p:nvPr/>
        </p:nvCxnSpPr>
        <p:spPr>
          <a:xfrm flipH="1" flipV="1">
            <a:off x="5663638" y="3238926"/>
            <a:ext cx="702079" cy="4669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H="1" flipV="1">
            <a:off x="1890671" y="2763721"/>
            <a:ext cx="702729" cy="12731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flipH="1" flipV="1">
            <a:off x="4805898" y="2509349"/>
            <a:ext cx="407628" cy="5046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 name="Rectangle 43"/>
          <p:cNvSpPr>
            <a:spLocks noChangeArrowheads="1"/>
          </p:cNvSpPr>
          <p:nvPr/>
        </p:nvSpPr>
        <p:spPr bwMode="auto">
          <a:xfrm>
            <a:off x="212828" y="2976193"/>
            <a:ext cx="1112822" cy="753451"/>
          </a:xfrm>
          <a:prstGeom prst="rect">
            <a:avLst/>
          </a:prstGeom>
          <a:solidFill>
            <a:schemeClr val="bg1"/>
          </a:solidFill>
          <a:ln w="9525" algn="ctr">
            <a:solidFill>
              <a:schemeClr val="tx1"/>
            </a:solidFill>
            <a:round/>
            <a:headEnd/>
            <a:tailEnd/>
          </a:ln>
        </p:spPr>
        <p:txBody>
          <a:bodyPr/>
          <a:lstStyle/>
          <a:p>
            <a:endParaRPr lang="sv-SE" sz="1350"/>
          </a:p>
        </p:txBody>
      </p:sp>
      <p:sp>
        <p:nvSpPr>
          <p:cNvPr id="71" name="TextBox 74"/>
          <p:cNvSpPr txBox="1">
            <a:spLocks noChangeArrowheads="1"/>
          </p:cNvSpPr>
          <p:nvPr/>
        </p:nvSpPr>
        <p:spPr bwMode="auto">
          <a:xfrm>
            <a:off x="169912" y="2931191"/>
            <a:ext cx="1279629" cy="276999"/>
          </a:xfrm>
          <a:prstGeom prst="rect">
            <a:avLst/>
          </a:prstGeom>
          <a:noFill/>
          <a:ln w="9525">
            <a:noFill/>
            <a:miter lim="800000"/>
            <a:headEnd/>
            <a:tailEnd/>
          </a:ln>
        </p:spPr>
        <p:txBody>
          <a:bodyPr wrap="square">
            <a:spAutoFit/>
          </a:bodyPr>
          <a:lstStyle/>
          <a:p>
            <a:r>
              <a:rPr lang="sv-SE" sz="1200" b="1" dirty="0" smtClean="0"/>
              <a:t>xxxxxx</a:t>
            </a:r>
            <a:endParaRPr lang="sv-SE" sz="1050" dirty="0">
              <a:latin typeface="Arial" charset="0"/>
            </a:endParaRPr>
          </a:p>
        </p:txBody>
      </p:sp>
      <p:cxnSp>
        <p:nvCxnSpPr>
          <p:cNvPr id="74" name="Straight Arrow Connector 73"/>
          <p:cNvCxnSpPr/>
          <p:nvPr/>
        </p:nvCxnSpPr>
        <p:spPr>
          <a:xfrm flipV="1">
            <a:off x="871332" y="2533859"/>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3" name="Rectangle 43"/>
          <p:cNvSpPr>
            <a:spLocks noChangeArrowheads="1"/>
          </p:cNvSpPr>
          <p:nvPr/>
        </p:nvSpPr>
        <p:spPr bwMode="auto">
          <a:xfrm>
            <a:off x="317374" y="1910823"/>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75" name="TextBox 74"/>
          <p:cNvSpPr txBox="1">
            <a:spLocks noChangeArrowheads="1"/>
          </p:cNvSpPr>
          <p:nvPr/>
        </p:nvSpPr>
        <p:spPr bwMode="auto">
          <a:xfrm>
            <a:off x="300437" y="1944951"/>
            <a:ext cx="1281551" cy="276999"/>
          </a:xfrm>
          <a:prstGeom prst="rect">
            <a:avLst/>
          </a:prstGeom>
          <a:noFill/>
          <a:ln w="9525">
            <a:noFill/>
            <a:miter lim="800000"/>
            <a:headEnd/>
            <a:tailEnd/>
          </a:ln>
        </p:spPr>
        <p:txBody>
          <a:bodyPr wrap="square">
            <a:spAutoFit/>
          </a:bodyPr>
          <a:lstStyle/>
          <a:p>
            <a:r>
              <a:rPr lang="sv-SE" sz="1200" b="1" dirty="0" smtClean="0"/>
              <a:t>xxxxx</a:t>
            </a:r>
            <a:endParaRPr lang="sv-SE" sz="1050" dirty="0">
              <a:latin typeface="Arial" charset="0"/>
            </a:endParaRPr>
          </a:p>
        </p:txBody>
      </p:sp>
      <p:cxnSp>
        <p:nvCxnSpPr>
          <p:cNvPr id="78" name="Straight Arrow Connector 77"/>
          <p:cNvCxnSpPr>
            <a:stCxn id="73" idx="0"/>
          </p:cNvCxnSpPr>
          <p:nvPr/>
        </p:nvCxnSpPr>
        <p:spPr>
          <a:xfrm flipV="1">
            <a:off x="857434" y="1491630"/>
            <a:ext cx="1866922" cy="4191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3" name="Rectangle 43"/>
          <p:cNvSpPr>
            <a:spLocks noChangeArrowheads="1"/>
          </p:cNvSpPr>
          <p:nvPr/>
        </p:nvSpPr>
        <p:spPr bwMode="auto">
          <a:xfrm>
            <a:off x="4367494" y="4535844"/>
            <a:ext cx="1491759" cy="520182"/>
          </a:xfrm>
          <a:prstGeom prst="rect">
            <a:avLst/>
          </a:prstGeom>
          <a:solidFill>
            <a:schemeClr val="bg1"/>
          </a:solidFill>
          <a:ln w="9525" algn="ctr">
            <a:solidFill>
              <a:schemeClr val="tx1"/>
            </a:solidFill>
            <a:round/>
            <a:headEnd/>
            <a:tailEnd/>
          </a:ln>
        </p:spPr>
        <p:txBody>
          <a:bodyPr/>
          <a:lstStyle/>
          <a:p>
            <a:endParaRPr lang="sv-SE" sz="1350"/>
          </a:p>
        </p:txBody>
      </p:sp>
      <p:sp>
        <p:nvSpPr>
          <p:cNvPr id="94" name="TextBox 93"/>
          <p:cNvSpPr txBox="1">
            <a:spLocks noChangeArrowheads="1"/>
          </p:cNvSpPr>
          <p:nvPr/>
        </p:nvSpPr>
        <p:spPr bwMode="auto">
          <a:xfrm>
            <a:off x="4328081" y="4484436"/>
            <a:ext cx="1605587" cy="276999"/>
          </a:xfrm>
          <a:prstGeom prst="rect">
            <a:avLst/>
          </a:prstGeom>
          <a:noFill/>
          <a:ln w="9525">
            <a:noFill/>
            <a:miter lim="800000"/>
            <a:headEnd/>
            <a:tailEnd/>
          </a:ln>
        </p:spPr>
        <p:txBody>
          <a:bodyPr wrap="square">
            <a:spAutoFit/>
          </a:bodyPr>
          <a:lstStyle/>
          <a:p>
            <a:r>
              <a:rPr lang="sv-SE" sz="1200" b="1" dirty="0" smtClean="0"/>
              <a:t>xxxx</a:t>
            </a:r>
            <a:endParaRPr lang="sv-SE" sz="1050" dirty="0">
              <a:latin typeface="Arial" charset="0"/>
            </a:endParaRPr>
          </a:p>
        </p:txBody>
      </p:sp>
      <p:cxnSp>
        <p:nvCxnSpPr>
          <p:cNvPr id="96" name="Straight Arrow Connector 95"/>
          <p:cNvCxnSpPr/>
          <p:nvPr/>
        </p:nvCxnSpPr>
        <p:spPr>
          <a:xfrm flipH="1" flipV="1">
            <a:off x="3602526" y="3361965"/>
            <a:ext cx="1130834" cy="11738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Rectangle 43"/>
          <p:cNvSpPr>
            <a:spLocks noChangeArrowheads="1"/>
          </p:cNvSpPr>
          <p:nvPr/>
        </p:nvSpPr>
        <p:spPr bwMode="auto">
          <a:xfrm>
            <a:off x="1569360" y="2101399"/>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79" name="TextBox 78"/>
          <p:cNvSpPr txBox="1">
            <a:spLocks noChangeArrowheads="1"/>
          </p:cNvSpPr>
          <p:nvPr/>
        </p:nvSpPr>
        <p:spPr bwMode="auto">
          <a:xfrm>
            <a:off x="1552423" y="2135527"/>
            <a:ext cx="1281551" cy="276999"/>
          </a:xfrm>
          <a:prstGeom prst="rect">
            <a:avLst/>
          </a:prstGeom>
          <a:noFill/>
          <a:ln w="9525">
            <a:noFill/>
            <a:miter lim="800000"/>
            <a:headEnd/>
            <a:tailEnd/>
          </a:ln>
        </p:spPr>
        <p:txBody>
          <a:bodyPr wrap="square">
            <a:spAutoFit/>
          </a:bodyPr>
          <a:lstStyle/>
          <a:p>
            <a:r>
              <a:rPr lang="sv-SE" sz="1200" b="1" dirty="0" smtClean="0"/>
              <a:t>xxxxx</a:t>
            </a:r>
            <a:endParaRPr lang="sv-SE" sz="1050" dirty="0">
              <a:latin typeface="Arial" charset="0"/>
            </a:endParaRPr>
          </a:p>
        </p:txBody>
      </p:sp>
      <p:cxnSp>
        <p:nvCxnSpPr>
          <p:cNvPr id="81" name="Straight Arrow Connector 80"/>
          <p:cNvCxnSpPr/>
          <p:nvPr/>
        </p:nvCxnSpPr>
        <p:spPr>
          <a:xfrm flipV="1">
            <a:off x="1841928" y="1689863"/>
            <a:ext cx="864549" cy="3748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2" name="TextBox 132"/>
          <p:cNvSpPr txBox="1">
            <a:spLocks noChangeArrowheads="1"/>
          </p:cNvSpPr>
          <p:nvPr/>
        </p:nvSpPr>
        <p:spPr bwMode="auto">
          <a:xfrm>
            <a:off x="1855969" y="651052"/>
            <a:ext cx="1285875" cy="276999"/>
          </a:xfrm>
          <a:prstGeom prst="rect">
            <a:avLst/>
          </a:prstGeom>
          <a:noFill/>
          <a:ln w="9525">
            <a:noFill/>
            <a:miter lim="800000"/>
            <a:headEnd/>
            <a:tailEnd/>
          </a:ln>
        </p:spPr>
        <p:txBody>
          <a:bodyPr>
            <a:spAutoFit/>
          </a:bodyPr>
          <a:lstStyle/>
          <a:p>
            <a:r>
              <a:rPr lang="sv-SE" sz="1200" dirty="0" smtClean="0"/>
              <a:t>xxxxx</a:t>
            </a:r>
            <a:endParaRPr lang="sv-SE" sz="1200" dirty="0"/>
          </a:p>
        </p:txBody>
      </p:sp>
      <p:sp>
        <p:nvSpPr>
          <p:cNvPr id="84" name="TextBox 74"/>
          <p:cNvSpPr txBox="1">
            <a:spLocks noChangeArrowheads="1"/>
          </p:cNvSpPr>
          <p:nvPr/>
        </p:nvSpPr>
        <p:spPr bwMode="auto">
          <a:xfrm>
            <a:off x="2773252" y="1485681"/>
            <a:ext cx="1007553" cy="461665"/>
          </a:xfrm>
          <a:prstGeom prst="rect">
            <a:avLst/>
          </a:prstGeom>
          <a:noFill/>
          <a:ln w="9525">
            <a:noFill/>
            <a:miter lim="800000"/>
            <a:headEnd/>
            <a:tailEnd/>
          </a:ln>
        </p:spPr>
        <p:txBody>
          <a:bodyPr wrap="square">
            <a:spAutoFit/>
          </a:bodyPr>
          <a:lstStyle/>
          <a:p>
            <a:r>
              <a:rPr lang="sv-SE" sz="1200" b="1" dirty="0"/>
              <a:t>Mål: </a:t>
            </a:r>
            <a:endParaRPr lang="sv-SE" sz="1200" b="1" dirty="0" smtClean="0"/>
          </a:p>
          <a:p>
            <a:r>
              <a:rPr lang="sv-SE" sz="1200" dirty="0" smtClean="0"/>
              <a:t>nnn</a:t>
            </a:r>
            <a:endParaRPr lang="sv-SE" sz="1200" dirty="0"/>
          </a:p>
        </p:txBody>
      </p:sp>
      <p:sp>
        <p:nvSpPr>
          <p:cNvPr id="85" name="Rectangle 43"/>
          <p:cNvSpPr>
            <a:spLocks noChangeArrowheads="1"/>
          </p:cNvSpPr>
          <p:nvPr/>
        </p:nvSpPr>
        <p:spPr bwMode="auto">
          <a:xfrm>
            <a:off x="908277" y="3943384"/>
            <a:ext cx="1112822" cy="753451"/>
          </a:xfrm>
          <a:prstGeom prst="rect">
            <a:avLst/>
          </a:prstGeom>
          <a:solidFill>
            <a:schemeClr val="bg1"/>
          </a:solidFill>
          <a:ln w="9525" algn="ctr">
            <a:solidFill>
              <a:schemeClr val="tx1"/>
            </a:solidFill>
            <a:round/>
            <a:headEnd/>
            <a:tailEnd/>
          </a:ln>
        </p:spPr>
        <p:txBody>
          <a:bodyPr/>
          <a:lstStyle/>
          <a:p>
            <a:endParaRPr lang="sv-SE" sz="1350"/>
          </a:p>
        </p:txBody>
      </p:sp>
      <p:sp>
        <p:nvSpPr>
          <p:cNvPr id="87" name="TextBox 74"/>
          <p:cNvSpPr txBox="1">
            <a:spLocks noChangeArrowheads="1"/>
          </p:cNvSpPr>
          <p:nvPr/>
        </p:nvSpPr>
        <p:spPr bwMode="auto">
          <a:xfrm>
            <a:off x="865361" y="3898382"/>
            <a:ext cx="1279629" cy="276999"/>
          </a:xfrm>
          <a:prstGeom prst="rect">
            <a:avLst/>
          </a:prstGeom>
          <a:noFill/>
          <a:ln w="9525">
            <a:noFill/>
            <a:miter lim="800000"/>
            <a:headEnd/>
            <a:tailEnd/>
          </a:ln>
        </p:spPr>
        <p:txBody>
          <a:bodyPr wrap="square">
            <a:spAutoFit/>
          </a:bodyPr>
          <a:lstStyle/>
          <a:p>
            <a:r>
              <a:rPr lang="sv-SE" sz="1200" b="1" dirty="0" smtClean="0"/>
              <a:t>xxxxxx</a:t>
            </a:r>
            <a:endParaRPr lang="sv-SE" sz="1050" dirty="0">
              <a:latin typeface="Arial" charset="0"/>
            </a:endParaRPr>
          </a:p>
        </p:txBody>
      </p:sp>
      <p:cxnSp>
        <p:nvCxnSpPr>
          <p:cNvPr id="88" name="Straight Arrow Connector 87"/>
          <p:cNvCxnSpPr/>
          <p:nvPr/>
        </p:nvCxnSpPr>
        <p:spPr>
          <a:xfrm flipH="1" flipV="1">
            <a:off x="1241760" y="2533555"/>
            <a:ext cx="654883" cy="13996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3797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 name="Oval 94"/>
          <p:cNvSpPr/>
          <p:nvPr/>
        </p:nvSpPr>
        <p:spPr>
          <a:xfrm>
            <a:off x="1631246" y="596251"/>
            <a:ext cx="1917311" cy="1267233"/>
          </a:xfrm>
          <a:prstGeom prst="ellipse">
            <a:avLst/>
          </a:prstGeom>
          <a:solidFill>
            <a:schemeClr val="bg1"/>
          </a:solidFill>
          <a:ln>
            <a:solidFill>
              <a:schemeClr val="tx1"/>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pic>
        <p:nvPicPr>
          <p:cNvPr id="93" name="Picture 92"/>
          <p:cNvPicPr>
            <a:picLocks noChangeAspect="1"/>
          </p:cNvPicPr>
          <p:nvPr/>
        </p:nvPicPr>
        <p:blipFill>
          <a:blip r:embed="rId4"/>
          <a:stretch>
            <a:fillRect/>
          </a:stretch>
        </p:blipFill>
        <p:spPr>
          <a:xfrm>
            <a:off x="501565" y="1027911"/>
            <a:ext cx="3684588" cy="3543465"/>
          </a:xfrm>
          <a:prstGeom prst="rect">
            <a:avLst/>
          </a:prstGeom>
        </p:spPr>
      </p:pic>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92" name="Right Arrow 91"/>
          <p:cNvSpPr/>
          <p:nvPr/>
        </p:nvSpPr>
        <p:spPr>
          <a:xfrm rot="10800000">
            <a:off x="3989516" y="765312"/>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4" name="Oval 93"/>
          <p:cNvSpPr/>
          <p:nvPr/>
        </p:nvSpPr>
        <p:spPr>
          <a:xfrm>
            <a:off x="5538987" y="674181"/>
            <a:ext cx="1917311" cy="1267233"/>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7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7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65000"/>
                  </a:schemeClr>
                </a:solidFill>
              </a:rPr>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a:solidFill>
            <a:schemeClr val="bg1">
              <a:lumMod val="95000"/>
            </a:schemeClr>
          </a:solidFill>
        </p:grpSpPr>
        <p:grpSp>
          <p:nvGrpSpPr>
            <p:cNvPr id="4" name="Group 82"/>
            <p:cNvGrpSpPr>
              <a:grpSpLocks/>
            </p:cNvGrpSpPr>
            <p:nvPr/>
          </p:nvGrpSpPr>
          <p:grpSpPr bwMode="auto">
            <a:xfrm>
              <a:off x="521" y="1071"/>
              <a:ext cx="590" cy="576"/>
              <a:chOff x="2608" y="1888"/>
              <a:chExt cx="590" cy="576"/>
            </a:xfrm>
            <a:grpFill/>
          </p:grpSpPr>
          <p:sp>
            <p:nvSpPr>
              <p:cNvPr id="2226" name="Rectangle 83"/>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a:grpFill/>
          </p:grpSpPr>
          <p:sp>
            <p:nvSpPr>
              <p:cNvPr id="2223" name="Rectangle 87"/>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a:grpFill/>
          </p:grpSpPr>
          <p:sp>
            <p:nvSpPr>
              <p:cNvPr id="2220" name="Rectangle 91"/>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a:grpFill/>
          </p:grpSpPr>
          <p:sp>
            <p:nvSpPr>
              <p:cNvPr id="2217" name="Rectangle 95"/>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a:solidFill>
            <a:schemeClr val="bg1">
              <a:lumMod val="95000"/>
            </a:schemeClr>
          </a:solidFill>
        </p:grpSpPr>
        <p:grpSp>
          <p:nvGrpSpPr>
            <p:cNvPr id="2236" name="Group 103"/>
            <p:cNvGrpSpPr>
              <a:grpSpLocks/>
            </p:cNvGrpSpPr>
            <p:nvPr/>
          </p:nvGrpSpPr>
          <p:grpSpPr bwMode="auto">
            <a:xfrm>
              <a:off x="521" y="1071"/>
              <a:ext cx="590" cy="576"/>
              <a:chOff x="2608" y="1888"/>
              <a:chExt cx="590" cy="576"/>
            </a:xfrm>
            <a:grpFill/>
          </p:grpSpPr>
          <p:sp>
            <p:nvSpPr>
              <p:cNvPr id="249" name="Rectangle 104"/>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a:grpFill/>
          </p:grpSpPr>
          <p:sp>
            <p:nvSpPr>
              <p:cNvPr id="246" name="Rectangle 108"/>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a:grpFill/>
          </p:grpSpPr>
          <p:sp>
            <p:nvSpPr>
              <p:cNvPr id="243" name="Rectangle 112"/>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a:grpFill/>
          </p:grpSpPr>
          <p:sp>
            <p:nvSpPr>
              <p:cNvPr id="240" name="Rectangle 116"/>
              <p:cNvSpPr>
                <a:spLocks noChangeArrowheads="1"/>
              </p:cNvSpPr>
              <p:nvPr/>
            </p:nvSpPr>
            <p:spPr bwMode="auto">
              <a:xfrm>
                <a:off x="2608" y="1888"/>
                <a:ext cx="590" cy="576"/>
              </a:xfrm>
              <a:prstGeom prst="rect">
                <a:avLst/>
              </a:prstGeom>
              <a:grpFill/>
              <a:ln w="9525">
                <a:solidFill>
                  <a:schemeClr val="bg1">
                    <a:lumMod val="75000"/>
                  </a:schemeClr>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grpFill/>
              <a:ln w="9525">
                <a:solidFill>
                  <a:schemeClr val="bg1">
                    <a:lumMod val="75000"/>
                  </a:schemeClr>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grpFill/>
              <a:ln w="9525">
                <a:solidFill>
                  <a:schemeClr val="bg1">
                    <a:lumMod val="75000"/>
                  </a:schemeClr>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grpFill/>
            <a:ln w="9525">
              <a:solidFill>
                <a:schemeClr val="bg1">
                  <a:lumMod val="75000"/>
                </a:schemeClr>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grpFill/>
            <a:ln w="9525">
              <a:solidFill>
                <a:schemeClr val="bg1">
                  <a:lumMod val="75000"/>
                </a:schemeClr>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grpFill/>
            <a:ln w="9525">
              <a:solidFill>
                <a:schemeClr val="bg1">
                  <a:lumMod val="75000"/>
                </a:schemeClr>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smtClean="0">
                <a:solidFill>
                  <a:schemeClr val="bg1">
                    <a:lumMod val="75000"/>
                  </a:schemeClr>
                </a:solidFill>
              </a:rPr>
              <a:t>Verksamhets-</a:t>
            </a:r>
          </a:p>
          <a:p>
            <a:r>
              <a:rPr lang="sv-SE" sz="825" b="1" dirty="0" smtClean="0">
                <a:solidFill>
                  <a:schemeClr val="bg1">
                    <a:lumMod val="75000"/>
                  </a:schemeClr>
                </a:solidFill>
              </a:rPr>
              <a:t>processmodell </a:t>
            </a:r>
            <a:endParaRPr lang="sv-SE" sz="825" b="1" dirty="0">
              <a:solidFill>
                <a:schemeClr val="bg1">
                  <a:lumMod val="75000"/>
                </a:schemeClr>
              </a:solidFill>
            </a:endParaRPr>
          </a:p>
          <a:p>
            <a:r>
              <a:rPr lang="sv-SE" sz="825" b="1" dirty="0">
                <a:solidFill>
                  <a:schemeClr val="bg1">
                    <a:lumMod val="75000"/>
                  </a:schemeClr>
                </a:solidFill>
              </a:rPr>
              <a:t>(en dynamisk modell</a:t>
            </a:r>
            <a:r>
              <a:rPr lang="sv-SE" sz="825" b="1" dirty="0">
                <a:solidFill>
                  <a:schemeClr val="bg1">
                    <a:lumMod val="85000"/>
                  </a:schemeClr>
                </a:solidFill>
              </a:rPr>
              <a:t>)</a:t>
            </a:r>
          </a:p>
        </p:txBody>
      </p:sp>
      <p:sp>
        <p:nvSpPr>
          <p:cNvPr id="8" name="TextBox 7"/>
          <p:cNvSpPr txBox="1"/>
          <p:nvPr/>
        </p:nvSpPr>
        <p:spPr>
          <a:xfrm>
            <a:off x="1761043" y="789553"/>
            <a:ext cx="2106312" cy="307777"/>
          </a:xfrm>
          <a:prstGeom prst="rect">
            <a:avLst/>
          </a:prstGeom>
          <a:noFill/>
        </p:spPr>
        <p:txBody>
          <a:bodyPr wrap="square" rtlCol="0">
            <a:spAutoFit/>
          </a:bodyPr>
          <a:lstStyle/>
          <a:p>
            <a:r>
              <a:rPr lang="sv-SE" sz="1400" dirty="0" smtClean="0"/>
              <a:t>Verksamhetens mål</a:t>
            </a:r>
            <a:endParaRPr lang="sv-SE" sz="1400" dirty="0"/>
          </a:p>
        </p:txBody>
      </p:sp>
      <p:sp>
        <p:nvSpPr>
          <p:cNvPr id="73" name="TextBox 72"/>
          <p:cNvSpPr txBox="1"/>
          <p:nvPr/>
        </p:nvSpPr>
        <p:spPr>
          <a:xfrm rot="16200000">
            <a:off x="3530345" y="1283251"/>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spTree>
    <p:custDataLst>
      <p:tags r:id="rId1"/>
    </p:custDataLst>
    <p:extLst>
      <p:ext uri="{BB962C8B-B14F-4D97-AF65-F5344CB8AC3E}">
        <p14:creationId xmlns:p14="http://schemas.microsoft.com/office/powerpoint/2010/main" val="3792067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71860" y="594437"/>
            <a:ext cx="6172200" cy="857250"/>
          </a:xfrm>
        </p:spPr>
        <p:txBody>
          <a:bodyPr>
            <a:normAutofit fontScale="90000"/>
          </a:bodyPr>
          <a:lstStyle/>
          <a:p>
            <a:pPr algn="l"/>
            <a:r>
              <a:rPr lang="sv-SE" sz="2700" dirty="0"/>
              <a:t>Business Motivation </a:t>
            </a:r>
            <a:r>
              <a:rPr lang="sv-SE" sz="2700" dirty="0" err="1"/>
              <a:t>Model</a:t>
            </a:r>
            <a:r>
              <a:rPr lang="sv-SE" sz="2700" dirty="0"/>
              <a:t> (BMM)</a:t>
            </a:r>
          </a:p>
        </p:txBody>
      </p:sp>
      <p:sp>
        <p:nvSpPr>
          <p:cNvPr id="34819" name="Content Placeholder 2"/>
          <p:cNvSpPr>
            <a:spLocks noGrp="1"/>
          </p:cNvSpPr>
          <p:nvPr>
            <p:ph idx="1"/>
          </p:nvPr>
        </p:nvSpPr>
        <p:spPr>
          <a:xfrm>
            <a:off x="671860" y="1317872"/>
            <a:ext cx="8239969" cy="3693319"/>
          </a:xfrm>
        </p:spPr>
        <p:txBody>
          <a:bodyPr/>
          <a:lstStyle/>
          <a:p>
            <a:r>
              <a:rPr lang="sv-SE" sz="1600" dirty="0"/>
              <a:t>Business Motivation </a:t>
            </a:r>
            <a:r>
              <a:rPr lang="sv-SE" sz="1600" dirty="0" err="1"/>
              <a:t>Model</a:t>
            </a:r>
            <a:r>
              <a:rPr lang="sv-SE" sz="1600" dirty="0"/>
              <a:t> (BMM) är en OMG- specifikation (standard)</a:t>
            </a:r>
          </a:p>
          <a:p>
            <a:r>
              <a:rPr lang="sv-SE" sz="1600" dirty="0"/>
              <a:t>BMM-specifikationen  (version </a:t>
            </a:r>
            <a:r>
              <a:rPr lang="sv-SE" sz="1600" dirty="0" smtClean="0"/>
              <a:t>1.3, 2015) </a:t>
            </a:r>
            <a:r>
              <a:rPr lang="sv-SE" sz="1600" dirty="0"/>
              <a:t>kan laddas ned </a:t>
            </a:r>
            <a:r>
              <a:rPr lang="sv-SE" sz="1600" dirty="0" smtClean="0"/>
              <a:t>från: </a:t>
            </a:r>
            <a:r>
              <a:rPr lang="sv-SE" sz="1600" dirty="0"/>
              <a:t>http://www.omg.org/spec/BMM/</a:t>
            </a:r>
          </a:p>
          <a:p>
            <a:r>
              <a:rPr lang="sv-SE" sz="1600" dirty="0"/>
              <a:t>BMM specificerar centrala begrepp i verksamhetsanalys och verksamhetsplaner, som till exempel mission, vision, mål, medel, strategi, taktik</a:t>
            </a:r>
          </a:p>
          <a:p>
            <a:pPr>
              <a:buFont typeface="Wingdings" pitchFamily="2" charset="2"/>
              <a:buNone/>
            </a:pPr>
            <a:endParaRPr lang="sv-SE" dirty="0" smtClean="0"/>
          </a:p>
        </p:txBody>
      </p:sp>
      <p:sp>
        <p:nvSpPr>
          <p:cNvPr id="34821" name="TextBox 4"/>
          <p:cNvSpPr txBox="1">
            <a:spLocks noChangeArrowheads="1"/>
          </p:cNvSpPr>
          <p:nvPr/>
        </p:nvSpPr>
        <p:spPr bwMode="auto">
          <a:xfrm>
            <a:off x="6768704" y="4768453"/>
            <a:ext cx="2143125" cy="300082"/>
          </a:xfrm>
          <a:prstGeom prst="rect">
            <a:avLst/>
          </a:prstGeom>
          <a:noFill/>
          <a:ln w="9525">
            <a:noFill/>
            <a:miter lim="800000"/>
            <a:headEnd/>
            <a:tailEnd/>
          </a:ln>
        </p:spPr>
        <p:txBody>
          <a:bodyPr>
            <a:spAutoFit/>
          </a:bodyPr>
          <a:lstStyle/>
          <a:p>
            <a:r>
              <a:rPr lang="sv-SE" sz="1350" dirty="0"/>
              <a:t>[BMM, 2010]</a:t>
            </a:r>
          </a:p>
        </p:txBody>
      </p:sp>
    </p:spTree>
    <p:extLst>
      <p:ext uri="{BB962C8B-B14F-4D97-AF65-F5344CB8AC3E}">
        <p14:creationId xmlns:p14="http://schemas.microsoft.com/office/powerpoint/2010/main" val="3590260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78057" y="593616"/>
            <a:ext cx="6850800" cy="596700"/>
          </a:xfrm>
        </p:spPr>
        <p:txBody>
          <a:bodyPr>
            <a:normAutofit/>
          </a:bodyPr>
          <a:lstStyle/>
          <a:p>
            <a:pPr algn="l"/>
            <a:r>
              <a:rPr lang="sv-SE" sz="2700" dirty="0" smtClean="0"/>
              <a:t>Mål, medel och influerare</a:t>
            </a:r>
            <a:endParaRPr lang="sv-SE" sz="2700" dirty="0"/>
          </a:p>
        </p:txBody>
      </p:sp>
      <p:sp>
        <p:nvSpPr>
          <p:cNvPr id="35843" name="Content Placeholder 2"/>
          <p:cNvSpPr>
            <a:spLocks noGrp="1"/>
          </p:cNvSpPr>
          <p:nvPr>
            <p:ph idx="1"/>
          </p:nvPr>
        </p:nvSpPr>
        <p:spPr>
          <a:xfrm>
            <a:off x="578057" y="1426005"/>
            <a:ext cx="8333772" cy="3240432"/>
          </a:xfrm>
        </p:spPr>
        <p:txBody>
          <a:bodyPr/>
          <a:lstStyle/>
          <a:p>
            <a:r>
              <a:rPr lang="sv-SE" sz="1600" dirty="0"/>
              <a:t>Något förenklat kan man säga att </a:t>
            </a:r>
            <a:r>
              <a:rPr lang="sv-SE" sz="1600" b="1" dirty="0"/>
              <a:t>BMM är uppdelad i tre delar</a:t>
            </a:r>
            <a:r>
              <a:rPr lang="sv-SE" sz="1600" dirty="0"/>
              <a:t>:</a:t>
            </a:r>
          </a:p>
          <a:p>
            <a:pPr lvl="1"/>
            <a:r>
              <a:rPr lang="sv-SE" sz="1600" dirty="0"/>
              <a:t>En del som specificerar betydelsen av olika former av </a:t>
            </a:r>
            <a:r>
              <a:rPr lang="sv-SE" sz="1600" b="1" dirty="0"/>
              <a:t>mål </a:t>
            </a:r>
            <a:r>
              <a:rPr lang="sv-SE" sz="1600" dirty="0" smtClean="0"/>
              <a:t>(</a:t>
            </a:r>
            <a:r>
              <a:rPr lang="sv-SE" sz="1600" dirty="0"/>
              <a:t>vision, mål och mätbara mål)</a:t>
            </a:r>
          </a:p>
          <a:p>
            <a:pPr lvl="1"/>
            <a:r>
              <a:rPr lang="sv-SE" sz="1600" dirty="0"/>
              <a:t>En annan del som specificerar olika former av </a:t>
            </a:r>
            <a:r>
              <a:rPr lang="sv-SE" sz="1600" b="1" dirty="0"/>
              <a:t>medel</a:t>
            </a:r>
            <a:r>
              <a:rPr lang="sv-SE" sz="1600" dirty="0"/>
              <a:t> (mission, medel) </a:t>
            </a:r>
          </a:p>
          <a:p>
            <a:pPr lvl="1"/>
            <a:r>
              <a:rPr lang="sv-SE" sz="1600" dirty="0"/>
              <a:t>En tredje del som specificerar</a:t>
            </a:r>
            <a:r>
              <a:rPr lang="sv-SE" sz="1600" b="1" dirty="0"/>
              <a:t> influerare, </a:t>
            </a:r>
            <a:r>
              <a:rPr lang="sv-SE" sz="1600" dirty="0"/>
              <a:t>som är </a:t>
            </a:r>
            <a:r>
              <a:rPr lang="sv-SE" sz="1600" dirty="0" smtClean="0"/>
              <a:t>sakförhållanden/omständigheter/fakta </a:t>
            </a:r>
            <a:r>
              <a:rPr lang="sv-SE" sz="1600" dirty="0"/>
              <a:t>som finns internt eller externt (influerare)</a:t>
            </a:r>
          </a:p>
          <a:p>
            <a:pPr lvl="1">
              <a:buFont typeface="Wingdings" pitchFamily="2" charset="2"/>
              <a:buNone/>
            </a:pPr>
            <a:endParaRPr lang="sv-SE" sz="1500" dirty="0"/>
          </a:p>
        </p:txBody>
      </p:sp>
      <p:sp>
        <p:nvSpPr>
          <p:cNvPr id="35845" name="TextBox 4"/>
          <p:cNvSpPr txBox="1">
            <a:spLocks noChangeArrowheads="1"/>
          </p:cNvSpPr>
          <p:nvPr/>
        </p:nvSpPr>
        <p:spPr bwMode="auto">
          <a:xfrm>
            <a:off x="6768704" y="4768453"/>
            <a:ext cx="2143125" cy="300082"/>
          </a:xfrm>
          <a:prstGeom prst="rect">
            <a:avLst/>
          </a:prstGeom>
          <a:noFill/>
          <a:ln w="9525">
            <a:noFill/>
            <a:miter lim="800000"/>
            <a:headEnd/>
            <a:tailEnd/>
          </a:ln>
        </p:spPr>
        <p:txBody>
          <a:bodyPr>
            <a:spAutoFit/>
          </a:bodyPr>
          <a:lstStyle/>
          <a:p>
            <a:r>
              <a:rPr lang="sv-SE" sz="1350" dirty="0"/>
              <a:t>[BMM, 2010]</a:t>
            </a:r>
          </a:p>
        </p:txBody>
      </p:sp>
    </p:spTree>
    <p:extLst>
      <p:ext uri="{BB962C8B-B14F-4D97-AF65-F5344CB8AC3E}">
        <p14:creationId xmlns:p14="http://schemas.microsoft.com/office/powerpoint/2010/main" val="2771739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sv-SE" smtClean="0"/>
              <a:t>  </a:t>
            </a:r>
          </a:p>
        </p:txBody>
      </p:sp>
      <p:sp>
        <p:nvSpPr>
          <p:cNvPr id="89" name="Title 1"/>
          <p:cNvSpPr txBox="1">
            <a:spLocks/>
          </p:cNvSpPr>
          <p:nvPr/>
        </p:nvSpPr>
        <p:spPr bwMode="auto">
          <a:xfrm>
            <a:off x="562651" y="156648"/>
            <a:ext cx="7733396" cy="857250"/>
          </a:xfrm>
          <a:prstGeom prst="rect">
            <a:avLst/>
          </a:prstGeom>
          <a:noFill/>
          <a:ln w="9525">
            <a:noFill/>
            <a:miter lim="800000"/>
            <a:headEnd/>
            <a:tailEnd/>
          </a:ln>
        </p:spPr>
        <p:txBody>
          <a:bodyPr anchor="ctr"/>
          <a:lstStyle/>
          <a:p>
            <a:pPr eaLnBrk="0" hangingPunct="0">
              <a:defRPr/>
            </a:pPr>
            <a:r>
              <a:rPr lang="sv-SE" sz="2700" b="1" dirty="0" err="1">
                <a:latin typeface="Verdana" pitchFamily="34" charset="0"/>
                <a:ea typeface="Verdana" pitchFamily="34" charset="0"/>
                <a:cs typeface="Verdana" pitchFamily="34" charset="0"/>
              </a:rPr>
              <a:t>BMM-begrepp</a:t>
            </a:r>
            <a:r>
              <a:rPr lang="sv-SE" sz="2700" b="1" dirty="0">
                <a:latin typeface="Verdana" pitchFamily="34" charset="0"/>
                <a:ea typeface="Verdana" pitchFamily="34" charset="0"/>
                <a:cs typeface="Verdana" pitchFamily="34" charset="0"/>
              </a:rPr>
              <a:t>  och deras relationer som används på denna kurs</a:t>
            </a:r>
          </a:p>
        </p:txBody>
      </p:sp>
      <p:sp>
        <p:nvSpPr>
          <p:cNvPr id="46084" name="Rectangle 43"/>
          <p:cNvSpPr>
            <a:spLocks noChangeArrowheads="1"/>
          </p:cNvSpPr>
          <p:nvPr/>
        </p:nvSpPr>
        <p:spPr bwMode="auto">
          <a:xfrm>
            <a:off x="2195736" y="2560626"/>
            <a:ext cx="1178719" cy="443173"/>
          </a:xfrm>
          <a:prstGeom prst="rect">
            <a:avLst/>
          </a:prstGeom>
          <a:solidFill>
            <a:schemeClr val="bg1"/>
          </a:solidFill>
          <a:ln w="9525" algn="ctr">
            <a:solidFill>
              <a:schemeClr val="tx1"/>
            </a:solidFill>
            <a:round/>
            <a:headEnd/>
            <a:tailEnd/>
          </a:ln>
        </p:spPr>
        <p:txBody>
          <a:bodyPr/>
          <a:lstStyle/>
          <a:p>
            <a:endParaRPr lang="sv-SE" sz="1350"/>
          </a:p>
        </p:txBody>
      </p:sp>
      <p:sp>
        <p:nvSpPr>
          <p:cNvPr id="46085" name="TextBox 74"/>
          <p:cNvSpPr txBox="1">
            <a:spLocks noChangeArrowheads="1"/>
          </p:cNvSpPr>
          <p:nvPr/>
        </p:nvSpPr>
        <p:spPr bwMode="auto">
          <a:xfrm>
            <a:off x="2277890" y="2560626"/>
            <a:ext cx="1285875" cy="461665"/>
          </a:xfrm>
          <a:prstGeom prst="rect">
            <a:avLst/>
          </a:prstGeom>
          <a:noFill/>
          <a:ln w="9525">
            <a:noFill/>
            <a:miter lim="800000"/>
            <a:headEnd/>
            <a:tailEnd/>
          </a:ln>
        </p:spPr>
        <p:txBody>
          <a:bodyPr>
            <a:spAutoFit/>
          </a:bodyPr>
          <a:lstStyle/>
          <a:p>
            <a:r>
              <a:rPr lang="sv-SE" sz="1200" dirty="0"/>
              <a:t>Mål</a:t>
            </a:r>
          </a:p>
          <a:p>
            <a:r>
              <a:rPr lang="sv-SE" sz="1200" dirty="0"/>
              <a:t>(eng. </a:t>
            </a:r>
            <a:r>
              <a:rPr lang="sv-SE" sz="1200" dirty="0" err="1"/>
              <a:t>Goal</a:t>
            </a:r>
            <a:r>
              <a:rPr lang="sv-SE" sz="1200" dirty="0"/>
              <a:t>)</a:t>
            </a:r>
          </a:p>
        </p:txBody>
      </p:sp>
      <p:sp>
        <p:nvSpPr>
          <p:cNvPr id="46086" name="Rectangle 105"/>
          <p:cNvSpPr>
            <a:spLocks noChangeArrowheads="1"/>
          </p:cNvSpPr>
          <p:nvPr/>
        </p:nvSpPr>
        <p:spPr bwMode="auto">
          <a:xfrm>
            <a:off x="5419948" y="2597534"/>
            <a:ext cx="1474310" cy="552450"/>
          </a:xfrm>
          <a:prstGeom prst="rect">
            <a:avLst/>
          </a:prstGeom>
          <a:solidFill>
            <a:schemeClr val="bg1"/>
          </a:solidFill>
          <a:ln w="9525" algn="ctr">
            <a:solidFill>
              <a:schemeClr val="tx1"/>
            </a:solidFill>
            <a:round/>
            <a:headEnd/>
            <a:tailEnd/>
          </a:ln>
        </p:spPr>
        <p:txBody>
          <a:bodyPr/>
          <a:lstStyle/>
          <a:p>
            <a:endParaRPr lang="sv-SE" sz="1350"/>
          </a:p>
        </p:txBody>
      </p:sp>
      <p:sp>
        <p:nvSpPr>
          <p:cNvPr id="46087" name="TextBox 106"/>
          <p:cNvSpPr txBox="1">
            <a:spLocks noChangeArrowheads="1"/>
          </p:cNvSpPr>
          <p:nvPr/>
        </p:nvSpPr>
        <p:spPr bwMode="auto">
          <a:xfrm>
            <a:off x="5410423" y="2667782"/>
            <a:ext cx="1645853" cy="461665"/>
          </a:xfrm>
          <a:prstGeom prst="rect">
            <a:avLst/>
          </a:prstGeom>
          <a:noFill/>
          <a:ln w="9525">
            <a:noFill/>
            <a:miter lim="800000"/>
            <a:headEnd/>
            <a:tailEnd/>
          </a:ln>
        </p:spPr>
        <p:txBody>
          <a:bodyPr wrap="square">
            <a:spAutoFit/>
          </a:bodyPr>
          <a:lstStyle/>
          <a:p>
            <a:r>
              <a:rPr lang="sv-SE" sz="1200" dirty="0"/>
              <a:t>Medel</a:t>
            </a:r>
          </a:p>
          <a:p>
            <a:r>
              <a:rPr lang="sv-SE" sz="1200" dirty="0"/>
              <a:t>(eng. Course of Action)</a:t>
            </a:r>
          </a:p>
        </p:txBody>
      </p:sp>
      <p:cxnSp>
        <p:nvCxnSpPr>
          <p:cNvPr id="46088" name="Straight Connector 128"/>
          <p:cNvCxnSpPr>
            <a:cxnSpLocks noChangeShapeType="1"/>
          </p:cNvCxnSpPr>
          <p:nvPr/>
        </p:nvCxnSpPr>
        <p:spPr bwMode="auto">
          <a:xfrm rot="5400000">
            <a:off x="2893442" y="2426084"/>
            <a:ext cx="267891" cy="1191"/>
          </a:xfrm>
          <a:prstGeom prst="line">
            <a:avLst/>
          </a:prstGeom>
          <a:noFill/>
          <a:ln w="9525" algn="ctr">
            <a:solidFill>
              <a:schemeClr val="tx1"/>
            </a:solidFill>
            <a:round/>
            <a:headEnd/>
            <a:tailEnd/>
          </a:ln>
        </p:spPr>
      </p:cxnSp>
      <p:cxnSp>
        <p:nvCxnSpPr>
          <p:cNvPr id="46089" name="Straight Connector 129"/>
          <p:cNvCxnSpPr>
            <a:cxnSpLocks noChangeShapeType="1"/>
          </p:cNvCxnSpPr>
          <p:nvPr/>
        </p:nvCxnSpPr>
        <p:spPr bwMode="auto">
          <a:xfrm>
            <a:off x="3045843" y="2292734"/>
            <a:ext cx="535781" cy="1191"/>
          </a:xfrm>
          <a:prstGeom prst="line">
            <a:avLst/>
          </a:prstGeom>
          <a:noFill/>
          <a:ln w="9525" algn="ctr">
            <a:solidFill>
              <a:schemeClr val="tx1"/>
            </a:solidFill>
            <a:round/>
            <a:headEnd/>
            <a:tailEnd/>
          </a:ln>
        </p:spPr>
      </p:cxnSp>
      <p:cxnSp>
        <p:nvCxnSpPr>
          <p:cNvPr id="46090" name="Straight Connector 130"/>
          <p:cNvCxnSpPr>
            <a:cxnSpLocks noChangeShapeType="1"/>
          </p:cNvCxnSpPr>
          <p:nvPr/>
        </p:nvCxnSpPr>
        <p:spPr bwMode="auto">
          <a:xfrm rot="5400000">
            <a:off x="3402435" y="2480258"/>
            <a:ext cx="376238" cy="1190"/>
          </a:xfrm>
          <a:prstGeom prst="line">
            <a:avLst/>
          </a:prstGeom>
          <a:noFill/>
          <a:ln w="9525" algn="ctr">
            <a:solidFill>
              <a:schemeClr val="tx1"/>
            </a:solidFill>
            <a:round/>
            <a:headEnd/>
            <a:tailEnd/>
          </a:ln>
        </p:spPr>
      </p:cxnSp>
      <p:cxnSp>
        <p:nvCxnSpPr>
          <p:cNvPr id="46091" name="Straight Connector 131"/>
          <p:cNvCxnSpPr>
            <a:cxnSpLocks noChangeShapeType="1"/>
          </p:cNvCxnSpPr>
          <p:nvPr/>
        </p:nvCxnSpPr>
        <p:spPr bwMode="auto">
          <a:xfrm>
            <a:off x="3367311" y="2676116"/>
            <a:ext cx="214313" cy="1191"/>
          </a:xfrm>
          <a:prstGeom prst="line">
            <a:avLst/>
          </a:prstGeom>
          <a:noFill/>
          <a:ln w="9525" algn="ctr">
            <a:solidFill>
              <a:schemeClr val="tx1"/>
            </a:solidFill>
            <a:round/>
            <a:headEnd/>
            <a:tailEnd/>
          </a:ln>
        </p:spPr>
      </p:cxnSp>
      <p:cxnSp>
        <p:nvCxnSpPr>
          <p:cNvPr id="46094" name="Straight Connector 134"/>
          <p:cNvCxnSpPr>
            <a:cxnSpLocks noChangeShapeType="1"/>
          </p:cNvCxnSpPr>
          <p:nvPr/>
        </p:nvCxnSpPr>
        <p:spPr bwMode="auto">
          <a:xfrm rot="5400000">
            <a:off x="6449151" y="2452279"/>
            <a:ext cx="267891" cy="1190"/>
          </a:xfrm>
          <a:prstGeom prst="line">
            <a:avLst/>
          </a:prstGeom>
          <a:noFill/>
          <a:ln w="9525" algn="ctr">
            <a:solidFill>
              <a:schemeClr val="tx1"/>
            </a:solidFill>
            <a:round/>
            <a:headEnd/>
            <a:tailEnd/>
          </a:ln>
        </p:spPr>
      </p:cxnSp>
      <p:cxnSp>
        <p:nvCxnSpPr>
          <p:cNvPr id="46095" name="Straight Connector 135"/>
          <p:cNvCxnSpPr>
            <a:cxnSpLocks noChangeShapeType="1"/>
          </p:cNvCxnSpPr>
          <p:nvPr/>
        </p:nvCxnSpPr>
        <p:spPr bwMode="auto">
          <a:xfrm>
            <a:off x="6601552" y="2320120"/>
            <a:ext cx="535781" cy="1190"/>
          </a:xfrm>
          <a:prstGeom prst="line">
            <a:avLst/>
          </a:prstGeom>
          <a:noFill/>
          <a:ln w="9525" algn="ctr">
            <a:solidFill>
              <a:schemeClr val="tx1"/>
            </a:solidFill>
            <a:round/>
            <a:headEnd/>
            <a:tailEnd/>
          </a:ln>
        </p:spPr>
      </p:cxnSp>
      <p:cxnSp>
        <p:nvCxnSpPr>
          <p:cNvPr id="46096" name="Straight Connector 136"/>
          <p:cNvCxnSpPr>
            <a:cxnSpLocks noChangeShapeType="1"/>
          </p:cNvCxnSpPr>
          <p:nvPr/>
        </p:nvCxnSpPr>
        <p:spPr bwMode="auto">
          <a:xfrm rot="5400000">
            <a:off x="6959929" y="2507047"/>
            <a:ext cx="375047" cy="1190"/>
          </a:xfrm>
          <a:prstGeom prst="line">
            <a:avLst/>
          </a:prstGeom>
          <a:noFill/>
          <a:ln w="9525" algn="ctr">
            <a:solidFill>
              <a:schemeClr val="tx1"/>
            </a:solidFill>
            <a:round/>
            <a:headEnd/>
            <a:tailEnd/>
          </a:ln>
        </p:spPr>
      </p:cxnSp>
      <p:cxnSp>
        <p:nvCxnSpPr>
          <p:cNvPr id="46097" name="Straight Connector 137"/>
          <p:cNvCxnSpPr>
            <a:cxnSpLocks noChangeShapeType="1"/>
          </p:cNvCxnSpPr>
          <p:nvPr/>
        </p:nvCxnSpPr>
        <p:spPr bwMode="auto">
          <a:xfrm>
            <a:off x="6923020" y="2702309"/>
            <a:ext cx="214313" cy="1191"/>
          </a:xfrm>
          <a:prstGeom prst="line">
            <a:avLst/>
          </a:prstGeom>
          <a:noFill/>
          <a:ln w="9525" algn="ctr">
            <a:solidFill>
              <a:schemeClr val="tx1"/>
            </a:solidFill>
            <a:round/>
            <a:headEnd/>
            <a:tailEnd/>
          </a:ln>
        </p:spPr>
      </p:cxnSp>
      <p:cxnSp>
        <p:nvCxnSpPr>
          <p:cNvPr id="46100" name="Straight Connector 145"/>
          <p:cNvCxnSpPr>
            <a:cxnSpLocks noChangeShapeType="1"/>
          </p:cNvCxnSpPr>
          <p:nvPr/>
        </p:nvCxnSpPr>
        <p:spPr bwMode="auto">
          <a:xfrm rot="5400000">
            <a:off x="2383855" y="2024844"/>
            <a:ext cx="1072753" cy="1191"/>
          </a:xfrm>
          <a:prstGeom prst="line">
            <a:avLst/>
          </a:prstGeom>
          <a:noFill/>
          <a:ln w="9525" algn="ctr">
            <a:solidFill>
              <a:schemeClr val="tx1"/>
            </a:solidFill>
            <a:round/>
            <a:headEnd/>
            <a:tailEnd/>
          </a:ln>
        </p:spPr>
      </p:cxnSp>
      <p:cxnSp>
        <p:nvCxnSpPr>
          <p:cNvPr id="46101" name="Straight Connector 146"/>
          <p:cNvCxnSpPr>
            <a:cxnSpLocks noChangeShapeType="1"/>
          </p:cNvCxnSpPr>
          <p:nvPr/>
        </p:nvCxnSpPr>
        <p:spPr bwMode="auto">
          <a:xfrm>
            <a:off x="2937496" y="1489063"/>
            <a:ext cx="2983706" cy="1190"/>
          </a:xfrm>
          <a:prstGeom prst="line">
            <a:avLst/>
          </a:prstGeom>
          <a:noFill/>
          <a:ln w="9525" algn="ctr">
            <a:solidFill>
              <a:schemeClr val="tx1"/>
            </a:solidFill>
            <a:round/>
            <a:headEnd/>
            <a:tailEnd/>
          </a:ln>
        </p:spPr>
      </p:cxnSp>
      <p:cxnSp>
        <p:nvCxnSpPr>
          <p:cNvPr id="46102" name="Straight Connector 149"/>
          <p:cNvCxnSpPr>
            <a:cxnSpLocks noChangeShapeType="1"/>
          </p:cNvCxnSpPr>
          <p:nvPr/>
        </p:nvCxnSpPr>
        <p:spPr bwMode="auto">
          <a:xfrm rot="5400000">
            <a:off x="5375300" y="2033774"/>
            <a:ext cx="1090613" cy="1191"/>
          </a:xfrm>
          <a:prstGeom prst="line">
            <a:avLst/>
          </a:prstGeom>
          <a:noFill/>
          <a:ln w="9525" algn="ctr">
            <a:solidFill>
              <a:schemeClr val="tx1"/>
            </a:solidFill>
            <a:round/>
            <a:headEnd/>
            <a:tailEnd/>
          </a:ln>
        </p:spPr>
      </p:cxnSp>
      <p:sp>
        <p:nvSpPr>
          <p:cNvPr id="46103" name="TextBox 132"/>
          <p:cNvSpPr txBox="1">
            <a:spLocks noChangeArrowheads="1"/>
          </p:cNvSpPr>
          <p:nvPr/>
        </p:nvSpPr>
        <p:spPr bwMode="auto">
          <a:xfrm>
            <a:off x="3642346" y="1167594"/>
            <a:ext cx="2333810" cy="300082"/>
          </a:xfrm>
          <a:prstGeom prst="rect">
            <a:avLst/>
          </a:prstGeom>
          <a:noFill/>
          <a:ln w="9525">
            <a:noFill/>
            <a:miter lim="800000"/>
            <a:headEnd/>
            <a:tailEnd/>
          </a:ln>
        </p:spPr>
        <p:txBody>
          <a:bodyPr wrap="square">
            <a:spAutoFit/>
          </a:bodyPr>
          <a:lstStyle/>
          <a:p>
            <a:r>
              <a:rPr lang="sv-SE" sz="1350" dirty="0"/>
              <a:t>stödjer (eng. supports) </a:t>
            </a:r>
          </a:p>
        </p:txBody>
      </p:sp>
      <p:sp>
        <p:nvSpPr>
          <p:cNvPr id="46104" name="Isosceles Triangle 69"/>
          <p:cNvSpPr>
            <a:spLocks noChangeArrowheads="1"/>
          </p:cNvSpPr>
          <p:nvPr/>
        </p:nvSpPr>
        <p:spPr bwMode="auto">
          <a:xfrm rot="-5400000">
            <a:off x="3535189" y="1274750"/>
            <a:ext cx="160735" cy="53579"/>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46105" name="Rectangle 34"/>
          <p:cNvSpPr>
            <a:spLocks noChangeArrowheads="1"/>
          </p:cNvSpPr>
          <p:nvPr/>
        </p:nvSpPr>
        <p:spPr bwMode="auto">
          <a:xfrm>
            <a:off x="3836417" y="2733769"/>
            <a:ext cx="1059620" cy="416216"/>
          </a:xfrm>
          <a:prstGeom prst="rect">
            <a:avLst/>
          </a:prstGeom>
          <a:solidFill>
            <a:schemeClr val="bg1"/>
          </a:solidFill>
          <a:ln w="9525" algn="ctr">
            <a:solidFill>
              <a:schemeClr val="tx1"/>
            </a:solidFill>
            <a:round/>
            <a:headEnd/>
            <a:tailEnd/>
          </a:ln>
        </p:spPr>
        <p:txBody>
          <a:bodyPr/>
          <a:lstStyle/>
          <a:p>
            <a:endParaRPr lang="sv-SE" sz="1350"/>
          </a:p>
        </p:txBody>
      </p:sp>
      <p:sp>
        <p:nvSpPr>
          <p:cNvPr id="46106" name="TextBox 35"/>
          <p:cNvSpPr txBox="1">
            <a:spLocks noChangeArrowheads="1"/>
          </p:cNvSpPr>
          <p:nvPr/>
        </p:nvSpPr>
        <p:spPr bwMode="auto">
          <a:xfrm>
            <a:off x="3808611" y="2737174"/>
            <a:ext cx="1285875" cy="461665"/>
          </a:xfrm>
          <a:prstGeom prst="rect">
            <a:avLst/>
          </a:prstGeom>
          <a:noFill/>
          <a:ln w="9525">
            <a:noFill/>
            <a:miter lim="800000"/>
            <a:headEnd/>
            <a:tailEnd/>
          </a:ln>
        </p:spPr>
        <p:txBody>
          <a:bodyPr>
            <a:spAutoFit/>
          </a:bodyPr>
          <a:lstStyle/>
          <a:p>
            <a:r>
              <a:rPr lang="sv-SE" sz="1200" dirty="0"/>
              <a:t>Mätbart mål</a:t>
            </a:r>
          </a:p>
          <a:p>
            <a:r>
              <a:rPr lang="sv-SE" sz="1200" dirty="0"/>
              <a:t>(eng. </a:t>
            </a:r>
            <a:r>
              <a:rPr lang="sv-SE" sz="1200" dirty="0" err="1"/>
              <a:t>Objective</a:t>
            </a:r>
            <a:r>
              <a:rPr lang="sv-SE" sz="1200" dirty="0"/>
              <a:t>)</a:t>
            </a:r>
          </a:p>
        </p:txBody>
      </p:sp>
      <p:cxnSp>
        <p:nvCxnSpPr>
          <p:cNvPr id="46107" name="Straight Connector 39"/>
          <p:cNvCxnSpPr>
            <a:cxnSpLocks noChangeShapeType="1"/>
          </p:cNvCxnSpPr>
          <p:nvPr/>
        </p:nvCxnSpPr>
        <p:spPr bwMode="auto">
          <a:xfrm>
            <a:off x="2759332" y="3024051"/>
            <a:ext cx="6934" cy="320514"/>
          </a:xfrm>
          <a:prstGeom prst="line">
            <a:avLst/>
          </a:prstGeom>
          <a:noFill/>
          <a:ln w="9525" algn="ctr">
            <a:solidFill>
              <a:schemeClr val="tx1"/>
            </a:solidFill>
            <a:round/>
            <a:headEnd/>
            <a:tailEnd/>
          </a:ln>
        </p:spPr>
      </p:cxnSp>
      <p:cxnSp>
        <p:nvCxnSpPr>
          <p:cNvPr id="46108" name="Straight Connector 41"/>
          <p:cNvCxnSpPr>
            <a:cxnSpLocks noChangeShapeType="1"/>
          </p:cNvCxnSpPr>
          <p:nvPr/>
        </p:nvCxnSpPr>
        <p:spPr bwMode="auto">
          <a:xfrm>
            <a:off x="2764855" y="3323816"/>
            <a:ext cx="1607344" cy="1191"/>
          </a:xfrm>
          <a:prstGeom prst="line">
            <a:avLst/>
          </a:prstGeom>
          <a:noFill/>
          <a:ln w="9525" algn="ctr">
            <a:solidFill>
              <a:schemeClr val="tx1"/>
            </a:solidFill>
            <a:round/>
            <a:headEnd/>
            <a:tailEnd/>
          </a:ln>
        </p:spPr>
      </p:cxnSp>
      <p:cxnSp>
        <p:nvCxnSpPr>
          <p:cNvPr id="46109" name="Straight Connector 42"/>
          <p:cNvCxnSpPr>
            <a:cxnSpLocks noChangeShapeType="1"/>
          </p:cNvCxnSpPr>
          <p:nvPr/>
        </p:nvCxnSpPr>
        <p:spPr bwMode="auto">
          <a:xfrm rot="5400000">
            <a:off x="4292427" y="3234519"/>
            <a:ext cx="160735" cy="1191"/>
          </a:xfrm>
          <a:prstGeom prst="line">
            <a:avLst/>
          </a:prstGeom>
          <a:noFill/>
          <a:ln w="9525" algn="ctr">
            <a:solidFill>
              <a:schemeClr val="tx1"/>
            </a:solidFill>
            <a:round/>
            <a:headEnd/>
            <a:tailEnd/>
          </a:ln>
        </p:spPr>
      </p:cxnSp>
      <p:sp>
        <p:nvSpPr>
          <p:cNvPr id="46110" name="TextBox 43"/>
          <p:cNvSpPr txBox="1">
            <a:spLocks noChangeArrowheads="1"/>
          </p:cNvSpPr>
          <p:nvPr/>
        </p:nvSpPr>
        <p:spPr bwMode="auto">
          <a:xfrm>
            <a:off x="3070101" y="3303646"/>
            <a:ext cx="1285875" cy="715581"/>
          </a:xfrm>
          <a:prstGeom prst="rect">
            <a:avLst/>
          </a:prstGeom>
          <a:noFill/>
          <a:ln w="9525">
            <a:noFill/>
            <a:miter lim="800000"/>
            <a:headEnd/>
            <a:tailEnd/>
          </a:ln>
        </p:spPr>
        <p:txBody>
          <a:bodyPr>
            <a:spAutoFit/>
          </a:bodyPr>
          <a:lstStyle/>
          <a:p>
            <a:r>
              <a:rPr lang="sv-SE" sz="1350" dirty="0" err="1"/>
              <a:t>kvanitfierar</a:t>
            </a:r>
            <a:endParaRPr lang="sv-SE" sz="1350" dirty="0"/>
          </a:p>
          <a:p>
            <a:r>
              <a:rPr lang="sv-SE" sz="1350" dirty="0"/>
              <a:t>(eng. </a:t>
            </a:r>
            <a:r>
              <a:rPr lang="sv-SE" sz="1350" dirty="0" err="1"/>
              <a:t>quantifies</a:t>
            </a:r>
            <a:r>
              <a:rPr lang="sv-SE" sz="1350" dirty="0"/>
              <a:t>)</a:t>
            </a:r>
          </a:p>
        </p:txBody>
      </p:sp>
      <p:sp>
        <p:nvSpPr>
          <p:cNvPr id="46111" name="Isosceles Triangle 69"/>
          <p:cNvSpPr>
            <a:spLocks noChangeArrowheads="1"/>
          </p:cNvSpPr>
          <p:nvPr/>
        </p:nvSpPr>
        <p:spPr bwMode="auto">
          <a:xfrm rot="-5400000">
            <a:off x="2945830" y="3413113"/>
            <a:ext cx="160735" cy="53578"/>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46112" name="Rectangle 43"/>
          <p:cNvSpPr>
            <a:spLocks noChangeArrowheads="1"/>
          </p:cNvSpPr>
          <p:nvPr/>
        </p:nvSpPr>
        <p:spPr bwMode="auto">
          <a:xfrm>
            <a:off x="6498338" y="1367965"/>
            <a:ext cx="1178719" cy="476213"/>
          </a:xfrm>
          <a:prstGeom prst="rect">
            <a:avLst/>
          </a:prstGeom>
          <a:solidFill>
            <a:schemeClr val="bg1"/>
          </a:solidFill>
          <a:ln w="9525" algn="ctr">
            <a:solidFill>
              <a:schemeClr val="tx1"/>
            </a:solidFill>
            <a:round/>
            <a:headEnd/>
            <a:tailEnd/>
          </a:ln>
        </p:spPr>
        <p:txBody>
          <a:bodyPr/>
          <a:lstStyle/>
          <a:p>
            <a:endParaRPr lang="sv-SE" sz="1350"/>
          </a:p>
        </p:txBody>
      </p:sp>
      <p:sp>
        <p:nvSpPr>
          <p:cNvPr id="46113" name="TextBox 74"/>
          <p:cNvSpPr txBox="1">
            <a:spLocks noChangeArrowheads="1"/>
          </p:cNvSpPr>
          <p:nvPr/>
        </p:nvSpPr>
        <p:spPr bwMode="auto">
          <a:xfrm>
            <a:off x="6580491" y="1367965"/>
            <a:ext cx="1285875" cy="461665"/>
          </a:xfrm>
          <a:prstGeom prst="rect">
            <a:avLst/>
          </a:prstGeom>
          <a:noFill/>
          <a:ln w="9525">
            <a:noFill/>
            <a:miter lim="800000"/>
            <a:headEnd/>
            <a:tailEnd/>
          </a:ln>
        </p:spPr>
        <p:txBody>
          <a:bodyPr>
            <a:spAutoFit/>
          </a:bodyPr>
          <a:lstStyle/>
          <a:p>
            <a:r>
              <a:rPr lang="sv-SE" sz="1200" dirty="0"/>
              <a:t>Mission</a:t>
            </a:r>
          </a:p>
          <a:p>
            <a:r>
              <a:rPr lang="sv-SE" sz="1200" dirty="0"/>
              <a:t>(eng. Mission)</a:t>
            </a:r>
          </a:p>
        </p:txBody>
      </p:sp>
      <p:sp>
        <p:nvSpPr>
          <p:cNvPr id="46114" name="Rectangle 43"/>
          <p:cNvSpPr>
            <a:spLocks noChangeArrowheads="1"/>
          </p:cNvSpPr>
          <p:nvPr/>
        </p:nvSpPr>
        <p:spPr bwMode="auto">
          <a:xfrm>
            <a:off x="1583792" y="1304117"/>
            <a:ext cx="1178719" cy="486054"/>
          </a:xfrm>
          <a:prstGeom prst="rect">
            <a:avLst/>
          </a:prstGeom>
          <a:solidFill>
            <a:schemeClr val="bg1"/>
          </a:solidFill>
          <a:ln w="9525" algn="ctr">
            <a:solidFill>
              <a:schemeClr val="tx1"/>
            </a:solidFill>
            <a:round/>
            <a:headEnd/>
            <a:tailEnd/>
          </a:ln>
        </p:spPr>
        <p:txBody>
          <a:bodyPr/>
          <a:lstStyle/>
          <a:p>
            <a:endParaRPr lang="sv-SE" sz="1350"/>
          </a:p>
        </p:txBody>
      </p:sp>
      <p:sp>
        <p:nvSpPr>
          <p:cNvPr id="46115" name="TextBox 74"/>
          <p:cNvSpPr txBox="1">
            <a:spLocks noChangeArrowheads="1"/>
          </p:cNvSpPr>
          <p:nvPr/>
        </p:nvSpPr>
        <p:spPr bwMode="auto">
          <a:xfrm>
            <a:off x="1665945" y="1304118"/>
            <a:ext cx="1285875" cy="461665"/>
          </a:xfrm>
          <a:prstGeom prst="rect">
            <a:avLst/>
          </a:prstGeom>
          <a:noFill/>
          <a:ln w="9525">
            <a:noFill/>
            <a:miter lim="800000"/>
            <a:headEnd/>
            <a:tailEnd/>
          </a:ln>
        </p:spPr>
        <p:txBody>
          <a:bodyPr>
            <a:spAutoFit/>
          </a:bodyPr>
          <a:lstStyle/>
          <a:p>
            <a:r>
              <a:rPr lang="sv-SE" sz="1200" dirty="0"/>
              <a:t>Vision</a:t>
            </a:r>
          </a:p>
          <a:p>
            <a:r>
              <a:rPr lang="sv-SE" sz="1200" dirty="0"/>
              <a:t>(eng. Vision)</a:t>
            </a:r>
          </a:p>
        </p:txBody>
      </p:sp>
      <p:cxnSp>
        <p:nvCxnSpPr>
          <p:cNvPr id="46" name="Straight Connector 45"/>
          <p:cNvCxnSpPr/>
          <p:nvPr/>
        </p:nvCxnSpPr>
        <p:spPr>
          <a:xfrm>
            <a:off x="5004048" y="1167594"/>
            <a:ext cx="0" cy="2862318"/>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517994" y="3721991"/>
            <a:ext cx="648072" cy="276999"/>
          </a:xfrm>
          <a:prstGeom prst="rect">
            <a:avLst/>
          </a:prstGeom>
          <a:noFill/>
        </p:spPr>
        <p:txBody>
          <a:bodyPr wrap="square" rtlCol="0">
            <a:spAutoFit/>
          </a:bodyPr>
          <a:lstStyle/>
          <a:p>
            <a:r>
              <a:rPr lang="sv-SE" sz="1200" b="1" dirty="0"/>
              <a:t>Mål</a:t>
            </a:r>
          </a:p>
        </p:txBody>
      </p:sp>
      <p:sp>
        <p:nvSpPr>
          <p:cNvPr id="51" name="TextBox 50"/>
          <p:cNvSpPr txBox="1"/>
          <p:nvPr/>
        </p:nvSpPr>
        <p:spPr>
          <a:xfrm>
            <a:off x="5058054" y="3721991"/>
            <a:ext cx="648072" cy="276999"/>
          </a:xfrm>
          <a:prstGeom prst="rect">
            <a:avLst/>
          </a:prstGeom>
          <a:noFill/>
        </p:spPr>
        <p:txBody>
          <a:bodyPr wrap="square" rtlCol="0">
            <a:spAutoFit/>
          </a:bodyPr>
          <a:lstStyle/>
          <a:p>
            <a:r>
              <a:rPr lang="sv-SE" sz="1200" b="1" dirty="0"/>
              <a:t>Medel</a:t>
            </a:r>
          </a:p>
        </p:txBody>
      </p:sp>
      <p:sp>
        <p:nvSpPr>
          <p:cNvPr id="55" name="TextBox 132"/>
          <p:cNvSpPr txBox="1">
            <a:spLocks noChangeArrowheads="1"/>
          </p:cNvSpPr>
          <p:nvPr/>
        </p:nvSpPr>
        <p:spPr bwMode="auto">
          <a:xfrm>
            <a:off x="6526485" y="1870978"/>
            <a:ext cx="1285875" cy="507831"/>
          </a:xfrm>
          <a:prstGeom prst="rect">
            <a:avLst/>
          </a:prstGeom>
          <a:noFill/>
          <a:ln w="9525">
            <a:noFill/>
            <a:miter lim="800000"/>
            <a:headEnd/>
            <a:tailEnd/>
          </a:ln>
        </p:spPr>
        <p:txBody>
          <a:bodyPr>
            <a:spAutoFit/>
          </a:bodyPr>
          <a:lstStyle/>
          <a:p>
            <a:r>
              <a:rPr lang="sv-SE" sz="1350" dirty="0"/>
              <a:t>del av</a:t>
            </a:r>
          </a:p>
          <a:p>
            <a:r>
              <a:rPr lang="sv-SE" sz="1350" dirty="0"/>
              <a:t>(eng. part of)</a:t>
            </a:r>
          </a:p>
        </p:txBody>
      </p:sp>
      <p:sp>
        <p:nvSpPr>
          <p:cNvPr id="56" name="Isosceles Triangle 133"/>
          <p:cNvSpPr>
            <a:spLocks noChangeArrowheads="1"/>
          </p:cNvSpPr>
          <p:nvPr/>
        </p:nvSpPr>
        <p:spPr bwMode="auto">
          <a:xfrm rot="5400000">
            <a:off x="7530550" y="2166492"/>
            <a:ext cx="107156" cy="53578"/>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57" name="TextBox 132"/>
          <p:cNvSpPr txBox="1">
            <a:spLocks noChangeArrowheads="1"/>
          </p:cNvSpPr>
          <p:nvPr/>
        </p:nvSpPr>
        <p:spPr bwMode="auto">
          <a:xfrm>
            <a:off x="2951820" y="1815667"/>
            <a:ext cx="1285875" cy="507831"/>
          </a:xfrm>
          <a:prstGeom prst="rect">
            <a:avLst/>
          </a:prstGeom>
          <a:noFill/>
          <a:ln w="9525">
            <a:noFill/>
            <a:miter lim="800000"/>
            <a:headEnd/>
            <a:tailEnd/>
          </a:ln>
        </p:spPr>
        <p:txBody>
          <a:bodyPr>
            <a:spAutoFit/>
          </a:bodyPr>
          <a:lstStyle/>
          <a:p>
            <a:r>
              <a:rPr lang="sv-SE" sz="1350" dirty="0"/>
              <a:t>del av</a:t>
            </a:r>
          </a:p>
          <a:p>
            <a:r>
              <a:rPr lang="sv-SE" sz="1350" dirty="0"/>
              <a:t>(eng. part of)</a:t>
            </a:r>
          </a:p>
        </p:txBody>
      </p:sp>
      <p:sp>
        <p:nvSpPr>
          <p:cNvPr id="58" name="Isosceles Triangle 133"/>
          <p:cNvSpPr>
            <a:spLocks noChangeArrowheads="1"/>
          </p:cNvSpPr>
          <p:nvPr/>
        </p:nvSpPr>
        <p:spPr bwMode="auto">
          <a:xfrm rot="5400000">
            <a:off x="3955885" y="2111180"/>
            <a:ext cx="107156" cy="53578"/>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39" name="TextBox 4"/>
          <p:cNvSpPr txBox="1">
            <a:spLocks noChangeArrowheads="1"/>
          </p:cNvSpPr>
          <p:nvPr/>
        </p:nvSpPr>
        <p:spPr bwMode="auto">
          <a:xfrm>
            <a:off x="6768704" y="4768453"/>
            <a:ext cx="2143125" cy="300082"/>
          </a:xfrm>
          <a:prstGeom prst="rect">
            <a:avLst/>
          </a:prstGeom>
          <a:noFill/>
          <a:ln w="9525">
            <a:noFill/>
            <a:miter lim="800000"/>
            <a:headEnd/>
            <a:tailEnd/>
          </a:ln>
        </p:spPr>
        <p:txBody>
          <a:bodyPr>
            <a:spAutoFit/>
          </a:bodyPr>
          <a:lstStyle/>
          <a:p>
            <a:r>
              <a:rPr lang="sv-SE" sz="1350" dirty="0"/>
              <a:t>[BMM, 2010]</a:t>
            </a:r>
          </a:p>
        </p:txBody>
      </p:sp>
      <p:cxnSp>
        <p:nvCxnSpPr>
          <p:cNvPr id="40" name="Straight Connector 149"/>
          <p:cNvCxnSpPr>
            <a:cxnSpLocks noChangeShapeType="1"/>
          </p:cNvCxnSpPr>
          <p:nvPr/>
        </p:nvCxnSpPr>
        <p:spPr bwMode="auto">
          <a:xfrm>
            <a:off x="5598114" y="2114207"/>
            <a:ext cx="0" cy="496547"/>
          </a:xfrm>
          <a:prstGeom prst="line">
            <a:avLst/>
          </a:prstGeom>
          <a:noFill/>
          <a:ln w="9525" algn="ctr">
            <a:solidFill>
              <a:schemeClr val="tx1"/>
            </a:solidFill>
            <a:round/>
            <a:headEnd/>
            <a:tailEnd/>
          </a:ln>
        </p:spPr>
      </p:cxnSp>
      <p:cxnSp>
        <p:nvCxnSpPr>
          <p:cNvPr id="42" name="Straight Connector 146"/>
          <p:cNvCxnSpPr>
            <a:cxnSpLocks noChangeShapeType="1"/>
          </p:cNvCxnSpPr>
          <p:nvPr/>
        </p:nvCxnSpPr>
        <p:spPr bwMode="auto">
          <a:xfrm>
            <a:off x="4301970" y="2114207"/>
            <a:ext cx="1296144" cy="0"/>
          </a:xfrm>
          <a:prstGeom prst="line">
            <a:avLst/>
          </a:prstGeom>
          <a:noFill/>
          <a:ln w="9525" algn="ctr">
            <a:solidFill>
              <a:schemeClr val="tx1"/>
            </a:solidFill>
            <a:round/>
            <a:headEnd/>
            <a:tailEnd/>
          </a:ln>
        </p:spPr>
      </p:cxnSp>
      <p:cxnSp>
        <p:nvCxnSpPr>
          <p:cNvPr id="47" name="Straight Connector 42"/>
          <p:cNvCxnSpPr>
            <a:cxnSpLocks noChangeShapeType="1"/>
          </p:cNvCxnSpPr>
          <p:nvPr/>
        </p:nvCxnSpPr>
        <p:spPr bwMode="auto">
          <a:xfrm>
            <a:off x="4301970" y="2114209"/>
            <a:ext cx="0" cy="592781"/>
          </a:xfrm>
          <a:prstGeom prst="line">
            <a:avLst/>
          </a:prstGeom>
          <a:noFill/>
          <a:ln w="9525" algn="ctr">
            <a:solidFill>
              <a:schemeClr val="tx1"/>
            </a:solidFill>
            <a:round/>
            <a:headEnd/>
            <a:tailEnd/>
          </a:ln>
        </p:spPr>
      </p:cxnSp>
      <p:sp>
        <p:nvSpPr>
          <p:cNvPr id="49" name="TextBox 132"/>
          <p:cNvSpPr txBox="1">
            <a:spLocks noChangeArrowheads="1"/>
          </p:cNvSpPr>
          <p:nvPr/>
        </p:nvSpPr>
        <p:spPr bwMode="auto">
          <a:xfrm>
            <a:off x="4236412" y="1790171"/>
            <a:ext cx="2333810" cy="300082"/>
          </a:xfrm>
          <a:prstGeom prst="rect">
            <a:avLst/>
          </a:prstGeom>
          <a:noFill/>
          <a:ln w="9525">
            <a:noFill/>
            <a:miter lim="800000"/>
            <a:headEnd/>
            <a:tailEnd/>
          </a:ln>
        </p:spPr>
        <p:txBody>
          <a:bodyPr wrap="square">
            <a:spAutoFit/>
          </a:bodyPr>
          <a:lstStyle/>
          <a:p>
            <a:r>
              <a:rPr lang="sv-SE" sz="1350" dirty="0"/>
              <a:t>stödjer (eng. supports) </a:t>
            </a:r>
          </a:p>
        </p:txBody>
      </p:sp>
      <p:sp>
        <p:nvSpPr>
          <p:cNvPr id="52" name="Isosceles Triangle 69"/>
          <p:cNvSpPr>
            <a:spLocks noChangeArrowheads="1"/>
          </p:cNvSpPr>
          <p:nvPr/>
        </p:nvSpPr>
        <p:spPr bwMode="auto">
          <a:xfrm rot="-5400000">
            <a:off x="4129256" y="1897327"/>
            <a:ext cx="160735" cy="53579"/>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cxnSp>
        <p:nvCxnSpPr>
          <p:cNvPr id="53" name="Straight Connector 52"/>
          <p:cNvCxnSpPr/>
          <p:nvPr/>
        </p:nvCxnSpPr>
        <p:spPr>
          <a:xfrm flipH="1">
            <a:off x="1143000" y="4029912"/>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680012" y="4100033"/>
            <a:ext cx="864096" cy="276999"/>
          </a:xfrm>
          <a:prstGeom prst="rect">
            <a:avLst/>
          </a:prstGeom>
          <a:noFill/>
        </p:spPr>
        <p:txBody>
          <a:bodyPr wrap="square" rtlCol="0">
            <a:spAutoFit/>
          </a:bodyPr>
          <a:lstStyle/>
          <a:p>
            <a:r>
              <a:rPr lang="sv-SE" sz="1200" b="1" dirty="0"/>
              <a:t>Influerare</a:t>
            </a:r>
          </a:p>
        </p:txBody>
      </p:sp>
      <p:sp>
        <p:nvSpPr>
          <p:cNvPr id="63" name="Rectangle 43"/>
          <p:cNvSpPr>
            <a:spLocks noChangeArrowheads="1"/>
          </p:cNvSpPr>
          <p:nvPr/>
        </p:nvSpPr>
        <p:spPr bwMode="auto">
          <a:xfrm>
            <a:off x="4409982" y="4441422"/>
            <a:ext cx="1178719" cy="476213"/>
          </a:xfrm>
          <a:prstGeom prst="rect">
            <a:avLst/>
          </a:prstGeom>
          <a:solidFill>
            <a:schemeClr val="bg1"/>
          </a:solidFill>
          <a:ln w="9525" algn="ctr">
            <a:solidFill>
              <a:schemeClr val="tx1"/>
            </a:solidFill>
            <a:round/>
            <a:headEnd/>
            <a:tailEnd/>
          </a:ln>
        </p:spPr>
        <p:txBody>
          <a:bodyPr/>
          <a:lstStyle/>
          <a:p>
            <a:endParaRPr lang="sv-SE" sz="1350"/>
          </a:p>
        </p:txBody>
      </p:sp>
      <p:sp>
        <p:nvSpPr>
          <p:cNvPr id="64" name="TextBox 74"/>
          <p:cNvSpPr txBox="1">
            <a:spLocks noChangeArrowheads="1"/>
          </p:cNvSpPr>
          <p:nvPr/>
        </p:nvSpPr>
        <p:spPr bwMode="auto">
          <a:xfrm>
            <a:off x="4492136" y="4441422"/>
            <a:ext cx="1285875" cy="461665"/>
          </a:xfrm>
          <a:prstGeom prst="rect">
            <a:avLst/>
          </a:prstGeom>
          <a:noFill/>
          <a:ln w="9525">
            <a:noFill/>
            <a:miter lim="800000"/>
            <a:headEnd/>
            <a:tailEnd/>
          </a:ln>
        </p:spPr>
        <p:txBody>
          <a:bodyPr>
            <a:spAutoFit/>
          </a:bodyPr>
          <a:lstStyle/>
          <a:p>
            <a:r>
              <a:rPr lang="sv-SE" sz="1200" dirty="0"/>
              <a:t>Influerare</a:t>
            </a:r>
          </a:p>
          <a:p>
            <a:r>
              <a:rPr lang="sv-SE" sz="1200" dirty="0"/>
              <a:t>(eng. </a:t>
            </a:r>
            <a:r>
              <a:rPr lang="sv-SE" sz="1200" dirty="0" err="1"/>
              <a:t>Influencer</a:t>
            </a:r>
            <a:r>
              <a:rPr lang="sv-SE" sz="1200" dirty="0"/>
              <a:t>)</a:t>
            </a:r>
          </a:p>
        </p:txBody>
      </p:sp>
      <p:cxnSp>
        <p:nvCxnSpPr>
          <p:cNvPr id="68" name="Straight Connector 67"/>
          <p:cNvCxnSpPr/>
          <p:nvPr/>
        </p:nvCxnSpPr>
        <p:spPr>
          <a:xfrm flipV="1">
            <a:off x="2465766" y="3003798"/>
            <a:ext cx="0" cy="167418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41"/>
          <p:cNvCxnSpPr>
            <a:cxnSpLocks noChangeShapeType="1"/>
          </p:cNvCxnSpPr>
          <p:nvPr/>
        </p:nvCxnSpPr>
        <p:spPr bwMode="auto">
          <a:xfrm>
            <a:off x="2465766" y="4677984"/>
            <a:ext cx="1931380" cy="0"/>
          </a:xfrm>
          <a:prstGeom prst="line">
            <a:avLst/>
          </a:prstGeom>
          <a:noFill/>
          <a:ln w="9525" algn="ctr">
            <a:solidFill>
              <a:schemeClr val="tx1"/>
            </a:solidFill>
            <a:round/>
            <a:headEnd/>
            <a:tailEnd/>
          </a:ln>
        </p:spPr>
      </p:cxnSp>
      <p:cxnSp>
        <p:nvCxnSpPr>
          <p:cNvPr id="74" name="Straight Connector 73"/>
          <p:cNvCxnSpPr/>
          <p:nvPr/>
        </p:nvCxnSpPr>
        <p:spPr>
          <a:xfrm flipV="1">
            <a:off x="5976156" y="3189464"/>
            <a:ext cx="0" cy="1458162"/>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H="1">
            <a:off x="5598114" y="4677984"/>
            <a:ext cx="378042" cy="0"/>
          </a:xfrm>
          <a:prstGeom prst="line">
            <a:avLst/>
          </a:prstGeom>
        </p:spPr>
        <p:style>
          <a:lnRef idx="1">
            <a:schemeClr val="dk1"/>
          </a:lnRef>
          <a:fillRef idx="0">
            <a:schemeClr val="dk1"/>
          </a:fillRef>
          <a:effectRef idx="0">
            <a:schemeClr val="dk1"/>
          </a:effectRef>
          <a:fontRef idx="minor">
            <a:schemeClr val="tx1"/>
          </a:fontRef>
        </p:style>
      </p:cxnSp>
      <p:sp>
        <p:nvSpPr>
          <p:cNvPr id="86" name="TextBox 85"/>
          <p:cNvSpPr txBox="1"/>
          <p:nvPr/>
        </p:nvSpPr>
        <p:spPr>
          <a:xfrm>
            <a:off x="5760132" y="3329140"/>
            <a:ext cx="2240868" cy="715581"/>
          </a:xfrm>
          <a:prstGeom prst="rect">
            <a:avLst/>
          </a:prstGeom>
          <a:noFill/>
        </p:spPr>
        <p:txBody>
          <a:bodyPr wrap="square" rtlCol="0">
            <a:spAutoFit/>
          </a:bodyPr>
          <a:lstStyle/>
          <a:p>
            <a:r>
              <a:rPr lang="sv-SE" sz="1350" dirty="0"/>
              <a:t>styrka/svaghet/möjlighet/hot</a:t>
            </a:r>
          </a:p>
          <a:p>
            <a:r>
              <a:rPr lang="sv-SE" sz="1350" dirty="0"/>
              <a:t>(eng. </a:t>
            </a:r>
            <a:r>
              <a:rPr lang="sv-SE" sz="1350" dirty="0" err="1"/>
              <a:t>strenght/weakness</a:t>
            </a:r>
            <a:r>
              <a:rPr lang="sv-SE" sz="1350" dirty="0"/>
              <a:t>/ </a:t>
            </a:r>
            <a:r>
              <a:rPr lang="sv-SE" sz="1350" dirty="0" err="1"/>
              <a:t>opportunity/threat</a:t>
            </a:r>
            <a:r>
              <a:rPr lang="sv-SE" sz="1350" dirty="0"/>
              <a:t>)</a:t>
            </a:r>
          </a:p>
        </p:txBody>
      </p:sp>
      <p:sp>
        <p:nvSpPr>
          <p:cNvPr id="88" name="Isosceles Triangle 69"/>
          <p:cNvSpPr>
            <a:spLocks noChangeArrowheads="1"/>
          </p:cNvSpPr>
          <p:nvPr/>
        </p:nvSpPr>
        <p:spPr bwMode="auto">
          <a:xfrm>
            <a:off x="6030162" y="3219822"/>
            <a:ext cx="189021" cy="81010"/>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
        <p:nvSpPr>
          <p:cNvPr id="61" name="TextBox 60"/>
          <p:cNvSpPr txBox="1"/>
          <p:nvPr/>
        </p:nvSpPr>
        <p:spPr>
          <a:xfrm>
            <a:off x="2249742" y="4191930"/>
            <a:ext cx="2240868" cy="715581"/>
          </a:xfrm>
          <a:prstGeom prst="rect">
            <a:avLst/>
          </a:prstGeom>
          <a:noFill/>
        </p:spPr>
        <p:txBody>
          <a:bodyPr wrap="square" rtlCol="0">
            <a:spAutoFit/>
          </a:bodyPr>
          <a:lstStyle/>
          <a:p>
            <a:r>
              <a:rPr lang="sv-SE" sz="1350" dirty="0"/>
              <a:t>styrka/svaghet/möjlighet/hot</a:t>
            </a:r>
          </a:p>
          <a:p>
            <a:r>
              <a:rPr lang="sv-SE" sz="1350" dirty="0"/>
              <a:t>(eng. </a:t>
            </a:r>
            <a:r>
              <a:rPr lang="sv-SE" sz="1350" dirty="0" err="1"/>
              <a:t>strenght/weakness</a:t>
            </a:r>
            <a:r>
              <a:rPr lang="sv-SE" sz="1350" dirty="0"/>
              <a:t>/ </a:t>
            </a:r>
            <a:r>
              <a:rPr lang="sv-SE" sz="1350" dirty="0" err="1"/>
              <a:t>opportunity/threat</a:t>
            </a:r>
            <a:r>
              <a:rPr lang="sv-SE" sz="1350" dirty="0"/>
              <a:t>)</a:t>
            </a:r>
          </a:p>
        </p:txBody>
      </p:sp>
      <p:sp>
        <p:nvSpPr>
          <p:cNvPr id="67" name="Isosceles Triangle 69"/>
          <p:cNvSpPr>
            <a:spLocks noChangeArrowheads="1"/>
          </p:cNvSpPr>
          <p:nvPr/>
        </p:nvSpPr>
        <p:spPr bwMode="auto">
          <a:xfrm>
            <a:off x="2519772" y="4110921"/>
            <a:ext cx="189021" cy="81010"/>
          </a:xfrm>
          <a:prstGeom prst="triangle">
            <a:avLst>
              <a:gd name="adj" fmla="val 50000"/>
            </a:avLst>
          </a:prstGeom>
          <a:solidFill>
            <a:schemeClr val="tx1"/>
          </a:solidFill>
          <a:ln w="9525" algn="ctr">
            <a:solidFill>
              <a:schemeClr val="tx1"/>
            </a:solidFill>
            <a:round/>
            <a:headEnd/>
            <a:tailEnd/>
          </a:ln>
        </p:spPr>
        <p:txBody>
          <a:bodyPr/>
          <a:lstStyle/>
          <a:p>
            <a:endParaRPr lang="sv-SE" sz="1350"/>
          </a:p>
        </p:txBody>
      </p:sp>
    </p:spTree>
    <p:extLst>
      <p:ext uri="{BB962C8B-B14F-4D97-AF65-F5344CB8AC3E}">
        <p14:creationId xmlns:p14="http://schemas.microsoft.com/office/powerpoint/2010/main" val="650533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a:xfrm>
            <a:off x="479482" y="627534"/>
            <a:ext cx="6850800" cy="596700"/>
          </a:xfrm>
        </p:spPr>
        <p:txBody>
          <a:bodyPr/>
          <a:lstStyle/>
          <a:p>
            <a:r>
              <a:rPr lang="sv-SE" smtClean="0"/>
              <a:t>  </a:t>
            </a:r>
          </a:p>
        </p:txBody>
      </p:sp>
      <p:sp>
        <p:nvSpPr>
          <p:cNvPr id="89" name="Title 1"/>
          <p:cNvSpPr txBox="1">
            <a:spLocks/>
          </p:cNvSpPr>
          <p:nvPr/>
        </p:nvSpPr>
        <p:spPr bwMode="auto">
          <a:xfrm>
            <a:off x="607847" y="-13567"/>
            <a:ext cx="6263878" cy="857250"/>
          </a:xfrm>
          <a:prstGeom prst="rect">
            <a:avLst/>
          </a:prstGeom>
          <a:noFill/>
          <a:ln w="9525">
            <a:noFill/>
            <a:miter lim="800000"/>
            <a:headEnd/>
            <a:tailEnd/>
          </a:ln>
        </p:spPr>
        <p:txBody>
          <a:bodyPr anchor="ctr"/>
          <a:lstStyle/>
          <a:p>
            <a:pPr eaLnBrk="0" hangingPunct="0">
              <a:defRPr/>
            </a:pPr>
            <a:r>
              <a:rPr lang="sv-SE" sz="2700" b="1" dirty="0">
                <a:latin typeface="Verdana" pitchFamily="34" charset="0"/>
                <a:ea typeface="Verdana" pitchFamily="34" charset="0"/>
                <a:cs typeface="Verdana" pitchFamily="34" charset="0"/>
              </a:rPr>
              <a:t>Exempel på en </a:t>
            </a:r>
            <a:r>
              <a:rPr lang="sv-SE" sz="2700" b="1" dirty="0" err="1">
                <a:latin typeface="Verdana" pitchFamily="34" charset="0"/>
                <a:ea typeface="Verdana" pitchFamily="34" charset="0"/>
                <a:cs typeface="Verdana" pitchFamily="34" charset="0"/>
              </a:rPr>
              <a:t>BMM-modell</a:t>
            </a:r>
            <a:endParaRPr lang="sv-SE" sz="2700" b="1" dirty="0">
              <a:latin typeface="Verdana" pitchFamily="34" charset="0"/>
              <a:ea typeface="Verdana" pitchFamily="34" charset="0"/>
              <a:cs typeface="Verdana" pitchFamily="34" charset="0"/>
            </a:endParaRPr>
          </a:p>
        </p:txBody>
      </p:sp>
      <p:sp>
        <p:nvSpPr>
          <p:cNvPr id="39" name="Rectangle 43"/>
          <p:cNvSpPr>
            <a:spLocks noChangeArrowheads="1"/>
          </p:cNvSpPr>
          <p:nvPr/>
        </p:nvSpPr>
        <p:spPr bwMode="auto">
          <a:xfrm>
            <a:off x="1305401" y="1798957"/>
            <a:ext cx="1279895" cy="934811"/>
          </a:xfrm>
          <a:prstGeom prst="rect">
            <a:avLst/>
          </a:prstGeom>
          <a:solidFill>
            <a:schemeClr val="bg1"/>
          </a:solidFill>
          <a:ln w="9525" algn="ctr">
            <a:solidFill>
              <a:schemeClr val="tx1"/>
            </a:solidFill>
            <a:round/>
            <a:headEnd/>
            <a:tailEnd/>
          </a:ln>
        </p:spPr>
        <p:txBody>
          <a:bodyPr/>
          <a:lstStyle/>
          <a:p>
            <a:endParaRPr lang="sv-SE" sz="1350"/>
          </a:p>
        </p:txBody>
      </p:sp>
      <p:sp>
        <p:nvSpPr>
          <p:cNvPr id="40" name="TextBox 74"/>
          <p:cNvSpPr txBox="1">
            <a:spLocks noChangeArrowheads="1"/>
          </p:cNvSpPr>
          <p:nvPr/>
        </p:nvSpPr>
        <p:spPr bwMode="auto">
          <a:xfrm>
            <a:off x="1289152" y="1815666"/>
            <a:ext cx="1458162" cy="923330"/>
          </a:xfrm>
          <a:prstGeom prst="rect">
            <a:avLst/>
          </a:prstGeom>
          <a:noFill/>
          <a:ln w="9525">
            <a:noFill/>
            <a:miter lim="800000"/>
            <a:headEnd/>
            <a:tailEnd/>
          </a:ln>
        </p:spPr>
        <p:txBody>
          <a:bodyPr wrap="square">
            <a:spAutoFit/>
          </a:bodyPr>
          <a:lstStyle/>
          <a:p>
            <a:r>
              <a:rPr lang="sv-SE" sz="1200" b="1" dirty="0"/>
              <a:t>Vision: </a:t>
            </a:r>
          </a:p>
          <a:p>
            <a:pPr>
              <a:defRPr/>
            </a:pPr>
            <a:r>
              <a:rPr lang="sv-SE" sz="1050" dirty="0">
                <a:latin typeface="Arial" charset="0"/>
              </a:rPr>
              <a:t>Pizzerian ska bli stadens </a:t>
            </a:r>
            <a:r>
              <a:rPr lang="sv-SE" sz="1050" dirty="0" err="1">
                <a:latin typeface="Arial" charset="0"/>
              </a:rPr>
              <a:t>favorit-pizzeria</a:t>
            </a:r>
            <a:r>
              <a:rPr lang="sv-SE" sz="1050" dirty="0">
                <a:latin typeface="Arial" charset="0"/>
              </a:rPr>
              <a:t> för hemleverans</a:t>
            </a:r>
            <a:endParaRPr lang="sv-SE" sz="1050" dirty="0"/>
          </a:p>
        </p:txBody>
      </p:sp>
      <p:sp>
        <p:nvSpPr>
          <p:cNvPr id="41" name="Rectangle 43"/>
          <p:cNvSpPr>
            <a:spLocks noChangeArrowheads="1"/>
          </p:cNvSpPr>
          <p:nvPr/>
        </p:nvSpPr>
        <p:spPr bwMode="auto">
          <a:xfrm>
            <a:off x="3917567" y="80943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2" name="TextBox 74"/>
          <p:cNvSpPr txBox="1">
            <a:spLocks noChangeArrowheads="1"/>
          </p:cNvSpPr>
          <p:nvPr/>
        </p:nvSpPr>
        <p:spPr bwMode="auto">
          <a:xfrm>
            <a:off x="3935446" y="78955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en hög lönsamhet</a:t>
            </a:r>
          </a:p>
        </p:txBody>
      </p:sp>
      <p:sp>
        <p:nvSpPr>
          <p:cNvPr id="43" name="Rectangle 43"/>
          <p:cNvSpPr>
            <a:spLocks noChangeArrowheads="1"/>
          </p:cNvSpPr>
          <p:nvPr/>
        </p:nvSpPr>
        <p:spPr bwMode="auto">
          <a:xfrm>
            <a:off x="1289834" y="809430"/>
            <a:ext cx="1295462" cy="898224"/>
          </a:xfrm>
          <a:prstGeom prst="rect">
            <a:avLst/>
          </a:prstGeom>
          <a:solidFill>
            <a:schemeClr val="bg1"/>
          </a:solidFill>
          <a:ln w="9525" algn="ctr">
            <a:solidFill>
              <a:schemeClr val="tx1"/>
            </a:solidFill>
            <a:round/>
            <a:headEnd/>
            <a:tailEnd/>
          </a:ln>
        </p:spPr>
        <p:txBody>
          <a:bodyPr/>
          <a:lstStyle/>
          <a:p>
            <a:endParaRPr lang="sv-SE" sz="1350"/>
          </a:p>
        </p:txBody>
      </p:sp>
      <p:sp>
        <p:nvSpPr>
          <p:cNvPr id="44" name="TextBox 74"/>
          <p:cNvSpPr txBox="1">
            <a:spLocks noChangeArrowheads="1"/>
          </p:cNvSpPr>
          <p:nvPr/>
        </p:nvSpPr>
        <p:spPr bwMode="auto">
          <a:xfrm>
            <a:off x="1289152" y="843559"/>
            <a:ext cx="1296144" cy="923330"/>
          </a:xfrm>
          <a:prstGeom prst="rect">
            <a:avLst/>
          </a:prstGeom>
          <a:noFill/>
          <a:ln w="9525">
            <a:noFill/>
            <a:miter lim="800000"/>
            <a:headEnd/>
            <a:tailEnd/>
          </a:ln>
        </p:spPr>
        <p:txBody>
          <a:bodyPr wrap="square">
            <a:spAutoFit/>
          </a:bodyPr>
          <a:lstStyle/>
          <a:p>
            <a:r>
              <a:rPr lang="sv-SE" sz="1200" b="1" dirty="0"/>
              <a:t>Mission: </a:t>
            </a:r>
          </a:p>
          <a:p>
            <a:pPr>
              <a:defRPr/>
            </a:pPr>
            <a:r>
              <a:rPr lang="sv-SE" sz="1050" dirty="0">
                <a:latin typeface="Arial" charset="0"/>
              </a:rPr>
              <a:t>Att erbjuda pizzor för hemleverans till kunder över hela staden</a:t>
            </a:r>
          </a:p>
        </p:txBody>
      </p:sp>
      <p:sp>
        <p:nvSpPr>
          <p:cNvPr id="45" name="Rectangle 43"/>
          <p:cNvSpPr>
            <a:spLocks noChangeArrowheads="1"/>
          </p:cNvSpPr>
          <p:nvPr/>
        </p:nvSpPr>
        <p:spPr bwMode="auto">
          <a:xfrm>
            <a:off x="5124260" y="1349490"/>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6" name="TextBox 74"/>
          <p:cNvSpPr txBox="1">
            <a:spLocks noChangeArrowheads="1"/>
          </p:cNvSpPr>
          <p:nvPr/>
        </p:nvSpPr>
        <p:spPr bwMode="auto">
          <a:xfrm>
            <a:off x="5142139" y="1329612"/>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låga kostnader</a:t>
            </a:r>
          </a:p>
        </p:txBody>
      </p:sp>
      <p:sp>
        <p:nvSpPr>
          <p:cNvPr id="47" name="Rectangle 43"/>
          <p:cNvSpPr>
            <a:spLocks noChangeArrowheads="1"/>
          </p:cNvSpPr>
          <p:nvPr/>
        </p:nvSpPr>
        <p:spPr bwMode="auto">
          <a:xfrm>
            <a:off x="2747314" y="1457502"/>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48" name="TextBox 74"/>
          <p:cNvSpPr txBox="1">
            <a:spLocks noChangeArrowheads="1"/>
          </p:cNvSpPr>
          <p:nvPr/>
        </p:nvSpPr>
        <p:spPr bwMode="auto">
          <a:xfrm>
            <a:off x="2765193" y="1437624"/>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höga intäkter</a:t>
            </a:r>
          </a:p>
        </p:txBody>
      </p:sp>
      <p:sp>
        <p:nvSpPr>
          <p:cNvPr id="49" name="Rectangle 43"/>
          <p:cNvSpPr>
            <a:spLocks noChangeArrowheads="1"/>
          </p:cNvSpPr>
          <p:nvPr/>
        </p:nvSpPr>
        <p:spPr bwMode="auto">
          <a:xfrm>
            <a:off x="2639302" y="2807652"/>
            <a:ext cx="989987" cy="898224"/>
          </a:xfrm>
          <a:prstGeom prst="rect">
            <a:avLst/>
          </a:prstGeom>
          <a:solidFill>
            <a:schemeClr val="bg1"/>
          </a:solidFill>
          <a:ln w="9525" algn="ctr">
            <a:solidFill>
              <a:schemeClr val="tx1"/>
            </a:solidFill>
            <a:round/>
            <a:headEnd/>
            <a:tailEnd/>
          </a:ln>
        </p:spPr>
        <p:txBody>
          <a:bodyPr/>
          <a:lstStyle/>
          <a:p>
            <a:endParaRPr lang="sv-SE" sz="1350"/>
          </a:p>
        </p:txBody>
      </p:sp>
      <p:sp>
        <p:nvSpPr>
          <p:cNvPr id="50" name="TextBox 74"/>
          <p:cNvSpPr txBox="1">
            <a:spLocks noChangeArrowheads="1"/>
          </p:cNvSpPr>
          <p:nvPr/>
        </p:nvSpPr>
        <p:spPr bwMode="auto">
          <a:xfrm>
            <a:off x="2597422" y="2766835"/>
            <a:ext cx="1170254" cy="923330"/>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a:t>
            </a:r>
            <a:r>
              <a:rPr lang="sv-SE" sz="1050" dirty="0" smtClean="0">
                <a:latin typeface="Arial" charset="0"/>
              </a:rPr>
              <a:t>snabbt leverera </a:t>
            </a:r>
            <a:r>
              <a:rPr lang="sv-SE" sz="1050" dirty="0">
                <a:latin typeface="Arial" charset="0"/>
              </a:rPr>
              <a:t>pizza </a:t>
            </a:r>
            <a:r>
              <a:rPr lang="sv-SE" sz="1050" dirty="0" smtClean="0">
                <a:latin typeface="Arial" charset="0"/>
              </a:rPr>
              <a:t>efter </a:t>
            </a:r>
            <a:r>
              <a:rPr lang="sv-SE" sz="1050" dirty="0">
                <a:latin typeface="Arial" charset="0"/>
              </a:rPr>
              <a:t>beställning</a:t>
            </a:r>
          </a:p>
        </p:txBody>
      </p:sp>
      <p:sp>
        <p:nvSpPr>
          <p:cNvPr id="51" name="Rectangle 43"/>
          <p:cNvSpPr>
            <a:spLocks noChangeArrowheads="1"/>
          </p:cNvSpPr>
          <p:nvPr/>
        </p:nvSpPr>
        <p:spPr bwMode="auto">
          <a:xfrm>
            <a:off x="3828116" y="2105574"/>
            <a:ext cx="989987" cy="736206"/>
          </a:xfrm>
          <a:prstGeom prst="rect">
            <a:avLst/>
          </a:prstGeom>
          <a:solidFill>
            <a:schemeClr val="bg1"/>
          </a:solidFill>
          <a:ln w="9525" algn="ctr">
            <a:solidFill>
              <a:schemeClr val="tx1"/>
            </a:solidFill>
            <a:round/>
            <a:headEnd/>
            <a:tailEnd/>
          </a:ln>
        </p:spPr>
        <p:txBody>
          <a:bodyPr/>
          <a:lstStyle/>
          <a:p>
            <a:endParaRPr lang="sv-SE" sz="1350"/>
          </a:p>
        </p:txBody>
      </p:sp>
      <p:sp>
        <p:nvSpPr>
          <p:cNvPr id="52" name="TextBox 74"/>
          <p:cNvSpPr txBox="1">
            <a:spLocks noChangeArrowheads="1"/>
          </p:cNvSpPr>
          <p:nvPr/>
        </p:nvSpPr>
        <p:spPr bwMode="auto">
          <a:xfrm>
            <a:off x="3845995" y="2085697"/>
            <a:ext cx="1007553" cy="761747"/>
          </a:xfrm>
          <a:prstGeom prst="rect">
            <a:avLst/>
          </a:prstGeom>
          <a:noFill/>
          <a:ln w="9525">
            <a:noFill/>
            <a:miter lim="800000"/>
            <a:headEnd/>
            <a:tailEnd/>
          </a:ln>
        </p:spPr>
        <p:txBody>
          <a:bodyPr wrap="square">
            <a:spAutoFit/>
          </a:bodyPr>
          <a:lstStyle/>
          <a:p>
            <a:r>
              <a:rPr lang="sv-SE" sz="1200" b="1" dirty="0"/>
              <a:t>Mål: </a:t>
            </a:r>
          </a:p>
          <a:p>
            <a:pPr>
              <a:defRPr/>
            </a:pPr>
            <a:r>
              <a:rPr lang="sv-SE" sz="1050" dirty="0">
                <a:latin typeface="Arial" charset="0"/>
              </a:rPr>
              <a:t>Pizzerian ska ha många nöjda kunder</a:t>
            </a:r>
          </a:p>
        </p:txBody>
      </p:sp>
      <p:sp>
        <p:nvSpPr>
          <p:cNvPr id="53" name="Rectangle 43"/>
          <p:cNvSpPr>
            <a:spLocks noChangeArrowheads="1"/>
          </p:cNvSpPr>
          <p:nvPr/>
        </p:nvSpPr>
        <p:spPr bwMode="auto">
          <a:xfrm>
            <a:off x="3017344" y="4137924"/>
            <a:ext cx="1062242" cy="754779"/>
          </a:xfrm>
          <a:prstGeom prst="rect">
            <a:avLst/>
          </a:prstGeom>
          <a:solidFill>
            <a:schemeClr val="bg1"/>
          </a:solidFill>
          <a:ln w="9525" algn="ctr">
            <a:solidFill>
              <a:schemeClr val="tx1"/>
            </a:solidFill>
            <a:round/>
            <a:headEnd/>
            <a:tailEnd/>
          </a:ln>
        </p:spPr>
        <p:txBody>
          <a:bodyPr/>
          <a:lstStyle/>
          <a:p>
            <a:endParaRPr lang="sv-SE" sz="1350"/>
          </a:p>
        </p:txBody>
      </p:sp>
      <p:sp>
        <p:nvSpPr>
          <p:cNvPr id="54" name="TextBox 74"/>
          <p:cNvSpPr txBox="1">
            <a:spLocks noChangeArrowheads="1"/>
          </p:cNvSpPr>
          <p:nvPr/>
        </p:nvSpPr>
        <p:spPr bwMode="auto">
          <a:xfrm>
            <a:off x="2997466" y="4083919"/>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Utveckla </a:t>
            </a:r>
            <a:r>
              <a:rPr lang="sv-SE" sz="1050" dirty="0" err="1" smtClean="0">
                <a:latin typeface="Arial" charset="0"/>
              </a:rPr>
              <a:t>verksamhets-processer</a:t>
            </a:r>
            <a:endParaRPr lang="sv-SE" sz="1050" dirty="0">
              <a:latin typeface="Arial" charset="0"/>
            </a:endParaRPr>
          </a:p>
        </p:txBody>
      </p:sp>
      <p:sp>
        <p:nvSpPr>
          <p:cNvPr id="55" name="Rectangle 43"/>
          <p:cNvSpPr>
            <a:spLocks noChangeArrowheads="1"/>
          </p:cNvSpPr>
          <p:nvPr/>
        </p:nvSpPr>
        <p:spPr bwMode="auto">
          <a:xfrm>
            <a:off x="6293461" y="3705877"/>
            <a:ext cx="1062242" cy="739376"/>
          </a:xfrm>
          <a:prstGeom prst="rect">
            <a:avLst/>
          </a:prstGeom>
          <a:solidFill>
            <a:schemeClr val="bg1"/>
          </a:solidFill>
          <a:ln w="9525" algn="ctr">
            <a:solidFill>
              <a:schemeClr val="tx1"/>
            </a:solidFill>
            <a:round/>
            <a:headEnd/>
            <a:tailEnd/>
          </a:ln>
        </p:spPr>
        <p:txBody>
          <a:bodyPr/>
          <a:lstStyle/>
          <a:p>
            <a:endParaRPr lang="sv-SE" sz="1350"/>
          </a:p>
        </p:txBody>
      </p:sp>
      <p:sp>
        <p:nvSpPr>
          <p:cNvPr id="56" name="TextBox 74"/>
          <p:cNvSpPr txBox="1">
            <a:spLocks noChangeArrowheads="1"/>
          </p:cNvSpPr>
          <p:nvPr/>
        </p:nvSpPr>
        <p:spPr bwMode="auto">
          <a:xfrm>
            <a:off x="6321166" y="3692938"/>
            <a:ext cx="1170254" cy="761747"/>
          </a:xfrm>
          <a:prstGeom prst="rect">
            <a:avLst/>
          </a:prstGeom>
          <a:noFill/>
          <a:ln w="9525">
            <a:noFill/>
            <a:miter lim="800000"/>
            <a:headEnd/>
            <a:tailEnd/>
          </a:ln>
        </p:spPr>
        <p:txBody>
          <a:bodyPr wrap="square">
            <a:spAutoFit/>
          </a:bodyPr>
          <a:lstStyle/>
          <a:p>
            <a:r>
              <a:rPr lang="sv-SE" sz="1200" b="1" dirty="0"/>
              <a:t>Medel: </a:t>
            </a:r>
          </a:p>
          <a:p>
            <a:pPr>
              <a:defRPr/>
            </a:pPr>
            <a:r>
              <a:rPr lang="sv-SE" sz="1050" dirty="0">
                <a:latin typeface="Arial" charset="0"/>
              </a:rPr>
              <a:t>Använda billiga leverantörer av råvaror</a:t>
            </a:r>
          </a:p>
        </p:txBody>
      </p:sp>
      <p:sp>
        <p:nvSpPr>
          <p:cNvPr id="57" name="Rectangle 43"/>
          <p:cNvSpPr>
            <a:spLocks noChangeArrowheads="1"/>
          </p:cNvSpPr>
          <p:nvPr/>
        </p:nvSpPr>
        <p:spPr bwMode="auto">
          <a:xfrm>
            <a:off x="4405250" y="3057804"/>
            <a:ext cx="1206011" cy="1149963"/>
          </a:xfrm>
          <a:prstGeom prst="rect">
            <a:avLst/>
          </a:prstGeom>
          <a:solidFill>
            <a:schemeClr val="bg1"/>
          </a:solidFill>
          <a:ln w="9525" algn="ctr">
            <a:solidFill>
              <a:schemeClr val="tx1"/>
            </a:solidFill>
            <a:round/>
            <a:headEnd/>
            <a:tailEnd/>
          </a:ln>
        </p:spPr>
        <p:txBody>
          <a:bodyPr/>
          <a:lstStyle/>
          <a:p>
            <a:endParaRPr lang="sv-SE" sz="1350"/>
          </a:p>
        </p:txBody>
      </p:sp>
      <p:sp>
        <p:nvSpPr>
          <p:cNvPr id="58" name="TextBox 74"/>
          <p:cNvSpPr txBox="1">
            <a:spLocks noChangeArrowheads="1"/>
          </p:cNvSpPr>
          <p:nvPr/>
        </p:nvSpPr>
        <p:spPr bwMode="auto">
          <a:xfrm>
            <a:off x="4385372" y="3019635"/>
            <a:ext cx="1278266" cy="1246495"/>
          </a:xfrm>
          <a:prstGeom prst="rect">
            <a:avLst/>
          </a:prstGeom>
          <a:noFill/>
          <a:ln w="9525">
            <a:noFill/>
            <a:miter lim="800000"/>
            <a:headEnd/>
            <a:tailEnd/>
          </a:ln>
        </p:spPr>
        <p:txBody>
          <a:bodyPr wrap="square">
            <a:spAutoFit/>
          </a:bodyPr>
          <a:lstStyle/>
          <a:p>
            <a:r>
              <a:rPr lang="sv-SE" sz="1200" b="1" dirty="0"/>
              <a:t>Mätbart mål:</a:t>
            </a:r>
          </a:p>
          <a:p>
            <a:pPr>
              <a:defRPr/>
            </a:pPr>
            <a:r>
              <a:rPr lang="sv-SE" sz="1050" dirty="0">
                <a:latin typeface="Arial" charset="0"/>
              </a:rPr>
              <a:t>Pizzerian ska under 2012 ha ett medelvärdet på tid från beställning till leverans på under 14 minuter</a:t>
            </a:r>
          </a:p>
        </p:txBody>
      </p:sp>
      <p:cxnSp>
        <p:nvCxnSpPr>
          <p:cNvPr id="62" name="Straight Arrow Connector 61"/>
          <p:cNvCxnSpPr/>
          <p:nvPr/>
        </p:nvCxnSpPr>
        <p:spPr>
          <a:xfrm flipV="1">
            <a:off x="3449392" y="1167594"/>
            <a:ext cx="432048" cy="2613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H="1" flipV="1">
            <a:off x="4637524" y="1545636"/>
            <a:ext cx="486054"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H="1" flipV="1">
            <a:off x="3287374" y="2247714"/>
            <a:ext cx="540060" cy="3153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50" idx="0"/>
          </p:cNvCxnSpPr>
          <p:nvPr/>
        </p:nvCxnSpPr>
        <p:spPr>
          <a:xfrm flipV="1">
            <a:off x="3182549" y="2658823"/>
            <a:ext cx="603005" cy="1080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flipH="1" flipV="1">
            <a:off x="5879663" y="2085696"/>
            <a:ext cx="486053" cy="16201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53" idx="0"/>
          </p:cNvCxnSpPr>
          <p:nvPr/>
        </p:nvCxnSpPr>
        <p:spPr>
          <a:xfrm flipH="1" flipV="1">
            <a:off x="3341381" y="3705876"/>
            <a:ext cx="207084"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flipH="1" flipV="1">
            <a:off x="3665416" y="3219822"/>
            <a:ext cx="702078" cy="594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flipV="1">
            <a:off x="5393608" y="4245936"/>
            <a:ext cx="432048" cy="108012"/>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Arrow Connector 100"/>
          <p:cNvCxnSpPr>
            <a:endCxn id="46" idx="2"/>
          </p:cNvCxnSpPr>
          <p:nvPr/>
        </p:nvCxnSpPr>
        <p:spPr>
          <a:xfrm flipH="1" flipV="1">
            <a:off x="5645916" y="2091359"/>
            <a:ext cx="179741" cy="21545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4" name="Rectangle 43"/>
          <p:cNvSpPr>
            <a:spLocks noChangeArrowheads="1"/>
          </p:cNvSpPr>
          <p:nvPr/>
        </p:nvSpPr>
        <p:spPr bwMode="auto">
          <a:xfrm>
            <a:off x="6349467" y="2231877"/>
            <a:ext cx="1204382" cy="1041951"/>
          </a:xfrm>
          <a:prstGeom prst="rect">
            <a:avLst/>
          </a:prstGeom>
          <a:solidFill>
            <a:schemeClr val="bg1"/>
          </a:solidFill>
          <a:ln w="9525" algn="ctr">
            <a:solidFill>
              <a:schemeClr val="tx1"/>
            </a:solidFill>
            <a:round/>
            <a:headEnd/>
            <a:tailEnd/>
          </a:ln>
        </p:spPr>
        <p:txBody>
          <a:bodyPr/>
          <a:lstStyle/>
          <a:p>
            <a:endParaRPr lang="sv-SE" sz="1350"/>
          </a:p>
        </p:txBody>
      </p:sp>
      <p:sp>
        <p:nvSpPr>
          <p:cNvPr id="105" name="TextBox 74"/>
          <p:cNvSpPr txBox="1">
            <a:spLocks noChangeArrowheads="1"/>
          </p:cNvSpPr>
          <p:nvPr/>
        </p:nvSpPr>
        <p:spPr bwMode="auto">
          <a:xfrm>
            <a:off x="6281334" y="2187283"/>
            <a:ext cx="1407148" cy="1084912"/>
          </a:xfrm>
          <a:prstGeom prst="rect">
            <a:avLst/>
          </a:prstGeom>
          <a:noFill/>
          <a:ln w="9525">
            <a:noFill/>
            <a:miter lim="800000"/>
            <a:headEnd/>
            <a:tailEnd/>
          </a:ln>
        </p:spPr>
        <p:txBody>
          <a:bodyPr wrap="square">
            <a:spAutoFit/>
          </a:bodyPr>
          <a:lstStyle/>
          <a:p>
            <a:r>
              <a:rPr lang="sv-SE" sz="1200" b="1" dirty="0"/>
              <a:t>Mätbart mål:</a:t>
            </a:r>
          </a:p>
          <a:p>
            <a:pPr>
              <a:defRPr/>
            </a:pPr>
            <a:r>
              <a:rPr lang="sv-SE" sz="1050" dirty="0">
                <a:latin typeface="Arial" charset="0"/>
              </a:rPr>
              <a:t>Pizzerian ska minska kostnader med 5 procent under </a:t>
            </a:r>
            <a:r>
              <a:rPr lang="sv-SE" sz="1050" dirty="0" smtClean="0">
                <a:latin typeface="Arial" charset="0"/>
              </a:rPr>
              <a:t>2012 jämfört med 2011</a:t>
            </a:r>
            <a:endParaRPr lang="sv-SE" sz="1050" dirty="0">
              <a:latin typeface="Arial" charset="0"/>
            </a:endParaRPr>
          </a:p>
        </p:txBody>
      </p:sp>
      <p:cxnSp>
        <p:nvCxnSpPr>
          <p:cNvPr id="106" name="Straight Arrow Connector 105"/>
          <p:cNvCxnSpPr>
            <a:stCxn id="105" idx="0"/>
          </p:cNvCxnSpPr>
          <p:nvPr/>
        </p:nvCxnSpPr>
        <p:spPr>
          <a:xfrm flipH="1" flipV="1">
            <a:off x="6149694" y="1707654"/>
            <a:ext cx="819027" cy="4860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132"/>
          <p:cNvSpPr txBox="1">
            <a:spLocks noChangeArrowheads="1"/>
          </p:cNvSpPr>
          <p:nvPr/>
        </p:nvSpPr>
        <p:spPr bwMode="auto">
          <a:xfrm>
            <a:off x="3179362" y="1167595"/>
            <a:ext cx="1285875" cy="276999"/>
          </a:xfrm>
          <a:prstGeom prst="rect">
            <a:avLst/>
          </a:prstGeom>
          <a:noFill/>
          <a:ln w="9525">
            <a:noFill/>
            <a:miter lim="800000"/>
            <a:headEnd/>
            <a:tailEnd/>
          </a:ln>
        </p:spPr>
        <p:txBody>
          <a:bodyPr>
            <a:spAutoFit/>
          </a:bodyPr>
          <a:lstStyle/>
          <a:p>
            <a:r>
              <a:rPr lang="sv-SE" sz="1200" dirty="0"/>
              <a:t>del av</a:t>
            </a:r>
          </a:p>
        </p:txBody>
      </p:sp>
      <p:sp>
        <p:nvSpPr>
          <p:cNvPr id="37" name="TextBox 132"/>
          <p:cNvSpPr txBox="1">
            <a:spLocks noChangeArrowheads="1"/>
          </p:cNvSpPr>
          <p:nvPr/>
        </p:nvSpPr>
        <p:spPr bwMode="auto">
          <a:xfrm>
            <a:off x="3293662" y="2263829"/>
            <a:ext cx="1285875" cy="276999"/>
          </a:xfrm>
          <a:prstGeom prst="rect">
            <a:avLst/>
          </a:prstGeom>
          <a:noFill/>
          <a:ln w="9525">
            <a:noFill/>
            <a:miter lim="800000"/>
            <a:headEnd/>
            <a:tailEnd/>
          </a:ln>
        </p:spPr>
        <p:txBody>
          <a:bodyPr>
            <a:spAutoFit/>
          </a:bodyPr>
          <a:lstStyle/>
          <a:p>
            <a:r>
              <a:rPr lang="sv-SE" sz="1200" dirty="0"/>
              <a:t>del av</a:t>
            </a:r>
          </a:p>
        </p:txBody>
      </p:sp>
      <p:sp>
        <p:nvSpPr>
          <p:cNvPr id="38" name="TextBox 132"/>
          <p:cNvSpPr txBox="1">
            <a:spLocks noChangeArrowheads="1"/>
          </p:cNvSpPr>
          <p:nvPr/>
        </p:nvSpPr>
        <p:spPr bwMode="auto">
          <a:xfrm>
            <a:off x="4485775" y="1653649"/>
            <a:ext cx="1285875" cy="276999"/>
          </a:xfrm>
          <a:prstGeom prst="rect">
            <a:avLst/>
          </a:prstGeom>
          <a:noFill/>
          <a:ln w="9525">
            <a:noFill/>
            <a:miter lim="800000"/>
            <a:headEnd/>
            <a:tailEnd/>
          </a:ln>
        </p:spPr>
        <p:txBody>
          <a:bodyPr>
            <a:spAutoFit/>
          </a:bodyPr>
          <a:lstStyle/>
          <a:p>
            <a:r>
              <a:rPr lang="sv-SE" sz="1200" dirty="0"/>
              <a:t>del av</a:t>
            </a:r>
          </a:p>
        </p:txBody>
      </p:sp>
      <p:sp>
        <p:nvSpPr>
          <p:cNvPr id="59" name="TextBox 132"/>
          <p:cNvSpPr txBox="1">
            <a:spLocks noChangeArrowheads="1"/>
          </p:cNvSpPr>
          <p:nvPr/>
        </p:nvSpPr>
        <p:spPr bwMode="auto">
          <a:xfrm>
            <a:off x="3125356" y="2533859"/>
            <a:ext cx="1285875" cy="276999"/>
          </a:xfrm>
          <a:prstGeom prst="rect">
            <a:avLst/>
          </a:prstGeom>
          <a:noFill/>
          <a:ln w="9525">
            <a:noFill/>
            <a:miter lim="800000"/>
            <a:headEnd/>
            <a:tailEnd/>
          </a:ln>
        </p:spPr>
        <p:txBody>
          <a:bodyPr>
            <a:spAutoFit/>
          </a:bodyPr>
          <a:lstStyle/>
          <a:p>
            <a:r>
              <a:rPr lang="sv-SE" sz="1200" dirty="0"/>
              <a:t>del av</a:t>
            </a:r>
          </a:p>
        </p:txBody>
      </p:sp>
      <p:sp>
        <p:nvSpPr>
          <p:cNvPr id="60" name="TextBox 132"/>
          <p:cNvSpPr txBox="1">
            <a:spLocks noChangeArrowheads="1"/>
          </p:cNvSpPr>
          <p:nvPr/>
        </p:nvSpPr>
        <p:spPr bwMode="auto">
          <a:xfrm>
            <a:off x="3125356" y="3759883"/>
            <a:ext cx="1285875" cy="276999"/>
          </a:xfrm>
          <a:prstGeom prst="rect">
            <a:avLst/>
          </a:prstGeom>
          <a:noFill/>
          <a:ln w="9525">
            <a:noFill/>
            <a:miter lim="800000"/>
            <a:headEnd/>
            <a:tailEnd/>
          </a:ln>
        </p:spPr>
        <p:txBody>
          <a:bodyPr>
            <a:spAutoFit/>
          </a:bodyPr>
          <a:lstStyle/>
          <a:p>
            <a:r>
              <a:rPr lang="sv-SE" sz="1200" dirty="0"/>
              <a:t>stödjer</a:t>
            </a:r>
          </a:p>
        </p:txBody>
      </p:sp>
      <p:sp>
        <p:nvSpPr>
          <p:cNvPr id="61" name="TextBox 132"/>
          <p:cNvSpPr txBox="1">
            <a:spLocks noChangeArrowheads="1"/>
          </p:cNvSpPr>
          <p:nvPr/>
        </p:nvSpPr>
        <p:spPr bwMode="auto">
          <a:xfrm>
            <a:off x="5933668" y="3327835"/>
            <a:ext cx="1285875" cy="276999"/>
          </a:xfrm>
          <a:prstGeom prst="rect">
            <a:avLst/>
          </a:prstGeom>
          <a:noFill/>
          <a:ln w="9525">
            <a:noFill/>
            <a:miter lim="800000"/>
            <a:headEnd/>
            <a:tailEnd/>
          </a:ln>
        </p:spPr>
        <p:txBody>
          <a:bodyPr>
            <a:spAutoFit/>
          </a:bodyPr>
          <a:lstStyle/>
          <a:p>
            <a:r>
              <a:rPr lang="sv-SE" sz="1200" dirty="0"/>
              <a:t>stödjer</a:t>
            </a:r>
          </a:p>
        </p:txBody>
      </p:sp>
      <p:sp>
        <p:nvSpPr>
          <p:cNvPr id="63" name="TextBox 132"/>
          <p:cNvSpPr txBox="1">
            <a:spLocks noChangeArrowheads="1"/>
          </p:cNvSpPr>
          <p:nvPr/>
        </p:nvSpPr>
        <p:spPr bwMode="auto">
          <a:xfrm>
            <a:off x="5339602" y="2571751"/>
            <a:ext cx="1285875" cy="276999"/>
          </a:xfrm>
          <a:prstGeom prst="rect">
            <a:avLst/>
          </a:prstGeom>
          <a:noFill/>
          <a:ln w="9525">
            <a:noFill/>
            <a:miter lim="800000"/>
            <a:headEnd/>
            <a:tailEnd/>
          </a:ln>
        </p:spPr>
        <p:txBody>
          <a:bodyPr>
            <a:spAutoFit/>
          </a:bodyPr>
          <a:lstStyle/>
          <a:p>
            <a:r>
              <a:rPr lang="sv-SE" sz="1200" dirty="0"/>
              <a:t>stödjer</a:t>
            </a:r>
          </a:p>
        </p:txBody>
      </p:sp>
      <p:sp>
        <p:nvSpPr>
          <p:cNvPr id="65" name="TextBox 132"/>
          <p:cNvSpPr txBox="1">
            <a:spLocks noChangeArrowheads="1"/>
          </p:cNvSpPr>
          <p:nvPr/>
        </p:nvSpPr>
        <p:spPr bwMode="auto">
          <a:xfrm>
            <a:off x="6402607" y="1815667"/>
            <a:ext cx="1285875" cy="276999"/>
          </a:xfrm>
          <a:prstGeom prst="rect">
            <a:avLst/>
          </a:prstGeom>
          <a:noFill/>
          <a:ln w="9525">
            <a:noFill/>
            <a:miter lim="800000"/>
            <a:headEnd/>
            <a:tailEnd/>
          </a:ln>
        </p:spPr>
        <p:txBody>
          <a:bodyPr>
            <a:spAutoFit/>
          </a:bodyPr>
          <a:lstStyle/>
          <a:p>
            <a:r>
              <a:rPr lang="sv-SE" sz="1200" dirty="0" err="1"/>
              <a:t>kvanitifierar</a:t>
            </a:r>
            <a:endParaRPr lang="sv-SE" sz="1200" dirty="0"/>
          </a:p>
        </p:txBody>
      </p:sp>
      <p:sp>
        <p:nvSpPr>
          <p:cNvPr id="66" name="TextBox 132"/>
          <p:cNvSpPr txBox="1">
            <a:spLocks noChangeArrowheads="1"/>
          </p:cNvSpPr>
          <p:nvPr/>
        </p:nvSpPr>
        <p:spPr bwMode="auto">
          <a:xfrm>
            <a:off x="3615721" y="3381841"/>
            <a:ext cx="1285875" cy="276999"/>
          </a:xfrm>
          <a:prstGeom prst="rect">
            <a:avLst/>
          </a:prstGeom>
          <a:noFill/>
          <a:ln w="9525">
            <a:noFill/>
            <a:miter lim="800000"/>
            <a:headEnd/>
            <a:tailEnd/>
          </a:ln>
        </p:spPr>
        <p:txBody>
          <a:bodyPr>
            <a:spAutoFit/>
          </a:bodyPr>
          <a:lstStyle/>
          <a:p>
            <a:r>
              <a:rPr lang="sv-SE" sz="1200" dirty="0" err="1"/>
              <a:t>kvanitifierar</a:t>
            </a:r>
            <a:endParaRPr lang="sv-SE" sz="1200" dirty="0"/>
          </a:p>
        </p:txBody>
      </p:sp>
      <p:sp>
        <p:nvSpPr>
          <p:cNvPr id="70" name="TextBox 4"/>
          <p:cNvSpPr txBox="1">
            <a:spLocks noChangeArrowheads="1"/>
          </p:cNvSpPr>
          <p:nvPr/>
        </p:nvSpPr>
        <p:spPr bwMode="auto">
          <a:xfrm>
            <a:off x="7777358" y="4693964"/>
            <a:ext cx="2143125" cy="300082"/>
          </a:xfrm>
          <a:prstGeom prst="rect">
            <a:avLst/>
          </a:prstGeom>
          <a:noFill/>
          <a:ln w="9525">
            <a:noFill/>
            <a:miter lim="800000"/>
            <a:headEnd/>
            <a:tailEnd/>
          </a:ln>
        </p:spPr>
        <p:txBody>
          <a:bodyPr>
            <a:spAutoFit/>
          </a:bodyPr>
          <a:lstStyle/>
          <a:p>
            <a:r>
              <a:rPr lang="sv-SE" sz="1350" dirty="0"/>
              <a:t>[BMM, 2010]</a:t>
            </a:r>
          </a:p>
        </p:txBody>
      </p:sp>
      <p:sp>
        <p:nvSpPr>
          <p:cNvPr id="68" name="Rectangle 43"/>
          <p:cNvSpPr>
            <a:spLocks noChangeArrowheads="1"/>
          </p:cNvSpPr>
          <p:nvPr/>
        </p:nvSpPr>
        <p:spPr bwMode="auto">
          <a:xfrm>
            <a:off x="878408" y="3651869"/>
            <a:ext cx="1112822" cy="753451"/>
          </a:xfrm>
          <a:prstGeom prst="rect">
            <a:avLst/>
          </a:prstGeom>
          <a:solidFill>
            <a:schemeClr val="bg1"/>
          </a:solidFill>
          <a:ln w="9525" algn="ctr">
            <a:solidFill>
              <a:schemeClr val="tx1"/>
            </a:solidFill>
            <a:round/>
            <a:headEnd/>
            <a:tailEnd/>
          </a:ln>
        </p:spPr>
        <p:txBody>
          <a:bodyPr/>
          <a:lstStyle/>
          <a:p>
            <a:endParaRPr lang="sv-SE" sz="1350"/>
          </a:p>
        </p:txBody>
      </p:sp>
      <p:sp>
        <p:nvSpPr>
          <p:cNvPr id="71" name="TextBox 74"/>
          <p:cNvSpPr txBox="1">
            <a:spLocks noChangeArrowheads="1"/>
          </p:cNvSpPr>
          <p:nvPr/>
        </p:nvSpPr>
        <p:spPr bwMode="auto">
          <a:xfrm>
            <a:off x="835492" y="3606867"/>
            <a:ext cx="1279629" cy="761747"/>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av stadens kunder bor långt från Pizzerian</a:t>
            </a:r>
          </a:p>
        </p:txBody>
      </p:sp>
      <p:cxnSp>
        <p:nvCxnSpPr>
          <p:cNvPr id="74" name="Straight Arrow Connector 73"/>
          <p:cNvCxnSpPr/>
          <p:nvPr/>
        </p:nvCxnSpPr>
        <p:spPr>
          <a:xfrm flipV="1">
            <a:off x="2801320" y="3705876"/>
            <a:ext cx="0" cy="3780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0" name="TextBox 132"/>
          <p:cNvSpPr txBox="1">
            <a:spLocks noChangeArrowheads="1"/>
          </p:cNvSpPr>
          <p:nvPr/>
        </p:nvSpPr>
        <p:spPr bwMode="auto">
          <a:xfrm>
            <a:off x="2099242" y="4083919"/>
            <a:ext cx="1285875" cy="276999"/>
          </a:xfrm>
          <a:prstGeom prst="rect">
            <a:avLst/>
          </a:prstGeom>
          <a:noFill/>
          <a:ln w="9525">
            <a:noFill/>
            <a:miter lim="800000"/>
            <a:headEnd/>
            <a:tailEnd/>
          </a:ln>
        </p:spPr>
        <p:txBody>
          <a:bodyPr>
            <a:spAutoFit/>
          </a:bodyPr>
          <a:lstStyle/>
          <a:p>
            <a:r>
              <a:rPr lang="sv-SE" sz="1200" dirty="0"/>
              <a:t>hot</a:t>
            </a:r>
          </a:p>
        </p:txBody>
      </p:sp>
      <p:sp>
        <p:nvSpPr>
          <p:cNvPr id="73" name="Rectangle 43"/>
          <p:cNvSpPr>
            <a:spLocks noChangeArrowheads="1"/>
          </p:cNvSpPr>
          <p:nvPr/>
        </p:nvSpPr>
        <p:spPr bwMode="auto">
          <a:xfrm>
            <a:off x="895345" y="2861658"/>
            <a:ext cx="1080120" cy="628194"/>
          </a:xfrm>
          <a:prstGeom prst="rect">
            <a:avLst/>
          </a:prstGeom>
          <a:solidFill>
            <a:schemeClr val="bg1"/>
          </a:solidFill>
          <a:ln w="9525" algn="ctr">
            <a:solidFill>
              <a:schemeClr val="tx1"/>
            </a:solidFill>
            <a:round/>
            <a:headEnd/>
            <a:tailEnd/>
          </a:ln>
        </p:spPr>
        <p:txBody>
          <a:bodyPr/>
          <a:lstStyle/>
          <a:p>
            <a:endParaRPr lang="sv-SE" sz="1350"/>
          </a:p>
        </p:txBody>
      </p:sp>
      <p:sp>
        <p:nvSpPr>
          <p:cNvPr id="75" name="TextBox 74"/>
          <p:cNvSpPr txBox="1">
            <a:spLocks noChangeArrowheads="1"/>
          </p:cNvSpPr>
          <p:nvPr/>
        </p:nvSpPr>
        <p:spPr bwMode="auto">
          <a:xfrm>
            <a:off x="878408" y="2895786"/>
            <a:ext cx="1281551"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Pizzerians ugnar är långsamma</a:t>
            </a:r>
          </a:p>
        </p:txBody>
      </p:sp>
      <p:cxnSp>
        <p:nvCxnSpPr>
          <p:cNvPr id="78" name="Straight Arrow Connector 77"/>
          <p:cNvCxnSpPr/>
          <p:nvPr/>
        </p:nvCxnSpPr>
        <p:spPr>
          <a:xfrm>
            <a:off x="1991230" y="3273828"/>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6" name="TextBox 132"/>
          <p:cNvSpPr txBox="1">
            <a:spLocks noChangeArrowheads="1"/>
          </p:cNvSpPr>
          <p:nvPr/>
        </p:nvSpPr>
        <p:spPr bwMode="auto">
          <a:xfrm>
            <a:off x="1951818" y="3258064"/>
            <a:ext cx="1285875" cy="276999"/>
          </a:xfrm>
          <a:prstGeom prst="rect">
            <a:avLst/>
          </a:prstGeom>
          <a:noFill/>
          <a:ln w="9525">
            <a:noFill/>
            <a:miter lim="800000"/>
            <a:headEnd/>
            <a:tailEnd/>
          </a:ln>
        </p:spPr>
        <p:txBody>
          <a:bodyPr>
            <a:spAutoFit/>
          </a:bodyPr>
          <a:lstStyle/>
          <a:p>
            <a:r>
              <a:rPr lang="sv-SE" sz="1200" dirty="0"/>
              <a:t>svaghet</a:t>
            </a:r>
          </a:p>
        </p:txBody>
      </p:sp>
      <p:cxnSp>
        <p:nvCxnSpPr>
          <p:cNvPr id="90" name="Straight Connector 89"/>
          <p:cNvCxnSpPr/>
          <p:nvPr/>
        </p:nvCxnSpPr>
        <p:spPr>
          <a:xfrm flipH="1">
            <a:off x="4097464" y="4353948"/>
            <a:ext cx="1350150" cy="0"/>
          </a:xfrm>
          <a:prstGeom prst="line">
            <a:avLst/>
          </a:prstGeom>
        </p:spPr>
        <p:style>
          <a:lnRef idx="1">
            <a:schemeClr val="dk1"/>
          </a:lnRef>
          <a:fillRef idx="0">
            <a:schemeClr val="dk1"/>
          </a:fillRef>
          <a:effectRef idx="0">
            <a:schemeClr val="dk1"/>
          </a:effectRef>
          <a:fontRef idx="minor">
            <a:schemeClr val="tx1"/>
          </a:fontRef>
        </p:style>
      </p:cxnSp>
      <p:sp>
        <p:nvSpPr>
          <p:cNvPr id="93" name="Rectangle 43"/>
          <p:cNvSpPr>
            <a:spLocks noChangeArrowheads="1"/>
          </p:cNvSpPr>
          <p:nvPr/>
        </p:nvSpPr>
        <p:spPr bwMode="auto">
          <a:xfrm>
            <a:off x="4367494" y="4535844"/>
            <a:ext cx="1491759" cy="520182"/>
          </a:xfrm>
          <a:prstGeom prst="rect">
            <a:avLst/>
          </a:prstGeom>
          <a:solidFill>
            <a:schemeClr val="bg1"/>
          </a:solidFill>
          <a:ln w="9525" algn="ctr">
            <a:solidFill>
              <a:schemeClr val="tx1"/>
            </a:solidFill>
            <a:round/>
            <a:headEnd/>
            <a:tailEnd/>
          </a:ln>
        </p:spPr>
        <p:txBody>
          <a:bodyPr/>
          <a:lstStyle/>
          <a:p>
            <a:endParaRPr lang="sv-SE" sz="1350"/>
          </a:p>
        </p:txBody>
      </p:sp>
      <p:sp>
        <p:nvSpPr>
          <p:cNvPr id="94" name="TextBox 93"/>
          <p:cNvSpPr txBox="1">
            <a:spLocks noChangeArrowheads="1"/>
          </p:cNvSpPr>
          <p:nvPr/>
        </p:nvSpPr>
        <p:spPr bwMode="auto">
          <a:xfrm>
            <a:off x="4328081" y="4484436"/>
            <a:ext cx="1605587" cy="600164"/>
          </a:xfrm>
          <a:prstGeom prst="rect">
            <a:avLst/>
          </a:prstGeom>
          <a:noFill/>
          <a:ln w="9525">
            <a:noFill/>
            <a:miter lim="800000"/>
            <a:headEnd/>
            <a:tailEnd/>
          </a:ln>
        </p:spPr>
        <p:txBody>
          <a:bodyPr wrap="square">
            <a:spAutoFit/>
          </a:bodyPr>
          <a:lstStyle/>
          <a:p>
            <a:r>
              <a:rPr lang="sv-SE" sz="1200" b="1" dirty="0"/>
              <a:t>Influerare (</a:t>
            </a:r>
            <a:r>
              <a:rPr lang="sv-SE" sz="1200" b="1" dirty="0" err="1"/>
              <a:t>ext</a:t>
            </a:r>
            <a:r>
              <a:rPr lang="sv-SE" sz="1200" b="1" dirty="0"/>
              <a:t>): </a:t>
            </a:r>
          </a:p>
          <a:p>
            <a:pPr>
              <a:defRPr/>
            </a:pPr>
            <a:r>
              <a:rPr lang="sv-SE" sz="1050" dirty="0">
                <a:latin typeface="Arial" charset="0"/>
              </a:rPr>
              <a:t>Flera billiga </a:t>
            </a:r>
            <a:r>
              <a:rPr lang="sv-SE" sz="1050" dirty="0" err="1">
                <a:latin typeface="Arial" charset="0"/>
              </a:rPr>
              <a:t>råvaru-leverantörer</a:t>
            </a:r>
            <a:r>
              <a:rPr lang="sv-SE" sz="1050" dirty="0">
                <a:latin typeface="Arial" charset="0"/>
              </a:rPr>
              <a:t> i staden</a:t>
            </a:r>
          </a:p>
        </p:txBody>
      </p:sp>
      <p:cxnSp>
        <p:nvCxnSpPr>
          <p:cNvPr id="96" name="Straight Arrow Connector 95"/>
          <p:cNvCxnSpPr>
            <a:stCxn id="93" idx="3"/>
            <a:endCxn id="55" idx="1"/>
          </p:cNvCxnSpPr>
          <p:nvPr/>
        </p:nvCxnSpPr>
        <p:spPr>
          <a:xfrm flipV="1">
            <a:off x="5859253" y="4075564"/>
            <a:ext cx="434208" cy="7203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7" name="TextBox 132"/>
          <p:cNvSpPr txBox="1">
            <a:spLocks noChangeArrowheads="1"/>
          </p:cNvSpPr>
          <p:nvPr/>
        </p:nvSpPr>
        <p:spPr bwMode="auto">
          <a:xfrm>
            <a:off x="5889931" y="4515967"/>
            <a:ext cx="1285875" cy="276999"/>
          </a:xfrm>
          <a:prstGeom prst="rect">
            <a:avLst/>
          </a:prstGeom>
          <a:noFill/>
          <a:ln w="9525">
            <a:noFill/>
            <a:miter lim="800000"/>
            <a:headEnd/>
            <a:tailEnd/>
          </a:ln>
        </p:spPr>
        <p:txBody>
          <a:bodyPr>
            <a:spAutoFit/>
          </a:bodyPr>
          <a:lstStyle/>
          <a:p>
            <a:r>
              <a:rPr lang="sv-SE" sz="1200" dirty="0"/>
              <a:t>möjlighet</a:t>
            </a:r>
          </a:p>
        </p:txBody>
      </p:sp>
      <p:sp>
        <p:nvSpPr>
          <p:cNvPr id="99" name="Rectangle 43"/>
          <p:cNvSpPr>
            <a:spLocks noChangeArrowheads="1"/>
          </p:cNvSpPr>
          <p:nvPr/>
        </p:nvSpPr>
        <p:spPr bwMode="auto">
          <a:xfrm>
            <a:off x="6343240" y="863436"/>
            <a:ext cx="1210608" cy="628194"/>
          </a:xfrm>
          <a:prstGeom prst="rect">
            <a:avLst/>
          </a:prstGeom>
          <a:solidFill>
            <a:schemeClr val="bg1"/>
          </a:solidFill>
          <a:ln w="9525" algn="ctr">
            <a:solidFill>
              <a:schemeClr val="tx1"/>
            </a:solidFill>
            <a:round/>
            <a:headEnd/>
            <a:tailEnd/>
          </a:ln>
        </p:spPr>
        <p:txBody>
          <a:bodyPr/>
          <a:lstStyle/>
          <a:p>
            <a:endParaRPr lang="sv-SE" sz="1350"/>
          </a:p>
        </p:txBody>
      </p:sp>
      <p:sp>
        <p:nvSpPr>
          <p:cNvPr id="102" name="TextBox 101"/>
          <p:cNvSpPr txBox="1">
            <a:spLocks noChangeArrowheads="1"/>
          </p:cNvSpPr>
          <p:nvPr/>
        </p:nvSpPr>
        <p:spPr bwMode="auto">
          <a:xfrm>
            <a:off x="6343871" y="897564"/>
            <a:ext cx="1344611" cy="600164"/>
          </a:xfrm>
          <a:prstGeom prst="rect">
            <a:avLst/>
          </a:prstGeom>
          <a:noFill/>
          <a:ln w="9525">
            <a:noFill/>
            <a:miter lim="800000"/>
            <a:headEnd/>
            <a:tailEnd/>
          </a:ln>
        </p:spPr>
        <p:txBody>
          <a:bodyPr wrap="square">
            <a:spAutoFit/>
          </a:bodyPr>
          <a:lstStyle/>
          <a:p>
            <a:r>
              <a:rPr lang="sv-SE" sz="1200" b="1" dirty="0"/>
              <a:t>Influerare (</a:t>
            </a:r>
            <a:r>
              <a:rPr lang="sv-SE" sz="1200" b="1" dirty="0" err="1"/>
              <a:t>int</a:t>
            </a:r>
            <a:r>
              <a:rPr lang="sv-SE" sz="1200" b="1" dirty="0"/>
              <a:t>): </a:t>
            </a:r>
          </a:p>
          <a:p>
            <a:pPr>
              <a:defRPr/>
            </a:pPr>
            <a:r>
              <a:rPr lang="sv-SE" sz="1050" dirty="0">
                <a:latin typeface="Arial" charset="0"/>
              </a:rPr>
              <a:t>Personal är kostnadsmedveten</a:t>
            </a:r>
          </a:p>
        </p:txBody>
      </p:sp>
      <p:cxnSp>
        <p:nvCxnSpPr>
          <p:cNvPr id="107" name="Straight Connector 106"/>
          <p:cNvCxnSpPr/>
          <p:nvPr/>
        </p:nvCxnSpPr>
        <p:spPr>
          <a:xfrm flipH="1">
            <a:off x="5779533" y="1059582"/>
            <a:ext cx="540060" cy="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a:off x="5771650" y="1059582"/>
            <a:ext cx="0" cy="270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0" name="TextBox 132"/>
          <p:cNvSpPr txBox="1">
            <a:spLocks noChangeArrowheads="1"/>
          </p:cNvSpPr>
          <p:nvPr/>
        </p:nvSpPr>
        <p:spPr bwMode="auto">
          <a:xfrm>
            <a:off x="5393608" y="789553"/>
            <a:ext cx="1285875" cy="276999"/>
          </a:xfrm>
          <a:prstGeom prst="rect">
            <a:avLst/>
          </a:prstGeom>
          <a:noFill/>
          <a:ln w="9525">
            <a:noFill/>
            <a:miter lim="800000"/>
            <a:headEnd/>
            <a:tailEnd/>
          </a:ln>
        </p:spPr>
        <p:txBody>
          <a:bodyPr>
            <a:spAutoFit/>
          </a:bodyPr>
          <a:lstStyle/>
          <a:p>
            <a:r>
              <a:rPr lang="sv-SE" sz="1200" dirty="0"/>
              <a:t>styrka</a:t>
            </a:r>
          </a:p>
        </p:txBody>
      </p:sp>
      <p:cxnSp>
        <p:nvCxnSpPr>
          <p:cNvPr id="114" name="Straight Connector 113"/>
          <p:cNvCxnSpPr/>
          <p:nvPr/>
        </p:nvCxnSpPr>
        <p:spPr>
          <a:xfrm flipH="1" flipV="1">
            <a:off x="2045236" y="4083918"/>
            <a:ext cx="756084"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55409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3.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2823</TotalTime>
  <Words>4361</Words>
  <Application>Microsoft Office PowerPoint</Application>
  <PresentationFormat>On-screen Show (16:9)</PresentationFormat>
  <Paragraphs>577</Paragraphs>
  <Slides>43</Slides>
  <Notes>23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43</vt:i4>
      </vt:variant>
    </vt:vector>
  </HeadingPairs>
  <TitlesOfParts>
    <vt:vector size="52" baseType="lpstr">
      <vt:lpstr>Arial</vt:lpstr>
      <vt:lpstr>Calibri</vt:lpstr>
      <vt:lpstr>Verdana</vt:lpstr>
      <vt:lpstr>Wingdings</vt:lpstr>
      <vt:lpstr>su_dsv_ppt_template_16_9_20130920</vt:lpstr>
      <vt:lpstr>English SU 16:9 - Widescreen</vt:lpstr>
      <vt:lpstr>SU 16:9 - Blå Widescreen</vt:lpstr>
      <vt:lpstr>English SU 16:9 - Blå Widescreen</vt:lpstr>
      <vt:lpstr>Special</vt:lpstr>
      <vt:lpstr>Verksamhetsmodellering – Målmodellering och Strategi</vt:lpstr>
      <vt:lpstr>PowerPoint Presentation</vt:lpstr>
      <vt:lpstr>Avbilda verksamheten med modeller</vt:lpstr>
      <vt:lpstr>Avbilda verksamheten med modeller</vt:lpstr>
      <vt:lpstr>Avbilda verksamheten med modeller</vt:lpstr>
      <vt:lpstr>Business Motivation Model (BMM)</vt:lpstr>
      <vt:lpstr>Mål, medel och influerare</vt:lpstr>
      <vt:lpstr>  </vt:lpstr>
      <vt:lpstr>  </vt:lpstr>
      <vt:lpstr>Mission</vt:lpstr>
      <vt:lpstr>Mission</vt:lpstr>
      <vt:lpstr>Vision</vt:lpstr>
      <vt:lpstr>Mål</vt:lpstr>
      <vt:lpstr>Mål</vt:lpstr>
      <vt:lpstr>Mätbara mål</vt:lpstr>
      <vt:lpstr>Medel</vt:lpstr>
      <vt:lpstr>Medel</vt:lpstr>
      <vt:lpstr>Influerare</vt:lpstr>
      <vt:lpstr>Influerare</vt:lpstr>
      <vt:lpstr>Influerare</vt:lpstr>
      <vt:lpstr>Influerare</vt:lpstr>
      <vt:lpstr>Riktlinjer för målmodellering</vt:lpstr>
      <vt:lpstr>PowerPoint Presentation</vt:lpstr>
      <vt:lpstr>Strategi</vt:lpstr>
      <vt:lpstr>Konkurrensfördel</vt:lpstr>
      <vt:lpstr>Strategiplanering</vt:lpstr>
      <vt:lpstr>SWOT-analys</vt:lpstr>
      <vt:lpstr>SWOT-analys och BMM</vt:lpstr>
      <vt:lpstr>SWOT-analys</vt:lpstr>
      <vt:lpstr>Olika strategiska perspektiv</vt:lpstr>
      <vt:lpstr>Porters femkraftsmodell</vt:lpstr>
      <vt:lpstr>Porters femkraftsmodell</vt:lpstr>
      <vt:lpstr>Porters generiska strategier</vt:lpstr>
      <vt:lpstr>Porters generiska strategier</vt:lpstr>
      <vt:lpstr>Generiskt strategival bestämmer värdekedjestruktur</vt:lpstr>
      <vt:lpstr>Resurs- och kompetensbaserade strategier</vt:lpstr>
      <vt:lpstr>Resurs- och kompetensbaserade strategier</vt:lpstr>
      <vt:lpstr>Resurs- och kompetensbaserade strategier</vt:lpstr>
      <vt:lpstr>Kundvärde- och processbaserade strategier</vt:lpstr>
      <vt:lpstr>Kundvärde- och processbaserade strategier</vt:lpstr>
      <vt:lpstr>Fler strategiska perspektiv</vt:lpstr>
      <vt:lpstr>  </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190</cp:revision>
  <cp:lastPrinted>2017-10-04T09:03:22Z</cp:lastPrinted>
  <dcterms:created xsi:type="dcterms:W3CDTF">2015-05-25T21:35:52Z</dcterms:created>
  <dcterms:modified xsi:type="dcterms:W3CDTF">2018-12-14T13:27:32Z</dcterms:modified>
</cp:coreProperties>
</file>