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9"/>
  </p:notesMasterIdLst>
  <p:handoutMasterIdLst>
    <p:handoutMasterId r:id="rId30"/>
  </p:handoutMasterIdLst>
  <p:sldIdLst>
    <p:sldId id="264" r:id="rId6"/>
    <p:sldId id="738" r:id="rId7"/>
    <p:sldId id="739" r:id="rId8"/>
    <p:sldId id="772" r:id="rId9"/>
    <p:sldId id="790" r:id="rId10"/>
    <p:sldId id="774" r:id="rId11"/>
    <p:sldId id="791" r:id="rId12"/>
    <p:sldId id="743" r:id="rId13"/>
    <p:sldId id="741" r:id="rId14"/>
    <p:sldId id="742" r:id="rId15"/>
    <p:sldId id="792" r:id="rId16"/>
    <p:sldId id="793" r:id="rId17"/>
    <p:sldId id="795" r:id="rId18"/>
    <p:sldId id="794" r:id="rId19"/>
    <p:sldId id="773" r:id="rId20"/>
    <p:sldId id="740" r:id="rId21"/>
    <p:sldId id="788" r:id="rId22"/>
    <p:sldId id="789" r:id="rId23"/>
    <p:sldId id="744" r:id="rId24"/>
    <p:sldId id="776" r:id="rId25"/>
    <p:sldId id="775" r:id="rId26"/>
    <p:sldId id="745" r:id="rId27"/>
    <p:sldId id="746" r:id="rId28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FF"/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0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57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10/13/2020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2020-10-13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2020-10-13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10/13/2020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2020-10-13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hyperlink" Target="http://sv.wikipedia.org/wiki/IT-styrn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9761" y="1728174"/>
            <a:ext cx="7808345" cy="1069200"/>
          </a:xfrm>
        </p:spPr>
        <p:txBody>
          <a:bodyPr/>
          <a:lstStyle/>
          <a:p>
            <a:r>
              <a:rPr lang="sv-SE" sz="3200" dirty="0"/>
              <a:t>Informationssystem 2 </a:t>
            </a:r>
            <a:br>
              <a:rPr lang="sv-SE" sz="3600" dirty="0"/>
            </a:br>
            <a:r>
              <a:rPr lang="sv-SE" sz="1800" dirty="0"/>
              <a:t>Del 2: </a:t>
            </a:r>
            <a:r>
              <a:rPr lang="en-US" sz="1800" dirty="0"/>
              <a:t>IS/IT-</a:t>
            </a:r>
            <a:r>
              <a:rPr lang="en-US" sz="1800" dirty="0" err="1"/>
              <a:t>styrning</a:t>
            </a:r>
            <a:r>
              <a:rPr lang="en-US" sz="1800" dirty="0"/>
              <a:t>, IS/IT-</a:t>
            </a:r>
            <a:r>
              <a:rPr lang="en-US" sz="1800" dirty="0" err="1"/>
              <a:t>strategi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outsoursing</a:t>
            </a:r>
            <a:endParaRPr lang="sv-SE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00" y="2966318"/>
            <a:ext cx="6631200" cy="1045502"/>
          </a:xfrm>
        </p:spPr>
        <p:txBody>
          <a:bodyPr/>
          <a:lstStyle/>
          <a:p>
            <a:r>
              <a:rPr lang="sv-SE" sz="1800" dirty="0"/>
              <a:t>Erik Perjons</a:t>
            </a:r>
          </a:p>
          <a:p>
            <a:r>
              <a:rPr lang="sv-SE" sz="1800" dirty="0"/>
              <a:t>DSV, Stockholms Universitet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04AFA7-D9DC-442D-AD47-8904445D4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1"/>
    </mc:Choice>
    <mc:Fallback>
      <p:transition spd="slow" advTm="1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6186" y="155642"/>
            <a:ext cx="1272716" cy="109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19" y="261526"/>
            <a:ext cx="7933124" cy="857250"/>
          </a:xfrm>
        </p:spPr>
        <p:txBody>
          <a:bodyPr>
            <a:noAutofit/>
          </a:bodyPr>
          <a:lstStyle/>
          <a:p>
            <a:pPr algn="l"/>
            <a:r>
              <a:rPr lang="sv-SE" sz="2700" dirty="0"/>
              <a:t>Identifiera IS/IT-strategi via affärsstrategi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94" y="1329612"/>
            <a:ext cx="48803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329" y="3327834"/>
            <a:ext cx="3618402" cy="1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961329" y="2949792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Porters femkraftmodell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299" y="1275606"/>
            <a:ext cx="1890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Porters generiska strategier</a:t>
            </a:r>
          </a:p>
        </p:txBody>
      </p:sp>
      <p:cxnSp>
        <p:nvCxnSpPr>
          <p:cNvPr id="31" name="Straight Connector 30"/>
          <p:cNvCxnSpPr>
            <a:endCxn id="32" idx="1"/>
          </p:cNvCxnSpPr>
          <p:nvPr/>
        </p:nvCxnSpPr>
        <p:spPr>
          <a:xfrm flipV="1">
            <a:off x="3587542" y="961208"/>
            <a:ext cx="324035" cy="1065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11577" y="730375"/>
            <a:ext cx="294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Effektivisera processer med affärssystem eller workflowsystem 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471719" y="1923678"/>
            <a:ext cx="54006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69392" y="1785857"/>
            <a:ext cx="224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Använda sociala medier för att samla in kundönskemål och/eller klagomål från specifik kundgrupp för att göra organisationen unik</a:t>
            </a:r>
          </a:p>
        </p:txBody>
      </p:sp>
      <p:cxnSp>
        <p:nvCxnSpPr>
          <p:cNvPr id="37" name="Straight Connector 36"/>
          <p:cNvCxnSpPr>
            <a:stCxn id="39" idx="1"/>
          </p:cNvCxnSpPr>
          <p:nvPr/>
        </p:nvCxnSpPr>
        <p:spPr>
          <a:xfrm flipH="1">
            <a:off x="4093677" y="2964601"/>
            <a:ext cx="270030" cy="3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63707" y="273376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Knyta upp kunder i avancerade inköps- och leveranssystem</a:t>
            </a:r>
          </a:p>
        </p:txBody>
      </p:sp>
      <p:cxnSp>
        <p:nvCxnSpPr>
          <p:cNvPr id="43" name="Straight Connector 42"/>
          <p:cNvCxnSpPr>
            <a:stCxn id="45" idx="1"/>
          </p:cNvCxnSpPr>
          <p:nvPr/>
        </p:nvCxnSpPr>
        <p:spPr>
          <a:xfrm flipH="1" flipV="1">
            <a:off x="4471719" y="3759886"/>
            <a:ext cx="270030" cy="25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41749" y="3597864"/>
            <a:ext cx="276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Starta webbplats där inköpsbeställningar  på varor och tjänster läggs ut och där flera leverantörer får lägga bud på beställningarna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59321" y="2463738"/>
            <a:ext cx="159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Exempel på IS/IT-strategier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 flipV="1">
            <a:off x="7064009" y="1020387"/>
            <a:ext cx="846660" cy="1411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712084" y="943583"/>
            <a:ext cx="354423" cy="8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 flipV="1">
            <a:off x="7272162" y="2101852"/>
            <a:ext cx="452069" cy="358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554466" y="2811457"/>
            <a:ext cx="605091" cy="7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52024" y="3011244"/>
            <a:ext cx="407297" cy="477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9742F1-AC84-45A0-91B2-7796351F3838}"/>
              </a:ext>
            </a:extLst>
          </p:cNvPr>
          <p:cNvCxnSpPr>
            <a:cxnSpLocks/>
          </p:cNvCxnSpPr>
          <p:nvPr/>
        </p:nvCxnSpPr>
        <p:spPr>
          <a:xfrm flipH="1">
            <a:off x="4613636" y="1410409"/>
            <a:ext cx="455756" cy="69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A54891-ABD4-41DF-9286-505269212AFE}"/>
              </a:ext>
            </a:extLst>
          </p:cNvPr>
          <p:cNvSpPr txBox="1"/>
          <p:nvPr/>
        </p:nvSpPr>
        <p:spPr>
          <a:xfrm>
            <a:off x="5112940" y="1183942"/>
            <a:ext cx="361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Möjliggöra kundanpassning av tjänster med hjälp av ett kundhanteringssystem som har koll på vilken anpassning som kunder </a:t>
            </a:r>
            <a:r>
              <a:rPr lang="sv-SE" sz="1200" dirty="0" err="1"/>
              <a:t>erahållit</a:t>
            </a:r>
            <a:endParaRPr lang="sv-SE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A67702-8448-4CC5-818C-8F1F483C7DC3}"/>
              </a:ext>
            </a:extLst>
          </p:cNvPr>
          <p:cNvCxnSpPr>
            <a:cxnSpLocks/>
          </p:cNvCxnSpPr>
          <p:nvPr/>
        </p:nvCxnSpPr>
        <p:spPr>
          <a:xfrm flipH="1" flipV="1">
            <a:off x="7316934" y="1721082"/>
            <a:ext cx="489900" cy="711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C7A5033C-05A2-40AA-AE70-8193649BD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17"/>
    </mc:Choice>
    <mc:Fallback>
      <p:transition spd="slow" advTm="9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6186" y="155642"/>
            <a:ext cx="1272716" cy="109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19" y="261526"/>
            <a:ext cx="7933124" cy="857250"/>
          </a:xfrm>
        </p:spPr>
        <p:txBody>
          <a:bodyPr>
            <a:noAutofit/>
          </a:bodyPr>
          <a:lstStyle/>
          <a:p>
            <a:pPr algn="l"/>
            <a:r>
              <a:rPr lang="sv-SE" sz="2700" dirty="0"/>
              <a:t>Identifiera IS/IT-strategi via affärsstrategi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94" y="1329612"/>
            <a:ext cx="48803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329" y="3327834"/>
            <a:ext cx="3618402" cy="1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961329" y="2949792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Porters femkraftmodell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299" y="1275606"/>
            <a:ext cx="1890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Porters generiska strategier</a:t>
            </a:r>
          </a:p>
        </p:txBody>
      </p:sp>
      <p:cxnSp>
        <p:nvCxnSpPr>
          <p:cNvPr id="31" name="Straight Connector 30"/>
          <p:cNvCxnSpPr>
            <a:endCxn id="32" idx="1"/>
          </p:cNvCxnSpPr>
          <p:nvPr/>
        </p:nvCxnSpPr>
        <p:spPr>
          <a:xfrm flipV="1">
            <a:off x="3587542" y="961208"/>
            <a:ext cx="324035" cy="1065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11577" y="730375"/>
            <a:ext cx="294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Effektivisera processer med affärssystem eller workflowsystem 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471719" y="1923678"/>
            <a:ext cx="54006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69392" y="1785857"/>
            <a:ext cx="224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Använda sociala medier för att samla in kundönskemål och/eller klagomål från specifik kundgrupp för att göra organisationen unik</a:t>
            </a:r>
          </a:p>
        </p:txBody>
      </p:sp>
      <p:cxnSp>
        <p:nvCxnSpPr>
          <p:cNvPr id="37" name="Straight Connector 36"/>
          <p:cNvCxnSpPr>
            <a:stCxn id="39" idx="1"/>
          </p:cNvCxnSpPr>
          <p:nvPr/>
        </p:nvCxnSpPr>
        <p:spPr>
          <a:xfrm flipH="1">
            <a:off x="4093677" y="2964601"/>
            <a:ext cx="270030" cy="3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63707" y="273376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Knyta upp kunder i avancerade inköps- och leveranssystem</a:t>
            </a:r>
          </a:p>
        </p:txBody>
      </p:sp>
      <p:cxnSp>
        <p:nvCxnSpPr>
          <p:cNvPr id="43" name="Straight Connector 42"/>
          <p:cNvCxnSpPr>
            <a:stCxn id="45" idx="1"/>
          </p:cNvCxnSpPr>
          <p:nvPr/>
        </p:nvCxnSpPr>
        <p:spPr>
          <a:xfrm flipH="1" flipV="1">
            <a:off x="4471719" y="3759886"/>
            <a:ext cx="270030" cy="25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41749" y="3597864"/>
            <a:ext cx="276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Starta webbplats där inköpsbeställningar  på varor och tjänster läggs ut och där flera leverantörer får lägga bud på beställningarna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59321" y="2463738"/>
            <a:ext cx="159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Exempel på IS/IT-strategier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 flipV="1">
            <a:off x="7064009" y="1020387"/>
            <a:ext cx="846660" cy="1411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712084" y="943583"/>
            <a:ext cx="354423" cy="8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 flipV="1">
            <a:off x="7272162" y="2101852"/>
            <a:ext cx="452069" cy="358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554466" y="2811457"/>
            <a:ext cx="605091" cy="7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52024" y="3011244"/>
            <a:ext cx="407297" cy="477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9742F1-AC84-45A0-91B2-7796351F3838}"/>
              </a:ext>
            </a:extLst>
          </p:cNvPr>
          <p:cNvCxnSpPr>
            <a:cxnSpLocks/>
          </p:cNvCxnSpPr>
          <p:nvPr/>
        </p:nvCxnSpPr>
        <p:spPr>
          <a:xfrm flipH="1">
            <a:off x="4613636" y="1410409"/>
            <a:ext cx="455756" cy="69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A54891-ABD4-41DF-9286-505269212AFE}"/>
              </a:ext>
            </a:extLst>
          </p:cNvPr>
          <p:cNvSpPr txBox="1"/>
          <p:nvPr/>
        </p:nvSpPr>
        <p:spPr>
          <a:xfrm>
            <a:off x="5112940" y="1183942"/>
            <a:ext cx="361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Möjliggöra kundanpassning av tjänster med hjälp av ett kundhanteringssystem som har koll på vilken anpassning som kunder </a:t>
            </a:r>
            <a:r>
              <a:rPr lang="sv-SE" sz="1200" dirty="0" err="1"/>
              <a:t>erahållit</a:t>
            </a:r>
            <a:endParaRPr lang="sv-SE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A67702-8448-4CC5-818C-8F1F483C7DC3}"/>
              </a:ext>
            </a:extLst>
          </p:cNvPr>
          <p:cNvCxnSpPr>
            <a:cxnSpLocks/>
          </p:cNvCxnSpPr>
          <p:nvPr/>
        </p:nvCxnSpPr>
        <p:spPr>
          <a:xfrm flipH="1" flipV="1">
            <a:off x="7316934" y="1721082"/>
            <a:ext cx="489900" cy="711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873109-CB5B-44EA-BC8E-56F9FA532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46"/>
    </mc:Choice>
    <mc:Fallback>
      <p:transition spd="slow" advTm="9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6186" y="155642"/>
            <a:ext cx="1272716" cy="109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19" y="261526"/>
            <a:ext cx="7933124" cy="857250"/>
          </a:xfrm>
        </p:spPr>
        <p:txBody>
          <a:bodyPr>
            <a:noAutofit/>
          </a:bodyPr>
          <a:lstStyle/>
          <a:p>
            <a:pPr algn="l"/>
            <a:r>
              <a:rPr lang="sv-SE" sz="2700" dirty="0"/>
              <a:t>Identifiera IS/IT-strategi via affärsstrategi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94" y="1329612"/>
            <a:ext cx="48803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329" y="3327834"/>
            <a:ext cx="3618402" cy="1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961329" y="2949792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Porters femkraftmodell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299" y="1275606"/>
            <a:ext cx="1890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Porters generiska strategier</a:t>
            </a:r>
          </a:p>
        </p:txBody>
      </p:sp>
      <p:cxnSp>
        <p:nvCxnSpPr>
          <p:cNvPr id="31" name="Straight Connector 30"/>
          <p:cNvCxnSpPr>
            <a:endCxn id="32" idx="1"/>
          </p:cNvCxnSpPr>
          <p:nvPr/>
        </p:nvCxnSpPr>
        <p:spPr>
          <a:xfrm flipV="1">
            <a:off x="3587542" y="961208"/>
            <a:ext cx="324035" cy="1065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11577" y="730375"/>
            <a:ext cx="294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Effektivisera processer med affärssystem eller workflowsystem 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471719" y="1923678"/>
            <a:ext cx="54006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69392" y="1785857"/>
            <a:ext cx="224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Använda sociala medier för att samla in kundönskemål och/eller klagomål från specifik kundgrupp för att göra organisationen unik</a:t>
            </a:r>
          </a:p>
        </p:txBody>
      </p:sp>
      <p:cxnSp>
        <p:nvCxnSpPr>
          <p:cNvPr id="37" name="Straight Connector 36"/>
          <p:cNvCxnSpPr>
            <a:stCxn id="39" idx="1"/>
          </p:cNvCxnSpPr>
          <p:nvPr/>
        </p:nvCxnSpPr>
        <p:spPr>
          <a:xfrm flipH="1">
            <a:off x="4093677" y="2964601"/>
            <a:ext cx="270030" cy="3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63707" y="273376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Knyta upp kunder i avancerade inköps- och leveranssystem</a:t>
            </a:r>
          </a:p>
        </p:txBody>
      </p:sp>
      <p:cxnSp>
        <p:nvCxnSpPr>
          <p:cNvPr id="43" name="Straight Connector 42"/>
          <p:cNvCxnSpPr>
            <a:stCxn id="45" idx="1"/>
          </p:cNvCxnSpPr>
          <p:nvPr/>
        </p:nvCxnSpPr>
        <p:spPr>
          <a:xfrm flipH="1" flipV="1">
            <a:off x="4471719" y="3759886"/>
            <a:ext cx="270030" cy="25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41749" y="3597864"/>
            <a:ext cx="276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Starta webbplats där inköpsbeställningar  på varor och tjänster läggs ut och där flera leverantörer får lägga bud på beställningarna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59321" y="2463738"/>
            <a:ext cx="159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Exempel på IS/IT-strategier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 flipV="1">
            <a:off x="7064009" y="1020387"/>
            <a:ext cx="846660" cy="1411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712084" y="943583"/>
            <a:ext cx="354423" cy="8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 flipV="1">
            <a:off x="7272162" y="2101852"/>
            <a:ext cx="452069" cy="358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554466" y="2811457"/>
            <a:ext cx="605091" cy="7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52024" y="3011244"/>
            <a:ext cx="407297" cy="477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9742F1-AC84-45A0-91B2-7796351F3838}"/>
              </a:ext>
            </a:extLst>
          </p:cNvPr>
          <p:cNvCxnSpPr>
            <a:cxnSpLocks/>
          </p:cNvCxnSpPr>
          <p:nvPr/>
        </p:nvCxnSpPr>
        <p:spPr>
          <a:xfrm flipH="1">
            <a:off x="4613636" y="1410409"/>
            <a:ext cx="455756" cy="69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A54891-ABD4-41DF-9286-505269212AFE}"/>
              </a:ext>
            </a:extLst>
          </p:cNvPr>
          <p:cNvSpPr txBox="1"/>
          <p:nvPr/>
        </p:nvSpPr>
        <p:spPr>
          <a:xfrm>
            <a:off x="5112940" y="1183942"/>
            <a:ext cx="361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Möjliggöra kundanpassning av tjänster med hjälp av ett kundhanteringssystem som har koll på vilken anpassning som kunder </a:t>
            </a:r>
            <a:r>
              <a:rPr lang="sv-SE" sz="1200" dirty="0" err="1"/>
              <a:t>erahållit</a:t>
            </a:r>
            <a:endParaRPr lang="sv-SE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A67702-8448-4CC5-818C-8F1F483C7DC3}"/>
              </a:ext>
            </a:extLst>
          </p:cNvPr>
          <p:cNvCxnSpPr>
            <a:cxnSpLocks/>
          </p:cNvCxnSpPr>
          <p:nvPr/>
        </p:nvCxnSpPr>
        <p:spPr>
          <a:xfrm flipH="1" flipV="1">
            <a:off x="7316934" y="1721082"/>
            <a:ext cx="489900" cy="711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6734FE-3844-4795-9F70-D2C63C797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18"/>
    </mc:Choice>
    <mc:Fallback>
      <p:transition spd="slow" advTm="14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/>
              <a:t>IS/IT-styrningens organisationsstruktur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A33170-8704-4595-88A7-24DE7281C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0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7"/>
    </mc:Choice>
    <mc:Fallback>
      <p:transition spd="slow" advTm="21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Definition av IS/IT-styrning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92000" y="1224234"/>
            <a:ext cx="7382327" cy="756084"/>
          </a:xfrm>
        </p:spPr>
        <p:txBody>
          <a:bodyPr>
            <a:noAutofit/>
          </a:bodyPr>
          <a:lstStyle/>
          <a:p>
            <a:pPr>
              <a:buNone/>
            </a:pPr>
            <a:endParaRPr lang="sv-SE" sz="1350" dirty="0"/>
          </a:p>
          <a:p>
            <a:r>
              <a:rPr lang="sv-SE" sz="1400" dirty="0"/>
              <a:t>IS-styrning är </a:t>
            </a:r>
            <a:r>
              <a:rPr lang="sv-SE" sz="1400" b="1" dirty="0"/>
              <a:t>ledarskap, organisationsstruktur och processer för att försäkra att organisationens IT uppfyller organisationens mål och stödjer dess strategier</a:t>
            </a:r>
            <a:r>
              <a:rPr lang="sv-SE" sz="1400" dirty="0"/>
              <a:t> (fritt efter IT Governance Institute, 2007)</a:t>
            </a:r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F1EB0E-A49B-4011-B45A-C39288ADA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1"/>
    </mc:Choice>
    <mc:Fallback>
      <p:transition spd="slow" advTm="2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09" y="492519"/>
            <a:ext cx="6850800" cy="596700"/>
          </a:xfrm>
        </p:spPr>
        <p:txBody>
          <a:bodyPr>
            <a:normAutofit/>
          </a:bodyPr>
          <a:lstStyle/>
          <a:p>
            <a:r>
              <a:rPr lang="sv-SE" sz="2700" dirty="0"/>
              <a:t>Chief Information Officer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71209" y="1089219"/>
            <a:ext cx="8004958" cy="756084"/>
          </a:xfrm>
        </p:spPr>
        <p:txBody>
          <a:bodyPr>
            <a:noAutofit/>
          </a:bodyPr>
          <a:lstStyle/>
          <a:p>
            <a:pPr>
              <a:buNone/>
            </a:pPr>
            <a:endParaRPr lang="sv-SE" sz="1400" dirty="0"/>
          </a:p>
          <a:p>
            <a:r>
              <a:rPr lang="sv-SE" sz="1400" dirty="0"/>
              <a:t>Den som är chef över IS/IT-styrning (IS/IT-</a:t>
            </a:r>
            <a:r>
              <a:rPr lang="sv-SE" sz="1400" dirty="0" err="1"/>
              <a:t>governance</a:t>
            </a:r>
            <a:r>
              <a:rPr lang="sv-SE" sz="1400" dirty="0"/>
              <a:t>) i en organisation tituleras vanligen CIO, Chief Information Officer</a:t>
            </a:r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CB38B0-7E27-40BB-9984-EB9D83869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2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50"/>
    </mc:Choice>
    <mc:Fallback>
      <p:transition spd="slow" advTm="3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IS/IT-personal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5886" y="1653648"/>
            <a:ext cx="1404156" cy="54006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4247964" y="2193708"/>
            <a:ext cx="0" cy="702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428351" y="2551580"/>
            <a:ext cx="35103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11760" y="2551580"/>
            <a:ext cx="0" cy="3780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76156" y="2571750"/>
            <a:ext cx="0" cy="3780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01670" y="2949792"/>
            <a:ext cx="1404156" cy="54006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8" name="Rectangle 17"/>
          <p:cNvSpPr/>
          <p:nvPr/>
        </p:nvSpPr>
        <p:spPr>
          <a:xfrm>
            <a:off x="3599892" y="2949792"/>
            <a:ext cx="1404156" cy="54006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9" name="Rectangle 18"/>
          <p:cNvSpPr/>
          <p:nvPr/>
        </p:nvSpPr>
        <p:spPr>
          <a:xfrm>
            <a:off x="5652120" y="2949792"/>
            <a:ext cx="1404156" cy="54006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0" name="TextBox 19"/>
          <p:cNvSpPr txBox="1"/>
          <p:nvPr/>
        </p:nvSpPr>
        <p:spPr>
          <a:xfrm>
            <a:off x="4031940" y="1761660"/>
            <a:ext cx="4683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b="1" dirty="0"/>
              <a:t>CIO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9712" y="3057804"/>
            <a:ext cx="5501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b="1" dirty="0"/>
              <a:t>Drift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2042" y="2942387"/>
            <a:ext cx="11118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b="1" dirty="0"/>
              <a:t>Utveckling/</a:t>
            </a:r>
          </a:p>
          <a:p>
            <a:r>
              <a:rPr lang="sv-SE" sz="1500" b="1" dirty="0"/>
              <a:t>Inköp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9069" y="3104841"/>
            <a:ext cx="8242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b="1" dirty="0"/>
              <a:t>Support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8053" y="1653648"/>
            <a:ext cx="329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IS/IT-styrning (IS/IT-</a:t>
            </a:r>
            <a:r>
              <a:rPr lang="sv-SE" sz="1400" dirty="0" err="1"/>
              <a:t>governance</a:t>
            </a:r>
            <a:r>
              <a:rPr lang="sv-SE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IT-ledning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0132" y="3597864"/>
            <a:ext cx="208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Helpdesk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Användarträning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7727" y="3597864"/>
            <a:ext cx="2052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Systemutveckling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Systemförvaltning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Inköp av IT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9581" y="3597864"/>
            <a:ext cx="1937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Hantering av den dagliga driften av datorer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82983" y="4634610"/>
            <a:ext cx="15542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(Boddy et al, 2008)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5A5553-9230-4840-924F-E89575816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7"/>
    </mc:Choice>
    <mc:Fallback>
      <p:transition spd="slow" advTm="2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IS/IT-funktioner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98" y="1437624"/>
            <a:ext cx="5761302" cy="32705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93765" y="4709588"/>
            <a:ext cx="17521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(Kursbok, Chapter 11)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0A4FCB9-9A49-4934-9C1B-EB55BDB41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1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48"/>
    </mc:Choice>
    <mc:Fallback>
      <p:transition spd="slow" advTm="7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/>
              <a:t>Outsourcing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5A6475D-D800-4A6D-8999-77EBAAA29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1"/>
    </mc:Choice>
    <mc:Fallback>
      <p:transition spd="slow" advTm="1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40" y="446780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Outsourcing och </a:t>
            </a:r>
            <a:r>
              <a:rPr lang="sv-SE" sz="2700" dirty="0" err="1"/>
              <a:t>offshoring</a:t>
            </a:r>
            <a:endParaRPr lang="sv-SE" sz="2700" dirty="0"/>
          </a:p>
        </p:txBody>
      </p:sp>
      <p:sp>
        <p:nvSpPr>
          <p:cNvPr id="30" name="Rectangle 29"/>
          <p:cNvSpPr/>
          <p:nvPr/>
        </p:nvSpPr>
        <p:spPr>
          <a:xfrm>
            <a:off x="595421" y="1476782"/>
            <a:ext cx="769797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Outsourca IS/IT-aktiviteterna </a:t>
            </a:r>
            <a:r>
              <a:rPr lang="sv-S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sv-S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IS/IT-aktiviteter sköts av en extern aktör </a:t>
            </a:r>
          </a:p>
          <a:p>
            <a:endParaRPr lang="sv-S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sv-SE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Offshoring</a:t>
            </a:r>
            <a:r>
              <a:rPr lang="sv-S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betyder att IS/IT-aktiviteterna sköts från annat land. De kan skötas av egna organisationen i ett annat land eller </a:t>
            </a:r>
            <a:r>
              <a:rPr lang="sv-S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outsourcas</a:t>
            </a:r>
            <a:r>
              <a:rPr lang="sv-S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till extern aktör i annat land</a:t>
            </a:r>
          </a:p>
          <a:p>
            <a:endParaRPr lang="sv-SE" sz="16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6D01B6-7019-4756-A8D3-1EF6DCF2B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8"/>
    </mc:Choice>
    <mc:Fallback>
      <p:transition spd="slow" advTm="3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/>
              <a:t>IS/IT-styrning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719BBB-06BD-4EAD-A09A-320F3933D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3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2"/>
    </mc:Choice>
    <mc:Fallback>
      <p:transition spd="slow" advTm="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855" y="1661409"/>
            <a:ext cx="5637090" cy="32951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000" y="418284"/>
            <a:ext cx="7464799" cy="857250"/>
          </a:xfrm>
        </p:spPr>
        <p:txBody>
          <a:bodyPr>
            <a:normAutofit/>
          </a:bodyPr>
          <a:lstStyle/>
          <a:p>
            <a:r>
              <a:rPr lang="sv-SE" sz="2700" dirty="0"/>
              <a:t>Outsourcing av IS/IT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3765" y="4709588"/>
            <a:ext cx="17521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(Kursbok, Chapter 11)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98D943-37AC-460E-BDA3-9DA5E6C52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72"/>
    </mc:Choice>
    <mc:Fallback>
      <p:transition spd="slow" advTm="5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Fördelar med outsoursing 1(2)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68750" y="1549522"/>
            <a:ext cx="8259349" cy="756084"/>
          </a:xfrm>
        </p:spPr>
        <p:txBody>
          <a:bodyPr>
            <a:noAutofit/>
          </a:bodyPr>
          <a:lstStyle/>
          <a:p>
            <a:r>
              <a:rPr lang="sv-SE" sz="1400" dirty="0"/>
              <a:t>organisationen kan fokusera på kärnverksamheten</a:t>
            </a:r>
          </a:p>
          <a:p>
            <a:r>
              <a:rPr lang="sv-SE" sz="1400" dirty="0"/>
              <a:t>organisations kan effektivitet (tillfälligt eller långsiktigt) öka IS/IT-resurser om sådana krävs, då de ofta enkelt köpas från den externa partnern (möjliggöra elasticitet)</a:t>
            </a:r>
          </a:p>
          <a:p>
            <a:r>
              <a:rPr lang="sv-SE" sz="1400" dirty="0"/>
              <a:t>organisationen kan enkelt hyra nya typer av IS/IT-system hos den externa partnern och på så sätt ligga i framkant när det gäller IS/IT</a:t>
            </a:r>
          </a:p>
          <a:p>
            <a:r>
              <a:rPr lang="sv-SE" sz="1400" dirty="0"/>
              <a:t>organisationen får tillgång till kvalificerade IS/IT-personer hos den externa partnern</a:t>
            </a:r>
          </a:p>
          <a:p>
            <a:pPr marL="0" indent="0">
              <a:buNone/>
            </a:pPr>
            <a:endParaRPr lang="sv-SE" sz="140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sp>
        <p:nvSpPr>
          <p:cNvPr id="6" name="Rectangle 5"/>
          <p:cNvSpPr/>
          <p:nvPr/>
        </p:nvSpPr>
        <p:spPr>
          <a:xfrm>
            <a:off x="6893765" y="4709588"/>
            <a:ext cx="17521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(Kursbok, Chapter 11)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08FF86A-4495-48E6-9D5F-998671B7B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7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02"/>
    </mc:Choice>
    <mc:Fallback>
      <p:transition spd="slow" advTm="13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Fördelar med outsoursing 2(2)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68751" y="1549522"/>
            <a:ext cx="8071212" cy="756084"/>
          </a:xfrm>
        </p:spPr>
        <p:txBody>
          <a:bodyPr>
            <a:noAutofit/>
          </a:bodyPr>
          <a:lstStyle/>
          <a:p>
            <a:r>
              <a:rPr lang="sv-SE" sz="1400" dirty="0"/>
              <a:t>organisationen kan enklare införa standardisering av IS/IT-tjänster, vilket minskar kostnaderna på lång sikt för IS/IT</a:t>
            </a:r>
          </a:p>
          <a:p>
            <a:r>
              <a:rPr lang="sv-SE" sz="1400" dirty="0"/>
              <a:t>organisationen kan utnyttja den extern partnern för att genomföra förändringar i den egna verksamheten som annars skulle vara svåra att genomföra</a:t>
            </a:r>
          </a:p>
          <a:p>
            <a:pPr marL="0" indent="0">
              <a:buNone/>
            </a:pPr>
            <a:endParaRPr lang="sv-SE" sz="1400" dirty="0"/>
          </a:p>
          <a:p>
            <a:endParaRPr lang="sv-SE" sz="160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sp>
        <p:nvSpPr>
          <p:cNvPr id="5" name="Rectangle 4"/>
          <p:cNvSpPr/>
          <p:nvPr/>
        </p:nvSpPr>
        <p:spPr>
          <a:xfrm>
            <a:off x="6893765" y="4709588"/>
            <a:ext cx="17521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(Kursbok, Chapter 11)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362C88-3E85-45CE-A8DD-5B21C43A4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9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50"/>
    </mc:Choice>
    <mc:Fallback>
      <p:transition spd="slow" advTm="7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Nackdelar med </a:t>
            </a:r>
            <a:r>
              <a:rPr lang="sv-SE" sz="2700" dirty="0" err="1"/>
              <a:t>outsoursing</a:t>
            </a:r>
            <a:endParaRPr lang="sv-SE" sz="27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77060" y="1400668"/>
            <a:ext cx="8128716" cy="75608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sv-SE" sz="1400" dirty="0"/>
              <a:t>organisationens beroende av den externa </a:t>
            </a:r>
            <a:r>
              <a:rPr lang="sv-SE" sz="1400" dirty="0" err="1"/>
              <a:t>partnen</a:t>
            </a:r>
            <a:r>
              <a:rPr lang="sv-SE" sz="1400" dirty="0"/>
              <a:t> ökar</a:t>
            </a:r>
          </a:p>
          <a:p>
            <a:pPr>
              <a:buFontTx/>
              <a:buChar char="-"/>
            </a:pPr>
            <a:r>
              <a:rPr lang="sv-SE" sz="1400" dirty="0"/>
              <a:t>organisationen kan få problem med att erfarna och kunniga personer på IS/IT-avdelningen lämnar organisationen. Många av dessa kanske också förstår verksamhetens mål och önskemål (krav). Om verksamheten kräver kunskap av både verksamhet och IS/IT, i synnerhet  hur IS/IT ska stödja verksamheten, kan detta vara problematiskt för organisationen</a:t>
            </a:r>
          </a:p>
          <a:p>
            <a:pPr>
              <a:buFontTx/>
              <a:buChar char="-"/>
            </a:pPr>
            <a:r>
              <a:rPr lang="sv-SE" sz="1400" dirty="0"/>
              <a:t>organisationen riskerar att betalar för mycket för outsourcingen</a:t>
            </a:r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sp>
        <p:nvSpPr>
          <p:cNvPr id="5" name="Rectangle 4"/>
          <p:cNvSpPr/>
          <p:nvPr/>
        </p:nvSpPr>
        <p:spPr>
          <a:xfrm>
            <a:off x="6893765" y="4709588"/>
            <a:ext cx="17521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(Kursbok, Chapter 11)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CE834E-FF6A-4AA6-B0F9-2FD7A3BD5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96"/>
    </mc:Choice>
    <mc:Fallback>
      <p:transition spd="slow" advTm="9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Definition av IS/IT-styrning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92000" y="1224234"/>
            <a:ext cx="7382327" cy="756084"/>
          </a:xfrm>
        </p:spPr>
        <p:txBody>
          <a:bodyPr>
            <a:noAutofit/>
          </a:bodyPr>
          <a:lstStyle/>
          <a:p>
            <a:pPr>
              <a:buNone/>
            </a:pPr>
            <a:endParaRPr lang="sv-SE" sz="1350" dirty="0"/>
          </a:p>
          <a:p>
            <a:r>
              <a:rPr lang="sv-SE" sz="1400" dirty="0"/>
              <a:t>IS-styrning är </a:t>
            </a:r>
            <a:r>
              <a:rPr lang="sv-SE" sz="1400" b="1" dirty="0"/>
              <a:t>ledarskap, organisationsstruktur och processer för att försäkra att organisationens IT uppfyller organisationens mål och stödjer dess strategier</a:t>
            </a:r>
            <a:r>
              <a:rPr lang="sv-SE" sz="1400" dirty="0"/>
              <a:t> (fritt efter IT Governance Institute, 2007)</a:t>
            </a:r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5EF8CF-EE0E-4E59-B546-814FED8A8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5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11"/>
    </mc:Choice>
    <mc:Fallback>
      <p:transition spd="slow" advTm="3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Definition av IS/IT-styrning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92000" y="1301007"/>
            <a:ext cx="7382327" cy="756084"/>
          </a:xfrm>
        </p:spPr>
        <p:txBody>
          <a:bodyPr>
            <a:noAutofit/>
          </a:bodyPr>
          <a:lstStyle/>
          <a:p>
            <a:r>
              <a:rPr lang="sv-SE" sz="1400" dirty="0"/>
              <a:t>”IT-styrning är </a:t>
            </a:r>
            <a:r>
              <a:rPr lang="sv-SE" sz="1400" b="1" dirty="0"/>
              <a:t>konsten att styra en verksamhet så att IT tillför så stort värde som möjligt</a:t>
            </a:r>
            <a:r>
              <a:rPr lang="sv-SE" sz="1400" dirty="0"/>
              <a:t>. Detta innebär bland annat att </a:t>
            </a:r>
            <a:r>
              <a:rPr lang="sv-SE" sz="1400" b="1" dirty="0"/>
              <a:t>skapa en organisationsmodell</a:t>
            </a:r>
            <a:r>
              <a:rPr lang="sv-SE" sz="1400" dirty="0"/>
              <a:t> som passar verksamhetens övergripande mål, att </a:t>
            </a:r>
            <a:r>
              <a:rPr lang="sv-SE" sz="1400" b="1" dirty="0"/>
              <a:t>definiera processer för hantering av IT-frågor </a:t>
            </a:r>
            <a:r>
              <a:rPr lang="sv-SE" sz="1400" dirty="0"/>
              <a:t>på kort och lång sikt samt att </a:t>
            </a:r>
            <a:r>
              <a:rPr lang="sv-SE" sz="1400" b="1" dirty="0"/>
              <a:t>kontinuerlig följa upp </a:t>
            </a:r>
            <a:r>
              <a:rPr lang="sv-SE" sz="1400" dirty="0"/>
              <a:t>att IT-organisationen levererar rätt kvalitet på rätt sätt.” (Källa: </a:t>
            </a:r>
            <a:r>
              <a:rPr lang="sv-SE" sz="1400" dirty="0">
                <a:hlinkClick r:id="rId4"/>
              </a:rPr>
              <a:t>http://sv.wikipedia.org/wiki/IT-styrning</a:t>
            </a:r>
            <a:r>
              <a:rPr lang="sv-SE" sz="1400" dirty="0"/>
              <a:t>)</a:t>
            </a:r>
          </a:p>
          <a:p>
            <a:pPr marL="0" indent="0">
              <a:buNone/>
            </a:pPr>
            <a:endParaRPr lang="sv-SE" sz="1400" b="1" dirty="0"/>
          </a:p>
          <a:p>
            <a:pPr marL="0" indent="0">
              <a:buNone/>
            </a:pPr>
            <a:endParaRPr lang="sv-SE" sz="1400" b="1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2FEB7D-249A-457F-9217-8A311CE65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67"/>
    </mc:Choice>
    <mc:Fallback>
      <p:transition spd="slow" advTm="7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0C93-6327-4BCC-BCA0-6BA92E5B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COBIT och ITIL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91F6-67D2-4630-A057-0D9C2E9C9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99" y="1275534"/>
            <a:ext cx="7562291" cy="3240432"/>
          </a:xfrm>
        </p:spPr>
        <p:txBody>
          <a:bodyPr/>
          <a:lstStyle/>
          <a:p>
            <a:r>
              <a:rPr lang="sv-SE" sz="1400" dirty="0"/>
              <a:t>Det finns standarder som presenterar processer för IS/IT-styrning</a:t>
            </a:r>
          </a:p>
          <a:p>
            <a:r>
              <a:rPr lang="sv-SE" sz="1400" dirty="0"/>
              <a:t>De två mest kända är </a:t>
            </a:r>
            <a:r>
              <a:rPr lang="sv-SE" sz="1400" b="1" dirty="0"/>
              <a:t>COBIT och ITIL  </a:t>
            </a:r>
          </a:p>
          <a:p>
            <a:endParaRPr lang="sv-SE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4F811A6-4035-4191-AA5E-5E9CC7FF5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29"/>
    </mc:Choice>
    <mc:Fallback>
      <p:transition spd="slow" advTm="48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10" y="598351"/>
            <a:ext cx="8430854" cy="596700"/>
          </a:xfrm>
        </p:spPr>
        <p:txBody>
          <a:bodyPr>
            <a:noAutofit/>
          </a:bodyPr>
          <a:lstStyle/>
          <a:p>
            <a:pPr algn="l"/>
            <a:r>
              <a:rPr lang="sv-SE" sz="2700" dirty="0"/>
              <a:t>IS/IT-styrning = IS/IT-</a:t>
            </a:r>
            <a:r>
              <a:rPr lang="sv-SE" sz="2700" dirty="0" err="1"/>
              <a:t>governance</a:t>
            </a:r>
            <a:endParaRPr lang="sv-SE" sz="27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22353" y="1030853"/>
            <a:ext cx="7382327" cy="756084"/>
          </a:xfrm>
        </p:spPr>
        <p:txBody>
          <a:bodyPr>
            <a:noAutofit/>
          </a:bodyPr>
          <a:lstStyle/>
          <a:p>
            <a:pPr>
              <a:buNone/>
            </a:pPr>
            <a:endParaRPr lang="sv-SE" sz="1350" dirty="0"/>
          </a:p>
          <a:p>
            <a:r>
              <a:rPr lang="sv-SE" sz="1400" dirty="0"/>
              <a:t>IS-styrning heter på engelska IS </a:t>
            </a:r>
            <a:r>
              <a:rPr lang="sv-SE" sz="1400" dirty="0" err="1"/>
              <a:t>governance</a:t>
            </a:r>
            <a:endParaRPr lang="sv-SE" sz="1400" dirty="0"/>
          </a:p>
          <a:p>
            <a:r>
              <a:rPr lang="sv-SE" sz="1400" dirty="0"/>
              <a:t>IT-styrning heter på engelska IT </a:t>
            </a:r>
            <a:r>
              <a:rPr lang="sv-SE" sz="1400" dirty="0" err="1"/>
              <a:t>governance</a:t>
            </a:r>
            <a:endParaRPr lang="sv-SE" sz="1400" dirty="0"/>
          </a:p>
          <a:p>
            <a:r>
              <a:rPr lang="sv-SE" sz="1400" dirty="0"/>
              <a:t>Ibland görs en skillnad mellan IS och IT governance, ibland ses de som synonymer</a:t>
            </a:r>
          </a:p>
          <a:p>
            <a:r>
              <a:rPr lang="sv-SE" sz="1400" dirty="0"/>
              <a:t>Om skillnad görs mellan IS och IT governance, anses IS governance vara mer verksamhetsnära och fokus ligger på att genomföra affärsstrategier med hjälp av IS och IT</a:t>
            </a: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sp>
        <p:nvSpPr>
          <p:cNvPr id="14" name="Rectangle 13"/>
          <p:cNvSpPr/>
          <p:nvPr/>
        </p:nvSpPr>
        <p:spPr>
          <a:xfrm>
            <a:off x="5628490" y="84425"/>
            <a:ext cx="19678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350" dirty="0"/>
              <a:t>(</a:t>
            </a:r>
            <a:r>
              <a:rPr lang="sv-SE" sz="1350" dirty="0" err="1"/>
              <a:t>Boddy</a:t>
            </a:r>
            <a:r>
              <a:rPr lang="sv-SE" sz="1350" dirty="0"/>
              <a:t> et al, 2008, s204)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A71E3F8-6D29-47DC-8E02-4BBD05BA4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49"/>
    </mc:Choice>
    <mc:Fallback>
      <p:transition spd="slow" advTm="67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/>
              <a:t>IS/IT-strategi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4FE5CB-1E97-4209-84FD-CA1B7D4DC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0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1"/>
    </mc:Choice>
    <mc:Fallback>
      <p:transition spd="slow" advTm="10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Utforma IS/IT-strategi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418" y="1215737"/>
            <a:ext cx="7915582" cy="3927763"/>
          </a:xfrm>
        </p:spPr>
        <p:txBody>
          <a:bodyPr>
            <a:normAutofit fontScale="85000" lnSpcReduction="10000"/>
          </a:bodyPr>
          <a:lstStyle/>
          <a:p>
            <a:r>
              <a:rPr lang="sv-SE" sz="1400" dirty="0"/>
              <a:t>I projektet ska en IS/IT-strategi utformas.</a:t>
            </a:r>
          </a:p>
          <a:p>
            <a:r>
              <a:rPr lang="sv-SE" sz="1400" dirty="0"/>
              <a:t>Sök på nätet efter IS/IT-strategier för att inspireras. Ofta är dock dessa IS/IT-strategier väldigt mångordiga. Det är svårt att hitta kärnan i de beskrivna IS/IT-strategier.</a:t>
            </a:r>
          </a:p>
          <a:p>
            <a:r>
              <a:rPr lang="sv-SE" sz="1400" dirty="0"/>
              <a:t>Ni ska formulera er IS/IT-strategi i ett stycke eller en mening så att kärnan blir tydlig</a:t>
            </a:r>
          </a:p>
          <a:p>
            <a:r>
              <a:rPr lang="sv-SE" sz="1400" dirty="0"/>
              <a:t>Formulera också IS/IT-strategi så att den är nära relaterad till er affärsstrategi – så nämn gärna namnet på den generiska affärsstrategin som ni valt (det vill säga kostnadsledarskap, kostnadsfokus, differentiering eller differentieringsfokus) när ni formulerar IT-strategin så att kopplingen blir tydlig till affärsstrategi</a:t>
            </a:r>
          </a:p>
          <a:p>
            <a:r>
              <a:rPr lang="sv-SE" sz="1400" dirty="0"/>
              <a:t>Notera att det är snarare en IS-strategi än en IT-strategi som ni ska formulera (se nästa </a:t>
            </a:r>
            <a:r>
              <a:rPr lang="sv-SE" sz="1400" dirty="0" err="1"/>
              <a:t>slide</a:t>
            </a:r>
            <a:r>
              <a:rPr lang="sv-SE" sz="1400" dirty="0"/>
              <a:t>)</a:t>
            </a:r>
          </a:p>
          <a:p>
            <a:endParaRPr lang="sv-SE" sz="1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00A22C-AF22-4689-8C01-F1A9FA1F1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1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67"/>
    </mc:Choice>
    <mc:Fallback>
      <p:transition spd="slow" advTm="11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30" y="289968"/>
            <a:ext cx="69173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/>
              <a:t>Skillnaden mellan IS- och IT-strategi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27584" y="718593"/>
            <a:ext cx="2570018" cy="7560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v-SE" sz="1200" dirty="0"/>
              <a:t>En </a:t>
            </a:r>
            <a:r>
              <a:rPr lang="sv-SE" sz="1200" b="1" dirty="0"/>
              <a:t>IS-strategi </a:t>
            </a:r>
            <a:r>
              <a:rPr lang="sv-SE" sz="1200" dirty="0"/>
              <a:t>ska stödja </a:t>
            </a:r>
            <a:r>
              <a:rPr lang="sv-SE" sz="1200" b="1" i="1" dirty="0"/>
              <a:t>organisationens mål </a:t>
            </a:r>
            <a:r>
              <a:rPr lang="sv-SE" sz="1200" dirty="0"/>
              <a:t>och dess </a:t>
            </a:r>
            <a:r>
              <a:rPr lang="sv-SE" sz="1200" b="1" i="1" dirty="0"/>
              <a:t>affärsstrategi</a:t>
            </a:r>
            <a:r>
              <a:rPr lang="sv-SE" sz="1200" dirty="0"/>
              <a:t> och samtidigt utformas så att den ska kunna </a:t>
            </a:r>
            <a:r>
              <a:rPr lang="sv-SE" sz="1200" b="1" i="1" dirty="0"/>
              <a:t>styra IS/IT-verksamheten</a:t>
            </a:r>
            <a:r>
              <a:rPr lang="sv-SE" sz="1200" dirty="0"/>
              <a:t>. </a:t>
            </a:r>
          </a:p>
          <a:p>
            <a:pPr>
              <a:buNone/>
            </a:pPr>
            <a:r>
              <a:rPr lang="sv-SE" sz="1200" dirty="0"/>
              <a:t>En </a:t>
            </a:r>
            <a:r>
              <a:rPr lang="sv-SE" sz="1200" b="1" dirty="0"/>
              <a:t>IT-strategi</a:t>
            </a:r>
            <a:r>
              <a:rPr lang="sv-SE" sz="1200" dirty="0"/>
              <a:t> ska snarare fokusera på hur </a:t>
            </a:r>
            <a:r>
              <a:rPr lang="sv-SE" sz="1200" b="1" dirty="0"/>
              <a:t>IT ska levereras</a:t>
            </a:r>
            <a:r>
              <a:rPr lang="sv-SE" sz="1200" dirty="0"/>
              <a:t>, i form av IT-drift, IT-förvaltning och helpdesk</a:t>
            </a:r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r>
              <a:rPr lang="sv-SE" sz="1350" dirty="0"/>
              <a:t> </a:t>
            </a:r>
          </a:p>
          <a:p>
            <a:pPr>
              <a:buNone/>
            </a:pPr>
            <a:endParaRPr lang="sv-SE" sz="1350" dirty="0"/>
          </a:p>
        </p:txBody>
      </p:sp>
      <p:sp>
        <p:nvSpPr>
          <p:cNvPr id="4" name="Rectangle 3"/>
          <p:cNvSpPr/>
          <p:nvPr/>
        </p:nvSpPr>
        <p:spPr>
          <a:xfrm>
            <a:off x="4573203" y="914994"/>
            <a:ext cx="3024336" cy="97210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3203" y="1185024"/>
            <a:ext cx="30243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21275" y="914994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Affärsstrategi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8315" y="1236370"/>
            <a:ext cx="31273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1200" dirty="0"/>
              <a:t>Affärsstrategi utformas baserat på verksamhetens mål (eller mission, tänk </a:t>
            </a:r>
            <a:r>
              <a:rPr lang="sv-SE" sz="1200" dirty="0" err="1"/>
              <a:t>Kotler</a:t>
            </a:r>
            <a:r>
              <a:rPr lang="sv-SE" sz="1200" dirty="0"/>
              <a:t>)</a:t>
            </a:r>
          </a:p>
          <a:p>
            <a:endParaRPr lang="sv-SE" sz="1350" dirty="0"/>
          </a:p>
        </p:txBody>
      </p:sp>
      <p:sp>
        <p:nvSpPr>
          <p:cNvPr id="8" name="Rectangle 7"/>
          <p:cNvSpPr/>
          <p:nvPr/>
        </p:nvSpPr>
        <p:spPr>
          <a:xfrm>
            <a:off x="4627209" y="2412789"/>
            <a:ext cx="3024336" cy="114532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9" name="Straight Connector 8"/>
          <p:cNvCxnSpPr/>
          <p:nvPr/>
        </p:nvCxnSpPr>
        <p:spPr>
          <a:xfrm>
            <a:off x="4627209" y="2759058"/>
            <a:ext cx="30243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46405" y="2440031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IS-strategi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3731" y="2736129"/>
            <a:ext cx="307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1200" dirty="0"/>
              <a:t>Verksamhetsorienterad: Vad behöver verksamheten för IS/IT-stöd för att stödja verksamhetens mål och affärsstrategi?</a:t>
            </a:r>
          </a:p>
          <a:p>
            <a:pPr>
              <a:buFont typeface="Arial" pitchFamily="34" charset="0"/>
              <a:buChar char="•"/>
            </a:pPr>
            <a:r>
              <a:rPr lang="sv-SE" sz="1200" dirty="0"/>
              <a:t> Identifiera nya affärsmöjligheter med IS/IT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7209" y="3998876"/>
            <a:ext cx="3024336" cy="87803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627209" y="4268906"/>
            <a:ext cx="30243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75281" y="3998875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 err="1"/>
              <a:t>IT-Strategi</a:t>
            </a:r>
            <a:endParaRPr lang="sv-SE" sz="135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89794" y="4326666"/>
            <a:ext cx="297033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1200" dirty="0"/>
              <a:t> IT- och aktivitetsorienterad: Hur ska IT levereras när IT-strategin är fastlagd?</a:t>
            </a:r>
          </a:p>
          <a:p>
            <a:pPr>
              <a:buFont typeface="Arial" pitchFamily="34" charset="0"/>
              <a:buChar char="•"/>
            </a:pPr>
            <a:endParaRPr lang="sv-SE" sz="135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625431" y="188710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79437" y="3558117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275281" y="1941108"/>
            <a:ext cx="0" cy="378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329287" y="3558117"/>
            <a:ext cx="0" cy="378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19197" y="1995115"/>
            <a:ext cx="159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stödja verksamheten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58749" y="1988609"/>
            <a:ext cx="159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verksamhetsbehov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36791" y="3628238"/>
            <a:ext cx="159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IS -behov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6317" y="3682244"/>
            <a:ext cx="1977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infrastruktur och tjänster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016906" y="2423814"/>
            <a:ext cx="486054" cy="1242138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8" name="TextBox 27"/>
          <p:cNvSpPr txBox="1"/>
          <p:nvPr/>
        </p:nvSpPr>
        <p:spPr>
          <a:xfrm>
            <a:off x="3099193" y="1744497"/>
            <a:ext cx="924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 projekt-arbetet ska en IT-strategi formuleras. I själva verket är det snarare en IS-strategi som ni ska formulera</a:t>
            </a:r>
          </a:p>
        </p:txBody>
      </p:sp>
      <p:sp>
        <p:nvSpPr>
          <p:cNvPr id="30" name="Right Brace 29"/>
          <p:cNvSpPr/>
          <p:nvPr/>
        </p:nvSpPr>
        <p:spPr>
          <a:xfrm>
            <a:off x="7760652" y="2668849"/>
            <a:ext cx="378042" cy="221424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2" name="TextBox 31"/>
          <p:cNvSpPr txBox="1"/>
          <p:nvPr/>
        </p:nvSpPr>
        <p:spPr>
          <a:xfrm>
            <a:off x="8212701" y="2860540"/>
            <a:ext cx="810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Ibland görs skillnad på IS- och IT-strategi, ibland inte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317CA8-AECC-4110-8CB0-71B28D36C034}"/>
              </a:ext>
            </a:extLst>
          </p:cNvPr>
          <p:cNvSpPr/>
          <p:nvPr/>
        </p:nvSpPr>
        <p:spPr>
          <a:xfrm>
            <a:off x="2907381" y="4923945"/>
            <a:ext cx="6236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[Ward, J. M., &amp; Griffiths, P. M. (1996).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Strategic planning for information systems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. John Wiley &amp; Sons, Inc..]</a:t>
            </a:r>
            <a:endParaRPr lang="sv-SE" sz="1000" dirty="0"/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D035229C-9150-4421-AE62-976AA9F44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3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568"/>
    </mc:Choice>
    <mc:Fallback>
      <p:transition spd="slow" advTm="18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7450</TotalTime>
  <Words>1193</Words>
  <Application>Microsoft Office PowerPoint</Application>
  <PresentationFormat>On-screen Show (16:9)</PresentationFormat>
  <Paragraphs>166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Informationssystem 2  Del 2: IS/IT-styrning, IS/IT-strategi och outsoursing</vt:lpstr>
      <vt:lpstr>PowerPoint Presentation</vt:lpstr>
      <vt:lpstr>Definition av IS/IT-styrning</vt:lpstr>
      <vt:lpstr>Definition av IS/IT-styrning</vt:lpstr>
      <vt:lpstr>COBIT och ITIL</vt:lpstr>
      <vt:lpstr>IS/IT-styrning = IS/IT-governance</vt:lpstr>
      <vt:lpstr>PowerPoint Presentation</vt:lpstr>
      <vt:lpstr>Utforma IS/IT-strategi</vt:lpstr>
      <vt:lpstr>Skillnaden mellan IS- och IT-strategi</vt:lpstr>
      <vt:lpstr>Identifiera IS/IT-strategi via affärsstrategi</vt:lpstr>
      <vt:lpstr>Identifiera IS/IT-strategi via affärsstrategi</vt:lpstr>
      <vt:lpstr>Identifiera IS/IT-strategi via affärsstrategi</vt:lpstr>
      <vt:lpstr>PowerPoint Presentation</vt:lpstr>
      <vt:lpstr>Definition av IS/IT-styrning</vt:lpstr>
      <vt:lpstr>Chief Information Officer</vt:lpstr>
      <vt:lpstr>IS/IT-personal</vt:lpstr>
      <vt:lpstr>IS/IT-funktioner</vt:lpstr>
      <vt:lpstr>PowerPoint Presentation</vt:lpstr>
      <vt:lpstr>Outsourcing och offshoring</vt:lpstr>
      <vt:lpstr>Outsourcing av IS/IT</vt:lpstr>
      <vt:lpstr>Fördelar med outsoursing 1(2)</vt:lpstr>
      <vt:lpstr>Fördelar med outsoursing 2(2)</vt:lpstr>
      <vt:lpstr>Nackdelar med outsoursing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264</cp:revision>
  <cp:lastPrinted>2017-10-10T08:10:37Z</cp:lastPrinted>
  <dcterms:created xsi:type="dcterms:W3CDTF">2015-05-25T21:35:52Z</dcterms:created>
  <dcterms:modified xsi:type="dcterms:W3CDTF">2020-10-14T10:19:40Z</dcterms:modified>
</cp:coreProperties>
</file>