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0" r:id="rId1"/>
    <p:sldMasterId id="2147483735" r:id="rId2"/>
    <p:sldMasterId id="2147483717" r:id="rId3"/>
    <p:sldMasterId id="2147483750" r:id="rId4"/>
    <p:sldMasterId id="2147483689" r:id="rId5"/>
  </p:sldMasterIdLst>
  <p:notesMasterIdLst>
    <p:notesMasterId r:id="rId61"/>
  </p:notesMasterIdLst>
  <p:handoutMasterIdLst>
    <p:handoutMasterId r:id="rId62"/>
  </p:handoutMasterIdLst>
  <p:sldIdLst>
    <p:sldId id="264" r:id="rId6"/>
    <p:sldId id="705" r:id="rId7"/>
    <p:sldId id="706" r:id="rId8"/>
    <p:sldId id="756" r:id="rId9"/>
    <p:sldId id="767" r:id="rId10"/>
    <p:sldId id="771" r:id="rId11"/>
    <p:sldId id="707" r:id="rId12"/>
    <p:sldId id="708" r:id="rId13"/>
    <p:sldId id="711" r:id="rId14"/>
    <p:sldId id="715" r:id="rId15"/>
    <p:sldId id="768" r:id="rId16"/>
    <p:sldId id="769" r:id="rId17"/>
    <p:sldId id="770" r:id="rId18"/>
    <p:sldId id="710" r:id="rId19"/>
    <p:sldId id="789" r:id="rId20"/>
    <p:sldId id="738" r:id="rId21"/>
    <p:sldId id="772" r:id="rId22"/>
    <p:sldId id="739" r:id="rId23"/>
    <p:sldId id="774" r:id="rId24"/>
    <p:sldId id="741" r:id="rId25"/>
    <p:sldId id="743" r:id="rId26"/>
    <p:sldId id="742" r:id="rId27"/>
    <p:sldId id="773" r:id="rId28"/>
    <p:sldId id="740" r:id="rId29"/>
    <p:sldId id="788" r:id="rId30"/>
    <p:sldId id="744" r:id="rId31"/>
    <p:sldId id="776" r:id="rId32"/>
    <p:sldId id="775" r:id="rId33"/>
    <p:sldId id="745" r:id="rId34"/>
    <p:sldId id="746" r:id="rId35"/>
    <p:sldId id="747" r:id="rId36"/>
    <p:sldId id="801" r:id="rId37"/>
    <p:sldId id="748" r:id="rId38"/>
    <p:sldId id="778" r:id="rId39"/>
    <p:sldId id="800" r:id="rId40"/>
    <p:sldId id="779" r:id="rId41"/>
    <p:sldId id="749" r:id="rId42"/>
    <p:sldId id="750" r:id="rId43"/>
    <p:sldId id="806" r:id="rId44"/>
    <p:sldId id="780" r:id="rId45"/>
    <p:sldId id="807" r:id="rId46"/>
    <p:sldId id="752" r:id="rId47"/>
    <p:sldId id="782" r:id="rId48"/>
    <p:sldId id="754" r:id="rId49"/>
    <p:sldId id="753" r:id="rId50"/>
    <p:sldId id="755" r:id="rId51"/>
    <p:sldId id="791" r:id="rId52"/>
    <p:sldId id="785" r:id="rId53"/>
    <p:sldId id="784" r:id="rId54"/>
    <p:sldId id="793" r:id="rId55"/>
    <p:sldId id="794" r:id="rId56"/>
    <p:sldId id="795" r:id="rId57"/>
    <p:sldId id="796" r:id="rId58"/>
    <p:sldId id="797" r:id="rId59"/>
    <p:sldId id="798" r:id="rId60"/>
  </p:sldIdLst>
  <p:sldSz cx="9144000" cy="5143500" type="screen16x9"/>
  <p:notesSz cx="7099300" cy="10234613"/>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FFFFFF"/>
    <a:srgbClr val="00204F"/>
    <a:srgbClr val="939A5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80" autoAdjust="0"/>
    <p:restoredTop sz="94434" autoAdjust="0"/>
  </p:normalViewPr>
  <p:slideViewPr>
    <p:cSldViewPr snapToGrid="0">
      <p:cViewPr varScale="1">
        <p:scale>
          <a:sx n="91" d="100"/>
          <a:sy n="91" d="100"/>
        </p:scale>
        <p:origin x="552" y="5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notesMaster" Target="notesMasters/notesMaster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6363" cy="511731"/>
          </a:xfrm>
          <a:prstGeom prst="rect">
            <a:avLst/>
          </a:prstGeom>
        </p:spPr>
        <p:txBody>
          <a:bodyPr vert="horz" lIns="94768" tIns="47384" rIns="94768" bIns="47384" rtlCol="0"/>
          <a:lstStyle>
            <a:lvl1pPr algn="l">
              <a:defRPr sz="1200"/>
            </a:lvl1pPr>
          </a:lstStyle>
          <a:p>
            <a:endParaRPr lang="sv-SE"/>
          </a:p>
        </p:txBody>
      </p:sp>
      <p:sp>
        <p:nvSpPr>
          <p:cNvPr id="3" name="Date Placeholder 2"/>
          <p:cNvSpPr>
            <a:spLocks noGrp="1"/>
          </p:cNvSpPr>
          <p:nvPr>
            <p:ph type="dt" sz="quarter" idx="1"/>
          </p:nvPr>
        </p:nvSpPr>
        <p:spPr>
          <a:xfrm>
            <a:off x="4021295" y="0"/>
            <a:ext cx="3076363" cy="511731"/>
          </a:xfrm>
          <a:prstGeom prst="rect">
            <a:avLst/>
          </a:prstGeom>
        </p:spPr>
        <p:txBody>
          <a:bodyPr vert="horz" lIns="94768" tIns="47384" rIns="94768" bIns="47384" rtlCol="0"/>
          <a:lstStyle>
            <a:lvl1pPr algn="r">
              <a:defRPr sz="1200"/>
            </a:lvl1pPr>
          </a:lstStyle>
          <a:p>
            <a:fld id="{47C84FDD-BB37-6B48-A9C5-1C3155F992C4}" type="datetimeFigureOut">
              <a:rPr lang="en-US" smtClean="0"/>
              <a:t>10/16/2018</a:t>
            </a:fld>
            <a:endParaRPr lang="sv-SE"/>
          </a:p>
        </p:txBody>
      </p:sp>
      <p:sp>
        <p:nvSpPr>
          <p:cNvPr id="4" name="Footer Placeholder 3"/>
          <p:cNvSpPr>
            <a:spLocks noGrp="1"/>
          </p:cNvSpPr>
          <p:nvPr>
            <p:ph type="ftr" sz="quarter" idx="2"/>
          </p:nvPr>
        </p:nvSpPr>
        <p:spPr>
          <a:xfrm>
            <a:off x="1" y="9721106"/>
            <a:ext cx="3076363" cy="511731"/>
          </a:xfrm>
          <a:prstGeom prst="rect">
            <a:avLst/>
          </a:prstGeom>
        </p:spPr>
        <p:txBody>
          <a:bodyPr vert="horz" lIns="94768" tIns="47384" rIns="94768" bIns="47384" rtlCol="0" anchor="b"/>
          <a:lstStyle>
            <a:lvl1pPr algn="l">
              <a:defRPr sz="1200"/>
            </a:lvl1pPr>
          </a:lstStyle>
          <a:p>
            <a:endParaRPr lang="sv-SE"/>
          </a:p>
        </p:txBody>
      </p:sp>
      <p:sp>
        <p:nvSpPr>
          <p:cNvPr id="5" name="Slide Number Placeholder 4"/>
          <p:cNvSpPr>
            <a:spLocks noGrp="1"/>
          </p:cNvSpPr>
          <p:nvPr>
            <p:ph type="sldNum" sz="quarter" idx="3"/>
          </p:nvPr>
        </p:nvSpPr>
        <p:spPr>
          <a:xfrm>
            <a:off x="4021295" y="9721106"/>
            <a:ext cx="3076363" cy="511731"/>
          </a:xfrm>
          <a:prstGeom prst="rect">
            <a:avLst/>
          </a:prstGeom>
        </p:spPr>
        <p:txBody>
          <a:bodyPr vert="horz" lIns="94768" tIns="47384" rIns="94768" bIns="47384" rtlCol="0" anchor="b"/>
          <a:lstStyle>
            <a:lvl1pPr algn="r">
              <a:defRPr sz="1200"/>
            </a:lvl1pPr>
          </a:lstStyle>
          <a:p>
            <a:fld id="{EA10884B-425D-4B4B-8C23-55A191888549}" type="slidenum">
              <a:rPr lang="sv-SE" smtClean="0"/>
              <a:t>‹#›</a:t>
            </a:fld>
            <a:endParaRPr lang="sv-SE"/>
          </a:p>
        </p:txBody>
      </p:sp>
    </p:spTree>
    <p:extLst>
      <p:ext uri="{BB962C8B-B14F-4D97-AF65-F5344CB8AC3E}">
        <p14:creationId xmlns:p14="http://schemas.microsoft.com/office/powerpoint/2010/main" val="31302309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0"/>
            <a:ext cx="3076363" cy="511731"/>
          </a:xfrm>
          <a:prstGeom prst="rect">
            <a:avLst/>
          </a:prstGeom>
        </p:spPr>
        <p:txBody>
          <a:bodyPr vert="horz" lIns="94768" tIns="47384" rIns="94768" bIns="47384" rtlCol="0"/>
          <a:lstStyle>
            <a:lvl1pPr algn="l">
              <a:defRPr sz="1200"/>
            </a:lvl1pPr>
          </a:lstStyle>
          <a:p>
            <a:endParaRPr lang="sv-SE"/>
          </a:p>
        </p:txBody>
      </p:sp>
      <p:sp>
        <p:nvSpPr>
          <p:cNvPr id="3" name="Platshållare för datum 2"/>
          <p:cNvSpPr>
            <a:spLocks noGrp="1"/>
          </p:cNvSpPr>
          <p:nvPr>
            <p:ph type="dt" idx="1"/>
          </p:nvPr>
        </p:nvSpPr>
        <p:spPr>
          <a:xfrm>
            <a:off x="4021295" y="0"/>
            <a:ext cx="3076363" cy="511731"/>
          </a:xfrm>
          <a:prstGeom prst="rect">
            <a:avLst/>
          </a:prstGeom>
        </p:spPr>
        <p:txBody>
          <a:bodyPr vert="horz" lIns="94768" tIns="47384" rIns="94768" bIns="47384" rtlCol="0"/>
          <a:lstStyle>
            <a:lvl1pPr algn="r">
              <a:defRPr sz="1200"/>
            </a:lvl1pPr>
          </a:lstStyle>
          <a:p>
            <a:fld id="{32100B7E-7A17-47E8-A5AB-33071C0C8AAA}" type="datetimeFigureOut">
              <a:rPr lang="sv-SE" smtClean="0"/>
              <a:pPr/>
              <a:t>2018-10-16</a:t>
            </a:fld>
            <a:endParaRPr lang="sv-SE"/>
          </a:p>
        </p:txBody>
      </p:sp>
      <p:sp>
        <p:nvSpPr>
          <p:cNvPr id="4" name="Platshållare för bildobjekt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4768" tIns="47384" rIns="94768" bIns="47384" rtlCol="0" anchor="ctr"/>
          <a:lstStyle/>
          <a:p>
            <a:endParaRPr lang="sv-SE"/>
          </a:p>
        </p:txBody>
      </p:sp>
      <p:sp>
        <p:nvSpPr>
          <p:cNvPr id="5" name="Platshållare för anteckningar 4"/>
          <p:cNvSpPr>
            <a:spLocks noGrp="1"/>
          </p:cNvSpPr>
          <p:nvPr>
            <p:ph type="body" sz="quarter" idx="3"/>
          </p:nvPr>
        </p:nvSpPr>
        <p:spPr>
          <a:xfrm>
            <a:off x="709931" y="4861442"/>
            <a:ext cx="5679440" cy="4605576"/>
          </a:xfrm>
          <a:prstGeom prst="rect">
            <a:avLst/>
          </a:prstGeom>
        </p:spPr>
        <p:txBody>
          <a:bodyPr vert="horz" lIns="94768" tIns="47384" rIns="94768" bIns="47384"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1" y="9721106"/>
            <a:ext cx="3076363" cy="511731"/>
          </a:xfrm>
          <a:prstGeom prst="rect">
            <a:avLst/>
          </a:prstGeom>
        </p:spPr>
        <p:txBody>
          <a:bodyPr vert="horz" lIns="94768" tIns="47384" rIns="94768" bIns="47384" rtlCol="0" anchor="b"/>
          <a:lstStyle>
            <a:lvl1pPr algn="l">
              <a:defRPr sz="1200"/>
            </a:lvl1pPr>
          </a:lstStyle>
          <a:p>
            <a:endParaRPr lang="sv-SE"/>
          </a:p>
        </p:txBody>
      </p:sp>
      <p:sp>
        <p:nvSpPr>
          <p:cNvPr id="7" name="Platshållare för bildnummer 6"/>
          <p:cNvSpPr>
            <a:spLocks noGrp="1"/>
          </p:cNvSpPr>
          <p:nvPr>
            <p:ph type="sldNum" sz="quarter" idx="5"/>
          </p:nvPr>
        </p:nvSpPr>
        <p:spPr>
          <a:xfrm>
            <a:off x="4021295" y="9721106"/>
            <a:ext cx="3076363" cy="511731"/>
          </a:xfrm>
          <a:prstGeom prst="rect">
            <a:avLst/>
          </a:prstGeom>
        </p:spPr>
        <p:txBody>
          <a:bodyPr vert="horz" lIns="94768" tIns="47384" rIns="94768" bIns="47384" rtlCol="0" anchor="b"/>
          <a:lstStyle>
            <a:lvl1pPr algn="r">
              <a:defRPr sz="1200"/>
            </a:lvl1pPr>
          </a:lstStyle>
          <a:p>
            <a:fld id="{A9264AB5-3208-46EB-A2CB-53BA67DEFF15}" type="slidenum">
              <a:rPr lang="sv-SE" smtClean="0"/>
              <a:pPr/>
              <a:t>‹#›</a:t>
            </a:fld>
            <a:endParaRPr lang="sv-SE"/>
          </a:p>
        </p:txBody>
      </p:sp>
    </p:spTree>
    <p:extLst>
      <p:ext uri="{BB962C8B-B14F-4D97-AF65-F5344CB8AC3E}">
        <p14:creationId xmlns:p14="http://schemas.microsoft.com/office/powerpoint/2010/main" val="422437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endParaRPr lang="sv-SE" dirty="0" smtClean="0">
              <a:latin typeface="Arial" pitchFamily="34" charset="0"/>
            </a:endParaRPr>
          </a:p>
        </p:txBody>
      </p:sp>
      <p:sp>
        <p:nvSpPr>
          <p:cNvPr id="147460" name="Slide Number Placeholder 3"/>
          <p:cNvSpPr>
            <a:spLocks noGrp="1"/>
          </p:cNvSpPr>
          <p:nvPr>
            <p:ph type="sldNum" sz="quarter" idx="5"/>
          </p:nvPr>
        </p:nvSpPr>
        <p:spPr>
          <a:noFill/>
        </p:spPr>
        <p:txBody>
          <a:bodyPr/>
          <a:lstStyle/>
          <a:p>
            <a:pPr defTabSz="1032936"/>
            <a:fld id="{CF105D39-D62F-4D25-9BBE-A580576104D3}" type="slidenum">
              <a:rPr lang="en-US" smtClean="0">
                <a:latin typeface="Arial" pitchFamily="34" charset="0"/>
              </a:rPr>
              <a:pPr defTabSz="1032936"/>
              <a:t>14</a:t>
            </a:fld>
            <a:endParaRPr lang="en-US" dirty="0" smtClean="0">
              <a:latin typeface="Arial" pitchFamily="34" charset="0"/>
            </a:endParaRPr>
          </a:p>
        </p:txBody>
      </p:sp>
    </p:spTree>
    <p:extLst>
      <p:ext uri="{BB962C8B-B14F-4D97-AF65-F5344CB8AC3E}">
        <p14:creationId xmlns:p14="http://schemas.microsoft.com/office/powerpoint/2010/main" val="688146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endParaRPr lang="sv-SE" smtClean="0">
              <a:latin typeface="Arial" pitchFamily="34" charset="0"/>
            </a:endParaRPr>
          </a:p>
        </p:txBody>
      </p:sp>
      <p:sp>
        <p:nvSpPr>
          <p:cNvPr id="147460" name="Slide Number Placeholder 3"/>
          <p:cNvSpPr>
            <a:spLocks noGrp="1"/>
          </p:cNvSpPr>
          <p:nvPr>
            <p:ph type="sldNum" sz="quarter" idx="5"/>
          </p:nvPr>
        </p:nvSpPr>
        <p:spPr>
          <a:noFill/>
        </p:spPr>
        <p:txBody>
          <a:bodyPr/>
          <a:lstStyle/>
          <a:p>
            <a:pPr defTabSz="996577"/>
            <a:fld id="{CF105D39-D62F-4D25-9BBE-A580576104D3}" type="slidenum">
              <a:rPr lang="en-US" smtClean="0">
                <a:latin typeface="Arial" pitchFamily="34" charset="0"/>
              </a:rPr>
              <a:pPr defTabSz="996577"/>
              <a:t>40</a:t>
            </a:fld>
            <a:endParaRPr lang="en-US" dirty="0" smtClean="0">
              <a:latin typeface="Arial" pitchFamily="34" charset="0"/>
            </a:endParaRPr>
          </a:p>
        </p:txBody>
      </p:sp>
    </p:spTree>
    <p:extLst>
      <p:ext uri="{BB962C8B-B14F-4D97-AF65-F5344CB8AC3E}">
        <p14:creationId xmlns:p14="http://schemas.microsoft.com/office/powerpoint/2010/main" val="3589661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endParaRPr lang="sv-SE" smtClean="0">
              <a:latin typeface="Arial" pitchFamily="34" charset="0"/>
            </a:endParaRPr>
          </a:p>
        </p:txBody>
      </p:sp>
      <p:sp>
        <p:nvSpPr>
          <p:cNvPr id="147460" name="Slide Number Placeholder 3"/>
          <p:cNvSpPr>
            <a:spLocks noGrp="1"/>
          </p:cNvSpPr>
          <p:nvPr>
            <p:ph type="sldNum" sz="quarter" idx="5"/>
          </p:nvPr>
        </p:nvSpPr>
        <p:spPr>
          <a:noFill/>
        </p:spPr>
        <p:txBody>
          <a:bodyPr/>
          <a:lstStyle/>
          <a:p>
            <a:pPr defTabSz="996577"/>
            <a:fld id="{CF105D39-D62F-4D25-9BBE-A580576104D3}" type="slidenum">
              <a:rPr lang="en-US" smtClean="0">
                <a:latin typeface="Arial" pitchFamily="34" charset="0"/>
              </a:rPr>
              <a:pPr defTabSz="996577"/>
              <a:t>41</a:t>
            </a:fld>
            <a:endParaRPr lang="en-US" dirty="0" smtClean="0">
              <a:latin typeface="Arial" pitchFamily="34" charset="0"/>
            </a:endParaRPr>
          </a:p>
        </p:txBody>
      </p:sp>
    </p:spTree>
    <p:extLst>
      <p:ext uri="{BB962C8B-B14F-4D97-AF65-F5344CB8AC3E}">
        <p14:creationId xmlns:p14="http://schemas.microsoft.com/office/powerpoint/2010/main" val="1192931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endParaRPr lang="sv-SE" smtClean="0">
              <a:latin typeface="Arial" pitchFamily="34" charset="0"/>
            </a:endParaRPr>
          </a:p>
        </p:txBody>
      </p:sp>
      <p:sp>
        <p:nvSpPr>
          <p:cNvPr id="147460" name="Slide Number Placeholder 3"/>
          <p:cNvSpPr>
            <a:spLocks noGrp="1"/>
          </p:cNvSpPr>
          <p:nvPr>
            <p:ph type="sldNum" sz="quarter" idx="5"/>
          </p:nvPr>
        </p:nvSpPr>
        <p:spPr>
          <a:noFill/>
        </p:spPr>
        <p:txBody>
          <a:bodyPr/>
          <a:lstStyle/>
          <a:p>
            <a:pPr defTabSz="996577"/>
            <a:fld id="{CF105D39-D62F-4D25-9BBE-A580576104D3}" type="slidenum">
              <a:rPr lang="en-US" smtClean="0">
                <a:latin typeface="Arial" pitchFamily="34" charset="0"/>
              </a:rPr>
              <a:pPr defTabSz="996577"/>
              <a:t>42</a:t>
            </a:fld>
            <a:endParaRPr lang="en-US" dirty="0" smtClean="0">
              <a:latin typeface="Arial" pitchFamily="34" charset="0"/>
            </a:endParaRPr>
          </a:p>
        </p:txBody>
      </p:sp>
    </p:spTree>
    <p:extLst>
      <p:ext uri="{BB962C8B-B14F-4D97-AF65-F5344CB8AC3E}">
        <p14:creationId xmlns:p14="http://schemas.microsoft.com/office/powerpoint/2010/main" val="3912245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endParaRPr lang="sv-SE" smtClean="0">
              <a:latin typeface="Arial" pitchFamily="34" charset="0"/>
            </a:endParaRPr>
          </a:p>
        </p:txBody>
      </p:sp>
      <p:sp>
        <p:nvSpPr>
          <p:cNvPr id="147460" name="Slide Number Placeholder 3"/>
          <p:cNvSpPr>
            <a:spLocks noGrp="1"/>
          </p:cNvSpPr>
          <p:nvPr>
            <p:ph type="sldNum" sz="quarter" idx="5"/>
          </p:nvPr>
        </p:nvSpPr>
        <p:spPr>
          <a:noFill/>
        </p:spPr>
        <p:txBody>
          <a:bodyPr/>
          <a:lstStyle/>
          <a:p>
            <a:pPr defTabSz="996577"/>
            <a:fld id="{CF105D39-D62F-4D25-9BBE-A580576104D3}" type="slidenum">
              <a:rPr lang="en-US" smtClean="0">
                <a:latin typeface="Arial" pitchFamily="34" charset="0"/>
              </a:rPr>
              <a:pPr defTabSz="996577"/>
              <a:t>43</a:t>
            </a:fld>
            <a:endParaRPr lang="en-US" dirty="0" smtClean="0">
              <a:latin typeface="Arial" pitchFamily="34" charset="0"/>
            </a:endParaRPr>
          </a:p>
        </p:txBody>
      </p:sp>
    </p:spTree>
    <p:extLst>
      <p:ext uri="{BB962C8B-B14F-4D97-AF65-F5344CB8AC3E}">
        <p14:creationId xmlns:p14="http://schemas.microsoft.com/office/powerpoint/2010/main" val="848646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endParaRPr lang="sv-SE" smtClean="0">
              <a:latin typeface="Arial" pitchFamily="34" charset="0"/>
            </a:endParaRPr>
          </a:p>
        </p:txBody>
      </p:sp>
      <p:sp>
        <p:nvSpPr>
          <p:cNvPr id="147460" name="Slide Number Placeholder 3"/>
          <p:cNvSpPr>
            <a:spLocks noGrp="1"/>
          </p:cNvSpPr>
          <p:nvPr>
            <p:ph type="sldNum" sz="quarter" idx="5"/>
          </p:nvPr>
        </p:nvSpPr>
        <p:spPr>
          <a:noFill/>
        </p:spPr>
        <p:txBody>
          <a:bodyPr/>
          <a:lstStyle/>
          <a:p>
            <a:pPr defTabSz="996577"/>
            <a:fld id="{CF105D39-D62F-4D25-9BBE-A580576104D3}" type="slidenum">
              <a:rPr lang="en-US" smtClean="0">
                <a:latin typeface="Arial" pitchFamily="34" charset="0"/>
              </a:rPr>
              <a:pPr defTabSz="996577"/>
              <a:t>44</a:t>
            </a:fld>
            <a:endParaRPr lang="en-US" dirty="0" smtClean="0">
              <a:latin typeface="Arial" pitchFamily="34" charset="0"/>
            </a:endParaRPr>
          </a:p>
        </p:txBody>
      </p:sp>
    </p:spTree>
    <p:extLst>
      <p:ext uri="{BB962C8B-B14F-4D97-AF65-F5344CB8AC3E}">
        <p14:creationId xmlns:p14="http://schemas.microsoft.com/office/powerpoint/2010/main" val="28564514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endParaRPr lang="sv-SE" smtClean="0">
              <a:latin typeface="Arial" pitchFamily="34" charset="0"/>
            </a:endParaRPr>
          </a:p>
        </p:txBody>
      </p:sp>
      <p:sp>
        <p:nvSpPr>
          <p:cNvPr id="147460" name="Slide Number Placeholder 3"/>
          <p:cNvSpPr>
            <a:spLocks noGrp="1"/>
          </p:cNvSpPr>
          <p:nvPr>
            <p:ph type="sldNum" sz="quarter" idx="5"/>
          </p:nvPr>
        </p:nvSpPr>
        <p:spPr>
          <a:noFill/>
        </p:spPr>
        <p:txBody>
          <a:bodyPr/>
          <a:lstStyle/>
          <a:p>
            <a:pPr defTabSz="996577"/>
            <a:fld id="{CF105D39-D62F-4D25-9BBE-A580576104D3}" type="slidenum">
              <a:rPr lang="en-US" smtClean="0">
                <a:latin typeface="Arial" pitchFamily="34" charset="0"/>
              </a:rPr>
              <a:pPr defTabSz="996577"/>
              <a:t>45</a:t>
            </a:fld>
            <a:endParaRPr lang="en-US" dirty="0" smtClean="0">
              <a:latin typeface="Arial" pitchFamily="34" charset="0"/>
            </a:endParaRPr>
          </a:p>
        </p:txBody>
      </p:sp>
    </p:spTree>
    <p:extLst>
      <p:ext uri="{BB962C8B-B14F-4D97-AF65-F5344CB8AC3E}">
        <p14:creationId xmlns:p14="http://schemas.microsoft.com/office/powerpoint/2010/main" val="3906564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endParaRPr lang="sv-SE" dirty="0" smtClean="0">
              <a:latin typeface="Arial" pitchFamily="34" charset="0"/>
            </a:endParaRPr>
          </a:p>
        </p:txBody>
      </p:sp>
      <p:sp>
        <p:nvSpPr>
          <p:cNvPr id="147460" name="Slide Number Placeholder 3"/>
          <p:cNvSpPr>
            <a:spLocks noGrp="1"/>
          </p:cNvSpPr>
          <p:nvPr>
            <p:ph type="sldNum" sz="quarter" idx="5"/>
          </p:nvPr>
        </p:nvSpPr>
        <p:spPr>
          <a:noFill/>
        </p:spPr>
        <p:txBody>
          <a:bodyPr/>
          <a:lstStyle/>
          <a:p>
            <a:pPr defTabSz="1032936"/>
            <a:fld id="{CF105D39-D62F-4D25-9BBE-A580576104D3}" type="slidenum">
              <a:rPr lang="en-US" smtClean="0">
                <a:latin typeface="Arial" pitchFamily="34" charset="0"/>
              </a:rPr>
              <a:pPr defTabSz="1032936"/>
              <a:t>15</a:t>
            </a:fld>
            <a:endParaRPr lang="en-US" dirty="0" smtClean="0">
              <a:latin typeface="Arial" pitchFamily="34" charset="0"/>
            </a:endParaRPr>
          </a:p>
        </p:txBody>
      </p:sp>
    </p:spTree>
    <p:extLst>
      <p:ext uri="{BB962C8B-B14F-4D97-AF65-F5344CB8AC3E}">
        <p14:creationId xmlns:p14="http://schemas.microsoft.com/office/powerpoint/2010/main" val="4097261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endParaRPr lang="sv-SE" smtClean="0">
              <a:latin typeface="Arial" pitchFamily="34" charset="0"/>
            </a:endParaRPr>
          </a:p>
        </p:txBody>
      </p:sp>
      <p:sp>
        <p:nvSpPr>
          <p:cNvPr id="147460" name="Slide Number Placeholder 3"/>
          <p:cNvSpPr>
            <a:spLocks noGrp="1"/>
          </p:cNvSpPr>
          <p:nvPr>
            <p:ph type="sldNum" sz="quarter" idx="5"/>
          </p:nvPr>
        </p:nvSpPr>
        <p:spPr>
          <a:noFill/>
        </p:spPr>
        <p:txBody>
          <a:bodyPr/>
          <a:lstStyle/>
          <a:p>
            <a:pPr defTabSz="996577"/>
            <a:fld id="{CF105D39-D62F-4D25-9BBE-A580576104D3}" type="slidenum">
              <a:rPr lang="en-US" smtClean="0">
                <a:latin typeface="Arial" pitchFamily="34" charset="0"/>
              </a:rPr>
              <a:pPr defTabSz="996577"/>
              <a:t>32</a:t>
            </a:fld>
            <a:endParaRPr lang="en-US" dirty="0" smtClean="0">
              <a:latin typeface="Arial" pitchFamily="34" charset="0"/>
            </a:endParaRPr>
          </a:p>
        </p:txBody>
      </p:sp>
    </p:spTree>
    <p:extLst>
      <p:ext uri="{BB962C8B-B14F-4D97-AF65-F5344CB8AC3E}">
        <p14:creationId xmlns:p14="http://schemas.microsoft.com/office/powerpoint/2010/main" val="3285388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endParaRPr lang="sv-SE" smtClean="0">
              <a:latin typeface="Arial" pitchFamily="34" charset="0"/>
            </a:endParaRPr>
          </a:p>
        </p:txBody>
      </p:sp>
      <p:sp>
        <p:nvSpPr>
          <p:cNvPr id="147460" name="Slide Number Placeholder 3"/>
          <p:cNvSpPr>
            <a:spLocks noGrp="1"/>
          </p:cNvSpPr>
          <p:nvPr>
            <p:ph type="sldNum" sz="quarter" idx="5"/>
          </p:nvPr>
        </p:nvSpPr>
        <p:spPr>
          <a:noFill/>
        </p:spPr>
        <p:txBody>
          <a:bodyPr/>
          <a:lstStyle/>
          <a:p>
            <a:pPr defTabSz="996577"/>
            <a:fld id="{CF105D39-D62F-4D25-9BBE-A580576104D3}" type="slidenum">
              <a:rPr lang="en-US" smtClean="0">
                <a:latin typeface="Arial" pitchFamily="34" charset="0"/>
              </a:rPr>
              <a:pPr defTabSz="996577"/>
              <a:t>33</a:t>
            </a:fld>
            <a:endParaRPr lang="en-US" dirty="0" smtClean="0">
              <a:latin typeface="Arial" pitchFamily="34" charset="0"/>
            </a:endParaRPr>
          </a:p>
        </p:txBody>
      </p:sp>
    </p:spTree>
    <p:extLst>
      <p:ext uri="{BB962C8B-B14F-4D97-AF65-F5344CB8AC3E}">
        <p14:creationId xmlns:p14="http://schemas.microsoft.com/office/powerpoint/2010/main" val="832956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endParaRPr lang="sv-SE" smtClean="0">
              <a:latin typeface="Arial" pitchFamily="34" charset="0"/>
            </a:endParaRPr>
          </a:p>
        </p:txBody>
      </p:sp>
      <p:sp>
        <p:nvSpPr>
          <p:cNvPr id="147460" name="Slide Number Placeholder 3"/>
          <p:cNvSpPr>
            <a:spLocks noGrp="1"/>
          </p:cNvSpPr>
          <p:nvPr>
            <p:ph type="sldNum" sz="quarter" idx="5"/>
          </p:nvPr>
        </p:nvSpPr>
        <p:spPr>
          <a:noFill/>
        </p:spPr>
        <p:txBody>
          <a:bodyPr/>
          <a:lstStyle/>
          <a:p>
            <a:pPr defTabSz="996577"/>
            <a:fld id="{CF105D39-D62F-4D25-9BBE-A580576104D3}" type="slidenum">
              <a:rPr lang="en-US" smtClean="0">
                <a:latin typeface="Arial" pitchFamily="34" charset="0"/>
              </a:rPr>
              <a:pPr defTabSz="996577"/>
              <a:t>34</a:t>
            </a:fld>
            <a:endParaRPr lang="en-US" dirty="0" smtClean="0">
              <a:latin typeface="Arial" pitchFamily="34" charset="0"/>
            </a:endParaRPr>
          </a:p>
        </p:txBody>
      </p:sp>
    </p:spTree>
    <p:extLst>
      <p:ext uri="{BB962C8B-B14F-4D97-AF65-F5344CB8AC3E}">
        <p14:creationId xmlns:p14="http://schemas.microsoft.com/office/powerpoint/2010/main" val="349429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endParaRPr lang="sv-SE" smtClean="0">
              <a:latin typeface="Arial" pitchFamily="34" charset="0"/>
            </a:endParaRPr>
          </a:p>
        </p:txBody>
      </p:sp>
      <p:sp>
        <p:nvSpPr>
          <p:cNvPr id="147460" name="Slide Number Placeholder 3"/>
          <p:cNvSpPr>
            <a:spLocks noGrp="1"/>
          </p:cNvSpPr>
          <p:nvPr>
            <p:ph type="sldNum" sz="quarter" idx="5"/>
          </p:nvPr>
        </p:nvSpPr>
        <p:spPr>
          <a:noFill/>
        </p:spPr>
        <p:txBody>
          <a:bodyPr/>
          <a:lstStyle/>
          <a:p>
            <a:pPr defTabSz="996577"/>
            <a:fld id="{CF105D39-D62F-4D25-9BBE-A580576104D3}" type="slidenum">
              <a:rPr lang="en-US" smtClean="0">
                <a:latin typeface="Arial" pitchFamily="34" charset="0"/>
              </a:rPr>
              <a:pPr defTabSz="996577"/>
              <a:t>35</a:t>
            </a:fld>
            <a:endParaRPr lang="en-US" dirty="0" smtClean="0">
              <a:latin typeface="Arial" pitchFamily="34" charset="0"/>
            </a:endParaRPr>
          </a:p>
        </p:txBody>
      </p:sp>
    </p:spTree>
    <p:extLst>
      <p:ext uri="{BB962C8B-B14F-4D97-AF65-F5344CB8AC3E}">
        <p14:creationId xmlns:p14="http://schemas.microsoft.com/office/powerpoint/2010/main" val="1209224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endParaRPr lang="sv-SE" smtClean="0">
              <a:latin typeface="Arial" pitchFamily="34" charset="0"/>
            </a:endParaRPr>
          </a:p>
        </p:txBody>
      </p:sp>
      <p:sp>
        <p:nvSpPr>
          <p:cNvPr id="147460" name="Slide Number Placeholder 3"/>
          <p:cNvSpPr>
            <a:spLocks noGrp="1"/>
          </p:cNvSpPr>
          <p:nvPr>
            <p:ph type="sldNum" sz="quarter" idx="5"/>
          </p:nvPr>
        </p:nvSpPr>
        <p:spPr>
          <a:noFill/>
        </p:spPr>
        <p:txBody>
          <a:bodyPr/>
          <a:lstStyle/>
          <a:p>
            <a:pPr defTabSz="996577"/>
            <a:fld id="{CF105D39-D62F-4D25-9BBE-A580576104D3}" type="slidenum">
              <a:rPr lang="en-US" smtClean="0">
                <a:latin typeface="Arial" pitchFamily="34" charset="0"/>
              </a:rPr>
              <a:pPr defTabSz="996577"/>
              <a:t>36</a:t>
            </a:fld>
            <a:endParaRPr lang="en-US" dirty="0" smtClean="0">
              <a:latin typeface="Arial" pitchFamily="34" charset="0"/>
            </a:endParaRPr>
          </a:p>
        </p:txBody>
      </p:sp>
    </p:spTree>
    <p:extLst>
      <p:ext uri="{BB962C8B-B14F-4D97-AF65-F5344CB8AC3E}">
        <p14:creationId xmlns:p14="http://schemas.microsoft.com/office/powerpoint/2010/main" val="827633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endParaRPr lang="sv-SE" smtClean="0">
              <a:latin typeface="Arial" pitchFamily="34" charset="0"/>
            </a:endParaRPr>
          </a:p>
        </p:txBody>
      </p:sp>
      <p:sp>
        <p:nvSpPr>
          <p:cNvPr id="147460" name="Slide Number Placeholder 3"/>
          <p:cNvSpPr>
            <a:spLocks noGrp="1"/>
          </p:cNvSpPr>
          <p:nvPr>
            <p:ph type="sldNum" sz="quarter" idx="5"/>
          </p:nvPr>
        </p:nvSpPr>
        <p:spPr>
          <a:noFill/>
        </p:spPr>
        <p:txBody>
          <a:bodyPr/>
          <a:lstStyle/>
          <a:p>
            <a:pPr defTabSz="996577"/>
            <a:fld id="{CF105D39-D62F-4D25-9BBE-A580576104D3}" type="slidenum">
              <a:rPr lang="en-US" smtClean="0">
                <a:latin typeface="Arial" pitchFamily="34" charset="0"/>
              </a:rPr>
              <a:pPr defTabSz="996577"/>
              <a:t>37</a:t>
            </a:fld>
            <a:endParaRPr lang="en-US" dirty="0" smtClean="0">
              <a:latin typeface="Arial" pitchFamily="34" charset="0"/>
            </a:endParaRPr>
          </a:p>
        </p:txBody>
      </p:sp>
    </p:spTree>
    <p:extLst>
      <p:ext uri="{BB962C8B-B14F-4D97-AF65-F5344CB8AC3E}">
        <p14:creationId xmlns:p14="http://schemas.microsoft.com/office/powerpoint/2010/main" val="121617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endParaRPr lang="sv-SE" smtClean="0">
              <a:latin typeface="Arial" pitchFamily="34" charset="0"/>
            </a:endParaRPr>
          </a:p>
        </p:txBody>
      </p:sp>
      <p:sp>
        <p:nvSpPr>
          <p:cNvPr id="147460" name="Slide Number Placeholder 3"/>
          <p:cNvSpPr>
            <a:spLocks noGrp="1"/>
          </p:cNvSpPr>
          <p:nvPr>
            <p:ph type="sldNum" sz="quarter" idx="5"/>
          </p:nvPr>
        </p:nvSpPr>
        <p:spPr>
          <a:noFill/>
        </p:spPr>
        <p:txBody>
          <a:bodyPr/>
          <a:lstStyle/>
          <a:p>
            <a:pPr defTabSz="996577"/>
            <a:fld id="{CF105D39-D62F-4D25-9BBE-A580576104D3}" type="slidenum">
              <a:rPr lang="en-US" smtClean="0">
                <a:latin typeface="Arial" pitchFamily="34" charset="0"/>
              </a:rPr>
              <a:pPr defTabSz="996577"/>
              <a:t>39</a:t>
            </a:fld>
            <a:endParaRPr lang="en-US" dirty="0" smtClean="0">
              <a:latin typeface="Arial" pitchFamily="34" charset="0"/>
            </a:endParaRPr>
          </a:p>
        </p:txBody>
      </p:sp>
    </p:spTree>
    <p:extLst>
      <p:ext uri="{BB962C8B-B14F-4D97-AF65-F5344CB8AC3E}">
        <p14:creationId xmlns:p14="http://schemas.microsoft.com/office/powerpoint/2010/main" val="24942919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örstasida - Eld">
    <p:spTree>
      <p:nvGrpSpPr>
        <p:cNvPr id="1" name=""/>
        <p:cNvGrpSpPr/>
        <p:nvPr/>
      </p:nvGrpSpPr>
      <p:grpSpPr>
        <a:xfrm>
          <a:off x="0" y="0"/>
          <a:ext cx="0" cy="0"/>
          <a:chOff x="0" y="0"/>
          <a:chExt cx="0" cy="0"/>
        </a:xfrm>
      </p:grpSpPr>
      <p:pic>
        <p:nvPicPr>
          <p:cNvPr id="7" name="Picture 2" descr="SU_PPT_eld"/>
          <p:cNvPicPr>
            <a:picLocks noChangeAspect="1" noChangeArrowheads="1"/>
          </p:cNvPicPr>
          <p:nvPr userDrawn="1"/>
        </p:nvPicPr>
        <p:blipFill>
          <a:blip r:embed="rId2" cstate="print">
            <a:alphaModFix amt="55000"/>
          </a:blip>
          <a:srcRect l="4988" t="-362"/>
          <a:stretch>
            <a:fillRect/>
          </a:stretch>
        </p:blipFill>
        <p:spPr bwMode="auto">
          <a:xfrm>
            <a:off x="1" y="1225226"/>
            <a:ext cx="5408969" cy="3938812"/>
          </a:xfrm>
          <a:prstGeom prst="rect">
            <a:avLst/>
          </a:prstGeom>
          <a:noFill/>
          <a:effectLst/>
        </p:spPr>
      </p:pic>
      <p:sp>
        <p:nvSpPr>
          <p:cNvPr id="2" name="Rubrik 1"/>
          <p:cNvSpPr>
            <a:spLocks noGrp="1"/>
          </p:cNvSpPr>
          <p:nvPr>
            <p:ph type="ctrTitle" hasCustomPrompt="1"/>
          </p:nvPr>
        </p:nvSpPr>
        <p:spPr>
          <a:xfrm>
            <a:off x="1008000" y="1827900"/>
            <a:ext cx="6631200" cy="10692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3"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
        <p:nvSpPr>
          <p:cNvPr id="11" name="Content Placeholder 10"/>
          <p:cNvSpPr>
            <a:spLocks noGrp="1"/>
          </p:cNvSpPr>
          <p:nvPr>
            <p:ph sz="quarter" idx="10" hasCustomPrompt="1"/>
          </p:nvPr>
        </p:nvSpPr>
        <p:spPr>
          <a:xfrm>
            <a:off x="971600" y="627534"/>
            <a:ext cx="6625108" cy="1008112"/>
          </a:xfrm>
        </p:spPr>
        <p:txBody>
          <a:bodyPr/>
          <a:lstStyle>
            <a:lvl1pPr marL="0" indent="0">
              <a:buNone/>
              <a:defRPr/>
            </a:lvl1pPr>
          </a:lstStyle>
          <a:p>
            <a:pPr lvl="0"/>
            <a:r>
              <a:rPr lang="sv-SE" noProof="0" dirty="0" smtClean="0"/>
              <a:t>Kurs/Programserie</a:t>
            </a:r>
          </a:p>
        </p:txBody>
      </p:sp>
    </p:spTree>
    <p:extLst>
      <p:ext uri="{BB962C8B-B14F-4D97-AF65-F5344CB8AC3E}">
        <p14:creationId xmlns:p14="http://schemas.microsoft.com/office/powerpoint/2010/main" val="2726350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en-US" smtClean="0"/>
              <a:t>Click to edit Master title style</a:t>
            </a:r>
            <a:endParaRPr lang="sv-SE" dirty="0"/>
          </a:p>
        </p:txBody>
      </p:sp>
      <p:sp>
        <p:nvSpPr>
          <p:cNvPr id="3" name="Platshållare för innehåll 2"/>
          <p:cNvSpPr>
            <a:spLocks noGrp="1"/>
          </p:cNvSpPr>
          <p:nvPr>
            <p:ph sz="half" idx="1"/>
          </p:nvPr>
        </p:nvSpPr>
        <p:spPr>
          <a:xfrm>
            <a:off x="7920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4" name="Platshållare för innehåll 3"/>
          <p:cNvSpPr>
            <a:spLocks noGrp="1"/>
          </p:cNvSpPr>
          <p:nvPr>
            <p:ph sz="half" idx="2"/>
          </p:nvPr>
        </p:nvSpPr>
        <p:spPr>
          <a:xfrm>
            <a:off x="42912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Tree>
    <p:extLst>
      <p:ext uri="{BB962C8B-B14F-4D97-AF65-F5344CB8AC3E}">
        <p14:creationId xmlns:p14="http://schemas.microsoft.com/office/powerpoint/2010/main" val="414797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Rubrik och text">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en-US" noProof="0" smtClean="0"/>
              <a:t>Click to edit Master title style</a:t>
            </a:r>
            <a:endParaRPr lang="sv-SE" noProof="0"/>
          </a:p>
        </p:txBody>
      </p:sp>
      <p:sp>
        <p:nvSpPr>
          <p:cNvPr id="3" name="Platshållare för innehåll 2"/>
          <p:cNvSpPr>
            <a:spLocks noGrp="1"/>
          </p:cNvSpPr>
          <p:nvPr>
            <p:ph idx="1"/>
          </p:nvPr>
        </p:nvSpPr>
        <p:spPr>
          <a:xfrm>
            <a:off x="792000" y="1275534"/>
            <a:ext cx="6850800" cy="2411100"/>
          </a:xfrm>
        </p:spPr>
        <p:txBody>
          <a:bodyPr>
            <a:normAutofit/>
          </a:bodyPr>
          <a:lstStyle>
            <a:lvl1pPr marL="1588" indent="-1588">
              <a:lnSpc>
                <a:spcPts val="2600"/>
              </a:lnSpc>
              <a:buNone/>
              <a:defRPr sz="2400"/>
            </a:lvl1pPr>
            <a:lvl2pPr>
              <a:buNone/>
              <a:defRPr/>
            </a:lvl2pPr>
            <a:lvl3pPr>
              <a:buNone/>
              <a:defRPr/>
            </a:lvl3pPr>
            <a:lvl4pPr>
              <a:buNone/>
              <a:defRPr/>
            </a:lvl4pPr>
            <a:lvl5pPr>
              <a:buNone/>
              <a:defRPr/>
            </a:lvl5pPr>
          </a:lstStyle>
          <a:p>
            <a:pPr lvl="0"/>
            <a:r>
              <a:rPr lang="en-US" noProof="0" smtClean="0"/>
              <a:t>Click to edit Master text styles</a:t>
            </a:r>
          </a:p>
        </p:txBody>
      </p:sp>
    </p:spTree>
    <p:extLst>
      <p:ext uri="{BB962C8B-B14F-4D97-AF65-F5344CB8AC3E}">
        <p14:creationId xmlns:p14="http://schemas.microsoft.com/office/powerpoint/2010/main" val="655997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ast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92000" y="595470"/>
            <a:ext cx="6850800" cy="3992504"/>
          </a:xfrm>
        </p:spPr>
        <p:txBody>
          <a:bodyPr>
            <a:normAutofit/>
          </a:bodyPr>
          <a:lstStyle>
            <a:lvl1pPr>
              <a:defRPr sz="2400"/>
            </a:lvl1pPr>
            <a:lvl2pPr>
              <a:defRPr sz="24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Tree>
    <p:extLst>
      <p:ext uri="{BB962C8B-B14F-4D97-AF65-F5344CB8AC3E}">
        <p14:creationId xmlns:p14="http://schemas.microsoft.com/office/powerpoint/2010/main" val="4196804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8932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irst page - Fire">
    <p:spTree>
      <p:nvGrpSpPr>
        <p:cNvPr id="1" name=""/>
        <p:cNvGrpSpPr/>
        <p:nvPr/>
      </p:nvGrpSpPr>
      <p:grpSpPr>
        <a:xfrm>
          <a:off x="0" y="0"/>
          <a:ext cx="0" cy="0"/>
          <a:chOff x="0" y="0"/>
          <a:chExt cx="0" cy="0"/>
        </a:xfrm>
      </p:grpSpPr>
      <p:pic>
        <p:nvPicPr>
          <p:cNvPr id="7" name="Picture 2" descr="SU_PPT_eld"/>
          <p:cNvPicPr>
            <a:picLocks noChangeAspect="1" noChangeArrowheads="1"/>
          </p:cNvPicPr>
          <p:nvPr userDrawn="1"/>
        </p:nvPicPr>
        <p:blipFill>
          <a:blip r:embed="rId2" cstate="print">
            <a:alphaModFix amt="55000"/>
          </a:blip>
          <a:srcRect l="4988" t="-362"/>
          <a:stretch>
            <a:fillRect/>
          </a:stretch>
        </p:blipFill>
        <p:spPr bwMode="auto">
          <a:xfrm>
            <a:off x="1" y="1225226"/>
            <a:ext cx="5408969" cy="3938812"/>
          </a:xfrm>
          <a:prstGeom prst="rect">
            <a:avLst/>
          </a:prstGeom>
          <a:noFill/>
          <a:effectLst/>
        </p:spPr>
      </p:pic>
      <p:sp>
        <p:nvSpPr>
          <p:cNvPr id="2"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3"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
        <p:nvSpPr>
          <p:cNvPr id="11" name="Content Placeholder 10"/>
          <p:cNvSpPr>
            <a:spLocks noGrp="1"/>
          </p:cNvSpPr>
          <p:nvPr>
            <p:ph sz="quarter" idx="10" hasCustomPrompt="1"/>
          </p:nvPr>
        </p:nvSpPr>
        <p:spPr>
          <a:xfrm>
            <a:off x="971600" y="627534"/>
            <a:ext cx="6625108" cy="1008112"/>
          </a:xfrm>
        </p:spPr>
        <p:txBody>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Tree>
    <p:extLst>
      <p:ext uri="{BB962C8B-B14F-4D97-AF65-F5344CB8AC3E}">
        <p14:creationId xmlns:p14="http://schemas.microsoft.com/office/powerpoint/2010/main" val="37359635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irst page - Olive branch">
    <p:spTree>
      <p:nvGrpSpPr>
        <p:cNvPr id="1" name=""/>
        <p:cNvGrpSpPr/>
        <p:nvPr/>
      </p:nvGrpSpPr>
      <p:grpSpPr>
        <a:xfrm>
          <a:off x="0" y="0"/>
          <a:ext cx="0" cy="0"/>
          <a:chOff x="0" y="0"/>
          <a:chExt cx="0" cy="0"/>
        </a:xfrm>
      </p:grpSpPr>
      <p:pic>
        <p:nvPicPr>
          <p:cNvPr id="5" name="Picture 9" descr="SU_PPT_olivkvist"/>
          <p:cNvPicPr>
            <a:picLocks noChangeAspect="1" noChangeArrowheads="1"/>
          </p:cNvPicPr>
          <p:nvPr userDrawn="1"/>
        </p:nvPicPr>
        <p:blipFill>
          <a:blip r:embed="rId2" cstate="print">
            <a:alphaModFix amt="55000"/>
          </a:blip>
          <a:srcRect l="1746"/>
          <a:stretch>
            <a:fillRect/>
          </a:stretch>
        </p:blipFill>
        <p:spPr bwMode="auto">
          <a:xfrm>
            <a:off x="1589" y="238124"/>
            <a:ext cx="5161507" cy="4905756"/>
          </a:xfrm>
          <a:prstGeom prst="rect">
            <a:avLst/>
          </a:prstGeom>
          <a:noFill/>
        </p:spPr>
      </p:pic>
      <p:sp>
        <p:nvSpPr>
          <p:cNvPr id="11" name="Content Placeholder 10"/>
          <p:cNvSpPr>
            <a:spLocks noGrp="1"/>
          </p:cNvSpPr>
          <p:nvPr>
            <p:ph sz="quarter" idx="10" hasCustomPrompt="1"/>
          </p:nvPr>
        </p:nvSpPr>
        <p:spPr>
          <a:xfrm>
            <a:off x="971600" y="627534"/>
            <a:ext cx="6625108" cy="1008112"/>
          </a:xfrm>
        </p:spPr>
        <p:txBody>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
        <p:nvSpPr>
          <p:cNvPr id="6"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7"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Tree>
    <p:extLst>
      <p:ext uri="{BB962C8B-B14F-4D97-AF65-F5344CB8AC3E}">
        <p14:creationId xmlns:p14="http://schemas.microsoft.com/office/powerpoint/2010/main" val="10237541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irst page - Crowns">
    <p:spTree>
      <p:nvGrpSpPr>
        <p:cNvPr id="1" name=""/>
        <p:cNvGrpSpPr/>
        <p:nvPr/>
      </p:nvGrpSpPr>
      <p:grpSpPr>
        <a:xfrm>
          <a:off x="0" y="0"/>
          <a:ext cx="0" cy="0"/>
          <a:chOff x="0" y="0"/>
          <a:chExt cx="0" cy="0"/>
        </a:xfrm>
      </p:grpSpPr>
      <p:pic>
        <p:nvPicPr>
          <p:cNvPr id="6" name="Picture 9" descr="SU_PPT_kronor"/>
          <p:cNvPicPr>
            <a:picLocks noChangeAspect="1" noChangeArrowheads="1"/>
          </p:cNvPicPr>
          <p:nvPr userDrawn="1"/>
        </p:nvPicPr>
        <p:blipFill>
          <a:blip r:embed="rId2" cstate="print">
            <a:alphaModFix amt="55000"/>
          </a:blip>
          <a:srcRect/>
          <a:stretch>
            <a:fillRect/>
          </a:stretch>
        </p:blipFill>
        <p:spPr bwMode="auto">
          <a:xfrm>
            <a:off x="0" y="1262062"/>
            <a:ext cx="4197096" cy="3881628"/>
          </a:xfrm>
          <a:prstGeom prst="rect">
            <a:avLst/>
          </a:prstGeom>
          <a:noFill/>
        </p:spPr>
      </p:pic>
      <p:sp>
        <p:nvSpPr>
          <p:cNvPr id="12" name="Content Placeholder 10"/>
          <p:cNvSpPr>
            <a:spLocks noGrp="1"/>
          </p:cNvSpPr>
          <p:nvPr>
            <p:ph sz="quarter" idx="10" hasCustomPrompt="1"/>
          </p:nvPr>
        </p:nvSpPr>
        <p:spPr>
          <a:xfrm>
            <a:off x="971600" y="627534"/>
            <a:ext cx="6625108" cy="1008112"/>
          </a:xfrm>
        </p:spPr>
        <p:txBody>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
        <p:nvSpPr>
          <p:cNvPr id="7"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8"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Tree>
    <p:extLst>
      <p:ext uri="{BB962C8B-B14F-4D97-AF65-F5344CB8AC3E}">
        <p14:creationId xmlns:p14="http://schemas.microsoft.com/office/powerpoint/2010/main" val="32425075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irst page">
    <p:spTree>
      <p:nvGrpSpPr>
        <p:cNvPr id="1" name=""/>
        <p:cNvGrpSpPr/>
        <p:nvPr/>
      </p:nvGrpSpPr>
      <p:grpSpPr>
        <a:xfrm>
          <a:off x="0" y="0"/>
          <a:ext cx="0" cy="0"/>
          <a:chOff x="0" y="0"/>
          <a:chExt cx="0" cy="0"/>
        </a:xfrm>
      </p:grpSpPr>
      <p:sp>
        <p:nvSpPr>
          <p:cNvPr id="10" name="Content Placeholder 10"/>
          <p:cNvSpPr>
            <a:spLocks noGrp="1"/>
          </p:cNvSpPr>
          <p:nvPr>
            <p:ph sz="quarter" idx="10" hasCustomPrompt="1"/>
          </p:nvPr>
        </p:nvSpPr>
        <p:spPr>
          <a:xfrm>
            <a:off x="971600" y="627534"/>
            <a:ext cx="6625108" cy="1008112"/>
          </a:xfrm>
        </p:spPr>
        <p:txBody>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
        <p:nvSpPr>
          <p:cNvPr id="5"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6"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Tree>
    <p:extLst>
      <p:ext uri="{BB962C8B-B14F-4D97-AF65-F5344CB8AC3E}">
        <p14:creationId xmlns:p14="http://schemas.microsoft.com/office/powerpoint/2010/main" val="30291451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Heading and content">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Autofit/>
          </a:bodyPr>
          <a:lstStyle>
            <a:lvl1pPr>
              <a:defRPr sz="2800"/>
            </a:lvl1pPr>
          </a:lstStyle>
          <a:p>
            <a:r>
              <a:rPr lang="sv-SE" noProof="0" smtClean="0"/>
              <a:t>Click to edit Master title style</a:t>
            </a:r>
            <a:endParaRPr lang="sv-SE" noProof="0"/>
          </a:p>
        </p:txBody>
      </p:sp>
      <p:sp>
        <p:nvSpPr>
          <p:cNvPr id="3" name="Platshållare för innehåll 2"/>
          <p:cNvSpPr>
            <a:spLocks noGrp="1"/>
          </p:cNvSpPr>
          <p:nvPr>
            <p:ph idx="1"/>
          </p:nvPr>
        </p:nvSpPr>
        <p:spPr>
          <a:xfrm>
            <a:off x="792000" y="1275534"/>
            <a:ext cx="6850800" cy="3240432"/>
          </a:xfrm>
        </p:spPr>
        <p:txBody>
          <a:bodyPr>
            <a:normAutofit/>
          </a:bodyPr>
          <a:lstStyle>
            <a:lvl1pPr>
              <a:defRPr sz="2400"/>
            </a:lvl1pPr>
            <a:lvl2pPr>
              <a:defRPr sz="2400"/>
            </a:lvl2pPr>
            <a:lvl3pPr>
              <a:defRPr sz="2400"/>
            </a:lvl3pPr>
            <a:lvl4pPr>
              <a:defRPr sz="2400"/>
            </a:lvl4pPr>
            <a:lvl5pPr>
              <a:defRPr sz="2400"/>
            </a:lvl5pPr>
          </a:lstStyle>
          <a:p>
            <a:pPr lvl="0"/>
            <a:r>
              <a:rPr lang="sv-SE" noProof="0" smtClean="0"/>
              <a:t>Click to edit Master text styles</a:t>
            </a:r>
          </a:p>
          <a:p>
            <a:pPr lvl="1"/>
            <a:r>
              <a:rPr lang="sv-SE" noProof="0" smtClean="0"/>
              <a:t>Second level</a:t>
            </a:r>
          </a:p>
          <a:p>
            <a:pPr lvl="2"/>
            <a:r>
              <a:rPr lang="sv-SE" noProof="0" smtClean="0"/>
              <a:t>Third level</a:t>
            </a:r>
          </a:p>
          <a:p>
            <a:pPr lvl="3"/>
            <a:r>
              <a:rPr lang="sv-SE" noProof="0" smtClean="0"/>
              <a:t>Fourth level</a:t>
            </a:r>
          </a:p>
          <a:p>
            <a:pPr lvl="4"/>
            <a:r>
              <a:rPr lang="sv-SE" noProof="0" smtClean="0"/>
              <a:t>Fifth level</a:t>
            </a:r>
            <a:endParaRPr lang="sv-SE" noProof="0"/>
          </a:p>
        </p:txBody>
      </p:sp>
    </p:spTree>
    <p:extLst>
      <p:ext uri="{BB962C8B-B14F-4D97-AF65-F5344CB8AC3E}">
        <p14:creationId xmlns:p14="http://schemas.microsoft.com/office/powerpoint/2010/main" val="6878076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Chapter - Fire">
    <p:spTree>
      <p:nvGrpSpPr>
        <p:cNvPr id="1" name=""/>
        <p:cNvGrpSpPr/>
        <p:nvPr/>
      </p:nvGrpSpPr>
      <p:grpSpPr>
        <a:xfrm>
          <a:off x="0" y="0"/>
          <a:ext cx="0" cy="0"/>
          <a:chOff x="0" y="0"/>
          <a:chExt cx="0" cy="0"/>
        </a:xfrm>
      </p:grpSpPr>
      <p:pic>
        <p:nvPicPr>
          <p:cNvPr id="7" name="Picture 2" descr="SU_PPT_eld"/>
          <p:cNvPicPr>
            <a:picLocks noChangeAspect="1" noChangeArrowheads="1"/>
          </p:cNvPicPr>
          <p:nvPr userDrawn="1"/>
        </p:nvPicPr>
        <p:blipFill>
          <a:blip r:embed="rId2" cstate="print">
            <a:alphaModFix amt="55000"/>
          </a:blip>
          <a:srcRect l="4988" t="-362"/>
          <a:stretch>
            <a:fillRect/>
          </a:stretch>
        </p:blipFill>
        <p:spPr bwMode="auto">
          <a:xfrm>
            <a:off x="1" y="1225226"/>
            <a:ext cx="5408969" cy="3938812"/>
          </a:xfrm>
          <a:prstGeom prst="rect">
            <a:avLst/>
          </a:prstGeom>
          <a:noFill/>
          <a:effectLst/>
        </p:spPr>
      </p:pic>
      <p:sp>
        <p:nvSpPr>
          <p:cNvPr id="2"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3"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smtClean="0"/>
              <a:t>Click to edit Master subtitle style</a:t>
            </a:r>
            <a:endParaRPr lang="sv-SE" noProof="0"/>
          </a:p>
        </p:txBody>
      </p:sp>
    </p:spTree>
    <p:extLst>
      <p:ext uri="{BB962C8B-B14F-4D97-AF65-F5344CB8AC3E}">
        <p14:creationId xmlns:p14="http://schemas.microsoft.com/office/powerpoint/2010/main" val="1598360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örstasida - Kronor">
    <p:spTree>
      <p:nvGrpSpPr>
        <p:cNvPr id="1" name=""/>
        <p:cNvGrpSpPr/>
        <p:nvPr/>
      </p:nvGrpSpPr>
      <p:grpSpPr>
        <a:xfrm>
          <a:off x="0" y="0"/>
          <a:ext cx="0" cy="0"/>
          <a:chOff x="0" y="0"/>
          <a:chExt cx="0" cy="0"/>
        </a:xfrm>
      </p:grpSpPr>
      <p:pic>
        <p:nvPicPr>
          <p:cNvPr id="6" name="Picture 9" descr="SU_PPT_kronor"/>
          <p:cNvPicPr>
            <a:picLocks noChangeAspect="1" noChangeArrowheads="1"/>
          </p:cNvPicPr>
          <p:nvPr userDrawn="1"/>
        </p:nvPicPr>
        <p:blipFill>
          <a:blip r:embed="rId2" cstate="print">
            <a:alphaModFix amt="55000"/>
          </a:blip>
          <a:srcRect/>
          <a:stretch>
            <a:fillRect/>
          </a:stretch>
        </p:blipFill>
        <p:spPr bwMode="auto">
          <a:xfrm>
            <a:off x="0" y="1262062"/>
            <a:ext cx="4197096" cy="3881628"/>
          </a:xfrm>
          <a:prstGeom prst="rect">
            <a:avLst/>
          </a:prstGeom>
          <a:noFill/>
        </p:spPr>
      </p:pic>
      <p:sp>
        <p:nvSpPr>
          <p:cNvPr id="2" name="Rubrik 1"/>
          <p:cNvSpPr>
            <a:spLocks noGrp="1"/>
          </p:cNvSpPr>
          <p:nvPr>
            <p:ph type="ctrTitle" hasCustomPrompt="1"/>
          </p:nvPr>
        </p:nvSpPr>
        <p:spPr>
          <a:xfrm>
            <a:off x="1008000" y="1827900"/>
            <a:ext cx="6631200" cy="10692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11" name="Content Placeholder 10"/>
          <p:cNvSpPr>
            <a:spLocks noGrp="1"/>
          </p:cNvSpPr>
          <p:nvPr>
            <p:ph sz="quarter" idx="10" hasCustomPrompt="1"/>
          </p:nvPr>
        </p:nvSpPr>
        <p:spPr>
          <a:xfrm>
            <a:off x="971600" y="627534"/>
            <a:ext cx="6625108" cy="1008112"/>
          </a:xfrm>
        </p:spPr>
        <p:txBody>
          <a:bodyPr/>
          <a:lstStyle>
            <a:lvl1pPr marL="0" indent="0">
              <a:buNone/>
              <a:defRPr/>
            </a:lvl1pPr>
          </a:lstStyle>
          <a:p>
            <a:pPr lvl="0"/>
            <a:r>
              <a:rPr lang="sv-SE" noProof="0" dirty="0" smtClean="0"/>
              <a:t>Kurs/Programserie</a:t>
            </a:r>
            <a:endParaRPr lang="sv-SE" noProof="0" dirty="0"/>
          </a:p>
        </p:txBody>
      </p:sp>
      <p:sp>
        <p:nvSpPr>
          <p:cNvPr id="7"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Tree>
    <p:extLst>
      <p:ext uri="{BB962C8B-B14F-4D97-AF65-F5344CB8AC3E}">
        <p14:creationId xmlns:p14="http://schemas.microsoft.com/office/powerpoint/2010/main" val="6582890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pter - Olive branch">
    <p:spTree>
      <p:nvGrpSpPr>
        <p:cNvPr id="1" name=""/>
        <p:cNvGrpSpPr/>
        <p:nvPr/>
      </p:nvGrpSpPr>
      <p:grpSpPr>
        <a:xfrm>
          <a:off x="0" y="0"/>
          <a:ext cx="0" cy="0"/>
          <a:chOff x="0" y="0"/>
          <a:chExt cx="0" cy="0"/>
        </a:xfrm>
      </p:grpSpPr>
      <p:pic>
        <p:nvPicPr>
          <p:cNvPr id="5" name="Picture 9" descr="SU_PPT_olivkvist"/>
          <p:cNvPicPr>
            <a:picLocks noChangeAspect="1" noChangeArrowheads="1"/>
          </p:cNvPicPr>
          <p:nvPr userDrawn="1"/>
        </p:nvPicPr>
        <p:blipFill>
          <a:blip r:embed="rId2" cstate="print">
            <a:alphaModFix amt="55000"/>
          </a:blip>
          <a:srcRect l="1746"/>
          <a:stretch>
            <a:fillRect/>
          </a:stretch>
        </p:blipFill>
        <p:spPr bwMode="auto">
          <a:xfrm>
            <a:off x="1589" y="238124"/>
            <a:ext cx="5161507" cy="4905756"/>
          </a:xfrm>
          <a:prstGeom prst="rect">
            <a:avLst/>
          </a:prstGeom>
          <a:noFill/>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9"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smtClean="0"/>
              <a:t>Click to edit Master subtitle style</a:t>
            </a:r>
            <a:endParaRPr lang="sv-SE" noProof="0"/>
          </a:p>
        </p:txBody>
      </p:sp>
    </p:spTree>
    <p:extLst>
      <p:ext uri="{BB962C8B-B14F-4D97-AF65-F5344CB8AC3E}">
        <p14:creationId xmlns:p14="http://schemas.microsoft.com/office/powerpoint/2010/main" val="26725743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pter - Crowns">
    <p:spTree>
      <p:nvGrpSpPr>
        <p:cNvPr id="1" name=""/>
        <p:cNvGrpSpPr/>
        <p:nvPr/>
      </p:nvGrpSpPr>
      <p:grpSpPr>
        <a:xfrm>
          <a:off x="0" y="0"/>
          <a:ext cx="0" cy="0"/>
          <a:chOff x="0" y="0"/>
          <a:chExt cx="0" cy="0"/>
        </a:xfrm>
      </p:grpSpPr>
      <p:pic>
        <p:nvPicPr>
          <p:cNvPr id="5" name="Picture 9" descr="SU_PPT_kronor"/>
          <p:cNvPicPr>
            <a:picLocks noChangeAspect="1" noChangeArrowheads="1"/>
          </p:cNvPicPr>
          <p:nvPr userDrawn="1"/>
        </p:nvPicPr>
        <p:blipFill>
          <a:blip r:embed="rId2" cstate="print">
            <a:alphaModFix amt="55000"/>
          </a:blip>
          <a:srcRect/>
          <a:stretch>
            <a:fillRect/>
          </a:stretch>
        </p:blipFill>
        <p:spPr bwMode="auto">
          <a:xfrm>
            <a:off x="0" y="1262062"/>
            <a:ext cx="4197096" cy="3881628"/>
          </a:xfrm>
          <a:prstGeom prst="rect">
            <a:avLst/>
          </a:prstGeom>
          <a:noFill/>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9"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smtClean="0"/>
              <a:t>Click to edit Master subtitle style</a:t>
            </a:r>
            <a:endParaRPr lang="sv-SE" noProof="0"/>
          </a:p>
        </p:txBody>
      </p:sp>
    </p:spTree>
    <p:extLst>
      <p:ext uri="{BB962C8B-B14F-4D97-AF65-F5344CB8AC3E}">
        <p14:creationId xmlns:p14="http://schemas.microsoft.com/office/powerpoint/2010/main" val="33307534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7"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smtClean="0"/>
              <a:t>Click to edit Master subtitle style</a:t>
            </a:r>
            <a:endParaRPr lang="sv-SE" noProof="0"/>
          </a:p>
        </p:txBody>
      </p:sp>
    </p:spTree>
    <p:extLst>
      <p:ext uri="{BB962C8B-B14F-4D97-AF65-F5344CB8AC3E}">
        <p14:creationId xmlns:p14="http://schemas.microsoft.com/office/powerpoint/2010/main" val="20330759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parts">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smtClean="0"/>
              <a:t>Click to edit Master title style</a:t>
            </a:r>
            <a:endParaRPr lang="sv-SE" dirty="0"/>
          </a:p>
        </p:txBody>
      </p:sp>
      <p:sp>
        <p:nvSpPr>
          <p:cNvPr id="3" name="Platshållare för innehåll 2"/>
          <p:cNvSpPr>
            <a:spLocks noGrp="1"/>
          </p:cNvSpPr>
          <p:nvPr>
            <p:ph sz="half" idx="1"/>
          </p:nvPr>
        </p:nvSpPr>
        <p:spPr>
          <a:xfrm>
            <a:off x="7920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
        <p:nvSpPr>
          <p:cNvPr id="4" name="Platshållare för innehåll 3"/>
          <p:cNvSpPr>
            <a:spLocks noGrp="1"/>
          </p:cNvSpPr>
          <p:nvPr>
            <p:ph sz="half" idx="2"/>
          </p:nvPr>
        </p:nvSpPr>
        <p:spPr>
          <a:xfrm>
            <a:off x="42912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Tree>
    <p:extLst>
      <p:ext uri="{BB962C8B-B14F-4D97-AF65-F5344CB8AC3E}">
        <p14:creationId xmlns:p14="http://schemas.microsoft.com/office/powerpoint/2010/main" val="17505042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Heading and text">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noProof="0" smtClean="0"/>
              <a:t>Click to edit Master title style</a:t>
            </a:r>
            <a:endParaRPr lang="sv-SE" noProof="0"/>
          </a:p>
        </p:txBody>
      </p:sp>
      <p:sp>
        <p:nvSpPr>
          <p:cNvPr id="3" name="Platshållare för innehåll 2"/>
          <p:cNvSpPr>
            <a:spLocks noGrp="1"/>
          </p:cNvSpPr>
          <p:nvPr>
            <p:ph idx="1"/>
          </p:nvPr>
        </p:nvSpPr>
        <p:spPr>
          <a:xfrm>
            <a:off x="792000" y="1275534"/>
            <a:ext cx="6850800" cy="2411100"/>
          </a:xfrm>
        </p:spPr>
        <p:txBody>
          <a:bodyPr>
            <a:normAutofit/>
          </a:bodyPr>
          <a:lstStyle>
            <a:lvl1pPr marL="1588" indent="-1588">
              <a:lnSpc>
                <a:spcPts val="2600"/>
              </a:lnSpc>
              <a:buNone/>
              <a:defRPr sz="2400"/>
            </a:lvl1pPr>
            <a:lvl2pPr>
              <a:buNone/>
              <a:defRPr/>
            </a:lvl2pPr>
            <a:lvl3pPr>
              <a:buNone/>
              <a:defRPr/>
            </a:lvl3pPr>
            <a:lvl4pPr>
              <a:buNone/>
              <a:defRPr/>
            </a:lvl4pPr>
            <a:lvl5pPr>
              <a:buNone/>
              <a:defRPr/>
            </a:lvl5pPr>
          </a:lstStyle>
          <a:p>
            <a:pPr lvl="0"/>
            <a:r>
              <a:rPr lang="sv-SE" noProof="0" smtClean="0"/>
              <a:t>Click to edit Master text styles</a:t>
            </a:r>
          </a:p>
        </p:txBody>
      </p:sp>
    </p:spTree>
    <p:extLst>
      <p:ext uri="{BB962C8B-B14F-4D97-AF65-F5344CB8AC3E}">
        <p14:creationId xmlns:p14="http://schemas.microsoft.com/office/powerpoint/2010/main" val="19774956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nly content">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92000" y="595470"/>
            <a:ext cx="6850800" cy="3992504"/>
          </a:xfrm>
        </p:spPr>
        <p:txBody>
          <a:bodyPr>
            <a:normAutofit/>
          </a:bodyPr>
          <a:lstStyle>
            <a:lvl1pPr>
              <a:defRPr sz="2400"/>
            </a:lvl1pPr>
            <a:lvl2pPr>
              <a:defRPr sz="2400"/>
            </a:lvl2pPr>
            <a:lvl3pPr>
              <a:defRPr sz="2400"/>
            </a:lvl3pPr>
            <a:lvl4pPr>
              <a:defRPr sz="2400"/>
            </a:lvl4pPr>
            <a:lvl5pPr>
              <a:defRPr sz="2400"/>
            </a:lvl5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Tree>
    <p:extLst>
      <p:ext uri="{BB962C8B-B14F-4D97-AF65-F5344CB8AC3E}">
        <p14:creationId xmlns:p14="http://schemas.microsoft.com/office/powerpoint/2010/main" val="17963257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7861761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örstasida - Eld">
    <p:bg>
      <p:bgPr>
        <a:solidFill>
          <a:schemeClr val="tx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alphaModFix amt="21000"/>
            <a:extLst>
              <a:ext uri="{28A0092B-C50C-407E-A947-70E740481C1C}">
                <a14:useLocalDpi xmlns:a14="http://schemas.microsoft.com/office/drawing/2010/main" val="0"/>
              </a:ext>
            </a:extLst>
          </a:blip>
          <a:stretch>
            <a:fillRect/>
          </a:stretch>
        </p:blipFill>
        <p:spPr bwMode="auto">
          <a:xfrm>
            <a:off x="-828600" y="1275606"/>
            <a:ext cx="6264696" cy="4271832"/>
          </a:xfrm>
          <a:prstGeom prst="rect">
            <a:avLst/>
          </a:prstGeom>
          <a:solidFill>
            <a:schemeClr val="tx1"/>
          </a:solidFill>
          <a:effectLst/>
        </p:spPr>
      </p:pic>
      <p:sp>
        <p:nvSpPr>
          <p:cNvPr id="7"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8"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
        <p:nvSpPr>
          <p:cNvPr id="9" name="Content Placeholder 10"/>
          <p:cNvSpPr>
            <a:spLocks noGrp="1"/>
          </p:cNvSpPr>
          <p:nvPr>
            <p:ph sz="quarter" idx="10" hasCustomPrompt="1"/>
          </p:nvPr>
        </p:nvSpPr>
        <p:spPr>
          <a:xfrm>
            <a:off x="971600" y="627534"/>
            <a:ext cx="6625108" cy="1008112"/>
          </a:xfrm>
        </p:spPr>
        <p:txBody>
          <a:bodyPr>
            <a:noAutofit/>
          </a:bodyPr>
          <a:lstStyle>
            <a:lvl1pPr marL="0" indent="0">
              <a:buNone/>
              <a:defRPr/>
            </a:lvl1pPr>
          </a:lstStyle>
          <a:p>
            <a:pPr lvl="0"/>
            <a:r>
              <a:rPr lang="sv-SE" noProof="0" dirty="0" smtClean="0"/>
              <a:t>Kurs/Programserie</a:t>
            </a:r>
          </a:p>
        </p:txBody>
      </p:sp>
    </p:spTree>
    <p:extLst>
      <p:ext uri="{BB962C8B-B14F-4D97-AF65-F5344CB8AC3E}">
        <p14:creationId xmlns:p14="http://schemas.microsoft.com/office/powerpoint/2010/main" val="170193489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örstasida - Olivkvist">
    <p:bg>
      <p:bgPr>
        <a:solidFill>
          <a:schemeClr val="tx1"/>
        </a:solidFill>
        <a:effectLst/>
      </p:bgPr>
    </p:bg>
    <p:spTree>
      <p:nvGrpSpPr>
        <p:cNvPr id="1" name=""/>
        <p:cNvGrpSpPr/>
        <p:nvPr/>
      </p:nvGrpSpPr>
      <p:grpSpPr>
        <a:xfrm>
          <a:off x="0" y="0"/>
          <a:ext cx="0" cy="0"/>
          <a:chOff x="0" y="0"/>
          <a:chExt cx="0" cy="0"/>
        </a:xfrm>
      </p:grpSpPr>
      <p:pic>
        <p:nvPicPr>
          <p:cNvPr id="4" name="Picture 3" descr="SU_olivkvist_neg.eps"/>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542523" y="267494"/>
            <a:ext cx="5762595" cy="5328592"/>
          </a:xfrm>
          <a:prstGeom prst="rect">
            <a:avLst/>
          </a:prstGeom>
        </p:spPr>
      </p:pic>
      <p:sp>
        <p:nvSpPr>
          <p:cNvPr id="9"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10"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
        <p:nvSpPr>
          <p:cNvPr id="11" name="Content Placeholder 10"/>
          <p:cNvSpPr>
            <a:spLocks noGrp="1"/>
          </p:cNvSpPr>
          <p:nvPr>
            <p:ph sz="quarter" idx="10" hasCustomPrompt="1"/>
          </p:nvPr>
        </p:nvSpPr>
        <p:spPr>
          <a:xfrm>
            <a:off x="971600" y="627534"/>
            <a:ext cx="6625108" cy="1008112"/>
          </a:xfrm>
        </p:spPr>
        <p:txBody>
          <a:bodyPr>
            <a:noAutofit/>
          </a:bodyPr>
          <a:lstStyle>
            <a:lvl1pPr marL="0" indent="0">
              <a:buNone/>
              <a:defRPr/>
            </a:lvl1pPr>
          </a:lstStyle>
          <a:p>
            <a:pPr lvl="0"/>
            <a:r>
              <a:rPr lang="sv-SE" noProof="0" dirty="0" smtClean="0"/>
              <a:t>Kurs/Programserie</a:t>
            </a:r>
          </a:p>
        </p:txBody>
      </p:sp>
    </p:spTree>
    <p:extLst>
      <p:ext uri="{BB962C8B-B14F-4D97-AF65-F5344CB8AC3E}">
        <p14:creationId xmlns:p14="http://schemas.microsoft.com/office/powerpoint/2010/main" val="7980154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örstasida - Kronor">
    <p:bg>
      <p:bgPr>
        <a:solidFill>
          <a:schemeClr val="tx1"/>
        </a:solidFill>
        <a:effectLst/>
      </p:bgPr>
    </p:bg>
    <p:spTree>
      <p:nvGrpSpPr>
        <p:cNvPr id="1" name=""/>
        <p:cNvGrpSpPr/>
        <p:nvPr/>
      </p:nvGrpSpPr>
      <p:grpSpPr>
        <a:xfrm>
          <a:off x="0" y="0"/>
          <a:ext cx="0" cy="0"/>
          <a:chOff x="0" y="0"/>
          <a:chExt cx="0" cy="0"/>
        </a:xfrm>
      </p:grpSpPr>
      <p:pic>
        <p:nvPicPr>
          <p:cNvPr id="7" name="Picture 9"/>
          <p:cNvPicPr>
            <a:picLocks noChangeAspect="1" noChangeArrowheads="1"/>
          </p:cNvPicPr>
          <p:nvPr userDrawn="1"/>
        </p:nvPicPr>
        <p:blipFill>
          <a:blip r:embed="rId2">
            <a:alphaModFix amt="20000"/>
            <a:extLst>
              <a:ext uri="{28A0092B-C50C-407E-A947-70E740481C1C}">
                <a14:useLocalDpi xmlns:a14="http://schemas.microsoft.com/office/drawing/2010/main" val="0"/>
              </a:ext>
            </a:extLst>
          </a:blip>
          <a:stretch>
            <a:fillRect/>
          </a:stretch>
        </p:blipFill>
        <p:spPr bwMode="auto">
          <a:xfrm>
            <a:off x="-1055431" y="1275606"/>
            <a:ext cx="5267391" cy="3867894"/>
          </a:xfrm>
          <a:prstGeom prst="rect">
            <a:avLst/>
          </a:prstGeom>
          <a:noFill/>
        </p:spPr>
      </p:pic>
      <p:sp>
        <p:nvSpPr>
          <p:cNvPr id="10"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11"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
        <p:nvSpPr>
          <p:cNvPr id="12" name="Content Placeholder 10"/>
          <p:cNvSpPr>
            <a:spLocks noGrp="1"/>
          </p:cNvSpPr>
          <p:nvPr>
            <p:ph sz="quarter" idx="10" hasCustomPrompt="1"/>
          </p:nvPr>
        </p:nvSpPr>
        <p:spPr>
          <a:xfrm>
            <a:off x="971600" y="627534"/>
            <a:ext cx="6625108" cy="1008112"/>
          </a:xfrm>
        </p:spPr>
        <p:txBody>
          <a:bodyPr>
            <a:noAutofit/>
          </a:bodyPr>
          <a:lstStyle>
            <a:lvl1pPr marL="0" indent="0">
              <a:buNone/>
              <a:defRPr/>
            </a:lvl1pPr>
          </a:lstStyle>
          <a:p>
            <a:pPr lvl="0"/>
            <a:r>
              <a:rPr lang="sv-SE" noProof="0" dirty="0" smtClean="0"/>
              <a:t>Kurs/Programserie</a:t>
            </a:r>
          </a:p>
        </p:txBody>
      </p:sp>
    </p:spTree>
    <p:extLst>
      <p:ext uri="{BB962C8B-B14F-4D97-AF65-F5344CB8AC3E}">
        <p14:creationId xmlns:p14="http://schemas.microsoft.com/office/powerpoint/2010/main" val="2968387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örstasida - Olivkvist">
    <p:spTree>
      <p:nvGrpSpPr>
        <p:cNvPr id="1" name=""/>
        <p:cNvGrpSpPr/>
        <p:nvPr/>
      </p:nvGrpSpPr>
      <p:grpSpPr>
        <a:xfrm>
          <a:off x="0" y="0"/>
          <a:ext cx="0" cy="0"/>
          <a:chOff x="0" y="0"/>
          <a:chExt cx="0" cy="0"/>
        </a:xfrm>
      </p:grpSpPr>
      <p:pic>
        <p:nvPicPr>
          <p:cNvPr id="5" name="Picture 9" descr="SU_PPT_olivkvist"/>
          <p:cNvPicPr>
            <a:picLocks noChangeAspect="1" noChangeArrowheads="1"/>
          </p:cNvPicPr>
          <p:nvPr userDrawn="1"/>
        </p:nvPicPr>
        <p:blipFill>
          <a:blip r:embed="rId2" cstate="print">
            <a:alphaModFix amt="55000"/>
          </a:blip>
          <a:srcRect l="1746"/>
          <a:stretch>
            <a:fillRect/>
          </a:stretch>
        </p:blipFill>
        <p:spPr bwMode="auto">
          <a:xfrm>
            <a:off x="1589" y="238124"/>
            <a:ext cx="5161507" cy="4905756"/>
          </a:xfrm>
          <a:prstGeom prst="rect">
            <a:avLst/>
          </a:prstGeom>
          <a:noFill/>
        </p:spPr>
      </p:pic>
      <p:sp>
        <p:nvSpPr>
          <p:cNvPr id="6" name="Rubrik 1"/>
          <p:cNvSpPr>
            <a:spLocks noGrp="1"/>
          </p:cNvSpPr>
          <p:nvPr>
            <p:ph type="ctrTitle" hasCustomPrompt="1"/>
          </p:nvPr>
        </p:nvSpPr>
        <p:spPr>
          <a:xfrm>
            <a:off x="1008000" y="1827900"/>
            <a:ext cx="6631200" cy="10692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8" name="Content Placeholder 10"/>
          <p:cNvSpPr>
            <a:spLocks noGrp="1"/>
          </p:cNvSpPr>
          <p:nvPr>
            <p:ph sz="quarter" idx="10" hasCustomPrompt="1"/>
          </p:nvPr>
        </p:nvSpPr>
        <p:spPr>
          <a:xfrm>
            <a:off x="971600" y="627534"/>
            <a:ext cx="6625108" cy="1008112"/>
          </a:xfrm>
        </p:spPr>
        <p:txBody>
          <a:bodyPr/>
          <a:lstStyle>
            <a:lvl1pPr marL="0" indent="0">
              <a:buNone/>
              <a:defRPr/>
            </a:lvl1pPr>
          </a:lstStyle>
          <a:p>
            <a:pPr lvl="0"/>
            <a:r>
              <a:rPr lang="sv-SE" noProof="0" dirty="0" smtClean="0"/>
              <a:t>Kurs/Programserie</a:t>
            </a:r>
          </a:p>
        </p:txBody>
      </p:sp>
      <p:sp>
        <p:nvSpPr>
          <p:cNvPr id="9"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Tree>
    <p:extLst>
      <p:ext uri="{BB962C8B-B14F-4D97-AF65-F5344CB8AC3E}">
        <p14:creationId xmlns:p14="http://schemas.microsoft.com/office/powerpoint/2010/main" val="32714047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örstasida">
    <p:bg>
      <p:bgPr>
        <a:solidFill>
          <a:schemeClr val="tx1"/>
        </a:solidFill>
        <a:effectLst/>
      </p:bgPr>
    </p:bg>
    <p:spTree>
      <p:nvGrpSpPr>
        <p:cNvPr id="1" name=""/>
        <p:cNvGrpSpPr/>
        <p:nvPr/>
      </p:nvGrpSpPr>
      <p:grpSpPr>
        <a:xfrm>
          <a:off x="0" y="0"/>
          <a:ext cx="0" cy="0"/>
          <a:chOff x="0" y="0"/>
          <a:chExt cx="0" cy="0"/>
        </a:xfrm>
      </p:grpSpPr>
      <p:sp>
        <p:nvSpPr>
          <p:cNvPr id="8"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9"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
        <p:nvSpPr>
          <p:cNvPr id="10" name="Content Placeholder 10"/>
          <p:cNvSpPr>
            <a:spLocks noGrp="1"/>
          </p:cNvSpPr>
          <p:nvPr>
            <p:ph sz="quarter" idx="10" hasCustomPrompt="1"/>
          </p:nvPr>
        </p:nvSpPr>
        <p:spPr>
          <a:xfrm>
            <a:off x="971600" y="627534"/>
            <a:ext cx="6625108" cy="1008112"/>
          </a:xfrm>
        </p:spPr>
        <p:txBody>
          <a:bodyPr>
            <a:noAutofit/>
          </a:bodyPr>
          <a:lstStyle>
            <a:lvl1pPr marL="0" indent="0">
              <a:buNone/>
              <a:defRPr/>
            </a:lvl1pPr>
          </a:lstStyle>
          <a:p>
            <a:pPr lvl="0"/>
            <a:r>
              <a:rPr lang="sv-SE" noProof="0" dirty="0" smtClean="0"/>
              <a:t>Kurs/Programserie</a:t>
            </a:r>
          </a:p>
        </p:txBody>
      </p:sp>
    </p:spTree>
    <p:extLst>
      <p:ext uri="{BB962C8B-B14F-4D97-AF65-F5344CB8AC3E}">
        <p14:creationId xmlns:p14="http://schemas.microsoft.com/office/powerpoint/2010/main" val="42498292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Rubrik och innehåll">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Autofit/>
          </a:bodyPr>
          <a:lstStyle>
            <a:lvl1pPr>
              <a:defRPr sz="2800"/>
            </a:lvl1pPr>
          </a:lstStyle>
          <a:p>
            <a:r>
              <a:rPr lang="sv-SE" noProof="0" smtClean="0"/>
              <a:t>Click to edit Master title style</a:t>
            </a:r>
            <a:endParaRPr lang="sv-SE" noProof="0"/>
          </a:p>
        </p:txBody>
      </p:sp>
      <p:sp>
        <p:nvSpPr>
          <p:cNvPr id="3" name="Platshållare för innehåll 2"/>
          <p:cNvSpPr>
            <a:spLocks noGrp="1"/>
          </p:cNvSpPr>
          <p:nvPr>
            <p:ph idx="1"/>
          </p:nvPr>
        </p:nvSpPr>
        <p:spPr>
          <a:xfrm>
            <a:off x="792000" y="1275534"/>
            <a:ext cx="6850800" cy="3240432"/>
          </a:xfrm>
        </p:spPr>
        <p:txBody>
          <a:bodyPr>
            <a:normAutofit/>
          </a:bodyPr>
          <a:lstStyle>
            <a:lvl1pPr>
              <a:defRPr sz="2400"/>
            </a:lvl1pPr>
            <a:lvl2pPr>
              <a:defRPr sz="2400"/>
            </a:lvl2pPr>
            <a:lvl3pPr>
              <a:defRPr sz="2400"/>
            </a:lvl3pPr>
            <a:lvl4pPr>
              <a:defRPr sz="2400"/>
            </a:lvl4pPr>
            <a:lvl5pPr>
              <a:defRPr sz="2400"/>
            </a:lvl5pPr>
          </a:lstStyle>
          <a:p>
            <a:pPr lvl="0"/>
            <a:r>
              <a:rPr lang="sv-SE" noProof="0" smtClean="0"/>
              <a:t>Click to edit Master text styles</a:t>
            </a:r>
          </a:p>
          <a:p>
            <a:pPr lvl="1"/>
            <a:r>
              <a:rPr lang="sv-SE" noProof="0" smtClean="0"/>
              <a:t>Second level</a:t>
            </a:r>
          </a:p>
          <a:p>
            <a:pPr lvl="2"/>
            <a:r>
              <a:rPr lang="sv-SE" noProof="0" smtClean="0"/>
              <a:t>Third level</a:t>
            </a:r>
          </a:p>
          <a:p>
            <a:pPr lvl="3"/>
            <a:r>
              <a:rPr lang="sv-SE" noProof="0" smtClean="0"/>
              <a:t>Fourth level</a:t>
            </a:r>
          </a:p>
          <a:p>
            <a:pPr lvl="4"/>
            <a:r>
              <a:rPr lang="sv-SE" noProof="0" smtClean="0"/>
              <a:t>Fifth level</a:t>
            </a:r>
            <a:endParaRPr lang="sv-SE" noProof="0"/>
          </a:p>
        </p:txBody>
      </p:sp>
    </p:spTree>
    <p:extLst>
      <p:ext uri="{BB962C8B-B14F-4D97-AF65-F5344CB8AC3E}">
        <p14:creationId xmlns:p14="http://schemas.microsoft.com/office/powerpoint/2010/main" val="32505148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Kapitelsida - Eld">
    <p:bg>
      <p:bgPr>
        <a:solidFill>
          <a:schemeClr val="tx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alphaModFix amt="21000"/>
            <a:extLst>
              <a:ext uri="{28A0092B-C50C-407E-A947-70E740481C1C}">
                <a14:useLocalDpi xmlns:a14="http://schemas.microsoft.com/office/drawing/2010/main" val="0"/>
              </a:ext>
            </a:extLst>
          </a:blip>
          <a:stretch>
            <a:fillRect/>
          </a:stretch>
        </p:blipFill>
        <p:spPr bwMode="auto">
          <a:xfrm>
            <a:off x="-828600" y="1275606"/>
            <a:ext cx="6264696" cy="4271832"/>
          </a:xfrm>
          <a:prstGeom prst="rect">
            <a:avLst/>
          </a:prstGeom>
          <a:solidFill>
            <a:schemeClr val="tx1"/>
          </a:solidFill>
          <a:effectLst/>
        </p:spPr>
      </p:pic>
      <p:sp>
        <p:nvSpPr>
          <p:cNvPr id="5"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7"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11169158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Kapitelsida - Olivkvist">
    <p:bg>
      <p:bgPr>
        <a:solidFill>
          <a:schemeClr val="tx1"/>
        </a:solidFill>
        <a:effectLst/>
      </p:bgPr>
    </p:bg>
    <p:spTree>
      <p:nvGrpSpPr>
        <p:cNvPr id="1" name=""/>
        <p:cNvGrpSpPr/>
        <p:nvPr/>
      </p:nvGrpSpPr>
      <p:grpSpPr>
        <a:xfrm>
          <a:off x="0" y="0"/>
          <a:ext cx="0" cy="0"/>
          <a:chOff x="0" y="0"/>
          <a:chExt cx="0" cy="0"/>
        </a:xfrm>
      </p:grpSpPr>
      <p:pic>
        <p:nvPicPr>
          <p:cNvPr id="6" name="Picture 5" descr="SU_olivkvist_neg.eps"/>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542523" y="267494"/>
            <a:ext cx="5762595" cy="5328592"/>
          </a:xfrm>
          <a:prstGeom prst="rect">
            <a:avLst/>
          </a:prstGeom>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9"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1259114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Kapitelsida - Kronor">
    <p:bg>
      <p:bgPr>
        <a:solidFill>
          <a:schemeClr val="tx1"/>
        </a:solidFill>
        <a:effectLst/>
      </p:bgPr>
    </p:bg>
    <p:spTree>
      <p:nvGrpSpPr>
        <p:cNvPr id="1" name=""/>
        <p:cNvGrpSpPr/>
        <p:nvPr/>
      </p:nvGrpSpPr>
      <p:grpSpPr>
        <a:xfrm>
          <a:off x="0" y="0"/>
          <a:ext cx="0" cy="0"/>
          <a:chOff x="0" y="0"/>
          <a:chExt cx="0" cy="0"/>
        </a:xfrm>
      </p:grpSpPr>
      <p:pic>
        <p:nvPicPr>
          <p:cNvPr id="6" name="Picture 9"/>
          <p:cNvPicPr>
            <a:picLocks noChangeAspect="1" noChangeArrowheads="1"/>
          </p:cNvPicPr>
          <p:nvPr userDrawn="1"/>
        </p:nvPicPr>
        <p:blipFill>
          <a:blip r:embed="rId2">
            <a:alphaModFix amt="20000"/>
            <a:extLst>
              <a:ext uri="{28A0092B-C50C-407E-A947-70E740481C1C}">
                <a14:useLocalDpi xmlns:a14="http://schemas.microsoft.com/office/drawing/2010/main" val="0"/>
              </a:ext>
            </a:extLst>
          </a:blip>
          <a:stretch>
            <a:fillRect/>
          </a:stretch>
        </p:blipFill>
        <p:spPr bwMode="auto">
          <a:xfrm>
            <a:off x="-1055431" y="1275606"/>
            <a:ext cx="5267391" cy="3867894"/>
          </a:xfrm>
          <a:prstGeom prst="rect">
            <a:avLst/>
          </a:prstGeom>
          <a:noFill/>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9"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12787982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apitelsida">
    <p:bg>
      <p:bgPr>
        <a:solidFill>
          <a:schemeClr val="tx1"/>
        </a:solidFill>
        <a:effectLst/>
      </p:bgPr>
    </p:bg>
    <p:spTree>
      <p:nvGrpSpPr>
        <p:cNvPr id="1" name=""/>
        <p:cNvGrpSpPr/>
        <p:nvPr/>
      </p:nvGrpSpPr>
      <p:grpSpPr>
        <a:xfrm>
          <a:off x="0" y="0"/>
          <a:ext cx="0" cy="0"/>
          <a:chOff x="0" y="0"/>
          <a:chExt cx="0" cy="0"/>
        </a:xfrm>
      </p:grpSpPr>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7"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18978091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vå innehållsdelar">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smtClean="0"/>
              <a:t>Click to edit Master title style</a:t>
            </a:r>
            <a:endParaRPr lang="sv-SE" dirty="0"/>
          </a:p>
        </p:txBody>
      </p:sp>
      <p:sp>
        <p:nvSpPr>
          <p:cNvPr id="3" name="Platshållare för innehåll 2"/>
          <p:cNvSpPr>
            <a:spLocks noGrp="1"/>
          </p:cNvSpPr>
          <p:nvPr>
            <p:ph sz="half" idx="1"/>
          </p:nvPr>
        </p:nvSpPr>
        <p:spPr>
          <a:xfrm>
            <a:off x="7920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
        <p:nvSpPr>
          <p:cNvPr id="4" name="Platshållare för innehåll 3"/>
          <p:cNvSpPr>
            <a:spLocks noGrp="1"/>
          </p:cNvSpPr>
          <p:nvPr>
            <p:ph sz="half" idx="2"/>
          </p:nvPr>
        </p:nvSpPr>
        <p:spPr>
          <a:xfrm>
            <a:off x="42912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Tree>
    <p:extLst>
      <p:ext uri="{BB962C8B-B14F-4D97-AF65-F5344CB8AC3E}">
        <p14:creationId xmlns:p14="http://schemas.microsoft.com/office/powerpoint/2010/main" val="32089489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Rubrik och text">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noProof="0" smtClean="0"/>
              <a:t>Click to edit Master title style</a:t>
            </a:r>
            <a:endParaRPr lang="sv-SE" noProof="0"/>
          </a:p>
        </p:txBody>
      </p:sp>
      <p:sp>
        <p:nvSpPr>
          <p:cNvPr id="3" name="Platshållare för innehåll 2"/>
          <p:cNvSpPr>
            <a:spLocks noGrp="1"/>
          </p:cNvSpPr>
          <p:nvPr>
            <p:ph idx="1"/>
          </p:nvPr>
        </p:nvSpPr>
        <p:spPr>
          <a:xfrm>
            <a:off x="792000" y="1275534"/>
            <a:ext cx="6850800" cy="2411100"/>
          </a:xfrm>
        </p:spPr>
        <p:txBody>
          <a:bodyPr>
            <a:normAutofit/>
          </a:bodyPr>
          <a:lstStyle>
            <a:lvl1pPr marL="1588" indent="-1588">
              <a:lnSpc>
                <a:spcPts val="2600"/>
              </a:lnSpc>
              <a:buNone/>
              <a:defRPr sz="2400"/>
            </a:lvl1pPr>
            <a:lvl2pPr>
              <a:buNone/>
              <a:defRPr/>
            </a:lvl2pPr>
            <a:lvl3pPr>
              <a:buNone/>
              <a:defRPr/>
            </a:lvl3pPr>
            <a:lvl4pPr>
              <a:buNone/>
              <a:defRPr/>
            </a:lvl4pPr>
            <a:lvl5pPr>
              <a:buNone/>
              <a:defRPr/>
            </a:lvl5pPr>
          </a:lstStyle>
          <a:p>
            <a:pPr lvl="0"/>
            <a:r>
              <a:rPr lang="sv-SE" noProof="0" smtClean="0"/>
              <a:t>Click to edit Master text styles</a:t>
            </a:r>
          </a:p>
        </p:txBody>
      </p:sp>
    </p:spTree>
    <p:extLst>
      <p:ext uri="{BB962C8B-B14F-4D97-AF65-F5344CB8AC3E}">
        <p14:creationId xmlns:p14="http://schemas.microsoft.com/office/powerpoint/2010/main" val="37164071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Endast innehåll">
    <p:bg>
      <p:bgPr>
        <a:solidFill>
          <a:schemeClr val="tx1"/>
        </a:solidFill>
        <a:effectLst/>
      </p:bgPr>
    </p:bg>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92000" y="595470"/>
            <a:ext cx="6850800" cy="3992504"/>
          </a:xfrm>
        </p:spPr>
        <p:txBody>
          <a:bodyPr>
            <a:normAutofit/>
          </a:bodyPr>
          <a:lstStyle>
            <a:lvl1pPr>
              <a:defRPr sz="2400"/>
            </a:lvl1pPr>
            <a:lvl2pPr>
              <a:defRPr sz="2400"/>
            </a:lvl2pPr>
            <a:lvl3pPr>
              <a:defRPr sz="2400"/>
            </a:lvl3pPr>
            <a:lvl4pPr>
              <a:defRPr sz="2400"/>
            </a:lvl4pPr>
            <a:lvl5pPr>
              <a:defRPr sz="2400"/>
            </a:lvl5pPr>
          </a:lstStyle>
          <a:p>
            <a:pPr lvl="0"/>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text </a:t>
            </a:r>
            <a:r>
              <a:rPr lang="sv-SE" dirty="0" err="1" smtClean="0"/>
              <a:t>styles</a:t>
            </a:r>
            <a:endParaRPr lang="sv-SE" dirty="0" smtClean="0"/>
          </a:p>
          <a:p>
            <a:pPr lvl="1"/>
            <a:r>
              <a:rPr lang="sv-SE" dirty="0" smtClean="0"/>
              <a:t>Second </a:t>
            </a:r>
            <a:r>
              <a:rPr lang="sv-SE" dirty="0" err="1" smtClean="0"/>
              <a:t>level</a:t>
            </a:r>
            <a:endParaRPr lang="sv-SE" dirty="0" smtClean="0"/>
          </a:p>
          <a:p>
            <a:pPr lvl="2"/>
            <a:r>
              <a:rPr lang="sv-SE" dirty="0" err="1" smtClean="0"/>
              <a:t>Third</a:t>
            </a:r>
            <a:r>
              <a:rPr lang="sv-SE" dirty="0" smtClean="0"/>
              <a:t> </a:t>
            </a:r>
            <a:r>
              <a:rPr lang="sv-SE" dirty="0" err="1" smtClean="0"/>
              <a:t>level</a:t>
            </a:r>
            <a:endParaRPr lang="sv-SE" dirty="0" smtClean="0"/>
          </a:p>
          <a:p>
            <a:pPr lvl="3"/>
            <a:r>
              <a:rPr lang="sv-SE" dirty="0" err="1" smtClean="0"/>
              <a:t>Fourth</a:t>
            </a:r>
            <a:r>
              <a:rPr lang="sv-SE" dirty="0" smtClean="0"/>
              <a:t> </a:t>
            </a:r>
            <a:r>
              <a:rPr lang="sv-SE" dirty="0" err="1" smtClean="0"/>
              <a:t>level</a:t>
            </a:r>
            <a:endParaRPr lang="sv-SE" dirty="0" smtClean="0"/>
          </a:p>
          <a:p>
            <a:pPr lvl="4"/>
            <a:r>
              <a:rPr lang="sv-SE" dirty="0" err="1" smtClean="0"/>
              <a:t>Fifth</a:t>
            </a:r>
            <a:r>
              <a:rPr lang="sv-SE" dirty="0" smtClean="0"/>
              <a:t> </a:t>
            </a:r>
            <a:r>
              <a:rPr lang="sv-SE" dirty="0" err="1" smtClean="0"/>
              <a:t>level</a:t>
            </a:r>
            <a:endParaRPr lang="sv-SE" dirty="0"/>
          </a:p>
        </p:txBody>
      </p:sp>
    </p:spTree>
    <p:extLst>
      <p:ext uri="{BB962C8B-B14F-4D97-AF65-F5344CB8AC3E}">
        <p14:creationId xmlns:p14="http://schemas.microsoft.com/office/powerpoint/2010/main" val="30376429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1275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örstasida">
    <p:spTree>
      <p:nvGrpSpPr>
        <p:cNvPr id="1" name=""/>
        <p:cNvGrpSpPr/>
        <p:nvPr/>
      </p:nvGrpSpPr>
      <p:grpSpPr>
        <a:xfrm>
          <a:off x="0" y="0"/>
          <a:ext cx="0" cy="0"/>
          <a:chOff x="0" y="0"/>
          <a:chExt cx="0" cy="0"/>
        </a:xfrm>
      </p:grpSpPr>
      <p:sp>
        <p:nvSpPr>
          <p:cNvPr id="5" name="Rubrik 1"/>
          <p:cNvSpPr>
            <a:spLocks noGrp="1"/>
          </p:cNvSpPr>
          <p:nvPr>
            <p:ph type="ctrTitle" hasCustomPrompt="1"/>
          </p:nvPr>
        </p:nvSpPr>
        <p:spPr>
          <a:xfrm>
            <a:off x="1008000" y="1827900"/>
            <a:ext cx="6631200" cy="10692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7" name="Content Placeholder 10"/>
          <p:cNvSpPr>
            <a:spLocks noGrp="1"/>
          </p:cNvSpPr>
          <p:nvPr>
            <p:ph sz="quarter" idx="10" hasCustomPrompt="1"/>
          </p:nvPr>
        </p:nvSpPr>
        <p:spPr>
          <a:xfrm>
            <a:off x="971600" y="627534"/>
            <a:ext cx="6625108" cy="1008112"/>
          </a:xfrm>
        </p:spPr>
        <p:txBody>
          <a:bodyPr/>
          <a:lstStyle>
            <a:lvl1pPr marL="0" indent="0">
              <a:buNone/>
              <a:defRPr/>
            </a:lvl1pPr>
          </a:lstStyle>
          <a:p>
            <a:pPr lvl="0"/>
            <a:r>
              <a:rPr lang="sv-SE" noProof="0" dirty="0" smtClean="0"/>
              <a:t>Kurs/Programserie</a:t>
            </a:r>
          </a:p>
        </p:txBody>
      </p:sp>
      <p:sp>
        <p:nvSpPr>
          <p:cNvPr id="8"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Tree>
    <p:extLst>
      <p:ext uri="{BB962C8B-B14F-4D97-AF65-F5344CB8AC3E}">
        <p14:creationId xmlns:p14="http://schemas.microsoft.com/office/powerpoint/2010/main" val="5928409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irst page - Fire">
    <p:bg>
      <p:bgPr>
        <a:solidFill>
          <a:schemeClr val="tx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alphaModFix amt="21000"/>
            <a:extLst>
              <a:ext uri="{28A0092B-C50C-407E-A947-70E740481C1C}">
                <a14:useLocalDpi xmlns:a14="http://schemas.microsoft.com/office/drawing/2010/main" val="0"/>
              </a:ext>
            </a:extLst>
          </a:blip>
          <a:stretch>
            <a:fillRect/>
          </a:stretch>
        </p:blipFill>
        <p:spPr bwMode="auto">
          <a:xfrm>
            <a:off x="-828600" y="1275606"/>
            <a:ext cx="6264696" cy="4271832"/>
          </a:xfrm>
          <a:prstGeom prst="rect">
            <a:avLst/>
          </a:prstGeom>
          <a:solidFill>
            <a:schemeClr val="tx1"/>
          </a:solidFill>
          <a:effectLst/>
        </p:spPr>
      </p:pic>
      <p:sp>
        <p:nvSpPr>
          <p:cNvPr id="10"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11"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
        <p:nvSpPr>
          <p:cNvPr id="12" name="Content Placeholder 10"/>
          <p:cNvSpPr>
            <a:spLocks noGrp="1"/>
          </p:cNvSpPr>
          <p:nvPr>
            <p:ph sz="quarter" idx="10" hasCustomPrompt="1"/>
          </p:nvPr>
        </p:nvSpPr>
        <p:spPr>
          <a:xfrm>
            <a:off x="971600" y="627534"/>
            <a:ext cx="6625108" cy="1008112"/>
          </a:xfrm>
        </p:spPr>
        <p:txBody>
          <a:bodyPr>
            <a:noAutofit/>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Tree>
    <p:extLst>
      <p:ext uri="{BB962C8B-B14F-4D97-AF65-F5344CB8AC3E}">
        <p14:creationId xmlns:p14="http://schemas.microsoft.com/office/powerpoint/2010/main" val="179916910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irst page - Olive branch">
    <p:bg>
      <p:bgPr>
        <a:solidFill>
          <a:schemeClr val="tx1"/>
        </a:solidFill>
        <a:effectLst/>
      </p:bgPr>
    </p:bg>
    <p:spTree>
      <p:nvGrpSpPr>
        <p:cNvPr id="1" name=""/>
        <p:cNvGrpSpPr/>
        <p:nvPr/>
      </p:nvGrpSpPr>
      <p:grpSpPr>
        <a:xfrm>
          <a:off x="0" y="0"/>
          <a:ext cx="0" cy="0"/>
          <a:chOff x="0" y="0"/>
          <a:chExt cx="0" cy="0"/>
        </a:xfrm>
      </p:grpSpPr>
      <p:pic>
        <p:nvPicPr>
          <p:cNvPr id="4" name="Picture 3" descr="SU_olivkvist_neg.eps"/>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542523" y="267494"/>
            <a:ext cx="5762595" cy="5328592"/>
          </a:xfrm>
          <a:prstGeom prst="rect">
            <a:avLst/>
          </a:prstGeom>
        </p:spPr>
      </p:pic>
      <p:sp>
        <p:nvSpPr>
          <p:cNvPr id="6"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7"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
        <p:nvSpPr>
          <p:cNvPr id="8" name="Content Placeholder 10"/>
          <p:cNvSpPr>
            <a:spLocks noGrp="1"/>
          </p:cNvSpPr>
          <p:nvPr>
            <p:ph sz="quarter" idx="10" hasCustomPrompt="1"/>
          </p:nvPr>
        </p:nvSpPr>
        <p:spPr>
          <a:xfrm>
            <a:off x="971600" y="627534"/>
            <a:ext cx="6625108" cy="1008112"/>
          </a:xfrm>
        </p:spPr>
        <p:txBody>
          <a:bodyPr>
            <a:noAutofit/>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Tree>
    <p:extLst>
      <p:ext uri="{BB962C8B-B14F-4D97-AF65-F5344CB8AC3E}">
        <p14:creationId xmlns:p14="http://schemas.microsoft.com/office/powerpoint/2010/main" val="18505095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irst page - Crowns">
    <p:bg>
      <p:bgPr>
        <a:solidFill>
          <a:schemeClr val="tx1"/>
        </a:solidFill>
        <a:effectLst/>
      </p:bgPr>
    </p:bg>
    <p:spTree>
      <p:nvGrpSpPr>
        <p:cNvPr id="1" name=""/>
        <p:cNvGrpSpPr/>
        <p:nvPr/>
      </p:nvGrpSpPr>
      <p:grpSpPr>
        <a:xfrm>
          <a:off x="0" y="0"/>
          <a:ext cx="0" cy="0"/>
          <a:chOff x="0" y="0"/>
          <a:chExt cx="0" cy="0"/>
        </a:xfrm>
      </p:grpSpPr>
      <p:pic>
        <p:nvPicPr>
          <p:cNvPr id="7" name="Picture 9"/>
          <p:cNvPicPr>
            <a:picLocks noChangeAspect="1" noChangeArrowheads="1"/>
          </p:cNvPicPr>
          <p:nvPr userDrawn="1"/>
        </p:nvPicPr>
        <p:blipFill>
          <a:blip r:embed="rId2">
            <a:alphaModFix amt="20000"/>
            <a:extLst>
              <a:ext uri="{28A0092B-C50C-407E-A947-70E740481C1C}">
                <a14:useLocalDpi xmlns:a14="http://schemas.microsoft.com/office/drawing/2010/main" val="0"/>
              </a:ext>
            </a:extLst>
          </a:blip>
          <a:stretch>
            <a:fillRect/>
          </a:stretch>
        </p:blipFill>
        <p:spPr bwMode="auto">
          <a:xfrm>
            <a:off x="-1055431" y="1275606"/>
            <a:ext cx="5267391" cy="3867894"/>
          </a:xfrm>
          <a:prstGeom prst="rect">
            <a:avLst/>
          </a:prstGeom>
          <a:noFill/>
        </p:spPr>
      </p:pic>
      <p:sp>
        <p:nvSpPr>
          <p:cNvPr id="6"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8"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
        <p:nvSpPr>
          <p:cNvPr id="9" name="Content Placeholder 10"/>
          <p:cNvSpPr>
            <a:spLocks noGrp="1"/>
          </p:cNvSpPr>
          <p:nvPr>
            <p:ph sz="quarter" idx="10" hasCustomPrompt="1"/>
          </p:nvPr>
        </p:nvSpPr>
        <p:spPr>
          <a:xfrm>
            <a:off x="971600" y="627534"/>
            <a:ext cx="6625108" cy="1008112"/>
          </a:xfrm>
        </p:spPr>
        <p:txBody>
          <a:bodyPr>
            <a:noAutofit/>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Tree>
    <p:extLst>
      <p:ext uri="{BB962C8B-B14F-4D97-AF65-F5344CB8AC3E}">
        <p14:creationId xmlns:p14="http://schemas.microsoft.com/office/powerpoint/2010/main" val="22847219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irst page">
    <p:bg>
      <p:bgPr>
        <a:solidFill>
          <a:schemeClr val="tx1"/>
        </a:solidFill>
        <a:effectLst/>
      </p:bgPr>
    </p:bg>
    <p:spTree>
      <p:nvGrpSpPr>
        <p:cNvPr id="1" name=""/>
        <p:cNvGrpSpPr/>
        <p:nvPr/>
      </p:nvGrpSpPr>
      <p:grpSpPr>
        <a:xfrm>
          <a:off x="0" y="0"/>
          <a:ext cx="0" cy="0"/>
          <a:chOff x="0" y="0"/>
          <a:chExt cx="0" cy="0"/>
        </a:xfrm>
      </p:grpSpPr>
      <p:sp>
        <p:nvSpPr>
          <p:cNvPr id="5"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6"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
        <p:nvSpPr>
          <p:cNvPr id="7" name="Content Placeholder 10"/>
          <p:cNvSpPr>
            <a:spLocks noGrp="1"/>
          </p:cNvSpPr>
          <p:nvPr>
            <p:ph sz="quarter" idx="10" hasCustomPrompt="1"/>
          </p:nvPr>
        </p:nvSpPr>
        <p:spPr>
          <a:xfrm>
            <a:off x="971600" y="627534"/>
            <a:ext cx="6625108" cy="1008112"/>
          </a:xfrm>
        </p:spPr>
        <p:txBody>
          <a:bodyPr>
            <a:noAutofit/>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Tree>
    <p:extLst>
      <p:ext uri="{BB962C8B-B14F-4D97-AF65-F5344CB8AC3E}">
        <p14:creationId xmlns:p14="http://schemas.microsoft.com/office/powerpoint/2010/main" val="4541948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Heading and content">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Autofit/>
          </a:bodyPr>
          <a:lstStyle>
            <a:lvl1pPr>
              <a:defRPr sz="2800"/>
            </a:lvl1pPr>
          </a:lstStyle>
          <a:p>
            <a:r>
              <a:rPr lang="sv-SE" noProof="0" smtClean="0"/>
              <a:t>Click to edit Master title style</a:t>
            </a:r>
            <a:endParaRPr lang="sv-SE" noProof="0"/>
          </a:p>
        </p:txBody>
      </p:sp>
      <p:sp>
        <p:nvSpPr>
          <p:cNvPr id="3" name="Platshållare för innehåll 2"/>
          <p:cNvSpPr>
            <a:spLocks noGrp="1"/>
          </p:cNvSpPr>
          <p:nvPr>
            <p:ph idx="1"/>
          </p:nvPr>
        </p:nvSpPr>
        <p:spPr>
          <a:xfrm>
            <a:off x="792000" y="1275534"/>
            <a:ext cx="6850800" cy="3240432"/>
          </a:xfrm>
        </p:spPr>
        <p:txBody>
          <a:bodyPr>
            <a:normAutofit/>
          </a:bodyPr>
          <a:lstStyle>
            <a:lvl1pPr>
              <a:defRPr sz="2400"/>
            </a:lvl1pPr>
            <a:lvl2pPr>
              <a:defRPr sz="2400"/>
            </a:lvl2pPr>
            <a:lvl3pPr>
              <a:defRPr sz="2400"/>
            </a:lvl3pPr>
            <a:lvl4pPr>
              <a:defRPr sz="2400"/>
            </a:lvl4pPr>
            <a:lvl5pPr>
              <a:defRPr sz="2400"/>
            </a:lvl5pPr>
          </a:lstStyle>
          <a:p>
            <a:pPr lvl="0"/>
            <a:r>
              <a:rPr lang="sv-SE" noProof="0" smtClean="0"/>
              <a:t>Click to edit Master text styles</a:t>
            </a:r>
          </a:p>
          <a:p>
            <a:pPr lvl="1"/>
            <a:r>
              <a:rPr lang="sv-SE" noProof="0" smtClean="0"/>
              <a:t>Second level</a:t>
            </a:r>
          </a:p>
          <a:p>
            <a:pPr lvl="2"/>
            <a:r>
              <a:rPr lang="sv-SE" noProof="0" smtClean="0"/>
              <a:t>Third level</a:t>
            </a:r>
          </a:p>
          <a:p>
            <a:pPr lvl="3"/>
            <a:r>
              <a:rPr lang="sv-SE" noProof="0" smtClean="0"/>
              <a:t>Fourth level</a:t>
            </a:r>
          </a:p>
          <a:p>
            <a:pPr lvl="4"/>
            <a:r>
              <a:rPr lang="sv-SE" noProof="0" smtClean="0"/>
              <a:t>Fifth level</a:t>
            </a:r>
            <a:endParaRPr lang="sv-SE" noProof="0"/>
          </a:p>
        </p:txBody>
      </p:sp>
    </p:spTree>
    <p:extLst>
      <p:ext uri="{BB962C8B-B14F-4D97-AF65-F5344CB8AC3E}">
        <p14:creationId xmlns:p14="http://schemas.microsoft.com/office/powerpoint/2010/main" val="6495333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hapter - Fire">
    <p:bg>
      <p:bgPr>
        <a:solidFill>
          <a:schemeClr val="tx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alphaModFix amt="21000"/>
            <a:extLst>
              <a:ext uri="{28A0092B-C50C-407E-A947-70E740481C1C}">
                <a14:useLocalDpi xmlns:a14="http://schemas.microsoft.com/office/drawing/2010/main" val="0"/>
              </a:ext>
            </a:extLst>
          </a:blip>
          <a:stretch>
            <a:fillRect/>
          </a:stretch>
        </p:blipFill>
        <p:spPr bwMode="auto">
          <a:xfrm>
            <a:off x="-828600" y="1275606"/>
            <a:ext cx="6264696" cy="4271832"/>
          </a:xfrm>
          <a:prstGeom prst="rect">
            <a:avLst/>
          </a:prstGeom>
          <a:solidFill>
            <a:schemeClr val="tx1"/>
          </a:solidFill>
          <a:effectLst/>
        </p:spPr>
      </p:pic>
      <p:sp>
        <p:nvSpPr>
          <p:cNvPr id="5"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Click to edit Master title style</a:t>
            </a:r>
            <a:endParaRPr lang="sv-SE" noProof="0" dirty="0"/>
          </a:p>
        </p:txBody>
      </p:sp>
      <p:sp>
        <p:nvSpPr>
          <p:cNvPr id="7" name="Underrubrik 2"/>
          <p:cNvSpPr>
            <a:spLocks noGrp="1"/>
          </p:cNvSpPr>
          <p:nvPr>
            <p:ph type="subTitle" idx="1"/>
          </p:nvPr>
        </p:nvSpPr>
        <p:spPr>
          <a:xfrm>
            <a:off x="1008000" y="2894400"/>
            <a:ext cx="6631200" cy="1045502"/>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36494611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hapter - Olive branch">
    <p:bg>
      <p:bgPr>
        <a:solidFill>
          <a:schemeClr val="tx1"/>
        </a:solidFill>
        <a:effectLst/>
      </p:bgPr>
    </p:bg>
    <p:spTree>
      <p:nvGrpSpPr>
        <p:cNvPr id="1" name=""/>
        <p:cNvGrpSpPr/>
        <p:nvPr/>
      </p:nvGrpSpPr>
      <p:grpSpPr>
        <a:xfrm>
          <a:off x="0" y="0"/>
          <a:ext cx="0" cy="0"/>
          <a:chOff x="0" y="0"/>
          <a:chExt cx="0" cy="0"/>
        </a:xfrm>
      </p:grpSpPr>
      <p:pic>
        <p:nvPicPr>
          <p:cNvPr id="6" name="Picture 5" descr="SU_olivkvist_neg.eps"/>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542523" y="267494"/>
            <a:ext cx="5762595" cy="5328592"/>
          </a:xfrm>
          <a:prstGeom prst="rect">
            <a:avLst/>
          </a:prstGeom>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Click to edit Master title style</a:t>
            </a:r>
            <a:endParaRPr lang="sv-SE" noProof="0" dirty="0"/>
          </a:p>
        </p:txBody>
      </p:sp>
      <p:sp>
        <p:nvSpPr>
          <p:cNvPr id="9" name="Underrubrik 2"/>
          <p:cNvSpPr>
            <a:spLocks noGrp="1"/>
          </p:cNvSpPr>
          <p:nvPr>
            <p:ph type="subTitle" idx="1"/>
          </p:nvPr>
        </p:nvSpPr>
        <p:spPr>
          <a:xfrm>
            <a:off x="1008000" y="2894400"/>
            <a:ext cx="6631200" cy="1045502"/>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24717795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hapter - Crowns">
    <p:bg>
      <p:bgPr>
        <a:solidFill>
          <a:schemeClr val="tx1"/>
        </a:solidFill>
        <a:effectLst/>
      </p:bgPr>
    </p:bg>
    <p:spTree>
      <p:nvGrpSpPr>
        <p:cNvPr id="1" name=""/>
        <p:cNvGrpSpPr/>
        <p:nvPr/>
      </p:nvGrpSpPr>
      <p:grpSpPr>
        <a:xfrm>
          <a:off x="0" y="0"/>
          <a:ext cx="0" cy="0"/>
          <a:chOff x="0" y="0"/>
          <a:chExt cx="0" cy="0"/>
        </a:xfrm>
      </p:grpSpPr>
      <p:pic>
        <p:nvPicPr>
          <p:cNvPr id="6" name="Picture 9"/>
          <p:cNvPicPr>
            <a:picLocks noChangeAspect="1" noChangeArrowheads="1"/>
          </p:cNvPicPr>
          <p:nvPr userDrawn="1"/>
        </p:nvPicPr>
        <p:blipFill>
          <a:blip r:embed="rId2">
            <a:alphaModFix amt="20000"/>
            <a:extLst>
              <a:ext uri="{28A0092B-C50C-407E-A947-70E740481C1C}">
                <a14:useLocalDpi xmlns:a14="http://schemas.microsoft.com/office/drawing/2010/main" val="0"/>
              </a:ext>
            </a:extLst>
          </a:blip>
          <a:stretch>
            <a:fillRect/>
          </a:stretch>
        </p:blipFill>
        <p:spPr bwMode="auto">
          <a:xfrm>
            <a:off x="-1055431" y="1275606"/>
            <a:ext cx="5267391" cy="3867894"/>
          </a:xfrm>
          <a:prstGeom prst="rect">
            <a:avLst/>
          </a:prstGeom>
          <a:noFill/>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Click to edit Master title style</a:t>
            </a:r>
            <a:endParaRPr lang="sv-SE" noProof="0" dirty="0"/>
          </a:p>
        </p:txBody>
      </p:sp>
      <p:sp>
        <p:nvSpPr>
          <p:cNvPr id="9" name="Underrubrik 2"/>
          <p:cNvSpPr>
            <a:spLocks noGrp="1"/>
          </p:cNvSpPr>
          <p:nvPr>
            <p:ph type="subTitle" idx="1"/>
          </p:nvPr>
        </p:nvSpPr>
        <p:spPr>
          <a:xfrm>
            <a:off x="1008000" y="2894400"/>
            <a:ext cx="6631200" cy="1045502"/>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7151870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hapter">
    <p:bg>
      <p:bgPr>
        <a:solidFill>
          <a:schemeClr val="tx1"/>
        </a:solidFill>
        <a:effectLst/>
      </p:bgPr>
    </p:bg>
    <p:spTree>
      <p:nvGrpSpPr>
        <p:cNvPr id="1" name=""/>
        <p:cNvGrpSpPr/>
        <p:nvPr/>
      </p:nvGrpSpPr>
      <p:grpSpPr>
        <a:xfrm>
          <a:off x="0" y="0"/>
          <a:ext cx="0" cy="0"/>
          <a:chOff x="0" y="0"/>
          <a:chExt cx="0" cy="0"/>
        </a:xfrm>
      </p:grpSpPr>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Click to edit Master title style</a:t>
            </a:r>
            <a:endParaRPr lang="sv-SE" noProof="0" dirty="0"/>
          </a:p>
        </p:txBody>
      </p:sp>
      <p:sp>
        <p:nvSpPr>
          <p:cNvPr id="7" name="Underrubrik 2"/>
          <p:cNvSpPr>
            <a:spLocks noGrp="1"/>
          </p:cNvSpPr>
          <p:nvPr>
            <p:ph type="subTitle" idx="1"/>
          </p:nvPr>
        </p:nvSpPr>
        <p:spPr>
          <a:xfrm>
            <a:off x="1008000" y="2894400"/>
            <a:ext cx="6631200" cy="1045502"/>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1193454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arts">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smtClean="0"/>
              <a:t>Click to edit Master title style</a:t>
            </a:r>
            <a:endParaRPr lang="sv-SE" dirty="0"/>
          </a:p>
        </p:txBody>
      </p:sp>
      <p:sp>
        <p:nvSpPr>
          <p:cNvPr id="3" name="Platshållare för innehåll 2"/>
          <p:cNvSpPr>
            <a:spLocks noGrp="1"/>
          </p:cNvSpPr>
          <p:nvPr>
            <p:ph sz="half" idx="1"/>
          </p:nvPr>
        </p:nvSpPr>
        <p:spPr>
          <a:xfrm>
            <a:off x="7920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
        <p:nvSpPr>
          <p:cNvPr id="4" name="Platshållare för innehåll 3"/>
          <p:cNvSpPr>
            <a:spLocks noGrp="1"/>
          </p:cNvSpPr>
          <p:nvPr>
            <p:ph sz="half" idx="2"/>
          </p:nvPr>
        </p:nvSpPr>
        <p:spPr>
          <a:xfrm>
            <a:off x="42912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Tree>
    <p:extLst>
      <p:ext uri="{BB962C8B-B14F-4D97-AF65-F5344CB8AC3E}">
        <p14:creationId xmlns:p14="http://schemas.microsoft.com/office/powerpoint/2010/main" val="575470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Autofit/>
          </a:bodyPr>
          <a:lstStyle>
            <a:lvl1pPr>
              <a:defRPr sz="2800"/>
            </a:lvl1pPr>
          </a:lstStyle>
          <a:p>
            <a:r>
              <a:rPr lang="en-US" noProof="0" smtClean="0"/>
              <a:t>Click to edit Master title style</a:t>
            </a:r>
            <a:endParaRPr lang="sv-SE" noProof="0"/>
          </a:p>
        </p:txBody>
      </p:sp>
      <p:sp>
        <p:nvSpPr>
          <p:cNvPr id="3" name="Platshållare för innehåll 2"/>
          <p:cNvSpPr>
            <a:spLocks noGrp="1"/>
          </p:cNvSpPr>
          <p:nvPr>
            <p:ph idx="1"/>
          </p:nvPr>
        </p:nvSpPr>
        <p:spPr>
          <a:xfrm>
            <a:off x="792000" y="1275534"/>
            <a:ext cx="6850800" cy="3240432"/>
          </a:xfrm>
        </p:spPr>
        <p:txBody>
          <a:bodyPr>
            <a:normAutofit/>
          </a:bodyPr>
          <a:lstStyle>
            <a:lvl1pPr>
              <a:defRPr sz="2400"/>
            </a:lvl1pPr>
            <a:lvl2pPr>
              <a:defRPr sz="2400"/>
            </a:lvl2pPr>
            <a:lvl3pPr>
              <a:defRPr sz="2400"/>
            </a:lvl3pPr>
            <a:lvl4pPr>
              <a:defRPr sz="2400"/>
            </a:lvl4pPr>
            <a:lvl5pPr>
              <a:defRPr sz="24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sv-SE" noProof="0"/>
          </a:p>
        </p:txBody>
      </p:sp>
    </p:spTree>
    <p:extLst>
      <p:ext uri="{BB962C8B-B14F-4D97-AF65-F5344CB8AC3E}">
        <p14:creationId xmlns:p14="http://schemas.microsoft.com/office/powerpoint/2010/main" val="12510738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Heading and text">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noProof="0" smtClean="0"/>
              <a:t>Click to edit Master title style</a:t>
            </a:r>
            <a:endParaRPr lang="sv-SE" noProof="0"/>
          </a:p>
        </p:txBody>
      </p:sp>
      <p:sp>
        <p:nvSpPr>
          <p:cNvPr id="3" name="Platshållare för innehåll 2"/>
          <p:cNvSpPr>
            <a:spLocks noGrp="1"/>
          </p:cNvSpPr>
          <p:nvPr>
            <p:ph idx="1"/>
          </p:nvPr>
        </p:nvSpPr>
        <p:spPr>
          <a:xfrm>
            <a:off x="792000" y="1275534"/>
            <a:ext cx="6850800" cy="2411100"/>
          </a:xfrm>
        </p:spPr>
        <p:txBody>
          <a:bodyPr>
            <a:normAutofit/>
          </a:bodyPr>
          <a:lstStyle>
            <a:lvl1pPr marL="1588" indent="-1588">
              <a:lnSpc>
                <a:spcPts val="2600"/>
              </a:lnSpc>
              <a:buNone/>
              <a:defRPr sz="2400"/>
            </a:lvl1pPr>
            <a:lvl2pPr>
              <a:buNone/>
              <a:defRPr/>
            </a:lvl2pPr>
            <a:lvl3pPr>
              <a:buNone/>
              <a:defRPr/>
            </a:lvl3pPr>
            <a:lvl4pPr>
              <a:buNone/>
              <a:defRPr/>
            </a:lvl4pPr>
            <a:lvl5pPr>
              <a:buNone/>
              <a:defRPr/>
            </a:lvl5pPr>
          </a:lstStyle>
          <a:p>
            <a:pPr lvl="0"/>
            <a:r>
              <a:rPr lang="sv-SE" noProof="0" smtClean="0"/>
              <a:t>Click to edit Master text styles</a:t>
            </a:r>
          </a:p>
        </p:txBody>
      </p:sp>
    </p:spTree>
    <p:extLst>
      <p:ext uri="{BB962C8B-B14F-4D97-AF65-F5344CB8AC3E}">
        <p14:creationId xmlns:p14="http://schemas.microsoft.com/office/powerpoint/2010/main" val="25159268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Only content">
    <p:bg>
      <p:bgPr>
        <a:solidFill>
          <a:schemeClr val="tx1"/>
        </a:solidFill>
        <a:effectLst/>
      </p:bgPr>
    </p:bg>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92000" y="595470"/>
            <a:ext cx="6850800" cy="3992504"/>
          </a:xfrm>
        </p:spPr>
        <p:txBody>
          <a:bodyPr>
            <a:normAutofit/>
          </a:bodyPr>
          <a:lstStyle>
            <a:lvl1pPr>
              <a:defRPr sz="2400"/>
            </a:lvl1pPr>
            <a:lvl2pPr>
              <a:defRPr sz="2400"/>
            </a:lvl2pPr>
            <a:lvl3pPr>
              <a:defRPr sz="2400"/>
            </a:lvl3pPr>
            <a:lvl4pPr>
              <a:defRPr sz="2400"/>
            </a:lvl4pPr>
            <a:lvl5pPr>
              <a:defRPr sz="2400"/>
            </a:lvl5pPr>
          </a:lstStyle>
          <a:p>
            <a:pPr lvl="0"/>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text </a:t>
            </a:r>
            <a:r>
              <a:rPr lang="sv-SE" dirty="0" err="1" smtClean="0"/>
              <a:t>styles</a:t>
            </a:r>
            <a:endParaRPr lang="sv-SE" dirty="0" smtClean="0"/>
          </a:p>
          <a:p>
            <a:pPr lvl="1"/>
            <a:r>
              <a:rPr lang="sv-SE" dirty="0" smtClean="0"/>
              <a:t>Second </a:t>
            </a:r>
            <a:r>
              <a:rPr lang="sv-SE" dirty="0" err="1" smtClean="0"/>
              <a:t>level</a:t>
            </a:r>
            <a:endParaRPr lang="sv-SE" dirty="0" smtClean="0"/>
          </a:p>
          <a:p>
            <a:pPr lvl="2"/>
            <a:r>
              <a:rPr lang="sv-SE" dirty="0" err="1" smtClean="0"/>
              <a:t>Third</a:t>
            </a:r>
            <a:r>
              <a:rPr lang="sv-SE" dirty="0" smtClean="0"/>
              <a:t> </a:t>
            </a:r>
            <a:r>
              <a:rPr lang="sv-SE" dirty="0" err="1" smtClean="0"/>
              <a:t>level</a:t>
            </a:r>
            <a:endParaRPr lang="sv-SE" dirty="0" smtClean="0"/>
          </a:p>
          <a:p>
            <a:pPr lvl="3"/>
            <a:r>
              <a:rPr lang="sv-SE" dirty="0" err="1" smtClean="0"/>
              <a:t>Fourth</a:t>
            </a:r>
            <a:r>
              <a:rPr lang="sv-SE" dirty="0" smtClean="0"/>
              <a:t> </a:t>
            </a:r>
            <a:r>
              <a:rPr lang="sv-SE" dirty="0" err="1" smtClean="0"/>
              <a:t>level</a:t>
            </a:r>
            <a:endParaRPr lang="sv-SE" dirty="0" smtClean="0"/>
          </a:p>
          <a:p>
            <a:pPr lvl="4"/>
            <a:r>
              <a:rPr lang="sv-SE" dirty="0" err="1" smtClean="0"/>
              <a:t>Fifth</a:t>
            </a:r>
            <a:r>
              <a:rPr lang="sv-SE" dirty="0" smtClean="0"/>
              <a:t> </a:t>
            </a:r>
            <a:r>
              <a:rPr lang="sv-SE" dirty="0" err="1" smtClean="0"/>
              <a:t>level</a:t>
            </a:r>
            <a:endParaRPr lang="sv-SE" dirty="0"/>
          </a:p>
        </p:txBody>
      </p:sp>
    </p:spTree>
    <p:extLst>
      <p:ext uri="{BB962C8B-B14F-4D97-AF65-F5344CB8AC3E}">
        <p14:creationId xmlns:p14="http://schemas.microsoft.com/office/powerpoint/2010/main" val="41412670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Empty">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00621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Medverkande - Vit">
    <p:spTree>
      <p:nvGrpSpPr>
        <p:cNvPr id="1" name=""/>
        <p:cNvGrpSpPr/>
        <p:nvPr/>
      </p:nvGrpSpPr>
      <p:grpSpPr>
        <a:xfrm>
          <a:off x="0" y="0"/>
          <a:ext cx="0" cy="0"/>
          <a:chOff x="0" y="0"/>
          <a:chExt cx="0" cy="0"/>
        </a:xfrm>
      </p:grpSpPr>
      <p:pic>
        <p:nvPicPr>
          <p:cNvPr id="3"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07854"/>
            <a:ext cx="1435366" cy="1195504"/>
          </a:xfrm>
          <a:prstGeom prst="rect">
            <a:avLst/>
          </a:prstGeom>
        </p:spPr>
      </p:pic>
      <p:sp>
        <p:nvSpPr>
          <p:cNvPr id="4" name="Platshållare för innehåll 2"/>
          <p:cNvSpPr>
            <a:spLocks noGrp="1"/>
          </p:cNvSpPr>
          <p:nvPr>
            <p:ph idx="1"/>
          </p:nvPr>
        </p:nvSpPr>
        <p:spPr>
          <a:xfrm>
            <a:off x="792000" y="1059582"/>
            <a:ext cx="6850800" cy="3168352"/>
          </a:xfrm>
        </p:spPr>
        <p:txBody>
          <a:bodyPr>
            <a:normAutofit/>
          </a:bodyPr>
          <a:lstStyle>
            <a:lvl1pPr marL="0" indent="0">
              <a:buFontTx/>
              <a:buNone/>
              <a:defRPr sz="2400">
                <a:solidFill>
                  <a:schemeClr val="tx1"/>
                </a:solidFill>
              </a:defRPr>
            </a:lvl1pPr>
            <a:lvl2pPr marL="457200" indent="0">
              <a:buFontTx/>
              <a:buNone/>
              <a:defRPr sz="2400">
                <a:solidFill>
                  <a:schemeClr val="tx1"/>
                </a:solidFill>
              </a:defRPr>
            </a:lvl2pPr>
            <a:lvl3pPr marL="914400" indent="0">
              <a:buFontTx/>
              <a:buNone/>
              <a:defRPr sz="2400">
                <a:solidFill>
                  <a:schemeClr val="tx1"/>
                </a:solidFill>
              </a:defRPr>
            </a:lvl3pPr>
            <a:lvl4pPr marL="1371600" indent="0">
              <a:buFontTx/>
              <a:buNone/>
              <a:defRPr sz="2400">
                <a:solidFill>
                  <a:schemeClr val="tx1"/>
                </a:solidFill>
              </a:defRPr>
            </a:lvl4pPr>
            <a:lvl5pPr marL="1828800" indent="0">
              <a:buFontTx/>
              <a:buNone/>
              <a:defRPr sz="2400">
                <a:solidFill>
                  <a:schemeClr val="tx1"/>
                </a:solidFill>
              </a:defRPr>
            </a:lvl5pPr>
          </a:lstStyle>
          <a:p>
            <a:pPr lvl="0"/>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text </a:t>
            </a:r>
            <a:r>
              <a:rPr lang="sv-SE" dirty="0" err="1" smtClean="0"/>
              <a:t>styles</a:t>
            </a:r>
            <a:endParaRPr lang="sv-SE" dirty="0" smtClean="0"/>
          </a:p>
          <a:p>
            <a:pPr lvl="1"/>
            <a:r>
              <a:rPr lang="sv-SE" dirty="0" smtClean="0"/>
              <a:t>Second </a:t>
            </a:r>
            <a:r>
              <a:rPr lang="sv-SE" dirty="0" err="1" smtClean="0"/>
              <a:t>level</a:t>
            </a:r>
            <a:endParaRPr lang="sv-SE" dirty="0" smtClean="0"/>
          </a:p>
          <a:p>
            <a:pPr lvl="2"/>
            <a:r>
              <a:rPr lang="sv-SE" dirty="0" err="1" smtClean="0"/>
              <a:t>Third</a:t>
            </a:r>
            <a:r>
              <a:rPr lang="sv-SE" dirty="0" smtClean="0"/>
              <a:t> </a:t>
            </a:r>
            <a:r>
              <a:rPr lang="sv-SE" dirty="0" err="1" smtClean="0"/>
              <a:t>level</a:t>
            </a:r>
            <a:endParaRPr lang="sv-SE" dirty="0" smtClean="0"/>
          </a:p>
          <a:p>
            <a:pPr lvl="3"/>
            <a:r>
              <a:rPr lang="sv-SE" dirty="0" err="1" smtClean="0"/>
              <a:t>Fourth</a:t>
            </a:r>
            <a:r>
              <a:rPr lang="sv-SE" dirty="0" smtClean="0"/>
              <a:t> </a:t>
            </a:r>
            <a:r>
              <a:rPr lang="sv-SE" dirty="0" err="1" smtClean="0"/>
              <a:t>level</a:t>
            </a:r>
            <a:endParaRPr lang="sv-SE" dirty="0" smtClean="0"/>
          </a:p>
          <a:p>
            <a:pPr lvl="4"/>
            <a:r>
              <a:rPr lang="sv-SE" dirty="0" err="1" smtClean="0"/>
              <a:t>Fifth</a:t>
            </a:r>
            <a:r>
              <a:rPr lang="sv-SE" dirty="0" smtClean="0"/>
              <a:t> </a:t>
            </a:r>
            <a:r>
              <a:rPr lang="sv-SE" dirty="0" err="1" smtClean="0"/>
              <a:t>level</a:t>
            </a:r>
            <a:endParaRPr lang="sv-SE" dirty="0"/>
          </a:p>
        </p:txBody>
      </p:sp>
      <p:sp>
        <p:nvSpPr>
          <p:cNvPr id="6" name="TextBox 5"/>
          <p:cNvSpPr txBox="1"/>
          <p:nvPr userDrawn="1"/>
        </p:nvSpPr>
        <p:spPr>
          <a:xfrm>
            <a:off x="792000" y="597917"/>
            <a:ext cx="2504261" cy="461665"/>
          </a:xfrm>
          <a:prstGeom prst="rect">
            <a:avLst/>
          </a:prstGeom>
          <a:noFill/>
        </p:spPr>
        <p:txBody>
          <a:bodyPr wrap="none" rtlCol="0">
            <a:spAutoFit/>
          </a:bodyPr>
          <a:lstStyle/>
          <a:p>
            <a:r>
              <a:rPr lang="sv-SE" sz="2400" b="1" dirty="0" smtClean="0">
                <a:solidFill>
                  <a:srgbClr val="002F5F"/>
                </a:solidFill>
                <a:latin typeface="Verdana"/>
                <a:cs typeface="Verdana"/>
              </a:rPr>
              <a:t>Medverkande</a:t>
            </a:r>
            <a:endParaRPr lang="sv-SE" sz="2400" b="1" dirty="0">
              <a:solidFill>
                <a:srgbClr val="002F5F"/>
              </a:solidFill>
              <a:latin typeface="Verdana"/>
              <a:cs typeface="Verdana"/>
            </a:endParaRPr>
          </a:p>
        </p:txBody>
      </p:sp>
      <p:sp>
        <p:nvSpPr>
          <p:cNvPr id="7" name="TextBox 6"/>
          <p:cNvSpPr txBox="1"/>
          <p:nvPr userDrawn="1"/>
        </p:nvSpPr>
        <p:spPr>
          <a:xfrm>
            <a:off x="792000" y="4227934"/>
            <a:ext cx="5354050" cy="584776"/>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600" noProof="0" dirty="0" smtClean="0">
                <a:solidFill>
                  <a:schemeClr val="tx1"/>
                </a:solidFill>
                <a:latin typeface="Verdana"/>
              </a:rPr>
              <a:t>Inspelat</a:t>
            </a:r>
            <a:r>
              <a:rPr lang="sv-SE" sz="1600" baseline="0" noProof="0" dirty="0" smtClean="0">
                <a:solidFill>
                  <a:schemeClr val="tx1"/>
                </a:solidFill>
                <a:latin typeface="Verdana"/>
              </a:rPr>
              <a:t> </a:t>
            </a:r>
            <a:fld id="{DEF0F593-7E64-D74F-96F6-B611C3DC3FC9}" type="datetime1">
              <a:rPr lang="sv-SE" sz="1600" baseline="0" noProof="0" smtClean="0">
                <a:solidFill>
                  <a:schemeClr val="tx1"/>
                </a:solidFill>
                <a:latin typeface="Verdana"/>
              </a:rPr>
              <a:t>2018-10-16</a:t>
            </a:fld>
            <a:endParaRPr lang="sv-SE" sz="1600" noProof="0" dirty="0" smtClean="0">
              <a:solidFill>
                <a:schemeClr val="tx1"/>
              </a:solidFill>
              <a:latin typeface="Verdana"/>
            </a:endParaRPr>
          </a:p>
          <a:p>
            <a:r>
              <a:rPr lang="sv-SE" sz="1600" noProof="0" dirty="0" smtClean="0">
                <a:solidFill>
                  <a:schemeClr val="tx1"/>
                </a:solidFill>
                <a:latin typeface="Verdana"/>
              </a:rPr>
              <a:t>Institutionen för data- och systemvetenskap, DSV </a:t>
            </a:r>
            <a:endParaRPr lang="sv-SE" sz="1600" noProof="0" dirty="0">
              <a:solidFill>
                <a:schemeClr val="tx1"/>
              </a:solidFill>
              <a:latin typeface="Verdana"/>
            </a:endParaRPr>
          </a:p>
        </p:txBody>
      </p:sp>
    </p:spTree>
    <p:extLst>
      <p:ext uri="{BB962C8B-B14F-4D97-AF65-F5344CB8AC3E}">
        <p14:creationId xmlns:p14="http://schemas.microsoft.com/office/powerpoint/2010/main" val="15321057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ributors - White">
    <p:spTree>
      <p:nvGrpSpPr>
        <p:cNvPr id="1" name=""/>
        <p:cNvGrpSpPr/>
        <p:nvPr/>
      </p:nvGrpSpPr>
      <p:grpSpPr>
        <a:xfrm>
          <a:off x="0" y="0"/>
          <a:ext cx="0" cy="0"/>
          <a:chOff x="0" y="0"/>
          <a:chExt cx="0" cy="0"/>
        </a:xfrm>
      </p:grpSpPr>
      <p:sp>
        <p:nvSpPr>
          <p:cNvPr id="4" name="Platshållare för innehåll 2"/>
          <p:cNvSpPr>
            <a:spLocks noGrp="1"/>
          </p:cNvSpPr>
          <p:nvPr>
            <p:ph idx="1"/>
          </p:nvPr>
        </p:nvSpPr>
        <p:spPr>
          <a:xfrm>
            <a:off x="792000" y="1059582"/>
            <a:ext cx="6850800" cy="3168352"/>
          </a:xfrm>
        </p:spPr>
        <p:txBody>
          <a:bodyPr>
            <a:normAutofit/>
          </a:bodyPr>
          <a:lstStyle>
            <a:lvl1pPr marL="0" indent="0">
              <a:buFontTx/>
              <a:buNone/>
              <a:defRPr sz="2400">
                <a:solidFill>
                  <a:schemeClr val="tx1"/>
                </a:solidFill>
              </a:defRPr>
            </a:lvl1pPr>
            <a:lvl2pPr marL="457200" indent="0">
              <a:buFontTx/>
              <a:buNone/>
              <a:defRPr sz="2400">
                <a:solidFill>
                  <a:schemeClr val="tx1"/>
                </a:solidFill>
              </a:defRPr>
            </a:lvl2pPr>
            <a:lvl3pPr marL="914400" indent="0">
              <a:buFontTx/>
              <a:buNone/>
              <a:defRPr sz="2400">
                <a:solidFill>
                  <a:schemeClr val="tx1"/>
                </a:solidFill>
              </a:defRPr>
            </a:lvl3pPr>
            <a:lvl4pPr marL="1371600" indent="0">
              <a:buFontTx/>
              <a:buNone/>
              <a:defRPr sz="2400">
                <a:solidFill>
                  <a:schemeClr val="tx1"/>
                </a:solidFill>
              </a:defRPr>
            </a:lvl4pPr>
            <a:lvl5pPr marL="1828800" indent="0">
              <a:buFontTx/>
              <a:buNone/>
              <a:defRPr sz="2400">
                <a:solidFill>
                  <a:schemeClr val="tx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TextBox 5"/>
          <p:cNvSpPr txBox="1"/>
          <p:nvPr userDrawn="1"/>
        </p:nvSpPr>
        <p:spPr>
          <a:xfrm>
            <a:off x="792000" y="597917"/>
            <a:ext cx="2357887" cy="461665"/>
          </a:xfrm>
          <a:prstGeom prst="rect">
            <a:avLst/>
          </a:prstGeom>
          <a:noFill/>
        </p:spPr>
        <p:txBody>
          <a:bodyPr wrap="none" rtlCol="0">
            <a:spAutoFit/>
          </a:bodyPr>
          <a:lstStyle/>
          <a:p>
            <a:r>
              <a:rPr lang="en-US" sz="2400" b="1" noProof="0" smtClean="0">
                <a:solidFill>
                  <a:srgbClr val="002F5F"/>
                </a:solidFill>
                <a:latin typeface="Verdana"/>
                <a:cs typeface="Verdana"/>
              </a:rPr>
              <a:t>Contributors</a:t>
            </a:r>
            <a:endParaRPr lang="en-US" sz="2400" b="1" noProof="0">
              <a:solidFill>
                <a:srgbClr val="002F5F"/>
              </a:solidFill>
              <a:latin typeface="Verdana"/>
              <a:cs typeface="Verdana"/>
            </a:endParaRPr>
          </a:p>
        </p:txBody>
      </p:sp>
      <p:sp>
        <p:nvSpPr>
          <p:cNvPr id="7" name="TextBox 6"/>
          <p:cNvSpPr txBox="1"/>
          <p:nvPr userDrawn="1"/>
        </p:nvSpPr>
        <p:spPr>
          <a:xfrm>
            <a:off x="792000" y="4227934"/>
            <a:ext cx="5724644" cy="584776"/>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smtClean="0">
                <a:solidFill>
                  <a:schemeClr val="tx1"/>
                </a:solidFill>
                <a:latin typeface="Verdana"/>
              </a:rPr>
              <a:t>Recorded </a:t>
            </a:r>
            <a:fld id="{DEF0F593-7E64-D74F-96F6-B611C3DC3FC9}" type="datetime1">
              <a:rPr lang="en-US" sz="1600" baseline="0" noProof="0" smtClean="0">
                <a:solidFill>
                  <a:schemeClr val="tx1"/>
                </a:solidFill>
                <a:latin typeface="Verdana"/>
              </a:rPr>
              <a:t>10/16/2018</a:t>
            </a:fld>
            <a:endParaRPr lang="en-US" sz="1600" noProof="0" dirty="0" smtClean="0">
              <a:solidFill>
                <a:schemeClr val="tx1"/>
              </a:solidFill>
              <a:latin typeface="Verdana"/>
            </a:endParaRPr>
          </a:p>
          <a:p>
            <a:r>
              <a:rPr lang="en-US" sz="1600" noProof="0" dirty="0" smtClean="0">
                <a:solidFill>
                  <a:schemeClr val="tx1"/>
                </a:solidFill>
                <a:latin typeface="Verdana"/>
              </a:rPr>
              <a:t>Department of Computer and Systems Sciences, DSV </a:t>
            </a:r>
            <a:endParaRPr lang="en-US" sz="1600" noProof="0" dirty="0">
              <a:solidFill>
                <a:schemeClr val="tx1"/>
              </a:solidFill>
              <a:latin typeface="Verdana"/>
            </a:endParaRPr>
          </a:p>
        </p:txBody>
      </p:sp>
      <p:pic>
        <p:nvPicPr>
          <p:cNvPr id="8"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67618"/>
            <a:ext cx="1296144" cy="1236380"/>
          </a:xfrm>
          <a:prstGeom prst="rect">
            <a:avLst/>
          </a:prstGeom>
        </p:spPr>
      </p:pic>
    </p:spTree>
    <p:extLst>
      <p:ext uri="{BB962C8B-B14F-4D97-AF65-F5344CB8AC3E}">
        <p14:creationId xmlns:p14="http://schemas.microsoft.com/office/powerpoint/2010/main" val="36624612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Medverkande - Blå">
    <p:bg>
      <p:bgPr>
        <a:solidFill>
          <a:schemeClr val="tx1"/>
        </a:solidFill>
        <a:effectLst/>
      </p:bgPr>
    </p:bg>
    <p:spTree>
      <p:nvGrpSpPr>
        <p:cNvPr id="1" name=""/>
        <p:cNvGrpSpPr/>
        <p:nvPr/>
      </p:nvGrpSpPr>
      <p:grpSpPr>
        <a:xfrm>
          <a:off x="0" y="0"/>
          <a:ext cx="0" cy="0"/>
          <a:chOff x="0" y="0"/>
          <a:chExt cx="0" cy="0"/>
        </a:xfrm>
      </p:grpSpPr>
      <p:sp>
        <p:nvSpPr>
          <p:cNvPr id="4" name="Platshållare för innehåll 2"/>
          <p:cNvSpPr>
            <a:spLocks noGrp="1"/>
          </p:cNvSpPr>
          <p:nvPr>
            <p:ph idx="1"/>
          </p:nvPr>
        </p:nvSpPr>
        <p:spPr>
          <a:xfrm>
            <a:off x="792000" y="1059582"/>
            <a:ext cx="6850800" cy="3168352"/>
          </a:xfrm>
        </p:spPr>
        <p:txBody>
          <a:bodyPr>
            <a:noAutofit/>
          </a:bodyPr>
          <a:lstStyle>
            <a:lvl1pPr marL="0" indent="0">
              <a:buFontTx/>
              <a:buNone/>
              <a:defRPr sz="2400">
                <a:solidFill>
                  <a:srgbClr val="FFFFFF"/>
                </a:solidFill>
              </a:defRPr>
            </a:lvl1pPr>
            <a:lvl2pPr marL="457200" indent="0">
              <a:buFontTx/>
              <a:buNone/>
              <a:defRPr sz="2400">
                <a:solidFill>
                  <a:srgbClr val="FFFFFF"/>
                </a:solidFill>
              </a:defRPr>
            </a:lvl2pPr>
            <a:lvl3pPr marL="914400" indent="0">
              <a:buFontTx/>
              <a:buNone/>
              <a:defRPr sz="2400">
                <a:solidFill>
                  <a:srgbClr val="FFFFFF"/>
                </a:solidFill>
              </a:defRPr>
            </a:lvl3pPr>
            <a:lvl4pPr marL="1371600" indent="0">
              <a:buFontTx/>
              <a:buNone/>
              <a:defRPr sz="2400">
                <a:solidFill>
                  <a:srgbClr val="FFFFFF"/>
                </a:solidFill>
              </a:defRPr>
            </a:lvl4pPr>
            <a:lvl5pPr marL="1828800" indent="0">
              <a:buFontTx/>
              <a:buNone/>
              <a:defRPr sz="2400">
                <a:solidFill>
                  <a:srgbClr val="FFFFFF"/>
                </a:solidFill>
              </a:defRPr>
            </a:lvl5pPr>
          </a:lstStyle>
          <a:p>
            <a:pPr lvl="0"/>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text </a:t>
            </a:r>
            <a:r>
              <a:rPr lang="sv-SE" dirty="0" err="1" smtClean="0"/>
              <a:t>styles</a:t>
            </a:r>
            <a:endParaRPr lang="sv-SE" dirty="0" smtClean="0"/>
          </a:p>
          <a:p>
            <a:pPr lvl="1"/>
            <a:r>
              <a:rPr lang="sv-SE" dirty="0" smtClean="0"/>
              <a:t>Second </a:t>
            </a:r>
            <a:r>
              <a:rPr lang="sv-SE" dirty="0" err="1" smtClean="0"/>
              <a:t>level</a:t>
            </a:r>
            <a:endParaRPr lang="sv-SE" dirty="0" smtClean="0"/>
          </a:p>
          <a:p>
            <a:pPr lvl="2"/>
            <a:r>
              <a:rPr lang="sv-SE" dirty="0" err="1" smtClean="0"/>
              <a:t>Third</a:t>
            </a:r>
            <a:r>
              <a:rPr lang="sv-SE" dirty="0" smtClean="0"/>
              <a:t> </a:t>
            </a:r>
            <a:r>
              <a:rPr lang="sv-SE" dirty="0" err="1" smtClean="0"/>
              <a:t>level</a:t>
            </a:r>
            <a:endParaRPr lang="sv-SE" dirty="0" smtClean="0"/>
          </a:p>
          <a:p>
            <a:pPr lvl="3"/>
            <a:r>
              <a:rPr lang="sv-SE" dirty="0" err="1" smtClean="0"/>
              <a:t>Fourth</a:t>
            </a:r>
            <a:r>
              <a:rPr lang="sv-SE" dirty="0" smtClean="0"/>
              <a:t> </a:t>
            </a:r>
            <a:r>
              <a:rPr lang="sv-SE" dirty="0" err="1" smtClean="0"/>
              <a:t>level</a:t>
            </a:r>
            <a:endParaRPr lang="sv-SE" dirty="0" smtClean="0"/>
          </a:p>
          <a:p>
            <a:pPr lvl="4"/>
            <a:r>
              <a:rPr lang="sv-SE" dirty="0" err="1" smtClean="0"/>
              <a:t>Fifth</a:t>
            </a:r>
            <a:r>
              <a:rPr lang="sv-SE" dirty="0" smtClean="0"/>
              <a:t> </a:t>
            </a:r>
            <a:r>
              <a:rPr lang="sv-SE" dirty="0" err="1" smtClean="0"/>
              <a:t>level</a:t>
            </a:r>
            <a:endParaRPr lang="sv-SE" dirty="0"/>
          </a:p>
        </p:txBody>
      </p:sp>
      <p:sp>
        <p:nvSpPr>
          <p:cNvPr id="5" name="TextBox 4"/>
          <p:cNvSpPr txBox="1"/>
          <p:nvPr userDrawn="1"/>
        </p:nvSpPr>
        <p:spPr>
          <a:xfrm>
            <a:off x="792000" y="4227934"/>
            <a:ext cx="5354050" cy="584776"/>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600" noProof="0" dirty="0" smtClean="0">
                <a:solidFill>
                  <a:srgbClr val="FFFFFF"/>
                </a:solidFill>
                <a:latin typeface="Verdana"/>
              </a:rPr>
              <a:t>Inspelat</a:t>
            </a:r>
            <a:r>
              <a:rPr lang="sv-SE" sz="1600" baseline="0" noProof="0" dirty="0" smtClean="0">
                <a:solidFill>
                  <a:srgbClr val="FFFFFF"/>
                </a:solidFill>
                <a:latin typeface="Verdana"/>
              </a:rPr>
              <a:t> </a:t>
            </a:r>
            <a:fld id="{DEF0F593-7E64-D74F-96F6-B611C3DC3FC9}" type="datetime1">
              <a:rPr lang="sv-SE" sz="1600" baseline="0" noProof="0" smtClean="0">
                <a:solidFill>
                  <a:srgbClr val="FFFFFF"/>
                </a:solidFill>
                <a:latin typeface="Verdana"/>
              </a:rPr>
              <a:t>2018-10-16</a:t>
            </a:fld>
            <a:endParaRPr lang="sv-SE" sz="1600" noProof="0" dirty="0" smtClean="0">
              <a:solidFill>
                <a:srgbClr val="FFFFFF"/>
              </a:solidFill>
              <a:latin typeface="Verdana"/>
            </a:endParaRPr>
          </a:p>
          <a:p>
            <a:r>
              <a:rPr lang="sv-SE" sz="1600" noProof="0" dirty="0" smtClean="0">
                <a:solidFill>
                  <a:srgbClr val="FFFFFF"/>
                </a:solidFill>
                <a:latin typeface="Verdana"/>
              </a:rPr>
              <a:t>Institutionen för data- och systemvetenskap, DSV </a:t>
            </a:r>
            <a:endParaRPr lang="sv-SE" sz="1600" noProof="0" dirty="0">
              <a:solidFill>
                <a:srgbClr val="FFFFFF"/>
              </a:solidFill>
              <a:latin typeface="Verdana"/>
            </a:endParaRPr>
          </a:p>
        </p:txBody>
      </p:sp>
      <p:sp>
        <p:nvSpPr>
          <p:cNvPr id="6" name="TextBox 5"/>
          <p:cNvSpPr txBox="1"/>
          <p:nvPr userDrawn="1"/>
        </p:nvSpPr>
        <p:spPr>
          <a:xfrm>
            <a:off x="792000" y="597917"/>
            <a:ext cx="2504261" cy="461665"/>
          </a:xfrm>
          <a:prstGeom prst="rect">
            <a:avLst/>
          </a:prstGeom>
          <a:noFill/>
        </p:spPr>
        <p:txBody>
          <a:bodyPr wrap="none" rtlCol="0">
            <a:spAutoFit/>
          </a:bodyPr>
          <a:lstStyle/>
          <a:p>
            <a:r>
              <a:rPr lang="sv-SE" sz="2400" b="1" dirty="0" smtClean="0">
                <a:solidFill>
                  <a:srgbClr val="FFFFFF"/>
                </a:solidFill>
                <a:latin typeface="Verdana"/>
                <a:cs typeface="Verdana"/>
              </a:rPr>
              <a:t>Medverkande</a:t>
            </a:r>
            <a:endParaRPr lang="sv-SE" sz="2400" b="1" dirty="0">
              <a:solidFill>
                <a:srgbClr val="FFFFFF"/>
              </a:solidFill>
              <a:latin typeface="Verdana"/>
              <a:cs typeface="Verdana"/>
            </a:endParaRPr>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42890"/>
            <a:ext cx="1435367" cy="1195504"/>
          </a:xfrm>
          <a:prstGeom prst="rect">
            <a:avLst/>
          </a:prstGeom>
        </p:spPr>
      </p:pic>
    </p:spTree>
    <p:extLst>
      <p:ext uri="{BB962C8B-B14F-4D97-AF65-F5344CB8AC3E}">
        <p14:creationId xmlns:p14="http://schemas.microsoft.com/office/powerpoint/2010/main" val="14788492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Medverkande - egen sidfot - Blå">
    <p:bg>
      <p:bgPr>
        <a:solidFill>
          <a:schemeClr val="tx1"/>
        </a:solidFill>
        <a:effectLst/>
      </p:bgPr>
    </p:bg>
    <p:spTree>
      <p:nvGrpSpPr>
        <p:cNvPr id="1" name=""/>
        <p:cNvGrpSpPr/>
        <p:nvPr/>
      </p:nvGrpSpPr>
      <p:grpSpPr>
        <a:xfrm>
          <a:off x="0" y="0"/>
          <a:ext cx="0" cy="0"/>
          <a:chOff x="0" y="0"/>
          <a:chExt cx="0" cy="0"/>
        </a:xfrm>
      </p:grpSpPr>
      <p:pic>
        <p:nvPicPr>
          <p:cNvPr id="3"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42890"/>
            <a:ext cx="1435367" cy="1195504"/>
          </a:xfrm>
          <a:prstGeom prst="rect">
            <a:avLst/>
          </a:prstGeom>
        </p:spPr>
      </p:pic>
      <p:sp>
        <p:nvSpPr>
          <p:cNvPr id="4" name="Platshållare för innehåll 2"/>
          <p:cNvSpPr>
            <a:spLocks noGrp="1"/>
          </p:cNvSpPr>
          <p:nvPr>
            <p:ph idx="1"/>
          </p:nvPr>
        </p:nvSpPr>
        <p:spPr>
          <a:xfrm>
            <a:off x="792000" y="1059582"/>
            <a:ext cx="6850800" cy="3168352"/>
          </a:xfrm>
        </p:spPr>
        <p:txBody>
          <a:bodyPr>
            <a:noAutofit/>
          </a:bodyPr>
          <a:lstStyle>
            <a:lvl1pPr marL="0" indent="0">
              <a:buFontTx/>
              <a:buNone/>
              <a:defRPr sz="2400">
                <a:solidFill>
                  <a:srgbClr val="FFFFFF"/>
                </a:solidFill>
              </a:defRPr>
            </a:lvl1pPr>
            <a:lvl2pPr marL="457200" indent="0">
              <a:buFontTx/>
              <a:buNone/>
              <a:defRPr sz="2400">
                <a:solidFill>
                  <a:srgbClr val="FFFFFF"/>
                </a:solidFill>
              </a:defRPr>
            </a:lvl2pPr>
            <a:lvl3pPr marL="914400" indent="0">
              <a:buFontTx/>
              <a:buNone/>
              <a:defRPr sz="2400">
                <a:solidFill>
                  <a:srgbClr val="FFFFFF"/>
                </a:solidFill>
              </a:defRPr>
            </a:lvl3pPr>
            <a:lvl4pPr marL="1371600" indent="0">
              <a:buFontTx/>
              <a:buNone/>
              <a:defRPr sz="2400">
                <a:solidFill>
                  <a:srgbClr val="FFFFFF"/>
                </a:solidFill>
              </a:defRPr>
            </a:lvl4pPr>
            <a:lvl5pPr marL="1828800" indent="0">
              <a:buFontTx/>
              <a:buNone/>
              <a:defRPr sz="2400">
                <a:solidFill>
                  <a:srgbClr val="FFFFFF"/>
                </a:solidFill>
              </a:defRPr>
            </a:lvl5pPr>
          </a:lstStyle>
          <a:p>
            <a:pPr lvl="0"/>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text </a:t>
            </a:r>
            <a:r>
              <a:rPr lang="sv-SE" dirty="0" err="1" smtClean="0"/>
              <a:t>styles</a:t>
            </a:r>
            <a:endParaRPr lang="sv-SE" dirty="0" smtClean="0"/>
          </a:p>
          <a:p>
            <a:pPr lvl="1"/>
            <a:r>
              <a:rPr lang="sv-SE" dirty="0" smtClean="0"/>
              <a:t>Second </a:t>
            </a:r>
            <a:r>
              <a:rPr lang="sv-SE" dirty="0" err="1" smtClean="0"/>
              <a:t>level</a:t>
            </a:r>
            <a:endParaRPr lang="sv-SE" dirty="0" smtClean="0"/>
          </a:p>
          <a:p>
            <a:pPr lvl="2"/>
            <a:r>
              <a:rPr lang="sv-SE" dirty="0" err="1" smtClean="0"/>
              <a:t>Third</a:t>
            </a:r>
            <a:r>
              <a:rPr lang="sv-SE" dirty="0" smtClean="0"/>
              <a:t> </a:t>
            </a:r>
            <a:r>
              <a:rPr lang="sv-SE" dirty="0" err="1" smtClean="0"/>
              <a:t>level</a:t>
            </a:r>
            <a:endParaRPr lang="sv-SE" dirty="0" smtClean="0"/>
          </a:p>
          <a:p>
            <a:pPr lvl="3"/>
            <a:r>
              <a:rPr lang="sv-SE" dirty="0" err="1" smtClean="0"/>
              <a:t>Fourth</a:t>
            </a:r>
            <a:r>
              <a:rPr lang="sv-SE" dirty="0" smtClean="0"/>
              <a:t> </a:t>
            </a:r>
            <a:r>
              <a:rPr lang="sv-SE" dirty="0" err="1" smtClean="0"/>
              <a:t>level</a:t>
            </a:r>
            <a:endParaRPr lang="sv-SE" dirty="0" smtClean="0"/>
          </a:p>
          <a:p>
            <a:pPr lvl="4"/>
            <a:r>
              <a:rPr lang="sv-SE" dirty="0" err="1" smtClean="0"/>
              <a:t>Fifth</a:t>
            </a:r>
            <a:r>
              <a:rPr lang="sv-SE" dirty="0" smtClean="0"/>
              <a:t> </a:t>
            </a:r>
            <a:r>
              <a:rPr lang="sv-SE" dirty="0" err="1" smtClean="0"/>
              <a:t>level</a:t>
            </a:r>
            <a:endParaRPr lang="sv-SE" dirty="0"/>
          </a:p>
        </p:txBody>
      </p:sp>
      <p:sp>
        <p:nvSpPr>
          <p:cNvPr id="6" name="TextBox 5"/>
          <p:cNvSpPr txBox="1"/>
          <p:nvPr userDrawn="1"/>
        </p:nvSpPr>
        <p:spPr>
          <a:xfrm>
            <a:off x="792000" y="597917"/>
            <a:ext cx="2504261" cy="461665"/>
          </a:xfrm>
          <a:prstGeom prst="rect">
            <a:avLst/>
          </a:prstGeom>
          <a:noFill/>
        </p:spPr>
        <p:txBody>
          <a:bodyPr wrap="none" rtlCol="0">
            <a:spAutoFit/>
          </a:bodyPr>
          <a:lstStyle/>
          <a:p>
            <a:r>
              <a:rPr lang="sv-SE" sz="2400" b="1" dirty="0" smtClean="0">
                <a:solidFill>
                  <a:srgbClr val="FFFFFF"/>
                </a:solidFill>
                <a:latin typeface="Verdana"/>
                <a:cs typeface="Verdana"/>
              </a:rPr>
              <a:t>Medverkande</a:t>
            </a:r>
            <a:endParaRPr lang="sv-SE" sz="2400" b="1" dirty="0">
              <a:solidFill>
                <a:srgbClr val="FFFFFF"/>
              </a:solidFill>
              <a:latin typeface="Verdana"/>
              <a:cs typeface="Verdana"/>
            </a:endParaRPr>
          </a:p>
        </p:txBody>
      </p:sp>
      <p:sp>
        <p:nvSpPr>
          <p:cNvPr id="7" name="Text Placeholder 7"/>
          <p:cNvSpPr>
            <a:spLocks noGrp="1"/>
          </p:cNvSpPr>
          <p:nvPr>
            <p:ph type="body" sz="quarter" idx="11" hasCustomPrompt="1"/>
          </p:nvPr>
        </p:nvSpPr>
        <p:spPr>
          <a:xfrm>
            <a:off x="790772" y="4221654"/>
            <a:ext cx="6387308" cy="586827"/>
          </a:xfrm>
        </p:spPr>
        <p:txBody>
          <a:bodyPr anchor="b"/>
          <a:lstStyle>
            <a:lvl1pPr marL="0" marR="0" indent="0" algn="l" defTabSz="914400" rtl="0" eaLnBrk="1" fontAlgn="auto" latinLnBrk="0" hangingPunct="1">
              <a:lnSpc>
                <a:spcPct val="100000"/>
              </a:lnSpc>
              <a:spcBef>
                <a:spcPts val="0"/>
              </a:spcBef>
              <a:spcAft>
                <a:spcPts val="0"/>
              </a:spcAft>
              <a:buClrTx/>
              <a:buSzTx/>
              <a:buFontTx/>
              <a:buNone/>
              <a:tabLst/>
              <a:defRPr sz="1600" b="0" i="0" strike="noStrike" baseline="0">
                <a:solidFill>
                  <a:schemeClr val="bg1"/>
                </a:solidFill>
              </a:defRPr>
            </a:lvl1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smtClean="0">
                <a:solidFill>
                  <a:schemeClr val="bg1"/>
                </a:solidFill>
                <a:latin typeface="Verdana"/>
              </a:rPr>
              <a:t>Click to insert custom footer</a:t>
            </a:r>
            <a:endParaRPr lang="en-US" sz="1600" noProof="0" dirty="0">
              <a:solidFill>
                <a:schemeClr val="bg1"/>
              </a:solidFill>
              <a:latin typeface="Verdana"/>
            </a:endParaRPr>
          </a:p>
        </p:txBody>
      </p:sp>
    </p:spTree>
    <p:extLst>
      <p:ext uri="{BB962C8B-B14F-4D97-AF65-F5344CB8AC3E}">
        <p14:creationId xmlns:p14="http://schemas.microsoft.com/office/powerpoint/2010/main" val="2968804011"/>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ributors - Blue">
    <p:bg>
      <p:bgPr>
        <a:solidFill>
          <a:schemeClr val="tx1"/>
        </a:solidFill>
        <a:effectLst/>
      </p:bgPr>
    </p:bg>
    <p:spTree>
      <p:nvGrpSpPr>
        <p:cNvPr id="1" name=""/>
        <p:cNvGrpSpPr/>
        <p:nvPr/>
      </p:nvGrpSpPr>
      <p:grpSpPr>
        <a:xfrm>
          <a:off x="0" y="0"/>
          <a:ext cx="0" cy="0"/>
          <a:chOff x="0" y="0"/>
          <a:chExt cx="0" cy="0"/>
        </a:xfrm>
      </p:grpSpPr>
      <p:sp>
        <p:nvSpPr>
          <p:cNvPr id="4" name="Platshållare för innehåll 2"/>
          <p:cNvSpPr>
            <a:spLocks noGrp="1"/>
          </p:cNvSpPr>
          <p:nvPr>
            <p:ph idx="1"/>
          </p:nvPr>
        </p:nvSpPr>
        <p:spPr>
          <a:xfrm>
            <a:off x="792000" y="1059582"/>
            <a:ext cx="6850800" cy="3168352"/>
          </a:xfrm>
        </p:spPr>
        <p:txBody>
          <a:bodyPr>
            <a:noAutofit/>
          </a:bodyPr>
          <a:lstStyle>
            <a:lvl1pPr marL="0" indent="0">
              <a:buFontTx/>
              <a:buNone/>
              <a:defRPr sz="2400">
                <a:solidFill>
                  <a:srgbClr val="FFFFFF"/>
                </a:solidFill>
              </a:defRPr>
            </a:lvl1pPr>
            <a:lvl2pPr marL="457200" indent="0">
              <a:buFontTx/>
              <a:buNone/>
              <a:defRPr sz="2400">
                <a:solidFill>
                  <a:srgbClr val="FFFFFF"/>
                </a:solidFill>
              </a:defRPr>
            </a:lvl2pPr>
            <a:lvl3pPr marL="914400" indent="0">
              <a:buFontTx/>
              <a:buNone/>
              <a:defRPr sz="2400">
                <a:solidFill>
                  <a:srgbClr val="FFFFFF"/>
                </a:solidFill>
              </a:defRPr>
            </a:lvl3pPr>
            <a:lvl4pPr marL="1371600" indent="0">
              <a:buFontTx/>
              <a:buNone/>
              <a:defRPr sz="2400">
                <a:solidFill>
                  <a:srgbClr val="FFFFFF"/>
                </a:solidFill>
              </a:defRPr>
            </a:lvl4pPr>
            <a:lvl5pPr marL="1828800" indent="0">
              <a:buFontTx/>
              <a:buNone/>
              <a:defRPr sz="2400">
                <a:solidFill>
                  <a:srgbClr val="FFFFFF"/>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5" name="TextBox 4"/>
          <p:cNvSpPr txBox="1"/>
          <p:nvPr userDrawn="1"/>
        </p:nvSpPr>
        <p:spPr>
          <a:xfrm>
            <a:off x="792000" y="4227934"/>
            <a:ext cx="5724644" cy="584776"/>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smtClean="0">
                <a:solidFill>
                  <a:schemeClr val="bg1"/>
                </a:solidFill>
                <a:latin typeface="Verdana"/>
              </a:rPr>
              <a:t>Recorded </a:t>
            </a:r>
            <a:fld id="{DEF0F593-7E64-D74F-96F6-B611C3DC3FC9}" type="datetime1">
              <a:rPr lang="en-US" sz="1600" baseline="0" noProof="0" smtClean="0">
                <a:solidFill>
                  <a:schemeClr val="bg1"/>
                </a:solidFill>
                <a:latin typeface="Verdana"/>
              </a:rPr>
              <a:pPr marL="0" marR="0" indent="0" algn="l" defTabSz="914400" rtl="0" eaLnBrk="1" fontAlgn="auto" latinLnBrk="0" hangingPunct="1">
                <a:lnSpc>
                  <a:spcPct val="100000"/>
                </a:lnSpc>
                <a:spcBef>
                  <a:spcPts val="0"/>
                </a:spcBef>
                <a:spcAft>
                  <a:spcPts val="0"/>
                </a:spcAft>
                <a:buClrTx/>
                <a:buSzTx/>
                <a:buFontTx/>
                <a:buNone/>
                <a:tabLst/>
                <a:defRPr/>
              </a:pPr>
              <a:t>10/16/2018</a:t>
            </a:fld>
            <a:endParaRPr lang="en-US" sz="1600" noProof="0" dirty="0" smtClean="0">
              <a:solidFill>
                <a:schemeClr val="bg1"/>
              </a:solidFill>
              <a:latin typeface="Verdana"/>
            </a:endParaRPr>
          </a:p>
          <a:p>
            <a:r>
              <a:rPr lang="en-US" sz="1600" noProof="0" dirty="0" smtClean="0">
                <a:solidFill>
                  <a:schemeClr val="bg1"/>
                </a:solidFill>
                <a:latin typeface="Verdana"/>
              </a:rPr>
              <a:t>Department of Computer and Systems Sciences, DSV </a:t>
            </a:r>
            <a:endParaRPr lang="en-US" sz="1600" noProof="0" dirty="0">
              <a:solidFill>
                <a:schemeClr val="bg1"/>
              </a:solidFill>
              <a:latin typeface="Verdana"/>
            </a:endParaRPr>
          </a:p>
        </p:txBody>
      </p:sp>
      <p:sp>
        <p:nvSpPr>
          <p:cNvPr id="6" name="TextBox 5"/>
          <p:cNvSpPr txBox="1"/>
          <p:nvPr userDrawn="1"/>
        </p:nvSpPr>
        <p:spPr>
          <a:xfrm>
            <a:off x="792000" y="597917"/>
            <a:ext cx="2357887" cy="461665"/>
          </a:xfrm>
          <a:prstGeom prst="rect">
            <a:avLst/>
          </a:prstGeom>
          <a:noFill/>
        </p:spPr>
        <p:txBody>
          <a:bodyPr wrap="none" rtlCol="0">
            <a:spAutoFit/>
          </a:bodyPr>
          <a:lstStyle/>
          <a:p>
            <a:r>
              <a:rPr lang="en-US" sz="2400" b="1" noProof="0" dirty="0" smtClean="0">
                <a:solidFill>
                  <a:srgbClr val="FFFFFF"/>
                </a:solidFill>
                <a:latin typeface="Verdana"/>
                <a:cs typeface="Verdana"/>
              </a:rPr>
              <a:t>Contributors</a:t>
            </a:r>
            <a:endParaRPr lang="en-US" sz="2400" b="1" noProof="0" dirty="0">
              <a:solidFill>
                <a:srgbClr val="FFFFFF"/>
              </a:solidFill>
              <a:latin typeface="Verdana"/>
              <a:cs typeface="Verdana"/>
            </a:endParaRPr>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67618"/>
            <a:ext cx="1296144" cy="1236379"/>
          </a:xfrm>
          <a:prstGeom prst="rect">
            <a:avLst/>
          </a:prstGeom>
        </p:spPr>
      </p:pic>
    </p:spTree>
    <p:extLst>
      <p:ext uri="{BB962C8B-B14F-4D97-AF65-F5344CB8AC3E}">
        <p14:creationId xmlns:p14="http://schemas.microsoft.com/office/powerpoint/2010/main" val="39822158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ributors - custom footer - Blue">
    <p:bg>
      <p:bgPr>
        <a:solidFill>
          <a:schemeClr val="tx1"/>
        </a:solidFill>
        <a:effectLst/>
      </p:bgPr>
    </p:bg>
    <p:spTree>
      <p:nvGrpSpPr>
        <p:cNvPr id="1" name=""/>
        <p:cNvGrpSpPr/>
        <p:nvPr/>
      </p:nvGrpSpPr>
      <p:grpSpPr>
        <a:xfrm>
          <a:off x="0" y="0"/>
          <a:ext cx="0" cy="0"/>
          <a:chOff x="0" y="0"/>
          <a:chExt cx="0" cy="0"/>
        </a:xfrm>
      </p:grpSpPr>
      <p:sp>
        <p:nvSpPr>
          <p:cNvPr id="4" name="Platshållare för innehåll 2"/>
          <p:cNvSpPr>
            <a:spLocks noGrp="1"/>
          </p:cNvSpPr>
          <p:nvPr>
            <p:ph idx="1"/>
          </p:nvPr>
        </p:nvSpPr>
        <p:spPr>
          <a:xfrm>
            <a:off x="792000" y="1059582"/>
            <a:ext cx="6850800" cy="3168352"/>
          </a:xfrm>
        </p:spPr>
        <p:txBody>
          <a:bodyPr>
            <a:noAutofit/>
          </a:bodyPr>
          <a:lstStyle>
            <a:lvl1pPr marL="0" indent="0">
              <a:buFontTx/>
              <a:buNone/>
              <a:defRPr sz="2400">
                <a:solidFill>
                  <a:srgbClr val="FFFFFF"/>
                </a:solidFill>
              </a:defRPr>
            </a:lvl1pPr>
            <a:lvl2pPr marL="457200" indent="0">
              <a:buFontTx/>
              <a:buNone/>
              <a:defRPr sz="2400">
                <a:solidFill>
                  <a:srgbClr val="FFFFFF"/>
                </a:solidFill>
              </a:defRPr>
            </a:lvl2pPr>
            <a:lvl3pPr marL="914400" indent="0">
              <a:buFontTx/>
              <a:buNone/>
              <a:defRPr sz="2400">
                <a:solidFill>
                  <a:srgbClr val="FFFFFF"/>
                </a:solidFill>
              </a:defRPr>
            </a:lvl3pPr>
            <a:lvl4pPr marL="1371600" indent="0">
              <a:buFontTx/>
              <a:buNone/>
              <a:defRPr sz="2400">
                <a:solidFill>
                  <a:srgbClr val="FFFFFF"/>
                </a:solidFill>
              </a:defRPr>
            </a:lvl4pPr>
            <a:lvl5pPr marL="1828800" indent="0">
              <a:buFontTx/>
              <a:buNone/>
              <a:defRPr sz="2400">
                <a:solidFill>
                  <a:srgbClr val="FFFFFF"/>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TextBox 5"/>
          <p:cNvSpPr txBox="1"/>
          <p:nvPr userDrawn="1"/>
        </p:nvSpPr>
        <p:spPr>
          <a:xfrm>
            <a:off x="792000" y="597917"/>
            <a:ext cx="2357887" cy="461665"/>
          </a:xfrm>
          <a:prstGeom prst="rect">
            <a:avLst/>
          </a:prstGeom>
          <a:noFill/>
        </p:spPr>
        <p:txBody>
          <a:bodyPr wrap="none" rtlCol="0">
            <a:spAutoFit/>
          </a:bodyPr>
          <a:lstStyle/>
          <a:p>
            <a:r>
              <a:rPr lang="en-US" sz="2400" b="1" noProof="0" dirty="0" smtClean="0">
                <a:solidFill>
                  <a:srgbClr val="FFFFFF"/>
                </a:solidFill>
                <a:latin typeface="Verdana"/>
                <a:cs typeface="Verdana"/>
              </a:rPr>
              <a:t>Contributors</a:t>
            </a:r>
            <a:endParaRPr lang="en-US" sz="2400" b="1" noProof="0" dirty="0">
              <a:solidFill>
                <a:srgbClr val="FFFFFF"/>
              </a:solidFill>
              <a:latin typeface="Verdana"/>
              <a:cs typeface="Verdana"/>
            </a:endParaRPr>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67618"/>
            <a:ext cx="1296144" cy="1236379"/>
          </a:xfrm>
          <a:prstGeom prst="rect">
            <a:avLst/>
          </a:prstGeom>
        </p:spPr>
      </p:pic>
      <p:sp>
        <p:nvSpPr>
          <p:cNvPr id="9" name="Text Placeholder 7"/>
          <p:cNvSpPr>
            <a:spLocks noGrp="1"/>
          </p:cNvSpPr>
          <p:nvPr>
            <p:ph type="body" sz="quarter" idx="11" hasCustomPrompt="1"/>
          </p:nvPr>
        </p:nvSpPr>
        <p:spPr>
          <a:xfrm>
            <a:off x="790772" y="4221654"/>
            <a:ext cx="6387308" cy="586827"/>
          </a:xfrm>
        </p:spPr>
        <p:txBody>
          <a:bodyPr anchor="b"/>
          <a:lstStyle>
            <a:lvl1pPr marL="0" marR="0" indent="0" algn="l" defTabSz="914400" rtl="0" eaLnBrk="1" fontAlgn="auto" latinLnBrk="0" hangingPunct="1">
              <a:lnSpc>
                <a:spcPct val="100000"/>
              </a:lnSpc>
              <a:spcBef>
                <a:spcPts val="0"/>
              </a:spcBef>
              <a:spcAft>
                <a:spcPts val="0"/>
              </a:spcAft>
              <a:buClrTx/>
              <a:buSzTx/>
              <a:buFontTx/>
              <a:buNone/>
              <a:tabLst/>
              <a:defRPr sz="1600" b="0" i="0" strike="noStrike" baseline="0">
                <a:solidFill>
                  <a:schemeClr val="bg1"/>
                </a:solidFill>
              </a:defRPr>
            </a:lvl1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smtClean="0">
                <a:solidFill>
                  <a:schemeClr val="bg1"/>
                </a:solidFill>
                <a:latin typeface="Verdana"/>
              </a:rPr>
              <a:t>Click to insert custom footer</a:t>
            </a:r>
            <a:endParaRPr lang="en-US" sz="1600" noProof="0" dirty="0">
              <a:solidFill>
                <a:schemeClr val="bg1"/>
              </a:solidFill>
              <a:latin typeface="Verdana"/>
            </a:endParaRPr>
          </a:p>
        </p:txBody>
      </p:sp>
    </p:spTree>
    <p:extLst>
      <p:ext uri="{BB962C8B-B14F-4D97-AF65-F5344CB8AC3E}">
        <p14:creationId xmlns:p14="http://schemas.microsoft.com/office/powerpoint/2010/main" val="417444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ara logo - Blå">
    <p:bg>
      <p:bgPr>
        <a:solidFill>
          <a:schemeClr val="tx1"/>
        </a:solidFill>
        <a:effectLst/>
      </p:bgPr>
    </p:bg>
    <p:spTree>
      <p:nvGrpSpPr>
        <p:cNvPr id="1" name=""/>
        <p:cNvGrpSpPr/>
        <p:nvPr/>
      </p:nvGrpSpPr>
      <p:grpSpPr>
        <a:xfrm>
          <a:off x="0" y="0"/>
          <a:ext cx="0" cy="0"/>
          <a:chOff x="0" y="0"/>
          <a:chExt cx="0" cy="0"/>
        </a:xfrm>
      </p:grpSpPr>
      <p:pic>
        <p:nvPicPr>
          <p:cNvPr id="3"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07854"/>
            <a:ext cx="1435367" cy="1195504"/>
          </a:xfrm>
          <a:prstGeom prst="rect">
            <a:avLst/>
          </a:prstGeom>
        </p:spPr>
      </p:pic>
      <p:sp>
        <p:nvSpPr>
          <p:cNvPr id="5" name="TextBox 4"/>
          <p:cNvSpPr txBox="1"/>
          <p:nvPr userDrawn="1"/>
        </p:nvSpPr>
        <p:spPr>
          <a:xfrm>
            <a:off x="792000" y="4465444"/>
            <a:ext cx="5354050" cy="338554"/>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600" noProof="0" dirty="0" smtClean="0">
                <a:solidFill>
                  <a:srgbClr val="FFFFFF"/>
                </a:solidFill>
                <a:latin typeface="Verdana"/>
              </a:rPr>
              <a:t>Institutionen för data- och systemvetenskap, DSV </a:t>
            </a:r>
            <a:endParaRPr lang="sv-SE" sz="1600" noProof="0" dirty="0">
              <a:solidFill>
                <a:srgbClr val="FFFFFF"/>
              </a:solidFill>
              <a:latin typeface="Verdana"/>
            </a:endParaRPr>
          </a:p>
        </p:txBody>
      </p:sp>
    </p:spTree>
    <p:extLst>
      <p:ext uri="{BB962C8B-B14F-4D97-AF65-F5344CB8AC3E}">
        <p14:creationId xmlns:p14="http://schemas.microsoft.com/office/powerpoint/2010/main" val="533423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Kapitelsida - Eld">
    <p:spTree>
      <p:nvGrpSpPr>
        <p:cNvPr id="1" name=""/>
        <p:cNvGrpSpPr/>
        <p:nvPr/>
      </p:nvGrpSpPr>
      <p:grpSpPr>
        <a:xfrm>
          <a:off x="0" y="0"/>
          <a:ext cx="0" cy="0"/>
          <a:chOff x="0" y="0"/>
          <a:chExt cx="0" cy="0"/>
        </a:xfrm>
      </p:grpSpPr>
      <p:pic>
        <p:nvPicPr>
          <p:cNvPr id="7" name="Picture 2" descr="SU_PPT_eld"/>
          <p:cNvPicPr>
            <a:picLocks noChangeAspect="1" noChangeArrowheads="1"/>
          </p:cNvPicPr>
          <p:nvPr userDrawn="1"/>
        </p:nvPicPr>
        <p:blipFill>
          <a:blip r:embed="rId2" cstate="print">
            <a:alphaModFix amt="55000"/>
          </a:blip>
          <a:srcRect l="4988" t="-362"/>
          <a:stretch>
            <a:fillRect/>
          </a:stretch>
        </p:blipFill>
        <p:spPr bwMode="auto">
          <a:xfrm>
            <a:off x="1" y="1225226"/>
            <a:ext cx="5408969" cy="3938812"/>
          </a:xfrm>
          <a:prstGeom prst="rect">
            <a:avLst/>
          </a:prstGeom>
          <a:noFill/>
          <a:effectLst/>
        </p:spPr>
      </p:pic>
      <p:sp>
        <p:nvSpPr>
          <p:cNvPr id="2"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en-US" noProof="0" smtClean="0"/>
              <a:t>Click to edit Master title style</a:t>
            </a:r>
            <a:endParaRPr lang="sv-SE" noProof="0" dirty="0"/>
          </a:p>
        </p:txBody>
      </p:sp>
      <p:sp>
        <p:nvSpPr>
          <p:cNvPr id="3" name="Underrubrik 2"/>
          <p:cNvSpPr>
            <a:spLocks noGrp="1"/>
          </p:cNvSpPr>
          <p:nvPr>
            <p:ph type="subTitle" idx="1"/>
          </p:nvPr>
        </p:nvSpPr>
        <p:spPr>
          <a:xfrm>
            <a:off x="1008000" y="2894400"/>
            <a:ext cx="6631200" cy="874800"/>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sv-SE" noProof="0"/>
          </a:p>
        </p:txBody>
      </p:sp>
    </p:spTree>
    <p:extLst>
      <p:ext uri="{BB962C8B-B14F-4D97-AF65-F5344CB8AC3E}">
        <p14:creationId xmlns:p14="http://schemas.microsoft.com/office/powerpoint/2010/main" val="193773087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Just logo - Blue">
    <p:bg>
      <p:bgPr>
        <a:solidFill>
          <a:schemeClr val="tx1"/>
        </a:solidFill>
        <a:effectLst/>
      </p:bgPr>
    </p:bg>
    <p:spTree>
      <p:nvGrpSpPr>
        <p:cNvPr id="1" name=""/>
        <p:cNvGrpSpPr/>
        <p:nvPr/>
      </p:nvGrpSpPr>
      <p:grpSpPr>
        <a:xfrm>
          <a:off x="0" y="0"/>
          <a:ext cx="0" cy="0"/>
          <a:chOff x="0" y="0"/>
          <a:chExt cx="0" cy="0"/>
        </a:xfrm>
      </p:grpSpPr>
      <p:sp>
        <p:nvSpPr>
          <p:cNvPr id="5" name="TextBox 4"/>
          <p:cNvSpPr txBox="1"/>
          <p:nvPr userDrawn="1"/>
        </p:nvSpPr>
        <p:spPr>
          <a:xfrm>
            <a:off x="792000" y="4465444"/>
            <a:ext cx="5724644" cy="338554"/>
          </a:xfrm>
          <a:prstGeom prst="rect">
            <a:avLst/>
          </a:prstGeom>
          <a:noFill/>
        </p:spPr>
        <p:txBody>
          <a:bodyPr wrap="none" rtlCol="0">
            <a:spAutoFit/>
          </a:bodyPr>
          <a:lstStyle/>
          <a:p>
            <a:r>
              <a:rPr lang="en-US" sz="1600" noProof="0" dirty="0" smtClean="0">
                <a:solidFill>
                  <a:schemeClr val="bg1"/>
                </a:solidFill>
                <a:latin typeface="Verdana"/>
              </a:rPr>
              <a:t>Department of Computer and Systems Sciences, DSV </a:t>
            </a:r>
            <a:endParaRPr lang="en-US" sz="1600" noProof="0" dirty="0">
              <a:solidFill>
                <a:schemeClr val="bg1"/>
              </a:solidFill>
              <a:latin typeface="Verdana"/>
            </a:endParaRPr>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67619"/>
            <a:ext cx="1296144" cy="1236379"/>
          </a:xfrm>
          <a:prstGeom prst="rect">
            <a:avLst/>
          </a:prstGeom>
        </p:spPr>
      </p:pic>
    </p:spTree>
    <p:extLst>
      <p:ext uri="{BB962C8B-B14F-4D97-AF65-F5344CB8AC3E}">
        <p14:creationId xmlns:p14="http://schemas.microsoft.com/office/powerpoint/2010/main" val="2853863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Tom vit/Empty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108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Tom svart/Empty black">
    <p:bg>
      <p:bgPr>
        <a:solidFill>
          <a:srgbClr val="000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395234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Tom blå/Empty blue">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2765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pitelsida - Olivkvist">
    <p:spTree>
      <p:nvGrpSpPr>
        <p:cNvPr id="1" name=""/>
        <p:cNvGrpSpPr/>
        <p:nvPr/>
      </p:nvGrpSpPr>
      <p:grpSpPr>
        <a:xfrm>
          <a:off x="0" y="0"/>
          <a:ext cx="0" cy="0"/>
          <a:chOff x="0" y="0"/>
          <a:chExt cx="0" cy="0"/>
        </a:xfrm>
      </p:grpSpPr>
      <p:pic>
        <p:nvPicPr>
          <p:cNvPr id="5" name="Picture 9" descr="SU_PPT_olivkvist"/>
          <p:cNvPicPr>
            <a:picLocks noChangeAspect="1" noChangeArrowheads="1"/>
          </p:cNvPicPr>
          <p:nvPr userDrawn="1"/>
        </p:nvPicPr>
        <p:blipFill>
          <a:blip r:embed="rId2" cstate="print">
            <a:alphaModFix amt="55000"/>
          </a:blip>
          <a:srcRect l="1746"/>
          <a:stretch>
            <a:fillRect/>
          </a:stretch>
        </p:blipFill>
        <p:spPr bwMode="auto">
          <a:xfrm>
            <a:off x="1589" y="238124"/>
            <a:ext cx="5161507" cy="4905756"/>
          </a:xfrm>
          <a:prstGeom prst="rect">
            <a:avLst/>
          </a:prstGeom>
          <a:noFill/>
        </p:spPr>
      </p:pic>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en-US" noProof="0" smtClean="0"/>
              <a:t>Click to edit Master title style</a:t>
            </a:r>
            <a:endParaRPr lang="sv-SE" noProof="0" dirty="0"/>
          </a:p>
        </p:txBody>
      </p:sp>
      <p:sp>
        <p:nvSpPr>
          <p:cNvPr id="7" name="Underrubrik 2"/>
          <p:cNvSpPr>
            <a:spLocks noGrp="1"/>
          </p:cNvSpPr>
          <p:nvPr>
            <p:ph type="subTitle" idx="1"/>
          </p:nvPr>
        </p:nvSpPr>
        <p:spPr>
          <a:xfrm>
            <a:off x="1008000" y="2894400"/>
            <a:ext cx="6631200" cy="874800"/>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sv-SE" noProof="0"/>
          </a:p>
        </p:txBody>
      </p:sp>
    </p:spTree>
    <p:extLst>
      <p:ext uri="{BB962C8B-B14F-4D97-AF65-F5344CB8AC3E}">
        <p14:creationId xmlns:p14="http://schemas.microsoft.com/office/powerpoint/2010/main" val="1935300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pitelsida - Kronor">
    <p:spTree>
      <p:nvGrpSpPr>
        <p:cNvPr id="1" name=""/>
        <p:cNvGrpSpPr/>
        <p:nvPr/>
      </p:nvGrpSpPr>
      <p:grpSpPr>
        <a:xfrm>
          <a:off x="0" y="0"/>
          <a:ext cx="0" cy="0"/>
          <a:chOff x="0" y="0"/>
          <a:chExt cx="0" cy="0"/>
        </a:xfrm>
      </p:grpSpPr>
      <p:pic>
        <p:nvPicPr>
          <p:cNvPr id="5" name="Picture 9" descr="SU_PPT_kronor"/>
          <p:cNvPicPr>
            <a:picLocks noChangeAspect="1" noChangeArrowheads="1"/>
          </p:cNvPicPr>
          <p:nvPr userDrawn="1"/>
        </p:nvPicPr>
        <p:blipFill>
          <a:blip r:embed="rId2" cstate="print">
            <a:alphaModFix amt="55000"/>
          </a:blip>
          <a:srcRect/>
          <a:stretch>
            <a:fillRect/>
          </a:stretch>
        </p:blipFill>
        <p:spPr bwMode="auto">
          <a:xfrm>
            <a:off x="0" y="1262062"/>
            <a:ext cx="4197096" cy="3881628"/>
          </a:xfrm>
          <a:prstGeom prst="rect">
            <a:avLst/>
          </a:prstGeom>
          <a:noFill/>
        </p:spPr>
      </p:pic>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en-US" noProof="0" smtClean="0"/>
              <a:t>Click to edit Master title style</a:t>
            </a:r>
            <a:endParaRPr lang="sv-SE" noProof="0" dirty="0"/>
          </a:p>
        </p:txBody>
      </p:sp>
      <p:sp>
        <p:nvSpPr>
          <p:cNvPr id="7" name="Underrubrik 2"/>
          <p:cNvSpPr>
            <a:spLocks noGrp="1"/>
          </p:cNvSpPr>
          <p:nvPr>
            <p:ph type="subTitle" idx="1"/>
          </p:nvPr>
        </p:nvSpPr>
        <p:spPr>
          <a:xfrm>
            <a:off x="1008000" y="2894400"/>
            <a:ext cx="6631200" cy="874800"/>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sv-SE" noProof="0"/>
          </a:p>
        </p:txBody>
      </p:sp>
    </p:spTree>
    <p:extLst>
      <p:ext uri="{BB962C8B-B14F-4D97-AF65-F5344CB8AC3E}">
        <p14:creationId xmlns:p14="http://schemas.microsoft.com/office/powerpoint/2010/main" val="1935300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apitelsida">
    <p:spTree>
      <p:nvGrpSpPr>
        <p:cNvPr id="1" name=""/>
        <p:cNvGrpSpPr/>
        <p:nvPr/>
      </p:nvGrpSpPr>
      <p:grpSpPr>
        <a:xfrm>
          <a:off x="0" y="0"/>
          <a:ext cx="0" cy="0"/>
          <a:chOff x="0" y="0"/>
          <a:chExt cx="0" cy="0"/>
        </a:xfrm>
      </p:grpSpPr>
      <p:sp>
        <p:nvSpPr>
          <p:cNvPr id="4"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en-US" noProof="0" smtClean="0"/>
              <a:t>Click to edit Master title style</a:t>
            </a:r>
            <a:endParaRPr lang="sv-SE" noProof="0" dirty="0"/>
          </a:p>
        </p:txBody>
      </p:sp>
      <p:sp>
        <p:nvSpPr>
          <p:cNvPr id="5" name="Underrubrik 2"/>
          <p:cNvSpPr>
            <a:spLocks noGrp="1"/>
          </p:cNvSpPr>
          <p:nvPr>
            <p:ph type="subTitle" idx="1"/>
          </p:nvPr>
        </p:nvSpPr>
        <p:spPr>
          <a:xfrm>
            <a:off x="1008000" y="2894400"/>
            <a:ext cx="6631200" cy="874800"/>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sv-SE" noProof="0" dirty="0" smtClean="0"/>
          </a:p>
        </p:txBody>
      </p:sp>
    </p:spTree>
    <p:extLst>
      <p:ext uri="{BB962C8B-B14F-4D97-AF65-F5344CB8AC3E}">
        <p14:creationId xmlns:p14="http://schemas.microsoft.com/office/powerpoint/2010/main" val="3912549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5.emf"/><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6.emf"/><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image" Target="../media/image10.emf"/><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627534"/>
            <a:ext cx="6850800" cy="596700"/>
          </a:xfrm>
          <a:prstGeom prst="rect">
            <a:avLst/>
          </a:prstGeom>
        </p:spPr>
        <p:txBody>
          <a:bodyPr vert="horz" lIns="91440" tIns="45720" rIns="91440" bIns="45720" rtlCol="0" anchor="t" anchorCtr="0">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792000" y="1275534"/>
            <a:ext cx="6850800" cy="3240432"/>
          </a:xfrm>
          <a:prstGeom prst="rect">
            <a:avLst/>
          </a:prstGeom>
        </p:spPr>
        <p:txBody>
          <a:bodyPr vert="horz" lIns="91440" tIns="45720" rIns="91440" bIns="45720" rtlCol="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pic>
        <p:nvPicPr>
          <p:cNvPr id="7" name="Bildobjekt 6" descr="logo-org-svensk_rgb.png"/>
          <p:cNvPicPr>
            <a:picLocks noChangeAspect="1"/>
          </p:cNvPicPr>
          <p:nvPr/>
        </p:nvPicPr>
        <p:blipFill>
          <a:blip r:embed="rId15" cstate="print"/>
          <a:stretch>
            <a:fillRect/>
          </a:stretch>
        </p:blipFill>
        <p:spPr>
          <a:xfrm>
            <a:off x="7884368" y="216001"/>
            <a:ext cx="980375" cy="817853"/>
          </a:xfrm>
          <a:prstGeom prst="rect">
            <a:avLst/>
          </a:prstGeom>
        </p:spPr>
      </p:pic>
    </p:spTree>
    <p:extLst>
      <p:ext uri="{BB962C8B-B14F-4D97-AF65-F5344CB8AC3E}">
        <p14:creationId xmlns:p14="http://schemas.microsoft.com/office/powerpoint/2010/main" val="316779454"/>
      </p:ext>
    </p:extLst>
  </p:cSld>
  <p:clrMap bg1="lt1" tx1="dk1" bg2="lt2" tx2="dk2" accent1="accent1" accent2="accent2" accent3="accent3" accent4="accent4" accent5="accent5" accent6="accent6" hlink="hlink" folHlink="folHlink"/>
  <p:sldLayoutIdLst>
    <p:sldLayoutId id="2147483681" r:id="rId1"/>
    <p:sldLayoutId id="2147483709" r:id="rId2"/>
    <p:sldLayoutId id="2147483710" r:id="rId3"/>
    <p:sldLayoutId id="2147483713" r:id="rId4"/>
    <p:sldLayoutId id="2147483684" r:id="rId5"/>
    <p:sldLayoutId id="2147483683" r:id="rId6"/>
    <p:sldLayoutId id="2147483712" r:id="rId7"/>
    <p:sldLayoutId id="2147483711" r:id="rId8"/>
    <p:sldLayoutId id="2147483714" r:id="rId9"/>
    <p:sldLayoutId id="2147483685" r:id="rId10"/>
    <p:sldLayoutId id="2147483686" r:id="rId11"/>
    <p:sldLayoutId id="2147483687" r:id="rId12"/>
    <p:sldLayoutId id="2147483688" r:id="rId13"/>
  </p:sldLayoutIdLst>
  <p:timing>
    <p:tnLst>
      <p:par>
        <p:cTn id="1" dur="indefinite" restart="never" nodeType="tmRoot"/>
      </p:par>
    </p:tnLst>
  </p:timing>
  <p:hf sldNum="0" hdr="0"/>
  <p:txStyles>
    <p:titleStyle>
      <a:lvl1pPr algn="l" defTabSz="914400" rtl="0" eaLnBrk="1" latinLnBrk="0" hangingPunct="1">
        <a:spcBef>
          <a:spcPct val="0"/>
        </a:spcBef>
        <a:buNone/>
        <a:defRPr sz="2800" b="1"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4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627534"/>
            <a:ext cx="6850800" cy="596700"/>
          </a:xfrm>
          <a:prstGeom prst="rect">
            <a:avLst/>
          </a:prstGeom>
        </p:spPr>
        <p:txBody>
          <a:bodyPr vert="horz" lIns="91440" tIns="45720" rIns="91440" bIns="45720" rtlCol="0" anchor="t" anchorCtr="0">
            <a:normAutofit/>
          </a:bodyPr>
          <a:lstStyle/>
          <a:p>
            <a:r>
              <a:rPr lang="en-US" noProof="0" smtClean="0"/>
              <a:t>Klicka här för att ändra format</a:t>
            </a:r>
            <a:endParaRPr lang="en-US" noProof="0"/>
          </a:p>
        </p:txBody>
      </p:sp>
      <p:sp>
        <p:nvSpPr>
          <p:cNvPr id="3" name="Platshållare för text 2"/>
          <p:cNvSpPr>
            <a:spLocks noGrp="1"/>
          </p:cNvSpPr>
          <p:nvPr>
            <p:ph type="body" idx="1"/>
          </p:nvPr>
        </p:nvSpPr>
        <p:spPr>
          <a:xfrm>
            <a:off x="792000" y="1275534"/>
            <a:ext cx="6850800" cy="3240432"/>
          </a:xfrm>
          <a:prstGeom prst="rect">
            <a:avLst/>
          </a:prstGeom>
        </p:spPr>
        <p:txBody>
          <a:bodyPr vert="horz" lIns="91440" tIns="45720" rIns="91440" bIns="45720" rtlCol="0">
            <a:noAutofit/>
          </a:bodyPr>
          <a:lstStyle/>
          <a:p>
            <a:pPr lvl="0"/>
            <a:r>
              <a:rPr lang="en-US" noProof="0" smtClean="0"/>
              <a:t>Klicka här för att ändra format på bakgrundstexten</a:t>
            </a:r>
          </a:p>
          <a:p>
            <a:pPr lvl="1"/>
            <a:r>
              <a:rPr lang="en-US" noProof="0" smtClean="0"/>
              <a:t>Nivå två</a:t>
            </a:r>
          </a:p>
          <a:p>
            <a:pPr lvl="2"/>
            <a:r>
              <a:rPr lang="en-US" noProof="0" smtClean="0"/>
              <a:t>Nivå tre</a:t>
            </a:r>
          </a:p>
          <a:p>
            <a:pPr lvl="3"/>
            <a:r>
              <a:rPr lang="en-US" noProof="0" smtClean="0"/>
              <a:t>Nivå fyra</a:t>
            </a:r>
          </a:p>
          <a:p>
            <a:pPr lvl="4"/>
            <a:r>
              <a:rPr lang="en-US" noProof="0" smtClean="0"/>
              <a:t>Nivå fem</a:t>
            </a:r>
            <a:endParaRPr lang="en-US" noProof="0"/>
          </a:p>
        </p:txBody>
      </p:sp>
      <p:pic>
        <p:nvPicPr>
          <p:cNvPr id="5" name="Bildobjekt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884368" y="216001"/>
            <a:ext cx="884358" cy="843581"/>
          </a:xfrm>
          <a:prstGeom prst="rect">
            <a:avLst/>
          </a:prstGeom>
        </p:spPr>
      </p:pic>
    </p:spTree>
    <p:extLst>
      <p:ext uri="{BB962C8B-B14F-4D97-AF65-F5344CB8AC3E}">
        <p14:creationId xmlns:p14="http://schemas.microsoft.com/office/powerpoint/2010/main" val="2072926581"/>
      </p:ext>
    </p:extLst>
  </p:cSld>
  <p:clrMap bg1="lt1" tx1="dk1" bg2="lt2" tx2="dk2" accent1="accent1" accent2="accent2" accent3="accent3" accent4="accent4" accent5="accent5" accent6="accent6" hlink="hlink" folHlink="folHlink"/>
  <p:sldLayoutIdLst>
    <p:sldLayoutId id="2147483736" r:id="rId1"/>
    <p:sldLayoutId id="2147483738" r:id="rId2"/>
    <p:sldLayoutId id="2147483737"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Lst>
  <p:timing>
    <p:tnLst>
      <p:par>
        <p:cTn id="1" dur="indefinite" restart="never" nodeType="tmRoot"/>
      </p:par>
    </p:tnLst>
  </p:timing>
  <p:hf sldNum="0" hdr="0"/>
  <p:txStyles>
    <p:titleStyle>
      <a:lvl1pPr algn="l" defTabSz="914400" rtl="0" eaLnBrk="1" latinLnBrk="0" hangingPunct="1">
        <a:spcBef>
          <a:spcPct val="0"/>
        </a:spcBef>
        <a:buNone/>
        <a:defRPr sz="2800" b="1"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4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627534"/>
            <a:ext cx="6850800" cy="596700"/>
          </a:xfrm>
          <a:prstGeom prst="rect">
            <a:avLst/>
          </a:prstGeom>
        </p:spPr>
        <p:txBody>
          <a:bodyPr vert="horz" lIns="91440" tIns="45720" rIns="91440" bIns="45720" rtlCol="0" anchor="t" anchorCtr="0">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792000" y="1275534"/>
            <a:ext cx="6850800" cy="3240432"/>
          </a:xfrm>
          <a:prstGeom prst="rect">
            <a:avLst/>
          </a:prstGeom>
        </p:spPr>
        <p:txBody>
          <a:bodyPr vert="horz" lIns="91440" tIns="45720" rIns="91440" bIns="45720" rtlCol="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pic>
        <p:nvPicPr>
          <p:cNvPr id="7" name="Bildobjekt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884368" y="216655"/>
            <a:ext cx="980375" cy="816545"/>
          </a:xfrm>
          <a:prstGeom prst="rect">
            <a:avLst/>
          </a:prstGeom>
        </p:spPr>
      </p:pic>
    </p:spTree>
    <p:extLst>
      <p:ext uri="{BB962C8B-B14F-4D97-AF65-F5344CB8AC3E}">
        <p14:creationId xmlns:p14="http://schemas.microsoft.com/office/powerpoint/2010/main" val="1765877018"/>
      </p:ext>
    </p:extLst>
  </p:cSld>
  <p:clrMap bg1="lt1" tx1="dk1" bg2="lt2" tx2="dk2" accent1="accent1" accent2="accent2" accent3="accent3" accent4="accent4" accent5="accent5" accent6="accent6" hlink="hlink" folHlink="folHlink"/>
  <p:sldLayoutIdLst>
    <p:sldLayoutId id="2147483718" r:id="rId1"/>
    <p:sldLayoutId id="2147483720" r:id="rId2"/>
    <p:sldLayoutId id="2147483719" r:id="rId3"/>
    <p:sldLayoutId id="2147483721" r:id="rId4"/>
    <p:sldLayoutId id="2147483722"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Lst>
  <p:hf sldNum="0" hdr="0"/>
  <p:txStyles>
    <p:titleStyle>
      <a:lvl1pPr algn="l" defTabSz="914400" rtl="0" eaLnBrk="1" latinLnBrk="0" hangingPunct="1">
        <a:spcBef>
          <a:spcPct val="0"/>
        </a:spcBef>
        <a:buNone/>
        <a:defRPr sz="2800" b="1" kern="1200">
          <a:solidFill>
            <a:schemeClr val="bg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400" kern="1200">
          <a:solidFill>
            <a:srgbClr val="FFFFFF"/>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627534"/>
            <a:ext cx="6850800" cy="596700"/>
          </a:xfrm>
          <a:prstGeom prst="rect">
            <a:avLst/>
          </a:prstGeom>
        </p:spPr>
        <p:txBody>
          <a:bodyPr vert="horz" lIns="91440" tIns="45720" rIns="91440" bIns="45720" rtlCol="0" anchor="t" anchorCtr="0">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792000" y="1275534"/>
            <a:ext cx="6850800" cy="3240432"/>
          </a:xfrm>
          <a:prstGeom prst="rect">
            <a:avLst/>
          </a:prstGeom>
        </p:spPr>
        <p:txBody>
          <a:bodyPr vert="horz" lIns="91440" tIns="45720" rIns="91440" bIns="45720" rtlCol="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pic>
        <p:nvPicPr>
          <p:cNvPr id="4" name="Picture 3" descr="logo-neg-engelsk_rgb.eps"/>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874572" y="216023"/>
            <a:ext cx="884336" cy="843559"/>
          </a:xfrm>
          <a:prstGeom prst="rect">
            <a:avLst/>
          </a:prstGeom>
        </p:spPr>
      </p:pic>
    </p:spTree>
    <p:extLst>
      <p:ext uri="{BB962C8B-B14F-4D97-AF65-F5344CB8AC3E}">
        <p14:creationId xmlns:p14="http://schemas.microsoft.com/office/powerpoint/2010/main" val="3360172970"/>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Lst>
  <p:hf sldNum="0" hdr="0"/>
  <p:txStyles>
    <p:titleStyle>
      <a:lvl1pPr algn="l" defTabSz="914400" rtl="0" eaLnBrk="1" latinLnBrk="0" hangingPunct="1">
        <a:spcBef>
          <a:spcPct val="0"/>
        </a:spcBef>
        <a:buNone/>
        <a:defRPr sz="2800" b="1" kern="1200">
          <a:solidFill>
            <a:schemeClr val="bg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400" kern="1200">
          <a:solidFill>
            <a:srgbClr val="FFFFFF"/>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627534"/>
            <a:ext cx="6850800" cy="596700"/>
          </a:xfrm>
          <a:prstGeom prst="rect">
            <a:avLst/>
          </a:prstGeom>
        </p:spPr>
        <p:txBody>
          <a:bodyPr vert="horz" lIns="91440" tIns="45720" rIns="91440" bIns="45720" rtlCol="0" anchor="t" anchorCtr="0">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792000" y="1275534"/>
            <a:ext cx="6850800" cy="3240432"/>
          </a:xfrm>
          <a:prstGeom prst="rect">
            <a:avLst/>
          </a:prstGeom>
        </p:spPr>
        <p:txBody>
          <a:bodyPr vert="horz" lIns="91440" tIns="45720" rIns="91440" bIns="45720" rtlCol="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val="903434581"/>
      </p:ext>
    </p:extLst>
  </p:cSld>
  <p:clrMap bg1="lt1" tx1="dk1" bg2="lt2" tx2="dk2" accent1="accent1" accent2="accent2" accent3="accent3" accent4="accent4" accent5="accent5" accent6="accent6" hlink="hlink" folHlink="folHlink"/>
  <p:sldLayoutIdLst>
    <p:sldLayoutId id="2147483734" r:id="rId1"/>
    <p:sldLayoutId id="2147483765" r:id="rId2"/>
    <p:sldLayoutId id="2147483733" r:id="rId3"/>
    <p:sldLayoutId id="2147483769" r:id="rId4"/>
    <p:sldLayoutId id="2147483766" r:id="rId5"/>
    <p:sldLayoutId id="2147483770" r:id="rId6"/>
    <p:sldLayoutId id="2147483767" r:id="rId7"/>
    <p:sldLayoutId id="2147483768" r:id="rId8"/>
    <p:sldLayoutId id="2147483697" r:id="rId9"/>
    <p:sldLayoutId id="2147483715" r:id="rId10"/>
    <p:sldLayoutId id="2147483716" r:id="rId11"/>
  </p:sldLayoutIdLst>
  <p:hf sldNum="0" hdr="0"/>
  <p:txStyles>
    <p:titleStyle>
      <a:lvl1pPr algn="l" defTabSz="914400" rtl="0" eaLnBrk="1" latinLnBrk="0" hangingPunct="1">
        <a:spcBef>
          <a:spcPct val="0"/>
        </a:spcBef>
        <a:buNone/>
        <a:defRPr sz="2800" b="1"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4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7638" y="1425832"/>
            <a:ext cx="7808345" cy="1069200"/>
          </a:xfrm>
        </p:spPr>
        <p:txBody>
          <a:bodyPr/>
          <a:lstStyle/>
          <a:p>
            <a:r>
              <a:rPr lang="sv-SE" sz="3600" dirty="0" smtClean="0"/>
              <a:t>Informationssystem 2 – </a:t>
            </a:r>
            <a:r>
              <a:rPr lang="sv-SE" sz="2400" dirty="0" smtClean="0"/>
              <a:t>Informationssystem, IT-styrning och IT-strategi, Kostnadsnytto-analys, MDM-system</a:t>
            </a:r>
            <a:endParaRPr lang="sv-SE" sz="2400" dirty="0"/>
          </a:p>
        </p:txBody>
      </p:sp>
      <p:sp>
        <p:nvSpPr>
          <p:cNvPr id="3" name="Subtitle 2"/>
          <p:cNvSpPr>
            <a:spLocks noGrp="1"/>
          </p:cNvSpPr>
          <p:nvPr>
            <p:ph type="subTitle" idx="1"/>
          </p:nvPr>
        </p:nvSpPr>
        <p:spPr>
          <a:xfrm>
            <a:off x="1008000" y="2966318"/>
            <a:ext cx="6631200" cy="1045502"/>
          </a:xfrm>
        </p:spPr>
        <p:txBody>
          <a:bodyPr/>
          <a:lstStyle/>
          <a:p>
            <a:r>
              <a:rPr lang="sv-SE" dirty="0" smtClean="0"/>
              <a:t>Erik Perjons</a:t>
            </a:r>
          </a:p>
          <a:p>
            <a:r>
              <a:rPr lang="sv-SE" dirty="0" smtClean="0"/>
              <a:t>DSV, Stockholms Universitet</a:t>
            </a:r>
            <a:endParaRPr lang="sv-SE" dirty="0"/>
          </a:p>
        </p:txBody>
      </p:sp>
    </p:spTree>
    <p:extLst>
      <p:ext uri="{BB962C8B-B14F-4D97-AF65-F5344CB8AC3E}">
        <p14:creationId xmlns:p14="http://schemas.microsoft.com/office/powerpoint/2010/main" val="66829162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2000" y="1071254"/>
            <a:ext cx="6850800" cy="3240432"/>
          </a:xfrm>
        </p:spPr>
        <p:txBody>
          <a:bodyPr>
            <a:normAutofit/>
          </a:bodyPr>
          <a:lstStyle/>
          <a:p>
            <a:pPr marL="0" indent="0">
              <a:buNone/>
            </a:pPr>
            <a:r>
              <a:rPr lang="sv-SE" sz="1500" dirty="0"/>
              <a:t>Tydliggöra vad som kan </a:t>
            </a:r>
            <a:r>
              <a:rPr lang="sv-SE" sz="1500" dirty="0" smtClean="0"/>
              <a:t>hyras/outsourcas.</a:t>
            </a:r>
            <a:endParaRPr lang="sv-SE" sz="1500" dirty="0"/>
          </a:p>
        </p:txBody>
      </p:sp>
      <p:pic>
        <p:nvPicPr>
          <p:cNvPr id="4" name="Picture 3"/>
          <p:cNvPicPr>
            <a:picLocks noChangeAspect="1"/>
          </p:cNvPicPr>
          <p:nvPr/>
        </p:nvPicPr>
        <p:blipFill>
          <a:blip r:embed="rId2"/>
          <a:stretch>
            <a:fillRect/>
          </a:stretch>
        </p:blipFill>
        <p:spPr>
          <a:xfrm>
            <a:off x="1398855" y="1661409"/>
            <a:ext cx="5637090" cy="3295111"/>
          </a:xfrm>
          <a:prstGeom prst="rect">
            <a:avLst/>
          </a:prstGeom>
        </p:spPr>
      </p:pic>
      <p:sp>
        <p:nvSpPr>
          <p:cNvPr id="5" name="Title 1"/>
          <p:cNvSpPr>
            <a:spLocks noGrp="1"/>
          </p:cNvSpPr>
          <p:nvPr>
            <p:ph type="title"/>
          </p:nvPr>
        </p:nvSpPr>
        <p:spPr>
          <a:xfrm>
            <a:off x="792000" y="418284"/>
            <a:ext cx="7464799" cy="857250"/>
          </a:xfrm>
        </p:spPr>
        <p:txBody>
          <a:bodyPr>
            <a:normAutofit/>
          </a:bodyPr>
          <a:lstStyle/>
          <a:p>
            <a:r>
              <a:rPr lang="sv-SE" sz="2400" dirty="0"/>
              <a:t>Hur använda </a:t>
            </a:r>
            <a:r>
              <a:rPr lang="sv-SE" sz="2400" dirty="0" smtClean="0"/>
              <a:t>femkomponentmodell</a:t>
            </a:r>
            <a:r>
              <a:rPr lang="sv-SE" sz="2400" dirty="0"/>
              <a:t>?</a:t>
            </a:r>
          </a:p>
        </p:txBody>
      </p:sp>
      <p:sp>
        <p:nvSpPr>
          <p:cNvPr id="6" name="Rectangle 5"/>
          <p:cNvSpPr/>
          <p:nvPr/>
        </p:nvSpPr>
        <p:spPr>
          <a:xfrm>
            <a:off x="6893765" y="4709588"/>
            <a:ext cx="1752146" cy="300082"/>
          </a:xfrm>
          <a:prstGeom prst="rect">
            <a:avLst/>
          </a:prstGeom>
        </p:spPr>
        <p:txBody>
          <a:bodyPr wrap="none">
            <a:spAutoFit/>
          </a:bodyPr>
          <a:lstStyle/>
          <a:p>
            <a:r>
              <a:rPr lang="sv-SE" sz="1350" dirty="0" smtClean="0"/>
              <a:t>(Kursbok, Chapter 11) </a:t>
            </a:r>
            <a:endParaRPr lang="sv-SE" sz="1350" dirty="0"/>
          </a:p>
        </p:txBody>
      </p:sp>
    </p:spTree>
    <p:extLst>
      <p:ext uri="{BB962C8B-B14F-4D97-AF65-F5344CB8AC3E}">
        <p14:creationId xmlns:p14="http://schemas.microsoft.com/office/powerpoint/2010/main" val="25143493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715" y="587105"/>
            <a:ext cx="6850800" cy="596700"/>
          </a:xfrm>
        </p:spPr>
        <p:txBody>
          <a:bodyPr>
            <a:normAutofit/>
          </a:bodyPr>
          <a:lstStyle/>
          <a:p>
            <a:r>
              <a:rPr lang="sv-SE" sz="2400" dirty="0" smtClean="0"/>
              <a:t>Datorbaserade IS</a:t>
            </a:r>
            <a:endParaRPr lang="sv-SE" sz="2400" dirty="0"/>
          </a:p>
        </p:txBody>
      </p:sp>
      <p:sp>
        <p:nvSpPr>
          <p:cNvPr id="51" name="Content Placeholder 2"/>
          <p:cNvSpPr txBox="1">
            <a:spLocks/>
          </p:cNvSpPr>
          <p:nvPr/>
        </p:nvSpPr>
        <p:spPr>
          <a:xfrm>
            <a:off x="525229" y="1183804"/>
            <a:ext cx="8069898" cy="2192715"/>
          </a:xfrm>
          <a:prstGeom prst="rect">
            <a:avLst/>
          </a:prstGeom>
        </p:spPr>
        <p:txBody>
          <a:bodyPr vert="horz" lIns="91440" tIns="45720" rIns="91440" bIns="45720" rtlCol="0">
            <a:normAutofit/>
          </a:bodyPr>
          <a:lstStyle>
            <a:lvl1pPr marL="342900" indent="-342900" algn="l" defTabSz="914400" rtl="0" eaLnBrk="1" latinLnBrk="0" hangingPunct="1">
              <a:lnSpc>
                <a:spcPts val="2900"/>
              </a:lnSpc>
              <a:spcBef>
                <a:spcPct val="20000"/>
              </a:spcBef>
              <a:buSzPct val="93000"/>
              <a:buFont typeface="Verdana" pitchFamily="34" charset="0"/>
              <a:buChar char="●"/>
              <a:defRPr sz="24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sz="1600" b="1" dirty="0"/>
              <a:t>Datorbaserade informationssystem </a:t>
            </a:r>
            <a:r>
              <a:rPr lang="sv-SE" sz="1600" dirty="0"/>
              <a:t>– använder datorer för att samla in, lagra, bearbeta och sprida information.  </a:t>
            </a:r>
            <a:r>
              <a:rPr lang="sv-SE" sz="1600" dirty="0" smtClean="0"/>
              <a:t>Ibland </a:t>
            </a:r>
            <a:r>
              <a:rPr lang="sv-SE" sz="1600" dirty="0"/>
              <a:t>är det detta man menar med </a:t>
            </a:r>
            <a:r>
              <a:rPr lang="sv-SE" sz="1600" dirty="0" smtClean="0"/>
              <a:t>informationssystem – ibland ingår den mänskliga sidan i definitionen av datorbaserade informationssystem – men inte alltid</a:t>
            </a:r>
            <a:endParaRPr lang="sv-SE" sz="1500" dirty="0" smtClean="0"/>
          </a:p>
          <a:p>
            <a:pPr>
              <a:buFont typeface="Verdana" pitchFamily="34" charset="0"/>
              <a:buNone/>
            </a:pPr>
            <a:endParaRPr lang="sv-SE" sz="1500" dirty="0" smtClean="0"/>
          </a:p>
          <a:p>
            <a:pPr>
              <a:buFont typeface="Verdana" pitchFamily="34" charset="0"/>
              <a:buNone/>
            </a:pPr>
            <a:endParaRPr lang="sv-SE" sz="1500" dirty="0"/>
          </a:p>
        </p:txBody>
      </p:sp>
      <p:sp>
        <p:nvSpPr>
          <p:cNvPr id="16" name="Rectangle 15"/>
          <p:cNvSpPr/>
          <p:nvPr/>
        </p:nvSpPr>
        <p:spPr>
          <a:xfrm>
            <a:off x="1971768" y="3099519"/>
            <a:ext cx="864096" cy="270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17" name="Rectangle 16"/>
          <p:cNvSpPr/>
          <p:nvPr/>
        </p:nvSpPr>
        <p:spPr>
          <a:xfrm>
            <a:off x="2835864" y="3099519"/>
            <a:ext cx="864096" cy="270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18" name="Rectangle 17"/>
          <p:cNvSpPr/>
          <p:nvPr/>
        </p:nvSpPr>
        <p:spPr>
          <a:xfrm>
            <a:off x="3699960" y="3099519"/>
            <a:ext cx="864096" cy="270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21" name="Rectangle 20"/>
          <p:cNvSpPr/>
          <p:nvPr/>
        </p:nvSpPr>
        <p:spPr>
          <a:xfrm>
            <a:off x="4564056" y="3099519"/>
            <a:ext cx="864096" cy="270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22" name="Rectangle 21"/>
          <p:cNvSpPr/>
          <p:nvPr/>
        </p:nvSpPr>
        <p:spPr>
          <a:xfrm>
            <a:off x="5432736" y="3099519"/>
            <a:ext cx="864096" cy="270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23" name="TextBox 22"/>
          <p:cNvSpPr txBox="1"/>
          <p:nvPr/>
        </p:nvSpPr>
        <p:spPr>
          <a:xfrm>
            <a:off x="1976352" y="3099520"/>
            <a:ext cx="972108" cy="276999"/>
          </a:xfrm>
          <a:prstGeom prst="rect">
            <a:avLst/>
          </a:prstGeom>
          <a:noFill/>
        </p:spPr>
        <p:txBody>
          <a:bodyPr wrap="square" rtlCol="0">
            <a:spAutoFit/>
          </a:bodyPr>
          <a:lstStyle/>
          <a:p>
            <a:r>
              <a:rPr lang="sv-SE" sz="1200" dirty="0"/>
              <a:t>Hårdvara</a:t>
            </a:r>
          </a:p>
        </p:txBody>
      </p:sp>
      <p:sp>
        <p:nvSpPr>
          <p:cNvPr id="24" name="TextBox 23"/>
          <p:cNvSpPr txBox="1"/>
          <p:nvPr/>
        </p:nvSpPr>
        <p:spPr>
          <a:xfrm>
            <a:off x="2847858" y="3099520"/>
            <a:ext cx="972108" cy="276999"/>
          </a:xfrm>
          <a:prstGeom prst="rect">
            <a:avLst/>
          </a:prstGeom>
          <a:noFill/>
        </p:spPr>
        <p:txBody>
          <a:bodyPr wrap="square" rtlCol="0">
            <a:spAutoFit/>
          </a:bodyPr>
          <a:lstStyle/>
          <a:p>
            <a:r>
              <a:rPr lang="sv-SE" sz="1200" dirty="0"/>
              <a:t>Mjukvara</a:t>
            </a:r>
          </a:p>
        </p:txBody>
      </p:sp>
      <p:sp>
        <p:nvSpPr>
          <p:cNvPr id="35" name="TextBox 34"/>
          <p:cNvSpPr txBox="1"/>
          <p:nvPr/>
        </p:nvSpPr>
        <p:spPr>
          <a:xfrm>
            <a:off x="3866562" y="3115634"/>
            <a:ext cx="972108" cy="276999"/>
          </a:xfrm>
          <a:prstGeom prst="rect">
            <a:avLst/>
          </a:prstGeom>
          <a:noFill/>
        </p:spPr>
        <p:txBody>
          <a:bodyPr wrap="square" rtlCol="0">
            <a:spAutoFit/>
          </a:bodyPr>
          <a:lstStyle/>
          <a:p>
            <a:r>
              <a:rPr lang="sv-SE" sz="1200" dirty="0"/>
              <a:t>Data</a:t>
            </a:r>
          </a:p>
        </p:txBody>
      </p:sp>
      <p:sp>
        <p:nvSpPr>
          <p:cNvPr id="36" name="TextBox 35"/>
          <p:cNvSpPr txBox="1"/>
          <p:nvPr/>
        </p:nvSpPr>
        <p:spPr>
          <a:xfrm>
            <a:off x="4568640" y="3099520"/>
            <a:ext cx="972108" cy="276999"/>
          </a:xfrm>
          <a:prstGeom prst="rect">
            <a:avLst/>
          </a:prstGeom>
          <a:noFill/>
        </p:spPr>
        <p:txBody>
          <a:bodyPr wrap="square" rtlCol="0">
            <a:spAutoFit/>
          </a:bodyPr>
          <a:lstStyle/>
          <a:p>
            <a:r>
              <a:rPr lang="sv-SE" sz="1200" dirty="0"/>
              <a:t>Processer</a:t>
            </a:r>
          </a:p>
        </p:txBody>
      </p:sp>
      <p:sp>
        <p:nvSpPr>
          <p:cNvPr id="37" name="TextBox 36"/>
          <p:cNvSpPr txBox="1"/>
          <p:nvPr/>
        </p:nvSpPr>
        <p:spPr>
          <a:xfrm>
            <a:off x="5510040" y="3099520"/>
            <a:ext cx="972108" cy="276999"/>
          </a:xfrm>
          <a:prstGeom prst="rect">
            <a:avLst/>
          </a:prstGeom>
          <a:noFill/>
        </p:spPr>
        <p:txBody>
          <a:bodyPr wrap="square" rtlCol="0">
            <a:spAutoFit/>
          </a:bodyPr>
          <a:lstStyle/>
          <a:p>
            <a:r>
              <a:rPr lang="sv-SE" sz="1200" dirty="0"/>
              <a:t>Människor</a:t>
            </a:r>
          </a:p>
        </p:txBody>
      </p:sp>
      <p:sp>
        <p:nvSpPr>
          <p:cNvPr id="40" name="Right Brace 39"/>
          <p:cNvSpPr/>
          <p:nvPr/>
        </p:nvSpPr>
        <p:spPr>
          <a:xfrm rot="5400000">
            <a:off x="2893848" y="2506057"/>
            <a:ext cx="342365" cy="217735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sz="1350"/>
          </a:p>
        </p:txBody>
      </p:sp>
      <p:sp>
        <p:nvSpPr>
          <p:cNvPr id="45" name="TextBox 44"/>
          <p:cNvSpPr txBox="1"/>
          <p:nvPr/>
        </p:nvSpPr>
        <p:spPr>
          <a:xfrm>
            <a:off x="1937756" y="3751977"/>
            <a:ext cx="4342422" cy="300082"/>
          </a:xfrm>
          <a:prstGeom prst="rect">
            <a:avLst/>
          </a:prstGeom>
          <a:noFill/>
        </p:spPr>
        <p:txBody>
          <a:bodyPr wrap="square" rtlCol="0">
            <a:spAutoFit/>
          </a:bodyPr>
          <a:lstStyle/>
          <a:p>
            <a:r>
              <a:rPr lang="sv-SE" sz="1350" i="1" dirty="0" smtClean="0"/>
              <a:t>Definition 1: Datorbaserade informationssystem</a:t>
            </a:r>
            <a:endParaRPr lang="sv-SE" sz="1350" i="1" dirty="0"/>
          </a:p>
        </p:txBody>
      </p:sp>
      <p:sp>
        <p:nvSpPr>
          <p:cNvPr id="25" name="Right Brace 24"/>
          <p:cNvSpPr/>
          <p:nvPr/>
        </p:nvSpPr>
        <p:spPr>
          <a:xfrm rot="5400000">
            <a:off x="3884659" y="1922373"/>
            <a:ext cx="344537" cy="430382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sz="1350"/>
          </a:p>
        </p:txBody>
      </p:sp>
      <p:sp>
        <p:nvSpPr>
          <p:cNvPr id="26" name="TextBox 25"/>
          <p:cNvSpPr txBox="1"/>
          <p:nvPr/>
        </p:nvSpPr>
        <p:spPr>
          <a:xfrm>
            <a:off x="1866420" y="4230441"/>
            <a:ext cx="4342422" cy="300082"/>
          </a:xfrm>
          <a:prstGeom prst="rect">
            <a:avLst/>
          </a:prstGeom>
          <a:noFill/>
        </p:spPr>
        <p:txBody>
          <a:bodyPr wrap="square" rtlCol="0">
            <a:spAutoFit/>
          </a:bodyPr>
          <a:lstStyle/>
          <a:p>
            <a:r>
              <a:rPr lang="sv-SE" sz="1350" i="1" dirty="0" smtClean="0"/>
              <a:t>Definition 2: Datorbaserade informationssystem</a:t>
            </a:r>
            <a:endParaRPr lang="sv-SE" sz="1350" i="1" dirty="0"/>
          </a:p>
        </p:txBody>
      </p:sp>
      <p:sp>
        <p:nvSpPr>
          <p:cNvPr id="27" name="Rectangle 26"/>
          <p:cNvSpPr/>
          <p:nvPr/>
        </p:nvSpPr>
        <p:spPr>
          <a:xfrm>
            <a:off x="6893765" y="4709588"/>
            <a:ext cx="1554272" cy="300082"/>
          </a:xfrm>
          <a:prstGeom prst="rect">
            <a:avLst/>
          </a:prstGeom>
        </p:spPr>
        <p:txBody>
          <a:bodyPr wrap="none">
            <a:spAutoFit/>
          </a:bodyPr>
          <a:lstStyle/>
          <a:p>
            <a:r>
              <a:rPr lang="sv-SE" sz="1350" dirty="0"/>
              <a:t>(Boddy et al, </a:t>
            </a:r>
            <a:r>
              <a:rPr lang="sv-SE" sz="1350" dirty="0" smtClean="0"/>
              <a:t>2008) </a:t>
            </a:r>
            <a:endParaRPr lang="sv-SE" sz="1350" dirty="0"/>
          </a:p>
        </p:txBody>
      </p:sp>
      <p:sp>
        <p:nvSpPr>
          <p:cNvPr id="3" name="Right Brace 2"/>
          <p:cNvSpPr/>
          <p:nvPr/>
        </p:nvSpPr>
        <p:spPr>
          <a:xfrm>
            <a:off x="6634264" y="3628417"/>
            <a:ext cx="184825" cy="826851"/>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sv-SE"/>
          </a:p>
        </p:txBody>
      </p:sp>
      <p:sp>
        <p:nvSpPr>
          <p:cNvPr id="4" name="TextBox 3"/>
          <p:cNvSpPr txBox="1"/>
          <p:nvPr/>
        </p:nvSpPr>
        <p:spPr>
          <a:xfrm>
            <a:off x="7017669" y="3671148"/>
            <a:ext cx="2126331" cy="738664"/>
          </a:xfrm>
          <a:prstGeom prst="rect">
            <a:avLst/>
          </a:prstGeom>
          <a:noFill/>
        </p:spPr>
        <p:txBody>
          <a:bodyPr wrap="square" rtlCol="0">
            <a:spAutoFit/>
          </a:bodyPr>
          <a:lstStyle/>
          <a:p>
            <a:r>
              <a:rPr lang="sv-SE" sz="1400" dirty="0" smtClean="0"/>
              <a:t>Två olika definitioner av datorbaserade informationssystem</a:t>
            </a:r>
            <a:endParaRPr lang="sv-SE" sz="1400" dirty="0"/>
          </a:p>
        </p:txBody>
      </p:sp>
    </p:spTree>
    <p:extLst>
      <p:ext uri="{BB962C8B-B14F-4D97-AF65-F5344CB8AC3E}">
        <p14:creationId xmlns:p14="http://schemas.microsoft.com/office/powerpoint/2010/main" val="16909323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715" y="587105"/>
            <a:ext cx="6850800" cy="596700"/>
          </a:xfrm>
        </p:spPr>
        <p:txBody>
          <a:bodyPr>
            <a:normAutofit/>
          </a:bodyPr>
          <a:lstStyle/>
          <a:p>
            <a:r>
              <a:rPr lang="sv-SE" sz="2400" dirty="0" smtClean="0"/>
              <a:t>Pappersbaserade IS</a:t>
            </a:r>
            <a:endParaRPr lang="sv-SE" sz="2400" dirty="0"/>
          </a:p>
        </p:txBody>
      </p:sp>
      <p:sp>
        <p:nvSpPr>
          <p:cNvPr id="25" name="Rectangle 24"/>
          <p:cNvSpPr/>
          <p:nvPr/>
        </p:nvSpPr>
        <p:spPr>
          <a:xfrm>
            <a:off x="963540" y="3758247"/>
            <a:ext cx="864096" cy="270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26" name="Rectangle 25"/>
          <p:cNvSpPr/>
          <p:nvPr/>
        </p:nvSpPr>
        <p:spPr>
          <a:xfrm>
            <a:off x="1827636" y="3758247"/>
            <a:ext cx="864096" cy="270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27" name="Rectangle 26"/>
          <p:cNvSpPr/>
          <p:nvPr/>
        </p:nvSpPr>
        <p:spPr>
          <a:xfrm>
            <a:off x="2691732" y="3758247"/>
            <a:ext cx="864096" cy="270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28" name="Rectangle 27"/>
          <p:cNvSpPr/>
          <p:nvPr/>
        </p:nvSpPr>
        <p:spPr>
          <a:xfrm>
            <a:off x="3555828" y="3758247"/>
            <a:ext cx="864096" cy="270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29" name="Rectangle 28"/>
          <p:cNvSpPr/>
          <p:nvPr/>
        </p:nvSpPr>
        <p:spPr>
          <a:xfrm>
            <a:off x="4424508" y="3758247"/>
            <a:ext cx="864096" cy="270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30" name="TextBox 29"/>
          <p:cNvSpPr txBox="1"/>
          <p:nvPr/>
        </p:nvSpPr>
        <p:spPr>
          <a:xfrm>
            <a:off x="968124" y="3758248"/>
            <a:ext cx="972108" cy="276999"/>
          </a:xfrm>
          <a:prstGeom prst="rect">
            <a:avLst/>
          </a:prstGeom>
          <a:noFill/>
        </p:spPr>
        <p:txBody>
          <a:bodyPr wrap="square" rtlCol="0">
            <a:spAutoFit/>
          </a:bodyPr>
          <a:lstStyle/>
          <a:p>
            <a:r>
              <a:rPr lang="sv-SE" sz="1200" dirty="0"/>
              <a:t>Hårdvara</a:t>
            </a:r>
          </a:p>
        </p:txBody>
      </p:sp>
      <p:sp>
        <p:nvSpPr>
          <p:cNvPr id="31" name="TextBox 30"/>
          <p:cNvSpPr txBox="1"/>
          <p:nvPr/>
        </p:nvSpPr>
        <p:spPr>
          <a:xfrm>
            <a:off x="1839630" y="3758248"/>
            <a:ext cx="972108" cy="276999"/>
          </a:xfrm>
          <a:prstGeom prst="rect">
            <a:avLst/>
          </a:prstGeom>
          <a:noFill/>
        </p:spPr>
        <p:txBody>
          <a:bodyPr wrap="square" rtlCol="0">
            <a:spAutoFit/>
          </a:bodyPr>
          <a:lstStyle/>
          <a:p>
            <a:r>
              <a:rPr lang="sv-SE" sz="1200" dirty="0"/>
              <a:t>Mjukvara</a:t>
            </a:r>
          </a:p>
        </p:txBody>
      </p:sp>
      <p:sp>
        <p:nvSpPr>
          <p:cNvPr id="32" name="TextBox 31"/>
          <p:cNvSpPr txBox="1"/>
          <p:nvPr/>
        </p:nvSpPr>
        <p:spPr>
          <a:xfrm>
            <a:off x="2858334" y="3774362"/>
            <a:ext cx="972108" cy="276999"/>
          </a:xfrm>
          <a:prstGeom prst="rect">
            <a:avLst/>
          </a:prstGeom>
          <a:noFill/>
        </p:spPr>
        <p:txBody>
          <a:bodyPr wrap="square" rtlCol="0">
            <a:spAutoFit/>
          </a:bodyPr>
          <a:lstStyle/>
          <a:p>
            <a:r>
              <a:rPr lang="sv-SE" sz="1200" dirty="0"/>
              <a:t>Data</a:t>
            </a:r>
          </a:p>
        </p:txBody>
      </p:sp>
      <p:sp>
        <p:nvSpPr>
          <p:cNvPr id="33" name="TextBox 32"/>
          <p:cNvSpPr txBox="1"/>
          <p:nvPr/>
        </p:nvSpPr>
        <p:spPr>
          <a:xfrm>
            <a:off x="3560412" y="3758248"/>
            <a:ext cx="972108" cy="276999"/>
          </a:xfrm>
          <a:prstGeom prst="rect">
            <a:avLst/>
          </a:prstGeom>
          <a:noFill/>
        </p:spPr>
        <p:txBody>
          <a:bodyPr wrap="square" rtlCol="0">
            <a:spAutoFit/>
          </a:bodyPr>
          <a:lstStyle/>
          <a:p>
            <a:r>
              <a:rPr lang="sv-SE" sz="1200" dirty="0"/>
              <a:t>Processer</a:t>
            </a:r>
          </a:p>
        </p:txBody>
      </p:sp>
      <p:sp>
        <p:nvSpPr>
          <p:cNvPr id="34" name="TextBox 33"/>
          <p:cNvSpPr txBox="1"/>
          <p:nvPr/>
        </p:nvSpPr>
        <p:spPr>
          <a:xfrm>
            <a:off x="4501812" y="3758248"/>
            <a:ext cx="972108" cy="276999"/>
          </a:xfrm>
          <a:prstGeom prst="rect">
            <a:avLst/>
          </a:prstGeom>
          <a:noFill/>
        </p:spPr>
        <p:txBody>
          <a:bodyPr wrap="square" rtlCol="0">
            <a:spAutoFit/>
          </a:bodyPr>
          <a:lstStyle/>
          <a:p>
            <a:r>
              <a:rPr lang="sv-SE" sz="1200" dirty="0"/>
              <a:t>Människor</a:t>
            </a:r>
          </a:p>
        </p:txBody>
      </p:sp>
      <p:sp>
        <p:nvSpPr>
          <p:cNvPr id="51" name="Content Placeholder 2"/>
          <p:cNvSpPr txBox="1">
            <a:spLocks/>
          </p:cNvSpPr>
          <p:nvPr/>
        </p:nvSpPr>
        <p:spPr>
          <a:xfrm>
            <a:off x="525229" y="1183805"/>
            <a:ext cx="8069898" cy="2045778"/>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lnSpc>
                <a:spcPts val="2900"/>
              </a:lnSpc>
              <a:spcBef>
                <a:spcPct val="20000"/>
              </a:spcBef>
              <a:buSzPct val="93000"/>
              <a:buFont typeface="Verdana" pitchFamily="34" charset="0"/>
              <a:buChar char="●"/>
              <a:defRPr sz="24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sz="2000" b="1" dirty="0" smtClean="0"/>
              <a:t>Pappersbaserade informationssystem </a:t>
            </a:r>
            <a:r>
              <a:rPr lang="sv-SE" sz="2000" dirty="0" smtClean="0"/>
              <a:t>– pappersformulär, närvarolistor, pärmar och mappar med papper, eller kombinationer av dessa, kan ses som informationssystem.  De enkla att använda och enkla att förstå. Flera sjukhus i världen kräver patientjournaler på papper som komplement till de datoriserade journalerna</a:t>
            </a:r>
          </a:p>
          <a:p>
            <a:endParaRPr lang="sv-SE" sz="1500" b="1" dirty="0" smtClean="0"/>
          </a:p>
          <a:p>
            <a:endParaRPr lang="sv-SE" sz="1500" dirty="0" smtClean="0"/>
          </a:p>
          <a:p>
            <a:pPr>
              <a:buFont typeface="Verdana" pitchFamily="34" charset="0"/>
              <a:buNone/>
            </a:pPr>
            <a:endParaRPr lang="sv-SE" sz="1500" dirty="0" smtClean="0"/>
          </a:p>
          <a:p>
            <a:pPr>
              <a:buFont typeface="Verdana" pitchFamily="34" charset="0"/>
              <a:buNone/>
            </a:pPr>
            <a:endParaRPr lang="sv-SE" sz="1500" dirty="0"/>
          </a:p>
        </p:txBody>
      </p:sp>
      <p:sp>
        <p:nvSpPr>
          <p:cNvPr id="19" name="Right Brace 18"/>
          <p:cNvSpPr/>
          <p:nvPr/>
        </p:nvSpPr>
        <p:spPr>
          <a:xfrm rot="5400000">
            <a:off x="3741352" y="3179890"/>
            <a:ext cx="354960" cy="24542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sz="1350"/>
          </a:p>
        </p:txBody>
      </p:sp>
      <p:sp>
        <p:nvSpPr>
          <p:cNvPr id="20" name="TextBox 19"/>
          <p:cNvSpPr txBox="1"/>
          <p:nvPr/>
        </p:nvSpPr>
        <p:spPr>
          <a:xfrm>
            <a:off x="2768450" y="4635661"/>
            <a:ext cx="4176211" cy="300082"/>
          </a:xfrm>
          <a:prstGeom prst="rect">
            <a:avLst/>
          </a:prstGeom>
          <a:noFill/>
        </p:spPr>
        <p:txBody>
          <a:bodyPr wrap="square" rtlCol="0">
            <a:spAutoFit/>
          </a:bodyPr>
          <a:lstStyle/>
          <a:p>
            <a:r>
              <a:rPr lang="sv-SE" sz="1350" i="1" dirty="0" smtClean="0"/>
              <a:t>Pappersbaserade informationssystem</a:t>
            </a:r>
          </a:p>
        </p:txBody>
      </p:sp>
      <p:sp>
        <p:nvSpPr>
          <p:cNvPr id="16" name="Rectangle 15"/>
          <p:cNvSpPr/>
          <p:nvPr/>
        </p:nvSpPr>
        <p:spPr>
          <a:xfrm>
            <a:off x="6893765" y="4709588"/>
            <a:ext cx="1554272" cy="300082"/>
          </a:xfrm>
          <a:prstGeom prst="rect">
            <a:avLst/>
          </a:prstGeom>
        </p:spPr>
        <p:txBody>
          <a:bodyPr wrap="none">
            <a:spAutoFit/>
          </a:bodyPr>
          <a:lstStyle/>
          <a:p>
            <a:r>
              <a:rPr lang="sv-SE" sz="1350" dirty="0"/>
              <a:t>(Boddy et al, </a:t>
            </a:r>
            <a:r>
              <a:rPr lang="sv-SE" sz="1350" dirty="0" smtClean="0"/>
              <a:t>2008) </a:t>
            </a:r>
            <a:endParaRPr lang="sv-SE" sz="1350" dirty="0"/>
          </a:p>
        </p:txBody>
      </p:sp>
    </p:spTree>
    <p:extLst>
      <p:ext uri="{BB962C8B-B14F-4D97-AF65-F5344CB8AC3E}">
        <p14:creationId xmlns:p14="http://schemas.microsoft.com/office/powerpoint/2010/main" val="14818055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715" y="587105"/>
            <a:ext cx="6850800" cy="596700"/>
          </a:xfrm>
        </p:spPr>
        <p:txBody>
          <a:bodyPr>
            <a:normAutofit/>
          </a:bodyPr>
          <a:lstStyle/>
          <a:p>
            <a:r>
              <a:rPr lang="sv-SE" sz="2400" dirty="0" smtClean="0"/>
              <a:t>Mänskliga IS</a:t>
            </a:r>
            <a:endParaRPr lang="sv-SE" sz="2400" dirty="0"/>
          </a:p>
        </p:txBody>
      </p:sp>
      <p:sp>
        <p:nvSpPr>
          <p:cNvPr id="25" name="Rectangle 24"/>
          <p:cNvSpPr/>
          <p:nvPr/>
        </p:nvSpPr>
        <p:spPr>
          <a:xfrm>
            <a:off x="963540" y="3699881"/>
            <a:ext cx="864096" cy="270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26" name="Rectangle 25"/>
          <p:cNvSpPr/>
          <p:nvPr/>
        </p:nvSpPr>
        <p:spPr>
          <a:xfrm>
            <a:off x="1827636" y="3699881"/>
            <a:ext cx="864096" cy="270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27" name="Rectangle 26"/>
          <p:cNvSpPr/>
          <p:nvPr/>
        </p:nvSpPr>
        <p:spPr>
          <a:xfrm>
            <a:off x="2691732" y="3699881"/>
            <a:ext cx="864096" cy="270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28" name="Rectangle 27"/>
          <p:cNvSpPr/>
          <p:nvPr/>
        </p:nvSpPr>
        <p:spPr>
          <a:xfrm>
            <a:off x="3555828" y="3699881"/>
            <a:ext cx="864096" cy="270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29" name="Rectangle 28"/>
          <p:cNvSpPr/>
          <p:nvPr/>
        </p:nvSpPr>
        <p:spPr>
          <a:xfrm>
            <a:off x="4424508" y="3699881"/>
            <a:ext cx="864096" cy="270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30" name="TextBox 29"/>
          <p:cNvSpPr txBox="1"/>
          <p:nvPr/>
        </p:nvSpPr>
        <p:spPr>
          <a:xfrm>
            <a:off x="968124" y="3699882"/>
            <a:ext cx="972108" cy="276999"/>
          </a:xfrm>
          <a:prstGeom prst="rect">
            <a:avLst/>
          </a:prstGeom>
          <a:noFill/>
        </p:spPr>
        <p:txBody>
          <a:bodyPr wrap="square" rtlCol="0">
            <a:spAutoFit/>
          </a:bodyPr>
          <a:lstStyle/>
          <a:p>
            <a:r>
              <a:rPr lang="sv-SE" sz="1200" dirty="0"/>
              <a:t>Hårdvara</a:t>
            </a:r>
          </a:p>
        </p:txBody>
      </p:sp>
      <p:sp>
        <p:nvSpPr>
          <p:cNvPr id="31" name="TextBox 30"/>
          <p:cNvSpPr txBox="1"/>
          <p:nvPr/>
        </p:nvSpPr>
        <p:spPr>
          <a:xfrm>
            <a:off x="1839630" y="3699882"/>
            <a:ext cx="972108" cy="276999"/>
          </a:xfrm>
          <a:prstGeom prst="rect">
            <a:avLst/>
          </a:prstGeom>
          <a:noFill/>
        </p:spPr>
        <p:txBody>
          <a:bodyPr wrap="square" rtlCol="0">
            <a:spAutoFit/>
          </a:bodyPr>
          <a:lstStyle/>
          <a:p>
            <a:r>
              <a:rPr lang="sv-SE" sz="1200" dirty="0"/>
              <a:t>Mjukvara</a:t>
            </a:r>
          </a:p>
        </p:txBody>
      </p:sp>
      <p:sp>
        <p:nvSpPr>
          <p:cNvPr id="32" name="TextBox 31"/>
          <p:cNvSpPr txBox="1"/>
          <p:nvPr/>
        </p:nvSpPr>
        <p:spPr>
          <a:xfrm>
            <a:off x="2858334" y="3715996"/>
            <a:ext cx="972108" cy="276999"/>
          </a:xfrm>
          <a:prstGeom prst="rect">
            <a:avLst/>
          </a:prstGeom>
          <a:noFill/>
        </p:spPr>
        <p:txBody>
          <a:bodyPr wrap="square" rtlCol="0">
            <a:spAutoFit/>
          </a:bodyPr>
          <a:lstStyle/>
          <a:p>
            <a:r>
              <a:rPr lang="sv-SE" sz="1200" dirty="0"/>
              <a:t>Data</a:t>
            </a:r>
          </a:p>
        </p:txBody>
      </p:sp>
      <p:sp>
        <p:nvSpPr>
          <p:cNvPr id="33" name="TextBox 32"/>
          <p:cNvSpPr txBox="1"/>
          <p:nvPr/>
        </p:nvSpPr>
        <p:spPr>
          <a:xfrm>
            <a:off x="3560412" y="3699882"/>
            <a:ext cx="972108" cy="276999"/>
          </a:xfrm>
          <a:prstGeom prst="rect">
            <a:avLst/>
          </a:prstGeom>
          <a:noFill/>
        </p:spPr>
        <p:txBody>
          <a:bodyPr wrap="square" rtlCol="0">
            <a:spAutoFit/>
          </a:bodyPr>
          <a:lstStyle/>
          <a:p>
            <a:r>
              <a:rPr lang="sv-SE" sz="1200" dirty="0"/>
              <a:t>Processer</a:t>
            </a:r>
          </a:p>
        </p:txBody>
      </p:sp>
      <p:sp>
        <p:nvSpPr>
          <p:cNvPr id="34" name="TextBox 33"/>
          <p:cNvSpPr txBox="1"/>
          <p:nvPr/>
        </p:nvSpPr>
        <p:spPr>
          <a:xfrm>
            <a:off x="4501812" y="3699882"/>
            <a:ext cx="972108" cy="276999"/>
          </a:xfrm>
          <a:prstGeom prst="rect">
            <a:avLst/>
          </a:prstGeom>
          <a:noFill/>
        </p:spPr>
        <p:txBody>
          <a:bodyPr wrap="square" rtlCol="0">
            <a:spAutoFit/>
          </a:bodyPr>
          <a:lstStyle/>
          <a:p>
            <a:r>
              <a:rPr lang="sv-SE" sz="1200" dirty="0"/>
              <a:t>Människor</a:t>
            </a:r>
          </a:p>
        </p:txBody>
      </p:sp>
      <p:sp>
        <p:nvSpPr>
          <p:cNvPr id="51" name="Content Placeholder 2"/>
          <p:cNvSpPr txBox="1">
            <a:spLocks/>
          </p:cNvSpPr>
          <p:nvPr/>
        </p:nvSpPr>
        <p:spPr>
          <a:xfrm>
            <a:off x="525229" y="1183804"/>
            <a:ext cx="8069898" cy="2530421"/>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lnSpc>
                <a:spcPts val="2900"/>
              </a:lnSpc>
              <a:spcBef>
                <a:spcPct val="20000"/>
              </a:spcBef>
              <a:buSzPct val="93000"/>
              <a:buFont typeface="Verdana" pitchFamily="34" charset="0"/>
              <a:buChar char="●"/>
              <a:defRPr sz="24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sz="2200" b="1" dirty="0"/>
              <a:t>Mänskliga informationssystem </a:t>
            </a:r>
            <a:r>
              <a:rPr lang="sv-SE" sz="2200" dirty="0"/>
              <a:t>– enskilda människor eller grupper av människor kan ses som informationssystem. Människor kan observera händelser och använda denna information för beslut och för att utföra aktiviteter. Chefer kan styra genom att kommunicera direkt med anställda. Även sammanträden och möten mellan människor är viktiga instrument för att samla in information, enas om mål och strategier och för att ta beslut</a:t>
            </a:r>
          </a:p>
          <a:p>
            <a:endParaRPr lang="sv-SE" sz="1500" b="1" dirty="0" smtClean="0"/>
          </a:p>
          <a:p>
            <a:endParaRPr lang="sv-SE" sz="1500" dirty="0" smtClean="0"/>
          </a:p>
          <a:p>
            <a:pPr>
              <a:buFont typeface="Verdana" pitchFamily="34" charset="0"/>
              <a:buNone/>
            </a:pPr>
            <a:endParaRPr lang="sv-SE" sz="1500" dirty="0" smtClean="0"/>
          </a:p>
          <a:p>
            <a:pPr>
              <a:buFont typeface="Verdana" pitchFamily="34" charset="0"/>
              <a:buNone/>
            </a:pPr>
            <a:endParaRPr lang="sv-SE" sz="1500" dirty="0"/>
          </a:p>
        </p:txBody>
      </p:sp>
      <p:sp>
        <p:nvSpPr>
          <p:cNvPr id="19" name="Right Brace 18"/>
          <p:cNvSpPr/>
          <p:nvPr/>
        </p:nvSpPr>
        <p:spPr>
          <a:xfrm rot="5400000">
            <a:off x="3741352" y="3121524"/>
            <a:ext cx="354960" cy="24542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sz="1350"/>
          </a:p>
        </p:txBody>
      </p:sp>
      <p:sp>
        <p:nvSpPr>
          <p:cNvPr id="20" name="TextBox 19"/>
          <p:cNvSpPr txBox="1"/>
          <p:nvPr/>
        </p:nvSpPr>
        <p:spPr>
          <a:xfrm>
            <a:off x="2858334" y="4577295"/>
            <a:ext cx="3638145" cy="300082"/>
          </a:xfrm>
          <a:prstGeom prst="rect">
            <a:avLst/>
          </a:prstGeom>
          <a:noFill/>
        </p:spPr>
        <p:txBody>
          <a:bodyPr wrap="square" rtlCol="0">
            <a:spAutoFit/>
          </a:bodyPr>
          <a:lstStyle/>
          <a:p>
            <a:r>
              <a:rPr lang="sv-SE" sz="1350" i="1" dirty="0" smtClean="0"/>
              <a:t>Mänskliga informationssystem</a:t>
            </a:r>
          </a:p>
        </p:txBody>
      </p:sp>
      <p:sp>
        <p:nvSpPr>
          <p:cNvPr id="16" name="Rectangle 15"/>
          <p:cNvSpPr/>
          <p:nvPr/>
        </p:nvSpPr>
        <p:spPr>
          <a:xfrm>
            <a:off x="6893765" y="4709588"/>
            <a:ext cx="1554272" cy="300082"/>
          </a:xfrm>
          <a:prstGeom prst="rect">
            <a:avLst/>
          </a:prstGeom>
        </p:spPr>
        <p:txBody>
          <a:bodyPr wrap="none">
            <a:spAutoFit/>
          </a:bodyPr>
          <a:lstStyle/>
          <a:p>
            <a:r>
              <a:rPr lang="sv-SE" sz="1350" dirty="0"/>
              <a:t>(Boddy et al, </a:t>
            </a:r>
            <a:r>
              <a:rPr lang="sv-SE" sz="1350" dirty="0" smtClean="0"/>
              <a:t>2008) </a:t>
            </a:r>
            <a:endParaRPr lang="sv-SE" sz="1350" dirty="0"/>
          </a:p>
        </p:txBody>
      </p:sp>
    </p:spTree>
    <p:extLst>
      <p:ext uri="{BB962C8B-B14F-4D97-AF65-F5344CB8AC3E}">
        <p14:creationId xmlns:p14="http://schemas.microsoft.com/office/powerpoint/2010/main" val="11839485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257238" y="437670"/>
            <a:ext cx="6172200" cy="857250"/>
          </a:xfrm>
        </p:spPr>
        <p:txBody>
          <a:bodyPr>
            <a:normAutofit/>
          </a:bodyPr>
          <a:lstStyle/>
          <a:p>
            <a:r>
              <a:rPr lang="sv-SE" sz="2400" dirty="0"/>
              <a:t>Definitioner av IS</a:t>
            </a:r>
          </a:p>
        </p:txBody>
      </p:sp>
      <p:sp>
        <p:nvSpPr>
          <p:cNvPr id="41987" name="Content Placeholder 2"/>
          <p:cNvSpPr>
            <a:spLocks noGrp="1"/>
          </p:cNvSpPr>
          <p:nvPr>
            <p:ph idx="1"/>
          </p:nvPr>
        </p:nvSpPr>
        <p:spPr>
          <a:xfrm>
            <a:off x="257238" y="866295"/>
            <a:ext cx="8474677" cy="2000195"/>
          </a:xfrm>
        </p:spPr>
        <p:txBody>
          <a:bodyPr>
            <a:normAutofit/>
          </a:bodyPr>
          <a:lstStyle/>
          <a:p>
            <a:pPr>
              <a:buNone/>
            </a:pPr>
            <a:endParaRPr lang="sv-SE" sz="1425" dirty="0"/>
          </a:p>
          <a:p>
            <a:r>
              <a:rPr lang="sv-SE" sz="1500" b="1" dirty="0"/>
              <a:t>Informationssystem </a:t>
            </a:r>
            <a:r>
              <a:rPr lang="sv-SE" sz="1500" dirty="0"/>
              <a:t>är ett system med IT-stöd som samlar in, lagrar, bearbetar, och distribuerar information om en domän, och därigenom stödjer kommunikation om arbete inom och mellan organisationer (Från svenska Wikipedia</a:t>
            </a:r>
            <a:r>
              <a:rPr lang="sv-SE" sz="1500" dirty="0" smtClean="0"/>
              <a:t>)</a:t>
            </a:r>
          </a:p>
          <a:p>
            <a:pPr marL="0" indent="0">
              <a:buNone/>
            </a:pPr>
            <a:endParaRPr lang="sv-SE" sz="1500" dirty="0"/>
          </a:p>
          <a:p>
            <a:endParaRPr lang="sv-SE" sz="1500" dirty="0"/>
          </a:p>
          <a:p>
            <a:pPr lvl="1">
              <a:buNone/>
            </a:pPr>
            <a:endParaRPr lang="sv-SE" sz="1500" dirty="0"/>
          </a:p>
          <a:p>
            <a:pPr>
              <a:buNone/>
            </a:pPr>
            <a:endParaRPr lang="sv-SE" dirty="0" smtClean="0"/>
          </a:p>
        </p:txBody>
      </p:sp>
      <p:sp>
        <p:nvSpPr>
          <p:cNvPr id="5" name="Rectangle 4"/>
          <p:cNvSpPr/>
          <p:nvPr/>
        </p:nvSpPr>
        <p:spPr>
          <a:xfrm>
            <a:off x="2300734" y="3156614"/>
            <a:ext cx="864096" cy="270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6" name="Rectangle 5"/>
          <p:cNvSpPr/>
          <p:nvPr/>
        </p:nvSpPr>
        <p:spPr>
          <a:xfrm>
            <a:off x="3164830" y="3156614"/>
            <a:ext cx="864096" cy="270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7" name="Rectangle 6"/>
          <p:cNvSpPr/>
          <p:nvPr/>
        </p:nvSpPr>
        <p:spPr>
          <a:xfrm>
            <a:off x="4028926" y="3156614"/>
            <a:ext cx="864096" cy="270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8" name="Rectangle 7"/>
          <p:cNvSpPr/>
          <p:nvPr/>
        </p:nvSpPr>
        <p:spPr>
          <a:xfrm>
            <a:off x="4893022" y="3156614"/>
            <a:ext cx="864096" cy="270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9" name="Rectangle 8"/>
          <p:cNvSpPr/>
          <p:nvPr/>
        </p:nvSpPr>
        <p:spPr>
          <a:xfrm>
            <a:off x="5761702" y="3156614"/>
            <a:ext cx="864096" cy="270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10" name="TextBox 9"/>
          <p:cNvSpPr txBox="1"/>
          <p:nvPr/>
        </p:nvSpPr>
        <p:spPr>
          <a:xfrm>
            <a:off x="2305318" y="3156615"/>
            <a:ext cx="972108" cy="276999"/>
          </a:xfrm>
          <a:prstGeom prst="rect">
            <a:avLst/>
          </a:prstGeom>
          <a:noFill/>
        </p:spPr>
        <p:txBody>
          <a:bodyPr wrap="square" rtlCol="0">
            <a:spAutoFit/>
          </a:bodyPr>
          <a:lstStyle/>
          <a:p>
            <a:r>
              <a:rPr lang="sv-SE" sz="1200" dirty="0"/>
              <a:t>Hårdvara</a:t>
            </a:r>
          </a:p>
        </p:txBody>
      </p:sp>
      <p:sp>
        <p:nvSpPr>
          <p:cNvPr id="11" name="TextBox 10"/>
          <p:cNvSpPr txBox="1"/>
          <p:nvPr/>
        </p:nvSpPr>
        <p:spPr>
          <a:xfrm>
            <a:off x="3176824" y="3156615"/>
            <a:ext cx="972108" cy="276999"/>
          </a:xfrm>
          <a:prstGeom prst="rect">
            <a:avLst/>
          </a:prstGeom>
          <a:noFill/>
        </p:spPr>
        <p:txBody>
          <a:bodyPr wrap="square" rtlCol="0">
            <a:spAutoFit/>
          </a:bodyPr>
          <a:lstStyle/>
          <a:p>
            <a:r>
              <a:rPr lang="sv-SE" sz="1200" dirty="0"/>
              <a:t>Mjukvara</a:t>
            </a:r>
          </a:p>
        </p:txBody>
      </p:sp>
      <p:sp>
        <p:nvSpPr>
          <p:cNvPr id="12" name="TextBox 11"/>
          <p:cNvSpPr txBox="1"/>
          <p:nvPr/>
        </p:nvSpPr>
        <p:spPr>
          <a:xfrm>
            <a:off x="4195528" y="3172729"/>
            <a:ext cx="972108" cy="276999"/>
          </a:xfrm>
          <a:prstGeom prst="rect">
            <a:avLst/>
          </a:prstGeom>
          <a:noFill/>
        </p:spPr>
        <p:txBody>
          <a:bodyPr wrap="square" rtlCol="0">
            <a:spAutoFit/>
          </a:bodyPr>
          <a:lstStyle/>
          <a:p>
            <a:r>
              <a:rPr lang="sv-SE" sz="1200" dirty="0"/>
              <a:t>Data</a:t>
            </a:r>
          </a:p>
        </p:txBody>
      </p:sp>
      <p:sp>
        <p:nvSpPr>
          <p:cNvPr id="13" name="TextBox 12"/>
          <p:cNvSpPr txBox="1"/>
          <p:nvPr/>
        </p:nvSpPr>
        <p:spPr>
          <a:xfrm>
            <a:off x="4897606" y="3156615"/>
            <a:ext cx="972108" cy="276999"/>
          </a:xfrm>
          <a:prstGeom prst="rect">
            <a:avLst/>
          </a:prstGeom>
          <a:noFill/>
        </p:spPr>
        <p:txBody>
          <a:bodyPr wrap="square" rtlCol="0">
            <a:spAutoFit/>
          </a:bodyPr>
          <a:lstStyle/>
          <a:p>
            <a:r>
              <a:rPr lang="sv-SE" sz="1200" dirty="0"/>
              <a:t>Processer</a:t>
            </a:r>
          </a:p>
        </p:txBody>
      </p:sp>
      <p:sp>
        <p:nvSpPr>
          <p:cNvPr id="14" name="TextBox 13"/>
          <p:cNvSpPr txBox="1"/>
          <p:nvPr/>
        </p:nvSpPr>
        <p:spPr>
          <a:xfrm>
            <a:off x="5839006" y="3156615"/>
            <a:ext cx="972108" cy="276999"/>
          </a:xfrm>
          <a:prstGeom prst="rect">
            <a:avLst/>
          </a:prstGeom>
          <a:noFill/>
        </p:spPr>
        <p:txBody>
          <a:bodyPr wrap="square" rtlCol="0">
            <a:spAutoFit/>
          </a:bodyPr>
          <a:lstStyle/>
          <a:p>
            <a:r>
              <a:rPr lang="sv-SE" sz="1200" dirty="0"/>
              <a:t>Människor</a:t>
            </a:r>
          </a:p>
        </p:txBody>
      </p:sp>
    </p:spTree>
    <p:extLst>
      <p:ext uri="{BB962C8B-B14F-4D97-AF65-F5344CB8AC3E}">
        <p14:creationId xmlns:p14="http://schemas.microsoft.com/office/powerpoint/2010/main" val="27579889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257238" y="437670"/>
            <a:ext cx="6172200" cy="857250"/>
          </a:xfrm>
        </p:spPr>
        <p:txBody>
          <a:bodyPr>
            <a:normAutofit/>
          </a:bodyPr>
          <a:lstStyle/>
          <a:p>
            <a:r>
              <a:rPr lang="sv-SE" sz="2400" dirty="0"/>
              <a:t>Definitioner av IS</a:t>
            </a:r>
          </a:p>
        </p:txBody>
      </p:sp>
      <p:sp>
        <p:nvSpPr>
          <p:cNvPr id="41987" name="Content Placeholder 2"/>
          <p:cNvSpPr>
            <a:spLocks noGrp="1"/>
          </p:cNvSpPr>
          <p:nvPr>
            <p:ph idx="1"/>
          </p:nvPr>
        </p:nvSpPr>
        <p:spPr>
          <a:xfrm>
            <a:off x="257238" y="1040042"/>
            <a:ext cx="8474677" cy="4048201"/>
          </a:xfrm>
        </p:spPr>
        <p:txBody>
          <a:bodyPr>
            <a:normAutofit/>
          </a:bodyPr>
          <a:lstStyle/>
          <a:p>
            <a:r>
              <a:rPr lang="sv-SE" sz="1500" dirty="0"/>
              <a:t>Ett </a:t>
            </a:r>
            <a:r>
              <a:rPr lang="sv-SE" sz="1500" b="1" dirty="0"/>
              <a:t>arbetssystem </a:t>
            </a:r>
            <a:r>
              <a:rPr lang="sv-SE" sz="1500" dirty="0"/>
              <a:t>är ett system i vilket mänskliga deltagare och/eller maskiner arbetar i verksamhetsprocesser med användning av information, teknologi, och andra resurser för att producera produkter och/eller tjänster för interna och externa kunder (Pauls föreläsning, baserad på Steven </a:t>
            </a:r>
            <a:r>
              <a:rPr lang="sv-SE" sz="1500" dirty="0" err="1"/>
              <a:t>Alter’s</a:t>
            </a:r>
            <a:r>
              <a:rPr lang="sv-SE" sz="1500" dirty="0"/>
              <a:t> </a:t>
            </a:r>
            <a:r>
              <a:rPr lang="sv-SE" sz="1500" dirty="0" err="1"/>
              <a:t>Work</a:t>
            </a:r>
            <a:r>
              <a:rPr lang="sv-SE" sz="1500" dirty="0"/>
              <a:t> system </a:t>
            </a:r>
            <a:r>
              <a:rPr lang="sv-SE" sz="1500" dirty="0" err="1"/>
              <a:t>theory</a:t>
            </a:r>
            <a:r>
              <a:rPr lang="sv-SE" sz="1500" dirty="0"/>
              <a:t>)</a:t>
            </a:r>
          </a:p>
          <a:p>
            <a:r>
              <a:rPr lang="sv-SE" sz="1500" b="1" dirty="0" err="1" smtClean="0"/>
              <a:t>Informationsystem</a:t>
            </a:r>
            <a:r>
              <a:rPr lang="sv-SE" sz="1500" b="1" dirty="0" smtClean="0"/>
              <a:t> (IS) </a:t>
            </a:r>
            <a:r>
              <a:rPr lang="sv-SE" sz="1500" dirty="0" smtClean="0"/>
              <a:t>är ett </a:t>
            </a:r>
            <a:r>
              <a:rPr lang="sv-SE" sz="1500" b="1" dirty="0" smtClean="0"/>
              <a:t>arbetssystem </a:t>
            </a:r>
            <a:r>
              <a:rPr lang="sv-SE" sz="1500" dirty="0" smtClean="0"/>
              <a:t>som samlar in, lagrar, bearbetar, och presenterar information i syfte att att stödja ett annat arbetssystem. OBS! IS har inget värde i sig själv, utan endast värde genom att det stödjer ett annat arbetssystem i form av den ”riktiga” verksamheten.</a:t>
            </a:r>
          </a:p>
          <a:p>
            <a:pPr marL="0" indent="0">
              <a:buNone/>
            </a:pPr>
            <a:endParaRPr lang="sv-SE" sz="1500" dirty="0"/>
          </a:p>
          <a:p>
            <a:endParaRPr lang="sv-SE" sz="1500" dirty="0"/>
          </a:p>
          <a:p>
            <a:pPr lvl="1">
              <a:buNone/>
            </a:pPr>
            <a:endParaRPr lang="sv-SE" sz="1500" dirty="0"/>
          </a:p>
          <a:p>
            <a:pPr>
              <a:buNone/>
            </a:pPr>
            <a:endParaRPr lang="sv-SE" dirty="0" smtClean="0"/>
          </a:p>
        </p:txBody>
      </p:sp>
      <p:sp>
        <p:nvSpPr>
          <p:cNvPr id="5" name="Rectangle 4"/>
          <p:cNvSpPr/>
          <p:nvPr/>
        </p:nvSpPr>
        <p:spPr>
          <a:xfrm>
            <a:off x="2334144" y="4457059"/>
            <a:ext cx="864096" cy="270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6" name="Rectangle 5"/>
          <p:cNvSpPr/>
          <p:nvPr/>
        </p:nvSpPr>
        <p:spPr>
          <a:xfrm>
            <a:off x="3198240" y="4457059"/>
            <a:ext cx="864096" cy="270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7" name="Rectangle 6"/>
          <p:cNvSpPr/>
          <p:nvPr/>
        </p:nvSpPr>
        <p:spPr>
          <a:xfrm>
            <a:off x="4062336" y="4457059"/>
            <a:ext cx="864096" cy="270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8" name="Rectangle 7"/>
          <p:cNvSpPr/>
          <p:nvPr/>
        </p:nvSpPr>
        <p:spPr>
          <a:xfrm>
            <a:off x="4926432" y="4457059"/>
            <a:ext cx="864096" cy="270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9" name="Rectangle 8"/>
          <p:cNvSpPr/>
          <p:nvPr/>
        </p:nvSpPr>
        <p:spPr>
          <a:xfrm>
            <a:off x="5795112" y="4457059"/>
            <a:ext cx="864096" cy="270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10" name="TextBox 9"/>
          <p:cNvSpPr txBox="1"/>
          <p:nvPr/>
        </p:nvSpPr>
        <p:spPr>
          <a:xfrm>
            <a:off x="2338728" y="4457060"/>
            <a:ext cx="972108" cy="276999"/>
          </a:xfrm>
          <a:prstGeom prst="rect">
            <a:avLst/>
          </a:prstGeom>
          <a:noFill/>
        </p:spPr>
        <p:txBody>
          <a:bodyPr wrap="square" rtlCol="0">
            <a:spAutoFit/>
          </a:bodyPr>
          <a:lstStyle/>
          <a:p>
            <a:r>
              <a:rPr lang="sv-SE" sz="1200" dirty="0"/>
              <a:t>Hårdvara</a:t>
            </a:r>
          </a:p>
        </p:txBody>
      </p:sp>
      <p:sp>
        <p:nvSpPr>
          <p:cNvPr id="11" name="TextBox 10"/>
          <p:cNvSpPr txBox="1"/>
          <p:nvPr/>
        </p:nvSpPr>
        <p:spPr>
          <a:xfrm>
            <a:off x="3210234" y="4457060"/>
            <a:ext cx="972108" cy="276999"/>
          </a:xfrm>
          <a:prstGeom prst="rect">
            <a:avLst/>
          </a:prstGeom>
          <a:noFill/>
        </p:spPr>
        <p:txBody>
          <a:bodyPr wrap="square" rtlCol="0">
            <a:spAutoFit/>
          </a:bodyPr>
          <a:lstStyle/>
          <a:p>
            <a:r>
              <a:rPr lang="sv-SE" sz="1200" dirty="0"/>
              <a:t>Mjukvara</a:t>
            </a:r>
          </a:p>
        </p:txBody>
      </p:sp>
      <p:sp>
        <p:nvSpPr>
          <p:cNvPr id="12" name="TextBox 11"/>
          <p:cNvSpPr txBox="1"/>
          <p:nvPr/>
        </p:nvSpPr>
        <p:spPr>
          <a:xfrm>
            <a:off x="4228938" y="4473174"/>
            <a:ext cx="972108" cy="276999"/>
          </a:xfrm>
          <a:prstGeom prst="rect">
            <a:avLst/>
          </a:prstGeom>
          <a:noFill/>
        </p:spPr>
        <p:txBody>
          <a:bodyPr wrap="square" rtlCol="0">
            <a:spAutoFit/>
          </a:bodyPr>
          <a:lstStyle/>
          <a:p>
            <a:r>
              <a:rPr lang="sv-SE" sz="1200" dirty="0"/>
              <a:t>Data</a:t>
            </a:r>
          </a:p>
        </p:txBody>
      </p:sp>
      <p:sp>
        <p:nvSpPr>
          <p:cNvPr id="13" name="TextBox 12"/>
          <p:cNvSpPr txBox="1"/>
          <p:nvPr/>
        </p:nvSpPr>
        <p:spPr>
          <a:xfrm>
            <a:off x="4931016" y="4457060"/>
            <a:ext cx="972108" cy="276999"/>
          </a:xfrm>
          <a:prstGeom prst="rect">
            <a:avLst/>
          </a:prstGeom>
          <a:noFill/>
        </p:spPr>
        <p:txBody>
          <a:bodyPr wrap="square" rtlCol="0">
            <a:spAutoFit/>
          </a:bodyPr>
          <a:lstStyle/>
          <a:p>
            <a:r>
              <a:rPr lang="sv-SE" sz="1200" dirty="0"/>
              <a:t>Processer</a:t>
            </a:r>
          </a:p>
        </p:txBody>
      </p:sp>
      <p:sp>
        <p:nvSpPr>
          <p:cNvPr id="14" name="TextBox 13"/>
          <p:cNvSpPr txBox="1"/>
          <p:nvPr/>
        </p:nvSpPr>
        <p:spPr>
          <a:xfrm>
            <a:off x="5872416" y="4457060"/>
            <a:ext cx="972108" cy="276999"/>
          </a:xfrm>
          <a:prstGeom prst="rect">
            <a:avLst/>
          </a:prstGeom>
          <a:noFill/>
        </p:spPr>
        <p:txBody>
          <a:bodyPr wrap="square" rtlCol="0">
            <a:spAutoFit/>
          </a:bodyPr>
          <a:lstStyle/>
          <a:p>
            <a:r>
              <a:rPr lang="sv-SE" sz="1200" dirty="0"/>
              <a:t>Människor</a:t>
            </a:r>
          </a:p>
        </p:txBody>
      </p:sp>
    </p:spTree>
    <p:extLst>
      <p:ext uri="{BB962C8B-B14F-4D97-AF65-F5344CB8AC3E}">
        <p14:creationId xmlns:p14="http://schemas.microsoft.com/office/powerpoint/2010/main" val="10535100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sv-SE" sz="2700" dirty="0"/>
              <a:t>IT/IS-styrning (</a:t>
            </a:r>
            <a:r>
              <a:rPr lang="sv-SE" sz="2700" dirty="0" err="1"/>
              <a:t>IT/IS-governance</a:t>
            </a:r>
            <a:r>
              <a:rPr lang="sv-SE" sz="2700" dirty="0"/>
              <a:t>)</a:t>
            </a:r>
          </a:p>
        </p:txBody>
      </p:sp>
    </p:spTree>
    <p:extLst>
      <p:ext uri="{BB962C8B-B14F-4D97-AF65-F5344CB8AC3E}">
        <p14:creationId xmlns:p14="http://schemas.microsoft.com/office/powerpoint/2010/main" val="28751383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sv-SE" sz="2700" dirty="0" smtClean="0"/>
              <a:t>Definition av IT/IS-styrning</a:t>
            </a:r>
            <a:endParaRPr lang="sv-SE" sz="2700" dirty="0"/>
          </a:p>
        </p:txBody>
      </p:sp>
      <p:sp>
        <p:nvSpPr>
          <p:cNvPr id="15" name="Content Placeholder 2"/>
          <p:cNvSpPr>
            <a:spLocks noGrp="1"/>
          </p:cNvSpPr>
          <p:nvPr>
            <p:ph idx="1"/>
          </p:nvPr>
        </p:nvSpPr>
        <p:spPr>
          <a:xfrm>
            <a:off x="792000" y="1467261"/>
            <a:ext cx="7382327" cy="756084"/>
          </a:xfrm>
        </p:spPr>
        <p:txBody>
          <a:bodyPr>
            <a:noAutofit/>
          </a:bodyPr>
          <a:lstStyle/>
          <a:p>
            <a:r>
              <a:rPr lang="sv-SE" sz="1600" dirty="0" smtClean="0"/>
              <a:t>”</a:t>
            </a:r>
            <a:r>
              <a:rPr lang="sv-SE" sz="1600" dirty="0"/>
              <a:t>IT-styrning är </a:t>
            </a:r>
            <a:r>
              <a:rPr lang="sv-SE" sz="1600" b="1" dirty="0"/>
              <a:t>konsten att styra en verksamhet så att IT tillför så stort värde som möjligt</a:t>
            </a:r>
            <a:r>
              <a:rPr lang="sv-SE" sz="1600" dirty="0"/>
              <a:t>. Detta innebär bland annat att skapa en organisationsmodell som passar verksamhetens övergripande mål, att definiera processer för hantering av IT-frågor på kort och lång sikt samt att kontinuerlig följa upp att IT-organisationen levererar rätt kvalitet på rätt sätt. ”(Källa: http://sv.wikipedia.org/wiki/IT-styrning)</a:t>
            </a:r>
          </a:p>
          <a:p>
            <a:pPr>
              <a:buNone/>
            </a:pPr>
            <a:endParaRPr lang="sv-SE" sz="1350" dirty="0"/>
          </a:p>
          <a:p>
            <a:pPr>
              <a:buNone/>
            </a:pPr>
            <a:endParaRPr lang="sv-SE" sz="1350" dirty="0"/>
          </a:p>
          <a:p>
            <a:pPr>
              <a:buNone/>
            </a:pPr>
            <a:endParaRPr lang="sv-SE" sz="1350" dirty="0"/>
          </a:p>
          <a:p>
            <a:endParaRPr lang="sv-SE" sz="1350" dirty="0"/>
          </a:p>
          <a:p>
            <a:pPr>
              <a:buNone/>
            </a:pPr>
            <a:r>
              <a:rPr lang="sv-SE" sz="1350" dirty="0"/>
              <a:t> </a:t>
            </a:r>
          </a:p>
          <a:p>
            <a:pPr>
              <a:buNone/>
            </a:pPr>
            <a:endParaRPr lang="sv-SE" sz="1350" dirty="0"/>
          </a:p>
        </p:txBody>
      </p:sp>
    </p:spTree>
    <p:extLst>
      <p:ext uri="{BB962C8B-B14F-4D97-AF65-F5344CB8AC3E}">
        <p14:creationId xmlns:p14="http://schemas.microsoft.com/office/powerpoint/2010/main" val="1818061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sv-SE" sz="2700" dirty="0" smtClean="0"/>
              <a:t>Definition av IT/IS-styrning</a:t>
            </a:r>
            <a:endParaRPr lang="sv-SE" sz="2700" dirty="0"/>
          </a:p>
        </p:txBody>
      </p:sp>
      <p:sp>
        <p:nvSpPr>
          <p:cNvPr id="15" name="Content Placeholder 2"/>
          <p:cNvSpPr>
            <a:spLocks noGrp="1"/>
          </p:cNvSpPr>
          <p:nvPr>
            <p:ph idx="1"/>
          </p:nvPr>
        </p:nvSpPr>
        <p:spPr>
          <a:xfrm>
            <a:off x="792000" y="1224234"/>
            <a:ext cx="7382327" cy="756084"/>
          </a:xfrm>
        </p:spPr>
        <p:txBody>
          <a:bodyPr>
            <a:noAutofit/>
          </a:bodyPr>
          <a:lstStyle/>
          <a:p>
            <a:pPr>
              <a:buNone/>
            </a:pPr>
            <a:endParaRPr lang="sv-SE" sz="1350" dirty="0"/>
          </a:p>
          <a:p>
            <a:r>
              <a:rPr lang="sv-SE" sz="1600" dirty="0" smtClean="0"/>
              <a:t>IS-styrning </a:t>
            </a:r>
            <a:r>
              <a:rPr lang="sv-SE" sz="1600" dirty="0"/>
              <a:t>är </a:t>
            </a:r>
            <a:r>
              <a:rPr lang="sv-SE" sz="1600" b="1" dirty="0"/>
              <a:t>ledarskap, organisationsstruktur och processer för att försäkra att organisationens IT uppfyller organisationens mål och stödjer dess strategier</a:t>
            </a:r>
            <a:r>
              <a:rPr lang="sv-SE" sz="1600" dirty="0"/>
              <a:t> (fritt efter IT Governance Institute, 2007)</a:t>
            </a:r>
          </a:p>
          <a:p>
            <a:pPr>
              <a:buNone/>
            </a:pPr>
            <a:endParaRPr lang="sv-SE" sz="1350" dirty="0"/>
          </a:p>
          <a:p>
            <a:pPr>
              <a:buNone/>
            </a:pPr>
            <a:endParaRPr lang="sv-SE" sz="1350" dirty="0"/>
          </a:p>
          <a:p>
            <a:endParaRPr lang="sv-SE" sz="1350" dirty="0"/>
          </a:p>
          <a:p>
            <a:pPr>
              <a:buNone/>
            </a:pPr>
            <a:r>
              <a:rPr lang="sv-SE" sz="1350" dirty="0"/>
              <a:t> </a:t>
            </a:r>
          </a:p>
          <a:p>
            <a:pPr>
              <a:buNone/>
            </a:pPr>
            <a:endParaRPr lang="sv-SE" sz="1350" dirty="0"/>
          </a:p>
        </p:txBody>
      </p:sp>
    </p:spTree>
    <p:extLst>
      <p:ext uri="{BB962C8B-B14F-4D97-AF65-F5344CB8AC3E}">
        <p14:creationId xmlns:p14="http://schemas.microsoft.com/office/powerpoint/2010/main" val="39848580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710" y="598351"/>
            <a:ext cx="6850800" cy="596700"/>
          </a:xfrm>
        </p:spPr>
        <p:txBody>
          <a:bodyPr>
            <a:normAutofit fontScale="90000"/>
          </a:bodyPr>
          <a:lstStyle/>
          <a:p>
            <a:pPr algn="l"/>
            <a:r>
              <a:rPr lang="sv-SE" sz="2700" dirty="0"/>
              <a:t>IT/IS-styrning </a:t>
            </a:r>
            <a:r>
              <a:rPr lang="sv-SE" sz="2700" dirty="0" smtClean="0"/>
              <a:t>= IT/IS-governance</a:t>
            </a:r>
            <a:endParaRPr lang="sv-SE" sz="2700" dirty="0"/>
          </a:p>
        </p:txBody>
      </p:sp>
      <p:sp>
        <p:nvSpPr>
          <p:cNvPr id="15" name="Content Placeholder 2"/>
          <p:cNvSpPr>
            <a:spLocks noGrp="1"/>
          </p:cNvSpPr>
          <p:nvPr>
            <p:ph idx="1"/>
          </p:nvPr>
        </p:nvSpPr>
        <p:spPr>
          <a:xfrm>
            <a:off x="522353" y="1030853"/>
            <a:ext cx="7382327" cy="756084"/>
          </a:xfrm>
        </p:spPr>
        <p:txBody>
          <a:bodyPr>
            <a:noAutofit/>
          </a:bodyPr>
          <a:lstStyle/>
          <a:p>
            <a:pPr>
              <a:buNone/>
            </a:pPr>
            <a:endParaRPr lang="sv-SE" sz="1350" dirty="0"/>
          </a:p>
          <a:p>
            <a:r>
              <a:rPr lang="sv-SE" sz="1600" dirty="0" smtClean="0"/>
              <a:t>IT-styrning heter på engelska IT governance</a:t>
            </a:r>
          </a:p>
          <a:p>
            <a:r>
              <a:rPr lang="sv-SE" sz="1600" dirty="0" smtClean="0"/>
              <a:t>IS-styrning heter på engelska IS governance</a:t>
            </a:r>
          </a:p>
          <a:p>
            <a:r>
              <a:rPr lang="sv-SE" sz="1600" dirty="0" smtClean="0"/>
              <a:t>Ibland görs en skillnad mellan IT och IS governance, ibland ses de som synonymer</a:t>
            </a:r>
          </a:p>
          <a:p>
            <a:r>
              <a:rPr lang="sv-SE" sz="1600" dirty="0" smtClean="0"/>
              <a:t>Om </a:t>
            </a:r>
            <a:r>
              <a:rPr lang="sv-SE" sz="1600" dirty="0"/>
              <a:t>skillnad görs mellan IT och IS governance, </a:t>
            </a:r>
            <a:r>
              <a:rPr lang="sv-SE" sz="1600" dirty="0" smtClean="0"/>
              <a:t>anses </a:t>
            </a:r>
            <a:r>
              <a:rPr lang="sv-SE" sz="1600" dirty="0"/>
              <a:t>IS </a:t>
            </a:r>
            <a:r>
              <a:rPr lang="sv-SE" sz="1600" dirty="0" smtClean="0"/>
              <a:t>governance vara mer verksamhetsnära och fokus ligger på att genomföra affärsstrategier med hjälp av IS och IT, och man gör då ofta skillnad mellan IS- och IT-strategi</a:t>
            </a:r>
          </a:p>
          <a:p>
            <a:pPr>
              <a:buNone/>
            </a:pPr>
            <a:endParaRPr lang="sv-SE" sz="1350" dirty="0"/>
          </a:p>
          <a:p>
            <a:pPr>
              <a:buNone/>
            </a:pPr>
            <a:endParaRPr lang="sv-SE" sz="1350" dirty="0"/>
          </a:p>
          <a:p>
            <a:endParaRPr lang="sv-SE" sz="1350" dirty="0"/>
          </a:p>
          <a:p>
            <a:pPr>
              <a:buNone/>
            </a:pPr>
            <a:r>
              <a:rPr lang="sv-SE" sz="1350" dirty="0"/>
              <a:t> </a:t>
            </a:r>
          </a:p>
          <a:p>
            <a:pPr>
              <a:buNone/>
            </a:pPr>
            <a:endParaRPr lang="sv-SE" sz="1350" dirty="0"/>
          </a:p>
        </p:txBody>
      </p:sp>
      <p:sp>
        <p:nvSpPr>
          <p:cNvPr id="14" name="Rectangle 13"/>
          <p:cNvSpPr/>
          <p:nvPr/>
        </p:nvSpPr>
        <p:spPr>
          <a:xfrm>
            <a:off x="5628490" y="84425"/>
            <a:ext cx="1967846" cy="300082"/>
          </a:xfrm>
          <a:prstGeom prst="rect">
            <a:avLst/>
          </a:prstGeom>
        </p:spPr>
        <p:txBody>
          <a:bodyPr wrap="none">
            <a:spAutoFit/>
          </a:bodyPr>
          <a:lstStyle/>
          <a:p>
            <a:r>
              <a:rPr lang="sv-SE" sz="1350" dirty="0"/>
              <a:t>(</a:t>
            </a:r>
            <a:r>
              <a:rPr lang="sv-SE" sz="1350" dirty="0" err="1"/>
              <a:t>Boddy</a:t>
            </a:r>
            <a:r>
              <a:rPr lang="sv-SE" sz="1350" dirty="0"/>
              <a:t> et al, 2008, s204) </a:t>
            </a:r>
          </a:p>
        </p:txBody>
      </p:sp>
    </p:spTree>
    <p:extLst>
      <p:ext uri="{BB962C8B-B14F-4D97-AF65-F5344CB8AC3E}">
        <p14:creationId xmlns:p14="http://schemas.microsoft.com/office/powerpoint/2010/main" val="9957646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sv-SE" dirty="0" smtClean="0"/>
              <a:t>Informationssystem och femkomponentmodellen</a:t>
            </a:r>
            <a:endParaRPr lang="sv-SE" dirty="0"/>
          </a:p>
        </p:txBody>
      </p:sp>
    </p:spTree>
    <p:extLst>
      <p:ext uri="{BB962C8B-B14F-4D97-AF65-F5344CB8AC3E}">
        <p14:creationId xmlns:p14="http://schemas.microsoft.com/office/powerpoint/2010/main" val="10890852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134" y="324603"/>
            <a:ext cx="6172200" cy="857250"/>
          </a:xfrm>
        </p:spPr>
        <p:txBody>
          <a:bodyPr>
            <a:normAutofit/>
          </a:bodyPr>
          <a:lstStyle/>
          <a:p>
            <a:pPr algn="l"/>
            <a:r>
              <a:rPr lang="sv-SE" sz="2700" dirty="0"/>
              <a:t>IT/IS-strategi</a:t>
            </a:r>
          </a:p>
        </p:txBody>
      </p:sp>
      <p:sp>
        <p:nvSpPr>
          <p:cNvPr id="15" name="Content Placeholder 2"/>
          <p:cNvSpPr>
            <a:spLocks noGrp="1"/>
          </p:cNvSpPr>
          <p:nvPr>
            <p:ph idx="1"/>
          </p:nvPr>
        </p:nvSpPr>
        <p:spPr>
          <a:xfrm>
            <a:off x="163134" y="1030339"/>
            <a:ext cx="4281990" cy="756084"/>
          </a:xfrm>
        </p:spPr>
        <p:txBody>
          <a:bodyPr>
            <a:noAutofit/>
          </a:bodyPr>
          <a:lstStyle/>
          <a:p>
            <a:pPr>
              <a:buNone/>
            </a:pPr>
            <a:r>
              <a:rPr lang="sv-SE" sz="1600" dirty="0" smtClean="0"/>
              <a:t>En IT/IS-strategi bör utformas som ska </a:t>
            </a:r>
            <a:r>
              <a:rPr lang="sv-SE" sz="1600" dirty="0"/>
              <a:t>styra </a:t>
            </a:r>
            <a:r>
              <a:rPr lang="sv-SE" sz="1600" dirty="0" smtClean="0"/>
              <a:t>IT/IS-verksamheten. </a:t>
            </a:r>
            <a:r>
              <a:rPr lang="sv-SE" sz="1600" dirty="0"/>
              <a:t>Den ska stödja organisationens mål och strategier</a:t>
            </a:r>
          </a:p>
          <a:p>
            <a:pPr>
              <a:buNone/>
            </a:pPr>
            <a:endParaRPr lang="sv-SE" sz="1350" dirty="0"/>
          </a:p>
          <a:p>
            <a:pPr>
              <a:buNone/>
            </a:pPr>
            <a:r>
              <a:rPr lang="sv-SE" sz="1350" dirty="0"/>
              <a:t> </a:t>
            </a:r>
          </a:p>
          <a:p>
            <a:pPr>
              <a:buNone/>
            </a:pPr>
            <a:endParaRPr lang="sv-SE" sz="1350" dirty="0"/>
          </a:p>
          <a:p>
            <a:pPr>
              <a:buNone/>
            </a:pPr>
            <a:endParaRPr lang="sv-SE" sz="1350" dirty="0"/>
          </a:p>
          <a:p>
            <a:pPr>
              <a:buNone/>
            </a:pPr>
            <a:endParaRPr lang="sv-SE" sz="1350" dirty="0"/>
          </a:p>
          <a:p>
            <a:endParaRPr lang="sv-SE" sz="1350" dirty="0"/>
          </a:p>
          <a:p>
            <a:pPr>
              <a:buNone/>
            </a:pPr>
            <a:r>
              <a:rPr lang="sv-SE" sz="1350" dirty="0"/>
              <a:t> </a:t>
            </a:r>
          </a:p>
          <a:p>
            <a:pPr>
              <a:buNone/>
            </a:pPr>
            <a:endParaRPr lang="sv-SE" sz="1350" dirty="0"/>
          </a:p>
        </p:txBody>
      </p:sp>
      <p:sp>
        <p:nvSpPr>
          <p:cNvPr id="4" name="Rectangle 3"/>
          <p:cNvSpPr/>
          <p:nvPr/>
        </p:nvSpPr>
        <p:spPr>
          <a:xfrm>
            <a:off x="4627209" y="1181853"/>
            <a:ext cx="3024336" cy="972108"/>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cxnSp>
        <p:nvCxnSpPr>
          <p:cNvPr id="5" name="Straight Connector 4"/>
          <p:cNvCxnSpPr/>
          <p:nvPr/>
        </p:nvCxnSpPr>
        <p:spPr>
          <a:xfrm>
            <a:off x="4627209" y="1451883"/>
            <a:ext cx="3024336" cy="0"/>
          </a:xfrm>
          <a:prstGeom prst="line">
            <a:avLst/>
          </a:prstGeom>
        </p:spPr>
        <p:style>
          <a:lnRef idx="1">
            <a:schemeClr val="dk1"/>
          </a:lnRef>
          <a:fillRef idx="0">
            <a:schemeClr val="dk1"/>
          </a:fillRef>
          <a:effectRef idx="0">
            <a:schemeClr val="dk1"/>
          </a:effectRef>
          <a:fontRef idx="minor">
            <a:schemeClr val="tx1"/>
          </a:fontRef>
        </p:style>
      </p:cxnSp>
      <p:sp>
        <p:nvSpPr>
          <p:cNvPr id="6" name="TextBox 5"/>
          <p:cNvSpPr txBox="1"/>
          <p:nvPr/>
        </p:nvSpPr>
        <p:spPr>
          <a:xfrm>
            <a:off x="5275281" y="1181853"/>
            <a:ext cx="1890210" cy="300082"/>
          </a:xfrm>
          <a:prstGeom prst="rect">
            <a:avLst/>
          </a:prstGeom>
          <a:noFill/>
        </p:spPr>
        <p:txBody>
          <a:bodyPr wrap="square" rtlCol="0">
            <a:spAutoFit/>
          </a:bodyPr>
          <a:lstStyle/>
          <a:p>
            <a:r>
              <a:rPr lang="sv-SE" sz="1350" b="1" dirty="0"/>
              <a:t>Affärsstrategi</a:t>
            </a:r>
          </a:p>
        </p:txBody>
      </p:sp>
      <p:sp>
        <p:nvSpPr>
          <p:cNvPr id="7" name="TextBox 6"/>
          <p:cNvSpPr txBox="1"/>
          <p:nvPr/>
        </p:nvSpPr>
        <p:spPr>
          <a:xfrm>
            <a:off x="4627209" y="1615207"/>
            <a:ext cx="3133443" cy="669414"/>
          </a:xfrm>
          <a:prstGeom prst="rect">
            <a:avLst/>
          </a:prstGeom>
          <a:noFill/>
        </p:spPr>
        <p:txBody>
          <a:bodyPr wrap="square" rtlCol="0">
            <a:spAutoFit/>
          </a:bodyPr>
          <a:lstStyle/>
          <a:p>
            <a:pPr>
              <a:buFont typeface="Arial" pitchFamily="34" charset="0"/>
              <a:buChar char="•"/>
            </a:pPr>
            <a:r>
              <a:rPr lang="sv-SE" sz="1200" dirty="0" smtClean="0"/>
              <a:t>Affärsstrategi utformad baserat </a:t>
            </a:r>
            <a:r>
              <a:rPr lang="sv-SE" sz="1200" dirty="0"/>
              <a:t>på </a:t>
            </a:r>
            <a:r>
              <a:rPr lang="sv-SE" sz="1200" dirty="0" smtClean="0"/>
              <a:t>verksamhetens mål</a:t>
            </a:r>
            <a:endParaRPr lang="sv-SE" sz="1200" dirty="0"/>
          </a:p>
          <a:p>
            <a:endParaRPr lang="sv-SE" sz="1350" dirty="0"/>
          </a:p>
        </p:txBody>
      </p:sp>
      <p:sp>
        <p:nvSpPr>
          <p:cNvPr id="8" name="Rectangle 7"/>
          <p:cNvSpPr/>
          <p:nvPr/>
        </p:nvSpPr>
        <p:spPr>
          <a:xfrm>
            <a:off x="4627209" y="2586009"/>
            <a:ext cx="3024336" cy="972108"/>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cxnSp>
        <p:nvCxnSpPr>
          <p:cNvPr id="9" name="Straight Connector 8"/>
          <p:cNvCxnSpPr/>
          <p:nvPr/>
        </p:nvCxnSpPr>
        <p:spPr>
          <a:xfrm>
            <a:off x="4627209" y="2856039"/>
            <a:ext cx="3024336" cy="0"/>
          </a:xfrm>
          <a:prstGeom prst="line">
            <a:avLst/>
          </a:prstGeom>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5275281" y="2586009"/>
            <a:ext cx="1890210" cy="300082"/>
          </a:xfrm>
          <a:prstGeom prst="rect">
            <a:avLst/>
          </a:prstGeom>
          <a:noFill/>
        </p:spPr>
        <p:txBody>
          <a:bodyPr wrap="square" rtlCol="0">
            <a:spAutoFit/>
          </a:bodyPr>
          <a:lstStyle/>
          <a:p>
            <a:r>
              <a:rPr lang="sv-SE" sz="1350" b="1" dirty="0"/>
              <a:t>IS-strategi</a:t>
            </a:r>
          </a:p>
        </p:txBody>
      </p:sp>
      <p:sp>
        <p:nvSpPr>
          <p:cNvPr id="11" name="TextBox 10"/>
          <p:cNvSpPr txBox="1"/>
          <p:nvPr/>
        </p:nvSpPr>
        <p:spPr>
          <a:xfrm>
            <a:off x="4627209" y="2903077"/>
            <a:ext cx="3078342" cy="646331"/>
          </a:xfrm>
          <a:prstGeom prst="rect">
            <a:avLst/>
          </a:prstGeom>
          <a:noFill/>
        </p:spPr>
        <p:txBody>
          <a:bodyPr wrap="square" rtlCol="0">
            <a:spAutoFit/>
          </a:bodyPr>
          <a:lstStyle/>
          <a:p>
            <a:pPr>
              <a:buFont typeface="Arial" pitchFamily="34" charset="0"/>
              <a:buChar char="•"/>
            </a:pPr>
            <a:r>
              <a:rPr lang="sv-SE" sz="1200" dirty="0"/>
              <a:t>Verksamhetsbaserad och framtidsorienterad: vad behöver verksamheten </a:t>
            </a:r>
            <a:r>
              <a:rPr lang="sv-SE" sz="1200" dirty="0" smtClean="0"/>
              <a:t>för </a:t>
            </a:r>
            <a:r>
              <a:rPr lang="sv-SE" sz="1200" dirty="0"/>
              <a:t>IT/IS-stöd</a:t>
            </a:r>
          </a:p>
          <a:p>
            <a:pPr>
              <a:buFont typeface="Arial" pitchFamily="34" charset="0"/>
              <a:buChar char="•"/>
            </a:pPr>
            <a:r>
              <a:rPr lang="sv-SE" sz="1200" dirty="0"/>
              <a:t> Identifiera nya möjligheter med IT/IS</a:t>
            </a:r>
          </a:p>
        </p:txBody>
      </p:sp>
      <p:sp>
        <p:nvSpPr>
          <p:cNvPr id="12" name="Rectangle 11"/>
          <p:cNvSpPr/>
          <p:nvPr/>
        </p:nvSpPr>
        <p:spPr>
          <a:xfrm>
            <a:off x="4627209" y="3998876"/>
            <a:ext cx="3024336" cy="878034"/>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cxnSp>
        <p:nvCxnSpPr>
          <p:cNvPr id="13" name="Straight Connector 12"/>
          <p:cNvCxnSpPr/>
          <p:nvPr/>
        </p:nvCxnSpPr>
        <p:spPr>
          <a:xfrm>
            <a:off x="4627209" y="4268906"/>
            <a:ext cx="3024336"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5275281" y="3998875"/>
            <a:ext cx="1890210" cy="300082"/>
          </a:xfrm>
          <a:prstGeom prst="rect">
            <a:avLst/>
          </a:prstGeom>
          <a:noFill/>
        </p:spPr>
        <p:txBody>
          <a:bodyPr wrap="square" rtlCol="0">
            <a:spAutoFit/>
          </a:bodyPr>
          <a:lstStyle/>
          <a:p>
            <a:r>
              <a:rPr lang="sv-SE" sz="1350" b="1" dirty="0" err="1"/>
              <a:t>IT-Strategi</a:t>
            </a:r>
            <a:endParaRPr lang="sv-SE" sz="1350" b="1" dirty="0"/>
          </a:p>
        </p:txBody>
      </p:sp>
      <p:sp>
        <p:nvSpPr>
          <p:cNvPr id="16" name="TextBox 15"/>
          <p:cNvSpPr txBox="1"/>
          <p:nvPr/>
        </p:nvSpPr>
        <p:spPr>
          <a:xfrm>
            <a:off x="4627209" y="4315942"/>
            <a:ext cx="3456384" cy="669414"/>
          </a:xfrm>
          <a:prstGeom prst="rect">
            <a:avLst/>
          </a:prstGeom>
          <a:noFill/>
        </p:spPr>
        <p:txBody>
          <a:bodyPr wrap="square" rtlCol="0">
            <a:spAutoFit/>
          </a:bodyPr>
          <a:lstStyle/>
          <a:p>
            <a:pPr>
              <a:buFont typeface="Arial" pitchFamily="34" charset="0"/>
              <a:buChar char="•"/>
            </a:pPr>
            <a:r>
              <a:rPr lang="sv-SE" sz="1200" dirty="0"/>
              <a:t> Aktivitetsorienterad: Hur ska vi leverera IT</a:t>
            </a:r>
          </a:p>
          <a:p>
            <a:pPr>
              <a:buFont typeface="Arial" pitchFamily="34" charset="0"/>
              <a:buChar char="•"/>
            </a:pPr>
            <a:r>
              <a:rPr lang="sv-SE" sz="1200" dirty="0"/>
              <a:t> Planer och Regler </a:t>
            </a:r>
          </a:p>
          <a:p>
            <a:pPr>
              <a:buFont typeface="Arial" pitchFamily="34" charset="0"/>
              <a:buChar char="•"/>
            </a:pPr>
            <a:endParaRPr lang="sv-SE" sz="1350" dirty="0"/>
          </a:p>
        </p:txBody>
      </p:sp>
      <p:cxnSp>
        <p:nvCxnSpPr>
          <p:cNvPr id="17" name="Straight Arrow Connector 16"/>
          <p:cNvCxnSpPr/>
          <p:nvPr/>
        </p:nvCxnSpPr>
        <p:spPr>
          <a:xfrm>
            <a:off x="6679437" y="2153961"/>
            <a:ext cx="0" cy="43204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8" name="Straight Arrow Connector 17"/>
          <p:cNvCxnSpPr/>
          <p:nvPr/>
        </p:nvCxnSpPr>
        <p:spPr>
          <a:xfrm>
            <a:off x="6679437" y="3558117"/>
            <a:ext cx="0" cy="43204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flipV="1">
            <a:off x="5329287" y="2207967"/>
            <a:ext cx="0" cy="37804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flipV="1">
            <a:off x="5329287" y="3558117"/>
            <a:ext cx="0" cy="37804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1" name="TextBox 20"/>
          <p:cNvSpPr txBox="1"/>
          <p:nvPr/>
        </p:nvSpPr>
        <p:spPr>
          <a:xfrm>
            <a:off x="4573203" y="2261974"/>
            <a:ext cx="1592796" cy="276999"/>
          </a:xfrm>
          <a:prstGeom prst="rect">
            <a:avLst/>
          </a:prstGeom>
          <a:noFill/>
        </p:spPr>
        <p:txBody>
          <a:bodyPr wrap="square" rtlCol="0">
            <a:spAutoFit/>
          </a:bodyPr>
          <a:lstStyle/>
          <a:p>
            <a:r>
              <a:rPr lang="sv-SE" sz="1200" dirty="0"/>
              <a:t>stödja verksamheten</a:t>
            </a:r>
          </a:p>
        </p:txBody>
      </p:sp>
      <p:sp>
        <p:nvSpPr>
          <p:cNvPr id="22" name="TextBox 21"/>
          <p:cNvSpPr txBox="1"/>
          <p:nvPr/>
        </p:nvSpPr>
        <p:spPr>
          <a:xfrm>
            <a:off x="6112755" y="2255468"/>
            <a:ext cx="1592796" cy="276999"/>
          </a:xfrm>
          <a:prstGeom prst="rect">
            <a:avLst/>
          </a:prstGeom>
          <a:noFill/>
        </p:spPr>
        <p:txBody>
          <a:bodyPr wrap="square" rtlCol="0">
            <a:spAutoFit/>
          </a:bodyPr>
          <a:lstStyle/>
          <a:p>
            <a:r>
              <a:rPr lang="sv-SE" sz="1200" dirty="0"/>
              <a:t>verksamhetsbehov</a:t>
            </a:r>
          </a:p>
        </p:txBody>
      </p:sp>
      <p:sp>
        <p:nvSpPr>
          <p:cNvPr id="23" name="TextBox 22"/>
          <p:cNvSpPr txBox="1"/>
          <p:nvPr/>
        </p:nvSpPr>
        <p:spPr>
          <a:xfrm>
            <a:off x="6436791" y="3628238"/>
            <a:ext cx="1592796" cy="276999"/>
          </a:xfrm>
          <a:prstGeom prst="rect">
            <a:avLst/>
          </a:prstGeom>
          <a:noFill/>
        </p:spPr>
        <p:txBody>
          <a:bodyPr wrap="square" rtlCol="0">
            <a:spAutoFit/>
          </a:bodyPr>
          <a:lstStyle/>
          <a:p>
            <a:r>
              <a:rPr lang="sv-SE" sz="1200" dirty="0"/>
              <a:t>IS -behov</a:t>
            </a:r>
          </a:p>
        </p:txBody>
      </p:sp>
      <p:sp>
        <p:nvSpPr>
          <p:cNvPr id="24" name="TextBox 23"/>
          <p:cNvSpPr txBox="1"/>
          <p:nvPr/>
        </p:nvSpPr>
        <p:spPr>
          <a:xfrm>
            <a:off x="4756317" y="3682244"/>
            <a:ext cx="1977126" cy="276999"/>
          </a:xfrm>
          <a:prstGeom prst="rect">
            <a:avLst/>
          </a:prstGeom>
          <a:noFill/>
        </p:spPr>
        <p:txBody>
          <a:bodyPr wrap="square" rtlCol="0">
            <a:spAutoFit/>
          </a:bodyPr>
          <a:lstStyle/>
          <a:p>
            <a:r>
              <a:rPr lang="sv-SE" sz="1200" dirty="0"/>
              <a:t>infrastruktur och tjänster</a:t>
            </a:r>
          </a:p>
        </p:txBody>
      </p:sp>
      <p:sp>
        <p:nvSpPr>
          <p:cNvPr id="25" name="TextBox 24"/>
          <p:cNvSpPr txBox="1"/>
          <p:nvPr/>
        </p:nvSpPr>
        <p:spPr>
          <a:xfrm>
            <a:off x="188184" y="4369079"/>
            <a:ext cx="1376772" cy="507831"/>
          </a:xfrm>
          <a:prstGeom prst="rect">
            <a:avLst/>
          </a:prstGeom>
          <a:noFill/>
        </p:spPr>
        <p:txBody>
          <a:bodyPr wrap="square" rtlCol="0">
            <a:spAutoFit/>
          </a:bodyPr>
          <a:lstStyle/>
          <a:p>
            <a:r>
              <a:rPr lang="sv-SE" sz="1350" dirty="0"/>
              <a:t>Fritt efter</a:t>
            </a:r>
          </a:p>
          <a:p>
            <a:r>
              <a:rPr lang="sv-SE" sz="1350" dirty="0"/>
              <a:t>(</a:t>
            </a:r>
            <a:r>
              <a:rPr lang="sv-SE" sz="1350" dirty="0" smtClean="0"/>
              <a:t>Ward</a:t>
            </a:r>
            <a:r>
              <a:rPr lang="sv-SE" sz="1350" dirty="0"/>
              <a:t>, </a:t>
            </a:r>
            <a:r>
              <a:rPr lang="sv-SE" sz="1350" dirty="0" smtClean="0"/>
              <a:t>1995)</a:t>
            </a:r>
            <a:endParaRPr lang="sv-SE" sz="1350" dirty="0"/>
          </a:p>
        </p:txBody>
      </p:sp>
      <p:sp>
        <p:nvSpPr>
          <p:cNvPr id="26" name="Left Brace 25"/>
          <p:cNvSpPr/>
          <p:nvPr/>
        </p:nvSpPr>
        <p:spPr>
          <a:xfrm>
            <a:off x="3979137" y="2640015"/>
            <a:ext cx="486054" cy="1242138"/>
          </a:xfrm>
          <a:prstGeom prst="leftBrace">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sv-SE" sz="1350"/>
          </a:p>
        </p:txBody>
      </p:sp>
      <p:sp>
        <p:nvSpPr>
          <p:cNvPr id="28" name="TextBox 27"/>
          <p:cNvSpPr txBox="1"/>
          <p:nvPr/>
        </p:nvSpPr>
        <p:spPr>
          <a:xfrm>
            <a:off x="2582365" y="2681779"/>
            <a:ext cx="1404156" cy="1384995"/>
          </a:xfrm>
          <a:prstGeom prst="rect">
            <a:avLst/>
          </a:prstGeom>
          <a:noFill/>
        </p:spPr>
        <p:txBody>
          <a:bodyPr wrap="square" rtlCol="0">
            <a:spAutoFit/>
          </a:bodyPr>
          <a:lstStyle/>
          <a:p>
            <a:r>
              <a:rPr lang="sv-SE" sz="1200" dirty="0"/>
              <a:t>I projektarbetet ska en IT-strategi formuleras. I själva verket är det snarare en IS-strategi som ni ska formulera</a:t>
            </a:r>
          </a:p>
        </p:txBody>
      </p:sp>
      <p:sp>
        <p:nvSpPr>
          <p:cNvPr id="30" name="Right Brace 29"/>
          <p:cNvSpPr/>
          <p:nvPr/>
        </p:nvSpPr>
        <p:spPr>
          <a:xfrm>
            <a:off x="7760652" y="2668849"/>
            <a:ext cx="378042" cy="2214246"/>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sv-SE" sz="1350"/>
          </a:p>
        </p:txBody>
      </p:sp>
      <p:sp>
        <p:nvSpPr>
          <p:cNvPr id="32" name="TextBox 31"/>
          <p:cNvSpPr txBox="1"/>
          <p:nvPr/>
        </p:nvSpPr>
        <p:spPr>
          <a:xfrm>
            <a:off x="8164221" y="3180076"/>
            <a:ext cx="810090" cy="1569660"/>
          </a:xfrm>
          <a:prstGeom prst="rect">
            <a:avLst/>
          </a:prstGeom>
          <a:noFill/>
        </p:spPr>
        <p:txBody>
          <a:bodyPr wrap="square" rtlCol="0">
            <a:spAutoFit/>
          </a:bodyPr>
          <a:lstStyle/>
          <a:p>
            <a:r>
              <a:rPr lang="sv-SE" sz="1200" dirty="0"/>
              <a:t>Ibland görs skillnad på IS- och IT-strategi, ibland inte</a:t>
            </a:r>
          </a:p>
        </p:txBody>
      </p:sp>
    </p:spTree>
    <p:extLst>
      <p:ext uri="{BB962C8B-B14F-4D97-AF65-F5344CB8AC3E}">
        <p14:creationId xmlns:p14="http://schemas.microsoft.com/office/powerpoint/2010/main" val="11434395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Utforma IS/IT-strategi</a:t>
            </a:r>
            <a:endParaRPr lang="sv-SE" dirty="0"/>
          </a:p>
        </p:txBody>
      </p:sp>
      <p:sp>
        <p:nvSpPr>
          <p:cNvPr id="3" name="Content Placeholder 2"/>
          <p:cNvSpPr>
            <a:spLocks noGrp="1"/>
          </p:cNvSpPr>
          <p:nvPr>
            <p:ph idx="1"/>
          </p:nvPr>
        </p:nvSpPr>
        <p:spPr/>
        <p:txBody>
          <a:bodyPr>
            <a:normAutofit/>
          </a:bodyPr>
          <a:lstStyle/>
          <a:p>
            <a:r>
              <a:rPr lang="sv-SE" sz="1600" dirty="0"/>
              <a:t>I projektet ska en IS/IT-strategi utformas.</a:t>
            </a:r>
          </a:p>
          <a:p>
            <a:r>
              <a:rPr lang="sv-SE" sz="1600" dirty="0"/>
              <a:t>Sök på nätet efter IS/IT-strategier för att </a:t>
            </a:r>
            <a:r>
              <a:rPr lang="sv-SE" sz="1600" dirty="0" smtClean="0"/>
              <a:t>inspireras</a:t>
            </a:r>
          </a:p>
          <a:p>
            <a:r>
              <a:rPr lang="sv-SE" sz="1600" dirty="0" smtClean="0"/>
              <a:t>Ofta är </a:t>
            </a:r>
            <a:r>
              <a:rPr lang="sv-SE" sz="1600" dirty="0"/>
              <a:t>IS/IT-strategier </a:t>
            </a:r>
            <a:r>
              <a:rPr lang="sv-SE" sz="1600" dirty="0" smtClean="0"/>
              <a:t>väldigt mångordiga – men försöka att få ner er IS/IT-strategi i ett stycke (eller i bara en mening)</a:t>
            </a:r>
          </a:p>
          <a:p>
            <a:r>
              <a:rPr lang="sv-SE" sz="1600" dirty="0" smtClean="0"/>
              <a:t>Formulera en IS/IT-strategi så att den är nära relaterad till er affärsstrategi – så det är snarare en IS-strategi än en IT-strategi ni ska formulera</a:t>
            </a:r>
            <a:endParaRPr lang="sv-SE" sz="1600" dirty="0"/>
          </a:p>
          <a:p>
            <a:pPr marL="0" indent="0">
              <a:buNone/>
            </a:pPr>
            <a:endParaRPr lang="sv-SE" dirty="0"/>
          </a:p>
        </p:txBody>
      </p:sp>
    </p:spTree>
    <p:extLst>
      <p:ext uri="{BB962C8B-B14F-4D97-AF65-F5344CB8AC3E}">
        <p14:creationId xmlns:p14="http://schemas.microsoft.com/office/powerpoint/2010/main" val="36946195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96186" y="155642"/>
            <a:ext cx="1272716" cy="1095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p:cNvSpPr>
            <a:spLocks noGrp="1"/>
          </p:cNvSpPr>
          <p:nvPr>
            <p:ph type="title"/>
          </p:nvPr>
        </p:nvSpPr>
        <p:spPr>
          <a:xfrm>
            <a:off x="453319" y="261526"/>
            <a:ext cx="7933124" cy="857250"/>
          </a:xfrm>
        </p:spPr>
        <p:txBody>
          <a:bodyPr>
            <a:normAutofit fontScale="90000"/>
          </a:bodyPr>
          <a:lstStyle/>
          <a:p>
            <a:pPr algn="l"/>
            <a:r>
              <a:rPr lang="sv-SE" sz="2700" dirty="0" smtClean="0"/>
              <a:t>Identifiera </a:t>
            </a:r>
            <a:r>
              <a:rPr lang="sv-SE" sz="2700" dirty="0"/>
              <a:t>IT/IS-strategi via affärsstrategi</a:t>
            </a:r>
          </a:p>
        </p:txBody>
      </p:sp>
      <p:pic>
        <p:nvPicPr>
          <p:cNvPr id="20482" name="Picture 2"/>
          <p:cNvPicPr>
            <a:picLocks noChangeAspect="1" noChangeArrowheads="1"/>
          </p:cNvPicPr>
          <p:nvPr/>
        </p:nvPicPr>
        <p:blipFill>
          <a:blip r:embed="rId2" cstate="print"/>
          <a:srcRect/>
          <a:stretch>
            <a:fillRect/>
          </a:stretch>
        </p:blipFill>
        <p:spPr bwMode="auto">
          <a:xfrm>
            <a:off x="637294" y="1329612"/>
            <a:ext cx="4880336" cy="1296144"/>
          </a:xfrm>
          <a:prstGeom prst="rect">
            <a:avLst/>
          </a:prstGeom>
          <a:noFill/>
          <a:ln w="9525">
            <a:noFill/>
            <a:miter lim="800000"/>
            <a:headEnd/>
            <a:tailEnd/>
          </a:ln>
        </p:spPr>
      </p:pic>
      <p:pic>
        <p:nvPicPr>
          <p:cNvPr id="20483" name="Picture 3"/>
          <p:cNvPicPr>
            <a:picLocks noChangeAspect="1" noChangeArrowheads="1"/>
          </p:cNvPicPr>
          <p:nvPr/>
        </p:nvPicPr>
        <p:blipFill>
          <a:blip r:embed="rId3" cstate="print"/>
          <a:srcRect/>
          <a:stretch>
            <a:fillRect/>
          </a:stretch>
        </p:blipFill>
        <p:spPr bwMode="auto">
          <a:xfrm>
            <a:off x="961329" y="3327834"/>
            <a:ext cx="3618402" cy="1675313"/>
          </a:xfrm>
          <a:prstGeom prst="rect">
            <a:avLst/>
          </a:prstGeom>
          <a:noFill/>
          <a:ln w="9525">
            <a:noFill/>
            <a:miter lim="800000"/>
            <a:headEnd/>
            <a:tailEnd/>
          </a:ln>
        </p:spPr>
      </p:pic>
      <p:sp>
        <p:nvSpPr>
          <p:cNvPr id="28" name="TextBox 27"/>
          <p:cNvSpPr txBox="1"/>
          <p:nvPr/>
        </p:nvSpPr>
        <p:spPr>
          <a:xfrm>
            <a:off x="961329" y="2949792"/>
            <a:ext cx="1890210" cy="300082"/>
          </a:xfrm>
          <a:prstGeom prst="rect">
            <a:avLst/>
          </a:prstGeom>
          <a:noFill/>
        </p:spPr>
        <p:txBody>
          <a:bodyPr wrap="square" rtlCol="0">
            <a:spAutoFit/>
          </a:bodyPr>
          <a:lstStyle/>
          <a:p>
            <a:r>
              <a:rPr lang="sv-SE" sz="1350" b="1" dirty="0"/>
              <a:t>Porters femkraftmodell</a:t>
            </a:r>
          </a:p>
        </p:txBody>
      </p:sp>
      <p:sp>
        <p:nvSpPr>
          <p:cNvPr id="29" name="TextBox 28"/>
          <p:cNvSpPr txBox="1"/>
          <p:nvPr/>
        </p:nvSpPr>
        <p:spPr>
          <a:xfrm>
            <a:off x="691299" y="1275606"/>
            <a:ext cx="1890210" cy="507831"/>
          </a:xfrm>
          <a:prstGeom prst="rect">
            <a:avLst/>
          </a:prstGeom>
          <a:noFill/>
        </p:spPr>
        <p:txBody>
          <a:bodyPr wrap="square" rtlCol="0">
            <a:spAutoFit/>
          </a:bodyPr>
          <a:lstStyle/>
          <a:p>
            <a:r>
              <a:rPr lang="sv-SE" sz="1350" b="1" dirty="0"/>
              <a:t>Porters generiska strategier</a:t>
            </a:r>
          </a:p>
        </p:txBody>
      </p:sp>
      <p:cxnSp>
        <p:nvCxnSpPr>
          <p:cNvPr id="31" name="Straight Connector 30"/>
          <p:cNvCxnSpPr>
            <a:endCxn id="32" idx="1"/>
          </p:cNvCxnSpPr>
          <p:nvPr/>
        </p:nvCxnSpPr>
        <p:spPr>
          <a:xfrm flipV="1">
            <a:off x="3607623" y="1020386"/>
            <a:ext cx="324035" cy="1065315"/>
          </a:xfrm>
          <a:prstGeom prst="line">
            <a:avLst/>
          </a:prstGeom>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931658" y="789553"/>
            <a:ext cx="2940447" cy="461665"/>
          </a:xfrm>
          <a:prstGeom prst="rect">
            <a:avLst/>
          </a:prstGeom>
          <a:noFill/>
        </p:spPr>
        <p:txBody>
          <a:bodyPr wrap="square" rtlCol="0">
            <a:spAutoFit/>
          </a:bodyPr>
          <a:lstStyle/>
          <a:p>
            <a:r>
              <a:rPr lang="sv-SE" sz="1200" dirty="0"/>
              <a:t>Effektivisera processer med </a:t>
            </a:r>
            <a:r>
              <a:rPr lang="sv-SE" sz="1200" dirty="0" smtClean="0"/>
              <a:t>affärssystem eller workflowsystem </a:t>
            </a:r>
            <a:endParaRPr lang="sv-SE" sz="1200" dirty="0"/>
          </a:p>
        </p:txBody>
      </p:sp>
      <p:cxnSp>
        <p:nvCxnSpPr>
          <p:cNvPr id="34" name="Straight Connector 33"/>
          <p:cNvCxnSpPr/>
          <p:nvPr/>
        </p:nvCxnSpPr>
        <p:spPr>
          <a:xfrm flipH="1">
            <a:off x="4471719" y="1923678"/>
            <a:ext cx="540060" cy="540060"/>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5011779" y="1329612"/>
            <a:ext cx="2247542" cy="830997"/>
          </a:xfrm>
          <a:prstGeom prst="rect">
            <a:avLst/>
          </a:prstGeom>
          <a:noFill/>
        </p:spPr>
        <p:txBody>
          <a:bodyPr wrap="square" rtlCol="0">
            <a:spAutoFit/>
          </a:bodyPr>
          <a:lstStyle/>
          <a:p>
            <a:r>
              <a:rPr lang="sv-SE" sz="1200" dirty="0"/>
              <a:t>Använda sociala medier för att samla in kundönskemål och/eller klagomål från specifik </a:t>
            </a:r>
            <a:r>
              <a:rPr lang="sv-SE" sz="1200" dirty="0" smtClean="0"/>
              <a:t>kundgrupp för att göra organisationen unik</a:t>
            </a:r>
            <a:endParaRPr lang="sv-SE" sz="1200" dirty="0"/>
          </a:p>
        </p:txBody>
      </p:sp>
      <p:cxnSp>
        <p:nvCxnSpPr>
          <p:cNvPr id="37" name="Straight Connector 36"/>
          <p:cNvCxnSpPr>
            <a:stCxn id="39" idx="1"/>
          </p:cNvCxnSpPr>
          <p:nvPr/>
        </p:nvCxnSpPr>
        <p:spPr>
          <a:xfrm flipH="1">
            <a:off x="4093677" y="2964601"/>
            <a:ext cx="270030" cy="309227"/>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4363707" y="2733768"/>
            <a:ext cx="2160240" cy="461665"/>
          </a:xfrm>
          <a:prstGeom prst="rect">
            <a:avLst/>
          </a:prstGeom>
          <a:noFill/>
        </p:spPr>
        <p:txBody>
          <a:bodyPr wrap="square" rtlCol="0">
            <a:spAutoFit/>
          </a:bodyPr>
          <a:lstStyle/>
          <a:p>
            <a:r>
              <a:rPr lang="sv-SE" sz="1200" dirty="0"/>
              <a:t>Knyta upp kunder i avancerade </a:t>
            </a:r>
            <a:r>
              <a:rPr lang="sv-SE" sz="1200" dirty="0" smtClean="0"/>
              <a:t>inköps- </a:t>
            </a:r>
            <a:r>
              <a:rPr lang="sv-SE" sz="1200" dirty="0"/>
              <a:t>och leveranssystem</a:t>
            </a:r>
          </a:p>
        </p:txBody>
      </p:sp>
      <p:cxnSp>
        <p:nvCxnSpPr>
          <p:cNvPr id="43" name="Straight Connector 42"/>
          <p:cNvCxnSpPr>
            <a:stCxn id="45" idx="1"/>
          </p:cNvCxnSpPr>
          <p:nvPr/>
        </p:nvCxnSpPr>
        <p:spPr>
          <a:xfrm flipH="1" flipV="1">
            <a:off x="4471719" y="3759886"/>
            <a:ext cx="270030" cy="253477"/>
          </a:xfrm>
          <a:prstGeom prst="line">
            <a:avLst/>
          </a:prstGeom>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4741749" y="3597864"/>
            <a:ext cx="2768002" cy="830997"/>
          </a:xfrm>
          <a:prstGeom prst="rect">
            <a:avLst/>
          </a:prstGeom>
          <a:noFill/>
        </p:spPr>
        <p:txBody>
          <a:bodyPr wrap="square" rtlCol="0">
            <a:spAutoFit/>
          </a:bodyPr>
          <a:lstStyle/>
          <a:p>
            <a:r>
              <a:rPr lang="sv-SE" sz="1200" dirty="0"/>
              <a:t>Starta webbplats där </a:t>
            </a:r>
            <a:r>
              <a:rPr lang="sv-SE" sz="1200" dirty="0" smtClean="0"/>
              <a:t>inköpsbeställningar  </a:t>
            </a:r>
            <a:r>
              <a:rPr lang="sv-SE" sz="1200" dirty="0"/>
              <a:t>på varor och tjänster läggs ut och där flera leverantörer </a:t>
            </a:r>
            <a:r>
              <a:rPr lang="sv-SE" sz="1200" dirty="0" smtClean="0"/>
              <a:t>får </a:t>
            </a:r>
            <a:r>
              <a:rPr lang="sv-SE" sz="1200" dirty="0"/>
              <a:t>lägga bud på </a:t>
            </a:r>
            <a:r>
              <a:rPr lang="sv-SE" sz="1200" dirty="0" smtClean="0"/>
              <a:t>bestälningarna</a:t>
            </a:r>
            <a:endParaRPr lang="sv-SE" sz="1200" dirty="0"/>
          </a:p>
        </p:txBody>
      </p:sp>
      <p:sp>
        <p:nvSpPr>
          <p:cNvPr id="3" name="TextBox 2"/>
          <p:cNvSpPr txBox="1"/>
          <p:nvPr/>
        </p:nvSpPr>
        <p:spPr>
          <a:xfrm>
            <a:off x="7259321" y="2463738"/>
            <a:ext cx="1598106" cy="584775"/>
          </a:xfrm>
          <a:prstGeom prst="rect">
            <a:avLst/>
          </a:prstGeom>
          <a:noFill/>
        </p:spPr>
        <p:txBody>
          <a:bodyPr wrap="square" rtlCol="0">
            <a:spAutoFit/>
          </a:bodyPr>
          <a:lstStyle/>
          <a:p>
            <a:r>
              <a:rPr lang="sv-SE" sz="1600" dirty="0" smtClean="0"/>
              <a:t>Exempel på IT/IS-strategier</a:t>
            </a:r>
            <a:endParaRPr lang="sv-SE" sz="1600" dirty="0"/>
          </a:p>
        </p:txBody>
      </p:sp>
      <p:cxnSp>
        <p:nvCxnSpPr>
          <p:cNvPr id="6" name="Straight Connector 5"/>
          <p:cNvCxnSpPr/>
          <p:nvPr/>
        </p:nvCxnSpPr>
        <p:spPr>
          <a:xfrm flipH="1" flipV="1">
            <a:off x="7064008" y="1020386"/>
            <a:ext cx="786213" cy="1294797"/>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flipV="1">
            <a:off x="6712084" y="943583"/>
            <a:ext cx="354423" cy="86531"/>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flipV="1">
            <a:off x="7272162" y="2101852"/>
            <a:ext cx="453064" cy="290134"/>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6554466" y="2811457"/>
            <a:ext cx="605091" cy="7653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6852024" y="3011244"/>
            <a:ext cx="407297" cy="47796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27772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209" y="492519"/>
            <a:ext cx="6850800" cy="596700"/>
          </a:xfrm>
        </p:spPr>
        <p:txBody>
          <a:bodyPr>
            <a:normAutofit/>
          </a:bodyPr>
          <a:lstStyle/>
          <a:p>
            <a:r>
              <a:rPr lang="sv-SE" sz="2400" dirty="0"/>
              <a:t>Chief Information Officer</a:t>
            </a:r>
          </a:p>
        </p:txBody>
      </p:sp>
      <p:sp>
        <p:nvSpPr>
          <p:cNvPr id="15" name="Content Placeholder 2"/>
          <p:cNvSpPr>
            <a:spLocks noGrp="1"/>
          </p:cNvSpPr>
          <p:nvPr>
            <p:ph idx="1"/>
          </p:nvPr>
        </p:nvSpPr>
        <p:spPr>
          <a:xfrm>
            <a:off x="671209" y="1089219"/>
            <a:ext cx="8004958" cy="756084"/>
          </a:xfrm>
        </p:spPr>
        <p:txBody>
          <a:bodyPr>
            <a:noAutofit/>
          </a:bodyPr>
          <a:lstStyle/>
          <a:p>
            <a:pPr>
              <a:buNone/>
            </a:pPr>
            <a:endParaRPr lang="sv-SE" sz="1350" dirty="0"/>
          </a:p>
          <a:p>
            <a:r>
              <a:rPr lang="sv-SE" sz="1600" dirty="0" smtClean="0"/>
              <a:t>Den </a:t>
            </a:r>
            <a:r>
              <a:rPr lang="sv-SE" sz="1600" dirty="0"/>
              <a:t>som är chef över IT/IS-styrning (IT/IS-governance) i en organisation tituleras vanligen CIO, Chief Information Officer</a:t>
            </a:r>
          </a:p>
          <a:p>
            <a:pPr>
              <a:buNone/>
            </a:pPr>
            <a:endParaRPr lang="sv-SE" sz="1350" dirty="0"/>
          </a:p>
          <a:p>
            <a:pPr>
              <a:buNone/>
            </a:pPr>
            <a:endParaRPr lang="sv-SE" sz="1350" dirty="0"/>
          </a:p>
          <a:p>
            <a:endParaRPr lang="sv-SE" sz="1350" dirty="0"/>
          </a:p>
          <a:p>
            <a:pPr>
              <a:buNone/>
            </a:pPr>
            <a:r>
              <a:rPr lang="sv-SE" sz="1350" dirty="0"/>
              <a:t> </a:t>
            </a:r>
          </a:p>
          <a:p>
            <a:pPr>
              <a:buNone/>
            </a:pPr>
            <a:endParaRPr lang="sv-SE" sz="1350" dirty="0"/>
          </a:p>
        </p:txBody>
      </p:sp>
    </p:spTree>
    <p:extLst>
      <p:ext uri="{BB962C8B-B14F-4D97-AF65-F5344CB8AC3E}">
        <p14:creationId xmlns:p14="http://schemas.microsoft.com/office/powerpoint/2010/main" val="38329267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sv-SE" sz="2700" dirty="0"/>
              <a:t>IT/IS-personal</a:t>
            </a:r>
          </a:p>
        </p:txBody>
      </p:sp>
      <p:sp>
        <p:nvSpPr>
          <p:cNvPr id="4" name="Rectangle 3"/>
          <p:cNvSpPr/>
          <p:nvPr/>
        </p:nvSpPr>
        <p:spPr>
          <a:xfrm>
            <a:off x="3545886" y="1653648"/>
            <a:ext cx="1404156" cy="540060"/>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cxnSp>
        <p:nvCxnSpPr>
          <p:cNvPr id="6" name="Straight Connector 5"/>
          <p:cNvCxnSpPr>
            <a:stCxn id="4" idx="2"/>
          </p:cNvCxnSpPr>
          <p:nvPr/>
        </p:nvCxnSpPr>
        <p:spPr>
          <a:xfrm>
            <a:off x="4247964" y="2193708"/>
            <a:ext cx="0" cy="702078"/>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flipH="1">
            <a:off x="2428351" y="2551580"/>
            <a:ext cx="3510390" cy="0"/>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2411760" y="2551580"/>
            <a:ext cx="0" cy="378042"/>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5976156" y="2571750"/>
            <a:ext cx="0" cy="378042"/>
          </a:xfrm>
          <a:prstGeom prst="line">
            <a:avLst/>
          </a:prstGeom>
        </p:spPr>
        <p:style>
          <a:lnRef idx="1">
            <a:schemeClr val="dk1"/>
          </a:lnRef>
          <a:fillRef idx="0">
            <a:schemeClr val="dk1"/>
          </a:fillRef>
          <a:effectRef idx="0">
            <a:schemeClr val="dk1"/>
          </a:effectRef>
          <a:fontRef idx="minor">
            <a:schemeClr val="tx1"/>
          </a:fontRef>
        </p:style>
      </p:cxnSp>
      <p:sp>
        <p:nvSpPr>
          <p:cNvPr id="17" name="Rectangle 16"/>
          <p:cNvSpPr/>
          <p:nvPr/>
        </p:nvSpPr>
        <p:spPr>
          <a:xfrm>
            <a:off x="1601670" y="2949792"/>
            <a:ext cx="1404156" cy="540060"/>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18" name="Rectangle 17"/>
          <p:cNvSpPr/>
          <p:nvPr/>
        </p:nvSpPr>
        <p:spPr>
          <a:xfrm>
            <a:off x="3599892" y="2949792"/>
            <a:ext cx="1404156" cy="540060"/>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19" name="Rectangle 18"/>
          <p:cNvSpPr/>
          <p:nvPr/>
        </p:nvSpPr>
        <p:spPr>
          <a:xfrm>
            <a:off x="5652120" y="2949792"/>
            <a:ext cx="1404156" cy="540060"/>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20" name="TextBox 19"/>
          <p:cNvSpPr txBox="1"/>
          <p:nvPr/>
        </p:nvSpPr>
        <p:spPr>
          <a:xfrm>
            <a:off x="4031940" y="1761660"/>
            <a:ext cx="468398" cy="323165"/>
          </a:xfrm>
          <a:prstGeom prst="rect">
            <a:avLst/>
          </a:prstGeom>
          <a:noFill/>
        </p:spPr>
        <p:txBody>
          <a:bodyPr wrap="none" rtlCol="0">
            <a:spAutoFit/>
          </a:bodyPr>
          <a:lstStyle/>
          <a:p>
            <a:r>
              <a:rPr lang="sv-SE" sz="1500" b="1" dirty="0"/>
              <a:t>CIO</a:t>
            </a:r>
          </a:p>
        </p:txBody>
      </p:sp>
      <p:sp>
        <p:nvSpPr>
          <p:cNvPr id="21" name="TextBox 20"/>
          <p:cNvSpPr txBox="1"/>
          <p:nvPr/>
        </p:nvSpPr>
        <p:spPr>
          <a:xfrm>
            <a:off x="1979712" y="3057804"/>
            <a:ext cx="550151" cy="323165"/>
          </a:xfrm>
          <a:prstGeom prst="rect">
            <a:avLst/>
          </a:prstGeom>
          <a:noFill/>
        </p:spPr>
        <p:txBody>
          <a:bodyPr wrap="none" rtlCol="0">
            <a:spAutoFit/>
          </a:bodyPr>
          <a:lstStyle/>
          <a:p>
            <a:r>
              <a:rPr lang="sv-SE" sz="1500" b="1" dirty="0"/>
              <a:t>Drift</a:t>
            </a:r>
          </a:p>
        </p:txBody>
      </p:sp>
      <p:sp>
        <p:nvSpPr>
          <p:cNvPr id="22" name="TextBox 21"/>
          <p:cNvSpPr txBox="1"/>
          <p:nvPr/>
        </p:nvSpPr>
        <p:spPr>
          <a:xfrm>
            <a:off x="3692042" y="2942387"/>
            <a:ext cx="1111843" cy="553998"/>
          </a:xfrm>
          <a:prstGeom prst="rect">
            <a:avLst/>
          </a:prstGeom>
          <a:noFill/>
        </p:spPr>
        <p:txBody>
          <a:bodyPr wrap="none" rtlCol="0">
            <a:spAutoFit/>
          </a:bodyPr>
          <a:lstStyle/>
          <a:p>
            <a:r>
              <a:rPr lang="sv-SE" sz="1500" b="1" dirty="0"/>
              <a:t>Utveckling</a:t>
            </a:r>
            <a:r>
              <a:rPr lang="sv-SE" sz="1500" b="1" dirty="0" smtClean="0"/>
              <a:t>/</a:t>
            </a:r>
          </a:p>
          <a:p>
            <a:r>
              <a:rPr lang="sv-SE" sz="1500" b="1" dirty="0" smtClean="0"/>
              <a:t>Inköp</a:t>
            </a:r>
            <a:endParaRPr lang="sv-SE" sz="1500" b="1" dirty="0"/>
          </a:p>
        </p:txBody>
      </p:sp>
      <p:sp>
        <p:nvSpPr>
          <p:cNvPr id="23" name="TextBox 22"/>
          <p:cNvSpPr txBox="1"/>
          <p:nvPr/>
        </p:nvSpPr>
        <p:spPr>
          <a:xfrm>
            <a:off x="5869069" y="3104841"/>
            <a:ext cx="824265" cy="323165"/>
          </a:xfrm>
          <a:prstGeom prst="rect">
            <a:avLst/>
          </a:prstGeom>
          <a:noFill/>
        </p:spPr>
        <p:txBody>
          <a:bodyPr wrap="none" rtlCol="0">
            <a:spAutoFit/>
          </a:bodyPr>
          <a:lstStyle/>
          <a:p>
            <a:r>
              <a:rPr lang="sv-SE" sz="1500" b="1" dirty="0"/>
              <a:t>Support</a:t>
            </a:r>
          </a:p>
        </p:txBody>
      </p:sp>
      <p:sp>
        <p:nvSpPr>
          <p:cNvPr id="24" name="TextBox 23"/>
          <p:cNvSpPr txBox="1"/>
          <p:nvPr/>
        </p:nvSpPr>
        <p:spPr>
          <a:xfrm>
            <a:off x="5058053" y="1653648"/>
            <a:ext cx="3299138" cy="523220"/>
          </a:xfrm>
          <a:prstGeom prst="rect">
            <a:avLst/>
          </a:prstGeom>
          <a:noFill/>
        </p:spPr>
        <p:txBody>
          <a:bodyPr wrap="square" rtlCol="0">
            <a:spAutoFit/>
          </a:bodyPr>
          <a:lstStyle/>
          <a:p>
            <a:pPr marL="285750" indent="-285750">
              <a:buFont typeface="Arial" panose="020B0604020202020204" pitchFamily="34" charset="0"/>
              <a:buChar char="•"/>
            </a:pPr>
            <a:r>
              <a:rPr lang="sv-SE" sz="1400" dirty="0"/>
              <a:t>IT/IS-styrning (</a:t>
            </a:r>
            <a:r>
              <a:rPr lang="sv-SE" sz="1400" dirty="0" err="1"/>
              <a:t>IT/IS-governance</a:t>
            </a:r>
            <a:r>
              <a:rPr lang="sv-SE" sz="1400" dirty="0"/>
              <a:t>)</a:t>
            </a:r>
          </a:p>
          <a:p>
            <a:pPr marL="285750" indent="-285750">
              <a:buFont typeface="Arial" panose="020B0604020202020204" pitchFamily="34" charset="0"/>
              <a:buChar char="•"/>
            </a:pPr>
            <a:r>
              <a:rPr lang="sv-SE" sz="1400" dirty="0"/>
              <a:t>IT-ledning</a:t>
            </a:r>
          </a:p>
        </p:txBody>
      </p:sp>
      <p:sp>
        <p:nvSpPr>
          <p:cNvPr id="25" name="TextBox 24"/>
          <p:cNvSpPr txBox="1"/>
          <p:nvPr/>
        </p:nvSpPr>
        <p:spPr>
          <a:xfrm>
            <a:off x="5760132" y="3597864"/>
            <a:ext cx="2086696" cy="523220"/>
          </a:xfrm>
          <a:prstGeom prst="rect">
            <a:avLst/>
          </a:prstGeom>
          <a:noFill/>
        </p:spPr>
        <p:txBody>
          <a:bodyPr wrap="square" rtlCol="0">
            <a:spAutoFit/>
          </a:bodyPr>
          <a:lstStyle/>
          <a:p>
            <a:pPr marL="285750" indent="-285750">
              <a:buFont typeface="Arial" panose="020B0604020202020204" pitchFamily="34" charset="0"/>
              <a:buChar char="•"/>
            </a:pPr>
            <a:r>
              <a:rPr lang="sv-SE" sz="1400" dirty="0" smtClean="0"/>
              <a:t>Helpdesk</a:t>
            </a:r>
            <a:endParaRPr lang="sv-SE" sz="1400" dirty="0"/>
          </a:p>
          <a:p>
            <a:pPr marL="285750" indent="-285750">
              <a:buFont typeface="Arial" panose="020B0604020202020204" pitchFamily="34" charset="0"/>
              <a:buChar char="•"/>
            </a:pPr>
            <a:r>
              <a:rPr lang="sv-SE" sz="1400" dirty="0"/>
              <a:t>Användarträning</a:t>
            </a:r>
          </a:p>
        </p:txBody>
      </p:sp>
      <p:sp>
        <p:nvSpPr>
          <p:cNvPr id="26" name="TextBox 25"/>
          <p:cNvSpPr txBox="1"/>
          <p:nvPr/>
        </p:nvSpPr>
        <p:spPr>
          <a:xfrm>
            <a:off x="3407727" y="3597864"/>
            <a:ext cx="2052228" cy="738664"/>
          </a:xfrm>
          <a:prstGeom prst="rect">
            <a:avLst/>
          </a:prstGeom>
          <a:noFill/>
        </p:spPr>
        <p:txBody>
          <a:bodyPr wrap="square" rtlCol="0">
            <a:spAutoFit/>
          </a:bodyPr>
          <a:lstStyle/>
          <a:p>
            <a:pPr marL="285750" indent="-285750">
              <a:buFont typeface="Arial" panose="020B0604020202020204" pitchFamily="34" charset="0"/>
              <a:buChar char="•"/>
            </a:pPr>
            <a:r>
              <a:rPr lang="sv-SE" sz="1400" dirty="0"/>
              <a:t>Systemutveckling</a:t>
            </a:r>
          </a:p>
          <a:p>
            <a:pPr marL="285750" indent="-285750">
              <a:buFont typeface="Arial" panose="020B0604020202020204" pitchFamily="34" charset="0"/>
              <a:buChar char="•"/>
            </a:pPr>
            <a:r>
              <a:rPr lang="sv-SE" sz="1400" dirty="0"/>
              <a:t>Systemförvaltning</a:t>
            </a:r>
          </a:p>
          <a:p>
            <a:pPr marL="285750" indent="-285750">
              <a:buFont typeface="Arial" panose="020B0604020202020204" pitchFamily="34" charset="0"/>
              <a:buChar char="•"/>
            </a:pPr>
            <a:r>
              <a:rPr lang="sv-SE" sz="1400" dirty="0"/>
              <a:t>Inköp av IT</a:t>
            </a:r>
          </a:p>
        </p:txBody>
      </p:sp>
      <p:sp>
        <p:nvSpPr>
          <p:cNvPr id="27" name="TextBox 26"/>
          <p:cNvSpPr txBox="1"/>
          <p:nvPr/>
        </p:nvSpPr>
        <p:spPr>
          <a:xfrm>
            <a:off x="1169581" y="3597864"/>
            <a:ext cx="1937969" cy="738664"/>
          </a:xfrm>
          <a:prstGeom prst="rect">
            <a:avLst/>
          </a:prstGeom>
          <a:noFill/>
        </p:spPr>
        <p:txBody>
          <a:bodyPr wrap="square" rtlCol="0">
            <a:spAutoFit/>
          </a:bodyPr>
          <a:lstStyle/>
          <a:p>
            <a:pPr marL="285750" indent="-285750">
              <a:buFont typeface="Arial" panose="020B0604020202020204" pitchFamily="34" charset="0"/>
              <a:buChar char="•"/>
            </a:pPr>
            <a:r>
              <a:rPr lang="sv-SE" sz="1400" dirty="0"/>
              <a:t>Hantering av den dagliga driften av datorer</a:t>
            </a:r>
          </a:p>
        </p:txBody>
      </p:sp>
      <p:sp>
        <p:nvSpPr>
          <p:cNvPr id="28" name="Rectangle 27"/>
          <p:cNvSpPr/>
          <p:nvPr/>
        </p:nvSpPr>
        <p:spPr>
          <a:xfrm>
            <a:off x="7282983" y="4634610"/>
            <a:ext cx="1554272" cy="300082"/>
          </a:xfrm>
          <a:prstGeom prst="rect">
            <a:avLst/>
          </a:prstGeom>
        </p:spPr>
        <p:txBody>
          <a:bodyPr wrap="none">
            <a:spAutoFit/>
          </a:bodyPr>
          <a:lstStyle/>
          <a:p>
            <a:r>
              <a:rPr lang="sv-SE" sz="1350" dirty="0"/>
              <a:t>(Boddy et al, </a:t>
            </a:r>
            <a:r>
              <a:rPr lang="sv-SE" sz="1350" dirty="0" smtClean="0"/>
              <a:t>2008) </a:t>
            </a:r>
            <a:endParaRPr lang="sv-SE" sz="1350" dirty="0"/>
          </a:p>
        </p:txBody>
      </p:sp>
    </p:spTree>
    <p:extLst>
      <p:ext uri="{BB962C8B-B14F-4D97-AF65-F5344CB8AC3E}">
        <p14:creationId xmlns:p14="http://schemas.microsoft.com/office/powerpoint/2010/main" val="10520101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sv-SE" sz="2700" dirty="0"/>
              <a:t>IT/IS-funktioner</a:t>
            </a:r>
          </a:p>
        </p:txBody>
      </p:sp>
      <p:pic>
        <p:nvPicPr>
          <p:cNvPr id="3" name="Picture 2"/>
          <p:cNvPicPr>
            <a:picLocks noChangeAspect="1"/>
          </p:cNvPicPr>
          <p:nvPr/>
        </p:nvPicPr>
        <p:blipFill>
          <a:blip r:embed="rId2"/>
          <a:stretch>
            <a:fillRect/>
          </a:stretch>
        </p:blipFill>
        <p:spPr>
          <a:xfrm>
            <a:off x="1896798" y="1437624"/>
            <a:ext cx="5761302" cy="3270535"/>
          </a:xfrm>
          <a:prstGeom prst="rect">
            <a:avLst/>
          </a:prstGeom>
        </p:spPr>
      </p:pic>
      <p:sp>
        <p:nvSpPr>
          <p:cNvPr id="4" name="Rectangle 3"/>
          <p:cNvSpPr/>
          <p:nvPr/>
        </p:nvSpPr>
        <p:spPr>
          <a:xfrm>
            <a:off x="6893765" y="4709588"/>
            <a:ext cx="1752146" cy="300082"/>
          </a:xfrm>
          <a:prstGeom prst="rect">
            <a:avLst/>
          </a:prstGeom>
        </p:spPr>
        <p:txBody>
          <a:bodyPr wrap="none">
            <a:spAutoFit/>
          </a:bodyPr>
          <a:lstStyle/>
          <a:p>
            <a:r>
              <a:rPr lang="sv-SE" sz="1350" dirty="0" smtClean="0"/>
              <a:t>(Kursbok, Chapter 11) </a:t>
            </a:r>
            <a:endParaRPr lang="sv-SE" sz="1350" dirty="0"/>
          </a:p>
        </p:txBody>
      </p:sp>
    </p:spTree>
    <p:extLst>
      <p:ext uri="{BB962C8B-B14F-4D97-AF65-F5344CB8AC3E}">
        <p14:creationId xmlns:p14="http://schemas.microsoft.com/office/powerpoint/2010/main" val="13005152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6940" y="446780"/>
            <a:ext cx="6850800" cy="596700"/>
          </a:xfrm>
        </p:spPr>
        <p:txBody>
          <a:bodyPr>
            <a:normAutofit/>
          </a:bodyPr>
          <a:lstStyle/>
          <a:p>
            <a:pPr algn="l"/>
            <a:r>
              <a:rPr lang="sv-SE" sz="2700" dirty="0"/>
              <a:t>Outsourcing och </a:t>
            </a:r>
            <a:r>
              <a:rPr lang="sv-SE" sz="2700" dirty="0" err="1"/>
              <a:t>offshoring</a:t>
            </a:r>
            <a:endParaRPr lang="sv-SE" sz="2700" dirty="0"/>
          </a:p>
        </p:txBody>
      </p:sp>
      <p:sp>
        <p:nvSpPr>
          <p:cNvPr id="30" name="Rectangle 29"/>
          <p:cNvSpPr/>
          <p:nvPr/>
        </p:nvSpPr>
        <p:spPr>
          <a:xfrm>
            <a:off x="595421" y="1476782"/>
            <a:ext cx="7697973" cy="1815882"/>
          </a:xfrm>
          <a:prstGeom prst="rect">
            <a:avLst/>
          </a:prstGeom>
        </p:spPr>
        <p:txBody>
          <a:bodyPr wrap="square">
            <a:spAutoFit/>
          </a:bodyPr>
          <a:lstStyle/>
          <a:p>
            <a:r>
              <a:rPr lang="sv-SE" sz="1600" b="1" dirty="0" err="1">
                <a:latin typeface="Verdana" panose="020B0604030504040204" pitchFamily="34" charset="0"/>
                <a:ea typeface="Verdana" panose="020B0604030504040204" pitchFamily="34" charset="0"/>
                <a:cs typeface="Verdana" panose="020B0604030504040204" pitchFamily="34" charset="0"/>
              </a:rPr>
              <a:t>Outsourca</a:t>
            </a:r>
            <a:r>
              <a:rPr lang="sv-SE" sz="1600" b="1" dirty="0">
                <a:latin typeface="Verdana" panose="020B0604030504040204" pitchFamily="34" charset="0"/>
                <a:ea typeface="Verdana" panose="020B0604030504040204" pitchFamily="34" charset="0"/>
                <a:cs typeface="Verdana" panose="020B0604030504040204" pitchFamily="34" charset="0"/>
              </a:rPr>
              <a:t> IT/IS-aktiviteterna </a:t>
            </a:r>
            <a:r>
              <a:rPr lang="sv-SE" sz="1600" dirty="0">
                <a:latin typeface="Verdana" panose="020B0604030504040204" pitchFamily="34" charset="0"/>
                <a:ea typeface="Verdana" panose="020B0604030504040204" pitchFamily="34" charset="0"/>
                <a:cs typeface="Verdana" panose="020B0604030504040204" pitchFamily="34" charset="0"/>
              </a:rPr>
              <a:t> – </a:t>
            </a:r>
            <a:r>
              <a:rPr lang="sv-SE" sz="1600" b="1" dirty="0">
                <a:latin typeface="Verdana" panose="020B0604030504040204" pitchFamily="34" charset="0"/>
                <a:ea typeface="Verdana" panose="020B0604030504040204" pitchFamily="34" charset="0"/>
                <a:cs typeface="Verdana" panose="020B0604030504040204" pitchFamily="34" charset="0"/>
              </a:rPr>
              <a:t> </a:t>
            </a:r>
            <a:r>
              <a:rPr lang="sv-SE" sz="1600" dirty="0">
                <a:latin typeface="Verdana" panose="020B0604030504040204" pitchFamily="34" charset="0"/>
                <a:ea typeface="Verdana" panose="020B0604030504040204" pitchFamily="34" charset="0"/>
                <a:cs typeface="Verdana" panose="020B0604030504040204" pitchFamily="34" charset="0"/>
              </a:rPr>
              <a:t>IT/IS-aktiviteter sköts av en extern aktör </a:t>
            </a:r>
          </a:p>
          <a:p>
            <a:endParaRPr lang="sv-SE" sz="1600" dirty="0">
              <a:latin typeface="Verdana" panose="020B0604030504040204" pitchFamily="34" charset="0"/>
              <a:ea typeface="Verdana" panose="020B0604030504040204" pitchFamily="34" charset="0"/>
              <a:cs typeface="Verdana" panose="020B0604030504040204" pitchFamily="34" charset="0"/>
            </a:endParaRPr>
          </a:p>
          <a:p>
            <a:r>
              <a:rPr lang="sv-SE" sz="1600" b="1" dirty="0" err="1">
                <a:latin typeface="Verdana" panose="020B0604030504040204" pitchFamily="34" charset="0"/>
                <a:ea typeface="Verdana" panose="020B0604030504040204" pitchFamily="34" charset="0"/>
                <a:cs typeface="Verdana" panose="020B0604030504040204" pitchFamily="34" charset="0"/>
              </a:rPr>
              <a:t>Offshoring</a:t>
            </a:r>
            <a:r>
              <a:rPr lang="sv-SE" sz="1600" dirty="0">
                <a:latin typeface="Verdana" panose="020B0604030504040204" pitchFamily="34" charset="0"/>
                <a:ea typeface="Verdana" panose="020B0604030504040204" pitchFamily="34" charset="0"/>
                <a:cs typeface="Verdana" panose="020B0604030504040204" pitchFamily="34" charset="0"/>
              </a:rPr>
              <a:t> – betyder att IT/IS-aktiviteterna sköts från annat land. De kan skötas av egna organisationen i ett annat land eller </a:t>
            </a:r>
            <a:r>
              <a:rPr lang="sv-SE" sz="1600" dirty="0" err="1">
                <a:latin typeface="Verdana" panose="020B0604030504040204" pitchFamily="34" charset="0"/>
                <a:ea typeface="Verdana" panose="020B0604030504040204" pitchFamily="34" charset="0"/>
                <a:cs typeface="Verdana" panose="020B0604030504040204" pitchFamily="34" charset="0"/>
              </a:rPr>
              <a:t>outsourcas</a:t>
            </a:r>
            <a:r>
              <a:rPr lang="sv-SE" sz="1600" dirty="0">
                <a:latin typeface="Verdana" panose="020B0604030504040204" pitchFamily="34" charset="0"/>
                <a:ea typeface="Verdana" panose="020B0604030504040204" pitchFamily="34" charset="0"/>
                <a:cs typeface="Verdana" panose="020B0604030504040204" pitchFamily="34" charset="0"/>
              </a:rPr>
              <a:t> till extern aktör i annat land</a:t>
            </a:r>
          </a:p>
          <a:p>
            <a:endParaRPr lang="sv-SE" sz="1600" b="1" dirty="0"/>
          </a:p>
        </p:txBody>
      </p:sp>
    </p:spTree>
    <p:extLst>
      <p:ext uri="{BB962C8B-B14F-4D97-AF65-F5344CB8AC3E}">
        <p14:creationId xmlns:p14="http://schemas.microsoft.com/office/powerpoint/2010/main" val="36632873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98855" y="1661409"/>
            <a:ext cx="5637090" cy="3295111"/>
          </a:xfrm>
          <a:prstGeom prst="rect">
            <a:avLst/>
          </a:prstGeom>
        </p:spPr>
      </p:pic>
      <p:sp>
        <p:nvSpPr>
          <p:cNvPr id="5" name="Title 1"/>
          <p:cNvSpPr>
            <a:spLocks noGrp="1"/>
          </p:cNvSpPr>
          <p:nvPr>
            <p:ph type="title"/>
          </p:nvPr>
        </p:nvSpPr>
        <p:spPr>
          <a:xfrm>
            <a:off x="792000" y="418284"/>
            <a:ext cx="7464799" cy="857250"/>
          </a:xfrm>
        </p:spPr>
        <p:txBody>
          <a:bodyPr>
            <a:normAutofit/>
          </a:bodyPr>
          <a:lstStyle/>
          <a:p>
            <a:r>
              <a:rPr lang="sv-SE" sz="2400" dirty="0" smtClean="0"/>
              <a:t>Outsourcing av IS/IT</a:t>
            </a:r>
            <a:endParaRPr lang="sv-SE" sz="2400" dirty="0"/>
          </a:p>
        </p:txBody>
      </p:sp>
      <p:sp>
        <p:nvSpPr>
          <p:cNvPr id="6" name="Rectangle 5"/>
          <p:cNvSpPr/>
          <p:nvPr/>
        </p:nvSpPr>
        <p:spPr>
          <a:xfrm>
            <a:off x="6893765" y="4709588"/>
            <a:ext cx="1752146" cy="300082"/>
          </a:xfrm>
          <a:prstGeom prst="rect">
            <a:avLst/>
          </a:prstGeom>
        </p:spPr>
        <p:txBody>
          <a:bodyPr wrap="none">
            <a:spAutoFit/>
          </a:bodyPr>
          <a:lstStyle/>
          <a:p>
            <a:r>
              <a:rPr lang="sv-SE" sz="1350" dirty="0" smtClean="0"/>
              <a:t>(Kursbok, Chapter 11) </a:t>
            </a:r>
            <a:endParaRPr lang="sv-SE" sz="1350" dirty="0"/>
          </a:p>
        </p:txBody>
      </p:sp>
    </p:spTree>
    <p:extLst>
      <p:ext uri="{BB962C8B-B14F-4D97-AF65-F5344CB8AC3E}">
        <p14:creationId xmlns:p14="http://schemas.microsoft.com/office/powerpoint/2010/main" val="31786377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sv-SE" sz="2700" dirty="0"/>
              <a:t>Fördelar  med </a:t>
            </a:r>
            <a:r>
              <a:rPr lang="sv-SE" sz="2700" dirty="0" smtClean="0"/>
              <a:t>outsoursing 1(2)</a:t>
            </a:r>
            <a:endParaRPr lang="sv-SE" sz="2700" dirty="0"/>
          </a:p>
        </p:txBody>
      </p:sp>
      <p:sp>
        <p:nvSpPr>
          <p:cNvPr id="4" name="Content Placeholder 2"/>
          <p:cNvSpPr>
            <a:spLocks noGrp="1"/>
          </p:cNvSpPr>
          <p:nvPr>
            <p:ph idx="1"/>
          </p:nvPr>
        </p:nvSpPr>
        <p:spPr>
          <a:xfrm>
            <a:off x="668751" y="1549522"/>
            <a:ext cx="7730970" cy="756084"/>
          </a:xfrm>
        </p:spPr>
        <p:txBody>
          <a:bodyPr>
            <a:noAutofit/>
          </a:bodyPr>
          <a:lstStyle/>
          <a:p>
            <a:r>
              <a:rPr lang="sv-SE" sz="1600" dirty="0" smtClean="0"/>
              <a:t>organisationen </a:t>
            </a:r>
            <a:r>
              <a:rPr lang="sv-SE" sz="1600" dirty="0"/>
              <a:t>kan fokusera på kärnverksamheten</a:t>
            </a:r>
          </a:p>
          <a:p>
            <a:r>
              <a:rPr lang="sv-SE" sz="1600" dirty="0"/>
              <a:t>om ökade </a:t>
            </a:r>
            <a:r>
              <a:rPr lang="sv-SE" sz="1600" dirty="0" smtClean="0"/>
              <a:t>IT/IS-resurser </a:t>
            </a:r>
            <a:r>
              <a:rPr lang="sv-SE" sz="1600" dirty="0"/>
              <a:t>krävs för att öka organisations effektivitet (tillfälligt eller generellt) så kan sådana resurser ofta enkelt köpas från den externa </a:t>
            </a:r>
            <a:r>
              <a:rPr lang="sv-SE" sz="1600" dirty="0" smtClean="0"/>
              <a:t>partnern (elasticitet)</a:t>
            </a:r>
            <a:endParaRPr lang="sv-SE" sz="1600" dirty="0"/>
          </a:p>
          <a:p>
            <a:r>
              <a:rPr lang="sv-SE" sz="1600" dirty="0"/>
              <a:t>organisationen kan enkelt påskynda utveckling av </a:t>
            </a:r>
            <a:r>
              <a:rPr lang="sv-SE" sz="1600" dirty="0" smtClean="0"/>
              <a:t>IT/IS-system </a:t>
            </a:r>
            <a:r>
              <a:rPr lang="sv-SE" sz="1600" dirty="0"/>
              <a:t>genom att </a:t>
            </a:r>
            <a:r>
              <a:rPr lang="sv-SE" sz="1600" dirty="0" smtClean="0"/>
              <a:t>hyra nya typer av IT/IS-system hos </a:t>
            </a:r>
            <a:r>
              <a:rPr lang="sv-SE" sz="1600" dirty="0"/>
              <a:t>den externa partnern</a:t>
            </a:r>
          </a:p>
          <a:p>
            <a:r>
              <a:rPr lang="sv-SE" sz="1600" dirty="0" smtClean="0"/>
              <a:t>…</a:t>
            </a:r>
            <a:endParaRPr lang="sv-SE" sz="1600" dirty="0"/>
          </a:p>
          <a:p>
            <a:pPr>
              <a:buNone/>
            </a:pPr>
            <a:endParaRPr lang="sv-SE" sz="1350" dirty="0"/>
          </a:p>
          <a:p>
            <a:pPr>
              <a:buNone/>
            </a:pPr>
            <a:endParaRPr lang="sv-SE" sz="1350" dirty="0"/>
          </a:p>
          <a:p>
            <a:pPr>
              <a:buNone/>
            </a:pPr>
            <a:endParaRPr lang="sv-SE" sz="1350" dirty="0"/>
          </a:p>
          <a:p>
            <a:pPr>
              <a:buNone/>
            </a:pPr>
            <a:endParaRPr lang="sv-SE" sz="1350" dirty="0"/>
          </a:p>
          <a:p>
            <a:pPr>
              <a:buNone/>
            </a:pPr>
            <a:endParaRPr lang="sv-SE" sz="1350" dirty="0"/>
          </a:p>
          <a:p>
            <a:endParaRPr lang="sv-SE" sz="1350" dirty="0"/>
          </a:p>
          <a:p>
            <a:pPr>
              <a:buNone/>
            </a:pPr>
            <a:r>
              <a:rPr lang="sv-SE" sz="1350" dirty="0"/>
              <a:t> </a:t>
            </a:r>
          </a:p>
          <a:p>
            <a:pPr>
              <a:buNone/>
            </a:pPr>
            <a:endParaRPr lang="sv-SE" sz="1350" dirty="0"/>
          </a:p>
        </p:txBody>
      </p:sp>
      <p:sp>
        <p:nvSpPr>
          <p:cNvPr id="6" name="Rectangle 5"/>
          <p:cNvSpPr/>
          <p:nvPr/>
        </p:nvSpPr>
        <p:spPr>
          <a:xfrm>
            <a:off x="6893765" y="4709588"/>
            <a:ext cx="1752146" cy="300082"/>
          </a:xfrm>
          <a:prstGeom prst="rect">
            <a:avLst/>
          </a:prstGeom>
        </p:spPr>
        <p:txBody>
          <a:bodyPr wrap="none">
            <a:spAutoFit/>
          </a:bodyPr>
          <a:lstStyle/>
          <a:p>
            <a:r>
              <a:rPr lang="sv-SE" sz="1350" dirty="0" smtClean="0"/>
              <a:t>(Kursbok, Chapter 11) </a:t>
            </a:r>
            <a:endParaRPr lang="sv-SE" sz="1350" dirty="0"/>
          </a:p>
        </p:txBody>
      </p:sp>
    </p:spTree>
    <p:extLst>
      <p:ext uri="{BB962C8B-B14F-4D97-AF65-F5344CB8AC3E}">
        <p14:creationId xmlns:p14="http://schemas.microsoft.com/office/powerpoint/2010/main" val="10238700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2700" dirty="0"/>
              <a:t>Fördelar med outsoursing </a:t>
            </a:r>
            <a:r>
              <a:rPr lang="sv-SE" sz="2700" dirty="0" smtClean="0"/>
              <a:t>2(2</a:t>
            </a:r>
            <a:r>
              <a:rPr lang="sv-SE" sz="2700" dirty="0"/>
              <a:t>)</a:t>
            </a:r>
          </a:p>
        </p:txBody>
      </p:sp>
      <p:sp>
        <p:nvSpPr>
          <p:cNvPr id="4" name="Content Placeholder 2"/>
          <p:cNvSpPr>
            <a:spLocks noGrp="1"/>
          </p:cNvSpPr>
          <p:nvPr>
            <p:ph idx="1"/>
          </p:nvPr>
        </p:nvSpPr>
        <p:spPr>
          <a:xfrm>
            <a:off x="668751" y="1549522"/>
            <a:ext cx="8071212" cy="756084"/>
          </a:xfrm>
        </p:spPr>
        <p:txBody>
          <a:bodyPr>
            <a:noAutofit/>
          </a:bodyPr>
          <a:lstStyle/>
          <a:p>
            <a:r>
              <a:rPr lang="sv-SE" sz="1600" dirty="0" smtClean="0"/>
              <a:t>organisationen </a:t>
            </a:r>
            <a:r>
              <a:rPr lang="sv-SE" sz="1600" dirty="0"/>
              <a:t>kan utnyttja </a:t>
            </a:r>
            <a:r>
              <a:rPr lang="sv-SE" sz="1600" dirty="0" smtClean="0"/>
              <a:t>den </a:t>
            </a:r>
            <a:r>
              <a:rPr lang="sv-SE" sz="1600" dirty="0"/>
              <a:t>extern partnern för att genomföra förändringar i den egna verksamheten som annars skulle vara svåra att genomföra</a:t>
            </a:r>
          </a:p>
          <a:p>
            <a:r>
              <a:rPr lang="sv-SE" sz="1600" dirty="0"/>
              <a:t>organisationen kan enklare införa standardisering av IT/IS-tjänster, vilket minskar kostnaderna på lång sikt för </a:t>
            </a:r>
            <a:r>
              <a:rPr lang="sv-SE" sz="1600" dirty="0" smtClean="0"/>
              <a:t>IT/IS</a:t>
            </a:r>
          </a:p>
          <a:p>
            <a:r>
              <a:rPr lang="sv-SE" sz="1600" dirty="0"/>
              <a:t>organisationen får tillgång till kvalificerade IT/IS-personer hos den externa partnern</a:t>
            </a:r>
          </a:p>
          <a:p>
            <a:endParaRPr lang="sv-SE" sz="1600" dirty="0"/>
          </a:p>
          <a:p>
            <a:pPr>
              <a:buNone/>
            </a:pPr>
            <a:endParaRPr lang="sv-SE" sz="1350" dirty="0"/>
          </a:p>
          <a:p>
            <a:pPr>
              <a:buNone/>
            </a:pPr>
            <a:endParaRPr lang="sv-SE" sz="1350" dirty="0"/>
          </a:p>
          <a:p>
            <a:pPr>
              <a:buNone/>
            </a:pPr>
            <a:endParaRPr lang="sv-SE" sz="1350" dirty="0"/>
          </a:p>
          <a:p>
            <a:pPr>
              <a:buNone/>
            </a:pPr>
            <a:endParaRPr lang="sv-SE" sz="1350" dirty="0"/>
          </a:p>
          <a:p>
            <a:pPr>
              <a:buNone/>
            </a:pPr>
            <a:endParaRPr lang="sv-SE" sz="1350" dirty="0"/>
          </a:p>
          <a:p>
            <a:endParaRPr lang="sv-SE" sz="1350" dirty="0"/>
          </a:p>
          <a:p>
            <a:pPr>
              <a:buNone/>
            </a:pPr>
            <a:r>
              <a:rPr lang="sv-SE" sz="1350" dirty="0"/>
              <a:t> </a:t>
            </a:r>
          </a:p>
          <a:p>
            <a:pPr>
              <a:buNone/>
            </a:pPr>
            <a:endParaRPr lang="sv-SE" sz="1350" dirty="0"/>
          </a:p>
        </p:txBody>
      </p:sp>
      <p:sp>
        <p:nvSpPr>
          <p:cNvPr id="5" name="Rectangle 4"/>
          <p:cNvSpPr/>
          <p:nvPr/>
        </p:nvSpPr>
        <p:spPr>
          <a:xfrm>
            <a:off x="6893765" y="4709588"/>
            <a:ext cx="1752146" cy="300082"/>
          </a:xfrm>
          <a:prstGeom prst="rect">
            <a:avLst/>
          </a:prstGeom>
        </p:spPr>
        <p:txBody>
          <a:bodyPr wrap="none">
            <a:spAutoFit/>
          </a:bodyPr>
          <a:lstStyle/>
          <a:p>
            <a:r>
              <a:rPr lang="sv-SE" sz="1350" dirty="0" smtClean="0"/>
              <a:t>(Kursbok, Chapter 11) </a:t>
            </a:r>
            <a:endParaRPr lang="sv-SE" sz="1350" dirty="0"/>
          </a:p>
        </p:txBody>
      </p:sp>
    </p:spTree>
    <p:extLst>
      <p:ext uri="{BB962C8B-B14F-4D97-AF65-F5344CB8AC3E}">
        <p14:creationId xmlns:p14="http://schemas.microsoft.com/office/powerpoint/2010/main" val="39745970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441" y="394071"/>
            <a:ext cx="7314998" cy="596700"/>
          </a:xfrm>
        </p:spPr>
        <p:txBody>
          <a:bodyPr>
            <a:normAutofit/>
          </a:bodyPr>
          <a:lstStyle/>
          <a:p>
            <a:r>
              <a:rPr lang="sv-SE" sz="2400" dirty="0" smtClean="0"/>
              <a:t>Informationssystem </a:t>
            </a:r>
            <a:r>
              <a:rPr lang="sv-SE" sz="2400" dirty="0"/>
              <a:t>(IS)</a:t>
            </a:r>
          </a:p>
        </p:txBody>
      </p:sp>
      <p:sp>
        <p:nvSpPr>
          <p:cNvPr id="3" name="Content Placeholder 2"/>
          <p:cNvSpPr>
            <a:spLocks noGrp="1"/>
          </p:cNvSpPr>
          <p:nvPr>
            <p:ph idx="1"/>
          </p:nvPr>
        </p:nvSpPr>
        <p:spPr>
          <a:xfrm>
            <a:off x="361774" y="1203472"/>
            <a:ext cx="8822987" cy="1695636"/>
          </a:xfrm>
        </p:spPr>
        <p:txBody>
          <a:bodyPr>
            <a:noAutofit/>
          </a:bodyPr>
          <a:lstStyle/>
          <a:p>
            <a:r>
              <a:rPr lang="sv-SE" sz="1600" b="1" dirty="0"/>
              <a:t>En definition av </a:t>
            </a:r>
            <a:r>
              <a:rPr lang="sv-SE" sz="1600" b="1" dirty="0" smtClean="0"/>
              <a:t>informationsystem: </a:t>
            </a:r>
          </a:p>
          <a:p>
            <a:pPr marL="0" indent="0">
              <a:buNone/>
            </a:pPr>
            <a:r>
              <a:rPr lang="sv-SE" sz="1600" dirty="0" smtClean="0"/>
              <a:t>	”</a:t>
            </a:r>
            <a:r>
              <a:rPr lang="sv-SE" sz="1600" dirty="0"/>
              <a:t>Ett informationssystem är en grupp av komponenter som interagerar för </a:t>
            </a:r>
            <a:r>
              <a:rPr lang="sv-SE" sz="1600" dirty="0" smtClean="0"/>
              <a:t>	att </a:t>
            </a:r>
            <a:r>
              <a:rPr lang="sv-SE" sz="1600" dirty="0"/>
              <a:t>producera information</a:t>
            </a:r>
            <a:r>
              <a:rPr lang="sv-SE" sz="1600" dirty="0" smtClean="0"/>
              <a:t>.”</a:t>
            </a:r>
          </a:p>
          <a:p>
            <a:pPr marL="0" indent="0">
              <a:buNone/>
            </a:pPr>
            <a:endParaRPr lang="sv-SE" sz="1400" dirty="0" smtClean="0"/>
          </a:p>
          <a:p>
            <a:r>
              <a:rPr lang="sv-SE" sz="1600" dirty="0" smtClean="0"/>
              <a:t>Dessa </a:t>
            </a:r>
            <a:r>
              <a:rPr lang="sv-SE" sz="1600" dirty="0"/>
              <a:t>komponenter </a:t>
            </a:r>
            <a:r>
              <a:rPr lang="sv-SE" sz="1600" dirty="0" smtClean="0"/>
              <a:t>är den så kallade </a:t>
            </a:r>
            <a:r>
              <a:rPr lang="sv-SE" sz="1600" b="1" dirty="0" smtClean="0"/>
              <a:t>femkomponentmodellen</a:t>
            </a:r>
            <a:r>
              <a:rPr lang="sv-SE" sz="1600" dirty="0" smtClean="0"/>
              <a:t>: </a:t>
            </a:r>
            <a:endParaRPr lang="sv-SE" sz="1600" dirty="0"/>
          </a:p>
          <a:p>
            <a:pPr>
              <a:buNone/>
            </a:pPr>
            <a:endParaRPr lang="sv-SE" sz="1200" dirty="0"/>
          </a:p>
          <a:p>
            <a:pPr>
              <a:buNone/>
            </a:pPr>
            <a:endParaRPr lang="sv-SE" sz="1200" dirty="0"/>
          </a:p>
        </p:txBody>
      </p:sp>
      <p:sp>
        <p:nvSpPr>
          <p:cNvPr id="4" name="Rectangle 3"/>
          <p:cNvSpPr/>
          <p:nvPr/>
        </p:nvSpPr>
        <p:spPr>
          <a:xfrm>
            <a:off x="2137146" y="3617649"/>
            <a:ext cx="864096" cy="270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5" name="Rectangle 4"/>
          <p:cNvSpPr/>
          <p:nvPr/>
        </p:nvSpPr>
        <p:spPr>
          <a:xfrm>
            <a:off x="3001242" y="3617649"/>
            <a:ext cx="864096" cy="270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6" name="Rectangle 5"/>
          <p:cNvSpPr/>
          <p:nvPr/>
        </p:nvSpPr>
        <p:spPr>
          <a:xfrm>
            <a:off x="3865338" y="3617649"/>
            <a:ext cx="864096" cy="270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7" name="Rectangle 6"/>
          <p:cNvSpPr/>
          <p:nvPr/>
        </p:nvSpPr>
        <p:spPr>
          <a:xfrm>
            <a:off x="4729434" y="3617649"/>
            <a:ext cx="864096" cy="270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8" name="Rectangle 7"/>
          <p:cNvSpPr/>
          <p:nvPr/>
        </p:nvSpPr>
        <p:spPr>
          <a:xfrm>
            <a:off x="5598114" y="3617649"/>
            <a:ext cx="864096" cy="270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9" name="TextBox 8"/>
          <p:cNvSpPr txBox="1"/>
          <p:nvPr/>
        </p:nvSpPr>
        <p:spPr>
          <a:xfrm>
            <a:off x="2141730" y="3617650"/>
            <a:ext cx="972108" cy="276999"/>
          </a:xfrm>
          <a:prstGeom prst="rect">
            <a:avLst/>
          </a:prstGeom>
          <a:noFill/>
        </p:spPr>
        <p:txBody>
          <a:bodyPr wrap="square" rtlCol="0">
            <a:spAutoFit/>
          </a:bodyPr>
          <a:lstStyle/>
          <a:p>
            <a:r>
              <a:rPr lang="sv-SE" sz="1200" dirty="0"/>
              <a:t>Hårdvara</a:t>
            </a:r>
          </a:p>
        </p:txBody>
      </p:sp>
      <p:sp>
        <p:nvSpPr>
          <p:cNvPr id="10" name="TextBox 9"/>
          <p:cNvSpPr txBox="1"/>
          <p:nvPr/>
        </p:nvSpPr>
        <p:spPr>
          <a:xfrm>
            <a:off x="3013236" y="3617650"/>
            <a:ext cx="972108" cy="276999"/>
          </a:xfrm>
          <a:prstGeom prst="rect">
            <a:avLst/>
          </a:prstGeom>
          <a:noFill/>
        </p:spPr>
        <p:txBody>
          <a:bodyPr wrap="square" rtlCol="0">
            <a:spAutoFit/>
          </a:bodyPr>
          <a:lstStyle/>
          <a:p>
            <a:r>
              <a:rPr lang="sv-SE" sz="1200" dirty="0"/>
              <a:t>Mjukvara</a:t>
            </a:r>
          </a:p>
        </p:txBody>
      </p:sp>
      <p:sp>
        <p:nvSpPr>
          <p:cNvPr id="11" name="TextBox 10"/>
          <p:cNvSpPr txBox="1"/>
          <p:nvPr/>
        </p:nvSpPr>
        <p:spPr>
          <a:xfrm>
            <a:off x="4031940" y="3633764"/>
            <a:ext cx="972108" cy="276999"/>
          </a:xfrm>
          <a:prstGeom prst="rect">
            <a:avLst/>
          </a:prstGeom>
          <a:noFill/>
        </p:spPr>
        <p:txBody>
          <a:bodyPr wrap="square" rtlCol="0">
            <a:spAutoFit/>
          </a:bodyPr>
          <a:lstStyle/>
          <a:p>
            <a:r>
              <a:rPr lang="sv-SE" sz="1200" dirty="0"/>
              <a:t>Data</a:t>
            </a:r>
          </a:p>
        </p:txBody>
      </p:sp>
      <p:sp>
        <p:nvSpPr>
          <p:cNvPr id="12" name="TextBox 11"/>
          <p:cNvSpPr txBox="1"/>
          <p:nvPr/>
        </p:nvSpPr>
        <p:spPr>
          <a:xfrm>
            <a:off x="4734018" y="3617650"/>
            <a:ext cx="972108" cy="276999"/>
          </a:xfrm>
          <a:prstGeom prst="rect">
            <a:avLst/>
          </a:prstGeom>
          <a:noFill/>
        </p:spPr>
        <p:txBody>
          <a:bodyPr wrap="square" rtlCol="0">
            <a:spAutoFit/>
          </a:bodyPr>
          <a:lstStyle/>
          <a:p>
            <a:r>
              <a:rPr lang="sv-SE" sz="1200" dirty="0"/>
              <a:t>Processer</a:t>
            </a:r>
          </a:p>
        </p:txBody>
      </p:sp>
      <p:sp>
        <p:nvSpPr>
          <p:cNvPr id="13" name="TextBox 12"/>
          <p:cNvSpPr txBox="1"/>
          <p:nvPr/>
        </p:nvSpPr>
        <p:spPr>
          <a:xfrm>
            <a:off x="5654946" y="3617650"/>
            <a:ext cx="972108" cy="276999"/>
          </a:xfrm>
          <a:prstGeom prst="rect">
            <a:avLst/>
          </a:prstGeom>
          <a:noFill/>
        </p:spPr>
        <p:txBody>
          <a:bodyPr wrap="square" rtlCol="0">
            <a:spAutoFit/>
          </a:bodyPr>
          <a:lstStyle/>
          <a:p>
            <a:r>
              <a:rPr lang="sv-SE" sz="1200" dirty="0"/>
              <a:t>Människor</a:t>
            </a:r>
          </a:p>
        </p:txBody>
      </p:sp>
      <p:sp>
        <p:nvSpPr>
          <p:cNvPr id="14" name="TextBox 13"/>
          <p:cNvSpPr txBox="1"/>
          <p:nvPr/>
        </p:nvSpPr>
        <p:spPr>
          <a:xfrm>
            <a:off x="6141000" y="4705564"/>
            <a:ext cx="1859868" cy="307777"/>
          </a:xfrm>
          <a:prstGeom prst="rect">
            <a:avLst/>
          </a:prstGeom>
          <a:noFill/>
        </p:spPr>
        <p:txBody>
          <a:bodyPr wrap="none" rtlCol="0">
            <a:spAutoFit/>
          </a:bodyPr>
          <a:lstStyle/>
          <a:p>
            <a:r>
              <a:rPr lang="sv-SE" sz="1400" dirty="0" smtClean="0"/>
              <a:t>(Kursboken: Chapter 1)</a:t>
            </a:r>
            <a:endParaRPr lang="sv-SE" sz="1400" dirty="0"/>
          </a:p>
        </p:txBody>
      </p:sp>
    </p:spTree>
    <p:extLst>
      <p:ext uri="{BB962C8B-B14F-4D97-AF65-F5344CB8AC3E}">
        <p14:creationId xmlns:p14="http://schemas.microsoft.com/office/powerpoint/2010/main" val="36231955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sv-SE" sz="2700" dirty="0"/>
              <a:t>Nackdelar med </a:t>
            </a:r>
            <a:r>
              <a:rPr lang="sv-SE" sz="2700" dirty="0" err="1"/>
              <a:t>outsoursing</a:t>
            </a:r>
            <a:endParaRPr lang="sv-SE" sz="2700" dirty="0"/>
          </a:p>
        </p:txBody>
      </p:sp>
      <p:sp>
        <p:nvSpPr>
          <p:cNvPr id="4" name="Content Placeholder 2"/>
          <p:cNvSpPr>
            <a:spLocks noGrp="1"/>
          </p:cNvSpPr>
          <p:nvPr>
            <p:ph idx="1"/>
          </p:nvPr>
        </p:nvSpPr>
        <p:spPr>
          <a:xfrm>
            <a:off x="877060" y="1400668"/>
            <a:ext cx="8128716" cy="756084"/>
          </a:xfrm>
        </p:spPr>
        <p:txBody>
          <a:bodyPr>
            <a:noAutofit/>
          </a:bodyPr>
          <a:lstStyle/>
          <a:p>
            <a:pPr>
              <a:buFontTx/>
              <a:buChar char="-"/>
            </a:pPr>
            <a:r>
              <a:rPr lang="sv-SE" sz="1600" dirty="0" smtClean="0"/>
              <a:t>ökat </a:t>
            </a:r>
            <a:r>
              <a:rPr lang="sv-SE" sz="1600" dirty="0"/>
              <a:t>beroende av den externa partnen</a:t>
            </a:r>
          </a:p>
          <a:p>
            <a:pPr>
              <a:buFontTx/>
              <a:buChar char="-"/>
            </a:pPr>
            <a:r>
              <a:rPr lang="sv-SE" sz="1600" dirty="0"/>
              <a:t>erfarna och kunniga personer på IT/IS-avdelningen som även förstår verksamhetens </a:t>
            </a:r>
            <a:r>
              <a:rPr lang="sv-SE" sz="1600" dirty="0" smtClean="0"/>
              <a:t>mål och önskemål (krav) </a:t>
            </a:r>
            <a:r>
              <a:rPr lang="sv-SE" sz="1600" dirty="0"/>
              <a:t>kan lämna organisationen. Om verksamheten kräver kunskap </a:t>
            </a:r>
            <a:r>
              <a:rPr lang="sv-SE" sz="1600" dirty="0" smtClean="0"/>
              <a:t>av både verksamhet och IS/IT, i synnerhet  </a:t>
            </a:r>
            <a:r>
              <a:rPr lang="sv-SE" sz="1600" dirty="0"/>
              <a:t>hur IS/IT ska stödja </a:t>
            </a:r>
            <a:r>
              <a:rPr lang="sv-SE" sz="1600" dirty="0" smtClean="0"/>
              <a:t>verksamheten, </a:t>
            </a:r>
            <a:r>
              <a:rPr lang="sv-SE" sz="1600" dirty="0"/>
              <a:t>kan detta vara förödande</a:t>
            </a:r>
          </a:p>
          <a:p>
            <a:pPr>
              <a:buFontTx/>
              <a:buChar char="-"/>
            </a:pPr>
            <a:r>
              <a:rPr lang="sv-SE" sz="1600" dirty="0"/>
              <a:t>risk att organisationen betalar för mycket för outsourcingen</a:t>
            </a:r>
          </a:p>
          <a:p>
            <a:pPr>
              <a:buNone/>
            </a:pPr>
            <a:endParaRPr lang="sv-SE" sz="1350" dirty="0"/>
          </a:p>
          <a:p>
            <a:pPr>
              <a:buNone/>
            </a:pPr>
            <a:endParaRPr lang="sv-SE" sz="1350" dirty="0"/>
          </a:p>
          <a:p>
            <a:pPr>
              <a:buNone/>
            </a:pPr>
            <a:endParaRPr lang="sv-SE" sz="1350" dirty="0"/>
          </a:p>
          <a:p>
            <a:endParaRPr lang="sv-SE" sz="1350" dirty="0"/>
          </a:p>
          <a:p>
            <a:pPr>
              <a:buNone/>
            </a:pPr>
            <a:r>
              <a:rPr lang="sv-SE" sz="1350" dirty="0"/>
              <a:t> </a:t>
            </a:r>
          </a:p>
          <a:p>
            <a:pPr>
              <a:buNone/>
            </a:pPr>
            <a:endParaRPr lang="sv-SE" sz="1350" dirty="0"/>
          </a:p>
        </p:txBody>
      </p:sp>
      <p:sp>
        <p:nvSpPr>
          <p:cNvPr id="5" name="Rectangle 4"/>
          <p:cNvSpPr/>
          <p:nvPr/>
        </p:nvSpPr>
        <p:spPr>
          <a:xfrm>
            <a:off x="6893765" y="4709588"/>
            <a:ext cx="1752146" cy="300082"/>
          </a:xfrm>
          <a:prstGeom prst="rect">
            <a:avLst/>
          </a:prstGeom>
        </p:spPr>
        <p:txBody>
          <a:bodyPr wrap="none">
            <a:spAutoFit/>
          </a:bodyPr>
          <a:lstStyle/>
          <a:p>
            <a:r>
              <a:rPr lang="sv-SE" sz="1350" dirty="0" smtClean="0"/>
              <a:t>(Kursbok, Chapter 11) </a:t>
            </a:r>
            <a:endParaRPr lang="sv-SE" sz="1350" dirty="0"/>
          </a:p>
        </p:txBody>
      </p:sp>
    </p:spTree>
    <p:extLst>
      <p:ext uri="{BB962C8B-B14F-4D97-AF65-F5344CB8AC3E}">
        <p14:creationId xmlns:p14="http://schemas.microsoft.com/office/powerpoint/2010/main" val="42762996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sv-SE" sz="2700" dirty="0" smtClean="0"/>
              <a:t>Kostnads- och nyttoanalys</a:t>
            </a:r>
            <a:endParaRPr lang="sv-SE" sz="2700" dirty="0"/>
          </a:p>
        </p:txBody>
      </p:sp>
    </p:spTree>
    <p:extLst>
      <p:ext uri="{BB962C8B-B14F-4D97-AF65-F5344CB8AC3E}">
        <p14:creationId xmlns:p14="http://schemas.microsoft.com/office/powerpoint/2010/main" val="2096575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normAutofit/>
          </a:bodyPr>
          <a:lstStyle/>
          <a:p>
            <a:r>
              <a:rPr lang="sv-SE" sz="2700" dirty="0" smtClean="0"/>
              <a:t>Kostnads- och nyttoanalys</a:t>
            </a:r>
            <a:endParaRPr lang="sv-SE" sz="2700" dirty="0"/>
          </a:p>
        </p:txBody>
      </p:sp>
      <p:sp>
        <p:nvSpPr>
          <p:cNvPr id="41987" name="Content Placeholder 2"/>
          <p:cNvSpPr>
            <a:spLocks noGrp="1"/>
          </p:cNvSpPr>
          <p:nvPr>
            <p:ph idx="1"/>
          </p:nvPr>
        </p:nvSpPr>
        <p:spPr>
          <a:xfrm>
            <a:off x="792000" y="1379402"/>
            <a:ext cx="7800568" cy="3381062"/>
          </a:xfrm>
        </p:spPr>
        <p:txBody>
          <a:bodyPr>
            <a:normAutofit fontScale="92500"/>
          </a:bodyPr>
          <a:lstStyle/>
          <a:p>
            <a:pPr>
              <a:spcAft>
                <a:spcPts val="900"/>
              </a:spcAft>
            </a:pPr>
            <a:r>
              <a:rPr lang="sv-SE" sz="1600" dirty="0"/>
              <a:t>I projektet ska ni </a:t>
            </a:r>
            <a:r>
              <a:rPr lang="sv-SE" sz="1600" dirty="0" smtClean="0"/>
              <a:t>presentera en </a:t>
            </a:r>
            <a:r>
              <a:rPr lang="sv-SE" sz="1600" b="1" dirty="0" smtClean="0"/>
              <a:t>kostnads-</a:t>
            </a:r>
            <a:r>
              <a:rPr lang="sv-SE" sz="1600" b="1" dirty="0"/>
              <a:t> </a:t>
            </a:r>
            <a:r>
              <a:rPr lang="sv-SE" sz="1600" b="1" dirty="0" smtClean="0"/>
              <a:t>och nyttoanalys för verksamheten av att införa ett </a:t>
            </a:r>
            <a:r>
              <a:rPr lang="sv-SE" sz="1600" b="1" dirty="0"/>
              <a:t>planerat </a:t>
            </a:r>
            <a:r>
              <a:rPr lang="sv-SE" sz="1600" b="1" dirty="0" smtClean="0"/>
              <a:t>IS/IT-system </a:t>
            </a:r>
            <a:r>
              <a:rPr lang="sv-SE" sz="1600" dirty="0" smtClean="0"/>
              <a:t>(OBS! Endast ett IS/IT-system)</a:t>
            </a:r>
          </a:p>
          <a:p>
            <a:pPr>
              <a:spcAft>
                <a:spcPts val="900"/>
              </a:spcAft>
            </a:pPr>
            <a:r>
              <a:rPr lang="sv-SE" sz="1600" dirty="0"/>
              <a:t>Ni ska </a:t>
            </a:r>
            <a:r>
              <a:rPr lang="sv-SE" sz="1600" b="1" dirty="0"/>
              <a:t>beräkna nyttor och kostnader </a:t>
            </a:r>
            <a:r>
              <a:rPr lang="sv-SE" sz="1600" dirty="0" smtClean="0"/>
              <a:t>- </a:t>
            </a:r>
            <a:r>
              <a:rPr lang="sv-SE" sz="1600" b="1" dirty="0"/>
              <a:t>jämfört med hur det ser ut före införandet av ett sådant </a:t>
            </a:r>
            <a:r>
              <a:rPr lang="sv-SE" sz="1600" b="1" dirty="0" smtClean="0"/>
              <a:t>system</a:t>
            </a:r>
          </a:p>
          <a:p>
            <a:pPr>
              <a:spcAft>
                <a:spcPts val="900"/>
              </a:spcAft>
            </a:pPr>
            <a:r>
              <a:rPr lang="sv-SE" sz="1600" dirty="0" smtClean="0"/>
              <a:t>Det är alltså </a:t>
            </a:r>
            <a:r>
              <a:rPr lang="sv-SE" sz="1600" b="1" dirty="0" smtClean="0"/>
              <a:t>skillnaden mellan </a:t>
            </a:r>
            <a:r>
              <a:rPr lang="sv-SE" sz="1600" b="1" dirty="0" err="1" smtClean="0"/>
              <a:t>framtidsläget</a:t>
            </a:r>
            <a:r>
              <a:rPr lang="sv-SE" sz="1600" b="1" dirty="0" smtClean="0"/>
              <a:t> och nuläget </a:t>
            </a:r>
            <a:r>
              <a:rPr lang="sv-SE" sz="1600" dirty="0" smtClean="0"/>
              <a:t>som ska beräknas – </a:t>
            </a:r>
            <a:r>
              <a:rPr lang="sv-SE" sz="1600" b="1" dirty="0" smtClean="0"/>
              <a:t>hur mycket ökar nyttor och kostnader av investeringen</a:t>
            </a:r>
          </a:p>
          <a:p>
            <a:pPr marL="457200" lvl="1" indent="0">
              <a:buNone/>
            </a:pPr>
            <a:endParaRPr lang="sv-SE" sz="1500" dirty="0"/>
          </a:p>
          <a:p>
            <a:pPr>
              <a:buNone/>
            </a:pPr>
            <a:endParaRPr lang="sv-SE" dirty="0" smtClean="0"/>
          </a:p>
        </p:txBody>
      </p:sp>
    </p:spTree>
    <p:extLst>
      <p:ext uri="{BB962C8B-B14F-4D97-AF65-F5344CB8AC3E}">
        <p14:creationId xmlns:p14="http://schemas.microsoft.com/office/powerpoint/2010/main" val="20981026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normAutofit/>
          </a:bodyPr>
          <a:lstStyle/>
          <a:p>
            <a:r>
              <a:rPr lang="sv-SE" sz="2700" dirty="0" smtClean="0"/>
              <a:t>Kostnads- och nyttoanalys</a:t>
            </a:r>
            <a:endParaRPr lang="sv-SE" sz="2700" dirty="0"/>
          </a:p>
        </p:txBody>
      </p:sp>
      <p:sp>
        <p:nvSpPr>
          <p:cNvPr id="41987" name="Content Placeholder 2"/>
          <p:cNvSpPr>
            <a:spLocks noGrp="1"/>
          </p:cNvSpPr>
          <p:nvPr>
            <p:ph idx="1"/>
          </p:nvPr>
        </p:nvSpPr>
        <p:spPr>
          <a:xfrm>
            <a:off x="792000" y="1379402"/>
            <a:ext cx="7800568" cy="3381062"/>
          </a:xfrm>
        </p:spPr>
        <p:txBody>
          <a:bodyPr>
            <a:normAutofit/>
          </a:bodyPr>
          <a:lstStyle/>
          <a:p>
            <a:pPr>
              <a:spcAft>
                <a:spcPts val="900"/>
              </a:spcAft>
            </a:pPr>
            <a:r>
              <a:rPr lang="sv-SE" sz="1600" dirty="0" smtClean="0"/>
              <a:t>Kostnads- och nyttoanalysen är baserad på </a:t>
            </a:r>
            <a:r>
              <a:rPr lang="sv-SE" sz="1600" b="1" dirty="0" smtClean="0"/>
              <a:t>PENG-metoden</a:t>
            </a:r>
            <a:r>
              <a:rPr lang="sv-SE" sz="1600" dirty="0" smtClean="0"/>
              <a:t> – som innebär att nyttor och kostnader ska anges i pengar (kronor)</a:t>
            </a:r>
          </a:p>
          <a:p>
            <a:pPr marL="457200" lvl="1" indent="0">
              <a:buNone/>
            </a:pPr>
            <a:endParaRPr lang="sv-SE" sz="1500" dirty="0"/>
          </a:p>
          <a:p>
            <a:pPr>
              <a:buNone/>
            </a:pPr>
            <a:endParaRPr lang="sv-SE" dirty="0" smtClean="0"/>
          </a:p>
        </p:txBody>
      </p:sp>
    </p:spTree>
    <p:extLst>
      <p:ext uri="{BB962C8B-B14F-4D97-AF65-F5344CB8AC3E}">
        <p14:creationId xmlns:p14="http://schemas.microsoft.com/office/powerpoint/2010/main" val="5503227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normAutofit/>
          </a:bodyPr>
          <a:lstStyle/>
          <a:p>
            <a:r>
              <a:rPr lang="sv-SE" sz="2700" dirty="0" smtClean="0"/>
              <a:t>Kostnads- och nyttoanalys</a:t>
            </a:r>
            <a:endParaRPr lang="sv-SE" sz="2700" dirty="0"/>
          </a:p>
        </p:txBody>
      </p:sp>
      <p:sp>
        <p:nvSpPr>
          <p:cNvPr id="41987" name="Content Placeholder 2"/>
          <p:cNvSpPr>
            <a:spLocks noGrp="1"/>
          </p:cNvSpPr>
          <p:nvPr>
            <p:ph idx="1"/>
          </p:nvPr>
        </p:nvSpPr>
        <p:spPr>
          <a:xfrm>
            <a:off x="791999" y="1379401"/>
            <a:ext cx="7916065" cy="3447779"/>
          </a:xfrm>
        </p:spPr>
        <p:txBody>
          <a:bodyPr>
            <a:normAutofit/>
          </a:bodyPr>
          <a:lstStyle/>
          <a:p>
            <a:pPr>
              <a:spcAft>
                <a:spcPts val="900"/>
              </a:spcAft>
            </a:pPr>
            <a:r>
              <a:rPr lang="sv-SE" sz="1600" dirty="0" smtClean="0"/>
              <a:t>Syftet med att genomföra kostnads- och nyttoanalysen är att få en </a:t>
            </a:r>
            <a:r>
              <a:rPr lang="sv-SE" sz="1600" b="1" dirty="0"/>
              <a:t>god grund för att bestämma om </a:t>
            </a:r>
            <a:r>
              <a:rPr lang="sv-SE" sz="1600" b="1" dirty="0" smtClean="0"/>
              <a:t>man ska genomföra investeringen eller inte </a:t>
            </a:r>
          </a:p>
          <a:p>
            <a:pPr lvl="1"/>
            <a:endParaRPr lang="sv-SE" sz="1500" dirty="0"/>
          </a:p>
          <a:p>
            <a:pPr>
              <a:buNone/>
            </a:pPr>
            <a:endParaRPr lang="sv-SE" dirty="0" smtClean="0"/>
          </a:p>
        </p:txBody>
      </p:sp>
    </p:spTree>
    <p:extLst>
      <p:ext uri="{BB962C8B-B14F-4D97-AF65-F5344CB8AC3E}">
        <p14:creationId xmlns:p14="http://schemas.microsoft.com/office/powerpoint/2010/main" val="31497887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normAutofit/>
          </a:bodyPr>
          <a:lstStyle/>
          <a:p>
            <a:r>
              <a:rPr lang="sv-SE" sz="2700" dirty="0" smtClean="0"/>
              <a:t>Kostnads- och nyttoanalys</a:t>
            </a:r>
            <a:endParaRPr lang="sv-SE" sz="2700" dirty="0"/>
          </a:p>
        </p:txBody>
      </p:sp>
      <p:sp>
        <p:nvSpPr>
          <p:cNvPr id="41987" name="Content Placeholder 2"/>
          <p:cNvSpPr>
            <a:spLocks noGrp="1"/>
          </p:cNvSpPr>
          <p:nvPr>
            <p:ph idx="1"/>
          </p:nvPr>
        </p:nvSpPr>
        <p:spPr>
          <a:xfrm>
            <a:off x="791999" y="1379401"/>
            <a:ext cx="7916065" cy="3447779"/>
          </a:xfrm>
        </p:spPr>
        <p:txBody>
          <a:bodyPr>
            <a:normAutofit/>
          </a:bodyPr>
          <a:lstStyle/>
          <a:p>
            <a:pPr>
              <a:spcAft>
                <a:spcPts val="900"/>
              </a:spcAft>
            </a:pPr>
            <a:r>
              <a:rPr lang="sv-SE" sz="1600" b="1" dirty="0" smtClean="0"/>
              <a:t>Bruttonytta</a:t>
            </a:r>
            <a:r>
              <a:rPr lang="sv-SE" sz="1600" dirty="0" smtClean="0"/>
              <a:t> - ökad nytta som investeringen resulterar i under ett år</a:t>
            </a:r>
          </a:p>
          <a:p>
            <a:pPr>
              <a:spcAft>
                <a:spcPts val="900"/>
              </a:spcAft>
            </a:pPr>
            <a:r>
              <a:rPr lang="sv-SE" sz="1600" b="1" dirty="0" smtClean="0"/>
              <a:t>Kostnad</a:t>
            </a:r>
            <a:r>
              <a:rPr lang="sv-SE" sz="1600" dirty="0" smtClean="0"/>
              <a:t> - ökad kostnad </a:t>
            </a:r>
            <a:r>
              <a:rPr lang="sv-SE" sz="1600" dirty="0"/>
              <a:t>som investeringen resulterar i under ett </a:t>
            </a:r>
            <a:r>
              <a:rPr lang="sv-SE" sz="1600" dirty="0" smtClean="0"/>
              <a:t>år</a:t>
            </a:r>
          </a:p>
          <a:p>
            <a:pPr>
              <a:spcAft>
                <a:spcPts val="900"/>
              </a:spcAft>
            </a:pPr>
            <a:r>
              <a:rPr lang="sv-SE" sz="1600" b="1" dirty="0" smtClean="0"/>
              <a:t>Nettonytta </a:t>
            </a:r>
            <a:r>
              <a:rPr lang="sv-SE" sz="1600" dirty="0" smtClean="0"/>
              <a:t>- ökad bruttonytta minus ökad kostnad under ett år</a:t>
            </a:r>
            <a:endParaRPr lang="sv-SE" sz="1600" dirty="0"/>
          </a:p>
          <a:p>
            <a:pPr lvl="1"/>
            <a:endParaRPr lang="sv-SE" sz="1500" dirty="0"/>
          </a:p>
          <a:p>
            <a:pPr>
              <a:buNone/>
            </a:pPr>
            <a:endParaRPr lang="sv-SE" dirty="0" smtClean="0"/>
          </a:p>
        </p:txBody>
      </p:sp>
    </p:spTree>
    <p:extLst>
      <p:ext uri="{BB962C8B-B14F-4D97-AF65-F5344CB8AC3E}">
        <p14:creationId xmlns:p14="http://schemas.microsoft.com/office/powerpoint/2010/main" val="27295806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normAutofit/>
          </a:bodyPr>
          <a:lstStyle/>
          <a:p>
            <a:r>
              <a:rPr lang="sv-SE" sz="2700" dirty="0" smtClean="0"/>
              <a:t>Kostnads- och nyttoanalys</a:t>
            </a:r>
            <a:endParaRPr lang="sv-SE" sz="2700" dirty="0"/>
          </a:p>
        </p:txBody>
      </p:sp>
      <p:sp>
        <p:nvSpPr>
          <p:cNvPr id="41987" name="Content Placeholder 2"/>
          <p:cNvSpPr>
            <a:spLocks noGrp="1"/>
          </p:cNvSpPr>
          <p:nvPr>
            <p:ph idx="1"/>
          </p:nvPr>
        </p:nvSpPr>
        <p:spPr>
          <a:xfrm>
            <a:off x="792000" y="1379402"/>
            <a:ext cx="7658100" cy="3888432"/>
          </a:xfrm>
        </p:spPr>
        <p:txBody>
          <a:bodyPr>
            <a:normAutofit/>
          </a:bodyPr>
          <a:lstStyle/>
          <a:p>
            <a:pPr>
              <a:spcAft>
                <a:spcPts val="900"/>
              </a:spcAft>
            </a:pPr>
            <a:r>
              <a:rPr lang="sv-SE" sz="1600" dirty="0"/>
              <a:t>Två sätt att beräkna </a:t>
            </a:r>
            <a:r>
              <a:rPr lang="sv-SE" sz="1600" dirty="0" smtClean="0"/>
              <a:t>fördela kostnader </a:t>
            </a:r>
            <a:r>
              <a:rPr lang="sv-SE" sz="1600" dirty="0"/>
              <a:t>och nyttor </a:t>
            </a:r>
            <a:r>
              <a:rPr lang="sv-SE" sz="1600" dirty="0" smtClean="0"/>
              <a:t>per år: </a:t>
            </a:r>
          </a:p>
          <a:p>
            <a:pPr lvl="1">
              <a:spcAft>
                <a:spcPts val="900"/>
              </a:spcAft>
            </a:pPr>
            <a:r>
              <a:rPr lang="sv-SE" sz="1600" dirty="0" smtClean="0"/>
              <a:t>Kostnader </a:t>
            </a:r>
            <a:r>
              <a:rPr lang="sv-SE" sz="1600" dirty="0"/>
              <a:t>och nyttor </a:t>
            </a:r>
            <a:r>
              <a:rPr lang="sv-SE" sz="1600" b="1" dirty="0"/>
              <a:t>kan </a:t>
            </a:r>
            <a:r>
              <a:rPr lang="sv-SE" sz="1600" b="1" dirty="0" smtClean="0"/>
              <a:t>beräknas </a:t>
            </a:r>
            <a:r>
              <a:rPr lang="sv-SE" sz="1600" b="1" dirty="0"/>
              <a:t>år för år. Se figur nästa slide. </a:t>
            </a:r>
            <a:endParaRPr lang="sv-SE" sz="1600" b="1" dirty="0" smtClean="0"/>
          </a:p>
          <a:p>
            <a:pPr lvl="1">
              <a:spcAft>
                <a:spcPts val="900"/>
              </a:spcAft>
            </a:pPr>
            <a:r>
              <a:rPr lang="sv-SE" sz="1600" dirty="0"/>
              <a:t>Kostnader och nyttor </a:t>
            </a:r>
            <a:r>
              <a:rPr lang="sv-SE" sz="1600" b="1" dirty="0"/>
              <a:t>kan </a:t>
            </a:r>
            <a:r>
              <a:rPr lang="sv-SE" sz="1600" b="1" dirty="0" smtClean="0"/>
              <a:t>beräknas jämt </a:t>
            </a:r>
            <a:r>
              <a:rPr lang="sv-SE" sz="1600" b="1" dirty="0"/>
              <a:t>fördelat per år. Det senare innebär att man beräknar total kostnad och nytta för ett antal år och delar detta med antal år.</a:t>
            </a:r>
          </a:p>
          <a:p>
            <a:pPr lvl="1"/>
            <a:endParaRPr lang="sv-SE" sz="1500" dirty="0"/>
          </a:p>
          <a:p>
            <a:pPr>
              <a:buNone/>
            </a:pPr>
            <a:endParaRPr lang="sv-SE" dirty="0" smtClean="0"/>
          </a:p>
        </p:txBody>
      </p:sp>
    </p:spTree>
    <p:extLst>
      <p:ext uri="{BB962C8B-B14F-4D97-AF65-F5344CB8AC3E}">
        <p14:creationId xmlns:p14="http://schemas.microsoft.com/office/powerpoint/2010/main" val="25921254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7696186" y="155642"/>
            <a:ext cx="1272716" cy="1095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1986" name="Title 1"/>
          <p:cNvSpPr>
            <a:spLocks noGrp="1"/>
          </p:cNvSpPr>
          <p:nvPr>
            <p:ph type="title"/>
          </p:nvPr>
        </p:nvSpPr>
        <p:spPr>
          <a:xfrm>
            <a:off x="519773" y="502571"/>
            <a:ext cx="8096819" cy="596700"/>
          </a:xfrm>
        </p:spPr>
        <p:txBody>
          <a:bodyPr>
            <a:normAutofit fontScale="90000"/>
          </a:bodyPr>
          <a:lstStyle/>
          <a:p>
            <a:r>
              <a:rPr lang="sv-SE" sz="2700" dirty="0" smtClean="0"/>
              <a:t>Presentera resultat </a:t>
            </a:r>
            <a:r>
              <a:rPr lang="sv-SE" sz="2700" dirty="0"/>
              <a:t>av kostnads-nyttoanalys</a:t>
            </a:r>
          </a:p>
        </p:txBody>
      </p:sp>
      <p:sp>
        <p:nvSpPr>
          <p:cNvPr id="41988" name="Slide Number Placeholder 3"/>
          <p:cNvSpPr>
            <a:spLocks noGrp="1"/>
          </p:cNvSpPr>
          <p:nvPr>
            <p:ph type="sldNum" sz="quarter" idx="4294967295"/>
          </p:nvPr>
        </p:nvSpPr>
        <p:spPr>
          <a:xfrm>
            <a:off x="648428" y="3678579"/>
            <a:ext cx="8181465" cy="311644"/>
          </a:xfrm>
          <a:prstGeom prst="rect">
            <a:avLst/>
          </a:prstGeom>
          <a:noFill/>
        </p:spPr>
        <p:txBody>
          <a:bodyPr/>
          <a:lstStyle/>
          <a:p>
            <a:pPr marL="285750" indent="-285750">
              <a:spcBef>
                <a:spcPts val="600"/>
              </a:spcBef>
              <a:buFont typeface="Arial" panose="020B0604020202020204" pitchFamily="34" charset="0"/>
              <a:buChar char="•"/>
            </a:pPr>
            <a:r>
              <a:rPr lang="sv-SE" sz="1600" dirty="0" smtClean="0">
                <a:latin typeface="Arial" pitchFamily="34" charset="0"/>
              </a:rPr>
              <a:t>Kostnader </a:t>
            </a:r>
            <a:r>
              <a:rPr lang="sv-SE" sz="1600" dirty="0">
                <a:latin typeface="Arial" pitchFamily="34" charset="0"/>
              </a:rPr>
              <a:t>och nyttor </a:t>
            </a:r>
            <a:r>
              <a:rPr lang="sv-SE" sz="1600" dirty="0" smtClean="0">
                <a:latin typeface="Arial" pitchFamily="34" charset="0"/>
              </a:rPr>
              <a:t>för verksamheten av att införa ett nytt IT-system år för år. </a:t>
            </a:r>
          </a:p>
          <a:p>
            <a:pPr marL="285750" indent="-285750">
              <a:spcBef>
                <a:spcPts val="600"/>
              </a:spcBef>
              <a:buFont typeface="Arial" panose="020B0604020202020204" pitchFamily="34" charset="0"/>
              <a:buChar char="•"/>
            </a:pPr>
            <a:r>
              <a:rPr lang="sv-SE" sz="1600" dirty="0" smtClean="0">
                <a:latin typeface="Arial" pitchFamily="34" charset="0"/>
              </a:rPr>
              <a:t>De första åren är </a:t>
            </a:r>
            <a:r>
              <a:rPr lang="sv-SE" sz="1600" dirty="0">
                <a:latin typeface="Arial" pitchFamily="34" charset="0"/>
              </a:rPr>
              <a:t>kostnaden oftast hög då systemet byggs och införs i verksamheten</a:t>
            </a:r>
            <a:r>
              <a:rPr lang="sv-SE" sz="1600" b="1" dirty="0">
                <a:latin typeface="Arial" pitchFamily="34" charset="0"/>
              </a:rPr>
              <a:t>. </a:t>
            </a:r>
            <a:r>
              <a:rPr lang="sv-SE" sz="1600" dirty="0">
                <a:latin typeface="Arial" pitchFamily="34" charset="0"/>
              </a:rPr>
              <a:t>Nyttan är </a:t>
            </a:r>
            <a:r>
              <a:rPr lang="sv-SE" sz="1600" dirty="0" smtClean="0">
                <a:latin typeface="Arial" pitchFamily="34" charset="0"/>
              </a:rPr>
              <a:t>då också oftast låg. </a:t>
            </a:r>
          </a:p>
          <a:p>
            <a:pPr marL="285750" indent="-285750">
              <a:spcBef>
                <a:spcPts val="600"/>
              </a:spcBef>
              <a:buFont typeface="Arial" panose="020B0604020202020204" pitchFamily="34" charset="0"/>
              <a:buChar char="•"/>
            </a:pPr>
            <a:r>
              <a:rPr lang="sv-SE" sz="1600" dirty="0" smtClean="0">
                <a:latin typeface="Arial" pitchFamily="34" charset="0"/>
              </a:rPr>
              <a:t>Med </a:t>
            </a:r>
            <a:r>
              <a:rPr lang="sv-SE" sz="1600" dirty="0">
                <a:latin typeface="Arial" pitchFamily="34" charset="0"/>
              </a:rPr>
              <a:t>tiden ökar ofta nyttan och </a:t>
            </a:r>
            <a:r>
              <a:rPr lang="sv-SE" sz="1600" dirty="0" smtClean="0">
                <a:latin typeface="Arial" pitchFamily="34" charset="0"/>
              </a:rPr>
              <a:t>kostnaderna </a:t>
            </a:r>
            <a:r>
              <a:rPr lang="sv-SE" sz="1600" dirty="0">
                <a:latin typeface="Arial" pitchFamily="34" charset="0"/>
              </a:rPr>
              <a:t>minskar.</a:t>
            </a:r>
          </a:p>
        </p:txBody>
      </p:sp>
      <p:cxnSp>
        <p:nvCxnSpPr>
          <p:cNvPr id="6" name="Straight Arrow Connector 5"/>
          <p:cNvCxnSpPr/>
          <p:nvPr/>
        </p:nvCxnSpPr>
        <p:spPr>
          <a:xfrm>
            <a:off x="2465766" y="1653648"/>
            <a:ext cx="0" cy="1566174"/>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8" name="Straight Arrow Connector 7"/>
          <p:cNvCxnSpPr/>
          <p:nvPr/>
        </p:nvCxnSpPr>
        <p:spPr>
          <a:xfrm>
            <a:off x="2465766" y="2409732"/>
            <a:ext cx="3456384"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2843808" y="2355726"/>
            <a:ext cx="0" cy="1080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437874" y="2355726"/>
            <a:ext cx="0" cy="1080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085946" y="2355726"/>
            <a:ext cx="0" cy="1080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788024" y="2355726"/>
            <a:ext cx="0" cy="1080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436096" y="2355726"/>
            <a:ext cx="0" cy="108012"/>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681790" y="2571750"/>
            <a:ext cx="540060" cy="253916"/>
          </a:xfrm>
          <a:prstGeom prst="rect">
            <a:avLst/>
          </a:prstGeom>
          <a:noFill/>
        </p:spPr>
        <p:txBody>
          <a:bodyPr wrap="square" rtlCol="0">
            <a:spAutoFit/>
          </a:bodyPr>
          <a:lstStyle/>
          <a:p>
            <a:r>
              <a:rPr lang="en-GB" sz="1050" dirty="0" err="1"/>
              <a:t>År</a:t>
            </a:r>
            <a:r>
              <a:rPr lang="en-GB" sz="1050" dirty="0"/>
              <a:t> 1</a:t>
            </a:r>
          </a:p>
        </p:txBody>
      </p:sp>
      <p:sp>
        <p:nvSpPr>
          <p:cNvPr id="17" name="TextBox 16"/>
          <p:cNvSpPr txBox="1"/>
          <p:nvPr/>
        </p:nvSpPr>
        <p:spPr>
          <a:xfrm>
            <a:off x="3275856" y="2571750"/>
            <a:ext cx="540060" cy="253916"/>
          </a:xfrm>
          <a:prstGeom prst="rect">
            <a:avLst/>
          </a:prstGeom>
          <a:noFill/>
        </p:spPr>
        <p:txBody>
          <a:bodyPr wrap="square" rtlCol="0">
            <a:spAutoFit/>
          </a:bodyPr>
          <a:lstStyle/>
          <a:p>
            <a:r>
              <a:rPr lang="en-GB" sz="1050" dirty="0" err="1"/>
              <a:t>År</a:t>
            </a:r>
            <a:r>
              <a:rPr lang="en-GB" sz="1050" dirty="0"/>
              <a:t> 2</a:t>
            </a:r>
          </a:p>
        </p:txBody>
      </p:sp>
      <p:sp>
        <p:nvSpPr>
          <p:cNvPr id="18" name="TextBox 17"/>
          <p:cNvSpPr txBox="1"/>
          <p:nvPr/>
        </p:nvSpPr>
        <p:spPr>
          <a:xfrm>
            <a:off x="3958056" y="2581689"/>
            <a:ext cx="540060" cy="253916"/>
          </a:xfrm>
          <a:prstGeom prst="rect">
            <a:avLst/>
          </a:prstGeom>
          <a:noFill/>
        </p:spPr>
        <p:txBody>
          <a:bodyPr wrap="square" rtlCol="0">
            <a:spAutoFit/>
          </a:bodyPr>
          <a:lstStyle/>
          <a:p>
            <a:r>
              <a:rPr lang="en-GB" sz="1050" dirty="0" err="1"/>
              <a:t>År</a:t>
            </a:r>
            <a:r>
              <a:rPr lang="en-GB" sz="1050" dirty="0"/>
              <a:t> 3</a:t>
            </a:r>
          </a:p>
        </p:txBody>
      </p:sp>
      <p:sp>
        <p:nvSpPr>
          <p:cNvPr id="19" name="TextBox 18"/>
          <p:cNvSpPr txBox="1"/>
          <p:nvPr/>
        </p:nvSpPr>
        <p:spPr>
          <a:xfrm>
            <a:off x="4626006" y="2571750"/>
            <a:ext cx="540060" cy="253916"/>
          </a:xfrm>
          <a:prstGeom prst="rect">
            <a:avLst/>
          </a:prstGeom>
          <a:noFill/>
        </p:spPr>
        <p:txBody>
          <a:bodyPr wrap="square" rtlCol="0">
            <a:spAutoFit/>
          </a:bodyPr>
          <a:lstStyle/>
          <a:p>
            <a:r>
              <a:rPr lang="en-GB" sz="1050" dirty="0" err="1"/>
              <a:t>År</a:t>
            </a:r>
            <a:r>
              <a:rPr lang="en-GB" sz="1050" dirty="0"/>
              <a:t> 4</a:t>
            </a:r>
          </a:p>
        </p:txBody>
      </p:sp>
      <p:sp>
        <p:nvSpPr>
          <p:cNvPr id="20" name="TextBox 19"/>
          <p:cNvSpPr txBox="1"/>
          <p:nvPr/>
        </p:nvSpPr>
        <p:spPr>
          <a:xfrm>
            <a:off x="5274078" y="2571750"/>
            <a:ext cx="540060" cy="253916"/>
          </a:xfrm>
          <a:prstGeom prst="rect">
            <a:avLst/>
          </a:prstGeom>
          <a:noFill/>
        </p:spPr>
        <p:txBody>
          <a:bodyPr wrap="square" rtlCol="0">
            <a:spAutoFit/>
          </a:bodyPr>
          <a:lstStyle/>
          <a:p>
            <a:r>
              <a:rPr lang="en-GB" sz="1050" dirty="0" err="1"/>
              <a:t>År</a:t>
            </a:r>
            <a:r>
              <a:rPr lang="en-GB" sz="1050" dirty="0"/>
              <a:t> 5</a:t>
            </a:r>
          </a:p>
        </p:txBody>
      </p:sp>
      <p:cxnSp>
        <p:nvCxnSpPr>
          <p:cNvPr id="22" name="Straight Connector 21"/>
          <p:cNvCxnSpPr/>
          <p:nvPr/>
        </p:nvCxnSpPr>
        <p:spPr>
          <a:xfrm>
            <a:off x="2411760" y="2085696"/>
            <a:ext cx="108012" cy="0"/>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a:off x="2411760" y="1815666"/>
            <a:ext cx="108012" cy="0"/>
          </a:xfrm>
          <a:prstGeom prst="line">
            <a:avLst/>
          </a:prstGeom>
        </p:spPr>
        <p:style>
          <a:lnRef idx="1">
            <a:schemeClr val="dk1"/>
          </a:lnRef>
          <a:fillRef idx="0">
            <a:schemeClr val="dk1"/>
          </a:fillRef>
          <a:effectRef idx="0">
            <a:schemeClr val="dk1"/>
          </a:effectRef>
          <a:fontRef idx="minor">
            <a:schemeClr val="tx1"/>
          </a:fontRef>
        </p:style>
      </p:cxnSp>
      <p:sp>
        <p:nvSpPr>
          <p:cNvPr id="24" name="TextBox 23"/>
          <p:cNvSpPr txBox="1"/>
          <p:nvPr/>
        </p:nvSpPr>
        <p:spPr>
          <a:xfrm>
            <a:off x="1709682" y="1977684"/>
            <a:ext cx="702078" cy="253916"/>
          </a:xfrm>
          <a:prstGeom prst="rect">
            <a:avLst/>
          </a:prstGeom>
          <a:noFill/>
        </p:spPr>
        <p:txBody>
          <a:bodyPr wrap="square" rtlCol="0">
            <a:spAutoFit/>
          </a:bodyPr>
          <a:lstStyle/>
          <a:p>
            <a:r>
              <a:rPr lang="en-GB" sz="1050" dirty="0"/>
              <a:t>500 </a:t>
            </a:r>
            <a:r>
              <a:rPr lang="en-GB" sz="1050" dirty="0" err="1"/>
              <a:t>tSEK</a:t>
            </a:r>
            <a:endParaRPr lang="en-GB" sz="1050" dirty="0"/>
          </a:p>
        </p:txBody>
      </p:sp>
      <p:sp>
        <p:nvSpPr>
          <p:cNvPr id="25" name="TextBox 24"/>
          <p:cNvSpPr txBox="1"/>
          <p:nvPr/>
        </p:nvSpPr>
        <p:spPr>
          <a:xfrm>
            <a:off x="1925706" y="1526908"/>
            <a:ext cx="702078" cy="415498"/>
          </a:xfrm>
          <a:prstGeom prst="rect">
            <a:avLst/>
          </a:prstGeom>
          <a:noFill/>
        </p:spPr>
        <p:txBody>
          <a:bodyPr wrap="square" rtlCol="0">
            <a:spAutoFit/>
          </a:bodyPr>
          <a:lstStyle/>
          <a:p>
            <a:r>
              <a:rPr lang="en-GB" sz="1050" dirty="0"/>
              <a:t>1000 </a:t>
            </a:r>
            <a:r>
              <a:rPr lang="en-GB" sz="1050" dirty="0" err="1"/>
              <a:t>tSEK</a:t>
            </a:r>
            <a:endParaRPr lang="en-GB" sz="1050" dirty="0"/>
          </a:p>
        </p:txBody>
      </p:sp>
      <p:sp>
        <p:nvSpPr>
          <p:cNvPr id="26" name="TextBox 25"/>
          <p:cNvSpPr txBox="1"/>
          <p:nvPr/>
        </p:nvSpPr>
        <p:spPr>
          <a:xfrm>
            <a:off x="1709682" y="2556941"/>
            <a:ext cx="702078" cy="253916"/>
          </a:xfrm>
          <a:prstGeom prst="rect">
            <a:avLst/>
          </a:prstGeom>
          <a:noFill/>
        </p:spPr>
        <p:txBody>
          <a:bodyPr wrap="square" rtlCol="0">
            <a:spAutoFit/>
          </a:bodyPr>
          <a:lstStyle/>
          <a:p>
            <a:r>
              <a:rPr lang="en-GB" sz="1050" dirty="0"/>
              <a:t>-500 </a:t>
            </a:r>
            <a:r>
              <a:rPr lang="en-GB" sz="1050" dirty="0" err="1"/>
              <a:t>tSEK</a:t>
            </a:r>
            <a:endParaRPr lang="en-GB" sz="1050" dirty="0"/>
          </a:p>
        </p:txBody>
      </p:sp>
      <p:sp>
        <p:nvSpPr>
          <p:cNvPr id="27" name="TextBox 26"/>
          <p:cNvSpPr txBox="1"/>
          <p:nvPr/>
        </p:nvSpPr>
        <p:spPr>
          <a:xfrm>
            <a:off x="1634682" y="2949792"/>
            <a:ext cx="890718" cy="253916"/>
          </a:xfrm>
          <a:prstGeom prst="rect">
            <a:avLst/>
          </a:prstGeom>
          <a:noFill/>
        </p:spPr>
        <p:txBody>
          <a:bodyPr wrap="square" rtlCol="0">
            <a:spAutoFit/>
          </a:bodyPr>
          <a:lstStyle/>
          <a:p>
            <a:r>
              <a:rPr lang="en-GB" sz="1050" dirty="0"/>
              <a:t>-1000 </a:t>
            </a:r>
            <a:r>
              <a:rPr lang="en-GB" sz="1050" dirty="0" err="1"/>
              <a:t>tSEK</a:t>
            </a:r>
            <a:endParaRPr lang="en-GB" sz="1050" dirty="0"/>
          </a:p>
        </p:txBody>
      </p:sp>
      <p:cxnSp>
        <p:nvCxnSpPr>
          <p:cNvPr id="28" name="Straight Connector 27"/>
          <p:cNvCxnSpPr/>
          <p:nvPr/>
        </p:nvCxnSpPr>
        <p:spPr>
          <a:xfrm>
            <a:off x="2411760" y="2787774"/>
            <a:ext cx="108012" cy="0"/>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a:off x="2465766" y="3111810"/>
            <a:ext cx="108012" cy="0"/>
          </a:xfrm>
          <a:prstGeom prst="line">
            <a:avLst/>
          </a:prstGeom>
        </p:spPr>
        <p:style>
          <a:lnRef idx="1">
            <a:schemeClr val="dk1"/>
          </a:lnRef>
          <a:fillRef idx="0">
            <a:schemeClr val="dk1"/>
          </a:fillRef>
          <a:effectRef idx="0">
            <a:schemeClr val="dk1"/>
          </a:effectRef>
          <a:fontRef idx="minor">
            <a:schemeClr val="tx1"/>
          </a:fontRef>
        </p:style>
      </p:cxnSp>
      <p:sp>
        <p:nvSpPr>
          <p:cNvPr id="30" name="Down Arrow 29"/>
          <p:cNvSpPr/>
          <p:nvPr/>
        </p:nvSpPr>
        <p:spPr>
          <a:xfrm>
            <a:off x="2465766" y="2409732"/>
            <a:ext cx="162018" cy="7560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1" name="Down Arrow 30"/>
          <p:cNvSpPr/>
          <p:nvPr/>
        </p:nvSpPr>
        <p:spPr>
          <a:xfrm rot="10800000">
            <a:off x="2789802" y="2139702"/>
            <a:ext cx="162018" cy="2700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3" name="Down Arrow 32"/>
          <p:cNvSpPr/>
          <p:nvPr/>
        </p:nvSpPr>
        <p:spPr>
          <a:xfrm rot="10800000">
            <a:off x="5293956" y="1707654"/>
            <a:ext cx="162018" cy="70207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5" name="Down Arrow 34"/>
          <p:cNvSpPr/>
          <p:nvPr/>
        </p:nvSpPr>
        <p:spPr>
          <a:xfrm rot="10800000">
            <a:off x="3329862" y="2139702"/>
            <a:ext cx="162018" cy="2700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6" name="Down Arrow 35"/>
          <p:cNvSpPr/>
          <p:nvPr/>
        </p:nvSpPr>
        <p:spPr>
          <a:xfrm rot="10800000">
            <a:off x="3977934" y="1977684"/>
            <a:ext cx="162018"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7" name="Down Arrow 36"/>
          <p:cNvSpPr/>
          <p:nvPr/>
        </p:nvSpPr>
        <p:spPr>
          <a:xfrm rot="10800000">
            <a:off x="4680012" y="1869672"/>
            <a:ext cx="162018" cy="5400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9" name="Down Arrow 38"/>
          <p:cNvSpPr/>
          <p:nvPr/>
        </p:nvSpPr>
        <p:spPr>
          <a:xfrm>
            <a:off x="2843808" y="2409732"/>
            <a:ext cx="162018"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0" name="Down Arrow 39"/>
          <p:cNvSpPr/>
          <p:nvPr/>
        </p:nvSpPr>
        <p:spPr>
          <a:xfrm>
            <a:off x="3437874" y="2409732"/>
            <a:ext cx="108012"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1" name="Down Arrow 40"/>
          <p:cNvSpPr/>
          <p:nvPr/>
        </p:nvSpPr>
        <p:spPr>
          <a:xfrm>
            <a:off x="4085946" y="2409732"/>
            <a:ext cx="108012"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2" name="Down Arrow 41"/>
          <p:cNvSpPr/>
          <p:nvPr/>
        </p:nvSpPr>
        <p:spPr>
          <a:xfrm>
            <a:off x="4788024" y="2409732"/>
            <a:ext cx="108012"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3" name="Down Arrow 42"/>
          <p:cNvSpPr/>
          <p:nvPr/>
        </p:nvSpPr>
        <p:spPr>
          <a:xfrm>
            <a:off x="5436096" y="2409732"/>
            <a:ext cx="108012"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8" name="Right Brace 37"/>
          <p:cNvSpPr/>
          <p:nvPr/>
        </p:nvSpPr>
        <p:spPr>
          <a:xfrm>
            <a:off x="6246186" y="2463738"/>
            <a:ext cx="162018" cy="702078"/>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sv-SE" sz="1350"/>
          </a:p>
        </p:txBody>
      </p:sp>
      <p:sp>
        <p:nvSpPr>
          <p:cNvPr id="45" name="Right Brace 44"/>
          <p:cNvSpPr/>
          <p:nvPr/>
        </p:nvSpPr>
        <p:spPr>
          <a:xfrm>
            <a:off x="6246186" y="1653648"/>
            <a:ext cx="162018" cy="702078"/>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sv-SE" sz="1350"/>
          </a:p>
        </p:txBody>
      </p:sp>
      <p:sp>
        <p:nvSpPr>
          <p:cNvPr id="47" name="TextBox 46"/>
          <p:cNvSpPr txBox="1"/>
          <p:nvPr/>
        </p:nvSpPr>
        <p:spPr>
          <a:xfrm>
            <a:off x="6565918" y="2542342"/>
            <a:ext cx="1208567" cy="507831"/>
          </a:xfrm>
          <a:prstGeom prst="rect">
            <a:avLst/>
          </a:prstGeom>
          <a:noFill/>
        </p:spPr>
        <p:txBody>
          <a:bodyPr wrap="square" rtlCol="0">
            <a:spAutoFit/>
          </a:bodyPr>
          <a:lstStyle/>
          <a:p>
            <a:r>
              <a:rPr lang="sv-SE" sz="1350" dirty="0" smtClean="0"/>
              <a:t>Kostnader för verksamheten</a:t>
            </a:r>
            <a:endParaRPr lang="sv-SE" sz="1350" dirty="0"/>
          </a:p>
        </p:txBody>
      </p:sp>
      <p:sp>
        <p:nvSpPr>
          <p:cNvPr id="48" name="TextBox 47"/>
          <p:cNvSpPr txBox="1"/>
          <p:nvPr/>
        </p:nvSpPr>
        <p:spPr>
          <a:xfrm>
            <a:off x="6581557" y="1775937"/>
            <a:ext cx="1235593" cy="507831"/>
          </a:xfrm>
          <a:prstGeom prst="rect">
            <a:avLst/>
          </a:prstGeom>
          <a:noFill/>
        </p:spPr>
        <p:txBody>
          <a:bodyPr wrap="square" rtlCol="0">
            <a:spAutoFit/>
          </a:bodyPr>
          <a:lstStyle/>
          <a:p>
            <a:r>
              <a:rPr lang="sv-SE" sz="1350" dirty="0"/>
              <a:t>Nyttor </a:t>
            </a:r>
            <a:r>
              <a:rPr lang="sv-SE" sz="1350" dirty="0" smtClean="0"/>
              <a:t>för verksamheten</a:t>
            </a:r>
            <a:endParaRPr lang="sv-SE" sz="1350" dirty="0"/>
          </a:p>
        </p:txBody>
      </p:sp>
    </p:spTree>
    <p:extLst>
      <p:ext uri="{BB962C8B-B14F-4D97-AF65-F5344CB8AC3E}">
        <p14:creationId xmlns:p14="http://schemas.microsoft.com/office/powerpoint/2010/main" val="22409738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676964" y="120716"/>
            <a:ext cx="1272716" cy="1095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9154" name="Picture 2"/>
          <p:cNvPicPr>
            <a:picLocks noChangeAspect="1" noChangeArrowheads="1"/>
          </p:cNvPicPr>
          <p:nvPr/>
        </p:nvPicPr>
        <p:blipFill>
          <a:blip r:embed="rId2" cstate="print"/>
          <a:srcRect/>
          <a:stretch>
            <a:fillRect/>
          </a:stretch>
        </p:blipFill>
        <p:spPr bwMode="auto">
          <a:xfrm>
            <a:off x="836802" y="1158780"/>
            <a:ext cx="4091936" cy="3543365"/>
          </a:xfrm>
          <a:prstGeom prst="rect">
            <a:avLst/>
          </a:prstGeom>
          <a:noFill/>
          <a:ln w="9525">
            <a:noFill/>
            <a:miter lim="800000"/>
            <a:headEnd/>
            <a:tailEnd/>
          </a:ln>
        </p:spPr>
      </p:pic>
      <p:sp>
        <p:nvSpPr>
          <p:cNvPr id="5" name="Right Brace 4"/>
          <p:cNvSpPr/>
          <p:nvPr/>
        </p:nvSpPr>
        <p:spPr>
          <a:xfrm>
            <a:off x="5157282" y="1212785"/>
            <a:ext cx="270030" cy="178219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sz="1350"/>
          </a:p>
        </p:txBody>
      </p:sp>
      <p:sp>
        <p:nvSpPr>
          <p:cNvPr id="6" name="Right Brace 5"/>
          <p:cNvSpPr/>
          <p:nvPr/>
        </p:nvSpPr>
        <p:spPr>
          <a:xfrm>
            <a:off x="5157282" y="3211007"/>
            <a:ext cx="263742" cy="129614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sz="1350"/>
          </a:p>
        </p:txBody>
      </p:sp>
      <p:sp>
        <p:nvSpPr>
          <p:cNvPr id="9" name="Title 1"/>
          <p:cNvSpPr txBox="1">
            <a:spLocks/>
          </p:cNvSpPr>
          <p:nvPr/>
        </p:nvSpPr>
        <p:spPr>
          <a:xfrm>
            <a:off x="427243" y="120716"/>
            <a:ext cx="9122735" cy="857250"/>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sv-SE" sz="2400" b="1" dirty="0" smtClean="0">
                <a:latin typeface="Verdana" panose="020B0604030504040204" pitchFamily="34" charset="0"/>
                <a:ea typeface="Verdana" panose="020B0604030504040204" pitchFamily="34" charset="0"/>
                <a:cs typeface="Verdana" panose="020B0604030504040204" pitchFamily="34" charset="0"/>
              </a:rPr>
              <a:t>Kostnads-nyttoanalys – ett exempel med ett tidsrapporteringssystem</a:t>
            </a:r>
            <a:endParaRPr lang="sv-SE" sz="2400" b="1" dirty="0">
              <a:latin typeface="Verdana" panose="020B0604030504040204" pitchFamily="34" charset="0"/>
              <a:ea typeface="Verdana" panose="020B0604030504040204" pitchFamily="34" charset="0"/>
              <a:cs typeface="Verdana" panose="020B0604030504040204" pitchFamily="34" charset="0"/>
            </a:endParaRPr>
          </a:p>
        </p:txBody>
      </p:sp>
      <p:sp>
        <p:nvSpPr>
          <p:cNvPr id="11" name="TextBox 10"/>
          <p:cNvSpPr txBox="1"/>
          <p:nvPr/>
        </p:nvSpPr>
        <p:spPr>
          <a:xfrm>
            <a:off x="5529036" y="3605163"/>
            <a:ext cx="1208567" cy="507831"/>
          </a:xfrm>
          <a:prstGeom prst="rect">
            <a:avLst/>
          </a:prstGeom>
          <a:noFill/>
        </p:spPr>
        <p:txBody>
          <a:bodyPr wrap="square" rtlCol="0">
            <a:spAutoFit/>
          </a:bodyPr>
          <a:lstStyle/>
          <a:p>
            <a:r>
              <a:rPr lang="sv-SE" sz="1350" dirty="0" smtClean="0"/>
              <a:t>Kostnader för verksamheten</a:t>
            </a:r>
            <a:endParaRPr lang="sv-SE" sz="1350" dirty="0"/>
          </a:p>
        </p:txBody>
      </p:sp>
      <p:sp>
        <p:nvSpPr>
          <p:cNvPr id="12" name="TextBox 11"/>
          <p:cNvSpPr txBox="1"/>
          <p:nvPr/>
        </p:nvSpPr>
        <p:spPr>
          <a:xfrm>
            <a:off x="5492653" y="1713116"/>
            <a:ext cx="1235593" cy="507831"/>
          </a:xfrm>
          <a:prstGeom prst="rect">
            <a:avLst/>
          </a:prstGeom>
          <a:noFill/>
        </p:spPr>
        <p:txBody>
          <a:bodyPr wrap="square" rtlCol="0">
            <a:spAutoFit/>
          </a:bodyPr>
          <a:lstStyle/>
          <a:p>
            <a:r>
              <a:rPr lang="sv-SE" sz="1350" dirty="0"/>
              <a:t>Nyttor </a:t>
            </a:r>
            <a:r>
              <a:rPr lang="sv-SE" sz="1350" dirty="0" smtClean="0"/>
              <a:t>för verksamheten</a:t>
            </a:r>
            <a:endParaRPr lang="sv-SE" sz="1350" dirty="0"/>
          </a:p>
        </p:txBody>
      </p:sp>
      <p:sp>
        <p:nvSpPr>
          <p:cNvPr id="2" name="Rectangle 1"/>
          <p:cNvSpPr/>
          <p:nvPr/>
        </p:nvSpPr>
        <p:spPr>
          <a:xfrm>
            <a:off x="6905995" y="1098937"/>
            <a:ext cx="2043685" cy="2462213"/>
          </a:xfrm>
          <a:prstGeom prst="rect">
            <a:avLst/>
          </a:prstGeom>
        </p:spPr>
        <p:txBody>
          <a:bodyPr wrap="square">
            <a:spAutoFit/>
          </a:bodyPr>
          <a:lstStyle/>
          <a:p>
            <a:pPr marL="285750" indent="-285750">
              <a:buFont typeface="Arial" panose="020B0604020202020204" pitchFamily="34" charset="0"/>
              <a:buChar char="•"/>
            </a:pPr>
            <a:r>
              <a:rPr lang="sv-SE" sz="1400" dirty="0">
                <a:latin typeface="Arial" pitchFamily="34" charset="0"/>
              </a:rPr>
              <a:t>Kostnader och nyttor för </a:t>
            </a:r>
            <a:r>
              <a:rPr lang="sv-SE" sz="1400" dirty="0" smtClean="0">
                <a:latin typeface="Arial" pitchFamily="34" charset="0"/>
              </a:rPr>
              <a:t>har specificerats tydligare i denna figur än i föregående figur</a:t>
            </a:r>
          </a:p>
          <a:p>
            <a:pPr marL="285750" indent="-285750">
              <a:buFont typeface="Arial" panose="020B0604020202020204" pitchFamily="34" charset="0"/>
              <a:buChar char="•"/>
            </a:pPr>
            <a:r>
              <a:rPr lang="sv-SE" sz="1400" dirty="0" smtClean="0">
                <a:latin typeface="Arial" pitchFamily="34" charset="0"/>
              </a:rPr>
              <a:t>Notera att i detta fall har systemet utvecklats, men det kan även köpas eller hyras</a:t>
            </a:r>
          </a:p>
        </p:txBody>
      </p:sp>
    </p:spTree>
    <p:extLst>
      <p:ext uri="{BB962C8B-B14F-4D97-AF65-F5344CB8AC3E}">
        <p14:creationId xmlns:p14="http://schemas.microsoft.com/office/powerpoint/2010/main" val="29436227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792000" y="425109"/>
            <a:ext cx="6850800" cy="596700"/>
          </a:xfrm>
        </p:spPr>
        <p:txBody>
          <a:bodyPr>
            <a:normAutofit/>
          </a:bodyPr>
          <a:lstStyle/>
          <a:p>
            <a:r>
              <a:rPr lang="sv-SE" sz="2700" dirty="0" smtClean="0"/>
              <a:t>Kostnad för IS/IT-system</a:t>
            </a:r>
            <a:endParaRPr lang="sv-SE" sz="2700" dirty="0"/>
          </a:p>
        </p:txBody>
      </p:sp>
      <p:sp>
        <p:nvSpPr>
          <p:cNvPr id="41987" name="Content Placeholder 2"/>
          <p:cNvSpPr>
            <a:spLocks noGrp="1"/>
          </p:cNvSpPr>
          <p:nvPr>
            <p:ph idx="1"/>
          </p:nvPr>
        </p:nvSpPr>
        <p:spPr>
          <a:xfrm>
            <a:off x="792000" y="1224234"/>
            <a:ext cx="5238852" cy="3888432"/>
          </a:xfrm>
        </p:spPr>
        <p:txBody>
          <a:bodyPr>
            <a:normAutofit lnSpcReduction="10000"/>
          </a:bodyPr>
          <a:lstStyle/>
          <a:p>
            <a:pPr>
              <a:spcAft>
                <a:spcPts val="900"/>
              </a:spcAft>
            </a:pPr>
            <a:r>
              <a:rPr lang="sv-SE" sz="1600" dirty="0"/>
              <a:t>Kostnad för att utveckla </a:t>
            </a:r>
            <a:r>
              <a:rPr lang="sv-SE" sz="1600" dirty="0" smtClean="0"/>
              <a:t>IS/IT-systemet - kan utvecklas </a:t>
            </a:r>
            <a:r>
              <a:rPr lang="sv-SE" sz="1600" dirty="0"/>
              <a:t>internt eller externt </a:t>
            </a:r>
            <a:endParaRPr lang="sv-SE" sz="1600" dirty="0" smtClean="0"/>
          </a:p>
          <a:p>
            <a:pPr>
              <a:spcAft>
                <a:spcPts val="900"/>
              </a:spcAft>
            </a:pPr>
            <a:r>
              <a:rPr lang="sv-SE" sz="1600" dirty="0" smtClean="0"/>
              <a:t>Kostnad för inköp eller hyra IS/IT-system</a:t>
            </a:r>
          </a:p>
          <a:p>
            <a:pPr lvl="1">
              <a:spcAft>
                <a:spcPts val="900"/>
              </a:spcAft>
            </a:pPr>
            <a:r>
              <a:rPr lang="sv-SE" sz="1400" dirty="0" smtClean="0"/>
              <a:t>Initial kostnad</a:t>
            </a:r>
          </a:p>
          <a:p>
            <a:pPr lvl="1">
              <a:spcAft>
                <a:spcPts val="900"/>
              </a:spcAft>
            </a:pPr>
            <a:r>
              <a:rPr lang="sv-SE" sz="1400" dirty="0" smtClean="0"/>
              <a:t>Kostnad löpande per månad (även aktuellt vid inköp om support ingår)</a:t>
            </a:r>
          </a:p>
          <a:p>
            <a:pPr lvl="1">
              <a:spcAft>
                <a:spcPts val="900"/>
              </a:spcAft>
            </a:pPr>
            <a:r>
              <a:rPr lang="sv-SE" sz="1400" dirty="0" smtClean="0"/>
              <a:t>Kostnad för användning</a:t>
            </a:r>
          </a:p>
          <a:p>
            <a:pPr lvl="2">
              <a:spcAft>
                <a:spcPts val="900"/>
              </a:spcAft>
            </a:pPr>
            <a:r>
              <a:rPr lang="sv-SE" sz="1400" dirty="0"/>
              <a:t>p</a:t>
            </a:r>
            <a:r>
              <a:rPr lang="sv-SE" sz="1400" dirty="0" smtClean="0"/>
              <a:t>er användare</a:t>
            </a:r>
          </a:p>
          <a:p>
            <a:pPr lvl="2">
              <a:spcAft>
                <a:spcPts val="900"/>
              </a:spcAft>
            </a:pPr>
            <a:r>
              <a:rPr lang="sv-SE" sz="1400" dirty="0"/>
              <a:t>p</a:t>
            </a:r>
            <a:r>
              <a:rPr lang="sv-SE" sz="1400" dirty="0" smtClean="0"/>
              <a:t>er faktisk användning (läs- och/eller skrivkostnad, CPU-användning, per transaktion)</a:t>
            </a:r>
          </a:p>
          <a:p>
            <a:pPr>
              <a:spcAft>
                <a:spcPts val="900"/>
              </a:spcAft>
            </a:pPr>
            <a:endParaRPr lang="sv-SE" sz="1600" dirty="0" smtClean="0"/>
          </a:p>
        </p:txBody>
      </p:sp>
      <p:sp>
        <p:nvSpPr>
          <p:cNvPr id="2" name="Right Brace 1"/>
          <p:cNvSpPr/>
          <p:nvPr/>
        </p:nvSpPr>
        <p:spPr>
          <a:xfrm>
            <a:off x="5776077" y="3016699"/>
            <a:ext cx="411828" cy="177785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3" name="TextBox 2"/>
          <p:cNvSpPr txBox="1"/>
          <p:nvPr/>
        </p:nvSpPr>
        <p:spPr>
          <a:xfrm>
            <a:off x="7569680" y="2944224"/>
            <a:ext cx="1102865" cy="1600438"/>
          </a:xfrm>
          <a:prstGeom prst="rect">
            <a:avLst/>
          </a:prstGeom>
          <a:noFill/>
        </p:spPr>
        <p:txBody>
          <a:bodyPr wrap="square" rtlCol="0">
            <a:spAutoFit/>
          </a:bodyPr>
          <a:lstStyle/>
          <a:p>
            <a:r>
              <a:rPr lang="sv-SE" sz="1400" dirty="0" smtClean="0"/>
              <a:t>Dessa kostnader kan kombineras på olika sätt i avtal med leverantör. </a:t>
            </a:r>
            <a:endParaRPr lang="sv-SE" sz="1400" dirty="0"/>
          </a:p>
        </p:txBody>
      </p:sp>
      <p:sp>
        <p:nvSpPr>
          <p:cNvPr id="6" name="Right Brace 5"/>
          <p:cNvSpPr/>
          <p:nvPr/>
        </p:nvSpPr>
        <p:spPr>
          <a:xfrm>
            <a:off x="7118297" y="2596617"/>
            <a:ext cx="391472" cy="219793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7" name="TextBox 6"/>
          <p:cNvSpPr txBox="1"/>
          <p:nvPr/>
        </p:nvSpPr>
        <p:spPr>
          <a:xfrm>
            <a:off x="6311217" y="3168450"/>
            <a:ext cx="1002816" cy="1384995"/>
          </a:xfrm>
          <a:prstGeom prst="rect">
            <a:avLst/>
          </a:prstGeom>
          <a:noFill/>
        </p:spPr>
        <p:txBody>
          <a:bodyPr wrap="square" rtlCol="0">
            <a:spAutoFit/>
          </a:bodyPr>
          <a:lstStyle/>
          <a:p>
            <a:r>
              <a:rPr lang="sv-SE" sz="1400" dirty="0" smtClean="0"/>
              <a:t>Dessa kostnader kallas ibland licens-kostnader </a:t>
            </a:r>
            <a:endParaRPr lang="sv-SE" sz="1400" dirty="0"/>
          </a:p>
        </p:txBody>
      </p:sp>
    </p:spTree>
    <p:extLst>
      <p:ext uri="{BB962C8B-B14F-4D97-AF65-F5344CB8AC3E}">
        <p14:creationId xmlns:p14="http://schemas.microsoft.com/office/powerpoint/2010/main" val="20499182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715" y="587105"/>
            <a:ext cx="6850800" cy="596700"/>
          </a:xfrm>
        </p:spPr>
        <p:txBody>
          <a:bodyPr>
            <a:normAutofit/>
          </a:bodyPr>
          <a:lstStyle/>
          <a:p>
            <a:r>
              <a:rPr lang="sv-SE" sz="2400" dirty="0"/>
              <a:t>Hur använda </a:t>
            </a:r>
            <a:r>
              <a:rPr lang="sv-SE" sz="2400" dirty="0" smtClean="0"/>
              <a:t>femkomponentmodellen</a:t>
            </a:r>
            <a:r>
              <a:rPr lang="sv-SE" sz="2400" dirty="0"/>
              <a:t>?</a:t>
            </a:r>
          </a:p>
        </p:txBody>
      </p:sp>
      <p:sp>
        <p:nvSpPr>
          <p:cNvPr id="3" name="Content Placeholder 2"/>
          <p:cNvSpPr>
            <a:spLocks noGrp="1"/>
          </p:cNvSpPr>
          <p:nvPr>
            <p:ph idx="1"/>
          </p:nvPr>
        </p:nvSpPr>
        <p:spPr>
          <a:xfrm>
            <a:off x="564205" y="1276151"/>
            <a:ext cx="8326876" cy="911633"/>
          </a:xfrm>
        </p:spPr>
        <p:txBody>
          <a:bodyPr>
            <a:normAutofit/>
          </a:bodyPr>
          <a:lstStyle/>
          <a:p>
            <a:pPr>
              <a:spcBef>
                <a:spcPts val="1350"/>
              </a:spcBef>
            </a:pPr>
            <a:r>
              <a:rPr lang="sv-SE" sz="1600" dirty="0" smtClean="0"/>
              <a:t>Ge en </a:t>
            </a:r>
            <a:r>
              <a:rPr lang="sv-SE" sz="1600" b="1" dirty="0"/>
              <a:t>bild av vad informationssystem </a:t>
            </a:r>
            <a:r>
              <a:rPr lang="sv-SE" sz="1600" b="1" dirty="0" smtClean="0"/>
              <a:t>är</a:t>
            </a:r>
            <a:endParaRPr lang="sv-SE" sz="1600" dirty="0"/>
          </a:p>
          <a:p>
            <a:pPr>
              <a:buNone/>
            </a:pPr>
            <a:endParaRPr lang="sv-SE" sz="1500" b="1" dirty="0"/>
          </a:p>
          <a:p>
            <a:endParaRPr lang="sv-SE" sz="1500" dirty="0"/>
          </a:p>
          <a:p>
            <a:pPr>
              <a:buNone/>
            </a:pPr>
            <a:endParaRPr lang="sv-SE" sz="1500" dirty="0"/>
          </a:p>
          <a:p>
            <a:pPr>
              <a:buNone/>
            </a:pPr>
            <a:endParaRPr lang="sv-SE" sz="1500" dirty="0"/>
          </a:p>
        </p:txBody>
      </p:sp>
      <p:sp>
        <p:nvSpPr>
          <p:cNvPr id="70" name="Rectangle 69"/>
          <p:cNvSpPr/>
          <p:nvPr/>
        </p:nvSpPr>
        <p:spPr>
          <a:xfrm>
            <a:off x="583595" y="3242726"/>
            <a:ext cx="864096" cy="270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71" name="Rectangle 70"/>
          <p:cNvSpPr/>
          <p:nvPr/>
        </p:nvSpPr>
        <p:spPr>
          <a:xfrm>
            <a:off x="1447691" y="3242726"/>
            <a:ext cx="864096" cy="270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72" name="Rectangle 71"/>
          <p:cNvSpPr/>
          <p:nvPr/>
        </p:nvSpPr>
        <p:spPr>
          <a:xfrm>
            <a:off x="2311787" y="3242726"/>
            <a:ext cx="864096" cy="270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73" name="Rectangle 72"/>
          <p:cNvSpPr/>
          <p:nvPr/>
        </p:nvSpPr>
        <p:spPr>
          <a:xfrm>
            <a:off x="3175883" y="3242726"/>
            <a:ext cx="864096" cy="270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74" name="Rectangle 73"/>
          <p:cNvSpPr/>
          <p:nvPr/>
        </p:nvSpPr>
        <p:spPr>
          <a:xfrm>
            <a:off x="4044563" y="3242726"/>
            <a:ext cx="864096" cy="270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75" name="TextBox 74"/>
          <p:cNvSpPr txBox="1"/>
          <p:nvPr/>
        </p:nvSpPr>
        <p:spPr>
          <a:xfrm>
            <a:off x="588179" y="3242727"/>
            <a:ext cx="972108" cy="276999"/>
          </a:xfrm>
          <a:prstGeom prst="rect">
            <a:avLst/>
          </a:prstGeom>
          <a:noFill/>
        </p:spPr>
        <p:txBody>
          <a:bodyPr wrap="square" rtlCol="0">
            <a:spAutoFit/>
          </a:bodyPr>
          <a:lstStyle/>
          <a:p>
            <a:r>
              <a:rPr lang="sv-SE" sz="1200" dirty="0"/>
              <a:t>Hårdvara</a:t>
            </a:r>
          </a:p>
        </p:txBody>
      </p:sp>
      <p:sp>
        <p:nvSpPr>
          <p:cNvPr id="76" name="TextBox 75"/>
          <p:cNvSpPr txBox="1"/>
          <p:nvPr/>
        </p:nvSpPr>
        <p:spPr>
          <a:xfrm>
            <a:off x="1459685" y="3242727"/>
            <a:ext cx="972108" cy="276999"/>
          </a:xfrm>
          <a:prstGeom prst="rect">
            <a:avLst/>
          </a:prstGeom>
          <a:noFill/>
        </p:spPr>
        <p:txBody>
          <a:bodyPr wrap="square" rtlCol="0">
            <a:spAutoFit/>
          </a:bodyPr>
          <a:lstStyle/>
          <a:p>
            <a:r>
              <a:rPr lang="sv-SE" sz="1200" dirty="0"/>
              <a:t>Mjukvara</a:t>
            </a:r>
          </a:p>
        </p:txBody>
      </p:sp>
      <p:sp>
        <p:nvSpPr>
          <p:cNvPr id="77" name="TextBox 76"/>
          <p:cNvSpPr txBox="1"/>
          <p:nvPr/>
        </p:nvSpPr>
        <p:spPr>
          <a:xfrm>
            <a:off x="2478389" y="3258841"/>
            <a:ext cx="972108" cy="276999"/>
          </a:xfrm>
          <a:prstGeom prst="rect">
            <a:avLst/>
          </a:prstGeom>
          <a:noFill/>
        </p:spPr>
        <p:txBody>
          <a:bodyPr wrap="square" rtlCol="0">
            <a:spAutoFit/>
          </a:bodyPr>
          <a:lstStyle/>
          <a:p>
            <a:r>
              <a:rPr lang="sv-SE" sz="1200" dirty="0"/>
              <a:t>Data</a:t>
            </a:r>
          </a:p>
        </p:txBody>
      </p:sp>
      <p:sp>
        <p:nvSpPr>
          <p:cNvPr id="78" name="TextBox 77"/>
          <p:cNvSpPr txBox="1"/>
          <p:nvPr/>
        </p:nvSpPr>
        <p:spPr>
          <a:xfrm>
            <a:off x="3180467" y="3242727"/>
            <a:ext cx="972108" cy="276999"/>
          </a:xfrm>
          <a:prstGeom prst="rect">
            <a:avLst/>
          </a:prstGeom>
          <a:noFill/>
        </p:spPr>
        <p:txBody>
          <a:bodyPr wrap="square" rtlCol="0">
            <a:spAutoFit/>
          </a:bodyPr>
          <a:lstStyle/>
          <a:p>
            <a:r>
              <a:rPr lang="sv-SE" sz="1200" dirty="0"/>
              <a:t>Processer</a:t>
            </a:r>
          </a:p>
        </p:txBody>
      </p:sp>
      <p:sp>
        <p:nvSpPr>
          <p:cNvPr id="79" name="TextBox 78"/>
          <p:cNvSpPr txBox="1"/>
          <p:nvPr/>
        </p:nvSpPr>
        <p:spPr>
          <a:xfrm>
            <a:off x="4121867" y="3242727"/>
            <a:ext cx="972108" cy="276999"/>
          </a:xfrm>
          <a:prstGeom prst="rect">
            <a:avLst/>
          </a:prstGeom>
          <a:noFill/>
        </p:spPr>
        <p:txBody>
          <a:bodyPr wrap="square" rtlCol="0">
            <a:spAutoFit/>
          </a:bodyPr>
          <a:lstStyle/>
          <a:p>
            <a:r>
              <a:rPr lang="sv-SE" sz="1200" dirty="0"/>
              <a:t>Människor</a:t>
            </a:r>
          </a:p>
        </p:txBody>
      </p:sp>
      <p:cxnSp>
        <p:nvCxnSpPr>
          <p:cNvPr id="80" name="Straight Arrow Connector 79"/>
          <p:cNvCxnSpPr/>
          <p:nvPr/>
        </p:nvCxnSpPr>
        <p:spPr>
          <a:xfrm>
            <a:off x="912215" y="2540648"/>
            <a:ext cx="0" cy="64807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81" name="Straight Arrow Connector 80"/>
          <p:cNvCxnSpPr/>
          <p:nvPr/>
        </p:nvCxnSpPr>
        <p:spPr>
          <a:xfrm>
            <a:off x="4476611" y="2540648"/>
            <a:ext cx="0" cy="64807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82" name="Straight Connector 81"/>
          <p:cNvCxnSpPr/>
          <p:nvPr/>
        </p:nvCxnSpPr>
        <p:spPr>
          <a:xfrm>
            <a:off x="899153" y="2540648"/>
            <a:ext cx="1255200" cy="0"/>
          </a:xfrm>
          <a:prstGeom prst="line">
            <a:avLst/>
          </a:prstGeom>
        </p:spPr>
        <p:style>
          <a:lnRef idx="1">
            <a:schemeClr val="dk1"/>
          </a:lnRef>
          <a:fillRef idx="0">
            <a:schemeClr val="dk1"/>
          </a:fillRef>
          <a:effectRef idx="0">
            <a:schemeClr val="dk1"/>
          </a:effectRef>
          <a:fontRef idx="minor">
            <a:schemeClr val="tx1"/>
          </a:fontRef>
        </p:style>
      </p:cxnSp>
      <p:cxnSp>
        <p:nvCxnSpPr>
          <p:cNvPr id="83" name="Straight Connector 82"/>
          <p:cNvCxnSpPr/>
          <p:nvPr/>
        </p:nvCxnSpPr>
        <p:spPr>
          <a:xfrm>
            <a:off x="3221411" y="2540648"/>
            <a:ext cx="1255200" cy="0"/>
          </a:xfrm>
          <a:prstGeom prst="line">
            <a:avLst/>
          </a:prstGeom>
        </p:spPr>
        <p:style>
          <a:lnRef idx="1">
            <a:schemeClr val="dk1"/>
          </a:lnRef>
          <a:fillRef idx="0">
            <a:schemeClr val="dk1"/>
          </a:fillRef>
          <a:effectRef idx="0">
            <a:schemeClr val="dk1"/>
          </a:effectRef>
          <a:fontRef idx="minor">
            <a:schemeClr val="tx1"/>
          </a:fontRef>
        </p:style>
      </p:cxnSp>
      <p:sp>
        <p:nvSpPr>
          <p:cNvPr id="84" name="TextBox 83"/>
          <p:cNvSpPr txBox="1"/>
          <p:nvPr/>
        </p:nvSpPr>
        <p:spPr>
          <a:xfrm>
            <a:off x="2370377" y="2378630"/>
            <a:ext cx="1134126" cy="300082"/>
          </a:xfrm>
          <a:prstGeom prst="rect">
            <a:avLst/>
          </a:prstGeom>
          <a:noFill/>
        </p:spPr>
        <p:txBody>
          <a:bodyPr wrap="square" rtlCol="0">
            <a:spAutoFit/>
          </a:bodyPr>
          <a:lstStyle/>
          <a:p>
            <a:r>
              <a:rPr lang="sv-SE" sz="1350" dirty="0"/>
              <a:t>Aktörer</a:t>
            </a:r>
          </a:p>
        </p:txBody>
      </p:sp>
      <p:cxnSp>
        <p:nvCxnSpPr>
          <p:cNvPr id="85" name="Straight Arrow Connector 84"/>
          <p:cNvCxnSpPr/>
          <p:nvPr/>
        </p:nvCxnSpPr>
        <p:spPr>
          <a:xfrm>
            <a:off x="1776311" y="2864684"/>
            <a:ext cx="0" cy="37804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86" name="Straight Arrow Connector 85"/>
          <p:cNvCxnSpPr/>
          <p:nvPr/>
        </p:nvCxnSpPr>
        <p:spPr>
          <a:xfrm>
            <a:off x="3714875" y="2864684"/>
            <a:ext cx="0" cy="37804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87" name="TextBox 86"/>
          <p:cNvSpPr txBox="1"/>
          <p:nvPr/>
        </p:nvSpPr>
        <p:spPr>
          <a:xfrm>
            <a:off x="2262365" y="2756672"/>
            <a:ext cx="1134126" cy="300082"/>
          </a:xfrm>
          <a:prstGeom prst="rect">
            <a:avLst/>
          </a:prstGeom>
          <a:noFill/>
        </p:spPr>
        <p:txBody>
          <a:bodyPr wrap="square" rtlCol="0">
            <a:spAutoFit/>
          </a:bodyPr>
          <a:lstStyle/>
          <a:p>
            <a:r>
              <a:rPr lang="sv-SE" sz="1350" dirty="0"/>
              <a:t>Instruktioner</a:t>
            </a:r>
          </a:p>
        </p:txBody>
      </p:sp>
      <p:cxnSp>
        <p:nvCxnSpPr>
          <p:cNvPr id="88" name="Straight Connector 87"/>
          <p:cNvCxnSpPr/>
          <p:nvPr/>
        </p:nvCxnSpPr>
        <p:spPr>
          <a:xfrm>
            <a:off x="1776311" y="2864684"/>
            <a:ext cx="324036" cy="0"/>
          </a:xfrm>
          <a:prstGeom prst="line">
            <a:avLst/>
          </a:prstGeom>
        </p:spPr>
        <p:style>
          <a:lnRef idx="1">
            <a:schemeClr val="dk1"/>
          </a:lnRef>
          <a:fillRef idx="0">
            <a:schemeClr val="dk1"/>
          </a:fillRef>
          <a:effectRef idx="0">
            <a:schemeClr val="dk1"/>
          </a:effectRef>
          <a:fontRef idx="minor">
            <a:schemeClr val="tx1"/>
          </a:fontRef>
        </p:style>
      </p:cxnSp>
      <p:cxnSp>
        <p:nvCxnSpPr>
          <p:cNvPr id="89" name="Straight Connector 88"/>
          <p:cNvCxnSpPr/>
          <p:nvPr/>
        </p:nvCxnSpPr>
        <p:spPr>
          <a:xfrm>
            <a:off x="3396491" y="2864684"/>
            <a:ext cx="324036" cy="0"/>
          </a:xfrm>
          <a:prstGeom prst="line">
            <a:avLst/>
          </a:prstGeom>
        </p:spPr>
        <p:style>
          <a:lnRef idx="1">
            <a:schemeClr val="dk1"/>
          </a:lnRef>
          <a:fillRef idx="0">
            <a:schemeClr val="dk1"/>
          </a:fillRef>
          <a:effectRef idx="0">
            <a:schemeClr val="dk1"/>
          </a:effectRef>
          <a:fontRef idx="minor">
            <a:schemeClr val="tx1"/>
          </a:fontRef>
        </p:style>
      </p:cxnSp>
      <p:cxnSp>
        <p:nvCxnSpPr>
          <p:cNvPr id="90" name="Straight Arrow Connector 89"/>
          <p:cNvCxnSpPr/>
          <p:nvPr/>
        </p:nvCxnSpPr>
        <p:spPr>
          <a:xfrm flipV="1">
            <a:off x="2694413" y="3512756"/>
            <a:ext cx="0" cy="32403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91" name="TextBox 90"/>
          <p:cNvSpPr txBox="1"/>
          <p:nvPr/>
        </p:nvSpPr>
        <p:spPr>
          <a:xfrm>
            <a:off x="2424383" y="3883829"/>
            <a:ext cx="1134126" cy="300082"/>
          </a:xfrm>
          <a:prstGeom prst="rect">
            <a:avLst/>
          </a:prstGeom>
          <a:noFill/>
        </p:spPr>
        <p:txBody>
          <a:bodyPr wrap="square" rtlCol="0">
            <a:spAutoFit/>
          </a:bodyPr>
          <a:lstStyle/>
          <a:p>
            <a:r>
              <a:rPr lang="sv-SE" sz="1350" dirty="0"/>
              <a:t>Brygga</a:t>
            </a:r>
          </a:p>
        </p:txBody>
      </p:sp>
      <p:sp>
        <p:nvSpPr>
          <p:cNvPr id="92" name="Right Brace 91"/>
          <p:cNvSpPr/>
          <p:nvPr/>
        </p:nvSpPr>
        <p:spPr>
          <a:xfrm rot="5400000">
            <a:off x="1263254" y="2891687"/>
            <a:ext cx="324036" cy="167418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sz="1350"/>
          </a:p>
        </p:txBody>
      </p:sp>
      <p:sp>
        <p:nvSpPr>
          <p:cNvPr id="93" name="Right Brace 92"/>
          <p:cNvSpPr/>
          <p:nvPr/>
        </p:nvSpPr>
        <p:spPr>
          <a:xfrm rot="5400000">
            <a:off x="3855542" y="2891687"/>
            <a:ext cx="324036" cy="167418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sz="1350"/>
          </a:p>
        </p:txBody>
      </p:sp>
      <p:sp>
        <p:nvSpPr>
          <p:cNvPr id="94" name="TextBox 93"/>
          <p:cNvSpPr txBox="1"/>
          <p:nvPr/>
        </p:nvSpPr>
        <p:spPr>
          <a:xfrm>
            <a:off x="3450497" y="3944804"/>
            <a:ext cx="1890210" cy="300082"/>
          </a:xfrm>
          <a:prstGeom prst="rect">
            <a:avLst/>
          </a:prstGeom>
          <a:noFill/>
        </p:spPr>
        <p:txBody>
          <a:bodyPr wrap="square" rtlCol="0">
            <a:spAutoFit/>
          </a:bodyPr>
          <a:lstStyle/>
          <a:p>
            <a:r>
              <a:rPr lang="sv-SE" sz="1350" i="1" dirty="0"/>
              <a:t>Mänskliga sidan</a:t>
            </a:r>
          </a:p>
        </p:txBody>
      </p:sp>
      <p:sp>
        <p:nvSpPr>
          <p:cNvPr id="95" name="TextBox 94"/>
          <p:cNvSpPr txBox="1"/>
          <p:nvPr/>
        </p:nvSpPr>
        <p:spPr>
          <a:xfrm>
            <a:off x="912215" y="3944804"/>
            <a:ext cx="1134126" cy="300082"/>
          </a:xfrm>
          <a:prstGeom prst="rect">
            <a:avLst/>
          </a:prstGeom>
          <a:noFill/>
        </p:spPr>
        <p:txBody>
          <a:bodyPr wrap="square" rtlCol="0">
            <a:spAutoFit/>
          </a:bodyPr>
          <a:lstStyle/>
          <a:p>
            <a:r>
              <a:rPr lang="sv-SE" sz="1350" i="1" dirty="0"/>
              <a:t>Datorsidan</a:t>
            </a:r>
          </a:p>
        </p:txBody>
      </p:sp>
      <p:sp>
        <p:nvSpPr>
          <p:cNvPr id="96" name="Content Placeholder 2"/>
          <p:cNvSpPr txBox="1">
            <a:spLocks/>
          </p:cNvSpPr>
          <p:nvPr/>
        </p:nvSpPr>
        <p:spPr>
          <a:xfrm>
            <a:off x="4746357" y="2443392"/>
            <a:ext cx="3949228" cy="1695636"/>
          </a:xfrm>
          <a:prstGeom prst="rect">
            <a:avLst/>
          </a:prstGeom>
        </p:spPr>
        <p:txBody>
          <a:bodyPr vert="horz" lIns="91440" tIns="45720" rIns="91440" bIns="45720" rtlCol="0">
            <a:normAutofit/>
          </a:bodyPr>
          <a:lstStyle>
            <a:lvl1pPr marL="342900" indent="-342900" algn="l" defTabSz="914400" rtl="0" eaLnBrk="1" latinLnBrk="0" hangingPunct="1">
              <a:lnSpc>
                <a:spcPts val="2900"/>
              </a:lnSpc>
              <a:spcBef>
                <a:spcPct val="20000"/>
              </a:spcBef>
              <a:buSzPct val="93000"/>
              <a:buFont typeface="Verdana" pitchFamily="34" charset="0"/>
              <a:buChar char="●"/>
              <a:defRPr sz="24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None/>
            </a:pPr>
            <a:r>
              <a:rPr lang="sv-SE" sz="1200" b="1" dirty="0" smtClean="0"/>
              <a:t>Notera symmetrin</a:t>
            </a:r>
            <a:r>
              <a:rPr lang="sv-SE" sz="1200" dirty="0" smtClean="0"/>
              <a:t>:</a:t>
            </a:r>
          </a:p>
          <a:p>
            <a:pPr lvl="1"/>
            <a:r>
              <a:rPr lang="sv-SE" sz="1200" dirty="0" smtClean="0"/>
              <a:t>Hårdvara och Människor är aktörer</a:t>
            </a:r>
          </a:p>
          <a:p>
            <a:pPr lvl="1"/>
            <a:r>
              <a:rPr lang="sv-SE" sz="1200" dirty="0" smtClean="0"/>
              <a:t>Mjukvara och Processer är instruktioner</a:t>
            </a:r>
          </a:p>
          <a:p>
            <a:pPr lvl="1"/>
            <a:r>
              <a:rPr lang="sv-SE" sz="1200" dirty="0" smtClean="0"/>
              <a:t>Data är bryggan mellan datorsidan och den mänskliga sidan</a:t>
            </a:r>
          </a:p>
          <a:p>
            <a:endParaRPr lang="sv-SE" sz="1500" b="1" dirty="0" smtClean="0"/>
          </a:p>
          <a:p>
            <a:endParaRPr lang="sv-SE" sz="1500" dirty="0" smtClean="0"/>
          </a:p>
          <a:p>
            <a:pPr>
              <a:buFont typeface="Verdana" pitchFamily="34" charset="0"/>
              <a:buNone/>
            </a:pPr>
            <a:endParaRPr lang="sv-SE" sz="1500" dirty="0" smtClean="0"/>
          </a:p>
          <a:p>
            <a:pPr>
              <a:buFont typeface="Verdana" pitchFamily="34" charset="0"/>
              <a:buNone/>
            </a:pPr>
            <a:endParaRPr lang="sv-SE" sz="1500" dirty="0"/>
          </a:p>
        </p:txBody>
      </p:sp>
      <p:sp>
        <p:nvSpPr>
          <p:cNvPr id="31" name="TextBox 30"/>
          <p:cNvSpPr txBox="1"/>
          <p:nvPr/>
        </p:nvSpPr>
        <p:spPr>
          <a:xfrm>
            <a:off x="6141000" y="4705564"/>
            <a:ext cx="1859868" cy="307777"/>
          </a:xfrm>
          <a:prstGeom prst="rect">
            <a:avLst/>
          </a:prstGeom>
          <a:noFill/>
        </p:spPr>
        <p:txBody>
          <a:bodyPr wrap="none" rtlCol="0">
            <a:spAutoFit/>
          </a:bodyPr>
          <a:lstStyle/>
          <a:p>
            <a:r>
              <a:rPr lang="sv-SE" sz="1400" dirty="0" smtClean="0"/>
              <a:t>(Kursboken: Chapter 2)</a:t>
            </a:r>
            <a:endParaRPr lang="sv-SE" sz="1400" dirty="0"/>
          </a:p>
        </p:txBody>
      </p:sp>
    </p:spTree>
    <p:extLst>
      <p:ext uri="{BB962C8B-B14F-4D97-AF65-F5344CB8AC3E}">
        <p14:creationId xmlns:p14="http://schemas.microsoft.com/office/powerpoint/2010/main" val="26185353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normAutofit/>
          </a:bodyPr>
          <a:lstStyle/>
          <a:p>
            <a:r>
              <a:rPr lang="sv-SE" sz="2700" dirty="0" smtClean="0"/>
              <a:t>Övriga kostnader 1(2)</a:t>
            </a:r>
            <a:endParaRPr lang="sv-SE" sz="2700" dirty="0"/>
          </a:p>
        </p:txBody>
      </p:sp>
      <p:sp>
        <p:nvSpPr>
          <p:cNvPr id="41987" name="Content Placeholder 2"/>
          <p:cNvSpPr>
            <a:spLocks noGrp="1"/>
          </p:cNvSpPr>
          <p:nvPr>
            <p:ph idx="1"/>
          </p:nvPr>
        </p:nvSpPr>
        <p:spPr>
          <a:xfrm>
            <a:off x="792000" y="1339702"/>
            <a:ext cx="7841637" cy="4051005"/>
          </a:xfrm>
        </p:spPr>
        <p:txBody>
          <a:bodyPr>
            <a:normAutofit/>
          </a:bodyPr>
          <a:lstStyle/>
          <a:p>
            <a:pPr>
              <a:spcAft>
                <a:spcPts val="900"/>
              </a:spcAft>
            </a:pPr>
            <a:r>
              <a:rPr lang="sv-SE" sz="1600" dirty="0"/>
              <a:t>Även ränta på en investering är en kostnad - om lån tagits</a:t>
            </a:r>
          </a:p>
          <a:p>
            <a:pPr>
              <a:spcAft>
                <a:spcPts val="900"/>
              </a:spcAft>
            </a:pPr>
            <a:r>
              <a:rPr lang="sv-SE" sz="1600" dirty="0" smtClean="0"/>
              <a:t>Kostnad </a:t>
            </a:r>
            <a:r>
              <a:rPr lang="sv-SE" sz="1600" dirty="0"/>
              <a:t>för att hyra personal som ska införa/introducera systemet </a:t>
            </a:r>
            <a:endParaRPr lang="sv-SE" sz="1600" dirty="0" smtClean="0"/>
          </a:p>
          <a:p>
            <a:pPr>
              <a:spcAft>
                <a:spcPts val="900"/>
              </a:spcAft>
            </a:pPr>
            <a:r>
              <a:rPr lang="sv-SE" sz="1600" dirty="0" smtClean="0"/>
              <a:t>Kostnader </a:t>
            </a:r>
            <a:r>
              <a:rPr lang="sv-SE" sz="1600" dirty="0"/>
              <a:t>för utbildning för att lära personal använda systemet</a:t>
            </a:r>
          </a:p>
          <a:p>
            <a:pPr marL="0" indent="0">
              <a:spcAft>
                <a:spcPts val="900"/>
              </a:spcAft>
              <a:buNone/>
            </a:pPr>
            <a:endParaRPr lang="sv-SE" sz="1600" dirty="0"/>
          </a:p>
          <a:p>
            <a:pPr>
              <a:spcAft>
                <a:spcPts val="900"/>
              </a:spcAft>
            </a:pPr>
            <a:endParaRPr lang="sv-SE" sz="1600" dirty="0"/>
          </a:p>
          <a:p>
            <a:pPr lvl="1"/>
            <a:endParaRPr lang="sv-SE" sz="1500" dirty="0"/>
          </a:p>
          <a:p>
            <a:pPr>
              <a:buNone/>
            </a:pPr>
            <a:endParaRPr lang="sv-SE" dirty="0" smtClean="0"/>
          </a:p>
        </p:txBody>
      </p:sp>
    </p:spTree>
    <p:extLst>
      <p:ext uri="{BB962C8B-B14F-4D97-AF65-F5344CB8AC3E}">
        <p14:creationId xmlns:p14="http://schemas.microsoft.com/office/powerpoint/2010/main" val="38067643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normAutofit/>
          </a:bodyPr>
          <a:lstStyle/>
          <a:p>
            <a:r>
              <a:rPr lang="sv-SE" sz="2700" dirty="0" smtClean="0"/>
              <a:t>Övriga kostnader 2(2)</a:t>
            </a:r>
            <a:endParaRPr lang="sv-SE" sz="2700" dirty="0"/>
          </a:p>
        </p:txBody>
      </p:sp>
      <p:sp>
        <p:nvSpPr>
          <p:cNvPr id="41987" name="Content Placeholder 2"/>
          <p:cNvSpPr>
            <a:spLocks noGrp="1"/>
          </p:cNvSpPr>
          <p:nvPr>
            <p:ph idx="1"/>
          </p:nvPr>
        </p:nvSpPr>
        <p:spPr>
          <a:xfrm>
            <a:off x="792000" y="1339702"/>
            <a:ext cx="7841637" cy="4051005"/>
          </a:xfrm>
        </p:spPr>
        <p:txBody>
          <a:bodyPr>
            <a:normAutofit/>
          </a:bodyPr>
          <a:lstStyle/>
          <a:p>
            <a:pPr>
              <a:spcAft>
                <a:spcPts val="900"/>
              </a:spcAft>
            </a:pPr>
            <a:r>
              <a:rPr lang="sv-SE" sz="1600" dirty="0" smtClean="0"/>
              <a:t>Kostnad </a:t>
            </a:r>
            <a:r>
              <a:rPr lang="sv-SE" sz="1600" dirty="0"/>
              <a:t>för minskad produktivitet </a:t>
            </a:r>
            <a:r>
              <a:rPr lang="sv-SE" sz="1600" dirty="0" smtClean="0"/>
              <a:t>i verksamheten under </a:t>
            </a:r>
            <a:r>
              <a:rPr lang="sv-SE" sz="1600" dirty="0"/>
              <a:t>tid då systemet införs i en organisation </a:t>
            </a:r>
            <a:endParaRPr lang="sv-SE" sz="1600" dirty="0" smtClean="0"/>
          </a:p>
          <a:p>
            <a:pPr>
              <a:spcAft>
                <a:spcPts val="900"/>
              </a:spcAft>
            </a:pPr>
            <a:r>
              <a:rPr lang="sv-SE" sz="1600" dirty="0" smtClean="0"/>
              <a:t>Kostnad för att förändra verksamheten så att det nya systemet utnyttjas effektivt (NY) </a:t>
            </a:r>
            <a:endParaRPr lang="sv-SE" sz="1600" dirty="0"/>
          </a:p>
          <a:p>
            <a:pPr>
              <a:spcAft>
                <a:spcPts val="900"/>
              </a:spcAft>
            </a:pPr>
            <a:r>
              <a:rPr lang="sv-SE" sz="1600" dirty="0" smtClean="0"/>
              <a:t>Ökad </a:t>
            </a:r>
            <a:r>
              <a:rPr lang="sv-SE" sz="1600" dirty="0"/>
              <a:t>kostnad för drift och förvaltning av systemet – jämfört med </a:t>
            </a:r>
            <a:r>
              <a:rPr lang="sv-SE" sz="1600" dirty="0" smtClean="0"/>
              <a:t>tidigare</a:t>
            </a:r>
          </a:p>
          <a:p>
            <a:pPr>
              <a:spcAft>
                <a:spcPts val="900"/>
              </a:spcAft>
            </a:pPr>
            <a:r>
              <a:rPr lang="sv-SE" sz="1600" dirty="0"/>
              <a:t>Övriga projektkostnader</a:t>
            </a:r>
          </a:p>
          <a:p>
            <a:pPr marL="0" indent="0">
              <a:spcAft>
                <a:spcPts val="900"/>
              </a:spcAft>
              <a:buNone/>
            </a:pPr>
            <a:endParaRPr lang="sv-SE" sz="1600" dirty="0"/>
          </a:p>
          <a:p>
            <a:pPr>
              <a:spcAft>
                <a:spcPts val="900"/>
              </a:spcAft>
            </a:pPr>
            <a:endParaRPr lang="sv-SE" sz="1600" dirty="0"/>
          </a:p>
          <a:p>
            <a:pPr lvl="1"/>
            <a:endParaRPr lang="sv-SE" sz="1500" dirty="0"/>
          </a:p>
          <a:p>
            <a:pPr>
              <a:buNone/>
            </a:pPr>
            <a:endParaRPr lang="sv-SE" dirty="0" smtClean="0"/>
          </a:p>
        </p:txBody>
      </p:sp>
    </p:spTree>
    <p:extLst>
      <p:ext uri="{BB962C8B-B14F-4D97-AF65-F5344CB8AC3E}">
        <p14:creationId xmlns:p14="http://schemas.microsoft.com/office/powerpoint/2010/main" val="7965706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606539" y="464200"/>
            <a:ext cx="6921311" cy="596700"/>
          </a:xfrm>
        </p:spPr>
        <p:txBody>
          <a:bodyPr>
            <a:normAutofit/>
          </a:bodyPr>
          <a:lstStyle/>
          <a:p>
            <a:r>
              <a:rPr lang="sv-SE" sz="2700" dirty="0"/>
              <a:t>Beskriva </a:t>
            </a:r>
            <a:r>
              <a:rPr lang="sv-SE" sz="2700" dirty="0" smtClean="0"/>
              <a:t>kostnadsstruktur</a:t>
            </a:r>
            <a:endParaRPr lang="sv-SE" sz="2700" dirty="0"/>
          </a:p>
        </p:txBody>
      </p:sp>
      <p:sp>
        <p:nvSpPr>
          <p:cNvPr id="5" name="Rectangle 4"/>
          <p:cNvSpPr/>
          <p:nvPr/>
        </p:nvSpPr>
        <p:spPr>
          <a:xfrm>
            <a:off x="2141730" y="1869672"/>
            <a:ext cx="918102" cy="1026114"/>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sv-SE" sz="1350" dirty="0"/>
              <a:t>Ökad kostnad  totalt i kr/år</a:t>
            </a:r>
          </a:p>
        </p:txBody>
      </p:sp>
      <p:sp>
        <p:nvSpPr>
          <p:cNvPr id="12" name="Rectangle 11"/>
          <p:cNvSpPr/>
          <p:nvPr/>
        </p:nvSpPr>
        <p:spPr>
          <a:xfrm>
            <a:off x="3761910" y="1383618"/>
            <a:ext cx="1350150" cy="594066"/>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sv-SE" sz="1350" dirty="0"/>
              <a:t>Ökad kostnad licenser/köp</a:t>
            </a:r>
          </a:p>
        </p:txBody>
      </p:sp>
      <p:cxnSp>
        <p:nvCxnSpPr>
          <p:cNvPr id="24" name="Straight Connector 23"/>
          <p:cNvCxnSpPr/>
          <p:nvPr/>
        </p:nvCxnSpPr>
        <p:spPr>
          <a:xfrm>
            <a:off x="3545886" y="1735086"/>
            <a:ext cx="0" cy="2240820"/>
          </a:xfrm>
          <a:prstGeom prst="line">
            <a:avLst/>
          </a:prstGeom>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a:off x="3564174" y="1744230"/>
            <a:ext cx="1620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059832" y="2571750"/>
            <a:ext cx="486054" cy="0"/>
          </a:xfrm>
          <a:prstGeom prst="line">
            <a:avLst/>
          </a:prstGeom>
        </p:spPr>
        <p:style>
          <a:lnRef idx="1">
            <a:schemeClr val="dk1"/>
          </a:lnRef>
          <a:fillRef idx="0">
            <a:schemeClr val="dk1"/>
          </a:fillRef>
          <a:effectRef idx="0">
            <a:schemeClr val="dk1"/>
          </a:effectRef>
          <a:fontRef idx="minor">
            <a:schemeClr val="tx1"/>
          </a:fontRef>
        </p:style>
      </p:cxnSp>
      <p:sp>
        <p:nvSpPr>
          <p:cNvPr id="52" name="Rectangle 51"/>
          <p:cNvSpPr/>
          <p:nvPr/>
        </p:nvSpPr>
        <p:spPr>
          <a:xfrm>
            <a:off x="3743622" y="2517744"/>
            <a:ext cx="1350150" cy="594066"/>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sv-SE" sz="1350" dirty="0"/>
              <a:t>Ökad kostnad drift/förvaltning</a:t>
            </a:r>
          </a:p>
        </p:txBody>
      </p:sp>
      <p:cxnSp>
        <p:nvCxnSpPr>
          <p:cNvPr id="53" name="Straight Connector 52"/>
          <p:cNvCxnSpPr/>
          <p:nvPr/>
        </p:nvCxnSpPr>
        <p:spPr>
          <a:xfrm>
            <a:off x="3545886" y="2878356"/>
            <a:ext cx="162018" cy="0"/>
          </a:xfrm>
          <a:prstGeom prst="line">
            <a:avLst/>
          </a:prstGeom>
        </p:spPr>
        <p:style>
          <a:lnRef idx="1">
            <a:schemeClr val="dk1"/>
          </a:lnRef>
          <a:fillRef idx="0">
            <a:schemeClr val="dk1"/>
          </a:fillRef>
          <a:effectRef idx="0">
            <a:schemeClr val="dk1"/>
          </a:effectRef>
          <a:fontRef idx="minor">
            <a:schemeClr val="tx1"/>
          </a:fontRef>
        </p:style>
      </p:cxnSp>
      <p:sp>
        <p:nvSpPr>
          <p:cNvPr id="54" name="Rectangle 53"/>
          <p:cNvSpPr/>
          <p:nvPr/>
        </p:nvSpPr>
        <p:spPr>
          <a:xfrm>
            <a:off x="3761910" y="3597864"/>
            <a:ext cx="1350150" cy="594066"/>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sv-SE" sz="1350" dirty="0"/>
              <a:t>Ökad kostnad utbildning</a:t>
            </a:r>
          </a:p>
        </p:txBody>
      </p:sp>
      <p:cxnSp>
        <p:nvCxnSpPr>
          <p:cNvPr id="55" name="Straight Connector 54"/>
          <p:cNvCxnSpPr/>
          <p:nvPr/>
        </p:nvCxnSpPr>
        <p:spPr>
          <a:xfrm>
            <a:off x="3564174" y="3958476"/>
            <a:ext cx="162018" cy="0"/>
          </a:xfrm>
          <a:prstGeom prst="line">
            <a:avLst/>
          </a:prstGeom>
        </p:spPr>
        <p:style>
          <a:lnRef idx="1">
            <a:schemeClr val="dk1"/>
          </a:lnRef>
          <a:fillRef idx="0">
            <a:schemeClr val="dk1"/>
          </a:fillRef>
          <a:effectRef idx="0">
            <a:schemeClr val="dk1"/>
          </a:effectRef>
          <a:fontRef idx="minor">
            <a:schemeClr val="tx1"/>
          </a:fontRef>
        </p:style>
      </p:cxnSp>
      <p:sp>
        <p:nvSpPr>
          <p:cNvPr id="57" name="TextBox 56"/>
          <p:cNvSpPr txBox="1"/>
          <p:nvPr/>
        </p:nvSpPr>
        <p:spPr>
          <a:xfrm>
            <a:off x="4031940" y="1923678"/>
            <a:ext cx="1115838" cy="300082"/>
          </a:xfrm>
          <a:prstGeom prst="rect">
            <a:avLst/>
          </a:prstGeom>
          <a:noFill/>
        </p:spPr>
        <p:txBody>
          <a:bodyPr wrap="square" rtlCol="0">
            <a:spAutoFit/>
          </a:bodyPr>
          <a:lstStyle/>
          <a:p>
            <a:r>
              <a:rPr lang="en-GB" sz="1350" dirty="0">
                <a:solidFill>
                  <a:srgbClr val="FF0000"/>
                </a:solidFill>
              </a:rPr>
              <a:t>+ 50 000 </a:t>
            </a:r>
            <a:r>
              <a:rPr lang="en-GB" sz="1350" dirty="0" err="1">
                <a:solidFill>
                  <a:srgbClr val="FF0000"/>
                </a:solidFill>
              </a:rPr>
              <a:t>kr</a:t>
            </a:r>
            <a:endParaRPr lang="en-GB" sz="1350" dirty="0">
              <a:solidFill>
                <a:srgbClr val="FF0000"/>
              </a:solidFill>
            </a:endParaRPr>
          </a:p>
        </p:txBody>
      </p:sp>
      <p:sp>
        <p:nvSpPr>
          <p:cNvPr id="58" name="TextBox 57"/>
          <p:cNvSpPr txBox="1"/>
          <p:nvPr/>
        </p:nvSpPr>
        <p:spPr>
          <a:xfrm>
            <a:off x="4031940" y="3111810"/>
            <a:ext cx="918102" cy="300082"/>
          </a:xfrm>
          <a:prstGeom prst="rect">
            <a:avLst/>
          </a:prstGeom>
          <a:noFill/>
        </p:spPr>
        <p:txBody>
          <a:bodyPr wrap="square" rtlCol="0">
            <a:spAutoFit/>
          </a:bodyPr>
          <a:lstStyle/>
          <a:p>
            <a:r>
              <a:rPr lang="en-GB" sz="1350" dirty="0">
                <a:solidFill>
                  <a:srgbClr val="FF0000"/>
                </a:solidFill>
              </a:rPr>
              <a:t>+0 </a:t>
            </a:r>
            <a:r>
              <a:rPr lang="en-GB" sz="1350" dirty="0" err="1">
                <a:solidFill>
                  <a:srgbClr val="FF0000"/>
                </a:solidFill>
              </a:rPr>
              <a:t>kr</a:t>
            </a:r>
            <a:endParaRPr lang="en-GB" sz="1350" dirty="0">
              <a:solidFill>
                <a:srgbClr val="FF0000"/>
              </a:solidFill>
            </a:endParaRPr>
          </a:p>
        </p:txBody>
      </p:sp>
      <p:sp>
        <p:nvSpPr>
          <p:cNvPr id="59" name="TextBox 58"/>
          <p:cNvSpPr txBox="1"/>
          <p:nvPr/>
        </p:nvSpPr>
        <p:spPr>
          <a:xfrm>
            <a:off x="4139952" y="4292973"/>
            <a:ext cx="1495304" cy="300082"/>
          </a:xfrm>
          <a:prstGeom prst="rect">
            <a:avLst/>
          </a:prstGeom>
          <a:noFill/>
        </p:spPr>
        <p:txBody>
          <a:bodyPr wrap="square" rtlCol="0">
            <a:spAutoFit/>
          </a:bodyPr>
          <a:lstStyle/>
          <a:p>
            <a:r>
              <a:rPr lang="en-GB" sz="1350" dirty="0">
                <a:solidFill>
                  <a:srgbClr val="FF0000"/>
                </a:solidFill>
              </a:rPr>
              <a:t>+ 50 000 </a:t>
            </a:r>
            <a:r>
              <a:rPr lang="en-GB" sz="1350" dirty="0" err="1">
                <a:solidFill>
                  <a:srgbClr val="FF0000"/>
                </a:solidFill>
              </a:rPr>
              <a:t>kr</a:t>
            </a:r>
            <a:endParaRPr lang="en-GB" sz="1350" dirty="0">
              <a:solidFill>
                <a:srgbClr val="FF0000"/>
              </a:solidFill>
            </a:endParaRPr>
          </a:p>
        </p:txBody>
      </p:sp>
      <p:sp>
        <p:nvSpPr>
          <p:cNvPr id="60" name="TextBox 59"/>
          <p:cNvSpPr txBox="1"/>
          <p:nvPr/>
        </p:nvSpPr>
        <p:spPr>
          <a:xfrm>
            <a:off x="2006714" y="2973747"/>
            <a:ext cx="1296145" cy="300082"/>
          </a:xfrm>
          <a:prstGeom prst="rect">
            <a:avLst/>
          </a:prstGeom>
          <a:noFill/>
        </p:spPr>
        <p:txBody>
          <a:bodyPr wrap="square" rtlCol="0">
            <a:spAutoFit/>
          </a:bodyPr>
          <a:lstStyle/>
          <a:p>
            <a:r>
              <a:rPr lang="en-GB" sz="1350" dirty="0">
                <a:solidFill>
                  <a:srgbClr val="FF0000"/>
                </a:solidFill>
              </a:rPr>
              <a:t>+ 100 000 </a:t>
            </a:r>
            <a:r>
              <a:rPr lang="en-GB" sz="1350" dirty="0" err="1">
                <a:solidFill>
                  <a:srgbClr val="FF0000"/>
                </a:solidFill>
              </a:rPr>
              <a:t>kr</a:t>
            </a:r>
            <a:endParaRPr lang="en-GB" sz="1350" dirty="0">
              <a:solidFill>
                <a:srgbClr val="FF0000"/>
              </a:solidFill>
            </a:endParaRPr>
          </a:p>
        </p:txBody>
      </p:sp>
      <p:sp>
        <p:nvSpPr>
          <p:cNvPr id="2" name="Rectangle 1"/>
          <p:cNvSpPr/>
          <p:nvPr/>
        </p:nvSpPr>
        <p:spPr>
          <a:xfrm>
            <a:off x="5890861" y="1309358"/>
            <a:ext cx="2003692" cy="1223412"/>
          </a:xfrm>
          <a:prstGeom prst="rect">
            <a:avLst/>
          </a:prstGeom>
        </p:spPr>
        <p:txBody>
          <a:bodyPr wrap="square">
            <a:spAutoFit/>
          </a:bodyPr>
          <a:lstStyle/>
          <a:p>
            <a:pPr marL="285750" indent="-285750">
              <a:spcAft>
                <a:spcPts val="900"/>
              </a:spcAft>
              <a:buFont typeface="Arial" panose="020B0604020202020204" pitchFamily="34" charset="0"/>
              <a:buChar char="•"/>
            </a:pPr>
            <a:r>
              <a:rPr lang="sv-SE" sz="1600" dirty="0" smtClean="0"/>
              <a:t>Ange kostnaderna i denna form av diagram </a:t>
            </a:r>
          </a:p>
          <a:p>
            <a:pPr>
              <a:spcAft>
                <a:spcPts val="900"/>
              </a:spcAft>
            </a:pPr>
            <a:endParaRPr lang="sv-SE" dirty="0"/>
          </a:p>
        </p:txBody>
      </p:sp>
    </p:spTree>
    <p:extLst>
      <p:ext uri="{BB962C8B-B14F-4D97-AF65-F5344CB8AC3E}">
        <p14:creationId xmlns:p14="http://schemas.microsoft.com/office/powerpoint/2010/main" val="15544521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normAutofit/>
          </a:bodyPr>
          <a:lstStyle/>
          <a:p>
            <a:r>
              <a:rPr lang="sv-SE" sz="2700" dirty="0"/>
              <a:t>Exempel på </a:t>
            </a:r>
            <a:r>
              <a:rPr lang="sv-SE" sz="2700" dirty="0" smtClean="0"/>
              <a:t>nyttor</a:t>
            </a:r>
            <a:endParaRPr lang="sv-SE" sz="2700" dirty="0"/>
          </a:p>
        </p:txBody>
      </p:sp>
      <p:sp>
        <p:nvSpPr>
          <p:cNvPr id="41987" name="Content Placeholder 2"/>
          <p:cNvSpPr>
            <a:spLocks noGrp="1"/>
          </p:cNvSpPr>
          <p:nvPr>
            <p:ph idx="1"/>
          </p:nvPr>
        </p:nvSpPr>
        <p:spPr>
          <a:xfrm>
            <a:off x="792000" y="1339703"/>
            <a:ext cx="7841637" cy="3338624"/>
          </a:xfrm>
        </p:spPr>
        <p:txBody>
          <a:bodyPr>
            <a:normAutofit/>
          </a:bodyPr>
          <a:lstStyle/>
          <a:p>
            <a:pPr>
              <a:spcAft>
                <a:spcPts val="900"/>
              </a:spcAft>
            </a:pPr>
            <a:r>
              <a:rPr lang="sv-SE" sz="1600" dirty="0" smtClean="0"/>
              <a:t>Effektivare rutiner</a:t>
            </a:r>
          </a:p>
          <a:p>
            <a:pPr>
              <a:spcAft>
                <a:spcPts val="900"/>
              </a:spcAft>
            </a:pPr>
            <a:r>
              <a:rPr lang="sv-SE" sz="1600" dirty="0" smtClean="0"/>
              <a:t>Färre klagomål att hantera</a:t>
            </a:r>
          </a:p>
          <a:p>
            <a:pPr>
              <a:spcAft>
                <a:spcPts val="900"/>
              </a:spcAft>
            </a:pPr>
            <a:r>
              <a:rPr lang="sv-SE" sz="1600" dirty="0" smtClean="0"/>
              <a:t>Minskad felhantering</a:t>
            </a:r>
          </a:p>
          <a:p>
            <a:pPr>
              <a:spcAft>
                <a:spcPts val="900"/>
              </a:spcAft>
            </a:pPr>
            <a:r>
              <a:rPr lang="sv-SE" sz="1600" dirty="0" smtClean="0"/>
              <a:t>Färre telefonsamtal</a:t>
            </a:r>
          </a:p>
          <a:p>
            <a:pPr>
              <a:spcAft>
                <a:spcPts val="900"/>
              </a:spcAft>
            </a:pPr>
            <a:r>
              <a:rPr lang="sv-SE" sz="1600" dirty="0" smtClean="0"/>
              <a:t>Minskad planeringstid </a:t>
            </a:r>
          </a:p>
          <a:p>
            <a:pPr>
              <a:spcAft>
                <a:spcPts val="900"/>
              </a:spcAft>
            </a:pPr>
            <a:r>
              <a:rPr lang="sv-SE" sz="1600" dirty="0" smtClean="0"/>
              <a:t>Ökat antal beställningar</a:t>
            </a:r>
          </a:p>
          <a:p>
            <a:pPr>
              <a:spcAft>
                <a:spcPts val="900"/>
              </a:spcAft>
            </a:pPr>
            <a:endParaRPr lang="sv-SE" sz="1600" dirty="0" smtClean="0"/>
          </a:p>
          <a:p>
            <a:pPr>
              <a:spcAft>
                <a:spcPts val="900"/>
              </a:spcAft>
            </a:pPr>
            <a:endParaRPr lang="sv-SE" sz="1600" dirty="0"/>
          </a:p>
          <a:p>
            <a:pPr>
              <a:spcAft>
                <a:spcPts val="900"/>
              </a:spcAft>
            </a:pPr>
            <a:endParaRPr lang="sv-SE" sz="1600" dirty="0"/>
          </a:p>
          <a:p>
            <a:pPr lvl="1"/>
            <a:endParaRPr lang="sv-SE" sz="1500" dirty="0"/>
          </a:p>
          <a:p>
            <a:pPr>
              <a:buNone/>
            </a:pPr>
            <a:endParaRPr lang="sv-SE" dirty="0" smtClean="0"/>
          </a:p>
        </p:txBody>
      </p:sp>
      <p:sp>
        <p:nvSpPr>
          <p:cNvPr id="2" name="Right Brace 1"/>
          <p:cNvSpPr/>
          <p:nvPr/>
        </p:nvSpPr>
        <p:spPr>
          <a:xfrm>
            <a:off x="4178595" y="1488558"/>
            <a:ext cx="329610" cy="2317898"/>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sv-SE"/>
          </a:p>
        </p:txBody>
      </p:sp>
      <p:sp>
        <p:nvSpPr>
          <p:cNvPr id="3" name="TextBox 2"/>
          <p:cNvSpPr txBox="1"/>
          <p:nvPr/>
        </p:nvSpPr>
        <p:spPr>
          <a:xfrm>
            <a:off x="4880343" y="2085685"/>
            <a:ext cx="2283991" cy="1077218"/>
          </a:xfrm>
          <a:prstGeom prst="rect">
            <a:avLst/>
          </a:prstGeom>
          <a:noFill/>
        </p:spPr>
        <p:txBody>
          <a:bodyPr wrap="square" rtlCol="0">
            <a:spAutoFit/>
          </a:bodyPr>
          <a:lstStyle/>
          <a:p>
            <a:pPr marL="285750" indent="-285750">
              <a:buFont typeface="Arial" panose="020B0604020202020204" pitchFamily="34" charset="0"/>
              <a:buChar char="•"/>
            </a:pPr>
            <a:r>
              <a:rPr lang="sv-SE" sz="1600" dirty="0" smtClean="0"/>
              <a:t>Nyttor i form av minskade/insparade kostnader för organisationen</a:t>
            </a:r>
            <a:endParaRPr lang="sv-SE" sz="1600" dirty="0"/>
          </a:p>
        </p:txBody>
      </p:sp>
      <p:sp>
        <p:nvSpPr>
          <p:cNvPr id="6" name="Right Brace 5"/>
          <p:cNvSpPr/>
          <p:nvPr/>
        </p:nvSpPr>
        <p:spPr>
          <a:xfrm>
            <a:off x="4201492" y="3806456"/>
            <a:ext cx="329610" cy="58406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sv-SE"/>
          </a:p>
        </p:txBody>
      </p:sp>
      <p:sp>
        <p:nvSpPr>
          <p:cNvPr id="7" name="TextBox 6"/>
          <p:cNvSpPr txBox="1"/>
          <p:nvPr/>
        </p:nvSpPr>
        <p:spPr>
          <a:xfrm>
            <a:off x="4943164" y="3806456"/>
            <a:ext cx="2283991" cy="584775"/>
          </a:xfrm>
          <a:prstGeom prst="rect">
            <a:avLst/>
          </a:prstGeom>
          <a:noFill/>
        </p:spPr>
        <p:txBody>
          <a:bodyPr wrap="square" rtlCol="0">
            <a:spAutoFit/>
          </a:bodyPr>
          <a:lstStyle/>
          <a:p>
            <a:pPr marL="285750" indent="-285750">
              <a:buFont typeface="Arial" panose="020B0604020202020204" pitchFamily="34" charset="0"/>
              <a:buChar char="•"/>
            </a:pPr>
            <a:r>
              <a:rPr lang="sv-SE" sz="1600" dirty="0" smtClean="0"/>
              <a:t>Nyttor i form av ökade intäkter</a:t>
            </a:r>
            <a:endParaRPr lang="sv-SE" sz="1600" dirty="0"/>
          </a:p>
        </p:txBody>
      </p:sp>
    </p:spTree>
    <p:extLst>
      <p:ext uri="{BB962C8B-B14F-4D97-AF65-F5344CB8AC3E}">
        <p14:creationId xmlns:p14="http://schemas.microsoft.com/office/powerpoint/2010/main" val="3532004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693641" y="322293"/>
            <a:ext cx="6850800" cy="596700"/>
          </a:xfrm>
        </p:spPr>
        <p:txBody>
          <a:bodyPr>
            <a:normAutofit/>
          </a:bodyPr>
          <a:lstStyle/>
          <a:p>
            <a:r>
              <a:rPr lang="sv-SE" sz="2700" dirty="0"/>
              <a:t>Beskriva </a:t>
            </a:r>
            <a:r>
              <a:rPr lang="sv-SE" sz="2700" dirty="0" smtClean="0"/>
              <a:t>nyttostruktur</a:t>
            </a:r>
            <a:endParaRPr lang="sv-SE" sz="2700" dirty="0"/>
          </a:p>
        </p:txBody>
      </p:sp>
      <p:sp>
        <p:nvSpPr>
          <p:cNvPr id="5" name="Rectangle 4"/>
          <p:cNvSpPr/>
          <p:nvPr/>
        </p:nvSpPr>
        <p:spPr>
          <a:xfrm>
            <a:off x="850317" y="2413604"/>
            <a:ext cx="1270502" cy="594066"/>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sv-SE" sz="1350" dirty="0" smtClean="0"/>
              <a:t>Ökad nytta totalt </a:t>
            </a:r>
            <a:r>
              <a:rPr lang="sv-SE" sz="1350" dirty="0"/>
              <a:t>i kr/år</a:t>
            </a:r>
          </a:p>
        </p:txBody>
      </p:sp>
      <p:sp>
        <p:nvSpPr>
          <p:cNvPr id="8" name="Rectangle 7"/>
          <p:cNvSpPr/>
          <p:nvPr/>
        </p:nvSpPr>
        <p:spPr>
          <a:xfrm>
            <a:off x="2606873" y="3115682"/>
            <a:ext cx="1512168" cy="378042"/>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sv-SE" sz="1350" dirty="0" smtClean="0"/>
              <a:t>Lägre kostnader för inköp</a:t>
            </a:r>
            <a:endParaRPr lang="sv-SE" sz="1350" dirty="0"/>
          </a:p>
        </p:txBody>
      </p:sp>
      <p:sp>
        <p:nvSpPr>
          <p:cNvPr id="9" name="Rectangle 8"/>
          <p:cNvSpPr/>
          <p:nvPr/>
        </p:nvSpPr>
        <p:spPr>
          <a:xfrm>
            <a:off x="2660879" y="3878735"/>
            <a:ext cx="1404156" cy="378042"/>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sv-SE" sz="1350" dirty="0"/>
              <a:t>Lägre </a:t>
            </a:r>
            <a:r>
              <a:rPr lang="sv-SE" sz="1350" dirty="0" err="1"/>
              <a:t>lagerhåll-</a:t>
            </a:r>
            <a:r>
              <a:rPr lang="sv-SE" sz="1350" dirty="0"/>
              <a:t> </a:t>
            </a:r>
            <a:r>
              <a:rPr lang="sv-SE" sz="1350" dirty="0" err="1"/>
              <a:t>ningskostnader</a:t>
            </a:r>
            <a:endParaRPr lang="sv-SE" sz="1350" dirty="0"/>
          </a:p>
        </p:txBody>
      </p:sp>
      <p:sp>
        <p:nvSpPr>
          <p:cNvPr id="10" name="Rectangle 9"/>
          <p:cNvSpPr/>
          <p:nvPr/>
        </p:nvSpPr>
        <p:spPr>
          <a:xfrm>
            <a:off x="2552867" y="4526807"/>
            <a:ext cx="1505880" cy="378042"/>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sv-SE" sz="1350" dirty="0"/>
              <a:t>Lägre </a:t>
            </a:r>
            <a:r>
              <a:rPr lang="sv-SE" sz="1350" dirty="0" err="1"/>
              <a:t>leverans-kostnader</a:t>
            </a:r>
            <a:endParaRPr lang="sv-SE" sz="1350" dirty="0"/>
          </a:p>
        </p:txBody>
      </p:sp>
      <p:sp>
        <p:nvSpPr>
          <p:cNvPr id="13" name="Rectangle 12"/>
          <p:cNvSpPr/>
          <p:nvPr/>
        </p:nvSpPr>
        <p:spPr>
          <a:xfrm>
            <a:off x="2606873" y="1718495"/>
            <a:ext cx="1775908" cy="378042"/>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sv-SE" sz="1350" dirty="0" smtClean="0"/>
              <a:t>Lägre kostnad för att genomföra försäljning </a:t>
            </a:r>
            <a:endParaRPr lang="sv-SE" sz="1350" dirty="0"/>
          </a:p>
        </p:txBody>
      </p:sp>
      <p:sp>
        <p:nvSpPr>
          <p:cNvPr id="14" name="Rectangle 13"/>
          <p:cNvSpPr/>
          <p:nvPr/>
        </p:nvSpPr>
        <p:spPr>
          <a:xfrm>
            <a:off x="2660879" y="2366567"/>
            <a:ext cx="1512168" cy="378042"/>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sv-SE" sz="1350" dirty="0"/>
              <a:t>Färre klagomål</a:t>
            </a:r>
          </a:p>
        </p:txBody>
      </p:sp>
      <p:sp>
        <p:nvSpPr>
          <p:cNvPr id="15" name="Rectangle 14"/>
          <p:cNvSpPr/>
          <p:nvPr/>
        </p:nvSpPr>
        <p:spPr>
          <a:xfrm>
            <a:off x="4544798" y="2837093"/>
            <a:ext cx="1836205" cy="378042"/>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sv-SE" sz="1350" dirty="0" smtClean="0"/>
              <a:t>Lägre kostnad för att planera inköp</a:t>
            </a:r>
            <a:endParaRPr lang="sv-SE" sz="1350" dirty="0"/>
          </a:p>
        </p:txBody>
      </p:sp>
      <p:sp>
        <p:nvSpPr>
          <p:cNvPr id="16" name="Rectangle 15"/>
          <p:cNvSpPr/>
          <p:nvPr/>
        </p:nvSpPr>
        <p:spPr>
          <a:xfrm>
            <a:off x="4598805" y="3485165"/>
            <a:ext cx="1782198" cy="378042"/>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sv-SE" sz="1350" dirty="0" smtClean="0"/>
              <a:t>Lägre kostnad för att genomföra inköp</a:t>
            </a:r>
            <a:endParaRPr lang="sv-SE" sz="1350" dirty="0"/>
          </a:p>
        </p:txBody>
      </p:sp>
      <p:cxnSp>
        <p:nvCxnSpPr>
          <p:cNvPr id="24" name="Straight Connector 23"/>
          <p:cNvCxnSpPr/>
          <p:nvPr/>
        </p:nvCxnSpPr>
        <p:spPr>
          <a:xfrm>
            <a:off x="2336843" y="1286039"/>
            <a:ext cx="0" cy="1323984"/>
          </a:xfrm>
          <a:prstGeom prst="line">
            <a:avLst/>
          </a:prstGeom>
        </p:spPr>
        <p:style>
          <a:lnRef idx="1">
            <a:schemeClr val="dk1"/>
          </a:lnRef>
          <a:fillRef idx="0">
            <a:schemeClr val="dk1"/>
          </a:fillRef>
          <a:effectRef idx="0">
            <a:schemeClr val="dk1"/>
          </a:effectRef>
          <a:fontRef idx="minor">
            <a:schemeClr val="tx1"/>
          </a:fontRef>
        </p:style>
      </p:cxnSp>
      <p:cxnSp>
        <p:nvCxnSpPr>
          <p:cNvPr id="27" name="Straight Connector 26"/>
          <p:cNvCxnSpPr/>
          <p:nvPr/>
        </p:nvCxnSpPr>
        <p:spPr>
          <a:xfrm>
            <a:off x="2336843" y="2636597"/>
            <a:ext cx="0" cy="2106234"/>
          </a:xfrm>
          <a:prstGeom prst="line">
            <a:avLst/>
          </a:prstGeom>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a:off x="4382781" y="2999111"/>
            <a:ext cx="0" cy="756084"/>
          </a:xfrm>
          <a:prstGeom prst="line">
            <a:avLst/>
          </a:prstGeom>
        </p:spPr>
        <p:style>
          <a:lnRef idx="1">
            <a:schemeClr val="dk1"/>
          </a:lnRef>
          <a:fillRef idx="0">
            <a:schemeClr val="dk1"/>
          </a:fillRef>
          <a:effectRef idx="0">
            <a:schemeClr val="dk1"/>
          </a:effectRef>
          <a:fontRef idx="minor">
            <a:schemeClr val="tx1"/>
          </a:fontRef>
        </p:style>
      </p:cxnSp>
      <p:cxnSp>
        <p:nvCxnSpPr>
          <p:cNvPr id="36" name="Straight Connector 35"/>
          <p:cNvCxnSpPr/>
          <p:nvPr/>
        </p:nvCxnSpPr>
        <p:spPr>
          <a:xfrm>
            <a:off x="4401069" y="3755195"/>
            <a:ext cx="1620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220763" y="3377153"/>
            <a:ext cx="1620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336843" y="1880513"/>
            <a:ext cx="1620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372561" y="2600879"/>
            <a:ext cx="1620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372561" y="3250268"/>
            <a:ext cx="1620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336843" y="4040753"/>
            <a:ext cx="1620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336843" y="4796837"/>
            <a:ext cx="1620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174825" y="2852621"/>
            <a:ext cx="162018" cy="0"/>
          </a:xfrm>
          <a:prstGeom prst="line">
            <a:avLst/>
          </a:prstGeom>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945508" y="3054216"/>
            <a:ext cx="1080120" cy="300082"/>
          </a:xfrm>
          <a:prstGeom prst="rect">
            <a:avLst/>
          </a:prstGeom>
          <a:noFill/>
        </p:spPr>
        <p:txBody>
          <a:bodyPr wrap="square" rtlCol="0">
            <a:spAutoFit/>
          </a:bodyPr>
          <a:lstStyle/>
          <a:p>
            <a:r>
              <a:rPr lang="en-GB" sz="1350" dirty="0">
                <a:solidFill>
                  <a:srgbClr val="FF0000"/>
                </a:solidFill>
              </a:rPr>
              <a:t>+ 200 000 </a:t>
            </a:r>
            <a:r>
              <a:rPr lang="en-GB" sz="1350" dirty="0" err="1">
                <a:solidFill>
                  <a:srgbClr val="FF0000"/>
                </a:solidFill>
              </a:rPr>
              <a:t>kr</a:t>
            </a:r>
            <a:endParaRPr lang="en-GB" sz="1350" dirty="0">
              <a:solidFill>
                <a:srgbClr val="FF0000"/>
              </a:solidFill>
            </a:endParaRPr>
          </a:p>
        </p:txBody>
      </p:sp>
      <p:sp>
        <p:nvSpPr>
          <p:cNvPr id="54" name="TextBox 53"/>
          <p:cNvSpPr txBox="1"/>
          <p:nvPr/>
        </p:nvSpPr>
        <p:spPr>
          <a:xfrm>
            <a:off x="3092927" y="2035562"/>
            <a:ext cx="1026114" cy="300082"/>
          </a:xfrm>
          <a:prstGeom prst="rect">
            <a:avLst/>
          </a:prstGeom>
          <a:noFill/>
        </p:spPr>
        <p:txBody>
          <a:bodyPr wrap="square" rtlCol="0">
            <a:spAutoFit/>
          </a:bodyPr>
          <a:lstStyle/>
          <a:p>
            <a:r>
              <a:rPr lang="en-GB" sz="1350" dirty="0">
                <a:solidFill>
                  <a:srgbClr val="FF0000"/>
                </a:solidFill>
              </a:rPr>
              <a:t>+ </a:t>
            </a:r>
            <a:r>
              <a:rPr lang="en-GB" sz="1350" dirty="0" smtClean="0">
                <a:solidFill>
                  <a:srgbClr val="FF0000"/>
                </a:solidFill>
              </a:rPr>
              <a:t>30 </a:t>
            </a:r>
            <a:r>
              <a:rPr lang="en-GB" sz="1350" dirty="0">
                <a:solidFill>
                  <a:srgbClr val="FF0000"/>
                </a:solidFill>
              </a:rPr>
              <a:t>000 </a:t>
            </a:r>
            <a:r>
              <a:rPr lang="en-GB" sz="1350" dirty="0" err="1">
                <a:solidFill>
                  <a:srgbClr val="FF0000"/>
                </a:solidFill>
              </a:rPr>
              <a:t>kr</a:t>
            </a:r>
            <a:endParaRPr lang="en-GB" sz="1350" dirty="0">
              <a:solidFill>
                <a:srgbClr val="FF0000"/>
              </a:solidFill>
            </a:endParaRPr>
          </a:p>
        </p:txBody>
      </p:sp>
      <p:sp>
        <p:nvSpPr>
          <p:cNvPr id="55" name="TextBox 54"/>
          <p:cNvSpPr txBox="1"/>
          <p:nvPr/>
        </p:nvSpPr>
        <p:spPr>
          <a:xfrm>
            <a:off x="3032633" y="2713686"/>
            <a:ext cx="1026114" cy="300082"/>
          </a:xfrm>
          <a:prstGeom prst="rect">
            <a:avLst/>
          </a:prstGeom>
          <a:noFill/>
        </p:spPr>
        <p:txBody>
          <a:bodyPr wrap="square" rtlCol="0">
            <a:spAutoFit/>
          </a:bodyPr>
          <a:lstStyle/>
          <a:p>
            <a:r>
              <a:rPr lang="en-GB" sz="1350" dirty="0">
                <a:solidFill>
                  <a:srgbClr val="FF0000"/>
                </a:solidFill>
              </a:rPr>
              <a:t>+ 30 000 </a:t>
            </a:r>
            <a:r>
              <a:rPr lang="en-GB" sz="1350" dirty="0" err="1">
                <a:solidFill>
                  <a:srgbClr val="FF0000"/>
                </a:solidFill>
              </a:rPr>
              <a:t>kr</a:t>
            </a:r>
            <a:endParaRPr lang="en-GB" sz="1350" dirty="0">
              <a:solidFill>
                <a:srgbClr val="FF0000"/>
              </a:solidFill>
            </a:endParaRPr>
          </a:p>
        </p:txBody>
      </p:sp>
      <p:sp>
        <p:nvSpPr>
          <p:cNvPr id="56" name="TextBox 55"/>
          <p:cNvSpPr txBox="1"/>
          <p:nvPr/>
        </p:nvSpPr>
        <p:spPr>
          <a:xfrm>
            <a:off x="3092927" y="3439718"/>
            <a:ext cx="1656824" cy="300082"/>
          </a:xfrm>
          <a:prstGeom prst="rect">
            <a:avLst/>
          </a:prstGeom>
          <a:noFill/>
        </p:spPr>
        <p:txBody>
          <a:bodyPr wrap="square" rtlCol="0">
            <a:spAutoFit/>
          </a:bodyPr>
          <a:lstStyle/>
          <a:p>
            <a:r>
              <a:rPr lang="en-GB" sz="1350" dirty="0">
                <a:solidFill>
                  <a:srgbClr val="FF0000"/>
                </a:solidFill>
              </a:rPr>
              <a:t>+ 40 000 </a:t>
            </a:r>
            <a:r>
              <a:rPr lang="en-GB" sz="1350" dirty="0" err="1">
                <a:solidFill>
                  <a:srgbClr val="FF0000"/>
                </a:solidFill>
              </a:rPr>
              <a:t>kr</a:t>
            </a:r>
            <a:endParaRPr lang="en-GB" sz="1350" dirty="0">
              <a:solidFill>
                <a:srgbClr val="FF0000"/>
              </a:solidFill>
            </a:endParaRPr>
          </a:p>
        </p:txBody>
      </p:sp>
      <p:sp>
        <p:nvSpPr>
          <p:cNvPr id="57" name="TextBox 56"/>
          <p:cNvSpPr txBox="1"/>
          <p:nvPr/>
        </p:nvSpPr>
        <p:spPr>
          <a:xfrm>
            <a:off x="3207227" y="4843874"/>
            <a:ext cx="1542524" cy="300082"/>
          </a:xfrm>
          <a:prstGeom prst="rect">
            <a:avLst/>
          </a:prstGeom>
          <a:noFill/>
        </p:spPr>
        <p:txBody>
          <a:bodyPr wrap="square" rtlCol="0">
            <a:spAutoFit/>
          </a:bodyPr>
          <a:lstStyle/>
          <a:p>
            <a:r>
              <a:rPr lang="en-GB" sz="1350" dirty="0">
                <a:solidFill>
                  <a:srgbClr val="FF0000"/>
                </a:solidFill>
              </a:rPr>
              <a:t>+ 20 000 </a:t>
            </a:r>
            <a:r>
              <a:rPr lang="en-GB" sz="1350" dirty="0" err="1">
                <a:solidFill>
                  <a:srgbClr val="FF0000"/>
                </a:solidFill>
              </a:rPr>
              <a:t>kr</a:t>
            </a:r>
            <a:endParaRPr lang="en-GB" sz="1350" dirty="0">
              <a:solidFill>
                <a:srgbClr val="FF0000"/>
              </a:solidFill>
            </a:endParaRPr>
          </a:p>
        </p:txBody>
      </p:sp>
      <p:sp>
        <p:nvSpPr>
          <p:cNvPr id="58" name="TextBox 57"/>
          <p:cNvSpPr txBox="1"/>
          <p:nvPr/>
        </p:nvSpPr>
        <p:spPr>
          <a:xfrm>
            <a:off x="3200939" y="4256777"/>
            <a:ext cx="1782198" cy="300082"/>
          </a:xfrm>
          <a:prstGeom prst="rect">
            <a:avLst/>
          </a:prstGeom>
          <a:noFill/>
        </p:spPr>
        <p:txBody>
          <a:bodyPr wrap="square" rtlCol="0">
            <a:spAutoFit/>
          </a:bodyPr>
          <a:lstStyle/>
          <a:p>
            <a:r>
              <a:rPr lang="en-GB" sz="1350" dirty="0">
                <a:solidFill>
                  <a:srgbClr val="FF0000"/>
                </a:solidFill>
              </a:rPr>
              <a:t>+ 20 000 </a:t>
            </a:r>
            <a:r>
              <a:rPr lang="en-GB" sz="1350" dirty="0" err="1">
                <a:solidFill>
                  <a:srgbClr val="FF0000"/>
                </a:solidFill>
              </a:rPr>
              <a:t>kr</a:t>
            </a:r>
            <a:endParaRPr lang="en-GB" sz="1350" dirty="0">
              <a:solidFill>
                <a:srgbClr val="FF0000"/>
              </a:solidFill>
            </a:endParaRPr>
          </a:p>
        </p:txBody>
      </p:sp>
      <p:sp>
        <p:nvSpPr>
          <p:cNvPr id="59" name="TextBox 58"/>
          <p:cNvSpPr txBox="1"/>
          <p:nvPr/>
        </p:nvSpPr>
        <p:spPr>
          <a:xfrm>
            <a:off x="5084859" y="3154160"/>
            <a:ext cx="1026114" cy="300082"/>
          </a:xfrm>
          <a:prstGeom prst="rect">
            <a:avLst/>
          </a:prstGeom>
          <a:noFill/>
        </p:spPr>
        <p:txBody>
          <a:bodyPr wrap="square" rtlCol="0">
            <a:spAutoFit/>
          </a:bodyPr>
          <a:lstStyle/>
          <a:p>
            <a:r>
              <a:rPr lang="en-GB" sz="1350" dirty="0">
                <a:solidFill>
                  <a:srgbClr val="FF0000"/>
                </a:solidFill>
              </a:rPr>
              <a:t>+ </a:t>
            </a:r>
            <a:r>
              <a:rPr lang="en-GB" sz="1350" dirty="0" smtClean="0">
                <a:solidFill>
                  <a:srgbClr val="FF0000"/>
                </a:solidFill>
              </a:rPr>
              <a:t>30 </a:t>
            </a:r>
            <a:r>
              <a:rPr lang="en-GB" sz="1350" dirty="0">
                <a:solidFill>
                  <a:srgbClr val="FF0000"/>
                </a:solidFill>
              </a:rPr>
              <a:t>000 </a:t>
            </a:r>
            <a:r>
              <a:rPr lang="en-GB" sz="1350" dirty="0" err="1">
                <a:solidFill>
                  <a:srgbClr val="FF0000"/>
                </a:solidFill>
              </a:rPr>
              <a:t>kr</a:t>
            </a:r>
            <a:endParaRPr lang="en-GB" sz="1350" dirty="0">
              <a:solidFill>
                <a:srgbClr val="FF0000"/>
              </a:solidFill>
            </a:endParaRPr>
          </a:p>
        </p:txBody>
      </p:sp>
      <p:sp>
        <p:nvSpPr>
          <p:cNvPr id="60" name="TextBox 59"/>
          <p:cNvSpPr txBox="1"/>
          <p:nvPr/>
        </p:nvSpPr>
        <p:spPr>
          <a:xfrm>
            <a:off x="5199159" y="3856238"/>
            <a:ext cx="1026114" cy="300082"/>
          </a:xfrm>
          <a:prstGeom prst="rect">
            <a:avLst/>
          </a:prstGeom>
          <a:noFill/>
        </p:spPr>
        <p:txBody>
          <a:bodyPr wrap="square" rtlCol="0">
            <a:spAutoFit/>
          </a:bodyPr>
          <a:lstStyle/>
          <a:p>
            <a:r>
              <a:rPr lang="en-GB" sz="1350" dirty="0">
                <a:solidFill>
                  <a:srgbClr val="FF0000"/>
                </a:solidFill>
              </a:rPr>
              <a:t>+ </a:t>
            </a:r>
            <a:r>
              <a:rPr lang="en-GB" sz="1350" dirty="0" smtClean="0">
                <a:solidFill>
                  <a:srgbClr val="FF0000"/>
                </a:solidFill>
              </a:rPr>
              <a:t>10 </a:t>
            </a:r>
            <a:r>
              <a:rPr lang="en-GB" sz="1350" dirty="0">
                <a:solidFill>
                  <a:srgbClr val="FF0000"/>
                </a:solidFill>
              </a:rPr>
              <a:t>000 </a:t>
            </a:r>
            <a:r>
              <a:rPr lang="en-GB" sz="1350" dirty="0" err="1">
                <a:solidFill>
                  <a:srgbClr val="FF0000"/>
                </a:solidFill>
              </a:rPr>
              <a:t>kr</a:t>
            </a:r>
            <a:endParaRPr lang="en-GB" sz="1350" dirty="0">
              <a:solidFill>
                <a:srgbClr val="FF0000"/>
              </a:solidFill>
            </a:endParaRPr>
          </a:p>
        </p:txBody>
      </p:sp>
      <p:cxnSp>
        <p:nvCxnSpPr>
          <p:cNvPr id="44" name="Straight Connector 43"/>
          <p:cNvCxnSpPr/>
          <p:nvPr/>
        </p:nvCxnSpPr>
        <p:spPr>
          <a:xfrm>
            <a:off x="4401069" y="2999111"/>
            <a:ext cx="162018" cy="0"/>
          </a:xfrm>
          <a:prstGeom prst="line">
            <a:avLst/>
          </a:prstGeom>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6476198" y="1233919"/>
            <a:ext cx="2246737" cy="2177519"/>
          </a:xfrm>
          <a:prstGeom prst="rect">
            <a:avLst/>
          </a:prstGeom>
        </p:spPr>
        <p:txBody>
          <a:bodyPr wrap="square">
            <a:spAutoFit/>
          </a:bodyPr>
          <a:lstStyle/>
          <a:p>
            <a:pPr marL="285750" indent="-285750">
              <a:spcAft>
                <a:spcPts val="900"/>
              </a:spcAft>
              <a:buFont typeface="Arial" panose="020B0604020202020204" pitchFamily="34" charset="0"/>
              <a:buChar char="•"/>
            </a:pPr>
            <a:r>
              <a:rPr lang="sv-SE" sz="1600" dirty="0" smtClean="0"/>
              <a:t>Ange nyttorna i denna form av diagram </a:t>
            </a:r>
          </a:p>
          <a:p>
            <a:pPr marL="285750" indent="-285750">
              <a:spcAft>
                <a:spcPts val="900"/>
              </a:spcAft>
              <a:buFont typeface="Arial" panose="020B0604020202020204" pitchFamily="34" charset="0"/>
              <a:buChar char="•"/>
            </a:pPr>
            <a:r>
              <a:rPr lang="sv-SE" sz="1600" dirty="0" smtClean="0"/>
              <a:t>Notera att nyttorna oftast är i form av minskade kostnader (undantag ”Ökad försäljning”) </a:t>
            </a:r>
          </a:p>
        </p:txBody>
      </p:sp>
      <p:cxnSp>
        <p:nvCxnSpPr>
          <p:cNvPr id="32" name="Straight Connector 31"/>
          <p:cNvCxnSpPr/>
          <p:nvPr/>
        </p:nvCxnSpPr>
        <p:spPr>
          <a:xfrm>
            <a:off x="2384543" y="1230199"/>
            <a:ext cx="162018" cy="0"/>
          </a:xfrm>
          <a:prstGeom prst="line">
            <a:avLst/>
          </a:prstGeom>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2594260" y="1102850"/>
            <a:ext cx="1775908" cy="378042"/>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sv-SE" sz="1350" dirty="0" smtClean="0"/>
              <a:t>Ökad försäljning</a:t>
            </a:r>
            <a:endParaRPr lang="sv-SE" sz="1350" dirty="0"/>
          </a:p>
        </p:txBody>
      </p:sp>
      <p:sp>
        <p:nvSpPr>
          <p:cNvPr id="35" name="TextBox 34"/>
          <p:cNvSpPr txBox="1"/>
          <p:nvPr/>
        </p:nvSpPr>
        <p:spPr>
          <a:xfrm>
            <a:off x="2952375" y="1406176"/>
            <a:ext cx="1026114" cy="300082"/>
          </a:xfrm>
          <a:prstGeom prst="rect">
            <a:avLst/>
          </a:prstGeom>
          <a:noFill/>
        </p:spPr>
        <p:txBody>
          <a:bodyPr wrap="square" rtlCol="0">
            <a:spAutoFit/>
          </a:bodyPr>
          <a:lstStyle/>
          <a:p>
            <a:r>
              <a:rPr lang="en-GB" sz="1350" dirty="0">
                <a:solidFill>
                  <a:srgbClr val="FF0000"/>
                </a:solidFill>
              </a:rPr>
              <a:t>+ 6</a:t>
            </a:r>
            <a:r>
              <a:rPr lang="en-GB" sz="1350" dirty="0" smtClean="0">
                <a:solidFill>
                  <a:srgbClr val="FF0000"/>
                </a:solidFill>
              </a:rPr>
              <a:t>0 </a:t>
            </a:r>
            <a:r>
              <a:rPr lang="en-GB" sz="1350" dirty="0">
                <a:solidFill>
                  <a:srgbClr val="FF0000"/>
                </a:solidFill>
              </a:rPr>
              <a:t>000 </a:t>
            </a:r>
            <a:r>
              <a:rPr lang="en-GB" sz="1350" dirty="0" err="1">
                <a:solidFill>
                  <a:srgbClr val="FF0000"/>
                </a:solidFill>
              </a:rPr>
              <a:t>kr</a:t>
            </a:r>
            <a:endParaRPr lang="en-GB" sz="1350" dirty="0">
              <a:solidFill>
                <a:srgbClr val="FF0000"/>
              </a:solidFill>
            </a:endParaRPr>
          </a:p>
        </p:txBody>
      </p:sp>
    </p:spTree>
    <p:extLst>
      <p:ext uri="{BB962C8B-B14F-4D97-AF65-F5344CB8AC3E}">
        <p14:creationId xmlns:p14="http://schemas.microsoft.com/office/powerpoint/2010/main" val="66250578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normAutofit/>
          </a:bodyPr>
          <a:lstStyle/>
          <a:p>
            <a:r>
              <a:rPr lang="sv-SE" sz="2700" dirty="0" smtClean="0"/>
              <a:t>Nyttostrukturer</a:t>
            </a:r>
            <a:endParaRPr lang="sv-SE" sz="2700" dirty="0"/>
          </a:p>
        </p:txBody>
      </p:sp>
      <p:sp>
        <p:nvSpPr>
          <p:cNvPr id="41987" name="Content Placeholder 2"/>
          <p:cNvSpPr>
            <a:spLocks noGrp="1"/>
          </p:cNvSpPr>
          <p:nvPr>
            <p:ph idx="1"/>
          </p:nvPr>
        </p:nvSpPr>
        <p:spPr>
          <a:xfrm>
            <a:off x="656558" y="1453829"/>
            <a:ext cx="7915069" cy="3888432"/>
          </a:xfrm>
        </p:spPr>
        <p:txBody>
          <a:bodyPr>
            <a:normAutofit/>
          </a:bodyPr>
          <a:lstStyle/>
          <a:p>
            <a:pPr>
              <a:spcAft>
                <a:spcPts val="900"/>
              </a:spcAft>
            </a:pPr>
            <a:r>
              <a:rPr lang="sv-SE" sz="1600" dirty="0" smtClean="0"/>
              <a:t>I PENG-metoden kan en </a:t>
            </a:r>
            <a:r>
              <a:rPr lang="sv-SE" sz="1600" dirty="0"/>
              <a:t>nyttoeffekt </a:t>
            </a:r>
            <a:r>
              <a:rPr lang="sv-SE" sz="1600" dirty="0" smtClean="0"/>
              <a:t>brytas </a:t>
            </a:r>
            <a:r>
              <a:rPr lang="sv-SE" sz="1600" dirty="0"/>
              <a:t>ned i delnyttoeffekter (precis som ni gjorde när ni bröt ned mål till delmål i målmodellen i BMM) och varje </a:t>
            </a:r>
            <a:r>
              <a:rPr lang="sv-SE" sz="1600" dirty="0" smtClean="0"/>
              <a:t>delnytta i </a:t>
            </a:r>
            <a:r>
              <a:rPr lang="sv-SE" sz="1600" dirty="0"/>
              <a:t>sin tur </a:t>
            </a:r>
            <a:r>
              <a:rPr lang="sv-SE" sz="1600" dirty="0" smtClean="0"/>
              <a:t>brytas ned </a:t>
            </a:r>
            <a:r>
              <a:rPr lang="sv-SE" sz="1600" dirty="0"/>
              <a:t>i ytterligare </a:t>
            </a:r>
            <a:r>
              <a:rPr lang="sv-SE" sz="1600" dirty="0" smtClean="0"/>
              <a:t>delnyttor</a:t>
            </a:r>
          </a:p>
          <a:p>
            <a:pPr>
              <a:spcAft>
                <a:spcPts val="900"/>
              </a:spcAft>
            </a:pPr>
            <a:r>
              <a:rPr lang="sv-SE" sz="1600" dirty="0" smtClean="0"/>
              <a:t>När </a:t>
            </a:r>
            <a:r>
              <a:rPr lang="sv-SE" sz="1600" dirty="0"/>
              <a:t>nyttoeffekterna är tillräckligt detaljerade kan man försöka värdera nyttan för varje delnytta i kronor per år. Sedan summerar man delnyttorna i den hierarkiska nyttostrukturer tills man fått den totala </a:t>
            </a:r>
            <a:r>
              <a:rPr lang="sv-SE" sz="1600" dirty="0" smtClean="0"/>
              <a:t>nyttan</a:t>
            </a:r>
            <a:endParaRPr lang="sv-SE" sz="1600" dirty="0"/>
          </a:p>
          <a:p>
            <a:pPr>
              <a:spcAft>
                <a:spcPts val="900"/>
              </a:spcAft>
              <a:buNone/>
            </a:pPr>
            <a:endParaRPr lang="sv-SE" sz="1350" dirty="0"/>
          </a:p>
          <a:p>
            <a:pPr>
              <a:spcAft>
                <a:spcPts val="900"/>
              </a:spcAft>
              <a:buNone/>
            </a:pPr>
            <a:endParaRPr lang="sv-SE" sz="1350" dirty="0"/>
          </a:p>
          <a:p>
            <a:pPr>
              <a:spcAft>
                <a:spcPts val="900"/>
              </a:spcAft>
              <a:buNone/>
            </a:pPr>
            <a:endParaRPr lang="sv-SE" sz="1350" dirty="0"/>
          </a:p>
          <a:p>
            <a:pPr>
              <a:spcAft>
                <a:spcPts val="900"/>
              </a:spcAft>
              <a:buNone/>
            </a:pPr>
            <a:endParaRPr lang="sv-SE" sz="1350" dirty="0"/>
          </a:p>
          <a:p>
            <a:pPr>
              <a:spcAft>
                <a:spcPts val="900"/>
              </a:spcAft>
              <a:buNone/>
            </a:pPr>
            <a:endParaRPr lang="sv-SE" sz="1350" dirty="0"/>
          </a:p>
          <a:p>
            <a:pPr>
              <a:spcAft>
                <a:spcPts val="900"/>
              </a:spcAft>
              <a:buNone/>
            </a:pPr>
            <a:endParaRPr lang="sv-SE" sz="1350" dirty="0"/>
          </a:p>
          <a:p>
            <a:pPr>
              <a:spcAft>
                <a:spcPts val="900"/>
              </a:spcAft>
              <a:buNone/>
            </a:pPr>
            <a:endParaRPr lang="sv-SE" sz="1350" dirty="0"/>
          </a:p>
          <a:p>
            <a:pPr>
              <a:spcAft>
                <a:spcPts val="900"/>
              </a:spcAft>
              <a:buNone/>
            </a:pPr>
            <a:endParaRPr lang="sv-SE" sz="1350" dirty="0"/>
          </a:p>
          <a:p>
            <a:pPr>
              <a:spcAft>
                <a:spcPts val="900"/>
              </a:spcAft>
              <a:buNone/>
            </a:pPr>
            <a:endParaRPr lang="sv-SE" sz="1350" dirty="0"/>
          </a:p>
          <a:p>
            <a:pPr>
              <a:spcAft>
                <a:spcPts val="900"/>
              </a:spcAft>
              <a:buNone/>
            </a:pPr>
            <a:endParaRPr lang="sv-SE" sz="1350" dirty="0"/>
          </a:p>
          <a:p>
            <a:endParaRPr lang="sv-SE" sz="1350" dirty="0"/>
          </a:p>
          <a:p>
            <a:pPr>
              <a:buNone/>
            </a:pPr>
            <a:endParaRPr lang="sv-SE" sz="1350" dirty="0"/>
          </a:p>
          <a:p>
            <a:pPr lvl="1"/>
            <a:endParaRPr lang="sv-SE" sz="1500" dirty="0"/>
          </a:p>
          <a:p>
            <a:pPr>
              <a:buNone/>
            </a:pPr>
            <a:endParaRPr lang="sv-SE" dirty="0" smtClean="0"/>
          </a:p>
        </p:txBody>
      </p:sp>
    </p:spTree>
    <p:extLst>
      <p:ext uri="{BB962C8B-B14F-4D97-AF65-F5344CB8AC3E}">
        <p14:creationId xmlns:p14="http://schemas.microsoft.com/office/powerpoint/2010/main" val="14872962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sv-SE" sz="2700" dirty="0"/>
              <a:t>Riskanalys</a:t>
            </a:r>
          </a:p>
        </p:txBody>
      </p:sp>
    </p:spTree>
    <p:extLst>
      <p:ext uri="{BB962C8B-B14F-4D97-AF65-F5344CB8AC3E}">
        <p14:creationId xmlns:p14="http://schemas.microsoft.com/office/powerpoint/2010/main" val="173169581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715" y="585004"/>
            <a:ext cx="6850800" cy="596700"/>
          </a:xfrm>
        </p:spPr>
        <p:txBody>
          <a:bodyPr/>
          <a:lstStyle/>
          <a:p>
            <a:r>
              <a:rPr lang="en-GB" dirty="0" err="1" smtClean="0"/>
              <a:t>Riskanalys</a:t>
            </a:r>
            <a:endParaRPr lang="en-GB" dirty="0"/>
          </a:p>
        </p:txBody>
      </p:sp>
      <p:sp>
        <p:nvSpPr>
          <p:cNvPr id="3" name="Content Placeholder 2"/>
          <p:cNvSpPr>
            <a:spLocks noGrp="1"/>
          </p:cNvSpPr>
          <p:nvPr>
            <p:ph idx="1"/>
          </p:nvPr>
        </p:nvSpPr>
        <p:spPr>
          <a:xfrm>
            <a:off x="568716" y="1380904"/>
            <a:ext cx="7891230" cy="1790313"/>
          </a:xfrm>
        </p:spPr>
        <p:txBody>
          <a:bodyPr>
            <a:normAutofit fontScale="85000" lnSpcReduction="10000"/>
          </a:bodyPr>
          <a:lstStyle/>
          <a:p>
            <a:r>
              <a:rPr lang="sv-SE" sz="1800" dirty="0"/>
              <a:t>I projektet ska en </a:t>
            </a:r>
            <a:r>
              <a:rPr lang="sv-SE" sz="1800" b="1" dirty="0" smtClean="0"/>
              <a:t>enkel riskanalys </a:t>
            </a:r>
            <a:r>
              <a:rPr lang="sv-SE" sz="1800" b="1" dirty="0"/>
              <a:t>göras </a:t>
            </a:r>
            <a:r>
              <a:rPr lang="sv-SE" sz="1800" dirty="0"/>
              <a:t>för utveckling/inköp av ett av </a:t>
            </a:r>
            <a:r>
              <a:rPr lang="sv-SE" sz="1800" dirty="0" smtClean="0"/>
              <a:t>IS/IT-systemen</a:t>
            </a:r>
            <a:r>
              <a:rPr lang="sv-SE" sz="1800" dirty="0"/>
              <a:t>, inklusive </a:t>
            </a:r>
            <a:r>
              <a:rPr lang="sv-SE" sz="1800" dirty="0" smtClean="0"/>
              <a:t>införandet </a:t>
            </a:r>
            <a:r>
              <a:rPr lang="sv-SE" sz="1800" dirty="0"/>
              <a:t>av systemet i </a:t>
            </a:r>
            <a:r>
              <a:rPr lang="sv-SE" sz="1800" dirty="0" smtClean="0"/>
              <a:t>verksamheten</a:t>
            </a:r>
            <a:endParaRPr lang="sv-SE" sz="1800" dirty="0"/>
          </a:p>
          <a:p>
            <a:r>
              <a:rPr lang="sv-SE" sz="1800" dirty="0" smtClean="0"/>
              <a:t>Om ni har erfarenhet av att göra en mer avancerad riskanalys så får ni gärna använda en sådan</a:t>
            </a:r>
            <a:endParaRPr lang="sv-SE" sz="1800" b="1" dirty="0"/>
          </a:p>
          <a:p>
            <a:endParaRPr lang="en-GB" dirty="0"/>
          </a:p>
        </p:txBody>
      </p:sp>
    </p:spTree>
    <p:extLst>
      <p:ext uri="{BB962C8B-B14F-4D97-AF65-F5344CB8AC3E}">
        <p14:creationId xmlns:p14="http://schemas.microsoft.com/office/powerpoint/2010/main" val="18958494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715" y="585004"/>
            <a:ext cx="6850800" cy="596700"/>
          </a:xfrm>
        </p:spPr>
        <p:txBody>
          <a:bodyPr/>
          <a:lstStyle/>
          <a:p>
            <a:r>
              <a:rPr lang="en-GB" dirty="0" err="1" smtClean="0"/>
              <a:t>Riskanalys</a:t>
            </a:r>
            <a:endParaRPr lang="en-GB" dirty="0"/>
          </a:p>
        </p:txBody>
      </p:sp>
      <p:sp>
        <p:nvSpPr>
          <p:cNvPr id="3" name="Content Placeholder 2"/>
          <p:cNvSpPr>
            <a:spLocks noGrp="1"/>
          </p:cNvSpPr>
          <p:nvPr>
            <p:ph idx="1"/>
          </p:nvPr>
        </p:nvSpPr>
        <p:spPr>
          <a:xfrm>
            <a:off x="568715" y="1380904"/>
            <a:ext cx="8205337" cy="2977087"/>
          </a:xfrm>
        </p:spPr>
        <p:txBody>
          <a:bodyPr>
            <a:normAutofit fontScale="85000" lnSpcReduction="10000"/>
          </a:bodyPr>
          <a:lstStyle/>
          <a:p>
            <a:r>
              <a:rPr lang="sv-SE" sz="1800" dirty="0" smtClean="0"/>
              <a:t>Riskanalysen </a:t>
            </a:r>
            <a:r>
              <a:rPr lang="sv-SE" sz="1800" dirty="0"/>
              <a:t>skall innehålla en </a:t>
            </a:r>
            <a:r>
              <a:rPr lang="sv-SE" sz="1800" b="1" dirty="0"/>
              <a:t>lista på risker </a:t>
            </a:r>
            <a:endParaRPr lang="sv-SE" sz="1800" b="1" dirty="0" smtClean="0"/>
          </a:p>
          <a:p>
            <a:r>
              <a:rPr lang="sv-SE" sz="1800" dirty="0" smtClean="0"/>
              <a:t>För </a:t>
            </a:r>
            <a:r>
              <a:rPr lang="sv-SE" sz="1800" dirty="0"/>
              <a:t>varje risk ange hur risken skall hanteras </a:t>
            </a:r>
            <a:r>
              <a:rPr lang="sv-SE" sz="1800" dirty="0" smtClean="0"/>
              <a:t>- </a:t>
            </a:r>
            <a:r>
              <a:rPr lang="sv-SE" sz="1800" b="1" dirty="0" smtClean="0"/>
              <a:t>hanteringsförslag</a:t>
            </a:r>
          </a:p>
          <a:p>
            <a:r>
              <a:rPr lang="sv-SE" sz="1800" dirty="0"/>
              <a:t>Minst </a:t>
            </a:r>
            <a:r>
              <a:rPr lang="sv-SE" sz="1800" b="1" dirty="0"/>
              <a:t>6</a:t>
            </a:r>
            <a:r>
              <a:rPr lang="sv-SE" sz="1800" b="1" dirty="0" smtClean="0"/>
              <a:t> </a:t>
            </a:r>
            <a:r>
              <a:rPr lang="sv-SE" sz="1800" b="1" dirty="0"/>
              <a:t>risker </a:t>
            </a:r>
            <a:r>
              <a:rPr lang="sv-SE" sz="1800" dirty="0"/>
              <a:t>skall finnas med och därmed minst </a:t>
            </a:r>
            <a:r>
              <a:rPr lang="sv-SE" sz="1800" b="1" dirty="0"/>
              <a:t>6</a:t>
            </a:r>
            <a:r>
              <a:rPr lang="sv-SE" sz="1800" b="1" dirty="0" smtClean="0"/>
              <a:t> </a:t>
            </a:r>
            <a:r>
              <a:rPr lang="sv-SE" sz="1800" b="1" dirty="0" smtClean="0"/>
              <a:t>hanteringsförslag</a:t>
            </a:r>
          </a:p>
          <a:p>
            <a:r>
              <a:rPr lang="sv-SE" sz="1800" b="1" dirty="0"/>
              <a:t>Riskerna ska också kategoriseras </a:t>
            </a:r>
            <a:r>
              <a:rPr lang="sv-SE" sz="1800" dirty="0" smtClean="0"/>
              <a:t>i ett antal kategorier (som ni själva kan bestämma)</a:t>
            </a:r>
            <a:endParaRPr lang="sv-SE" sz="1800" dirty="0"/>
          </a:p>
          <a:p>
            <a:r>
              <a:rPr lang="sv-SE" sz="1800" dirty="0" smtClean="0"/>
              <a:t>Riskerna </a:t>
            </a:r>
            <a:r>
              <a:rPr lang="sv-SE" sz="1800" dirty="0"/>
              <a:t>och hanteringsförslagen kan </a:t>
            </a:r>
            <a:r>
              <a:rPr lang="sv-SE" sz="1800" b="1" dirty="0"/>
              <a:t>gärna presenteras i </a:t>
            </a:r>
            <a:r>
              <a:rPr lang="sv-SE" sz="1800" b="1" dirty="0" smtClean="0"/>
              <a:t>tabellform</a:t>
            </a:r>
            <a:endParaRPr lang="sv-SE" sz="1800" b="1" dirty="0"/>
          </a:p>
          <a:p>
            <a:endParaRPr lang="en-GB" dirty="0"/>
          </a:p>
        </p:txBody>
      </p:sp>
    </p:spTree>
    <p:extLst>
      <p:ext uri="{BB962C8B-B14F-4D97-AF65-F5344CB8AC3E}">
        <p14:creationId xmlns:p14="http://schemas.microsoft.com/office/powerpoint/2010/main" val="274779296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Riskkategorier</a:t>
            </a:r>
            <a:endParaRPr lang="en-GB" dirty="0"/>
          </a:p>
        </p:txBody>
      </p:sp>
      <p:sp>
        <p:nvSpPr>
          <p:cNvPr id="3" name="Content Placeholder 2"/>
          <p:cNvSpPr>
            <a:spLocks noGrp="1"/>
          </p:cNvSpPr>
          <p:nvPr>
            <p:ph idx="1"/>
          </p:nvPr>
        </p:nvSpPr>
        <p:spPr>
          <a:xfrm>
            <a:off x="792000" y="1380903"/>
            <a:ext cx="8064921" cy="3627031"/>
          </a:xfrm>
        </p:spPr>
        <p:txBody>
          <a:bodyPr>
            <a:normAutofit/>
          </a:bodyPr>
          <a:lstStyle/>
          <a:p>
            <a:pPr marL="0" indent="0">
              <a:buNone/>
            </a:pPr>
            <a:r>
              <a:rPr lang="sv-SE" sz="1600" dirty="0" smtClean="0"/>
              <a:t>Risker kan kateoriseras i:</a:t>
            </a:r>
          </a:p>
          <a:p>
            <a:r>
              <a:rPr lang="sv-SE" sz="1600" dirty="0"/>
              <a:t>T</a:t>
            </a:r>
            <a:r>
              <a:rPr lang="sv-SE" sz="1600" dirty="0" smtClean="0"/>
              <a:t>ekniska risker – som problem med att integrera systemet med andra system </a:t>
            </a:r>
          </a:p>
          <a:p>
            <a:r>
              <a:rPr lang="sv-SE" sz="1600" dirty="0" smtClean="0"/>
              <a:t>Risker </a:t>
            </a:r>
            <a:r>
              <a:rPr lang="sv-SE" sz="1600" dirty="0"/>
              <a:t>som är relaterade till företagskultur – som </a:t>
            </a:r>
            <a:r>
              <a:rPr lang="sv-SE" sz="1600" dirty="0" smtClean="0"/>
              <a:t>att anställda inte vill ändra sitt sätt att arbeta  </a:t>
            </a:r>
          </a:p>
          <a:p>
            <a:r>
              <a:rPr lang="sv-SE" sz="1600" dirty="0" smtClean="0"/>
              <a:t>….</a:t>
            </a:r>
          </a:p>
          <a:p>
            <a:pPr marL="0" indent="0">
              <a:buNone/>
            </a:pPr>
            <a:endParaRPr lang="en-GB" dirty="0"/>
          </a:p>
        </p:txBody>
      </p:sp>
    </p:spTree>
    <p:extLst>
      <p:ext uri="{BB962C8B-B14F-4D97-AF65-F5344CB8AC3E}">
        <p14:creationId xmlns:p14="http://schemas.microsoft.com/office/powerpoint/2010/main" val="19069504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715" y="587105"/>
            <a:ext cx="6850800" cy="596700"/>
          </a:xfrm>
        </p:spPr>
        <p:txBody>
          <a:bodyPr>
            <a:normAutofit/>
          </a:bodyPr>
          <a:lstStyle/>
          <a:p>
            <a:r>
              <a:rPr lang="sv-SE" sz="2400" dirty="0"/>
              <a:t>Hur använda </a:t>
            </a:r>
            <a:r>
              <a:rPr lang="sv-SE" sz="2400" dirty="0" smtClean="0"/>
              <a:t>femkomponentmodellen</a:t>
            </a:r>
            <a:r>
              <a:rPr lang="sv-SE" sz="2400" dirty="0"/>
              <a:t>?</a:t>
            </a:r>
          </a:p>
        </p:txBody>
      </p:sp>
      <p:sp>
        <p:nvSpPr>
          <p:cNvPr id="3" name="Content Placeholder 2"/>
          <p:cNvSpPr>
            <a:spLocks noGrp="1"/>
          </p:cNvSpPr>
          <p:nvPr>
            <p:ph idx="1"/>
          </p:nvPr>
        </p:nvSpPr>
        <p:spPr>
          <a:xfrm>
            <a:off x="564205" y="1276151"/>
            <a:ext cx="8326876" cy="911633"/>
          </a:xfrm>
        </p:spPr>
        <p:txBody>
          <a:bodyPr>
            <a:normAutofit/>
          </a:bodyPr>
          <a:lstStyle/>
          <a:p>
            <a:pPr>
              <a:spcBef>
                <a:spcPts val="1350"/>
              </a:spcBef>
            </a:pPr>
            <a:r>
              <a:rPr lang="sv-SE" sz="1600" dirty="0" smtClean="0"/>
              <a:t>Tydliggöra </a:t>
            </a:r>
            <a:r>
              <a:rPr lang="sv-SE" sz="1600" b="1" dirty="0" smtClean="0"/>
              <a:t>skillnad mellan IS och IT system</a:t>
            </a:r>
            <a:endParaRPr lang="sv-SE" sz="1600" dirty="0"/>
          </a:p>
          <a:p>
            <a:pPr>
              <a:buNone/>
            </a:pPr>
            <a:endParaRPr lang="sv-SE" sz="1500" b="1" dirty="0"/>
          </a:p>
          <a:p>
            <a:endParaRPr lang="sv-SE" sz="1500" dirty="0"/>
          </a:p>
          <a:p>
            <a:pPr>
              <a:buNone/>
            </a:pPr>
            <a:endParaRPr lang="sv-SE" sz="1500" dirty="0"/>
          </a:p>
          <a:p>
            <a:pPr>
              <a:buNone/>
            </a:pPr>
            <a:endParaRPr lang="sv-SE" sz="1500" dirty="0"/>
          </a:p>
        </p:txBody>
      </p:sp>
      <p:sp>
        <p:nvSpPr>
          <p:cNvPr id="20" name="Rectangle 19"/>
          <p:cNvSpPr/>
          <p:nvPr/>
        </p:nvSpPr>
        <p:spPr>
          <a:xfrm>
            <a:off x="480715" y="2790663"/>
            <a:ext cx="864096" cy="270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21" name="Rectangle 20"/>
          <p:cNvSpPr/>
          <p:nvPr/>
        </p:nvSpPr>
        <p:spPr>
          <a:xfrm>
            <a:off x="1344811" y="2790663"/>
            <a:ext cx="864096" cy="270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22" name="Rectangle 21"/>
          <p:cNvSpPr/>
          <p:nvPr/>
        </p:nvSpPr>
        <p:spPr>
          <a:xfrm>
            <a:off x="2208907" y="2790663"/>
            <a:ext cx="864096" cy="270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23" name="Rectangle 22"/>
          <p:cNvSpPr/>
          <p:nvPr/>
        </p:nvSpPr>
        <p:spPr>
          <a:xfrm>
            <a:off x="3073003" y="2790663"/>
            <a:ext cx="864096" cy="270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24" name="Rectangle 23"/>
          <p:cNvSpPr/>
          <p:nvPr/>
        </p:nvSpPr>
        <p:spPr>
          <a:xfrm>
            <a:off x="3941683" y="2790663"/>
            <a:ext cx="864096" cy="270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25" name="TextBox 24"/>
          <p:cNvSpPr txBox="1"/>
          <p:nvPr/>
        </p:nvSpPr>
        <p:spPr>
          <a:xfrm>
            <a:off x="485299" y="2790664"/>
            <a:ext cx="972108" cy="276999"/>
          </a:xfrm>
          <a:prstGeom prst="rect">
            <a:avLst/>
          </a:prstGeom>
          <a:noFill/>
        </p:spPr>
        <p:txBody>
          <a:bodyPr wrap="square" rtlCol="0">
            <a:spAutoFit/>
          </a:bodyPr>
          <a:lstStyle/>
          <a:p>
            <a:r>
              <a:rPr lang="sv-SE" sz="1200" dirty="0"/>
              <a:t>Hårdvara</a:t>
            </a:r>
          </a:p>
        </p:txBody>
      </p:sp>
      <p:sp>
        <p:nvSpPr>
          <p:cNvPr id="26" name="TextBox 25"/>
          <p:cNvSpPr txBox="1"/>
          <p:nvPr/>
        </p:nvSpPr>
        <p:spPr>
          <a:xfrm>
            <a:off x="1356805" y="2790664"/>
            <a:ext cx="972108" cy="276999"/>
          </a:xfrm>
          <a:prstGeom prst="rect">
            <a:avLst/>
          </a:prstGeom>
          <a:noFill/>
        </p:spPr>
        <p:txBody>
          <a:bodyPr wrap="square" rtlCol="0">
            <a:spAutoFit/>
          </a:bodyPr>
          <a:lstStyle/>
          <a:p>
            <a:r>
              <a:rPr lang="sv-SE" sz="1200" dirty="0"/>
              <a:t>Mjukvara</a:t>
            </a:r>
          </a:p>
        </p:txBody>
      </p:sp>
      <p:sp>
        <p:nvSpPr>
          <p:cNvPr id="27" name="TextBox 26"/>
          <p:cNvSpPr txBox="1"/>
          <p:nvPr/>
        </p:nvSpPr>
        <p:spPr>
          <a:xfrm>
            <a:off x="2375509" y="2806778"/>
            <a:ext cx="972108" cy="276999"/>
          </a:xfrm>
          <a:prstGeom prst="rect">
            <a:avLst/>
          </a:prstGeom>
          <a:noFill/>
        </p:spPr>
        <p:txBody>
          <a:bodyPr wrap="square" rtlCol="0">
            <a:spAutoFit/>
          </a:bodyPr>
          <a:lstStyle/>
          <a:p>
            <a:r>
              <a:rPr lang="sv-SE" sz="1200" dirty="0"/>
              <a:t>Data</a:t>
            </a:r>
          </a:p>
        </p:txBody>
      </p:sp>
      <p:sp>
        <p:nvSpPr>
          <p:cNvPr id="28" name="TextBox 27"/>
          <p:cNvSpPr txBox="1"/>
          <p:nvPr/>
        </p:nvSpPr>
        <p:spPr>
          <a:xfrm>
            <a:off x="3077587" y="2790664"/>
            <a:ext cx="972108" cy="276999"/>
          </a:xfrm>
          <a:prstGeom prst="rect">
            <a:avLst/>
          </a:prstGeom>
          <a:noFill/>
        </p:spPr>
        <p:txBody>
          <a:bodyPr wrap="square" rtlCol="0">
            <a:spAutoFit/>
          </a:bodyPr>
          <a:lstStyle/>
          <a:p>
            <a:r>
              <a:rPr lang="sv-SE" sz="1200" dirty="0"/>
              <a:t>Processer</a:t>
            </a:r>
          </a:p>
        </p:txBody>
      </p:sp>
      <p:sp>
        <p:nvSpPr>
          <p:cNvPr id="29" name="TextBox 28"/>
          <p:cNvSpPr txBox="1"/>
          <p:nvPr/>
        </p:nvSpPr>
        <p:spPr>
          <a:xfrm>
            <a:off x="4018987" y="2790664"/>
            <a:ext cx="972108" cy="276999"/>
          </a:xfrm>
          <a:prstGeom prst="rect">
            <a:avLst/>
          </a:prstGeom>
          <a:noFill/>
        </p:spPr>
        <p:txBody>
          <a:bodyPr wrap="square" rtlCol="0">
            <a:spAutoFit/>
          </a:bodyPr>
          <a:lstStyle/>
          <a:p>
            <a:r>
              <a:rPr lang="sv-SE" sz="1200" dirty="0"/>
              <a:t>Människor</a:t>
            </a:r>
          </a:p>
        </p:txBody>
      </p:sp>
      <p:cxnSp>
        <p:nvCxnSpPr>
          <p:cNvPr id="30" name="Straight Arrow Connector 29"/>
          <p:cNvCxnSpPr/>
          <p:nvPr/>
        </p:nvCxnSpPr>
        <p:spPr>
          <a:xfrm>
            <a:off x="809335" y="2088585"/>
            <a:ext cx="0" cy="64807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1" name="Straight Arrow Connector 30"/>
          <p:cNvCxnSpPr/>
          <p:nvPr/>
        </p:nvCxnSpPr>
        <p:spPr>
          <a:xfrm>
            <a:off x="4373731" y="2088585"/>
            <a:ext cx="0" cy="64807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a:off x="796273" y="2088585"/>
            <a:ext cx="1255200" cy="0"/>
          </a:xfrm>
          <a:prstGeom prst="line">
            <a:avLst/>
          </a:prstGeom>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a:off x="3118531" y="2088585"/>
            <a:ext cx="1255200" cy="0"/>
          </a:xfrm>
          <a:prstGeom prst="line">
            <a:avLst/>
          </a:prstGeom>
        </p:spPr>
        <p:style>
          <a:lnRef idx="1">
            <a:schemeClr val="dk1"/>
          </a:lnRef>
          <a:fillRef idx="0">
            <a:schemeClr val="dk1"/>
          </a:fillRef>
          <a:effectRef idx="0">
            <a:schemeClr val="dk1"/>
          </a:effectRef>
          <a:fontRef idx="minor">
            <a:schemeClr val="tx1"/>
          </a:fontRef>
        </p:style>
      </p:cxnSp>
      <p:sp>
        <p:nvSpPr>
          <p:cNvPr id="34" name="TextBox 33"/>
          <p:cNvSpPr txBox="1"/>
          <p:nvPr/>
        </p:nvSpPr>
        <p:spPr>
          <a:xfrm>
            <a:off x="2267497" y="1926567"/>
            <a:ext cx="1134126" cy="300082"/>
          </a:xfrm>
          <a:prstGeom prst="rect">
            <a:avLst/>
          </a:prstGeom>
          <a:noFill/>
        </p:spPr>
        <p:txBody>
          <a:bodyPr wrap="square" rtlCol="0">
            <a:spAutoFit/>
          </a:bodyPr>
          <a:lstStyle/>
          <a:p>
            <a:r>
              <a:rPr lang="sv-SE" sz="1350" dirty="0"/>
              <a:t>Aktörer</a:t>
            </a:r>
          </a:p>
        </p:txBody>
      </p:sp>
      <p:cxnSp>
        <p:nvCxnSpPr>
          <p:cNvPr id="35" name="Straight Arrow Connector 34"/>
          <p:cNvCxnSpPr/>
          <p:nvPr/>
        </p:nvCxnSpPr>
        <p:spPr>
          <a:xfrm>
            <a:off x="1673431" y="2412621"/>
            <a:ext cx="0" cy="37804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6" name="Straight Arrow Connector 35"/>
          <p:cNvCxnSpPr/>
          <p:nvPr/>
        </p:nvCxnSpPr>
        <p:spPr>
          <a:xfrm>
            <a:off x="3611995" y="2412621"/>
            <a:ext cx="0" cy="37804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7" name="TextBox 36"/>
          <p:cNvSpPr txBox="1"/>
          <p:nvPr/>
        </p:nvSpPr>
        <p:spPr>
          <a:xfrm>
            <a:off x="2159485" y="2304609"/>
            <a:ext cx="1134126" cy="300082"/>
          </a:xfrm>
          <a:prstGeom prst="rect">
            <a:avLst/>
          </a:prstGeom>
          <a:noFill/>
        </p:spPr>
        <p:txBody>
          <a:bodyPr wrap="square" rtlCol="0">
            <a:spAutoFit/>
          </a:bodyPr>
          <a:lstStyle/>
          <a:p>
            <a:r>
              <a:rPr lang="sv-SE" sz="1350" dirty="0"/>
              <a:t>Instruktioner</a:t>
            </a:r>
          </a:p>
        </p:txBody>
      </p:sp>
      <p:cxnSp>
        <p:nvCxnSpPr>
          <p:cNvPr id="38" name="Straight Connector 37"/>
          <p:cNvCxnSpPr/>
          <p:nvPr/>
        </p:nvCxnSpPr>
        <p:spPr>
          <a:xfrm>
            <a:off x="1673431" y="2412621"/>
            <a:ext cx="324036" cy="0"/>
          </a:xfrm>
          <a:prstGeom prst="line">
            <a:avLst/>
          </a:prstGeom>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a:off x="3293611" y="2412621"/>
            <a:ext cx="324036" cy="0"/>
          </a:xfrm>
          <a:prstGeom prst="line">
            <a:avLst/>
          </a:prstGeom>
        </p:spPr>
        <p:style>
          <a:lnRef idx="1">
            <a:schemeClr val="dk1"/>
          </a:lnRef>
          <a:fillRef idx="0">
            <a:schemeClr val="dk1"/>
          </a:fillRef>
          <a:effectRef idx="0">
            <a:schemeClr val="dk1"/>
          </a:effectRef>
          <a:fontRef idx="minor">
            <a:schemeClr val="tx1"/>
          </a:fontRef>
        </p:style>
      </p:cxnSp>
      <p:cxnSp>
        <p:nvCxnSpPr>
          <p:cNvPr id="40" name="Straight Arrow Connector 39"/>
          <p:cNvCxnSpPr/>
          <p:nvPr/>
        </p:nvCxnSpPr>
        <p:spPr>
          <a:xfrm flipV="1">
            <a:off x="2591533" y="3060693"/>
            <a:ext cx="0" cy="32403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1" name="TextBox 40"/>
          <p:cNvSpPr txBox="1"/>
          <p:nvPr/>
        </p:nvSpPr>
        <p:spPr>
          <a:xfrm>
            <a:off x="2321503" y="3431766"/>
            <a:ext cx="1134126" cy="300082"/>
          </a:xfrm>
          <a:prstGeom prst="rect">
            <a:avLst/>
          </a:prstGeom>
          <a:noFill/>
        </p:spPr>
        <p:txBody>
          <a:bodyPr wrap="square" rtlCol="0">
            <a:spAutoFit/>
          </a:bodyPr>
          <a:lstStyle/>
          <a:p>
            <a:r>
              <a:rPr lang="sv-SE" sz="1350" dirty="0"/>
              <a:t>Brygga</a:t>
            </a:r>
          </a:p>
        </p:txBody>
      </p:sp>
      <p:sp>
        <p:nvSpPr>
          <p:cNvPr id="42" name="Right Brace 41"/>
          <p:cNvSpPr/>
          <p:nvPr/>
        </p:nvSpPr>
        <p:spPr>
          <a:xfrm rot="5400000">
            <a:off x="1160374" y="2439624"/>
            <a:ext cx="324036" cy="167418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sz="1350"/>
          </a:p>
        </p:txBody>
      </p:sp>
      <p:sp>
        <p:nvSpPr>
          <p:cNvPr id="43" name="Right Brace 42"/>
          <p:cNvSpPr/>
          <p:nvPr/>
        </p:nvSpPr>
        <p:spPr>
          <a:xfrm rot="5400000">
            <a:off x="3752662" y="2439624"/>
            <a:ext cx="324036" cy="167418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sz="1350"/>
          </a:p>
        </p:txBody>
      </p:sp>
      <p:sp>
        <p:nvSpPr>
          <p:cNvPr id="44" name="TextBox 43"/>
          <p:cNvSpPr txBox="1"/>
          <p:nvPr/>
        </p:nvSpPr>
        <p:spPr>
          <a:xfrm>
            <a:off x="3347617" y="3492741"/>
            <a:ext cx="1890210" cy="300082"/>
          </a:xfrm>
          <a:prstGeom prst="rect">
            <a:avLst/>
          </a:prstGeom>
          <a:noFill/>
        </p:spPr>
        <p:txBody>
          <a:bodyPr wrap="square" rtlCol="0">
            <a:spAutoFit/>
          </a:bodyPr>
          <a:lstStyle/>
          <a:p>
            <a:r>
              <a:rPr lang="sv-SE" sz="1350" i="1" dirty="0"/>
              <a:t>Mänskliga sidan</a:t>
            </a:r>
          </a:p>
        </p:txBody>
      </p:sp>
      <p:sp>
        <p:nvSpPr>
          <p:cNvPr id="45" name="Content Placeholder 2"/>
          <p:cNvSpPr txBox="1">
            <a:spLocks/>
          </p:cNvSpPr>
          <p:nvPr/>
        </p:nvSpPr>
        <p:spPr>
          <a:xfrm>
            <a:off x="5340709" y="2488275"/>
            <a:ext cx="3619469" cy="1695636"/>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lnSpc>
                <a:spcPts val="2900"/>
              </a:lnSpc>
              <a:spcBef>
                <a:spcPct val="20000"/>
              </a:spcBef>
              <a:buSzPct val="93000"/>
              <a:buFont typeface="Verdana" pitchFamily="34" charset="0"/>
              <a:buChar char="●"/>
              <a:defRPr sz="24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spcBef>
                <a:spcPts val="600"/>
              </a:spcBef>
            </a:pPr>
            <a:r>
              <a:rPr lang="en-US" sz="4800" dirty="0"/>
              <a:t>IT </a:t>
            </a:r>
            <a:r>
              <a:rPr lang="en-US" sz="4800" dirty="0" err="1"/>
              <a:t>anses</a:t>
            </a:r>
            <a:r>
              <a:rPr lang="en-US" sz="4800" dirty="0"/>
              <a:t> </a:t>
            </a:r>
            <a:r>
              <a:rPr lang="en-US" sz="4800" dirty="0" err="1"/>
              <a:t>vara</a:t>
            </a:r>
            <a:r>
              <a:rPr lang="en-US" sz="4800" dirty="0"/>
              <a:t> </a:t>
            </a:r>
            <a:r>
              <a:rPr lang="en-US" sz="4800" dirty="0" err="1"/>
              <a:t>hårdvara</a:t>
            </a:r>
            <a:r>
              <a:rPr lang="en-US" sz="4800" dirty="0"/>
              <a:t>, </a:t>
            </a:r>
            <a:r>
              <a:rPr lang="en-US" sz="4800" dirty="0" err="1"/>
              <a:t>mjukvara</a:t>
            </a:r>
            <a:r>
              <a:rPr lang="en-US" sz="4800" dirty="0"/>
              <a:t>, </a:t>
            </a:r>
            <a:r>
              <a:rPr lang="en-US" sz="4800" dirty="0" err="1"/>
              <a:t>standarder</a:t>
            </a:r>
            <a:r>
              <a:rPr lang="en-US" sz="4800" dirty="0"/>
              <a:t>, </a:t>
            </a:r>
            <a:r>
              <a:rPr lang="en-US" sz="4800" dirty="0" err="1" smtClean="0"/>
              <a:t>protokoll</a:t>
            </a:r>
            <a:endParaRPr lang="en-US" sz="4800" dirty="0"/>
          </a:p>
          <a:p>
            <a:pPr>
              <a:lnSpc>
                <a:spcPct val="120000"/>
              </a:lnSpc>
              <a:spcBef>
                <a:spcPts val="600"/>
              </a:spcBef>
            </a:pPr>
            <a:r>
              <a:rPr lang="en-US" sz="4800" dirty="0" smtClean="0"/>
              <a:t>IT </a:t>
            </a:r>
            <a:r>
              <a:rPr lang="en-US" sz="4800" dirty="0" err="1"/>
              <a:t>är</a:t>
            </a:r>
            <a:r>
              <a:rPr lang="en-US" sz="4800" dirty="0"/>
              <a:t> </a:t>
            </a:r>
            <a:r>
              <a:rPr lang="en-US" sz="4800" dirty="0" err="1"/>
              <a:t>något</a:t>
            </a:r>
            <a:r>
              <a:rPr lang="en-US" sz="4800" dirty="0"/>
              <a:t> </a:t>
            </a:r>
            <a:r>
              <a:rPr lang="en-US" sz="4800" dirty="0" err="1"/>
              <a:t>som</a:t>
            </a:r>
            <a:r>
              <a:rPr lang="en-US" sz="4800" dirty="0"/>
              <a:t> man </a:t>
            </a:r>
            <a:r>
              <a:rPr lang="en-US" sz="4800" dirty="0" err="1"/>
              <a:t>kan</a:t>
            </a:r>
            <a:r>
              <a:rPr lang="en-US" sz="4800" dirty="0"/>
              <a:t> </a:t>
            </a:r>
            <a:r>
              <a:rPr lang="en-US" sz="4800" dirty="0" err="1"/>
              <a:t>köpa</a:t>
            </a:r>
            <a:r>
              <a:rPr lang="en-US" sz="4800" dirty="0"/>
              <a:t>. </a:t>
            </a:r>
            <a:r>
              <a:rPr lang="en-US" sz="4800" dirty="0" err="1"/>
              <a:t>Det</a:t>
            </a:r>
            <a:r>
              <a:rPr lang="en-US" sz="4800" dirty="0"/>
              <a:t> </a:t>
            </a:r>
            <a:r>
              <a:rPr lang="en-US" sz="4800" dirty="0" err="1"/>
              <a:t>är</a:t>
            </a:r>
            <a:r>
              <a:rPr lang="en-US" sz="4800" dirty="0"/>
              <a:t> </a:t>
            </a:r>
            <a:r>
              <a:rPr lang="en-US" sz="4800" dirty="0" err="1"/>
              <a:t>inte</a:t>
            </a:r>
            <a:r>
              <a:rPr lang="en-US" sz="4800" dirty="0"/>
              <a:t> IS</a:t>
            </a:r>
          </a:p>
          <a:p>
            <a:pPr>
              <a:lnSpc>
                <a:spcPct val="120000"/>
              </a:lnSpc>
              <a:spcBef>
                <a:spcPts val="600"/>
              </a:spcBef>
            </a:pPr>
            <a:r>
              <a:rPr lang="en-US" sz="4800" dirty="0"/>
              <a:t>IT </a:t>
            </a:r>
            <a:r>
              <a:rPr lang="en-US" sz="4800" dirty="0" err="1"/>
              <a:t>anses</a:t>
            </a:r>
            <a:r>
              <a:rPr lang="en-US" sz="4800" dirty="0"/>
              <a:t> </a:t>
            </a:r>
            <a:r>
              <a:rPr lang="en-US" sz="4800" dirty="0" err="1"/>
              <a:t>vara</a:t>
            </a:r>
            <a:r>
              <a:rPr lang="en-US" sz="4800" dirty="0"/>
              <a:t> </a:t>
            </a:r>
            <a:r>
              <a:rPr lang="en-US" sz="4800" dirty="0" err="1"/>
              <a:t>möjliggörare</a:t>
            </a:r>
            <a:r>
              <a:rPr lang="en-US" sz="4800" dirty="0"/>
              <a:t> </a:t>
            </a:r>
            <a:r>
              <a:rPr lang="en-US" sz="4800" dirty="0" err="1"/>
              <a:t>för</a:t>
            </a:r>
            <a:r>
              <a:rPr lang="en-US" sz="4800" dirty="0"/>
              <a:t> </a:t>
            </a:r>
            <a:r>
              <a:rPr lang="en-US" sz="4800" dirty="0" err="1"/>
              <a:t>att</a:t>
            </a:r>
            <a:r>
              <a:rPr lang="en-US" sz="4800" dirty="0"/>
              <a:t> </a:t>
            </a:r>
            <a:r>
              <a:rPr lang="en-US" sz="4800" dirty="0" err="1"/>
              <a:t>bygga</a:t>
            </a:r>
            <a:r>
              <a:rPr lang="en-US" sz="4800" dirty="0"/>
              <a:t> IS </a:t>
            </a:r>
          </a:p>
          <a:p>
            <a:endParaRPr lang="en-US" sz="1800" dirty="0"/>
          </a:p>
          <a:p>
            <a:endParaRPr lang="sv-SE" sz="1500" b="1" dirty="0" smtClean="0"/>
          </a:p>
          <a:p>
            <a:endParaRPr lang="sv-SE" sz="1500" dirty="0" smtClean="0"/>
          </a:p>
          <a:p>
            <a:pPr>
              <a:buFont typeface="Verdana" pitchFamily="34" charset="0"/>
              <a:buNone/>
            </a:pPr>
            <a:endParaRPr lang="sv-SE" sz="1500" dirty="0" smtClean="0"/>
          </a:p>
          <a:p>
            <a:pPr>
              <a:buFont typeface="Verdana" pitchFamily="34" charset="0"/>
              <a:buNone/>
            </a:pPr>
            <a:endParaRPr lang="sv-SE" sz="1500" dirty="0"/>
          </a:p>
        </p:txBody>
      </p:sp>
      <p:sp>
        <p:nvSpPr>
          <p:cNvPr id="46" name="TextBox 45"/>
          <p:cNvSpPr txBox="1"/>
          <p:nvPr/>
        </p:nvSpPr>
        <p:spPr>
          <a:xfrm>
            <a:off x="2078693" y="4743692"/>
            <a:ext cx="1940294" cy="300082"/>
          </a:xfrm>
          <a:prstGeom prst="rect">
            <a:avLst/>
          </a:prstGeom>
          <a:noFill/>
        </p:spPr>
        <p:txBody>
          <a:bodyPr wrap="square" rtlCol="0">
            <a:spAutoFit/>
          </a:bodyPr>
          <a:lstStyle/>
          <a:p>
            <a:r>
              <a:rPr lang="sv-SE" sz="1350" i="1" dirty="0" smtClean="0"/>
              <a:t>Informationssystem (IS)</a:t>
            </a:r>
            <a:endParaRPr lang="sv-SE" sz="1350" i="1" dirty="0"/>
          </a:p>
        </p:txBody>
      </p:sp>
      <p:sp>
        <p:nvSpPr>
          <p:cNvPr id="47" name="Right Brace 46"/>
          <p:cNvSpPr/>
          <p:nvPr/>
        </p:nvSpPr>
        <p:spPr>
          <a:xfrm rot="5400000">
            <a:off x="1423667" y="2996625"/>
            <a:ext cx="296271" cy="203946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48" name="TextBox 47"/>
          <p:cNvSpPr txBox="1"/>
          <p:nvPr/>
        </p:nvSpPr>
        <p:spPr>
          <a:xfrm>
            <a:off x="841322" y="3459168"/>
            <a:ext cx="1134126" cy="300082"/>
          </a:xfrm>
          <a:prstGeom prst="rect">
            <a:avLst/>
          </a:prstGeom>
          <a:noFill/>
        </p:spPr>
        <p:txBody>
          <a:bodyPr wrap="square" rtlCol="0">
            <a:spAutoFit/>
          </a:bodyPr>
          <a:lstStyle/>
          <a:p>
            <a:r>
              <a:rPr lang="sv-SE" sz="1350" i="1" dirty="0"/>
              <a:t>Datorsidan</a:t>
            </a:r>
          </a:p>
        </p:txBody>
      </p:sp>
      <p:sp>
        <p:nvSpPr>
          <p:cNvPr id="49" name="Right Brace 48"/>
          <p:cNvSpPr/>
          <p:nvPr/>
        </p:nvSpPr>
        <p:spPr>
          <a:xfrm rot="5400000">
            <a:off x="2543265" y="2427174"/>
            <a:ext cx="271317" cy="425370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50" name="TextBox 49"/>
          <p:cNvSpPr txBox="1"/>
          <p:nvPr/>
        </p:nvSpPr>
        <p:spPr>
          <a:xfrm>
            <a:off x="1133371" y="4211549"/>
            <a:ext cx="1134126" cy="300082"/>
          </a:xfrm>
          <a:prstGeom prst="rect">
            <a:avLst/>
          </a:prstGeom>
          <a:noFill/>
        </p:spPr>
        <p:txBody>
          <a:bodyPr wrap="square" rtlCol="0">
            <a:spAutoFit/>
          </a:bodyPr>
          <a:lstStyle/>
          <a:p>
            <a:r>
              <a:rPr lang="sv-SE" sz="1350" i="1" dirty="0" smtClean="0"/>
              <a:t>IT system</a:t>
            </a:r>
            <a:endParaRPr lang="sv-SE" sz="1350" i="1" dirty="0"/>
          </a:p>
        </p:txBody>
      </p:sp>
      <p:sp>
        <p:nvSpPr>
          <p:cNvPr id="51" name="TextBox 50"/>
          <p:cNvSpPr txBox="1"/>
          <p:nvPr/>
        </p:nvSpPr>
        <p:spPr>
          <a:xfrm>
            <a:off x="6141000" y="4705564"/>
            <a:ext cx="1859868" cy="307777"/>
          </a:xfrm>
          <a:prstGeom prst="rect">
            <a:avLst/>
          </a:prstGeom>
          <a:noFill/>
        </p:spPr>
        <p:txBody>
          <a:bodyPr wrap="none" rtlCol="0">
            <a:spAutoFit/>
          </a:bodyPr>
          <a:lstStyle/>
          <a:p>
            <a:r>
              <a:rPr lang="sv-SE" sz="1400" dirty="0" smtClean="0"/>
              <a:t>(Kursboken: Chapter 2)</a:t>
            </a:r>
            <a:endParaRPr lang="sv-SE" sz="1400" dirty="0"/>
          </a:p>
        </p:txBody>
      </p:sp>
    </p:spTree>
    <p:extLst>
      <p:ext uri="{BB962C8B-B14F-4D97-AF65-F5344CB8AC3E}">
        <p14:creationId xmlns:p14="http://schemas.microsoft.com/office/powerpoint/2010/main" val="267289278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sv-SE" dirty="0" smtClean="0"/>
              <a:t>Master Data Management System</a:t>
            </a:r>
            <a:endParaRPr lang="sv-SE" dirty="0"/>
          </a:p>
        </p:txBody>
      </p:sp>
    </p:spTree>
    <p:extLst>
      <p:ext uri="{BB962C8B-B14F-4D97-AF65-F5344CB8AC3E}">
        <p14:creationId xmlns:p14="http://schemas.microsoft.com/office/powerpoint/2010/main" val="386645406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083" y="508858"/>
            <a:ext cx="6850800" cy="596700"/>
          </a:xfrm>
        </p:spPr>
        <p:txBody>
          <a:bodyPr/>
          <a:lstStyle/>
          <a:p>
            <a:r>
              <a:rPr lang="sv-SE" dirty="0" smtClean="0"/>
              <a:t>Vad är master data?</a:t>
            </a:r>
            <a:endParaRPr lang="sv-SE" dirty="0"/>
          </a:p>
        </p:txBody>
      </p:sp>
      <p:sp>
        <p:nvSpPr>
          <p:cNvPr id="5" name="TextBox 4"/>
          <p:cNvSpPr txBox="1"/>
          <p:nvPr/>
        </p:nvSpPr>
        <p:spPr>
          <a:xfrm>
            <a:off x="268407" y="2153888"/>
            <a:ext cx="8665534" cy="2246769"/>
          </a:xfrm>
          <a:prstGeom prst="rect">
            <a:avLst/>
          </a:prstGeom>
          <a:noFill/>
        </p:spPr>
        <p:txBody>
          <a:bodyPr wrap="square" rtlCol="0">
            <a:spAutoFit/>
          </a:bodyPr>
          <a:lstStyle/>
          <a:p>
            <a:pPr marL="285750" indent="-285750">
              <a:buFont typeface="Arial" panose="020B0604020202020204" pitchFamily="34" charset="0"/>
              <a:buChar char="•"/>
            </a:pPr>
            <a:r>
              <a:rPr lang="sv-SE" sz="1400" b="1" dirty="0" smtClean="0">
                <a:latin typeface="Verdana" panose="020B0604030504040204" pitchFamily="34" charset="0"/>
                <a:ea typeface="Verdana" panose="020B0604030504040204" pitchFamily="34" charset="0"/>
                <a:cs typeface="Verdana" panose="020B0604030504040204" pitchFamily="34" charset="0"/>
              </a:rPr>
              <a:t>Domändata</a:t>
            </a:r>
            <a:r>
              <a:rPr lang="sv-SE" sz="1400" dirty="0" smtClean="0">
                <a:latin typeface="Verdana" panose="020B0604030504040204" pitchFamily="34" charset="0"/>
                <a:ea typeface="Verdana" panose="020B0604030504040204" pitchFamily="34" charset="0"/>
                <a:cs typeface="Verdana" panose="020B0604030504040204" pitchFamily="34" charset="0"/>
              </a:rPr>
              <a:t> – data om verksamheten eller verksamhetsområdet, och som kan delas in i: </a:t>
            </a:r>
          </a:p>
          <a:p>
            <a:pPr marL="285750" indent="-285750">
              <a:buFont typeface="Arial" panose="020B0604020202020204" pitchFamily="34" charset="0"/>
              <a:buChar char="•"/>
            </a:pPr>
            <a:endParaRPr lang="sv-SE" sz="1400" dirty="0" smtClean="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sv-SE" sz="1400" b="1" dirty="0" smtClean="0">
                <a:latin typeface="Verdana" panose="020B0604030504040204" pitchFamily="34" charset="0"/>
                <a:ea typeface="Verdana" panose="020B0604030504040204" pitchFamily="34" charset="0"/>
                <a:cs typeface="Verdana" panose="020B0604030504040204" pitchFamily="34" charset="0"/>
              </a:rPr>
              <a:t>Transaktionsdata</a:t>
            </a:r>
            <a:r>
              <a:rPr lang="sv-SE" sz="1400" dirty="0" smtClean="0">
                <a:latin typeface="Verdana" panose="020B0604030504040204" pitchFamily="34" charset="0"/>
                <a:ea typeface="Verdana" panose="020B0604030504040204" pitchFamily="34" charset="0"/>
                <a:cs typeface="Verdana" panose="020B0604030504040204" pitchFamily="34" charset="0"/>
              </a:rPr>
              <a:t> – är data om transaktioner såsom beställningar, fakturor, bankomatuttag, mobilsamtal, produktionsförfrågningar. Representerar affärshändelser i organisationen. </a:t>
            </a:r>
            <a:r>
              <a:rPr lang="sv-SE" sz="1400" dirty="0">
                <a:latin typeface="Verdana" panose="020B0604030504040204" pitchFamily="34" charset="0"/>
                <a:ea typeface="Verdana" panose="020B0604030504040204" pitchFamily="34" charset="0"/>
                <a:cs typeface="Verdana" panose="020B0604030504040204" pitchFamily="34" charset="0"/>
              </a:rPr>
              <a:t>Volymen av denna data ökar snabbare än </a:t>
            </a:r>
            <a:r>
              <a:rPr lang="sv-SE" sz="1400" dirty="0" smtClean="0">
                <a:latin typeface="Verdana" panose="020B0604030504040204" pitchFamily="34" charset="0"/>
                <a:ea typeface="Verdana" panose="020B0604030504040204" pitchFamily="34" charset="0"/>
                <a:cs typeface="Verdana" panose="020B0604030504040204" pitchFamily="34" charset="0"/>
              </a:rPr>
              <a:t>vad som </a:t>
            </a:r>
            <a:r>
              <a:rPr lang="sv-SE" sz="1400" dirty="0">
                <a:latin typeface="Verdana" panose="020B0604030504040204" pitchFamily="34" charset="0"/>
                <a:ea typeface="Verdana" panose="020B0604030504040204" pitchFamily="34" charset="0"/>
                <a:cs typeface="Verdana" panose="020B0604030504040204" pitchFamily="34" charset="0"/>
              </a:rPr>
              <a:t>gäller </a:t>
            </a:r>
            <a:r>
              <a:rPr lang="sv-SE" sz="1400" dirty="0" smtClean="0">
                <a:latin typeface="Verdana" panose="020B0604030504040204" pitchFamily="34" charset="0"/>
                <a:ea typeface="Verdana" panose="020B0604030504040204" pitchFamily="34" charset="0"/>
                <a:cs typeface="Verdana" panose="020B0604030504040204" pitchFamily="34" charset="0"/>
              </a:rPr>
              <a:t>för masterdata</a:t>
            </a:r>
            <a:r>
              <a:rPr lang="sv-SE" sz="1400" dirty="0">
                <a:latin typeface="Verdana" panose="020B0604030504040204" pitchFamily="34" charset="0"/>
                <a:ea typeface="Verdana" panose="020B0604030504040204" pitchFamily="34" charset="0"/>
                <a:cs typeface="Verdana" panose="020B0604030504040204" pitchFamily="34" charset="0"/>
              </a:rPr>
              <a:t>. </a:t>
            </a:r>
            <a:r>
              <a:rPr lang="sv-SE" sz="1400" dirty="0" smtClean="0">
                <a:latin typeface="Verdana" panose="020B0604030504040204" pitchFamily="34" charset="0"/>
                <a:ea typeface="Verdana" panose="020B0604030504040204" pitchFamily="34" charset="0"/>
                <a:cs typeface="Verdana" panose="020B0604030504040204" pitchFamily="34" charset="0"/>
              </a:rPr>
              <a:t>Transaktionsdata måste releteras till masterdata för att få mening</a:t>
            </a:r>
          </a:p>
          <a:p>
            <a:pPr marL="285750" indent="-285750">
              <a:buFont typeface="Arial" panose="020B0604020202020204" pitchFamily="34" charset="0"/>
              <a:buChar char="•"/>
            </a:pPr>
            <a:endParaRPr lang="sv-SE" sz="1400" dirty="0" smtClean="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sv-SE" sz="1400" b="1" dirty="0" smtClean="0">
                <a:latin typeface="Verdana" panose="020B0604030504040204" pitchFamily="34" charset="0"/>
                <a:ea typeface="Verdana" panose="020B0604030504040204" pitchFamily="34" charset="0"/>
                <a:cs typeface="Verdana" panose="020B0604030504040204" pitchFamily="34" charset="0"/>
              </a:rPr>
              <a:t>Masterdata</a:t>
            </a:r>
            <a:r>
              <a:rPr lang="sv-SE" sz="1400" dirty="0" smtClean="0">
                <a:latin typeface="Verdana" panose="020B0604030504040204" pitchFamily="34" charset="0"/>
                <a:ea typeface="Verdana" panose="020B0604030504040204" pitchFamily="34" charset="0"/>
                <a:cs typeface="Verdana" panose="020B0604030504040204" pitchFamily="34" charset="0"/>
              </a:rPr>
              <a:t> – är data som är centrala ”affärsobjekt” och som ofta används i flera olika processer och system, såsom kund, produkt och leverantörer. Volymen av denna data ökar generellt sett långsammare än transaktionsdata</a:t>
            </a:r>
            <a:endParaRPr lang="sv-SE"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Rectangle 8"/>
          <p:cNvSpPr/>
          <p:nvPr/>
        </p:nvSpPr>
        <p:spPr>
          <a:xfrm>
            <a:off x="5140783" y="807208"/>
            <a:ext cx="1839433" cy="35087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v-SE" dirty="0" smtClean="0"/>
              <a:t>Domändata</a:t>
            </a:r>
            <a:endParaRPr lang="sv-SE" dirty="0"/>
          </a:p>
        </p:txBody>
      </p:sp>
      <p:sp>
        <p:nvSpPr>
          <p:cNvPr id="11" name="Rectangle 10"/>
          <p:cNvSpPr/>
          <p:nvPr/>
        </p:nvSpPr>
        <p:spPr>
          <a:xfrm>
            <a:off x="3896774" y="1454286"/>
            <a:ext cx="1839433" cy="35087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v-SE" dirty="0" smtClean="0"/>
              <a:t>Transaktionsdata</a:t>
            </a:r>
            <a:endParaRPr lang="sv-SE" dirty="0"/>
          </a:p>
        </p:txBody>
      </p:sp>
      <p:sp>
        <p:nvSpPr>
          <p:cNvPr id="12" name="Rectangle 11"/>
          <p:cNvSpPr/>
          <p:nvPr/>
        </p:nvSpPr>
        <p:spPr>
          <a:xfrm>
            <a:off x="6489166" y="1418099"/>
            <a:ext cx="1839433" cy="35087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v-SE" dirty="0" smtClean="0"/>
              <a:t>Masterdata</a:t>
            </a:r>
            <a:endParaRPr lang="sv-SE" dirty="0"/>
          </a:p>
        </p:txBody>
      </p:sp>
      <p:cxnSp>
        <p:nvCxnSpPr>
          <p:cNvPr id="14" name="Straight Connector 13"/>
          <p:cNvCxnSpPr>
            <a:stCxn id="11" idx="0"/>
          </p:cNvCxnSpPr>
          <p:nvPr/>
        </p:nvCxnSpPr>
        <p:spPr>
          <a:xfrm flipV="1">
            <a:off x="4816491" y="1158082"/>
            <a:ext cx="1043941" cy="296204"/>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p:cNvCxnSpPr>
            <a:stCxn id="12" idx="0"/>
          </p:cNvCxnSpPr>
          <p:nvPr/>
        </p:nvCxnSpPr>
        <p:spPr>
          <a:xfrm flipH="1" flipV="1">
            <a:off x="6289099" y="1158082"/>
            <a:ext cx="1119784" cy="260017"/>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3537975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981" y="229027"/>
            <a:ext cx="6850800" cy="596700"/>
          </a:xfrm>
        </p:spPr>
        <p:txBody>
          <a:bodyPr>
            <a:normAutofit fontScale="90000"/>
          </a:bodyPr>
          <a:lstStyle/>
          <a:p>
            <a:r>
              <a:rPr lang="sv-SE" dirty="0" smtClean="0"/>
              <a:t>Varför Master Data Management System (MDM-system)?</a:t>
            </a:r>
            <a:endParaRPr lang="sv-SE" dirty="0"/>
          </a:p>
        </p:txBody>
      </p:sp>
      <p:sp>
        <p:nvSpPr>
          <p:cNvPr id="3" name="Content Placeholder 2"/>
          <p:cNvSpPr>
            <a:spLocks noGrp="1"/>
          </p:cNvSpPr>
          <p:nvPr>
            <p:ph idx="1"/>
          </p:nvPr>
        </p:nvSpPr>
        <p:spPr>
          <a:xfrm>
            <a:off x="635384" y="1275068"/>
            <a:ext cx="8285331" cy="3394472"/>
          </a:xfrm>
        </p:spPr>
        <p:txBody>
          <a:bodyPr>
            <a:normAutofit/>
          </a:bodyPr>
          <a:lstStyle/>
          <a:p>
            <a:r>
              <a:rPr lang="sv-SE" sz="1400" b="1" dirty="0"/>
              <a:t>Problem som MDM-system hanterar: </a:t>
            </a:r>
            <a:r>
              <a:rPr lang="sv-SE" sz="1400" dirty="0"/>
              <a:t>Om </a:t>
            </a:r>
            <a:r>
              <a:rPr lang="sv-SE" sz="1400" dirty="0" smtClean="0"/>
              <a:t>masterdata </a:t>
            </a:r>
            <a:r>
              <a:rPr lang="sv-SE" sz="1400" dirty="0"/>
              <a:t>är utspridd på många olika system så finns det alltid en risk att det finns felaktig och inkonsistent (oförenlig) information om </a:t>
            </a:r>
            <a:r>
              <a:rPr lang="sv-SE" sz="1400" dirty="0" smtClean="0"/>
              <a:t>kunder, leverantörer </a:t>
            </a:r>
            <a:r>
              <a:rPr lang="sv-SE" sz="1400" dirty="0"/>
              <a:t>och produkter, till exempel stavning av namn, förkortningar, adresser</a:t>
            </a:r>
          </a:p>
          <a:p>
            <a:pPr>
              <a:buNone/>
            </a:pPr>
            <a:r>
              <a:rPr lang="sv-SE" sz="1500" dirty="0"/>
              <a:t> </a:t>
            </a:r>
          </a:p>
        </p:txBody>
      </p:sp>
      <p:sp>
        <p:nvSpPr>
          <p:cNvPr id="29" name="AutoShape 19"/>
          <p:cNvSpPr>
            <a:spLocks noChangeArrowheads="1"/>
          </p:cNvSpPr>
          <p:nvPr/>
        </p:nvSpPr>
        <p:spPr bwMode="auto">
          <a:xfrm>
            <a:off x="2706782" y="4440103"/>
            <a:ext cx="428625" cy="375047"/>
          </a:xfrm>
          <a:prstGeom prst="can">
            <a:avLst>
              <a:gd name="adj" fmla="val 250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spcBef>
                <a:spcPct val="50000"/>
              </a:spcBef>
              <a:buFontTx/>
              <a:buChar char="•"/>
              <a:defRPr/>
            </a:pPr>
            <a:endParaRPr lang="sv-SE" sz="1350"/>
          </a:p>
        </p:txBody>
      </p:sp>
      <p:sp>
        <p:nvSpPr>
          <p:cNvPr id="30" name="Text Box 51"/>
          <p:cNvSpPr txBox="1">
            <a:spLocks noChangeArrowheads="1"/>
          </p:cNvSpPr>
          <p:nvPr/>
        </p:nvSpPr>
        <p:spPr bwMode="auto">
          <a:xfrm>
            <a:off x="2025019" y="4497254"/>
            <a:ext cx="1781175" cy="336292"/>
          </a:xfrm>
          <a:prstGeom prst="rect">
            <a:avLst/>
          </a:prstGeom>
          <a:noFill/>
          <a:ln w="9525">
            <a:noFill/>
            <a:miter lim="800000"/>
            <a:headEnd/>
            <a:tailEnd/>
          </a:ln>
        </p:spPr>
        <p:txBody>
          <a:bodyPr lIns="127300" tIns="63650" rIns="127300" bIns="63650">
            <a:spAutoFit/>
          </a:bodyPr>
          <a:lstStyle/>
          <a:p>
            <a:pPr algn="ctr"/>
            <a:r>
              <a:rPr lang="sv-SE" sz="1350" dirty="0">
                <a:latin typeface="Arial Black" pitchFamily="34" charset="0"/>
              </a:rPr>
              <a:t>ITS</a:t>
            </a:r>
          </a:p>
        </p:txBody>
      </p:sp>
      <p:sp>
        <p:nvSpPr>
          <p:cNvPr id="31" name="AutoShape 19"/>
          <p:cNvSpPr>
            <a:spLocks noChangeArrowheads="1"/>
          </p:cNvSpPr>
          <p:nvPr/>
        </p:nvSpPr>
        <p:spPr bwMode="auto">
          <a:xfrm>
            <a:off x="4319260" y="4456627"/>
            <a:ext cx="428625" cy="375047"/>
          </a:xfrm>
          <a:prstGeom prst="can">
            <a:avLst>
              <a:gd name="adj" fmla="val 250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spcBef>
                <a:spcPct val="50000"/>
              </a:spcBef>
              <a:buFontTx/>
              <a:buChar char="•"/>
              <a:defRPr/>
            </a:pPr>
            <a:endParaRPr lang="sv-SE" sz="1350" dirty="0"/>
          </a:p>
        </p:txBody>
      </p:sp>
      <p:sp>
        <p:nvSpPr>
          <p:cNvPr id="32" name="Text Box 51"/>
          <p:cNvSpPr txBox="1">
            <a:spLocks noChangeArrowheads="1"/>
          </p:cNvSpPr>
          <p:nvPr/>
        </p:nvSpPr>
        <p:spPr bwMode="auto">
          <a:xfrm>
            <a:off x="3656065" y="4459771"/>
            <a:ext cx="1781175" cy="336292"/>
          </a:xfrm>
          <a:prstGeom prst="rect">
            <a:avLst/>
          </a:prstGeom>
          <a:noFill/>
          <a:ln w="9525">
            <a:noFill/>
            <a:miter lim="800000"/>
            <a:headEnd/>
            <a:tailEnd/>
          </a:ln>
        </p:spPr>
        <p:txBody>
          <a:bodyPr lIns="127300" tIns="63650" rIns="127300" bIns="63650">
            <a:spAutoFit/>
          </a:bodyPr>
          <a:lstStyle/>
          <a:p>
            <a:pPr algn="ctr"/>
            <a:r>
              <a:rPr lang="sv-SE" sz="1350" dirty="0">
                <a:latin typeface="Arial Black" pitchFamily="34" charset="0"/>
              </a:rPr>
              <a:t>ITS</a:t>
            </a:r>
          </a:p>
        </p:txBody>
      </p:sp>
      <p:sp>
        <p:nvSpPr>
          <p:cNvPr id="33" name="AutoShape 19"/>
          <p:cNvSpPr>
            <a:spLocks noChangeArrowheads="1"/>
          </p:cNvSpPr>
          <p:nvPr/>
        </p:nvSpPr>
        <p:spPr bwMode="auto">
          <a:xfrm>
            <a:off x="5934715" y="4447978"/>
            <a:ext cx="428625" cy="375047"/>
          </a:xfrm>
          <a:prstGeom prst="can">
            <a:avLst>
              <a:gd name="adj" fmla="val 250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spcBef>
                <a:spcPct val="50000"/>
              </a:spcBef>
              <a:buFontTx/>
              <a:buChar char="•"/>
              <a:defRPr/>
            </a:pPr>
            <a:endParaRPr lang="sv-SE" sz="1350"/>
          </a:p>
        </p:txBody>
      </p:sp>
      <p:sp>
        <p:nvSpPr>
          <p:cNvPr id="34" name="Text Box 51"/>
          <p:cNvSpPr txBox="1">
            <a:spLocks noChangeArrowheads="1"/>
          </p:cNvSpPr>
          <p:nvPr/>
        </p:nvSpPr>
        <p:spPr bwMode="auto">
          <a:xfrm>
            <a:off x="5264653" y="4505129"/>
            <a:ext cx="1781175" cy="336292"/>
          </a:xfrm>
          <a:prstGeom prst="rect">
            <a:avLst/>
          </a:prstGeom>
          <a:noFill/>
          <a:ln w="9525">
            <a:noFill/>
            <a:miter lim="800000"/>
            <a:headEnd/>
            <a:tailEnd/>
          </a:ln>
        </p:spPr>
        <p:txBody>
          <a:bodyPr lIns="127300" tIns="63650" rIns="127300" bIns="63650">
            <a:spAutoFit/>
          </a:bodyPr>
          <a:lstStyle/>
          <a:p>
            <a:pPr algn="ctr"/>
            <a:r>
              <a:rPr lang="sv-SE" sz="1350" dirty="0">
                <a:latin typeface="Arial Black" pitchFamily="34" charset="0"/>
              </a:rPr>
              <a:t>ITS</a:t>
            </a:r>
          </a:p>
        </p:txBody>
      </p:sp>
      <p:pic>
        <p:nvPicPr>
          <p:cNvPr id="35" name="Picture 8"/>
          <p:cNvPicPr>
            <a:picLocks noChangeAspect="1" noChangeArrowheads="1"/>
          </p:cNvPicPr>
          <p:nvPr/>
        </p:nvPicPr>
        <p:blipFill>
          <a:blip r:embed="rId2" cstate="print"/>
          <a:srcRect/>
          <a:stretch>
            <a:fillRect/>
          </a:stretch>
        </p:blipFill>
        <p:spPr bwMode="auto">
          <a:xfrm>
            <a:off x="2442463" y="3029973"/>
            <a:ext cx="821997" cy="564356"/>
          </a:xfrm>
          <a:prstGeom prst="rect">
            <a:avLst/>
          </a:prstGeom>
          <a:noFill/>
          <a:ln w="9525">
            <a:noFill/>
            <a:miter lim="800000"/>
            <a:headEnd/>
            <a:tailEnd/>
          </a:ln>
        </p:spPr>
      </p:pic>
      <p:sp>
        <p:nvSpPr>
          <p:cNvPr id="36" name="TextBox 35"/>
          <p:cNvSpPr txBox="1"/>
          <p:nvPr/>
        </p:nvSpPr>
        <p:spPr>
          <a:xfrm>
            <a:off x="2396028" y="3601472"/>
            <a:ext cx="1543050" cy="461665"/>
          </a:xfrm>
          <a:prstGeom prst="rect">
            <a:avLst/>
          </a:prstGeom>
          <a:noFill/>
        </p:spPr>
        <p:txBody>
          <a:bodyPr wrap="square" rtlCol="0">
            <a:spAutoFit/>
          </a:bodyPr>
          <a:lstStyle/>
          <a:p>
            <a:r>
              <a:rPr lang="sv-SE" sz="1200" dirty="0"/>
              <a:t>Order-</a:t>
            </a:r>
          </a:p>
          <a:p>
            <a:r>
              <a:rPr lang="sv-SE" sz="1200" dirty="0"/>
              <a:t>mottagning</a:t>
            </a:r>
          </a:p>
        </p:txBody>
      </p:sp>
      <p:pic>
        <p:nvPicPr>
          <p:cNvPr id="37" name="Picture 9"/>
          <p:cNvPicPr>
            <a:picLocks noChangeAspect="1" noChangeArrowheads="1"/>
          </p:cNvPicPr>
          <p:nvPr/>
        </p:nvPicPr>
        <p:blipFill>
          <a:blip r:embed="rId3" cstate="print"/>
          <a:srcRect/>
          <a:stretch>
            <a:fillRect/>
          </a:stretch>
        </p:blipFill>
        <p:spPr bwMode="auto">
          <a:xfrm>
            <a:off x="4004935" y="2989345"/>
            <a:ext cx="767953" cy="497547"/>
          </a:xfrm>
          <a:prstGeom prst="rect">
            <a:avLst/>
          </a:prstGeom>
          <a:noFill/>
          <a:ln w="9525">
            <a:noFill/>
            <a:miter lim="800000"/>
            <a:headEnd/>
            <a:tailEnd/>
          </a:ln>
        </p:spPr>
      </p:pic>
      <p:sp>
        <p:nvSpPr>
          <p:cNvPr id="38" name="TextBox 37"/>
          <p:cNvSpPr txBox="1"/>
          <p:nvPr/>
        </p:nvSpPr>
        <p:spPr>
          <a:xfrm>
            <a:off x="3915638" y="3494036"/>
            <a:ext cx="1543050" cy="461665"/>
          </a:xfrm>
          <a:prstGeom prst="rect">
            <a:avLst/>
          </a:prstGeom>
          <a:noFill/>
        </p:spPr>
        <p:txBody>
          <a:bodyPr wrap="square" rtlCol="0">
            <a:spAutoFit/>
          </a:bodyPr>
          <a:lstStyle/>
          <a:p>
            <a:r>
              <a:rPr lang="sv-SE" sz="1200" dirty="0"/>
              <a:t>Produktions-</a:t>
            </a:r>
          </a:p>
          <a:p>
            <a:r>
              <a:rPr lang="sv-SE" sz="1200" dirty="0"/>
              <a:t>avdelning</a:t>
            </a:r>
          </a:p>
        </p:txBody>
      </p:sp>
      <p:pic>
        <p:nvPicPr>
          <p:cNvPr id="39" name="Picture 10"/>
          <p:cNvPicPr>
            <a:picLocks noChangeAspect="1" noChangeArrowheads="1"/>
          </p:cNvPicPr>
          <p:nvPr/>
        </p:nvPicPr>
        <p:blipFill>
          <a:blip r:embed="rId4" cstate="print"/>
          <a:srcRect/>
          <a:stretch>
            <a:fillRect/>
          </a:stretch>
        </p:blipFill>
        <p:spPr bwMode="auto">
          <a:xfrm>
            <a:off x="5734690" y="3138931"/>
            <a:ext cx="943708" cy="400050"/>
          </a:xfrm>
          <a:prstGeom prst="rect">
            <a:avLst/>
          </a:prstGeom>
          <a:noFill/>
          <a:ln w="9525">
            <a:noFill/>
            <a:miter lim="800000"/>
            <a:headEnd/>
            <a:tailEnd/>
          </a:ln>
        </p:spPr>
      </p:pic>
      <p:sp>
        <p:nvSpPr>
          <p:cNvPr id="40" name="TextBox 39"/>
          <p:cNvSpPr txBox="1"/>
          <p:nvPr/>
        </p:nvSpPr>
        <p:spPr>
          <a:xfrm>
            <a:off x="5897731" y="3570816"/>
            <a:ext cx="1543050" cy="461665"/>
          </a:xfrm>
          <a:prstGeom prst="rect">
            <a:avLst/>
          </a:prstGeom>
          <a:noFill/>
        </p:spPr>
        <p:txBody>
          <a:bodyPr wrap="square" rtlCol="0">
            <a:spAutoFit/>
          </a:bodyPr>
          <a:lstStyle/>
          <a:p>
            <a:r>
              <a:rPr lang="sv-SE" sz="1200" dirty="0"/>
              <a:t>Leverans-</a:t>
            </a:r>
          </a:p>
          <a:p>
            <a:r>
              <a:rPr lang="sv-SE" sz="1200" dirty="0"/>
              <a:t>avdelning</a:t>
            </a:r>
          </a:p>
        </p:txBody>
      </p:sp>
      <p:cxnSp>
        <p:nvCxnSpPr>
          <p:cNvPr id="41" name="Straight Arrow Connector 40"/>
          <p:cNvCxnSpPr/>
          <p:nvPr/>
        </p:nvCxnSpPr>
        <p:spPr>
          <a:xfrm rot="5400000">
            <a:off x="2671063" y="4211503"/>
            <a:ext cx="342900" cy="1191"/>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42" name="Straight Arrow Connector 41"/>
          <p:cNvCxnSpPr/>
          <p:nvPr/>
        </p:nvCxnSpPr>
        <p:spPr>
          <a:xfrm rot="5400000">
            <a:off x="4348431" y="4131750"/>
            <a:ext cx="342900" cy="1191"/>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43" name="Straight Arrow Connector 42"/>
          <p:cNvCxnSpPr/>
          <p:nvPr/>
        </p:nvCxnSpPr>
        <p:spPr>
          <a:xfrm rot="5400000">
            <a:off x="5963886" y="4123102"/>
            <a:ext cx="342900" cy="1191"/>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44" name="TextBox 43"/>
          <p:cNvSpPr txBox="1"/>
          <p:nvPr/>
        </p:nvSpPr>
        <p:spPr>
          <a:xfrm>
            <a:off x="1932169" y="4163975"/>
            <a:ext cx="1020479" cy="738664"/>
          </a:xfrm>
          <a:prstGeom prst="rect">
            <a:avLst/>
          </a:prstGeom>
          <a:noFill/>
        </p:spPr>
        <p:txBody>
          <a:bodyPr wrap="square" rtlCol="0">
            <a:spAutoFit/>
          </a:bodyPr>
          <a:lstStyle/>
          <a:p>
            <a:r>
              <a:rPr lang="sv-SE" sz="1050" dirty="0"/>
              <a:t>Produkt ID 202233. Samsung, SMART-TV</a:t>
            </a:r>
          </a:p>
        </p:txBody>
      </p:sp>
      <p:sp>
        <p:nvSpPr>
          <p:cNvPr id="45" name="TextBox 44"/>
          <p:cNvSpPr txBox="1"/>
          <p:nvPr/>
        </p:nvSpPr>
        <p:spPr>
          <a:xfrm>
            <a:off x="4783678" y="4413486"/>
            <a:ext cx="864096" cy="415498"/>
          </a:xfrm>
          <a:prstGeom prst="rect">
            <a:avLst/>
          </a:prstGeom>
          <a:noFill/>
        </p:spPr>
        <p:txBody>
          <a:bodyPr wrap="square" rtlCol="0">
            <a:spAutoFit/>
          </a:bodyPr>
          <a:lstStyle/>
          <a:p>
            <a:r>
              <a:rPr lang="sv-SE" sz="1050" dirty="0"/>
              <a:t>Produkt ID 202233</a:t>
            </a:r>
          </a:p>
        </p:txBody>
      </p:sp>
      <p:sp>
        <p:nvSpPr>
          <p:cNvPr id="46" name="TextBox 45"/>
          <p:cNvSpPr txBox="1"/>
          <p:nvPr/>
        </p:nvSpPr>
        <p:spPr>
          <a:xfrm>
            <a:off x="6378353" y="4325557"/>
            <a:ext cx="864096" cy="577081"/>
          </a:xfrm>
          <a:prstGeom prst="rect">
            <a:avLst/>
          </a:prstGeom>
          <a:noFill/>
        </p:spPr>
        <p:txBody>
          <a:bodyPr wrap="square" rtlCol="0">
            <a:spAutoFit/>
          </a:bodyPr>
          <a:lstStyle/>
          <a:p>
            <a:r>
              <a:rPr lang="sv-SE" sz="1050" dirty="0"/>
              <a:t>Produkt Samsung 202233</a:t>
            </a:r>
          </a:p>
        </p:txBody>
      </p:sp>
    </p:spTree>
    <p:extLst>
      <p:ext uri="{BB962C8B-B14F-4D97-AF65-F5344CB8AC3E}">
        <p14:creationId xmlns:p14="http://schemas.microsoft.com/office/powerpoint/2010/main" val="16812497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775" y="1203675"/>
            <a:ext cx="8392574" cy="1774292"/>
          </a:xfrm>
        </p:spPr>
        <p:txBody>
          <a:bodyPr>
            <a:noAutofit/>
          </a:bodyPr>
          <a:lstStyle/>
          <a:p>
            <a:r>
              <a:rPr lang="sv-SE" sz="1400" b="1" dirty="0"/>
              <a:t>Följdproblem (det vill säga </a:t>
            </a:r>
            <a:r>
              <a:rPr lang="sv-SE" sz="1400" b="1" dirty="0" smtClean="0"/>
              <a:t>problemet </a:t>
            </a:r>
            <a:r>
              <a:rPr lang="sv-SE" sz="1400" b="1" dirty="0"/>
              <a:t>på föregående </a:t>
            </a:r>
            <a:r>
              <a:rPr lang="sv-SE" sz="1400" b="1" dirty="0" smtClean="0"/>
              <a:t>slide </a:t>
            </a:r>
            <a:r>
              <a:rPr lang="sv-SE" sz="1400" b="1" dirty="0"/>
              <a:t>kan ses som </a:t>
            </a:r>
            <a:r>
              <a:rPr lang="sv-SE" sz="1400" b="1" dirty="0" smtClean="0"/>
              <a:t>en orsak </a:t>
            </a:r>
            <a:r>
              <a:rPr lang="sv-SE" sz="1400" b="1" dirty="0"/>
              <a:t>till problemen listade här): </a:t>
            </a:r>
          </a:p>
          <a:p>
            <a:pPr lvl="1"/>
            <a:r>
              <a:rPr lang="sv-SE" sz="1400" dirty="0"/>
              <a:t>Kunden får inte det som är </a:t>
            </a:r>
            <a:r>
              <a:rPr lang="sv-SE" sz="1400" dirty="0" smtClean="0"/>
              <a:t>beställt – då fel leveransadress finns i system</a:t>
            </a:r>
            <a:endParaRPr lang="sv-SE" sz="1400" dirty="0"/>
          </a:p>
          <a:p>
            <a:pPr lvl="1"/>
            <a:r>
              <a:rPr lang="sv-SE" sz="1400" dirty="0"/>
              <a:t>Om samma produkter kallas olika saker och om en och samma kund benämns med olika stavning på namnet så framstår inte företaget som särskilt organiserat - och förtroendet skadas</a:t>
            </a:r>
          </a:p>
          <a:p>
            <a:pPr lvl="1"/>
            <a:r>
              <a:rPr lang="sv-SE" sz="1400" dirty="0"/>
              <a:t>Rapporting av olika slag kan försvåras då man till exempel inte vet vilken stavning som ska användas </a:t>
            </a:r>
          </a:p>
        </p:txBody>
      </p:sp>
      <p:sp>
        <p:nvSpPr>
          <p:cNvPr id="38" name="Rectangle 37"/>
          <p:cNvSpPr/>
          <p:nvPr/>
        </p:nvSpPr>
        <p:spPr>
          <a:xfrm>
            <a:off x="1566729" y="3986876"/>
            <a:ext cx="1930524" cy="715581"/>
          </a:xfrm>
          <a:prstGeom prst="rect">
            <a:avLst/>
          </a:prstGeom>
        </p:spPr>
        <p:txBody>
          <a:bodyPr wrap="square">
            <a:spAutoFit/>
          </a:bodyPr>
          <a:lstStyle/>
          <a:p>
            <a:r>
              <a:rPr lang="sv-SE" sz="1350" dirty="0"/>
              <a:t>Felaktig och inkonsistent information om </a:t>
            </a:r>
            <a:r>
              <a:rPr lang="sv-SE" sz="1350" dirty="0" smtClean="0"/>
              <a:t>kundens address</a:t>
            </a:r>
            <a:endParaRPr lang="sv-SE" sz="1350" dirty="0"/>
          </a:p>
        </p:txBody>
      </p:sp>
      <p:sp>
        <p:nvSpPr>
          <p:cNvPr id="39" name="Rectangle 38"/>
          <p:cNvSpPr/>
          <p:nvPr/>
        </p:nvSpPr>
        <p:spPr>
          <a:xfrm>
            <a:off x="5035452" y="4036106"/>
            <a:ext cx="1930524" cy="715581"/>
          </a:xfrm>
          <a:prstGeom prst="rect">
            <a:avLst/>
          </a:prstGeom>
        </p:spPr>
        <p:txBody>
          <a:bodyPr wrap="square">
            <a:spAutoFit/>
          </a:bodyPr>
          <a:lstStyle/>
          <a:p>
            <a:pPr lvl="1"/>
            <a:r>
              <a:rPr lang="sv-SE" sz="1350" dirty="0"/>
              <a:t>Kunden får inte det som är beställt</a:t>
            </a:r>
          </a:p>
        </p:txBody>
      </p:sp>
      <p:cxnSp>
        <p:nvCxnSpPr>
          <p:cNvPr id="41" name="Straight Arrow Connector 40"/>
          <p:cNvCxnSpPr/>
          <p:nvPr/>
        </p:nvCxnSpPr>
        <p:spPr>
          <a:xfrm>
            <a:off x="3871681" y="4313104"/>
            <a:ext cx="97210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5" name="TextBox 44"/>
          <p:cNvSpPr txBox="1"/>
          <p:nvPr/>
        </p:nvSpPr>
        <p:spPr>
          <a:xfrm>
            <a:off x="3965647" y="3986876"/>
            <a:ext cx="878142" cy="300082"/>
          </a:xfrm>
          <a:prstGeom prst="rect">
            <a:avLst/>
          </a:prstGeom>
          <a:noFill/>
        </p:spPr>
        <p:txBody>
          <a:bodyPr wrap="square" rtlCol="0">
            <a:spAutoFit/>
          </a:bodyPr>
          <a:lstStyle/>
          <a:p>
            <a:r>
              <a:rPr lang="sv-SE" sz="1350" i="1" dirty="0"/>
              <a:t>orsak till</a:t>
            </a:r>
          </a:p>
        </p:txBody>
      </p:sp>
      <p:sp>
        <p:nvSpPr>
          <p:cNvPr id="8" name="Title 1"/>
          <p:cNvSpPr>
            <a:spLocks noGrp="1"/>
          </p:cNvSpPr>
          <p:nvPr>
            <p:ph type="title"/>
          </p:nvPr>
        </p:nvSpPr>
        <p:spPr>
          <a:xfrm>
            <a:off x="589981" y="229027"/>
            <a:ext cx="6850800" cy="596700"/>
          </a:xfrm>
        </p:spPr>
        <p:txBody>
          <a:bodyPr>
            <a:normAutofit fontScale="90000"/>
          </a:bodyPr>
          <a:lstStyle/>
          <a:p>
            <a:r>
              <a:rPr lang="sv-SE" dirty="0" smtClean="0"/>
              <a:t>Varför Master Data Management System (MDM-system)?</a:t>
            </a:r>
            <a:endParaRPr lang="sv-SE" dirty="0"/>
          </a:p>
        </p:txBody>
      </p:sp>
    </p:spTree>
    <p:extLst>
      <p:ext uri="{BB962C8B-B14F-4D97-AF65-F5344CB8AC3E}">
        <p14:creationId xmlns:p14="http://schemas.microsoft.com/office/powerpoint/2010/main" val="159098863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dirty="0" smtClean="0"/>
              <a:t>Vad är ett MDM-system?</a:t>
            </a:r>
            <a:endParaRPr lang="sv-SE" dirty="0"/>
          </a:p>
        </p:txBody>
      </p:sp>
      <p:sp>
        <p:nvSpPr>
          <p:cNvPr id="3" name="Content Placeholder 2"/>
          <p:cNvSpPr>
            <a:spLocks noGrp="1"/>
          </p:cNvSpPr>
          <p:nvPr>
            <p:ph idx="1"/>
          </p:nvPr>
        </p:nvSpPr>
        <p:spPr>
          <a:xfrm>
            <a:off x="608720" y="1324355"/>
            <a:ext cx="8035550" cy="3394472"/>
          </a:xfrm>
        </p:spPr>
        <p:txBody>
          <a:bodyPr>
            <a:noAutofit/>
          </a:bodyPr>
          <a:lstStyle/>
          <a:p>
            <a:r>
              <a:rPr lang="sv-SE" sz="1400" b="1" dirty="0"/>
              <a:t>Ett MDM-system </a:t>
            </a:r>
            <a:r>
              <a:rPr lang="sv-SE" sz="1400" b="1" dirty="0" smtClean="0"/>
              <a:t>- </a:t>
            </a:r>
            <a:r>
              <a:rPr lang="sv-SE" sz="1400" dirty="0" smtClean="0"/>
              <a:t>är </a:t>
            </a:r>
            <a:r>
              <a:rPr lang="sv-SE" sz="1400" dirty="0"/>
              <a:t>ett system som håller korrekt information </a:t>
            </a:r>
            <a:r>
              <a:rPr lang="sv-SE" sz="1400" dirty="0" smtClean="0"/>
              <a:t>om kunder</a:t>
            </a:r>
            <a:r>
              <a:rPr lang="sv-SE" sz="1400" dirty="0"/>
              <a:t>, leverantörer och produkter och </a:t>
            </a:r>
            <a:r>
              <a:rPr lang="sv-SE" sz="1400" dirty="0" smtClean="0"/>
              <a:t>annat</a:t>
            </a:r>
            <a:endParaRPr lang="sv-SE" sz="1400" dirty="0"/>
          </a:p>
          <a:p>
            <a:r>
              <a:rPr lang="sv-SE" sz="1400" dirty="0"/>
              <a:t>Här finns den korrekta stavningen </a:t>
            </a:r>
            <a:r>
              <a:rPr lang="sv-SE" sz="1400" dirty="0" smtClean="0"/>
              <a:t>och förkortningar av </a:t>
            </a:r>
            <a:r>
              <a:rPr lang="sv-SE" sz="1400" dirty="0"/>
              <a:t>produkter och kunder</a:t>
            </a:r>
          </a:p>
          <a:p>
            <a:r>
              <a:rPr lang="sv-SE" sz="1400" dirty="0" smtClean="0"/>
              <a:t>Här </a:t>
            </a:r>
            <a:r>
              <a:rPr lang="sv-SE" sz="1400" dirty="0"/>
              <a:t>finns en korrekt beskrivning av produkter, med dess egenskaper som till exempel produktnummer och namn</a:t>
            </a:r>
          </a:p>
          <a:p>
            <a:r>
              <a:rPr lang="sv-SE" sz="1400" dirty="0"/>
              <a:t>Här finns tillåtna kategoriseringar, inklusive hierarkier av kategorier (till exempel hierakin: mat-frukt-bär-hallon, eller hierarkin: mat - färskvaror - hallon)</a:t>
            </a:r>
          </a:p>
          <a:p>
            <a:r>
              <a:rPr lang="sv-SE" sz="1400" dirty="0"/>
              <a:t>Här kan även finnas korrekta definitioner av termer</a:t>
            </a:r>
          </a:p>
        </p:txBody>
      </p:sp>
      <p:sp>
        <p:nvSpPr>
          <p:cNvPr id="4" name="AutoShape 19"/>
          <p:cNvSpPr>
            <a:spLocks noChangeArrowheads="1"/>
          </p:cNvSpPr>
          <p:nvPr/>
        </p:nvSpPr>
        <p:spPr bwMode="auto">
          <a:xfrm>
            <a:off x="7648177" y="4145192"/>
            <a:ext cx="918102" cy="650673"/>
          </a:xfrm>
          <a:prstGeom prst="can">
            <a:avLst>
              <a:gd name="adj" fmla="val 250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spcBef>
                <a:spcPct val="50000"/>
              </a:spcBef>
              <a:buFontTx/>
              <a:buChar char="•"/>
              <a:defRPr/>
            </a:pPr>
            <a:endParaRPr lang="sv-SE" sz="1350" dirty="0"/>
          </a:p>
        </p:txBody>
      </p:sp>
      <p:sp>
        <p:nvSpPr>
          <p:cNvPr id="6" name="TextBox 5"/>
          <p:cNvSpPr txBox="1"/>
          <p:nvPr/>
        </p:nvSpPr>
        <p:spPr>
          <a:xfrm>
            <a:off x="6473918" y="4321008"/>
            <a:ext cx="1168882" cy="507831"/>
          </a:xfrm>
          <a:prstGeom prst="rect">
            <a:avLst/>
          </a:prstGeom>
          <a:noFill/>
        </p:spPr>
        <p:txBody>
          <a:bodyPr wrap="square" rtlCol="0">
            <a:spAutoFit/>
          </a:bodyPr>
          <a:lstStyle/>
          <a:p>
            <a:r>
              <a:rPr lang="sv-SE" sz="1350" dirty="0"/>
              <a:t>”One version of the </a:t>
            </a:r>
            <a:r>
              <a:rPr lang="sv-SE" sz="1350" dirty="0" err="1"/>
              <a:t>truth</a:t>
            </a:r>
            <a:r>
              <a:rPr lang="sv-SE" sz="1350" dirty="0"/>
              <a:t>”</a:t>
            </a:r>
          </a:p>
        </p:txBody>
      </p:sp>
      <p:sp>
        <p:nvSpPr>
          <p:cNvPr id="7" name="Text Box 51"/>
          <p:cNvSpPr txBox="1">
            <a:spLocks noChangeArrowheads="1"/>
          </p:cNvSpPr>
          <p:nvPr/>
        </p:nvSpPr>
        <p:spPr bwMode="auto">
          <a:xfrm>
            <a:off x="7216641" y="4255204"/>
            <a:ext cx="1781175" cy="544042"/>
          </a:xfrm>
          <a:prstGeom prst="rect">
            <a:avLst/>
          </a:prstGeom>
          <a:noFill/>
          <a:ln w="9525">
            <a:noFill/>
            <a:miter lim="800000"/>
            <a:headEnd/>
            <a:tailEnd/>
          </a:ln>
        </p:spPr>
        <p:txBody>
          <a:bodyPr lIns="127300" tIns="63650" rIns="127300" bIns="63650">
            <a:spAutoFit/>
          </a:bodyPr>
          <a:lstStyle/>
          <a:p>
            <a:pPr algn="ctr"/>
            <a:r>
              <a:rPr lang="sv-SE" sz="1350" dirty="0">
                <a:latin typeface="Arial Black" pitchFamily="34" charset="0"/>
              </a:rPr>
              <a:t>MDM-</a:t>
            </a:r>
          </a:p>
          <a:p>
            <a:pPr algn="ctr"/>
            <a:r>
              <a:rPr lang="sv-SE" sz="1350" dirty="0">
                <a:latin typeface="Arial Black" pitchFamily="34" charset="0"/>
              </a:rPr>
              <a:t> system</a:t>
            </a:r>
          </a:p>
        </p:txBody>
      </p:sp>
    </p:spTree>
    <p:extLst>
      <p:ext uri="{BB962C8B-B14F-4D97-AF65-F5344CB8AC3E}">
        <p14:creationId xmlns:p14="http://schemas.microsoft.com/office/powerpoint/2010/main" val="152691627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dirty="0" smtClean="0"/>
              <a:t>Hur används ett MDM-system?</a:t>
            </a:r>
            <a:endParaRPr lang="sv-SE" dirty="0"/>
          </a:p>
        </p:txBody>
      </p:sp>
      <p:sp>
        <p:nvSpPr>
          <p:cNvPr id="3" name="Content Placeholder 2"/>
          <p:cNvSpPr>
            <a:spLocks noGrp="1"/>
          </p:cNvSpPr>
          <p:nvPr>
            <p:ph idx="1"/>
          </p:nvPr>
        </p:nvSpPr>
        <p:spPr>
          <a:xfrm>
            <a:off x="791999" y="1430694"/>
            <a:ext cx="3673675" cy="4215193"/>
          </a:xfrm>
        </p:spPr>
        <p:txBody>
          <a:bodyPr>
            <a:normAutofit/>
          </a:bodyPr>
          <a:lstStyle/>
          <a:p>
            <a:r>
              <a:rPr lang="sv-SE" sz="1400" dirty="0"/>
              <a:t>Anställda i organisationen  kan tillfråga MDM-systemet om den korrekta informationen som ska användas i organisationen </a:t>
            </a:r>
          </a:p>
          <a:p>
            <a:r>
              <a:rPr lang="sv-SE" sz="1400" dirty="0"/>
              <a:t>MDM-systemet kan också användas för att automatiskt med jämna mellanrum korrigera information i de operationella </a:t>
            </a:r>
            <a:r>
              <a:rPr lang="sv-SE" sz="1400" dirty="0" smtClean="0"/>
              <a:t>systemen</a:t>
            </a:r>
            <a:endParaRPr lang="sv-SE" sz="1400" dirty="0"/>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50735" y="1632714"/>
            <a:ext cx="4360402" cy="262128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2747424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715" y="587105"/>
            <a:ext cx="6850800" cy="596700"/>
          </a:xfrm>
        </p:spPr>
        <p:txBody>
          <a:bodyPr>
            <a:normAutofit/>
          </a:bodyPr>
          <a:lstStyle/>
          <a:p>
            <a:r>
              <a:rPr lang="sv-SE" sz="2400" dirty="0"/>
              <a:t>Hur använda </a:t>
            </a:r>
            <a:r>
              <a:rPr lang="sv-SE" sz="2400" dirty="0" smtClean="0"/>
              <a:t>femkomponentmodellen</a:t>
            </a:r>
            <a:r>
              <a:rPr lang="sv-SE" sz="2400" dirty="0"/>
              <a:t>?</a:t>
            </a:r>
          </a:p>
        </p:txBody>
      </p:sp>
      <p:sp>
        <p:nvSpPr>
          <p:cNvPr id="3" name="Content Placeholder 2"/>
          <p:cNvSpPr>
            <a:spLocks noGrp="1"/>
          </p:cNvSpPr>
          <p:nvPr>
            <p:ph idx="1"/>
          </p:nvPr>
        </p:nvSpPr>
        <p:spPr>
          <a:xfrm>
            <a:off x="564205" y="1276151"/>
            <a:ext cx="8326876" cy="911633"/>
          </a:xfrm>
        </p:spPr>
        <p:txBody>
          <a:bodyPr>
            <a:normAutofit/>
          </a:bodyPr>
          <a:lstStyle/>
          <a:p>
            <a:pPr>
              <a:spcBef>
                <a:spcPts val="1350"/>
              </a:spcBef>
            </a:pPr>
            <a:r>
              <a:rPr lang="sv-SE" sz="1600" dirty="0" smtClean="0"/>
              <a:t>Tydliggöra </a:t>
            </a:r>
            <a:r>
              <a:rPr lang="sv-SE" sz="1600" b="1" dirty="0" smtClean="0"/>
              <a:t>vad automatisering innebär</a:t>
            </a:r>
            <a:endParaRPr lang="sv-SE" sz="1600" dirty="0"/>
          </a:p>
          <a:p>
            <a:pPr>
              <a:buNone/>
            </a:pPr>
            <a:endParaRPr lang="sv-SE" sz="1500" b="1" dirty="0"/>
          </a:p>
          <a:p>
            <a:endParaRPr lang="sv-SE" sz="1500" dirty="0"/>
          </a:p>
          <a:p>
            <a:pPr>
              <a:buNone/>
            </a:pPr>
            <a:endParaRPr lang="sv-SE" sz="1500" dirty="0"/>
          </a:p>
          <a:p>
            <a:pPr>
              <a:buNone/>
            </a:pPr>
            <a:endParaRPr lang="sv-SE" sz="1500" dirty="0"/>
          </a:p>
        </p:txBody>
      </p:sp>
      <p:sp>
        <p:nvSpPr>
          <p:cNvPr id="20" name="Rectangle 19"/>
          <p:cNvSpPr/>
          <p:nvPr/>
        </p:nvSpPr>
        <p:spPr>
          <a:xfrm>
            <a:off x="1799617" y="2280130"/>
            <a:ext cx="864096" cy="270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21" name="Rectangle 20"/>
          <p:cNvSpPr/>
          <p:nvPr/>
        </p:nvSpPr>
        <p:spPr>
          <a:xfrm>
            <a:off x="2663713" y="2280130"/>
            <a:ext cx="864096" cy="270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22" name="Rectangle 21"/>
          <p:cNvSpPr/>
          <p:nvPr/>
        </p:nvSpPr>
        <p:spPr>
          <a:xfrm>
            <a:off x="3527809" y="2280130"/>
            <a:ext cx="864096" cy="270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23" name="Rectangle 22"/>
          <p:cNvSpPr/>
          <p:nvPr/>
        </p:nvSpPr>
        <p:spPr>
          <a:xfrm>
            <a:off x="4391905" y="2280130"/>
            <a:ext cx="864096" cy="270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24" name="Rectangle 23"/>
          <p:cNvSpPr/>
          <p:nvPr/>
        </p:nvSpPr>
        <p:spPr>
          <a:xfrm>
            <a:off x="5260585" y="2280130"/>
            <a:ext cx="864096" cy="270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25" name="TextBox 24"/>
          <p:cNvSpPr txBox="1"/>
          <p:nvPr/>
        </p:nvSpPr>
        <p:spPr>
          <a:xfrm>
            <a:off x="1804201" y="2280131"/>
            <a:ext cx="972108" cy="276999"/>
          </a:xfrm>
          <a:prstGeom prst="rect">
            <a:avLst/>
          </a:prstGeom>
          <a:noFill/>
        </p:spPr>
        <p:txBody>
          <a:bodyPr wrap="square" rtlCol="0">
            <a:spAutoFit/>
          </a:bodyPr>
          <a:lstStyle/>
          <a:p>
            <a:r>
              <a:rPr lang="sv-SE" sz="1200" dirty="0"/>
              <a:t>Hårdvara</a:t>
            </a:r>
          </a:p>
        </p:txBody>
      </p:sp>
      <p:sp>
        <p:nvSpPr>
          <p:cNvPr id="26" name="TextBox 25"/>
          <p:cNvSpPr txBox="1"/>
          <p:nvPr/>
        </p:nvSpPr>
        <p:spPr>
          <a:xfrm>
            <a:off x="2675707" y="2280131"/>
            <a:ext cx="972108" cy="276999"/>
          </a:xfrm>
          <a:prstGeom prst="rect">
            <a:avLst/>
          </a:prstGeom>
          <a:noFill/>
        </p:spPr>
        <p:txBody>
          <a:bodyPr wrap="square" rtlCol="0">
            <a:spAutoFit/>
          </a:bodyPr>
          <a:lstStyle/>
          <a:p>
            <a:r>
              <a:rPr lang="sv-SE" sz="1200" dirty="0"/>
              <a:t>Mjukvara</a:t>
            </a:r>
          </a:p>
        </p:txBody>
      </p:sp>
      <p:sp>
        <p:nvSpPr>
          <p:cNvPr id="27" name="TextBox 26"/>
          <p:cNvSpPr txBox="1"/>
          <p:nvPr/>
        </p:nvSpPr>
        <p:spPr>
          <a:xfrm>
            <a:off x="3694411" y="2296245"/>
            <a:ext cx="972108" cy="276999"/>
          </a:xfrm>
          <a:prstGeom prst="rect">
            <a:avLst/>
          </a:prstGeom>
          <a:noFill/>
        </p:spPr>
        <p:txBody>
          <a:bodyPr wrap="square" rtlCol="0">
            <a:spAutoFit/>
          </a:bodyPr>
          <a:lstStyle/>
          <a:p>
            <a:r>
              <a:rPr lang="sv-SE" sz="1200" dirty="0"/>
              <a:t>Data</a:t>
            </a:r>
          </a:p>
        </p:txBody>
      </p:sp>
      <p:sp>
        <p:nvSpPr>
          <p:cNvPr id="28" name="TextBox 27"/>
          <p:cNvSpPr txBox="1"/>
          <p:nvPr/>
        </p:nvSpPr>
        <p:spPr>
          <a:xfrm>
            <a:off x="4396489" y="2280131"/>
            <a:ext cx="972108" cy="276999"/>
          </a:xfrm>
          <a:prstGeom prst="rect">
            <a:avLst/>
          </a:prstGeom>
          <a:noFill/>
        </p:spPr>
        <p:txBody>
          <a:bodyPr wrap="square" rtlCol="0">
            <a:spAutoFit/>
          </a:bodyPr>
          <a:lstStyle/>
          <a:p>
            <a:r>
              <a:rPr lang="sv-SE" sz="1200" dirty="0"/>
              <a:t>Processer</a:t>
            </a:r>
          </a:p>
        </p:txBody>
      </p:sp>
      <p:sp>
        <p:nvSpPr>
          <p:cNvPr id="29" name="TextBox 28"/>
          <p:cNvSpPr txBox="1"/>
          <p:nvPr/>
        </p:nvSpPr>
        <p:spPr>
          <a:xfrm>
            <a:off x="5337889" y="2280131"/>
            <a:ext cx="972108" cy="276999"/>
          </a:xfrm>
          <a:prstGeom prst="rect">
            <a:avLst/>
          </a:prstGeom>
          <a:noFill/>
        </p:spPr>
        <p:txBody>
          <a:bodyPr wrap="square" rtlCol="0">
            <a:spAutoFit/>
          </a:bodyPr>
          <a:lstStyle/>
          <a:p>
            <a:r>
              <a:rPr lang="sv-SE" sz="1200" dirty="0"/>
              <a:t>Människor</a:t>
            </a:r>
          </a:p>
        </p:txBody>
      </p:sp>
      <p:cxnSp>
        <p:nvCxnSpPr>
          <p:cNvPr id="40" name="Straight Arrow Connector 39"/>
          <p:cNvCxnSpPr/>
          <p:nvPr/>
        </p:nvCxnSpPr>
        <p:spPr>
          <a:xfrm flipV="1">
            <a:off x="3910435" y="2550160"/>
            <a:ext cx="0" cy="32403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1" name="TextBox 40"/>
          <p:cNvSpPr txBox="1"/>
          <p:nvPr/>
        </p:nvSpPr>
        <p:spPr>
          <a:xfrm>
            <a:off x="3640405" y="2921233"/>
            <a:ext cx="1134126" cy="300082"/>
          </a:xfrm>
          <a:prstGeom prst="rect">
            <a:avLst/>
          </a:prstGeom>
          <a:noFill/>
        </p:spPr>
        <p:txBody>
          <a:bodyPr wrap="square" rtlCol="0">
            <a:spAutoFit/>
          </a:bodyPr>
          <a:lstStyle/>
          <a:p>
            <a:r>
              <a:rPr lang="sv-SE" sz="1350" dirty="0"/>
              <a:t>Brygga</a:t>
            </a:r>
          </a:p>
        </p:txBody>
      </p:sp>
      <p:sp>
        <p:nvSpPr>
          <p:cNvPr id="42" name="Right Brace 41"/>
          <p:cNvSpPr/>
          <p:nvPr/>
        </p:nvSpPr>
        <p:spPr>
          <a:xfrm rot="5400000">
            <a:off x="2479276" y="1929091"/>
            <a:ext cx="324036" cy="167418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sz="1350"/>
          </a:p>
        </p:txBody>
      </p:sp>
      <p:sp>
        <p:nvSpPr>
          <p:cNvPr id="43" name="Right Brace 42"/>
          <p:cNvSpPr/>
          <p:nvPr/>
        </p:nvSpPr>
        <p:spPr>
          <a:xfrm rot="5400000">
            <a:off x="5071564" y="1929091"/>
            <a:ext cx="324036" cy="167418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sz="1350"/>
          </a:p>
        </p:txBody>
      </p:sp>
      <p:sp>
        <p:nvSpPr>
          <p:cNvPr id="44" name="TextBox 43"/>
          <p:cNvSpPr txBox="1"/>
          <p:nvPr/>
        </p:nvSpPr>
        <p:spPr>
          <a:xfrm>
            <a:off x="4666519" y="2982208"/>
            <a:ext cx="1890210" cy="300082"/>
          </a:xfrm>
          <a:prstGeom prst="rect">
            <a:avLst/>
          </a:prstGeom>
          <a:noFill/>
        </p:spPr>
        <p:txBody>
          <a:bodyPr wrap="square" rtlCol="0">
            <a:spAutoFit/>
          </a:bodyPr>
          <a:lstStyle/>
          <a:p>
            <a:r>
              <a:rPr lang="sv-SE" sz="1350" i="1" dirty="0"/>
              <a:t>Mänskliga sidan</a:t>
            </a:r>
          </a:p>
        </p:txBody>
      </p:sp>
      <p:sp>
        <p:nvSpPr>
          <p:cNvPr id="48" name="TextBox 47"/>
          <p:cNvSpPr txBox="1"/>
          <p:nvPr/>
        </p:nvSpPr>
        <p:spPr>
          <a:xfrm>
            <a:off x="2160224" y="2948635"/>
            <a:ext cx="1134126" cy="300082"/>
          </a:xfrm>
          <a:prstGeom prst="rect">
            <a:avLst/>
          </a:prstGeom>
          <a:noFill/>
        </p:spPr>
        <p:txBody>
          <a:bodyPr wrap="square" rtlCol="0">
            <a:spAutoFit/>
          </a:bodyPr>
          <a:lstStyle/>
          <a:p>
            <a:r>
              <a:rPr lang="sv-SE" sz="1350" i="1" dirty="0"/>
              <a:t>Datorsidan</a:t>
            </a:r>
          </a:p>
        </p:txBody>
      </p:sp>
      <p:cxnSp>
        <p:nvCxnSpPr>
          <p:cNvPr id="49" name="Straight Arrow Connector 48"/>
          <p:cNvCxnSpPr/>
          <p:nvPr/>
        </p:nvCxnSpPr>
        <p:spPr>
          <a:xfrm flipH="1">
            <a:off x="1937756" y="3728683"/>
            <a:ext cx="3942438"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50" name="TextBox 49"/>
          <p:cNvSpPr txBox="1"/>
          <p:nvPr/>
        </p:nvSpPr>
        <p:spPr>
          <a:xfrm>
            <a:off x="1804201" y="3865698"/>
            <a:ext cx="4752528" cy="300082"/>
          </a:xfrm>
          <a:prstGeom prst="rect">
            <a:avLst/>
          </a:prstGeom>
          <a:noFill/>
        </p:spPr>
        <p:txBody>
          <a:bodyPr wrap="square" rtlCol="0">
            <a:spAutoFit/>
          </a:bodyPr>
          <a:lstStyle/>
          <a:p>
            <a:r>
              <a:rPr lang="sv-SE" sz="1350" dirty="0"/>
              <a:t>Automatisering flyttar arbete från mänsklig sida till datorsida </a:t>
            </a:r>
          </a:p>
        </p:txBody>
      </p:sp>
      <p:sp>
        <p:nvSpPr>
          <p:cNvPr id="30" name="TextBox 29"/>
          <p:cNvSpPr txBox="1"/>
          <p:nvPr/>
        </p:nvSpPr>
        <p:spPr>
          <a:xfrm>
            <a:off x="6141000" y="4705564"/>
            <a:ext cx="1859868" cy="307777"/>
          </a:xfrm>
          <a:prstGeom prst="rect">
            <a:avLst/>
          </a:prstGeom>
          <a:noFill/>
        </p:spPr>
        <p:txBody>
          <a:bodyPr wrap="none" rtlCol="0">
            <a:spAutoFit/>
          </a:bodyPr>
          <a:lstStyle/>
          <a:p>
            <a:r>
              <a:rPr lang="sv-SE" sz="1400" dirty="0" smtClean="0"/>
              <a:t>(Kursboken: Chapter 2)</a:t>
            </a:r>
            <a:endParaRPr lang="sv-SE" sz="1400" dirty="0"/>
          </a:p>
        </p:txBody>
      </p:sp>
    </p:spTree>
    <p:extLst>
      <p:ext uri="{BB962C8B-B14F-4D97-AF65-F5344CB8AC3E}">
        <p14:creationId xmlns:p14="http://schemas.microsoft.com/office/powerpoint/2010/main" val="24166293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2400" dirty="0"/>
              <a:t>Hur använda </a:t>
            </a:r>
            <a:r>
              <a:rPr lang="sv-SE" sz="2400" dirty="0" smtClean="0"/>
              <a:t>femkomponentmodellen</a:t>
            </a:r>
            <a:r>
              <a:rPr lang="sv-SE" sz="2400" dirty="0"/>
              <a:t>?</a:t>
            </a:r>
          </a:p>
        </p:txBody>
      </p:sp>
      <p:sp>
        <p:nvSpPr>
          <p:cNvPr id="3" name="Content Placeholder 2"/>
          <p:cNvSpPr>
            <a:spLocks noGrp="1"/>
          </p:cNvSpPr>
          <p:nvPr>
            <p:ph idx="1"/>
          </p:nvPr>
        </p:nvSpPr>
        <p:spPr>
          <a:xfrm>
            <a:off x="719847" y="1482562"/>
            <a:ext cx="8326876" cy="2538282"/>
          </a:xfrm>
        </p:spPr>
        <p:txBody>
          <a:bodyPr>
            <a:normAutofit fontScale="25000" lnSpcReduction="20000"/>
          </a:bodyPr>
          <a:lstStyle/>
          <a:p>
            <a:pPr>
              <a:spcBef>
                <a:spcPts val="1350"/>
              </a:spcBef>
            </a:pPr>
            <a:r>
              <a:rPr lang="sv-SE" sz="5600" dirty="0" smtClean="0"/>
              <a:t>Femkomponentmodellen </a:t>
            </a:r>
            <a:r>
              <a:rPr lang="sv-SE" sz="5600" dirty="0"/>
              <a:t>kan ge stöd i hur man ska lära och tänka kring informationssystem: att </a:t>
            </a:r>
            <a:r>
              <a:rPr lang="sv-SE" sz="5600" b="1" dirty="0"/>
              <a:t>samtliga fem komponenter måste samverka/samspela (”aligning”)</a:t>
            </a:r>
          </a:p>
          <a:p>
            <a:pPr>
              <a:spcBef>
                <a:spcPts val="1350"/>
              </a:spcBef>
            </a:pPr>
            <a:r>
              <a:rPr lang="sv-SE" sz="5600" dirty="0" smtClean="0"/>
              <a:t>Femkomponentmodellen </a:t>
            </a:r>
            <a:r>
              <a:rPr lang="sv-SE" sz="5600" dirty="0"/>
              <a:t>visar att </a:t>
            </a:r>
            <a:r>
              <a:rPr lang="sv-SE" sz="5600" b="1" dirty="0"/>
              <a:t>många kompetenser krävs för att informationssystem ska fungera</a:t>
            </a:r>
            <a:r>
              <a:rPr lang="sv-SE" sz="5600" dirty="0"/>
              <a:t>. Det krävs alltså kompetenser för samtliga fem komponenter av informationssystemet</a:t>
            </a:r>
          </a:p>
          <a:p>
            <a:pPr>
              <a:buNone/>
            </a:pPr>
            <a:endParaRPr lang="sv-SE" sz="1500" dirty="0"/>
          </a:p>
          <a:p>
            <a:pPr>
              <a:buNone/>
            </a:pPr>
            <a:endParaRPr lang="sv-SE" sz="1500" b="1" dirty="0"/>
          </a:p>
          <a:p>
            <a:endParaRPr lang="sv-SE" sz="1500" dirty="0"/>
          </a:p>
          <a:p>
            <a:pPr>
              <a:buNone/>
            </a:pPr>
            <a:endParaRPr lang="sv-SE" sz="1500" dirty="0"/>
          </a:p>
          <a:p>
            <a:pPr>
              <a:buNone/>
            </a:pPr>
            <a:endParaRPr lang="sv-SE" sz="1500" dirty="0"/>
          </a:p>
        </p:txBody>
      </p:sp>
    </p:spTree>
    <p:extLst>
      <p:ext uri="{BB962C8B-B14F-4D97-AF65-F5344CB8AC3E}">
        <p14:creationId xmlns:p14="http://schemas.microsoft.com/office/powerpoint/2010/main" val="1444508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2400" dirty="0"/>
              <a:t>Hur använda </a:t>
            </a:r>
            <a:r>
              <a:rPr lang="sv-SE" sz="2400" dirty="0" smtClean="0"/>
              <a:t>femkomponentmodellen</a:t>
            </a:r>
            <a:r>
              <a:rPr lang="sv-SE" sz="2400" dirty="0"/>
              <a:t>?</a:t>
            </a:r>
          </a:p>
        </p:txBody>
      </p:sp>
      <p:sp>
        <p:nvSpPr>
          <p:cNvPr id="3" name="Content Placeholder 2"/>
          <p:cNvSpPr>
            <a:spLocks noGrp="1"/>
          </p:cNvSpPr>
          <p:nvPr>
            <p:ph idx="1"/>
          </p:nvPr>
        </p:nvSpPr>
        <p:spPr>
          <a:xfrm>
            <a:off x="792000" y="2301720"/>
            <a:ext cx="7709974" cy="2538282"/>
          </a:xfrm>
        </p:spPr>
        <p:txBody>
          <a:bodyPr>
            <a:normAutofit/>
          </a:bodyPr>
          <a:lstStyle/>
          <a:p>
            <a:pPr>
              <a:spcBef>
                <a:spcPts val="1350"/>
              </a:spcBef>
            </a:pPr>
            <a:r>
              <a:rPr lang="sv-SE" sz="1500" b="1" dirty="0"/>
              <a:t>Den viktigaste komponenten är människor. </a:t>
            </a:r>
            <a:r>
              <a:rPr lang="sv-SE" sz="1500" dirty="0"/>
              <a:t>Att investera i den bästa hårdvaran och mjukvara, och i den bästa data/information, är bortkastad tid och pengar om människor inte kan hantera data/informationen som produceras</a:t>
            </a:r>
          </a:p>
          <a:p>
            <a:pPr>
              <a:buNone/>
            </a:pPr>
            <a:endParaRPr lang="sv-SE" sz="1500" dirty="0"/>
          </a:p>
          <a:p>
            <a:pPr>
              <a:buNone/>
            </a:pPr>
            <a:endParaRPr lang="sv-SE" sz="1500" b="1" dirty="0"/>
          </a:p>
          <a:p>
            <a:endParaRPr lang="sv-SE" sz="1500" dirty="0"/>
          </a:p>
          <a:p>
            <a:pPr>
              <a:buNone/>
            </a:pPr>
            <a:endParaRPr lang="sv-SE" sz="1500" dirty="0"/>
          </a:p>
          <a:p>
            <a:pPr>
              <a:buNone/>
            </a:pPr>
            <a:endParaRPr lang="sv-SE" sz="1500" dirty="0"/>
          </a:p>
        </p:txBody>
      </p:sp>
      <p:sp>
        <p:nvSpPr>
          <p:cNvPr id="14" name="Rectangle 13"/>
          <p:cNvSpPr/>
          <p:nvPr/>
        </p:nvSpPr>
        <p:spPr>
          <a:xfrm>
            <a:off x="2191152" y="1491630"/>
            <a:ext cx="864096" cy="270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15" name="Rectangle 14"/>
          <p:cNvSpPr/>
          <p:nvPr/>
        </p:nvSpPr>
        <p:spPr>
          <a:xfrm>
            <a:off x="3055248" y="1491630"/>
            <a:ext cx="864096" cy="270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16" name="Rectangle 15"/>
          <p:cNvSpPr/>
          <p:nvPr/>
        </p:nvSpPr>
        <p:spPr>
          <a:xfrm>
            <a:off x="3919344" y="1491630"/>
            <a:ext cx="864096" cy="270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17" name="Rectangle 16"/>
          <p:cNvSpPr/>
          <p:nvPr/>
        </p:nvSpPr>
        <p:spPr>
          <a:xfrm>
            <a:off x="4783440" y="1491630"/>
            <a:ext cx="864096" cy="270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18" name="Rectangle 17"/>
          <p:cNvSpPr/>
          <p:nvPr/>
        </p:nvSpPr>
        <p:spPr>
          <a:xfrm>
            <a:off x="5652120" y="1491630"/>
            <a:ext cx="864096" cy="270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19" name="TextBox 18"/>
          <p:cNvSpPr txBox="1"/>
          <p:nvPr/>
        </p:nvSpPr>
        <p:spPr>
          <a:xfrm>
            <a:off x="2195736" y="1491631"/>
            <a:ext cx="972108" cy="276999"/>
          </a:xfrm>
          <a:prstGeom prst="rect">
            <a:avLst/>
          </a:prstGeom>
          <a:noFill/>
        </p:spPr>
        <p:txBody>
          <a:bodyPr wrap="square" rtlCol="0">
            <a:spAutoFit/>
          </a:bodyPr>
          <a:lstStyle/>
          <a:p>
            <a:r>
              <a:rPr lang="sv-SE" sz="1200" dirty="0"/>
              <a:t>Hårdvara</a:t>
            </a:r>
          </a:p>
        </p:txBody>
      </p:sp>
      <p:sp>
        <p:nvSpPr>
          <p:cNvPr id="20" name="TextBox 19"/>
          <p:cNvSpPr txBox="1"/>
          <p:nvPr/>
        </p:nvSpPr>
        <p:spPr>
          <a:xfrm>
            <a:off x="3067242" y="1491631"/>
            <a:ext cx="972108" cy="276999"/>
          </a:xfrm>
          <a:prstGeom prst="rect">
            <a:avLst/>
          </a:prstGeom>
          <a:noFill/>
        </p:spPr>
        <p:txBody>
          <a:bodyPr wrap="square" rtlCol="0">
            <a:spAutoFit/>
          </a:bodyPr>
          <a:lstStyle/>
          <a:p>
            <a:r>
              <a:rPr lang="sv-SE" sz="1200" dirty="0"/>
              <a:t>Mjukvara</a:t>
            </a:r>
          </a:p>
        </p:txBody>
      </p:sp>
      <p:sp>
        <p:nvSpPr>
          <p:cNvPr id="21" name="TextBox 20"/>
          <p:cNvSpPr txBox="1"/>
          <p:nvPr/>
        </p:nvSpPr>
        <p:spPr>
          <a:xfrm>
            <a:off x="4085946" y="1487273"/>
            <a:ext cx="972108" cy="276999"/>
          </a:xfrm>
          <a:prstGeom prst="rect">
            <a:avLst/>
          </a:prstGeom>
          <a:noFill/>
        </p:spPr>
        <p:txBody>
          <a:bodyPr wrap="square" rtlCol="0">
            <a:spAutoFit/>
          </a:bodyPr>
          <a:lstStyle/>
          <a:p>
            <a:r>
              <a:rPr lang="sv-SE" sz="1200" dirty="0"/>
              <a:t>Data</a:t>
            </a:r>
          </a:p>
        </p:txBody>
      </p:sp>
      <p:sp>
        <p:nvSpPr>
          <p:cNvPr id="22" name="TextBox 21"/>
          <p:cNvSpPr txBox="1"/>
          <p:nvPr/>
        </p:nvSpPr>
        <p:spPr>
          <a:xfrm>
            <a:off x="4788024" y="1501867"/>
            <a:ext cx="972108" cy="276999"/>
          </a:xfrm>
          <a:prstGeom prst="rect">
            <a:avLst/>
          </a:prstGeom>
          <a:noFill/>
        </p:spPr>
        <p:txBody>
          <a:bodyPr wrap="square" rtlCol="0">
            <a:spAutoFit/>
          </a:bodyPr>
          <a:lstStyle/>
          <a:p>
            <a:r>
              <a:rPr lang="sv-SE" sz="1200" dirty="0"/>
              <a:t>Processer</a:t>
            </a:r>
          </a:p>
        </p:txBody>
      </p:sp>
      <p:sp>
        <p:nvSpPr>
          <p:cNvPr id="23" name="TextBox 22"/>
          <p:cNvSpPr txBox="1"/>
          <p:nvPr/>
        </p:nvSpPr>
        <p:spPr>
          <a:xfrm>
            <a:off x="5706126" y="1501867"/>
            <a:ext cx="972108" cy="276999"/>
          </a:xfrm>
          <a:prstGeom prst="rect">
            <a:avLst/>
          </a:prstGeom>
          <a:noFill/>
        </p:spPr>
        <p:txBody>
          <a:bodyPr wrap="square" rtlCol="0">
            <a:spAutoFit/>
          </a:bodyPr>
          <a:lstStyle/>
          <a:p>
            <a:r>
              <a:rPr lang="sv-SE" sz="1200" dirty="0"/>
              <a:t>Människor</a:t>
            </a:r>
          </a:p>
        </p:txBody>
      </p:sp>
      <p:sp>
        <p:nvSpPr>
          <p:cNvPr id="24" name="Oval 23"/>
          <p:cNvSpPr/>
          <p:nvPr/>
        </p:nvSpPr>
        <p:spPr>
          <a:xfrm>
            <a:off x="5490102" y="1275606"/>
            <a:ext cx="1188132" cy="702078"/>
          </a:xfrm>
          <a:prstGeom prst="ellipse">
            <a:avLst/>
          </a:prstGeom>
          <a:solidFill>
            <a:schemeClr val="lt1">
              <a:alpha val="46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Tree>
    <p:extLst>
      <p:ext uri="{BB962C8B-B14F-4D97-AF65-F5344CB8AC3E}">
        <p14:creationId xmlns:p14="http://schemas.microsoft.com/office/powerpoint/2010/main" val="9610514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2400" dirty="0"/>
              <a:t>Hur använda </a:t>
            </a:r>
            <a:r>
              <a:rPr lang="sv-SE" sz="2400" dirty="0" smtClean="0"/>
              <a:t>femkomponentmodellen</a:t>
            </a:r>
            <a:r>
              <a:rPr lang="sv-SE" sz="2400" dirty="0"/>
              <a:t>?</a:t>
            </a:r>
          </a:p>
        </p:txBody>
      </p:sp>
      <p:sp>
        <p:nvSpPr>
          <p:cNvPr id="3" name="Content Placeholder 2"/>
          <p:cNvSpPr>
            <a:spLocks noGrp="1"/>
          </p:cNvSpPr>
          <p:nvPr>
            <p:ph idx="1"/>
          </p:nvPr>
        </p:nvSpPr>
        <p:spPr>
          <a:xfrm>
            <a:off x="457199" y="2031690"/>
            <a:ext cx="8132323" cy="2559732"/>
          </a:xfrm>
        </p:spPr>
        <p:txBody>
          <a:bodyPr>
            <a:normAutofit/>
          </a:bodyPr>
          <a:lstStyle/>
          <a:p>
            <a:r>
              <a:rPr lang="sv-SE" sz="1500" dirty="0" smtClean="0"/>
              <a:t>Femkomponentmodellen </a:t>
            </a:r>
            <a:r>
              <a:rPr lang="sv-SE" sz="1500" dirty="0"/>
              <a:t>ger en bra grund för att beräkna kostnader för investeringar i informationssystem/IT-system:</a:t>
            </a:r>
          </a:p>
          <a:p>
            <a:pPr lvl="1"/>
            <a:r>
              <a:rPr lang="sv-SE" sz="1350" dirty="0"/>
              <a:t>Kostnader för köpa och underhålla hårdvara</a:t>
            </a:r>
          </a:p>
          <a:p>
            <a:pPr lvl="1"/>
            <a:r>
              <a:rPr lang="sv-SE" sz="1350" dirty="0"/>
              <a:t>Kostnader för att köpa eller bygga </a:t>
            </a:r>
            <a:r>
              <a:rPr lang="sv-SE" sz="1350" dirty="0" smtClean="0"/>
              <a:t>mjukvara (programvara), </a:t>
            </a:r>
            <a:r>
              <a:rPr lang="sv-SE" sz="1350" dirty="0"/>
              <a:t>samt drifta, förvalta/nyutveckla  mjukvara</a:t>
            </a:r>
          </a:p>
          <a:p>
            <a:pPr lvl="1"/>
            <a:r>
              <a:rPr lang="sv-SE" sz="1350" dirty="0"/>
              <a:t>Kostnader för att hantera och köpa </a:t>
            </a:r>
            <a:r>
              <a:rPr lang="sv-SE" sz="1350" dirty="0" smtClean="0"/>
              <a:t>data</a:t>
            </a:r>
          </a:p>
          <a:p>
            <a:pPr lvl="1"/>
            <a:r>
              <a:rPr lang="sv-SE" sz="1350" dirty="0" smtClean="0"/>
              <a:t>Kostnader </a:t>
            </a:r>
            <a:r>
              <a:rPr lang="sv-SE" sz="1350" dirty="0"/>
              <a:t>för att hantera och förändra verksamhetsprocesser</a:t>
            </a:r>
          </a:p>
          <a:p>
            <a:pPr lvl="1"/>
            <a:r>
              <a:rPr lang="sv-SE" sz="1350" dirty="0"/>
              <a:t>Kostnader för att </a:t>
            </a:r>
            <a:r>
              <a:rPr lang="sv-SE" sz="1350" dirty="0" smtClean="0"/>
              <a:t>styra, stödja och </a:t>
            </a:r>
            <a:r>
              <a:rPr lang="sv-SE" sz="1350" dirty="0"/>
              <a:t>motivera människor (till exempel utbilda, genomföra </a:t>
            </a:r>
            <a:r>
              <a:rPr lang="sv-SE" sz="1350" dirty="0" smtClean="0"/>
              <a:t>förändring)</a:t>
            </a:r>
            <a:endParaRPr lang="sv-SE" sz="1350" dirty="0"/>
          </a:p>
          <a:p>
            <a:pPr lvl="1"/>
            <a:endParaRPr lang="sv-SE" sz="1200" dirty="0"/>
          </a:p>
          <a:p>
            <a:endParaRPr lang="sv-SE" sz="1500" b="1" dirty="0"/>
          </a:p>
          <a:p>
            <a:endParaRPr lang="sv-SE" sz="1500" dirty="0"/>
          </a:p>
          <a:p>
            <a:pPr>
              <a:buNone/>
            </a:pPr>
            <a:endParaRPr lang="sv-SE" sz="1500" dirty="0"/>
          </a:p>
          <a:p>
            <a:pPr>
              <a:buNone/>
            </a:pPr>
            <a:endParaRPr lang="sv-SE" sz="1500" dirty="0"/>
          </a:p>
        </p:txBody>
      </p:sp>
      <p:sp>
        <p:nvSpPr>
          <p:cNvPr id="14" name="Rectangle 13"/>
          <p:cNvSpPr/>
          <p:nvPr/>
        </p:nvSpPr>
        <p:spPr>
          <a:xfrm>
            <a:off x="2137146" y="1383618"/>
            <a:ext cx="864096" cy="270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15" name="Rectangle 14"/>
          <p:cNvSpPr/>
          <p:nvPr/>
        </p:nvSpPr>
        <p:spPr>
          <a:xfrm>
            <a:off x="3001242" y="1383618"/>
            <a:ext cx="864096" cy="270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16" name="Rectangle 15"/>
          <p:cNvSpPr/>
          <p:nvPr/>
        </p:nvSpPr>
        <p:spPr>
          <a:xfrm>
            <a:off x="3865338" y="1383618"/>
            <a:ext cx="864096" cy="270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17" name="Rectangle 16"/>
          <p:cNvSpPr/>
          <p:nvPr/>
        </p:nvSpPr>
        <p:spPr>
          <a:xfrm>
            <a:off x="4729434" y="1383618"/>
            <a:ext cx="864096" cy="270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18" name="Rectangle 17"/>
          <p:cNvSpPr/>
          <p:nvPr/>
        </p:nvSpPr>
        <p:spPr>
          <a:xfrm>
            <a:off x="5598114" y="1383618"/>
            <a:ext cx="864096" cy="270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19" name="TextBox 18"/>
          <p:cNvSpPr txBox="1"/>
          <p:nvPr/>
        </p:nvSpPr>
        <p:spPr>
          <a:xfrm>
            <a:off x="2141730" y="1383619"/>
            <a:ext cx="972108" cy="276999"/>
          </a:xfrm>
          <a:prstGeom prst="rect">
            <a:avLst/>
          </a:prstGeom>
          <a:noFill/>
        </p:spPr>
        <p:txBody>
          <a:bodyPr wrap="square" rtlCol="0">
            <a:spAutoFit/>
          </a:bodyPr>
          <a:lstStyle/>
          <a:p>
            <a:r>
              <a:rPr lang="sv-SE" sz="1200" dirty="0"/>
              <a:t>Hårdvara</a:t>
            </a:r>
          </a:p>
        </p:txBody>
      </p:sp>
      <p:sp>
        <p:nvSpPr>
          <p:cNvPr id="20" name="TextBox 19"/>
          <p:cNvSpPr txBox="1"/>
          <p:nvPr/>
        </p:nvSpPr>
        <p:spPr>
          <a:xfrm>
            <a:off x="3013236" y="1383619"/>
            <a:ext cx="972108" cy="276999"/>
          </a:xfrm>
          <a:prstGeom prst="rect">
            <a:avLst/>
          </a:prstGeom>
          <a:noFill/>
        </p:spPr>
        <p:txBody>
          <a:bodyPr wrap="square" rtlCol="0">
            <a:spAutoFit/>
          </a:bodyPr>
          <a:lstStyle/>
          <a:p>
            <a:r>
              <a:rPr lang="sv-SE" sz="1200" dirty="0"/>
              <a:t>Mjukvara</a:t>
            </a:r>
          </a:p>
        </p:txBody>
      </p:sp>
      <p:sp>
        <p:nvSpPr>
          <p:cNvPr id="21" name="TextBox 20"/>
          <p:cNvSpPr txBox="1"/>
          <p:nvPr/>
        </p:nvSpPr>
        <p:spPr>
          <a:xfrm>
            <a:off x="4031940" y="1399733"/>
            <a:ext cx="972108" cy="276999"/>
          </a:xfrm>
          <a:prstGeom prst="rect">
            <a:avLst/>
          </a:prstGeom>
          <a:noFill/>
        </p:spPr>
        <p:txBody>
          <a:bodyPr wrap="square" rtlCol="0">
            <a:spAutoFit/>
          </a:bodyPr>
          <a:lstStyle/>
          <a:p>
            <a:r>
              <a:rPr lang="sv-SE" sz="1200" dirty="0"/>
              <a:t>Data</a:t>
            </a:r>
          </a:p>
        </p:txBody>
      </p:sp>
      <p:sp>
        <p:nvSpPr>
          <p:cNvPr id="22" name="TextBox 21"/>
          <p:cNvSpPr txBox="1"/>
          <p:nvPr/>
        </p:nvSpPr>
        <p:spPr>
          <a:xfrm>
            <a:off x="4734018" y="1383619"/>
            <a:ext cx="972108" cy="276999"/>
          </a:xfrm>
          <a:prstGeom prst="rect">
            <a:avLst/>
          </a:prstGeom>
          <a:noFill/>
        </p:spPr>
        <p:txBody>
          <a:bodyPr wrap="square" rtlCol="0">
            <a:spAutoFit/>
          </a:bodyPr>
          <a:lstStyle/>
          <a:p>
            <a:r>
              <a:rPr lang="sv-SE" sz="1200" dirty="0"/>
              <a:t>Processer</a:t>
            </a:r>
          </a:p>
        </p:txBody>
      </p:sp>
      <p:sp>
        <p:nvSpPr>
          <p:cNvPr id="23" name="TextBox 22"/>
          <p:cNvSpPr txBox="1"/>
          <p:nvPr/>
        </p:nvSpPr>
        <p:spPr>
          <a:xfrm>
            <a:off x="5652120" y="1383619"/>
            <a:ext cx="972108" cy="276999"/>
          </a:xfrm>
          <a:prstGeom prst="rect">
            <a:avLst/>
          </a:prstGeom>
          <a:noFill/>
        </p:spPr>
        <p:txBody>
          <a:bodyPr wrap="square" rtlCol="0">
            <a:spAutoFit/>
          </a:bodyPr>
          <a:lstStyle/>
          <a:p>
            <a:r>
              <a:rPr lang="sv-SE" sz="1200" dirty="0"/>
              <a:t>Människor</a:t>
            </a:r>
          </a:p>
        </p:txBody>
      </p:sp>
    </p:spTree>
    <p:extLst>
      <p:ext uri="{BB962C8B-B14F-4D97-AF65-F5344CB8AC3E}">
        <p14:creationId xmlns:p14="http://schemas.microsoft.com/office/powerpoint/2010/main" val="3783329115"/>
      </p:ext>
    </p:extLst>
  </p:cSld>
  <p:clrMapOvr>
    <a:masterClrMapping/>
  </p:clrMapOvr>
  <p:timing>
    <p:tnLst>
      <p:par>
        <p:cTn id="1" dur="indefinite" restart="never" nodeType="tmRoot"/>
      </p:par>
    </p:tnLst>
  </p:timing>
</p:sld>
</file>

<file path=ppt/theme/theme1.xml><?xml version="1.0" encoding="utf-8"?>
<a:theme xmlns:a="http://schemas.openxmlformats.org/drawingml/2006/main" name="su_dsv_ppt_template_16_9_20130920">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nglish SU 16:9 - Widescreen">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U 16:9 - Blå Widescreen">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English SU 16:9 - Blå Widescreen">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Special">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marL="0" marR="0" indent="0" algn="l" defTabSz="914400" rtl="0" eaLnBrk="1" fontAlgn="auto" latinLnBrk="0" hangingPunct="1">
          <a:lnSpc>
            <a:spcPct val="100000"/>
          </a:lnSpc>
          <a:spcBef>
            <a:spcPts val="0"/>
          </a:spcBef>
          <a:spcAft>
            <a:spcPts val="0"/>
          </a:spcAft>
          <a:buClrTx/>
          <a:buSzTx/>
          <a:buFontTx/>
          <a:buNone/>
          <a:tabLst/>
          <a:defRPr sz="1600" noProof="0" dirty="0" smtClean="0">
            <a:solidFill>
              <a:srgbClr val="FFFFFF"/>
            </a:solidFill>
            <a:latin typeface="Verdana"/>
          </a:defRPr>
        </a:defPPr>
      </a:lstStyle>
    </a:txDef>
  </a:objectDefaults>
  <a:extraClrScheme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su_dsv_ppt_template_16_9_20141030</Template>
  <TotalTime>5697</TotalTime>
  <Words>2732</Words>
  <Application>Microsoft Office PowerPoint</Application>
  <PresentationFormat>On-screen Show (16:9)</PresentationFormat>
  <Paragraphs>483</Paragraphs>
  <Slides>55</Slides>
  <Notes>15</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55</vt:i4>
      </vt:variant>
    </vt:vector>
  </HeadingPairs>
  <TitlesOfParts>
    <vt:vector size="64" baseType="lpstr">
      <vt:lpstr>Arial</vt:lpstr>
      <vt:lpstr>Arial Black</vt:lpstr>
      <vt:lpstr>Calibri</vt:lpstr>
      <vt:lpstr>Verdana</vt:lpstr>
      <vt:lpstr>su_dsv_ppt_template_16_9_20130920</vt:lpstr>
      <vt:lpstr>English SU 16:9 - Widescreen</vt:lpstr>
      <vt:lpstr>SU 16:9 - Blå Widescreen</vt:lpstr>
      <vt:lpstr>English SU 16:9 - Blå Widescreen</vt:lpstr>
      <vt:lpstr>Special</vt:lpstr>
      <vt:lpstr>Informationssystem 2 – Informationssystem, IT-styrning och IT-strategi, Kostnadsnytto-analys, MDM-system</vt:lpstr>
      <vt:lpstr>PowerPoint Presentation</vt:lpstr>
      <vt:lpstr>Informationssystem (IS)</vt:lpstr>
      <vt:lpstr>Hur använda femkomponentmodellen?</vt:lpstr>
      <vt:lpstr>Hur använda femkomponentmodellen?</vt:lpstr>
      <vt:lpstr>Hur använda femkomponentmodellen?</vt:lpstr>
      <vt:lpstr>Hur använda femkomponentmodellen?</vt:lpstr>
      <vt:lpstr>Hur använda femkomponentmodellen?</vt:lpstr>
      <vt:lpstr>Hur använda femkomponentmodellen?</vt:lpstr>
      <vt:lpstr>Hur använda femkomponentmodell?</vt:lpstr>
      <vt:lpstr>Datorbaserade IS</vt:lpstr>
      <vt:lpstr>Pappersbaserade IS</vt:lpstr>
      <vt:lpstr>Mänskliga IS</vt:lpstr>
      <vt:lpstr>Definitioner av IS</vt:lpstr>
      <vt:lpstr>Definitioner av IS</vt:lpstr>
      <vt:lpstr>PowerPoint Presentation</vt:lpstr>
      <vt:lpstr>Definition av IT/IS-styrning</vt:lpstr>
      <vt:lpstr>Definition av IT/IS-styrning</vt:lpstr>
      <vt:lpstr>IT/IS-styrning = IT/IS-governance</vt:lpstr>
      <vt:lpstr>IT/IS-strategi</vt:lpstr>
      <vt:lpstr>Utforma IS/IT-strategi</vt:lpstr>
      <vt:lpstr>Identifiera IT/IS-strategi via affärsstrategi</vt:lpstr>
      <vt:lpstr>Chief Information Officer</vt:lpstr>
      <vt:lpstr>IT/IS-personal</vt:lpstr>
      <vt:lpstr>IT/IS-funktioner</vt:lpstr>
      <vt:lpstr>Outsourcing och offshoring</vt:lpstr>
      <vt:lpstr>Outsourcing av IS/IT</vt:lpstr>
      <vt:lpstr>Fördelar  med outsoursing 1(2)</vt:lpstr>
      <vt:lpstr>Fördelar med outsoursing 2(2)</vt:lpstr>
      <vt:lpstr>Nackdelar med outsoursing</vt:lpstr>
      <vt:lpstr>PowerPoint Presentation</vt:lpstr>
      <vt:lpstr>Kostnads- och nyttoanalys</vt:lpstr>
      <vt:lpstr>Kostnads- och nyttoanalys</vt:lpstr>
      <vt:lpstr>Kostnads- och nyttoanalys</vt:lpstr>
      <vt:lpstr>Kostnads- och nyttoanalys</vt:lpstr>
      <vt:lpstr>Kostnads- och nyttoanalys</vt:lpstr>
      <vt:lpstr>Presentera resultat av kostnads-nyttoanalys</vt:lpstr>
      <vt:lpstr>PowerPoint Presentation</vt:lpstr>
      <vt:lpstr>Kostnad för IS/IT-system</vt:lpstr>
      <vt:lpstr>Övriga kostnader 1(2)</vt:lpstr>
      <vt:lpstr>Övriga kostnader 2(2)</vt:lpstr>
      <vt:lpstr>Beskriva kostnadsstruktur</vt:lpstr>
      <vt:lpstr>Exempel på nyttor</vt:lpstr>
      <vt:lpstr>Beskriva nyttostruktur</vt:lpstr>
      <vt:lpstr>Nyttostrukturer</vt:lpstr>
      <vt:lpstr>PowerPoint Presentation</vt:lpstr>
      <vt:lpstr>Riskanalys</vt:lpstr>
      <vt:lpstr>Riskanalys</vt:lpstr>
      <vt:lpstr>Riskkategorier</vt:lpstr>
      <vt:lpstr>PowerPoint Presentation</vt:lpstr>
      <vt:lpstr>Vad är master data?</vt:lpstr>
      <vt:lpstr>Varför Master Data Management System (MDM-system)?</vt:lpstr>
      <vt:lpstr>Varför Master Data Management System (MDM-system)?</vt:lpstr>
      <vt:lpstr>Vad är ett MDM-system?</vt:lpstr>
      <vt:lpstr>Hur används ett MDM-system?</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Erik</dc:creator>
  <cp:lastModifiedBy>Erik Perjons</cp:lastModifiedBy>
  <cp:revision>241</cp:revision>
  <cp:lastPrinted>2017-10-10T08:10:37Z</cp:lastPrinted>
  <dcterms:created xsi:type="dcterms:W3CDTF">2015-05-25T21:35:52Z</dcterms:created>
  <dcterms:modified xsi:type="dcterms:W3CDTF">2018-10-17T03:40:25Z</dcterms:modified>
</cp:coreProperties>
</file>