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14"/>
  </p:notesMasterIdLst>
  <p:handoutMasterIdLst>
    <p:handoutMasterId r:id="rId15"/>
  </p:handoutMasterIdLst>
  <p:sldIdLst>
    <p:sldId id="264" r:id="rId6"/>
    <p:sldId id="948" r:id="rId7"/>
    <p:sldId id="949" r:id="rId8"/>
    <p:sldId id="955" r:id="rId9"/>
    <p:sldId id="951" r:id="rId10"/>
    <p:sldId id="952" r:id="rId11"/>
    <p:sldId id="954" r:id="rId12"/>
    <p:sldId id="953" r:id="rId13"/>
  </p:sldIdLst>
  <p:sldSz cx="9144000" cy="5143500" type="screen16x9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0" autoAdjust="0"/>
    <p:restoredTop sz="94434" autoAdjust="0"/>
  </p:normalViewPr>
  <p:slideViewPr>
    <p:cSldViewPr snapToGrid="0">
      <p:cViewPr varScale="1">
        <p:scale>
          <a:sx n="98" d="100"/>
          <a:sy n="98" d="100"/>
        </p:scale>
        <p:origin x="56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10/19/2020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2020-10-19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2020-10-19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10/19/2020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2020-10-19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638" y="1744357"/>
            <a:ext cx="5677987" cy="1069200"/>
          </a:xfrm>
        </p:spPr>
        <p:txBody>
          <a:bodyPr/>
          <a:lstStyle/>
          <a:p>
            <a:r>
              <a:rPr lang="sv-SE" sz="3600" dirty="0" smtClean="0"/>
              <a:t>Informationssystem 3 </a:t>
            </a:r>
            <a:br>
              <a:rPr lang="sv-SE" sz="3600" dirty="0" smtClean="0"/>
            </a:br>
            <a:r>
              <a:rPr lang="sv-SE" sz="2000" dirty="0" smtClean="0"/>
              <a:t>Del 4: Master data management system</a:t>
            </a:r>
            <a:endParaRPr lang="sv-SE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638" y="3274662"/>
            <a:ext cx="6631200" cy="1045502"/>
          </a:xfrm>
        </p:spPr>
        <p:txBody>
          <a:bodyPr/>
          <a:lstStyle/>
          <a:p>
            <a:r>
              <a:rPr lang="sv-SE" sz="1600" dirty="0" smtClean="0"/>
              <a:t>Erik Perjons</a:t>
            </a:r>
          </a:p>
          <a:p>
            <a:r>
              <a:rPr lang="sv-SE" sz="1600" dirty="0" smtClean="0"/>
              <a:t>DSV, Stockholms Universitet</a:t>
            </a:r>
            <a:endParaRPr lang="sv-SE" sz="1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598"/>
    </mc:Choice>
    <mc:Fallback>
      <p:transition advTm="2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>
                <a:latin typeface="+mj-lt"/>
              </a:rPr>
              <a:t>Masterdata och Master </a:t>
            </a:r>
            <a:r>
              <a:rPr lang="sv-SE" dirty="0" smtClean="0">
                <a:latin typeface="+mj-lt"/>
              </a:rPr>
              <a:t>data management system</a:t>
            </a:r>
            <a:endParaRPr lang="sv-SE" dirty="0">
              <a:latin typeface="+mj-lt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1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9"/>
    </mc:Choice>
    <mc:Fallback>
      <p:transition spd="slow" advTm="1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73" y="508858"/>
            <a:ext cx="6850800" cy="596700"/>
          </a:xfrm>
        </p:spPr>
        <p:txBody>
          <a:bodyPr/>
          <a:lstStyle/>
          <a:p>
            <a:r>
              <a:rPr lang="sv-SE" dirty="0" smtClean="0"/>
              <a:t>Vad är masterdata?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783973" y="2476389"/>
            <a:ext cx="7718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Transaktionsdata</a:t>
            </a:r>
            <a:r>
              <a:rPr lang="sv-SE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– är data om transaktioner såsom beställningar, fakturor, bankomatuttag, mobilsamtal, produktionsförfrågningar. Representerar affärshändelser i organisationen. </a:t>
            </a:r>
            <a:r>
              <a:rPr lang="sv-SE" sz="1600" dirty="0">
                <a:ea typeface="Verdana" panose="020B0604030504040204" pitchFamily="34" charset="0"/>
                <a:cs typeface="Verdana" panose="020B0604030504040204" pitchFamily="34" charset="0"/>
              </a:rPr>
              <a:t>Volymen av denna data ökar snabbare än </a:t>
            </a:r>
            <a:r>
              <a:rPr lang="sv-SE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vad som </a:t>
            </a:r>
            <a:r>
              <a:rPr lang="sv-SE" sz="1600" dirty="0">
                <a:ea typeface="Verdana" panose="020B0604030504040204" pitchFamily="34" charset="0"/>
                <a:cs typeface="Verdana" panose="020B0604030504040204" pitchFamily="34" charset="0"/>
              </a:rPr>
              <a:t>gäller </a:t>
            </a:r>
            <a:r>
              <a:rPr lang="sv-SE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för masterdata</a:t>
            </a:r>
            <a:r>
              <a:rPr lang="sv-SE" sz="1600" dirty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sv-SE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Transaktionsdata måste releteras till masterdata för att få mening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Masterdata</a:t>
            </a:r>
            <a:r>
              <a:rPr lang="sv-SE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– är data som är centrala ”affärsobjekt” och som ofta används i flera olika processer och system, såsom kund, produkt och leverantörer. Volymen av denna data ökar generellt sett långsammare än transaktionsdata</a:t>
            </a:r>
            <a:endParaRPr lang="sv-SE" sz="1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07" y="1326880"/>
            <a:ext cx="3094984" cy="99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870" y="1258043"/>
            <a:ext cx="3826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>
                <a:ea typeface="Verdana" panose="020B0604030504040204" pitchFamily="34" charset="0"/>
                <a:cs typeface="Verdana" panose="020B0604030504040204" pitchFamily="34" charset="0"/>
              </a:rPr>
              <a:t>Domändata</a:t>
            </a:r>
            <a:r>
              <a:rPr lang="sv-SE" dirty="0">
                <a:ea typeface="Verdana" panose="020B0604030504040204" pitchFamily="34" charset="0"/>
                <a:cs typeface="Verdana" panose="020B0604030504040204" pitchFamily="34" charset="0"/>
              </a:rPr>
              <a:t> – data om verksamheten eller verksamhetsområdet, och som kan delas in i: </a:t>
            </a:r>
          </a:p>
          <a:p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6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93"/>
    </mc:Choice>
    <mc:Fallback>
      <p:transition spd="slow" advTm="19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98" y="373398"/>
            <a:ext cx="6850800" cy="596700"/>
          </a:xfrm>
        </p:spPr>
        <p:txBody>
          <a:bodyPr>
            <a:normAutofit/>
          </a:bodyPr>
          <a:lstStyle/>
          <a:p>
            <a:r>
              <a:rPr lang="sv-SE" dirty="0" smtClean="0"/>
              <a:t>Varför MDM-system?</a:t>
            </a:r>
            <a:endParaRPr lang="sv-SE" dirty="0"/>
          </a:p>
        </p:txBody>
      </p:sp>
      <p:sp>
        <p:nvSpPr>
          <p:cNvPr id="29" name="AutoShape 19"/>
          <p:cNvSpPr>
            <a:spLocks noChangeArrowheads="1"/>
          </p:cNvSpPr>
          <p:nvPr/>
        </p:nvSpPr>
        <p:spPr bwMode="auto">
          <a:xfrm>
            <a:off x="4587276" y="4310561"/>
            <a:ext cx="428625" cy="3750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3905513" y="4367712"/>
            <a:ext cx="1781175" cy="3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ITS</a:t>
            </a:r>
          </a:p>
        </p:txBody>
      </p:sp>
      <p:sp>
        <p:nvSpPr>
          <p:cNvPr id="31" name="AutoShape 19"/>
          <p:cNvSpPr>
            <a:spLocks noChangeArrowheads="1"/>
          </p:cNvSpPr>
          <p:nvPr/>
        </p:nvSpPr>
        <p:spPr bwMode="auto">
          <a:xfrm>
            <a:off x="5871429" y="4367713"/>
            <a:ext cx="428625" cy="3750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 dirty="0"/>
          </a:p>
        </p:txBody>
      </p: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5208234" y="4370857"/>
            <a:ext cx="1781175" cy="3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ITS</a:t>
            </a: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7338397" y="4297847"/>
            <a:ext cx="428625" cy="3750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34" name="Text Box 51"/>
          <p:cNvSpPr txBox="1">
            <a:spLocks noChangeArrowheads="1"/>
          </p:cNvSpPr>
          <p:nvPr/>
        </p:nvSpPr>
        <p:spPr bwMode="auto">
          <a:xfrm>
            <a:off x="6691019" y="4352596"/>
            <a:ext cx="1781175" cy="3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ITS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957" y="2900431"/>
            <a:ext cx="821997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4276522" y="3471930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Order-</a:t>
            </a:r>
          </a:p>
          <a:p>
            <a:r>
              <a:rPr lang="sv-SE" sz="1200" dirty="0"/>
              <a:t>mottagning</a:t>
            </a:r>
          </a:p>
        </p:txBody>
      </p:sp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7104" y="2900431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5467807" y="3405122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Produktions-</a:t>
            </a:r>
          </a:p>
          <a:p>
            <a:r>
              <a:rPr lang="sv-SE" sz="1200" dirty="0"/>
              <a:t>avdelning</a:t>
            </a: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372" y="2988800"/>
            <a:ext cx="94370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7301413" y="3420685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Leverans-</a:t>
            </a:r>
          </a:p>
          <a:p>
            <a:r>
              <a:rPr lang="sv-SE" sz="1200" dirty="0"/>
              <a:t>avdelning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4551557" y="4081961"/>
            <a:ext cx="3429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5900600" y="4042836"/>
            <a:ext cx="3429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7367568" y="3972971"/>
            <a:ext cx="3429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812663" y="4034433"/>
            <a:ext cx="10204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Produkt ID 202233. </a:t>
            </a:r>
            <a:r>
              <a:rPr lang="sv-SE" sz="1050" dirty="0" smtClean="0"/>
              <a:t>Samsung </a:t>
            </a:r>
            <a:endParaRPr lang="sv-SE" sz="1050" dirty="0"/>
          </a:p>
        </p:txBody>
      </p:sp>
      <p:sp>
        <p:nvSpPr>
          <p:cNvPr id="45" name="TextBox 44"/>
          <p:cNvSpPr txBox="1"/>
          <p:nvPr/>
        </p:nvSpPr>
        <p:spPr>
          <a:xfrm>
            <a:off x="6325057" y="4242182"/>
            <a:ext cx="864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Produkt ID </a:t>
            </a:r>
            <a:r>
              <a:rPr lang="sv-SE" sz="1050" dirty="0"/>
              <a:t>202233, SMART-TV</a:t>
            </a:r>
          </a:p>
          <a:p>
            <a:endParaRPr lang="sv-SE" sz="1050" dirty="0"/>
          </a:p>
        </p:txBody>
      </p:sp>
      <p:sp>
        <p:nvSpPr>
          <p:cNvPr id="46" name="TextBox 45"/>
          <p:cNvSpPr txBox="1"/>
          <p:nvPr/>
        </p:nvSpPr>
        <p:spPr>
          <a:xfrm>
            <a:off x="7915858" y="4310561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Produkt </a:t>
            </a:r>
            <a:r>
              <a:rPr lang="sv-SE" sz="1050" dirty="0" smtClean="0"/>
              <a:t>202234</a:t>
            </a:r>
            <a:endParaRPr lang="sv-SE" sz="1050" dirty="0"/>
          </a:p>
        </p:txBody>
      </p:sp>
      <p:sp>
        <p:nvSpPr>
          <p:cNvPr id="5" name="Rectangle 4"/>
          <p:cNvSpPr/>
          <p:nvPr/>
        </p:nvSpPr>
        <p:spPr>
          <a:xfrm>
            <a:off x="467762" y="1007581"/>
            <a:ext cx="8017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b="1" dirty="0"/>
              <a:t>Problem som </a:t>
            </a:r>
            <a:r>
              <a:rPr lang="sv-SE" sz="1600" b="1" dirty="0" smtClean="0"/>
              <a:t>ett master data management-system (MDM-system) </a:t>
            </a:r>
            <a:r>
              <a:rPr lang="sv-SE" sz="1600" b="1" dirty="0"/>
              <a:t>hanterar: </a:t>
            </a:r>
            <a:r>
              <a:rPr lang="sv-SE" sz="1600" dirty="0"/>
              <a:t>Om masterdata är utspridd på många olika system så finns det alltid en </a:t>
            </a:r>
            <a:r>
              <a:rPr lang="sv-SE" sz="1600" b="1" dirty="0"/>
              <a:t>risk att det finns felaktig och inkonsistent (oförenlig) information om kunder, leverantörer och produkter</a:t>
            </a:r>
            <a:r>
              <a:rPr lang="sv-SE" sz="1600" dirty="0"/>
              <a:t>, till exempel stavning av namn, förkortningar, adresser.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3617" y="2705673"/>
            <a:ext cx="3581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b="1" dirty="0" smtClean="0"/>
              <a:t>Orsak </a:t>
            </a:r>
            <a:r>
              <a:rPr lang="sv-SE" sz="1600" b="1" dirty="0"/>
              <a:t>till felaktigheter </a:t>
            </a:r>
            <a:r>
              <a:rPr lang="sv-SE" sz="1600" b="1" dirty="0" smtClean="0"/>
              <a:t>och inkonsistet info </a:t>
            </a:r>
            <a:r>
              <a:rPr lang="sv-SE" sz="1600" dirty="0" smtClean="0"/>
              <a:t>kan </a:t>
            </a:r>
            <a:r>
              <a:rPr lang="sv-SE" sz="1600" dirty="0"/>
              <a:t>vara förändringar i till exempel kunddata på grund av  flytt, giftemål, etc</a:t>
            </a:r>
            <a:r>
              <a:rPr lang="sv-SE" sz="1600" dirty="0" smtClean="0"/>
              <a:t>. som inte uppdaterats i alla system</a:t>
            </a:r>
            <a:endParaRPr lang="sv-SE" sz="16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5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96"/>
    </mc:Choice>
    <mc:Fallback>
      <p:transition spd="slow" advTm="16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98" y="970098"/>
            <a:ext cx="8362035" cy="3057153"/>
          </a:xfrm>
        </p:spPr>
        <p:txBody>
          <a:bodyPr>
            <a:noAutofit/>
          </a:bodyPr>
          <a:lstStyle/>
          <a:p>
            <a:r>
              <a:rPr lang="sv-SE" sz="1500" b="1" dirty="0">
                <a:latin typeface="+mn-lt"/>
              </a:rPr>
              <a:t>Följdproblem (det vill säga </a:t>
            </a:r>
            <a:r>
              <a:rPr lang="sv-SE" sz="1500" b="1" dirty="0" smtClean="0">
                <a:latin typeface="+mn-lt"/>
              </a:rPr>
              <a:t>problemet </a:t>
            </a:r>
            <a:r>
              <a:rPr lang="sv-SE" sz="1500" b="1" dirty="0">
                <a:latin typeface="+mn-lt"/>
              </a:rPr>
              <a:t>på föregående </a:t>
            </a:r>
            <a:r>
              <a:rPr lang="sv-SE" sz="1500" b="1" dirty="0" smtClean="0">
                <a:latin typeface="+mn-lt"/>
              </a:rPr>
              <a:t>slide </a:t>
            </a:r>
            <a:r>
              <a:rPr lang="sv-SE" sz="1500" b="1" dirty="0">
                <a:latin typeface="+mn-lt"/>
              </a:rPr>
              <a:t>kan ses som </a:t>
            </a:r>
            <a:r>
              <a:rPr lang="sv-SE" sz="1500" b="1" dirty="0" smtClean="0">
                <a:latin typeface="+mn-lt"/>
              </a:rPr>
              <a:t>en orsak </a:t>
            </a:r>
            <a:r>
              <a:rPr lang="sv-SE" sz="1500" b="1" dirty="0">
                <a:latin typeface="+mn-lt"/>
              </a:rPr>
              <a:t>till problemen listade här): </a:t>
            </a:r>
          </a:p>
          <a:p>
            <a:pPr lvl="1"/>
            <a:r>
              <a:rPr lang="sv-SE" sz="1500" b="1" dirty="0">
                <a:latin typeface="+mn-lt"/>
              </a:rPr>
              <a:t>Kunden får inte det som är </a:t>
            </a:r>
            <a:r>
              <a:rPr lang="sv-SE" sz="1500" b="1" dirty="0" smtClean="0">
                <a:latin typeface="+mn-lt"/>
              </a:rPr>
              <a:t>beställt </a:t>
            </a:r>
            <a:r>
              <a:rPr lang="sv-SE" sz="1500" dirty="0" smtClean="0">
                <a:latin typeface="+mn-lt"/>
              </a:rPr>
              <a:t>– då fel leveransadress finns i system. Detta tar tid att fixa till för organisationen.</a:t>
            </a:r>
            <a:endParaRPr lang="sv-SE" sz="1500" dirty="0">
              <a:latin typeface="+mn-lt"/>
            </a:endParaRPr>
          </a:p>
          <a:p>
            <a:pPr lvl="1"/>
            <a:r>
              <a:rPr lang="sv-SE" sz="1500" b="1" dirty="0">
                <a:latin typeface="+mn-lt"/>
              </a:rPr>
              <a:t>Om samma produkter kallas olika saker och om en och samma kund benämns med olika stavning på namnet så framstår inte företaget som särskilt organiserat </a:t>
            </a:r>
            <a:r>
              <a:rPr lang="sv-SE" sz="1500" dirty="0">
                <a:latin typeface="+mn-lt"/>
              </a:rPr>
              <a:t>- och förtroendet skadas</a:t>
            </a:r>
          </a:p>
          <a:p>
            <a:pPr lvl="1"/>
            <a:r>
              <a:rPr lang="sv-SE" sz="1500" b="1" dirty="0">
                <a:latin typeface="+mn-lt"/>
              </a:rPr>
              <a:t>Rapporting av olika slag kan försvåras </a:t>
            </a:r>
            <a:r>
              <a:rPr lang="sv-SE" sz="1500" dirty="0">
                <a:latin typeface="+mn-lt"/>
              </a:rPr>
              <a:t>då man till exempel inte vet vilken stavning som ska </a:t>
            </a:r>
            <a:r>
              <a:rPr lang="sv-SE" sz="1500" dirty="0" smtClean="0">
                <a:latin typeface="+mn-lt"/>
              </a:rPr>
              <a:t>användas</a:t>
            </a:r>
          </a:p>
          <a:p>
            <a:pPr lvl="1"/>
            <a:r>
              <a:rPr lang="sv-SE" sz="1500" b="1" dirty="0" smtClean="0">
                <a:latin typeface="+mn-lt"/>
              </a:rPr>
              <a:t>När man summerar/aggregerar data så kan felstavningar ge felaktigt resultat i summeringar. </a:t>
            </a:r>
            <a:r>
              <a:rPr lang="sv-SE" sz="1500" dirty="0">
                <a:latin typeface="+mn-lt"/>
              </a:rPr>
              <a:t>Det finns då en risk som </a:t>
            </a:r>
            <a:r>
              <a:rPr lang="sv-SE" sz="1500" dirty="0" smtClean="0">
                <a:latin typeface="+mn-lt"/>
              </a:rPr>
              <a:t>gör att man satsar på fel kundgrupper</a:t>
            </a:r>
            <a:endParaRPr lang="sv-SE" sz="1500" dirty="0">
              <a:latin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14106" y="4254794"/>
            <a:ext cx="193052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350" dirty="0"/>
              <a:t>Felaktig och inkonsistent information om </a:t>
            </a:r>
            <a:r>
              <a:rPr lang="sv-SE" sz="1350" dirty="0" smtClean="0"/>
              <a:t>kundens address</a:t>
            </a:r>
            <a:endParaRPr lang="sv-SE" sz="1350" dirty="0"/>
          </a:p>
        </p:txBody>
      </p:sp>
      <p:sp>
        <p:nvSpPr>
          <p:cNvPr id="39" name="Rectangle 38"/>
          <p:cNvSpPr/>
          <p:nvPr/>
        </p:nvSpPr>
        <p:spPr>
          <a:xfrm>
            <a:off x="5782829" y="4304024"/>
            <a:ext cx="193052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v-SE" sz="1350" dirty="0"/>
              <a:t>Kunden får inte det som är beställt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619058" y="4581022"/>
            <a:ext cx="9721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13024" y="4254794"/>
            <a:ext cx="8781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i="1" dirty="0"/>
              <a:t>orsak till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9298" y="373398"/>
            <a:ext cx="6850800" cy="596700"/>
          </a:xfrm>
        </p:spPr>
        <p:txBody>
          <a:bodyPr>
            <a:normAutofit/>
          </a:bodyPr>
          <a:lstStyle/>
          <a:p>
            <a:r>
              <a:rPr lang="sv-SE" dirty="0" smtClean="0"/>
              <a:t>Varför MDM-system?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5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85"/>
    </mc:Choice>
    <mc:Fallback>
      <p:transition spd="slow" advTm="15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Vad är ett MDM-system?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20" y="1324355"/>
            <a:ext cx="8068352" cy="3504484"/>
          </a:xfrm>
        </p:spPr>
        <p:txBody>
          <a:bodyPr>
            <a:noAutofit/>
          </a:bodyPr>
          <a:lstStyle/>
          <a:p>
            <a:r>
              <a:rPr lang="sv-SE" sz="1500" b="1" dirty="0">
                <a:latin typeface="+mn-lt"/>
              </a:rPr>
              <a:t>Ett MDM-system </a:t>
            </a:r>
            <a:r>
              <a:rPr lang="sv-SE" sz="1500" b="1" dirty="0" smtClean="0">
                <a:latin typeface="+mn-lt"/>
              </a:rPr>
              <a:t>- </a:t>
            </a:r>
            <a:r>
              <a:rPr lang="sv-SE" sz="1500" dirty="0" smtClean="0">
                <a:latin typeface="+mn-lt"/>
              </a:rPr>
              <a:t>är </a:t>
            </a:r>
            <a:r>
              <a:rPr lang="sv-SE" sz="1500" dirty="0">
                <a:latin typeface="+mn-lt"/>
              </a:rPr>
              <a:t>ett </a:t>
            </a:r>
            <a:r>
              <a:rPr lang="sv-SE" sz="1500" dirty="0" smtClean="0">
                <a:latin typeface="+mn-lt"/>
              </a:rPr>
              <a:t>IT-system </a:t>
            </a:r>
            <a:r>
              <a:rPr lang="sv-SE" sz="1500" dirty="0">
                <a:latin typeface="+mn-lt"/>
              </a:rPr>
              <a:t>som håller korrekt information </a:t>
            </a:r>
            <a:r>
              <a:rPr lang="sv-SE" sz="1500" dirty="0" smtClean="0">
                <a:latin typeface="+mn-lt"/>
              </a:rPr>
              <a:t>om kunder</a:t>
            </a:r>
            <a:r>
              <a:rPr lang="sv-SE" sz="1500" dirty="0">
                <a:latin typeface="+mn-lt"/>
              </a:rPr>
              <a:t>, leverantörer och produkter och </a:t>
            </a:r>
            <a:r>
              <a:rPr lang="sv-SE" sz="1500" dirty="0" smtClean="0">
                <a:latin typeface="+mn-lt"/>
              </a:rPr>
              <a:t>annat</a:t>
            </a:r>
            <a:endParaRPr lang="sv-SE" sz="1500" dirty="0">
              <a:latin typeface="+mn-lt"/>
            </a:endParaRPr>
          </a:p>
          <a:p>
            <a:r>
              <a:rPr lang="sv-SE" sz="1500" dirty="0">
                <a:latin typeface="+mn-lt"/>
              </a:rPr>
              <a:t>Här finns den korrekta stavningen </a:t>
            </a:r>
            <a:r>
              <a:rPr lang="sv-SE" sz="1500" dirty="0" smtClean="0">
                <a:latin typeface="+mn-lt"/>
              </a:rPr>
              <a:t>av produkter, kunder och leverantörer</a:t>
            </a:r>
            <a:endParaRPr lang="sv-SE" sz="1500" dirty="0">
              <a:latin typeface="+mn-lt"/>
            </a:endParaRPr>
          </a:p>
          <a:p>
            <a:r>
              <a:rPr lang="sv-SE" sz="1500" dirty="0" smtClean="0">
                <a:latin typeface="+mn-lt"/>
              </a:rPr>
              <a:t>Här </a:t>
            </a:r>
            <a:r>
              <a:rPr lang="sv-SE" sz="1500" dirty="0">
                <a:latin typeface="+mn-lt"/>
              </a:rPr>
              <a:t>finns en korrekt beskrivning av produkter, med dess egenskaper som till exempel produktnummer och namn</a:t>
            </a:r>
          </a:p>
          <a:p>
            <a:r>
              <a:rPr lang="sv-SE" sz="1500" dirty="0">
                <a:latin typeface="+mn-lt"/>
              </a:rPr>
              <a:t>Här finns tillåtna kategoriseringar, inklusive hierarkier av kategorier (till exempel hierakin: mat-frukt-bär-hallon, eller hierarkin: mat - färskvaror - hallon)</a:t>
            </a:r>
          </a:p>
          <a:p>
            <a:r>
              <a:rPr lang="sv-SE" sz="1500" dirty="0">
                <a:latin typeface="+mn-lt"/>
              </a:rPr>
              <a:t>Här kan även finnas korrekta definitioner av termer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648177" y="4145192"/>
            <a:ext cx="918102" cy="650673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6473918" y="4321008"/>
            <a:ext cx="1168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”One version of the </a:t>
            </a:r>
            <a:r>
              <a:rPr lang="sv-SE" sz="1350" dirty="0" err="1"/>
              <a:t>truth</a:t>
            </a:r>
            <a:r>
              <a:rPr lang="sv-SE" sz="1350" dirty="0"/>
              <a:t>”</a:t>
            </a:r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7216641" y="4255204"/>
            <a:ext cx="1781175" cy="5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MDM-</a:t>
            </a:r>
          </a:p>
          <a:p>
            <a:pPr algn="ctr"/>
            <a:r>
              <a:rPr lang="sv-SE" sz="1350" dirty="0">
                <a:latin typeface="Arial Black" pitchFamily="34" charset="0"/>
              </a:rPr>
              <a:t> system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17"/>
    </mc:Choice>
    <mc:Fallback>
      <p:transition spd="slow" advTm="11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Hur används ett MDM-system?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430694"/>
            <a:ext cx="3673675" cy="4215193"/>
          </a:xfrm>
        </p:spPr>
        <p:txBody>
          <a:bodyPr>
            <a:normAutofit/>
          </a:bodyPr>
          <a:lstStyle/>
          <a:p>
            <a:r>
              <a:rPr lang="sv-SE" sz="1500" dirty="0">
                <a:latin typeface="+mn-lt"/>
              </a:rPr>
              <a:t>Anställda i organisationen  kan tillfråga MDM-systemet om den korrekta informationen som ska användas i organisationen </a:t>
            </a:r>
          </a:p>
          <a:p>
            <a:r>
              <a:rPr lang="sv-SE" sz="1500" dirty="0" smtClean="0">
                <a:latin typeface="+mn-lt"/>
              </a:rPr>
              <a:t>Särskilt användbart vid rapportering som kräver korrekt information för internt och externt bruk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5" y="1632714"/>
            <a:ext cx="4360402" cy="262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90898" y="2886537"/>
            <a:ext cx="1420239" cy="65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7075740" y="2886537"/>
            <a:ext cx="1420239" cy="31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7356889" y="3199652"/>
            <a:ext cx="1420239" cy="31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7216314" y="3073666"/>
            <a:ext cx="1420239" cy="31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2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8"/>
    </mc:Choice>
    <mc:Fallback>
      <p:transition spd="slow" advTm="3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Om MDM-system</a:t>
            </a:r>
            <a:r>
              <a:rPr lang="sv-SE" dirty="0" smtClean="0"/>
              <a:t> saknas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703" y="1287490"/>
            <a:ext cx="3141884" cy="2857527"/>
          </a:xfrm>
        </p:spPr>
        <p:txBody>
          <a:bodyPr>
            <a:normAutofit fontScale="77500" lnSpcReduction="20000"/>
          </a:bodyPr>
          <a:lstStyle/>
          <a:p>
            <a:r>
              <a:rPr lang="sv-SE" sz="1500" dirty="0" smtClean="0">
                <a:latin typeface="+mn-lt"/>
              </a:rPr>
              <a:t>Om en organisation inte har ett specifikt MDM-system så brukar organisationen bestämma vilka av de andra IT-systemen som ska fungera som så kallad master for olika masterdata, vilka system som ska ha korrekt information om kunder, produkter och leverantörer  </a:t>
            </a:r>
            <a:endParaRPr lang="sv-SE" sz="1500" dirty="0">
              <a:latin typeface="+mn-lt"/>
            </a:endParaRPr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4587276" y="4310561"/>
            <a:ext cx="428625" cy="3750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3905513" y="4367712"/>
            <a:ext cx="1781175" cy="3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ITS</a:t>
            </a: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5871429" y="4367713"/>
            <a:ext cx="428625" cy="3750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 dirty="0"/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5208234" y="4370857"/>
            <a:ext cx="1781175" cy="3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ITS</a:t>
            </a:r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7338397" y="4297847"/>
            <a:ext cx="428625" cy="3750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6691019" y="4352596"/>
            <a:ext cx="1781175" cy="3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ITS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957" y="2900431"/>
            <a:ext cx="821997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276522" y="3471930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Order-</a:t>
            </a:r>
          </a:p>
          <a:p>
            <a:r>
              <a:rPr lang="sv-SE" sz="1200" dirty="0"/>
              <a:t>mottagning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7104" y="2900431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467807" y="3405122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Produktions-</a:t>
            </a:r>
          </a:p>
          <a:p>
            <a:r>
              <a:rPr lang="sv-SE" sz="1200" dirty="0"/>
              <a:t>avdelning</a:t>
            </a: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372" y="2988800"/>
            <a:ext cx="94370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01413" y="3420685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Leverans-</a:t>
            </a:r>
          </a:p>
          <a:p>
            <a:r>
              <a:rPr lang="sv-SE" sz="1200" dirty="0"/>
              <a:t>avdelning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4551557" y="4081961"/>
            <a:ext cx="3429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5900600" y="4042836"/>
            <a:ext cx="3429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367568" y="3972971"/>
            <a:ext cx="3429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12663" y="4034433"/>
            <a:ext cx="10204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Produkt ID 202233. </a:t>
            </a:r>
            <a:r>
              <a:rPr lang="sv-SE" sz="1050" dirty="0" smtClean="0"/>
              <a:t>Samsung </a:t>
            </a:r>
            <a:endParaRPr lang="sv-SE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6325057" y="4242182"/>
            <a:ext cx="86409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Produkt ID </a:t>
            </a:r>
            <a:r>
              <a:rPr lang="sv-SE" sz="1050" dirty="0"/>
              <a:t>202233, </a:t>
            </a:r>
            <a:r>
              <a:rPr lang="sv-SE" sz="1050" dirty="0" smtClean="0"/>
              <a:t>SMART-TV, Samsung</a:t>
            </a:r>
            <a:endParaRPr lang="sv-SE" sz="1050" dirty="0"/>
          </a:p>
          <a:p>
            <a:endParaRPr lang="sv-SE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7915858" y="4310561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Produkt </a:t>
            </a:r>
            <a:r>
              <a:rPr lang="sv-SE" sz="1050" dirty="0" smtClean="0"/>
              <a:t>202234</a:t>
            </a:r>
            <a:endParaRPr lang="sv-SE" sz="1050" dirty="0"/>
          </a:p>
        </p:txBody>
      </p: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4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13"/>
    </mc:Choice>
    <mc:Fallback>
      <p:transition spd="slow" advTm="7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4813</TotalTime>
  <Words>547</Words>
  <Application>Microsoft Office PowerPoint</Application>
  <PresentationFormat>On-screen Show (16:9)</PresentationFormat>
  <Paragraphs>59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Informationssystem 3  Del 4: Master data management system</vt:lpstr>
      <vt:lpstr>PowerPoint Presentation</vt:lpstr>
      <vt:lpstr>Vad är masterdata?</vt:lpstr>
      <vt:lpstr>Varför MDM-system?</vt:lpstr>
      <vt:lpstr>Varför MDM-system?</vt:lpstr>
      <vt:lpstr>Vad är ett MDM-system?</vt:lpstr>
      <vt:lpstr>Hur används ett MDM-system?</vt:lpstr>
      <vt:lpstr>Om MDM-system saknas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313</cp:revision>
  <cp:lastPrinted>2016-10-04T05:41:48Z</cp:lastPrinted>
  <dcterms:created xsi:type="dcterms:W3CDTF">2015-05-25T21:35:52Z</dcterms:created>
  <dcterms:modified xsi:type="dcterms:W3CDTF">2020-10-19T14:20:42Z</dcterms:modified>
</cp:coreProperties>
</file>