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48"/>
  </p:notesMasterIdLst>
  <p:handoutMasterIdLst>
    <p:handoutMasterId r:id="rId49"/>
  </p:handoutMasterIdLst>
  <p:sldIdLst>
    <p:sldId id="264" r:id="rId6"/>
    <p:sldId id="907" r:id="rId7"/>
    <p:sldId id="909" r:id="rId8"/>
    <p:sldId id="929" r:id="rId9"/>
    <p:sldId id="944" r:id="rId10"/>
    <p:sldId id="945" r:id="rId11"/>
    <p:sldId id="928" r:id="rId12"/>
    <p:sldId id="910" r:id="rId13"/>
    <p:sldId id="946" r:id="rId14"/>
    <p:sldId id="932" r:id="rId15"/>
    <p:sldId id="922" r:id="rId16"/>
    <p:sldId id="947" r:id="rId17"/>
    <p:sldId id="925" r:id="rId18"/>
    <p:sldId id="924" r:id="rId19"/>
    <p:sldId id="863" r:id="rId20"/>
    <p:sldId id="890" r:id="rId21"/>
    <p:sldId id="874" r:id="rId22"/>
    <p:sldId id="864" r:id="rId23"/>
    <p:sldId id="891" r:id="rId24"/>
    <p:sldId id="865" r:id="rId25"/>
    <p:sldId id="866" r:id="rId26"/>
    <p:sldId id="867" r:id="rId27"/>
    <p:sldId id="879" r:id="rId28"/>
    <p:sldId id="880" r:id="rId29"/>
    <p:sldId id="881" r:id="rId30"/>
    <p:sldId id="882" r:id="rId31"/>
    <p:sldId id="883" r:id="rId32"/>
    <p:sldId id="868" r:id="rId33"/>
    <p:sldId id="869" r:id="rId34"/>
    <p:sldId id="870" r:id="rId35"/>
    <p:sldId id="871" r:id="rId36"/>
    <p:sldId id="872" r:id="rId37"/>
    <p:sldId id="873" r:id="rId38"/>
    <p:sldId id="933" r:id="rId39"/>
    <p:sldId id="943" r:id="rId40"/>
    <p:sldId id="934" r:id="rId41"/>
    <p:sldId id="935" r:id="rId42"/>
    <p:sldId id="940" r:id="rId43"/>
    <p:sldId id="936" r:id="rId44"/>
    <p:sldId id="937" r:id="rId45"/>
    <p:sldId id="938" r:id="rId46"/>
    <p:sldId id="939" r:id="rId47"/>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0" autoAdjust="0"/>
    <p:restoredTop sz="94434" autoAdjust="0"/>
  </p:normalViewPr>
  <p:slideViewPr>
    <p:cSldViewPr snapToGrid="0">
      <p:cViewPr varScale="1">
        <p:scale>
          <a:sx n="110" d="100"/>
          <a:sy n="110" d="100"/>
        </p:scale>
        <p:origin x="638"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C84FDD-BB37-6B48-A9C5-1C3155F992C4}" type="datetimeFigureOut">
              <a:rPr lang="en-US" smtClean="0"/>
              <a:t>10/14/2020</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2020-10-14</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a:t>
            </a:fld>
            <a:endParaRPr lang="sv-SE"/>
          </a:p>
        </p:txBody>
      </p:sp>
    </p:spTree>
    <p:extLst>
      <p:ext uri="{BB962C8B-B14F-4D97-AF65-F5344CB8AC3E}">
        <p14:creationId xmlns:p14="http://schemas.microsoft.com/office/powerpoint/2010/main" val="310275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34</a:t>
            </a:fld>
            <a:endParaRPr lang="sv-SE"/>
          </a:p>
        </p:txBody>
      </p:sp>
    </p:spTree>
    <p:extLst>
      <p:ext uri="{BB962C8B-B14F-4D97-AF65-F5344CB8AC3E}">
        <p14:creationId xmlns:p14="http://schemas.microsoft.com/office/powerpoint/2010/main" val="417186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11175"/>
            <a:ext cx="4527550" cy="2546350"/>
          </a:xfrm>
        </p:spPr>
      </p:sp>
      <p:sp>
        <p:nvSpPr>
          <p:cNvPr id="3" name="Notes Placeholder 2"/>
          <p:cNvSpPr>
            <a:spLocks noGrp="1"/>
          </p:cNvSpPr>
          <p:nvPr>
            <p:ph type="body" idx="1"/>
          </p:nvPr>
        </p:nvSpPr>
        <p:spPr/>
        <p:txBody>
          <a:bodyPr/>
          <a:lstStyle/>
          <a:p>
            <a:r>
              <a:rPr lang="sv-SE" dirty="0"/>
              <a:t>Övning:</a:t>
            </a:r>
            <a:r>
              <a:rPr lang="sv-SE" baseline="0" dirty="0"/>
              <a:t> ge exempel på system i en ruta: Individuella </a:t>
            </a:r>
            <a:r>
              <a:rPr lang="sv-SE" baseline="0" dirty="0" err="1"/>
              <a:t>kommunikationssytem</a:t>
            </a:r>
            <a:endParaRPr lang="sv-SE" baseline="0" dirty="0"/>
          </a:p>
          <a:p>
            <a:r>
              <a:rPr lang="sv-SE" baseline="0" dirty="0" err="1"/>
              <a:t>Kom+indiv</a:t>
            </a:r>
            <a:r>
              <a:rPr lang="sv-SE" baseline="0" dirty="0"/>
              <a:t>: </a:t>
            </a:r>
            <a:r>
              <a:rPr lang="sv-SE" baseline="0" dirty="0" err="1"/>
              <a:t>facebook</a:t>
            </a:r>
            <a:endParaRPr lang="sv-SE" baseline="0" dirty="0"/>
          </a:p>
          <a:p>
            <a:r>
              <a:rPr lang="sv-SE" baseline="0" dirty="0"/>
              <a:t>Kom system + arbetsgrupp: Slack</a:t>
            </a:r>
            <a:endParaRPr lang="sv-SE" dirty="0"/>
          </a:p>
        </p:txBody>
      </p:sp>
      <p:sp>
        <p:nvSpPr>
          <p:cNvPr id="4" name="Slide Number Placeholder 3"/>
          <p:cNvSpPr>
            <a:spLocks noGrp="1"/>
          </p:cNvSpPr>
          <p:nvPr>
            <p:ph type="sldNum" sz="quarter" idx="10"/>
          </p:nvPr>
        </p:nvSpPr>
        <p:spPr/>
        <p:txBody>
          <a:bodyPr/>
          <a:lstStyle/>
          <a:p>
            <a:fld id="{946CD6BE-0752-4ADD-A021-35858E2DE8DC}" type="slidenum">
              <a:rPr lang="sv-SE" smtClean="0"/>
              <a:pPr/>
              <a:t>35</a:t>
            </a:fld>
            <a:endParaRPr lang="sv-SE"/>
          </a:p>
        </p:txBody>
      </p:sp>
    </p:spTree>
    <p:extLst>
      <p:ext uri="{BB962C8B-B14F-4D97-AF65-F5344CB8AC3E}">
        <p14:creationId xmlns:p14="http://schemas.microsoft.com/office/powerpoint/2010/main" val="25499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40</a:t>
            </a:fld>
            <a:endParaRPr lang="en-US" dirty="0">
              <a:latin typeface="Arial" pitchFamily="34" charset="0"/>
            </a:endParaRPr>
          </a:p>
        </p:txBody>
      </p:sp>
    </p:spTree>
    <p:extLst>
      <p:ext uri="{BB962C8B-B14F-4D97-AF65-F5344CB8AC3E}">
        <p14:creationId xmlns:p14="http://schemas.microsoft.com/office/powerpoint/2010/main" val="119501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41</a:t>
            </a:fld>
            <a:endParaRPr lang="en-US" dirty="0">
              <a:latin typeface="Arial" pitchFamily="34" charset="0"/>
            </a:endParaRPr>
          </a:p>
        </p:txBody>
      </p:sp>
    </p:spTree>
    <p:extLst>
      <p:ext uri="{BB962C8B-B14F-4D97-AF65-F5344CB8AC3E}">
        <p14:creationId xmlns:p14="http://schemas.microsoft.com/office/powerpoint/2010/main" val="3497874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42</a:t>
            </a:fld>
            <a:endParaRPr lang="en-US" dirty="0">
              <a:latin typeface="Arial" pitchFamily="34" charset="0"/>
            </a:endParaRPr>
          </a:p>
        </p:txBody>
      </p:sp>
    </p:spTree>
    <p:extLst>
      <p:ext uri="{BB962C8B-B14F-4D97-AF65-F5344CB8AC3E}">
        <p14:creationId xmlns:p14="http://schemas.microsoft.com/office/powerpoint/2010/main" val="154961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a:t>
            </a:fld>
            <a:endParaRPr lang="sv-SE"/>
          </a:p>
        </p:txBody>
      </p:sp>
    </p:spTree>
    <p:extLst>
      <p:ext uri="{BB962C8B-B14F-4D97-AF65-F5344CB8AC3E}">
        <p14:creationId xmlns:p14="http://schemas.microsoft.com/office/powerpoint/2010/main" val="248035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a:t>
            </a:fld>
            <a:endParaRPr lang="sv-SE"/>
          </a:p>
        </p:txBody>
      </p:sp>
    </p:spTree>
    <p:extLst>
      <p:ext uri="{BB962C8B-B14F-4D97-AF65-F5344CB8AC3E}">
        <p14:creationId xmlns:p14="http://schemas.microsoft.com/office/powerpoint/2010/main" val="92913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6</a:t>
            </a:fld>
            <a:endParaRPr lang="sv-SE"/>
          </a:p>
        </p:txBody>
      </p:sp>
    </p:spTree>
    <p:extLst>
      <p:ext uri="{BB962C8B-B14F-4D97-AF65-F5344CB8AC3E}">
        <p14:creationId xmlns:p14="http://schemas.microsoft.com/office/powerpoint/2010/main" val="210261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7</a:t>
            </a:fld>
            <a:endParaRPr lang="sv-SE"/>
          </a:p>
        </p:txBody>
      </p:sp>
    </p:spTree>
    <p:extLst>
      <p:ext uri="{BB962C8B-B14F-4D97-AF65-F5344CB8AC3E}">
        <p14:creationId xmlns:p14="http://schemas.microsoft.com/office/powerpoint/2010/main" val="355440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8</a:t>
            </a:fld>
            <a:endParaRPr lang="sv-SE"/>
          </a:p>
        </p:txBody>
      </p:sp>
    </p:spTree>
    <p:extLst>
      <p:ext uri="{BB962C8B-B14F-4D97-AF65-F5344CB8AC3E}">
        <p14:creationId xmlns:p14="http://schemas.microsoft.com/office/powerpoint/2010/main" val="227995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9</a:t>
            </a:fld>
            <a:endParaRPr lang="sv-SE"/>
          </a:p>
        </p:txBody>
      </p:sp>
    </p:spTree>
    <p:extLst>
      <p:ext uri="{BB962C8B-B14F-4D97-AF65-F5344CB8AC3E}">
        <p14:creationId xmlns:p14="http://schemas.microsoft.com/office/powerpoint/2010/main" val="385908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10</a:t>
            </a:fld>
            <a:endParaRPr lang="sv-SE"/>
          </a:p>
        </p:txBody>
      </p:sp>
    </p:spTree>
    <p:extLst>
      <p:ext uri="{BB962C8B-B14F-4D97-AF65-F5344CB8AC3E}">
        <p14:creationId xmlns:p14="http://schemas.microsoft.com/office/powerpoint/2010/main" val="285572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29</a:t>
            </a:fld>
            <a:endParaRPr lang="sv-SE"/>
          </a:p>
        </p:txBody>
      </p:sp>
    </p:spTree>
    <p:extLst>
      <p:ext uri="{BB962C8B-B14F-4D97-AF65-F5344CB8AC3E}">
        <p14:creationId xmlns:p14="http://schemas.microsoft.com/office/powerpoint/2010/main" val="4234714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102375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24250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02914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8780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15983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67257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33307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033075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1701934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250514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1691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591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7879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897809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799169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49533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3649461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2471779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71518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9345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002F5F"/>
                </a:solidFill>
                <a:latin typeface="Verdana"/>
                <a:cs typeface="Verdana"/>
              </a:rPr>
              <a:t>Medverkande</a:t>
            </a: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chemeClr val="tx1"/>
                </a:solidFill>
                <a:latin typeface="Verdana"/>
              </a:rPr>
              <a:t>Inspelat</a:t>
            </a:r>
            <a:r>
              <a:rPr lang="sv-SE" sz="1600" baseline="0" noProof="0" dirty="0">
                <a:solidFill>
                  <a:schemeClr val="tx1"/>
                </a:solidFill>
                <a:latin typeface="Verdana"/>
              </a:rPr>
              <a:t> </a:t>
            </a:r>
            <a:fld id="{DEF0F593-7E64-D74F-96F6-B611C3DC3FC9}" type="datetime1">
              <a:rPr lang="sv-SE" sz="1600" baseline="0" noProof="0" smtClean="0">
                <a:solidFill>
                  <a:schemeClr val="tx1"/>
                </a:solidFill>
                <a:latin typeface="Verdana"/>
              </a:rPr>
              <a:t>2020-10-14</a:t>
            </a:fld>
            <a:endParaRPr lang="sv-SE" sz="1600" noProof="0" dirty="0">
              <a:solidFill>
                <a:schemeClr val="tx1"/>
              </a:solidFill>
              <a:latin typeface="Verdana"/>
            </a:endParaRPr>
          </a:p>
          <a:p>
            <a:r>
              <a:rPr lang="sv-SE" sz="1600" noProof="0" dirty="0">
                <a:solidFill>
                  <a:schemeClr val="tx1"/>
                </a:solidFill>
                <a:latin typeface="Verdana"/>
              </a:rPr>
              <a:t>Institutionen för data- och systemvetenskap, DSV </a:t>
            </a:r>
          </a:p>
        </p:txBody>
      </p:sp>
    </p:spTree>
    <p:extLst>
      <p:ext uri="{BB962C8B-B14F-4D97-AF65-F5344CB8AC3E}">
        <p14:creationId xmlns:p14="http://schemas.microsoft.com/office/powerpoint/2010/main" val="153210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a:solidFill>
                  <a:srgbClr val="002F5F"/>
                </a:solidFill>
                <a:latin typeface="Verdana"/>
                <a:cs typeface="Verdana"/>
              </a:rPr>
              <a:t>Contributors</a:t>
            </a: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Verdana"/>
              </a:rPr>
              <a:t>Recorded </a:t>
            </a:r>
            <a:fld id="{DEF0F593-7E64-D74F-96F6-B611C3DC3FC9}" type="datetime1">
              <a:rPr lang="en-US" sz="1600" baseline="0" noProof="0" smtClean="0">
                <a:solidFill>
                  <a:schemeClr val="tx1"/>
                </a:solidFill>
                <a:latin typeface="Verdana"/>
              </a:rPr>
              <a:t>10/14/2020</a:t>
            </a:fld>
            <a:endParaRPr lang="en-US" sz="1600" noProof="0" dirty="0">
              <a:solidFill>
                <a:schemeClr val="tx1"/>
              </a:solidFill>
              <a:latin typeface="Verdana"/>
            </a:endParaRPr>
          </a:p>
          <a:p>
            <a:r>
              <a:rPr lang="en-US" sz="1600" noProof="0" dirty="0">
                <a:solidFill>
                  <a:schemeClr val="tx1"/>
                </a:solidFill>
                <a:latin typeface="Verdana"/>
              </a:rPr>
              <a:t>Department of Computer and Systems Sciences, DSV </a:t>
            </a: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Inspelat</a:t>
            </a:r>
            <a:r>
              <a:rPr lang="sv-SE" sz="1600" baseline="0" noProof="0" dirty="0">
                <a:solidFill>
                  <a:srgbClr val="FFFFFF"/>
                </a:solidFill>
                <a:latin typeface="Verdana"/>
              </a:rPr>
              <a:t> </a:t>
            </a:r>
            <a:fld id="{DEF0F593-7E64-D74F-96F6-B611C3DC3FC9}" type="datetime1">
              <a:rPr lang="sv-SE" sz="1600" baseline="0" noProof="0" smtClean="0">
                <a:solidFill>
                  <a:srgbClr val="FFFFFF"/>
                </a:solidFill>
                <a:latin typeface="Verdana"/>
              </a:rPr>
              <a:t>2020-10-14</a:t>
            </a:fld>
            <a:endParaRPr lang="sv-SE" sz="1600" noProof="0" dirty="0">
              <a:solidFill>
                <a:srgbClr val="FFFFFF"/>
              </a:solidFill>
              <a:latin typeface="Verdana"/>
            </a:endParaRPr>
          </a:p>
          <a:p>
            <a:r>
              <a:rPr lang="sv-SE" sz="1600" noProof="0" dirty="0">
                <a:solidFill>
                  <a:srgbClr val="FFFFFF"/>
                </a:solidFill>
                <a:latin typeface="Verdana"/>
              </a:rPr>
              <a:t>Institutionen för data- och systemvetenskap, DSV </a:t>
            </a: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2968804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10/14/2020</a:t>
            </a:fld>
            <a:endParaRPr lang="en-US" sz="1600" noProof="0" dirty="0">
              <a:solidFill>
                <a:schemeClr val="bg1"/>
              </a:solidFill>
              <a:latin typeface="Verdana"/>
            </a:endParaRPr>
          </a:p>
          <a:p>
            <a:r>
              <a:rPr lang="en-US" sz="1600" noProof="0" dirty="0">
                <a:solidFill>
                  <a:schemeClr val="bg1"/>
                </a:solidFill>
                <a:latin typeface="Verdana"/>
              </a:rPr>
              <a:t>Department of Computer and Systems Sciences, DSV </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41744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Institutionen för data- och systemvetenskap, DSV </a:t>
            </a:r>
          </a:p>
        </p:txBody>
      </p:sp>
    </p:spTree>
    <p:extLst>
      <p:ext uri="{BB962C8B-B14F-4D97-AF65-F5344CB8AC3E}">
        <p14:creationId xmlns:p14="http://schemas.microsoft.com/office/powerpoint/2010/main" val="5334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a:solidFill>
                  <a:schemeClr val="bg1"/>
                </a:solidFill>
                <a:latin typeface="Verdana"/>
              </a:rPr>
              <a:t>Department of Computer and Systems Sciences, DSV </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0.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5"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510893"/>
            <a:ext cx="8151302" cy="1069200"/>
          </a:xfrm>
        </p:spPr>
        <p:txBody>
          <a:bodyPr/>
          <a:lstStyle/>
          <a:p>
            <a:r>
              <a:rPr lang="sv-SE" sz="3600" dirty="0"/>
              <a:t>Informationssystem 3 </a:t>
            </a:r>
            <a:br>
              <a:rPr lang="sv-SE" sz="3600"/>
            </a:br>
            <a:r>
              <a:rPr lang="sv-SE" sz="2000"/>
              <a:t>Processhanteringssystem</a:t>
            </a:r>
            <a:r>
              <a:rPr lang="sv-SE" sz="2000" dirty="0"/>
              <a:t>, </a:t>
            </a:r>
            <a:r>
              <a:rPr lang="sv-SE" sz="2000" dirty="0" err="1"/>
              <a:t>Supply</a:t>
            </a:r>
            <a:r>
              <a:rPr lang="sv-SE" sz="2000" dirty="0"/>
              <a:t> </a:t>
            </a:r>
            <a:r>
              <a:rPr lang="sv-SE" sz="2000" dirty="0" err="1"/>
              <a:t>chain</a:t>
            </a:r>
            <a:r>
              <a:rPr lang="sv-SE" sz="2000" dirty="0"/>
              <a:t>-system, Kundhanteringssystem, Samarbetssystem, </a:t>
            </a:r>
            <a:br>
              <a:rPr lang="sv-SE" sz="2000" dirty="0"/>
            </a:br>
            <a:r>
              <a:rPr lang="sv-SE" sz="2000" dirty="0"/>
              <a:t>Sociala medier</a:t>
            </a:r>
          </a:p>
        </p:txBody>
      </p:sp>
      <p:sp>
        <p:nvSpPr>
          <p:cNvPr id="3" name="Subtitle 2"/>
          <p:cNvSpPr>
            <a:spLocks noGrp="1"/>
          </p:cNvSpPr>
          <p:nvPr>
            <p:ph type="subTitle" idx="1"/>
          </p:nvPr>
        </p:nvSpPr>
        <p:spPr>
          <a:xfrm>
            <a:off x="907638" y="3274662"/>
            <a:ext cx="6631200" cy="1045502"/>
          </a:xfrm>
        </p:spPr>
        <p:txBody>
          <a:bodyPr/>
          <a:lstStyle/>
          <a:p>
            <a:r>
              <a:rPr lang="sv-SE" dirty="0"/>
              <a:t>Erik Perjons</a:t>
            </a:r>
          </a:p>
          <a:p>
            <a:r>
              <a:rPr lang="sv-SE" dirty="0"/>
              <a:t>DSV, Stockholms Universitet</a:t>
            </a:r>
          </a:p>
        </p:txBody>
      </p:sp>
    </p:spTree>
    <p:extLst>
      <p:ext uri="{BB962C8B-B14F-4D97-AF65-F5344CB8AC3E}">
        <p14:creationId xmlns:p14="http://schemas.microsoft.com/office/powerpoint/2010/main" val="6682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450660" y="3089026"/>
            <a:ext cx="8272605" cy="756084"/>
          </a:xfrm>
        </p:spPr>
        <p:txBody>
          <a:bodyPr>
            <a:noAutofit/>
          </a:bodyPr>
          <a:lstStyle/>
          <a:p>
            <a:r>
              <a:rPr lang="sv-SE" sz="1400" dirty="0"/>
              <a:t>När processinstanserna sedan exekverar i systemet (till exempel en persons order hanteras i systemet) är det </a:t>
            </a:r>
            <a:r>
              <a:rPr lang="sv-SE" sz="1400" b="1" dirty="0"/>
              <a:t>inte säkert att användarna ser processmodellerna</a:t>
            </a:r>
          </a:p>
          <a:p>
            <a:r>
              <a:rPr lang="sv-SE" sz="1400" dirty="0"/>
              <a:t>Ofta ser en användare bara en </a:t>
            </a:r>
            <a:r>
              <a:rPr lang="sv-SE" sz="1400" b="1" dirty="0"/>
              <a:t>lista med sina arbetsuppgifter – så kallade ”work items” </a:t>
            </a:r>
            <a:r>
              <a:rPr lang="sv-SE" sz="1400" dirty="0"/>
              <a:t>– de uppgifter som han/hon ska genomföra (användarinput) för att processerna ska kunna fortsätta exekvera </a:t>
            </a:r>
          </a:p>
        </p:txBody>
      </p:sp>
      <p:sp>
        <p:nvSpPr>
          <p:cNvPr id="4" name="Title 1"/>
          <p:cNvSpPr>
            <a:spLocks noGrp="1"/>
          </p:cNvSpPr>
          <p:nvPr>
            <p:ph type="title"/>
          </p:nvPr>
        </p:nvSpPr>
        <p:spPr>
          <a:xfrm>
            <a:off x="255183" y="239878"/>
            <a:ext cx="8109107" cy="857250"/>
          </a:xfrm>
        </p:spPr>
        <p:txBody>
          <a:bodyPr>
            <a:noAutofit/>
          </a:bodyPr>
          <a:lstStyle/>
          <a:p>
            <a:pPr algn="l"/>
            <a:r>
              <a:rPr lang="sv-SE" sz="2550" dirty="0"/>
              <a:t>Processhanteringssystem - exekvering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480" y="1517849"/>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86963" y="914907"/>
            <a:ext cx="4437624" cy="1244635"/>
          </a:xfrm>
          <a:prstGeom prst="rect">
            <a:avLst/>
          </a:prstGeom>
          <a:noFill/>
        </p:spPr>
      </p:pic>
    </p:spTree>
    <p:extLst>
      <p:ext uri="{BB962C8B-B14F-4D97-AF65-F5344CB8AC3E}">
        <p14:creationId xmlns:p14="http://schemas.microsoft.com/office/powerpoint/2010/main" val="292255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92950" y="370153"/>
            <a:ext cx="7820372" cy="596700"/>
          </a:xfrm>
        </p:spPr>
        <p:txBody>
          <a:bodyPr/>
          <a:lstStyle/>
          <a:p>
            <a:r>
              <a:rPr lang="sv-SE" sz="2400" dirty="0"/>
              <a:t>Fördelar med processhanteringssystem</a:t>
            </a:r>
          </a:p>
        </p:txBody>
      </p:sp>
      <p:sp>
        <p:nvSpPr>
          <p:cNvPr id="3" name="Content Placeholder 2"/>
          <p:cNvSpPr>
            <a:spLocks noGrp="1"/>
          </p:cNvSpPr>
          <p:nvPr>
            <p:ph idx="1"/>
          </p:nvPr>
        </p:nvSpPr>
        <p:spPr>
          <a:xfrm>
            <a:off x="454692" y="1133228"/>
            <a:ext cx="8157680" cy="2142340"/>
          </a:xfrm>
        </p:spPr>
        <p:txBody>
          <a:bodyPr>
            <a:noAutofit/>
          </a:bodyPr>
          <a:lstStyle/>
          <a:p>
            <a:r>
              <a:rPr lang="sv-SE" sz="1400" dirty="0"/>
              <a:t>Processhanteringsystem stödjer </a:t>
            </a:r>
            <a:r>
              <a:rPr lang="sv-SE" sz="1400" b="1" dirty="0"/>
              <a:t>utformning av en process med hjälp av verktyg för att skapa processmodeller</a:t>
            </a:r>
            <a:r>
              <a:rPr lang="sv-SE" sz="1400" dirty="0"/>
              <a:t> – som visar automatiserade aktiviteter, aktiviteter med användarinput och manuella aktiviteter</a:t>
            </a:r>
          </a:p>
          <a:p>
            <a:r>
              <a:rPr lang="sv-SE" sz="1400" dirty="0"/>
              <a:t>Processhanteringssystem kan </a:t>
            </a:r>
            <a:r>
              <a:rPr lang="sv-SE" sz="1400" b="1" dirty="0"/>
              <a:t>enkelt förändra verksamhetsprocesser genom att förändra designen av processmodeller</a:t>
            </a:r>
            <a:r>
              <a:rPr lang="sv-SE" sz="1400" dirty="0"/>
              <a:t> - och systemet anpassar koordinering av användarinput och automatisering av aktiviteter baserat på dessa ändringar </a:t>
            </a:r>
          </a:p>
          <a:p>
            <a:r>
              <a:rPr lang="sv-SE" sz="1400" dirty="0"/>
              <a:t>Processhanteringssystem kan också </a:t>
            </a:r>
            <a:r>
              <a:rPr lang="sv-SE" sz="1400" b="1" dirty="0"/>
              <a:t>stödja design (programmering) av automatiserade aktiviteter</a:t>
            </a:r>
            <a:r>
              <a:rPr lang="sv-SE" sz="1400" dirty="0"/>
              <a:t> och </a:t>
            </a:r>
            <a:r>
              <a:rPr lang="sv-SE" sz="1400" b="1" dirty="0"/>
              <a:t>skapande av olika ”work item list”</a:t>
            </a:r>
          </a:p>
          <a:p>
            <a:pPr marL="0" indent="0">
              <a:buNone/>
            </a:pPr>
            <a:endParaRPr lang="sv-SE" sz="1400" dirty="0"/>
          </a:p>
        </p:txBody>
      </p:sp>
    </p:spTree>
    <p:extLst>
      <p:ext uri="{BB962C8B-B14F-4D97-AF65-F5344CB8AC3E}">
        <p14:creationId xmlns:p14="http://schemas.microsoft.com/office/powerpoint/2010/main" val="251745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92950" y="370153"/>
            <a:ext cx="7820372" cy="596700"/>
          </a:xfrm>
        </p:spPr>
        <p:txBody>
          <a:bodyPr/>
          <a:lstStyle/>
          <a:p>
            <a:r>
              <a:rPr lang="sv-SE" sz="2400" dirty="0"/>
              <a:t>Fördelar med processhanteringssystem</a:t>
            </a:r>
          </a:p>
        </p:txBody>
      </p:sp>
      <p:sp>
        <p:nvSpPr>
          <p:cNvPr id="3" name="Content Placeholder 2"/>
          <p:cNvSpPr>
            <a:spLocks noGrp="1"/>
          </p:cNvSpPr>
          <p:nvPr>
            <p:ph idx="1"/>
          </p:nvPr>
        </p:nvSpPr>
        <p:spPr>
          <a:xfrm>
            <a:off x="454692" y="1133228"/>
            <a:ext cx="8157680" cy="2142340"/>
          </a:xfrm>
        </p:spPr>
        <p:txBody>
          <a:bodyPr>
            <a:noAutofit/>
          </a:bodyPr>
          <a:lstStyle/>
          <a:p>
            <a:r>
              <a:rPr lang="sv-SE" sz="1400" b="1" dirty="0"/>
              <a:t>Processhanteringssystem kan styra användare att arbeta i en viss ordning </a:t>
            </a:r>
            <a:r>
              <a:rPr lang="sv-SE" sz="1400" dirty="0"/>
              <a:t>– därmed </a:t>
            </a:r>
            <a:r>
              <a:rPr lang="sv-SE" sz="1400" b="1" dirty="0"/>
              <a:t>minska variation i utförande av processer </a:t>
            </a:r>
            <a:r>
              <a:rPr lang="sv-SE" sz="1400" dirty="0"/>
              <a:t>och därmed öka produkters och tjänsters kvalitet (tänk Six Sigma)</a:t>
            </a:r>
          </a:p>
          <a:p>
            <a:endParaRPr lang="sv-SE" sz="1400" dirty="0"/>
          </a:p>
        </p:txBody>
      </p:sp>
    </p:spTree>
    <p:extLst>
      <p:ext uri="{BB962C8B-B14F-4D97-AF65-F5344CB8AC3E}">
        <p14:creationId xmlns:p14="http://schemas.microsoft.com/office/powerpoint/2010/main" val="272556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10516" y="370153"/>
            <a:ext cx="7820372" cy="596700"/>
          </a:xfrm>
        </p:spPr>
        <p:txBody>
          <a:bodyPr/>
          <a:lstStyle/>
          <a:p>
            <a:r>
              <a:rPr lang="sv-SE" sz="2400" dirty="0"/>
              <a:t>Fördelar med processhanteringssystem</a:t>
            </a:r>
          </a:p>
        </p:txBody>
      </p:sp>
      <p:sp>
        <p:nvSpPr>
          <p:cNvPr id="3" name="Content Placeholder 2"/>
          <p:cNvSpPr>
            <a:spLocks noGrp="1"/>
          </p:cNvSpPr>
          <p:nvPr>
            <p:ph idx="1"/>
          </p:nvPr>
        </p:nvSpPr>
        <p:spPr>
          <a:xfrm>
            <a:off x="715218" y="1204073"/>
            <a:ext cx="8157680" cy="2142340"/>
          </a:xfrm>
        </p:spPr>
        <p:txBody>
          <a:bodyPr>
            <a:noAutofit/>
          </a:bodyPr>
          <a:lstStyle/>
          <a:p>
            <a:r>
              <a:rPr lang="sv-SE" sz="1400" dirty="0"/>
              <a:t>Processhanteringssystem erbjuder </a:t>
            </a:r>
            <a:r>
              <a:rPr lang="sv-SE" sz="1400" b="1" dirty="0"/>
              <a:t>verktyg för att analysera och optimera processer</a:t>
            </a:r>
            <a:r>
              <a:rPr lang="sv-SE" sz="1400" dirty="0"/>
              <a:t>, till exempel för att upptäcka så kallade flaskhalsar (det vill säga aktiviteter som tar lång tid på grund av resursbrist) hos de olika processinstanserna (till exempel en persons order kan vara en processinstans)</a:t>
            </a:r>
          </a:p>
        </p:txBody>
      </p:sp>
      <p:pic>
        <p:nvPicPr>
          <p:cNvPr id="5" name="Picture 4"/>
          <p:cNvPicPr>
            <a:picLocks noChangeAspect="1"/>
          </p:cNvPicPr>
          <p:nvPr/>
        </p:nvPicPr>
        <p:blipFill>
          <a:blip r:embed="rId2"/>
          <a:stretch>
            <a:fillRect/>
          </a:stretch>
        </p:blipFill>
        <p:spPr>
          <a:xfrm>
            <a:off x="4002826" y="3525294"/>
            <a:ext cx="4310496" cy="1296432"/>
          </a:xfrm>
          <a:prstGeom prst="rect">
            <a:avLst/>
          </a:prstGeom>
        </p:spPr>
      </p:pic>
    </p:spTree>
    <p:extLst>
      <p:ext uri="{BB962C8B-B14F-4D97-AF65-F5344CB8AC3E}">
        <p14:creationId xmlns:p14="http://schemas.microsoft.com/office/powerpoint/2010/main" val="428451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370153"/>
            <a:ext cx="7820372" cy="596700"/>
          </a:xfrm>
        </p:spPr>
        <p:txBody>
          <a:bodyPr/>
          <a:lstStyle/>
          <a:p>
            <a:r>
              <a:rPr lang="sv-SE" sz="2400" dirty="0"/>
              <a:t>Nackdelar med processhanteringssystem</a:t>
            </a:r>
          </a:p>
        </p:txBody>
      </p:sp>
      <p:sp>
        <p:nvSpPr>
          <p:cNvPr id="3" name="Content Placeholder 2"/>
          <p:cNvSpPr>
            <a:spLocks noGrp="1"/>
          </p:cNvSpPr>
          <p:nvPr>
            <p:ph idx="1"/>
          </p:nvPr>
        </p:nvSpPr>
        <p:spPr>
          <a:xfrm>
            <a:off x="623346" y="1055406"/>
            <a:ext cx="8157680" cy="2142340"/>
          </a:xfrm>
        </p:spPr>
        <p:txBody>
          <a:bodyPr>
            <a:noAutofit/>
          </a:bodyPr>
          <a:lstStyle/>
          <a:p>
            <a:r>
              <a:rPr lang="sv-SE" sz="1400" dirty="0"/>
              <a:t>Användare kan uppleva att de </a:t>
            </a:r>
            <a:r>
              <a:rPr lang="sv-SE" sz="1400" b="1" dirty="0"/>
              <a:t>inte får den frihet de behöver för att utföra sina uppgifter då</a:t>
            </a:r>
            <a:r>
              <a:rPr lang="sv-SE" sz="1400" dirty="0"/>
              <a:t> </a:t>
            </a:r>
            <a:r>
              <a:rPr lang="sv-SE" sz="1400" b="1" dirty="0"/>
              <a:t>processhanteringssystemet tvingar aktörerna att arbeta enligt processbeskrivningarna </a:t>
            </a:r>
          </a:p>
          <a:p>
            <a:r>
              <a:rPr lang="sv-SE" sz="1400" b="1" dirty="0"/>
              <a:t>Processhanteringssystem innebär en stor investering </a:t>
            </a:r>
            <a:r>
              <a:rPr lang="sv-SE" sz="1400" dirty="0"/>
              <a:t>då: </a:t>
            </a:r>
          </a:p>
          <a:p>
            <a:pPr marL="457200" lvl="1" indent="0">
              <a:buNone/>
            </a:pPr>
            <a:r>
              <a:rPr lang="sv-SE" sz="1400" dirty="0"/>
              <a:t>1) processhanteringssystemet ska köpas </a:t>
            </a:r>
          </a:p>
          <a:p>
            <a:pPr marL="457200" lvl="1" indent="0">
              <a:buNone/>
            </a:pPr>
            <a:r>
              <a:rPr lang="sv-SE" sz="1400" dirty="0"/>
              <a:t>2) IT-personal ska utbildas för att kunna använda processhanteringssystemet, och </a:t>
            </a:r>
          </a:p>
          <a:p>
            <a:pPr marL="457200" lvl="1" indent="0">
              <a:buNone/>
            </a:pPr>
            <a:r>
              <a:rPr lang="sv-SE" sz="1400" dirty="0"/>
              <a:t>3) den </a:t>
            </a:r>
            <a:r>
              <a:rPr lang="sv-SE" sz="1400" dirty="0" err="1"/>
              <a:t>övergripanade</a:t>
            </a:r>
            <a:r>
              <a:rPr lang="sv-SE" sz="1400" dirty="0"/>
              <a:t> IT-arkitekturen  (vilka IT-system som finns och hur de är relaterade/integrerade) i organisationen kanske måste förändras</a:t>
            </a:r>
          </a:p>
          <a:p>
            <a:endParaRPr lang="sv-SE" sz="1800" dirty="0"/>
          </a:p>
        </p:txBody>
      </p:sp>
    </p:spTree>
    <p:extLst>
      <p:ext uri="{BB962C8B-B14F-4D97-AF65-F5344CB8AC3E}">
        <p14:creationId xmlns:p14="http://schemas.microsoft.com/office/powerpoint/2010/main" val="119237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73476" y="642477"/>
            <a:ext cx="7740949" cy="596700"/>
          </a:xfrm>
        </p:spPr>
        <p:txBody>
          <a:bodyPr/>
          <a:lstStyle/>
          <a:p>
            <a:r>
              <a:rPr lang="sv-SE" sz="2400" dirty="0"/>
              <a:t>Business Process Management (BPM)</a:t>
            </a:r>
          </a:p>
        </p:txBody>
      </p:sp>
      <p:sp>
        <p:nvSpPr>
          <p:cNvPr id="3" name="Content Placeholder 2"/>
          <p:cNvSpPr>
            <a:spLocks noGrp="1"/>
          </p:cNvSpPr>
          <p:nvPr>
            <p:ph idx="1"/>
          </p:nvPr>
        </p:nvSpPr>
        <p:spPr>
          <a:xfrm>
            <a:off x="673477" y="1224234"/>
            <a:ext cx="6850800" cy="3240432"/>
          </a:xfrm>
        </p:spPr>
        <p:txBody>
          <a:bodyPr>
            <a:normAutofit/>
          </a:bodyPr>
          <a:lstStyle/>
          <a:p>
            <a:r>
              <a:rPr lang="sv-SE" sz="1400" dirty="0"/>
              <a:t>Business Process Management (processhantering) ”är en cyklisk managementprocess för att systematiskt skapa, utvärdera och förändra verksamhetsprocesser”</a:t>
            </a:r>
          </a:p>
        </p:txBody>
      </p:sp>
      <p:pic>
        <p:nvPicPr>
          <p:cNvPr id="4" name="Picture 3"/>
          <p:cNvPicPr>
            <a:picLocks noChangeAspect="1"/>
          </p:cNvPicPr>
          <p:nvPr/>
        </p:nvPicPr>
        <p:blipFill>
          <a:blip r:embed="rId2"/>
          <a:stretch>
            <a:fillRect/>
          </a:stretch>
        </p:blipFill>
        <p:spPr>
          <a:xfrm>
            <a:off x="3212696" y="2451368"/>
            <a:ext cx="4113587" cy="2092985"/>
          </a:xfrm>
          <a:prstGeom prst="rect">
            <a:avLst/>
          </a:prstGeom>
        </p:spPr>
      </p:pic>
      <p:sp>
        <p:nvSpPr>
          <p:cNvPr id="5" name="TextBox 4"/>
          <p:cNvSpPr txBox="1"/>
          <p:nvPr/>
        </p:nvSpPr>
        <p:spPr>
          <a:xfrm>
            <a:off x="5487369" y="4747839"/>
            <a:ext cx="2801566" cy="307777"/>
          </a:xfrm>
          <a:prstGeom prst="rect">
            <a:avLst/>
          </a:prstGeom>
          <a:noFill/>
        </p:spPr>
        <p:txBody>
          <a:bodyPr wrap="square" rtlCol="0">
            <a:spAutoFit/>
          </a:bodyPr>
          <a:lstStyle/>
          <a:p>
            <a:r>
              <a:rPr lang="sv-SE" sz="1400" dirty="0"/>
              <a:t>(Kursboken, Chapter Extension 18)</a:t>
            </a:r>
          </a:p>
        </p:txBody>
      </p:sp>
      <p:sp>
        <p:nvSpPr>
          <p:cNvPr id="6" name="TextBox 5"/>
          <p:cNvSpPr txBox="1"/>
          <p:nvPr/>
        </p:nvSpPr>
        <p:spPr>
          <a:xfrm>
            <a:off x="1964984" y="3706237"/>
            <a:ext cx="1699681" cy="523220"/>
          </a:xfrm>
          <a:prstGeom prst="rect">
            <a:avLst/>
          </a:prstGeom>
          <a:noFill/>
        </p:spPr>
        <p:txBody>
          <a:bodyPr wrap="square" rtlCol="0">
            <a:spAutoFit/>
          </a:bodyPr>
          <a:lstStyle/>
          <a:p>
            <a:r>
              <a:rPr lang="sv-SE" sz="1400" i="1" dirty="0"/>
              <a:t>Börja här: Modellera processer</a:t>
            </a:r>
          </a:p>
        </p:txBody>
      </p:sp>
      <p:cxnSp>
        <p:nvCxnSpPr>
          <p:cNvPr id="8" name="Straight Connector 7"/>
          <p:cNvCxnSpPr/>
          <p:nvPr/>
        </p:nvCxnSpPr>
        <p:spPr>
          <a:xfrm flipV="1">
            <a:off x="2694560" y="3336586"/>
            <a:ext cx="518136" cy="311285"/>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204066" y="2124023"/>
            <a:ext cx="1699681" cy="307777"/>
          </a:xfrm>
          <a:prstGeom prst="rect">
            <a:avLst/>
          </a:prstGeom>
          <a:noFill/>
        </p:spPr>
        <p:txBody>
          <a:bodyPr wrap="square" rtlCol="0">
            <a:spAutoFit/>
          </a:bodyPr>
          <a:lstStyle/>
          <a:p>
            <a:r>
              <a:rPr lang="sv-SE" sz="1400" i="1" dirty="0"/>
              <a:t>Utforma IT-stöd här</a:t>
            </a:r>
          </a:p>
        </p:txBody>
      </p:sp>
      <p:cxnSp>
        <p:nvCxnSpPr>
          <p:cNvPr id="10" name="Straight Connector 9"/>
          <p:cNvCxnSpPr>
            <a:endCxn id="9" idx="1"/>
          </p:cNvCxnSpPr>
          <p:nvPr/>
        </p:nvCxnSpPr>
        <p:spPr>
          <a:xfrm flipV="1">
            <a:off x="5611984" y="2277912"/>
            <a:ext cx="592082" cy="7171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204066" y="3492229"/>
            <a:ext cx="120313" cy="383285"/>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915202" y="3756092"/>
            <a:ext cx="1988545" cy="738664"/>
          </a:xfrm>
          <a:prstGeom prst="rect">
            <a:avLst/>
          </a:prstGeom>
          <a:noFill/>
        </p:spPr>
        <p:txBody>
          <a:bodyPr wrap="square" rtlCol="0">
            <a:spAutoFit/>
          </a:bodyPr>
          <a:lstStyle/>
          <a:p>
            <a:r>
              <a:rPr lang="sv-SE" sz="1400" i="1" dirty="0"/>
              <a:t>Implementera/</a:t>
            </a:r>
          </a:p>
          <a:p>
            <a:r>
              <a:rPr lang="sv-SE" sz="1400" i="1" dirty="0"/>
              <a:t>introducera process med IT-stöd  i verksamhet</a:t>
            </a:r>
          </a:p>
        </p:txBody>
      </p:sp>
      <p:cxnSp>
        <p:nvCxnSpPr>
          <p:cNvPr id="14" name="Straight Connector 13"/>
          <p:cNvCxnSpPr/>
          <p:nvPr/>
        </p:nvCxnSpPr>
        <p:spPr>
          <a:xfrm flipV="1">
            <a:off x="4215521" y="4226796"/>
            <a:ext cx="696856" cy="41930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936291" y="4646096"/>
            <a:ext cx="2702215" cy="307777"/>
          </a:xfrm>
          <a:prstGeom prst="rect">
            <a:avLst/>
          </a:prstGeom>
          <a:noFill/>
        </p:spPr>
        <p:txBody>
          <a:bodyPr wrap="square" rtlCol="0">
            <a:spAutoFit/>
          </a:bodyPr>
          <a:lstStyle/>
          <a:p>
            <a:r>
              <a:rPr lang="sv-SE" sz="1400" i="1" dirty="0"/>
              <a:t>Utvärdera implementation</a:t>
            </a:r>
          </a:p>
        </p:txBody>
      </p:sp>
    </p:spTree>
    <p:extLst>
      <p:ext uri="{BB962C8B-B14F-4D97-AF65-F5344CB8AC3E}">
        <p14:creationId xmlns:p14="http://schemas.microsoft.com/office/powerpoint/2010/main" val="358029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Varför BPM?</a:t>
            </a:r>
          </a:p>
        </p:txBody>
      </p:sp>
      <p:sp>
        <p:nvSpPr>
          <p:cNvPr id="3" name="Content Placeholder 2"/>
          <p:cNvSpPr>
            <a:spLocks noGrp="1"/>
          </p:cNvSpPr>
          <p:nvPr>
            <p:ph idx="1"/>
          </p:nvPr>
        </p:nvSpPr>
        <p:spPr>
          <a:xfrm>
            <a:off x="791999" y="1275534"/>
            <a:ext cx="7923983" cy="3867966"/>
          </a:xfrm>
        </p:spPr>
        <p:txBody>
          <a:bodyPr>
            <a:normAutofit/>
          </a:bodyPr>
          <a:lstStyle/>
          <a:p>
            <a:r>
              <a:rPr lang="sv-SE" sz="1400" dirty="0"/>
              <a:t>Stödjer organisationen så att den kan </a:t>
            </a:r>
            <a:r>
              <a:rPr lang="sv-SE" sz="1400" b="1" dirty="0"/>
              <a:t>effektivisera verksamheten </a:t>
            </a:r>
            <a:r>
              <a:rPr lang="sv-SE" sz="1400" dirty="0"/>
              <a:t>(effectiveness, det vill säga uppnår verksamhetens mål) </a:t>
            </a:r>
            <a:r>
              <a:rPr lang="sv-SE" sz="1400" b="1" dirty="0"/>
              <a:t>och öka produktiviteten i verksamheten </a:t>
            </a:r>
            <a:r>
              <a:rPr lang="sv-SE" sz="1400" dirty="0"/>
              <a:t>(efficiency, det vill säga använder minimalt med resurser givet mål) </a:t>
            </a:r>
          </a:p>
          <a:p>
            <a:r>
              <a:rPr lang="sv-SE" sz="1400" dirty="0"/>
              <a:t>Stödjer organisationen att förstå hur förändringar i sättet att arbeta påverkar verksamheten genom att </a:t>
            </a:r>
            <a:r>
              <a:rPr lang="sv-SE" sz="1400" b="1" dirty="0"/>
              <a:t>modellera hur verksamhetsprocesserna förändras</a:t>
            </a:r>
          </a:p>
        </p:txBody>
      </p:sp>
      <p:sp>
        <p:nvSpPr>
          <p:cNvPr id="6" name="TextBox 5"/>
          <p:cNvSpPr txBox="1"/>
          <p:nvPr/>
        </p:nvSpPr>
        <p:spPr>
          <a:xfrm>
            <a:off x="5487369" y="4747839"/>
            <a:ext cx="2801566" cy="307777"/>
          </a:xfrm>
          <a:prstGeom prst="rect">
            <a:avLst/>
          </a:prstGeom>
          <a:noFill/>
        </p:spPr>
        <p:txBody>
          <a:bodyPr wrap="square" rtlCol="0">
            <a:spAutoFit/>
          </a:bodyPr>
          <a:lstStyle/>
          <a:p>
            <a:r>
              <a:rPr lang="sv-SE" sz="1400" dirty="0"/>
              <a:t>(Kursboken, Chapter Extension 18)</a:t>
            </a:r>
          </a:p>
        </p:txBody>
      </p:sp>
    </p:spTree>
    <p:extLst>
      <p:ext uri="{BB962C8B-B14F-4D97-AF65-F5344CB8AC3E}">
        <p14:creationId xmlns:p14="http://schemas.microsoft.com/office/powerpoint/2010/main" val="98760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8" y="606269"/>
            <a:ext cx="6850800" cy="596700"/>
          </a:xfrm>
        </p:spPr>
        <p:txBody>
          <a:bodyPr/>
          <a:lstStyle/>
          <a:p>
            <a:r>
              <a:rPr lang="sv-SE" sz="2400" dirty="0"/>
              <a:t>Systemstöd för BPM</a:t>
            </a:r>
          </a:p>
        </p:txBody>
      </p:sp>
      <p:sp>
        <p:nvSpPr>
          <p:cNvPr id="3" name="Content Placeholder 2"/>
          <p:cNvSpPr>
            <a:spLocks noGrp="1"/>
          </p:cNvSpPr>
          <p:nvPr>
            <p:ph idx="1"/>
          </p:nvPr>
        </p:nvSpPr>
        <p:spPr>
          <a:xfrm>
            <a:off x="866428" y="1202969"/>
            <a:ext cx="8073291" cy="3407995"/>
          </a:xfrm>
        </p:spPr>
        <p:txBody>
          <a:bodyPr>
            <a:noAutofit/>
          </a:bodyPr>
          <a:lstStyle/>
          <a:p>
            <a:pPr marL="0" indent="0">
              <a:buNone/>
            </a:pPr>
            <a:r>
              <a:rPr lang="sv-SE" sz="1400" dirty="0"/>
              <a:t>Exempel på IT-system för BPM:</a:t>
            </a:r>
          </a:p>
          <a:p>
            <a:r>
              <a:rPr lang="sv-SE" sz="1400" b="1" dirty="0"/>
              <a:t>Processhanteringssystem </a:t>
            </a:r>
            <a:r>
              <a:rPr lang="sv-SE" sz="1400" dirty="0"/>
              <a:t>(eng. Business Process Management Systems) och </a:t>
            </a:r>
            <a:r>
              <a:rPr lang="sv-SE" sz="1400" b="1" dirty="0"/>
              <a:t>workflowsystem</a:t>
            </a:r>
            <a:r>
              <a:rPr lang="sv-SE" sz="1400" dirty="0"/>
              <a:t> (eng. Workflow Management Systems)</a:t>
            </a:r>
          </a:p>
          <a:p>
            <a:r>
              <a:rPr lang="sv-SE" sz="1400" b="1" dirty="0"/>
              <a:t>Affärssystem</a:t>
            </a:r>
            <a:r>
              <a:rPr lang="sv-SE" sz="1400" dirty="0"/>
              <a:t> (eng. ERP Systems, Enterprise Systems)– som har ett processfokus och vissa system visualiserar processerna i form av processbeskrivningar/modeller</a:t>
            </a:r>
          </a:p>
        </p:txBody>
      </p:sp>
    </p:spTree>
    <p:extLst>
      <p:ext uri="{BB962C8B-B14F-4D97-AF65-F5344CB8AC3E}">
        <p14:creationId xmlns:p14="http://schemas.microsoft.com/office/powerpoint/2010/main" val="47103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Supply Chain Management System</a:t>
            </a:r>
          </a:p>
        </p:txBody>
      </p:sp>
    </p:spTree>
    <p:extLst>
      <p:ext uri="{BB962C8B-B14F-4D97-AF65-F5344CB8AC3E}">
        <p14:creationId xmlns:p14="http://schemas.microsoft.com/office/powerpoint/2010/main" val="366160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277" y="501074"/>
            <a:ext cx="6850800" cy="596700"/>
          </a:xfrm>
        </p:spPr>
        <p:txBody>
          <a:bodyPr>
            <a:normAutofit/>
          </a:bodyPr>
          <a:lstStyle/>
          <a:p>
            <a:r>
              <a:rPr lang="sv-SE" sz="2400" dirty="0"/>
              <a:t>Supply Chain Management</a:t>
            </a:r>
          </a:p>
        </p:txBody>
      </p:sp>
      <p:sp>
        <p:nvSpPr>
          <p:cNvPr id="3" name="Content Placeholder 2"/>
          <p:cNvSpPr>
            <a:spLocks noGrp="1"/>
          </p:cNvSpPr>
          <p:nvPr>
            <p:ph idx="1"/>
          </p:nvPr>
        </p:nvSpPr>
        <p:spPr>
          <a:xfrm>
            <a:off x="792000" y="1275534"/>
            <a:ext cx="8426428" cy="3240432"/>
          </a:xfrm>
        </p:spPr>
        <p:txBody>
          <a:bodyPr>
            <a:normAutofit/>
          </a:bodyPr>
          <a:lstStyle/>
          <a:p>
            <a:r>
              <a:rPr lang="sv-SE" sz="1400" b="1" dirty="0"/>
              <a:t>Leverantörskedja (eng. Supply-chain) </a:t>
            </a:r>
            <a:r>
              <a:rPr lang="sv-SE" sz="1400" dirty="0"/>
              <a:t>– är ett nätverk av organisationer som transformerar råmaterial till slutprodukter - som levereras till slutkund</a:t>
            </a:r>
          </a:p>
          <a:p>
            <a:r>
              <a:rPr lang="sv-SE" sz="1400" b="1" dirty="0"/>
              <a:t>Supply-Chain Management </a:t>
            </a:r>
            <a:r>
              <a:rPr lang="sv-SE" sz="1400" dirty="0"/>
              <a:t>– är en managementprocess för att stödja leverantörskedjans planering och genomförande</a:t>
            </a:r>
          </a:p>
        </p:txBody>
      </p:sp>
      <p:sp>
        <p:nvSpPr>
          <p:cNvPr id="5" name="TextBox 4"/>
          <p:cNvSpPr txBox="1"/>
          <p:nvPr/>
        </p:nvSpPr>
        <p:spPr>
          <a:xfrm>
            <a:off x="5925113" y="4693726"/>
            <a:ext cx="2801566" cy="307777"/>
          </a:xfrm>
          <a:prstGeom prst="rect">
            <a:avLst/>
          </a:prstGeom>
          <a:noFill/>
        </p:spPr>
        <p:txBody>
          <a:bodyPr wrap="square" rtlCol="0">
            <a:spAutoFit/>
          </a:bodyPr>
          <a:lstStyle/>
          <a:p>
            <a:r>
              <a:rPr lang="sv-SE" sz="1400" dirty="0"/>
              <a:t>(Kursboken, Chapter Extension 10)</a:t>
            </a:r>
          </a:p>
        </p:txBody>
      </p:sp>
    </p:spTree>
    <p:extLst>
      <p:ext uri="{BB962C8B-B14F-4D97-AF65-F5344CB8AC3E}">
        <p14:creationId xmlns:p14="http://schemas.microsoft.com/office/powerpoint/2010/main" val="58914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Processhanteringssystem</a:t>
            </a:r>
          </a:p>
        </p:txBody>
      </p:sp>
      <p:sp>
        <p:nvSpPr>
          <p:cNvPr id="4" name="Rectangle 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8003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Leverantörskedja (supply-chain)</a:t>
            </a:r>
          </a:p>
        </p:txBody>
      </p:sp>
      <p:pic>
        <p:nvPicPr>
          <p:cNvPr id="4" name="Picture 3"/>
          <p:cNvPicPr>
            <a:picLocks noChangeAspect="1"/>
          </p:cNvPicPr>
          <p:nvPr/>
        </p:nvPicPr>
        <p:blipFill>
          <a:blip r:embed="rId2"/>
          <a:stretch>
            <a:fillRect/>
          </a:stretch>
        </p:blipFill>
        <p:spPr>
          <a:xfrm>
            <a:off x="1324692" y="2179151"/>
            <a:ext cx="5616903" cy="2195550"/>
          </a:xfrm>
          <a:prstGeom prst="rect">
            <a:avLst/>
          </a:prstGeom>
        </p:spPr>
      </p:pic>
      <p:sp>
        <p:nvSpPr>
          <p:cNvPr id="5" name="TextBox 4"/>
          <p:cNvSpPr txBox="1"/>
          <p:nvPr/>
        </p:nvSpPr>
        <p:spPr>
          <a:xfrm>
            <a:off x="4745515" y="4461023"/>
            <a:ext cx="1637414" cy="338554"/>
          </a:xfrm>
          <a:prstGeom prst="rect">
            <a:avLst/>
          </a:prstGeom>
          <a:noFill/>
        </p:spPr>
        <p:txBody>
          <a:bodyPr wrap="square" rtlCol="0">
            <a:spAutoFit/>
          </a:bodyPr>
          <a:lstStyle/>
          <a:p>
            <a:r>
              <a:rPr lang="sv-SE" sz="1600" dirty="0"/>
              <a:t>Återförsäljare</a:t>
            </a:r>
          </a:p>
        </p:txBody>
      </p:sp>
      <p:sp>
        <p:nvSpPr>
          <p:cNvPr id="6" name="TextBox 5"/>
          <p:cNvSpPr txBox="1"/>
          <p:nvPr/>
        </p:nvSpPr>
        <p:spPr>
          <a:xfrm>
            <a:off x="6179462" y="4448426"/>
            <a:ext cx="1637414" cy="338554"/>
          </a:xfrm>
          <a:prstGeom prst="rect">
            <a:avLst/>
          </a:prstGeom>
          <a:noFill/>
        </p:spPr>
        <p:txBody>
          <a:bodyPr wrap="square" rtlCol="0">
            <a:spAutoFit/>
          </a:bodyPr>
          <a:lstStyle/>
          <a:p>
            <a:r>
              <a:rPr lang="sv-SE" sz="1600" dirty="0"/>
              <a:t>Kunder</a:t>
            </a:r>
          </a:p>
        </p:txBody>
      </p:sp>
      <p:sp>
        <p:nvSpPr>
          <p:cNvPr id="7" name="TextBox 6"/>
          <p:cNvSpPr txBox="1"/>
          <p:nvPr/>
        </p:nvSpPr>
        <p:spPr>
          <a:xfrm>
            <a:off x="3658415" y="4475008"/>
            <a:ext cx="1637414" cy="338554"/>
          </a:xfrm>
          <a:prstGeom prst="rect">
            <a:avLst/>
          </a:prstGeom>
          <a:noFill/>
        </p:spPr>
        <p:txBody>
          <a:bodyPr wrap="square" rtlCol="0">
            <a:spAutoFit/>
          </a:bodyPr>
          <a:lstStyle/>
          <a:p>
            <a:r>
              <a:rPr lang="sv-SE" sz="1600" dirty="0"/>
              <a:t>Distributör</a:t>
            </a:r>
          </a:p>
        </p:txBody>
      </p:sp>
      <p:sp>
        <p:nvSpPr>
          <p:cNvPr id="8" name="TextBox 7"/>
          <p:cNvSpPr txBox="1"/>
          <p:nvPr/>
        </p:nvSpPr>
        <p:spPr>
          <a:xfrm>
            <a:off x="2377920" y="4460203"/>
            <a:ext cx="1637414" cy="338554"/>
          </a:xfrm>
          <a:prstGeom prst="rect">
            <a:avLst/>
          </a:prstGeom>
          <a:noFill/>
        </p:spPr>
        <p:txBody>
          <a:bodyPr wrap="square" rtlCol="0">
            <a:spAutoFit/>
          </a:bodyPr>
          <a:lstStyle/>
          <a:p>
            <a:r>
              <a:rPr lang="sv-SE" sz="1600" dirty="0"/>
              <a:t>Tillverkare</a:t>
            </a:r>
          </a:p>
        </p:txBody>
      </p:sp>
      <p:sp>
        <p:nvSpPr>
          <p:cNvPr id="9" name="TextBox 8"/>
          <p:cNvSpPr txBox="1"/>
          <p:nvPr/>
        </p:nvSpPr>
        <p:spPr>
          <a:xfrm>
            <a:off x="1088525" y="4243591"/>
            <a:ext cx="1637414" cy="584775"/>
          </a:xfrm>
          <a:prstGeom prst="rect">
            <a:avLst/>
          </a:prstGeom>
          <a:noFill/>
        </p:spPr>
        <p:txBody>
          <a:bodyPr wrap="square" rtlCol="0">
            <a:spAutoFit/>
          </a:bodyPr>
          <a:lstStyle/>
          <a:p>
            <a:r>
              <a:rPr lang="sv-SE" sz="1600" dirty="0"/>
              <a:t>Tillverkares leverantörer</a:t>
            </a:r>
          </a:p>
        </p:txBody>
      </p:sp>
      <p:cxnSp>
        <p:nvCxnSpPr>
          <p:cNvPr id="12" name="Straight Arrow Connector 11"/>
          <p:cNvCxnSpPr/>
          <p:nvPr/>
        </p:nvCxnSpPr>
        <p:spPr>
          <a:xfrm flipH="1" flipV="1">
            <a:off x="1575881" y="1725383"/>
            <a:ext cx="4523362" cy="6746"/>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575881" y="1524524"/>
            <a:ext cx="4377447" cy="271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836072" y="1238945"/>
            <a:ext cx="2976665" cy="307777"/>
          </a:xfrm>
          <a:prstGeom prst="rect">
            <a:avLst/>
          </a:prstGeom>
          <a:noFill/>
        </p:spPr>
        <p:txBody>
          <a:bodyPr wrap="square" rtlCol="0">
            <a:spAutoFit/>
          </a:bodyPr>
          <a:lstStyle/>
          <a:p>
            <a:r>
              <a:rPr lang="sv-SE" sz="1400" dirty="0"/>
              <a:t>Beställningar i denna riktning</a:t>
            </a:r>
          </a:p>
        </p:txBody>
      </p:sp>
      <p:sp>
        <p:nvSpPr>
          <p:cNvPr id="19" name="TextBox 18"/>
          <p:cNvSpPr txBox="1"/>
          <p:nvPr/>
        </p:nvSpPr>
        <p:spPr>
          <a:xfrm>
            <a:off x="2811679" y="1774979"/>
            <a:ext cx="2976665" cy="307777"/>
          </a:xfrm>
          <a:prstGeom prst="rect">
            <a:avLst/>
          </a:prstGeom>
          <a:noFill/>
        </p:spPr>
        <p:txBody>
          <a:bodyPr wrap="square" rtlCol="0">
            <a:spAutoFit/>
          </a:bodyPr>
          <a:lstStyle/>
          <a:p>
            <a:r>
              <a:rPr lang="sv-SE" sz="1400" dirty="0"/>
              <a:t>Leveranser i denna riktning</a:t>
            </a:r>
          </a:p>
        </p:txBody>
      </p:sp>
      <p:sp>
        <p:nvSpPr>
          <p:cNvPr id="15" name="TextBox 14"/>
          <p:cNvSpPr txBox="1"/>
          <p:nvPr/>
        </p:nvSpPr>
        <p:spPr>
          <a:xfrm>
            <a:off x="6242017" y="4804200"/>
            <a:ext cx="2801566" cy="307777"/>
          </a:xfrm>
          <a:prstGeom prst="rect">
            <a:avLst/>
          </a:prstGeom>
          <a:noFill/>
        </p:spPr>
        <p:txBody>
          <a:bodyPr wrap="square" rtlCol="0">
            <a:spAutoFit/>
          </a:bodyPr>
          <a:lstStyle/>
          <a:p>
            <a:r>
              <a:rPr lang="sv-SE" sz="1400" dirty="0"/>
              <a:t>(Kursboken, Chapter Extension 18)</a:t>
            </a:r>
          </a:p>
        </p:txBody>
      </p:sp>
    </p:spTree>
    <p:extLst>
      <p:ext uri="{BB962C8B-B14F-4D97-AF65-F5344CB8AC3E}">
        <p14:creationId xmlns:p14="http://schemas.microsoft.com/office/powerpoint/2010/main" val="76321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Bullwhip effect</a:t>
            </a:r>
          </a:p>
        </p:txBody>
      </p:sp>
      <p:pic>
        <p:nvPicPr>
          <p:cNvPr id="4" name="Picture 3"/>
          <p:cNvPicPr>
            <a:picLocks noChangeAspect="1"/>
          </p:cNvPicPr>
          <p:nvPr/>
        </p:nvPicPr>
        <p:blipFill>
          <a:blip r:embed="rId2"/>
          <a:stretch>
            <a:fillRect/>
          </a:stretch>
        </p:blipFill>
        <p:spPr>
          <a:xfrm>
            <a:off x="4933363" y="1411443"/>
            <a:ext cx="3888432" cy="3581682"/>
          </a:xfrm>
          <a:prstGeom prst="rect">
            <a:avLst/>
          </a:prstGeom>
        </p:spPr>
      </p:pic>
      <p:sp>
        <p:nvSpPr>
          <p:cNvPr id="5" name="Content Placeholder 2"/>
          <p:cNvSpPr>
            <a:spLocks noGrp="1"/>
          </p:cNvSpPr>
          <p:nvPr>
            <p:ph idx="1"/>
          </p:nvPr>
        </p:nvSpPr>
        <p:spPr>
          <a:xfrm>
            <a:off x="593006" y="1354104"/>
            <a:ext cx="3901174" cy="3639021"/>
          </a:xfrm>
        </p:spPr>
        <p:txBody>
          <a:bodyPr>
            <a:normAutofit/>
          </a:bodyPr>
          <a:lstStyle/>
          <a:p>
            <a:r>
              <a:rPr lang="sv-SE" sz="1400" b="1" dirty="0"/>
              <a:t>Bullwhip-effekt</a:t>
            </a:r>
            <a:r>
              <a:rPr lang="sv-SE" sz="1400" dirty="0"/>
              <a:t> - är ett fenomen där </a:t>
            </a:r>
            <a:r>
              <a:rPr lang="sv-SE" sz="1400" b="1" dirty="0"/>
              <a:t>variationer i slutkunders beställningar leder till större variationer tidigare i leverantörskedjan </a:t>
            </a:r>
            <a:r>
              <a:rPr lang="sv-SE" sz="1400" dirty="0"/>
              <a:t>– vilket gör att organistioner tidigare i leverantörskedjan måste hålla större lager – vilket ökar kostnaderna</a:t>
            </a:r>
          </a:p>
          <a:p>
            <a:pPr marL="0" indent="0">
              <a:buNone/>
            </a:pPr>
            <a:endParaRPr lang="sv-SE" sz="1500" dirty="0"/>
          </a:p>
        </p:txBody>
      </p:sp>
      <p:sp>
        <p:nvSpPr>
          <p:cNvPr id="7" name="TextBox 6"/>
          <p:cNvSpPr txBox="1"/>
          <p:nvPr/>
        </p:nvSpPr>
        <p:spPr>
          <a:xfrm>
            <a:off x="973735" y="4731554"/>
            <a:ext cx="2801566" cy="307777"/>
          </a:xfrm>
          <a:prstGeom prst="rect">
            <a:avLst/>
          </a:prstGeom>
          <a:noFill/>
        </p:spPr>
        <p:txBody>
          <a:bodyPr wrap="square" rtlCol="0">
            <a:spAutoFit/>
          </a:bodyPr>
          <a:lstStyle/>
          <a:p>
            <a:r>
              <a:rPr lang="sv-SE" sz="1400" dirty="0"/>
              <a:t>(Kursboken, Chapter Extension 18)</a:t>
            </a:r>
          </a:p>
        </p:txBody>
      </p:sp>
    </p:spTree>
    <p:extLst>
      <p:ext uri="{BB962C8B-B14F-4D97-AF65-F5344CB8AC3E}">
        <p14:creationId xmlns:p14="http://schemas.microsoft.com/office/powerpoint/2010/main" val="903065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44" y="485889"/>
            <a:ext cx="6850800" cy="596700"/>
          </a:xfrm>
        </p:spPr>
        <p:txBody>
          <a:bodyPr>
            <a:normAutofit/>
          </a:bodyPr>
          <a:lstStyle/>
          <a:p>
            <a:r>
              <a:rPr lang="sv-SE" sz="2400" dirty="0"/>
              <a:t>Supply-Chain Management System</a:t>
            </a:r>
          </a:p>
        </p:txBody>
      </p:sp>
      <p:sp>
        <p:nvSpPr>
          <p:cNvPr id="9" name="Content Placeholder 2"/>
          <p:cNvSpPr txBox="1">
            <a:spLocks/>
          </p:cNvSpPr>
          <p:nvPr/>
        </p:nvSpPr>
        <p:spPr>
          <a:xfrm>
            <a:off x="558082" y="1082589"/>
            <a:ext cx="8362633" cy="3935977"/>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400" b="1" dirty="0"/>
              <a:t>Supply-Chain Management System - </a:t>
            </a:r>
            <a:r>
              <a:rPr lang="sv-SE" sz="1400" dirty="0"/>
              <a:t>kan stödja leverantörskedjan – då </a:t>
            </a:r>
            <a:r>
              <a:rPr lang="sv-SE" sz="1400" b="1" dirty="0"/>
              <a:t>flera organisationer i leverantörskedja kan arbeta i ett och samma system, eller få begränsad tillgång till systemet</a:t>
            </a:r>
          </a:p>
          <a:p>
            <a:r>
              <a:rPr lang="sv-SE" sz="1400" b="1" dirty="0"/>
              <a:t>Bullwhip-effekten kan hanteras </a:t>
            </a:r>
            <a:r>
              <a:rPr lang="sv-SE" sz="1400" dirty="0"/>
              <a:t>genom att en återförsäljare (retailer) tillåter organisationer tidigare i leverantörskedjan att ta del av information om variationer i slutkunders beställningar</a:t>
            </a:r>
          </a:p>
          <a:p>
            <a:r>
              <a:rPr lang="sv-SE" sz="1400" b="1" dirty="0"/>
              <a:t>Effektiviserar leverantörkedjan </a:t>
            </a:r>
            <a:r>
              <a:rPr lang="sv-SE" sz="1400" dirty="0"/>
              <a:t>– enklare att göra beställningar med hjälp av systemet och dessa beställningar kan också göras automatiskt om info om lagersaldo finns</a:t>
            </a:r>
          </a:p>
          <a:p>
            <a:r>
              <a:rPr lang="sv-SE" sz="1400" b="1" dirty="0"/>
              <a:t>Möjliggör just-in-time leveranser </a:t>
            </a:r>
            <a:r>
              <a:rPr lang="sv-SE" sz="1400" dirty="0"/>
              <a:t>(och därmed små lager med låga kostnader)</a:t>
            </a:r>
          </a:p>
          <a:p>
            <a:endParaRPr lang="sv-SE" sz="1600" dirty="0"/>
          </a:p>
        </p:txBody>
      </p:sp>
      <p:sp>
        <p:nvSpPr>
          <p:cNvPr id="5" name="TextBox 4"/>
          <p:cNvSpPr txBox="1"/>
          <p:nvPr/>
        </p:nvSpPr>
        <p:spPr>
          <a:xfrm rot="16200000">
            <a:off x="7519931" y="3519542"/>
            <a:ext cx="2801566" cy="307777"/>
          </a:xfrm>
          <a:prstGeom prst="rect">
            <a:avLst/>
          </a:prstGeom>
          <a:noFill/>
        </p:spPr>
        <p:txBody>
          <a:bodyPr wrap="square" rtlCol="0">
            <a:spAutoFit/>
          </a:bodyPr>
          <a:lstStyle/>
          <a:p>
            <a:r>
              <a:rPr lang="sv-SE" sz="1400" dirty="0"/>
              <a:t>(Kursboken, Chapter Extension 18)</a:t>
            </a:r>
          </a:p>
        </p:txBody>
      </p:sp>
    </p:spTree>
    <p:extLst>
      <p:ext uri="{BB962C8B-B14F-4D97-AF65-F5344CB8AC3E}">
        <p14:creationId xmlns:p14="http://schemas.microsoft.com/office/powerpoint/2010/main" val="69195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Kundhanteringssystem</a:t>
            </a:r>
          </a:p>
        </p:txBody>
      </p:sp>
      <p:sp>
        <p:nvSpPr>
          <p:cNvPr id="4" name="Content Placeholder 2"/>
          <p:cNvSpPr>
            <a:spLocks noGrp="1"/>
          </p:cNvSpPr>
          <p:nvPr>
            <p:ph idx="1"/>
          </p:nvPr>
        </p:nvSpPr>
        <p:spPr>
          <a:xfrm>
            <a:off x="792000" y="1350761"/>
            <a:ext cx="8266940" cy="3888432"/>
          </a:xfrm>
        </p:spPr>
        <p:txBody>
          <a:bodyPr>
            <a:normAutofit/>
          </a:bodyPr>
          <a:lstStyle/>
          <a:p>
            <a:r>
              <a:rPr lang="sv-SE" sz="1400" b="1" dirty="0"/>
              <a:t>Kundhanteringssystem (Customer Relationship Management System, CRM System) </a:t>
            </a:r>
            <a:r>
              <a:rPr lang="sv-SE" sz="1400" dirty="0"/>
              <a:t>är en svit/serie av applikationer som TILL EXEMPEL kan hantera följande funktioner (som har med kundrelationer att göra): </a:t>
            </a:r>
          </a:p>
          <a:p>
            <a:pPr lvl="1"/>
            <a:r>
              <a:rPr lang="sv-SE" sz="1400" dirty="0" err="1"/>
              <a:t>Försäljningsstöd</a:t>
            </a:r>
            <a:r>
              <a:rPr lang="sv-SE" sz="1400" dirty="0"/>
              <a:t> </a:t>
            </a:r>
          </a:p>
          <a:p>
            <a:pPr lvl="1"/>
            <a:r>
              <a:rPr lang="sv-SE" sz="1400" dirty="0"/>
              <a:t>Kundregister</a:t>
            </a:r>
          </a:p>
          <a:p>
            <a:pPr lvl="1"/>
            <a:r>
              <a:rPr lang="sv-SE" sz="1400" dirty="0"/>
              <a:t>Kundmöteshantering</a:t>
            </a:r>
          </a:p>
          <a:p>
            <a:pPr lvl="1"/>
            <a:r>
              <a:rPr lang="sv-SE" sz="1400" dirty="0"/>
              <a:t>Marknadsföring – identifiera kundgrupper, stöd för att genomföra och mäta  marknadsföringskampanjer</a:t>
            </a:r>
          </a:p>
          <a:p>
            <a:pPr lvl="1"/>
            <a:r>
              <a:rPr lang="sv-SE" sz="1400" dirty="0"/>
              <a:t>Kundsupport/teknisk support</a:t>
            </a:r>
          </a:p>
          <a:p>
            <a:pPr lvl="1"/>
            <a:r>
              <a:rPr lang="sv-SE" sz="1400" dirty="0"/>
              <a:t>Kundanalys (baserat på till exempel beställningar och annat)</a:t>
            </a:r>
          </a:p>
          <a:p>
            <a:r>
              <a:rPr lang="sv-SE" sz="1400" dirty="0"/>
              <a:t>Notera att om man införskaffar ett affärssystem (ERP-system) så ingår oftast en CRM-applikation som modul</a:t>
            </a:r>
          </a:p>
          <a:p>
            <a:pPr>
              <a:buNone/>
            </a:pPr>
            <a:endParaRPr lang="sv-SE" dirty="0"/>
          </a:p>
        </p:txBody>
      </p:sp>
      <p:sp>
        <p:nvSpPr>
          <p:cNvPr id="5" name="TextBox 4"/>
          <p:cNvSpPr txBox="1"/>
          <p:nvPr/>
        </p:nvSpPr>
        <p:spPr>
          <a:xfrm>
            <a:off x="6689489" y="4745742"/>
            <a:ext cx="1906621" cy="307777"/>
          </a:xfrm>
          <a:prstGeom prst="rect">
            <a:avLst/>
          </a:prstGeom>
          <a:noFill/>
        </p:spPr>
        <p:txBody>
          <a:bodyPr wrap="square" rtlCol="0">
            <a:spAutoFit/>
          </a:bodyPr>
          <a:lstStyle/>
          <a:p>
            <a:r>
              <a:rPr lang="sv-SE" sz="1400" dirty="0"/>
              <a:t>(Kursboken, Chapter 7)</a:t>
            </a:r>
          </a:p>
        </p:txBody>
      </p:sp>
    </p:spTree>
    <p:extLst>
      <p:ext uri="{BB962C8B-B14F-4D97-AF65-F5344CB8AC3E}">
        <p14:creationId xmlns:p14="http://schemas.microsoft.com/office/powerpoint/2010/main" val="274840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Kundhanteringssystem</a:t>
            </a:r>
          </a:p>
        </p:txBody>
      </p:sp>
      <p:sp>
        <p:nvSpPr>
          <p:cNvPr id="4" name="Content Placeholder 2"/>
          <p:cNvSpPr>
            <a:spLocks noGrp="1"/>
          </p:cNvSpPr>
          <p:nvPr>
            <p:ph idx="1"/>
          </p:nvPr>
        </p:nvSpPr>
        <p:spPr>
          <a:xfrm>
            <a:off x="791999" y="897564"/>
            <a:ext cx="8171247" cy="3888432"/>
          </a:xfrm>
        </p:spPr>
        <p:txBody>
          <a:bodyPr>
            <a:normAutofit/>
          </a:bodyPr>
          <a:lstStyle/>
          <a:p>
            <a:pPr>
              <a:buNone/>
            </a:pPr>
            <a:endParaRPr lang="sv-SE" sz="1350" dirty="0"/>
          </a:p>
          <a:p>
            <a:r>
              <a:rPr lang="sv-SE" sz="1400" b="1" dirty="0"/>
              <a:t>Kundhanteringssystem</a:t>
            </a:r>
            <a:r>
              <a:rPr lang="sv-SE" sz="1400" dirty="0"/>
              <a:t> - avser att </a:t>
            </a:r>
            <a:r>
              <a:rPr lang="sv-SE" sz="1400" b="1" dirty="0"/>
              <a:t>stödja uppbyggnad och upprätthållande av långsiktiga relationer med kunder</a:t>
            </a:r>
            <a:r>
              <a:rPr lang="sv-SE" sz="1400" dirty="0"/>
              <a:t> – i synnerhet de lönsammaste kunderna. Mer precist avser CRM att stödja möjligheten att:</a:t>
            </a:r>
          </a:p>
          <a:p>
            <a:pPr lvl="1"/>
            <a:r>
              <a:rPr lang="sv-SE" sz="1400" dirty="0"/>
              <a:t>Identifiera och fånga de lönsammaste kunderna</a:t>
            </a:r>
          </a:p>
          <a:p>
            <a:pPr lvl="1"/>
            <a:r>
              <a:rPr lang="sv-SE" sz="1400" dirty="0"/>
              <a:t>Öka kundlojalitet genom att erbjuda kundanpassade varor och tjänster</a:t>
            </a:r>
          </a:p>
          <a:p>
            <a:pPr lvl="1"/>
            <a:r>
              <a:rPr lang="sv-SE" sz="1400" dirty="0"/>
              <a:t>Minska kostnader för att stödja kunder</a:t>
            </a:r>
          </a:p>
          <a:p>
            <a:pPr lvl="1"/>
            <a:r>
              <a:rPr lang="sv-SE" sz="1400" dirty="0"/>
              <a:t>Göra det en enklare att fånga upp liknande kunder</a:t>
            </a:r>
          </a:p>
          <a:p>
            <a:pPr lvl="1"/>
            <a:endParaRPr lang="sv-SE" sz="1500" dirty="0"/>
          </a:p>
          <a:p>
            <a:pPr>
              <a:buNone/>
            </a:pPr>
            <a:endParaRPr lang="sv-SE" dirty="0"/>
          </a:p>
        </p:txBody>
      </p:sp>
    </p:spTree>
    <p:extLst>
      <p:ext uri="{BB962C8B-B14F-4D97-AF65-F5344CB8AC3E}">
        <p14:creationId xmlns:p14="http://schemas.microsoft.com/office/powerpoint/2010/main" val="263729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Kundhanteringssystem</a:t>
            </a:r>
          </a:p>
        </p:txBody>
      </p:sp>
      <p:sp>
        <p:nvSpPr>
          <p:cNvPr id="4" name="Content Placeholder 2"/>
          <p:cNvSpPr>
            <a:spLocks noGrp="1"/>
          </p:cNvSpPr>
          <p:nvPr>
            <p:ph idx="1"/>
          </p:nvPr>
        </p:nvSpPr>
        <p:spPr>
          <a:xfrm>
            <a:off x="791999" y="897564"/>
            <a:ext cx="8171247" cy="3888432"/>
          </a:xfrm>
        </p:spPr>
        <p:txBody>
          <a:bodyPr>
            <a:normAutofit/>
          </a:bodyPr>
          <a:lstStyle/>
          <a:p>
            <a:pPr>
              <a:buNone/>
            </a:pPr>
            <a:endParaRPr lang="sv-SE" sz="1350" dirty="0"/>
          </a:p>
          <a:p>
            <a:r>
              <a:rPr lang="sv-SE" sz="1400" dirty="0"/>
              <a:t>Kundhanteringssystem</a:t>
            </a:r>
            <a:r>
              <a:rPr lang="sv-SE" sz="1400" b="1" dirty="0"/>
              <a:t> sammanställer data från många källor </a:t>
            </a:r>
            <a:r>
              <a:rPr lang="sv-SE" sz="1400" dirty="0"/>
              <a:t>och försöker svara på följande frågor:</a:t>
            </a:r>
          </a:p>
          <a:p>
            <a:pPr lvl="1"/>
            <a:r>
              <a:rPr lang="sv-SE" sz="1400" dirty="0"/>
              <a:t>Vilka är våra mest lojala kunder?</a:t>
            </a:r>
          </a:p>
          <a:p>
            <a:pPr lvl="1"/>
            <a:r>
              <a:rPr lang="sv-SE" sz="1400" dirty="0"/>
              <a:t>Vilka är våra mest lösamma kunder?</a:t>
            </a:r>
          </a:p>
          <a:p>
            <a:pPr lvl="1"/>
            <a:r>
              <a:rPr lang="sv-SE" sz="1400" dirty="0"/>
              <a:t>Vad vill dessa lönsamma kunder köpa?</a:t>
            </a:r>
          </a:p>
          <a:p>
            <a:pPr>
              <a:buNone/>
            </a:pPr>
            <a:endParaRPr lang="sv-SE" dirty="0"/>
          </a:p>
        </p:txBody>
      </p:sp>
    </p:spTree>
    <p:extLst>
      <p:ext uri="{BB962C8B-B14F-4D97-AF65-F5344CB8AC3E}">
        <p14:creationId xmlns:p14="http://schemas.microsoft.com/office/powerpoint/2010/main" val="351317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205" y="595637"/>
            <a:ext cx="6850800" cy="596700"/>
          </a:xfrm>
        </p:spPr>
        <p:txBody>
          <a:bodyPr/>
          <a:lstStyle/>
          <a:p>
            <a:r>
              <a:rPr lang="sv-SE" dirty="0" err="1"/>
              <a:t>RFM-modellen</a:t>
            </a:r>
            <a:endParaRPr lang="sv-SE" dirty="0"/>
          </a:p>
        </p:txBody>
      </p:sp>
      <p:sp>
        <p:nvSpPr>
          <p:cNvPr id="4" name="Content Placeholder 2"/>
          <p:cNvSpPr>
            <a:spLocks noGrp="1"/>
          </p:cNvSpPr>
          <p:nvPr>
            <p:ph idx="1"/>
          </p:nvPr>
        </p:nvSpPr>
        <p:spPr>
          <a:xfrm>
            <a:off x="643144" y="738076"/>
            <a:ext cx="7995683" cy="3888432"/>
          </a:xfrm>
        </p:spPr>
        <p:txBody>
          <a:bodyPr>
            <a:normAutofit/>
          </a:bodyPr>
          <a:lstStyle/>
          <a:p>
            <a:pPr marL="0" indent="0">
              <a:spcBef>
                <a:spcPct val="0"/>
              </a:spcBef>
              <a:buNone/>
            </a:pPr>
            <a:endParaRPr lang="sv-SE" b="1" dirty="0"/>
          </a:p>
          <a:p>
            <a:r>
              <a:rPr lang="sv-SE" sz="1400" dirty="0"/>
              <a:t>Kunder kan analyseras enligt RFM (</a:t>
            </a:r>
            <a:r>
              <a:rPr lang="sv-SE" sz="1400" dirty="0" err="1"/>
              <a:t>recency</a:t>
            </a:r>
            <a:r>
              <a:rPr lang="sv-SE" sz="1400" dirty="0"/>
              <a:t>, </a:t>
            </a:r>
            <a:r>
              <a:rPr lang="sv-SE" sz="1400" dirty="0" err="1"/>
              <a:t>frequency</a:t>
            </a:r>
            <a:r>
              <a:rPr lang="sv-SE" sz="1400" dirty="0"/>
              <a:t> och </a:t>
            </a:r>
            <a:r>
              <a:rPr lang="sv-SE" sz="1400" dirty="0" err="1"/>
              <a:t>monetary</a:t>
            </a:r>
            <a:r>
              <a:rPr lang="sv-SE" sz="1400" dirty="0"/>
              <a:t>). </a:t>
            </a:r>
            <a:r>
              <a:rPr lang="sv-SE" sz="1400" dirty="0" err="1"/>
              <a:t>RFM-modellen</a:t>
            </a:r>
            <a:r>
              <a:rPr lang="sv-SE" sz="1400" dirty="0"/>
              <a:t> är baserad på följande tre empiriska principer:</a:t>
            </a:r>
          </a:p>
          <a:p>
            <a:pPr lvl="1"/>
            <a:r>
              <a:rPr lang="sv-SE" sz="1400" dirty="0"/>
              <a:t>Det är mer troligt att kunder som nyss köpte produkter kommer att köpa på nytt i jämförelse med kunder som inte köpt på ett tag</a:t>
            </a:r>
          </a:p>
          <a:p>
            <a:pPr lvl="1"/>
            <a:r>
              <a:rPr lang="sv-SE" sz="1400" dirty="0"/>
              <a:t>Det är mer troligt att kunder som köper frekvent kommer att köpa på nytt i jämförelse med kunder som bara gjort ett eller två inköp</a:t>
            </a:r>
          </a:p>
          <a:p>
            <a:pPr lvl="1"/>
            <a:r>
              <a:rPr lang="sv-SE" sz="1400" dirty="0"/>
              <a:t>Det är mer troligt att de kunder som spenderat mest pengar kommer att köpa på nytt i jämförelse med andra kunder  </a:t>
            </a:r>
          </a:p>
          <a:p>
            <a:endParaRPr lang="sv-SE" sz="1350" dirty="0"/>
          </a:p>
          <a:p>
            <a:pPr>
              <a:buNone/>
            </a:pPr>
            <a:endParaRPr lang="sv-SE" sz="1200" dirty="0"/>
          </a:p>
          <a:p>
            <a:pPr>
              <a:buNone/>
            </a:pPr>
            <a:endParaRPr lang="sv-SE" dirty="0"/>
          </a:p>
        </p:txBody>
      </p:sp>
      <p:sp>
        <p:nvSpPr>
          <p:cNvPr id="5" name="Rectangle 4"/>
          <p:cNvSpPr/>
          <p:nvPr/>
        </p:nvSpPr>
        <p:spPr>
          <a:xfrm>
            <a:off x="6646929" y="4626508"/>
            <a:ext cx="1597553" cy="300082"/>
          </a:xfrm>
          <a:prstGeom prst="rect">
            <a:avLst/>
          </a:prstGeom>
        </p:spPr>
        <p:txBody>
          <a:bodyPr wrap="none">
            <a:spAutoFit/>
          </a:bodyPr>
          <a:lstStyle/>
          <a:p>
            <a:r>
              <a:rPr lang="sv-SE" sz="1350" dirty="0"/>
              <a:t>(Boddy et al, 2008) </a:t>
            </a:r>
          </a:p>
        </p:txBody>
      </p:sp>
    </p:spTree>
    <p:extLst>
      <p:ext uri="{BB962C8B-B14F-4D97-AF65-F5344CB8AC3E}">
        <p14:creationId xmlns:p14="http://schemas.microsoft.com/office/powerpoint/2010/main" val="1771657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7" y="517814"/>
            <a:ext cx="6850800" cy="596700"/>
          </a:xfrm>
        </p:spPr>
        <p:txBody>
          <a:bodyPr>
            <a:normAutofit/>
          </a:bodyPr>
          <a:lstStyle/>
          <a:p>
            <a:r>
              <a:rPr lang="sv-SE" sz="2400" dirty="0"/>
              <a:t>Problem med kundhanteringssystem</a:t>
            </a:r>
          </a:p>
        </p:txBody>
      </p:sp>
      <p:sp>
        <p:nvSpPr>
          <p:cNvPr id="4" name="Content Placeholder 2"/>
          <p:cNvSpPr>
            <a:spLocks noGrp="1"/>
          </p:cNvSpPr>
          <p:nvPr>
            <p:ph idx="1"/>
          </p:nvPr>
        </p:nvSpPr>
        <p:spPr>
          <a:xfrm>
            <a:off x="574157" y="816164"/>
            <a:ext cx="8367824" cy="4161878"/>
          </a:xfrm>
        </p:spPr>
        <p:txBody>
          <a:bodyPr>
            <a:normAutofit/>
          </a:bodyPr>
          <a:lstStyle/>
          <a:p>
            <a:pPr marL="0" indent="0">
              <a:spcBef>
                <a:spcPct val="0"/>
              </a:spcBef>
              <a:buNone/>
            </a:pPr>
            <a:endParaRPr lang="sv-SE" b="1" dirty="0"/>
          </a:p>
          <a:p>
            <a:r>
              <a:rPr lang="sv-SE" sz="1400" dirty="0"/>
              <a:t>Det finns </a:t>
            </a:r>
            <a:r>
              <a:rPr lang="sv-SE" sz="1400" b="1" dirty="0"/>
              <a:t>många exempel på kundhanteringssystem som inte har levererat nytta</a:t>
            </a:r>
          </a:p>
          <a:p>
            <a:r>
              <a:rPr lang="sv-SE" sz="1400" dirty="0"/>
              <a:t>Det finns till och med exempel sådana </a:t>
            </a:r>
            <a:r>
              <a:rPr lang="sv-SE" sz="1400" b="1" dirty="0"/>
              <a:t>system som har förstört organisationens relationer till kunder </a:t>
            </a:r>
          </a:p>
          <a:p>
            <a:r>
              <a:rPr lang="sv-SE" sz="1400" b="1" dirty="0"/>
              <a:t>Det beror dock inte på själva teknologin utan snarare på den strategi som ligger bakom användandet av systemet. </a:t>
            </a:r>
            <a:r>
              <a:rPr lang="sv-SE" sz="1400" dirty="0"/>
              <a:t>Det krävs tydliga direktiv för hur systemet ska användas. </a:t>
            </a:r>
          </a:p>
          <a:p>
            <a:r>
              <a:rPr lang="sv-SE" sz="1400" dirty="0"/>
              <a:t>Ofta krävs också </a:t>
            </a:r>
            <a:r>
              <a:rPr lang="sv-SE" sz="1400" b="1" dirty="0"/>
              <a:t>stora förändringar i verksamhetsprocesser och organisationens kultur för att systemet ska bli framgångsrikt</a:t>
            </a:r>
          </a:p>
          <a:p>
            <a:endParaRPr lang="sv-SE" sz="1500" dirty="0"/>
          </a:p>
          <a:p>
            <a:endParaRPr lang="sv-SE" sz="1350" dirty="0"/>
          </a:p>
          <a:p>
            <a:pPr>
              <a:buNone/>
            </a:pPr>
            <a:endParaRPr lang="sv-SE" sz="1200" dirty="0"/>
          </a:p>
          <a:p>
            <a:pPr>
              <a:buNone/>
            </a:pPr>
            <a:endParaRPr lang="sv-SE" dirty="0"/>
          </a:p>
        </p:txBody>
      </p:sp>
      <p:sp>
        <p:nvSpPr>
          <p:cNvPr id="6" name="Rectangle 5"/>
          <p:cNvSpPr/>
          <p:nvPr/>
        </p:nvSpPr>
        <p:spPr>
          <a:xfrm>
            <a:off x="6569108" y="4828001"/>
            <a:ext cx="2147383" cy="300082"/>
          </a:xfrm>
          <a:prstGeom prst="rect">
            <a:avLst/>
          </a:prstGeom>
        </p:spPr>
        <p:txBody>
          <a:bodyPr wrap="none">
            <a:spAutoFit/>
          </a:bodyPr>
          <a:lstStyle/>
          <a:p>
            <a:r>
              <a:rPr lang="sv-SE" sz="1350" dirty="0"/>
              <a:t>(</a:t>
            </a:r>
            <a:r>
              <a:rPr lang="sv-SE" sz="1350" dirty="0" err="1"/>
              <a:t>Boddy</a:t>
            </a:r>
            <a:r>
              <a:rPr lang="sv-SE" sz="1350" dirty="0"/>
              <a:t> et al, 2008, s 50-53) </a:t>
            </a:r>
          </a:p>
        </p:txBody>
      </p:sp>
    </p:spTree>
    <p:extLst>
      <p:ext uri="{BB962C8B-B14F-4D97-AF65-F5344CB8AC3E}">
        <p14:creationId xmlns:p14="http://schemas.microsoft.com/office/powerpoint/2010/main" val="275336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Samarbetssystem</a:t>
            </a:r>
          </a:p>
        </p:txBody>
      </p:sp>
    </p:spTree>
    <p:extLst>
      <p:ext uri="{BB962C8B-B14F-4D97-AF65-F5344CB8AC3E}">
        <p14:creationId xmlns:p14="http://schemas.microsoft.com/office/powerpoint/2010/main" val="386550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6396" y="489897"/>
            <a:ext cx="6850800" cy="596700"/>
          </a:xfrm>
        </p:spPr>
        <p:txBody>
          <a:bodyPr>
            <a:normAutofit/>
          </a:bodyPr>
          <a:lstStyle/>
          <a:p>
            <a:r>
              <a:rPr lang="sv-SE" sz="2400" dirty="0"/>
              <a:t>Samarbetssystem</a:t>
            </a:r>
          </a:p>
        </p:txBody>
      </p:sp>
      <p:sp>
        <p:nvSpPr>
          <p:cNvPr id="4" name="AutoShape 19"/>
          <p:cNvSpPr>
            <a:spLocks noChangeArrowheads="1"/>
          </p:cNvSpPr>
          <p:nvPr/>
        </p:nvSpPr>
        <p:spPr bwMode="auto">
          <a:xfrm>
            <a:off x="3735235" y="2454019"/>
            <a:ext cx="1774494" cy="76580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Text Box 51"/>
          <p:cNvSpPr txBox="1">
            <a:spLocks noChangeArrowheads="1"/>
          </p:cNvSpPr>
          <p:nvPr/>
        </p:nvSpPr>
        <p:spPr bwMode="auto">
          <a:xfrm>
            <a:off x="3555589" y="2693428"/>
            <a:ext cx="2076059" cy="336292"/>
          </a:xfrm>
          <a:prstGeom prst="rect">
            <a:avLst/>
          </a:prstGeom>
          <a:noFill/>
          <a:ln w="9525">
            <a:noFill/>
            <a:miter lim="800000"/>
            <a:headEnd/>
            <a:tailEnd/>
          </a:ln>
        </p:spPr>
        <p:txBody>
          <a:bodyPr wrap="square" lIns="127300" tIns="63650" rIns="127300" bIns="63650">
            <a:spAutoFit/>
          </a:bodyPr>
          <a:lstStyle/>
          <a:p>
            <a:pPr algn="ctr"/>
            <a:r>
              <a:rPr lang="sv-SE" sz="1350" dirty="0">
                <a:latin typeface="Arial Black" pitchFamily="34" charset="0"/>
              </a:rPr>
              <a:t> Samarbetssystem</a:t>
            </a:r>
          </a:p>
        </p:txBody>
      </p:sp>
      <p:cxnSp>
        <p:nvCxnSpPr>
          <p:cNvPr id="6" name="Straight Arrow Connector 5"/>
          <p:cNvCxnSpPr/>
          <p:nvPr/>
        </p:nvCxnSpPr>
        <p:spPr>
          <a:xfrm>
            <a:off x="2709379" y="2753254"/>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7" name="Picture 9"/>
          <p:cNvPicPr>
            <a:picLocks noChangeAspect="1" noChangeArrowheads="1"/>
          </p:cNvPicPr>
          <p:nvPr/>
        </p:nvPicPr>
        <p:blipFill>
          <a:blip r:embed="rId3" cstate="print"/>
          <a:srcRect/>
          <a:stretch>
            <a:fillRect/>
          </a:stretch>
        </p:blipFill>
        <p:spPr bwMode="auto">
          <a:xfrm>
            <a:off x="1655676" y="2353204"/>
            <a:ext cx="767953" cy="497547"/>
          </a:xfrm>
          <a:prstGeom prst="rect">
            <a:avLst/>
          </a:prstGeom>
          <a:noFill/>
          <a:ln w="9525">
            <a:noFill/>
            <a:miter lim="800000"/>
            <a:headEnd/>
            <a:tailEnd/>
          </a:ln>
        </p:spPr>
      </p:pic>
      <p:sp>
        <p:nvSpPr>
          <p:cNvPr id="8" name="TextBox 7"/>
          <p:cNvSpPr txBox="1"/>
          <p:nvPr/>
        </p:nvSpPr>
        <p:spPr>
          <a:xfrm>
            <a:off x="1737829" y="2857895"/>
            <a:ext cx="800100" cy="276999"/>
          </a:xfrm>
          <a:prstGeom prst="rect">
            <a:avLst/>
          </a:prstGeom>
          <a:noFill/>
        </p:spPr>
        <p:txBody>
          <a:bodyPr wrap="square" rtlCol="0">
            <a:spAutoFit/>
          </a:bodyPr>
          <a:lstStyle/>
          <a:p>
            <a:r>
              <a:rPr lang="sv-SE" sz="1200" dirty="0"/>
              <a:t>Anställd</a:t>
            </a:r>
          </a:p>
        </p:txBody>
      </p:sp>
      <p:pic>
        <p:nvPicPr>
          <p:cNvPr id="9" name="Picture 9"/>
          <p:cNvPicPr>
            <a:picLocks noChangeAspect="1" noChangeArrowheads="1"/>
          </p:cNvPicPr>
          <p:nvPr/>
        </p:nvPicPr>
        <p:blipFill>
          <a:blip r:embed="rId3" cstate="print"/>
          <a:srcRect/>
          <a:stretch>
            <a:fillRect/>
          </a:stretch>
        </p:blipFill>
        <p:spPr bwMode="auto">
          <a:xfrm>
            <a:off x="4121796" y="1005576"/>
            <a:ext cx="767953" cy="497547"/>
          </a:xfrm>
          <a:prstGeom prst="rect">
            <a:avLst/>
          </a:prstGeom>
          <a:noFill/>
          <a:ln w="9525">
            <a:noFill/>
            <a:miter lim="800000"/>
            <a:headEnd/>
            <a:tailEnd/>
          </a:ln>
        </p:spPr>
      </p:pic>
      <p:sp>
        <p:nvSpPr>
          <p:cNvPr id="10" name="TextBox 9"/>
          <p:cNvSpPr txBox="1"/>
          <p:nvPr/>
        </p:nvSpPr>
        <p:spPr>
          <a:xfrm>
            <a:off x="4203948" y="1510267"/>
            <a:ext cx="800100" cy="276999"/>
          </a:xfrm>
          <a:prstGeom prst="rect">
            <a:avLst/>
          </a:prstGeom>
          <a:noFill/>
        </p:spPr>
        <p:txBody>
          <a:bodyPr wrap="square" rtlCol="0">
            <a:spAutoFit/>
          </a:bodyPr>
          <a:lstStyle/>
          <a:p>
            <a:r>
              <a:rPr lang="sv-SE" sz="1200" dirty="0"/>
              <a:t>Anställd</a:t>
            </a:r>
          </a:p>
        </p:txBody>
      </p:sp>
      <p:cxnSp>
        <p:nvCxnSpPr>
          <p:cNvPr id="11" name="Straight Arrow Connector 10"/>
          <p:cNvCxnSpPr/>
          <p:nvPr/>
        </p:nvCxnSpPr>
        <p:spPr>
          <a:xfrm>
            <a:off x="4517994" y="1869672"/>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517994" y="3435846"/>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4" name="Picture 9"/>
          <p:cNvPicPr>
            <a:picLocks noChangeAspect="1" noChangeArrowheads="1"/>
          </p:cNvPicPr>
          <p:nvPr/>
        </p:nvPicPr>
        <p:blipFill>
          <a:blip r:embed="rId3" cstate="print"/>
          <a:srcRect/>
          <a:stretch>
            <a:fillRect/>
          </a:stretch>
        </p:blipFill>
        <p:spPr bwMode="auto">
          <a:xfrm>
            <a:off x="4085946" y="3975906"/>
            <a:ext cx="767953" cy="497547"/>
          </a:xfrm>
          <a:prstGeom prst="rect">
            <a:avLst/>
          </a:prstGeom>
          <a:noFill/>
          <a:ln w="9525">
            <a:noFill/>
            <a:miter lim="800000"/>
            <a:headEnd/>
            <a:tailEnd/>
          </a:ln>
        </p:spPr>
      </p:pic>
      <p:sp>
        <p:nvSpPr>
          <p:cNvPr id="15" name="TextBox 14"/>
          <p:cNvSpPr txBox="1"/>
          <p:nvPr/>
        </p:nvSpPr>
        <p:spPr>
          <a:xfrm>
            <a:off x="4168099" y="4480597"/>
            <a:ext cx="800100" cy="276999"/>
          </a:xfrm>
          <a:prstGeom prst="rect">
            <a:avLst/>
          </a:prstGeom>
          <a:noFill/>
        </p:spPr>
        <p:txBody>
          <a:bodyPr wrap="square" rtlCol="0">
            <a:spAutoFit/>
          </a:bodyPr>
          <a:lstStyle/>
          <a:p>
            <a:r>
              <a:rPr lang="sv-SE" sz="1200" dirty="0"/>
              <a:t>Anställd</a:t>
            </a:r>
          </a:p>
        </p:txBody>
      </p:sp>
      <p:pic>
        <p:nvPicPr>
          <p:cNvPr id="16" name="Picture 9"/>
          <p:cNvPicPr>
            <a:picLocks noChangeAspect="1" noChangeArrowheads="1"/>
          </p:cNvPicPr>
          <p:nvPr/>
        </p:nvPicPr>
        <p:blipFill>
          <a:blip r:embed="rId3" cstate="print"/>
          <a:srcRect/>
          <a:stretch>
            <a:fillRect/>
          </a:stretch>
        </p:blipFill>
        <p:spPr bwMode="auto">
          <a:xfrm>
            <a:off x="6552066" y="2463738"/>
            <a:ext cx="767953" cy="497547"/>
          </a:xfrm>
          <a:prstGeom prst="rect">
            <a:avLst/>
          </a:prstGeom>
          <a:noFill/>
          <a:ln w="9525">
            <a:noFill/>
            <a:miter lim="800000"/>
            <a:headEnd/>
            <a:tailEnd/>
          </a:ln>
        </p:spPr>
      </p:pic>
      <p:sp>
        <p:nvSpPr>
          <p:cNvPr id="17" name="TextBox 16"/>
          <p:cNvSpPr txBox="1"/>
          <p:nvPr/>
        </p:nvSpPr>
        <p:spPr>
          <a:xfrm>
            <a:off x="6634218" y="2968429"/>
            <a:ext cx="800100" cy="276999"/>
          </a:xfrm>
          <a:prstGeom prst="rect">
            <a:avLst/>
          </a:prstGeom>
          <a:noFill/>
        </p:spPr>
        <p:txBody>
          <a:bodyPr wrap="square" rtlCol="0">
            <a:spAutoFit/>
          </a:bodyPr>
          <a:lstStyle/>
          <a:p>
            <a:r>
              <a:rPr lang="sv-SE" sz="1200" dirty="0"/>
              <a:t>Anställd</a:t>
            </a:r>
          </a:p>
        </p:txBody>
      </p:sp>
      <p:cxnSp>
        <p:nvCxnSpPr>
          <p:cNvPr id="18" name="Straight Arrow Connector 17"/>
          <p:cNvCxnSpPr/>
          <p:nvPr/>
        </p:nvCxnSpPr>
        <p:spPr>
          <a:xfrm flipH="1">
            <a:off x="5760132" y="2787774"/>
            <a:ext cx="59406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004048" y="2139702"/>
            <a:ext cx="1728192" cy="553998"/>
          </a:xfrm>
          <a:prstGeom prst="rect">
            <a:avLst/>
          </a:prstGeom>
          <a:noFill/>
        </p:spPr>
        <p:txBody>
          <a:bodyPr wrap="square" rtlCol="0">
            <a:spAutoFit/>
          </a:bodyPr>
          <a:lstStyle/>
          <a:p>
            <a:r>
              <a:rPr lang="sv-SE" sz="1500" b="1" dirty="0"/>
              <a:t>Stöd för kommunikation</a:t>
            </a:r>
          </a:p>
        </p:txBody>
      </p:sp>
      <p:sp>
        <p:nvSpPr>
          <p:cNvPr id="21" name="TextBox 20"/>
          <p:cNvSpPr txBox="1"/>
          <p:nvPr/>
        </p:nvSpPr>
        <p:spPr>
          <a:xfrm>
            <a:off x="3221850" y="2195014"/>
            <a:ext cx="1728192" cy="553998"/>
          </a:xfrm>
          <a:prstGeom prst="rect">
            <a:avLst/>
          </a:prstGeom>
          <a:noFill/>
        </p:spPr>
        <p:txBody>
          <a:bodyPr wrap="square" rtlCol="0">
            <a:spAutoFit/>
          </a:bodyPr>
          <a:lstStyle/>
          <a:p>
            <a:r>
              <a:rPr lang="sv-SE" sz="1500" b="1" dirty="0"/>
              <a:t>Stöd för </a:t>
            </a:r>
            <a:r>
              <a:rPr lang="sv-SE" sz="1500" b="1" dirty="0" err="1"/>
              <a:t>content</a:t>
            </a:r>
            <a:r>
              <a:rPr lang="sv-SE" sz="1500" b="1" dirty="0"/>
              <a:t> management</a:t>
            </a:r>
          </a:p>
        </p:txBody>
      </p:sp>
      <p:sp>
        <p:nvSpPr>
          <p:cNvPr id="22" name="TextBox 21"/>
          <p:cNvSpPr txBox="1"/>
          <p:nvPr/>
        </p:nvSpPr>
        <p:spPr>
          <a:xfrm>
            <a:off x="5004048" y="3005104"/>
            <a:ext cx="1134126" cy="553998"/>
          </a:xfrm>
          <a:prstGeom prst="rect">
            <a:avLst/>
          </a:prstGeom>
          <a:noFill/>
        </p:spPr>
        <p:txBody>
          <a:bodyPr wrap="square" rtlCol="0">
            <a:spAutoFit/>
          </a:bodyPr>
          <a:lstStyle/>
          <a:p>
            <a:r>
              <a:rPr lang="sv-SE" sz="1500" b="1" dirty="0"/>
              <a:t>Stöd för </a:t>
            </a:r>
          </a:p>
          <a:p>
            <a:r>
              <a:rPr lang="sv-SE" sz="1500" b="1" dirty="0"/>
              <a:t>workflow</a:t>
            </a:r>
          </a:p>
        </p:txBody>
      </p:sp>
    </p:spTree>
    <p:extLst>
      <p:ext uri="{BB962C8B-B14F-4D97-AF65-F5344CB8AC3E}">
        <p14:creationId xmlns:p14="http://schemas.microsoft.com/office/powerpoint/2010/main" val="210680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515" y="3150034"/>
            <a:ext cx="8698888" cy="756084"/>
          </a:xfrm>
        </p:spPr>
        <p:txBody>
          <a:bodyPr>
            <a:noAutofit/>
          </a:bodyPr>
          <a:lstStyle/>
          <a:p>
            <a:r>
              <a:rPr lang="sv-SE" sz="1400" dirty="0"/>
              <a:t>En meddelandemäklare erbjuder en </a:t>
            </a:r>
            <a:r>
              <a:rPr lang="sv-SE" sz="1400" b="1" dirty="0"/>
              <a:t>flexibel integration av ITS </a:t>
            </a:r>
            <a:r>
              <a:rPr lang="sv-SE" sz="1400" dirty="0"/>
              <a:t>då meddelandemäklaren erbjuder verktyg för att enkelt ändra i informationsflödet mellan ITS </a:t>
            </a:r>
          </a:p>
          <a:p>
            <a:r>
              <a:rPr lang="sv-SE" sz="1400" dirty="0"/>
              <a:t>Notera att </a:t>
            </a:r>
            <a:r>
              <a:rPr lang="sv-SE" sz="1400" b="1" dirty="0"/>
              <a:t>användarna jobbar i sina respektive ITS</a:t>
            </a:r>
            <a:r>
              <a:rPr lang="sv-SE" sz="1400" dirty="0"/>
              <a:t> fastän det finns en meddelandemäklare</a:t>
            </a:r>
          </a:p>
        </p:txBody>
      </p:sp>
      <p:sp>
        <p:nvSpPr>
          <p:cNvPr id="4" name="Title 1"/>
          <p:cNvSpPr>
            <a:spLocks noGrp="1"/>
          </p:cNvSpPr>
          <p:nvPr>
            <p:ph type="title"/>
          </p:nvPr>
        </p:nvSpPr>
        <p:spPr>
          <a:xfrm>
            <a:off x="359732" y="222184"/>
            <a:ext cx="6936957" cy="857250"/>
          </a:xfrm>
        </p:spPr>
        <p:txBody>
          <a:bodyPr>
            <a:noAutofit/>
          </a:bodyPr>
          <a:lstStyle/>
          <a:p>
            <a:pPr algn="l"/>
            <a:r>
              <a:rPr lang="sv-SE" sz="2400" dirty="0"/>
              <a:t>Meddelandemäklare</a:t>
            </a:r>
          </a:p>
        </p:txBody>
      </p:sp>
      <p:pic>
        <p:nvPicPr>
          <p:cNvPr id="6" name="Picture 5"/>
          <p:cNvPicPr>
            <a:picLocks noChangeAspect="1"/>
          </p:cNvPicPr>
          <p:nvPr/>
        </p:nvPicPr>
        <p:blipFill>
          <a:blip r:embed="rId3"/>
          <a:stretch>
            <a:fillRect/>
          </a:stretch>
        </p:blipFill>
        <p:spPr>
          <a:xfrm>
            <a:off x="1038582" y="696723"/>
            <a:ext cx="5667153" cy="2127938"/>
          </a:xfrm>
          <a:prstGeom prst="rect">
            <a:avLst/>
          </a:prstGeom>
        </p:spPr>
      </p:pic>
      <p:sp>
        <p:nvSpPr>
          <p:cNvPr id="5" name="Right Brace 4"/>
          <p:cNvSpPr/>
          <p:nvPr/>
        </p:nvSpPr>
        <p:spPr>
          <a:xfrm>
            <a:off x="6797662" y="2124269"/>
            <a:ext cx="261702" cy="7003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7" name="TextBox 6"/>
          <p:cNvSpPr txBox="1"/>
          <p:nvPr/>
        </p:nvSpPr>
        <p:spPr>
          <a:xfrm>
            <a:off x="7151291" y="2184459"/>
            <a:ext cx="1566154" cy="738664"/>
          </a:xfrm>
          <a:prstGeom prst="rect">
            <a:avLst/>
          </a:prstGeom>
          <a:noFill/>
        </p:spPr>
        <p:txBody>
          <a:bodyPr wrap="square" rtlCol="0">
            <a:spAutoFit/>
          </a:bodyPr>
          <a:lstStyle/>
          <a:p>
            <a:r>
              <a:rPr lang="sv-SE" sz="1400" dirty="0"/>
              <a:t>Koordinerar informationsflödet mellan ITS</a:t>
            </a:r>
          </a:p>
        </p:txBody>
      </p:sp>
    </p:spTree>
    <p:extLst>
      <p:ext uri="{BB962C8B-B14F-4D97-AF65-F5344CB8AC3E}">
        <p14:creationId xmlns:p14="http://schemas.microsoft.com/office/powerpoint/2010/main" val="3413001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Vad är samarbetssystem?</a:t>
            </a:r>
          </a:p>
        </p:txBody>
      </p:sp>
      <p:sp>
        <p:nvSpPr>
          <p:cNvPr id="3" name="Content Placeholder 2"/>
          <p:cNvSpPr>
            <a:spLocks noGrp="1"/>
          </p:cNvSpPr>
          <p:nvPr>
            <p:ph idx="1"/>
          </p:nvPr>
        </p:nvSpPr>
        <p:spPr>
          <a:xfrm>
            <a:off x="791999" y="1275533"/>
            <a:ext cx="7682149" cy="3551647"/>
          </a:xfrm>
        </p:spPr>
        <p:txBody>
          <a:bodyPr>
            <a:normAutofit/>
          </a:bodyPr>
          <a:lstStyle/>
          <a:p>
            <a:r>
              <a:rPr lang="sv-SE" sz="1400" b="1" dirty="0"/>
              <a:t>Samarbetssystem (eng Collaboration Information Systems) </a:t>
            </a:r>
            <a:r>
              <a:rPr lang="sv-SE" sz="1400" dirty="0"/>
              <a:t>– är system som stödjer människor som arbetar tillsammans mot ett gemensamt mål/resultat</a:t>
            </a:r>
          </a:p>
          <a:p>
            <a:r>
              <a:rPr lang="sv-SE" sz="1400" dirty="0"/>
              <a:t>Centrala funktioner är kommunikation, content management och workflow/projektstöd</a:t>
            </a:r>
          </a:p>
          <a:p>
            <a:r>
              <a:rPr lang="sv-SE" sz="1400" dirty="0"/>
              <a:t>Exempel på system är </a:t>
            </a:r>
            <a:r>
              <a:rPr lang="sv-SE" sz="1400" dirty="0" err="1"/>
              <a:t>iLearn</a:t>
            </a:r>
            <a:r>
              <a:rPr lang="sv-SE" sz="1400" dirty="0"/>
              <a:t>, Microsofts </a:t>
            </a:r>
            <a:r>
              <a:rPr lang="sv-SE" sz="1400" dirty="0" err="1"/>
              <a:t>Sharepoint</a:t>
            </a:r>
            <a:r>
              <a:rPr lang="sv-SE" sz="1400" dirty="0"/>
              <a:t>, Google </a:t>
            </a:r>
            <a:r>
              <a:rPr lang="sv-SE" sz="1400" dirty="0" err="1"/>
              <a:t>Docs</a:t>
            </a:r>
            <a:r>
              <a:rPr lang="sv-SE" sz="1400" dirty="0"/>
              <a:t> och Google +, </a:t>
            </a:r>
            <a:r>
              <a:rPr lang="sv-SE" sz="1400" dirty="0" err="1"/>
              <a:t>Skype</a:t>
            </a:r>
            <a:endParaRPr lang="sv-SE" sz="1400" dirty="0"/>
          </a:p>
        </p:txBody>
      </p:sp>
      <p:sp>
        <p:nvSpPr>
          <p:cNvPr id="4" name="TextBox 3"/>
          <p:cNvSpPr txBox="1"/>
          <p:nvPr/>
        </p:nvSpPr>
        <p:spPr>
          <a:xfrm>
            <a:off x="5512442" y="4519403"/>
            <a:ext cx="2775524" cy="307777"/>
          </a:xfrm>
          <a:prstGeom prst="rect">
            <a:avLst/>
          </a:prstGeom>
          <a:noFill/>
        </p:spPr>
        <p:txBody>
          <a:bodyPr wrap="square" rtlCol="0">
            <a:spAutoFit/>
          </a:bodyPr>
          <a:lstStyle/>
          <a:p>
            <a:r>
              <a:rPr lang="sv-SE" sz="1400" dirty="0"/>
              <a:t>(Kursboken, Chapter Extension 2)</a:t>
            </a:r>
          </a:p>
        </p:txBody>
      </p:sp>
    </p:spTree>
    <p:extLst>
      <p:ext uri="{BB962C8B-B14F-4D97-AF65-F5344CB8AC3E}">
        <p14:creationId xmlns:p14="http://schemas.microsoft.com/office/powerpoint/2010/main" val="2819160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Centrala funktioner - Kommunikation</a:t>
            </a:r>
          </a:p>
        </p:txBody>
      </p:sp>
      <p:sp>
        <p:nvSpPr>
          <p:cNvPr id="3" name="Content Placeholder 2"/>
          <p:cNvSpPr>
            <a:spLocks noGrp="1"/>
          </p:cNvSpPr>
          <p:nvPr>
            <p:ph idx="1"/>
          </p:nvPr>
        </p:nvSpPr>
        <p:spPr>
          <a:xfrm>
            <a:off x="791999" y="1275534"/>
            <a:ext cx="7767209" cy="3240432"/>
          </a:xfrm>
        </p:spPr>
        <p:txBody>
          <a:bodyPr>
            <a:normAutofit/>
          </a:bodyPr>
          <a:lstStyle/>
          <a:p>
            <a:r>
              <a:rPr lang="sv-SE" sz="1400" b="1" dirty="0"/>
              <a:t>Kommunikation</a:t>
            </a:r>
            <a:r>
              <a:rPr lang="sv-SE" sz="1400" dirty="0"/>
              <a:t> – erbjuder funktioner som:</a:t>
            </a:r>
          </a:p>
          <a:p>
            <a:pPr lvl="1"/>
            <a:r>
              <a:rPr lang="sv-SE" sz="1400" dirty="0"/>
              <a:t>Stöd för möten vid samma tid (synkront) eller inte (asynkront)</a:t>
            </a:r>
          </a:p>
          <a:p>
            <a:pPr lvl="1"/>
            <a:r>
              <a:rPr lang="sv-SE" sz="1400" dirty="0"/>
              <a:t>Stöd för möten på samma plats (fysiskt) eller inte (virtuellt)</a:t>
            </a:r>
          </a:p>
          <a:p>
            <a:pPr lvl="1"/>
            <a:r>
              <a:rPr lang="sv-SE" sz="1400" dirty="0"/>
              <a:t>Stöd för kommunikation som chat, videokonferens, wiki, skärmdelningsapplikationer, diskussionslista, diskussionsforum, surveys, epost, etc</a:t>
            </a:r>
          </a:p>
        </p:txBody>
      </p:sp>
      <p:sp>
        <p:nvSpPr>
          <p:cNvPr id="5" name="TextBox 4"/>
          <p:cNvSpPr txBox="1"/>
          <p:nvPr/>
        </p:nvSpPr>
        <p:spPr>
          <a:xfrm>
            <a:off x="5512442" y="4519403"/>
            <a:ext cx="2775524" cy="307777"/>
          </a:xfrm>
          <a:prstGeom prst="rect">
            <a:avLst/>
          </a:prstGeom>
          <a:noFill/>
        </p:spPr>
        <p:txBody>
          <a:bodyPr wrap="square" rtlCol="0">
            <a:spAutoFit/>
          </a:bodyPr>
          <a:lstStyle/>
          <a:p>
            <a:r>
              <a:rPr lang="sv-SE" sz="1400" dirty="0"/>
              <a:t>(Kursboken, Chapter Extension 2)</a:t>
            </a:r>
          </a:p>
        </p:txBody>
      </p:sp>
    </p:spTree>
    <p:extLst>
      <p:ext uri="{BB962C8B-B14F-4D97-AF65-F5344CB8AC3E}">
        <p14:creationId xmlns:p14="http://schemas.microsoft.com/office/powerpoint/2010/main" val="2968888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75406" y="579910"/>
            <a:ext cx="8596548" cy="596700"/>
          </a:xfrm>
        </p:spPr>
        <p:txBody>
          <a:bodyPr>
            <a:noAutofit/>
          </a:bodyPr>
          <a:lstStyle/>
          <a:p>
            <a:r>
              <a:rPr lang="sv-SE" sz="2400" dirty="0"/>
              <a:t>Centrala funktioner – </a:t>
            </a:r>
            <a:r>
              <a:rPr lang="sv-SE" sz="2400" dirty="0" err="1"/>
              <a:t>Content</a:t>
            </a:r>
            <a:r>
              <a:rPr lang="sv-SE" sz="2400" dirty="0"/>
              <a:t> Management</a:t>
            </a:r>
          </a:p>
        </p:txBody>
      </p:sp>
      <p:sp>
        <p:nvSpPr>
          <p:cNvPr id="3" name="Content Placeholder 2"/>
          <p:cNvSpPr>
            <a:spLocks noGrp="1"/>
          </p:cNvSpPr>
          <p:nvPr>
            <p:ph idx="1"/>
          </p:nvPr>
        </p:nvSpPr>
        <p:spPr>
          <a:xfrm>
            <a:off x="475406" y="1296800"/>
            <a:ext cx="8352000" cy="3485193"/>
          </a:xfrm>
        </p:spPr>
        <p:txBody>
          <a:bodyPr>
            <a:normAutofit/>
          </a:bodyPr>
          <a:lstStyle/>
          <a:p>
            <a:r>
              <a:rPr lang="sv-SE" sz="1400" b="1" dirty="0"/>
              <a:t>Content Management </a:t>
            </a:r>
            <a:r>
              <a:rPr lang="sv-SE" sz="1400" dirty="0"/>
              <a:t>– erbjuder funktioner som:</a:t>
            </a:r>
          </a:p>
          <a:p>
            <a:pPr lvl="1"/>
            <a:r>
              <a:rPr lang="sv-SE" sz="1400" dirty="0"/>
              <a:t>Kategorisering av dokument</a:t>
            </a:r>
          </a:p>
          <a:p>
            <a:pPr lvl="1"/>
            <a:r>
              <a:rPr lang="sv-SE" sz="1400" dirty="0"/>
              <a:t>Versionshantering av dokument. Denna kan vara mer eller mindre avancerad. Till exempel funktioner för att checka ut och checka in dokument för att förhindra att två personer ändrar i samma dokument</a:t>
            </a:r>
          </a:p>
          <a:p>
            <a:pPr lvl="1"/>
            <a:r>
              <a:rPr lang="sv-SE" sz="1400" dirty="0"/>
              <a:t>Statusinformation om dokument – det vill säga information om att dokumentet är initierat, under arbete, granskat, godkänt för publicering</a:t>
            </a:r>
          </a:p>
          <a:p>
            <a:pPr lvl="1"/>
            <a:r>
              <a:rPr lang="sv-SE" sz="1400" dirty="0"/>
              <a:t>Hantering av förändringar i dokument, det vill säga vem, vad, när som dokument har ändrats</a:t>
            </a:r>
          </a:p>
          <a:p>
            <a:pPr lvl="1"/>
            <a:r>
              <a:rPr lang="sv-SE" sz="1400" dirty="0"/>
              <a:t>Notifiering av deltagare om förändringar i dokument</a:t>
            </a:r>
          </a:p>
          <a:p>
            <a:pPr lvl="1"/>
            <a:r>
              <a:rPr lang="sv-SE" sz="1400" dirty="0"/>
              <a:t>Metadata för att hitta dokument</a:t>
            </a:r>
          </a:p>
          <a:p>
            <a:pPr lvl="1"/>
            <a:r>
              <a:rPr lang="sv-SE" sz="1400" dirty="0"/>
              <a:t>Hantering av accessrättigheter</a:t>
            </a:r>
          </a:p>
          <a:p>
            <a:pPr lvl="1"/>
            <a:endParaRPr lang="sv-SE" dirty="0"/>
          </a:p>
          <a:p>
            <a:pPr lvl="1"/>
            <a:endParaRPr lang="sv-SE" dirty="0"/>
          </a:p>
          <a:p>
            <a:pPr lvl="1"/>
            <a:endParaRPr lang="sv-SE" dirty="0"/>
          </a:p>
        </p:txBody>
      </p:sp>
      <p:sp>
        <p:nvSpPr>
          <p:cNvPr id="6" name="TextBox 5"/>
          <p:cNvSpPr txBox="1"/>
          <p:nvPr/>
        </p:nvSpPr>
        <p:spPr>
          <a:xfrm>
            <a:off x="6836735" y="3760554"/>
            <a:ext cx="2112945" cy="1200329"/>
          </a:xfrm>
          <a:prstGeom prst="rect">
            <a:avLst/>
          </a:prstGeom>
          <a:noFill/>
        </p:spPr>
        <p:txBody>
          <a:bodyPr wrap="square" rtlCol="0">
            <a:spAutoFit/>
          </a:bodyPr>
          <a:lstStyle/>
          <a:p>
            <a:r>
              <a:rPr lang="sv-SE" i="1" dirty="0"/>
              <a:t>Notera att det också finns </a:t>
            </a:r>
            <a:r>
              <a:rPr lang="sv-SE" b="1" i="1" dirty="0"/>
              <a:t>Content Management System</a:t>
            </a:r>
          </a:p>
        </p:txBody>
      </p:sp>
      <p:sp>
        <p:nvSpPr>
          <p:cNvPr id="8" name="TextBox 7"/>
          <p:cNvSpPr txBox="1"/>
          <p:nvPr/>
        </p:nvSpPr>
        <p:spPr>
          <a:xfrm>
            <a:off x="880547" y="4708613"/>
            <a:ext cx="2775524" cy="307777"/>
          </a:xfrm>
          <a:prstGeom prst="rect">
            <a:avLst/>
          </a:prstGeom>
          <a:noFill/>
        </p:spPr>
        <p:txBody>
          <a:bodyPr wrap="square" rtlCol="0">
            <a:spAutoFit/>
          </a:bodyPr>
          <a:lstStyle/>
          <a:p>
            <a:r>
              <a:rPr lang="sv-SE" sz="1400" dirty="0"/>
              <a:t>(Kursboken, Chapter Extension 2)</a:t>
            </a:r>
          </a:p>
        </p:txBody>
      </p:sp>
    </p:spTree>
    <p:extLst>
      <p:ext uri="{BB962C8B-B14F-4D97-AF65-F5344CB8AC3E}">
        <p14:creationId xmlns:p14="http://schemas.microsoft.com/office/powerpoint/2010/main" val="3611047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283906" cy="596700"/>
          </a:xfrm>
        </p:spPr>
        <p:txBody>
          <a:bodyPr>
            <a:normAutofit/>
          </a:bodyPr>
          <a:lstStyle/>
          <a:p>
            <a:r>
              <a:rPr lang="sv-SE" sz="2400" dirty="0"/>
              <a:t>Centrala funktioner –Projektstöd/Workflow</a:t>
            </a:r>
          </a:p>
        </p:txBody>
      </p:sp>
      <p:sp>
        <p:nvSpPr>
          <p:cNvPr id="3" name="Content Placeholder 2"/>
          <p:cNvSpPr>
            <a:spLocks noGrp="1"/>
          </p:cNvSpPr>
          <p:nvPr>
            <p:ph idx="1"/>
          </p:nvPr>
        </p:nvSpPr>
        <p:spPr/>
        <p:txBody>
          <a:bodyPr>
            <a:normAutofit/>
          </a:bodyPr>
          <a:lstStyle/>
          <a:p>
            <a:r>
              <a:rPr lang="sv-SE" sz="1400" b="1" dirty="0"/>
              <a:t>Projektstöd/Workflow</a:t>
            </a:r>
            <a:r>
              <a:rPr lang="sv-SE" sz="1400" dirty="0"/>
              <a:t> – erbjuder funktioner som:</a:t>
            </a:r>
          </a:p>
          <a:p>
            <a:pPr lvl="1"/>
            <a:r>
              <a:rPr lang="sv-SE" sz="1400" dirty="0"/>
              <a:t>Planering av arbetsuppgifter och beroenden mellan dem</a:t>
            </a:r>
          </a:p>
          <a:p>
            <a:pPr lvl="1"/>
            <a:r>
              <a:rPr lang="sv-SE" sz="1400" dirty="0"/>
              <a:t>Planering av arbetsuppgifter åt andra – allokera arbetsuppgifter</a:t>
            </a:r>
          </a:p>
          <a:p>
            <a:pPr lvl="1"/>
            <a:r>
              <a:rPr lang="sv-SE" sz="1400" dirty="0"/>
              <a:t>Erbjuda listor av planerade arbetsuppgifter för individer, roller och team</a:t>
            </a:r>
          </a:p>
          <a:p>
            <a:pPr lvl="1"/>
            <a:r>
              <a:rPr lang="sv-SE" sz="1400" dirty="0"/>
              <a:t>Dokumentation av genomförda arbetsuppgifter</a:t>
            </a:r>
          </a:p>
          <a:p>
            <a:pPr lvl="1"/>
            <a:r>
              <a:rPr lang="sv-SE" sz="1400" dirty="0"/>
              <a:t>Notifiering om förseningar baserat på plan</a:t>
            </a:r>
          </a:p>
          <a:p>
            <a:pPr lvl="1"/>
            <a:r>
              <a:rPr lang="sv-SE" sz="1400" dirty="0"/>
              <a:t>Slussning av dokument till rätt person enligt specificerat workflow</a:t>
            </a:r>
          </a:p>
          <a:p>
            <a:pPr lvl="1"/>
            <a:r>
              <a:rPr lang="sv-SE" sz="1400" dirty="0"/>
              <a:t>Planering med hjälp av kalender</a:t>
            </a:r>
          </a:p>
          <a:p>
            <a:pPr lvl="1">
              <a:buNone/>
            </a:pPr>
            <a:endParaRPr lang="sv-SE" dirty="0"/>
          </a:p>
          <a:p>
            <a:pPr lvl="1"/>
            <a:endParaRPr lang="sv-SE" dirty="0"/>
          </a:p>
        </p:txBody>
      </p:sp>
      <p:sp>
        <p:nvSpPr>
          <p:cNvPr id="6" name="TextBox 5"/>
          <p:cNvSpPr txBox="1"/>
          <p:nvPr/>
        </p:nvSpPr>
        <p:spPr>
          <a:xfrm>
            <a:off x="5512442" y="4519403"/>
            <a:ext cx="2775524" cy="307777"/>
          </a:xfrm>
          <a:prstGeom prst="rect">
            <a:avLst/>
          </a:prstGeom>
          <a:noFill/>
        </p:spPr>
        <p:txBody>
          <a:bodyPr wrap="square" rtlCol="0">
            <a:spAutoFit/>
          </a:bodyPr>
          <a:lstStyle/>
          <a:p>
            <a:r>
              <a:rPr lang="sv-SE" sz="1400" dirty="0"/>
              <a:t>(Kursboken, Chapter Extension 2)</a:t>
            </a:r>
          </a:p>
        </p:txBody>
      </p:sp>
    </p:spTree>
    <p:extLst>
      <p:ext uri="{BB962C8B-B14F-4D97-AF65-F5344CB8AC3E}">
        <p14:creationId xmlns:p14="http://schemas.microsoft.com/office/powerpoint/2010/main" val="346224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 name="Title 2"/>
          <p:cNvSpPr>
            <a:spLocks noGrp="1"/>
          </p:cNvSpPr>
          <p:nvPr>
            <p:ph type="title"/>
          </p:nvPr>
        </p:nvSpPr>
        <p:spPr>
          <a:xfrm>
            <a:off x="457274" y="489897"/>
            <a:ext cx="8653557" cy="596700"/>
          </a:xfrm>
        </p:spPr>
        <p:txBody>
          <a:bodyPr>
            <a:normAutofit/>
          </a:bodyPr>
          <a:lstStyle/>
          <a:p>
            <a:r>
              <a:rPr lang="sv-SE" sz="2400" dirty="0"/>
              <a:t>Computer-Supported Cooperative Work (CSCW)</a:t>
            </a:r>
          </a:p>
        </p:txBody>
      </p:sp>
      <p:sp>
        <p:nvSpPr>
          <p:cNvPr id="4" name="AutoShape 19"/>
          <p:cNvSpPr>
            <a:spLocks noChangeArrowheads="1"/>
          </p:cNvSpPr>
          <p:nvPr/>
        </p:nvSpPr>
        <p:spPr bwMode="auto">
          <a:xfrm>
            <a:off x="3735235" y="2454019"/>
            <a:ext cx="1774494" cy="76580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Text Box 51"/>
          <p:cNvSpPr txBox="1">
            <a:spLocks noChangeArrowheads="1"/>
          </p:cNvSpPr>
          <p:nvPr/>
        </p:nvSpPr>
        <p:spPr bwMode="auto">
          <a:xfrm>
            <a:off x="3648860" y="2709989"/>
            <a:ext cx="1781175" cy="544042"/>
          </a:xfrm>
          <a:prstGeom prst="rect">
            <a:avLst/>
          </a:prstGeom>
          <a:noFill/>
          <a:ln w="9525">
            <a:noFill/>
            <a:miter lim="800000"/>
            <a:headEnd/>
            <a:tailEnd/>
          </a:ln>
        </p:spPr>
        <p:txBody>
          <a:bodyPr wrap="square" lIns="127300" tIns="63650" rIns="127300" bIns="63650">
            <a:spAutoFit/>
          </a:bodyPr>
          <a:lstStyle/>
          <a:p>
            <a:pPr algn="ctr"/>
            <a:r>
              <a:rPr lang="sv-SE" sz="1350" dirty="0">
                <a:latin typeface="Arial Black" pitchFamily="34" charset="0"/>
              </a:rPr>
              <a:t>Samarbets-system</a:t>
            </a:r>
          </a:p>
        </p:txBody>
      </p:sp>
      <p:cxnSp>
        <p:nvCxnSpPr>
          <p:cNvPr id="6" name="Straight Arrow Connector 5"/>
          <p:cNvCxnSpPr/>
          <p:nvPr/>
        </p:nvCxnSpPr>
        <p:spPr>
          <a:xfrm>
            <a:off x="2709379" y="2753254"/>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7" name="Picture 9"/>
          <p:cNvPicPr>
            <a:picLocks noChangeAspect="1" noChangeArrowheads="1"/>
          </p:cNvPicPr>
          <p:nvPr/>
        </p:nvPicPr>
        <p:blipFill>
          <a:blip r:embed="rId3" cstate="print"/>
          <a:srcRect/>
          <a:stretch>
            <a:fillRect/>
          </a:stretch>
        </p:blipFill>
        <p:spPr bwMode="auto">
          <a:xfrm>
            <a:off x="1655676" y="2353204"/>
            <a:ext cx="767953" cy="497547"/>
          </a:xfrm>
          <a:prstGeom prst="rect">
            <a:avLst/>
          </a:prstGeom>
          <a:noFill/>
          <a:ln w="9525">
            <a:noFill/>
            <a:miter lim="800000"/>
            <a:headEnd/>
            <a:tailEnd/>
          </a:ln>
        </p:spPr>
      </p:pic>
      <p:sp>
        <p:nvSpPr>
          <p:cNvPr id="8" name="TextBox 7"/>
          <p:cNvSpPr txBox="1"/>
          <p:nvPr/>
        </p:nvSpPr>
        <p:spPr>
          <a:xfrm>
            <a:off x="1737829" y="2857895"/>
            <a:ext cx="800100" cy="276999"/>
          </a:xfrm>
          <a:prstGeom prst="rect">
            <a:avLst/>
          </a:prstGeom>
          <a:noFill/>
        </p:spPr>
        <p:txBody>
          <a:bodyPr wrap="square" rtlCol="0">
            <a:spAutoFit/>
          </a:bodyPr>
          <a:lstStyle/>
          <a:p>
            <a:r>
              <a:rPr lang="sv-SE" sz="1200" dirty="0"/>
              <a:t>Anställd</a:t>
            </a:r>
          </a:p>
        </p:txBody>
      </p:sp>
      <p:pic>
        <p:nvPicPr>
          <p:cNvPr id="9" name="Picture 9"/>
          <p:cNvPicPr>
            <a:picLocks noChangeAspect="1" noChangeArrowheads="1"/>
          </p:cNvPicPr>
          <p:nvPr/>
        </p:nvPicPr>
        <p:blipFill>
          <a:blip r:embed="rId3" cstate="print"/>
          <a:srcRect/>
          <a:stretch>
            <a:fillRect/>
          </a:stretch>
        </p:blipFill>
        <p:spPr bwMode="auto">
          <a:xfrm>
            <a:off x="4121796" y="1005576"/>
            <a:ext cx="767953" cy="497547"/>
          </a:xfrm>
          <a:prstGeom prst="rect">
            <a:avLst/>
          </a:prstGeom>
          <a:noFill/>
          <a:ln w="9525">
            <a:noFill/>
            <a:miter lim="800000"/>
            <a:headEnd/>
            <a:tailEnd/>
          </a:ln>
        </p:spPr>
      </p:pic>
      <p:sp>
        <p:nvSpPr>
          <p:cNvPr id="10" name="TextBox 9"/>
          <p:cNvSpPr txBox="1"/>
          <p:nvPr/>
        </p:nvSpPr>
        <p:spPr>
          <a:xfrm>
            <a:off x="4203948" y="1510267"/>
            <a:ext cx="800100" cy="276999"/>
          </a:xfrm>
          <a:prstGeom prst="rect">
            <a:avLst/>
          </a:prstGeom>
          <a:noFill/>
        </p:spPr>
        <p:txBody>
          <a:bodyPr wrap="square" rtlCol="0">
            <a:spAutoFit/>
          </a:bodyPr>
          <a:lstStyle/>
          <a:p>
            <a:r>
              <a:rPr lang="sv-SE" sz="1200" dirty="0"/>
              <a:t>Anställd</a:t>
            </a:r>
          </a:p>
        </p:txBody>
      </p:sp>
      <p:cxnSp>
        <p:nvCxnSpPr>
          <p:cNvPr id="11" name="Straight Arrow Connector 10"/>
          <p:cNvCxnSpPr/>
          <p:nvPr/>
        </p:nvCxnSpPr>
        <p:spPr>
          <a:xfrm>
            <a:off x="4517994" y="1869672"/>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517994" y="3435846"/>
            <a:ext cx="0" cy="3780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4" name="Picture 9"/>
          <p:cNvPicPr>
            <a:picLocks noChangeAspect="1" noChangeArrowheads="1"/>
          </p:cNvPicPr>
          <p:nvPr/>
        </p:nvPicPr>
        <p:blipFill>
          <a:blip r:embed="rId3" cstate="print"/>
          <a:srcRect/>
          <a:stretch>
            <a:fillRect/>
          </a:stretch>
        </p:blipFill>
        <p:spPr bwMode="auto">
          <a:xfrm>
            <a:off x="4085946" y="3975906"/>
            <a:ext cx="767953" cy="497547"/>
          </a:xfrm>
          <a:prstGeom prst="rect">
            <a:avLst/>
          </a:prstGeom>
          <a:noFill/>
          <a:ln w="9525">
            <a:noFill/>
            <a:miter lim="800000"/>
            <a:headEnd/>
            <a:tailEnd/>
          </a:ln>
        </p:spPr>
      </p:pic>
      <p:sp>
        <p:nvSpPr>
          <p:cNvPr id="15" name="TextBox 14"/>
          <p:cNvSpPr txBox="1"/>
          <p:nvPr/>
        </p:nvSpPr>
        <p:spPr>
          <a:xfrm>
            <a:off x="4168099" y="4480597"/>
            <a:ext cx="800100" cy="276999"/>
          </a:xfrm>
          <a:prstGeom prst="rect">
            <a:avLst/>
          </a:prstGeom>
          <a:noFill/>
        </p:spPr>
        <p:txBody>
          <a:bodyPr wrap="square" rtlCol="0">
            <a:spAutoFit/>
          </a:bodyPr>
          <a:lstStyle/>
          <a:p>
            <a:r>
              <a:rPr lang="sv-SE" sz="1200" dirty="0"/>
              <a:t>Anställd</a:t>
            </a:r>
          </a:p>
        </p:txBody>
      </p:sp>
      <p:pic>
        <p:nvPicPr>
          <p:cNvPr id="16" name="Picture 9"/>
          <p:cNvPicPr>
            <a:picLocks noChangeAspect="1" noChangeArrowheads="1"/>
          </p:cNvPicPr>
          <p:nvPr/>
        </p:nvPicPr>
        <p:blipFill>
          <a:blip r:embed="rId3" cstate="print"/>
          <a:srcRect/>
          <a:stretch>
            <a:fillRect/>
          </a:stretch>
        </p:blipFill>
        <p:spPr bwMode="auto">
          <a:xfrm>
            <a:off x="6552066" y="2463738"/>
            <a:ext cx="767953" cy="497547"/>
          </a:xfrm>
          <a:prstGeom prst="rect">
            <a:avLst/>
          </a:prstGeom>
          <a:noFill/>
          <a:ln w="9525">
            <a:noFill/>
            <a:miter lim="800000"/>
            <a:headEnd/>
            <a:tailEnd/>
          </a:ln>
        </p:spPr>
      </p:pic>
      <p:sp>
        <p:nvSpPr>
          <p:cNvPr id="17" name="TextBox 16"/>
          <p:cNvSpPr txBox="1"/>
          <p:nvPr/>
        </p:nvSpPr>
        <p:spPr>
          <a:xfrm>
            <a:off x="6634218" y="2968429"/>
            <a:ext cx="800100" cy="276999"/>
          </a:xfrm>
          <a:prstGeom prst="rect">
            <a:avLst/>
          </a:prstGeom>
          <a:noFill/>
        </p:spPr>
        <p:txBody>
          <a:bodyPr wrap="square" rtlCol="0">
            <a:spAutoFit/>
          </a:bodyPr>
          <a:lstStyle/>
          <a:p>
            <a:r>
              <a:rPr lang="sv-SE" sz="1200" dirty="0"/>
              <a:t>Anställd</a:t>
            </a:r>
          </a:p>
        </p:txBody>
      </p:sp>
      <p:cxnSp>
        <p:nvCxnSpPr>
          <p:cNvPr id="18" name="Straight Arrow Connector 17"/>
          <p:cNvCxnSpPr/>
          <p:nvPr/>
        </p:nvCxnSpPr>
        <p:spPr>
          <a:xfrm flipH="1">
            <a:off x="5760132" y="2787774"/>
            <a:ext cx="59406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004048" y="2139702"/>
            <a:ext cx="1728192" cy="507831"/>
          </a:xfrm>
          <a:prstGeom prst="rect">
            <a:avLst/>
          </a:prstGeom>
          <a:noFill/>
        </p:spPr>
        <p:txBody>
          <a:bodyPr wrap="square" rtlCol="0">
            <a:spAutoFit/>
          </a:bodyPr>
          <a:lstStyle/>
          <a:p>
            <a:r>
              <a:rPr lang="sv-SE" sz="1350" dirty="0"/>
              <a:t>Stöd för kommunikation</a:t>
            </a:r>
          </a:p>
        </p:txBody>
      </p:sp>
      <p:sp>
        <p:nvSpPr>
          <p:cNvPr id="21" name="TextBox 20"/>
          <p:cNvSpPr txBox="1"/>
          <p:nvPr/>
        </p:nvSpPr>
        <p:spPr>
          <a:xfrm>
            <a:off x="3221850" y="2195014"/>
            <a:ext cx="1728192" cy="507831"/>
          </a:xfrm>
          <a:prstGeom prst="rect">
            <a:avLst/>
          </a:prstGeom>
          <a:noFill/>
        </p:spPr>
        <p:txBody>
          <a:bodyPr wrap="square" rtlCol="0">
            <a:spAutoFit/>
          </a:bodyPr>
          <a:lstStyle/>
          <a:p>
            <a:r>
              <a:rPr lang="sv-SE" sz="1350" dirty="0"/>
              <a:t>Stöd för </a:t>
            </a:r>
            <a:r>
              <a:rPr lang="sv-SE" sz="1350" dirty="0" err="1"/>
              <a:t>content</a:t>
            </a:r>
            <a:r>
              <a:rPr lang="sv-SE" sz="1350" dirty="0"/>
              <a:t> management</a:t>
            </a:r>
          </a:p>
        </p:txBody>
      </p:sp>
      <p:sp>
        <p:nvSpPr>
          <p:cNvPr id="22" name="TextBox 21"/>
          <p:cNvSpPr txBox="1"/>
          <p:nvPr/>
        </p:nvSpPr>
        <p:spPr>
          <a:xfrm>
            <a:off x="5004048" y="3005104"/>
            <a:ext cx="1134126" cy="507831"/>
          </a:xfrm>
          <a:prstGeom prst="rect">
            <a:avLst/>
          </a:prstGeom>
          <a:noFill/>
        </p:spPr>
        <p:txBody>
          <a:bodyPr wrap="square" rtlCol="0">
            <a:spAutoFit/>
          </a:bodyPr>
          <a:lstStyle/>
          <a:p>
            <a:r>
              <a:rPr lang="sv-SE" sz="1350" dirty="0"/>
              <a:t>Stöd för workflow</a:t>
            </a:r>
          </a:p>
        </p:txBody>
      </p:sp>
      <p:cxnSp>
        <p:nvCxnSpPr>
          <p:cNvPr id="24" name="Straight Connector 23"/>
          <p:cNvCxnSpPr/>
          <p:nvPr/>
        </p:nvCxnSpPr>
        <p:spPr>
          <a:xfrm flipV="1">
            <a:off x="5728958" y="1749219"/>
            <a:ext cx="162018"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490102" y="1707654"/>
            <a:ext cx="54006" cy="324036"/>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74078" y="1383618"/>
            <a:ext cx="486054" cy="300082"/>
          </a:xfrm>
          <a:prstGeom prst="rect">
            <a:avLst/>
          </a:prstGeom>
          <a:noFill/>
        </p:spPr>
        <p:txBody>
          <a:bodyPr wrap="square" rtlCol="0">
            <a:spAutoFit/>
          </a:bodyPr>
          <a:lstStyle/>
          <a:p>
            <a:r>
              <a:rPr lang="sv-SE" sz="1350" dirty="0" err="1"/>
              <a:t>chat</a:t>
            </a:r>
            <a:endParaRPr lang="sv-SE" sz="1350" dirty="0"/>
          </a:p>
        </p:txBody>
      </p:sp>
      <p:sp>
        <p:nvSpPr>
          <p:cNvPr id="32" name="TextBox 31"/>
          <p:cNvSpPr txBox="1"/>
          <p:nvPr/>
        </p:nvSpPr>
        <p:spPr>
          <a:xfrm>
            <a:off x="5760132" y="1497918"/>
            <a:ext cx="486054" cy="300082"/>
          </a:xfrm>
          <a:prstGeom prst="rect">
            <a:avLst/>
          </a:prstGeom>
          <a:noFill/>
        </p:spPr>
        <p:txBody>
          <a:bodyPr wrap="square" rtlCol="0">
            <a:spAutoFit/>
          </a:bodyPr>
          <a:lstStyle/>
          <a:p>
            <a:r>
              <a:rPr lang="sv-SE" sz="1350" dirty="0" err="1"/>
              <a:t>wiki</a:t>
            </a:r>
            <a:endParaRPr lang="sv-SE" sz="1350" dirty="0"/>
          </a:p>
        </p:txBody>
      </p:sp>
      <p:sp>
        <p:nvSpPr>
          <p:cNvPr id="12" name="TextBox 11"/>
          <p:cNvSpPr txBox="1"/>
          <p:nvPr/>
        </p:nvSpPr>
        <p:spPr>
          <a:xfrm>
            <a:off x="527120" y="3482854"/>
            <a:ext cx="3072773" cy="1569660"/>
          </a:xfrm>
          <a:prstGeom prst="rect">
            <a:avLst/>
          </a:prstGeom>
          <a:noFill/>
        </p:spPr>
        <p:txBody>
          <a:bodyPr wrap="square" rtlCol="0">
            <a:spAutoFit/>
          </a:bodyPr>
          <a:lstStyle/>
          <a:p>
            <a:r>
              <a:rPr lang="sv-SE" sz="1600" b="1" dirty="0"/>
              <a:t>CSCW </a:t>
            </a:r>
            <a:r>
              <a:rPr lang="sv-SE" sz="1600" dirty="0"/>
              <a:t>- är området som studerar hur samarbete och koordinering kan stödjas med hjälp av IT (läs: samarbetssystem) (eng. collaborative systems eller groupware)</a:t>
            </a:r>
          </a:p>
        </p:txBody>
      </p:sp>
    </p:spTree>
    <p:extLst>
      <p:ext uri="{BB962C8B-B14F-4D97-AF65-F5344CB8AC3E}">
        <p14:creationId xmlns:p14="http://schemas.microsoft.com/office/powerpoint/2010/main" val="394126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4115" y="122830"/>
            <a:ext cx="1356112" cy="1228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Table 3"/>
          <p:cNvGraphicFramePr>
            <a:graphicFrameLocks noGrp="1"/>
          </p:cNvGraphicFramePr>
          <p:nvPr>
            <p:extLst/>
          </p:nvPr>
        </p:nvGraphicFramePr>
        <p:xfrm>
          <a:off x="845586" y="1220819"/>
          <a:ext cx="6480720" cy="2400300"/>
        </p:xfrm>
        <a:graphic>
          <a:graphicData uri="http://schemas.openxmlformats.org/drawingml/2006/table">
            <a:tbl>
              <a:tblPr firstRow="1" bandRow="1">
                <a:tableStyleId>{BC89EF96-8CEA-46FF-86C4-4CE0E7609802}</a:tableStyleId>
              </a:tblPr>
              <a:tblGrid>
                <a:gridCol w="145816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42138">
                  <a:extLst>
                    <a:ext uri="{9D8B030D-6E8A-4147-A177-3AD203B41FA5}">
                      <a16:colId xmlns:a16="http://schemas.microsoft.com/office/drawing/2014/main" val="20002"/>
                    </a:ext>
                  </a:extLst>
                </a:gridCol>
                <a:gridCol w="1242138">
                  <a:extLst>
                    <a:ext uri="{9D8B030D-6E8A-4147-A177-3AD203B41FA5}">
                      <a16:colId xmlns:a16="http://schemas.microsoft.com/office/drawing/2014/main" val="20003"/>
                    </a:ext>
                  </a:extLst>
                </a:gridCol>
                <a:gridCol w="1458162">
                  <a:extLst>
                    <a:ext uri="{9D8B030D-6E8A-4147-A177-3AD203B41FA5}">
                      <a16:colId xmlns:a16="http://schemas.microsoft.com/office/drawing/2014/main" val="20004"/>
                    </a:ext>
                  </a:extLst>
                </a:gridCol>
              </a:tblGrid>
              <a:tr h="297180">
                <a:tc>
                  <a:txBody>
                    <a:bodyPr/>
                    <a:lstStyle/>
                    <a:p>
                      <a:r>
                        <a:rPr lang="sv-SE" sz="1500" kern="1200" dirty="0"/>
                        <a:t>Syfte</a:t>
                      </a:r>
                      <a:endParaRPr lang="sv-SE" sz="1500" dirty="0"/>
                    </a:p>
                  </a:txBody>
                  <a:tcPr marL="68580" marR="68580" marT="34290" marB="34290"/>
                </a:tc>
                <a:tc gridSpan="4">
                  <a:txBody>
                    <a:bodyPr/>
                    <a:lstStyle/>
                    <a:p>
                      <a:pPr algn="ctr"/>
                      <a:r>
                        <a:rPr lang="sv-SE" sz="1500" dirty="0"/>
                        <a:t>Räckvidd</a:t>
                      </a:r>
                    </a:p>
                  </a:txBody>
                  <a:tcPr marL="68580" marR="68580" marT="34290" marB="34290"/>
                </a:tc>
                <a:tc hMerge="1">
                  <a:txBody>
                    <a:bodyPr/>
                    <a:lstStyle/>
                    <a:p>
                      <a:endParaRPr lang="sv-SE" dirty="0"/>
                    </a:p>
                  </a:txBody>
                  <a:tcPr/>
                </a:tc>
                <a:tc hMerge="1">
                  <a:txBody>
                    <a:bodyPr/>
                    <a:lstStyle/>
                    <a:p>
                      <a:endParaRPr lang="sv-SE" dirty="0"/>
                    </a:p>
                  </a:txBody>
                  <a:tcPr/>
                </a:tc>
                <a:tc hMerge="1">
                  <a:txBody>
                    <a:bodyPr/>
                    <a:lstStyle/>
                    <a:p>
                      <a:endParaRPr lang="sv-SE" dirty="0"/>
                    </a:p>
                  </a:txBody>
                  <a:tcPr/>
                </a:tc>
                <a:extLst>
                  <a:ext uri="{0D108BD9-81ED-4DB2-BD59-A6C34878D82A}">
                    <a16:rowId xmlns:a16="http://schemas.microsoft.com/office/drawing/2014/main" val="10000"/>
                  </a:ext>
                </a:extLst>
              </a:tr>
              <a:tr h="525780">
                <a:tc>
                  <a:txBody>
                    <a:bodyPr/>
                    <a:lstStyle/>
                    <a:p>
                      <a:endParaRPr lang="sv-SE" sz="1500" b="1" kern="1200" dirty="0">
                        <a:solidFill>
                          <a:schemeClr val="tx1"/>
                        </a:solidFill>
                        <a:latin typeface="+mn-lt"/>
                        <a:ea typeface="+mn-ea"/>
                        <a:cs typeface="+mn-cs"/>
                      </a:endParaRPr>
                    </a:p>
                  </a:txBody>
                  <a:tcPr marL="68580" marR="68580" marT="34290" marB="34290"/>
                </a:tc>
                <a:tc>
                  <a:txBody>
                    <a:bodyPr/>
                    <a:lstStyle/>
                    <a:p>
                      <a:r>
                        <a:rPr lang="sv-SE" sz="1500" dirty="0"/>
                        <a:t>Individuella system </a:t>
                      </a:r>
                    </a:p>
                  </a:txBody>
                  <a:tcPr marL="68580" marR="68580" marT="34290" marB="34290"/>
                </a:tc>
                <a:tc>
                  <a:txBody>
                    <a:bodyPr/>
                    <a:lstStyle/>
                    <a:p>
                      <a:r>
                        <a:rPr lang="sv-SE" sz="1500" dirty="0"/>
                        <a:t>Arbetsgrupps-system </a:t>
                      </a:r>
                    </a:p>
                  </a:txBody>
                  <a:tcPr marL="68580" marR="68580" marT="34290" marB="34290"/>
                </a:tc>
                <a:tc>
                  <a:txBody>
                    <a:bodyPr/>
                    <a:lstStyle/>
                    <a:p>
                      <a:r>
                        <a:rPr lang="sv-SE" sz="1500" dirty="0" err="1"/>
                        <a:t>Företags-system</a:t>
                      </a:r>
                      <a:r>
                        <a:rPr lang="sv-SE" sz="1500" dirty="0"/>
                        <a:t> </a:t>
                      </a:r>
                    </a:p>
                  </a:txBody>
                  <a:tcPr marL="68580" marR="68580" marT="34290" marB="34290"/>
                </a:tc>
                <a:tc>
                  <a:txBody>
                    <a:bodyPr/>
                    <a:lstStyle/>
                    <a:p>
                      <a:r>
                        <a:rPr lang="sv-SE" sz="1500" dirty="0" err="1"/>
                        <a:t>Interorganisa-toriska</a:t>
                      </a:r>
                      <a:r>
                        <a:rPr lang="sv-SE" sz="1500" dirty="0"/>
                        <a:t> system </a:t>
                      </a:r>
                    </a:p>
                  </a:txBody>
                  <a:tcPr marL="68580" marR="68580" marT="34290" marB="34290"/>
                </a:tc>
                <a:extLst>
                  <a:ext uri="{0D108BD9-81ED-4DB2-BD59-A6C34878D82A}">
                    <a16:rowId xmlns:a16="http://schemas.microsoft.com/office/drawing/2014/main" val="10001"/>
                  </a:ext>
                </a:extLst>
              </a:tr>
              <a:tr h="525780">
                <a:tc>
                  <a:txBody>
                    <a:bodyPr/>
                    <a:lstStyle/>
                    <a:p>
                      <a:r>
                        <a:rPr lang="sv-SE" sz="1500" kern="1200" dirty="0"/>
                        <a:t>Operationella</a:t>
                      </a:r>
                    </a:p>
                    <a:p>
                      <a:r>
                        <a:rPr lang="sv-SE" sz="1500" kern="1200" dirty="0"/>
                        <a:t>ITS</a:t>
                      </a:r>
                      <a:endParaRPr lang="sv-SE" sz="1500" b="1" kern="1200" dirty="0">
                        <a:solidFill>
                          <a:schemeClr val="tx1"/>
                        </a:solidFill>
                        <a:latin typeface="+mn-lt"/>
                        <a:ea typeface="+mn-ea"/>
                        <a:cs typeface="+mn-cs"/>
                      </a:endParaRPr>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extLst>
                  <a:ext uri="{0D108BD9-81ED-4DB2-BD59-A6C34878D82A}">
                    <a16:rowId xmlns:a16="http://schemas.microsoft.com/office/drawing/2014/main" val="10002"/>
                  </a:ext>
                </a:extLst>
              </a:tr>
              <a:tr h="525780">
                <a:tc>
                  <a:txBody>
                    <a:bodyPr/>
                    <a:lstStyle/>
                    <a:p>
                      <a:r>
                        <a:rPr lang="sv-SE" sz="1500" kern="1200" dirty="0" err="1"/>
                        <a:t>Beslutstöds-system</a:t>
                      </a:r>
                      <a:r>
                        <a:rPr lang="sv-SE" sz="1500" kern="1200" dirty="0"/>
                        <a:t> </a:t>
                      </a:r>
                      <a:endParaRPr lang="sv-SE" sz="1500" b="1" kern="1200" dirty="0">
                        <a:solidFill>
                          <a:schemeClr val="tx1"/>
                        </a:solidFill>
                        <a:latin typeface="+mn-lt"/>
                        <a:ea typeface="+mn-ea"/>
                        <a:cs typeface="+mn-cs"/>
                      </a:endParaRPr>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extLst>
                  <a:ext uri="{0D108BD9-81ED-4DB2-BD59-A6C34878D82A}">
                    <a16:rowId xmlns:a16="http://schemas.microsoft.com/office/drawing/2014/main" val="10003"/>
                  </a:ext>
                </a:extLst>
              </a:tr>
              <a:tr h="525780">
                <a:tc>
                  <a:txBody>
                    <a:bodyPr/>
                    <a:lstStyle/>
                    <a:p>
                      <a:r>
                        <a:rPr lang="sv-SE" sz="1500" kern="1200" dirty="0" err="1"/>
                        <a:t>Kommunikations-system</a:t>
                      </a:r>
                      <a:endParaRPr lang="sv-SE" sz="1500" b="1" kern="1200" dirty="0">
                        <a:solidFill>
                          <a:schemeClr val="tx1"/>
                        </a:solidFill>
                        <a:latin typeface="+mn-lt"/>
                        <a:ea typeface="+mn-ea"/>
                        <a:cs typeface="+mn-cs"/>
                      </a:endParaRPr>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tc>
                  <a:txBody>
                    <a:bodyPr/>
                    <a:lstStyle/>
                    <a:p>
                      <a:pPr algn="ctr"/>
                      <a:endParaRPr lang="sv-SE" sz="1500" dirty="0"/>
                    </a:p>
                  </a:txBody>
                  <a:tcPr marL="68580" marR="68580" marT="34290" marB="34290"/>
                </a:tc>
                <a:extLst>
                  <a:ext uri="{0D108BD9-81ED-4DB2-BD59-A6C34878D82A}">
                    <a16:rowId xmlns:a16="http://schemas.microsoft.com/office/drawing/2014/main" val="10004"/>
                  </a:ext>
                </a:extLst>
              </a:tr>
            </a:tbl>
          </a:graphicData>
        </a:graphic>
      </p:graphicFrame>
      <p:sp>
        <p:nvSpPr>
          <p:cNvPr id="16" name="Oval 15"/>
          <p:cNvSpPr/>
          <p:nvPr/>
        </p:nvSpPr>
        <p:spPr>
          <a:xfrm>
            <a:off x="4754880" y="2236602"/>
            <a:ext cx="1078383" cy="537078"/>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1500" dirty="0"/>
              <a:t>CRM-system</a:t>
            </a:r>
          </a:p>
        </p:txBody>
      </p:sp>
      <p:sp>
        <p:nvSpPr>
          <p:cNvPr id="15" name="Oval 14"/>
          <p:cNvSpPr/>
          <p:nvPr/>
        </p:nvSpPr>
        <p:spPr>
          <a:xfrm>
            <a:off x="6057165" y="2140093"/>
            <a:ext cx="1195447" cy="378042"/>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1500" dirty="0"/>
              <a:t>SCM-system</a:t>
            </a:r>
          </a:p>
        </p:txBody>
      </p:sp>
      <p:sp>
        <p:nvSpPr>
          <p:cNvPr id="2" name="Title 1"/>
          <p:cNvSpPr>
            <a:spLocks noGrp="1"/>
          </p:cNvSpPr>
          <p:nvPr>
            <p:ph type="title"/>
          </p:nvPr>
        </p:nvSpPr>
        <p:spPr>
          <a:xfrm>
            <a:off x="791999" y="627534"/>
            <a:ext cx="7860681" cy="596700"/>
          </a:xfrm>
        </p:spPr>
        <p:txBody>
          <a:bodyPr>
            <a:noAutofit/>
          </a:bodyPr>
          <a:lstStyle/>
          <a:p>
            <a:r>
              <a:rPr lang="sv-SE" dirty="0"/>
              <a:t>Kategorier av ITS – syfte &amp; räckvidd</a:t>
            </a:r>
          </a:p>
        </p:txBody>
      </p:sp>
      <p:sp>
        <p:nvSpPr>
          <p:cNvPr id="13" name="Oval 12"/>
          <p:cNvSpPr/>
          <p:nvPr/>
        </p:nvSpPr>
        <p:spPr>
          <a:xfrm>
            <a:off x="3671248" y="2013082"/>
            <a:ext cx="2088108" cy="286934"/>
          </a:xfrm>
          <a:prstGeom prst="ellipse">
            <a:avLst/>
          </a:prstGeom>
          <a:solidFill>
            <a:schemeClr val="lt1">
              <a:alpha val="36000"/>
            </a:schemeClr>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1500" dirty="0"/>
              <a:t>BPMS/Workflow</a:t>
            </a:r>
          </a:p>
        </p:txBody>
      </p:sp>
      <p:sp>
        <p:nvSpPr>
          <p:cNvPr id="17" name="Oval 16"/>
          <p:cNvSpPr/>
          <p:nvPr/>
        </p:nvSpPr>
        <p:spPr>
          <a:xfrm>
            <a:off x="3531486" y="3171140"/>
            <a:ext cx="2301777" cy="282487"/>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1500" dirty="0"/>
              <a:t>Samarbetssystem</a:t>
            </a:r>
          </a:p>
        </p:txBody>
      </p:sp>
    </p:spTree>
    <p:extLst>
      <p:ext uri="{BB962C8B-B14F-4D97-AF65-F5344CB8AC3E}">
        <p14:creationId xmlns:p14="http://schemas.microsoft.com/office/powerpoint/2010/main" val="27685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Sociala Medier</a:t>
            </a:r>
          </a:p>
        </p:txBody>
      </p:sp>
      <p:sp>
        <p:nvSpPr>
          <p:cNvPr id="3" name="Content Placeholder 2"/>
          <p:cNvSpPr>
            <a:spLocks noGrp="1"/>
          </p:cNvSpPr>
          <p:nvPr>
            <p:ph idx="1"/>
          </p:nvPr>
        </p:nvSpPr>
        <p:spPr>
          <a:xfrm>
            <a:off x="791999" y="1275534"/>
            <a:ext cx="7748885" cy="3240432"/>
          </a:xfrm>
        </p:spPr>
        <p:txBody>
          <a:bodyPr>
            <a:normAutofit/>
          </a:bodyPr>
          <a:lstStyle/>
          <a:p>
            <a:r>
              <a:rPr lang="sv-SE" sz="1400" b="1" dirty="0"/>
              <a:t>Sociala medier </a:t>
            </a:r>
            <a:r>
              <a:rPr lang="sv-SE" sz="1400" dirty="0"/>
              <a:t>– är en grupp av Internetbaserade applikationer som möjliggör skapandet och utbyte av användargenererat innehåll. Applikationerna kan användas för att skapa, dela och utbyta information och idéer i virtuella grupper och nätverk</a:t>
            </a:r>
            <a:endParaRPr lang="sv-SE" sz="1600" dirty="0"/>
          </a:p>
          <a:p>
            <a:pPr marL="0" indent="0">
              <a:buNone/>
            </a:pPr>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a:t>(Kursboken, Chapter 8)</a:t>
            </a:r>
          </a:p>
        </p:txBody>
      </p:sp>
    </p:spTree>
    <p:extLst>
      <p:ext uri="{BB962C8B-B14F-4D97-AF65-F5344CB8AC3E}">
        <p14:creationId xmlns:p14="http://schemas.microsoft.com/office/powerpoint/2010/main" val="3466299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511922"/>
            <a:ext cx="6850800" cy="596700"/>
          </a:xfrm>
        </p:spPr>
        <p:txBody>
          <a:bodyPr>
            <a:normAutofit/>
          </a:bodyPr>
          <a:lstStyle/>
          <a:p>
            <a:r>
              <a:rPr lang="sv-SE" sz="2400" dirty="0"/>
              <a:t>Sociala Medier</a:t>
            </a:r>
          </a:p>
        </p:txBody>
      </p:sp>
      <p:sp>
        <p:nvSpPr>
          <p:cNvPr id="3" name="Content Placeholder 2"/>
          <p:cNvSpPr>
            <a:spLocks noGrp="1"/>
          </p:cNvSpPr>
          <p:nvPr>
            <p:ph idx="1"/>
          </p:nvPr>
        </p:nvSpPr>
        <p:spPr>
          <a:xfrm>
            <a:off x="791999" y="1275534"/>
            <a:ext cx="7748885" cy="3240432"/>
          </a:xfrm>
        </p:spPr>
        <p:txBody>
          <a:bodyPr>
            <a:normAutofit/>
          </a:bodyPr>
          <a:lstStyle/>
          <a:p>
            <a:r>
              <a:rPr lang="sv-SE" sz="1400" dirty="0"/>
              <a:t>Dessa grupper och nätverk kallas på engelska för ”communities” (gemenskaper) och ”communities of practices” (praktikgemenskaper) och är grupperingar av människor med gemensamt intresse</a:t>
            </a:r>
          </a:p>
          <a:p>
            <a:r>
              <a:rPr lang="sv-SE" sz="1400" dirty="0"/>
              <a:t>Exempel på sociala medier är webblogs, wikis, sociala nätverk, podcast, till exempel tjänster som Facebook, Wikipedia, You Tube, Twitter. </a:t>
            </a:r>
          </a:p>
          <a:p>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a:t>(Kursboken, Chapter 8)</a:t>
            </a:r>
          </a:p>
        </p:txBody>
      </p:sp>
    </p:spTree>
    <p:extLst>
      <p:ext uri="{BB962C8B-B14F-4D97-AF65-F5344CB8AC3E}">
        <p14:creationId xmlns:p14="http://schemas.microsoft.com/office/powerpoint/2010/main" val="3692915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Sociala Medier</a:t>
            </a:r>
          </a:p>
        </p:txBody>
      </p:sp>
      <p:sp>
        <p:nvSpPr>
          <p:cNvPr id="3" name="Content Placeholder 2"/>
          <p:cNvSpPr>
            <a:spLocks noGrp="1"/>
          </p:cNvSpPr>
          <p:nvPr>
            <p:ph idx="1"/>
          </p:nvPr>
        </p:nvSpPr>
        <p:spPr>
          <a:xfrm>
            <a:off x="792000" y="1275534"/>
            <a:ext cx="7953166" cy="3240432"/>
          </a:xfrm>
        </p:spPr>
        <p:txBody>
          <a:bodyPr>
            <a:normAutofit/>
          </a:bodyPr>
          <a:lstStyle/>
          <a:p>
            <a:r>
              <a:rPr lang="sv-SE" sz="1400" dirty="0"/>
              <a:t>Sociala medier </a:t>
            </a:r>
            <a:r>
              <a:rPr lang="sv-SE" sz="1400" b="1" dirty="0"/>
              <a:t>förändrar maktbalansen användare, communities och organisationer</a:t>
            </a:r>
            <a:r>
              <a:rPr lang="sv-SE" sz="1400" dirty="0"/>
              <a:t>. Kunder sprider information snabbt i de olika nätverk som han eller hon är del av. Kunder kan organisera sig. Organisationers förlorar kontroll över informationsspridning och varumärken. En bloggare kan påverka ett företag mer än en tyst storkund</a:t>
            </a:r>
          </a:p>
          <a:p>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a:t>(Kursboken, Chapter 8)</a:t>
            </a:r>
          </a:p>
        </p:txBody>
      </p:sp>
    </p:spTree>
    <p:extLst>
      <p:ext uri="{BB962C8B-B14F-4D97-AF65-F5344CB8AC3E}">
        <p14:creationId xmlns:p14="http://schemas.microsoft.com/office/powerpoint/2010/main" val="3910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a:t>Sociala Medier</a:t>
            </a:r>
          </a:p>
        </p:txBody>
      </p:sp>
      <p:sp>
        <p:nvSpPr>
          <p:cNvPr id="3" name="Content Placeholder 2"/>
          <p:cNvSpPr>
            <a:spLocks noGrp="1"/>
          </p:cNvSpPr>
          <p:nvPr>
            <p:ph idx="1"/>
          </p:nvPr>
        </p:nvSpPr>
        <p:spPr>
          <a:xfrm>
            <a:off x="792000" y="1275534"/>
            <a:ext cx="7953166" cy="3240432"/>
          </a:xfrm>
        </p:spPr>
        <p:txBody>
          <a:bodyPr>
            <a:normAutofit/>
          </a:bodyPr>
          <a:lstStyle/>
          <a:p>
            <a:r>
              <a:rPr lang="sv-SE" sz="1400" dirty="0"/>
              <a:t>Sociala CRM – är en dynamisk social media-baserad process där både organisation och kunder skapar och använder innehåll i interaktion</a:t>
            </a:r>
          </a:p>
          <a:p>
            <a:endParaRPr lang="sv-SE" sz="1500" dirty="0"/>
          </a:p>
        </p:txBody>
      </p:sp>
      <p:sp>
        <p:nvSpPr>
          <p:cNvPr id="5" name="TextBox 4"/>
          <p:cNvSpPr txBox="1"/>
          <p:nvPr/>
        </p:nvSpPr>
        <p:spPr>
          <a:xfrm>
            <a:off x="5213132" y="4682878"/>
            <a:ext cx="3748592" cy="300082"/>
          </a:xfrm>
          <a:prstGeom prst="rect">
            <a:avLst/>
          </a:prstGeom>
          <a:noFill/>
        </p:spPr>
        <p:txBody>
          <a:bodyPr wrap="square" rtlCol="0">
            <a:spAutoFit/>
          </a:bodyPr>
          <a:lstStyle/>
          <a:p>
            <a:r>
              <a:rPr lang="sv-SE" sz="1350" dirty="0"/>
              <a:t>(Kursboken, Chapter 8)</a:t>
            </a:r>
          </a:p>
        </p:txBody>
      </p:sp>
    </p:spTree>
    <p:extLst>
      <p:ext uri="{BB962C8B-B14F-4D97-AF65-F5344CB8AC3E}">
        <p14:creationId xmlns:p14="http://schemas.microsoft.com/office/powerpoint/2010/main" val="28353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565393" y="3326619"/>
            <a:ext cx="7957374" cy="756084"/>
          </a:xfrm>
        </p:spPr>
        <p:txBody>
          <a:bodyPr>
            <a:noAutofit/>
          </a:bodyPr>
          <a:lstStyle/>
          <a:p>
            <a:r>
              <a:rPr lang="sv-SE" sz="1400" dirty="0"/>
              <a:t>Ett processhanteringssystem </a:t>
            </a:r>
            <a:r>
              <a:rPr lang="sv-SE" sz="1400" b="1" dirty="0"/>
              <a:t>koordinerar användares arbetsuppgifter i processer</a:t>
            </a:r>
            <a:r>
              <a:rPr lang="sv-SE" sz="1400" dirty="0"/>
              <a:t>, till exempel så ser systemet till att </a:t>
            </a:r>
            <a:r>
              <a:rPr lang="sv-SE" sz="1400" b="1" dirty="0"/>
              <a:t>arbetsuppgifter genomförs i viss ordning enligt processmodellerna</a:t>
            </a:r>
          </a:p>
        </p:txBody>
      </p:sp>
      <p:sp>
        <p:nvSpPr>
          <p:cNvPr id="4" name="Title 1"/>
          <p:cNvSpPr>
            <a:spLocks noGrp="1"/>
          </p:cNvSpPr>
          <p:nvPr>
            <p:ph type="title"/>
          </p:nvPr>
        </p:nvSpPr>
        <p:spPr>
          <a:xfrm>
            <a:off x="413660" y="239878"/>
            <a:ext cx="8109107" cy="857250"/>
          </a:xfrm>
        </p:spPr>
        <p:txBody>
          <a:bodyPr>
            <a:noAutofit/>
          </a:bodyPr>
          <a:lstStyle/>
          <a:p>
            <a:r>
              <a:rPr lang="sv-SE" sz="2400" dirty="0"/>
              <a:t>Processhanteringssystem (workflowsystem)</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149" y="1265575"/>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ight Brace 6"/>
          <p:cNvSpPr/>
          <p:nvPr/>
        </p:nvSpPr>
        <p:spPr>
          <a:xfrm>
            <a:off x="5563921" y="1579331"/>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8" name="TextBox 7"/>
          <p:cNvSpPr txBox="1"/>
          <p:nvPr/>
        </p:nvSpPr>
        <p:spPr>
          <a:xfrm>
            <a:off x="5956805" y="1579331"/>
            <a:ext cx="1566154" cy="1169551"/>
          </a:xfrm>
          <a:prstGeom prst="rect">
            <a:avLst/>
          </a:prstGeom>
          <a:noFill/>
        </p:spPr>
        <p:txBody>
          <a:bodyPr wrap="square" rtlCol="0">
            <a:spAutoFit/>
          </a:bodyPr>
          <a:lstStyle/>
          <a:p>
            <a:r>
              <a:rPr lang="sv-SE" sz="1400" dirty="0"/>
              <a:t>Koordinerar användares arbetsuppgifter i enlighet med processmodeller</a:t>
            </a:r>
          </a:p>
        </p:txBody>
      </p:sp>
    </p:spTree>
    <p:extLst>
      <p:ext uri="{BB962C8B-B14F-4D97-AF65-F5344CB8AC3E}">
        <p14:creationId xmlns:p14="http://schemas.microsoft.com/office/powerpoint/2010/main" val="3513837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515566" y="1117015"/>
            <a:ext cx="8210144" cy="4353948"/>
          </a:xfrm>
        </p:spPr>
        <p:txBody>
          <a:bodyPr>
            <a:normAutofit/>
          </a:bodyPr>
          <a:lstStyle/>
          <a:p>
            <a:pPr>
              <a:spcBef>
                <a:spcPts val="0"/>
              </a:spcBef>
              <a:buNone/>
            </a:pPr>
            <a:endParaRPr lang="sv-SE" sz="1350" dirty="0"/>
          </a:p>
          <a:p>
            <a:pPr>
              <a:spcBef>
                <a:spcPts val="0"/>
              </a:spcBef>
            </a:pPr>
            <a:r>
              <a:rPr lang="sv-SE" sz="1400" b="1" dirty="0"/>
              <a:t>Shared space </a:t>
            </a:r>
            <a:r>
              <a:rPr lang="sv-SE" sz="1400" dirty="0"/>
              <a:t>– är ett gemensam informationsutrymme där information kan nås av flera användare </a:t>
            </a:r>
          </a:p>
          <a:p>
            <a:pPr>
              <a:spcBef>
                <a:spcPts val="0"/>
              </a:spcBef>
            </a:pPr>
            <a:r>
              <a:rPr lang="sv-SE" sz="1400" dirty="0"/>
              <a:t>Begreppet blev känt inom området CSCW i början av 1990-talet och var en egenskap (feature) hos samarbetssystem (groupware) och är idag en egenskap hos många sociala medier</a:t>
            </a:r>
          </a:p>
          <a:p>
            <a:pPr>
              <a:spcBef>
                <a:spcPts val="0"/>
              </a:spcBef>
            </a:pPr>
            <a:endParaRPr lang="sv-SE" sz="1350" dirty="0"/>
          </a:p>
          <a:p>
            <a:pPr marL="0" indent="0">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a:p>
        </p:txBody>
      </p:sp>
      <p:sp>
        <p:nvSpPr>
          <p:cNvPr id="5" name="Title 1"/>
          <p:cNvSpPr>
            <a:spLocks noGrp="1"/>
          </p:cNvSpPr>
          <p:nvPr>
            <p:ph type="title"/>
          </p:nvPr>
        </p:nvSpPr>
        <p:spPr>
          <a:xfrm>
            <a:off x="515566" y="610569"/>
            <a:ext cx="6172200" cy="857250"/>
          </a:xfrm>
        </p:spPr>
        <p:txBody>
          <a:bodyPr>
            <a:normAutofit/>
          </a:bodyPr>
          <a:lstStyle/>
          <a:p>
            <a:r>
              <a:rPr lang="sv-SE" sz="2400" dirty="0"/>
              <a:t>Shared space</a:t>
            </a:r>
          </a:p>
        </p:txBody>
      </p:sp>
    </p:spTree>
    <p:extLst>
      <p:ext uri="{BB962C8B-B14F-4D97-AF65-F5344CB8AC3E}">
        <p14:creationId xmlns:p14="http://schemas.microsoft.com/office/powerpoint/2010/main" val="1759821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797668" y="1377998"/>
            <a:ext cx="7976681" cy="4353948"/>
          </a:xfrm>
        </p:spPr>
        <p:txBody>
          <a:bodyPr>
            <a:normAutofit/>
          </a:bodyPr>
          <a:lstStyle/>
          <a:p>
            <a:pPr>
              <a:spcBef>
                <a:spcPts val="0"/>
              </a:spcBef>
            </a:pPr>
            <a:r>
              <a:rPr lang="sv-SE" sz="1400" dirty="0"/>
              <a:t>Fördelen med ”shared space” är att det ger användarna ett sammanhang, en kontext, för de uppgifter de ska utföras när de besöker det. </a:t>
            </a:r>
          </a:p>
          <a:p>
            <a:pPr>
              <a:spcBef>
                <a:spcPts val="0"/>
              </a:spcBef>
            </a:pPr>
            <a:r>
              <a:rPr lang="sv-SE" sz="1400" dirty="0"/>
              <a:t>Detta shared space kan innehålla all information som användarna behöver när de ska kunna utföra sina uppgifter, till exempel dokument som tagits emot och skickats, information om planerade och genomförda aktiviteter, rapporter med resultat som uppnått, etc. </a:t>
            </a:r>
          </a:p>
          <a:p>
            <a:pPr>
              <a:spcBef>
                <a:spcPts val="0"/>
              </a:spcBef>
            </a:pPr>
            <a:endParaRPr lang="sv-SE" sz="1350" dirty="0"/>
          </a:p>
          <a:p>
            <a:pPr marL="0" indent="0">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a:p>
        </p:txBody>
      </p:sp>
      <p:sp>
        <p:nvSpPr>
          <p:cNvPr id="5" name="Title 1"/>
          <p:cNvSpPr>
            <a:spLocks noGrp="1"/>
          </p:cNvSpPr>
          <p:nvPr>
            <p:ph type="title"/>
          </p:nvPr>
        </p:nvSpPr>
        <p:spPr>
          <a:xfrm>
            <a:off x="797668" y="647207"/>
            <a:ext cx="6172200" cy="857250"/>
          </a:xfrm>
        </p:spPr>
        <p:txBody>
          <a:bodyPr>
            <a:normAutofit/>
          </a:bodyPr>
          <a:lstStyle/>
          <a:p>
            <a:r>
              <a:rPr lang="sv-SE" sz="2400" dirty="0"/>
              <a:t>Shared space</a:t>
            </a:r>
          </a:p>
        </p:txBody>
      </p:sp>
    </p:spTree>
    <p:extLst>
      <p:ext uri="{BB962C8B-B14F-4D97-AF65-F5344CB8AC3E}">
        <p14:creationId xmlns:p14="http://schemas.microsoft.com/office/powerpoint/2010/main" val="3015180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894944" y="1446092"/>
            <a:ext cx="7976681" cy="4353948"/>
          </a:xfrm>
        </p:spPr>
        <p:txBody>
          <a:bodyPr>
            <a:normAutofit/>
          </a:bodyPr>
          <a:lstStyle/>
          <a:p>
            <a:pPr>
              <a:spcBef>
                <a:spcPts val="0"/>
              </a:spcBef>
            </a:pPr>
            <a:r>
              <a:rPr lang="sv-SE" sz="1400" dirty="0"/>
              <a:t>All denna information är lätt tillgänglig varje gång en användare besöker ett ”shared space”. </a:t>
            </a:r>
          </a:p>
          <a:p>
            <a:pPr>
              <a:spcBef>
                <a:spcPts val="0"/>
              </a:spcBef>
            </a:pPr>
            <a:r>
              <a:rPr lang="sv-SE" sz="1400" dirty="0"/>
              <a:t>Jämför Google Drive med att skicka epost</a:t>
            </a:r>
          </a:p>
          <a:p>
            <a:pPr>
              <a:spcBef>
                <a:spcPts val="0"/>
              </a:spcBef>
            </a:pPr>
            <a:endParaRPr lang="sv-SE" sz="1350" dirty="0"/>
          </a:p>
          <a:p>
            <a:pPr marL="0" indent="0">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a:p>
        </p:txBody>
      </p:sp>
      <p:sp>
        <p:nvSpPr>
          <p:cNvPr id="5" name="Title 1"/>
          <p:cNvSpPr>
            <a:spLocks noGrp="1"/>
          </p:cNvSpPr>
          <p:nvPr>
            <p:ph type="title"/>
          </p:nvPr>
        </p:nvSpPr>
        <p:spPr>
          <a:xfrm>
            <a:off x="980061" y="687784"/>
            <a:ext cx="6172200" cy="857250"/>
          </a:xfrm>
        </p:spPr>
        <p:txBody>
          <a:bodyPr>
            <a:normAutofit/>
          </a:bodyPr>
          <a:lstStyle/>
          <a:p>
            <a:r>
              <a:rPr lang="sv-SE" sz="2400" dirty="0"/>
              <a:t>Shared space</a:t>
            </a:r>
          </a:p>
        </p:txBody>
      </p:sp>
    </p:spTree>
    <p:extLst>
      <p:ext uri="{BB962C8B-B14F-4D97-AF65-F5344CB8AC3E}">
        <p14:creationId xmlns:p14="http://schemas.microsoft.com/office/powerpoint/2010/main" val="106040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489526" y="3348729"/>
            <a:ext cx="7957374" cy="756084"/>
          </a:xfrm>
        </p:spPr>
        <p:txBody>
          <a:bodyPr>
            <a:noAutofit/>
          </a:bodyPr>
          <a:lstStyle/>
          <a:p>
            <a:r>
              <a:rPr lang="sv-SE" sz="1400" dirty="0"/>
              <a:t>Processhanteringssystemet </a:t>
            </a:r>
            <a:r>
              <a:rPr lang="sv-SE" sz="1400" b="1" dirty="0"/>
              <a:t>kan vara ett enda system </a:t>
            </a:r>
            <a:r>
              <a:rPr lang="sv-SE" sz="1400" dirty="0"/>
              <a:t>som inte är integrerat med andra system, men …</a:t>
            </a:r>
          </a:p>
        </p:txBody>
      </p:sp>
      <p:sp>
        <p:nvSpPr>
          <p:cNvPr id="4" name="Title 1"/>
          <p:cNvSpPr>
            <a:spLocks noGrp="1"/>
          </p:cNvSpPr>
          <p:nvPr>
            <p:ph type="title"/>
          </p:nvPr>
        </p:nvSpPr>
        <p:spPr>
          <a:xfrm>
            <a:off x="413660" y="239878"/>
            <a:ext cx="8109107" cy="857250"/>
          </a:xfrm>
        </p:spPr>
        <p:txBody>
          <a:bodyPr>
            <a:noAutofit/>
          </a:bodyPr>
          <a:lstStyle/>
          <a:p>
            <a:r>
              <a:rPr lang="sv-SE" sz="2400" dirty="0"/>
              <a:t>Processhanteringssystem (workflowsystem)</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149" y="1265575"/>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ight Brace 6"/>
          <p:cNvSpPr/>
          <p:nvPr/>
        </p:nvSpPr>
        <p:spPr>
          <a:xfrm>
            <a:off x="5563921" y="1579331"/>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8" name="TextBox 7"/>
          <p:cNvSpPr txBox="1"/>
          <p:nvPr/>
        </p:nvSpPr>
        <p:spPr>
          <a:xfrm>
            <a:off x="5956805" y="1579331"/>
            <a:ext cx="1566154" cy="1169551"/>
          </a:xfrm>
          <a:prstGeom prst="rect">
            <a:avLst/>
          </a:prstGeom>
          <a:noFill/>
        </p:spPr>
        <p:txBody>
          <a:bodyPr wrap="square" rtlCol="0">
            <a:spAutoFit/>
          </a:bodyPr>
          <a:lstStyle/>
          <a:p>
            <a:r>
              <a:rPr lang="sv-SE" sz="1400" dirty="0"/>
              <a:t>Koordinerar användares arbetsuppgifter i enlighet med processmodeller</a:t>
            </a:r>
          </a:p>
        </p:txBody>
      </p:sp>
    </p:spTree>
    <p:extLst>
      <p:ext uri="{BB962C8B-B14F-4D97-AF65-F5344CB8AC3E}">
        <p14:creationId xmlns:p14="http://schemas.microsoft.com/office/powerpoint/2010/main" val="292486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565079" y="3511045"/>
            <a:ext cx="7883849" cy="756084"/>
          </a:xfrm>
        </p:spPr>
        <p:txBody>
          <a:bodyPr>
            <a:noAutofit/>
          </a:bodyPr>
          <a:lstStyle/>
          <a:p>
            <a:r>
              <a:rPr lang="sv-SE" sz="1400" dirty="0"/>
              <a:t>… processhanteringssystemet </a:t>
            </a:r>
            <a:r>
              <a:rPr lang="sv-SE" sz="1400" b="1" dirty="0"/>
              <a:t>kan också vara integrerat med flera andra ITS</a:t>
            </a:r>
            <a:r>
              <a:rPr lang="sv-SE" sz="1400" dirty="0"/>
              <a:t>, det vill säga både:</a:t>
            </a:r>
          </a:p>
          <a:p>
            <a:pPr lvl="1"/>
            <a:r>
              <a:rPr lang="sv-SE" sz="1400" b="1" dirty="0"/>
              <a:t>koordinera arbetsuppgifter enligt en processbeskrivningen, </a:t>
            </a:r>
            <a:r>
              <a:rPr lang="sv-SE" sz="1400" dirty="0"/>
              <a:t>och</a:t>
            </a:r>
          </a:p>
          <a:p>
            <a:pPr lvl="1"/>
            <a:r>
              <a:rPr lang="sv-SE" sz="1400" b="1" dirty="0"/>
              <a:t>hämta och skicka i meddelanden till olika ITS</a:t>
            </a:r>
            <a:r>
              <a:rPr lang="sv-SE" sz="1400" dirty="0"/>
              <a:t>. </a:t>
            </a:r>
          </a:p>
        </p:txBody>
      </p:sp>
      <p:sp>
        <p:nvSpPr>
          <p:cNvPr id="4" name="Title 1"/>
          <p:cNvSpPr>
            <a:spLocks noGrp="1"/>
          </p:cNvSpPr>
          <p:nvPr>
            <p:ph type="title"/>
          </p:nvPr>
        </p:nvSpPr>
        <p:spPr>
          <a:xfrm>
            <a:off x="255183" y="239878"/>
            <a:ext cx="8109107" cy="857250"/>
          </a:xfrm>
        </p:spPr>
        <p:txBody>
          <a:bodyPr>
            <a:noAutofit/>
          </a:bodyPr>
          <a:lstStyle/>
          <a:p>
            <a:r>
              <a:rPr lang="sv-SE" sz="2400" dirty="0"/>
              <a:t>Processhanteringssystem</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16" y="1335453"/>
            <a:ext cx="5205583" cy="1776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7" name="Right Brace 36"/>
          <p:cNvSpPr/>
          <p:nvPr/>
        </p:nvSpPr>
        <p:spPr>
          <a:xfrm>
            <a:off x="6529145" y="2435579"/>
            <a:ext cx="261702" cy="7003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8" name="TextBox 37"/>
          <p:cNvSpPr txBox="1"/>
          <p:nvPr/>
        </p:nvSpPr>
        <p:spPr>
          <a:xfrm>
            <a:off x="6882774" y="2495769"/>
            <a:ext cx="1566154" cy="738664"/>
          </a:xfrm>
          <a:prstGeom prst="rect">
            <a:avLst/>
          </a:prstGeom>
          <a:noFill/>
        </p:spPr>
        <p:txBody>
          <a:bodyPr wrap="square" rtlCol="0">
            <a:spAutoFit/>
          </a:bodyPr>
          <a:lstStyle/>
          <a:p>
            <a:r>
              <a:rPr lang="sv-SE" sz="1400" dirty="0"/>
              <a:t>Koordinerar informationsflödet mellan ITS</a:t>
            </a:r>
          </a:p>
        </p:txBody>
      </p:sp>
      <p:sp>
        <p:nvSpPr>
          <p:cNvPr id="39" name="Right Brace 38"/>
          <p:cNvSpPr/>
          <p:nvPr/>
        </p:nvSpPr>
        <p:spPr>
          <a:xfrm>
            <a:off x="6502531" y="1320895"/>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40" name="TextBox 39"/>
          <p:cNvSpPr txBox="1"/>
          <p:nvPr/>
        </p:nvSpPr>
        <p:spPr>
          <a:xfrm>
            <a:off x="6895415" y="1320895"/>
            <a:ext cx="1566154" cy="1169551"/>
          </a:xfrm>
          <a:prstGeom prst="rect">
            <a:avLst/>
          </a:prstGeom>
          <a:noFill/>
        </p:spPr>
        <p:txBody>
          <a:bodyPr wrap="square" rtlCol="0">
            <a:spAutoFit/>
          </a:bodyPr>
          <a:lstStyle/>
          <a:p>
            <a:r>
              <a:rPr lang="sv-SE" sz="1400" dirty="0"/>
              <a:t>Koordinerar användares arbetsuppgifter i enlighet med processmodeller</a:t>
            </a:r>
          </a:p>
        </p:txBody>
      </p:sp>
    </p:spTree>
    <p:extLst>
      <p:ext uri="{BB962C8B-B14F-4D97-AF65-F5344CB8AC3E}">
        <p14:creationId xmlns:p14="http://schemas.microsoft.com/office/powerpoint/2010/main" val="232534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558255" y="3558813"/>
            <a:ext cx="8087602" cy="756084"/>
          </a:xfrm>
        </p:spPr>
        <p:txBody>
          <a:bodyPr>
            <a:noAutofit/>
          </a:bodyPr>
          <a:lstStyle/>
          <a:p>
            <a:r>
              <a:rPr lang="sv-SE" sz="1400" dirty="0"/>
              <a:t>Denna </a:t>
            </a:r>
            <a:r>
              <a:rPr lang="sv-SE" sz="1400" b="1" dirty="0"/>
              <a:t>integration till ITS är dock sällan flexibel</a:t>
            </a:r>
            <a:r>
              <a:rPr lang="sv-SE" sz="1400" dirty="0"/>
              <a:t>, det vill säga det är krångligt att ändra i informationsflödet.</a:t>
            </a:r>
          </a:p>
        </p:txBody>
      </p:sp>
      <p:sp>
        <p:nvSpPr>
          <p:cNvPr id="4" name="Title 1"/>
          <p:cNvSpPr>
            <a:spLocks noGrp="1"/>
          </p:cNvSpPr>
          <p:nvPr>
            <p:ph type="title"/>
          </p:nvPr>
        </p:nvSpPr>
        <p:spPr>
          <a:xfrm>
            <a:off x="255183" y="239878"/>
            <a:ext cx="8109107" cy="857250"/>
          </a:xfrm>
        </p:spPr>
        <p:txBody>
          <a:bodyPr>
            <a:noAutofit/>
          </a:bodyPr>
          <a:lstStyle/>
          <a:p>
            <a:r>
              <a:rPr lang="sv-SE" sz="2400" dirty="0"/>
              <a:t>Processhanteringssystem</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16" y="1335453"/>
            <a:ext cx="5205583" cy="17760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7" name="Right Brace 36"/>
          <p:cNvSpPr/>
          <p:nvPr/>
        </p:nvSpPr>
        <p:spPr>
          <a:xfrm>
            <a:off x="6529145" y="2435579"/>
            <a:ext cx="261702" cy="7003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8" name="TextBox 37"/>
          <p:cNvSpPr txBox="1"/>
          <p:nvPr/>
        </p:nvSpPr>
        <p:spPr>
          <a:xfrm>
            <a:off x="6882774" y="2495769"/>
            <a:ext cx="1566154" cy="738664"/>
          </a:xfrm>
          <a:prstGeom prst="rect">
            <a:avLst/>
          </a:prstGeom>
          <a:noFill/>
        </p:spPr>
        <p:txBody>
          <a:bodyPr wrap="square" rtlCol="0">
            <a:spAutoFit/>
          </a:bodyPr>
          <a:lstStyle/>
          <a:p>
            <a:r>
              <a:rPr lang="sv-SE" sz="1400" dirty="0"/>
              <a:t>Koordinerar informationsflödet mellan ITS</a:t>
            </a:r>
          </a:p>
        </p:txBody>
      </p:sp>
      <p:sp>
        <p:nvSpPr>
          <p:cNvPr id="39" name="Right Brace 38"/>
          <p:cNvSpPr/>
          <p:nvPr/>
        </p:nvSpPr>
        <p:spPr>
          <a:xfrm>
            <a:off x="6502531" y="1320895"/>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40" name="TextBox 39"/>
          <p:cNvSpPr txBox="1"/>
          <p:nvPr/>
        </p:nvSpPr>
        <p:spPr>
          <a:xfrm>
            <a:off x="6895415" y="1320895"/>
            <a:ext cx="1566154" cy="1169551"/>
          </a:xfrm>
          <a:prstGeom prst="rect">
            <a:avLst/>
          </a:prstGeom>
          <a:noFill/>
        </p:spPr>
        <p:txBody>
          <a:bodyPr wrap="square" rtlCol="0">
            <a:spAutoFit/>
          </a:bodyPr>
          <a:lstStyle/>
          <a:p>
            <a:r>
              <a:rPr lang="sv-SE" sz="1400" dirty="0"/>
              <a:t>Koordinerar användares arbetsuppgifter i enlighet med processmodeller</a:t>
            </a:r>
          </a:p>
        </p:txBody>
      </p:sp>
    </p:spTree>
    <p:extLst>
      <p:ext uri="{BB962C8B-B14F-4D97-AF65-F5344CB8AC3E}">
        <p14:creationId xmlns:p14="http://schemas.microsoft.com/office/powerpoint/2010/main" val="122208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459466" y="3696715"/>
            <a:ext cx="7775889" cy="756084"/>
          </a:xfrm>
        </p:spPr>
        <p:txBody>
          <a:bodyPr>
            <a:noAutofit/>
          </a:bodyPr>
          <a:lstStyle/>
          <a:p>
            <a:r>
              <a:rPr lang="sv-SE" sz="1400" b="1" dirty="0"/>
              <a:t>Processhanteringssystemet kan kombineras med meddelandemäklare </a:t>
            </a:r>
            <a:r>
              <a:rPr lang="sv-SE" sz="1400" dirty="0"/>
              <a:t>för att erbjuda en flexiblare integration. (Notera att processhanteringssystemet också kan ha en meddelandemäklarmodul inbyggd)</a:t>
            </a:r>
          </a:p>
        </p:txBody>
      </p:sp>
      <p:sp>
        <p:nvSpPr>
          <p:cNvPr id="4" name="Title 1"/>
          <p:cNvSpPr>
            <a:spLocks noGrp="1"/>
          </p:cNvSpPr>
          <p:nvPr>
            <p:ph type="title"/>
          </p:nvPr>
        </p:nvSpPr>
        <p:spPr>
          <a:xfrm>
            <a:off x="459466" y="279162"/>
            <a:ext cx="8109107" cy="857250"/>
          </a:xfrm>
        </p:spPr>
        <p:txBody>
          <a:bodyPr>
            <a:noAutofit/>
          </a:bodyPr>
          <a:lstStyle/>
          <a:p>
            <a:r>
              <a:rPr lang="sv-SE" sz="2400" dirty="0"/>
              <a:t>Processhanteringssystem och meddelandemäklare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952" y="1374737"/>
            <a:ext cx="4680593" cy="19864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6" name="Right Brace 35"/>
          <p:cNvSpPr/>
          <p:nvPr/>
        </p:nvSpPr>
        <p:spPr>
          <a:xfrm>
            <a:off x="6529561" y="2741703"/>
            <a:ext cx="292774" cy="6402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7" name="TextBox 36"/>
          <p:cNvSpPr txBox="1"/>
          <p:nvPr/>
        </p:nvSpPr>
        <p:spPr>
          <a:xfrm>
            <a:off x="6914262" y="2741703"/>
            <a:ext cx="1566154" cy="738664"/>
          </a:xfrm>
          <a:prstGeom prst="rect">
            <a:avLst/>
          </a:prstGeom>
          <a:noFill/>
        </p:spPr>
        <p:txBody>
          <a:bodyPr wrap="square" rtlCol="0">
            <a:spAutoFit/>
          </a:bodyPr>
          <a:lstStyle/>
          <a:p>
            <a:r>
              <a:rPr lang="sv-SE" sz="1400" dirty="0"/>
              <a:t>Koordinerar informationsflödet mellan ITS</a:t>
            </a:r>
          </a:p>
        </p:txBody>
      </p:sp>
      <p:sp>
        <p:nvSpPr>
          <p:cNvPr id="38" name="Right Brace 37"/>
          <p:cNvSpPr/>
          <p:nvPr/>
        </p:nvSpPr>
        <p:spPr>
          <a:xfrm>
            <a:off x="6504833" y="1519502"/>
            <a:ext cx="300957" cy="1095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9" name="TextBox 38"/>
          <p:cNvSpPr txBox="1"/>
          <p:nvPr/>
        </p:nvSpPr>
        <p:spPr>
          <a:xfrm>
            <a:off x="6897717" y="1519502"/>
            <a:ext cx="1566154" cy="1169551"/>
          </a:xfrm>
          <a:prstGeom prst="rect">
            <a:avLst/>
          </a:prstGeom>
          <a:noFill/>
        </p:spPr>
        <p:txBody>
          <a:bodyPr wrap="square" rtlCol="0">
            <a:spAutoFit/>
          </a:bodyPr>
          <a:lstStyle/>
          <a:p>
            <a:r>
              <a:rPr lang="sv-SE" sz="1400" dirty="0"/>
              <a:t>Koordinerar användares arbetsuppgifter i enlighet med processmodeller</a:t>
            </a:r>
          </a:p>
        </p:txBody>
      </p:sp>
    </p:spTree>
    <p:extLst>
      <p:ext uri="{BB962C8B-B14F-4D97-AF65-F5344CB8AC3E}">
        <p14:creationId xmlns:p14="http://schemas.microsoft.com/office/powerpoint/2010/main" val="374434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2"/>
          <p:cNvSpPr>
            <a:spLocks noGrp="1"/>
          </p:cNvSpPr>
          <p:nvPr>
            <p:ph idx="1"/>
          </p:nvPr>
        </p:nvSpPr>
        <p:spPr>
          <a:xfrm>
            <a:off x="400850" y="2903802"/>
            <a:ext cx="7817771" cy="756084"/>
          </a:xfrm>
        </p:spPr>
        <p:txBody>
          <a:bodyPr>
            <a:noAutofit/>
          </a:bodyPr>
          <a:lstStyle/>
          <a:p>
            <a:pPr marL="0">
              <a:buNone/>
            </a:pPr>
            <a:r>
              <a:rPr lang="sv-SE" sz="1400" b="1" dirty="0"/>
              <a:t>Processmodeller</a:t>
            </a:r>
            <a:r>
              <a:rPr lang="sv-SE" sz="1400" dirty="0"/>
              <a:t> i processmodelleringssystem används för att </a:t>
            </a:r>
            <a:r>
              <a:rPr lang="sv-SE" sz="1400" b="1" dirty="0"/>
              <a:t>beskriva hur processerna ska genomföras och i vilken ordning arbetsuppgifter ska genomföras</a:t>
            </a:r>
            <a:r>
              <a:rPr lang="sv-SE" sz="1400" dirty="0"/>
              <a:t>. Processmodellerna beskriver vilka aktiviteter som:</a:t>
            </a:r>
          </a:p>
          <a:p>
            <a:pPr lvl="1"/>
            <a:r>
              <a:rPr lang="sv-SE" sz="1400" dirty="0"/>
              <a:t>ska genomföras automatiskt i systemet</a:t>
            </a:r>
          </a:p>
          <a:p>
            <a:pPr lvl="1"/>
            <a:r>
              <a:rPr lang="sv-SE" sz="1400" dirty="0"/>
              <a:t>kräver användarinput i systemet, och</a:t>
            </a:r>
          </a:p>
          <a:p>
            <a:pPr lvl="1"/>
            <a:r>
              <a:rPr lang="sv-SE" sz="1400" dirty="0"/>
              <a:t>är helt manuella och inte berör systemet, men som ändå modelleras</a:t>
            </a:r>
          </a:p>
        </p:txBody>
      </p:sp>
      <p:sp>
        <p:nvSpPr>
          <p:cNvPr id="4" name="Title 1"/>
          <p:cNvSpPr>
            <a:spLocks noGrp="1"/>
          </p:cNvSpPr>
          <p:nvPr>
            <p:ph type="title"/>
          </p:nvPr>
        </p:nvSpPr>
        <p:spPr>
          <a:xfrm>
            <a:off x="255183" y="239878"/>
            <a:ext cx="8109107" cy="857250"/>
          </a:xfrm>
        </p:spPr>
        <p:txBody>
          <a:bodyPr>
            <a:noAutofit/>
          </a:bodyPr>
          <a:lstStyle/>
          <a:p>
            <a:pPr algn="l"/>
            <a:r>
              <a:rPr lang="sv-SE" sz="2550" dirty="0"/>
              <a:t>Processhanteringssystem – design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656" y="1216290"/>
            <a:ext cx="4694772" cy="1462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07" y="896494"/>
            <a:ext cx="2507616" cy="12241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63662811"/>
      </p:ext>
    </p:extLst>
  </p:cSld>
  <p:clrMapOvr>
    <a:masterClrMapping/>
  </p:clrMapOvr>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4556</TotalTime>
  <Words>2110</Words>
  <Application>Microsoft Office PowerPoint</Application>
  <PresentationFormat>On-screen Show (16:9)</PresentationFormat>
  <Paragraphs>264</Paragraphs>
  <Slides>42</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42</vt:i4>
      </vt:variant>
    </vt:vector>
  </HeadingPairs>
  <TitlesOfParts>
    <vt:vector size="51" baseType="lpstr">
      <vt:lpstr>Arial</vt:lpstr>
      <vt:lpstr>Arial Black</vt:lpstr>
      <vt:lpstr>Calibri</vt:lpstr>
      <vt:lpstr>Verdana</vt:lpstr>
      <vt:lpstr>su_dsv_ppt_template_16_9_20130920</vt:lpstr>
      <vt:lpstr>English SU 16:9 - Widescreen</vt:lpstr>
      <vt:lpstr>SU 16:9 - Blå Widescreen</vt:lpstr>
      <vt:lpstr>English SU 16:9 - Blå Widescreen</vt:lpstr>
      <vt:lpstr>Special</vt:lpstr>
      <vt:lpstr>Informationssystem 3  Processhanteringssystem, Supply chain-system, Kundhanteringssystem, Samarbetssystem,  Sociala medier</vt:lpstr>
      <vt:lpstr>PowerPoint Presentation</vt:lpstr>
      <vt:lpstr>Meddelandemäklare</vt:lpstr>
      <vt:lpstr>Processhanteringssystem (workflowsystem)</vt:lpstr>
      <vt:lpstr>Processhanteringssystem (workflowsystem)</vt:lpstr>
      <vt:lpstr>Processhanteringssystem</vt:lpstr>
      <vt:lpstr>Processhanteringssystem</vt:lpstr>
      <vt:lpstr>Processhanteringssystem och meddelandemäklare</vt:lpstr>
      <vt:lpstr>Processhanteringssystem – design </vt:lpstr>
      <vt:lpstr>Processhanteringssystem - exekvering</vt:lpstr>
      <vt:lpstr>Fördelar med processhanteringssystem</vt:lpstr>
      <vt:lpstr>Fördelar med processhanteringssystem</vt:lpstr>
      <vt:lpstr>Fördelar med processhanteringssystem</vt:lpstr>
      <vt:lpstr>Nackdelar med processhanteringssystem</vt:lpstr>
      <vt:lpstr>Business Process Management (BPM)</vt:lpstr>
      <vt:lpstr>Varför BPM?</vt:lpstr>
      <vt:lpstr>Systemstöd för BPM</vt:lpstr>
      <vt:lpstr>PowerPoint Presentation</vt:lpstr>
      <vt:lpstr>Supply Chain Management</vt:lpstr>
      <vt:lpstr>Leverantörskedja (supply-chain)</vt:lpstr>
      <vt:lpstr>Bullwhip effect</vt:lpstr>
      <vt:lpstr>Supply-Chain Management System</vt:lpstr>
      <vt:lpstr>Kundhanteringssystem</vt:lpstr>
      <vt:lpstr>Kundhanteringssystem</vt:lpstr>
      <vt:lpstr>Kundhanteringssystem</vt:lpstr>
      <vt:lpstr>RFM-modellen</vt:lpstr>
      <vt:lpstr>Problem med kundhanteringssystem</vt:lpstr>
      <vt:lpstr>PowerPoint Presentation</vt:lpstr>
      <vt:lpstr>Samarbetssystem</vt:lpstr>
      <vt:lpstr>Vad är samarbetssystem?</vt:lpstr>
      <vt:lpstr>Centrala funktioner - Kommunikation</vt:lpstr>
      <vt:lpstr>Centrala funktioner – Content Management</vt:lpstr>
      <vt:lpstr>Centrala funktioner –Projektstöd/Workflow</vt:lpstr>
      <vt:lpstr>Computer-Supported Cooperative Work (CSCW)</vt:lpstr>
      <vt:lpstr>Kategorier av ITS – syfte &amp; räckvidd</vt:lpstr>
      <vt:lpstr>Sociala Medier</vt:lpstr>
      <vt:lpstr>Sociala Medier</vt:lpstr>
      <vt:lpstr>Sociala Medier</vt:lpstr>
      <vt:lpstr>Sociala Medier</vt:lpstr>
      <vt:lpstr>Shared space</vt:lpstr>
      <vt:lpstr>Shared space</vt:lpstr>
      <vt:lpstr>Shared space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302</cp:revision>
  <cp:lastPrinted>2016-10-04T05:41:48Z</cp:lastPrinted>
  <dcterms:created xsi:type="dcterms:W3CDTF">2015-05-25T21:35:52Z</dcterms:created>
  <dcterms:modified xsi:type="dcterms:W3CDTF">2020-10-14T10:22:04Z</dcterms:modified>
</cp:coreProperties>
</file>