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75"/>
  </p:notesMasterIdLst>
  <p:handoutMasterIdLst>
    <p:handoutMasterId r:id="rId76"/>
  </p:handoutMasterIdLst>
  <p:sldIdLst>
    <p:sldId id="264" r:id="rId6"/>
    <p:sldId id="472" r:id="rId7"/>
    <p:sldId id="522" r:id="rId8"/>
    <p:sldId id="627" r:id="rId9"/>
    <p:sldId id="520" r:id="rId10"/>
    <p:sldId id="523" r:id="rId11"/>
    <p:sldId id="474" r:id="rId12"/>
    <p:sldId id="524" r:id="rId13"/>
    <p:sldId id="528" r:id="rId14"/>
    <p:sldId id="530" r:id="rId15"/>
    <p:sldId id="531" r:id="rId16"/>
    <p:sldId id="534" r:id="rId17"/>
    <p:sldId id="546" r:id="rId18"/>
    <p:sldId id="547" r:id="rId19"/>
    <p:sldId id="533" r:id="rId20"/>
    <p:sldId id="481" r:id="rId21"/>
    <p:sldId id="482" r:id="rId22"/>
    <p:sldId id="483" r:id="rId23"/>
    <p:sldId id="484" r:id="rId24"/>
    <p:sldId id="485" r:id="rId25"/>
    <p:sldId id="486" r:id="rId26"/>
    <p:sldId id="535" r:id="rId27"/>
    <p:sldId id="537" r:id="rId28"/>
    <p:sldId id="536" r:id="rId29"/>
    <p:sldId id="489" r:id="rId30"/>
    <p:sldId id="490" r:id="rId31"/>
    <p:sldId id="491" r:id="rId32"/>
    <p:sldId id="492" r:id="rId33"/>
    <p:sldId id="493" r:id="rId34"/>
    <p:sldId id="494" r:id="rId35"/>
    <p:sldId id="538" r:id="rId36"/>
    <p:sldId id="495" r:id="rId37"/>
    <p:sldId id="496" r:id="rId38"/>
    <p:sldId id="539" r:id="rId39"/>
    <p:sldId id="549" r:id="rId40"/>
    <p:sldId id="550" r:id="rId41"/>
    <p:sldId id="551" r:id="rId42"/>
    <p:sldId id="552" r:id="rId43"/>
    <p:sldId id="576" r:id="rId44"/>
    <p:sldId id="622" r:id="rId45"/>
    <p:sldId id="578" r:id="rId46"/>
    <p:sldId id="623" r:id="rId47"/>
    <p:sldId id="606" r:id="rId48"/>
    <p:sldId id="585" r:id="rId49"/>
    <p:sldId id="607" r:id="rId50"/>
    <p:sldId id="608" r:id="rId51"/>
    <p:sldId id="583" r:id="rId52"/>
    <p:sldId id="584" r:id="rId53"/>
    <p:sldId id="611" r:id="rId54"/>
    <p:sldId id="610" r:id="rId55"/>
    <p:sldId id="586" r:id="rId56"/>
    <p:sldId id="612" r:id="rId57"/>
    <p:sldId id="613" r:id="rId58"/>
    <p:sldId id="614" r:id="rId59"/>
    <p:sldId id="601" r:id="rId60"/>
    <p:sldId id="618" r:id="rId61"/>
    <p:sldId id="615" r:id="rId62"/>
    <p:sldId id="619" r:id="rId63"/>
    <p:sldId id="635" r:id="rId64"/>
    <p:sldId id="620" r:id="rId65"/>
    <p:sldId id="504" r:id="rId66"/>
    <p:sldId id="555" r:id="rId67"/>
    <p:sldId id="633" r:id="rId68"/>
    <p:sldId id="628" r:id="rId69"/>
    <p:sldId id="629" r:id="rId70"/>
    <p:sldId id="636" r:id="rId71"/>
    <p:sldId id="516" r:id="rId72"/>
    <p:sldId id="631" r:id="rId73"/>
    <p:sldId id="632" r:id="rId74"/>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94472" autoAdjust="0"/>
  </p:normalViewPr>
  <p:slideViewPr>
    <p:cSldViewPr snapToGrid="0">
      <p:cViewPr varScale="1">
        <p:scale>
          <a:sx n="104" d="100"/>
          <a:sy n="104" d="100"/>
        </p:scale>
        <p:origin x="768"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10/1/2020</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2020-10-01</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3</a:t>
            </a:fld>
            <a:endParaRPr lang="en-US" dirty="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a:p>
          <a:p>
            <a:pPr eaLnBrk="1" hangingPunct="1"/>
            <a:r>
              <a:rPr lang="sv-SE"/>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a:p>
          <a:p>
            <a:pPr eaLnBrk="1" hangingPunct="1"/>
            <a:r>
              <a:rPr lang="sv-SE"/>
              <a:t>Vi kan med ett informellt, förenklat, och systemmässigt synsätt dela in denna verklighet i tre nivåer. </a:t>
            </a:r>
          </a:p>
          <a:p>
            <a:pPr eaLnBrk="1" hangingPunct="1"/>
            <a:endParaRPr lang="sv-SE"/>
          </a:p>
          <a:p>
            <a:pPr eaLnBrk="1" hangingPunct="1"/>
            <a:r>
              <a:rPr lang="sv-SE"/>
              <a:t>De tre nivåerna definierar vi så här: </a:t>
            </a:r>
          </a:p>
          <a:p>
            <a:pPr eaLnBrk="1" hangingPunct="1"/>
            <a:r>
              <a:rPr lang="sv-SE"/>
              <a:t>- på den övre nivån utför människor manuella aktiviteter, </a:t>
            </a:r>
          </a:p>
          <a:p>
            <a:pPr eaLnBrk="1" hangingPunct="1"/>
            <a:r>
              <a:rPr lang="sv-SE"/>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a:t>- på den undre nivån utför datoriserad utrustning automatiska aktiviteter. </a:t>
            </a:r>
          </a:p>
          <a:p>
            <a:pPr eaLnBrk="1" hangingPunct="1"/>
            <a:endParaRPr lang="en-US"/>
          </a:p>
        </p:txBody>
      </p:sp>
    </p:spTree>
    <p:extLst>
      <p:ext uri="{BB962C8B-B14F-4D97-AF65-F5344CB8AC3E}">
        <p14:creationId xmlns:p14="http://schemas.microsoft.com/office/powerpoint/2010/main" val="332714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12</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394795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13</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09335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14</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319316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15</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84099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16</a:t>
            </a:fld>
            <a:endParaRPr lang="sv-SE"/>
          </a:p>
        </p:txBody>
      </p:sp>
    </p:spTree>
    <p:extLst>
      <p:ext uri="{BB962C8B-B14F-4D97-AF65-F5344CB8AC3E}">
        <p14:creationId xmlns:p14="http://schemas.microsoft.com/office/powerpoint/2010/main" val="271696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17</a:t>
            </a:fld>
            <a:endParaRPr lang="sv-SE"/>
          </a:p>
        </p:txBody>
      </p:sp>
    </p:spTree>
    <p:extLst>
      <p:ext uri="{BB962C8B-B14F-4D97-AF65-F5344CB8AC3E}">
        <p14:creationId xmlns:p14="http://schemas.microsoft.com/office/powerpoint/2010/main" val="261509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22</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86463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23</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73723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24</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349581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25</a:t>
            </a:fld>
            <a:endParaRPr lang="en-US" altLang="sv-SE" sz="1300" i="0"/>
          </a:p>
        </p:txBody>
      </p:sp>
    </p:spTree>
    <p:extLst>
      <p:ext uri="{BB962C8B-B14F-4D97-AF65-F5344CB8AC3E}">
        <p14:creationId xmlns:p14="http://schemas.microsoft.com/office/powerpoint/2010/main" val="156947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4</a:t>
            </a:fld>
            <a:endParaRPr lang="en-US" dirty="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a:p>
          <a:p>
            <a:pPr eaLnBrk="1" hangingPunct="1"/>
            <a:r>
              <a:rPr lang="sv-SE"/>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a:p>
          <a:p>
            <a:pPr eaLnBrk="1" hangingPunct="1"/>
            <a:r>
              <a:rPr lang="sv-SE"/>
              <a:t>Vi kan med ett informellt, förenklat, och systemmässigt synsätt dela in denna verklighet i tre nivåer. </a:t>
            </a:r>
          </a:p>
          <a:p>
            <a:pPr eaLnBrk="1" hangingPunct="1"/>
            <a:endParaRPr lang="sv-SE"/>
          </a:p>
          <a:p>
            <a:pPr eaLnBrk="1" hangingPunct="1"/>
            <a:r>
              <a:rPr lang="sv-SE"/>
              <a:t>De tre nivåerna definierar vi så här: </a:t>
            </a:r>
          </a:p>
          <a:p>
            <a:pPr eaLnBrk="1" hangingPunct="1"/>
            <a:r>
              <a:rPr lang="sv-SE"/>
              <a:t>- på den övre nivån utför människor manuella aktiviteter, </a:t>
            </a:r>
          </a:p>
          <a:p>
            <a:pPr eaLnBrk="1" hangingPunct="1"/>
            <a:r>
              <a:rPr lang="sv-SE"/>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a:t>- på den undre nivån utför datoriserad utrustning automatiska aktiviteter. </a:t>
            </a:r>
          </a:p>
          <a:p>
            <a:pPr eaLnBrk="1" hangingPunct="1"/>
            <a:endParaRPr lang="en-US"/>
          </a:p>
        </p:txBody>
      </p:sp>
    </p:spTree>
    <p:extLst>
      <p:ext uri="{BB962C8B-B14F-4D97-AF65-F5344CB8AC3E}">
        <p14:creationId xmlns:p14="http://schemas.microsoft.com/office/powerpoint/2010/main" val="3353348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28</a:t>
            </a:fld>
            <a:endParaRPr lang="en-US" altLang="sv-SE" sz="1300" i="0"/>
          </a:p>
        </p:txBody>
      </p:sp>
    </p:spTree>
    <p:extLst>
      <p:ext uri="{BB962C8B-B14F-4D97-AF65-F5344CB8AC3E}">
        <p14:creationId xmlns:p14="http://schemas.microsoft.com/office/powerpoint/2010/main" val="168636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30</a:t>
            </a:fld>
            <a:endParaRPr lang="sv-SE"/>
          </a:p>
        </p:txBody>
      </p:sp>
    </p:spTree>
    <p:extLst>
      <p:ext uri="{BB962C8B-B14F-4D97-AF65-F5344CB8AC3E}">
        <p14:creationId xmlns:p14="http://schemas.microsoft.com/office/powerpoint/2010/main" val="187647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31</a:t>
            </a:fld>
            <a:endParaRPr lang="sv-SE"/>
          </a:p>
        </p:txBody>
      </p:sp>
    </p:spTree>
    <p:extLst>
      <p:ext uri="{BB962C8B-B14F-4D97-AF65-F5344CB8AC3E}">
        <p14:creationId xmlns:p14="http://schemas.microsoft.com/office/powerpoint/2010/main" val="2272250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sv-SE"/>
          </a:p>
        </p:txBody>
      </p:sp>
      <p:sp>
        <p:nvSpPr>
          <p:cNvPr id="104452" name="Slide Number Placeholder 3"/>
          <p:cNvSpPr>
            <a:spLocks noGrp="1"/>
          </p:cNvSpPr>
          <p:nvPr>
            <p:ph type="sldNum" sz="quarter" idx="5"/>
          </p:nvPr>
        </p:nvSpPr>
        <p:spPr/>
        <p:txBody>
          <a:bodyPr/>
          <a:lstStyle/>
          <a:p>
            <a:pPr>
              <a:defRPr/>
            </a:pPr>
            <a:fld id="{5FA6957E-670B-4642-B336-145D441B7EDE}" type="slidenum">
              <a:rPr lang="en-US" smtClean="0"/>
              <a:pPr>
                <a:defRPr/>
              </a:pPr>
              <a:t>33</a:t>
            </a:fld>
            <a:endParaRPr lang="en-US"/>
          </a:p>
        </p:txBody>
      </p:sp>
    </p:spTree>
    <p:extLst>
      <p:ext uri="{BB962C8B-B14F-4D97-AF65-F5344CB8AC3E}">
        <p14:creationId xmlns:p14="http://schemas.microsoft.com/office/powerpoint/2010/main" val="245980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sv-SE"/>
          </a:p>
        </p:txBody>
      </p:sp>
      <p:sp>
        <p:nvSpPr>
          <p:cNvPr id="104452" name="Slide Number Placeholder 3"/>
          <p:cNvSpPr>
            <a:spLocks noGrp="1"/>
          </p:cNvSpPr>
          <p:nvPr>
            <p:ph type="sldNum" sz="quarter" idx="5"/>
          </p:nvPr>
        </p:nvSpPr>
        <p:spPr/>
        <p:txBody>
          <a:bodyPr/>
          <a:lstStyle/>
          <a:p>
            <a:pPr>
              <a:defRPr/>
            </a:pPr>
            <a:fld id="{5FA6957E-670B-4642-B336-145D441B7EDE}" type="slidenum">
              <a:rPr lang="en-US" smtClean="0"/>
              <a:pPr>
                <a:defRPr/>
              </a:pPr>
              <a:t>34</a:t>
            </a:fld>
            <a:endParaRPr lang="en-US"/>
          </a:p>
        </p:txBody>
      </p:sp>
    </p:spTree>
    <p:extLst>
      <p:ext uri="{BB962C8B-B14F-4D97-AF65-F5344CB8AC3E}">
        <p14:creationId xmlns:p14="http://schemas.microsoft.com/office/powerpoint/2010/main" val="2272457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39</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a:p>
        </p:txBody>
      </p:sp>
    </p:spTree>
    <p:extLst>
      <p:ext uri="{BB962C8B-B14F-4D97-AF65-F5344CB8AC3E}">
        <p14:creationId xmlns:p14="http://schemas.microsoft.com/office/powerpoint/2010/main" val="465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47</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437074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48</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76901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51</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3271210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58</a:t>
            </a:fld>
            <a:endParaRPr lang="sv-SE"/>
          </a:p>
        </p:txBody>
      </p:sp>
    </p:spTree>
    <p:extLst>
      <p:ext uri="{BB962C8B-B14F-4D97-AF65-F5344CB8AC3E}">
        <p14:creationId xmlns:p14="http://schemas.microsoft.com/office/powerpoint/2010/main" val="288657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5</a:t>
            </a:fld>
            <a:endParaRPr lang="en-US" dirty="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a:p>
          <a:p>
            <a:pPr eaLnBrk="1" hangingPunct="1"/>
            <a:r>
              <a:rPr lang="sv-SE"/>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a:p>
          <a:p>
            <a:pPr eaLnBrk="1" hangingPunct="1"/>
            <a:r>
              <a:rPr lang="sv-SE"/>
              <a:t>Vi kan med ett informellt, förenklat, och systemmässigt synsätt dela in denna verklighet i tre nivåer. </a:t>
            </a:r>
          </a:p>
          <a:p>
            <a:pPr eaLnBrk="1" hangingPunct="1"/>
            <a:endParaRPr lang="sv-SE"/>
          </a:p>
          <a:p>
            <a:pPr eaLnBrk="1" hangingPunct="1"/>
            <a:r>
              <a:rPr lang="sv-SE"/>
              <a:t>De tre nivåerna definierar vi så här: </a:t>
            </a:r>
          </a:p>
          <a:p>
            <a:pPr eaLnBrk="1" hangingPunct="1"/>
            <a:r>
              <a:rPr lang="sv-SE"/>
              <a:t>- på den övre nivån utför människor manuella aktiviteter, </a:t>
            </a:r>
          </a:p>
          <a:p>
            <a:pPr eaLnBrk="1" hangingPunct="1"/>
            <a:r>
              <a:rPr lang="sv-SE"/>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a:t>- på den undre nivån utför datoriserad utrustning automatiska aktiviteter. </a:t>
            </a:r>
          </a:p>
          <a:p>
            <a:pPr eaLnBrk="1" hangingPunct="1"/>
            <a:endParaRPr lang="en-US"/>
          </a:p>
        </p:txBody>
      </p:sp>
    </p:spTree>
    <p:extLst>
      <p:ext uri="{BB962C8B-B14F-4D97-AF65-F5344CB8AC3E}">
        <p14:creationId xmlns:p14="http://schemas.microsoft.com/office/powerpoint/2010/main" val="83303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59</a:t>
            </a:fld>
            <a:endParaRPr lang="sv-SE"/>
          </a:p>
        </p:txBody>
      </p:sp>
    </p:spTree>
    <p:extLst>
      <p:ext uri="{BB962C8B-B14F-4D97-AF65-F5344CB8AC3E}">
        <p14:creationId xmlns:p14="http://schemas.microsoft.com/office/powerpoint/2010/main" val="76350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61</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1212294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62</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171832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63</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a:p>
        </p:txBody>
      </p:sp>
    </p:spTree>
    <p:extLst>
      <p:ext uri="{BB962C8B-B14F-4D97-AF65-F5344CB8AC3E}">
        <p14:creationId xmlns:p14="http://schemas.microsoft.com/office/powerpoint/2010/main" val="129871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pPr eaLnBrk="1" hangingPunct="1"/>
            <a:endParaRPr lang="sv-SE"/>
          </a:p>
        </p:txBody>
      </p:sp>
      <p:sp>
        <p:nvSpPr>
          <p:cNvPr id="226308" name="Slide Number Placeholder 3"/>
          <p:cNvSpPr>
            <a:spLocks noGrp="1"/>
          </p:cNvSpPr>
          <p:nvPr>
            <p:ph type="sldNum" sz="quarter" idx="5"/>
          </p:nvPr>
        </p:nvSpPr>
        <p:spPr>
          <a:noFill/>
        </p:spPr>
        <p:txBody>
          <a:bodyPr/>
          <a:lstStyle/>
          <a:p>
            <a:pPr defTabSz="1040346"/>
            <a:fld id="{79146E61-536B-4542-8CA9-A77A4F502213}" type="slidenum">
              <a:rPr lang="en-US" smtClean="0"/>
              <a:pPr defTabSz="1040346"/>
              <a:t>67</a:t>
            </a:fld>
            <a:endParaRPr lang="en-US" dirty="0"/>
          </a:p>
        </p:txBody>
      </p:sp>
    </p:spTree>
    <p:extLst>
      <p:ext uri="{BB962C8B-B14F-4D97-AF65-F5344CB8AC3E}">
        <p14:creationId xmlns:p14="http://schemas.microsoft.com/office/powerpoint/2010/main" val="28243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6</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6874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7</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194120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8</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52495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9</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290938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10</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9713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11</a:t>
            </a:fld>
            <a:endParaRPr lang="en-US" dirty="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p>
          <a:p>
            <a:pPr eaLnBrk="1" hangingPunct="1"/>
            <a:r>
              <a:rPr lang="sv-SE"/>
              <a:t>Till höger ser vi modeller eller diagram av det som finns i verkligheten. Man bruka säga att dessa modeller/diagram ska representera eller avbilda företeelser i verkligheten. </a:t>
            </a:r>
          </a:p>
          <a:p>
            <a:pPr eaLnBrk="1" hangingPunct="1"/>
            <a:endParaRPr lang="sv-SE"/>
          </a:p>
          <a:p>
            <a:pPr eaLnBrk="1" hangingPunct="1"/>
            <a:r>
              <a:rPr lang="sv-SE"/>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p>
          <a:p>
            <a:pPr eaLnBrk="1" hangingPunct="1"/>
            <a:r>
              <a:rPr lang="sv-SE"/>
              <a:t>Notera dock att olika författare har olika syn på relationen mellan modell och diagram. Hos en del författare används modell, eller snarare grafisk modell, och diagram som synonymer. </a:t>
            </a:r>
          </a:p>
          <a:p>
            <a:pPr eaLnBrk="1" hangingPunct="1"/>
            <a:endParaRPr lang="sv-SE"/>
          </a:p>
          <a:p>
            <a:pPr eaLnBrk="1" hangingPunct="1"/>
            <a:r>
              <a:rPr lang="sv-SE"/>
              <a:t>Notera också att en modell behöver inte vara grafisk, den kan till exempel formuleras i textform eller som en formel. </a:t>
            </a:r>
          </a:p>
          <a:p>
            <a:pPr eaLnBrk="1" hangingPunct="1"/>
            <a:endParaRPr lang="sv-SE"/>
          </a:p>
          <a:p>
            <a:pPr eaLnBrk="1" hangingPunct="1"/>
            <a:r>
              <a:rPr lang="sv-SE"/>
              <a:t>Om vi då tittar på den högra delen av bilden kan vi notera följande: </a:t>
            </a:r>
          </a:p>
          <a:p>
            <a:pPr eaLnBrk="1" hangingPunct="1"/>
            <a:r>
              <a:rPr lang="sv-SE"/>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t>- på mellersta nivån finns användningsfallsdiagram för att modellera interaktionen mellan människor och datorer, </a:t>
            </a:r>
          </a:p>
          <a:p>
            <a:pPr eaLnBrk="1" hangingPunct="1"/>
            <a:r>
              <a:rPr lang="sv-SE"/>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p>
          <a:p>
            <a:pPr eaLnBrk="1" hangingPunct="1">
              <a:spcBef>
                <a:spcPct val="0"/>
              </a:spcBef>
            </a:pPr>
            <a:r>
              <a:rPr lang="sv-SE"/>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p>
        </p:txBody>
      </p:sp>
    </p:spTree>
    <p:extLst>
      <p:ext uri="{BB962C8B-B14F-4D97-AF65-F5344CB8AC3E}">
        <p14:creationId xmlns:p14="http://schemas.microsoft.com/office/powerpoint/2010/main" val="211728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57385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2020-10-01</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10/1/2020</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2020-10-01</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10/1/2020</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1.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2.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8.emf"/></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714761" cy="1069200"/>
          </a:xfrm>
        </p:spPr>
        <p:txBody>
          <a:bodyPr/>
          <a:lstStyle/>
          <a:p>
            <a:r>
              <a:rPr lang="sv-SE" sz="3600" dirty="0"/>
              <a:t>Verksamhetsmodellering – Processmodellering 1 (IDEF0)</a:t>
            </a:r>
            <a:br>
              <a:rPr lang="sv-SE" sz="3600" dirty="0"/>
            </a:br>
            <a:endParaRPr lang="sv-SE" sz="3600" dirty="0"/>
          </a:p>
        </p:txBody>
      </p:sp>
      <p:sp>
        <p:nvSpPr>
          <p:cNvPr id="3" name="Subtitle 2"/>
          <p:cNvSpPr>
            <a:spLocks noGrp="1"/>
          </p:cNvSpPr>
          <p:nvPr>
            <p:ph type="subTitle" idx="1"/>
          </p:nvPr>
        </p:nvSpPr>
        <p:spPr>
          <a:xfrm>
            <a:off x="1008000" y="2966318"/>
            <a:ext cx="6631200" cy="1045502"/>
          </a:xfrm>
        </p:spPr>
        <p:txBody>
          <a:bodyPr/>
          <a:lstStyle/>
          <a:p>
            <a:r>
              <a:rPr lang="sv-SE" dirty="0"/>
              <a:t>Erik Perjons</a:t>
            </a:r>
          </a:p>
          <a:p>
            <a:r>
              <a:rPr lang="sv-SE" dirty="0"/>
              <a:t>DSV, Stockholms Universitet</a:t>
            </a:r>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143530" y="1565626"/>
            <a:ext cx="4751958" cy="1313446"/>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92" name="TextBox 91"/>
          <p:cNvSpPr txBox="1"/>
          <p:nvPr/>
        </p:nvSpPr>
        <p:spPr>
          <a:xfrm>
            <a:off x="4523531" y="1812314"/>
            <a:ext cx="2370110" cy="923330"/>
          </a:xfrm>
          <a:prstGeom prst="rect">
            <a:avLst/>
          </a:prstGeom>
          <a:noFill/>
        </p:spPr>
        <p:txBody>
          <a:bodyPr wrap="square" rtlCol="0">
            <a:spAutoFit/>
          </a:bodyPr>
          <a:lstStyle/>
          <a:p>
            <a:pPr algn="r"/>
            <a:r>
              <a:rPr lang="sv-SE" sz="1350" b="1" i="1" dirty="0"/>
              <a:t>Beskriver vilka termer/begrepp som används i verksamheten och hur de är relaterade med varandra</a:t>
            </a:r>
          </a:p>
        </p:txBody>
      </p:sp>
      <p:pic>
        <p:nvPicPr>
          <p:cNvPr id="93" name="Picture 92"/>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262892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73" name="Oval 72"/>
          <p:cNvSpPr/>
          <p:nvPr/>
        </p:nvSpPr>
        <p:spPr>
          <a:xfrm>
            <a:off x="4244458" y="2614011"/>
            <a:ext cx="3293708" cy="966688"/>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93"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94" name="Group 81"/>
          <p:cNvGrpSpPr>
            <a:grpSpLocks/>
          </p:cNvGrpSpPr>
          <p:nvPr/>
        </p:nvGrpSpPr>
        <p:grpSpPr bwMode="auto">
          <a:xfrm>
            <a:off x="6973583" y="1985039"/>
            <a:ext cx="647700" cy="377428"/>
            <a:chOff x="521" y="1071"/>
            <a:chExt cx="2223" cy="1361"/>
          </a:xfrm>
          <a:solidFill>
            <a:srgbClr val="FFFFCC"/>
          </a:solidFill>
        </p:grpSpPr>
        <p:grpSp>
          <p:nvGrpSpPr>
            <p:cNvPr id="95" name="Group 82"/>
            <p:cNvGrpSpPr>
              <a:grpSpLocks/>
            </p:cNvGrpSpPr>
            <p:nvPr/>
          </p:nvGrpSpPr>
          <p:grpSpPr bwMode="auto">
            <a:xfrm>
              <a:off x="521" y="1071"/>
              <a:ext cx="590" cy="576"/>
              <a:chOff x="2608" y="1888"/>
              <a:chExt cx="590" cy="576"/>
            </a:xfrm>
            <a:grpFill/>
          </p:grpSpPr>
          <p:sp>
            <p:nvSpPr>
              <p:cNvPr id="111"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2"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3"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6" name="Group 86"/>
            <p:cNvGrpSpPr>
              <a:grpSpLocks/>
            </p:cNvGrpSpPr>
            <p:nvPr/>
          </p:nvGrpSpPr>
          <p:grpSpPr bwMode="auto">
            <a:xfrm>
              <a:off x="1338" y="1071"/>
              <a:ext cx="590" cy="576"/>
              <a:chOff x="2608" y="1888"/>
              <a:chExt cx="590" cy="576"/>
            </a:xfrm>
            <a:grpFill/>
          </p:grpSpPr>
          <p:sp>
            <p:nvSpPr>
              <p:cNvPr id="108"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9"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0"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7" name="Group 90"/>
            <p:cNvGrpSpPr>
              <a:grpSpLocks/>
            </p:cNvGrpSpPr>
            <p:nvPr/>
          </p:nvGrpSpPr>
          <p:grpSpPr bwMode="auto">
            <a:xfrm>
              <a:off x="1338" y="1856"/>
              <a:ext cx="590" cy="576"/>
              <a:chOff x="2608" y="1888"/>
              <a:chExt cx="590" cy="576"/>
            </a:xfrm>
            <a:grpFill/>
          </p:grpSpPr>
          <p:sp>
            <p:nvSpPr>
              <p:cNvPr id="105"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6"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7"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94"/>
            <p:cNvGrpSpPr>
              <a:grpSpLocks/>
            </p:cNvGrpSpPr>
            <p:nvPr/>
          </p:nvGrpSpPr>
          <p:grpSpPr bwMode="auto">
            <a:xfrm>
              <a:off x="2154" y="1856"/>
              <a:ext cx="590" cy="576"/>
              <a:chOff x="2608" y="1888"/>
              <a:chExt cx="590" cy="576"/>
            </a:xfrm>
            <a:grpFill/>
          </p:grpSpPr>
          <p:sp>
            <p:nvSpPr>
              <p:cNvPr id="102"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3"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4"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99" name="AutoShape 98"/>
            <p:cNvCxnSpPr>
              <a:cxnSpLocks noChangeShapeType="1"/>
              <a:stCxn id="108" idx="2"/>
              <a:endCxn id="105" idx="0"/>
            </p:cNvCxnSpPr>
            <p:nvPr/>
          </p:nvCxnSpPr>
          <p:spPr bwMode="auto">
            <a:xfrm>
              <a:off x="1633" y="1647"/>
              <a:ext cx="0" cy="209"/>
            </a:xfrm>
            <a:prstGeom prst="straightConnector1">
              <a:avLst/>
            </a:prstGeom>
            <a:grpFill/>
            <a:ln w="9525">
              <a:solidFill>
                <a:schemeClr val="tx1"/>
              </a:solidFill>
              <a:round/>
              <a:headEnd/>
              <a:tailEnd/>
            </a:ln>
          </p:spPr>
        </p:cxnSp>
        <p:cxnSp>
          <p:nvCxnSpPr>
            <p:cNvPr id="100" name="AutoShape 99"/>
            <p:cNvCxnSpPr>
              <a:cxnSpLocks noChangeShapeType="1"/>
              <a:stCxn id="105" idx="3"/>
              <a:endCxn id="102" idx="1"/>
            </p:cNvCxnSpPr>
            <p:nvPr/>
          </p:nvCxnSpPr>
          <p:spPr bwMode="auto">
            <a:xfrm>
              <a:off x="1928" y="2144"/>
              <a:ext cx="226" cy="0"/>
            </a:xfrm>
            <a:prstGeom prst="straightConnector1">
              <a:avLst/>
            </a:prstGeom>
            <a:grpFill/>
            <a:ln w="9525">
              <a:solidFill>
                <a:schemeClr val="tx1"/>
              </a:solidFill>
              <a:round/>
              <a:headEnd/>
              <a:tailEnd/>
            </a:ln>
          </p:spPr>
        </p:cxnSp>
        <p:cxnSp>
          <p:nvCxnSpPr>
            <p:cNvPr id="101" name="AutoShape 100"/>
            <p:cNvCxnSpPr>
              <a:cxnSpLocks noChangeShapeType="1"/>
              <a:stCxn id="105" idx="1"/>
              <a:endCxn id="111"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114" name="Group 102"/>
          <p:cNvGrpSpPr>
            <a:grpSpLocks/>
          </p:cNvGrpSpPr>
          <p:nvPr/>
        </p:nvGrpSpPr>
        <p:grpSpPr bwMode="auto">
          <a:xfrm>
            <a:off x="7217344" y="2198428"/>
            <a:ext cx="647700" cy="377428"/>
            <a:chOff x="521" y="1071"/>
            <a:chExt cx="2223" cy="1361"/>
          </a:xfrm>
          <a:solidFill>
            <a:srgbClr val="FFFFCC"/>
          </a:solidFill>
        </p:grpSpPr>
        <p:grpSp>
          <p:nvGrpSpPr>
            <p:cNvPr id="115" name="Group 103"/>
            <p:cNvGrpSpPr>
              <a:grpSpLocks/>
            </p:cNvGrpSpPr>
            <p:nvPr/>
          </p:nvGrpSpPr>
          <p:grpSpPr bwMode="auto">
            <a:xfrm>
              <a:off x="521" y="1071"/>
              <a:ext cx="590" cy="576"/>
              <a:chOff x="2608" y="1888"/>
              <a:chExt cx="590" cy="576"/>
            </a:xfrm>
            <a:grpFill/>
          </p:grpSpPr>
          <p:sp>
            <p:nvSpPr>
              <p:cNvPr id="131"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32"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33"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6" name="Group 107"/>
            <p:cNvGrpSpPr>
              <a:grpSpLocks/>
            </p:cNvGrpSpPr>
            <p:nvPr/>
          </p:nvGrpSpPr>
          <p:grpSpPr bwMode="auto">
            <a:xfrm>
              <a:off x="1338" y="1071"/>
              <a:ext cx="590" cy="576"/>
              <a:chOff x="2608" y="1888"/>
              <a:chExt cx="590" cy="576"/>
            </a:xfrm>
            <a:grpFill/>
          </p:grpSpPr>
          <p:sp>
            <p:nvSpPr>
              <p:cNvPr id="128"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9"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30"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7" name="Group 111"/>
            <p:cNvGrpSpPr>
              <a:grpSpLocks/>
            </p:cNvGrpSpPr>
            <p:nvPr/>
          </p:nvGrpSpPr>
          <p:grpSpPr bwMode="auto">
            <a:xfrm>
              <a:off x="1338" y="1856"/>
              <a:ext cx="590" cy="576"/>
              <a:chOff x="2608" y="1888"/>
              <a:chExt cx="590" cy="576"/>
            </a:xfrm>
            <a:grpFill/>
          </p:grpSpPr>
          <p:sp>
            <p:nvSpPr>
              <p:cNvPr id="125"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6"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27"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8" name="Group 115"/>
            <p:cNvGrpSpPr>
              <a:grpSpLocks/>
            </p:cNvGrpSpPr>
            <p:nvPr/>
          </p:nvGrpSpPr>
          <p:grpSpPr bwMode="auto">
            <a:xfrm>
              <a:off x="2154" y="1856"/>
              <a:ext cx="590" cy="576"/>
              <a:chOff x="2608" y="1888"/>
              <a:chExt cx="590" cy="576"/>
            </a:xfrm>
            <a:grpFill/>
          </p:grpSpPr>
          <p:sp>
            <p:nvSpPr>
              <p:cNvPr id="122"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3"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24"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19" name="AutoShape 119"/>
            <p:cNvCxnSpPr>
              <a:cxnSpLocks noChangeShapeType="1"/>
              <a:stCxn id="128" idx="2"/>
              <a:endCxn id="125" idx="0"/>
            </p:cNvCxnSpPr>
            <p:nvPr/>
          </p:nvCxnSpPr>
          <p:spPr bwMode="auto">
            <a:xfrm>
              <a:off x="1633" y="1647"/>
              <a:ext cx="0" cy="209"/>
            </a:xfrm>
            <a:prstGeom prst="straightConnector1">
              <a:avLst/>
            </a:prstGeom>
            <a:grpFill/>
            <a:ln w="9525">
              <a:solidFill>
                <a:schemeClr val="tx1"/>
              </a:solidFill>
              <a:round/>
              <a:headEnd/>
              <a:tailEnd/>
            </a:ln>
          </p:spPr>
        </p:cxnSp>
        <p:cxnSp>
          <p:nvCxnSpPr>
            <p:cNvPr id="120" name="AutoShape 120"/>
            <p:cNvCxnSpPr>
              <a:cxnSpLocks noChangeShapeType="1"/>
              <a:stCxn id="125" idx="3"/>
              <a:endCxn id="122" idx="1"/>
            </p:cNvCxnSpPr>
            <p:nvPr/>
          </p:nvCxnSpPr>
          <p:spPr bwMode="auto">
            <a:xfrm>
              <a:off x="1928" y="2144"/>
              <a:ext cx="226" cy="0"/>
            </a:xfrm>
            <a:prstGeom prst="straightConnector1">
              <a:avLst/>
            </a:prstGeom>
            <a:grpFill/>
            <a:ln w="9525">
              <a:solidFill>
                <a:schemeClr val="tx1"/>
              </a:solidFill>
              <a:round/>
              <a:headEnd/>
              <a:tailEnd/>
            </a:ln>
          </p:spPr>
        </p:cxnSp>
        <p:cxnSp>
          <p:nvCxnSpPr>
            <p:cNvPr id="121" name="AutoShape 121"/>
            <p:cNvCxnSpPr>
              <a:cxnSpLocks noChangeShapeType="1"/>
              <a:stCxn id="125" idx="1"/>
              <a:endCxn id="131"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32" name="TextBox 231"/>
          <p:cNvSpPr txBox="1"/>
          <p:nvPr/>
        </p:nvSpPr>
        <p:spPr>
          <a:xfrm>
            <a:off x="4364607" y="2830681"/>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34" name="TextBox 133"/>
          <p:cNvSpPr txBox="1"/>
          <p:nvPr/>
        </p:nvSpPr>
        <p:spPr>
          <a:xfrm>
            <a:off x="5388614" y="2662011"/>
            <a:ext cx="2114251" cy="715581"/>
          </a:xfrm>
          <a:prstGeom prst="rect">
            <a:avLst/>
          </a:prstGeom>
          <a:noFill/>
        </p:spPr>
        <p:txBody>
          <a:bodyPr wrap="square" rtlCol="0">
            <a:spAutoFit/>
          </a:bodyPr>
          <a:lstStyle/>
          <a:p>
            <a:r>
              <a:rPr lang="sv-SE" sz="1350" b="1" i="1" dirty="0"/>
              <a:t>Beskriver vad människor gör eller önskar göra med IT-systemen</a:t>
            </a:r>
          </a:p>
        </p:txBody>
      </p:sp>
      <p:pic>
        <p:nvPicPr>
          <p:cNvPr id="135" name="Picture 134"/>
          <p:cNvPicPr>
            <a:picLocks noChangeAspect="1"/>
          </p:cNvPicPr>
          <p:nvPr/>
        </p:nvPicPr>
        <p:blipFill>
          <a:blip r:embed="rId4"/>
          <a:stretch>
            <a:fillRect/>
          </a:stretch>
        </p:blipFill>
        <p:spPr>
          <a:xfrm>
            <a:off x="468568" y="1028535"/>
            <a:ext cx="3684588" cy="3543465"/>
          </a:xfrm>
          <a:prstGeom prst="rect">
            <a:avLst/>
          </a:prstGeom>
        </p:spPr>
      </p:pic>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Tree>
    <p:custDataLst>
      <p:tags r:id="rId1"/>
    </p:custDataLst>
    <p:extLst>
      <p:ext uri="{BB962C8B-B14F-4D97-AF65-F5344CB8AC3E}">
        <p14:creationId xmlns:p14="http://schemas.microsoft.com/office/powerpoint/2010/main" val="413904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 name="Oval 123"/>
          <p:cNvSpPr/>
          <p:nvPr/>
        </p:nvSpPr>
        <p:spPr>
          <a:xfrm>
            <a:off x="4575060" y="3199447"/>
            <a:ext cx="420335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systemen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7043614" y="3162079"/>
            <a:ext cx="2114251" cy="646331"/>
          </a:xfrm>
          <a:prstGeom prst="rect">
            <a:avLst/>
          </a:prstGeom>
          <a:noFill/>
        </p:spPr>
        <p:txBody>
          <a:bodyPr wrap="square" rtlCol="0">
            <a:spAutoFit/>
          </a:bodyPr>
          <a:lstStyle/>
          <a:p>
            <a:r>
              <a:rPr lang="sv-SE" b="1" i="1" dirty="0"/>
              <a:t>Olika former av systemmodeller</a:t>
            </a:r>
          </a:p>
        </p:txBody>
      </p:sp>
    </p:spTree>
    <p:custDataLst>
      <p:tags r:id="rId1"/>
    </p:custDataLst>
    <p:extLst>
      <p:ext uri="{BB962C8B-B14F-4D97-AF65-F5344CB8AC3E}">
        <p14:creationId xmlns:p14="http://schemas.microsoft.com/office/powerpoint/2010/main" val="15084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 name="Oval 123"/>
          <p:cNvSpPr/>
          <p:nvPr/>
        </p:nvSpPr>
        <p:spPr>
          <a:xfrm>
            <a:off x="4575060" y="3199447"/>
            <a:ext cx="420335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systemen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7043614" y="3162079"/>
            <a:ext cx="2114251" cy="646331"/>
          </a:xfrm>
          <a:prstGeom prst="rect">
            <a:avLst/>
          </a:prstGeom>
          <a:noFill/>
        </p:spPr>
        <p:txBody>
          <a:bodyPr wrap="square" rtlCol="0">
            <a:spAutoFit/>
          </a:bodyPr>
          <a:lstStyle/>
          <a:p>
            <a:r>
              <a:rPr lang="sv-SE" b="1" i="1" dirty="0"/>
              <a:t>Olika former av systemmodeller</a:t>
            </a:r>
          </a:p>
        </p:txBody>
      </p:sp>
      <p:sp>
        <p:nvSpPr>
          <p:cNvPr id="127"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29" name="Right Arrow 128"/>
          <p:cNvSpPr/>
          <p:nvPr/>
        </p:nvSpPr>
        <p:spPr>
          <a:xfrm rot="10800000">
            <a:off x="4031938" y="2992158"/>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30" name="TextBox 129"/>
          <p:cNvSpPr txBox="1"/>
          <p:nvPr/>
        </p:nvSpPr>
        <p:spPr>
          <a:xfrm rot="16200000">
            <a:off x="3563091" y="3534180"/>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spTree>
    <p:custDataLst>
      <p:tags r:id="rId1"/>
    </p:custDataLst>
    <p:extLst>
      <p:ext uri="{BB962C8B-B14F-4D97-AF65-F5344CB8AC3E}">
        <p14:creationId xmlns:p14="http://schemas.microsoft.com/office/powerpoint/2010/main" val="234066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 och system</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sp>
        <p:nvSpPr>
          <p:cNvPr id="106" name="Right Brace 105"/>
          <p:cNvSpPr/>
          <p:nvPr/>
        </p:nvSpPr>
        <p:spPr>
          <a:xfrm>
            <a:off x="8307306" y="944724"/>
            <a:ext cx="403641" cy="21751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7" name="Right Brace 106"/>
          <p:cNvSpPr/>
          <p:nvPr/>
        </p:nvSpPr>
        <p:spPr>
          <a:xfrm>
            <a:off x="8321102" y="3132401"/>
            <a:ext cx="389845" cy="1524446"/>
          </a:xfrm>
          <a:prstGeom prst="rightBrace">
            <a:avLst>
              <a:gd name="adj1" fmla="val 4031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8" name="TextBox 107"/>
          <p:cNvSpPr txBox="1"/>
          <p:nvPr/>
        </p:nvSpPr>
        <p:spPr>
          <a:xfrm rot="16200000">
            <a:off x="7914181" y="1843929"/>
            <a:ext cx="1894670" cy="300082"/>
          </a:xfrm>
          <a:prstGeom prst="rect">
            <a:avLst/>
          </a:prstGeom>
          <a:noFill/>
        </p:spPr>
        <p:txBody>
          <a:bodyPr wrap="square" rtlCol="0">
            <a:spAutoFit/>
          </a:bodyPr>
          <a:lstStyle/>
          <a:p>
            <a:r>
              <a:rPr lang="sv-SE" sz="1350" dirty="0"/>
              <a:t>Verksamhetsmodeller</a:t>
            </a:r>
          </a:p>
        </p:txBody>
      </p:sp>
      <p:sp>
        <p:nvSpPr>
          <p:cNvPr id="109" name="TextBox 108"/>
          <p:cNvSpPr txBox="1"/>
          <p:nvPr/>
        </p:nvSpPr>
        <p:spPr>
          <a:xfrm rot="16200000">
            <a:off x="7854593" y="3569693"/>
            <a:ext cx="1894670" cy="300082"/>
          </a:xfrm>
          <a:prstGeom prst="rect">
            <a:avLst/>
          </a:prstGeom>
          <a:noFill/>
        </p:spPr>
        <p:txBody>
          <a:bodyPr wrap="square" rtlCol="0">
            <a:spAutoFit/>
          </a:bodyPr>
          <a:lstStyle/>
          <a:p>
            <a:r>
              <a:rPr lang="sv-SE" sz="1350" dirty="0"/>
              <a:t>Systemmodeller</a:t>
            </a:r>
          </a:p>
        </p:txBody>
      </p:sp>
      <p:grpSp>
        <p:nvGrpSpPr>
          <p:cNvPr id="110" name="Group 65"/>
          <p:cNvGrpSpPr>
            <a:grpSpLocks/>
          </p:cNvGrpSpPr>
          <p:nvPr/>
        </p:nvGrpSpPr>
        <p:grpSpPr bwMode="auto">
          <a:xfrm>
            <a:off x="5780573" y="2969880"/>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Tree>
    <p:custDataLst>
      <p:tags r:id="rId1"/>
    </p:custDataLst>
    <p:extLst>
      <p:ext uri="{BB962C8B-B14F-4D97-AF65-F5344CB8AC3E}">
        <p14:creationId xmlns:p14="http://schemas.microsoft.com/office/powerpoint/2010/main" val="109696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och system</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sp>
        <p:nvSpPr>
          <p:cNvPr id="106" name="Right Brace 105"/>
          <p:cNvSpPr/>
          <p:nvPr/>
        </p:nvSpPr>
        <p:spPr>
          <a:xfrm>
            <a:off x="8307306" y="944724"/>
            <a:ext cx="403641" cy="21751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7" name="Right Brace 106"/>
          <p:cNvSpPr/>
          <p:nvPr/>
        </p:nvSpPr>
        <p:spPr>
          <a:xfrm>
            <a:off x="8321102" y="3132401"/>
            <a:ext cx="389845" cy="1524446"/>
          </a:xfrm>
          <a:prstGeom prst="rightBrace">
            <a:avLst>
              <a:gd name="adj1" fmla="val 4031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8" name="TextBox 107"/>
          <p:cNvSpPr txBox="1"/>
          <p:nvPr/>
        </p:nvSpPr>
        <p:spPr>
          <a:xfrm rot="16200000">
            <a:off x="7914181" y="1843929"/>
            <a:ext cx="1894670" cy="300082"/>
          </a:xfrm>
          <a:prstGeom prst="rect">
            <a:avLst/>
          </a:prstGeom>
          <a:noFill/>
        </p:spPr>
        <p:txBody>
          <a:bodyPr wrap="square" rtlCol="0">
            <a:spAutoFit/>
          </a:bodyPr>
          <a:lstStyle/>
          <a:p>
            <a:r>
              <a:rPr lang="sv-SE" sz="1350" dirty="0"/>
              <a:t>Verksamhetsmodeller</a:t>
            </a:r>
          </a:p>
        </p:txBody>
      </p:sp>
      <p:sp>
        <p:nvSpPr>
          <p:cNvPr id="109" name="TextBox 108"/>
          <p:cNvSpPr txBox="1"/>
          <p:nvPr/>
        </p:nvSpPr>
        <p:spPr>
          <a:xfrm rot="16200000">
            <a:off x="7854593" y="3569693"/>
            <a:ext cx="1894670" cy="300082"/>
          </a:xfrm>
          <a:prstGeom prst="rect">
            <a:avLst/>
          </a:prstGeom>
          <a:noFill/>
        </p:spPr>
        <p:txBody>
          <a:bodyPr wrap="square" rtlCol="0">
            <a:spAutoFit/>
          </a:bodyPr>
          <a:lstStyle/>
          <a:p>
            <a:r>
              <a:rPr lang="sv-SE" sz="1350" dirty="0"/>
              <a:t>Systemmodeller</a:t>
            </a:r>
          </a:p>
        </p:txBody>
      </p:sp>
      <p:grpSp>
        <p:nvGrpSpPr>
          <p:cNvPr id="110" name="Group 65"/>
          <p:cNvGrpSpPr>
            <a:grpSpLocks/>
          </p:cNvGrpSpPr>
          <p:nvPr/>
        </p:nvGrpSpPr>
        <p:grpSpPr bwMode="auto">
          <a:xfrm>
            <a:off x="5780573" y="2969880"/>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125" name="Right Arrow 124"/>
          <p:cNvSpPr/>
          <p:nvPr/>
        </p:nvSpPr>
        <p:spPr>
          <a:xfrm rot="10800000">
            <a:off x="4031938" y="1329612"/>
            <a:ext cx="377297" cy="3382088"/>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6" name="TextBox 125"/>
          <p:cNvSpPr txBox="1"/>
          <p:nvPr/>
        </p:nvSpPr>
        <p:spPr>
          <a:xfrm rot="16200000">
            <a:off x="2312369" y="2812907"/>
            <a:ext cx="3915786" cy="415498"/>
          </a:xfrm>
          <a:prstGeom prst="rect">
            <a:avLst/>
          </a:prstGeom>
          <a:noFill/>
        </p:spPr>
        <p:txBody>
          <a:bodyPr wrap="square" rtlCol="0">
            <a:spAutoFit/>
          </a:bodyPr>
          <a:lstStyle/>
          <a:p>
            <a:pPr algn="ctr"/>
            <a:r>
              <a:rPr lang="sv-SE" sz="1050" dirty="0"/>
              <a:t>avbildar/representerar/</a:t>
            </a:r>
          </a:p>
          <a:p>
            <a:pPr algn="ctr"/>
            <a:r>
              <a:rPr lang="sv-SE" sz="1050" dirty="0"/>
              <a:t>beskriver </a:t>
            </a:r>
          </a:p>
        </p:txBody>
      </p:sp>
    </p:spTree>
    <p:custDataLst>
      <p:tags r:id="rId1"/>
    </p:custDataLst>
    <p:extLst>
      <p:ext uri="{BB962C8B-B14F-4D97-AF65-F5344CB8AC3E}">
        <p14:creationId xmlns:p14="http://schemas.microsoft.com/office/powerpoint/2010/main" val="289190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6605" y="213950"/>
            <a:ext cx="6260769" cy="857250"/>
          </a:xfrm>
        </p:spPr>
        <p:txBody>
          <a:bodyPr>
            <a:noAutofit/>
          </a:bodyPr>
          <a:lstStyle/>
          <a:p>
            <a:pPr algn="l"/>
            <a:r>
              <a:rPr lang="sv-SE" sz="2700" dirty="0"/>
              <a:t>Modeller</a:t>
            </a:r>
          </a:p>
        </p:txBody>
      </p:sp>
      <p:sp>
        <p:nvSpPr>
          <p:cNvPr id="27" name="Content Placeholder 26"/>
          <p:cNvSpPr>
            <a:spLocks noGrp="1"/>
          </p:cNvSpPr>
          <p:nvPr>
            <p:ph idx="1"/>
          </p:nvPr>
        </p:nvSpPr>
        <p:spPr>
          <a:xfrm>
            <a:off x="360736" y="880397"/>
            <a:ext cx="7264345" cy="2256306"/>
          </a:xfrm>
        </p:spPr>
        <p:txBody>
          <a:bodyPr>
            <a:normAutofit/>
          </a:bodyPr>
          <a:lstStyle/>
          <a:p>
            <a:r>
              <a:rPr lang="sv-SE" sz="1800" dirty="0"/>
              <a:t>Vad är en modell?</a:t>
            </a:r>
          </a:p>
          <a:p>
            <a:pPr lvl="1"/>
            <a:r>
              <a:rPr lang="sv-SE" sz="1350" dirty="0"/>
              <a:t>En modell är en struktur som representerar/avbildar/beskriver vissa aspekter av någon del av verkligheten. Modellen kan, till exempel, vara i textform eller grafisk form</a:t>
            </a:r>
          </a:p>
          <a:p>
            <a:r>
              <a:rPr lang="sv-SE" sz="1800" dirty="0"/>
              <a:t>Vad är en grafisk modell?</a:t>
            </a:r>
          </a:p>
          <a:p>
            <a:pPr lvl="1"/>
            <a:r>
              <a:rPr lang="sv-SE" sz="1350" dirty="0"/>
              <a:t>En grafisk modell är en struktur som visualiserar objekt, relationer, processer, aktioner, etc, med grafiska element som boxar, pilar etc </a:t>
            </a:r>
            <a:r>
              <a:rPr lang="sv-SE" sz="1350" b="1" dirty="0"/>
              <a:t>i ett diagram/i en graf</a:t>
            </a:r>
          </a:p>
        </p:txBody>
      </p:sp>
      <p:sp>
        <p:nvSpPr>
          <p:cNvPr id="21" name="AutoShape 7"/>
          <p:cNvSpPr>
            <a:spLocks noChangeArrowheads="1"/>
          </p:cNvSpPr>
          <p:nvPr/>
        </p:nvSpPr>
        <p:spPr bwMode="auto">
          <a:xfrm>
            <a:off x="5976287" y="381355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 name="AutoShape 8"/>
          <p:cNvSpPr>
            <a:spLocks noChangeArrowheads="1"/>
          </p:cNvSpPr>
          <p:nvPr/>
        </p:nvSpPr>
        <p:spPr bwMode="auto">
          <a:xfrm>
            <a:off x="5795708" y="424560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3" name="Line 9"/>
          <p:cNvSpPr>
            <a:spLocks noChangeShapeType="1"/>
          </p:cNvSpPr>
          <p:nvPr/>
        </p:nvSpPr>
        <p:spPr bwMode="auto">
          <a:xfrm flipH="1">
            <a:off x="5868275" y="4137589"/>
            <a:ext cx="216024" cy="108012"/>
          </a:xfrm>
          <a:prstGeom prst="line">
            <a:avLst/>
          </a:prstGeom>
          <a:noFill/>
          <a:ln w="9525">
            <a:solidFill>
              <a:schemeClr val="tx1"/>
            </a:solidFill>
            <a:round/>
            <a:headEnd/>
            <a:tailEnd type="triangle" w="med" len="med"/>
          </a:ln>
        </p:spPr>
        <p:txBody>
          <a:bodyPr/>
          <a:lstStyle/>
          <a:p>
            <a:endParaRPr lang="sv-SE" sz="1350"/>
          </a:p>
        </p:txBody>
      </p:sp>
      <p:sp>
        <p:nvSpPr>
          <p:cNvPr id="24" name="Line 10"/>
          <p:cNvSpPr>
            <a:spLocks noChangeShapeType="1"/>
          </p:cNvSpPr>
          <p:nvPr/>
        </p:nvSpPr>
        <p:spPr bwMode="auto">
          <a:xfrm>
            <a:off x="6084299" y="3921565"/>
            <a:ext cx="0" cy="108012"/>
          </a:xfrm>
          <a:prstGeom prst="line">
            <a:avLst/>
          </a:prstGeom>
          <a:noFill/>
          <a:ln w="9525">
            <a:solidFill>
              <a:schemeClr val="tx1"/>
            </a:solidFill>
            <a:round/>
            <a:headEnd/>
            <a:tailEnd type="triangle" w="med" len="med"/>
          </a:ln>
        </p:spPr>
        <p:txBody>
          <a:bodyPr/>
          <a:lstStyle/>
          <a:p>
            <a:endParaRPr lang="sv-SE" sz="1350"/>
          </a:p>
        </p:txBody>
      </p:sp>
      <p:sp>
        <p:nvSpPr>
          <p:cNvPr id="25" name="AutoShape 13"/>
          <p:cNvSpPr>
            <a:spLocks noChangeArrowheads="1"/>
          </p:cNvSpPr>
          <p:nvPr/>
        </p:nvSpPr>
        <p:spPr bwMode="auto">
          <a:xfrm>
            <a:off x="6138305" y="424560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89" name="Diamond 88"/>
          <p:cNvSpPr/>
          <p:nvPr/>
        </p:nvSpPr>
        <p:spPr>
          <a:xfrm>
            <a:off x="6030293" y="402957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0" name="Line 9"/>
          <p:cNvSpPr>
            <a:spLocks noChangeShapeType="1"/>
          </p:cNvSpPr>
          <p:nvPr/>
        </p:nvSpPr>
        <p:spPr bwMode="auto">
          <a:xfrm>
            <a:off x="6084299" y="4137589"/>
            <a:ext cx="162018" cy="108012"/>
          </a:xfrm>
          <a:prstGeom prst="line">
            <a:avLst/>
          </a:prstGeom>
          <a:noFill/>
          <a:ln w="9525">
            <a:solidFill>
              <a:schemeClr val="tx1"/>
            </a:solidFill>
            <a:round/>
            <a:headEnd/>
            <a:tailEnd type="triangle" w="med" len="med"/>
          </a:ln>
        </p:spPr>
        <p:txBody>
          <a:bodyPr/>
          <a:lstStyle/>
          <a:p>
            <a:endParaRPr lang="sv-SE" sz="1350"/>
          </a:p>
        </p:txBody>
      </p:sp>
      <p:sp>
        <p:nvSpPr>
          <p:cNvPr id="93" name="Text Box 5"/>
          <p:cNvSpPr txBox="1">
            <a:spLocks noChangeArrowheads="1"/>
          </p:cNvSpPr>
          <p:nvPr/>
        </p:nvSpPr>
        <p:spPr bwMode="auto">
          <a:xfrm>
            <a:off x="5521116" y="3517083"/>
            <a:ext cx="1620626" cy="219291"/>
          </a:xfrm>
          <a:prstGeom prst="rect">
            <a:avLst/>
          </a:prstGeom>
          <a:noFill/>
          <a:ln w="9525">
            <a:noFill/>
            <a:miter lim="800000"/>
            <a:headEnd/>
            <a:tailEnd/>
          </a:ln>
        </p:spPr>
        <p:txBody>
          <a:bodyPr wrap="square">
            <a:spAutoFit/>
          </a:bodyPr>
          <a:lstStyle/>
          <a:p>
            <a:r>
              <a:rPr lang="sv-SE" sz="825" b="1" dirty="0"/>
              <a:t>Verksamhetsprocessmodell </a:t>
            </a:r>
          </a:p>
        </p:txBody>
      </p:sp>
      <p:sp>
        <p:nvSpPr>
          <p:cNvPr id="91" name="Right Arrow 90"/>
          <p:cNvSpPr/>
          <p:nvPr/>
        </p:nvSpPr>
        <p:spPr>
          <a:xfrm rot="10800000">
            <a:off x="4763848" y="311181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2" name="TextBox 91"/>
          <p:cNvSpPr txBox="1"/>
          <p:nvPr/>
        </p:nvSpPr>
        <p:spPr>
          <a:xfrm rot="16200000">
            <a:off x="4295001" y="3687366"/>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 name="Picture 1"/>
          <p:cNvPicPr>
            <a:picLocks noChangeAspect="1"/>
          </p:cNvPicPr>
          <p:nvPr/>
        </p:nvPicPr>
        <p:blipFill>
          <a:blip r:embed="rId3"/>
          <a:stretch>
            <a:fillRect/>
          </a:stretch>
        </p:blipFill>
        <p:spPr>
          <a:xfrm>
            <a:off x="1922807" y="3318076"/>
            <a:ext cx="2203076" cy="1314989"/>
          </a:xfrm>
          <a:prstGeom prst="rect">
            <a:avLst/>
          </a:prstGeom>
        </p:spPr>
      </p:pic>
    </p:spTree>
    <p:extLst>
      <p:ext uri="{BB962C8B-B14F-4D97-AF65-F5344CB8AC3E}">
        <p14:creationId xmlns:p14="http://schemas.microsoft.com/office/powerpoint/2010/main" val="124640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730" y="333558"/>
            <a:ext cx="7872446" cy="857250"/>
          </a:xfrm>
        </p:spPr>
        <p:txBody>
          <a:bodyPr>
            <a:noAutofit/>
          </a:bodyPr>
          <a:lstStyle/>
          <a:p>
            <a:pPr algn="l"/>
            <a:r>
              <a:rPr lang="sv-SE" sz="2700" dirty="0"/>
              <a:t>Statiska och dynamiska modeller</a:t>
            </a:r>
          </a:p>
        </p:txBody>
      </p:sp>
      <p:sp>
        <p:nvSpPr>
          <p:cNvPr id="27" name="Content Placeholder 26"/>
          <p:cNvSpPr>
            <a:spLocks noGrp="1"/>
          </p:cNvSpPr>
          <p:nvPr>
            <p:ph idx="1"/>
          </p:nvPr>
        </p:nvSpPr>
        <p:spPr>
          <a:xfrm>
            <a:off x="396729" y="1028770"/>
            <a:ext cx="8963027" cy="3564396"/>
          </a:xfrm>
        </p:spPr>
        <p:txBody>
          <a:bodyPr>
            <a:normAutofit/>
          </a:bodyPr>
          <a:lstStyle/>
          <a:p>
            <a:r>
              <a:rPr lang="sv-SE" sz="1800" dirty="0"/>
              <a:t>Statisk modell</a:t>
            </a:r>
          </a:p>
          <a:p>
            <a:pPr lvl="1"/>
            <a:r>
              <a:rPr lang="sv-SE" sz="1350" dirty="0"/>
              <a:t>avbildar statiska aspekter av verkligheten</a:t>
            </a:r>
          </a:p>
          <a:p>
            <a:pPr lvl="1"/>
            <a:r>
              <a:rPr lang="sv-SE" sz="1350" dirty="0"/>
              <a:t>mer precist så avbildas: vilka företeelser (ting) finns och hur är de relaterade till varandra</a:t>
            </a:r>
          </a:p>
          <a:p>
            <a:pPr lvl="1"/>
            <a:r>
              <a:rPr lang="sv-SE" sz="1350" dirty="0"/>
              <a:t>svarar på frågan: ”Vilka företeelser finns verkligheten?”</a:t>
            </a:r>
          </a:p>
          <a:p>
            <a:r>
              <a:rPr lang="sv-SE" sz="1800" dirty="0"/>
              <a:t>Dynamisk modell</a:t>
            </a:r>
          </a:p>
          <a:p>
            <a:pPr lvl="1"/>
            <a:r>
              <a:rPr lang="sv-SE" sz="1350" dirty="0"/>
              <a:t>avbildar </a:t>
            </a:r>
            <a:r>
              <a:rPr lang="en-GB" sz="1350" dirty="0" err="1"/>
              <a:t>dynamiska</a:t>
            </a:r>
            <a:r>
              <a:rPr lang="en-GB" sz="1350" dirty="0"/>
              <a:t> (</a:t>
            </a:r>
            <a:r>
              <a:rPr lang="en-GB" sz="1350" dirty="0" err="1"/>
              <a:t>beteendemässiga</a:t>
            </a:r>
            <a:r>
              <a:rPr lang="en-GB" sz="1350" dirty="0"/>
              <a:t>) </a:t>
            </a:r>
            <a:r>
              <a:rPr lang="en-GB" sz="1350" dirty="0" err="1"/>
              <a:t>aspekter</a:t>
            </a:r>
            <a:r>
              <a:rPr lang="en-GB" sz="1350" dirty="0"/>
              <a:t> </a:t>
            </a:r>
            <a:r>
              <a:rPr lang="en-GB" sz="1350" dirty="0" err="1"/>
              <a:t>av</a:t>
            </a:r>
            <a:r>
              <a:rPr lang="en-GB" sz="1350" dirty="0"/>
              <a:t> </a:t>
            </a:r>
            <a:r>
              <a:rPr lang="en-GB" sz="1350" dirty="0" err="1"/>
              <a:t>verkligheten</a:t>
            </a:r>
            <a:endParaRPr lang="en-GB" sz="1350" dirty="0"/>
          </a:p>
          <a:p>
            <a:pPr lvl="1"/>
            <a:r>
              <a:rPr lang="en-GB" sz="1350" dirty="0" err="1"/>
              <a:t>mer</a:t>
            </a:r>
            <a:r>
              <a:rPr lang="en-GB" sz="1350" dirty="0"/>
              <a:t> </a:t>
            </a:r>
            <a:r>
              <a:rPr lang="en-GB" sz="1350" dirty="0" err="1"/>
              <a:t>precist</a:t>
            </a:r>
            <a:r>
              <a:rPr lang="en-GB" sz="1350" dirty="0"/>
              <a:t> </a:t>
            </a:r>
            <a:r>
              <a:rPr lang="en-GB" sz="1350" dirty="0" err="1"/>
              <a:t>så</a:t>
            </a:r>
            <a:r>
              <a:rPr lang="en-GB" sz="1350" dirty="0"/>
              <a:t> </a:t>
            </a:r>
            <a:r>
              <a:rPr lang="en-GB" sz="1350" dirty="0" err="1"/>
              <a:t>avbildas</a:t>
            </a:r>
            <a:r>
              <a:rPr lang="en-GB" sz="1350" dirty="0"/>
              <a:t>: </a:t>
            </a:r>
            <a:r>
              <a:rPr lang="en-GB" sz="1350" dirty="0" err="1"/>
              <a:t>hur</a:t>
            </a:r>
            <a:r>
              <a:rPr lang="en-GB" sz="1350" dirty="0"/>
              <a:t> </a:t>
            </a:r>
            <a:r>
              <a:rPr lang="en-GB" sz="1350" dirty="0" err="1"/>
              <a:t>företeelser</a:t>
            </a:r>
            <a:r>
              <a:rPr lang="en-GB" sz="1350" dirty="0"/>
              <a:t> </a:t>
            </a:r>
            <a:r>
              <a:rPr lang="en-GB" sz="1350" dirty="0" err="1"/>
              <a:t>och</a:t>
            </a:r>
            <a:r>
              <a:rPr lang="en-GB" sz="1350" dirty="0"/>
              <a:t> </a:t>
            </a:r>
            <a:r>
              <a:rPr lang="en-GB" sz="1350" dirty="0" err="1"/>
              <a:t>deras</a:t>
            </a:r>
            <a:r>
              <a:rPr lang="en-GB" sz="1350" dirty="0"/>
              <a:t> </a:t>
            </a:r>
            <a:r>
              <a:rPr lang="en-GB" sz="1350" dirty="0" err="1"/>
              <a:t>relationer</a:t>
            </a:r>
            <a:r>
              <a:rPr lang="en-GB" sz="1350" dirty="0"/>
              <a:t> </a:t>
            </a:r>
            <a:r>
              <a:rPr lang="en-GB" sz="1350" dirty="0" err="1"/>
              <a:t>förändras</a:t>
            </a:r>
            <a:endParaRPr lang="en-GB" sz="1350" dirty="0"/>
          </a:p>
          <a:p>
            <a:pPr lvl="1"/>
            <a:r>
              <a:rPr lang="sv-SE" sz="1350" dirty="0"/>
              <a:t>svarar på frågan: ”Hur förändras verkligheten?”</a:t>
            </a:r>
          </a:p>
        </p:txBody>
      </p:sp>
      <p:sp>
        <p:nvSpPr>
          <p:cNvPr id="5" name="AutoShape 7"/>
          <p:cNvSpPr>
            <a:spLocks noChangeArrowheads="1"/>
          </p:cNvSpPr>
          <p:nvPr/>
        </p:nvSpPr>
        <p:spPr bwMode="auto">
          <a:xfrm>
            <a:off x="5994717" y="343551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6" name="AutoShape 8"/>
          <p:cNvSpPr>
            <a:spLocks noChangeArrowheads="1"/>
          </p:cNvSpPr>
          <p:nvPr/>
        </p:nvSpPr>
        <p:spPr bwMode="auto">
          <a:xfrm>
            <a:off x="5814138" y="386755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 name="Line 9"/>
          <p:cNvSpPr>
            <a:spLocks noChangeShapeType="1"/>
          </p:cNvSpPr>
          <p:nvPr/>
        </p:nvSpPr>
        <p:spPr bwMode="auto">
          <a:xfrm flipH="1">
            <a:off x="5886705" y="3759547"/>
            <a:ext cx="216024" cy="108012"/>
          </a:xfrm>
          <a:prstGeom prst="line">
            <a:avLst/>
          </a:prstGeom>
          <a:noFill/>
          <a:ln w="9525">
            <a:solidFill>
              <a:schemeClr val="tx1"/>
            </a:solidFill>
            <a:round/>
            <a:headEnd/>
            <a:tailEnd type="triangle" w="med" len="med"/>
          </a:ln>
        </p:spPr>
        <p:txBody>
          <a:bodyPr/>
          <a:lstStyle/>
          <a:p>
            <a:endParaRPr lang="sv-SE" sz="1350"/>
          </a:p>
        </p:txBody>
      </p:sp>
      <p:sp>
        <p:nvSpPr>
          <p:cNvPr id="8" name="Line 10"/>
          <p:cNvSpPr>
            <a:spLocks noChangeShapeType="1"/>
          </p:cNvSpPr>
          <p:nvPr/>
        </p:nvSpPr>
        <p:spPr bwMode="auto">
          <a:xfrm>
            <a:off x="6102729" y="3543523"/>
            <a:ext cx="0" cy="108012"/>
          </a:xfrm>
          <a:prstGeom prst="line">
            <a:avLst/>
          </a:prstGeom>
          <a:noFill/>
          <a:ln w="9525">
            <a:solidFill>
              <a:schemeClr val="tx1"/>
            </a:solidFill>
            <a:round/>
            <a:headEnd/>
            <a:tailEnd type="triangle" w="med" len="med"/>
          </a:ln>
        </p:spPr>
        <p:txBody>
          <a:bodyPr/>
          <a:lstStyle/>
          <a:p>
            <a:endParaRPr lang="sv-SE" sz="1350"/>
          </a:p>
        </p:txBody>
      </p:sp>
      <p:sp>
        <p:nvSpPr>
          <p:cNvPr id="9" name="AutoShape 13"/>
          <p:cNvSpPr>
            <a:spLocks noChangeArrowheads="1"/>
          </p:cNvSpPr>
          <p:nvPr/>
        </p:nvSpPr>
        <p:spPr bwMode="auto">
          <a:xfrm>
            <a:off x="6156735" y="386755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Diamond 72"/>
          <p:cNvSpPr/>
          <p:nvPr/>
        </p:nvSpPr>
        <p:spPr>
          <a:xfrm>
            <a:off x="6048723" y="3651535"/>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4" name="Line 9"/>
          <p:cNvSpPr>
            <a:spLocks noChangeShapeType="1"/>
          </p:cNvSpPr>
          <p:nvPr/>
        </p:nvSpPr>
        <p:spPr bwMode="auto">
          <a:xfrm>
            <a:off x="6102729" y="3759547"/>
            <a:ext cx="162018" cy="108012"/>
          </a:xfrm>
          <a:prstGeom prst="line">
            <a:avLst/>
          </a:prstGeom>
          <a:noFill/>
          <a:ln w="9525">
            <a:solidFill>
              <a:schemeClr val="tx1"/>
            </a:solidFill>
            <a:round/>
            <a:headEnd/>
            <a:tailEnd type="triangle" w="med" len="med"/>
          </a:ln>
        </p:spPr>
        <p:txBody>
          <a:bodyPr/>
          <a:lstStyle/>
          <a:p>
            <a:endParaRPr lang="sv-SE" sz="1350"/>
          </a:p>
        </p:txBody>
      </p:sp>
      <p:sp>
        <p:nvSpPr>
          <p:cNvPr id="77" name="Text Box 5"/>
          <p:cNvSpPr txBox="1">
            <a:spLocks noChangeArrowheads="1"/>
          </p:cNvSpPr>
          <p:nvPr/>
        </p:nvSpPr>
        <p:spPr bwMode="auto">
          <a:xfrm>
            <a:off x="6138175" y="3382711"/>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79" name="Text Box 80"/>
          <p:cNvSpPr txBox="1">
            <a:spLocks noChangeArrowheads="1"/>
          </p:cNvSpPr>
          <p:nvPr/>
        </p:nvSpPr>
        <p:spPr bwMode="auto">
          <a:xfrm>
            <a:off x="6624228" y="4214762"/>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80" name="Group 81"/>
          <p:cNvGrpSpPr>
            <a:grpSpLocks/>
          </p:cNvGrpSpPr>
          <p:nvPr/>
        </p:nvGrpSpPr>
        <p:grpSpPr bwMode="auto">
          <a:xfrm>
            <a:off x="5867121" y="4293157"/>
            <a:ext cx="647700" cy="377428"/>
            <a:chOff x="521" y="1071"/>
            <a:chExt cx="2223" cy="1361"/>
          </a:xfrm>
        </p:grpSpPr>
        <p:grpSp>
          <p:nvGrpSpPr>
            <p:cNvPr id="81" name="Group 82"/>
            <p:cNvGrpSpPr>
              <a:grpSpLocks/>
            </p:cNvGrpSpPr>
            <p:nvPr/>
          </p:nvGrpSpPr>
          <p:grpSpPr bwMode="auto">
            <a:xfrm>
              <a:off x="521" y="1071"/>
              <a:ext cx="590" cy="576"/>
              <a:chOff x="2608" y="1888"/>
              <a:chExt cx="590" cy="576"/>
            </a:xfrm>
          </p:grpSpPr>
          <p:sp>
            <p:nvSpPr>
              <p:cNvPr id="97"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8"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9"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2" name="Group 86"/>
            <p:cNvGrpSpPr>
              <a:grpSpLocks/>
            </p:cNvGrpSpPr>
            <p:nvPr/>
          </p:nvGrpSpPr>
          <p:grpSpPr bwMode="auto">
            <a:xfrm>
              <a:off x="1338" y="1071"/>
              <a:ext cx="590" cy="576"/>
              <a:chOff x="2608" y="1888"/>
              <a:chExt cx="590" cy="576"/>
            </a:xfrm>
          </p:grpSpPr>
          <p:sp>
            <p:nvSpPr>
              <p:cNvPr id="94"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5"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6"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3" name="Group 90"/>
            <p:cNvGrpSpPr>
              <a:grpSpLocks/>
            </p:cNvGrpSpPr>
            <p:nvPr/>
          </p:nvGrpSpPr>
          <p:grpSpPr bwMode="auto">
            <a:xfrm>
              <a:off x="1338" y="1856"/>
              <a:ext cx="590" cy="576"/>
              <a:chOff x="2608" y="1888"/>
              <a:chExt cx="590" cy="576"/>
            </a:xfrm>
          </p:grpSpPr>
          <p:sp>
            <p:nvSpPr>
              <p:cNvPr id="91"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2"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3"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4" name="Group 94"/>
            <p:cNvGrpSpPr>
              <a:grpSpLocks/>
            </p:cNvGrpSpPr>
            <p:nvPr/>
          </p:nvGrpSpPr>
          <p:grpSpPr bwMode="auto">
            <a:xfrm>
              <a:off x="2154" y="1856"/>
              <a:ext cx="590" cy="576"/>
              <a:chOff x="2608" y="1888"/>
              <a:chExt cx="590" cy="576"/>
            </a:xfrm>
          </p:grpSpPr>
          <p:sp>
            <p:nvSpPr>
              <p:cNvPr id="88"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89"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0"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85" name="AutoShape 98"/>
            <p:cNvCxnSpPr>
              <a:cxnSpLocks noChangeShapeType="1"/>
              <a:stCxn id="94" idx="2"/>
              <a:endCxn id="91" idx="0"/>
            </p:cNvCxnSpPr>
            <p:nvPr/>
          </p:nvCxnSpPr>
          <p:spPr bwMode="auto">
            <a:xfrm>
              <a:off x="1633" y="1647"/>
              <a:ext cx="0" cy="209"/>
            </a:xfrm>
            <a:prstGeom prst="straightConnector1">
              <a:avLst/>
            </a:prstGeom>
            <a:noFill/>
            <a:ln w="9525">
              <a:solidFill>
                <a:schemeClr val="tx1"/>
              </a:solidFill>
              <a:round/>
              <a:headEnd/>
              <a:tailEnd/>
            </a:ln>
          </p:spPr>
        </p:cxnSp>
        <p:cxnSp>
          <p:nvCxnSpPr>
            <p:cNvPr id="86" name="AutoShape 99"/>
            <p:cNvCxnSpPr>
              <a:cxnSpLocks noChangeShapeType="1"/>
              <a:stCxn id="91" idx="3"/>
              <a:endCxn id="88" idx="1"/>
            </p:cNvCxnSpPr>
            <p:nvPr/>
          </p:nvCxnSpPr>
          <p:spPr bwMode="auto">
            <a:xfrm>
              <a:off x="1928" y="2144"/>
              <a:ext cx="226" cy="0"/>
            </a:xfrm>
            <a:prstGeom prst="straightConnector1">
              <a:avLst/>
            </a:prstGeom>
            <a:noFill/>
            <a:ln w="9525">
              <a:solidFill>
                <a:schemeClr val="tx1"/>
              </a:solidFill>
              <a:round/>
              <a:headEnd/>
              <a:tailEnd/>
            </a:ln>
          </p:spPr>
        </p:cxnSp>
        <p:cxnSp>
          <p:nvCxnSpPr>
            <p:cNvPr id="87" name="AutoShape 100"/>
            <p:cNvCxnSpPr>
              <a:cxnSpLocks noChangeShapeType="1"/>
              <a:stCxn id="91" idx="1"/>
              <a:endCxn id="97"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100" name="Group 102"/>
          <p:cNvGrpSpPr>
            <a:grpSpLocks/>
          </p:cNvGrpSpPr>
          <p:nvPr/>
        </p:nvGrpSpPr>
        <p:grpSpPr bwMode="auto">
          <a:xfrm>
            <a:off x="6101650" y="4516581"/>
            <a:ext cx="647700" cy="377428"/>
            <a:chOff x="521" y="1071"/>
            <a:chExt cx="2223" cy="1361"/>
          </a:xfrm>
        </p:grpSpPr>
        <p:grpSp>
          <p:nvGrpSpPr>
            <p:cNvPr id="101" name="Group 103"/>
            <p:cNvGrpSpPr>
              <a:grpSpLocks/>
            </p:cNvGrpSpPr>
            <p:nvPr/>
          </p:nvGrpSpPr>
          <p:grpSpPr bwMode="auto">
            <a:xfrm>
              <a:off x="521" y="1071"/>
              <a:ext cx="590" cy="576"/>
              <a:chOff x="2608" y="1888"/>
              <a:chExt cx="590" cy="576"/>
            </a:xfrm>
          </p:grpSpPr>
          <p:sp>
            <p:nvSpPr>
              <p:cNvPr id="117"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8"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9"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2" name="Group 107"/>
            <p:cNvGrpSpPr>
              <a:grpSpLocks/>
            </p:cNvGrpSpPr>
            <p:nvPr/>
          </p:nvGrpSpPr>
          <p:grpSpPr bwMode="auto">
            <a:xfrm>
              <a:off x="1338" y="1071"/>
              <a:ext cx="590" cy="576"/>
              <a:chOff x="2608" y="1888"/>
              <a:chExt cx="590" cy="576"/>
            </a:xfrm>
          </p:grpSpPr>
          <p:sp>
            <p:nvSpPr>
              <p:cNvPr id="114"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5"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6"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3" name="Group 111"/>
            <p:cNvGrpSpPr>
              <a:grpSpLocks/>
            </p:cNvGrpSpPr>
            <p:nvPr/>
          </p:nvGrpSpPr>
          <p:grpSpPr bwMode="auto">
            <a:xfrm>
              <a:off x="1338" y="1856"/>
              <a:ext cx="590" cy="576"/>
              <a:chOff x="2608" y="1888"/>
              <a:chExt cx="590" cy="576"/>
            </a:xfrm>
          </p:grpSpPr>
          <p:sp>
            <p:nvSpPr>
              <p:cNvPr id="111"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2"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3"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4" name="Group 115"/>
            <p:cNvGrpSpPr>
              <a:grpSpLocks/>
            </p:cNvGrpSpPr>
            <p:nvPr/>
          </p:nvGrpSpPr>
          <p:grpSpPr bwMode="auto">
            <a:xfrm>
              <a:off x="2154" y="1856"/>
              <a:ext cx="590" cy="576"/>
              <a:chOff x="2608" y="1888"/>
              <a:chExt cx="590" cy="576"/>
            </a:xfrm>
          </p:grpSpPr>
          <p:sp>
            <p:nvSpPr>
              <p:cNvPr id="108"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09"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0"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05" name="AutoShape 119"/>
            <p:cNvCxnSpPr>
              <a:cxnSpLocks noChangeShapeType="1"/>
              <a:stCxn id="114" idx="2"/>
              <a:endCxn id="111" idx="0"/>
            </p:cNvCxnSpPr>
            <p:nvPr/>
          </p:nvCxnSpPr>
          <p:spPr bwMode="auto">
            <a:xfrm>
              <a:off x="1633" y="1647"/>
              <a:ext cx="0" cy="209"/>
            </a:xfrm>
            <a:prstGeom prst="straightConnector1">
              <a:avLst/>
            </a:prstGeom>
            <a:noFill/>
            <a:ln w="9525">
              <a:solidFill>
                <a:schemeClr val="tx1"/>
              </a:solidFill>
              <a:round/>
              <a:headEnd/>
              <a:tailEnd/>
            </a:ln>
          </p:spPr>
        </p:cxnSp>
        <p:cxnSp>
          <p:nvCxnSpPr>
            <p:cNvPr id="106" name="AutoShape 120"/>
            <p:cNvCxnSpPr>
              <a:cxnSpLocks noChangeShapeType="1"/>
              <a:stCxn id="111" idx="3"/>
              <a:endCxn id="108" idx="1"/>
            </p:cNvCxnSpPr>
            <p:nvPr/>
          </p:nvCxnSpPr>
          <p:spPr bwMode="auto">
            <a:xfrm>
              <a:off x="1928" y="2144"/>
              <a:ext cx="226" cy="0"/>
            </a:xfrm>
            <a:prstGeom prst="straightConnector1">
              <a:avLst/>
            </a:prstGeom>
            <a:noFill/>
            <a:ln w="9525">
              <a:solidFill>
                <a:schemeClr val="tx1"/>
              </a:solidFill>
              <a:round/>
              <a:headEnd/>
              <a:tailEnd/>
            </a:ln>
          </p:spPr>
        </p:cxnSp>
        <p:cxnSp>
          <p:nvCxnSpPr>
            <p:cNvPr id="107" name="AutoShape 121"/>
            <p:cNvCxnSpPr>
              <a:cxnSpLocks noChangeShapeType="1"/>
              <a:stCxn id="111" idx="1"/>
              <a:endCxn id="117"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23" name="Right Arrow 122"/>
          <p:cNvSpPr/>
          <p:nvPr/>
        </p:nvSpPr>
        <p:spPr>
          <a:xfrm rot="10800000">
            <a:off x="4763848" y="3327833"/>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4" name="TextBox 123"/>
          <p:cNvSpPr txBox="1"/>
          <p:nvPr/>
        </p:nvSpPr>
        <p:spPr>
          <a:xfrm rot="16200000">
            <a:off x="4295001" y="3903389"/>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20" name="Picture 119"/>
          <p:cNvPicPr>
            <a:picLocks noChangeAspect="1"/>
          </p:cNvPicPr>
          <p:nvPr/>
        </p:nvPicPr>
        <p:blipFill>
          <a:blip r:embed="rId3"/>
          <a:stretch>
            <a:fillRect/>
          </a:stretch>
        </p:blipFill>
        <p:spPr>
          <a:xfrm>
            <a:off x="1956390" y="3573766"/>
            <a:ext cx="2359811" cy="1314989"/>
          </a:xfrm>
          <a:prstGeom prst="rect">
            <a:avLst/>
          </a:prstGeom>
        </p:spPr>
      </p:pic>
    </p:spTree>
    <p:extLst>
      <p:ext uri="{BB962C8B-B14F-4D97-AF65-F5344CB8AC3E}">
        <p14:creationId xmlns:p14="http://schemas.microsoft.com/office/powerpoint/2010/main" val="268394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5454" y="186608"/>
            <a:ext cx="6805345" cy="857250"/>
          </a:xfrm>
        </p:spPr>
        <p:txBody>
          <a:bodyPr>
            <a:noAutofit/>
          </a:bodyPr>
          <a:lstStyle/>
          <a:p>
            <a:pPr algn="l"/>
            <a:r>
              <a:rPr lang="sv-SE" sz="2700" dirty="0"/>
              <a:t>Statiska och dynamiska modeller</a:t>
            </a:r>
          </a:p>
        </p:txBody>
      </p:sp>
      <p:sp>
        <p:nvSpPr>
          <p:cNvPr id="72" name="AutoShape 7"/>
          <p:cNvSpPr>
            <a:spLocks noChangeArrowheads="1"/>
          </p:cNvSpPr>
          <p:nvPr/>
        </p:nvSpPr>
        <p:spPr bwMode="auto">
          <a:xfrm>
            <a:off x="5724241" y="219337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AutoShape 8"/>
          <p:cNvSpPr>
            <a:spLocks noChangeArrowheads="1"/>
          </p:cNvSpPr>
          <p:nvPr/>
        </p:nvSpPr>
        <p:spPr bwMode="auto">
          <a:xfrm>
            <a:off x="5543662"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4" name="Line 9"/>
          <p:cNvSpPr>
            <a:spLocks noChangeShapeType="1"/>
          </p:cNvSpPr>
          <p:nvPr/>
        </p:nvSpPr>
        <p:spPr bwMode="auto">
          <a:xfrm flipH="1">
            <a:off x="5616229" y="2517409"/>
            <a:ext cx="216024" cy="108012"/>
          </a:xfrm>
          <a:prstGeom prst="line">
            <a:avLst/>
          </a:prstGeom>
          <a:noFill/>
          <a:ln w="9525">
            <a:solidFill>
              <a:schemeClr val="tx1"/>
            </a:solidFill>
            <a:round/>
            <a:headEnd/>
            <a:tailEnd type="triangle" w="med" len="med"/>
          </a:ln>
        </p:spPr>
        <p:txBody>
          <a:bodyPr/>
          <a:lstStyle/>
          <a:p>
            <a:endParaRPr lang="sv-SE" sz="1350"/>
          </a:p>
        </p:txBody>
      </p:sp>
      <p:sp>
        <p:nvSpPr>
          <p:cNvPr id="75" name="Line 10"/>
          <p:cNvSpPr>
            <a:spLocks noChangeShapeType="1"/>
          </p:cNvSpPr>
          <p:nvPr/>
        </p:nvSpPr>
        <p:spPr bwMode="auto">
          <a:xfrm>
            <a:off x="5832253" y="2301385"/>
            <a:ext cx="0" cy="108012"/>
          </a:xfrm>
          <a:prstGeom prst="line">
            <a:avLst/>
          </a:prstGeom>
          <a:noFill/>
          <a:ln w="9525">
            <a:solidFill>
              <a:schemeClr val="tx1"/>
            </a:solidFill>
            <a:round/>
            <a:headEnd/>
            <a:tailEnd type="triangle" w="med" len="med"/>
          </a:ln>
        </p:spPr>
        <p:txBody>
          <a:bodyPr/>
          <a:lstStyle/>
          <a:p>
            <a:endParaRPr lang="sv-SE" sz="1350"/>
          </a:p>
        </p:txBody>
      </p:sp>
      <p:sp>
        <p:nvSpPr>
          <p:cNvPr id="76" name="AutoShape 13"/>
          <p:cNvSpPr>
            <a:spLocks noChangeArrowheads="1"/>
          </p:cNvSpPr>
          <p:nvPr/>
        </p:nvSpPr>
        <p:spPr bwMode="auto">
          <a:xfrm>
            <a:off x="5886259"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39" name="Diamond 138"/>
          <p:cNvSpPr/>
          <p:nvPr/>
        </p:nvSpPr>
        <p:spPr>
          <a:xfrm>
            <a:off x="5778247" y="240939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0" name="Line 9"/>
          <p:cNvSpPr>
            <a:spLocks noChangeShapeType="1"/>
          </p:cNvSpPr>
          <p:nvPr/>
        </p:nvSpPr>
        <p:spPr bwMode="auto">
          <a:xfrm>
            <a:off x="5832253" y="2517409"/>
            <a:ext cx="162018" cy="108012"/>
          </a:xfrm>
          <a:prstGeom prst="line">
            <a:avLst/>
          </a:prstGeom>
          <a:noFill/>
          <a:ln w="9525">
            <a:solidFill>
              <a:schemeClr val="tx1"/>
            </a:solidFill>
            <a:round/>
            <a:headEnd/>
            <a:tailEnd type="triangle" w="med" len="med"/>
          </a:ln>
        </p:spPr>
        <p:txBody>
          <a:bodyPr/>
          <a:lstStyle/>
          <a:p>
            <a:endParaRPr lang="sv-SE" sz="1350"/>
          </a:p>
        </p:txBody>
      </p:sp>
      <p:sp>
        <p:nvSpPr>
          <p:cNvPr id="143" name="Text Box 5"/>
          <p:cNvSpPr txBox="1">
            <a:spLocks noChangeArrowheads="1"/>
          </p:cNvSpPr>
          <p:nvPr/>
        </p:nvSpPr>
        <p:spPr bwMode="auto">
          <a:xfrm>
            <a:off x="5867698" y="2140573"/>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145" name="Text Box 80"/>
          <p:cNvSpPr txBox="1">
            <a:spLocks noChangeArrowheads="1"/>
          </p:cNvSpPr>
          <p:nvPr/>
        </p:nvSpPr>
        <p:spPr bwMode="auto">
          <a:xfrm>
            <a:off x="6246186" y="3381840"/>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146" name="Group 81"/>
          <p:cNvGrpSpPr>
            <a:grpSpLocks/>
          </p:cNvGrpSpPr>
          <p:nvPr/>
        </p:nvGrpSpPr>
        <p:grpSpPr bwMode="auto">
          <a:xfrm>
            <a:off x="5489079" y="3460235"/>
            <a:ext cx="647700" cy="377428"/>
            <a:chOff x="521" y="1071"/>
            <a:chExt cx="2223" cy="1361"/>
          </a:xfrm>
        </p:grpSpPr>
        <p:grpSp>
          <p:nvGrpSpPr>
            <p:cNvPr id="147" name="Group 82"/>
            <p:cNvGrpSpPr>
              <a:grpSpLocks/>
            </p:cNvGrpSpPr>
            <p:nvPr/>
          </p:nvGrpSpPr>
          <p:grpSpPr bwMode="auto">
            <a:xfrm>
              <a:off x="521" y="1071"/>
              <a:ext cx="590" cy="576"/>
              <a:chOff x="2608" y="1888"/>
              <a:chExt cx="590" cy="576"/>
            </a:xfrm>
          </p:grpSpPr>
          <p:sp>
            <p:nvSpPr>
              <p:cNvPr id="16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4"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5"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48" name="Group 86"/>
            <p:cNvGrpSpPr>
              <a:grpSpLocks/>
            </p:cNvGrpSpPr>
            <p:nvPr/>
          </p:nvGrpSpPr>
          <p:grpSpPr bwMode="auto">
            <a:xfrm>
              <a:off x="1338" y="1071"/>
              <a:ext cx="590" cy="576"/>
              <a:chOff x="2608" y="1888"/>
              <a:chExt cx="590" cy="576"/>
            </a:xfrm>
          </p:grpSpPr>
          <p:sp>
            <p:nvSpPr>
              <p:cNvPr id="16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1"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2"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49" name="Group 90"/>
            <p:cNvGrpSpPr>
              <a:grpSpLocks/>
            </p:cNvGrpSpPr>
            <p:nvPr/>
          </p:nvGrpSpPr>
          <p:grpSpPr bwMode="auto">
            <a:xfrm>
              <a:off x="1338" y="1856"/>
              <a:ext cx="590" cy="576"/>
              <a:chOff x="2608" y="1888"/>
              <a:chExt cx="590" cy="576"/>
            </a:xfrm>
          </p:grpSpPr>
          <p:sp>
            <p:nvSpPr>
              <p:cNvPr id="15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8"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9"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50" name="Group 94"/>
            <p:cNvGrpSpPr>
              <a:grpSpLocks/>
            </p:cNvGrpSpPr>
            <p:nvPr/>
          </p:nvGrpSpPr>
          <p:grpSpPr bwMode="auto">
            <a:xfrm>
              <a:off x="2154" y="1856"/>
              <a:ext cx="590" cy="576"/>
              <a:chOff x="2608" y="1888"/>
              <a:chExt cx="590" cy="576"/>
            </a:xfrm>
          </p:grpSpPr>
          <p:sp>
            <p:nvSpPr>
              <p:cNvPr id="15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5"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6"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51" name="AutoShape 98"/>
            <p:cNvCxnSpPr>
              <a:cxnSpLocks noChangeShapeType="1"/>
              <a:stCxn id="160" idx="2"/>
              <a:endCxn id="157" idx="0"/>
            </p:cNvCxnSpPr>
            <p:nvPr/>
          </p:nvCxnSpPr>
          <p:spPr bwMode="auto">
            <a:xfrm>
              <a:off x="1633" y="1647"/>
              <a:ext cx="0" cy="209"/>
            </a:xfrm>
            <a:prstGeom prst="straightConnector1">
              <a:avLst/>
            </a:prstGeom>
            <a:noFill/>
            <a:ln w="9525">
              <a:solidFill>
                <a:schemeClr val="tx1"/>
              </a:solidFill>
              <a:round/>
              <a:headEnd/>
              <a:tailEnd/>
            </a:ln>
          </p:spPr>
        </p:cxnSp>
        <p:cxnSp>
          <p:nvCxnSpPr>
            <p:cNvPr id="152" name="AutoShape 99"/>
            <p:cNvCxnSpPr>
              <a:cxnSpLocks noChangeShapeType="1"/>
              <a:stCxn id="157" idx="3"/>
              <a:endCxn id="154" idx="1"/>
            </p:cNvCxnSpPr>
            <p:nvPr/>
          </p:nvCxnSpPr>
          <p:spPr bwMode="auto">
            <a:xfrm>
              <a:off x="1928" y="2144"/>
              <a:ext cx="226" cy="0"/>
            </a:xfrm>
            <a:prstGeom prst="straightConnector1">
              <a:avLst/>
            </a:prstGeom>
            <a:noFill/>
            <a:ln w="9525">
              <a:solidFill>
                <a:schemeClr val="tx1"/>
              </a:solidFill>
              <a:round/>
              <a:headEnd/>
              <a:tailEnd/>
            </a:ln>
          </p:spPr>
        </p:cxnSp>
        <p:cxnSp>
          <p:nvCxnSpPr>
            <p:cNvPr id="153" name="AutoShape 100"/>
            <p:cNvCxnSpPr>
              <a:cxnSpLocks noChangeShapeType="1"/>
              <a:stCxn id="157" idx="1"/>
              <a:endCxn id="163"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166" name="Group 102"/>
          <p:cNvGrpSpPr>
            <a:grpSpLocks/>
          </p:cNvGrpSpPr>
          <p:nvPr/>
        </p:nvGrpSpPr>
        <p:grpSpPr bwMode="auto">
          <a:xfrm>
            <a:off x="5733882" y="3683658"/>
            <a:ext cx="647700" cy="377428"/>
            <a:chOff x="521" y="1071"/>
            <a:chExt cx="2223" cy="1361"/>
          </a:xfrm>
        </p:grpSpPr>
        <p:grpSp>
          <p:nvGrpSpPr>
            <p:cNvPr id="167" name="Group 103"/>
            <p:cNvGrpSpPr>
              <a:grpSpLocks/>
            </p:cNvGrpSpPr>
            <p:nvPr/>
          </p:nvGrpSpPr>
          <p:grpSpPr bwMode="auto">
            <a:xfrm>
              <a:off x="521" y="1071"/>
              <a:ext cx="590" cy="576"/>
              <a:chOff x="2608" y="1888"/>
              <a:chExt cx="590" cy="576"/>
            </a:xfrm>
          </p:grpSpPr>
          <p:sp>
            <p:nvSpPr>
              <p:cNvPr id="183"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4"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5"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68" name="Group 107"/>
            <p:cNvGrpSpPr>
              <a:grpSpLocks/>
            </p:cNvGrpSpPr>
            <p:nvPr/>
          </p:nvGrpSpPr>
          <p:grpSpPr bwMode="auto">
            <a:xfrm>
              <a:off x="1338" y="1071"/>
              <a:ext cx="590" cy="576"/>
              <a:chOff x="2608" y="1888"/>
              <a:chExt cx="590" cy="576"/>
            </a:xfrm>
          </p:grpSpPr>
          <p:sp>
            <p:nvSpPr>
              <p:cNvPr id="180"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1"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2"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69" name="Group 111"/>
            <p:cNvGrpSpPr>
              <a:grpSpLocks/>
            </p:cNvGrpSpPr>
            <p:nvPr/>
          </p:nvGrpSpPr>
          <p:grpSpPr bwMode="auto">
            <a:xfrm>
              <a:off x="1338" y="1856"/>
              <a:ext cx="590" cy="576"/>
              <a:chOff x="2608" y="1888"/>
              <a:chExt cx="590" cy="576"/>
            </a:xfrm>
          </p:grpSpPr>
          <p:sp>
            <p:nvSpPr>
              <p:cNvPr id="177"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8"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9"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70" name="Group 115"/>
            <p:cNvGrpSpPr>
              <a:grpSpLocks/>
            </p:cNvGrpSpPr>
            <p:nvPr/>
          </p:nvGrpSpPr>
          <p:grpSpPr bwMode="auto">
            <a:xfrm>
              <a:off x="2154" y="1856"/>
              <a:ext cx="590" cy="576"/>
              <a:chOff x="2608" y="1888"/>
              <a:chExt cx="590" cy="576"/>
            </a:xfrm>
          </p:grpSpPr>
          <p:sp>
            <p:nvSpPr>
              <p:cNvPr id="174"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5"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6"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71" name="AutoShape 119"/>
            <p:cNvCxnSpPr>
              <a:cxnSpLocks noChangeShapeType="1"/>
              <a:stCxn id="180" idx="2"/>
              <a:endCxn id="177" idx="0"/>
            </p:cNvCxnSpPr>
            <p:nvPr/>
          </p:nvCxnSpPr>
          <p:spPr bwMode="auto">
            <a:xfrm>
              <a:off x="1633" y="1647"/>
              <a:ext cx="0" cy="209"/>
            </a:xfrm>
            <a:prstGeom prst="straightConnector1">
              <a:avLst/>
            </a:prstGeom>
            <a:noFill/>
            <a:ln w="9525">
              <a:solidFill>
                <a:schemeClr val="tx1"/>
              </a:solidFill>
              <a:round/>
              <a:headEnd/>
              <a:tailEnd/>
            </a:ln>
          </p:spPr>
        </p:cxnSp>
        <p:cxnSp>
          <p:nvCxnSpPr>
            <p:cNvPr id="172" name="AutoShape 120"/>
            <p:cNvCxnSpPr>
              <a:cxnSpLocks noChangeShapeType="1"/>
              <a:stCxn id="177" idx="3"/>
              <a:endCxn id="174" idx="1"/>
            </p:cNvCxnSpPr>
            <p:nvPr/>
          </p:nvCxnSpPr>
          <p:spPr bwMode="auto">
            <a:xfrm>
              <a:off x="1928" y="2144"/>
              <a:ext cx="226" cy="0"/>
            </a:xfrm>
            <a:prstGeom prst="straightConnector1">
              <a:avLst/>
            </a:prstGeom>
            <a:noFill/>
            <a:ln w="9525">
              <a:solidFill>
                <a:schemeClr val="tx1"/>
              </a:solidFill>
              <a:round/>
              <a:headEnd/>
              <a:tailEnd/>
            </a:ln>
          </p:spPr>
        </p:cxnSp>
        <p:cxnSp>
          <p:nvCxnSpPr>
            <p:cNvPr id="173" name="AutoShape 121"/>
            <p:cNvCxnSpPr>
              <a:cxnSpLocks noChangeShapeType="1"/>
              <a:stCxn id="177" idx="1"/>
              <a:endCxn id="183"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86" name="Text Box 20"/>
          <p:cNvSpPr txBox="1">
            <a:spLocks noChangeArrowheads="1"/>
          </p:cNvSpPr>
          <p:nvPr/>
        </p:nvSpPr>
        <p:spPr bwMode="auto">
          <a:xfrm>
            <a:off x="3059832" y="951570"/>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dynamisk modell</a:t>
            </a:r>
            <a:endParaRPr lang="sv-SE" sz="1050" dirty="0"/>
          </a:p>
          <a:p>
            <a:pPr eaLnBrk="0" hangingPunct="0">
              <a:buFontTx/>
              <a:buChar char="-"/>
            </a:pPr>
            <a:r>
              <a:rPr lang="sv-SE" sz="1050" dirty="0"/>
              <a:t> ta emot order</a:t>
            </a:r>
            <a:br>
              <a:rPr lang="sv-SE" sz="1050" dirty="0"/>
            </a:br>
            <a:r>
              <a:rPr lang="sv-SE" sz="1050" dirty="0"/>
              <a:t>- kontrollera order </a:t>
            </a:r>
          </a:p>
          <a:p>
            <a:pPr eaLnBrk="0" hangingPunct="0">
              <a:buFontTx/>
              <a:buChar char="-"/>
            </a:pPr>
            <a:r>
              <a:rPr lang="sv-SE" sz="1050" dirty="0"/>
              <a:t> leverera order</a:t>
            </a:r>
            <a:endParaRPr lang="sv-SE" sz="1050" dirty="0">
              <a:latin typeface="Verdana" pitchFamily="34" charset="0"/>
            </a:endParaRPr>
          </a:p>
        </p:txBody>
      </p:sp>
      <p:sp>
        <p:nvSpPr>
          <p:cNvPr id="188" name="Text Box 20"/>
          <p:cNvSpPr txBox="1">
            <a:spLocks noChangeArrowheads="1"/>
          </p:cNvSpPr>
          <p:nvPr/>
        </p:nvSpPr>
        <p:spPr bwMode="auto">
          <a:xfrm>
            <a:off x="3221850" y="3975906"/>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statisk modell</a:t>
            </a:r>
            <a:endParaRPr lang="sv-SE" sz="1050" dirty="0"/>
          </a:p>
          <a:p>
            <a:pPr eaLnBrk="0" hangingPunct="0">
              <a:buFontTx/>
              <a:buChar char="-"/>
            </a:pPr>
            <a:r>
              <a:rPr lang="sv-SE" sz="1050" dirty="0"/>
              <a:t> kund </a:t>
            </a:r>
          </a:p>
          <a:p>
            <a:pPr eaLnBrk="0" hangingPunct="0">
              <a:buFontTx/>
              <a:buChar char="-"/>
            </a:pPr>
            <a:r>
              <a:rPr lang="sv-SE" sz="1050" dirty="0"/>
              <a:t> order</a:t>
            </a:r>
          </a:p>
          <a:p>
            <a:pPr eaLnBrk="0" hangingPunct="0">
              <a:buFontTx/>
              <a:buChar char="-"/>
            </a:pPr>
            <a:r>
              <a:rPr lang="sv-SE" sz="1050" dirty="0"/>
              <a:t> ordernummer</a:t>
            </a:r>
          </a:p>
        </p:txBody>
      </p:sp>
      <p:cxnSp>
        <p:nvCxnSpPr>
          <p:cNvPr id="190" name="Straight Connector 189"/>
          <p:cNvCxnSpPr>
            <a:stCxn id="188" idx="3"/>
          </p:cNvCxnSpPr>
          <p:nvPr/>
        </p:nvCxnSpPr>
        <p:spPr>
          <a:xfrm flipV="1">
            <a:off x="4518441" y="3921901"/>
            <a:ext cx="1025667" cy="504128"/>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a:off x="4517994" y="2031690"/>
            <a:ext cx="1026114" cy="378042"/>
          </a:xfrm>
          <a:prstGeom prst="line">
            <a:avLst/>
          </a:prstGeom>
        </p:spPr>
        <p:style>
          <a:lnRef idx="1">
            <a:schemeClr val="dk1"/>
          </a:lnRef>
          <a:fillRef idx="0">
            <a:schemeClr val="dk1"/>
          </a:fillRef>
          <a:effectRef idx="0">
            <a:schemeClr val="dk1"/>
          </a:effectRef>
          <a:fontRef idx="minor">
            <a:schemeClr val="tx1"/>
          </a:fontRef>
        </p:style>
      </p:cxnSp>
      <p:sp>
        <p:nvSpPr>
          <p:cNvPr id="187" name="Right Arrow 186"/>
          <p:cNvSpPr/>
          <p:nvPr/>
        </p:nvSpPr>
        <p:spPr>
          <a:xfrm rot="10800000">
            <a:off x="4565584" y="2247714"/>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9" name="TextBox 188"/>
          <p:cNvSpPr txBox="1"/>
          <p:nvPr/>
        </p:nvSpPr>
        <p:spPr>
          <a:xfrm rot="16200000">
            <a:off x="4096738" y="2823270"/>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41" name="Picture 140"/>
          <p:cNvPicPr>
            <a:picLocks noChangeAspect="1"/>
          </p:cNvPicPr>
          <p:nvPr/>
        </p:nvPicPr>
        <p:blipFill>
          <a:blip r:embed="rId2"/>
          <a:stretch>
            <a:fillRect/>
          </a:stretch>
        </p:blipFill>
        <p:spPr>
          <a:xfrm>
            <a:off x="1977656" y="2409397"/>
            <a:ext cx="2215394" cy="1314989"/>
          </a:xfrm>
          <a:prstGeom prst="rect">
            <a:avLst/>
          </a:prstGeom>
        </p:spPr>
      </p:pic>
    </p:spTree>
    <p:extLst>
      <p:ext uri="{BB962C8B-B14F-4D97-AF65-F5344CB8AC3E}">
        <p14:creationId xmlns:p14="http://schemas.microsoft.com/office/powerpoint/2010/main" val="426530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278432" y="150262"/>
            <a:ext cx="8804952" cy="857250"/>
          </a:xfrm>
        </p:spPr>
        <p:txBody>
          <a:bodyPr>
            <a:noAutofit/>
          </a:bodyPr>
          <a:lstStyle/>
          <a:p>
            <a:pPr algn="l"/>
            <a:r>
              <a:rPr lang="sv-SE" sz="2700" dirty="0"/>
              <a:t>Statiska och dynamiska modelleringsspråk</a:t>
            </a:r>
          </a:p>
        </p:txBody>
      </p:sp>
      <p:sp>
        <p:nvSpPr>
          <p:cNvPr id="72" name="AutoShape 7"/>
          <p:cNvSpPr>
            <a:spLocks noChangeArrowheads="1"/>
          </p:cNvSpPr>
          <p:nvPr/>
        </p:nvSpPr>
        <p:spPr bwMode="auto">
          <a:xfrm>
            <a:off x="5341470" y="219337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AutoShape 8"/>
          <p:cNvSpPr>
            <a:spLocks noChangeArrowheads="1"/>
          </p:cNvSpPr>
          <p:nvPr/>
        </p:nvSpPr>
        <p:spPr bwMode="auto">
          <a:xfrm>
            <a:off x="5160891"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4" name="Line 9"/>
          <p:cNvSpPr>
            <a:spLocks noChangeShapeType="1"/>
          </p:cNvSpPr>
          <p:nvPr/>
        </p:nvSpPr>
        <p:spPr bwMode="auto">
          <a:xfrm flipH="1">
            <a:off x="5233458" y="2517409"/>
            <a:ext cx="216024" cy="108012"/>
          </a:xfrm>
          <a:prstGeom prst="line">
            <a:avLst/>
          </a:prstGeom>
          <a:noFill/>
          <a:ln w="9525">
            <a:solidFill>
              <a:schemeClr val="tx1"/>
            </a:solidFill>
            <a:round/>
            <a:headEnd/>
            <a:tailEnd type="triangle" w="med" len="med"/>
          </a:ln>
        </p:spPr>
        <p:txBody>
          <a:bodyPr/>
          <a:lstStyle/>
          <a:p>
            <a:endParaRPr lang="sv-SE" sz="1350"/>
          </a:p>
        </p:txBody>
      </p:sp>
      <p:sp>
        <p:nvSpPr>
          <p:cNvPr id="75" name="Line 10"/>
          <p:cNvSpPr>
            <a:spLocks noChangeShapeType="1"/>
          </p:cNvSpPr>
          <p:nvPr/>
        </p:nvSpPr>
        <p:spPr bwMode="auto">
          <a:xfrm>
            <a:off x="5449482" y="2301385"/>
            <a:ext cx="0" cy="108012"/>
          </a:xfrm>
          <a:prstGeom prst="line">
            <a:avLst/>
          </a:prstGeom>
          <a:noFill/>
          <a:ln w="9525">
            <a:solidFill>
              <a:schemeClr val="tx1"/>
            </a:solidFill>
            <a:round/>
            <a:headEnd/>
            <a:tailEnd type="triangle" w="med" len="med"/>
          </a:ln>
        </p:spPr>
        <p:txBody>
          <a:bodyPr/>
          <a:lstStyle/>
          <a:p>
            <a:endParaRPr lang="sv-SE" sz="1350"/>
          </a:p>
        </p:txBody>
      </p:sp>
      <p:sp>
        <p:nvSpPr>
          <p:cNvPr id="76" name="AutoShape 13"/>
          <p:cNvSpPr>
            <a:spLocks noChangeArrowheads="1"/>
          </p:cNvSpPr>
          <p:nvPr/>
        </p:nvSpPr>
        <p:spPr bwMode="auto">
          <a:xfrm>
            <a:off x="5503488"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39" name="Diamond 138"/>
          <p:cNvSpPr/>
          <p:nvPr/>
        </p:nvSpPr>
        <p:spPr>
          <a:xfrm>
            <a:off x="5395476" y="240939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0" name="Line 9"/>
          <p:cNvSpPr>
            <a:spLocks noChangeShapeType="1"/>
          </p:cNvSpPr>
          <p:nvPr/>
        </p:nvSpPr>
        <p:spPr bwMode="auto">
          <a:xfrm>
            <a:off x="5449482" y="2517409"/>
            <a:ext cx="162018" cy="108012"/>
          </a:xfrm>
          <a:prstGeom prst="line">
            <a:avLst/>
          </a:prstGeom>
          <a:noFill/>
          <a:ln w="9525">
            <a:solidFill>
              <a:schemeClr val="tx1"/>
            </a:solidFill>
            <a:round/>
            <a:headEnd/>
            <a:tailEnd type="triangle" w="med" len="med"/>
          </a:ln>
        </p:spPr>
        <p:txBody>
          <a:bodyPr/>
          <a:lstStyle/>
          <a:p>
            <a:endParaRPr lang="sv-SE" sz="1350"/>
          </a:p>
        </p:txBody>
      </p:sp>
      <p:sp>
        <p:nvSpPr>
          <p:cNvPr id="143" name="Text Box 5"/>
          <p:cNvSpPr txBox="1">
            <a:spLocks noChangeArrowheads="1"/>
          </p:cNvSpPr>
          <p:nvPr/>
        </p:nvSpPr>
        <p:spPr bwMode="auto">
          <a:xfrm>
            <a:off x="5484927" y="2140573"/>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145" name="Text Box 80"/>
          <p:cNvSpPr txBox="1">
            <a:spLocks noChangeArrowheads="1"/>
          </p:cNvSpPr>
          <p:nvPr/>
        </p:nvSpPr>
        <p:spPr bwMode="auto">
          <a:xfrm>
            <a:off x="5863415" y="3381840"/>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16" name="Group 81"/>
          <p:cNvGrpSpPr>
            <a:grpSpLocks/>
          </p:cNvGrpSpPr>
          <p:nvPr/>
        </p:nvGrpSpPr>
        <p:grpSpPr bwMode="auto">
          <a:xfrm>
            <a:off x="5106308" y="3460235"/>
            <a:ext cx="647700" cy="377428"/>
            <a:chOff x="521" y="1071"/>
            <a:chExt cx="2223" cy="1361"/>
          </a:xfrm>
        </p:grpSpPr>
        <p:grpSp>
          <p:nvGrpSpPr>
            <p:cNvPr id="17" name="Group 82"/>
            <p:cNvGrpSpPr>
              <a:grpSpLocks/>
            </p:cNvGrpSpPr>
            <p:nvPr/>
          </p:nvGrpSpPr>
          <p:grpSpPr bwMode="auto">
            <a:xfrm>
              <a:off x="521" y="1071"/>
              <a:ext cx="590" cy="576"/>
              <a:chOff x="2608" y="1888"/>
              <a:chExt cx="590" cy="576"/>
            </a:xfrm>
          </p:grpSpPr>
          <p:sp>
            <p:nvSpPr>
              <p:cNvPr id="16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4"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5"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8" name="Group 86"/>
            <p:cNvGrpSpPr>
              <a:grpSpLocks/>
            </p:cNvGrpSpPr>
            <p:nvPr/>
          </p:nvGrpSpPr>
          <p:grpSpPr bwMode="auto">
            <a:xfrm>
              <a:off x="1338" y="1071"/>
              <a:ext cx="590" cy="576"/>
              <a:chOff x="2608" y="1888"/>
              <a:chExt cx="590" cy="576"/>
            </a:xfrm>
          </p:grpSpPr>
          <p:sp>
            <p:nvSpPr>
              <p:cNvPr id="16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1"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2"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9" name="Group 90"/>
            <p:cNvGrpSpPr>
              <a:grpSpLocks/>
            </p:cNvGrpSpPr>
            <p:nvPr/>
          </p:nvGrpSpPr>
          <p:grpSpPr bwMode="auto">
            <a:xfrm>
              <a:off x="1338" y="1856"/>
              <a:ext cx="590" cy="576"/>
              <a:chOff x="2608" y="1888"/>
              <a:chExt cx="590" cy="576"/>
            </a:xfrm>
          </p:grpSpPr>
          <p:sp>
            <p:nvSpPr>
              <p:cNvPr id="15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8"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9"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0" name="Group 94"/>
            <p:cNvGrpSpPr>
              <a:grpSpLocks/>
            </p:cNvGrpSpPr>
            <p:nvPr/>
          </p:nvGrpSpPr>
          <p:grpSpPr bwMode="auto">
            <a:xfrm>
              <a:off x="2154" y="1856"/>
              <a:ext cx="590" cy="576"/>
              <a:chOff x="2608" y="1888"/>
              <a:chExt cx="590" cy="576"/>
            </a:xfrm>
          </p:grpSpPr>
          <p:sp>
            <p:nvSpPr>
              <p:cNvPr id="15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5"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6"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51" name="AutoShape 98"/>
            <p:cNvCxnSpPr>
              <a:cxnSpLocks noChangeShapeType="1"/>
              <a:stCxn id="160" idx="2"/>
              <a:endCxn id="157" idx="0"/>
            </p:cNvCxnSpPr>
            <p:nvPr/>
          </p:nvCxnSpPr>
          <p:spPr bwMode="auto">
            <a:xfrm>
              <a:off x="1633" y="1647"/>
              <a:ext cx="0" cy="209"/>
            </a:xfrm>
            <a:prstGeom prst="straightConnector1">
              <a:avLst/>
            </a:prstGeom>
            <a:noFill/>
            <a:ln w="9525">
              <a:solidFill>
                <a:schemeClr val="tx1"/>
              </a:solidFill>
              <a:round/>
              <a:headEnd/>
              <a:tailEnd/>
            </a:ln>
          </p:spPr>
        </p:cxnSp>
        <p:cxnSp>
          <p:nvCxnSpPr>
            <p:cNvPr id="152" name="AutoShape 99"/>
            <p:cNvCxnSpPr>
              <a:cxnSpLocks noChangeShapeType="1"/>
              <a:stCxn id="157" idx="3"/>
              <a:endCxn id="154" idx="1"/>
            </p:cNvCxnSpPr>
            <p:nvPr/>
          </p:nvCxnSpPr>
          <p:spPr bwMode="auto">
            <a:xfrm>
              <a:off x="1928" y="2144"/>
              <a:ext cx="226" cy="0"/>
            </a:xfrm>
            <a:prstGeom prst="straightConnector1">
              <a:avLst/>
            </a:prstGeom>
            <a:noFill/>
            <a:ln w="9525">
              <a:solidFill>
                <a:schemeClr val="tx1"/>
              </a:solidFill>
              <a:round/>
              <a:headEnd/>
              <a:tailEnd/>
            </a:ln>
          </p:spPr>
        </p:cxnSp>
        <p:cxnSp>
          <p:nvCxnSpPr>
            <p:cNvPr id="153" name="AutoShape 100"/>
            <p:cNvCxnSpPr>
              <a:cxnSpLocks noChangeShapeType="1"/>
              <a:stCxn id="157" idx="1"/>
              <a:endCxn id="163"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21" name="Group 102"/>
          <p:cNvGrpSpPr>
            <a:grpSpLocks/>
          </p:cNvGrpSpPr>
          <p:nvPr/>
        </p:nvGrpSpPr>
        <p:grpSpPr bwMode="auto">
          <a:xfrm>
            <a:off x="5351111" y="3683658"/>
            <a:ext cx="647700" cy="377428"/>
            <a:chOff x="521" y="1071"/>
            <a:chExt cx="2223" cy="1361"/>
          </a:xfrm>
        </p:grpSpPr>
        <p:grpSp>
          <p:nvGrpSpPr>
            <p:cNvPr id="22" name="Group 103"/>
            <p:cNvGrpSpPr>
              <a:grpSpLocks/>
            </p:cNvGrpSpPr>
            <p:nvPr/>
          </p:nvGrpSpPr>
          <p:grpSpPr bwMode="auto">
            <a:xfrm>
              <a:off x="521" y="1071"/>
              <a:ext cx="590" cy="576"/>
              <a:chOff x="2608" y="1888"/>
              <a:chExt cx="590" cy="576"/>
            </a:xfrm>
          </p:grpSpPr>
          <p:sp>
            <p:nvSpPr>
              <p:cNvPr id="183"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4"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5"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3" name="Group 107"/>
            <p:cNvGrpSpPr>
              <a:grpSpLocks/>
            </p:cNvGrpSpPr>
            <p:nvPr/>
          </p:nvGrpSpPr>
          <p:grpSpPr bwMode="auto">
            <a:xfrm>
              <a:off x="1338" y="1071"/>
              <a:ext cx="590" cy="576"/>
              <a:chOff x="2608" y="1888"/>
              <a:chExt cx="590" cy="576"/>
            </a:xfrm>
          </p:grpSpPr>
          <p:sp>
            <p:nvSpPr>
              <p:cNvPr id="180"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1"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2"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4" name="Group 111"/>
            <p:cNvGrpSpPr>
              <a:grpSpLocks/>
            </p:cNvGrpSpPr>
            <p:nvPr/>
          </p:nvGrpSpPr>
          <p:grpSpPr bwMode="auto">
            <a:xfrm>
              <a:off x="1338" y="1856"/>
              <a:ext cx="590" cy="576"/>
              <a:chOff x="2608" y="1888"/>
              <a:chExt cx="590" cy="576"/>
            </a:xfrm>
          </p:grpSpPr>
          <p:sp>
            <p:nvSpPr>
              <p:cNvPr id="177"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8"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9"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5" name="Group 115"/>
            <p:cNvGrpSpPr>
              <a:grpSpLocks/>
            </p:cNvGrpSpPr>
            <p:nvPr/>
          </p:nvGrpSpPr>
          <p:grpSpPr bwMode="auto">
            <a:xfrm>
              <a:off x="2154" y="1856"/>
              <a:ext cx="590" cy="576"/>
              <a:chOff x="2608" y="1888"/>
              <a:chExt cx="590" cy="576"/>
            </a:xfrm>
          </p:grpSpPr>
          <p:sp>
            <p:nvSpPr>
              <p:cNvPr id="174"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5"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6"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71" name="AutoShape 119"/>
            <p:cNvCxnSpPr>
              <a:cxnSpLocks noChangeShapeType="1"/>
              <a:stCxn id="180" idx="2"/>
              <a:endCxn id="177" idx="0"/>
            </p:cNvCxnSpPr>
            <p:nvPr/>
          </p:nvCxnSpPr>
          <p:spPr bwMode="auto">
            <a:xfrm>
              <a:off x="1633" y="1647"/>
              <a:ext cx="0" cy="209"/>
            </a:xfrm>
            <a:prstGeom prst="straightConnector1">
              <a:avLst/>
            </a:prstGeom>
            <a:noFill/>
            <a:ln w="9525">
              <a:solidFill>
                <a:schemeClr val="tx1"/>
              </a:solidFill>
              <a:round/>
              <a:headEnd/>
              <a:tailEnd/>
            </a:ln>
          </p:spPr>
        </p:cxnSp>
        <p:cxnSp>
          <p:nvCxnSpPr>
            <p:cNvPr id="172" name="AutoShape 120"/>
            <p:cNvCxnSpPr>
              <a:cxnSpLocks noChangeShapeType="1"/>
              <a:stCxn id="177" idx="3"/>
              <a:endCxn id="174" idx="1"/>
            </p:cNvCxnSpPr>
            <p:nvPr/>
          </p:nvCxnSpPr>
          <p:spPr bwMode="auto">
            <a:xfrm>
              <a:off x="1928" y="2144"/>
              <a:ext cx="226" cy="0"/>
            </a:xfrm>
            <a:prstGeom prst="straightConnector1">
              <a:avLst/>
            </a:prstGeom>
            <a:noFill/>
            <a:ln w="9525">
              <a:solidFill>
                <a:schemeClr val="tx1"/>
              </a:solidFill>
              <a:round/>
              <a:headEnd/>
              <a:tailEnd/>
            </a:ln>
          </p:spPr>
        </p:cxnSp>
        <p:cxnSp>
          <p:nvCxnSpPr>
            <p:cNvPr id="173" name="AutoShape 121"/>
            <p:cNvCxnSpPr>
              <a:cxnSpLocks noChangeShapeType="1"/>
              <a:stCxn id="177" idx="1"/>
              <a:endCxn id="183"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86" name="Text Box 20"/>
          <p:cNvSpPr txBox="1">
            <a:spLocks noChangeArrowheads="1"/>
          </p:cNvSpPr>
          <p:nvPr/>
        </p:nvSpPr>
        <p:spPr bwMode="auto">
          <a:xfrm>
            <a:off x="2676391" y="1176187"/>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dynamisk modell</a:t>
            </a:r>
            <a:endParaRPr lang="sv-SE" sz="1050" dirty="0"/>
          </a:p>
          <a:p>
            <a:pPr eaLnBrk="0" hangingPunct="0">
              <a:buFontTx/>
              <a:buChar char="-"/>
            </a:pPr>
            <a:r>
              <a:rPr lang="sv-SE" sz="1050" dirty="0"/>
              <a:t> ta emot order</a:t>
            </a:r>
            <a:br>
              <a:rPr lang="sv-SE" sz="1050" dirty="0"/>
            </a:br>
            <a:r>
              <a:rPr lang="sv-SE" sz="1050" dirty="0"/>
              <a:t>- kontrollera order </a:t>
            </a:r>
          </a:p>
          <a:p>
            <a:pPr eaLnBrk="0" hangingPunct="0">
              <a:buFontTx/>
              <a:buChar char="-"/>
            </a:pPr>
            <a:r>
              <a:rPr lang="sv-SE" sz="1050" dirty="0"/>
              <a:t> leverera order</a:t>
            </a:r>
            <a:endParaRPr lang="sv-SE" sz="1050" dirty="0">
              <a:latin typeface="Verdana" pitchFamily="34" charset="0"/>
            </a:endParaRPr>
          </a:p>
        </p:txBody>
      </p:sp>
      <p:sp>
        <p:nvSpPr>
          <p:cNvPr id="188" name="Text Box 20"/>
          <p:cNvSpPr txBox="1">
            <a:spLocks noChangeArrowheads="1"/>
          </p:cNvSpPr>
          <p:nvPr/>
        </p:nvSpPr>
        <p:spPr bwMode="auto">
          <a:xfrm>
            <a:off x="2839079" y="3975906"/>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statisk modell</a:t>
            </a:r>
            <a:endParaRPr lang="sv-SE" sz="1050" dirty="0"/>
          </a:p>
          <a:p>
            <a:pPr eaLnBrk="0" hangingPunct="0">
              <a:buFontTx/>
              <a:buChar char="-"/>
            </a:pPr>
            <a:r>
              <a:rPr lang="sv-SE" sz="1050" dirty="0"/>
              <a:t> kund </a:t>
            </a:r>
          </a:p>
          <a:p>
            <a:pPr eaLnBrk="0" hangingPunct="0">
              <a:buFontTx/>
              <a:buChar char="-"/>
            </a:pPr>
            <a:r>
              <a:rPr lang="sv-SE" sz="1050" dirty="0"/>
              <a:t> order</a:t>
            </a:r>
          </a:p>
          <a:p>
            <a:pPr eaLnBrk="0" hangingPunct="0">
              <a:buFontTx/>
              <a:buChar char="-"/>
            </a:pPr>
            <a:r>
              <a:rPr lang="sv-SE" sz="1050" dirty="0"/>
              <a:t> ordernummer</a:t>
            </a:r>
          </a:p>
        </p:txBody>
      </p:sp>
      <p:cxnSp>
        <p:nvCxnSpPr>
          <p:cNvPr id="190" name="Straight Connector 189"/>
          <p:cNvCxnSpPr>
            <a:stCxn id="188" idx="3"/>
          </p:cNvCxnSpPr>
          <p:nvPr/>
        </p:nvCxnSpPr>
        <p:spPr>
          <a:xfrm flipV="1">
            <a:off x="4135670" y="3921901"/>
            <a:ext cx="1025667" cy="504128"/>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a:off x="4135223" y="2031690"/>
            <a:ext cx="1026114" cy="378042"/>
          </a:xfrm>
          <a:prstGeom prst="line">
            <a:avLst/>
          </a:prstGeom>
        </p:spPr>
        <p:style>
          <a:lnRef idx="1">
            <a:schemeClr val="dk1"/>
          </a:lnRef>
          <a:fillRef idx="0">
            <a:schemeClr val="dk1"/>
          </a:fillRef>
          <a:effectRef idx="0">
            <a:schemeClr val="dk1"/>
          </a:effectRef>
          <a:fontRef idx="minor">
            <a:schemeClr val="tx1"/>
          </a:fontRef>
        </p:style>
      </p:cxnSp>
      <p:sp>
        <p:nvSpPr>
          <p:cNvPr id="126" name="Text Box 25"/>
          <p:cNvSpPr txBox="1">
            <a:spLocks noChangeArrowheads="1"/>
          </p:cNvSpPr>
          <p:nvPr/>
        </p:nvSpPr>
        <p:spPr bwMode="auto">
          <a:xfrm>
            <a:off x="7194101" y="3723842"/>
            <a:ext cx="1376363" cy="900246"/>
          </a:xfrm>
          <a:prstGeom prst="rect">
            <a:avLst/>
          </a:prstGeom>
          <a:noFill/>
          <a:ln w="15875">
            <a:solidFill>
              <a:schemeClr val="tx1"/>
            </a:solidFill>
            <a:miter lim="800000"/>
            <a:headEnd/>
            <a:tailEnd/>
          </a:ln>
        </p:spPr>
        <p:txBody>
          <a:bodyPr>
            <a:spAutoFit/>
          </a:bodyPr>
          <a:lstStyle/>
          <a:p>
            <a:pPr eaLnBrk="0" hangingPunct="0"/>
            <a:r>
              <a:rPr lang="sv-SE" sz="1050" b="1" dirty="0"/>
              <a:t>Element i ett </a:t>
            </a:r>
            <a:br>
              <a:rPr lang="sv-SE" sz="1050" b="1" dirty="0"/>
            </a:br>
            <a:r>
              <a:rPr lang="sv-SE" sz="1050" b="1" dirty="0"/>
              <a:t>statiskt språk: </a:t>
            </a:r>
          </a:p>
          <a:p>
            <a:pPr eaLnBrk="0" hangingPunct="0"/>
            <a:r>
              <a:rPr lang="sv-SE" sz="1050" dirty="0"/>
              <a:t>entitetstyp</a:t>
            </a:r>
            <a:br>
              <a:rPr lang="sv-SE" sz="1050" dirty="0"/>
            </a:br>
            <a:r>
              <a:rPr lang="sv-SE" sz="1050" dirty="0"/>
              <a:t>attribut</a:t>
            </a:r>
            <a:br>
              <a:rPr lang="sv-SE" sz="1050" dirty="0"/>
            </a:br>
            <a:r>
              <a:rPr lang="sv-SE" sz="1050" dirty="0"/>
              <a:t>relation</a:t>
            </a:r>
            <a:endParaRPr lang="sv-SE" sz="1050" dirty="0">
              <a:latin typeface="Verdana" pitchFamily="34" charset="0"/>
            </a:endParaRPr>
          </a:p>
        </p:txBody>
      </p:sp>
      <p:grpSp>
        <p:nvGrpSpPr>
          <p:cNvPr id="127" name="Group 126"/>
          <p:cNvGrpSpPr/>
          <p:nvPr/>
        </p:nvGrpSpPr>
        <p:grpSpPr>
          <a:xfrm>
            <a:off x="5466356" y="4319786"/>
            <a:ext cx="1095366" cy="781218"/>
            <a:chOff x="891479" y="1625600"/>
            <a:chExt cx="1792225" cy="1507633"/>
          </a:xfrm>
        </p:grpSpPr>
        <p:sp>
          <p:nvSpPr>
            <p:cNvPr id="141" name="Line 9"/>
            <p:cNvSpPr>
              <a:spLocks noChangeShapeType="1"/>
            </p:cNvSpPr>
            <p:nvPr/>
          </p:nvSpPr>
          <p:spPr bwMode="auto">
            <a:xfrm>
              <a:off x="935311" y="1625600"/>
              <a:ext cx="0" cy="1370013"/>
            </a:xfrm>
            <a:prstGeom prst="line">
              <a:avLst/>
            </a:prstGeom>
            <a:noFill/>
            <a:ln w="9525">
              <a:solidFill>
                <a:schemeClr val="tx1"/>
              </a:solidFill>
              <a:round/>
              <a:headEnd/>
              <a:tailEnd/>
            </a:ln>
          </p:spPr>
          <p:txBody>
            <a:bodyPr wrap="none" anchor="ctr"/>
            <a:lstStyle/>
            <a:p>
              <a:endParaRPr lang="sv-SE" sz="1350"/>
            </a:p>
          </p:txBody>
        </p:sp>
        <p:sp>
          <p:nvSpPr>
            <p:cNvPr id="142" name="Line 10"/>
            <p:cNvSpPr>
              <a:spLocks noChangeShapeType="1"/>
            </p:cNvSpPr>
            <p:nvPr/>
          </p:nvSpPr>
          <p:spPr bwMode="auto">
            <a:xfrm>
              <a:off x="935311" y="2995613"/>
              <a:ext cx="1090613" cy="0"/>
            </a:xfrm>
            <a:prstGeom prst="line">
              <a:avLst/>
            </a:prstGeom>
            <a:noFill/>
            <a:ln w="9525">
              <a:solidFill>
                <a:schemeClr val="tx1"/>
              </a:solidFill>
              <a:round/>
              <a:headEnd/>
              <a:tailEnd/>
            </a:ln>
          </p:spPr>
          <p:txBody>
            <a:bodyPr wrap="none" anchor="ctr"/>
            <a:lstStyle/>
            <a:p>
              <a:endParaRPr lang="sv-SE" sz="1350"/>
            </a:p>
          </p:txBody>
        </p:sp>
        <p:sp>
          <p:nvSpPr>
            <p:cNvPr id="144" name="Line 11"/>
            <p:cNvSpPr>
              <a:spLocks noChangeShapeType="1"/>
            </p:cNvSpPr>
            <p:nvPr/>
          </p:nvSpPr>
          <p:spPr bwMode="auto">
            <a:xfrm flipH="1">
              <a:off x="1211536" y="2741613"/>
              <a:ext cx="822325" cy="0"/>
            </a:xfrm>
            <a:prstGeom prst="line">
              <a:avLst/>
            </a:prstGeom>
            <a:noFill/>
            <a:ln w="9525">
              <a:solidFill>
                <a:schemeClr val="tx1"/>
              </a:solidFill>
              <a:round/>
              <a:headEnd/>
              <a:tailEnd/>
            </a:ln>
          </p:spPr>
          <p:txBody>
            <a:bodyPr wrap="none" anchor="ctr"/>
            <a:lstStyle/>
            <a:p>
              <a:endParaRPr lang="sv-SE" sz="1350"/>
            </a:p>
          </p:txBody>
        </p:sp>
        <p:sp>
          <p:nvSpPr>
            <p:cNvPr id="146" name="Line 12"/>
            <p:cNvSpPr>
              <a:spLocks noChangeShapeType="1"/>
            </p:cNvSpPr>
            <p:nvPr/>
          </p:nvSpPr>
          <p:spPr bwMode="auto">
            <a:xfrm>
              <a:off x="935311" y="1625600"/>
              <a:ext cx="273050" cy="0"/>
            </a:xfrm>
            <a:prstGeom prst="line">
              <a:avLst/>
            </a:prstGeom>
            <a:noFill/>
            <a:ln w="9525">
              <a:solidFill>
                <a:schemeClr val="tx1"/>
              </a:solidFill>
              <a:round/>
              <a:headEnd/>
              <a:tailEnd/>
            </a:ln>
          </p:spPr>
          <p:txBody>
            <a:bodyPr wrap="none" anchor="ctr"/>
            <a:lstStyle/>
            <a:p>
              <a:endParaRPr lang="sv-SE" sz="1350"/>
            </a:p>
          </p:txBody>
        </p:sp>
        <p:sp>
          <p:nvSpPr>
            <p:cNvPr id="147" name="Line 13"/>
            <p:cNvSpPr>
              <a:spLocks noChangeShapeType="1"/>
            </p:cNvSpPr>
            <p:nvPr/>
          </p:nvSpPr>
          <p:spPr bwMode="auto">
            <a:xfrm>
              <a:off x="1208361" y="1625600"/>
              <a:ext cx="0" cy="1116013"/>
            </a:xfrm>
            <a:prstGeom prst="line">
              <a:avLst/>
            </a:prstGeom>
            <a:noFill/>
            <a:ln w="9525">
              <a:solidFill>
                <a:schemeClr val="tx1"/>
              </a:solidFill>
              <a:round/>
              <a:headEnd/>
              <a:tailEnd/>
            </a:ln>
          </p:spPr>
          <p:txBody>
            <a:bodyPr wrap="none" anchor="ctr"/>
            <a:lstStyle/>
            <a:p>
              <a:endParaRPr lang="sv-SE" sz="1350"/>
            </a:p>
          </p:txBody>
        </p:sp>
        <p:sp>
          <p:nvSpPr>
            <p:cNvPr id="148" name="Line 14"/>
            <p:cNvSpPr>
              <a:spLocks noChangeShapeType="1"/>
            </p:cNvSpPr>
            <p:nvPr/>
          </p:nvSpPr>
          <p:spPr bwMode="auto">
            <a:xfrm>
              <a:off x="2040211" y="2741613"/>
              <a:ext cx="0" cy="254000"/>
            </a:xfrm>
            <a:prstGeom prst="line">
              <a:avLst/>
            </a:prstGeom>
            <a:noFill/>
            <a:ln w="9525">
              <a:solidFill>
                <a:schemeClr val="tx1"/>
              </a:solidFill>
              <a:round/>
              <a:headEnd/>
              <a:tailEnd/>
            </a:ln>
          </p:spPr>
          <p:txBody>
            <a:bodyPr wrap="none" anchor="ctr"/>
            <a:lstStyle/>
            <a:p>
              <a:endParaRPr lang="sv-SE" sz="1350"/>
            </a:p>
          </p:txBody>
        </p:sp>
        <p:sp>
          <p:nvSpPr>
            <p:cNvPr id="149" name="Text Box 15"/>
            <p:cNvSpPr txBox="1">
              <a:spLocks noChangeArrowheads="1"/>
            </p:cNvSpPr>
            <p:nvPr/>
          </p:nvSpPr>
          <p:spPr bwMode="auto">
            <a:xfrm>
              <a:off x="891479" y="2598667"/>
              <a:ext cx="1792225" cy="534566"/>
            </a:xfrm>
            <a:prstGeom prst="rect">
              <a:avLst/>
            </a:prstGeom>
            <a:noFill/>
            <a:ln w="9525">
              <a:noFill/>
              <a:miter lim="800000"/>
              <a:headEnd/>
              <a:tailEnd/>
            </a:ln>
          </p:spPr>
          <p:txBody>
            <a:bodyPr wrap="square">
              <a:spAutoFit/>
            </a:bodyPr>
            <a:lstStyle/>
            <a:p>
              <a:pPr eaLnBrk="0" hangingPunct="0">
                <a:spcBef>
                  <a:spcPct val="50000"/>
                </a:spcBef>
              </a:pPr>
              <a:r>
                <a:rPr lang="sv-SE" sz="1200" dirty="0">
                  <a:latin typeface="Verdana" pitchFamily="34" charset="0"/>
                </a:rPr>
                <a:t>Språk</a:t>
              </a:r>
              <a:endParaRPr lang="sv-SE" dirty="0">
                <a:latin typeface="Verdana" pitchFamily="34" charset="0"/>
              </a:endParaRPr>
            </a:p>
          </p:txBody>
        </p:sp>
      </p:grpSp>
      <p:cxnSp>
        <p:nvCxnSpPr>
          <p:cNvPr id="166" name="Straight Connector 165"/>
          <p:cNvCxnSpPr/>
          <p:nvPr/>
        </p:nvCxnSpPr>
        <p:spPr>
          <a:xfrm flipV="1">
            <a:off x="5785399" y="4275752"/>
            <a:ext cx="1320154" cy="489123"/>
          </a:xfrm>
          <a:prstGeom prst="line">
            <a:avLst/>
          </a:prstGeom>
        </p:spPr>
        <p:style>
          <a:lnRef idx="1">
            <a:schemeClr val="dk1"/>
          </a:lnRef>
          <a:fillRef idx="0">
            <a:schemeClr val="dk1"/>
          </a:fillRef>
          <a:effectRef idx="0">
            <a:schemeClr val="dk1"/>
          </a:effectRef>
          <a:fontRef idx="minor">
            <a:schemeClr val="tx1"/>
          </a:fontRef>
        </p:style>
      </p:cxnSp>
      <p:sp>
        <p:nvSpPr>
          <p:cNvPr id="167" name="Down Arrow 166"/>
          <p:cNvSpPr/>
          <p:nvPr/>
        </p:nvSpPr>
        <p:spPr>
          <a:xfrm>
            <a:off x="5107331" y="4137924"/>
            <a:ext cx="756084" cy="1080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8" name="Down Arrow 167"/>
          <p:cNvSpPr/>
          <p:nvPr/>
        </p:nvSpPr>
        <p:spPr>
          <a:xfrm rot="10800000">
            <a:off x="5107331" y="1923678"/>
            <a:ext cx="756084" cy="1080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9" name="Text Box 25"/>
          <p:cNvSpPr txBox="1">
            <a:spLocks noChangeArrowheads="1"/>
          </p:cNvSpPr>
          <p:nvPr/>
        </p:nvSpPr>
        <p:spPr bwMode="auto">
          <a:xfrm>
            <a:off x="6587845" y="887448"/>
            <a:ext cx="1376363" cy="900246"/>
          </a:xfrm>
          <a:prstGeom prst="rect">
            <a:avLst/>
          </a:prstGeom>
          <a:noFill/>
          <a:ln w="15875">
            <a:solidFill>
              <a:schemeClr val="tx1"/>
            </a:solidFill>
            <a:miter lim="800000"/>
            <a:headEnd/>
            <a:tailEnd/>
          </a:ln>
        </p:spPr>
        <p:txBody>
          <a:bodyPr>
            <a:spAutoFit/>
          </a:bodyPr>
          <a:lstStyle/>
          <a:p>
            <a:pPr eaLnBrk="0" hangingPunct="0"/>
            <a:r>
              <a:rPr lang="sv-SE" sz="1050" b="1" dirty="0"/>
              <a:t>Element i ett </a:t>
            </a:r>
            <a:br>
              <a:rPr lang="sv-SE" sz="1050" b="1" dirty="0"/>
            </a:br>
            <a:r>
              <a:rPr lang="sv-SE" sz="1050" b="1" dirty="0"/>
              <a:t>dynamiskt språk: </a:t>
            </a:r>
          </a:p>
          <a:p>
            <a:pPr eaLnBrk="0" hangingPunct="0"/>
            <a:r>
              <a:rPr lang="sv-SE" sz="1050" dirty="0"/>
              <a:t>aktivitet</a:t>
            </a:r>
            <a:br>
              <a:rPr lang="sv-SE" sz="1050" dirty="0"/>
            </a:br>
            <a:r>
              <a:rPr lang="sv-SE" sz="1050" dirty="0"/>
              <a:t>händelse</a:t>
            </a:r>
            <a:br>
              <a:rPr lang="sv-SE" sz="1050" dirty="0"/>
            </a:br>
            <a:r>
              <a:rPr lang="sv-SE" sz="1050" dirty="0"/>
              <a:t>flöde</a:t>
            </a:r>
            <a:endParaRPr lang="sv-SE" sz="1050" dirty="0">
              <a:latin typeface="Verdana" pitchFamily="34" charset="0"/>
            </a:endParaRPr>
          </a:p>
        </p:txBody>
      </p:sp>
      <p:grpSp>
        <p:nvGrpSpPr>
          <p:cNvPr id="170" name="Group 169"/>
          <p:cNvGrpSpPr/>
          <p:nvPr/>
        </p:nvGrpSpPr>
        <p:grpSpPr>
          <a:xfrm>
            <a:off x="5161337" y="1057532"/>
            <a:ext cx="1095366" cy="781218"/>
            <a:chOff x="891479" y="1625600"/>
            <a:chExt cx="1792225" cy="1507633"/>
          </a:xfrm>
        </p:grpSpPr>
        <p:sp>
          <p:nvSpPr>
            <p:cNvPr id="193" name="Line 9"/>
            <p:cNvSpPr>
              <a:spLocks noChangeShapeType="1"/>
            </p:cNvSpPr>
            <p:nvPr/>
          </p:nvSpPr>
          <p:spPr bwMode="auto">
            <a:xfrm>
              <a:off x="935311" y="1625600"/>
              <a:ext cx="0" cy="1370013"/>
            </a:xfrm>
            <a:prstGeom prst="line">
              <a:avLst/>
            </a:prstGeom>
            <a:noFill/>
            <a:ln w="9525">
              <a:solidFill>
                <a:schemeClr val="tx1"/>
              </a:solidFill>
              <a:round/>
              <a:headEnd/>
              <a:tailEnd/>
            </a:ln>
          </p:spPr>
          <p:txBody>
            <a:bodyPr wrap="none" anchor="ctr"/>
            <a:lstStyle/>
            <a:p>
              <a:endParaRPr lang="sv-SE" sz="1350"/>
            </a:p>
          </p:txBody>
        </p:sp>
        <p:sp>
          <p:nvSpPr>
            <p:cNvPr id="194" name="Line 10"/>
            <p:cNvSpPr>
              <a:spLocks noChangeShapeType="1"/>
            </p:cNvSpPr>
            <p:nvPr/>
          </p:nvSpPr>
          <p:spPr bwMode="auto">
            <a:xfrm>
              <a:off x="935311" y="2995613"/>
              <a:ext cx="1090613" cy="0"/>
            </a:xfrm>
            <a:prstGeom prst="line">
              <a:avLst/>
            </a:prstGeom>
            <a:noFill/>
            <a:ln w="9525">
              <a:solidFill>
                <a:schemeClr val="tx1"/>
              </a:solidFill>
              <a:round/>
              <a:headEnd/>
              <a:tailEnd/>
            </a:ln>
          </p:spPr>
          <p:txBody>
            <a:bodyPr wrap="none" anchor="ctr"/>
            <a:lstStyle/>
            <a:p>
              <a:endParaRPr lang="sv-SE" sz="1350"/>
            </a:p>
          </p:txBody>
        </p:sp>
        <p:sp>
          <p:nvSpPr>
            <p:cNvPr id="195" name="Line 11"/>
            <p:cNvSpPr>
              <a:spLocks noChangeShapeType="1"/>
            </p:cNvSpPr>
            <p:nvPr/>
          </p:nvSpPr>
          <p:spPr bwMode="auto">
            <a:xfrm flipH="1">
              <a:off x="1211536" y="2741613"/>
              <a:ext cx="822325" cy="0"/>
            </a:xfrm>
            <a:prstGeom prst="line">
              <a:avLst/>
            </a:prstGeom>
            <a:noFill/>
            <a:ln w="9525">
              <a:solidFill>
                <a:schemeClr val="tx1"/>
              </a:solidFill>
              <a:round/>
              <a:headEnd/>
              <a:tailEnd/>
            </a:ln>
          </p:spPr>
          <p:txBody>
            <a:bodyPr wrap="none" anchor="ctr"/>
            <a:lstStyle/>
            <a:p>
              <a:endParaRPr lang="sv-SE" sz="1350"/>
            </a:p>
          </p:txBody>
        </p:sp>
        <p:sp>
          <p:nvSpPr>
            <p:cNvPr id="196" name="Line 12"/>
            <p:cNvSpPr>
              <a:spLocks noChangeShapeType="1"/>
            </p:cNvSpPr>
            <p:nvPr/>
          </p:nvSpPr>
          <p:spPr bwMode="auto">
            <a:xfrm>
              <a:off x="935311" y="1625600"/>
              <a:ext cx="273050" cy="0"/>
            </a:xfrm>
            <a:prstGeom prst="line">
              <a:avLst/>
            </a:prstGeom>
            <a:noFill/>
            <a:ln w="9525">
              <a:solidFill>
                <a:schemeClr val="tx1"/>
              </a:solidFill>
              <a:round/>
              <a:headEnd/>
              <a:tailEnd/>
            </a:ln>
          </p:spPr>
          <p:txBody>
            <a:bodyPr wrap="none" anchor="ctr"/>
            <a:lstStyle/>
            <a:p>
              <a:endParaRPr lang="sv-SE" sz="1350"/>
            </a:p>
          </p:txBody>
        </p:sp>
        <p:sp>
          <p:nvSpPr>
            <p:cNvPr id="197" name="Line 13"/>
            <p:cNvSpPr>
              <a:spLocks noChangeShapeType="1"/>
            </p:cNvSpPr>
            <p:nvPr/>
          </p:nvSpPr>
          <p:spPr bwMode="auto">
            <a:xfrm>
              <a:off x="1208361" y="1625600"/>
              <a:ext cx="0" cy="1116013"/>
            </a:xfrm>
            <a:prstGeom prst="line">
              <a:avLst/>
            </a:prstGeom>
            <a:noFill/>
            <a:ln w="9525">
              <a:solidFill>
                <a:schemeClr val="tx1"/>
              </a:solidFill>
              <a:round/>
              <a:headEnd/>
              <a:tailEnd/>
            </a:ln>
          </p:spPr>
          <p:txBody>
            <a:bodyPr wrap="none" anchor="ctr"/>
            <a:lstStyle/>
            <a:p>
              <a:endParaRPr lang="sv-SE" sz="1350"/>
            </a:p>
          </p:txBody>
        </p:sp>
        <p:sp>
          <p:nvSpPr>
            <p:cNvPr id="198" name="Line 14"/>
            <p:cNvSpPr>
              <a:spLocks noChangeShapeType="1"/>
            </p:cNvSpPr>
            <p:nvPr/>
          </p:nvSpPr>
          <p:spPr bwMode="auto">
            <a:xfrm>
              <a:off x="2040211" y="2741613"/>
              <a:ext cx="0" cy="254000"/>
            </a:xfrm>
            <a:prstGeom prst="line">
              <a:avLst/>
            </a:prstGeom>
            <a:noFill/>
            <a:ln w="9525">
              <a:solidFill>
                <a:schemeClr val="tx1"/>
              </a:solidFill>
              <a:round/>
              <a:headEnd/>
              <a:tailEnd/>
            </a:ln>
          </p:spPr>
          <p:txBody>
            <a:bodyPr wrap="none" anchor="ctr"/>
            <a:lstStyle/>
            <a:p>
              <a:endParaRPr lang="sv-SE" sz="1350"/>
            </a:p>
          </p:txBody>
        </p:sp>
        <p:sp>
          <p:nvSpPr>
            <p:cNvPr id="199" name="Text Box 15"/>
            <p:cNvSpPr txBox="1">
              <a:spLocks noChangeArrowheads="1"/>
            </p:cNvSpPr>
            <p:nvPr/>
          </p:nvSpPr>
          <p:spPr bwMode="auto">
            <a:xfrm>
              <a:off x="891479" y="2598667"/>
              <a:ext cx="1792225" cy="534566"/>
            </a:xfrm>
            <a:prstGeom prst="rect">
              <a:avLst/>
            </a:prstGeom>
            <a:noFill/>
            <a:ln w="9525">
              <a:noFill/>
              <a:miter lim="800000"/>
              <a:headEnd/>
              <a:tailEnd/>
            </a:ln>
          </p:spPr>
          <p:txBody>
            <a:bodyPr wrap="square">
              <a:spAutoFit/>
            </a:bodyPr>
            <a:lstStyle/>
            <a:p>
              <a:pPr eaLnBrk="0" hangingPunct="0">
                <a:spcBef>
                  <a:spcPct val="50000"/>
                </a:spcBef>
              </a:pPr>
              <a:r>
                <a:rPr lang="sv-SE" sz="1200" dirty="0">
                  <a:latin typeface="Verdana" pitchFamily="34" charset="0"/>
                </a:rPr>
                <a:t>Språk</a:t>
              </a:r>
              <a:endParaRPr lang="sv-SE" dirty="0">
                <a:latin typeface="Verdana" pitchFamily="34" charset="0"/>
              </a:endParaRPr>
            </a:p>
          </p:txBody>
        </p:sp>
      </p:grpSp>
      <p:cxnSp>
        <p:nvCxnSpPr>
          <p:cNvPr id="200" name="Straight Connector 199"/>
          <p:cNvCxnSpPr>
            <a:stCxn id="199" idx="0"/>
          </p:cNvCxnSpPr>
          <p:nvPr/>
        </p:nvCxnSpPr>
        <p:spPr>
          <a:xfrm flipV="1">
            <a:off x="5709020" y="1081584"/>
            <a:ext cx="775464" cy="480167"/>
          </a:xfrm>
          <a:prstGeom prst="line">
            <a:avLst/>
          </a:prstGeom>
        </p:spPr>
        <p:style>
          <a:lnRef idx="1">
            <a:schemeClr val="dk1"/>
          </a:lnRef>
          <a:fillRef idx="0">
            <a:schemeClr val="dk1"/>
          </a:fillRef>
          <a:effectRef idx="0">
            <a:schemeClr val="dk1"/>
          </a:effectRef>
          <a:fontRef idx="minor">
            <a:schemeClr val="tx1"/>
          </a:fontRef>
        </p:style>
      </p:cxnSp>
      <p:sp>
        <p:nvSpPr>
          <p:cNvPr id="189" name="Right Arrow 188"/>
          <p:cNvSpPr/>
          <p:nvPr/>
        </p:nvSpPr>
        <p:spPr>
          <a:xfrm rot="10800000">
            <a:off x="4236819" y="230172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91" name="TextBox 190"/>
          <p:cNvSpPr txBox="1"/>
          <p:nvPr/>
        </p:nvSpPr>
        <p:spPr>
          <a:xfrm rot="16200000">
            <a:off x="3767973" y="2877276"/>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50" name="Picture 149"/>
          <p:cNvPicPr>
            <a:picLocks noChangeAspect="1"/>
          </p:cNvPicPr>
          <p:nvPr/>
        </p:nvPicPr>
        <p:blipFill>
          <a:blip r:embed="rId2"/>
          <a:stretch>
            <a:fillRect/>
          </a:stretch>
        </p:blipFill>
        <p:spPr>
          <a:xfrm>
            <a:off x="1477925" y="2409397"/>
            <a:ext cx="2332353" cy="1314989"/>
          </a:xfrm>
          <a:prstGeom prst="rect">
            <a:avLst/>
          </a:prstGeom>
        </p:spPr>
      </p:pic>
    </p:spTree>
    <p:extLst>
      <p:ext uri="{BB962C8B-B14F-4D97-AF65-F5344CB8AC3E}">
        <p14:creationId xmlns:p14="http://schemas.microsoft.com/office/powerpoint/2010/main" val="335461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Modeller och modellering</a:t>
            </a:r>
          </a:p>
        </p:txBody>
      </p:sp>
    </p:spTree>
    <p:extLst>
      <p:ext uri="{BB962C8B-B14F-4D97-AF65-F5344CB8AC3E}">
        <p14:creationId xmlns:p14="http://schemas.microsoft.com/office/powerpoint/2010/main" val="311043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21" y="288487"/>
            <a:ext cx="6850800" cy="596700"/>
          </a:xfrm>
        </p:spPr>
        <p:txBody>
          <a:bodyPr>
            <a:normAutofit/>
          </a:bodyPr>
          <a:lstStyle/>
          <a:p>
            <a:pPr algn="l"/>
            <a:r>
              <a:rPr lang="sv-SE" sz="2700" dirty="0"/>
              <a:t>Nuläges- vs. Nylägesmodeller</a:t>
            </a:r>
          </a:p>
        </p:txBody>
      </p:sp>
      <p:sp>
        <p:nvSpPr>
          <p:cNvPr id="3" name="Content Placeholder 2"/>
          <p:cNvSpPr>
            <a:spLocks noGrp="1"/>
          </p:cNvSpPr>
          <p:nvPr>
            <p:ph idx="1"/>
          </p:nvPr>
        </p:nvSpPr>
        <p:spPr>
          <a:xfrm>
            <a:off x="545421" y="1162518"/>
            <a:ext cx="7979860" cy="3240432"/>
          </a:xfrm>
        </p:spPr>
        <p:txBody>
          <a:bodyPr>
            <a:normAutofit/>
          </a:bodyPr>
          <a:lstStyle/>
          <a:p>
            <a:pPr>
              <a:spcBef>
                <a:spcPts val="675"/>
              </a:spcBef>
            </a:pPr>
            <a:r>
              <a:rPr lang="en-US" sz="1500" b="1" dirty="0" err="1"/>
              <a:t>En</a:t>
            </a:r>
            <a:r>
              <a:rPr lang="en-US" sz="1500" b="1" dirty="0"/>
              <a:t> </a:t>
            </a:r>
            <a:r>
              <a:rPr lang="en-US" sz="1500" b="1" dirty="0" err="1"/>
              <a:t>nulägesmodell</a:t>
            </a:r>
            <a:r>
              <a:rPr lang="en-US" sz="1500" b="1" dirty="0"/>
              <a:t> (</a:t>
            </a:r>
            <a:r>
              <a:rPr lang="en-US" sz="1500" b="1" dirty="0" err="1"/>
              <a:t>eng.</a:t>
            </a:r>
            <a:r>
              <a:rPr lang="en-US" sz="1500" b="1" dirty="0"/>
              <a:t> as-is model) </a:t>
            </a:r>
            <a:r>
              <a:rPr lang="en-US" sz="1500" dirty="0" err="1"/>
              <a:t>är</a:t>
            </a:r>
            <a:r>
              <a:rPr lang="en-US" sz="1500" dirty="0"/>
              <a:t> </a:t>
            </a:r>
            <a:r>
              <a:rPr lang="en-US" sz="1500" dirty="0" err="1"/>
              <a:t>en</a:t>
            </a:r>
            <a:r>
              <a:rPr lang="en-US" sz="1500" dirty="0"/>
              <a:t> </a:t>
            </a:r>
            <a:r>
              <a:rPr lang="en-US" sz="1500" dirty="0" err="1"/>
              <a:t>modell</a:t>
            </a:r>
            <a:r>
              <a:rPr lang="en-US" sz="1500" dirty="0"/>
              <a:t> </a:t>
            </a:r>
            <a:r>
              <a:rPr lang="en-US" sz="1500" dirty="0" err="1"/>
              <a:t>som</a:t>
            </a:r>
            <a:r>
              <a:rPr lang="en-US" sz="1500" dirty="0"/>
              <a:t> </a:t>
            </a:r>
            <a:r>
              <a:rPr lang="en-US" sz="1500" dirty="0" err="1"/>
              <a:t>avbildar</a:t>
            </a:r>
            <a:r>
              <a:rPr lang="en-US" sz="1500" dirty="0"/>
              <a:t>/</a:t>
            </a:r>
            <a:r>
              <a:rPr lang="en-US" sz="1500" dirty="0" err="1"/>
              <a:t>representerar</a:t>
            </a:r>
            <a:r>
              <a:rPr lang="en-US" sz="1500" dirty="0"/>
              <a:t>/</a:t>
            </a:r>
            <a:r>
              <a:rPr lang="en-US" sz="1500" dirty="0" err="1"/>
              <a:t>beskriver</a:t>
            </a:r>
            <a:r>
              <a:rPr lang="en-US" sz="1500" dirty="0"/>
              <a:t> </a:t>
            </a:r>
            <a:r>
              <a:rPr lang="en-US" sz="1500" dirty="0" err="1"/>
              <a:t>en</a:t>
            </a:r>
            <a:r>
              <a:rPr lang="en-US" sz="1500" dirty="0"/>
              <a:t> </a:t>
            </a:r>
            <a:r>
              <a:rPr lang="en-US" sz="1500" dirty="0" err="1"/>
              <a:t>viss</a:t>
            </a:r>
            <a:r>
              <a:rPr lang="en-US" sz="1500" dirty="0"/>
              <a:t> </a:t>
            </a:r>
            <a:r>
              <a:rPr lang="en-US" sz="1500" dirty="0" err="1"/>
              <a:t>aspekt</a:t>
            </a:r>
            <a:r>
              <a:rPr lang="en-US" sz="1500" dirty="0"/>
              <a:t> </a:t>
            </a:r>
            <a:r>
              <a:rPr lang="en-US" sz="1500" dirty="0" err="1"/>
              <a:t>av</a:t>
            </a:r>
            <a:r>
              <a:rPr lang="en-US" sz="1500" dirty="0"/>
              <a:t> </a:t>
            </a:r>
            <a:r>
              <a:rPr lang="en-US" sz="1500" dirty="0" err="1"/>
              <a:t>verkligheten</a:t>
            </a:r>
            <a:r>
              <a:rPr lang="en-US" sz="1500" dirty="0"/>
              <a:t> </a:t>
            </a:r>
            <a:r>
              <a:rPr lang="en-US" sz="1500" dirty="0" err="1"/>
              <a:t>som</a:t>
            </a:r>
            <a:r>
              <a:rPr lang="en-US" sz="1500" dirty="0"/>
              <a:t> den </a:t>
            </a:r>
            <a:r>
              <a:rPr lang="en-US" sz="1500" dirty="0" err="1"/>
              <a:t>ser</a:t>
            </a:r>
            <a:r>
              <a:rPr lang="en-US" sz="1500" dirty="0"/>
              <a:t> </a:t>
            </a:r>
            <a:r>
              <a:rPr lang="en-US" sz="1500" dirty="0" err="1"/>
              <a:t>ut</a:t>
            </a:r>
            <a:r>
              <a:rPr lang="en-US" sz="1500" dirty="0"/>
              <a:t> just nu </a:t>
            </a:r>
          </a:p>
          <a:p>
            <a:pPr>
              <a:spcBef>
                <a:spcPts val="675"/>
              </a:spcBef>
            </a:pPr>
            <a:r>
              <a:rPr lang="en-US" sz="1500" b="1" dirty="0" err="1"/>
              <a:t>En</a:t>
            </a:r>
            <a:r>
              <a:rPr lang="en-US" sz="1500" b="1" dirty="0"/>
              <a:t> </a:t>
            </a:r>
            <a:r>
              <a:rPr lang="en-US" sz="1500" b="1" dirty="0" err="1"/>
              <a:t>nylägesmodell</a:t>
            </a:r>
            <a:r>
              <a:rPr lang="en-US" sz="1500" b="1" dirty="0"/>
              <a:t> </a:t>
            </a:r>
            <a:r>
              <a:rPr lang="en-US" sz="1500" b="1" dirty="0" err="1"/>
              <a:t>eller</a:t>
            </a:r>
            <a:r>
              <a:rPr lang="en-US" sz="1500" b="1" dirty="0"/>
              <a:t> </a:t>
            </a:r>
            <a:r>
              <a:rPr lang="en-US" sz="1500" b="1" dirty="0" err="1"/>
              <a:t>framtidslägesmodell</a:t>
            </a:r>
            <a:r>
              <a:rPr lang="en-US" sz="1500" b="1" dirty="0"/>
              <a:t> (</a:t>
            </a:r>
            <a:r>
              <a:rPr lang="en-US" sz="1500" b="1" dirty="0" err="1"/>
              <a:t>eng.</a:t>
            </a:r>
            <a:r>
              <a:rPr lang="en-US" sz="1500" b="1" dirty="0"/>
              <a:t> to-be </a:t>
            </a:r>
            <a:r>
              <a:rPr lang="en-US" sz="1500" b="1" dirty="0" err="1"/>
              <a:t>modell</a:t>
            </a:r>
            <a:r>
              <a:rPr lang="en-US" sz="1500" b="1" dirty="0"/>
              <a:t>) </a:t>
            </a:r>
            <a:r>
              <a:rPr lang="en-US" sz="1500" dirty="0" err="1"/>
              <a:t>är</a:t>
            </a:r>
            <a:r>
              <a:rPr lang="en-US" sz="1500" dirty="0"/>
              <a:t> </a:t>
            </a:r>
            <a:r>
              <a:rPr lang="en-US" sz="1500" dirty="0" err="1"/>
              <a:t>en</a:t>
            </a:r>
            <a:r>
              <a:rPr lang="en-US" sz="1500" dirty="0"/>
              <a:t> </a:t>
            </a:r>
            <a:r>
              <a:rPr lang="en-US" sz="1500" dirty="0" err="1"/>
              <a:t>modell</a:t>
            </a:r>
            <a:r>
              <a:rPr lang="en-US" sz="1500" dirty="0"/>
              <a:t> </a:t>
            </a:r>
            <a:r>
              <a:rPr lang="en-US" sz="1500" dirty="0" err="1"/>
              <a:t>som</a:t>
            </a:r>
            <a:r>
              <a:rPr lang="en-US" sz="1500" dirty="0"/>
              <a:t> </a:t>
            </a:r>
            <a:r>
              <a:rPr lang="en-US" sz="1500" dirty="0" err="1"/>
              <a:t>avbildar</a:t>
            </a:r>
            <a:r>
              <a:rPr lang="en-US" sz="1500" dirty="0"/>
              <a:t>/</a:t>
            </a:r>
            <a:r>
              <a:rPr lang="en-US" sz="1500" dirty="0" err="1"/>
              <a:t>representerar</a:t>
            </a:r>
            <a:r>
              <a:rPr lang="en-US" sz="1500" dirty="0"/>
              <a:t>/</a:t>
            </a:r>
            <a:r>
              <a:rPr lang="en-US" sz="1500" dirty="0" err="1"/>
              <a:t>beskriver</a:t>
            </a:r>
            <a:r>
              <a:rPr lang="en-US" sz="1500" dirty="0"/>
              <a:t> </a:t>
            </a:r>
            <a:r>
              <a:rPr lang="en-US" sz="1500" dirty="0" err="1"/>
              <a:t>ett</a:t>
            </a:r>
            <a:r>
              <a:rPr lang="en-US" sz="1500" dirty="0"/>
              <a:t> </a:t>
            </a:r>
            <a:r>
              <a:rPr lang="en-US" sz="1500" dirty="0" err="1"/>
              <a:t>framtida</a:t>
            </a:r>
            <a:r>
              <a:rPr lang="en-US" sz="1500" dirty="0"/>
              <a:t> </a:t>
            </a:r>
            <a:r>
              <a:rPr lang="en-US" sz="1500" dirty="0" err="1"/>
              <a:t>önskvärt</a:t>
            </a:r>
            <a:r>
              <a:rPr lang="en-US" sz="1500" dirty="0"/>
              <a:t> </a:t>
            </a:r>
            <a:r>
              <a:rPr lang="en-US" sz="1500" dirty="0" err="1"/>
              <a:t>tillstånd</a:t>
            </a:r>
            <a:r>
              <a:rPr lang="en-US" sz="1500" dirty="0"/>
              <a:t> </a:t>
            </a:r>
            <a:r>
              <a:rPr lang="en-US" sz="1500" dirty="0" err="1"/>
              <a:t>av</a:t>
            </a:r>
            <a:r>
              <a:rPr lang="en-US" sz="1500" dirty="0"/>
              <a:t> </a:t>
            </a:r>
            <a:r>
              <a:rPr lang="en-US" sz="1500" dirty="0" err="1"/>
              <a:t>en</a:t>
            </a:r>
            <a:r>
              <a:rPr lang="en-US" sz="1500" dirty="0"/>
              <a:t> </a:t>
            </a:r>
            <a:r>
              <a:rPr lang="en-US" sz="1500" dirty="0" err="1"/>
              <a:t>viss</a:t>
            </a:r>
            <a:r>
              <a:rPr lang="en-US" sz="1500" dirty="0"/>
              <a:t> </a:t>
            </a:r>
            <a:r>
              <a:rPr lang="en-US" sz="1500" dirty="0" err="1"/>
              <a:t>aspekt</a:t>
            </a:r>
            <a:r>
              <a:rPr lang="en-US" sz="1500" dirty="0"/>
              <a:t> </a:t>
            </a:r>
            <a:r>
              <a:rPr lang="en-US" sz="1500" dirty="0" err="1"/>
              <a:t>av</a:t>
            </a:r>
            <a:r>
              <a:rPr lang="en-US" sz="1500" dirty="0"/>
              <a:t> </a:t>
            </a:r>
            <a:r>
              <a:rPr lang="en-US" sz="1500" dirty="0" err="1"/>
              <a:t>verkligheten</a:t>
            </a:r>
            <a:endParaRPr lang="sv-SE" sz="1500" dirty="0"/>
          </a:p>
        </p:txBody>
      </p:sp>
    </p:spTree>
    <p:extLst>
      <p:ext uri="{BB962C8B-B14F-4D97-AF65-F5344CB8AC3E}">
        <p14:creationId xmlns:p14="http://schemas.microsoft.com/office/powerpoint/2010/main" val="321913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Processer </a:t>
            </a:r>
          </a:p>
        </p:txBody>
      </p:sp>
    </p:spTree>
    <p:extLst>
      <p:ext uri="{BB962C8B-B14F-4D97-AF65-F5344CB8AC3E}">
        <p14:creationId xmlns:p14="http://schemas.microsoft.com/office/powerpoint/2010/main" val="301713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4" name="Right Arrow 203"/>
          <p:cNvSpPr/>
          <p:nvPr/>
        </p:nvSpPr>
        <p:spPr>
          <a:xfrm rot="10800000">
            <a:off x="4031938" y="1329612"/>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203" name="TextBox 202"/>
          <p:cNvSpPr txBox="1"/>
          <p:nvPr/>
        </p:nvSpPr>
        <p:spPr>
          <a:xfrm rot="16200000">
            <a:off x="3563091" y="1871634"/>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05" name="Picture 204"/>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111219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1158275" y="1075718"/>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Processer i verksamheten</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68568" y="1028535"/>
            <a:ext cx="3684588" cy="3543465"/>
          </a:xfrm>
          <a:prstGeom prst="rect">
            <a:avLst/>
          </a:prstGeom>
        </p:spPr>
      </p:pic>
      <p:sp>
        <p:nvSpPr>
          <p:cNvPr id="73" name="TextBox 72"/>
          <p:cNvSpPr txBox="1"/>
          <p:nvPr/>
        </p:nvSpPr>
        <p:spPr>
          <a:xfrm>
            <a:off x="2355170" y="1133039"/>
            <a:ext cx="1998222" cy="715581"/>
          </a:xfrm>
          <a:prstGeom prst="rect">
            <a:avLst/>
          </a:prstGeom>
          <a:noFill/>
        </p:spPr>
        <p:txBody>
          <a:bodyPr wrap="square" rtlCol="0">
            <a:spAutoFit/>
          </a:bodyPr>
          <a:lstStyle/>
          <a:p>
            <a:r>
              <a:rPr lang="sv-SE" sz="1350" b="1" i="1" dirty="0"/>
              <a:t>Människor agerar och kommunicerar i verksamheten</a:t>
            </a:r>
          </a:p>
        </p:txBody>
      </p:sp>
    </p:spTree>
    <p:custDataLst>
      <p:tags r:id="rId1"/>
    </p:custDataLst>
    <p:extLst>
      <p:ext uri="{BB962C8B-B14F-4D97-AF65-F5344CB8AC3E}">
        <p14:creationId xmlns:p14="http://schemas.microsoft.com/office/powerpoint/2010/main" val="10565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 name="Oval 72"/>
          <p:cNvSpPr/>
          <p:nvPr/>
        </p:nvSpPr>
        <p:spPr>
          <a:xfrm>
            <a:off x="1197372" y="1094646"/>
            <a:ext cx="2591913" cy="1473192"/>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301728" y="1146372"/>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Modeller av processer</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Box 73"/>
          <p:cNvSpPr txBox="1"/>
          <p:nvPr/>
        </p:nvSpPr>
        <p:spPr>
          <a:xfrm>
            <a:off x="5226532" y="1582948"/>
            <a:ext cx="1660342" cy="923330"/>
          </a:xfrm>
          <a:prstGeom prst="rect">
            <a:avLst/>
          </a:prstGeom>
          <a:noFill/>
        </p:spPr>
        <p:txBody>
          <a:bodyPr wrap="square" rtlCol="0">
            <a:spAutoFit/>
          </a:bodyPr>
          <a:lstStyle/>
          <a:p>
            <a:r>
              <a:rPr lang="sv-SE" sz="1350" b="1" i="1" dirty="0"/>
              <a:t>Beskriver hur människor agerar och kommunicerar i verksamheten</a:t>
            </a:r>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88694" y="1087747"/>
            <a:ext cx="3684588" cy="3543465"/>
          </a:xfrm>
          <a:prstGeom prst="rect">
            <a:avLst/>
          </a:prstGeom>
        </p:spPr>
      </p:pic>
    </p:spTree>
    <p:custDataLst>
      <p:tags r:id="rId1"/>
    </p:custDataLst>
    <p:extLst>
      <p:ext uri="{BB962C8B-B14F-4D97-AF65-F5344CB8AC3E}">
        <p14:creationId xmlns:p14="http://schemas.microsoft.com/office/powerpoint/2010/main" val="4157712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475809" y="4373763"/>
            <a:ext cx="410766" cy="126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88" i="1">
                <a:solidFill>
                  <a:schemeClr val="tx1"/>
                </a:solidFill>
                <a:latin typeface="Arial" panose="020B0604020202020204" pitchFamily="34" charset="0"/>
              </a:defRPr>
            </a:lvl1pPr>
            <a:lvl2pPr marL="417910" indent="-160735" eaLnBrk="0" hangingPunct="0">
              <a:defRPr sz="788" i="1">
                <a:solidFill>
                  <a:schemeClr val="tx1"/>
                </a:solidFill>
                <a:latin typeface="Arial" panose="020B0604020202020204" pitchFamily="34" charset="0"/>
              </a:defRPr>
            </a:lvl2pPr>
            <a:lvl3pPr marL="642938" indent="-128588" eaLnBrk="0" hangingPunct="0">
              <a:defRPr sz="788" i="1">
                <a:solidFill>
                  <a:schemeClr val="tx1"/>
                </a:solidFill>
                <a:latin typeface="Arial" panose="020B0604020202020204" pitchFamily="34" charset="0"/>
              </a:defRPr>
            </a:lvl3pPr>
            <a:lvl4pPr marL="900113" indent="-128588" eaLnBrk="0" hangingPunct="0">
              <a:defRPr sz="788" i="1">
                <a:solidFill>
                  <a:schemeClr val="tx1"/>
                </a:solidFill>
                <a:latin typeface="Arial" panose="020B0604020202020204" pitchFamily="34" charset="0"/>
              </a:defRPr>
            </a:lvl4pPr>
            <a:lvl5pPr marL="1157288" indent="-128588" eaLnBrk="0" hangingPunct="0">
              <a:defRPr sz="788" i="1">
                <a:solidFill>
                  <a:schemeClr val="tx1"/>
                </a:solidFill>
                <a:latin typeface="Arial" panose="020B0604020202020204" pitchFamily="34" charset="0"/>
              </a:defRPr>
            </a:lvl5pPr>
            <a:lvl6pPr marL="1414463" indent="-128588" eaLnBrk="0" fontAlgn="base" hangingPunct="0">
              <a:spcBef>
                <a:spcPct val="0"/>
              </a:spcBef>
              <a:spcAft>
                <a:spcPct val="0"/>
              </a:spcAft>
              <a:defRPr sz="788" i="1">
                <a:solidFill>
                  <a:schemeClr val="tx1"/>
                </a:solidFill>
                <a:latin typeface="Arial" panose="020B0604020202020204" pitchFamily="34" charset="0"/>
              </a:defRPr>
            </a:lvl6pPr>
            <a:lvl7pPr marL="1671638" indent="-128588" eaLnBrk="0" fontAlgn="base" hangingPunct="0">
              <a:spcBef>
                <a:spcPct val="0"/>
              </a:spcBef>
              <a:spcAft>
                <a:spcPct val="0"/>
              </a:spcAft>
              <a:defRPr sz="788" i="1">
                <a:solidFill>
                  <a:schemeClr val="tx1"/>
                </a:solidFill>
                <a:latin typeface="Arial" panose="020B0604020202020204" pitchFamily="34" charset="0"/>
              </a:defRPr>
            </a:lvl7pPr>
            <a:lvl8pPr marL="1928813" indent="-128588" eaLnBrk="0" fontAlgn="base" hangingPunct="0">
              <a:spcBef>
                <a:spcPct val="0"/>
              </a:spcBef>
              <a:spcAft>
                <a:spcPct val="0"/>
              </a:spcAft>
              <a:defRPr sz="788" i="1">
                <a:solidFill>
                  <a:schemeClr val="tx1"/>
                </a:solidFill>
                <a:latin typeface="Arial" panose="020B0604020202020204" pitchFamily="34" charset="0"/>
              </a:defRPr>
            </a:lvl8pPr>
            <a:lvl9pPr marL="2185988" indent="-128588" eaLnBrk="0" fontAlgn="base" hangingPunct="0">
              <a:spcBef>
                <a:spcPct val="0"/>
              </a:spcBef>
              <a:spcAft>
                <a:spcPct val="0"/>
              </a:spcAft>
              <a:defRPr sz="788" i="1">
                <a:solidFill>
                  <a:schemeClr val="tx1"/>
                </a:solidFill>
                <a:latin typeface="Arial" panose="020B0604020202020204" pitchFamily="34" charset="0"/>
              </a:defRPr>
            </a:lvl9pPr>
          </a:lstStyle>
          <a:p>
            <a:pPr eaLnBrk="1" hangingPunct="1"/>
            <a:fld id="{E59117A6-B975-45A5-A09F-B1EC89DB7E4B}" type="slidenum">
              <a:rPr lang="sv-SE" altLang="sv-SE" sz="563" i="0"/>
              <a:pPr eaLnBrk="1" hangingPunct="1"/>
              <a:t>25</a:t>
            </a:fld>
            <a:endParaRPr lang="sv-SE" altLang="sv-SE" sz="563"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Processer i verksamheten</a:t>
            </a:r>
            <a:endParaRPr lang="en-US" altLang="sv-SE" dirty="0"/>
          </a:p>
        </p:txBody>
      </p:sp>
    </p:spTree>
    <p:extLst>
      <p:ext uri="{BB962C8B-B14F-4D97-AF65-F5344CB8AC3E}">
        <p14:creationId xmlns:p14="http://schemas.microsoft.com/office/powerpoint/2010/main" val="98237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11" y="205979"/>
            <a:ext cx="7393755" cy="857250"/>
          </a:xfrm>
        </p:spPr>
        <p:txBody>
          <a:bodyPr>
            <a:normAutofit/>
          </a:bodyPr>
          <a:lstStyle/>
          <a:p>
            <a:pPr algn="l"/>
            <a:r>
              <a:rPr lang="sv-SE" sz="2700" dirty="0"/>
              <a:t>Definitioner av verksamhetsprocess </a:t>
            </a:r>
          </a:p>
        </p:txBody>
      </p:sp>
      <p:sp>
        <p:nvSpPr>
          <p:cNvPr id="3" name="Content Placeholder 2"/>
          <p:cNvSpPr>
            <a:spLocks noGrp="1"/>
          </p:cNvSpPr>
          <p:nvPr>
            <p:ph idx="1"/>
          </p:nvPr>
        </p:nvSpPr>
        <p:spPr>
          <a:xfrm>
            <a:off x="606175" y="1402656"/>
            <a:ext cx="8229600" cy="2493743"/>
          </a:xfrm>
        </p:spPr>
        <p:txBody>
          <a:bodyPr>
            <a:normAutofit fontScale="25000" lnSpcReduction="20000"/>
          </a:bodyPr>
          <a:lstStyle/>
          <a:p>
            <a:r>
              <a:rPr lang="sv-SE" sz="6000" dirty="0"/>
              <a:t>”A set of activities that takes one or more types </a:t>
            </a:r>
            <a:r>
              <a:rPr lang="sv-SE" sz="6000" dirty="0" err="1"/>
              <a:t>of</a:t>
            </a:r>
            <a:r>
              <a:rPr lang="sv-SE" sz="6000" dirty="0"/>
              <a:t> inputs and turns them into an output of greater value to the customer” [Hammer]</a:t>
            </a:r>
          </a:p>
          <a:p>
            <a:endParaRPr lang="sv-SE" sz="1050" dirty="0"/>
          </a:p>
          <a:p>
            <a:pPr marL="0" indent="0">
              <a:buNone/>
            </a:pPr>
            <a:endParaRPr lang="sv-SE" sz="1800" dirty="0"/>
          </a:p>
          <a:p>
            <a:pPr marL="0" indent="0">
              <a:buNone/>
            </a:pPr>
            <a:endParaRPr lang="sv-SE" sz="1800" dirty="0"/>
          </a:p>
          <a:p>
            <a:r>
              <a:rPr lang="sv-SE" sz="6000" dirty="0"/>
              <a:t>”A specific ordering of work activities across time and place, with a beginning, an end, and clearly-defined inputs and outputs; a </a:t>
            </a:r>
            <a:r>
              <a:rPr lang="sv-SE" sz="6000" dirty="0" err="1"/>
              <a:t>structure</a:t>
            </a:r>
            <a:r>
              <a:rPr lang="sv-SE" sz="6000" dirty="0"/>
              <a:t> for action” [Davenport]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945" y="2473442"/>
            <a:ext cx="3822304" cy="526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026" y="4307745"/>
            <a:ext cx="4155232" cy="5724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945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4805" y="365411"/>
            <a:ext cx="7654247" cy="447525"/>
          </a:xfrm>
        </p:spPr>
        <p:txBody>
          <a:bodyPr>
            <a:noAutofit/>
          </a:bodyPr>
          <a:lstStyle/>
          <a:p>
            <a:r>
              <a:rPr lang="sv-SE" sz="2700" dirty="0"/>
              <a:t>Vilka verksamhetsprocesser finns? </a:t>
            </a:r>
          </a:p>
        </p:txBody>
      </p:sp>
      <p:sp>
        <p:nvSpPr>
          <p:cNvPr id="35" name="TextBox 34"/>
          <p:cNvSpPr txBox="1"/>
          <p:nvPr/>
        </p:nvSpPr>
        <p:spPr>
          <a:xfrm>
            <a:off x="554805" y="1326977"/>
            <a:ext cx="8291243" cy="3266279"/>
          </a:xfrm>
          <a:prstGeom prst="rect">
            <a:avLst/>
          </a:prstGeom>
          <a:noFill/>
        </p:spPr>
        <p:txBody>
          <a:bodyPr wrap="square" rtlCol="0">
            <a:spAutoFit/>
          </a:bodyPr>
          <a:lstStyle/>
          <a:p>
            <a:pPr marL="285750" indent="-285750">
              <a:buFont typeface="Arial" panose="020B0604020202020204" pitchFamily="34" charset="0"/>
              <a:buChar char="•"/>
            </a:pPr>
            <a:r>
              <a:rPr lang="sv-SE" sz="1500" dirty="0">
                <a:latin typeface="Verdana" pitchFamily="34" charset="0"/>
                <a:ea typeface="Verdana" pitchFamily="34" charset="0"/>
                <a:cs typeface="Verdana" pitchFamily="34" charset="0"/>
              </a:rPr>
              <a:t>Det är verksamheten själv som bestämmer vilka verksamhetsprocesser som existerar, vilka aktiviteter som ingår i dessa processer och hur processerna börjar och slutar </a:t>
            </a:r>
          </a:p>
          <a:p>
            <a:pPr marL="285750" indent="-285750">
              <a:buFont typeface="Arial" panose="020B0604020202020204" pitchFamily="34" charset="0"/>
              <a:buChar char="•"/>
            </a:pPr>
            <a:r>
              <a:rPr lang="sv-SE" sz="1500" dirty="0">
                <a:latin typeface="Verdana" pitchFamily="34" charset="0"/>
                <a:ea typeface="Verdana" pitchFamily="34" charset="0"/>
                <a:cs typeface="Verdana" pitchFamily="34" charset="0"/>
              </a:rPr>
              <a:t>Notera, det finns dock processtandarder som specificerar detta</a:t>
            </a:r>
          </a:p>
          <a:p>
            <a:endParaRPr lang="sv-SE" sz="1350" dirty="0"/>
          </a:p>
          <a:p>
            <a:pPr marL="285750" indent="-285750">
              <a:buFont typeface="Arial" panose="020B0604020202020204" pitchFamily="34" charset="0"/>
              <a:buChar char="•"/>
            </a:pPr>
            <a:r>
              <a:rPr lang="sv-SE" sz="1500" dirty="0">
                <a:latin typeface="Verdana" pitchFamily="34" charset="0"/>
                <a:ea typeface="Verdana" pitchFamily="34" charset="0"/>
                <a:cs typeface="Verdana" pitchFamily="34" charset="0"/>
              </a:rPr>
              <a:t>Exempel på verksamhetsprocesser i en organisation:</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Försäljningsprocess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Produktionsprocess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Orderhanteringsprocess (som kan vara del av försäljningsprocess)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Leveransprocess (som kan vara en del av försäljningsprocessen)</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Kvalitetssäkringsprocess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Inköpsprocess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Anställningsprocess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a:t>
            </a:r>
          </a:p>
          <a:p>
            <a:pPr marL="214313" indent="-214313">
              <a:buFont typeface="Arial" panose="020B0604020202020204" pitchFamily="34" charset="0"/>
              <a:buChar char="•"/>
            </a:pPr>
            <a:endParaRPr lang="sv-SE" sz="1125" dirty="0"/>
          </a:p>
        </p:txBody>
      </p:sp>
    </p:spTree>
    <p:extLst>
      <p:ext uri="{BB962C8B-B14F-4D97-AF65-F5344CB8AC3E}">
        <p14:creationId xmlns:p14="http://schemas.microsoft.com/office/powerpoint/2010/main" val="250985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475809" y="4373763"/>
            <a:ext cx="410766" cy="126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88" i="1">
                <a:solidFill>
                  <a:schemeClr val="tx1"/>
                </a:solidFill>
                <a:latin typeface="Arial" panose="020B0604020202020204" pitchFamily="34" charset="0"/>
              </a:defRPr>
            </a:lvl1pPr>
            <a:lvl2pPr marL="417910" indent="-160735" eaLnBrk="0" hangingPunct="0">
              <a:defRPr sz="788" i="1">
                <a:solidFill>
                  <a:schemeClr val="tx1"/>
                </a:solidFill>
                <a:latin typeface="Arial" panose="020B0604020202020204" pitchFamily="34" charset="0"/>
              </a:defRPr>
            </a:lvl2pPr>
            <a:lvl3pPr marL="642938" indent="-128588" eaLnBrk="0" hangingPunct="0">
              <a:defRPr sz="788" i="1">
                <a:solidFill>
                  <a:schemeClr val="tx1"/>
                </a:solidFill>
                <a:latin typeface="Arial" panose="020B0604020202020204" pitchFamily="34" charset="0"/>
              </a:defRPr>
            </a:lvl3pPr>
            <a:lvl4pPr marL="900113" indent="-128588" eaLnBrk="0" hangingPunct="0">
              <a:defRPr sz="788" i="1">
                <a:solidFill>
                  <a:schemeClr val="tx1"/>
                </a:solidFill>
                <a:latin typeface="Arial" panose="020B0604020202020204" pitchFamily="34" charset="0"/>
              </a:defRPr>
            </a:lvl4pPr>
            <a:lvl5pPr marL="1157288" indent="-128588" eaLnBrk="0" hangingPunct="0">
              <a:defRPr sz="788" i="1">
                <a:solidFill>
                  <a:schemeClr val="tx1"/>
                </a:solidFill>
                <a:latin typeface="Arial" panose="020B0604020202020204" pitchFamily="34" charset="0"/>
              </a:defRPr>
            </a:lvl5pPr>
            <a:lvl6pPr marL="1414463" indent="-128588" eaLnBrk="0" fontAlgn="base" hangingPunct="0">
              <a:spcBef>
                <a:spcPct val="0"/>
              </a:spcBef>
              <a:spcAft>
                <a:spcPct val="0"/>
              </a:spcAft>
              <a:defRPr sz="788" i="1">
                <a:solidFill>
                  <a:schemeClr val="tx1"/>
                </a:solidFill>
                <a:latin typeface="Arial" panose="020B0604020202020204" pitchFamily="34" charset="0"/>
              </a:defRPr>
            </a:lvl6pPr>
            <a:lvl7pPr marL="1671638" indent="-128588" eaLnBrk="0" fontAlgn="base" hangingPunct="0">
              <a:spcBef>
                <a:spcPct val="0"/>
              </a:spcBef>
              <a:spcAft>
                <a:spcPct val="0"/>
              </a:spcAft>
              <a:defRPr sz="788" i="1">
                <a:solidFill>
                  <a:schemeClr val="tx1"/>
                </a:solidFill>
                <a:latin typeface="Arial" panose="020B0604020202020204" pitchFamily="34" charset="0"/>
              </a:defRPr>
            </a:lvl7pPr>
            <a:lvl8pPr marL="1928813" indent="-128588" eaLnBrk="0" fontAlgn="base" hangingPunct="0">
              <a:spcBef>
                <a:spcPct val="0"/>
              </a:spcBef>
              <a:spcAft>
                <a:spcPct val="0"/>
              </a:spcAft>
              <a:defRPr sz="788" i="1">
                <a:solidFill>
                  <a:schemeClr val="tx1"/>
                </a:solidFill>
                <a:latin typeface="Arial" panose="020B0604020202020204" pitchFamily="34" charset="0"/>
              </a:defRPr>
            </a:lvl8pPr>
            <a:lvl9pPr marL="2185988" indent="-128588" eaLnBrk="0" fontAlgn="base" hangingPunct="0">
              <a:spcBef>
                <a:spcPct val="0"/>
              </a:spcBef>
              <a:spcAft>
                <a:spcPct val="0"/>
              </a:spcAft>
              <a:defRPr sz="788" i="1">
                <a:solidFill>
                  <a:schemeClr val="tx1"/>
                </a:solidFill>
                <a:latin typeface="Arial" panose="020B0604020202020204" pitchFamily="34" charset="0"/>
              </a:defRPr>
            </a:lvl9pPr>
          </a:lstStyle>
          <a:p>
            <a:pPr eaLnBrk="1" hangingPunct="1"/>
            <a:fld id="{E59117A6-B975-45A5-A09F-B1EC89DB7E4B}" type="slidenum">
              <a:rPr lang="sv-SE" altLang="sv-SE" sz="563" i="0"/>
              <a:pPr eaLnBrk="1" hangingPunct="1"/>
              <a:t>28</a:t>
            </a:fld>
            <a:endParaRPr lang="sv-SE" altLang="sv-SE" sz="563"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Modeller av processer</a:t>
            </a:r>
            <a:endParaRPr lang="en-US" altLang="sv-SE" dirty="0"/>
          </a:p>
        </p:txBody>
      </p:sp>
    </p:spTree>
    <p:extLst>
      <p:ext uri="{BB962C8B-B14F-4D97-AF65-F5344CB8AC3E}">
        <p14:creationId xmlns:p14="http://schemas.microsoft.com/office/powerpoint/2010/main" val="260414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hevron 79"/>
          <p:cNvSpPr/>
          <p:nvPr/>
        </p:nvSpPr>
        <p:spPr>
          <a:xfrm>
            <a:off x="1427455" y="2069091"/>
            <a:ext cx="1931128" cy="507396"/>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013">
              <a:solidFill>
                <a:schemeClr val="tx1"/>
              </a:solidFill>
            </a:endParaRPr>
          </a:p>
        </p:txBody>
      </p:sp>
      <p:sp>
        <p:nvSpPr>
          <p:cNvPr id="81" name="TextBox 80"/>
          <p:cNvSpPr txBox="1"/>
          <p:nvPr/>
        </p:nvSpPr>
        <p:spPr>
          <a:xfrm>
            <a:off x="1640626" y="2172748"/>
            <a:ext cx="1836204" cy="323165"/>
          </a:xfrm>
          <a:prstGeom prst="rect">
            <a:avLst/>
          </a:prstGeom>
          <a:noFill/>
        </p:spPr>
        <p:txBody>
          <a:bodyPr wrap="square" rtlCol="0">
            <a:spAutoFit/>
          </a:bodyPr>
          <a:lstStyle/>
          <a:p>
            <a:r>
              <a:rPr lang="sv-SE" sz="1500" dirty="0"/>
              <a:t>Försäljningsprocess</a:t>
            </a:r>
          </a:p>
        </p:txBody>
      </p:sp>
      <p:sp>
        <p:nvSpPr>
          <p:cNvPr id="3" name="Right Brace 2"/>
          <p:cNvSpPr/>
          <p:nvPr/>
        </p:nvSpPr>
        <p:spPr>
          <a:xfrm rot="5400000">
            <a:off x="5586572" y="2351019"/>
            <a:ext cx="173378" cy="36486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 name="Right Brace 9"/>
          <p:cNvSpPr/>
          <p:nvPr/>
        </p:nvSpPr>
        <p:spPr>
          <a:xfrm rot="5400000">
            <a:off x="2249926" y="2047876"/>
            <a:ext cx="203590" cy="16201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1" name="TextBox 10"/>
          <p:cNvSpPr txBox="1"/>
          <p:nvPr/>
        </p:nvSpPr>
        <p:spPr>
          <a:xfrm>
            <a:off x="1427455" y="3041134"/>
            <a:ext cx="1931128" cy="507831"/>
          </a:xfrm>
          <a:prstGeom prst="rect">
            <a:avLst/>
          </a:prstGeom>
          <a:noFill/>
        </p:spPr>
        <p:txBody>
          <a:bodyPr wrap="square" rtlCol="0">
            <a:spAutoFit/>
          </a:bodyPr>
          <a:lstStyle/>
          <a:p>
            <a:r>
              <a:rPr lang="sv-SE" sz="1350" dirty="0"/>
              <a:t>Abstrakt beskrivning av en försäljningsprocess</a:t>
            </a:r>
          </a:p>
        </p:txBody>
      </p:sp>
      <p:sp>
        <p:nvSpPr>
          <p:cNvPr id="12" name="Title 1"/>
          <p:cNvSpPr>
            <a:spLocks noGrp="1"/>
          </p:cNvSpPr>
          <p:nvPr>
            <p:ph type="title"/>
          </p:nvPr>
        </p:nvSpPr>
        <p:spPr>
          <a:xfrm>
            <a:off x="785131" y="372873"/>
            <a:ext cx="6172200" cy="857250"/>
          </a:xfrm>
        </p:spPr>
        <p:txBody>
          <a:bodyPr>
            <a:normAutofit/>
          </a:bodyPr>
          <a:lstStyle/>
          <a:p>
            <a:pPr algn="l"/>
            <a:r>
              <a:rPr lang="sv-SE" sz="2700" dirty="0"/>
              <a:t>Processmodeller</a:t>
            </a:r>
          </a:p>
        </p:txBody>
      </p:sp>
      <p:sp>
        <p:nvSpPr>
          <p:cNvPr id="13" name="TextBox 12"/>
          <p:cNvSpPr txBox="1"/>
          <p:nvPr/>
        </p:nvSpPr>
        <p:spPr>
          <a:xfrm>
            <a:off x="4924756" y="4381435"/>
            <a:ext cx="1931128" cy="507831"/>
          </a:xfrm>
          <a:prstGeom prst="rect">
            <a:avLst/>
          </a:prstGeom>
          <a:noFill/>
        </p:spPr>
        <p:txBody>
          <a:bodyPr wrap="square" rtlCol="0">
            <a:spAutoFit/>
          </a:bodyPr>
          <a:lstStyle/>
          <a:p>
            <a:r>
              <a:rPr lang="sv-SE" sz="1350" dirty="0"/>
              <a:t>Detaljerad beskrivning av en försäljningsprocess</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3878" y="920920"/>
            <a:ext cx="2863136" cy="31316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2106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16791"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16792" name="Visio" r:id="rId7" imgW="1586224" imgH="1520336" progId="">
                  <p:embed/>
                </p:oleObj>
              </mc:Choice>
              <mc:Fallback>
                <p:oleObj name="Visio" r:id="rId7" imgW="1586224" imgH="15203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16793"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16794"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ext uri="{D42A27DB-BD31-4B8C-83A1-F6EECF244321}">
                <p14:modId xmlns:p14="http://schemas.microsoft.com/office/powerpoint/2010/main" val="1651574782"/>
              </p:ext>
            </p:extLst>
          </p:nvPr>
        </p:nvGraphicFramePr>
        <p:xfrm>
          <a:off x="3744893" y="2129609"/>
          <a:ext cx="486966" cy="273844"/>
        </p:xfrm>
        <a:graphic>
          <a:graphicData uri="http://schemas.openxmlformats.org/presentationml/2006/ole">
            <mc:AlternateContent xmlns:mc="http://schemas.openxmlformats.org/markup-compatibility/2006">
              <mc:Choice xmlns:v="urn:schemas-microsoft-com:vml" Requires="v">
                <p:oleObj spid="_x0000_s16795"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893" y="21296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ext uri="{D42A27DB-BD31-4B8C-83A1-F6EECF244321}">
                <p14:modId xmlns:p14="http://schemas.microsoft.com/office/powerpoint/2010/main" val="3661550300"/>
              </p:ext>
            </p:extLst>
          </p:nvPr>
        </p:nvGraphicFramePr>
        <p:xfrm>
          <a:off x="4435590" y="1254696"/>
          <a:ext cx="451247" cy="540544"/>
        </p:xfrm>
        <a:graphic>
          <a:graphicData uri="http://schemas.openxmlformats.org/presentationml/2006/ole">
            <mc:AlternateContent xmlns:mc="http://schemas.openxmlformats.org/markup-compatibility/2006">
              <mc:Choice xmlns:v="urn:schemas-microsoft-com:vml" Requires="v">
                <p:oleObj spid="_x0000_s16796"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5590" y="1254696"/>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16797"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16798"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16799"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359549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5" y="537702"/>
            <a:ext cx="7126360" cy="447525"/>
          </a:xfrm>
        </p:spPr>
        <p:txBody>
          <a:bodyPr>
            <a:noAutofit/>
          </a:bodyPr>
          <a:lstStyle/>
          <a:p>
            <a:pPr algn="l"/>
            <a:r>
              <a:rPr lang="sv-SE" sz="2700" dirty="0"/>
              <a:t>Varför skapa processmodeller? 1(2)</a:t>
            </a:r>
          </a:p>
        </p:txBody>
      </p:sp>
      <p:sp>
        <p:nvSpPr>
          <p:cNvPr id="3" name="Content Placeholder 2"/>
          <p:cNvSpPr>
            <a:spLocks noGrp="1"/>
          </p:cNvSpPr>
          <p:nvPr>
            <p:ph idx="1"/>
          </p:nvPr>
        </p:nvSpPr>
        <p:spPr>
          <a:xfrm>
            <a:off x="472611" y="1383618"/>
            <a:ext cx="8363164" cy="3759882"/>
          </a:xfrm>
        </p:spPr>
        <p:txBody>
          <a:bodyPr>
            <a:normAutofit/>
          </a:bodyPr>
          <a:lstStyle/>
          <a:p>
            <a:pPr>
              <a:spcBef>
                <a:spcPts val="900"/>
              </a:spcBef>
              <a:buFont typeface="Arial" panose="020B0604020202020204" pitchFamily="34" charset="0"/>
              <a:buChar char="•"/>
            </a:pPr>
            <a:r>
              <a:rPr lang="sv-SE" sz="1500" b="1" dirty="0"/>
              <a:t>För att bättre förstå verksamheten, </a:t>
            </a:r>
            <a:r>
              <a:rPr lang="sv-SE" sz="1500" dirty="0"/>
              <a:t>det vill säga förstå varför aktiviteter faktiskt utförs och varför de utförs i viss ordning</a:t>
            </a:r>
          </a:p>
          <a:p>
            <a:pPr>
              <a:spcBef>
                <a:spcPts val="900"/>
              </a:spcBef>
              <a:buFont typeface="Arial" panose="020B0604020202020204" pitchFamily="34" charset="0"/>
              <a:buChar char="•"/>
            </a:pPr>
            <a:r>
              <a:rPr lang="sv-SE" sz="1500" b="1" dirty="0"/>
              <a:t>För att identifiera problem i existerande processer </a:t>
            </a:r>
            <a:r>
              <a:rPr lang="sv-SE" sz="1500" dirty="0"/>
              <a:t>genom analys </a:t>
            </a:r>
          </a:p>
          <a:p>
            <a:pPr>
              <a:spcBef>
                <a:spcPts val="900"/>
              </a:spcBef>
              <a:buFont typeface="Arial" panose="020B0604020202020204" pitchFamily="34" charset="0"/>
              <a:buChar char="•"/>
            </a:pPr>
            <a:r>
              <a:rPr lang="sv-SE" sz="1500" b="1" dirty="0"/>
              <a:t>För att designa bättre verksamhetsprocesser, </a:t>
            </a:r>
            <a:r>
              <a:rPr lang="sv-SE" sz="1500" dirty="0"/>
              <a:t>det vill säga för att utforma mer effektiva processer, processer som ger högre kvalitet på varor och tjänster, processer som bättre följer regelverk, etc</a:t>
            </a:r>
          </a:p>
          <a:p>
            <a:pPr marL="0" indent="0">
              <a:spcBef>
                <a:spcPts val="675"/>
              </a:spcBef>
              <a:buNone/>
            </a:pPr>
            <a:endParaRPr lang="sv-SE" sz="1800" dirty="0"/>
          </a:p>
          <a:p>
            <a:pPr marL="0" indent="0">
              <a:spcBef>
                <a:spcPts val="675"/>
              </a:spcBef>
              <a:buNone/>
            </a:pPr>
            <a:endParaRPr lang="sv-SE" sz="1350" dirty="0"/>
          </a:p>
          <a:p>
            <a:pPr marL="2743200" lvl="8" indent="0">
              <a:spcBef>
                <a:spcPts val="675"/>
              </a:spcBef>
              <a:buNone/>
            </a:pPr>
            <a:endParaRPr lang="sv-SE" sz="1350" dirty="0"/>
          </a:p>
          <a:p>
            <a:pPr lvl="1">
              <a:spcBef>
                <a:spcPts val="675"/>
              </a:spcBef>
            </a:pPr>
            <a:endParaRPr lang="sv-SE" sz="1350" dirty="0"/>
          </a:p>
          <a:p>
            <a:pPr>
              <a:spcBef>
                <a:spcPts val="675"/>
              </a:spcBef>
            </a:pPr>
            <a:endParaRPr lang="sv-SE" sz="1350" dirty="0"/>
          </a:p>
          <a:p>
            <a:pPr lvl="1">
              <a:spcBef>
                <a:spcPts val="675"/>
              </a:spcBef>
              <a:buFont typeface="Wingdings" pitchFamily="2" charset="2"/>
              <a:buChar char="§"/>
            </a:pPr>
            <a:endParaRPr lang="sv-SE" sz="1350" dirty="0"/>
          </a:p>
          <a:p>
            <a:pPr>
              <a:spcBef>
                <a:spcPts val="675"/>
              </a:spcBef>
            </a:pPr>
            <a:endParaRPr lang="sv-SE" sz="1350" dirty="0"/>
          </a:p>
          <a:p>
            <a:pPr lvl="1">
              <a:spcBef>
                <a:spcPts val="675"/>
              </a:spcBef>
              <a:buNone/>
            </a:pPr>
            <a:endParaRPr lang="sv-SE" sz="1350" dirty="0"/>
          </a:p>
        </p:txBody>
      </p:sp>
    </p:spTree>
    <p:extLst>
      <p:ext uri="{BB962C8B-B14F-4D97-AF65-F5344CB8AC3E}">
        <p14:creationId xmlns:p14="http://schemas.microsoft.com/office/powerpoint/2010/main" val="250773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5" y="537702"/>
            <a:ext cx="7136634" cy="447525"/>
          </a:xfrm>
        </p:spPr>
        <p:txBody>
          <a:bodyPr>
            <a:noAutofit/>
          </a:bodyPr>
          <a:lstStyle/>
          <a:p>
            <a:pPr algn="l"/>
            <a:r>
              <a:rPr lang="sv-SE" sz="2700" dirty="0"/>
              <a:t>Varför skapa processmodeller? 1(2)</a:t>
            </a:r>
          </a:p>
        </p:txBody>
      </p:sp>
      <p:sp>
        <p:nvSpPr>
          <p:cNvPr id="3" name="Content Placeholder 2"/>
          <p:cNvSpPr>
            <a:spLocks noGrp="1"/>
          </p:cNvSpPr>
          <p:nvPr>
            <p:ph idx="1"/>
          </p:nvPr>
        </p:nvSpPr>
        <p:spPr>
          <a:xfrm>
            <a:off x="472611" y="1383618"/>
            <a:ext cx="8424809" cy="3759882"/>
          </a:xfrm>
        </p:spPr>
        <p:txBody>
          <a:bodyPr>
            <a:normAutofit/>
          </a:bodyPr>
          <a:lstStyle/>
          <a:p>
            <a:pPr>
              <a:spcBef>
                <a:spcPts val="900"/>
              </a:spcBef>
              <a:buFont typeface="Arial" panose="020B0604020202020204" pitchFamily="34" charset="0"/>
              <a:buChar char="•"/>
            </a:pPr>
            <a:r>
              <a:rPr lang="sv-SE" sz="1500" b="1" dirty="0"/>
              <a:t>För att automatisera processer eller delar av dem </a:t>
            </a:r>
            <a:r>
              <a:rPr lang="sv-SE" sz="1500" dirty="0"/>
              <a:t>med hjälp av IT-system. Sådan automatisering kräver att man tydligt anger vilka delar av processen som ska automatiseras </a:t>
            </a:r>
          </a:p>
          <a:p>
            <a:pPr>
              <a:spcBef>
                <a:spcPts val="900"/>
              </a:spcBef>
              <a:buFont typeface="Arial" panose="020B0604020202020204" pitchFamily="34" charset="0"/>
              <a:buChar char="•"/>
            </a:pPr>
            <a:r>
              <a:rPr lang="sv-SE" sz="1500" b="1" dirty="0"/>
              <a:t>För att identifiera krav hos IT-system, </a:t>
            </a:r>
            <a:r>
              <a:rPr lang="sv-SE" sz="1500" dirty="0"/>
              <a:t>då IT-system ska stödja verksamhetsprocesserna</a:t>
            </a:r>
          </a:p>
          <a:p>
            <a:pPr marL="0" indent="0">
              <a:spcBef>
                <a:spcPts val="900"/>
              </a:spcBef>
              <a:buNone/>
            </a:pPr>
            <a:endParaRPr lang="sv-SE" sz="1500" dirty="0"/>
          </a:p>
          <a:p>
            <a:pPr marL="0" indent="0">
              <a:spcBef>
                <a:spcPts val="675"/>
              </a:spcBef>
              <a:buNone/>
            </a:pPr>
            <a:endParaRPr lang="sv-SE" sz="1800" dirty="0"/>
          </a:p>
          <a:p>
            <a:pPr marL="0" indent="0">
              <a:spcBef>
                <a:spcPts val="675"/>
              </a:spcBef>
              <a:buNone/>
            </a:pPr>
            <a:endParaRPr lang="sv-SE" sz="1350" dirty="0"/>
          </a:p>
          <a:p>
            <a:pPr marL="2743200" lvl="8" indent="0">
              <a:spcBef>
                <a:spcPts val="675"/>
              </a:spcBef>
              <a:buNone/>
            </a:pPr>
            <a:endParaRPr lang="sv-SE" sz="1350" dirty="0"/>
          </a:p>
          <a:p>
            <a:pPr lvl="1">
              <a:spcBef>
                <a:spcPts val="675"/>
              </a:spcBef>
            </a:pPr>
            <a:endParaRPr lang="sv-SE" sz="1350" dirty="0"/>
          </a:p>
          <a:p>
            <a:pPr>
              <a:spcBef>
                <a:spcPts val="675"/>
              </a:spcBef>
            </a:pPr>
            <a:endParaRPr lang="sv-SE" sz="1350" dirty="0"/>
          </a:p>
          <a:p>
            <a:pPr lvl="1">
              <a:spcBef>
                <a:spcPts val="675"/>
              </a:spcBef>
              <a:buFont typeface="Wingdings" pitchFamily="2" charset="2"/>
              <a:buChar char="§"/>
            </a:pPr>
            <a:endParaRPr lang="sv-SE" sz="1350" dirty="0"/>
          </a:p>
          <a:p>
            <a:pPr>
              <a:spcBef>
                <a:spcPts val="675"/>
              </a:spcBef>
            </a:pPr>
            <a:endParaRPr lang="sv-SE" sz="1350" dirty="0"/>
          </a:p>
          <a:p>
            <a:pPr lvl="1">
              <a:spcBef>
                <a:spcPts val="675"/>
              </a:spcBef>
              <a:buNone/>
            </a:pPr>
            <a:endParaRPr lang="sv-SE" sz="1350" dirty="0"/>
          </a:p>
        </p:txBody>
      </p:sp>
    </p:spTree>
    <p:extLst>
      <p:ext uri="{BB962C8B-B14F-4D97-AF65-F5344CB8AC3E}">
        <p14:creationId xmlns:p14="http://schemas.microsoft.com/office/powerpoint/2010/main" val="1403287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IDEF0</a:t>
            </a:r>
          </a:p>
        </p:txBody>
      </p:sp>
    </p:spTree>
    <p:extLst>
      <p:ext uri="{BB962C8B-B14F-4D97-AF65-F5344CB8AC3E}">
        <p14:creationId xmlns:p14="http://schemas.microsoft.com/office/powerpoint/2010/main" val="248077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64469" y="321469"/>
            <a:ext cx="6172200" cy="1028700"/>
          </a:xfrm>
        </p:spPr>
        <p:txBody>
          <a:bodyPr/>
          <a:lstStyle/>
          <a:p>
            <a:r>
              <a:rPr lang="sv-SE"/>
              <a:t>  </a:t>
            </a:r>
          </a:p>
        </p:txBody>
      </p:sp>
      <p:sp>
        <p:nvSpPr>
          <p:cNvPr id="89" name="Title 1"/>
          <p:cNvSpPr txBox="1">
            <a:spLocks/>
          </p:cNvSpPr>
          <p:nvPr/>
        </p:nvSpPr>
        <p:spPr bwMode="auto">
          <a:xfrm>
            <a:off x="369870" y="114858"/>
            <a:ext cx="6263878" cy="857250"/>
          </a:xfrm>
          <a:prstGeom prst="rect">
            <a:avLst/>
          </a:prstGeom>
          <a:noFill/>
          <a:ln w="9525">
            <a:noFill/>
            <a:miter lim="800000"/>
            <a:headEnd/>
            <a:tailEnd/>
          </a:ln>
        </p:spPr>
        <p:txBody>
          <a:bodyPr anchor="ctr"/>
          <a:lstStyle/>
          <a:p>
            <a:pPr eaLnBrk="0" hangingPunct="0">
              <a:spcBef>
                <a:spcPct val="50000"/>
              </a:spcBef>
              <a:defRPr/>
            </a:pPr>
            <a:r>
              <a:rPr lang="sv-SE" sz="2700" b="1" dirty="0">
                <a:latin typeface="Verdana" pitchFamily="34" charset="0"/>
                <a:ea typeface="Verdana" pitchFamily="34" charset="0"/>
                <a:cs typeface="Verdana" pitchFamily="34" charset="0"/>
              </a:rPr>
              <a:t>IDEF0 - bakgrund</a:t>
            </a:r>
          </a:p>
        </p:txBody>
      </p:sp>
      <p:sp>
        <p:nvSpPr>
          <p:cNvPr id="41988" name="Content Placeholder 5"/>
          <p:cNvSpPr>
            <a:spLocks noGrp="1"/>
          </p:cNvSpPr>
          <p:nvPr>
            <p:ph idx="1"/>
          </p:nvPr>
        </p:nvSpPr>
        <p:spPr>
          <a:xfrm>
            <a:off x="287676" y="1178719"/>
            <a:ext cx="8774129" cy="3158103"/>
          </a:xfrm>
        </p:spPr>
        <p:txBody>
          <a:bodyPr>
            <a:normAutofit/>
          </a:bodyPr>
          <a:lstStyle/>
          <a:p>
            <a:pPr>
              <a:spcBef>
                <a:spcPts val="450"/>
              </a:spcBef>
              <a:spcAft>
                <a:spcPts val="900"/>
              </a:spcAft>
            </a:pPr>
            <a:r>
              <a:rPr lang="sv-SE" sz="1500" dirty="0"/>
              <a:t>IDEF0 tillhör en grupp modelleringsspråk (eller modelleringstekniker) kallade ICAM Definition Language (IDEF), som utvecklades under 1970- och 1980-talen av US Air Force. </a:t>
            </a:r>
          </a:p>
          <a:p>
            <a:pPr>
              <a:spcBef>
                <a:spcPts val="450"/>
              </a:spcBef>
              <a:spcAft>
                <a:spcPts val="900"/>
              </a:spcAft>
            </a:pPr>
            <a:r>
              <a:rPr lang="sv-SE" sz="1500" dirty="0"/>
              <a:t>Exempel på andra modelleringsspråk/modelleringstekniker i IDEF-familjen är: IDEF1 for informationsmodellering, IDEF1X för databasdesign, och IDEF3 för processmodellering</a:t>
            </a:r>
          </a:p>
        </p:txBody>
      </p:sp>
    </p:spTree>
    <p:extLst>
      <p:ext uri="{BB962C8B-B14F-4D97-AF65-F5344CB8AC3E}">
        <p14:creationId xmlns:p14="http://schemas.microsoft.com/office/powerpoint/2010/main" val="246236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64469" y="321469"/>
            <a:ext cx="6172200" cy="1028700"/>
          </a:xfrm>
        </p:spPr>
        <p:txBody>
          <a:bodyPr/>
          <a:lstStyle/>
          <a:p>
            <a:r>
              <a:rPr lang="sv-SE"/>
              <a:t>  </a:t>
            </a:r>
          </a:p>
        </p:txBody>
      </p:sp>
      <p:sp>
        <p:nvSpPr>
          <p:cNvPr id="89" name="Title 1"/>
          <p:cNvSpPr txBox="1">
            <a:spLocks/>
          </p:cNvSpPr>
          <p:nvPr/>
        </p:nvSpPr>
        <p:spPr bwMode="auto">
          <a:xfrm>
            <a:off x="369870" y="114858"/>
            <a:ext cx="6263878" cy="857250"/>
          </a:xfrm>
          <a:prstGeom prst="rect">
            <a:avLst/>
          </a:prstGeom>
          <a:noFill/>
          <a:ln w="9525">
            <a:noFill/>
            <a:miter lim="800000"/>
            <a:headEnd/>
            <a:tailEnd/>
          </a:ln>
        </p:spPr>
        <p:txBody>
          <a:bodyPr anchor="ctr"/>
          <a:lstStyle/>
          <a:p>
            <a:pPr eaLnBrk="0" hangingPunct="0">
              <a:spcBef>
                <a:spcPct val="50000"/>
              </a:spcBef>
              <a:defRPr/>
            </a:pPr>
            <a:r>
              <a:rPr lang="sv-SE" sz="2700" b="1" dirty="0">
                <a:latin typeface="Verdana" pitchFamily="34" charset="0"/>
                <a:ea typeface="Verdana" pitchFamily="34" charset="0"/>
                <a:cs typeface="Verdana" pitchFamily="34" charset="0"/>
              </a:rPr>
              <a:t>IDEF0 - bakgrund</a:t>
            </a:r>
          </a:p>
        </p:txBody>
      </p:sp>
      <p:sp>
        <p:nvSpPr>
          <p:cNvPr id="41988" name="Content Placeholder 5"/>
          <p:cNvSpPr>
            <a:spLocks noGrp="1"/>
          </p:cNvSpPr>
          <p:nvPr>
            <p:ph idx="1"/>
          </p:nvPr>
        </p:nvSpPr>
        <p:spPr>
          <a:xfrm>
            <a:off x="287676" y="1178719"/>
            <a:ext cx="8774129" cy="3486799"/>
          </a:xfrm>
        </p:spPr>
        <p:txBody>
          <a:bodyPr>
            <a:normAutofit/>
          </a:bodyPr>
          <a:lstStyle/>
          <a:p>
            <a:pPr>
              <a:spcBef>
                <a:spcPts val="450"/>
              </a:spcBef>
              <a:spcAft>
                <a:spcPts val="900"/>
              </a:spcAft>
            </a:pPr>
            <a:r>
              <a:rPr lang="sv-SE" sz="1600" dirty="0"/>
              <a:t>IDEF0 är ett modelleringsspråk för att representera funktioner i ett system</a:t>
            </a:r>
          </a:p>
          <a:p>
            <a:pPr>
              <a:spcBef>
                <a:spcPts val="450"/>
              </a:spcBef>
              <a:spcAft>
                <a:spcPts val="900"/>
              </a:spcAft>
            </a:pPr>
            <a:r>
              <a:rPr lang="sv-SE" sz="1600" dirty="0"/>
              <a:t>”IDEF0 is a </a:t>
            </a:r>
            <a:r>
              <a:rPr lang="sv-SE" sz="1600" b="1" dirty="0"/>
              <a:t>function modeling approach</a:t>
            </a:r>
            <a:r>
              <a:rPr lang="sv-SE" sz="1600" dirty="0"/>
              <a:t>” (Giachetti, 2010)</a:t>
            </a:r>
          </a:p>
          <a:p>
            <a:pPr>
              <a:spcBef>
                <a:spcPts val="450"/>
              </a:spcBef>
              <a:spcAft>
                <a:spcPts val="900"/>
              </a:spcAft>
            </a:pPr>
            <a:r>
              <a:rPr lang="sv-SE" sz="1600" dirty="0"/>
              <a:t>IDEF0 visar hur </a:t>
            </a:r>
            <a:r>
              <a:rPr lang="sv-SE" sz="1600" b="1" dirty="0"/>
              <a:t>input konsumeras/transformeras av en funktion för att producera output </a:t>
            </a:r>
          </a:p>
          <a:p>
            <a:pPr>
              <a:spcBef>
                <a:spcPts val="450"/>
              </a:spcBef>
              <a:spcAft>
                <a:spcPts val="900"/>
              </a:spcAft>
            </a:pPr>
            <a:r>
              <a:rPr lang="sv-SE" sz="1600" dirty="0"/>
              <a:t>Detta - att input konsumeras/transformeras av en funktion för att producera output - kan ses som en form av </a:t>
            </a:r>
            <a:r>
              <a:rPr lang="sv-SE" sz="1600" i="1" dirty="0"/>
              <a:t>objekt- eller data/informationsflöde </a:t>
            </a:r>
            <a:r>
              <a:rPr lang="sv-SE" sz="1600" dirty="0"/>
              <a:t>som </a:t>
            </a:r>
            <a:r>
              <a:rPr lang="sv-SE" sz="1600" i="1" dirty="0"/>
              <a:t>integrerar eller relaterar fuktionerna</a:t>
            </a:r>
          </a:p>
        </p:txBody>
      </p:sp>
    </p:spTree>
    <p:extLst>
      <p:ext uri="{BB962C8B-B14F-4D97-AF65-F5344CB8AC3E}">
        <p14:creationId xmlns:p14="http://schemas.microsoft.com/office/powerpoint/2010/main" val="96375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16" y="321192"/>
            <a:ext cx="6172200" cy="857250"/>
          </a:xfrm>
        </p:spPr>
        <p:txBody>
          <a:bodyPr>
            <a:normAutofit/>
          </a:bodyPr>
          <a:lstStyle/>
          <a:p>
            <a:pPr algn="l" eaLnBrk="0" hangingPunct="0">
              <a:spcBef>
                <a:spcPct val="50000"/>
              </a:spcBef>
              <a:defRPr/>
            </a:pPr>
            <a:r>
              <a:rPr lang="sv-SE" sz="2700" dirty="0"/>
              <a:t>IDEF0 - Funktion</a:t>
            </a:r>
          </a:p>
        </p:txBody>
      </p:sp>
      <p:sp>
        <p:nvSpPr>
          <p:cNvPr id="4" name="Rectangle 3"/>
          <p:cNvSpPr/>
          <p:nvPr/>
        </p:nvSpPr>
        <p:spPr>
          <a:xfrm>
            <a:off x="2512933" y="1995331"/>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1000765" y="2373373"/>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054771" y="269740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943203" y="2535391"/>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323023" y="2913433"/>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295131" y="2913433"/>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864353" y="2312398"/>
            <a:ext cx="1808820" cy="300082"/>
          </a:xfrm>
          <a:prstGeom prst="rect">
            <a:avLst/>
          </a:prstGeom>
          <a:noFill/>
        </p:spPr>
        <p:txBody>
          <a:bodyPr wrap="square" rtlCol="0">
            <a:spAutoFit/>
          </a:bodyPr>
          <a:lstStyle/>
          <a:p>
            <a:r>
              <a:rPr lang="sv-SE" sz="1350" dirty="0"/>
              <a:t>Försäljningsprocess</a:t>
            </a:r>
          </a:p>
        </p:txBody>
      </p:sp>
      <p:sp>
        <p:nvSpPr>
          <p:cNvPr id="26" name="Rectangle 9"/>
          <p:cNvSpPr>
            <a:spLocks noChangeArrowheads="1"/>
          </p:cNvSpPr>
          <p:nvPr/>
        </p:nvSpPr>
        <p:spPr bwMode="auto">
          <a:xfrm>
            <a:off x="5429258" y="1335718"/>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Funktion</a:t>
            </a:r>
            <a:endParaRPr lang="en-US" sz="1350" b="1" dirty="0"/>
          </a:p>
        </p:txBody>
      </p:sp>
      <p:sp>
        <p:nvSpPr>
          <p:cNvPr id="27" name="AutoShape 11"/>
          <p:cNvSpPr>
            <a:spLocks noChangeArrowheads="1"/>
          </p:cNvSpPr>
          <p:nvPr/>
        </p:nvSpPr>
        <p:spPr bwMode="auto">
          <a:xfrm rot="19176121">
            <a:off x="4841012" y="1667348"/>
            <a:ext cx="572625" cy="8215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42" name="Rectangle 41"/>
          <p:cNvSpPr/>
          <p:nvPr/>
        </p:nvSpPr>
        <p:spPr>
          <a:xfrm>
            <a:off x="776983" y="3796148"/>
            <a:ext cx="7545084"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Funktion (eng. Function) </a:t>
            </a:r>
            <a:r>
              <a:rPr lang="sv-SE" sz="1500" dirty="0">
                <a:latin typeface="Verdana" panose="020B0604030504040204" pitchFamily="34" charset="0"/>
                <a:ea typeface="Verdana" panose="020B0604030504040204" pitchFamily="34" charset="0"/>
                <a:cs typeface="Verdana" panose="020B0604030504040204" pitchFamily="34" charset="0"/>
              </a:rPr>
              <a:t>- representerar en funktion, en avdelning, en verksamhetsprocess, en subprocess, en aktivitet, ett system </a:t>
            </a:r>
          </a:p>
        </p:txBody>
      </p:sp>
    </p:spTree>
    <p:extLst>
      <p:ext uri="{BB962C8B-B14F-4D97-AF65-F5344CB8AC3E}">
        <p14:creationId xmlns:p14="http://schemas.microsoft.com/office/powerpoint/2010/main" val="2922666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70" y="357147"/>
            <a:ext cx="6172200" cy="857250"/>
          </a:xfrm>
        </p:spPr>
        <p:txBody>
          <a:bodyPr>
            <a:normAutofit/>
          </a:bodyPr>
          <a:lstStyle/>
          <a:p>
            <a:pPr algn="l" eaLnBrk="0" hangingPunct="0">
              <a:spcBef>
                <a:spcPct val="50000"/>
              </a:spcBef>
              <a:defRPr/>
            </a:pPr>
            <a:r>
              <a:rPr lang="sv-SE" sz="2700" dirty="0"/>
              <a:t>IDEF0 - Input, Output </a:t>
            </a:r>
          </a:p>
        </p:txBody>
      </p:sp>
      <p:sp>
        <p:nvSpPr>
          <p:cNvPr id="4" name="Rectangle 3"/>
          <p:cNvSpPr/>
          <p:nvPr/>
        </p:nvSpPr>
        <p:spPr>
          <a:xfrm>
            <a:off x="2245807" y="1995330"/>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733639" y="2373372"/>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787645" y="2697408"/>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676077" y="2535390"/>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433939" y="1401264"/>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055897" y="2913432"/>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028005" y="2913432"/>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597227" y="2312397"/>
            <a:ext cx="1808820" cy="300082"/>
          </a:xfrm>
          <a:prstGeom prst="rect">
            <a:avLst/>
          </a:prstGeom>
          <a:noFill/>
        </p:spPr>
        <p:txBody>
          <a:bodyPr wrap="square" rtlCol="0">
            <a:spAutoFit/>
          </a:bodyPr>
          <a:lstStyle/>
          <a:p>
            <a:r>
              <a:rPr lang="sv-SE" sz="1350" dirty="0"/>
              <a:t>Försäljningsprocess</a:t>
            </a:r>
          </a:p>
        </p:txBody>
      </p:sp>
      <p:sp>
        <p:nvSpPr>
          <p:cNvPr id="37" name="Rectangle 9"/>
          <p:cNvSpPr>
            <a:spLocks noChangeArrowheads="1"/>
          </p:cNvSpPr>
          <p:nvPr/>
        </p:nvSpPr>
        <p:spPr bwMode="auto">
          <a:xfrm>
            <a:off x="5485535" y="1853112"/>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Output</a:t>
            </a:r>
            <a:endParaRPr lang="en-US" sz="1350" b="1" dirty="0"/>
          </a:p>
        </p:txBody>
      </p:sp>
      <p:sp>
        <p:nvSpPr>
          <p:cNvPr id="39" name="Rectangle 9"/>
          <p:cNvSpPr>
            <a:spLocks noChangeArrowheads="1"/>
          </p:cNvSpPr>
          <p:nvPr/>
        </p:nvSpPr>
        <p:spPr bwMode="auto">
          <a:xfrm>
            <a:off x="1219694" y="1713759"/>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Input</a:t>
            </a:r>
            <a:endParaRPr lang="en-US" sz="1350" b="1" dirty="0"/>
          </a:p>
        </p:txBody>
      </p:sp>
      <p:sp>
        <p:nvSpPr>
          <p:cNvPr id="25" name="Rectangle 24"/>
          <p:cNvSpPr/>
          <p:nvPr/>
        </p:nvSpPr>
        <p:spPr>
          <a:xfrm>
            <a:off x="461412" y="3632793"/>
            <a:ext cx="8429330"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Input </a:t>
            </a:r>
            <a:r>
              <a:rPr lang="sv-SE" sz="1500" dirty="0">
                <a:latin typeface="Verdana" panose="020B0604030504040204" pitchFamily="34" charset="0"/>
                <a:ea typeface="Verdana" panose="020B0604030504040204" pitchFamily="34" charset="0"/>
                <a:cs typeface="Verdana" panose="020B0604030504040204" pitchFamily="34" charset="0"/>
              </a:rPr>
              <a:t>- representerar objekt eller data/information som transformeras/konsumeras  av funktionen</a:t>
            </a:r>
          </a:p>
        </p:txBody>
      </p:sp>
      <p:sp>
        <p:nvSpPr>
          <p:cNvPr id="29" name="Rectangle 28"/>
          <p:cNvSpPr/>
          <p:nvPr/>
        </p:nvSpPr>
        <p:spPr>
          <a:xfrm>
            <a:off x="487170" y="4480289"/>
            <a:ext cx="8538924" cy="323165"/>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Output </a:t>
            </a:r>
            <a:r>
              <a:rPr lang="sv-SE" sz="1500" dirty="0">
                <a:latin typeface="Verdana" panose="020B0604030504040204" pitchFamily="34" charset="0"/>
                <a:ea typeface="Verdana" panose="020B0604030504040204" pitchFamily="34" charset="0"/>
                <a:cs typeface="Verdana" panose="020B0604030504040204" pitchFamily="34" charset="0"/>
              </a:rPr>
              <a:t>– representerar objekt eller data/information som produceras av funktionen  </a:t>
            </a:r>
          </a:p>
        </p:txBody>
      </p:sp>
      <p:sp>
        <p:nvSpPr>
          <p:cNvPr id="30" name="AutoShape 11"/>
          <p:cNvSpPr>
            <a:spLocks noChangeArrowheads="1"/>
          </p:cNvSpPr>
          <p:nvPr/>
        </p:nvSpPr>
        <p:spPr bwMode="auto">
          <a:xfrm rot="19176121">
            <a:off x="991029" y="2144359"/>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9176121">
            <a:off x="904771" y="2313923"/>
            <a:ext cx="840384" cy="6489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9176121">
            <a:off x="5370197" y="2319148"/>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254726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70" y="256338"/>
            <a:ext cx="6172200" cy="857250"/>
          </a:xfrm>
        </p:spPr>
        <p:txBody>
          <a:bodyPr>
            <a:normAutofit/>
          </a:bodyPr>
          <a:lstStyle/>
          <a:p>
            <a:pPr algn="l" eaLnBrk="0" hangingPunct="0">
              <a:spcBef>
                <a:spcPct val="50000"/>
              </a:spcBef>
              <a:defRPr/>
            </a:pPr>
            <a:r>
              <a:rPr lang="sv-SE" sz="2700" dirty="0"/>
              <a:t>IDEF0 - Kontroll, Mekanism</a:t>
            </a:r>
          </a:p>
        </p:txBody>
      </p:sp>
      <p:sp>
        <p:nvSpPr>
          <p:cNvPr id="4" name="Rectangle 3"/>
          <p:cNvSpPr/>
          <p:nvPr/>
        </p:nvSpPr>
        <p:spPr>
          <a:xfrm>
            <a:off x="3221850" y="1707654"/>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 name="Straight Arrow Connector 7"/>
          <p:cNvCxnSpPr/>
          <p:nvPr/>
        </p:nvCxnSpPr>
        <p:spPr>
          <a:xfrm>
            <a:off x="1763688" y="220084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652120" y="220084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409982" y="1113588"/>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031940" y="26257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5004048" y="26257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573270" y="2024721"/>
            <a:ext cx="1808820" cy="300082"/>
          </a:xfrm>
          <a:prstGeom prst="rect">
            <a:avLst/>
          </a:prstGeom>
          <a:noFill/>
        </p:spPr>
        <p:txBody>
          <a:bodyPr wrap="square" rtlCol="0">
            <a:spAutoFit/>
          </a:bodyPr>
          <a:lstStyle/>
          <a:p>
            <a:r>
              <a:rPr lang="sv-SE" sz="1350" dirty="0"/>
              <a:t>Försäljningsprocess</a:t>
            </a:r>
          </a:p>
        </p:txBody>
      </p:sp>
      <p:sp>
        <p:nvSpPr>
          <p:cNvPr id="28" name="Rectangle 9"/>
          <p:cNvSpPr>
            <a:spLocks noChangeArrowheads="1"/>
          </p:cNvSpPr>
          <p:nvPr/>
        </p:nvSpPr>
        <p:spPr bwMode="auto">
          <a:xfrm>
            <a:off x="2681791" y="1156053"/>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Kontroll</a:t>
            </a:r>
            <a:endParaRPr lang="en-US" sz="1350" b="1" dirty="0"/>
          </a:p>
        </p:txBody>
      </p:sp>
      <p:sp>
        <p:nvSpPr>
          <p:cNvPr id="34" name="Rectangle 9"/>
          <p:cNvSpPr>
            <a:spLocks noChangeArrowheads="1"/>
          </p:cNvSpPr>
          <p:nvPr/>
        </p:nvSpPr>
        <p:spPr bwMode="auto">
          <a:xfrm>
            <a:off x="2357122" y="2823270"/>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Mekanism</a:t>
            </a:r>
            <a:endParaRPr lang="en-US" sz="1350" b="1" dirty="0"/>
          </a:p>
        </p:txBody>
      </p:sp>
      <p:sp>
        <p:nvSpPr>
          <p:cNvPr id="25" name="Rectangle 24"/>
          <p:cNvSpPr/>
          <p:nvPr/>
        </p:nvSpPr>
        <p:spPr>
          <a:xfrm>
            <a:off x="568431" y="3370470"/>
            <a:ext cx="8476180" cy="1195199"/>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Kontroll (eng. Control) </a:t>
            </a:r>
            <a:r>
              <a:rPr lang="sv-SE" sz="1500" dirty="0">
                <a:latin typeface="Verdana" panose="020B0604030504040204" pitchFamily="34" charset="0"/>
                <a:ea typeface="Verdana" panose="020B0604030504040204" pitchFamily="34" charset="0"/>
                <a:cs typeface="Verdana" panose="020B0604030504040204" pitchFamily="34" charset="0"/>
              </a:rPr>
              <a:t>- representerar information som styr transformeringen av input till output i funktionen. Det är villkor som krävs för att funktionen ska producera rätt output. Det kan till exempel vara styrdokument, ritningar, rutinbeskrivningar</a:t>
            </a:r>
          </a:p>
          <a:p>
            <a:pPr>
              <a:spcBef>
                <a:spcPts val="450"/>
              </a:spcBef>
              <a:spcAft>
                <a:spcPts val="900"/>
              </a:spcAft>
            </a:pPr>
            <a:endParaRPr lang="sv-SE" sz="1500" dirty="0"/>
          </a:p>
        </p:txBody>
      </p:sp>
      <p:sp>
        <p:nvSpPr>
          <p:cNvPr id="29" name="Rectangle 28"/>
          <p:cNvSpPr/>
          <p:nvPr/>
        </p:nvSpPr>
        <p:spPr>
          <a:xfrm>
            <a:off x="568431" y="4324337"/>
            <a:ext cx="8157681"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Mekanism (eng. Mechanism) </a:t>
            </a:r>
            <a:r>
              <a:rPr lang="sv-SE" sz="1500" dirty="0">
                <a:latin typeface="Verdana" panose="020B0604030504040204" pitchFamily="34" charset="0"/>
                <a:ea typeface="Verdana" panose="020B0604030504040204" pitchFamily="34" charset="0"/>
                <a:cs typeface="Verdana" panose="020B0604030504040204" pitchFamily="34" charset="0"/>
              </a:rPr>
              <a:t>- representerar medel/resurser som möjliggör/stödjer transformeringen (det vill säga exekvering av funktion)</a:t>
            </a:r>
          </a:p>
        </p:txBody>
      </p:sp>
      <p:sp>
        <p:nvSpPr>
          <p:cNvPr id="30" name="AutoShape 11"/>
          <p:cNvSpPr>
            <a:spLocks noChangeArrowheads="1"/>
          </p:cNvSpPr>
          <p:nvPr/>
        </p:nvSpPr>
        <p:spPr bwMode="auto">
          <a:xfrm rot="10800000">
            <a:off x="3447055" y="2854411"/>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0800000">
            <a:off x="3791800" y="1282576"/>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0800000">
            <a:off x="3437875" y="3022715"/>
            <a:ext cx="1407563" cy="70670"/>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346507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256853" y="264866"/>
            <a:ext cx="8445358" cy="857250"/>
          </a:xfrm>
        </p:spPr>
        <p:txBody>
          <a:bodyPr>
            <a:noAutofit/>
          </a:bodyPr>
          <a:lstStyle/>
          <a:p>
            <a:pPr algn="l" eaLnBrk="0" hangingPunct="0">
              <a:spcBef>
                <a:spcPct val="50000"/>
              </a:spcBef>
              <a:defRPr/>
            </a:pPr>
            <a:r>
              <a:rPr lang="sv-SE" sz="2700" dirty="0"/>
              <a:t>IDEF0 - Input, Output, Kontroll, Mekanism</a:t>
            </a:r>
          </a:p>
        </p:txBody>
      </p:sp>
      <p:sp>
        <p:nvSpPr>
          <p:cNvPr id="4" name="Rectangle 3"/>
          <p:cNvSpPr/>
          <p:nvPr/>
        </p:nvSpPr>
        <p:spPr>
          <a:xfrm>
            <a:off x="2132791" y="2303554"/>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620623" y="2681596"/>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74629" y="3005632"/>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563061" y="2843614"/>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320923" y="1709488"/>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2942881" y="32216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3914989" y="32216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484211" y="2620621"/>
            <a:ext cx="1808820" cy="300082"/>
          </a:xfrm>
          <a:prstGeom prst="rect">
            <a:avLst/>
          </a:prstGeom>
          <a:noFill/>
        </p:spPr>
        <p:txBody>
          <a:bodyPr wrap="square" rtlCol="0">
            <a:spAutoFit/>
          </a:bodyPr>
          <a:lstStyle/>
          <a:p>
            <a:r>
              <a:rPr lang="sv-SE" sz="1350" dirty="0"/>
              <a:t>Försäljningsprocess</a:t>
            </a:r>
          </a:p>
        </p:txBody>
      </p:sp>
      <p:sp>
        <p:nvSpPr>
          <p:cNvPr id="26" name="Rectangle 9"/>
          <p:cNvSpPr>
            <a:spLocks noChangeArrowheads="1"/>
          </p:cNvSpPr>
          <p:nvPr/>
        </p:nvSpPr>
        <p:spPr bwMode="auto">
          <a:xfrm>
            <a:off x="5049116" y="1643941"/>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Funktion</a:t>
            </a:r>
            <a:endParaRPr lang="en-US" sz="1350" b="1" dirty="0"/>
          </a:p>
        </p:txBody>
      </p:sp>
      <p:sp>
        <p:nvSpPr>
          <p:cNvPr id="28" name="Rectangle 9"/>
          <p:cNvSpPr>
            <a:spLocks noChangeArrowheads="1"/>
          </p:cNvSpPr>
          <p:nvPr/>
        </p:nvSpPr>
        <p:spPr bwMode="auto">
          <a:xfrm>
            <a:off x="1592732" y="1589935"/>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Kontroll</a:t>
            </a:r>
            <a:endParaRPr lang="en-US" sz="1350" b="1" dirty="0"/>
          </a:p>
        </p:txBody>
      </p:sp>
      <p:sp>
        <p:nvSpPr>
          <p:cNvPr id="34" name="Rectangle 9"/>
          <p:cNvSpPr>
            <a:spLocks noChangeArrowheads="1"/>
          </p:cNvSpPr>
          <p:nvPr/>
        </p:nvSpPr>
        <p:spPr bwMode="auto">
          <a:xfrm>
            <a:off x="1268063" y="3419170"/>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Mekanism</a:t>
            </a:r>
            <a:endParaRPr lang="en-US" sz="1350" b="1" dirty="0"/>
          </a:p>
        </p:txBody>
      </p:sp>
      <p:sp>
        <p:nvSpPr>
          <p:cNvPr id="37" name="Rectangle 9"/>
          <p:cNvSpPr>
            <a:spLocks noChangeArrowheads="1"/>
          </p:cNvSpPr>
          <p:nvPr/>
        </p:nvSpPr>
        <p:spPr bwMode="auto">
          <a:xfrm>
            <a:off x="5372519" y="2161336"/>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Output</a:t>
            </a:r>
            <a:endParaRPr lang="en-US" sz="1350" b="1" dirty="0"/>
          </a:p>
        </p:txBody>
      </p:sp>
      <p:sp>
        <p:nvSpPr>
          <p:cNvPr id="39" name="Rectangle 9"/>
          <p:cNvSpPr>
            <a:spLocks noChangeArrowheads="1"/>
          </p:cNvSpPr>
          <p:nvPr/>
        </p:nvSpPr>
        <p:spPr bwMode="auto">
          <a:xfrm>
            <a:off x="1106678" y="2021983"/>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Input</a:t>
            </a:r>
            <a:endParaRPr lang="en-US" sz="1350" b="1" dirty="0"/>
          </a:p>
        </p:txBody>
      </p:sp>
      <p:sp>
        <p:nvSpPr>
          <p:cNvPr id="43" name="Rectangle 42"/>
          <p:cNvSpPr/>
          <p:nvPr/>
        </p:nvSpPr>
        <p:spPr>
          <a:xfrm>
            <a:off x="549136" y="4157018"/>
            <a:ext cx="8027849" cy="323165"/>
          </a:xfrm>
          <a:prstGeom prst="rect">
            <a:avLst/>
          </a:prstGeom>
        </p:spPr>
        <p:txBody>
          <a:bodyPr wrap="square">
            <a:spAutoFit/>
          </a:bodyPr>
          <a:lstStyle/>
          <a:p>
            <a:pPr>
              <a:spcAft>
                <a:spcPts val="900"/>
              </a:spcAft>
            </a:pPr>
            <a:r>
              <a:rPr lang="en-US" sz="1500" dirty="0" err="1">
                <a:latin typeface="Verdana" panose="020B0604030504040204" pitchFamily="34" charset="0"/>
                <a:ea typeface="Verdana" panose="020B0604030504040204" pitchFamily="34" charset="0"/>
                <a:cs typeface="Verdana" panose="020B0604030504040204" pitchFamily="34" charset="0"/>
              </a:rPr>
              <a:t>Pilarna</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antar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olika</a:t>
            </a:r>
            <a:r>
              <a:rPr lang="en-US" sz="1500" dirty="0">
                <a:latin typeface="Verdana" panose="020B0604030504040204" pitchFamily="34" charset="0"/>
                <a:ea typeface="Verdana" panose="020B0604030504040204" pitchFamily="34" charset="0"/>
                <a:cs typeface="Verdana" panose="020B0604030504040204" pitchFamily="34" charset="0"/>
              </a:rPr>
              <a:t> roller </a:t>
            </a:r>
            <a:r>
              <a:rPr lang="en-US" sz="1500" dirty="0" err="1">
                <a:latin typeface="Verdana" panose="020B0604030504040204" pitchFamily="34" charset="0"/>
                <a:ea typeface="Verdana" panose="020B0604030504040204" pitchFamily="34" charset="0"/>
                <a:cs typeface="Verdana" panose="020B0604030504040204" pitchFamily="34" charset="0"/>
              </a:rPr>
              <a:t>beroende</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på</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hur</a:t>
            </a:r>
            <a:r>
              <a:rPr lang="en-US" sz="1500" dirty="0">
                <a:latin typeface="Verdana" panose="020B0604030504040204" pitchFamily="34" charset="0"/>
                <a:ea typeface="Verdana" panose="020B0604030504040204" pitchFamily="34" charset="0"/>
                <a:cs typeface="Verdana" panose="020B0604030504040204" pitchFamily="34" charset="0"/>
              </a:rPr>
              <a:t> de </a:t>
            </a:r>
            <a:r>
              <a:rPr lang="en-US" sz="1500" dirty="0" err="1">
                <a:latin typeface="Verdana" panose="020B0604030504040204" pitchFamily="34" charset="0"/>
                <a:ea typeface="Verdana" panose="020B0604030504040204" pitchFamily="34" charset="0"/>
                <a:cs typeface="Verdana" panose="020B0604030504040204" pitchFamily="34" charset="0"/>
              </a:rPr>
              <a:t>kommer</a:t>
            </a:r>
            <a:r>
              <a:rPr lang="en-US" sz="1500" dirty="0">
                <a:latin typeface="Verdana" panose="020B0604030504040204" pitchFamily="34" charset="0"/>
                <a:ea typeface="Verdana" panose="020B0604030504040204" pitchFamily="34" charset="0"/>
                <a:cs typeface="Verdana" panose="020B0604030504040204" pitchFamily="34" charset="0"/>
              </a:rPr>
              <a:t> in </a:t>
            </a:r>
            <a:r>
              <a:rPr lang="en-US" sz="1500" dirty="0" err="1">
                <a:latin typeface="Verdana" panose="020B0604030504040204" pitchFamily="34" charset="0"/>
                <a:ea typeface="Verdana" panose="020B0604030504040204" pitchFamily="34" charset="0"/>
                <a:cs typeface="Verdana" panose="020B0604030504040204" pitchFamily="34" charset="0"/>
              </a:rPr>
              <a:t>eller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lämnar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funktionen</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25" name="AutoShape 11"/>
          <p:cNvSpPr>
            <a:spLocks noChangeArrowheads="1"/>
          </p:cNvSpPr>
          <p:nvPr/>
        </p:nvSpPr>
        <p:spPr bwMode="auto">
          <a:xfrm rot="19176121">
            <a:off x="4463324" y="2041147"/>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29" name="AutoShape 11"/>
          <p:cNvSpPr>
            <a:spLocks noChangeArrowheads="1"/>
          </p:cNvSpPr>
          <p:nvPr/>
        </p:nvSpPr>
        <p:spPr bwMode="auto">
          <a:xfrm rot="19176121">
            <a:off x="4812918" y="2547106"/>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0" name="AutoShape 11"/>
          <p:cNvSpPr>
            <a:spLocks noChangeArrowheads="1"/>
          </p:cNvSpPr>
          <p:nvPr/>
        </p:nvSpPr>
        <p:spPr bwMode="auto">
          <a:xfrm rot="10800000">
            <a:off x="2329958" y="3522827"/>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9426503">
            <a:off x="853129" y="2472682"/>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2515187">
            <a:off x="2674605" y="1842176"/>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745132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540411" y="275384"/>
            <a:ext cx="6172200" cy="857250"/>
          </a:xfrm>
        </p:spPr>
        <p:txBody>
          <a:bodyPr>
            <a:normAutofit/>
          </a:bodyPr>
          <a:lstStyle/>
          <a:p>
            <a:pPr algn="l">
              <a:defRPr/>
            </a:pPr>
            <a:r>
              <a:rPr lang="sv-SE" sz="2700" dirty="0"/>
              <a:t>IDEF0-exempel</a:t>
            </a:r>
            <a:endParaRPr lang="en-US" sz="2700" dirty="0"/>
          </a:p>
        </p:txBody>
      </p:sp>
      <p:sp>
        <p:nvSpPr>
          <p:cNvPr id="18" name="Rectangle 17"/>
          <p:cNvSpPr/>
          <p:nvPr/>
        </p:nvSpPr>
        <p:spPr>
          <a:xfrm>
            <a:off x="2654837" y="1432956"/>
            <a:ext cx="1675564" cy="5620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t>Utbildningsprocess</a:t>
            </a:r>
          </a:p>
        </p:txBody>
      </p:sp>
      <p:cxnSp>
        <p:nvCxnSpPr>
          <p:cNvPr id="19" name="Straight Arrow Connector 18"/>
          <p:cNvCxnSpPr/>
          <p:nvPr/>
        </p:nvCxnSpPr>
        <p:spPr>
          <a:xfrm flipV="1">
            <a:off x="224804" y="1724248"/>
            <a:ext cx="2398475" cy="18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5310265" y="3854046"/>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t>Införskaffa IT system</a:t>
            </a:r>
          </a:p>
        </p:txBody>
      </p:sp>
      <p:cxnSp>
        <p:nvCxnSpPr>
          <p:cNvPr id="52" name="Straight Arrow Connector 51"/>
          <p:cNvCxnSpPr/>
          <p:nvPr/>
        </p:nvCxnSpPr>
        <p:spPr>
          <a:xfrm flipV="1">
            <a:off x="214828" y="4089114"/>
            <a:ext cx="5069188" cy="193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383969" y="3781337"/>
            <a:ext cx="1087436" cy="307777"/>
          </a:xfrm>
          <a:prstGeom prst="rect">
            <a:avLst/>
          </a:prstGeom>
          <a:noFill/>
        </p:spPr>
        <p:txBody>
          <a:bodyPr wrap="square" rtlCol="0">
            <a:spAutoFit/>
          </a:bodyPr>
          <a:lstStyle/>
          <a:p>
            <a:r>
              <a:rPr lang="sv-SE" sz="1400" dirty="0"/>
              <a:t>IT-system</a:t>
            </a:r>
          </a:p>
        </p:txBody>
      </p:sp>
      <p:sp>
        <p:nvSpPr>
          <p:cNvPr id="39" name="Rectangle 38"/>
          <p:cNvSpPr/>
          <p:nvPr/>
        </p:nvSpPr>
        <p:spPr>
          <a:xfrm>
            <a:off x="4332996" y="2757922"/>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solidFill>
                  <a:schemeClr val="tx1"/>
                </a:solidFill>
              </a:rPr>
              <a:t>Rekryterings-process</a:t>
            </a:r>
          </a:p>
        </p:txBody>
      </p:sp>
      <p:cxnSp>
        <p:nvCxnSpPr>
          <p:cNvPr id="41" name="Straight Arrow Connector 40"/>
          <p:cNvCxnSpPr>
            <a:endCxn id="39" idx="1"/>
          </p:cNvCxnSpPr>
          <p:nvPr/>
        </p:nvCxnSpPr>
        <p:spPr>
          <a:xfrm flipV="1">
            <a:off x="224804" y="2991243"/>
            <a:ext cx="4108192" cy="21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83969" y="2666884"/>
            <a:ext cx="1087436" cy="307777"/>
          </a:xfrm>
          <a:prstGeom prst="rect">
            <a:avLst/>
          </a:prstGeom>
          <a:noFill/>
        </p:spPr>
        <p:txBody>
          <a:bodyPr wrap="square" rtlCol="0">
            <a:spAutoFit/>
          </a:bodyPr>
          <a:lstStyle/>
          <a:p>
            <a:r>
              <a:rPr lang="sv-SE" sz="1400" dirty="0"/>
              <a:t>Arbetskraft</a:t>
            </a:r>
          </a:p>
        </p:txBody>
      </p:sp>
      <p:sp>
        <p:nvSpPr>
          <p:cNvPr id="54" name="TextBox 53"/>
          <p:cNvSpPr txBox="1"/>
          <p:nvPr/>
        </p:nvSpPr>
        <p:spPr>
          <a:xfrm>
            <a:off x="383969" y="1452737"/>
            <a:ext cx="1087436" cy="307777"/>
          </a:xfrm>
          <a:prstGeom prst="rect">
            <a:avLst/>
          </a:prstGeom>
          <a:noFill/>
        </p:spPr>
        <p:txBody>
          <a:bodyPr wrap="square" rtlCol="0">
            <a:spAutoFit/>
          </a:bodyPr>
          <a:lstStyle/>
          <a:p>
            <a:r>
              <a:rPr lang="sv-SE" sz="1400" dirty="0"/>
              <a:t>Student</a:t>
            </a:r>
          </a:p>
        </p:txBody>
      </p:sp>
      <p:cxnSp>
        <p:nvCxnSpPr>
          <p:cNvPr id="37" name="Straight Arrow Connector 36"/>
          <p:cNvCxnSpPr/>
          <p:nvPr/>
        </p:nvCxnSpPr>
        <p:spPr>
          <a:xfrm flipV="1">
            <a:off x="3006347" y="2500071"/>
            <a:ext cx="3299129" cy="904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3022243" y="1997411"/>
            <a:ext cx="7117" cy="51170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5677109" y="2840234"/>
            <a:ext cx="633051" cy="276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51" idx="3"/>
          </p:cNvCxnSpPr>
          <p:nvPr/>
        </p:nvCxnSpPr>
        <p:spPr>
          <a:xfrm flipV="1">
            <a:off x="6654378" y="4077684"/>
            <a:ext cx="1028081" cy="968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flipV="1">
            <a:off x="7682459" y="2304563"/>
            <a:ext cx="0" cy="1782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3626511" y="2304563"/>
            <a:ext cx="4055948" cy="78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3626511" y="2011597"/>
            <a:ext cx="0" cy="3008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a:off x="5668776" y="2993088"/>
            <a:ext cx="2318109" cy="150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7435121" y="3630946"/>
            <a:ext cx="0" cy="32004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4683219" y="3628361"/>
            <a:ext cx="2751902" cy="258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7457781" y="4209218"/>
            <a:ext cx="84" cy="39178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6470239" y="4587452"/>
            <a:ext cx="995628" cy="699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flipV="1">
            <a:off x="6457874" y="4334867"/>
            <a:ext cx="12365" cy="2408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flipH="1" flipV="1">
            <a:off x="7986885" y="3008150"/>
            <a:ext cx="17863" cy="182617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5834164" y="4834328"/>
            <a:ext cx="2184549"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flipV="1">
            <a:off x="5834164" y="4334867"/>
            <a:ext cx="1" cy="50517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a:off x="5278907" y="3225471"/>
            <a:ext cx="1044" cy="2605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H="1">
            <a:off x="4680096" y="3195965"/>
            <a:ext cx="3122" cy="43239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5697603" y="3152127"/>
            <a:ext cx="655675"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V="1">
            <a:off x="6305476" y="2488204"/>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5278907" y="3504305"/>
            <a:ext cx="1061231" cy="11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Straight Arrow Connector 157"/>
          <p:cNvCxnSpPr/>
          <p:nvPr/>
        </p:nvCxnSpPr>
        <p:spPr>
          <a:xfrm flipV="1">
            <a:off x="6340138" y="3149506"/>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6" name="Straight Arrow Connector 165"/>
          <p:cNvCxnSpPr/>
          <p:nvPr/>
        </p:nvCxnSpPr>
        <p:spPr>
          <a:xfrm flipV="1">
            <a:off x="6640414" y="395323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9" name="Straight Arrow Connector 168"/>
          <p:cNvCxnSpPr/>
          <p:nvPr/>
        </p:nvCxnSpPr>
        <p:spPr>
          <a:xfrm flipV="1">
            <a:off x="6663158" y="420921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 name="Straight Arrow Connector 171"/>
          <p:cNvCxnSpPr/>
          <p:nvPr/>
        </p:nvCxnSpPr>
        <p:spPr>
          <a:xfrm>
            <a:off x="4330401" y="1839072"/>
            <a:ext cx="4423985" cy="23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7060511" y="1846394"/>
            <a:ext cx="1814949" cy="307777"/>
          </a:xfrm>
          <a:prstGeom prst="rect">
            <a:avLst/>
          </a:prstGeom>
          <a:noFill/>
        </p:spPr>
        <p:txBody>
          <a:bodyPr wrap="square" rtlCol="0">
            <a:spAutoFit/>
          </a:bodyPr>
          <a:lstStyle/>
          <a:p>
            <a:r>
              <a:rPr lang="sv-SE" sz="1400" dirty="0"/>
              <a:t>Examinerad student</a:t>
            </a:r>
          </a:p>
        </p:txBody>
      </p:sp>
      <p:sp>
        <p:nvSpPr>
          <p:cNvPr id="175" name="TextBox 174"/>
          <p:cNvSpPr txBox="1"/>
          <p:nvPr/>
        </p:nvSpPr>
        <p:spPr>
          <a:xfrm>
            <a:off x="2662986" y="2115765"/>
            <a:ext cx="755129" cy="318022"/>
          </a:xfrm>
          <a:prstGeom prst="rect">
            <a:avLst/>
          </a:prstGeom>
          <a:noFill/>
        </p:spPr>
        <p:txBody>
          <a:bodyPr wrap="square" rtlCol="0">
            <a:spAutoFit/>
          </a:bodyPr>
          <a:lstStyle/>
          <a:p>
            <a:r>
              <a:rPr lang="sv-SE" sz="1400" dirty="0"/>
              <a:t>Lärare</a:t>
            </a:r>
          </a:p>
        </p:txBody>
      </p:sp>
      <p:sp>
        <p:nvSpPr>
          <p:cNvPr id="176" name="TextBox 175"/>
          <p:cNvSpPr txBox="1"/>
          <p:nvPr/>
        </p:nvSpPr>
        <p:spPr>
          <a:xfrm>
            <a:off x="3361497" y="2016889"/>
            <a:ext cx="2075468" cy="307777"/>
          </a:xfrm>
          <a:prstGeom prst="rect">
            <a:avLst/>
          </a:prstGeom>
          <a:noFill/>
        </p:spPr>
        <p:txBody>
          <a:bodyPr wrap="square" rtlCol="0">
            <a:spAutoFit/>
          </a:bodyPr>
          <a:lstStyle/>
          <a:p>
            <a:r>
              <a:rPr lang="sv-SE" sz="1400" dirty="0" err="1"/>
              <a:t>eLearning</a:t>
            </a:r>
            <a:r>
              <a:rPr lang="sv-SE" sz="1400" dirty="0"/>
              <a:t>-system</a:t>
            </a:r>
          </a:p>
        </p:txBody>
      </p:sp>
      <p:sp>
        <p:nvSpPr>
          <p:cNvPr id="177" name="TextBox 176"/>
          <p:cNvSpPr txBox="1"/>
          <p:nvPr/>
        </p:nvSpPr>
        <p:spPr>
          <a:xfrm>
            <a:off x="4123808" y="3292304"/>
            <a:ext cx="2075468" cy="307777"/>
          </a:xfrm>
          <a:prstGeom prst="rect">
            <a:avLst/>
          </a:prstGeom>
          <a:noFill/>
        </p:spPr>
        <p:txBody>
          <a:bodyPr wrap="square" rtlCol="0">
            <a:spAutoFit/>
          </a:bodyPr>
          <a:lstStyle/>
          <a:p>
            <a:r>
              <a:rPr lang="sv-SE" sz="1400" dirty="0"/>
              <a:t>HR-system</a:t>
            </a:r>
          </a:p>
        </p:txBody>
      </p:sp>
      <p:sp>
        <p:nvSpPr>
          <p:cNvPr id="178" name="TextBox 177"/>
          <p:cNvSpPr txBox="1"/>
          <p:nvPr/>
        </p:nvSpPr>
        <p:spPr>
          <a:xfrm>
            <a:off x="5929280" y="3167171"/>
            <a:ext cx="2075468" cy="307777"/>
          </a:xfrm>
          <a:prstGeom prst="rect">
            <a:avLst/>
          </a:prstGeom>
          <a:noFill/>
        </p:spPr>
        <p:txBody>
          <a:bodyPr wrap="square" rtlCol="0">
            <a:spAutoFit/>
          </a:bodyPr>
          <a:lstStyle/>
          <a:p>
            <a:r>
              <a:rPr lang="sv-SE" sz="1400" dirty="0" err="1"/>
              <a:t>Personalsansvarig</a:t>
            </a:r>
            <a:endParaRPr lang="sv-SE" sz="1400" dirty="0"/>
          </a:p>
        </p:txBody>
      </p:sp>
      <p:sp>
        <p:nvSpPr>
          <p:cNvPr id="179" name="TextBox 178"/>
          <p:cNvSpPr txBox="1"/>
          <p:nvPr/>
        </p:nvSpPr>
        <p:spPr>
          <a:xfrm>
            <a:off x="5201125" y="4469473"/>
            <a:ext cx="2075468" cy="307777"/>
          </a:xfrm>
          <a:prstGeom prst="rect">
            <a:avLst/>
          </a:prstGeom>
          <a:noFill/>
        </p:spPr>
        <p:txBody>
          <a:bodyPr wrap="square" rtlCol="0">
            <a:spAutoFit/>
          </a:bodyPr>
          <a:lstStyle/>
          <a:p>
            <a:r>
              <a:rPr lang="sv-SE" sz="1400" dirty="0"/>
              <a:t>IT-personal</a:t>
            </a:r>
          </a:p>
        </p:txBody>
      </p:sp>
      <p:sp>
        <p:nvSpPr>
          <p:cNvPr id="111" name="TextBox 110"/>
          <p:cNvSpPr txBox="1"/>
          <p:nvPr/>
        </p:nvSpPr>
        <p:spPr>
          <a:xfrm>
            <a:off x="3993315" y="1766141"/>
            <a:ext cx="352982" cy="276999"/>
          </a:xfrm>
          <a:prstGeom prst="rect">
            <a:avLst/>
          </a:prstGeom>
          <a:noFill/>
        </p:spPr>
        <p:txBody>
          <a:bodyPr wrap="none" rtlCol="0">
            <a:spAutoFit/>
          </a:bodyPr>
          <a:lstStyle/>
          <a:p>
            <a:r>
              <a:rPr lang="sv-SE" sz="1200" dirty="0"/>
              <a:t>A1</a:t>
            </a:r>
          </a:p>
        </p:txBody>
      </p:sp>
      <p:sp>
        <p:nvSpPr>
          <p:cNvPr id="202" name="TextBox 201"/>
          <p:cNvSpPr txBox="1"/>
          <p:nvPr/>
        </p:nvSpPr>
        <p:spPr>
          <a:xfrm>
            <a:off x="5376979" y="2977021"/>
            <a:ext cx="352982" cy="276999"/>
          </a:xfrm>
          <a:prstGeom prst="rect">
            <a:avLst/>
          </a:prstGeom>
          <a:noFill/>
        </p:spPr>
        <p:txBody>
          <a:bodyPr wrap="none" rtlCol="0">
            <a:spAutoFit/>
          </a:bodyPr>
          <a:lstStyle/>
          <a:p>
            <a:r>
              <a:rPr lang="sv-SE" sz="1200" dirty="0"/>
              <a:t>A2</a:t>
            </a:r>
          </a:p>
        </p:txBody>
      </p:sp>
      <p:sp>
        <p:nvSpPr>
          <p:cNvPr id="203" name="TextBox 202"/>
          <p:cNvSpPr txBox="1"/>
          <p:nvPr/>
        </p:nvSpPr>
        <p:spPr>
          <a:xfrm>
            <a:off x="6348361" y="4075623"/>
            <a:ext cx="352982" cy="276999"/>
          </a:xfrm>
          <a:prstGeom prst="rect">
            <a:avLst/>
          </a:prstGeom>
          <a:noFill/>
        </p:spPr>
        <p:txBody>
          <a:bodyPr wrap="none" rtlCol="0">
            <a:spAutoFit/>
          </a:bodyPr>
          <a:lstStyle/>
          <a:p>
            <a:r>
              <a:rPr lang="sv-SE" sz="1200" dirty="0"/>
              <a:t>A3</a:t>
            </a:r>
          </a:p>
        </p:txBody>
      </p:sp>
      <p:sp>
        <p:nvSpPr>
          <p:cNvPr id="55" name="TextBox 54"/>
          <p:cNvSpPr txBox="1"/>
          <p:nvPr/>
        </p:nvSpPr>
        <p:spPr>
          <a:xfrm>
            <a:off x="6485846" y="4272496"/>
            <a:ext cx="2413256" cy="523220"/>
          </a:xfrm>
          <a:prstGeom prst="rect">
            <a:avLst/>
          </a:prstGeom>
          <a:noFill/>
        </p:spPr>
        <p:txBody>
          <a:bodyPr wrap="square" rtlCol="0">
            <a:spAutoFit/>
          </a:bodyPr>
          <a:lstStyle/>
          <a:p>
            <a:r>
              <a:rPr lang="sv-SE" sz="1400" dirty="0"/>
              <a:t>Ärendehanterings-</a:t>
            </a:r>
          </a:p>
          <a:p>
            <a:r>
              <a:rPr lang="sv-SE" sz="1400" dirty="0"/>
              <a:t>system</a:t>
            </a:r>
          </a:p>
        </p:txBody>
      </p:sp>
    </p:spTree>
    <p:extLst>
      <p:ext uri="{BB962C8B-B14F-4D97-AF65-F5344CB8AC3E}">
        <p14:creationId xmlns:p14="http://schemas.microsoft.com/office/powerpoint/2010/main" val="3756441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extLst/>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29860" name="Visio" r:id="rId5" imgW="1586224" imgH="1520336" progId="Visio.Drawing.11">
                  <p:embed/>
                </p:oleObj>
              </mc:Choice>
              <mc:Fallback>
                <p:oleObj name="Visio" r:id="rId5" imgW="1586224" imgH="1520336" progId="Visio.Drawing.11">
                  <p:embed/>
                  <p:pic>
                    <p:nvPicPr>
                      <p:cNvPr id="102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extLst/>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29861" name="Visio" r:id="rId7" imgW="1586224" imgH="1520336" progId="">
                  <p:embed/>
                </p:oleObj>
              </mc:Choice>
              <mc:Fallback>
                <p:oleObj name="Visio" r:id="rId7" imgW="1586224" imgH="1520336" progId="">
                  <p:embed/>
                  <p:pic>
                    <p:nvPicPr>
                      <p:cNvPr id="1027"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extLst/>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29862" name="Visio" r:id="rId8" imgW="1586224" imgH="1520336" progId="Visio.Drawing.11">
                  <p:embed/>
                </p:oleObj>
              </mc:Choice>
              <mc:Fallback>
                <p:oleObj name="Visio" r:id="rId8" imgW="1586224" imgH="1520336" progId="Visio.Drawing.11">
                  <p:embed/>
                  <p:pic>
                    <p:nvPicPr>
                      <p:cNvPr id="1028"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extLst/>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29863" name="Visio" r:id="rId9" imgW="496800" imgH="1170000" progId="Visio.Drawing.11">
                  <p:embed/>
                </p:oleObj>
              </mc:Choice>
              <mc:Fallback>
                <p:oleObj name="Visio" r:id="rId9" imgW="496800" imgH="1170000" progId="Visio.Drawing.11">
                  <p:embed/>
                  <p:pic>
                    <p:nvPicPr>
                      <p:cNvPr id="1029" name="Object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nvPr>
        </p:nvGraphicFramePr>
        <p:xfrm>
          <a:off x="3579604" y="2088204"/>
          <a:ext cx="486966" cy="273844"/>
        </p:xfrm>
        <a:graphic>
          <a:graphicData uri="http://schemas.openxmlformats.org/presentationml/2006/ole">
            <mc:AlternateContent xmlns:mc="http://schemas.openxmlformats.org/markup-compatibility/2006">
              <mc:Choice xmlns:v="urn:schemas-microsoft-com:vml" Requires="v">
                <p:oleObj spid="_x0000_s29864" name="Visio" r:id="rId11" imgW="1766847" imgH="1165027" progId="Visio.Drawing.11">
                  <p:embed/>
                </p:oleObj>
              </mc:Choice>
              <mc:Fallback>
                <p:oleObj name="Visio" r:id="rId11" imgW="1766847" imgH="1165027" progId="Visio.Drawing.11">
                  <p:embed/>
                  <p:pic>
                    <p:nvPicPr>
                      <p:cNvPr id="103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604" y="2088204"/>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nvPr>
        </p:nvGraphicFramePr>
        <p:xfrm>
          <a:off x="4464784" y="1275160"/>
          <a:ext cx="451247" cy="540544"/>
        </p:xfrm>
        <a:graphic>
          <a:graphicData uri="http://schemas.openxmlformats.org/presentationml/2006/ole">
            <mc:AlternateContent xmlns:mc="http://schemas.openxmlformats.org/markup-compatibility/2006">
              <mc:Choice xmlns:v="urn:schemas-microsoft-com:vml" Requires="v">
                <p:oleObj spid="_x0000_s29865" name="Visio" r:id="rId13" imgW="2191670" imgH="2431673" progId="Visio.Drawing.11">
                  <p:embed/>
                </p:oleObj>
              </mc:Choice>
              <mc:Fallback>
                <p:oleObj name="Visio" r:id="rId13" imgW="2191670" imgH="2431673" progId="Visio.Drawing.11">
                  <p:embed/>
                  <p:pic>
                    <p:nvPicPr>
                      <p:cNvPr id="1031" name="Object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784" y="1275160"/>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extLst/>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29866" name="Visio" r:id="rId15" imgW="1381760" imgH="1381600" progId="Visio.Drawing.11">
                  <p:embed/>
                </p:oleObj>
              </mc:Choice>
              <mc:Fallback>
                <p:oleObj name="Visio" r:id="rId15" imgW="1381760" imgH="1381600" progId="Visio.Drawing.11">
                  <p:embed/>
                  <p:pic>
                    <p:nvPicPr>
                      <p:cNvPr id="1032" name="Object 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extLst/>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29867" name="Visio" r:id="rId17" imgW="757891" imgH="1477815" progId="Visio.Drawing.11">
                  <p:embed/>
                </p:oleObj>
              </mc:Choice>
              <mc:Fallback>
                <p:oleObj name="Visio" r:id="rId17" imgW="757891" imgH="1477815" progId="Visio.Drawing.11">
                  <p:embed/>
                  <p:pic>
                    <p:nvPicPr>
                      <p:cNvPr id="1033" name="Object 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extLst/>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29868" name="Visio" r:id="rId19" imgW="757891" imgH="1477815" progId="Visio.Drawing.11">
                  <p:embed/>
                </p:oleObj>
              </mc:Choice>
              <mc:Fallback>
                <p:oleObj name="Visio" r:id="rId19" imgW="757891" imgH="1477815" progId="Visio.Drawing.11">
                  <p:embed/>
                  <p:pic>
                    <p:nvPicPr>
                      <p:cNvPr id="1034" name="Object 1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3228" name="AutoShape 124"/>
          <p:cNvSpPr>
            <a:spLocks/>
          </p:cNvSpPr>
          <p:nvPr/>
        </p:nvSpPr>
        <p:spPr bwMode="auto">
          <a:xfrm>
            <a:off x="6084094" y="1168004"/>
            <a:ext cx="323850" cy="2268140"/>
          </a:xfrm>
          <a:prstGeom prst="rightBrace">
            <a:avLst>
              <a:gd name="adj1" fmla="val 58364"/>
              <a:gd name="adj2" fmla="val 50000"/>
            </a:avLst>
          </a:prstGeom>
          <a:noFill/>
          <a:ln w="9525">
            <a:solidFill>
              <a:schemeClr val="tx1"/>
            </a:solidFill>
            <a:round/>
            <a:headEnd/>
            <a:tailEnd/>
          </a:ln>
        </p:spPr>
        <p:txBody>
          <a:bodyPr wrap="none" anchor="ctr"/>
          <a:lstStyle/>
          <a:p>
            <a:endParaRPr lang="sv-SE" sz="1350"/>
          </a:p>
        </p:txBody>
      </p:sp>
      <p:sp>
        <p:nvSpPr>
          <p:cNvPr id="943229" name="Text Box 125"/>
          <p:cNvSpPr txBox="1">
            <a:spLocks noChangeArrowheads="1"/>
          </p:cNvSpPr>
          <p:nvPr/>
        </p:nvSpPr>
        <p:spPr bwMode="auto">
          <a:xfrm>
            <a:off x="6488905" y="1978908"/>
            <a:ext cx="2432284"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utför (manuella) aktiviteter i en verksamhet</a:t>
            </a:r>
          </a:p>
        </p:txBody>
      </p:sp>
      <p:sp>
        <p:nvSpPr>
          <p:cNvPr id="943230" name="AutoShape 126"/>
          <p:cNvSpPr>
            <a:spLocks/>
          </p:cNvSpPr>
          <p:nvPr/>
        </p:nvSpPr>
        <p:spPr bwMode="auto">
          <a:xfrm>
            <a:off x="6111479" y="3436144"/>
            <a:ext cx="323850" cy="1565672"/>
          </a:xfrm>
          <a:prstGeom prst="rightBrace">
            <a:avLst>
              <a:gd name="adj1" fmla="val 40288"/>
              <a:gd name="adj2" fmla="val 50000"/>
            </a:avLst>
          </a:prstGeom>
          <a:noFill/>
          <a:ln w="9525">
            <a:solidFill>
              <a:schemeClr val="tx1"/>
            </a:solidFill>
            <a:round/>
            <a:headEnd/>
            <a:tailEnd/>
          </a:ln>
        </p:spPr>
        <p:txBody>
          <a:bodyPr wrap="none" anchor="ctr"/>
          <a:lstStyle/>
          <a:p>
            <a:endParaRPr lang="sv-SE" sz="1350"/>
          </a:p>
        </p:txBody>
      </p:sp>
      <p:sp>
        <p:nvSpPr>
          <p:cNvPr id="943231" name="Text Box 127"/>
          <p:cNvSpPr txBox="1">
            <a:spLocks noChangeArrowheads="1"/>
          </p:cNvSpPr>
          <p:nvPr/>
        </p:nvSpPr>
        <p:spPr bwMode="auto">
          <a:xfrm>
            <a:off x="6529693" y="3856464"/>
            <a:ext cx="2432284" cy="830997"/>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Datorer utför (automatiserade) aktiviteter i en verksamhet</a:t>
            </a:r>
          </a:p>
        </p:txBody>
      </p:sp>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
        <p:nvSpPr>
          <p:cNvPr id="259" name="Line 123"/>
          <p:cNvSpPr>
            <a:spLocks noChangeShapeType="1"/>
          </p:cNvSpPr>
          <p:nvPr/>
        </p:nvSpPr>
        <p:spPr bwMode="auto">
          <a:xfrm flipV="1">
            <a:off x="384903" y="2665184"/>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127918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1" y="1428828"/>
            <a:ext cx="6120506" cy="3482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sv-SE" dirty="0"/>
              <a:t>IDEFO-exempel</a:t>
            </a:r>
          </a:p>
        </p:txBody>
      </p:sp>
    </p:spTree>
    <p:extLst>
      <p:ext uri="{BB962C8B-B14F-4D97-AF65-F5344CB8AC3E}">
        <p14:creationId xmlns:p14="http://schemas.microsoft.com/office/powerpoint/2010/main" val="242604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1" y="1428828"/>
            <a:ext cx="6120506" cy="3482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sv-SE" dirty="0"/>
              <a:t>IDEFO-exempel</a:t>
            </a:r>
          </a:p>
        </p:txBody>
      </p:sp>
      <p:sp>
        <p:nvSpPr>
          <p:cNvPr id="11" name="Rectangle 9"/>
          <p:cNvSpPr>
            <a:spLocks noChangeArrowheads="1"/>
          </p:cNvSpPr>
          <p:nvPr/>
        </p:nvSpPr>
        <p:spPr bwMode="auto">
          <a:xfrm>
            <a:off x="453224" y="3988473"/>
            <a:ext cx="1686265" cy="923330"/>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diagram på A0-nivån, ett A0-diagram</a:t>
            </a:r>
            <a:endParaRPr lang="en-US" sz="1350" b="1" dirty="0"/>
          </a:p>
        </p:txBody>
      </p:sp>
      <p:sp>
        <p:nvSpPr>
          <p:cNvPr id="12" name="AutoShape 11"/>
          <p:cNvSpPr>
            <a:spLocks noChangeArrowheads="1"/>
          </p:cNvSpPr>
          <p:nvPr/>
        </p:nvSpPr>
        <p:spPr bwMode="auto">
          <a:xfrm rot="10113267">
            <a:off x="1907740" y="4621999"/>
            <a:ext cx="615157" cy="81644"/>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276521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01701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Oval 6"/>
          <p:cNvSpPr/>
          <p:nvPr/>
        </p:nvSpPr>
        <p:spPr>
          <a:xfrm>
            <a:off x="349859" y="1083444"/>
            <a:ext cx="4365266" cy="1761053"/>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102369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1511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669263" y="1292248"/>
            <a:ext cx="3792603" cy="646331"/>
          </a:xfrm>
          <a:prstGeom prst="rect">
            <a:avLst/>
          </a:prstGeom>
        </p:spPr>
        <p:txBody>
          <a:bodyPr wrap="square">
            <a:spAutoFit/>
          </a:bodyPr>
          <a:lstStyle/>
          <a:p>
            <a:pPr marL="257175" indent="-257175" algn="r">
              <a:spcBef>
                <a:spcPts val="450"/>
              </a:spcBef>
              <a:spcAft>
                <a:spcPts val="900"/>
              </a:spcAft>
              <a:buFont typeface="Arial" panose="020B0604020202020204" pitchFamily="34" charset="0"/>
              <a:buChar char="•"/>
            </a:pPr>
            <a:r>
              <a:rPr lang="sv-SE" dirty="0"/>
              <a:t>En funktion i IDEF0 kan nedbrytas i subfunktioner (del-av-relation)</a:t>
            </a:r>
          </a:p>
        </p:txBody>
      </p:sp>
      <p:sp>
        <p:nvSpPr>
          <p:cNvPr id="11" name="Text Box 4"/>
          <p:cNvSpPr txBox="1">
            <a:spLocks noChangeArrowheads="1"/>
          </p:cNvSpPr>
          <p:nvPr/>
        </p:nvSpPr>
        <p:spPr bwMode="auto">
          <a:xfrm>
            <a:off x="792000" y="2759099"/>
            <a:ext cx="3257845" cy="2469907"/>
          </a:xfrm>
          <a:prstGeom prst="rect">
            <a:avLst/>
          </a:prstGeom>
          <a:noFill/>
          <a:ln w="12700" algn="ctr">
            <a:noFill/>
            <a:miter lim="800000"/>
            <a:headEnd/>
            <a:tailEnd/>
          </a:ln>
          <a:effectLst/>
        </p:spPr>
        <p:txBody>
          <a:bodyPr wrap="square">
            <a:spAutoFit/>
          </a:bodyPr>
          <a:lstStyle/>
          <a:p>
            <a:pPr marL="257175" indent="-257175">
              <a:buFont typeface="Arial" panose="020B0604020202020204" pitchFamily="34" charset="0"/>
              <a:buChar char="•"/>
              <a:defRPr/>
            </a:pPr>
            <a:r>
              <a:rPr lang="sv-SE" dirty="0"/>
              <a:t>En IDEF0-modell är en samling diagram organiserade i en hierarki så att varje diagram kan brytas ned i ett allt mer detaljerat diagram, kallas ibland och barndiagram vs föräldradiagram</a:t>
            </a:r>
          </a:p>
          <a:p>
            <a:pPr>
              <a:defRPr/>
            </a:pPr>
            <a:endParaRPr lang="sv-SE" sz="1500" dirty="0">
              <a:solidFill>
                <a:srgbClr val="000000"/>
              </a:solidFill>
            </a:endParaRPr>
          </a:p>
          <a:p>
            <a:pPr>
              <a:defRPr/>
            </a:pPr>
            <a:endParaRPr lang="en-US" sz="1350" dirty="0">
              <a:solidFill>
                <a:srgbClr val="000000"/>
              </a:solidFill>
            </a:endParaRPr>
          </a:p>
        </p:txBody>
      </p:sp>
    </p:spTree>
    <p:extLst>
      <p:ext uri="{BB962C8B-B14F-4D97-AF65-F5344CB8AC3E}">
        <p14:creationId xmlns:p14="http://schemas.microsoft.com/office/powerpoint/2010/main" val="3347871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49859" y="1083444"/>
            <a:ext cx="4365266" cy="1761053"/>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428144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743" y="3845177"/>
            <a:ext cx="2970502" cy="10807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a:t>A-0-diagram</a:t>
            </a:r>
            <a:endParaRPr lang="en-US" sz="2400" dirty="0"/>
          </a:p>
        </p:txBody>
      </p:sp>
      <p:sp>
        <p:nvSpPr>
          <p:cNvPr id="4" name="TextBox 3"/>
          <p:cNvSpPr txBox="1"/>
          <p:nvPr/>
        </p:nvSpPr>
        <p:spPr>
          <a:xfrm>
            <a:off x="555694" y="1038424"/>
            <a:ext cx="8506113" cy="2931572"/>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kallas även kontextdiagram och är på högsta nivån, och fungerar som en systemgräns</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utläses ”A minus 0”</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A-0-diagrammet visar hela systemet som en enkel box numrerad som A0, samt visar alla kopplingar/länkar till den externa omgivningen. Det visar därmed också systemgränsen</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OBS! A-0-diagram visar A0-noden </a:t>
            </a:r>
          </a:p>
          <a:p>
            <a:pPr>
              <a:buFont typeface="Arial" pitchFamily="34" charset="0"/>
              <a:buChar char="•"/>
            </a:pPr>
            <a:endParaRPr lang="sv-SE" sz="1500" dirty="0"/>
          </a:p>
          <a:p>
            <a:endParaRPr lang="sv-SE" sz="1350" dirty="0"/>
          </a:p>
        </p:txBody>
      </p:sp>
      <p:sp>
        <p:nvSpPr>
          <p:cNvPr id="14" name="Rectangle 9"/>
          <p:cNvSpPr>
            <a:spLocks noChangeArrowheads="1"/>
          </p:cNvSpPr>
          <p:nvPr/>
        </p:nvSpPr>
        <p:spPr bwMode="auto">
          <a:xfrm>
            <a:off x="2054841" y="3969996"/>
            <a:ext cx="1537309" cy="507831"/>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A-0-diagram</a:t>
            </a:r>
            <a:endParaRPr lang="en-US" sz="1350" b="1" dirty="0"/>
          </a:p>
        </p:txBody>
      </p:sp>
      <p:sp>
        <p:nvSpPr>
          <p:cNvPr id="15" name="AutoShape 11"/>
          <p:cNvSpPr>
            <a:spLocks noChangeArrowheads="1"/>
          </p:cNvSpPr>
          <p:nvPr/>
        </p:nvSpPr>
        <p:spPr bwMode="auto">
          <a:xfrm rot="12918725">
            <a:off x="3607520" y="4590568"/>
            <a:ext cx="615157" cy="81644"/>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18" name="Rectangle 9"/>
          <p:cNvSpPr>
            <a:spLocks noChangeArrowheads="1"/>
          </p:cNvSpPr>
          <p:nvPr/>
        </p:nvSpPr>
        <p:spPr bwMode="auto">
          <a:xfrm>
            <a:off x="7423404" y="4016162"/>
            <a:ext cx="1234724" cy="923330"/>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Noden (boxen) i ett A-0-diagram heter A0</a:t>
            </a:r>
            <a:endParaRPr lang="en-US" sz="1350" b="1" dirty="0"/>
          </a:p>
        </p:txBody>
      </p:sp>
      <p:sp>
        <p:nvSpPr>
          <p:cNvPr id="19" name="AutoShape 11"/>
          <p:cNvSpPr>
            <a:spLocks noChangeArrowheads="1"/>
          </p:cNvSpPr>
          <p:nvPr/>
        </p:nvSpPr>
        <p:spPr bwMode="auto">
          <a:xfrm rot="396051">
            <a:off x="5997785" y="4596078"/>
            <a:ext cx="1380551" cy="7625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10205531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a:t>A-0-diagram</a:t>
            </a:r>
            <a:endParaRPr lang="en-US" sz="2400" dirty="0"/>
          </a:p>
        </p:txBody>
      </p:sp>
      <p:sp>
        <p:nvSpPr>
          <p:cNvPr id="4" name="TextBox 3"/>
          <p:cNvSpPr txBox="1"/>
          <p:nvPr/>
        </p:nvSpPr>
        <p:spPr>
          <a:xfrm>
            <a:off x="483775" y="1038156"/>
            <a:ext cx="8506113" cy="1369606"/>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används också för att ange syfte/mål och perspektiv med IDEF0 modellen (med dess ingående diagram)</a:t>
            </a:r>
          </a:p>
          <a:p>
            <a:pPr marL="742950" lvl="1" indent="-285750">
              <a:spcAft>
                <a:spcPts val="900"/>
              </a:spcAft>
              <a:buFont typeface="Courier New" panose="02070309020205020404" pitchFamily="49" charset="0"/>
              <a:buChar char="o"/>
            </a:pPr>
            <a:r>
              <a:rPr lang="sv-SE" sz="1600" dirty="0">
                <a:latin typeface="Verdana" panose="020B0604030504040204" pitchFamily="34" charset="0"/>
                <a:ea typeface="Verdana" panose="020B0604030504040204" pitchFamily="34" charset="0"/>
                <a:cs typeface="Verdana" panose="020B0604030504040204" pitchFamily="34" charset="0"/>
              </a:rPr>
              <a:t>Syfte/mål med IDEF0-modellen </a:t>
            </a:r>
          </a:p>
          <a:p>
            <a:pPr marL="742950" lvl="1" indent="-285750">
              <a:spcAft>
                <a:spcPts val="900"/>
              </a:spcAft>
              <a:buFont typeface="Courier New" panose="02070309020205020404" pitchFamily="49" charset="0"/>
              <a:buChar char="o"/>
            </a:pPr>
            <a:r>
              <a:rPr lang="sv-SE" sz="1600" dirty="0">
                <a:latin typeface="Verdana" panose="020B0604030504040204" pitchFamily="34" charset="0"/>
                <a:ea typeface="Verdana" panose="020B0604030504040204" pitchFamily="34" charset="0"/>
                <a:cs typeface="Verdana" panose="020B0604030504040204" pitchFamily="34" charset="0"/>
              </a:rPr>
              <a:t>Ur vems perspektiv görs modellen</a:t>
            </a:r>
          </a:p>
        </p:txBody>
      </p:sp>
      <p:pic>
        <p:nvPicPr>
          <p:cNvPr id="2" name="Picture 1"/>
          <p:cNvPicPr>
            <a:picLocks noChangeAspect="1"/>
          </p:cNvPicPr>
          <p:nvPr/>
        </p:nvPicPr>
        <p:blipFill>
          <a:blip r:embed="rId3"/>
          <a:stretch>
            <a:fillRect/>
          </a:stretch>
        </p:blipFill>
        <p:spPr>
          <a:xfrm>
            <a:off x="4885682" y="1879024"/>
            <a:ext cx="3925810" cy="2942358"/>
          </a:xfrm>
          <a:prstGeom prst="rect">
            <a:avLst/>
          </a:prstGeom>
        </p:spPr>
      </p:pic>
      <p:sp>
        <p:nvSpPr>
          <p:cNvPr id="3" name="TextBox 2"/>
          <p:cNvSpPr txBox="1"/>
          <p:nvPr/>
        </p:nvSpPr>
        <p:spPr>
          <a:xfrm>
            <a:off x="2694216" y="4513605"/>
            <a:ext cx="3460174" cy="307777"/>
          </a:xfrm>
          <a:prstGeom prst="rect">
            <a:avLst/>
          </a:prstGeom>
          <a:noFill/>
        </p:spPr>
        <p:txBody>
          <a:bodyPr wrap="square" rtlCol="0">
            <a:spAutoFit/>
          </a:bodyPr>
          <a:lstStyle/>
          <a:p>
            <a:r>
              <a:rPr lang="sv-SE" sz="1400" dirty="0"/>
              <a:t>(Figur från Giachetti, 2010)</a:t>
            </a:r>
          </a:p>
        </p:txBody>
      </p:sp>
    </p:spTree>
    <p:extLst>
      <p:ext uri="{BB962C8B-B14F-4D97-AF65-F5344CB8AC3E}">
        <p14:creationId xmlns:p14="http://schemas.microsoft.com/office/powerpoint/2010/main" val="18771177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873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extLst>
              <p:ext uri="{D42A27DB-BD31-4B8C-83A1-F6EECF244321}">
                <p14:modId xmlns:p14="http://schemas.microsoft.com/office/powerpoint/2010/main" val="1554562330"/>
              </p:ext>
            </p:extLst>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1458"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extLst>
              <p:ext uri="{D42A27DB-BD31-4B8C-83A1-F6EECF244321}">
                <p14:modId xmlns:p14="http://schemas.microsoft.com/office/powerpoint/2010/main" val="712212243"/>
              </p:ext>
            </p:extLst>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1459" name="Visio" r:id="rId7" imgW="1586224" imgH="1520336" progId="">
                  <p:embed/>
                </p:oleObj>
              </mc:Choice>
              <mc:Fallback>
                <p:oleObj name="Visio" r:id="rId7" imgW="1586224" imgH="15203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extLst>
              <p:ext uri="{D42A27DB-BD31-4B8C-83A1-F6EECF244321}">
                <p14:modId xmlns:p14="http://schemas.microsoft.com/office/powerpoint/2010/main" val="3234754456"/>
              </p:ext>
            </p:extLst>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1460"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extLst>
              <p:ext uri="{D42A27DB-BD31-4B8C-83A1-F6EECF244321}">
                <p14:modId xmlns:p14="http://schemas.microsoft.com/office/powerpoint/2010/main" val="1781168352"/>
              </p:ext>
            </p:extLst>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1461"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ext uri="{D42A27DB-BD31-4B8C-83A1-F6EECF244321}">
                <p14:modId xmlns:p14="http://schemas.microsoft.com/office/powerpoint/2010/main" val="4180198623"/>
              </p:ext>
            </p:extLst>
          </p:nvPr>
        </p:nvGraphicFramePr>
        <p:xfrm>
          <a:off x="3579604" y="2088204"/>
          <a:ext cx="486966" cy="273844"/>
        </p:xfrm>
        <a:graphic>
          <a:graphicData uri="http://schemas.openxmlformats.org/presentationml/2006/ole">
            <mc:AlternateContent xmlns:mc="http://schemas.openxmlformats.org/markup-compatibility/2006">
              <mc:Choice xmlns:v="urn:schemas-microsoft-com:vml" Requires="v">
                <p:oleObj spid="_x0000_s1462"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604" y="2088204"/>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ext uri="{D42A27DB-BD31-4B8C-83A1-F6EECF244321}">
                <p14:modId xmlns:p14="http://schemas.microsoft.com/office/powerpoint/2010/main" val="3646808948"/>
              </p:ext>
            </p:extLst>
          </p:nvPr>
        </p:nvGraphicFramePr>
        <p:xfrm>
          <a:off x="4464784" y="1275160"/>
          <a:ext cx="451247" cy="540544"/>
        </p:xfrm>
        <a:graphic>
          <a:graphicData uri="http://schemas.openxmlformats.org/presentationml/2006/ole">
            <mc:AlternateContent xmlns:mc="http://schemas.openxmlformats.org/markup-compatibility/2006">
              <mc:Choice xmlns:v="urn:schemas-microsoft-com:vml" Requires="v">
                <p:oleObj spid="_x0000_s1463"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784" y="1275160"/>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extLst>
              <p:ext uri="{D42A27DB-BD31-4B8C-83A1-F6EECF244321}">
                <p14:modId xmlns:p14="http://schemas.microsoft.com/office/powerpoint/2010/main" val="1937501261"/>
              </p:ext>
            </p:extLst>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1464"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extLst>
              <p:ext uri="{D42A27DB-BD31-4B8C-83A1-F6EECF244321}">
                <p14:modId xmlns:p14="http://schemas.microsoft.com/office/powerpoint/2010/main" val="2662835015"/>
              </p:ext>
            </p:extLst>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1465"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extLst>
              <p:ext uri="{D42A27DB-BD31-4B8C-83A1-F6EECF244321}">
                <p14:modId xmlns:p14="http://schemas.microsoft.com/office/powerpoint/2010/main" val="3709833707"/>
              </p:ext>
            </p:extLst>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1466"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3228" name="AutoShape 124"/>
          <p:cNvSpPr>
            <a:spLocks/>
          </p:cNvSpPr>
          <p:nvPr/>
        </p:nvSpPr>
        <p:spPr bwMode="auto">
          <a:xfrm>
            <a:off x="6084094" y="1168004"/>
            <a:ext cx="323850" cy="2268140"/>
          </a:xfrm>
          <a:prstGeom prst="rightBrace">
            <a:avLst>
              <a:gd name="adj1" fmla="val 58364"/>
              <a:gd name="adj2" fmla="val 50000"/>
            </a:avLst>
          </a:prstGeom>
          <a:noFill/>
          <a:ln w="9525">
            <a:solidFill>
              <a:schemeClr val="tx1"/>
            </a:solidFill>
            <a:round/>
            <a:headEnd/>
            <a:tailEnd/>
          </a:ln>
        </p:spPr>
        <p:txBody>
          <a:bodyPr wrap="none" anchor="ctr"/>
          <a:lstStyle/>
          <a:p>
            <a:endParaRPr lang="sv-SE" sz="1350"/>
          </a:p>
        </p:txBody>
      </p:sp>
      <p:sp>
        <p:nvSpPr>
          <p:cNvPr id="943229" name="Text Box 125"/>
          <p:cNvSpPr txBox="1">
            <a:spLocks noChangeArrowheads="1"/>
          </p:cNvSpPr>
          <p:nvPr/>
        </p:nvSpPr>
        <p:spPr bwMode="auto">
          <a:xfrm>
            <a:off x="6488905" y="1978908"/>
            <a:ext cx="2432284"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utför (manuella) aktiviteter i en verksamhet</a:t>
            </a:r>
          </a:p>
        </p:txBody>
      </p:sp>
      <p:sp>
        <p:nvSpPr>
          <p:cNvPr id="943230" name="AutoShape 126"/>
          <p:cNvSpPr>
            <a:spLocks/>
          </p:cNvSpPr>
          <p:nvPr/>
        </p:nvSpPr>
        <p:spPr bwMode="auto">
          <a:xfrm>
            <a:off x="6111479" y="3436144"/>
            <a:ext cx="323850" cy="1565672"/>
          </a:xfrm>
          <a:prstGeom prst="rightBrace">
            <a:avLst>
              <a:gd name="adj1" fmla="val 40288"/>
              <a:gd name="adj2" fmla="val 50000"/>
            </a:avLst>
          </a:prstGeom>
          <a:noFill/>
          <a:ln w="9525">
            <a:solidFill>
              <a:schemeClr val="tx1"/>
            </a:solidFill>
            <a:round/>
            <a:headEnd/>
            <a:tailEnd/>
          </a:ln>
        </p:spPr>
        <p:txBody>
          <a:bodyPr wrap="none" anchor="ctr"/>
          <a:lstStyle/>
          <a:p>
            <a:endParaRPr lang="sv-SE" sz="1350"/>
          </a:p>
        </p:txBody>
      </p:sp>
      <p:sp>
        <p:nvSpPr>
          <p:cNvPr id="943231" name="Text Box 127"/>
          <p:cNvSpPr txBox="1">
            <a:spLocks noChangeArrowheads="1"/>
          </p:cNvSpPr>
          <p:nvPr/>
        </p:nvSpPr>
        <p:spPr bwMode="auto">
          <a:xfrm>
            <a:off x="6529693" y="3856464"/>
            <a:ext cx="2432284" cy="830997"/>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Datorer utför (automatiserade) aktiviteter i en verksamhet</a:t>
            </a:r>
          </a:p>
        </p:txBody>
      </p:sp>
      <p:sp>
        <p:nvSpPr>
          <p:cNvPr id="943232" name="AutoShape 128"/>
          <p:cNvSpPr>
            <a:spLocks/>
          </p:cNvSpPr>
          <p:nvPr/>
        </p:nvSpPr>
        <p:spPr bwMode="auto">
          <a:xfrm>
            <a:off x="6462713" y="2680098"/>
            <a:ext cx="270272" cy="701278"/>
          </a:xfrm>
          <a:prstGeom prst="rightBrace">
            <a:avLst>
              <a:gd name="adj1" fmla="val 21623"/>
              <a:gd name="adj2" fmla="val 50000"/>
            </a:avLst>
          </a:prstGeom>
          <a:noFill/>
          <a:ln w="9525">
            <a:solidFill>
              <a:schemeClr val="tx1"/>
            </a:solidFill>
            <a:round/>
            <a:headEnd/>
            <a:tailEnd/>
          </a:ln>
        </p:spPr>
        <p:txBody>
          <a:bodyPr wrap="none" anchor="ctr"/>
          <a:lstStyle/>
          <a:p>
            <a:endParaRPr lang="sv-SE" sz="1350"/>
          </a:p>
        </p:txBody>
      </p:sp>
      <p:sp>
        <p:nvSpPr>
          <p:cNvPr id="943233" name="Rectangle 129"/>
          <p:cNvSpPr>
            <a:spLocks noChangeArrowheads="1"/>
          </p:cNvSpPr>
          <p:nvPr/>
        </p:nvSpPr>
        <p:spPr bwMode="auto">
          <a:xfrm>
            <a:off x="6754015" y="2661274"/>
            <a:ext cx="1513755"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interagerar med datorer</a:t>
            </a:r>
          </a:p>
        </p:txBody>
      </p:sp>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
        <p:nvSpPr>
          <p:cNvPr id="259" name="Line 123"/>
          <p:cNvSpPr>
            <a:spLocks noChangeShapeType="1"/>
          </p:cNvSpPr>
          <p:nvPr/>
        </p:nvSpPr>
        <p:spPr bwMode="auto">
          <a:xfrm flipV="1">
            <a:off x="384903" y="2665184"/>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317520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657599" y="1870655"/>
            <a:ext cx="5287617" cy="319432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68517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710" y="216014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a:t>A0-diagram</a:t>
            </a:r>
            <a:endParaRPr lang="en-US" sz="2400" dirty="0"/>
          </a:p>
        </p:txBody>
      </p:sp>
      <p:sp>
        <p:nvSpPr>
          <p:cNvPr id="4" name="TextBox 3"/>
          <p:cNvSpPr txBox="1"/>
          <p:nvPr/>
        </p:nvSpPr>
        <p:spPr>
          <a:xfrm>
            <a:off x="483775" y="1038156"/>
            <a:ext cx="8506113" cy="761747"/>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A0-diagram är nästa högsta nivå i hierarkin</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Är ofta den nivå som det är enklast att börja modellera</a:t>
            </a:r>
          </a:p>
        </p:txBody>
      </p:sp>
      <p:sp>
        <p:nvSpPr>
          <p:cNvPr id="7" name="Rectangle 9"/>
          <p:cNvSpPr>
            <a:spLocks noChangeArrowheads="1"/>
          </p:cNvSpPr>
          <p:nvPr/>
        </p:nvSpPr>
        <p:spPr bwMode="auto">
          <a:xfrm>
            <a:off x="660639" y="3548783"/>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diagram på A0-nivån, ett A0-diagram</a:t>
            </a:r>
            <a:endParaRPr lang="en-US" sz="1350" b="1" dirty="0"/>
          </a:p>
        </p:txBody>
      </p:sp>
      <p:sp>
        <p:nvSpPr>
          <p:cNvPr id="8" name="AutoShape 11"/>
          <p:cNvSpPr>
            <a:spLocks noChangeArrowheads="1"/>
          </p:cNvSpPr>
          <p:nvPr/>
        </p:nvSpPr>
        <p:spPr bwMode="auto">
          <a:xfrm rot="10800000">
            <a:off x="1878080" y="4553528"/>
            <a:ext cx="425060" cy="70096"/>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9" name="AutoShape 11"/>
          <p:cNvSpPr>
            <a:spLocks noChangeArrowheads="1"/>
          </p:cNvSpPr>
          <p:nvPr/>
        </p:nvSpPr>
        <p:spPr bwMode="auto">
          <a:xfrm rot="1682815">
            <a:off x="5501816" y="4294896"/>
            <a:ext cx="1530745" cy="4571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12" name="Rectangle 9"/>
          <p:cNvSpPr>
            <a:spLocks noChangeArrowheads="1"/>
          </p:cNvSpPr>
          <p:nvPr/>
        </p:nvSpPr>
        <p:spPr bwMode="auto">
          <a:xfrm>
            <a:off x="7126375" y="3732147"/>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Noderna i ett A0-diagram benämns A1, A2, A3 och så vidare </a:t>
            </a:r>
            <a:endParaRPr lang="en-US" sz="1350" b="1" dirty="0"/>
          </a:p>
        </p:txBody>
      </p:sp>
    </p:spTree>
    <p:extLst>
      <p:ext uri="{BB962C8B-B14F-4D97-AF65-F5344CB8AC3E}">
        <p14:creationId xmlns:p14="http://schemas.microsoft.com/office/powerpoint/2010/main" val="22975115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657599" y="1870655"/>
            <a:ext cx="5287617" cy="319432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692840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5392111" y="2393341"/>
            <a:ext cx="1239277" cy="699715"/>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45618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IDEFO-exempel</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254" y="1892412"/>
            <a:ext cx="2969342" cy="18665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19" y="1405825"/>
            <a:ext cx="1983051" cy="8284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4420925" y="2023553"/>
            <a:ext cx="4172149" cy="88486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3887181" y="2234320"/>
            <a:ext cx="1766208" cy="242514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1504740" y="2011684"/>
            <a:ext cx="1416849" cy="15306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2291301" y="1542559"/>
            <a:ext cx="3614295" cy="34426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389" y="2914014"/>
            <a:ext cx="2939685" cy="19521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Oval 21"/>
          <p:cNvSpPr/>
          <p:nvPr/>
        </p:nvSpPr>
        <p:spPr>
          <a:xfrm>
            <a:off x="5390419" y="2712158"/>
            <a:ext cx="3515042" cy="2289214"/>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350107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68" y="1482324"/>
            <a:ext cx="4893227" cy="324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9"/>
          <p:cNvSpPr>
            <a:spLocks noChangeArrowheads="1"/>
          </p:cNvSpPr>
          <p:nvPr/>
        </p:nvSpPr>
        <p:spPr bwMode="auto">
          <a:xfrm>
            <a:off x="376470" y="3775562"/>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diagram på A1-nivån, ett A1-diagram</a:t>
            </a:r>
            <a:endParaRPr lang="en-US" sz="1350" b="1" dirty="0"/>
          </a:p>
        </p:txBody>
      </p:sp>
      <p:sp>
        <p:nvSpPr>
          <p:cNvPr id="7" name="AutoShape 11"/>
          <p:cNvSpPr>
            <a:spLocks noChangeArrowheads="1"/>
          </p:cNvSpPr>
          <p:nvPr/>
        </p:nvSpPr>
        <p:spPr bwMode="auto">
          <a:xfrm rot="9422187">
            <a:off x="1557288" y="4516657"/>
            <a:ext cx="425060" cy="70096"/>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8" name="AutoShape 11"/>
          <p:cNvSpPr>
            <a:spLocks noChangeArrowheads="1"/>
          </p:cNvSpPr>
          <p:nvPr/>
        </p:nvSpPr>
        <p:spPr bwMode="auto">
          <a:xfrm rot="1682815">
            <a:off x="6099585" y="3929899"/>
            <a:ext cx="1228359" cy="6658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9" name="Rectangle 9"/>
          <p:cNvSpPr>
            <a:spLocks noChangeArrowheads="1"/>
          </p:cNvSpPr>
          <p:nvPr/>
        </p:nvSpPr>
        <p:spPr bwMode="auto">
          <a:xfrm>
            <a:off x="7316797" y="3496757"/>
            <a:ext cx="1138660" cy="1338828"/>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Noderna i ett A1-diagram benämns A11, A12, A13 och så vidare </a:t>
            </a:r>
            <a:endParaRPr lang="en-US" sz="1350" b="1" dirty="0"/>
          </a:p>
        </p:txBody>
      </p:sp>
      <p:sp>
        <p:nvSpPr>
          <p:cNvPr id="14" name="Title 1"/>
          <p:cNvSpPr>
            <a:spLocks noGrp="1"/>
          </p:cNvSpPr>
          <p:nvPr>
            <p:ph type="title"/>
          </p:nvPr>
        </p:nvSpPr>
        <p:spPr>
          <a:xfrm>
            <a:off x="465997" y="475857"/>
            <a:ext cx="6850800" cy="596700"/>
          </a:xfrm>
        </p:spPr>
        <p:txBody>
          <a:bodyPr/>
          <a:lstStyle/>
          <a:p>
            <a:r>
              <a:rPr lang="sv-SE" dirty="0"/>
              <a:t>IDEFO-exempel</a:t>
            </a:r>
          </a:p>
        </p:txBody>
      </p:sp>
    </p:spTree>
    <p:extLst>
      <p:ext uri="{BB962C8B-B14F-4D97-AF65-F5344CB8AC3E}">
        <p14:creationId xmlns:p14="http://schemas.microsoft.com/office/powerpoint/2010/main" val="2145639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68" y="1482324"/>
            <a:ext cx="4893227" cy="324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a:t>IDEFO-exempel</a:t>
            </a:r>
          </a:p>
        </p:txBody>
      </p:sp>
      <p:sp>
        <p:nvSpPr>
          <p:cNvPr id="10" name="Oval 9"/>
          <p:cNvSpPr/>
          <p:nvPr/>
        </p:nvSpPr>
        <p:spPr>
          <a:xfrm>
            <a:off x="2400729" y="3523191"/>
            <a:ext cx="3515042" cy="103290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151908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22" y="491202"/>
            <a:ext cx="6850800" cy="596700"/>
          </a:xfrm>
        </p:spPr>
        <p:txBody>
          <a:bodyPr>
            <a:normAutofit/>
          </a:bodyPr>
          <a:lstStyle/>
          <a:p>
            <a:r>
              <a:rPr lang="sv-SE" sz="2400" dirty="0"/>
              <a:t>Pilar kan ”</a:t>
            </a:r>
            <a:r>
              <a:rPr lang="sv-SE" sz="2400" dirty="0" err="1"/>
              <a:t>joinas</a:t>
            </a:r>
            <a:r>
              <a:rPr lang="sv-SE" sz="2400" dirty="0"/>
              <a:t>” eller ”splittras”</a:t>
            </a:r>
          </a:p>
        </p:txBody>
      </p:sp>
      <p:sp>
        <p:nvSpPr>
          <p:cNvPr id="4" name="Rectangle 3"/>
          <p:cNvSpPr/>
          <p:nvPr/>
        </p:nvSpPr>
        <p:spPr>
          <a:xfrm>
            <a:off x="3275856" y="2139702"/>
            <a:ext cx="1296144" cy="81009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2249742" y="1059582"/>
            <a:ext cx="1296144"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5328084" y="3154058"/>
            <a:ext cx="1458162" cy="64807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0" name="Straight Arrow Connector 9"/>
          <p:cNvCxnSpPr/>
          <p:nvPr/>
        </p:nvCxnSpPr>
        <p:spPr>
          <a:xfrm>
            <a:off x="4572000" y="2517744"/>
            <a:ext cx="432048"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4048" y="2517744"/>
            <a:ext cx="0" cy="97210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04048" y="3489852"/>
            <a:ext cx="3240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45886" y="1491630"/>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93958" y="1491630"/>
            <a:ext cx="0"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05826" y="1815666"/>
            <a:ext cx="11881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05826" y="1815666"/>
            <a:ext cx="0" cy="486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05826" y="230172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11760" y="1599642"/>
            <a:ext cx="0" cy="27543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97814" y="1599642"/>
            <a:ext cx="0" cy="25382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99892" y="2949792"/>
            <a:ext cx="6288" cy="14041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7814" y="4137924"/>
            <a:ext cx="307834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01970" y="4137924"/>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11760" y="4353948"/>
            <a:ext cx="189021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1850" y="4353948"/>
            <a:ext cx="0" cy="4320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36096" y="4572325"/>
            <a:ext cx="0" cy="21367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2843942" y="4461959"/>
            <a:ext cx="2160240" cy="307777"/>
          </a:xfrm>
          <a:prstGeom prst="rect">
            <a:avLst/>
          </a:prstGeom>
          <a:noFill/>
        </p:spPr>
        <p:txBody>
          <a:bodyPr wrap="square" rtlCol="0">
            <a:spAutoFit/>
          </a:bodyPr>
          <a:lstStyle/>
          <a:p>
            <a:r>
              <a:rPr lang="sv-SE" sz="1400" dirty="0"/>
              <a:t>Anställda</a:t>
            </a:r>
          </a:p>
        </p:txBody>
      </p:sp>
      <p:sp>
        <p:nvSpPr>
          <p:cNvPr id="33" name="TextBox 32"/>
          <p:cNvSpPr txBox="1"/>
          <p:nvPr/>
        </p:nvSpPr>
        <p:spPr>
          <a:xfrm>
            <a:off x="3275856" y="3651871"/>
            <a:ext cx="2160240" cy="307777"/>
          </a:xfrm>
          <a:prstGeom prst="rect">
            <a:avLst/>
          </a:prstGeom>
          <a:noFill/>
        </p:spPr>
        <p:txBody>
          <a:bodyPr wrap="square" rtlCol="0">
            <a:spAutoFit/>
          </a:bodyPr>
          <a:lstStyle/>
          <a:p>
            <a:r>
              <a:rPr lang="sv-SE" sz="1400" dirty="0"/>
              <a:t>Veterinär</a:t>
            </a:r>
          </a:p>
        </p:txBody>
      </p:sp>
      <p:sp>
        <p:nvSpPr>
          <p:cNvPr id="34" name="TextBox 33"/>
          <p:cNvSpPr txBox="1"/>
          <p:nvPr/>
        </p:nvSpPr>
        <p:spPr>
          <a:xfrm>
            <a:off x="3918398" y="4083934"/>
            <a:ext cx="2160240" cy="307777"/>
          </a:xfrm>
          <a:prstGeom prst="rect">
            <a:avLst/>
          </a:prstGeom>
          <a:noFill/>
        </p:spPr>
        <p:txBody>
          <a:bodyPr wrap="square" rtlCol="0">
            <a:spAutoFit/>
          </a:bodyPr>
          <a:lstStyle/>
          <a:p>
            <a:r>
              <a:rPr lang="sv-SE" sz="1400" dirty="0"/>
              <a:t>Djurskötare</a:t>
            </a:r>
          </a:p>
        </p:txBody>
      </p:sp>
      <p:sp>
        <p:nvSpPr>
          <p:cNvPr id="35" name="TextBox 34"/>
          <p:cNvSpPr txBox="1"/>
          <p:nvPr/>
        </p:nvSpPr>
        <p:spPr>
          <a:xfrm>
            <a:off x="1993915" y="3318988"/>
            <a:ext cx="1227935" cy="523220"/>
          </a:xfrm>
          <a:prstGeom prst="rect">
            <a:avLst/>
          </a:prstGeom>
          <a:noFill/>
        </p:spPr>
        <p:txBody>
          <a:bodyPr wrap="square" rtlCol="0">
            <a:spAutoFit/>
          </a:bodyPr>
          <a:lstStyle/>
          <a:p>
            <a:r>
              <a:rPr lang="sv-SE" sz="1400" dirty="0"/>
              <a:t>Djurparks- </a:t>
            </a:r>
          </a:p>
          <a:p>
            <a:r>
              <a:rPr lang="sv-SE" sz="1400" dirty="0"/>
              <a:t>ansvarig</a:t>
            </a:r>
          </a:p>
        </p:txBody>
      </p:sp>
      <p:sp>
        <p:nvSpPr>
          <p:cNvPr id="27" name="Rectangle 26"/>
          <p:cNvSpPr/>
          <p:nvPr/>
        </p:nvSpPr>
        <p:spPr>
          <a:xfrm>
            <a:off x="4840882" y="1387664"/>
            <a:ext cx="3931018" cy="1200329"/>
          </a:xfrm>
          <a:prstGeom prst="rect">
            <a:avLst/>
          </a:prstGeom>
        </p:spPr>
        <p:txBody>
          <a:bodyPr wrap="square">
            <a:spAutoFit/>
          </a:bodyPr>
          <a:lstStyle/>
          <a:p>
            <a:pPr marL="257175" indent="-257175" algn="r">
              <a:spcBef>
                <a:spcPts val="450"/>
              </a:spcBef>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Pilarna kan ses som pipelines (rörledningar) som antingen data/information eller objekt flödar igenom </a:t>
            </a:r>
          </a:p>
        </p:txBody>
      </p:sp>
      <p:cxnSp>
        <p:nvCxnSpPr>
          <p:cNvPr id="28" name="Straight Arrow Connector 27"/>
          <p:cNvCxnSpPr/>
          <p:nvPr/>
        </p:nvCxnSpPr>
        <p:spPr>
          <a:xfrm flipV="1">
            <a:off x="5971385" y="3790370"/>
            <a:ext cx="9543" cy="3745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63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60" y="1491867"/>
            <a:ext cx="3362629" cy="22329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a:t>IDEFO-exempel</a:t>
            </a:r>
          </a:p>
        </p:txBody>
      </p:sp>
      <p:sp>
        <p:nvSpPr>
          <p:cNvPr id="10" name="Oval 9"/>
          <p:cNvSpPr/>
          <p:nvPr/>
        </p:nvSpPr>
        <p:spPr>
          <a:xfrm>
            <a:off x="1219546" y="1480670"/>
            <a:ext cx="2865190" cy="496590"/>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Rectangle 36"/>
          <p:cNvSpPr/>
          <p:nvPr/>
        </p:nvSpPr>
        <p:spPr>
          <a:xfrm>
            <a:off x="4404788" y="593328"/>
            <a:ext cx="3834986" cy="307777"/>
          </a:xfrm>
          <a:prstGeom prst="rect">
            <a:avLst/>
          </a:prstGeom>
        </p:spPr>
        <p:txBody>
          <a:bodyPr wrap="square">
            <a:spAutoFit/>
          </a:bodyPr>
          <a:lstStyle/>
          <a:p>
            <a:pPr>
              <a:spcBef>
                <a:spcPts val="450"/>
              </a:spcBef>
              <a:spcAft>
                <a:spcPts val="900"/>
              </a:spcAft>
            </a:pPr>
            <a:r>
              <a:rPr lang="sv-SE" sz="1400" dirty="0">
                <a:latin typeface="Verdana" panose="020B0604030504040204" pitchFamily="34" charset="0"/>
                <a:ea typeface="Verdana" panose="020B0604030504040204" pitchFamily="34" charset="0"/>
                <a:cs typeface="Verdana" panose="020B0604030504040204" pitchFamily="34" charset="0"/>
              </a:rPr>
              <a:t>Vilket är rätt sätt att modellera?</a:t>
            </a:r>
          </a:p>
        </p:txBody>
      </p:sp>
      <p:sp>
        <p:nvSpPr>
          <p:cNvPr id="39" name="Rectangle 38"/>
          <p:cNvSpPr/>
          <p:nvPr/>
        </p:nvSpPr>
        <p:spPr>
          <a:xfrm>
            <a:off x="4404788" y="991668"/>
            <a:ext cx="3834986" cy="307777"/>
          </a:xfrm>
          <a:prstGeom prst="rect">
            <a:avLst/>
          </a:prstGeom>
        </p:spPr>
        <p:txBody>
          <a:bodyPr wrap="square">
            <a:spAutoFit/>
          </a:bodyPr>
          <a:lstStyle/>
          <a:p>
            <a:pPr>
              <a:spcBef>
                <a:spcPts val="450"/>
              </a:spcBef>
              <a:spcAft>
                <a:spcPts val="900"/>
              </a:spcAft>
            </a:pPr>
            <a:r>
              <a:rPr lang="sv-SE" sz="1400" b="1" dirty="0">
                <a:latin typeface="Verdana" panose="020B0604030504040204" pitchFamily="34" charset="0"/>
                <a:ea typeface="Verdana" panose="020B0604030504040204" pitchFamily="34" charset="0"/>
                <a:cs typeface="Verdana" panose="020B0604030504040204" pitchFamily="34" charset="0"/>
              </a:rPr>
              <a:t>Alt 1 </a:t>
            </a:r>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421" y="1076896"/>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p:cNvCxnSpPr/>
          <p:nvPr/>
        </p:nvCxnSpPr>
        <p:spPr>
          <a:xfrm>
            <a:off x="6548127" y="3765495"/>
            <a:ext cx="18650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62847" y="2994631"/>
            <a:ext cx="3834986" cy="307777"/>
          </a:xfrm>
          <a:prstGeom prst="rect">
            <a:avLst/>
          </a:prstGeom>
        </p:spPr>
        <p:txBody>
          <a:bodyPr wrap="square">
            <a:spAutoFit/>
          </a:bodyPr>
          <a:lstStyle/>
          <a:p>
            <a:pPr>
              <a:spcBef>
                <a:spcPts val="450"/>
              </a:spcBef>
              <a:spcAft>
                <a:spcPts val="900"/>
              </a:spcAft>
            </a:pPr>
            <a:r>
              <a:rPr lang="sv-SE" sz="1400" b="1" dirty="0">
                <a:latin typeface="Verdana" panose="020B0604030504040204" pitchFamily="34" charset="0"/>
                <a:ea typeface="Verdana" panose="020B0604030504040204" pitchFamily="34" charset="0"/>
                <a:cs typeface="Verdana" panose="020B0604030504040204" pitchFamily="34" charset="0"/>
              </a:rPr>
              <a:t>Alt 2 </a:t>
            </a:r>
          </a:p>
        </p:txBody>
      </p: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480" y="3079859"/>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Straight Connector 14"/>
          <p:cNvCxnSpPr/>
          <p:nvPr/>
        </p:nvCxnSpPr>
        <p:spPr>
          <a:xfrm>
            <a:off x="6649720" y="3137916"/>
            <a:ext cx="0" cy="16449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6204857" y="3137916"/>
            <a:ext cx="0" cy="76999"/>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204857" y="3137916"/>
            <a:ext cx="444863"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12197" y="3302408"/>
            <a:ext cx="137523" cy="0"/>
          </a:xfrm>
          <a:prstGeom prst="line">
            <a:avLst/>
          </a:prstGeom>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6469104" y="3107193"/>
            <a:ext cx="627095" cy="215444"/>
          </a:xfrm>
          <a:prstGeom prst="rect">
            <a:avLst/>
          </a:prstGeom>
          <a:noFill/>
        </p:spPr>
        <p:txBody>
          <a:bodyPr wrap="none" rtlCol="0">
            <a:spAutoFit/>
          </a:bodyPr>
          <a:lstStyle/>
          <a:p>
            <a:r>
              <a:rPr lang="sv-SE" sz="800" dirty="0" err="1"/>
              <a:t>Guidelines</a:t>
            </a:r>
            <a:endParaRPr lang="sv-SE" sz="800" dirty="0"/>
          </a:p>
        </p:txBody>
      </p:sp>
      <p:sp>
        <p:nvSpPr>
          <p:cNvPr id="54" name="Oval 53"/>
          <p:cNvSpPr/>
          <p:nvPr/>
        </p:nvSpPr>
        <p:spPr>
          <a:xfrm>
            <a:off x="5750345" y="3032249"/>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Oval 54"/>
          <p:cNvSpPr/>
          <p:nvPr/>
        </p:nvSpPr>
        <p:spPr>
          <a:xfrm>
            <a:off x="5707413" y="1073353"/>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566332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60" y="1491867"/>
            <a:ext cx="3362629" cy="22329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a:t>IDEFO-exempel</a:t>
            </a:r>
          </a:p>
        </p:txBody>
      </p:sp>
      <p:sp>
        <p:nvSpPr>
          <p:cNvPr id="10" name="Oval 9"/>
          <p:cNvSpPr/>
          <p:nvPr/>
        </p:nvSpPr>
        <p:spPr>
          <a:xfrm>
            <a:off x="1219546" y="1480670"/>
            <a:ext cx="2865190" cy="496590"/>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Rectangle 36"/>
          <p:cNvSpPr/>
          <p:nvPr/>
        </p:nvSpPr>
        <p:spPr>
          <a:xfrm>
            <a:off x="4404788" y="593328"/>
            <a:ext cx="3834986" cy="307777"/>
          </a:xfrm>
          <a:prstGeom prst="rect">
            <a:avLst/>
          </a:prstGeom>
        </p:spPr>
        <p:txBody>
          <a:bodyPr wrap="square">
            <a:spAutoFit/>
          </a:bodyPr>
          <a:lstStyle/>
          <a:p>
            <a:pPr>
              <a:spcBef>
                <a:spcPts val="450"/>
              </a:spcBef>
              <a:spcAft>
                <a:spcPts val="900"/>
              </a:spcAft>
            </a:pPr>
            <a:r>
              <a:rPr lang="sv-SE" sz="1400" dirty="0">
                <a:latin typeface="Verdana" panose="020B0604030504040204" pitchFamily="34" charset="0"/>
                <a:ea typeface="Verdana" panose="020B0604030504040204" pitchFamily="34" charset="0"/>
                <a:cs typeface="Verdana" panose="020B0604030504040204" pitchFamily="34" charset="0"/>
              </a:rPr>
              <a:t>Vilket är rätt sätt att modellera?</a:t>
            </a:r>
          </a:p>
        </p:txBody>
      </p:sp>
      <p:sp>
        <p:nvSpPr>
          <p:cNvPr id="39" name="Rectangle 38"/>
          <p:cNvSpPr/>
          <p:nvPr/>
        </p:nvSpPr>
        <p:spPr>
          <a:xfrm>
            <a:off x="4404788" y="991668"/>
            <a:ext cx="3834986" cy="307777"/>
          </a:xfrm>
          <a:prstGeom prst="rect">
            <a:avLst/>
          </a:prstGeom>
        </p:spPr>
        <p:txBody>
          <a:bodyPr wrap="square">
            <a:spAutoFit/>
          </a:bodyPr>
          <a:lstStyle/>
          <a:p>
            <a:pPr>
              <a:spcBef>
                <a:spcPts val="450"/>
              </a:spcBef>
              <a:spcAft>
                <a:spcPts val="900"/>
              </a:spcAft>
            </a:pPr>
            <a:r>
              <a:rPr lang="sv-SE" sz="1400" b="1" dirty="0">
                <a:latin typeface="Verdana" panose="020B0604030504040204" pitchFamily="34" charset="0"/>
                <a:ea typeface="Verdana" panose="020B0604030504040204" pitchFamily="34" charset="0"/>
                <a:cs typeface="Verdana" panose="020B0604030504040204" pitchFamily="34" charset="0"/>
              </a:rPr>
              <a:t>Alt 1 </a:t>
            </a:r>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421" y="1076896"/>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p:cNvCxnSpPr/>
          <p:nvPr/>
        </p:nvCxnSpPr>
        <p:spPr>
          <a:xfrm>
            <a:off x="6548127" y="3765495"/>
            <a:ext cx="18650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62847" y="2994631"/>
            <a:ext cx="3834986" cy="307777"/>
          </a:xfrm>
          <a:prstGeom prst="rect">
            <a:avLst/>
          </a:prstGeom>
        </p:spPr>
        <p:txBody>
          <a:bodyPr wrap="square">
            <a:spAutoFit/>
          </a:bodyPr>
          <a:lstStyle/>
          <a:p>
            <a:pPr>
              <a:spcBef>
                <a:spcPts val="450"/>
              </a:spcBef>
              <a:spcAft>
                <a:spcPts val="900"/>
              </a:spcAft>
            </a:pPr>
            <a:r>
              <a:rPr lang="sv-SE" sz="1400" b="1" dirty="0">
                <a:latin typeface="Verdana" panose="020B0604030504040204" pitchFamily="34" charset="0"/>
                <a:ea typeface="Verdana" panose="020B0604030504040204" pitchFamily="34" charset="0"/>
                <a:cs typeface="Verdana" panose="020B0604030504040204" pitchFamily="34" charset="0"/>
              </a:rPr>
              <a:t>Alt 2 </a:t>
            </a:r>
          </a:p>
        </p:txBody>
      </p: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480" y="3079859"/>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Straight Connector 14"/>
          <p:cNvCxnSpPr/>
          <p:nvPr/>
        </p:nvCxnSpPr>
        <p:spPr>
          <a:xfrm>
            <a:off x="6649720" y="3137916"/>
            <a:ext cx="0" cy="16449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6204857" y="3137916"/>
            <a:ext cx="0" cy="76999"/>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204857" y="3137916"/>
            <a:ext cx="444863"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12197" y="3302408"/>
            <a:ext cx="137523" cy="0"/>
          </a:xfrm>
          <a:prstGeom prst="line">
            <a:avLst/>
          </a:prstGeom>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6469104" y="3107193"/>
            <a:ext cx="627095" cy="215444"/>
          </a:xfrm>
          <a:prstGeom prst="rect">
            <a:avLst/>
          </a:prstGeom>
          <a:noFill/>
        </p:spPr>
        <p:txBody>
          <a:bodyPr wrap="none" rtlCol="0">
            <a:spAutoFit/>
          </a:bodyPr>
          <a:lstStyle/>
          <a:p>
            <a:r>
              <a:rPr lang="sv-SE" sz="800" dirty="0" err="1"/>
              <a:t>Guidelines</a:t>
            </a:r>
            <a:endParaRPr lang="sv-SE" sz="800" dirty="0"/>
          </a:p>
        </p:txBody>
      </p:sp>
      <p:sp>
        <p:nvSpPr>
          <p:cNvPr id="54" name="Oval 53"/>
          <p:cNvSpPr/>
          <p:nvPr/>
        </p:nvSpPr>
        <p:spPr>
          <a:xfrm>
            <a:off x="5750345" y="3032249"/>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Oval 54"/>
          <p:cNvSpPr/>
          <p:nvPr/>
        </p:nvSpPr>
        <p:spPr>
          <a:xfrm>
            <a:off x="5707413" y="1073353"/>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extBox 1"/>
          <p:cNvSpPr txBox="1"/>
          <p:nvPr/>
        </p:nvSpPr>
        <p:spPr>
          <a:xfrm>
            <a:off x="755060" y="3828043"/>
            <a:ext cx="3882863" cy="1169551"/>
          </a:xfrm>
          <a:prstGeom prst="rect">
            <a:avLst/>
          </a:prstGeom>
          <a:noFill/>
        </p:spPr>
        <p:txBody>
          <a:bodyPr wrap="square" rtlCol="0">
            <a:spAutoFit/>
          </a:bodyPr>
          <a:lstStyle/>
          <a:p>
            <a:r>
              <a:rPr lang="sv-SE" sz="1400" b="1" dirty="0"/>
              <a:t>Svar: </a:t>
            </a:r>
            <a:r>
              <a:rPr lang="sv-SE" sz="1400" dirty="0"/>
              <a:t>Formellt är Alt 1 korrekt. </a:t>
            </a:r>
            <a:r>
              <a:rPr lang="sv-SE" sz="1400" dirty="0" err="1"/>
              <a:t>Guidelines</a:t>
            </a:r>
            <a:r>
              <a:rPr lang="sv-SE" sz="1400" dirty="0"/>
              <a:t> ska inte ses på A0-nivån, som i Alt2. Dock, om man vill lyfta fram </a:t>
            </a:r>
            <a:r>
              <a:rPr lang="sv-SE" sz="1400" dirty="0" err="1"/>
              <a:t>guidelines</a:t>
            </a:r>
            <a:r>
              <a:rPr lang="sv-SE" sz="1400" dirty="0"/>
              <a:t> på A0-nivån så kan man argumentera för det, se följande </a:t>
            </a:r>
            <a:r>
              <a:rPr lang="sv-SE" sz="1400" dirty="0" err="1"/>
              <a:t>slides</a:t>
            </a:r>
            <a:r>
              <a:rPr lang="sv-SE" sz="1400" dirty="0"/>
              <a:t> då det är motiverat</a:t>
            </a:r>
          </a:p>
        </p:txBody>
      </p:sp>
    </p:spTree>
    <p:extLst>
      <p:ext uri="{BB962C8B-B14F-4D97-AF65-F5344CB8AC3E}">
        <p14:creationId xmlns:p14="http://schemas.microsoft.com/office/powerpoint/2010/main" val="374677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pic>
        <p:nvPicPr>
          <p:cNvPr id="8" name="Picture 7"/>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48674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254" y="1351722"/>
            <a:ext cx="7140271" cy="353833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p:txBody>
          <a:bodyPr/>
          <a:lstStyle/>
          <a:p>
            <a:r>
              <a:rPr lang="sv-SE" dirty="0"/>
              <a:t>IDEFO-exempel</a:t>
            </a:r>
          </a:p>
        </p:txBody>
      </p:sp>
      <p:cxnSp>
        <p:nvCxnSpPr>
          <p:cNvPr id="6" name="Straight Connector 5"/>
          <p:cNvCxnSpPr/>
          <p:nvPr/>
        </p:nvCxnSpPr>
        <p:spPr>
          <a:xfrm flipV="1">
            <a:off x="914400" y="4587498"/>
            <a:ext cx="7164125" cy="7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46852" y="4600160"/>
            <a:ext cx="0" cy="289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8354" y="4560440"/>
            <a:ext cx="434734" cy="369332"/>
          </a:xfrm>
          <a:prstGeom prst="rect">
            <a:avLst/>
          </a:prstGeom>
          <a:noFill/>
        </p:spPr>
        <p:txBody>
          <a:bodyPr wrap="none" rtlCol="0">
            <a:spAutoFit/>
          </a:bodyPr>
          <a:lstStyle/>
          <a:p>
            <a:r>
              <a:rPr lang="sv-SE" dirty="0"/>
              <a:t>A0</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54" y="1625791"/>
            <a:ext cx="6804025" cy="2687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Oval 10"/>
          <p:cNvSpPr/>
          <p:nvPr/>
        </p:nvSpPr>
        <p:spPr>
          <a:xfrm>
            <a:off x="5080883" y="2862470"/>
            <a:ext cx="1558456" cy="500932"/>
          </a:xfrm>
          <a:prstGeom prst="ellipse">
            <a:avLst/>
          </a:prstGeom>
          <a:solidFill>
            <a:schemeClr val="lt1">
              <a:alpha val="500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Oval 14"/>
          <p:cNvSpPr/>
          <p:nvPr/>
        </p:nvSpPr>
        <p:spPr>
          <a:xfrm>
            <a:off x="5769816" y="3709333"/>
            <a:ext cx="1558456" cy="500932"/>
          </a:xfrm>
          <a:prstGeom prst="ellipse">
            <a:avLst/>
          </a:prstGeom>
          <a:solidFill>
            <a:schemeClr val="lt1">
              <a:alpha val="500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1100500" y="3797752"/>
            <a:ext cx="3644219" cy="738664"/>
          </a:xfrm>
          <a:prstGeom prst="rect">
            <a:avLst/>
          </a:prstGeom>
          <a:noFill/>
        </p:spPr>
        <p:txBody>
          <a:bodyPr wrap="square" rtlCol="0">
            <a:spAutoFit/>
          </a:bodyPr>
          <a:lstStyle/>
          <a:p>
            <a:r>
              <a:rPr lang="sv-SE" sz="1400" b="1" dirty="0"/>
              <a:t>OBS! Här kan det kanske vara motiverat att modellera ut Personansvarig och Ärendehanteringssystem på A0-nivån</a:t>
            </a:r>
            <a:endParaRPr lang="sv-SE" sz="1400" dirty="0"/>
          </a:p>
        </p:txBody>
      </p:sp>
    </p:spTree>
    <p:extLst>
      <p:ext uri="{BB962C8B-B14F-4D97-AF65-F5344CB8AC3E}">
        <p14:creationId xmlns:p14="http://schemas.microsoft.com/office/powerpoint/2010/main" val="1931143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1049389" y="279421"/>
            <a:ext cx="6172200" cy="857250"/>
          </a:xfrm>
        </p:spPr>
        <p:txBody>
          <a:bodyPr>
            <a:normAutofit/>
          </a:bodyPr>
          <a:lstStyle/>
          <a:p>
            <a:pPr algn="l">
              <a:defRPr/>
            </a:pPr>
            <a:r>
              <a:rPr lang="sv-SE" sz="2700" dirty="0"/>
              <a:t>IDEF0-exempel</a:t>
            </a:r>
            <a:endParaRPr lang="en-US" sz="2700" dirty="0"/>
          </a:p>
        </p:txBody>
      </p:sp>
      <p:sp>
        <p:nvSpPr>
          <p:cNvPr id="4" name="Rectangle 3"/>
          <p:cNvSpPr/>
          <p:nvPr/>
        </p:nvSpPr>
        <p:spPr>
          <a:xfrm>
            <a:off x="2195736" y="1301156"/>
            <a:ext cx="2322258" cy="1134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Designa möbelmodeller</a:t>
            </a:r>
          </a:p>
        </p:txBody>
      </p:sp>
      <p:cxnSp>
        <p:nvCxnSpPr>
          <p:cNvPr id="7" name="Straight Arrow Connector 6"/>
          <p:cNvCxnSpPr/>
          <p:nvPr/>
        </p:nvCxnSpPr>
        <p:spPr>
          <a:xfrm>
            <a:off x="1277634" y="1827513"/>
            <a:ext cx="9181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049389" y="1539955"/>
            <a:ext cx="1350150" cy="553998"/>
          </a:xfrm>
          <a:prstGeom prst="rect">
            <a:avLst/>
          </a:prstGeom>
          <a:noFill/>
        </p:spPr>
        <p:txBody>
          <a:bodyPr wrap="square" rtlCol="0">
            <a:spAutoFit/>
          </a:bodyPr>
          <a:lstStyle/>
          <a:p>
            <a:r>
              <a:rPr lang="sv-SE" sz="1500" dirty="0"/>
              <a:t>Kund-önskemål</a:t>
            </a:r>
          </a:p>
        </p:txBody>
      </p:sp>
      <p:cxnSp>
        <p:nvCxnSpPr>
          <p:cNvPr id="10" name="Straight Arrow Connector 9"/>
          <p:cNvCxnSpPr/>
          <p:nvPr/>
        </p:nvCxnSpPr>
        <p:spPr>
          <a:xfrm>
            <a:off x="4572000" y="1664078"/>
            <a:ext cx="1458162" cy="158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517994" y="2111020"/>
            <a:ext cx="459052" cy="2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463988" y="2543294"/>
            <a:ext cx="2322258" cy="1134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Producera möbler</a:t>
            </a:r>
          </a:p>
        </p:txBody>
      </p:sp>
      <p:cxnSp>
        <p:nvCxnSpPr>
          <p:cNvPr id="20" name="Straight Arrow Connector 19"/>
          <p:cNvCxnSpPr/>
          <p:nvPr/>
        </p:nvCxnSpPr>
        <p:spPr>
          <a:xfrm>
            <a:off x="1269876" y="2943214"/>
            <a:ext cx="3194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250142" y="3025067"/>
            <a:ext cx="918102" cy="323165"/>
          </a:xfrm>
          <a:prstGeom prst="rect">
            <a:avLst/>
          </a:prstGeom>
          <a:noFill/>
        </p:spPr>
        <p:txBody>
          <a:bodyPr wrap="square" rtlCol="0">
            <a:spAutoFit/>
          </a:bodyPr>
          <a:lstStyle/>
          <a:p>
            <a:r>
              <a:rPr lang="sv-SE" sz="1500" dirty="0"/>
              <a:t>Material</a:t>
            </a:r>
          </a:p>
        </p:txBody>
      </p:sp>
      <p:cxnSp>
        <p:nvCxnSpPr>
          <p:cNvPr id="28" name="Straight Arrow Connector 27"/>
          <p:cNvCxnSpPr/>
          <p:nvPr/>
        </p:nvCxnSpPr>
        <p:spPr>
          <a:xfrm>
            <a:off x="6786246" y="3137360"/>
            <a:ext cx="9181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786246" y="2606445"/>
            <a:ext cx="1188132" cy="784830"/>
          </a:xfrm>
          <a:prstGeom prst="rect">
            <a:avLst/>
          </a:prstGeom>
          <a:noFill/>
        </p:spPr>
        <p:txBody>
          <a:bodyPr wrap="square" rtlCol="0">
            <a:spAutoFit/>
          </a:bodyPr>
          <a:lstStyle/>
          <a:p>
            <a:r>
              <a:rPr lang="sv-SE" sz="1500" dirty="0"/>
              <a:t>Färdig-producerade möbler</a:t>
            </a:r>
          </a:p>
        </p:txBody>
      </p:sp>
      <p:cxnSp>
        <p:nvCxnSpPr>
          <p:cNvPr id="30" name="Straight Arrow Connector 29"/>
          <p:cNvCxnSpPr/>
          <p:nvPr/>
        </p:nvCxnSpPr>
        <p:spPr>
          <a:xfrm>
            <a:off x="4966857" y="2111246"/>
            <a:ext cx="3658"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626006" y="2189206"/>
            <a:ext cx="918102" cy="323165"/>
          </a:xfrm>
          <a:prstGeom prst="rect">
            <a:avLst/>
          </a:prstGeom>
          <a:noFill/>
        </p:spPr>
        <p:txBody>
          <a:bodyPr wrap="square" rtlCol="0">
            <a:spAutoFit/>
          </a:bodyPr>
          <a:lstStyle/>
          <a:p>
            <a:r>
              <a:rPr lang="sv-SE" sz="1500" dirty="0"/>
              <a:t>Rutiner</a:t>
            </a:r>
          </a:p>
        </p:txBody>
      </p:sp>
      <p:cxnSp>
        <p:nvCxnSpPr>
          <p:cNvPr id="33" name="Straight Arrow Connector 32"/>
          <p:cNvCxnSpPr/>
          <p:nvPr/>
        </p:nvCxnSpPr>
        <p:spPr>
          <a:xfrm>
            <a:off x="6030162" y="1664078"/>
            <a:ext cx="0" cy="825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652120" y="1907705"/>
            <a:ext cx="2322258" cy="323165"/>
          </a:xfrm>
          <a:prstGeom prst="rect">
            <a:avLst/>
          </a:prstGeom>
          <a:noFill/>
        </p:spPr>
        <p:txBody>
          <a:bodyPr wrap="square" rtlCol="0">
            <a:spAutoFit/>
          </a:bodyPr>
          <a:lstStyle/>
          <a:p>
            <a:r>
              <a:rPr lang="sv-SE" sz="1500" dirty="0"/>
              <a:t>Ritningar</a:t>
            </a:r>
          </a:p>
        </p:txBody>
      </p:sp>
      <p:cxnSp>
        <p:nvCxnSpPr>
          <p:cNvPr id="35" name="Straight Arrow Connector 34"/>
          <p:cNvCxnSpPr/>
          <p:nvPr/>
        </p:nvCxnSpPr>
        <p:spPr>
          <a:xfrm flipV="1">
            <a:off x="4734018" y="3677420"/>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355976" y="3809386"/>
            <a:ext cx="1296144" cy="323165"/>
          </a:xfrm>
          <a:prstGeom prst="rect">
            <a:avLst/>
          </a:prstGeom>
          <a:noFill/>
        </p:spPr>
        <p:txBody>
          <a:bodyPr wrap="square" rtlCol="0">
            <a:spAutoFit/>
          </a:bodyPr>
          <a:lstStyle/>
          <a:p>
            <a:r>
              <a:rPr lang="sv-SE" sz="1500" dirty="0"/>
              <a:t>Hantverkare</a:t>
            </a:r>
          </a:p>
        </p:txBody>
      </p:sp>
      <p:sp>
        <p:nvSpPr>
          <p:cNvPr id="37" name="TextBox 36"/>
          <p:cNvSpPr txBox="1"/>
          <p:nvPr/>
        </p:nvSpPr>
        <p:spPr>
          <a:xfrm>
            <a:off x="5706126" y="4403452"/>
            <a:ext cx="918102" cy="323165"/>
          </a:xfrm>
          <a:prstGeom prst="rect">
            <a:avLst/>
          </a:prstGeom>
          <a:noFill/>
        </p:spPr>
        <p:txBody>
          <a:bodyPr wrap="square" rtlCol="0">
            <a:spAutoFit/>
          </a:bodyPr>
          <a:lstStyle/>
          <a:p>
            <a:r>
              <a:rPr lang="sv-SE" sz="1500" dirty="0"/>
              <a:t>Maskiner</a:t>
            </a:r>
          </a:p>
        </p:txBody>
      </p:sp>
      <p:cxnSp>
        <p:nvCxnSpPr>
          <p:cNvPr id="38" name="Straight Arrow Connector 37"/>
          <p:cNvCxnSpPr/>
          <p:nvPr/>
        </p:nvCxnSpPr>
        <p:spPr>
          <a:xfrm flipV="1">
            <a:off x="6084168" y="3677421"/>
            <a:ext cx="0" cy="10276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223628" y="2646730"/>
            <a:ext cx="1087436" cy="323165"/>
          </a:xfrm>
          <a:prstGeom prst="rect">
            <a:avLst/>
          </a:prstGeom>
          <a:noFill/>
        </p:spPr>
        <p:txBody>
          <a:bodyPr wrap="square" rtlCol="0">
            <a:spAutoFit/>
          </a:bodyPr>
          <a:lstStyle/>
          <a:p>
            <a:r>
              <a:rPr lang="sv-SE" sz="1500" dirty="0"/>
              <a:t>Beställning</a:t>
            </a:r>
          </a:p>
        </p:txBody>
      </p:sp>
      <p:cxnSp>
        <p:nvCxnSpPr>
          <p:cNvPr id="56" name="Straight Arrow Connector 55"/>
          <p:cNvCxnSpPr/>
          <p:nvPr/>
        </p:nvCxnSpPr>
        <p:spPr>
          <a:xfrm>
            <a:off x="1269876" y="3299378"/>
            <a:ext cx="3194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4085946" y="4345964"/>
            <a:ext cx="661574"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085946" y="4348790"/>
            <a:ext cx="0" cy="378042"/>
          </a:xfrm>
          <a:prstGeom prst="line">
            <a:avLst/>
          </a:prstGeom>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32829" y="3740572"/>
            <a:ext cx="1076456" cy="323165"/>
          </a:xfrm>
          <a:prstGeom prst="rect">
            <a:avLst/>
          </a:prstGeom>
          <a:noFill/>
        </p:spPr>
        <p:txBody>
          <a:bodyPr wrap="square" rtlCol="0">
            <a:spAutoFit/>
          </a:bodyPr>
          <a:lstStyle/>
          <a:p>
            <a:r>
              <a:rPr lang="sv-SE" sz="1500" dirty="0"/>
              <a:t>Designers</a:t>
            </a:r>
          </a:p>
        </p:txBody>
      </p:sp>
      <p:cxnSp>
        <p:nvCxnSpPr>
          <p:cNvPr id="66" name="Straight Connector 65"/>
          <p:cNvCxnSpPr/>
          <p:nvPr/>
        </p:nvCxnSpPr>
        <p:spPr>
          <a:xfrm flipH="1">
            <a:off x="3427638" y="4338554"/>
            <a:ext cx="661574"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flipV="1">
            <a:off x="3410872" y="2435282"/>
            <a:ext cx="17135" cy="1895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3707904" y="4405008"/>
            <a:ext cx="918102" cy="323165"/>
          </a:xfrm>
          <a:prstGeom prst="rect">
            <a:avLst/>
          </a:prstGeom>
          <a:noFill/>
        </p:spPr>
        <p:txBody>
          <a:bodyPr wrap="square" rtlCol="0">
            <a:spAutoFit/>
          </a:bodyPr>
          <a:lstStyle/>
          <a:p>
            <a:r>
              <a:rPr lang="sv-SE" sz="1500" dirty="0"/>
              <a:t>Anställda</a:t>
            </a:r>
          </a:p>
        </p:txBody>
      </p:sp>
      <p:sp>
        <p:nvSpPr>
          <p:cNvPr id="12" name="TextBox 11"/>
          <p:cNvSpPr txBox="1"/>
          <p:nvPr/>
        </p:nvSpPr>
        <p:spPr>
          <a:xfrm>
            <a:off x="4109285" y="2119956"/>
            <a:ext cx="540060" cy="300082"/>
          </a:xfrm>
          <a:prstGeom prst="rect">
            <a:avLst/>
          </a:prstGeom>
          <a:noFill/>
        </p:spPr>
        <p:txBody>
          <a:bodyPr wrap="square" rtlCol="0">
            <a:spAutoFit/>
          </a:bodyPr>
          <a:lstStyle/>
          <a:p>
            <a:r>
              <a:rPr lang="sv-SE" sz="1350" dirty="0"/>
              <a:t>A1</a:t>
            </a:r>
          </a:p>
        </p:txBody>
      </p:sp>
      <p:sp>
        <p:nvSpPr>
          <p:cNvPr id="41" name="TextBox 40"/>
          <p:cNvSpPr txBox="1"/>
          <p:nvPr/>
        </p:nvSpPr>
        <p:spPr>
          <a:xfrm>
            <a:off x="6462210" y="3378316"/>
            <a:ext cx="540060" cy="300082"/>
          </a:xfrm>
          <a:prstGeom prst="rect">
            <a:avLst/>
          </a:prstGeom>
          <a:noFill/>
        </p:spPr>
        <p:txBody>
          <a:bodyPr wrap="square" rtlCol="0">
            <a:spAutoFit/>
          </a:bodyPr>
          <a:lstStyle/>
          <a:p>
            <a:r>
              <a:rPr lang="sv-SE" sz="1350" dirty="0"/>
              <a:t>A2</a:t>
            </a:r>
          </a:p>
        </p:txBody>
      </p:sp>
    </p:spTree>
    <p:extLst>
      <p:ext uri="{BB962C8B-B14F-4D97-AF65-F5344CB8AC3E}">
        <p14:creationId xmlns:p14="http://schemas.microsoft.com/office/powerpoint/2010/main" val="25854103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741061" y="319177"/>
            <a:ext cx="6172200" cy="857250"/>
          </a:xfrm>
        </p:spPr>
        <p:txBody>
          <a:bodyPr>
            <a:normAutofit/>
          </a:bodyPr>
          <a:lstStyle/>
          <a:p>
            <a:pPr algn="l">
              <a:defRPr/>
            </a:pPr>
            <a:r>
              <a:rPr lang="sv-SE" sz="2700" dirty="0"/>
              <a:t>Finn fel</a:t>
            </a:r>
            <a:endParaRPr lang="en-US" sz="27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89" y="2528515"/>
            <a:ext cx="3909032" cy="231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61" y="1307625"/>
            <a:ext cx="2876270" cy="17297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552721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741061" y="319177"/>
            <a:ext cx="6172200" cy="857250"/>
          </a:xfrm>
        </p:spPr>
        <p:txBody>
          <a:bodyPr>
            <a:normAutofit/>
          </a:bodyPr>
          <a:lstStyle/>
          <a:p>
            <a:pPr algn="l">
              <a:defRPr/>
            </a:pPr>
            <a:r>
              <a:rPr lang="sv-SE" sz="2700" dirty="0"/>
              <a:t>Finn fel</a:t>
            </a:r>
            <a:endParaRPr lang="en-US" sz="27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89" y="2528515"/>
            <a:ext cx="3909032" cy="231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61" y="1307625"/>
            <a:ext cx="2876270" cy="17297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60" y="3250759"/>
            <a:ext cx="3127631" cy="15916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5" name="Straight Connector 4"/>
          <p:cNvCxnSpPr/>
          <p:nvPr/>
        </p:nvCxnSpPr>
        <p:spPr>
          <a:xfrm>
            <a:off x="833120" y="1176427"/>
            <a:ext cx="2219960" cy="1860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14400" y="1176427"/>
            <a:ext cx="2550160" cy="1860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3607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a:t>Avdelningar istället för processer</a:t>
            </a:r>
          </a:p>
        </p:txBody>
      </p:sp>
      <p:sp>
        <p:nvSpPr>
          <p:cNvPr id="4" name="Rectangle 3"/>
          <p:cNvSpPr/>
          <p:nvPr/>
        </p:nvSpPr>
        <p:spPr>
          <a:xfrm>
            <a:off x="2654837" y="1432956"/>
            <a:ext cx="1675564" cy="5620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t>Utbildnings-avdelning</a:t>
            </a:r>
          </a:p>
        </p:txBody>
      </p:sp>
      <p:cxnSp>
        <p:nvCxnSpPr>
          <p:cNvPr id="5" name="Straight Arrow Connector 4"/>
          <p:cNvCxnSpPr/>
          <p:nvPr/>
        </p:nvCxnSpPr>
        <p:spPr>
          <a:xfrm flipV="1">
            <a:off x="224804" y="1724248"/>
            <a:ext cx="2398475" cy="18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310265" y="3854046"/>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t>Internt IT-stöd</a:t>
            </a:r>
          </a:p>
        </p:txBody>
      </p:sp>
      <p:cxnSp>
        <p:nvCxnSpPr>
          <p:cNvPr id="7" name="Straight Arrow Connector 6"/>
          <p:cNvCxnSpPr/>
          <p:nvPr/>
        </p:nvCxnSpPr>
        <p:spPr>
          <a:xfrm flipV="1">
            <a:off x="214828" y="4089114"/>
            <a:ext cx="5069188" cy="193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83969" y="3781337"/>
            <a:ext cx="1087436" cy="307777"/>
          </a:xfrm>
          <a:prstGeom prst="rect">
            <a:avLst/>
          </a:prstGeom>
          <a:noFill/>
        </p:spPr>
        <p:txBody>
          <a:bodyPr wrap="square" rtlCol="0">
            <a:spAutoFit/>
          </a:bodyPr>
          <a:lstStyle/>
          <a:p>
            <a:r>
              <a:rPr lang="sv-SE" sz="1400" dirty="0"/>
              <a:t>IT-system</a:t>
            </a:r>
          </a:p>
        </p:txBody>
      </p:sp>
      <p:sp>
        <p:nvSpPr>
          <p:cNvPr id="9" name="Rectangle 8"/>
          <p:cNvSpPr/>
          <p:nvPr/>
        </p:nvSpPr>
        <p:spPr>
          <a:xfrm>
            <a:off x="4332996" y="2757922"/>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solidFill>
                  <a:schemeClr val="tx1"/>
                </a:solidFill>
              </a:rPr>
              <a:t>Personal (HR) avdelning</a:t>
            </a:r>
          </a:p>
        </p:txBody>
      </p:sp>
      <p:cxnSp>
        <p:nvCxnSpPr>
          <p:cNvPr id="10" name="Straight Arrow Connector 9"/>
          <p:cNvCxnSpPr>
            <a:endCxn id="9" idx="1"/>
          </p:cNvCxnSpPr>
          <p:nvPr/>
        </p:nvCxnSpPr>
        <p:spPr>
          <a:xfrm flipV="1">
            <a:off x="224804" y="2991243"/>
            <a:ext cx="4108192" cy="21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83969" y="2666884"/>
            <a:ext cx="1087436" cy="307777"/>
          </a:xfrm>
          <a:prstGeom prst="rect">
            <a:avLst/>
          </a:prstGeom>
          <a:noFill/>
        </p:spPr>
        <p:txBody>
          <a:bodyPr wrap="square" rtlCol="0">
            <a:spAutoFit/>
          </a:bodyPr>
          <a:lstStyle/>
          <a:p>
            <a:r>
              <a:rPr lang="sv-SE" sz="1400" dirty="0"/>
              <a:t>Arbetskraft</a:t>
            </a:r>
          </a:p>
        </p:txBody>
      </p:sp>
      <p:sp>
        <p:nvSpPr>
          <p:cNvPr id="12" name="TextBox 11"/>
          <p:cNvSpPr txBox="1"/>
          <p:nvPr/>
        </p:nvSpPr>
        <p:spPr>
          <a:xfrm>
            <a:off x="383969" y="1452737"/>
            <a:ext cx="1087436" cy="307777"/>
          </a:xfrm>
          <a:prstGeom prst="rect">
            <a:avLst/>
          </a:prstGeom>
          <a:noFill/>
        </p:spPr>
        <p:txBody>
          <a:bodyPr wrap="square" rtlCol="0">
            <a:spAutoFit/>
          </a:bodyPr>
          <a:lstStyle/>
          <a:p>
            <a:r>
              <a:rPr lang="sv-SE" sz="1400" dirty="0"/>
              <a:t>Student</a:t>
            </a:r>
          </a:p>
        </p:txBody>
      </p:sp>
      <p:cxnSp>
        <p:nvCxnSpPr>
          <p:cNvPr id="13" name="Straight Arrow Connector 12"/>
          <p:cNvCxnSpPr/>
          <p:nvPr/>
        </p:nvCxnSpPr>
        <p:spPr>
          <a:xfrm flipV="1">
            <a:off x="3006347" y="2500071"/>
            <a:ext cx="3299129" cy="904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3022243" y="1997411"/>
            <a:ext cx="7117" cy="51170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5677109" y="2840234"/>
            <a:ext cx="633051" cy="276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p:cNvCxnSpPr>
          <p:nvPr/>
        </p:nvCxnSpPr>
        <p:spPr>
          <a:xfrm flipV="1">
            <a:off x="6654378" y="4077684"/>
            <a:ext cx="1028081" cy="968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7682459" y="2304563"/>
            <a:ext cx="0" cy="1782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626511" y="2304563"/>
            <a:ext cx="4055948" cy="78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3626511" y="2011597"/>
            <a:ext cx="0" cy="3008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668776" y="2993088"/>
            <a:ext cx="2318109" cy="150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7435121" y="3630946"/>
            <a:ext cx="0" cy="32004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4683219" y="3628361"/>
            <a:ext cx="2751902" cy="258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7457781" y="4209218"/>
            <a:ext cx="84" cy="39178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6470239" y="4587452"/>
            <a:ext cx="995628" cy="699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6457874" y="4334867"/>
            <a:ext cx="12365" cy="2408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7986885" y="3008150"/>
            <a:ext cx="17863" cy="182617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834164" y="4834328"/>
            <a:ext cx="2184549"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5834164" y="4334867"/>
            <a:ext cx="1" cy="50517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5278907" y="3225471"/>
            <a:ext cx="1044" cy="2605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4680096" y="3195965"/>
            <a:ext cx="3122" cy="43239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5697603" y="3152127"/>
            <a:ext cx="655675"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6305476" y="2488204"/>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5278907" y="3504305"/>
            <a:ext cx="1061231" cy="11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6340138" y="3149506"/>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6640414" y="395323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6663158" y="420921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4330401" y="1839072"/>
            <a:ext cx="4423985" cy="23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7060511" y="1846394"/>
            <a:ext cx="1814949" cy="307777"/>
          </a:xfrm>
          <a:prstGeom prst="rect">
            <a:avLst/>
          </a:prstGeom>
          <a:noFill/>
        </p:spPr>
        <p:txBody>
          <a:bodyPr wrap="square" rtlCol="0">
            <a:spAutoFit/>
          </a:bodyPr>
          <a:lstStyle/>
          <a:p>
            <a:r>
              <a:rPr lang="sv-SE" sz="1400" dirty="0"/>
              <a:t>Examinerad student</a:t>
            </a:r>
          </a:p>
        </p:txBody>
      </p:sp>
      <p:sp>
        <p:nvSpPr>
          <p:cNvPr id="39" name="TextBox 38"/>
          <p:cNvSpPr txBox="1"/>
          <p:nvPr/>
        </p:nvSpPr>
        <p:spPr>
          <a:xfrm>
            <a:off x="2662986" y="2115765"/>
            <a:ext cx="755129" cy="318022"/>
          </a:xfrm>
          <a:prstGeom prst="rect">
            <a:avLst/>
          </a:prstGeom>
          <a:noFill/>
        </p:spPr>
        <p:txBody>
          <a:bodyPr wrap="square" rtlCol="0">
            <a:spAutoFit/>
          </a:bodyPr>
          <a:lstStyle/>
          <a:p>
            <a:r>
              <a:rPr lang="sv-SE" sz="1400" dirty="0"/>
              <a:t>Lärare</a:t>
            </a:r>
          </a:p>
        </p:txBody>
      </p:sp>
      <p:sp>
        <p:nvSpPr>
          <p:cNvPr id="40" name="TextBox 39"/>
          <p:cNvSpPr txBox="1"/>
          <p:nvPr/>
        </p:nvSpPr>
        <p:spPr>
          <a:xfrm>
            <a:off x="3361497" y="2016889"/>
            <a:ext cx="2075468" cy="307777"/>
          </a:xfrm>
          <a:prstGeom prst="rect">
            <a:avLst/>
          </a:prstGeom>
          <a:noFill/>
        </p:spPr>
        <p:txBody>
          <a:bodyPr wrap="square" rtlCol="0">
            <a:spAutoFit/>
          </a:bodyPr>
          <a:lstStyle/>
          <a:p>
            <a:r>
              <a:rPr lang="sv-SE" sz="1400" dirty="0" err="1"/>
              <a:t>eLearning</a:t>
            </a:r>
            <a:r>
              <a:rPr lang="sv-SE" sz="1400" dirty="0"/>
              <a:t>-system</a:t>
            </a:r>
          </a:p>
        </p:txBody>
      </p:sp>
      <p:sp>
        <p:nvSpPr>
          <p:cNvPr id="41" name="TextBox 40"/>
          <p:cNvSpPr txBox="1"/>
          <p:nvPr/>
        </p:nvSpPr>
        <p:spPr>
          <a:xfrm>
            <a:off x="4123808" y="3292304"/>
            <a:ext cx="2075468" cy="307777"/>
          </a:xfrm>
          <a:prstGeom prst="rect">
            <a:avLst/>
          </a:prstGeom>
          <a:noFill/>
        </p:spPr>
        <p:txBody>
          <a:bodyPr wrap="square" rtlCol="0">
            <a:spAutoFit/>
          </a:bodyPr>
          <a:lstStyle/>
          <a:p>
            <a:r>
              <a:rPr lang="sv-SE" sz="1400" dirty="0"/>
              <a:t>HR-system</a:t>
            </a:r>
          </a:p>
        </p:txBody>
      </p:sp>
      <p:sp>
        <p:nvSpPr>
          <p:cNvPr id="42" name="TextBox 41"/>
          <p:cNvSpPr txBox="1"/>
          <p:nvPr/>
        </p:nvSpPr>
        <p:spPr>
          <a:xfrm>
            <a:off x="5929280" y="3167171"/>
            <a:ext cx="2075468" cy="307777"/>
          </a:xfrm>
          <a:prstGeom prst="rect">
            <a:avLst/>
          </a:prstGeom>
          <a:noFill/>
        </p:spPr>
        <p:txBody>
          <a:bodyPr wrap="square" rtlCol="0">
            <a:spAutoFit/>
          </a:bodyPr>
          <a:lstStyle/>
          <a:p>
            <a:r>
              <a:rPr lang="sv-SE" sz="1400" dirty="0" err="1"/>
              <a:t>Personalsansvarig</a:t>
            </a:r>
            <a:endParaRPr lang="sv-SE" sz="1400" dirty="0"/>
          </a:p>
        </p:txBody>
      </p:sp>
      <p:sp>
        <p:nvSpPr>
          <p:cNvPr id="43" name="TextBox 42"/>
          <p:cNvSpPr txBox="1"/>
          <p:nvPr/>
        </p:nvSpPr>
        <p:spPr>
          <a:xfrm>
            <a:off x="5201125" y="4469473"/>
            <a:ext cx="2075468" cy="307777"/>
          </a:xfrm>
          <a:prstGeom prst="rect">
            <a:avLst/>
          </a:prstGeom>
          <a:noFill/>
        </p:spPr>
        <p:txBody>
          <a:bodyPr wrap="square" rtlCol="0">
            <a:spAutoFit/>
          </a:bodyPr>
          <a:lstStyle/>
          <a:p>
            <a:r>
              <a:rPr lang="sv-SE" sz="1400" dirty="0"/>
              <a:t>IT-personal</a:t>
            </a:r>
          </a:p>
        </p:txBody>
      </p:sp>
      <p:sp>
        <p:nvSpPr>
          <p:cNvPr id="44" name="TextBox 43"/>
          <p:cNvSpPr txBox="1"/>
          <p:nvPr/>
        </p:nvSpPr>
        <p:spPr>
          <a:xfrm>
            <a:off x="3993315" y="1766141"/>
            <a:ext cx="352982" cy="276999"/>
          </a:xfrm>
          <a:prstGeom prst="rect">
            <a:avLst/>
          </a:prstGeom>
          <a:noFill/>
        </p:spPr>
        <p:txBody>
          <a:bodyPr wrap="none" rtlCol="0">
            <a:spAutoFit/>
          </a:bodyPr>
          <a:lstStyle/>
          <a:p>
            <a:r>
              <a:rPr lang="sv-SE" sz="1200" dirty="0"/>
              <a:t>A1</a:t>
            </a:r>
          </a:p>
        </p:txBody>
      </p:sp>
      <p:sp>
        <p:nvSpPr>
          <p:cNvPr id="45" name="TextBox 44"/>
          <p:cNvSpPr txBox="1"/>
          <p:nvPr/>
        </p:nvSpPr>
        <p:spPr>
          <a:xfrm>
            <a:off x="5376979" y="2977021"/>
            <a:ext cx="352982" cy="276999"/>
          </a:xfrm>
          <a:prstGeom prst="rect">
            <a:avLst/>
          </a:prstGeom>
          <a:noFill/>
        </p:spPr>
        <p:txBody>
          <a:bodyPr wrap="none" rtlCol="0">
            <a:spAutoFit/>
          </a:bodyPr>
          <a:lstStyle/>
          <a:p>
            <a:r>
              <a:rPr lang="sv-SE" sz="1200" dirty="0"/>
              <a:t>A2</a:t>
            </a:r>
          </a:p>
        </p:txBody>
      </p:sp>
      <p:sp>
        <p:nvSpPr>
          <p:cNvPr id="46" name="TextBox 45"/>
          <p:cNvSpPr txBox="1"/>
          <p:nvPr/>
        </p:nvSpPr>
        <p:spPr>
          <a:xfrm>
            <a:off x="6348361" y="4075623"/>
            <a:ext cx="352982" cy="276999"/>
          </a:xfrm>
          <a:prstGeom prst="rect">
            <a:avLst/>
          </a:prstGeom>
          <a:noFill/>
        </p:spPr>
        <p:txBody>
          <a:bodyPr wrap="none" rtlCol="0">
            <a:spAutoFit/>
          </a:bodyPr>
          <a:lstStyle/>
          <a:p>
            <a:r>
              <a:rPr lang="sv-SE" sz="1200" dirty="0"/>
              <a:t>A3</a:t>
            </a:r>
          </a:p>
        </p:txBody>
      </p:sp>
      <p:sp>
        <p:nvSpPr>
          <p:cNvPr id="47" name="TextBox 46"/>
          <p:cNvSpPr txBox="1"/>
          <p:nvPr/>
        </p:nvSpPr>
        <p:spPr>
          <a:xfrm>
            <a:off x="6485846" y="4272496"/>
            <a:ext cx="2413256" cy="523220"/>
          </a:xfrm>
          <a:prstGeom prst="rect">
            <a:avLst/>
          </a:prstGeom>
          <a:noFill/>
        </p:spPr>
        <p:txBody>
          <a:bodyPr wrap="square" rtlCol="0">
            <a:spAutoFit/>
          </a:bodyPr>
          <a:lstStyle/>
          <a:p>
            <a:r>
              <a:rPr lang="sv-SE" sz="1400" dirty="0"/>
              <a:t>Ärendehanterings-</a:t>
            </a:r>
          </a:p>
          <a:p>
            <a:r>
              <a:rPr lang="sv-SE" sz="1400" dirty="0"/>
              <a:t>system</a:t>
            </a:r>
          </a:p>
        </p:txBody>
      </p:sp>
    </p:spTree>
    <p:extLst>
      <p:ext uri="{BB962C8B-B14F-4D97-AF65-F5344CB8AC3E}">
        <p14:creationId xmlns:p14="http://schemas.microsoft.com/office/powerpoint/2010/main" val="1902775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a:t>Avdelningar istället för processer</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78" y="1736591"/>
            <a:ext cx="5216605" cy="2686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8" name="Rectangle 47"/>
          <p:cNvSpPr/>
          <p:nvPr/>
        </p:nvSpPr>
        <p:spPr>
          <a:xfrm>
            <a:off x="689469" y="1816799"/>
            <a:ext cx="2015311" cy="2605842"/>
          </a:xfrm>
          <a:prstGeom prst="rect">
            <a:avLst/>
          </a:prstGeom>
        </p:spPr>
        <p:txBody>
          <a:bodyPr wrap="square">
            <a:spAutoFit/>
          </a:bodyPr>
          <a:lstStyle/>
          <a:p>
            <a:pPr marL="285750" indent="-285750">
              <a:spcBef>
                <a:spcPts val="450"/>
              </a:spcBef>
              <a:spcAft>
                <a:spcPts val="900"/>
              </a:spcAft>
              <a:buFont typeface="Arial" panose="020B0604020202020204" pitchFamily="34" charset="0"/>
              <a:buChar char="•"/>
            </a:pPr>
            <a:r>
              <a:rPr lang="sv-SE" sz="1400" dirty="0">
                <a:latin typeface="Verdana" panose="020B0604030504040204" pitchFamily="34" charset="0"/>
                <a:ea typeface="Verdana" panose="020B0604030504040204" pitchFamily="34" charset="0"/>
                <a:cs typeface="Verdana" panose="020B0604030504040204" pitchFamily="34" charset="0"/>
              </a:rPr>
              <a:t>Det verkar ju fungera att byta ut avdelningar mot processer i detta fall. </a:t>
            </a:r>
          </a:p>
          <a:p>
            <a:pPr marL="285750" indent="-285750">
              <a:spcBef>
                <a:spcPts val="450"/>
              </a:spcBef>
              <a:spcAft>
                <a:spcPts val="900"/>
              </a:spcAft>
              <a:buFont typeface="Arial" panose="020B0604020202020204" pitchFamily="34" charset="0"/>
              <a:buChar char="•"/>
            </a:pPr>
            <a:r>
              <a:rPr lang="sv-SE" sz="1400" dirty="0">
                <a:latin typeface="Verdana" panose="020B0604030504040204" pitchFamily="34" charset="0"/>
                <a:ea typeface="Verdana" panose="020B0604030504040204" pitchFamily="34" charset="0"/>
                <a:cs typeface="Verdana" panose="020B0604030504040204" pitchFamily="34" charset="0"/>
              </a:rPr>
              <a:t>Varför det?</a:t>
            </a:r>
          </a:p>
          <a:p>
            <a:pPr marL="285750" indent="-285750">
              <a:spcBef>
                <a:spcPts val="450"/>
              </a:spcBef>
              <a:spcAft>
                <a:spcPts val="900"/>
              </a:spcAft>
              <a:buFont typeface="Arial" panose="020B0604020202020204" pitchFamily="34" charset="0"/>
              <a:buChar char="•"/>
            </a:pPr>
            <a:r>
              <a:rPr lang="sv-SE" sz="1400" dirty="0">
                <a:latin typeface="Verdana" panose="020B0604030504040204" pitchFamily="34" charset="0"/>
                <a:ea typeface="Verdana" panose="020B0604030504040204" pitchFamily="34" charset="0"/>
                <a:cs typeface="Verdana" panose="020B0604030504040204" pitchFamily="34" charset="0"/>
              </a:rPr>
              <a:t>Vad är relationen mellan avdelningar och processer?</a:t>
            </a:r>
          </a:p>
        </p:txBody>
      </p:sp>
    </p:spTree>
    <p:extLst>
      <p:ext uri="{BB962C8B-B14F-4D97-AF65-F5344CB8AC3E}">
        <p14:creationId xmlns:p14="http://schemas.microsoft.com/office/powerpoint/2010/main" val="2736336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a:t>Avdelningar istället för processer</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78" y="1736591"/>
            <a:ext cx="5216605" cy="2686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8" name="Rectangle 47"/>
          <p:cNvSpPr/>
          <p:nvPr/>
        </p:nvSpPr>
        <p:spPr>
          <a:xfrm>
            <a:off x="689469" y="1816799"/>
            <a:ext cx="2015311" cy="2462213"/>
          </a:xfrm>
          <a:prstGeom prst="rect">
            <a:avLst/>
          </a:prstGeom>
        </p:spPr>
        <p:txBody>
          <a:bodyPr wrap="square">
            <a:spAutoFit/>
          </a:bodyPr>
          <a:lstStyle/>
          <a:p>
            <a:pPr marL="285750" indent="-285750">
              <a:spcBef>
                <a:spcPts val="450"/>
              </a:spcBef>
              <a:spcAft>
                <a:spcPts val="900"/>
              </a:spcAft>
              <a:buFont typeface="Arial" panose="020B0604020202020204" pitchFamily="34" charset="0"/>
              <a:buChar char="•"/>
            </a:pPr>
            <a:r>
              <a:rPr lang="sv-SE" sz="1400" b="1" dirty="0">
                <a:latin typeface="Verdana" panose="020B0604030504040204" pitchFamily="34" charset="0"/>
                <a:ea typeface="Verdana" panose="020B0604030504040204" pitchFamily="34" charset="0"/>
                <a:cs typeface="Verdana" panose="020B0604030504040204" pitchFamily="34" charset="0"/>
              </a:rPr>
              <a:t>Svar: </a:t>
            </a:r>
            <a:r>
              <a:rPr lang="sv-SE" sz="1400" dirty="0">
                <a:latin typeface="Verdana" panose="020B0604030504040204" pitchFamily="34" charset="0"/>
                <a:ea typeface="Verdana" panose="020B0604030504040204" pitchFamily="34" charset="0"/>
                <a:cs typeface="Verdana" panose="020B0604030504040204" pitchFamily="34" charset="0"/>
              </a:rPr>
              <a:t>I detta fall så löper inte processen över flera avdelningar. Istället har vi en process för varje avdelning. I många fall löper dock processer över flera avdelningar.</a:t>
            </a:r>
          </a:p>
        </p:txBody>
      </p:sp>
    </p:spTree>
    <p:extLst>
      <p:ext uri="{BB962C8B-B14F-4D97-AF65-F5344CB8AC3E}">
        <p14:creationId xmlns:p14="http://schemas.microsoft.com/office/powerpoint/2010/main" val="463102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668" name="Rectangle 3"/>
          <p:cNvSpPr>
            <a:spLocks noGrp="1" noChangeArrowheads="1"/>
          </p:cNvSpPr>
          <p:nvPr>
            <p:ph type="body" idx="1"/>
          </p:nvPr>
        </p:nvSpPr>
        <p:spPr>
          <a:xfrm>
            <a:off x="176646" y="80785"/>
            <a:ext cx="8832272" cy="4590510"/>
          </a:xfrm>
        </p:spPr>
        <p:txBody>
          <a:bodyPr>
            <a:normAutofit fontScale="25000" lnSpcReduction="20000"/>
          </a:bodyPr>
          <a:lstStyle/>
          <a:p>
            <a:pPr>
              <a:spcAft>
                <a:spcPts val="900"/>
              </a:spcAft>
              <a:buNone/>
            </a:pPr>
            <a:r>
              <a:rPr lang="sv-SE" altLang="zh-CN" sz="4800" dirty="0">
                <a:ea typeface="宋体" pitchFamily="2" charset="-122"/>
              </a:rPr>
              <a:t>VERKSAMHETSBESKRIVNING</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Zoo International har specificerat en introduktionsprocess för att hantera djur som anländer till en av företagets djurparker.</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När djuret anländer till en djurpark så kommer den högsta ansvarig vid djurparken att kontrollera att all nödvändig dokumentation från djurleverantören finns med. Om någon dokumentation saknas begär den högsta ansvariga komplettering från leverantören. När all nödvändig information om djuret finns på djurparken så kommer en djurskötare att i djurparkens informationssystem dokumentera information om djurets namn, kön, djurart, födelsedatum och det datum som djuret anlänt.</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Nästa aktivitet i introduktionsprocessen är att djuret ska genomgå en veterinärundersökning som är specificerad i en rutinbeskrivning. Denna undersökning ska genomföras av djurparkens veterinär. Efter att denna undersökning är genomförd så ska djuret träffa sina burkollegor. När djuret träffar burkollegor måste personal vid djurparken övervaka mötet under 12 timmar. För varje timme sammanfattar personal på papper hur djuret och burkollegorna reagerat på varandra.  </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Efter de 12 timmarna som djurets övervakas så kommer den personal som övervakat djuret att sammanfatta  i djurparkens informationssystem om vad som hänt i buren mellan djuret och dess djurkollegor.</a:t>
            </a:r>
          </a:p>
          <a:p>
            <a:pPr>
              <a:spcAft>
                <a:spcPts val="900"/>
              </a:spcAft>
              <a:buNone/>
            </a:pPr>
            <a:r>
              <a:rPr lang="sv-SE" altLang="zh-CN" sz="4800" b="1" dirty="0">
                <a:latin typeface="Arial Narrow" panose="020B0606020202030204" pitchFamily="34" charset="0"/>
                <a:ea typeface="宋体" pitchFamily="2" charset="-122"/>
                <a:cs typeface="Arial" panose="020B0604020202020204" pitchFamily="34" charset="0"/>
              </a:rPr>
              <a:t>UPPGIFT:  </a:t>
            </a:r>
            <a:r>
              <a:rPr lang="sv-SE" altLang="zh-CN" sz="4800" dirty="0">
                <a:latin typeface="Arial Narrow" panose="020B0606020202030204" pitchFamily="34" charset="0"/>
                <a:ea typeface="宋体" pitchFamily="2" charset="-122"/>
                <a:cs typeface="Arial" panose="020B0604020202020204" pitchFamily="34" charset="0"/>
              </a:rPr>
              <a:t>Gör en processbeskrivning av introduktionsprocessen i IDEF0. </a:t>
            </a:r>
            <a:endParaRPr lang="en-US" sz="4800" dirty="0">
              <a:latin typeface="Arial Narrow" panose="020B060602020203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4161828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924" y="691762"/>
            <a:ext cx="5473570" cy="3990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79121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09682" y="465516"/>
            <a:ext cx="5508612" cy="4374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 name="Rectangle 3"/>
          <p:cNvSpPr/>
          <p:nvPr/>
        </p:nvSpPr>
        <p:spPr>
          <a:xfrm>
            <a:off x="3167844" y="1815666"/>
            <a:ext cx="2376264" cy="135015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3383868" y="2085696"/>
            <a:ext cx="1944216" cy="738664"/>
          </a:xfrm>
          <a:prstGeom prst="rect">
            <a:avLst/>
          </a:prstGeom>
          <a:noFill/>
        </p:spPr>
        <p:txBody>
          <a:bodyPr wrap="square" rtlCol="0">
            <a:spAutoFit/>
          </a:bodyPr>
          <a:lstStyle/>
          <a:p>
            <a:r>
              <a:rPr lang="sv-SE" sz="2100" dirty="0" err="1"/>
              <a:t>Introduktions-processen</a:t>
            </a:r>
            <a:endParaRPr lang="sv-SE" sz="2100" dirty="0"/>
          </a:p>
        </p:txBody>
      </p:sp>
      <p:cxnSp>
        <p:nvCxnSpPr>
          <p:cNvPr id="14" name="Straight Arrow Connector 13"/>
          <p:cNvCxnSpPr/>
          <p:nvPr/>
        </p:nvCxnSpPr>
        <p:spPr>
          <a:xfrm flipV="1">
            <a:off x="3491880" y="316581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21850" y="3775997"/>
            <a:ext cx="2160240" cy="276999"/>
          </a:xfrm>
          <a:prstGeom prst="rect">
            <a:avLst/>
          </a:prstGeom>
          <a:noFill/>
        </p:spPr>
        <p:txBody>
          <a:bodyPr wrap="square" rtlCol="0">
            <a:spAutoFit/>
          </a:bodyPr>
          <a:lstStyle/>
          <a:p>
            <a:r>
              <a:rPr lang="sv-SE" sz="1200" dirty="0"/>
              <a:t>Anställda</a:t>
            </a:r>
          </a:p>
        </p:txBody>
      </p:sp>
      <p:sp>
        <p:nvSpPr>
          <p:cNvPr id="26" name="TextBox 25"/>
          <p:cNvSpPr txBox="1"/>
          <p:nvPr/>
        </p:nvSpPr>
        <p:spPr>
          <a:xfrm>
            <a:off x="5004048" y="2841780"/>
            <a:ext cx="1214754" cy="300082"/>
          </a:xfrm>
          <a:prstGeom prst="rect">
            <a:avLst/>
          </a:prstGeom>
          <a:noFill/>
        </p:spPr>
        <p:txBody>
          <a:bodyPr wrap="square" rtlCol="0">
            <a:spAutoFit/>
          </a:bodyPr>
          <a:lstStyle/>
          <a:p>
            <a:r>
              <a:rPr lang="sv-SE" sz="1350" dirty="0"/>
              <a:t>A0</a:t>
            </a:r>
          </a:p>
        </p:txBody>
      </p:sp>
      <p:cxnSp>
        <p:nvCxnSpPr>
          <p:cNvPr id="29" name="Straight Connector 28"/>
          <p:cNvCxnSpPr/>
          <p:nvPr/>
        </p:nvCxnSpPr>
        <p:spPr>
          <a:xfrm>
            <a:off x="1709682" y="4623978"/>
            <a:ext cx="5508612"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303748" y="4623978"/>
            <a:ext cx="0" cy="216024"/>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63688" y="4589850"/>
            <a:ext cx="756084" cy="300082"/>
          </a:xfrm>
          <a:prstGeom prst="rect">
            <a:avLst/>
          </a:prstGeom>
          <a:noFill/>
        </p:spPr>
        <p:txBody>
          <a:bodyPr wrap="square" rtlCol="0">
            <a:spAutoFit/>
          </a:bodyPr>
          <a:lstStyle/>
          <a:p>
            <a:r>
              <a:rPr lang="sv-SE" sz="1350" dirty="0"/>
              <a:t>A-0</a:t>
            </a:r>
          </a:p>
        </p:txBody>
      </p:sp>
      <p:cxnSp>
        <p:nvCxnSpPr>
          <p:cNvPr id="11" name="Straight Arrow Connector 10"/>
          <p:cNvCxnSpPr/>
          <p:nvPr/>
        </p:nvCxnSpPr>
        <p:spPr>
          <a:xfrm flipV="1">
            <a:off x="2081111" y="2234017"/>
            <a:ext cx="1086733" cy="10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87079" y="2841780"/>
            <a:ext cx="1086733" cy="10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620" y="2513607"/>
            <a:ext cx="1143715" cy="276999"/>
          </a:xfrm>
          <a:prstGeom prst="rect">
            <a:avLst/>
          </a:prstGeom>
          <a:noFill/>
        </p:spPr>
        <p:txBody>
          <a:bodyPr wrap="square" rtlCol="0">
            <a:spAutoFit/>
          </a:bodyPr>
          <a:lstStyle/>
          <a:p>
            <a:r>
              <a:rPr lang="sv-SE" sz="1200" dirty="0"/>
              <a:t>Anlänt djur</a:t>
            </a:r>
          </a:p>
        </p:txBody>
      </p:sp>
      <p:sp>
        <p:nvSpPr>
          <p:cNvPr id="16" name="TextBox 15"/>
          <p:cNvSpPr txBox="1"/>
          <p:nvPr/>
        </p:nvSpPr>
        <p:spPr>
          <a:xfrm>
            <a:off x="2044987" y="1676732"/>
            <a:ext cx="1350150" cy="461665"/>
          </a:xfrm>
          <a:prstGeom prst="rect">
            <a:avLst/>
          </a:prstGeom>
          <a:noFill/>
        </p:spPr>
        <p:txBody>
          <a:bodyPr wrap="square" rtlCol="0">
            <a:spAutoFit/>
          </a:bodyPr>
          <a:lstStyle/>
          <a:p>
            <a:r>
              <a:rPr lang="sv-SE" sz="1200" dirty="0"/>
              <a:t>Okontrollerad dokumentation</a:t>
            </a:r>
          </a:p>
        </p:txBody>
      </p:sp>
      <p:cxnSp>
        <p:nvCxnSpPr>
          <p:cNvPr id="17" name="Straight Arrow Connector 16"/>
          <p:cNvCxnSpPr/>
          <p:nvPr/>
        </p:nvCxnSpPr>
        <p:spPr>
          <a:xfrm>
            <a:off x="5564319" y="2308889"/>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40277" y="1704578"/>
            <a:ext cx="1357050" cy="646331"/>
          </a:xfrm>
          <a:prstGeom prst="rect">
            <a:avLst/>
          </a:prstGeom>
          <a:noFill/>
        </p:spPr>
        <p:txBody>
          <a:bodyPr wrap="square" rtlCol="0">
            <a:spAutoFit/>
          </a:bodyPr>
          <a:lstStyle/>
          <a:p>
            <a:r>
              <a:rPr lang="sv-SE" sz="1200" dirty="0"/>
              <a:t>Begäran om komplettering av dokumentation</a:t>
            </a:r>
          </a:p>
        </p:txBody>
      </p:sp>
      <p:sp>
        <p:nvSpPr>
          <p:cNvPr id="22" name="TextBox 21"/>
          <p:cNvSpPr txBox="1"/>
          <p:nvPr/>
        </p:nvSpPr>
        <p:spPr>
          <a:xfrm>
            <a:off x="5538017" y="2444110"/>
            <a:ext cx="972108" cy="276999"/>
          </a:xfrm>
          <a:prstGeom prst="rect">
            <a:avLst/>
          </a:prstGeom>
          <a:noFill/>
        </p:spPr>
        <p:txBody>
          <a:bodyPr wrap="square" rtlCol="0">
            <a:spAutoFit/>
          </a:bodyPr>
          <a:lstStyle/>
          <a:p>
            <a:r>
              <a:rPr lang="sv-SE" sz="1200" dirty="0"/>
              <a:t>Inskolat djur</a:t>
            </a:r>
          </a:p>
        </p:txBody>
      </p:sp>
      <p:sp>
        <p:nvSpPr>
          <p:cNvPr id="23" name="TextBox 22"/>
          <p:cNvSpPr txBox="1"/>
          <p:nvPr/>
        </p:nvSpPr>
        <p:spPr>
          <a:xfrm>
            <a:off x="5514579" y="2820943"/>
            <a:ext cx="1445168" cy="276999"/>
          </a:xfrm>
          <a:prstGeom prst="rect">
            <a:avLst/>
          </a:prstGeom>
          <a:noFill/>
        </p:spPr>
        <p:txBody>
          <a:bodyPr wrap="square" rtlCol="0">
            <a:spAutoFit/>
          </a:bodyPr>
          <a:lstStyle/>
          <a:p>
            <a:r>
              <a:rPr lang="sv-SE" sz="1200" dirty="0"/>
              <a:t>Reaktionsrapport</a:t>
            </a:r>
          </a:p>
        </p:txBody>
      </p:sp>
      <p:cxnSp>
        <p:nvCxnSpPr>
          <p:cNvPr id="28" name="Straight Arrow Connector 27"/>
          <p:cNvCxnSpPr/>
          <p:nvPr/>
        </p:nvCxnSpPr>
        <p:spPr>
          <a:xfrm>
            <a:off x="5531413" y="2731264"/>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59829" y="3080863"/>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60017" y="318323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89987" y="3793417"/>
            <a:ext cx="2160240" cy="276999"/>
          </a:xfrm>
          <a:prstGeom prst="rect">
            <a:avLst/>
          </a:prstGeom>
          <a:noFill/>
        </p:spPr>
        <p:txBody>
          <a:bodyPr wrap="square" rtlCol="0">
            <a:spAutoFit/>
          </a:bodyPr>
          <a:lstStyle/>
          <a:p>
            <a:r>
              <a:rPr lang="sv-SE" sz="1200" dirty="0"/>
              <a:t>Informationssystem</a:t>
            </a:r>
          </a:p>
        </p:txBody>
      </p:sp>
      <p:cxnSp>
        <p:nvCxnSpPr>
          <p:cNvPr id="35" name="Straight Arrow Connector 34"/>
          <p:cNvCxnSpPr/>
          <p:nvPr/>
        </p:nvCxnSpPr>
        <p:spPr>
          <a:xfrm>
            <a:off x="3730442" y="900722"/>
            <a:ext cx="8706" cy="879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95342" y="935783"/>
            <a:ext cx="8706" cy="879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31305" y="1041943"/>
            <a:ext cx="2160240" cy="276999"/>
          </a:xfrm>
          <a:prstGeom prst="rect">
            <a:avLst/>
          </a:prstGeom>
          <a:noFill/>
        </p:spPr>
        <p:txBody>
          <a:bodyPr wrap="square" rtlCol="0">
            <a:spAutoFit/>
          </a:bodyPr>
          <a:lstStyle/>
          <a:p>
            <a:r>
              <a:rPr lang="sv-SE" sz="1200" dirty="0"/>
              <a:t>Specificerad </a:t>
            </a:r>
            <a:r>
              <a:rPr lang="sv-SE" sz="1200" dirty="0" err="1"/>
              <a:t>introprocess</a:t>
            </a:r>
            <a:endParaRPr lang="sv-SE" sz="1200" dirty="0"/>
          </a:p>
        </p:txBody>
      </p:sp>
      <p:sp>
        <p:nvSpPr>
          <p:cNvPr id="39" name="TextBox 38"/>
          <p:cNvSpPr txBox="1"/>
          <p:nvPr/>
        </p:nvSpPr>
        <p:spPr>
          <a:xfrm>
            <a:off x="3167844" y="1024523"/>
            <a:ext cx="2160240" cy="276999"/>
          </a:xfrm>
          <a:prstGeom prst="rect">
            <a:avLst/>
          </a:prstGeom>
          <a:noFill/>
        </p:spPr>
        <p:txBody>
          <a:bodyPr wrap="square" rtlCol="0">
            <a:spAutoFit/>
          </a:bodyPr>
          <a:lstStyle/>
          <a:p>
            <a:r>
              <a:rPr lang="sv-SE" sz="1200" dirty="0"/>
              <a:t>Rutinbeskrivning</a:t>
            </a:r>
          </a:p>
        </p:txBody>
      </p:sp>
    </p:spTree>
    <p:extLst>
      <p:ext uri="{BB962C8B-B14F-4D97-AF65-F5344CB8AC3E}">
        <p14:creationId xmlns:p14="http://schemas.microsoft.com/office/powerpoint/2010/main" val="232653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4" name="Right Arrow 203"/>
          <p:cNvSpPr/>
          <p:nvPr/>
        </p:nvSpPr>
        <p:spPr>
          <a:xfrm rot="10800000">
            <a:off x="4079999" y="180267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203" name="TextBox 202"/>
          <p:cNvSpPr txBox="1"/>
          <p:nvPr/>
        </p:nvSpPr>
        <p:spPr>
          <a:xfrm rot="16200000">
            <a:off x="3610468" y="2377853"/>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05" name="Picture 204"/>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197287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Oval 71"/>
          <p:cNvSpPr/>
          <p:nvPr/>
        </p:nvSpPr>
        <p:spPr>
          <a:xfrm>
            <a:off x="5517023" y="632051"/>
            <a:ext cx="2671042" cy="1313446"/>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Verksamhets-</a:t>
            </a:r>
          </a:p>
          <a:p>
            <a:r>
              <a:rPr lang="sv-SE" sz="825" b="1" dirty="0">
                <a:solidFill>
                  <a:schemeClr val="bg1">
                    <a:lumMod val="75000"/>
                  </a:schemeClr>
                </a:solidFill>
              </a:rPr>
              <a:t>processmodell </a:t>
            </a: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rgbClr val="FFFFCC"/>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rgbClr val="FFFFCC"/>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3" name="TextBox 72"/>
          <p:cNvSpPr txBox="1"/>
          <p:nvPr/>
        </p:nvSpPr>
        <p:spPr>
          <a:xfrm>
            <a:off x="7043702" y="921349"/>
            <a:ext cx="1404063" cy="715581"/>
          </a:xfrm>
          <a:prstGeom prst="rect">
            <a:avLst/>
          </a:prstGeom>
          <a:noFill/>
        </p:spPr>
        <p:txBody>
          <a:bodyPr wrap="square" rtlCol="0">
            <a:spAutoFit/>
          </a:bodyPr>
          <a:lstStyle/>
          <a:p>
            <a:r>
              <a:rPr lang="sv-SE" sz="1350" b="1" i="1" dirty="0"/>
              <a:t>Beskriver verksamhetens mål</a:t>
            </a:r>
          </a:p>
        </p:txBody>
      </p:sp>
      <p:pic>
        <p:nvPicPr>
          <p:cNvPr id="74" name="Picture 73"/>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80581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301728" y="1146372"/>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a:t>Verksamhets-</a:t>
            </a:r>
          </a:p>
          <a:p>
            <a:r>
              <a:rPr lang="sv-SE" sz="825" b="1" dirty="0"/>
              <a:t>processmodell </a:t>
            </a:r>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Box 73"/>
          <p:cNvSpPr txBox="1"/>
          <p:nvPr/>
        </p:nvSpPr>
        <p:spPr>
          <a:xfrm>
            <a:off x="5226532" y="1582948"/>
            <a:ext cx="1660342" cy="923330"/>
          </a:xfrm>
          <a:prstGeom prst="rect">
            <a:avLst/>
          </a:prstGeom>
          <a:noFill/>
        </p:spPr>
        <p:txBody>
          <a:bodyPr wrap="square" rtlCol="0">
            <a:spAutoFit/>
          </a:bodyPr>
          <a:lstStyle/>
          <a:p>
            <a:r>
              <a:rPr lang="sv-SE" sz="1350" b="1" i="1" dirty="0"/>
              <a:t>Beskriver hur människor agerar och kommunicerar i verksamheten</a:t>
            </a:r>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322770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10.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3.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7.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8.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9.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3484</TotalTime>
  <Words>7567</Words>
  <Application>Microsoft Office PowerPoint</Application>
  <PresentationFormat>On-screen Show (16:9)</PresentationFormat>
  <Paragraphs>747</Paragraphs>
  <Slides>69</Slides>
  <Notes>34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2" baseType="lpstr">
      <vt:lpstr>宋体</vt:lpstr>
      <vt:lpstr>Arial</vt:lpstr>
      <vt:lpstr>Arial Narrow</vt:lpstr>
      <vt:lpstr>Calibri</vt:lpstr>
      <vt:lpstr>Courier New</vt:lpstr>
      <vt:lpstr>Verdana</vt:lpstr>
      <vt:lpstr>Wingdings</vt:lpstr>
      <vt:lpstr>su_dsv_ppt_template_16_9_20130920</vt:lpstr>
      <vt:lpstr>English SU 16:9 - Widescreen</vt:lpstr>
      <vt:lpstr>SU 16:9 - Blå Widescreen</vt:lpstr>
      <vt:lpstr>English SU 16:9 - Blå Widescreen</vt:lpstr>
      <vt:lpstr>Special</vt:lpstr>
      <vt:lpstr>Visio</vt:lpstr>
      <vt:lpstr>Verksamhetsmodellering – Processmodellering 1 (IDEF0) </vt:lpstr>
      <vt:lpstr>PowerPoint Presentation</vt:lpstr>
      <vt:lpstr>Verksamheten – två (eller tre) nivåer </vt:lpstr>
      <vt:lpstr>Verksamheten – två (eller tre) nivåer </vt:lpstr>
      <vt:lpstr>Verksamheten – två (eller tre) nivåer </vt:lpstr>
      <vt:lpstr>Avbilda verksamheten med modeller</vt:lpstr>
      <vt:lpstr>Avbilda verksamheten med modeller</vt:lpstr>
      <vt:lpstr>Avbilda verksamheten med modeller</vt:lpstr>
      <vt:lpstr>Avbilda verksamheten med modeller</vt:lpstr>
      <vt:lpstr>Avbilda verksamheten med modeller</vt:lpstr>
      <vt:lpstr>Avbilda verksamheten med modeller</vt:lpstr>
      <vt:lpstr>Avbilda systemen med modeller</vt:lpstr>
      <vt:lpstr>Avbilda systemen med modeller</vt:lpstr>
      <vt:lpstr>Avbilda verksamhet och system</vt:lpstr>
      <vt:lpstr>Avbilda verksamheten och system</vt:lpstr>
      <vt:lpstr>Modeller</vt:lpstr>
      <vt:lpstr>Statiska och dynamiska modeller</vt:lpstr>
      <vt:lpstr>Statiska och dynamiska modeller</vt:lpstr>
      <vt:lpstr>Statiska och dynamiska modelleringsspråk</vt:lpstr>
      <vt:lpstr>Nuläges- vs. Nylägesmodeller</vt:lpstr>
      <vt:lpstr>PowerPoint Presentation</vt:lpstr>
      <vt:lpstr>Avbilda verksamheten med modeller</vt:lpstr>
      <vt:lpstr>Processer i verksamheten</vt:lpstr>
      <vt:lpstr>Modeller av processer</vt:lpstr>
      <vt:lpstr>PowerPoint Presentation</vt:lpstr>
      <vt:lpstr>Definitioner av verksamhetsprocess </vt:lpstr>
      <vt:lpstr>Vilka verksamhetsprocesser finns? </vt:lpstr>
      <vt:lpstr>PowerPoint Presentation</vt:lpstr>
      <vt:lpstr>Processmodeller</vt:lpstr>
      <vt:lpstr>Varför skapa processmodeller? 1(2)</vt:lpstr>
      <vt:lpstr>Varför skapa processmodeller? 1(2)</vt:lpstr>
      <vt:lpstr>PowerPoint Presentation</vt:lpstr>
      <vt:lpstr>  </vt:lpstr>
      <vt:lpstr>  </vt:lpstr>
      <vt:lpstr>IDEF0 - Funktion</vt:lpstr>
      <vt:lpstr>IDEF0 - Input, Output </vt:lpstr>
      <vt:lpstr>IDEF0 - Kontroll, Mekanism</vt:lpstr>
      <vt:lpstr>IDEF0 - Input, Output, Kontroll, Mekanism</vt:lpstr>
      <vt:lpstr>IDEF0-exempel</vt:lpstr>
      <vt:lpstr>IDEFO-exempel</vt:lpstr>
      <vt:lpstr>IDEFO-exempel</vt:lpstr>
      <vt:lpstr>IDEFO-exempel</vt:lpstr>
      <vt:lpstr>IDEFO-exempel</vt:lpstr>
      <vt:lpstr>IDEFO-exempel</vt:lpstr>
      <vt:lpstr>IDEFO-exempel</vt:lpstr>
      <vt:lpstr>IDEFO-exempel</vt:lpstr>
      <vt:lpstr>A-0-diagram</vt:lpstr>
      <vt:lpstr>A-0-diagram</vt:lpstr>
      <vt:lpstr>IDEFO-exempel</vt:lpstr>
      <vt:lpstr>IDEFO-exempel</vt:lpstr>
      <vt:lpstr>A0-diagram</vt:lpstr>
      <vt:lpstr>IDEFO-exempel</vt:lpstr>
      <vt:lpstr>IDEFO-exempel</vt:lpstr>
      <vt:lpstr>IDEFO-exempel</vt:lpstr>
      <vt:lpstr>IDEFO-exempel</vt:lpstr>
      <vt:lpstr>IDEFO-exempel</vt:lpstr>
      <vt:lpstr>Pilar kan ”joinas” eller ”splittras”</vt:lpstr>
      <vt:lpstr>IDEFO-exempel</vt:lpstr>
      <vt:lpstr>IDEFO-exempel</vt:lpstr>
      <vt:lpstr>IDEFO-exempel</vt:lpstr>
      <vt:lpstr>IDEF0-exempel</vt:lpstr>
      <vt:lpstr>Finn fel</vt:lpstr>
      <vt:lpstr>Finn fel</vt:lpstr>
      <vt:lpstr>Avdelningar istället för processer</vt:lpstr>
      <vt:lpstr>Avdelningar istället för processer</vt:lpstr>
      <vt:lpstr>Avdelningar istället för processer</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195</cp:revision>
  <cp:lastPrinted>2017-09-29T04:24:09Z</cp:lastPrinted>
  <dcterms:created xsi:type="dcterms:W3CDTF">2015-05-25T21:35:52Z</dcterms:created>
  <dcterms:modified xsi:type="dcterms:W3CDTF">2020-10-01T18:16:40Z</dcterms:modified>
</cp:coreProperties>
</file>