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34"/>
  </p:notesMasterIdLst>
  <p:handoutMasterIdLst>
    <p:handoutMasterId r:id="rId35"/>
  </p:handoutMasterIdLst>
  <p:sldIdLst>
    <p:sldId id="264" r:id="rId6"/>
    <p:sldId id="632" r:id="rId7"/>
    <p:sldId id="496" r:id="rId8"/>
    <p:sldId id="539" r:id="rId9"/>
    <p:sldId id="633" r:id="rId10"/>
    <p:sldId id="549" r:id="rId11"/>
    <p:sldId id="550" r:id="rId12"/>
    <p:sldId id="551" r:id="rId13"/>
    <p:sldId id="552" r:id="rId14"/>
    <p:sldId id="634" r:id="rId15"/>
    <p:sldId id="576" r:id="rId16"/>
    <p:sldId id="635" r:id="rId17"/>
    <p:sldId id="606" r:id="rId18"/>
    <p:sldId id="607" r:id="rId19"/>
    <p:sldId id="644" r:id="rId20"/>
    <p:sldId id="645" r:id="rId21"/>
    <p:sldId id="636" r:id="rId22"/>
    <p:sldId id="608" r:id="rId23"/>
    <p:sldId id="583" r:id="rId24"/>
    <p:sldId id="584" r:id="rId25"/>
    <p:sldId id="637" r:id="rId26"/>
    <p:sldId id="610" r:id="rId27"/>
    <p:sldId id="586" r:id="rId28"/>
    <p:sldId id="638" r:id="rId29"/>
    <p:sldId id="612" r:id="rId30"/>
    <p:sldId id="613" r:id="rId31"/>
    <p:sldId id="614" r:id="rId32"/>
    <p:sldId id="601" r:id="rId33"/>
  </p:sldIdLst>
  <p:sldSz cx="9144000" cy="5143500" type="screen16x9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FFFF"/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0" autoAdjust="0"/>
    <p:restoredTop sz="91361" autoAdjust="0"/>
  </p:normalViewPr>
  <p:slideViewPr>
    <p:cSldViewPr snapToGrid="0">
      <p:cViewPr varScale="1">
        <p:scale>
          <a:sx n="100" d="100"/>
          <a:sy n="100" d="100"/>
        </p:scale>
        <p:origin x="864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10/1/2020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2020-10-01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A6957E-670B-4642-B336-145D441B7ED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04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A6957E-670B-4642-B336-145D441B7E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5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Presensational content template slides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964ABF-4E9A-4453-BBB0-8F63094D71E8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50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Presensational content template slides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964ABF-4E9A-4453-BBB0-8F63094D71E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7074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Presensational content template slides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964ABF-4E9A-4453-BBB0-8F63094D71E8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9015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Presensational content template slides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964ABF-4E9A-4453-BBB0-8F63094D71E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7121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2020-10-01</a:t>
            </a:fld>
            <a:endParaRPr lang="sv-SE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10/1/2020</a:t>
            </a:fld>
            <a:endParaRPr lang="en-US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2020-10-01</a:t>
            </a:fld>
            <a:endParaRPr lang="sv-SE" sz="1600" noProof="0" dirty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10/1/2020</a:t>
            </a:fld>
            <a:endParaRPr lang="en-US" sz="1600" noProof="0" dirty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Klicka här för att ändra format på bakgrundstexten</a:t>
            </a:r>
          </a:p>
          <a:p>
            <a:pPr lvl="1"/>
            <a:r>
              <a:rPr lang="en-US" noProof="0"/>
              <a:t>Nivå två</a:t>
            </a:r>
          </a:p>
          <a:p>
            <a:pPr lvl="2"/>
            <a:r>
              <a:rPr lang="en-US" noProof="0"/>
              <a:t>Nivå tre</a:t>
            </a:r>
          </a:p>
          <a:p>
            <a:pPr lvl="3"/>
            <a:r>
              <a:rPr lang="en-US" noProof="0"/>
              <a:t>Nivå fyra</a:t>
            </a:r>
          </a:p>
          <a:p>
            <a:pPr lvl="4"/>
            <a:r>
              <a:rPr lang="en-US" noProof="0"/>
              <a:t>Nivå fem</a:t>
            </a:r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00" y="2966318"/>
            <a:ext cx="6631200" cy="1045502"/>
          </a:xfrm>
        </p:spPr>
        <p:txBody>
          <a:bodyPr/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Stockholms Universitet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F70525-FB9A-40D4-B05A-80846B1AC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999" y="1704612"/>
            <a:ext cx="7714761" cy="1069200"/>
          </a:xfrm>
        </p:spPr>
        <p:txBody>
          <a:bodyPr/>
          <a:lstStyle/>
          <a:p>
            <a:r>
              <a:rPr lang="sv-SE" sz="3600" dirty="0"/>
              <a:t>Processmodellering 1 - IDEF0</a:t>
            </a:r>
            <a:br>
              <a:rPr lang="sv-SE" sz="3600" dirty="0"/>
            </a:br>
            <a:r>
              <a:rPr lang="sv-SE" sz="2400" dirty="0"/>
              <a:t>Del 3: Introduktion till IDEF0</a:t>
            </a:r>
            <a:br>
              <a:rPr lang="sv-SE" sz="3600" dirty="0"/>
            </a:br>
            <a:endParaRPr lang="sv-SE" sz="3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3E88D7-C526-4B04-8BCA-4ED03F965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8"/>
    </mc:Choice>
    <mc:Fallback xmlns="">
      <p:transition spd="slow" advTm="1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C5454-D79E-46DC-9743-D65D11999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IDEF0 - Exempel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99A2A1-4B71-44B2-B26B-669DC9F77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2"/>
    </mc:Choice>
    <mc:Fallback xmlns="">
      <p:transition spd="slow" advTm="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40411" y="275384"/>
            <a:ext cx="6172200" cy="85725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sv-SE" sz="2700" dirty="0"/>
              <a:t>IDEF0-exempel</a:t>
            </a:r>
            <a:endParaRPr lang="en-US" sz="2700" dirty="0"/>
          </a:p>
        </p:txBody>
      </p:sp>
      <p:sp>
        <p:nvSpPr>
          <p:cNvPr id="18" name="Rectangle 17"/>
          <p:cNvSpPr/>
          <p:nvPr/>
        </p:nvSpPr>
        <p:spPr>
          <a:xfrm>
            <a:off x="2654837" y="1432956"/>
            <a:ext cx="1675564" cy="5620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400" dirty="0"/>
              <a:t>Utbildningsprocess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24804" y="1724248"/>
            <a:ext cx="2398475" cy="181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310265" y="3854046"/>
            <a:ext cx="1344113" cy="4666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400" dirty="0"/>
              <a:t>Införskaffa IT system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214828" y="4089114"/>
            <a:ext cx="5069188" cy="19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83969" y="3781337"/>
            <a:ext cx="1087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IT-system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332996" y="2757922"/>
            <a:ext cx="1344113" cy="4666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</a:rPr>
              <a:t>Rekryterings-process</a:t>
            </a:r>
          </a:p>
        </p:txBody>
      </p:sp>
      <p:cxnSp>
        <p:nvCxnSpPr>
          <p:cNvPr id="41" name="Straight Arrow Connector 40"/>
          <p:cNvCxnSpPr>
            <a:endCxn id="39" idx="1"/>
          </p:cNvCxnSpPr>
          <p:nvPr/>
        </p:nvCxnSpPr>
        <p:spPr>
          <a:xfrm flipV="1">
            <a:off x="224804" y="2991243"/>
            <a:ext cx="4108192" cy="216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83969" y="2666884"/>
            <a:ext cx="1087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Arbetskraft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83969" y="1452737"/>
            <a:ext cx="1087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Student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006347" y="2500071"/>
            <a:ext cx="3299129" cy="904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022243" y="1997411"/>
            <a:ext cx="7117" cy="51170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677109" y="2840234"/>
            <a:ext cx="633051" cy="276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51" idx="3"/>
          </p:cNvCxnSpPr>
          <p:nvPr/>
        </p:nvCxnSpPr>
        <p:spPr>
          <a:xfrm flipV="1">
            <a:off x="6654378" y="4077684"/>
            <a:ext cx="1028081" cy="968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7682459" y="2304563"/>
            <a:ext cx="0" cy="178280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626511" y="2304563"/>
            <a:ext cx="4055948" cy="786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3626511" y="2011597"/>
            <a:ext cx="0" cy="30083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5668776" y="2993088"/>
            <a:ext cx="2318109" cy="1506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7435121" y="3630946"/>
            <a:ext cx="0" cy="32004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4683219" y="3628361"/>
            <a:ext cx="2751902" cy="25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7457781" y="4209218"/>
            <a:ext cx="84" cy="39178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6470239" y="4587452"/>
            <a:ext cx="995628" cy="699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6457874" y="4334867"/>
            <a:ext cx="12365" cy="24083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 flipV="1">
            <a:off x="7986885" y="3008150"/>
            <a:ext cx="17863" cy="182617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5834164" y="4834328"/>
            <a:ext cx="2184549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5834164" y="4334867"/>
            <a:ext cx="1" cy="5051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5278907" y="3225471"/>
            <a:ext cx="1044" cy="26057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H="1">
            <a:off x="4680096" y="3195965"/>
            <a:ext cx="3122" cy="43239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5697603" y="3152127"/>
            <a:ext cx="655675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V="1">
            <a:off x="6305476" y="2488204"/>
            <a:ext cx="3123" cy="35479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5278907" y="3504305"/>
            <a:ext cx="1061231" cy="110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6340138" y="3149506"/>
            <a:ext cx="3123" cy="35479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flipV="1">
            <a:off x="6640414" y="3953238"/>
            <a:ext cx="794707" cy="259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 flipV="1">
            <a:off x="6663158" y="4209218"/>
            <a:ext cx="794707" cy="259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4330401" y="1839072"/>
            <a:ext cx="4423985" cy="232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7060511" y="1846394"/>
            <a:ext cx="1814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Examinerad student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2662986" y="2115765"/>
            <a:ext cx="755129" cy="318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Lärare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3361497" y="2016889"/>
            <a:ext cx="2075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/>
              <a:t>eLearning</a:t>
            </a:r>
            <a:r>
              <a:rPr lang="sv-SE" sz="1400" dirty="0"/>
              <a:t>-system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4123808" y="3292304"/>
            <a:ext cx="2075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HR-system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5929280" y="3167171"/>
            <a:ext cx="2075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/>
              <a:t>Personalsansvarig</a:t>
            </a:r>
            <a:endParaRPr lang="sv-SE" sz="1400" dirty="0"/>
          </a:p>
        </p:txBody>
      </p:sp>
      <p:sp>
        <p:nvSpPr>
          <p:cNvPr id="179" name="TextBox 178"/>
          <p:cNvSpPr txBox="1"/>
          <p:nvPr/>
        </p:nvSpPr>
        <p:spPr>
          <a:xfrm>
            <a:off x="5201125" y="4469473"/>
            <a:ext cx="2075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IT-personal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993315" y="1766141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A1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5376979" y="2977021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A2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6348361" y="4075623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A3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85846" y="4272496"/>
            <a:ext cx="241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Ärendehanterings-</a:t>
            </a:r>
          </a:p>
          <a:p>
            <a:r>
              <a:rPr lang="sv-SE" sz="1400" dirty="0"/>
              <a:t>system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B2A405-591B-4325-B0C4-2A2BE4347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41931"/>
      </p:ext>
    </p:extLst>
  </p:cSld>
  <p:clrMapOvr>
    <a:masterClrMapping/>
  </p:clrMapOvr>
  <p:transition advTm="199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C5454-D79E-46DC-9743-D65D11999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IDEF0 – Exempel på relationer mellan diagram på olika hierarkiska nivåer (A-0 och A0)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9D6A3D7-758F-4CA8-B87D-4963536D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00" y="2450945"/>
            <a:ext cx="4086639" cy="232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6A0A1E-6330-4627-9FC8-4FE317415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0"/>
    </mc:Choice>
    <mc:Fallback xmlns="">
      <p:transition spd="slow" advTm="25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IDEFO-exempel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1" y="2325656"/>
            <a:ext cx="4590158" cy="26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27" y="1462603"/>
            <a:ext cx="3017256" cy="109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98DDDC-7F82-473A-A6ED-3177C52D9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14"/>
    </mc:Choice>
    <mc:Fallback xmlns="">
      <p:transition spd="slow" advTm="110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IDEFO-exempel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1" y="2325656"/>
            <a:ext cx="4590158" cy="26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27" y="1462603"/>
            <a:ext cx="3017256" cy="109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3061252" y="1630017"/>
            <a:ext cx="5679488" cy="6956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876509" y="2234319"/>
            <a:ext cx="2345634" cy="236948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669263" y="1292248"/>
            <a:ext cx="3792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r"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v-SE" dirty="0"/>
              <a:t>En funktion i IDEF0 kan nedbrytas i subfunktioner (del-av-relation)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92000" y="2759099"/>
            <a:ext cx="3257845" cy="24699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sv-SE" dirty="0"/>
              <a:t>En IDEF0-modell är en samling diagram organiserade i en hierarki så att varje diagram kan brytas ned i ett allt mer detaljerat diagram, kallas ibland och barndiagram vs föräldradiagram</a:t>
            </a:r>
          </a:p>
          <a:p>
            <a:pPr>
              <a:defRPr/>
            </a:pPr>
            <a:endParaRPr lang="sv-SE" sz="15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08379E-13D5-4F55-9CB9-88CAEDB5F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7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93"/>
    </mc:Choice>
    <mc:Fallback xmlns="">
      <p:transition spd="slow" advTm="6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IDEFO-exempel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1" y="2325656"/>
            <a:ext cx="4590158" cy="26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27" y="1462603"/>
            <a:ext cx="3017256" cy="109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3061252" y="1630017"/>
            <a:ext cx="5679488" cy="6956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876509" y="2234319"/>
            <a:ext cx="2345634" cy="236948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669263" y="1292248"/>
            <a:ext cx="3792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r"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v-SE" dirty="0"/>
              <a:t>En funktion i IDEF0 kan nedbrytas i subfunktioner (del-av-relation)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92000" y="2759099"/>
            <a:ext cx="3257845" cy="24699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sv-SE" dirty="0"/>
              <a:t>En IDEF0-modell är en samling diagram organiserade i en hierarki så att varje diagram kan brytas ned i ett allt mer detaljerat diagram, kallas ibland och barndiagram vs föräldradiagram</a:t>
            </a:r>
          </a:p>
          <a:p>
            <a:pPr>
              <a:defRPr/>
            </a:pPr>
            <a:endParaRPr lang="sv-SE" sz="15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CE7AD4-E3D0-4CBA-95A0-7B9CEC7DC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68"/>
    </mc:Choice>
    <mc:Fallback xmlns="">
      <p:transition spd="slow" advTm="16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IDEFO-exempel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1" y="2325656"/>
            <a:ext cx="4590158" cy="26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27" y="1462603"/>
            <a:ext cx="3017256" cy="109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3061252" y="1630017"/>
            <a:ext cx="5679488" cy="6956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876509" y="2234319"/>
            <a:ext cx="2345634" cy="236948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669263" y="1292248"/>
            <a:ext cx="3792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r">
              <a:spcBef>
                <a:spcPts val="45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v-SE" dirty="0"/>
              <a:t>En funktion i IDEF0 kan nedbrytas i subfunktioner (del-av-relation)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92000" y="2759099"/>
            <a:ext cx="3257845" cy="246990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sv-SE" dirty="0"/>
              <a:t>En IDEF0-modell är en samling diagram organiserade i en hierarki så att varje diagram kan brytas ned i ett allt mer detaljerat diagram, kallas ibland och barndiagram vs föräldradiagram</a:t>
            </a:r>
          </a:p>
          <a:p>
            <a:pPr>
              <a:defRPr/>
            </a:pPr>
            <a:endParaRPr lang="sv-SE" sz="15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A9FC5D0-851A-4B21-8146-CE98A44A5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48"/>
    </mc:Choice>
    <mc:Fallback xmlns="">
      <p:transition spd="slow" advTm="5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C5454-D79E-46DC-9743-D65D11999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IDEF0 – A-0-diagram i fokus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7375D7-AD39-438E-8E76-7E28D7308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8"/>
    </mc:Choice>
    <mc:Fallback xmlns="">
      <p:transition spd="slow" advTm="11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IDEFO-exempel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1" y="2325656"/>
            <a:ext cx="4590158" cy="26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27" y="1462603"/>
            <a:ext cx="3017256" cy="109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3061252" y="1630017"/>
            <a:ext cx="5679488" cy="6956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876509" y="2234319"/>
            <a:ext cx="2345634" cy="236948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49859" y="1083444"/>
            <a:ext cx="4365266" cy="1761053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6397A5-10B4-4DDB-BD7A-F2A3F1F58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1"/>
    </mc:Choice>
    <mc:Fallback xmlns="">
      <p:transition spd="slow" advTm="16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43" y="3845177"/>
            <a:ext cx="2970502" cy="108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41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94" y="390115"/>
            <a:ext cx="6850800" cy="596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v-SE" sz="2400" dirty="0"/>
              <a:t>A-0-diagram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55694" y="1038424"/>
            <a:ext cx="8506113" cy="293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A-0-diagram kallas även kontextdiagram och är på högsta nivån, och fungerar som en systemgräns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A-0-diagram utläses ”A minus 0”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A-0-diagrammet visar hela systemet som en enkel box numrerad som A0, samt visar alla kopplingar/länkar till den externa omgivningen. Det visar därmed också systemgränsen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OBS! A-0-diagram visar A0-noden </a:t>
            </a:r>
          </a:p>
          <a:p>
            <a:pPr>
              <a:buFont typeface="Arial" pitchFamily="34" charset="0"/>
              <a:buChar char="•"/>
            </a:pPr>
            <a:endParaRPr lang="sv-SE" sz="1500" dirty="0"/>
          </a:p>
          <a:p>
            <a:endParaRPr lang="sv-SE" sz="1350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054841" y="3969996"/>
            <a:ext cx="1537309" cy="507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Visar att det är ett A-0-diagram</a:t>
            </a:r>
            <a:endParaRPr lang="en-US" sz="1350" b="1" dirty="0"/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 rot="12918725">
            <a:off x="3607520" y="4590568"/>
            <a:ext cx="615157" cy="81644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7423404" y="4016162"/>
            <a:ext cx="123472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Noden (boxen) i ett A-0-diagram heter A0</a:t>
            </a:r>
            <a:endParaRPr lang="en-US" sz="1350" b="1" dirty="0"/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 rot="396051">
            <a:off x="5997785" y="4596078"/>
            <a:ext cx="1380551" cy="7625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744AC5-5EBC-4DFB-821B-8372024C3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53175"/>
      </p:ext>
    </p:extLst>
  </p:cSld>
  <p:clrMapOvr>
    <a:masterClrMapping/>
  </p:clrMapOvr>
  <p:transition advTm="88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C5454-D79E-46DC-9743-D65D11999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IDEF0 - Bakgrund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5CDE19-8C22-4840-8B5B-8E0696775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5"/>
    </mc:Choice>
    <mc:Fallback xmlns="">
      <p:transition spd="slow" advTm="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94" y="390115"/>
            <a:ext cx="6850800" cy="596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v-SE" sz="2400" dirty="0"/>
              <a:t>A-0-diagram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83775" y="1038156"/>
            <a:ext cx="8506113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A-0-diagram används också för att ange syfte/mål och perspektiv med IDEF0 modellen (med dess ingående diagram)</a:t>
            </a:r>
          </a:p>
          <a:p>
            <a:pPr marL="742950" lvl="1" indent="-285750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sv-S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Syfte/mål med IDEF0-modellen </a:t>
            </a:r>
          </a:p>
          <a:p>
            <a:pPr marL="742950" lvl="1" indent="-285750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sv-SE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 vems perspektiv görs modellen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682" y="1879024"/>
            <a:ext cx="3925810" cy="2942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4216" y="4513605"/>
            <a:ext cx="3460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(Figur från Giachetti, 2010)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571D7A-B704-4FE3-BBB1-4ABBA65A4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17758"/>
      </p:ext>
    </p:extLst>
  </p:cSld>
  <p:clrMapOvr>
    <a:masterClrMapping/>
  </p:clrMapOvr>
  <p:transition advTm="62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C5454-D79E-46DC-9743-D65D11999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IDEF0 – A0-diagram i fokus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049653-8EE0-4951-9146-CBF68320A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6"/>
    </mc:Choice>
    <mc:Fallback xmlns="">
      <p:transition spd="slow" advTm="1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IDEFO-exempel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1" y="2325656"/>
            <a:ext cx="4590158" cy="26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27" y="1462603"/>
            <a:ext cx="3017256" cy="109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3061252" y="1630017"/>
            <a:ext cx="5679488" cy="6956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876509" y="2234319"/>
            <a:ext cx="2345634" cy="236948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657599" y="1870655"/>
            <a:ext cx="5287617" cy="3194326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B5D46B-31A1-4063-8C04-F24D76768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1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3"/>
    </mc:Choice>
    <mc:Fallback xmlns="">
      <p:transition spd="slow" advTm="1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10" y="2160146"/>
            <a:ext cx="4590158" cy="26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41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94" y="390115"/>
            <a:ext cx="6850800" cy="596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v-SE" sz="2400" dirty="0"/>
              <a:t>A0-diagram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83775" y="1038156"/>
            <a:ext cx="8506113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A0-diagram är nästa högsta nivå i hierarkin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Är ofta den nivå som det är enklast att börja modellera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60639" y="3548783"/>
            <a:ext cx="1138660" cy="1131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Visar att det är ett diagram på A0-nivån, ett A0-diagram</a:t>
            </a:r>
            <a:endParaRPr lang="en-US" sz="1350" b="1" dirty="0"/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 rot="10800000">
            <a:off x="1878080" y="4553528"/>
            <a:ext cx="425060" cy="70096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 rot="1682815">
            <a:off x="5501816" y="4294896"/>
            <a:ext cx="1530745" cy="45719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126375" y="3732147"/>
            <a:ext cx="1138660" cy="1131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Noderna i ett A0-diagram benämns A1, A2, A3 och så vidare </a:t>
            </a:r>
            <a:endParaRPr lang="en-US" sz="135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AC0F50-0278-4F9A-8C4F-9F3F7F9E4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1598"/>
      </p:ext>
    </p:extLst>
  </p:cSld>
  <p:clrMapOvr>
    <a:masterClrMapping/>
  </p:clrMapOvr>
  <p:transition advTm="48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C5454-D79E-46DC-9743-D65D11999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IDEF0 – A1-diagram i fokus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101DDF-4C7E-4B63-AE66-35EFB07B8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4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6"/>
    </mc:Choice>
    <mc:Fallback xmlns="">
      <p:transition spd="slow" advTm="1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IDEFO-exempel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1" y="2325656"/>
            <a:ext cx="4590158" cy="26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27" y="1462603"/>
            <a:ext cx="3017256" cy="109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3061252" y="1630017"/>
            <a:ext cx="5679488" cy="6956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876509" y="2234319"/>
            <a:ext cx="2345634" cy="236948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657599" y="1870655"/>
            <a:ext cx="5287617" cy="3194326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48BDEF-E0C0-4F9B-B226-0C5226CD6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4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7"/>
    </mc:Choice>
    <mc:Fallback xmlns="">
      <p:transition spd="slow" advTm="26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IDEFO-exempel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1" y="2325656"/>
            <a:ext cx="4590158" cy="261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27" y="1462603"/>
            <a:ext cx="3017256" cy="109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3061252" y="1630017"/>
            <a:ext cx="5679488" cy="6956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876509" y="2234319"/>
            <a:ext cx="2345634" cy="236948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392111" y="2393341"/>
            <a:ext cx="1239277" cy="699715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4DC6DE-DEF9-41AC-BCE2-3F53B9B0E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0"/>
    </mc:Choice>
    <mc:Fallback xmlns="">
      <p:transition spd="slow" advTm="2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IDEFO-exempel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759" y="1892412"/>
            <a:ext cx="2969342" cy="186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24" y="1405825"/>
            <a:ext cx="1983051" cy="82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4413430" y="2023553"/>
            <a:ext cx="4172149" cy="88486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879686" y="2234320"/>
            <a:ext cx="1766208" cy="242514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497245" y="2011684"/>
            <a:ext cx="1416849" cy="153062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2283806" y="1542559"/>
            <a:ext cx="3614295" cy="34426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94" y="2914014"/>
            <a:ext cx="2939685" cy="195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5382924" y="2712158"/>
            <a:ext cx="3515042" cy="2289214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81D0E2-E46F-4E96-919F-B8254EA90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0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98"/>
    </mc:Choice>
    <mc:Fallback xmlns="">
      <p:transition spd="slow" advTm="92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87" y="1467995"/>
            <a:ext cx="4893227" cy="32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76470" y="3775562"/>
            <a:ext cx="1138660" cy="1131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Visar att det är ett diagram på A1-nivån, ett A1-diagram</a:t>
            </a:r>
            <a:endParaRPr lang="en-US" sz="1350" b="1" dirty="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 rot="9422187">
            <a:off x="1557288" y="4516657"/>
            <a:ext cx="425060" cy="70096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 rot="1682815">
            <a:off x="6099585" y="3929899"/>
            <a:ext cx="1228359" cy="66587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316797" y="3496757"/>
            <a:ext cx="1138660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Noderna i ett A1-diagram benämns A11, A12, A13 och så vidare </a:t>
            </a:r>
            <a:endParaRPr lang="en-US" sz="1350" b="1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5997" y="475857"/>
            <a:ext cx="6850800" cy="596700"/>
          </a:xfrm>
        </p:spPr>
        <p:txBody>
          <a:bodyPr/>
          <a:lstStyle/>
          <a:p>
            <a:r>
              <a:rPr lang="sv-SE" dirty="0"/>
              <a:t>IDEFO-exempel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B674AFC-8A29-476A-B1AD-571FF3FC9C9C}"/>
              </a:ext>
            </a:extLst>
          </p:cNvPr>
          <p:cNvCxnSpPr/>
          <p:nvPr/>
        </p:nvCxnSpPr>
        <p:spPr>
          <a:xfrm flipV="1">
            <a:off x="2592397" y="2434590"/>
            <a:ext cx="0" cy="21336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B6275D-4083-44D3-8E55-B4DCA7707C4B}"/>
              </a:ext>
            </a:extLst>
          </p:cNvPr>
          <p:cNvCxnSpPr/>
          <p:nvPr/>
        </p:nvCxnSpPr>
        <p:spPr>
          <a:xfrm flipV="1">
            <a:off x="2965777" y="2434590"/>
            <a:ext cx="0" cy="21336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0DFD89-C1CA-4762-A411-40BEBA64E828}"/>
              </a:ext>
            </a:extLst>
          </p:cNvPr>
          <p:cNvCxnSpPr/>
          <p:nvPr/>
        </p:nvCxnSpPr>
        <p:spPr>
          <a:xfrm flipV="1">
            <a:off x="5541337" y="3668882"/>
            <a:ext cx="0" cy="21336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99EE13-654B-4D6A-98D8-6833519774B9}"/>
              </a:ext>
            </a:extLst>
          </p:cNvPr>
          <p:cNvCxnSpPr/>
          <p:nvPr/>
        </p:nvCxnSpPr>
        <p:spPr>
          <a:xfrm flipV="1">
            <a:off x="4657417" y="2986009"/>
            <a:ext cx="0" cy="21336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80AE95-0215-4F4A-B37D-0688FBDE0DF0}"/>
              </a:ext>
            </a:extLst>
          </p:cNvPr>
          <p:cNvCxnSpPr/>
          <p:nvPr/>
        </p:nvCxnSpPr>
        <p:spPr>
          <a:xfrm flipV="1">
            <a:off x="4230697" y="2970769"/>
            <a:ext cx="0" cy="21336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257562-A7D4-4D10-8118-3770A8CA0670}"/>
              </a:ext>
            </a:extLst>
          </p:cNvPr>
          <p:cNvCxnSpPr>
            <a:cxnSpLocks/>
          </p:cNvCxnSpPr>
          <p:nvPr/>
        </p:nvCxnSpPr>
        <p:spPr>
          <a:xfrm flipV="1">
            <a:off x="5952817" y="3699214"/>
            <a:ext cx="0" cy="11444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667191-3A4C-4D06-B7B0-5D6377033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3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3"/>
    </mc:Choice>
    <mc:Fallback xmlns="">
      <p:transition spd="slow" advTm="17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464469" y="321469"/>
            <a:ext cx="6172200" cy="1028700"/>
          </a:xfrm>
        </p:spPr>
        <p:txBody>
          <a:bodyPr/>
          <a:lstStyle/>
          <a:p>
            <a:r>
              <a:rPr lang="sv-SE"/>
              <a:t>  </a:t>
            </a:r>
          </a:p>
        </p:txBody>
      </p:sp>
      <p:sp>
        <p:nvSpPr>
          <p:cNvPr id="89" name="Title 1"/>
          <p:cNvSpPr txBox="1">
            <a:spLocks/>
          </p:cNvSpPr>
          <p:nvPr/>
        </p:nvSpPr>
        <p:spPr bwMode="auto">
          <a:xfrm>
            <a:off x="369870" y="114858"/>
            <a:ext cx="626387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sv-SE" sz="27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IDEF0 - bakgrund</a:t>
            </a:r>
          </a:p>
        </p:txBody>
      </p:sp>
      <p:sp>
        <p:nvSpPr>
          <p:cNvPr id="41988" name="Content Placeholder 5"/>
          <p:cNvSpPr>
            <a:spLocks noGrp="1"/>
          </p:cNvSpPr>
          <p:nvPr>
            <p:ph idx="1"/>
          </p:nvPr>
        </p:nvSpPr>
        <p:spPr>
          <a:xfrm>
            <a:off x="287676" y="1178719"/>
            <a:ext cx="8774129" cy="3158103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v-SE" sz="1500" b="1" dirty="0"/>
              <a:t>IDEF0 tillhör en grupp modelleringsspråk (eller modelleringstekniker) </a:t>
            </a:r>
            <a:r>
              <a:rPr lang="sv-SE" sz="1500" dirty="0"/>
              <a:t>kallade ICAM Definition Language (IDEF), som utvecklades under 1970- och 1980-talen av US Air Force. </a:t>
            </a:r>
          </a:p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v-SE" sz="1500" dirty="0"/>
              <a:t>Exempel på </a:t>
            </a:r>
            <a:r>
              <a:rPr lang="sv-SE" sz="1500" b="1" dirty="0"/>
              <a:t>andra modelleringsspråk/modelleringstekniker i IDEF-familjen </a:t>
            </a:r>
            <a:r>
              <a:rPr lang="sv-SE" sz="1500" dirty="0"/>
              <a:t>är: IDEF1 for informationsmodellering, IDEF1X för databasdesign, och IDEF3 för processmodellering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786DA9-D863-46AF-B415-E58E46D6F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8"/>
    </mc:Choice>
    <mc:Fallback xmlns="">
      <p:transition spd="slow" advTm="42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464469" y="321469"/>
            <a:ext cx="6172200" cy="1028700"/>
          </a:xfrm>
        </p:spPr>
        <p:txBody>
          <a:bodyPr/>
          <a:lstStyle/>
          <a:p>
            <a:r>
              <a:rPr lang="sv-SE"/>
              <a:t>  </a:t>
            </a:r>
          </a:p>
        </p:txBody>
      </p:sp>
      <p:sp>
        <p:nvSpPr>
          <p:cNvPr id="89" name="Title 1"/>
          <p:cNvSpPr txBox="1">
            <a:spLocks/>
          </p:cNvSpPr>
          <p:nvPr/>
        </p:nvSpPr>
        <p:spPr bwMode="auto">
          <a:xfrm>
            <a:off x="369870" y="114858"/>
            <a:ext cx="626387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sv-SE" sz="27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IDEF0 - bakgrund</a:t>
            </a:r>
          </a:p>
        </p:txBody>
      </p:sp>
      <p:sp>
        <p:nvSpPr>
          <p:cNvPr id="41988" name="Content Placeholder 5"/>
          <p:cNvSpPr>
            <a:spLocks noGrp="1"/>
          </p:cNvSpPr>
          <p:nvPr>
            <p:ph idx="1"/>
          </p:nvPr>
        </p:nvSpPr>
        <p:spPr>
          <a:xfrm>
            <a:off x="287676" y="1178719"/>
            <a:ext cx="8774129" cy="3486799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v-SE" sz="1600" dirty="0"/>
              <a:t>IDEF0 är ett modelleringsspråk för att </a:t>
            </a:r>
            <a:r>
              <a:rPr lang="sv-SE" sz="1600" b="1" dirty="0"/>
              <a:t>representera funktioner i ett system</a:t>
            </a:r>
          </a:p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v-SE" sz="1600" dirty="0"/>
              <a:t>”IDEF0 is a </a:t>
            </a:r>
            <a:r>
              <a:rPr lang="sv-SE" sz="1600" b="1" dirty="0"/>
              <a:t>function modeling approach</a:t>
            </a:r>
            <a:r>
              <a:rPr lang="sv-SE" sz="1600" dirty="0"/>
              <a:t>” (Giachetti, 2010)</a:t>
            </a:r>
          </a:p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v-SE" sz="1600" dirty="0"/>
              <a:t>IDEF0 visar hur </a:t>
            </a:r>
            <a:r>
              <a:rPr lang="sv-SE" sz="1600" b="1" dirty="0"/>
              <a:t>input konsumeras/transformeras av en funktion för att producera output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CB5BDC-9B65-4739-B1E0-94D215A41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75"/>
    </mc:Choice>
    <mc:Fallback xmlns="">
      <p:transition spd="slow" advTm="5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C5454-D79E-46DC-9743-D65D11999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IDEF0 - Modelleringsbegrepp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701101-FD31-4176-9FEC-D3C73D3FD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0"/>
    </mc:Choice>
    <mc:Fallback xmlns="">
      <p:transition spd="slow" advTm="8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516" y="321192"/>
            <a:ext cx="6172200" cy="857250"/>
          </a:xfrm>
        </p:spPr>
        <p:txBody>
          <a:bodyPr>
            <a:norm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sv-SE" sz="2700" dirty="0"/>
              <a:t>IDEF0 - Funktion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2933" y="1995331"/>
            <a:ext cx="2430270" cy="9181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00765" y="2373373"/>
            <a:ext cx="1458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54771" y="2697409"/>
            <a:ext cx="1458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43203" y="2535391"/>
            <a:ext cx="1458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323023" y="2913433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295131" y="2913433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864353" y="2312398"/>
            <a:ext cx="18088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Försäljningsprocess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429258" y="1335718"/>
            <a:ext cx="972740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Funktion</a:t>
            </a:r>
            <a:endParaRPr lang="en-US" sz="1350" b="1" dirty="0"/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 rot="19176121">
            <a:off x="4841012" y="1667348"/>
            <a:ext cx="572625" cy="82151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42" name="Rectangle 41"/>
          <p:cNvSpPr/>
          <p:nvPr/>
        </p:nvSpPr>
        <p:spPr>
          <a:xfrm>
            <a:off x="776983" y="3796148"/>
            <a:ext cx="75450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v-SE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Funktion (eng. Function) </a:t>
            </a:r>
            <a:r>
              <a:rPr lang="sv-S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representerar en funktion, en avdelning, en verksamhetsprocess, en subprocess, en aktivitet, ett system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47BBBD-1391-44CD-97D3-2F7BEE1E0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31"/>
    </mc:Choice>
    <mc:Fallback xmlns="">
      <p:transition spd="slow" advTm="38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70" y="357147"/>
            <a:ext cx="6172200" cy="857250"/>
          </a:xfrm>
        </p:spPr>
        <p:txBody>
          <a:bodyPr>
            <a:norm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sv-SE" sz="2700" dirty="0"/>
              <a:t>IDEF0 - Input, Output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5807" y="1995330"/>
            <a:ext cx="2430270" cy="9181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33639" y="2373372"/>
            <a:ext cx="1458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87645" y="2697408"/>
            <a:ext cx="1458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76077" y="2535390"/>
            <a:ext cx="1458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33939" y="1401264"/>
            <a:ext cx="0" cy="594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55897" y="2913432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028005" y="2913432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97227" y="2312397"/>
            <a:ext cx="18088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Försäljningsprocess</a:t>
            </a: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5485535" y="1853112"/>
            <a:ext cx="972740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Output</a:t>
            </a:r>
            <a:endParaRPr lang="en-US" sz="1350" b="1" dirty="0"/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1219694" y="1713759"/>
            <a:ext cx="972740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Input</a:t>
            </a:r>
            <a:endParaRPr lang="en-US" sz="1350" b="1" dirty="0"/>
          </a:p>
        </p:txBody>
      </p:sp>
      <p:sp>
        <p:nvSpPr>
          <p:cNvPr id="25" name="Rectangle 24"/>
          <p:cNvSpPr/>
          <p:nvPr/>
        </p:nvSpPr>
        <p:spPr>
          <a:xfrm>
            <a:off x="461412" y="3632793"/>
            <a:ext cx="8429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v-SE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 </a:t>
            </a:r>
            <a:r>
              <a:rPr lang="sv-S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representerar objekt eller data/information som transformeras/konsumeras  av funktionen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170" y="4480289"/>
            <a:ext cx="85389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v-SE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 </a:t>
            </a:r>
            <a:r>
              <a:rPr lang="sv-S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representerar objekt eller data/information som produceras av funktionen  </a:t>
            </a:r>
          </a:p>
        </p:txBody>
      </p:sp>
      <p:sp>
        <p:nvSpPr>
          <p:cNvPr id="30" name="AutoShape 11"/>
          <p:cNvSpPr>
            <a:spLocks noChangeArrowheads="1"/>
          </p:cNvSpPr>
          <p:nvPr/>
        </p:nvSpPr>
        <p:spPr bwMode="auto">
          <a:xfrm rot="19176121">
            <a:off x="991029" y="2144359"/>
            <a:ext cx="480281" cy="68813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31" name="AutoShape 11"/>
          <p:cNvSpPr>
            <a:spLocks noChangeArrowheads="1"/>
          </p:cNvSpPr>
          <p:nvPr/>
        </p:nvSpPr>
        <p:spPr bwMode="auto">
          <a:xfrm rot="19176121">
            <a:off x="904771" y="2313923"/>
            <a:ext cx="840384" cy="64892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 rot="19176121">
            <a:off x="5370197" y="2319148"/>
            <a:ext cx="480281" cy="68813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39CD17-7036-4BC9-8BA3-B9E729AC6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6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96"/>
    </mc:Choice>
    <mc:Fallback xmlns="">
      <p:transition spd="slow" advTm="48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70" y="256338"/>
            <a:ext cx="6172200" cy="857250"/>
          </a:xfrm>
        </p:spPr>
        <p:txBody>
          <a:bodyPr>
            <a:norm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sv-SE" sz="2700" dirty="0"/>
              <a:t>IDEF0 - Kontroll, Mekanism</a:t>
            </a:r>
          </a:p>
        </p:txBody>
      </p:sp>
      <p:sp>
        <p:nvSpPr>
          <p:cNvPr id="4" name="Rectangle 3"/>
          <p:cNvSpPr/>
          <p:nvPr/>
        </p:nvSpPr>
        <p:spPr>
          <a:xfrm>
            <a:off x="3221850" y="1707654"/>
            <a:ext cx="2430270" cy="9181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63688" y="2200849"/>
            <a:ext cx="1458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652120" y="2200849"/>
            <a:ext cx="1458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09982" y="1113588"/>
            <a:ext cx="0" cy="594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031940" y="2625756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004048" y="2625756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73270" y="2024721"/>
            <a:ext cx="18088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Försäljningsprocess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2681791" y="1156053"/>
            <a:ext cx="972740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Kontroll</a:t>
            </a:r>
            <a:endParaRPr lang="en-US" sz="1350" b="1" dirty="0"/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2357122" y="2823270"/>
            <a:ext cx="972740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Mekanism</a:t>
            </a:r>
            <a:endParaRPr lang="en-US" sz="1350" b="1" dirty="0"/>
          </a:p>
        </p:txBody>
      </p:sp>
      <p:sp>
        <p:nvSpPr>
          <p:cNvPr id="25" name="Rectangle 24"/>
          <p:cNvSpPr/>
          <p:nvPr/>
        </p:nvSpPr>
        <p:spPr>
          <a:xfrm>
            <a:off x="568431" y="3370470"/>
            <a:ext cx="8476180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v-SE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Kontroll (eng. Control) </a:t>
            </a:r>
            <a:r>
              <a:rPr lang="sv-S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representerar information som styr transformeringen av input till output i funktionen. Det är villkor som krävs för att funktionen ska producera rätt output. Det kan till exempel vara styrdokument, ritningar, rutinbeskrivningar</a:t>
            </a:r>
          </a:p>
          <a:p>
            <a:pPr>
              <a:spcBef>
                <a:spcPts val="450"/>
              </a:spcBef>
              <a:spcAft>
                <a:spcPts val="900"/>
              </a:spcAft>
            </a:pPr>
            <a:endParaRPr lang="sv-SE" sz="1500" dirty="0"/>
          </a:p>
        </p:txBody>
      </p:sp>
      <p:sp>
        <p:nvSpPr>
          <p:cNvPr id="29" name="Rectangle 28"/>
          <p:cNvSpPr/>
          <p:nvPr/>
        </p:nvSpPr>
        <p:spPr>
          <a:xfrm>
            <a:off x="568431" y="4324337"/>
            <a:ext cx="81576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900"/>
              </a:spcAft>
            </a:pPr>
            <a:r>
              <a:rPr lang="sv-SE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Mekanism (eng. Mechanism) </a:t>
            </a:r>
            <a:r>
              <a:rPr lang="sv-SE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representerar medel/resurser som möjliggör/stödjer transformeringen (det vill säga exekvering av funktion)</a:t>
            </a:r>
          </a:p>
        </p:txBody>
      </p:sp>
      <p:sp>
        <p:nvSpPr>
          <p:cNvPr id="30" name="AutoShape 11"/>
          <p:cNvSpPr>
            <a:spLocks noChangeArrowheads="1"/>
          </p:cNvSpPr>
          <p:nvPr/>
        </p:nvSpPr>
        <p:spPr bwMode="auto">
          <a:xfrm rot="10800000">
            <a:off x="3447055" y="2854411"/>
            <a:ext cx="480281" cy="68813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31" name="AutoShape 11"/>
          <p:cNvSpPr>
            <a:spLocks noChangeArrowheads="1"/>
          </p:cNvSpPr>
          <p:nvPr/>
        </p:nvSpPr>
        <p:spPr bwMode="auto">
          <a:xfrm rot="10800000">
            <a:off x="3791800" y="1282576"/>
            <a:ext cx="480281" cy="68813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 rot="10800000">
            <a:off x="3437875" y="3022715"/>
            <a:ext cx="1407563" cy="70670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B62D6D-8534-46AB-8B8D-2F6C6497C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20"/>
    </mc:Choice>
    <mc:Fallback xmlns="">
      <p:transition spd="slow" advTm="93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161088" y="0"/>
            <a:ext cx="1922296" cy="132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53" y="264866"/>
            <a:ext cx="8445358" cy="857250"/>
          </a:xfrm>
        </p:spPr>
        <p:txBody>
          <a:bodyPr>
            <a:no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sv-SE" sz="2700" dirty="0"/>
              <a:t>IDEF0 - Input, Output, Kontroll, Mekanism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2791" y="2303554"/>
            <a:ext cx="2430270" cy="9181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20623" y="2681596"/>
            <a:ext cx="1458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74629" y="3005632"/>
            <a:ext cx="1458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63061" y="2843614"/>
            <a:ext cx="1458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20923" y="1709488"/>
            <a:ext cx="0" cy="594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942881" y="3221656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914989" y="3221656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84211" y="2620621"/>
            <a:ext cx="18088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Försäljningsprocess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049116" y="1643941"/>
            <a:ext cx="972740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Funktion</a:t>
            </a:r>
            <a:endParaRPr lang="en-US" sz="1350" b="1" dirty="0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1592732" y="1589935"/>
            <a:ext cx="972740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Kontroll</a:t>
            </a:r>
            <a:endParaRPr lang="en-US" sz="1350" b="1" dirty="0"/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268063" y="3419170"/>
            <a:ext cx="972740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Mekanism</a:t>
            </a:r>
            <a:endParaRPr lang="en-US" sz="1350" b="1" dirty="0"/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5372519" y="2161336"/>
            <a:ext cx="972740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Output</a:t>
            </a:r>
            <a:endParaRPr lang="en-US" sz="1350" b="1" dirty="0"/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1106678" y="2021983"/>
            <a:ext cx="972740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sv-SE" sz="1350" b="1" dirty="0"/>
              <a:t>Input</a:t>
            </a:r>
            <a:endParaRPr lang="en-US" sz="1350" b="1" dirty="0"/>
          </a:p>
        </p:txBody>
      </p:sp>
      <p:sp>
        <p:nvSpPr>
          <p:cNvPr id="43" name="Rectangle 42"/>
          <p:cNvSpPr/>
          <p:nvPr/>
        </p:nvSpPr>
        <p:spPr>
          <a:xfrm>
            <a:off x="549136" y="4157018"/>
            <a:ext cx="802784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Pilarna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antar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olika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roller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beroende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på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hur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kommer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eller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lämnar</a:t>
            </a:r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funktionen</a:t>
            </a:r>
            <a:endParaRPr lang="en-US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AutoShape 11"/>
          <p:cNvSpPr>
            <a:spLocks noChangeArrowheads="1"/>
          </p:cNvSpPr>
          <p:nvPr/>
        </p:nvSpPr>
        <p:spPr bwMode="auto">
          <a:xfrm rot="19176121">
            <a:off x="4463324" y="2041147"/>
            <a:ext cx="579143" cy="92767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29" name="AutoShape 11"/>
          <p:cNvSpPr>
            <a:spLocks noChangeArrowheads="1"/>
          </p:cNvSpPr>
          <p:nvPr/>
        </p:nvSpPr>
        <p:spPr bwMode="auto">
          <a:xfrm rot="19176121">
            <a:off x="4812918" y="2547106"/>
            <a:ext cx="579143" cy="92767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30" name="AutoShape 11"/>
          <p:cNvSpPr>
            <a:spLocks noChangeArrowheads="1"/>
          </p:cNvSpPr>
          <p:nvPr/>
        </p:nvSpPr>
        <p:spPr bwMode="auto">
          <a:xfrm rot="10800000">
            <a:off x="2329958" y="3522827"/>
            <a:ext cx="579143" cy="92767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31" name="AutoShape 11"/>
          <p:cNvSpPr>
            <a:spLocks noChangeArrowheads="1"/>
          </p:cNvSpPr>
          <p:nvPr/>
        </p:nvSpPr>
        <p:spPr bwMode="auto">
          <a:xfrm rot="19426503">
            <a:off x="853129" y="2472682"/>
            <a:ext cx="579143" cy="92767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 rot="12515187">
            <a:off x="2674605" y="1842176"/>
            <a:ext cx="579143" cy="92767"/>
          </a:xfrm>
          <a:prstGeom prst="leftArrow">
            <a:avLst>
              <a:gd name="adj1" fmla="val 50000"/>
              <a:gd name="adj2" fmla="val 176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 sz="135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8F7592-A00E-48F2-B830-D5A15515C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9"/>
    </mc:Choice>
    <mc:Fallback xmlns="">
      <p:transition spd="slow" advTm="14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5532</TotalTime>
  <Words>676</Words>
  <Application>Microsoft Office PowerPoint</Application>
  <PresentationFormat>On-screen Show (16:9)</PresentationFormat>
  <Paragraphs>106</Paragraphs>
  <Slides>28</Slides>
  <Notes>6</Notes>
  <HiddenSlides>0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Courier New</vt:lpstr>
      <vt:lpstr>Verdana</vt:lpstr>
      <vt:lpstr>Wingdings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Processmodellering 1 - IDEF0 Del 3: Introduktion till IDEF0 </vt:lpstr>
      <vt:lpstr>PowerPoint Presentation</vt:lpstr>
      <vt:lpstr>  </vt:lpstr>
      <vt:lpstr>  </vt:lpstr>
      <vt:lpstr>PowerPoint Presentation</vt:lpstr>
      <vt:lpstr>IDEF0 - Funktion</vt:lpstr>
      <vt:lpstr>IDEF0 - Input, Output </vt:lpstr>
      <vt:lpstr>IDEF0 - Kontroll, Mekanism</vt:lpstr>
      <vt:lpstr>IDEF0 - Input, Output, Kontroll, Mekanism</vt:lpstr>
      <vt:lpstr>PowerPoint Presentation</vt:lpstr>
      <vt:lpstr>IDEF0-exempel</vt:lpstr>
      <vt:lpstr>PowerPoint Presentation</vt:lpstr>
      <vt:lpstr>IDEFO-exempel</vt:lpstr>
      <vt:lpstr>IDEFO-exempel</vt:lpstr>
      <vt:lpstr>IDEFO-exempel</vt:lpstr>
      <vt:lpstr>IDEFO-exempel</vt:lpstr>
      <vt:lpstr>PowerPoint Presentation</vt:lpstr>
      <vt:lpstr>IDEFO-exempel</vt:lpstr>
      <vt:lpstr>A-0-diagram</vt:lpstr>
      <vt:lpstr>A-0-diagram</vt:lpstr>
      <vt:lpstr>PowerPoint Presentation</vt:lpstr>
      <vt:lpstr>IDEFO-exempel</vt:lpstr>
      <vt:lpstr>A0-diagram</vt:lpstr>
      <vt:lpstr>PowerPoint Presentation</vt:lpstr>
      <vt:lpstr>IDEFO-exempel</vt:lpstr>
      <vt:lpstr>IDEFO-exempel</vt:lpstr>
      <vt:lpstr>IDEFO-exempel</vt:lpstr>
      <vt:lpstr>IDEFO-exempel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211</cp:revision>
  <cp:lastPrinted>2017-09-29T04:24:09Z</cp:lastPrinted>
  <dcterms:created xsi:type="dcterms:W3CDTF">2015-05-25T21:35:52Z</dcterms:created>
  <dcterms:modified xsi:type="dcterms:W3CDTF">2020-10-01T18:28:15Z</dcterms:modified>
</cp:coreProperties>
</file>