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23"/>
  </p:notesMasterIdLst>
  <p:handoutMasterIdLst>
    <p:handoutMasterId r:id="rId24"/>
  </p:handoutMasterIdLst>
  <p:sldIdLst>
    <p:sldId id="264" r:id="rId6"/>
    <p:sldId id="907" r:id="rId7"/>
    <p:sldId id="839" r:id="rId8"/>
    <p:sldId id="911" r:id="rId9"/>
    <p:sldId id="908" r:id="rId10"/>
    <p:sldId id="840" r:id="rId11"/>
    <p:sldId id="913" r:id="rId12"/>
    <p:sldId id="912" r:id="rId13"/>
    <p:sldId id="841" r:id="rId14"/>
    <p:sldId id="842" r:id="rId15"/>
    <p:sldId id="909" r:id="rId16"/>
    <p:sldId id="848" r:id="rId17"/>
    <p:sldId id="914" r:id="rId18"/>
    <p:sldId id="849" r:id="rId19"/>
    <p:sldId id="910" r:id="rId20"/>
    <p:sldId id="852" r:id="rId21"/>
    <p:sldId id="906" r:id="rId22"/>
  </p:sldIdLst>
  <p:sldSz cx="9144000" cy="5143500" type="screen16x9"/>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0" autoAdjust="0"/>
    <p:restoredTop sz="94434" autoAdjust="0"/>
  </p:normalViewPr>
  <p:slideViewPr>
    <p:cSldViewPr snapToGrid="0">
      <p:cViewPr varScale="1">
        <p:scale>
          <a:sx n="98" d="100"/>
          <a:sy n="98" d="100"/>
        </p:scale>
        <p:origin x="582"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427" cy="511731"/>
          </a:xfrm>
          <a:prstGeom prst="rect">
            <a:avLst/>
          </a:prstGeom>
        </p:spPr>
        <p:txBody>
          <a:bodyPr vert="horz" lIns="94788" tIns="47394" rIns="94788" bIns="47394" rtlCol="0"/>
          <a:lstStyle>
            <a:lvl1pPr algn="l">
              <a:defRPr sz="1200"/>
            </a:lvl1pPr>
          </a:lstStyle>
          <a:p>
            <a:endParaRPr lang="sv-SE"/>
          </a:p>
        </p:txBody>
      </p:sp>
      <p:sp>
        <p:nvSpPr>
          <p:cNvPr id="3" name="Date Placeholder 2"/>
          <p:cNvSpPr>
            <a:spLocks noGrp="1"/>
          </p:cNvSpPr>
          <p:nvPr>
            <p:ph type="dt" sz="quarter" idx="1"/>
          </p:nvPr>
        </p:nvSpPr>
        <p:spPr>
          <a:xfrm>
            <a:off x="4023994" y="1"/>
            <a:ext cx="3078427" cy="511731"/>
          </a:xfrm>
          <a:prstGeom prst="rect">
            <a:avLst/>
          </a:prstGeom>
        </p:spPr>
        <p:txBody>
          <a:bodyPr vert="horz" lIns="94788" tIns="47394" rIns="94788" bIns="47394" rtlCol="0"/>
          <a:lstStyle>
            <a:lvl1pPr algn="r">
              <a:defRPr sz="1200"/>
            </a:lvl1pPr>
          </a:lstStyle>
          <a:p>
            <a:fld id="{47C84FDD-BB37-6B48-A9C5-1C3155F992C4}" type="datetimeFigureOut">
              <a:rPr lang="en-US" smtClean="0"/>
              <a:t>10/19/2020</a:t>
            </a:fld>
            <a:endParaRPr lang="sv-SE"/>
          </a:p>
        </p:txBody>
      </p:sp>
      <p:sp>
        <p:nvSpPr>
          <p:cNvPr id="4" name="Footer Placeholder 3"/>
          <p:cNvSpPr>
            <a:spLocks noGrp="1"/>
          </p:cNvSpPr>
          <p:nvPr>
            <p:ph type="ftr" sz="quarter" idx="2"/>
          </p:nvPr>
        </p:nvSpPr>
        <p:spPr>
          <a:xfrm>
            <a:off x="2" y="9721107"/>
            <a:ext cx="3078427" cy="511731"/>
          </a:xfrm>
          <a:prstGeom prst="rect">
            <a:avLst/>
          </a:prstGeom>
        </p:spPr>
        <p:txBody>
          <a:bodyPr vert="horz" lIns="94788" tIns="47394" rIns="94788" bIns="47394" rtlCol="0" anchor="b"/>
          <a:lstStyle>
            <a:lvl1pPr algn="l">
              <a:defRPr sz="1200"/>
            </a:lvl1pPr>
          </a:lstStyle>
          <a:p>
            <a:endParaRPr lang="sv-SE"/>
          </a:p>
        </p:txBody>
      </p:sp>
      <p:sp>
        <p:nvSpPr>
          <p:cNvPr id="5" name="Slide Number Placeholder 4"/>
          <p:cNvSpPr>
            <a:spLocks noGrp="1"/>
          </p:cNvSpPr>
          <p:nvPr>
            <p:ph type="sldNum" sz="quarter" idx="3"/>
          </p:nvPr>
        </p:nvSpPr>
        <p:spPr>
          <a:xfrm>
            <a:off x="4023994" y="9721107"/>
            <a:ext cx="3078427" cy="511731"/>
          </a:xfrm>
          <a:prstGeom prst="rect">
            <a:avLst/>
          </a:prstGeom>
        </p:spPr>
        <p:txBody>
          <a:bodyPr vert="horz" lIns="94788" tIns="47394" rIns="94788" bIns="47394"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1"/>
            <a:ext cx="3078427" cy="511731"/>
          </a:xfrm>
          <a:prstGeom prst="rect">
            <a:avLst/>
          </a:prstGeom>
        </p:spPr>
        <p:txBody>
          <a:bodyPr vert="horz" lIns="94788" tIns="47394" rIns="94788" bIns="47394" rtlCol="0"/>
          <a:lstStyle>
            <a:lvl1pPr algn="l">
              <a:defRPr sz="1200"/>
            </a:lvl1pPr>
          </a:lstStyle>
          <a:p>
            <a:endParaRPr lang="sv-SE"/>
          </a:p>
        </p:txBody>
      </p:sp>
      <p:sp>
        <p:nvSpPr>
          <p:cNvPr id="3" name="Platshållare för datum 2"/>
          <p:cNvSpPr>
            <a:spLocks noGrp="1"/>
          </p:cNvSpPr>
          <p:nvPr>
            <p:ph type="dt" idx="1"/>
          </p:nvPr>
        </p:nvSpPr>
        <p:spPr>
          <a:xfrm>
            <a:off x="4023994" y="1"/>
            <a:ext cx="3078427" cy="511731"/>
          </a:xfrm>
          <a:prstGeom prst="rect">
            <a:avLst/>
          </a:prstGeom>
        </p:spPr>
        <p:txBody>
          <a:bodyPr vert="horz" lIns="94788" tIns="47394" rIns="94788" bIns="47394" rtlCol="0"/>
          <a:lstStyle>
            <a:lvl1pPr algn="r">
              <a:defRPr sz="1200"/>
            </a:lvl1pPr>
          </a:lstStyle>
          <a:p>
            <a:fld id="{32100B7E-7A17-47E8-A5AB-33071C0C8AAA}" type="datetimeFigureOut">
              <a:rPr lang="sv-SE" smtClean="0"/>
              <a:pPr/>
              <a:t>2020-10-19</a:t>
            </a:fld>
            <a:endParaRPr lang="sv-SE"/>
          </a:p>
        </p:txBody>
      </p:sp>
      <p:sp>
        <p:nvSpPr>
          <p:cNvPr id="4" name="Platshållare för bildobjekt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88" tIns="47394" rIns="94788" bIns="47394" rtlCol="0" anchor="ctr"/>
          <a:lstStyle/>
          <a:p>
            <a:endParaRPr lang="sv-SE"/>
          </a:p>
        </p:txBody>
      </p:sp>
      <p:sp>
        <p:nvSpPr>
          <p:cNvPr id="5" name="Platshållare för anteckningar 4"/>
          <p:cNvSpPr>
            <a:spLocks noGrp="1"/>
          </p:cNvSpPr>
          <p:nvPr>
            <p:ph type="body" sz="quarter" idx="3"/>
          </p:nvPr>
        </p:nvSpPr>
        <p:spPr>
          <a:xfrm>
            <a:off x="710407" y="4861443"/>
            <a:ext cx="5683250" cy="4605576"/>
          </a:xfrm>
          <a:prstGeom prst="rect">
            <a:avLst/>
          </a:prstGeom>
        </p:spPr>
        <p:txBody>
          <a:bodyPr vert="horz" lIns="94788" tIns="47394" rIns="94788" bIns="47394"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2" y="9721107"/>
            <a:ext cx="3078427" cy="511731"/>
          </a:xfrm>
          <a:prstGeom prst="rect">
            <a:avLst/>
          </a:prstGeom>
        </p:spPr>
        <p:txBody>
          <a:bodyPr vert="horz" lIns="94788" tIns="47394" rIns="94788" bIns="47394" rtlCol="0" anchor="b"/>
          <a:lstStyle>
            <a:lvl1pPr algn="l">
              <a:defRPr sz="1200"/>
            </a:lvl1pPr>
          </a:lstStyle>
          <a:p>
            <a:endParaRPr lang="sv-SE"/>
          </a:p>
        </p:txBody>
      </p:sp>
      <p:sp>
        <p:nvSpPr>
          <p:cNvPr id="7" name="Platshållare för bildnummer 6"/>
          <p:cNvSpPr>
            <a:spLocks noGrp="1"/>
          </p:cNvSpPr>
          <p:nvPr>
            <p:ph type="sldNum" sz="quarter" idx="5"/>
          </p:nvPr>
        </p:nvSpPr>
        <p:spPr>
          <a:xfrm>
            <a:off x="4023994" y="9721107"/>
            <a:ext cx="3078427" cy="511731"/>
          </a:xfrm>
          <a:prstGeom prst="rect">
            <a:avLst/>
          </a:prstGeom>
        </p:spPr>
        <p:txBody>
          <a:bodyPr vert="horz" lIns="94788" tIns="47394" rIns="94788" bIns="47394"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3</a:t>
            </a:fld>
            <a:endParaRPr lang="sv-SE"/>
          </a:p>
        </p:txBody>
      </p:sp>
    </p:spTree>
    <p:extLst>
      <p:ext uri="{BB962C8B-B14F-4D97-AF65-F5344CB8AC3E}">
        <p14:creationId xmlns:p14="http://schemas.microsoft.com/office/powerpoint/2010/main" val="362424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4</a:t>
            </a:fld>
            <a:endParaRPr lang="sv-SE"/>
          </a:p>
        </p:txBody>
      </p:sp>
    </p:spTree>
    <p:extLst>
      <p:ext uri="{BB962C8B-B14F-4D97-AF65-F5344CB8AC3E}">
        <p14:creationId xmlns:p14="http://schemas.microsoft.com/office/powerpoint/2010/main" val="251966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6</a:t>
            </a:fld>
            <a:endParaRPr lang="sv-SE"/>
          </a:p>
        </p:txBody>
      </p:sp>
    </p:spTree>
    <p:extLst>
      <p:ext uri="{BB962C8B-B14F-4D97-AF65-F5344CB8AC3E}">
        <p14:creationId xmlns:p14="http://schemas.microsoft.com/office/powerpoint/2010/main" val="375047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7</a:t>
            </a:fld>
            <a:endParaRPr lang="sv-SE"/>
          </a:p>
        </p:txBody>
      </p:sp>
    </p:spTree>
    <p:extLst>
      <p:ext uri="{BB962C8B-B14F-4D97-AF65-F5344CB8AC3E}">
        <p14:creationId xmlns:p14="http://schemas.microsoft.com/office/powerpoint/2010/main" val="422901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8</a:t>
            </a:fld>
            <a:endParaRPr lang="sv-SE"/>
          </a:p>
        </p:txBody>
      </p:sp>
    </p:spTree>
    <p:extLst>
      <p:ext uri="{BB962C8B-B14F-4D97-AF65-F5344CB8AC3E}">
        <p14:creationId xmlns:p14="http://schemas.microsoft.com/office/powerpoint/2010/main" val="32183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9</a:t>
            </a:fld>
            <a:endParaRPr lang="sv-SE"/>
          </a:p>
        </p:txBody>
      </p:sp>
    </p:spTree>
    <p:extLst>
      <p:ext uri="{BB962C8B-B14F-4D97-AF65-F5344CB8AC3E}">
        <p14:creationId xmlns:p14="http://schemas.microsoft.com/office/powerpoint/2010/main" val="266860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10</a:t>
            </a:fld>
            <a:endParaRPr lang="sv-SE"/>
          </a:p>
        </p:txBody>
      </p:sp>
    </p:spTree>
    <p:extLst>
      <p:ext uri="{BB962C8B-B14F-4D97-AF65-F5344CB8AC3E}">
        <p14:creationId xmlns:p14="http://schemas.microsoft.com/office/powerpoint/2010/main" val="332076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16</a:t>
            </a:fld>
            <a:endParaRPr lang="sv-SE"/>
          </a:p>
        </p:txBody>
      </p:sp>
    </p:spTree>
    <p:extLst>
      <p:ext uri="{BB962C8B-B14F-4D97-AF65-F5344CB8AC3E}">
        <p14:creationId xmlns:p14="http://schemas.microsoft.com/office/powerpoint/2010/main" val="90907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5D3EA5DA-52D7-47D3-BD06-F656C020B811}" type="slidenum">
              <a:rPr lang="en-US" smtClean="0"/>
              <a:pPr>
                <a:defRPr/>
              </a:pPr>
              <a:t>17</a:t>
            </a:fld>
            <a:endParaRPr lang="en-US"/>
          </a:p>
        </p:txBody>
      </p:sp>
    </p:spTree>
    <p:extLst>
      <p:ext uri="{BB962C8B-B14F-4D97-AF65-F5344CB8AC3E}">
        <p14:creationId xmlns:p14="http://schemas.microsoft.com/office/powerpoint/2010/main" val="3802046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sv-SE"/>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sv-SE"/>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711B40CF-3D6F-494B-AA44-F841CA8383F2}" type="slidenum">
              <a:rPr lang="sv-SE" smtClean="0"/>
              <a:pPr/>
              <a:t>‹#›</a:t>
            </a:fld>
            <a:endParaRPr lang="sv-SE"/>
          </a:p>
        </p:txBody>
      </p:sp>
    </p:spTree>
    <p:extLst>
      <p:ext uri="{BB962C8B-B14F-4D97-AF65-F5344CB8AC3E}">
        <p14:creationId xmlns:p14="http://schemas.microsoft.com/office/powerpoint/2010/main" val="2533158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2020-10-19</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10/19/2020</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2020-10-19</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10/19/2020</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2"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7.emf"/><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7.em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7.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638" y="1510893"/>
            <a:ext cx="8151302" cy="1069200"/>
          </a:xfrm>
        </p:spPr>
        <p:txBody>
          <a:bodyPr/>
          <a:lstStyle/>
          <a:p>
            <a:r>
              <a:rPr lang="sv-SE" sz="3600" dirty="0" smtClean="0"/>
              <a:t>Informationssystem 4 </a:t>
            </a:r>
            <a:br>
              <a:rPr lang="sv-SE" sz="3600" dirty="0" smtClean="0"/>
            </a:br>
            <a:r>
              <a:rPr lang="sv-SE" sz="2000" dirty="0"/>
              <a:t>Del </a:t>
            </a:r>
            <a:r>
              <a:rPr lang="sv-SE" sz="2000" dirty="0" smtClean="0"/>
              <a:t>3: </a:t>
            </a:r>
            <a:r>
              <a:rPr lang="sv-SE" sz="2000" dirty="0" smtClean="0"/>
              <a:t>Beslutstödssystem (forts), </a:t>
            </a:r>
            <a:r>
              <a:rPr lang="sv-SE" sz="2000" dirty="0"/>
              <a:t>inklusive </a:t>
            </a:r>
            <a:r>
              <a:rPr lang="sv-SE" sz="2000" dirty="0" smtClean="0"/>
              <a:t>digital dashboards</a:t>
            </a:r>
            <a:r>
              <a:rPr lang="sv-SE" sz="2000" dirty="0" smtClean="0"/>
              <a:t>, </a:t>
            </a:r>
            <a:r>
              <a:rPr lang="sv-SE" sz="2000" dirty="0" smtClean="0"/>
              <a:t>analytiskt </a:t>
            </a:r>
            <a:r>
              <a:rPr lang="sv-SE" sz="2000" dirty="0" smtClean="0"/>
              <a:t>beslutsstöd. </a:t>
            </a:r>
            <a:endParaRPr lang="sv-SE" sz="2000" dirty="0"/>
          </a:p>
        </p:txBody>
      </p:sp>
      <p:sp>
        <p:nvSpPr>
          <p:cNvPr id="3" name="Subtitle 2"/>
          <p:cNvSpPr>
            <a:spLocks noGrp="1"/>
          </p:cNvSpPr>
          <p:nvPr>
            <p:ph type="subTitle" idx="1"/>
          </p:nvPr>
        </p:nvSpPr>
        <p:spPr>
          <a:xfrm>
            <a:off x="907638" y="3274662"/>
            <a:ext cx="6631200" cy="1045502"/>
          </a:xfrm>
        </p:spPr>
        <p:txBody>
          <a:bodyPr/>
          <a:lstStyle/>
          <a:p>
            <a:r>
              <a:rPr lang="sv-SE" sz="1600" dirty="0" smtClean="0"/>
              <a:t>Erik Perjons</a:t>
            </a:r>
          </a:p>
          <a:p>
            <a:r>
              <a:rPr lang="sv-SE" sz="1600" dirty="0" smtClean="0"/>
              <a:t>DSV, Stockholms Universitet</a:t>
            </a:r>
            <a:endParaRPr lang="sv-SE" sz="16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mc:Choice xmlns:p14="http://schemas.microsoft.com/office/powerpoint/2010/main" Requires="p14">
      <p:transition p14:dur="0" advTm="18470"/>
    </mc:Choice>
    <mc:Fallback>
      <p:transition advTm="1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p:cNvSpPr>
            <a:spLocks noGrp="1"/>
          </p:cNvSpPr>
          <p:nvPr>
            <p:ph type="title"/>
          </p:nvPr>
        </p:nvSpPr>
        <p:spPr>
          <a:xfrm>
            <a:off x="589981" y="338844"/>
            <a:ext cx="8554019" cy="596700"/>
          </a:xfrm>
        </p:spPr>
        <p:txBody>
          <a:bodyPr>
            <a:noAutofit/>
          </a:bodyPr>
          <a:lstStyle/>
          <a:p>
            <a:pPr algn="l"/>
            <a:r>
              <a:rPr lang="sv-SE" sz="2700" dirty="0"/>
              <a:t>EIS: Digital dashboards - visuliserar en organisations effektivitet </a:t>
            </a:r>
          </a:p>
        </p:txBody>
      </p:sp>
      <p:pic>
        <p:nvPicPr>
          <p:cNvPr id="5" name="Picture 2"/>
          <p:cNvPicPr>
            <a:picLocks noChangeAspect="1" noChangeArrowheads="1"/>
          </p:cNvPicPr>
          <p:nvPr/>
        </p:nvPicPr>
        <p:blipFill>
          <a:blip r:embed="rId5" cstate="print"/>
          <a:srcRect/>
          <a:stretch>
            <a:fillRect/>
          </a:stretch>
        </p:blipFill>
        <p:spPr bwMode="auto">
          <a:xfrm>
            <a:off x="720034" y="1661639"/>
            <a:ext cx="4725591" cy="2646759"/>
          </a:xfrm>
          <a:prstGeom prst="rect">
            <a:avLst/>
          </a:prstGeom>
          <a:noFill/>
          <a:ln w="9525">
            <a:noFill/>
            <a:miter lim="800000"/>
            <a:headEnd/>
            <a:tailEnd/>
          </a:ln>
        </p:spPr>
      </p:pic>
      <p:sp>
        <p:nvSpPr>
          <p:cNvPr id="6" name="TextBox 5"/>
          <p:cNvSpPr txBox="1"/>
          <p:nvPr/>
        </p:nvSpPr>
        <p:spPr>
          <a:xfrm>
            <a:off x="589981" y="4459081"/>
            <a:ext cx="5260765" cy="338554"/>
          </a:xfrm>
          <a:prstGeom prst="rect">
            <a:avLst/>
          </a:prstGeom>
          <a:noFill/>
        </p:spPr>
        <p:txBody>
          <a:bodyPr wrap="square">
            <a:spAutoFit/>
          </a:bodyPr>
          <a:lstStyle/>
          <a:p>
            <a:pPr marL="285750" indent="-285750">
              <a:buFont typeface="Arial" panose="020B0604020202020204" pitchFamily="34" charset="0"/>
              <a:buChar char="•"/>
              <a:defRPr/>
            </a:pPr>
            <a:r>
              <a:rPr lang="sv-SE" sz="1600" dirty="0">
                <a:cs typeface="Arial" charset="0"/>
              </a:rPr>
              <a:t>Ett exempel på ett digital dashboards användargränssnitt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74627463"/>
      </p:ext>
    </p:extLst>
  </p:cSld>
  <p:clrMapOvr>
    <a:masterClrMapping/>
  </p:clrMapOvr>
  <mc:AlternateContent xmlns:mc="http://schemas.openxmlformats.org/markup-compatibility/2006">
    <mc:Choice xmlns:p14="http://schemas.microsoft.com/office/powerpoint/2010/main" Requires="p14">
      <p:transition spd="slow" p14:dur="2000" advTm="46129"/>
    </mc:Choice>
    <mc:Fallback>
      <p:transition spd="slow" advTm="4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pPr marL="0" indent="0">
              <a:buNone/>
            </a:pPr>
            <a:r>
              <a:rPr lang="sv-SE" dirty="0" smtClean="0"/>
              <a:t>Analytiskt beslutstöd</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75308672"/>
      </p:ext>
    </p:extLst>
  </p:cSld>
  <p:clrMapOvr>
    <a:masterClrMapping/>
  </p:clrMapOvr>
  <mc:AlternateContent xmlns:mc="http://schemas.openxmlformats.org/markup-compatibility/2006">
    <mc:Choice xmlns:p14="http://schemas.microsoft.com/office/powerpoint/2010/main" Requires="p14">
      <p:transition spd="slow" p14:dur="2000" advTm="7941"/>
    </mc:Choice>
    <mc:Fallback>
      <p:transition spd="slow" advTm="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14" y="432316"/>
            <a:ext cx="5961600" cy="596700"/>
          </a:xfrm>
        </p:spPr>
        <p:txBody>
          <a:bodyPr/>
          <a:lstStyle/>
          <a:p>
            <a:r>
              <a:rPr lang="sv-SE" dirty="0" smtClean="0"/>
              <a:t>Analytiskt beslutstöd</a:t>
            </a:r>
            <a:endParaRPr lang="sv-SE" dirty="0"/>
          </a:p>
        </p:txBody>
      </p:sp>
      <p:sp>
        <p:nvSpPr>
          <p:cNvPr id="7" name="Platshållare för text 5"/>
          <p:cNvSpPr txBox="1">
            <a:spLocks/>
          </p:cNvSpPr>
          <p:nvPr/>
        </p:nvSpPr>
        <p:spPr>
          <a:xfrm>
            <a:off x="575754" y="1038456"/>
            <a:ext cx="3947607" cy="3078342"/>
          </a:xfrm>
          <a:prstGeom prst="rect">
            <a:avLst/>
          </a:prstGeom>
        </p:spPr>
        <p:txBody>
          <a:bodyPr>
            <a:noAutofit/>
          </a:bodyPr>
          <a:lstStyle/>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Ett analytiskt beslutstöd visualisera </a:t>
            </a:r>
            <a:r>
              <a:rPr lang="sv-SE" sz="1600" dirty="0">
                <a:ea typeface="Verdana" pitchFamily="34" charset="0"/>
                <a:cs typeface="Verdana" pitchFamily="34" charset="0"/>
              </a:rPr>
              <a:t>ett besluts komponenter </a:t>
            </a:r>
            <a:r>
              <a:rPr lang="sv-SE" sz="1600" dirty="0" smtClean="0">
                <a:ea typeface="Verdana" pitchFamily="34" charset="0"/>
                <a:cs typeface="Verdana" pitchFamily="34" charset="0"/>
              </a:rPr>
              <a:t>i </a:t>
            </a:r>
            <a:r>
              <a:rPr lang="sv-SE" sz="1600" dirty="0">
                <a:ea typeface="Verdana" pitchFamily="34" charset="0"/>
                <a:cs typeface="Verdana" pitchFamily="34" charset="0"/>
              </a:rPr>
              <a:t>en </a:t>
            </a:r>
            <a:r>
              <a:rPr lang="sv-SE" sz="1600" dirty="0" smtClean="0">
                <a:ea typeface="Verdana" pitchFamily="34" charset="0"/>
                <a:cs typeface="Verdana" pitchFamily="34" charset="0"/>
              </a:rPr>
              <a:t>form av </a:t>
            </a:r>
            <a:r>
              <a:rPr lang="sv-SE" sz="1600" dirty="0" smtClean="0">
                <a:ea typeface="Verdana" pitchFamily="34" charset="0"/>
                <a:cs typeface="Verdana" pitchFamily="34" charset="0"/>
              </a:rPr>
              <a:t>modell</a:t>
            </a:r>
            <a:endParaRPr lang="sv-SE" sz="1600" dirty="0">
              <a:ea typeface="Verdana" pitchFamily="34" charset="0"/>
              <a:cs typeface="Verdana" pitchFamily="34" charset="0"/>
            </a:endParaRPr>
          </a:p>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Modellen kan </a:t>
            </a:r>
            <a:r>
              <a:rPr lang="sv-SE" sz="1600" b="1" dirty="0" smtClean="0">
                <a:ea typeface="Verdana" pitchFamily="34" charset="0"/>
                <a:cs typeface="Verdana" pitchFamily="34" charset="0"/>
              </a:rPr>
              <a:t>visualisera mål/kriterier/preferenser, problem, lösningsalternativ</a:t>
            </a:r>
            <a:r>
              <a:rPr lang="sv-SE" sz="1600" b="1" dirty="0">
                <a:ea typeface="Verdana" pitchFamily="34" charset="0"/>
                <a:cs typeface="Verdana" pitchFamily="34" charset="0"/>
              </a:rPr>
              <a:t>, </a:t>
            </a:r>
            <a:r>
              <a:rPr lang="sv-SE" sz="1600" b="1" dirty="0" smtClean="0">
                <a:ea typeface="Verdana" pitchFamily="34" charset="0"/>
                <a:cs typeface="Verdana" pitchFamily="34" charset="0"/>
              </a:rPr>
              <a:t>sannolikheter </a:t>
            </a:r>
            <a:r>
              <a:rPr lang="sv-SE" sz="1600" b="1" dirty="0">
                <a:ea typeface="Verdana" pitchFamily="34" charset="0"/>
                <a:cs typeface="Verdana" pitchFamily="34" charset="0"/>
              </a:rPr>
              <a:t>och </a:t>
            </a:r>
            <a:r>
              <a:rPr lang="sv-SE" sz="1600" b="1" dirty="0" smtClean="0">
                <a:ea typeface="Verdana" pitchFamily="34" charset="0"/>
                <a:cs typeface="Verdana" pitchFamily="34" charset="0"/>
              </a:rPr>
              <a:t>konsekvenser för lösningsalternativ</a:t>
            </a:r>
            <a:endParaRPr lang="sv-SE" sz="1600" b="1" dirty="0">
              <a:ea typeface="Verdana" pitchFamily="34" charset="0"/>
              <a:cs typeface="Verdana" pitchFamily="34" charset="0"/>
            </a:endParaRPr>
          </a:p>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Modellen</a:t>
            </a:r>
            <a:r>
              <a:rPr lang="sv-SE" sz="1600" b="1" dirty="0" smtClean="0">
                <a:ea typeface="Verdana" pitchFamily="34" charset="0"/>
                <a:cs typeface="Verdana" pitchFamily="34" charset="0"/>
              </a:rPr>
              <a:t> </a:t>
            </a:r>
            <a:r>
              <a:rPr lang="sv-SE" sz="1600" b="1" dirty="0" smtClean="0">
                <a:ea typeface="Verdana" pitchFamily="34" charset="0"/>
                <a:cs typeface="Verdana" pitchFamily="34" charset="0"/>
              </a:rPr>
              <a:t>kan visualisera </a:t>
            </a:r>
            <a:r>
              <a:rPr lang="sv-SE" sz="1600" b="1" dirty="0">
                <a:ea typeface="Verdana" pitchFamily="34" charset="0"/>
                <a:cs typeface="Verdana" pitchFamily="34" charset="0"/>
              </a:rPr>
              <a:t>målkonflikter</a:t>
            </a:r>
          </a:p>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Modellen</a:t>
            </a:r>
            <a:r>
              <a:rPr lang="sv-SE" sz="1600" b="1" dirty="0" smtClean="0">
                <a:ea typeface="Verdana" pitchFamily="34" charset="0"/>
                <a:cs typeface="Verdana" pitchFamily="34" charset="0"/>
              </a:rPr>
              <a:t> </a:t>
            </a:r>
            <a:r>
              <a:rPr lang="sv-SE" sz="1600" b="1" dirty="0" smtClean="0">
                <a:ea typeface="Verdana" pitchFamily="34" charset="0"/>
                <a:cs typeface="Verdana" pitchFamily="34" charset="0"/>
              </a:rPr>
              <a:t>kan visualisera </a:t>
            </a:r>
            <a:r>
              <a:rPr lang="sv-SE" sz="1600" b="1" dirty="0">
                <a:ea typeface="Verdana" pitchFamily="34" charset="0"/>
                <a:cs typeface="Verdana" pitchFamily="34" charset="0"/>
              </a:rPr>
              <a:t>uppskattningar, osäkerhet och oprecis information, samt risk </a:t>
            </a:r>
            <a:r>
              <a:rPr lang="sv-SE" sz="1600" dirty="0">
                <a:ea typeface="Verdana" pitchFamily="34" charset="0"/>
                <a:cs typeface="Verdana" pitchFamily="34" charset="0"/>
              </a:rPr>
              <a:t>(kan till exempel beskriva ett intervall av sannolikhetsvärden då osäkerhet finns)</a:t>
            </a:r>
          </a:p>
        </p:txBody>
      </p:sp>
      <p:pic>
        <p:nvPicPr>
          <p:cNvPr id="8" name="Picture 4"/>
          <p:cNvPicPr/>
          <p:nvPr/>
        </p:nvPicPr>
        <p:blipFill>
          <a:blip r:embed="rId4" cstate="print"/>
          <a:stretch>
            <a:fillRect/>
          </a:stretch>
        </p:blipFill>
        <p:spPr>
          <a:xfrm>
            <a:off x="4692884" y="1038456"/>
            <a:ext cx="4339016" cy="2916324"/>
          </a:xfrm>
          <a:prstGeom prst="rect">
            <a:avLst/>
          </a:prstGeom>
        </p:spPr>
      </p:pic>
      <p:sp>
        <p:nvSpPr>
          <p:cNvPr id="10" name="Rectangle 9"/>
          <p:cNvSpPr/>
          <p:nvPr/>
        </p:nvSpPr>
        <p:spPr>
          <a:xfrm>
            <a:off x="4692884" y="3954780"/>
            <a:ext cx="4563216" cy="646331"/>
          </a:xfrm>
          <a:prstGeom prst="rect">
            <a:avLst/>
          </a:prstGeom>
        </p:spPr>
        <p:txBody>
          <a:bodyPr wrap="square">
            <a:spAutoFit/>
          </a:bodyPr>
          <a:lstStyle/>
          <a:p>
            <a:r>
              <a:rPr lang="sv-SE" sz="900" dirty="0" smtClean="0">
                <a:latin typeface="Verdana" pitchFamily="34" charset="0"/>
                <a:ea typeface="Verdana" pitchFamily="34" charset="0"/>
                <a:cs typeface="Verdana" pitchFamily="34" charset="0"/>
              </a:rPr>
              <a:t>Bilderna </a:t>
            </a:r>
            <a:r>
              <a:rPr lang="sv-SE" sz="900" dirty="0">
                <a:latin typeface="Verdana" pitchFamily="34" charset="0"/>
                <a:ea typeface="Verdana" pitchFamily="34" charset="0"/>
                <a:cs typeface="Verdana" pitchFamily="34" charset="0"/>
              </a:rPr>
              <a:t>baseras på: Borking, K., Danielson, M., Davies, G., Ekenberg, L., Idefeldt, J., &amp; Larsson, A. (2011). Transcending Business </a:t>
            </a:r>
            <a:r>
              <a:rPr lang="sv-SE" sz="900" dirty="0" err="1">
                <a:latin typeface="Verdana" pitchFamily="34" charset="0"/>
                <a:ea typeface="Verdana" pitchFamily="34" charset="0"/>
                <a:cs typeface="Verdana" pitchFamily="34" charset="0"/>
              </a:rPr>
              <a:t>Intelligence</a:t>
            </a:r>
            <a:r>
              <a:rPr lang="sv-SE" sz="900" dirty="0">
                <a:latin typeface="Verdana" pitchFamily="34" charset="0"/>
                <a:ea typeface="Verdana" pitchFamily="34" charset="0"/>
                <a:cs typeface="Verdana" pitchFamily="34" charset="0"/>
              </a:rPr>
              <a:t>. Boken beskriver besluts- och riskanalys på en populärvetenskapligt sätt. Rekommenderas!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3139894"/>
      </p:ext>
    </p:extLst>
  </p:cSld>
  <p:clrMapOvr>
    <a:masterClrMapping/>
  </p:clrMapOvr>
  <mc:AlternateContent xmlns:mc="http://schemas.openxmlformats.org/markup-compatibility/2006">
    <mc:Choice xmlns:p14="http://schemas.microsoft.com/office/powerpoint/2010/main" Requires="p14">
      <p:transition spd="slow" p14:dur="2000" advTm="67582"/>
    </mc:Choice>
    <mc:Fallback>
      <p:transition spd="slow" advTm="6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14" y="432316"/>
            <a:ext cx="5961600" cy="596700"/>
          </a:xfrm>
        </p:spPr>
        <p:txBody>
          <a:bodyPr/>
          <a:lstStyle/>
          <a:p>
            <a:r>
              <a:rPr lang="sv-SE" dirty="0" smtClean="0"/>
              <a:t>Analytiskt beslutstöd</a:t>
            </a:r>
            <a:endParaRPr lang="sv-SE" dirty="0"/>
          </a:p>
        </p:txBody>
      </p:sp>
      <p:sp>
        <p:nvSpPr>
          <p:cNvPr id="7" name="Platshållare för text 5"/>
          <p:cNvSpPr txBox="1">
            <a:spLocks/>
          </p:cNvSpPr>
          <p:nvPr/>
        </p:nvSpPr>
        <p:spPr>
          <a:xfrm>
            <a:off x="575754" y="1038456"/>
            <a:ext cx="3947607" cy="3078342"/>
          </a:xfrm>
          <a:prstGeom prst="rect">
            <a:avLst/>
          </a:prstGeom>
        </p:spPr>
        <p:txBody>
          <a:bodyPr>
            <a:noAutofit/>
          </a:bodyPr>
          <a:lstStyle/>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Ett analytiskt beslutstöd visualisera </a:t>
            </a:r>
            <a:r>
              <a:rPr lang="sv-SE" sz="1600" dirty="0">
                <a:ea typeface="Verdana" pitchFamily="34" charset="0"/>
                <a:cs typeface="Verdana" pitchFamily="34" charset="0"/>
              </a:rPr>
              <a:t>ett besluts komponenter </a:t>
            </a:r>
            <a:r>
              <a:rPr lang="sv-SE" sz="1600" dirty="0" smtClean="0">
                <a:ea typeface="Verdana" pitchFamily="34" charset="0"/>
                <a:cs typeface="Verdana" pitchFamily="34" charset="0"/>
              </a:rPr>
              <a:t>i </a:t>
            </a:r>
            <a:r>
              <a:rPr lang="sv-SE" sz="1600" dirty="0">
                <a:ea typeface="Verdana" pitchFamily="34" charset="0"/>
                <a:cs typeface="Verdana" pitchFamily="34" charset="0"/>
              </a:rPr>
              <a:t>en </a:t>
            </a:r>
            <a:r>
              <a:rPr lang="sv-SE" sz="1600" dirty="0" smtClean="0">
                <a:ea typeface="Verdana" pitchFamily="34" charset="0"/>
                <a:cs typeface="Verdana" pitchFamily="34" charset="0"/>
              </a:rPr>
              <a:t>form av </a:t>
            </a:r>
            <a:r>
              <a:rPr lang="sv-SE" sz="1600" dirty="0" smtClean="0">
                <a:ea typeface="Verdana" pitchFamily="34" charset="0"/>
                <a:cs typeface="Verdana" pitchFamily="34" charset="0"/>
              </a:rPr>
              <a:t>modell</a:t>
            </a:r>
            <a:endParaRPr lang="sv-SE" sz="1600" dirty="0">
              <a:ea typeface="Verdana" pitchFamily="34" charset="0"/>
              <a:cs typeface="Verdana" pitchFamily="34" charset="0"/>
            </a:endParaRPr>
          </a:p>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Modellen kan </a:t>
            </a:r>
            <a:r>
              <a:rPr lang="sv-SE" sz="1600" b="1" dirty="0" smtClean="0">
                <a:ea typeface="Verdana" pitchFamily="34" charset="0"/>
                <a:cs typeface="Verdana" pitchFamily="34" charset="0"/>
              </a:rPr>
              <a:t>visualisera mål/kriterier/preferenser, problem, lösningsalternativ</a:t>
            </a:r>
            <a:r>
              <a:rPr lang="sv-SE" sz="1600" b="1" dirty="0">
                <a:ea typeface="Verdana" pitchFamily="34" charset="0"/>
                <a:cs typeface="Verdana" pitchFamily="34" charset="0"/>
              </a:rPr>
              <a:t>, </a:t>
            </a:r>
            <a:r>
              <a:rPr lang="sv-SE" sz="1600" b="1" dirty="0" smtClean="0">
                <a:ea typeface="Verdana" pitchFamily="34" charset="0"/>
                <a:cs typeface="Verdana" pitchFamily="34" charset="0"/>
              </a:rPr>
              <a:t>sannolikheter </a:t>
            </a:r>
            <a:r>
              <a:rPr lang="sv-SE" sz="1600" b="1" dirty="0">
                <a:ea typeface="Verdana" pitchFamily="34" charset="0"/>
                <a:cs typeface="Verdana" pitchFamily="34" charset="0"/>
              </a:rPr>
              <a:t>och </a:t>
            </a:r>
            <a:r>
              <a:rPr lang="sv-SE" sz="1600" b="1" dirty="0" smtClean="0">
                <a:ea typeface="Verdana" pitchFamily="34" charset="0"/>
                <a:cs typeface="Verdana" pitchFamily="34" charset="0"/>
              </a:rPr>
              <a:t>konsekvenser för lösningsalternativ</a:t>
            </a:r>
            <a:endParaRPr lang="sv-SE" sz="1600" b="1" dirty="0">
              <a:ea typeface="Verdana" pitchFamily="34" charset="0"/>
              <a:cs typeface="Verdana" pitchFamily="34" charset="0"/>
            </a:endParaRPr>
          </a:p>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Modellen</a:t>
            </a:r>
            <a:r>
              <a:rPr lang="sv-SE" sz="1600" b="1" dirty="0" smtClean="0">
                <a:ea typeface="Verdana" pitchFamily="34" charset="0"/>
                <a:cs typeface="Verdana" pitchFamily="34" charset="0"/>
              </a:rPr>
              <a:t> </a:t>
            </a:r>
            <a:r>
              <a:rPr lang="sv-SE" sz="1600" b="1" dirty="0" smtClean="0">
                <a:ea typeface="Verdana" pitchFamily="34" charset="0"/>
                <a:cs typeface="Verdana" pitchFamily="34" charset="0"/>
              </a:rPr>
              <a:t>kan visualisera </a:t>
            </a:r>
            <a:r>
              <a:rPr lang="sv-SE" sz="1600" b="1" dirty="0">
                <a:ea typeface="Verdana" pitchFamily="34" charset="0"/>
                <a:cs typeface="Verdana" pitchFamily="34" charset="0"/>
              </a:rPr>
              <a:t>målkonflikter</a:t>
            </a:r>
          </a:p>
          <a:p>
            <a:pPr marL="214313" indent="-214313" defTabSz="685800">
              <a:lnSpc>
                <a:spcPct val="120000"/>
              </a:lnSpc>
              <a:spcBef>
                <a:spcPct val="20000"/>
              </a:spcBef>
              <a:spcAft>
                <a:spcPts val="450"/>
              </a:spcAft>
              <a:buSzPct val="100000"/>
              <a:buFont typeface="Arial" pitchFamily="34" charset="0"/>
              <a:buChar char="•"/>
              <a:defRPr/>
            </a:pPr>
            <a:r>
              <a:rPr lang="sv-SE" sz="1600" dirty="0" smtClean="0">
                <a:ea typeface="Verdana" pitchFamily="34" charset="0"/>
                <a:cs typeface="Verdana" pitchFamily="34" charset="0"/>
              </a:rPr>
              <a:t>Modellen</a:t>
            </a:r>
            <a:r>
              <a:rPr lang="sv-SE" sz="1600" b="1" dirty="0" smtClean="0">
                <a:ea typeface="Verdana" pitchFamily="34" charset="0"/>
                <a:cs typeface="Verdana" pitchFamily="34" charset="0"/>
              </a:rPr>
              <a:t> </a:t>
            </a:r>
            <a:r>
              <a:rPr lang="sv-SE" sz="1600" b="1" dirty="0" smtClean="0">
                <a:ea typeface="Verdana" pitchFamily="34" charset="0"/>
                <a:cs typeface="Verdana" pitchFamily="34" charset="0"/>
              </a:rPr>
              <a:t>kan visualisera </a:t>
            </a:r>
            <a:r>
              <a:rPr lang="sv-SE" sz="1600" b="1" dirty="0">
                <a:ea typeface="Verdana" pitchFamily="34" charset="0"/>
                <a:cs typeface="Verdana" pitchFamily="34" charset="0"/>
              </a:rPr>
              <a:t>uppskattningar, osäkerhet och oprecis information, samt risk </a:t>
            </a:r>
            <a:r>
              <a:rPr lang="sv-SE" sz="1600" dirty="0">
                <a:ea typeface="Verdana" pitchFamily="34" charset="0"/>
                <a:cs typeface="Verdana" pitchFamily="34" charset="0"/>
              </a:rPr>
              <a:t>(kan till exempel beskriva ett intervall av sannolikhetsvärden då osäkerhet finns)</a:t>
            </a:r>
          </a:p>
        </p:txBody>
      </p:sp>
      <p:pic>
        <p:nvPicPr>
          <p:cNvPr id="8" name="Picture 4"/>
          <p:cNvPicPr/>
          <p:nvPr/>
        </p:nvPicPr>
        <p:blipFill>
          <a:blip r:embed="rId4" cstate="print"/>
          <a:stretch>
            <a:fillRect/>
          </a:stretch>
        </p:blipFill>
        <p:spPr>
          <a:xfrm>
            <a:off x="4692884" y="1038456"/>
            <a:ext cx="4339016" cy="2916324"/>
          </a:xfrm>
          <a:prstGeom prst="rect">
            <a:avLst/>
          </a:prstGeom>
        </p:spPr>
      </p:pic>
      <p:sp>
        <p:nvSpPr>
          <p:cNvPr id="10" name="Rectangle 9"/>
          <p:cNvSpPr/>
          <p:nvPr/>
        </p:nvSpPr>
        <p:spPr>
          <a:xfrm>
            <a:off x="4692884" y="3954780"/>
            <a:ext cx="4563216" cy="646331"/>
          </a:xfrm>
          <a:prstGeom prst="rect">
            <a:avLst/>
          </a:prstGeom>
        </p:spPr>
        <p:txBody>
          <a:bodyPr wrap="square">
            <a:spAutoFit/>
          </a:bodyPr>
          <a:lstStyle/>
          <a:p>
            <a:r>
              <a:rPr lang="sv-SE" sz="900" dirty="0" smtClean="0">
                <a:latin typeface="Verdana" pitchFamily="34" charset="0"/>
                <a:ea typeface="Verdana" pitchFamily="34" charset="0"/>
                <a:cs typeface="Verdana" pitchFamily="34" charset="0"/>
              </a:rPr>
              <a:t>Bilderna </a:t>
            </a:r>
            <a:r>
              <a:rPr lang="sv-SE" sz="900" dirty="0">
                <a:latin typeface="Verdana" pitchFamily="34" charset="0"/>
                <a:ea typeface="Verdana" pitchFamily="34" charset="0"/>
                <a:cs typeface="Verdana" pitchFamily="34" charset="0"/>
              </a:rPr>
              <a:t>baseras på: Borking, K., Danielson, M., Davies, G., Ekenberg, L., Idefeldt, J., &amp; Larsson, A. (2011). Transcending Business </a:t>
            </a:r>
            <a:r>
              <a:rPr lang="sv-SE" sz="900" dirty="0" err="1">
                <a:latin typeface="Verdana" pitchFamily="34" charset="0"/>
                <a:ea typeface="Verdana" pitchFamily="34" charset="0"/>
                <a:cs typeface="Verdana" pitchFamily="34" charset="0"/>
              </a:rPr>
              <a:t>Intelligence</a:t>
            </a:r>
            <a:r>
              <a:rPr lang="sv-SE" sz="900" dirty="0">
                <a:latin typeface="Verdana" pitchFamily="34" charset="0"/>
                <a:ea typeface="Verdana" pitchFamily="34" charset="0"/>
                <a:cs typeface="Verdana" pitchFamily="34" charset="0"/>
              </a:rPr>
              <a:t>. Boken beskriver besluts- och riskanalys på en populärvetenskapligt sätt. Rekommenderas!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7142602"/>
      </p:ext>
    </p:extLst>
  </p:cSld>
  <p:clrMapOvr>
    <a:masterClrMapping/>
  </p:clrMapOvr>
  <mc:AlternateContent xmlns:mc="http://schemas.openxmlformats.org/markup-compatibility/2006">
    <mc:Choice xmlns:p14="http://schemas.microsoft.com/office/powerpoint/2010/main" Requires="p14">
      <p:transition spd="slow" p14:dur="2000" advTm="34602"/>
    </mc:Choice>
    <mc:Fallback>
      <p:transition spd="slow" advTm="3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Analytiskt beslutstöd – exempel</a:t>
            </a:r>
            <a:endParaRPr lang="sv-SE" dirty="0"/>
          </a:p>
        </p:txBody>
      </p:sp>
      <p:sp>
        <p:nvSpPr>
          <p:cNvPr id="3" name="Content Placeholder 2"/>
          <p:cNvSpPr>
            <a:spLocks noGrp="1"/>
          </p:cNvSpPr>
          <p:nvPr>
            <p:ph idx="1"/>
          </p:nvPr>
        </p:nvSpPr>
        <p:spPr/>
        <p:txBody>
          <a:bodyPr>
            <a:normAutofit/>
          </a:bodyPr>
          <a:lstStyle/>
          <a:p>
            <a:r>
              <a:rPr lang="sv-SE" sz="1600" dirty="0">
                <a:latin typeface="+mn-lt"/>
              </a:rPr>
              <a:t>Energibolag: Vilket fast pris på el ska erbjudas över X antal år?</a:t>
            </a:r>
          </a:p>
          <a:p>
            <a:r>
              <a:rPr lang="sv-SE" sz="1600" dirty="0">
                <a:latin typeface="+mn-lt"/>
              </a:rPr>
              <a:t>Ska bolaget renovera alternativt köpa ny turbin för tillverkning av el?</a:t>
            </a:r>
          </a:p>
          <a:p>
            <a:r>
              <a:rPr lang="sv-SE" sz="1600" dirty="0">
                <a:latin typeface="+mn-lt"/>
              </a:rPr>
              <a:t>Vilket vägutbyggnadsalternativ ska byggas: </a:t>
            </a:r>
            <a:r>
              <a:rPr lang="sv-SE" sz="1600" i="1" dirty="0">
                <a:latin typeface="+mn-lt"/>
              </a:rPr>
              <a:t>Förbifart Stockholm</a:t>
            </a:r>
            <a:r>
              <a:rPr lang="sv-SE" sz="1600" dirty="0">
                <a:latin typeface="+mn-lt"/>
              </a:rPr>
              <a:t>, </a:t>
            </a:r>
            <a:r>
              <a:rPr lang="sv-SE" sz="1600" i="1" dirty="0">
                <a:latin typeface="+mn-lt"/>
              </a:rPr>
              <a:t>Diagonal </a:t>
            </a:r>
            <a:r>
              <a:rPr lang="sv-SE" sz="1600" i="1" dirty="0" err="1">
                <a:latin typeface="+mn-lt"/>
              </a:rPr>
              <a:t>Ulvsunda</a:t>
            </a:r>
            <a:r>
              <a:rPr lang="sv-SE" sz="1600" dirty="0">
                <a:latin typeface="+mn-lt"/>
              </a:rPr>
              <a:t> samt </a:t>
            </a:r>
            <a:r>
              <a:rPr lang="sv-SE" sz="1600" i="1" dirty="0">
                <a:latin typeface="+mn-lt"/>
              </a:rPr>
              <a:t>Kombinationsalternativet</a:t>
            </a:r>
            <a:endParaRPr lang="sv-SE" sz="1600" dirty="0">
              <a:latin typeface="+mn-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27530810"/>
      </p:ext>
    </p:extLst>
  </p:cSld>
  <p:clrMapOvr>
    <a:masterClrMapping/>
  </p:clrMapOvr>
  <mc:AlternateContent xmlns:mc="http://schemas.openxmlformats.org/markup-compatibility/2006">
    <mc:Choice xmlns:p14="http://schemas.microsoft.com/office/powerpoint/2010/main" Requires="p14">
      <p:transition spd="slow" p14:dur="2000" advTm="49049"/>
    </mc:Choice>
    <mc:Fallback>
      <p:transition spd="slow" advTm="4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pPr marL="0" indent="0">
              <a:buNone/>
            </a:pPr>
            <a:r>
              <a:rPr lang="sv-SE" dirty="0" smtClean="0"/>
              <a:t>Relationen mellan beslutsmodell och beslutstödssystem</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75457569"/>
      </p:ext>
    </p:extLst>
  </p:cSld>
  <p:clrMapOvr>
    <a:masterClrMapping/>
  </p:clrMapOvr>
  <mc:AlternateContent xmlns:mc="http://schemas.openxmlformats.org/markup-compatibility/2006">
    <mc:Choice xmlns:p14="http://schemas.microsoft.com/office/powerpoint/2010/main" Requires="p14">
      <p:transition spd="slow" p14:dur="2000" advTm="27036"/>
    </mc:Choice>
    <mc:Fallback>
      <p:transition spd="slow" advTm="2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70" y="555736"/>
            <a:ext cx="6629400" cy="857250"/>
          </a:xfrm>
        </p:spPr>
        <p:txBody>
          <a:bodyPr>
            <a:noAutofit/>
          </a:bodyPr>
          <a:lstStyle/>
          <a:p>
            <a:pPr algn="l"/>
            <a:r>
              <a:rPr lang="sv-SE" sz="2700" dirty="0"/>
              <a:t>Val av IT-stöd i </a:t>
            </a:r>
            <a:r>
              <a:rPr lang="en-US" sz="2700" dirty="0" err="1"/>
              <a:t>beslutsprocessen</a:t>
            </a:r>
            <a:endParaRPr lang="sv-SE" sz="2700" dirty="0"/>
          </a:p>
        </p:txBody>
      </p:sp>
      <p:sp>
        <p:nvSpPr>
          <p:cNvPr id="39" name="TextBox 38"/>
          <p:cNvSpPr txBox="1"/>
          <p:nvPr/>
        </p:nvSpPr>
        <p:spPr>
          <a:xfrm>
            <a:off x="744870" y="1412986"/>
            <a:ext cx="8175846" cy="3293209"/>
          </a:xfrm>
          <a:prstGeom prst="rect">
            <a:avLst/>
          </a:prstGeom>
          <a:noFill/>
        </p:spPr>
        <p:txBody>
          <a:bodyPr wrap="square" rtlCol="0">
            <a:spAutoFit/>
          </a:bodyPr>
          <a:lstStyle/>
          <a:p>
            <a:pPr marL="285750" indent="-285750">
              <a:buFont typeface="Arial" panose="020B0604020202020204" pitchFamily="34" charset="0"/>
              <a:buChar char="•"/>
            </a:pPr>
            <a:r>
              <a:rPr lang="sv-SE" sz="1600" b="1" dirty="0" smtClean="0"/>
              <a:t>Sättet </a:t>
            </a:r>
            <a:r>
              <a:rPr lang="sv-SE" sz="1600" b="1" dirty="0"/>
              <a:t>att fatta beslut (</a:t>
            </a:r>
            <a:r>
              <a:rPr lang="sv-SE" sz="1600" b="1" dirty="0" smtClean="0"/>
              <a:t>det vill säga </a:t>
            </a:r>
            <a:r>
              <a:rPr lang="sv-SE" sz="1600" b="1" dirty="0"/>
              <a:t>den beslutsmodell som används) </a:t>
            </a:r>
            <a:r>
              <a:rPr lang="sv-SE" sz="1600" dirty="0"/>
              <a:t>påverkar vilken typ av beslutssystem som är bäst att använda:</a:t>
            </a:r>
          </a:p>
          <a:p>
            <a:pPr marL="285750" indent="-285750">
              <a:buFont typeface="Arial" panose="020B0604020202020204" pitchFamily="34" charset="0"/>
              <a:buChar char="•"/>
            </a:pPr>
            <a:endParaRPr lang="sv-SE" sz="1600" dirty="0"/>
          </a:p>
          <a:p>
            <a:pPr marL="742950" lvl="1" indent="-285750">
              <a:buFont typeface="Arial" panose="020B0604020202020204" pitchFamily="34" charset="0"/>
              <a:buChar char="•"/>
            </a:pPr>
            <a:r>
              <a:rPr lang="sv-SE" sz="1600" b="1" dirty="0"/>
              <a:t>Rationell beslutsmodell </a:t>
            </a:r>
            <a:r>
              <a:rPr lang="sv-SE" sz="1600" dirty="0"/>
              <a:t>-  Analytiskt beslutstöd, DW, Expertsystem, </a:t>
            </a:r>
            <a:r>
              <a:rPr lang="sv-SE" sz="1600" dirty="0" err="1"/>
              <a:t>etc</a:t>
            </a:r>
            <a:endParaRPr lang="sv-SE" sz="1600" dirty="0"/>
          </a:p>
          <a:p>
            <a:pPr marL="285750" indent="-285750">
              <a:buFont typeface="Arial" panose="020B0604020202020204" pitchFamily="34" charset="0"/>
              <a:buChar char="•"/>
            </a:pPr>
            <a:endParaRPr lang="sv-SE" sz="1600" dirty="0"/>
          </a:p>
          <a:p>
            <a:pPr marL="742950" lvl="1" indent="-285750">
              <a:buFont typeface="Arial" panose="020B0604020202020204" pitchFamily="34" charset="0"/>
              <a:buChar char="•"/>
            </a:pPr>
            <a:r>
              <a:rPr lang="sv-SE" sz="1600" b="1" dirty="0"/>
              <a:t>Begränsad rationell beslutsmodell </a:t>
            </a:r>
            <a:r>
              <a:rPr lang="sv-SE" sz="1600" dirty="0"/>
              <a:t>- Analytiskt beslutstöd, DW, Expertsystem, </a:t>
            </a:r>
            <a:r>
              <a:rPr lang="sv-SE" sz="1600" dirty="0" err="1"/>
              <a:t>etc</a:t>
            </a:r>
            <a:endParaRPr lang="sv-SE" sz="1600" dirty="0"/>
          </a:p>
          <a:p>
            <a:pPr marL="285750" indent="-285750">
              <a:buFont typeface="Arial" panose="020B0604020202020204" pitchFamily="34" charset="0"/>
              <a:buChar char="•"/>
            </a:pPr>
            <a:endParaRPr lang="sv-SE" sz="1600" dirty="0"/>
          </a:p>
          <a:p>
            <a:pPr marL="742950" lvl="1" indent="-285750">
              <a:buFont typeface="Arial" panose="020B0604020202020204" pitchFamily="34" charset="0"/>
              <a:buChar char="•"/>
            </a:pPr>
            <a:r>
              <a:rPr lang="sv-SE" sz="1600" b="1" dirty="0" smtClean="0"/>
              <a:t>Soptunnmodell</a:t>
            </a:r>
            <a:r>
              <a:rPr lang="sv-SE" sz="1600" dirty="0" smtClean="0"/>
              <a:t> </a:t>
            </a:r>
            <a:r>
              <a:rPr lang="sv-SE" sz="1600" dirty="0"/>
              <a:t>–  Samarbetssystem</a:t>
            </a:r>
          </a:p>
          <a:p>
            <a:pPr marL="285750" indent="-285750">
              <a:buFont typeface="Arial" panose="020B0604020202020204" pitchFamily="34" charset="0"/>
              <a:buChar char="•"/>
            </a:pPr>
            <a:endParaRPr lang="sv-SE" sz="1600" dirty="0"/>
          </a:p>
          <a:p>
            <a:pPr marL="742950" lvl="1" indent="-285750">
              <a:buFont typeface="Arial" panose="020B0604020202020204" pitchFamily="34" charset="0"/>
              <a:buChar char="•"/>
            </a:pPr>
            <a:r>
              <a:rPr lang="sv-SE" sz="1600" b="1" dirty="0"/>
              <a:t>Kompromissmodell</a:t>
            </a:r>
            <a:r>
              <a:rPr lang="sv-SE" sz="1600" dirty="0"/>
              <a:t> – Analytiskt beslutstöd (som hjälp för att komma överens), DW, Samarbetssystem </a:t>
            </a:r>
            <a:r>
              <a:rPr lang="sv-SE" sz="1600" dirty="0" err="1"/>
              <a:t>etc</a:t>
            </a:r>
            <a:endParaRPr lang="sv-SE" sz="1600" dirty="0"/>
          </a:p>
          <a:p>
            <a:pPr marL="285750" indent="-285750">
              <a:buFont typeface="Arial" panose="020B0604020202020204" pitchFamily="34" charset="0"/>
              <a:buChar char="•"/>
            </a:pPr>
            <a:endParaRPr lang="sv-SE" sz="1600" dirty="0"/>
          </a:p>
          <a:p>
            <a:pPr marL="742950" lvl="1" indent="-285750">
              <a:buFont typeface="Arial" panose="020B0604020202020204" pitchFamily="34" charset="0"/>
              <a:buChar char="•"/>
            </a:pPr>
            <a:r>
              <a:rPr lang="sv-SE" sz="1600" b="1" dirty="0"/>
              <a:t>Trial and </a:t>
            </a:r>
            <a:r>
              <a:rPr lang="sv-SE" sz="1600" b="1" dirty="0" smtClean="0"/>
              <a:t>error-modell </a:t>
            </a:r>
            <a:r>
              <a:rPr lang="sv-SE" sz="1600" dirty="0"/>
              <a:t>– DW, Samarbetssystem, 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65315507"/>
      </p:ext>
    </p:extLst>
  </p:cSld>
  <p:clrMapOvr>
    <a:masterClrMapping/>
  </p:clrMapOvr>
  <mc:AlternateContent xmlns:mc="http://schemas.openxmlformats.org/markup-compatibility/2006">
    <mc:Choice xmlns:p14="http://schemas.microsoft.com/office/powerpoint/2010/main" Requires="p14">
      <p:transition spd="slow" p14:dur="2000" advTm="110233"/>
    </mc:Choice>
    <mc:Fallback>
      <p:transition spd="slow" advTm="11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819" name="Rectangle 2"/>
          <p:cNvSpPr>
            <a:spLocks noGrp="1" noChangeArrowheads="1"/>
          </p:cNvSpPr>
          <p:nvPr>
            <p:ph type="title"/>
          </p:nvPr>
        </p:nvSpPr>
        <p:spPr>
          <a:xfrm>
            <a:off x="340242" y="452438"/>
            <a:ext cx="9027041" cy="1028700"/>
          </a:xfrm>
        </p:spPr>
        <p:txBody>
          <a:bodyPr>
            <a:normAutofit/>
          </a:bodyPr>
          <a:lstStyle/>
          <a:p>
            <a:pPr algn="l"/>
            <a:r>
              <a:rPr lang="sv-SE" sz="2400" dirty="0" smtClean="0"/>
              <a:t>Vad </a:t>
            </a:r>
            <a:r>
              <a:rPr lang="sv-SE" sz="2400" dirty="0"/>
              <a:t>står Business Intelligence </a:t>
            </a:r>
            <a:r>
              <a:rPr lang="sv-SE" sz="2400" dirty="0" smtClean="0"/>
              <a:t>för? </a:t>
            </a:r>
            <a:endParaRPr lang="en-US" sz="2400" dirty="0"/>
          </a:p>
        </p:txBody>
      </p:sp>
      <p:sp>
        <p:nvSpPr>
          <p:cNvPr id="34820" name="Rectangle 3"/>
          <p:cNvSpPr>
            <a:spLocks noGrp="1" noChangeArrowheads="1"/>
          </p:cNvSpPr>
          <p:nvPr>
            <p:ph type="body" idx="1"/>
          </p:nvPr>
        </p:nvSpPr>
        <p:spPr>
          <a:xfrm>
            <a:off x="340242" y="1037451"/>
            <a:ext cx="7617132" cy="3862388"/>
          </a:xfrm>
        </p:spPr>
        <p:txBody>
          <a:bodyPr>
            <a:normAutofit/>
          </a:bodyPr>
          <a:lstStyle/>
          <a:p>
            <a:pPr lvl="1">
              <a:lnSpc>
                <a:spcPct val="80000"/>
              </a:lnSpc>
              <a:spcBef>
                <a:spcPts val="225"/>
              </a:spcBef>
              <a:buNone/>
            </a:pPr>
            <a:endParaRPr lang="sv-SE" sz="1350" dirty="0">
              <a:latin typeface="+mn-lt"/>
            </a:endParaRPr>
          </a:p>
          <a:p>
            <a:pPr>
              <a:lnSpc>
                <a:spcPct val="80000"/>
              </a:lnSpc>
              <a:spcBef>
                <a:spcPts val="225"/>
              </a:spcBef>
            </a:pPr>
            <a:r>
              <a:rPr lang="sv-SE" sz="1600" b="1" dirty="0">
                <a:latin typeface="+mn-lt"/>
              </a:rPr>
              <a:t>BI kan stå för hela området kring beslutsfattande, inklusive metoder och IT-stöd för detta</a:t>
            </a:r>
          </a:p>
          <a:p>
            <a:pPr lvl="1">
              <a:lnSpc>
                <a:spcPct val="80000"/>
              </a:lnSpc>
              <a:spcBef>
                <a:spcPts val="600"/>
              </a:spcBef>
            </a:pPr>
            <a:r>
              <a:rPr lang="sv-SE" sz="1600" dirty="0">
                <a:latin typeface="+mn-lt"/>
              </a:rPr>
              <a:t>”</a:t>
            </a:r>
            <a:r>
              <a:rPr lang="en-US" sz="1600" dirty="0">
                <a:latin typeface="+mn-lt"/>
              </a:rPr>
              <a:t>Business intelligence (BI) is an umbrella term that is commonly used to describe the technologies, applications, and processes for gathering, storing, accessing, and analyzing data to help users make better decisions” (</a:t>
            </a:r>
            <a:r>
              <a:rPr lang="en-US" sz="1600" i="1" dirty="0">
                <a:latin typeface="+mn-lt"/>
              </a:rPr>
              <a:t>Wixom and Watson, 2010</a:t>
            </a:r>
            <a:r>
              <a:rPr lang="en-US" sz="1600" i="1" dirty="0" smtClean="0">
                <a:latin typeface="+mn-lt"/>
              </a:rPr>
              <a:t>)</a:t>
            </a:r>
          </a:p>
          <a:p>
            <a:pPr>
              <a:lnSpc>
                <a:spcPct val="80000"/>
              </a:lnSpc>
              <a:spcBef>
                <a:spcPts val="600"/>
              </a:spcBef>
            </a:pPr>
            <a:r>
              <a:rPr lang="en-US" sz="1600" b="1" dirty="0" err="1">
                <a:latin typeface="+mn-lt"/>
              </a:rPr>
              <a:t>Olika</a:t>
            </a:r>
            <a:r>
              <a:rPr lang="en-US" sz="1600" b="1" dirty="0">
                <a:latin typeface="+mn-lt"/>
              </a:rPr>
              <a:t> former </a:t>
            </a:r>
            <a:r>
              <a:rPr lang="en-US" sz="1600" b="1" dirty="0" err="1">
                <a:latin typeface="+mn-lt"/>
              </a:rPr>
              <a:t>av</a:t>
            </a:r>
            <a:r>
              <a:rPr lang="en-US" sz="1600" b="1" dirty="0">
                <a:latin typeface="+mn-lt"/>
              </a:rPr>
              <a:t> IT-system </a:t>
            </a:r>
            <a:r>
              <a:rPr lang="en-US" sz="1600" b="1" dirty="0" err="1">
                <a:latin typeface="+mn-lt"/>
              </a:rPr>
              <a:t>brukar</a:t>
            </a:r>
            <a:r>
              <a:rPr lang="en-US" sz="1600" b="1" dirty="0">
                <a:latin typeface="+mn-lt"/>
              </a:rPr>
              <a:t> </a:t>
            </a:r>
            <a:r>
              <a:rPr lang="en-US" sz="1600" b="1" dirty="0" err="1">
                <a:latin typeface="+mn-lt"/>
              </a:rPr>
              <a:t>kallas</a:t>
            </a:r>
            <a:r>
              <a:rPr lang="en-US" sz="1600" b="1" dirty="0">
                <a:latin typeface="+mn-lt"/>
              </a:rPr>
              <a:t> </a:t>
            </a:r>
            <a:r>
              <a:rPr lang="en-US" sz="1600" b="1" dirty="0" smtClean="0">
                <a:latin typeface="+mn-lt"/>
              </a:rPr>
              <a:t>BI-system</a:t>
            </a:r>
          </a:p>
          <a:p>
            <a:pPr lvl="1">
              <a:lnSpc>
                <a:spcPct val="80000"/>
              </a:lnSpc>
              <a:spcBef>
                <a:spcPts val="600"/>
              </a:spcBef>
            </a:pPr>
            <a:r>
              <a:rPr lang="en-US" sz="1600" dirty="0" smtClean="0">
                <a:latin typeface="+mn-lt"/>
              </a:rPr>
              <a:t>De </a:t>
            </a:r>
            <a:r>
              <a:rPr lang="en-US" sz="1600" dirty="0" err="1" smtClean="0">
                <a:latin typeface="+mn-lt"/>
              </a:rPr>
              <a:t>verktyg</a:t>
            </a:r>
            <a:r>
              <a:rPr lang="en-US" sz="1600" dirty="0" smtClean="0">
                <a:latin typeface="+mn-lt"/>
              </a:rPr>
              <a:t> </a:t>
            </a:r>
            <a:r>
              <a:rPr lang="en-US" sz="1600" dirty="0" err="1" smtClean="0">
                <a:latin typeface="+mn-lt"/>
              </a:rPr>
              <a:t>som</a:t>
            </a:r>
            <a:r>
              <a:rPr lang="en-US" sz="1600" dirty="0" smtClean="0">
                <a:latin typeface="+mn-lt"/>
              </a:rPr>
              <a:t> </a:t>
            </a:r>
            <a:r>
              <a:rPr lang="en-US" sz="1600" dirty="0" err="1" smtClean="0">
                <a:latin typeface="+mn-lt"/>
              </a:rPr>
              <a:t>arbetar</a:t>
            </a:r>
            <a:r>
              <a:rPr lang="en-US" sz="1600" dirty="0" smtClean="0">
                <a:latin typeface="+mn-lt"/>
              </a:rPr>
              <a:t> mot </a:t>
            </a:r>
            <a:r>
              <a:rPr lang="en-US" sz="1600" dirty="0" err="1" smtClean="0">
                <a:latin typeface="+mn-lt"/>
              </a:rPr>
              <a:t>ett</a:t>
            </a:r>
            <a:r>
              <a:rPr lang="en-US" sz="1600" dirty="0" smtClean="0">
                <a:latin typeface="+mn-lt"/>
              </a:rPr>
              <a:t> data warehouse </a:t>
            </a:r>
            <a:r>
              <a:rPr lang="en-US" sz="1600" dirty="0" err="1" smtClean="0">
                <a:latin typeface="+mn-lt"/>
              </a:rPr>
              <a:t>kallas</a:t>
            </a:r>
            <a:r>
              <a:rPr lang="en-US" sz="1600" dirty="0" smtClean="0">
                <a:latin typeface="+mn-lt"/>
              </a:rPr>
              <a:t> </a:t>
            </a:r>
            <a:r>
              <a:rPr lang="en-US" sz="1600" dirty="0" err="1" smtClean="0">
                <a:latin typeface="+mn-lt"/>
              </a:rPr>
              <a:t>ofta</a:t>
            </a:r>
            <a:r>
              <a:rPr lang="en-US" sz="1600" dirty="0" smtClean="0">
                <a:latin typeface="+mn-lt"/>
              </a:rPr>
              <a:t> BI-system </a:t>
            </a:r>
            <a:r>
              <a:rPr lang="en-US" sz="1600" dirty="0" err="1" smtClean="0">
                <a:latin typeface="+mn-lt"/>
              </a:rPr>
              <a:t>eller</a:t>
            </a:r>
            <a:r>
              <a:rPr lang="en-US" sz="1600" dirty="0" smtClean="0">
                <a:latin typeface="+mn-lt"/>
              </a:rPr>
              <a:t> BI-</a:t>
            </a:r>
            <a:r>
              <a:rPr lang="en-US" sz="1600" dirty="0" err="1" smtClean="0">
                <a:latin typeface="+mn-lt"/>
              </a:rPr>
              <a:t>verktyg</a:t>
            </a:r>
            <a:endParaRPr lang="en-US" sz="1600" dirty="0" smtClean="0">
              <a:latin typeface="+mn-lt"/>
            </a:endParaRPr>
          </a:p>
          <a:p>
            <a:pPr lvl="1">
              <a:lnSpc>
                <a:spcPct val="80000"/>
              </a:lnSpc>
              <a:spcBef>
                <a:spcPts val="600"/>
              </a:spcBef>
            </a:pPr>
            <a:r>
              <a:rPr lang="en-US" sz="1600" dirty="0" err="1" smtClean="0">
                <a:latin typeface="+mn-lt"/>
              </a:rPr>
              <a:t>Även</a:t>
            </a:r>
            <a:r>
              <a:rPr lang="en-US" sz="1600" dirty="0" smtClean="0">
                <a:latin typeface="+mn-lt"/>
              </a:rPr>
              <a:t> </a:t>
            </a:r>
            <a:r>
              <a:rPr lang="en-US" sz="1600" dirty="0" err="1" smtClean="0">
                <a:latin typeface="+mn-lt"/>
              </a:rPr>
              <a:t>själva</a:t>
            </a:r>
            <a:r>
              <a:rPr lang="en-US" sz="1600" dirty="0" smtClean="0">
                <a:latin typeface="+mn-lt"/>
              </a:rPr>
              <a:t> DW </a:t>
            </a:r>
            <a:r>
              <a:rPr lang="en-US" sz="1600" dirty="0" err="1" smtClean="0">
                <a:latin typeface="+mn-lt"/>
              </a:rPr>
              <a:t>kallas</a:t>
            </a:r>
            <a:r>
              <a:rPr lang="en-US" sz="1600" dirty="0" smtClean="0">
                <a:latin typeface="+mn-lt"/>
              </a:rPr>
              <a:t> </a:t>
            </a:r>
            <a:r>
              <a:rPr lang="en-US" sz="1600" dirty="0" err="1" smtClean="0">
                <a:latin typeface="+mn-lt"/>
              </a:rPr>
              <a:t>ibland</a:t>
            </a:r>
            <a:r>
              <a:rPr lang="en-US" sz="1600" dirty="0" smtClean="0">
                <a:latin typeface="+mn-lt"/>
              </a:rPr>
              <a:t> </a:t>
            </a:r>
            <a:r>
              <a:rPr lang="en-US" sz="1600" dirty="0" err="1" smtClean="0">
                <a:latin typeface="+mn-lt"/>
              </a:rPr>
              <a:t>för</a:t>
            </a:r>
            <a:r>
              <a:rPr lang="en-US" sz="1600" dirty="0" smtClean="0">
                <a:latin typeface="+mn-lt"/>
              </a:rPr>
              <a:t> </a:t>
            </a:r>
            <a:r>
              <a:rPr lang="en-US" sz="1600" dirty="0" err="1" smtClean="0">
                <a:latin typeface="+mn-lt"/>
              </a:rPr>
              <a:t>ett</a:t>
            </a:r>
            <a:r>
              <a:rPr lang="en-US" sz="1600" dirty="0" smtClean="0">
                <a:latin typeface="+mn-lt"/>
              </a:rPr>
              <a:t> BI-system</a:t>
            </a:r>
          </a:p>
          <a:p>
            <a:pPr lvl="1">
              <a:lnSpc>
                <a:spcPct val="80000"/>
              </a:lnSpc>
              <a:spcBef>
                <a:spcPts val="600"/>
              </a:spcBef>
            </a:pPr>
            <a:r>
              <a:rPr lang="en-US" sz="1600" dirty="0" err="1" smtClean="0">
                <a:latin typeface="+mn-lt"/>
              </a:rPr>
              <a:t>Andra</a:t>
            </a:r>
            <a:r>
              <a:rPr lang="en-US" sz="1600" dirty="0" smtClean="0">
                <a:latin typeface="+mn-lt"/>
              </a:rPr>
              <a:t> system </a:t>
            </a:r>
            <a:r>
              <a:rPr lang="en-US" sz="1600" dirty="0" err="1" smtClean="0">
                <a:latin typeface="+mn-lt"/>
              </a:rPr>
              <a:t>som</a:t>
            </a:r>
            <a:r>
              <a:rPr lang="en-US" sz="1600" dirty="0" smtClean="0">
                <a:latin typeface="+mn-lt"/>
              </a:rPr>
              <a:t> </a:t>
            </a:r>
            <a:r>
              <a:rPr lang="en-US" sz="1600" dirty="0" err="1" smtClean="0">
                <a:latin typeface="+mn-lt"/>
              </a:rPr>
              <a:t>stödjer</a:t>
            </a:r>
            <a:r>
              <a:rPr lang="en-US" sz="1600" dirty="0" smtClean="0">
                <a:latin typeface="+mn-lt"/>
              </a:rPr>
              <a:t> </a:t>
            </a:r>
            <a:r>
              <a:rPr lang="en-US" sz="1600" dirty="0" err="1" smtClean="0">
                <a:latin typeface="+mn-lt"/>
              </a:rPr>
              <a:t>analys</a:t>
            </a:r>
            <a:r>
              <a:rPr lang="en-US" sz="1600" dirty="0" smtClean="0">
                <a:latin typeface="+mn-lt"/>
              </a:rPr>
              <a:t> </a:t>
            </a:r>
            <a:r>
              <a:rPr lang="en-US" sz="1600" dirty="0" err="1" smtClean="0">
                <a:latin typeface="+mn-lt"/>
              </a:rPr>
              <a:t>kan</a:t>
            </a:r>
            <a:r>
              <a:rPr lang="en-US" sz="1600" dirty="0" smtClean="0">
                <a:latin typeface="+mn-lt"/>
              </a:rPr>
              <a:t> </a:t>
            </a:r>
            <a:r>
              <a:rPr lang="en-US" sz="1600" dirty="0" err="1" smtClean="0">
                <a:latin typeface="+mn-lt"/>
              </a:rPr>
              <a:t>också</a:t>
            </a:r>
            <a:r>
              <a:rPr lang="en-US" sz="1600" dirty="0" smtClean="0">
                <a:latin typeface="+mn-lt"/>
              </a:rPr>
              <a:t> </a:t>
            </a:r>
            <a:r>
              <a:rPr lang="en-US" sz="1600" dirty="0" err="1" smtClean="0">
                <a:latin typeface="+mn-lt"/>
              </a:rPr>
              <a:t>kallas</a:t>
            </a:r>
            <a:r>
              <a:rPr lang="en-US" sz="1600" dirty="0" smtClean="0">
                <a:latin typeface="+mn-lt"/>
              </a:rPr>
              <a:t> BI-system</a:t>
            </a:r>
          </a:p>
          <a:p>
            <a:pPr lvl="1">
              <a:lnSpc>
                <a:spcPct val="80000"/>
              </a:lnSpc>
              <a:spcBef>
                <a:spcPts val="600"/>
              </a:spcBef>
            </a:pPr>
            <a:endParaRPr lang="sv-SE" sz="1600" b="1" dirty="0">
              <a:latin typeface="+mn-lt"/>
            </a:endParaRPr>
          </a:p>
          <a:p>
            <a:pPr lvl="1">
              <a:lnSpc>
                <a:spcPct val="80000"/>
              </a:lnSpc>
              <a:spcBef>
                <a:spcPts val="225"/>
              </a:spcBef>
            </a:pPr>
            <a:endParaRPr lang="sv-SE" sz="1600" dirty="0">
              <a:latin typeface="+mn-lt"/>
            </a:endParaRPr>
          </a:p>
          <a:p>
            <a:pPr lvl="1">
              <a:lnSpc>
                <a:spcPct val="80000"/>
              </a:lnSpc>
              <a:spcBef>
                <a:spcPts val="225"/>
              </a:spcBef>
              <a:buNone/>
            </a:pPr>
            <a:endParaRPr lang="sv-SE" sz="1600" dirty="0">
              <a:latin typeface="+mn-lt"/>
            </a:endParaRPr>
          </a:p>
          <a:p>
            <a:pPr>
              <a:lnSpc>
                <a:spcPct val="80000"/>
              </a:lnSpc>
              <a:buFont typeface="Wingdings" pitchFamily="2" charset="2"/>
              <a:buNone/>
            </a:pPr>
            <a:endParaRPr lang="sv-SE" sz="1500" dirty="0"/>
          </a:p>
          <a:p>
            <a:pPr lvl="1">
              <a:lnSpc>
                <a:spcPct val="80000"/>
              </a:lnSpc>
            </a:pPr>
            <a:endParaRPr lang="sv-SE" sz="1500" dirty="0"/>
          </a:p>
          <a:p>
            <a:pPr>
              <a:lnSpc>
                <a:spcPct val="80000"/>
              </a:lnSpc>
              <a:buFont typeface="Wingdings" pitchFamily="2" charset="2"/>
              <a:buNone/>
            </a:pPr>
            <a:endParaRPr lang="sv-SE" sz="1500" dirty="0"/>
          </a:p>
          <a:p>
            <a:pPr>
              <a:lnSpc>
                <a:spcPct val="80000"/>
              </a:lnSpc>
            </a:pPr>
            <a:endParaRPr lang="sv-SE" sz="1500" dirty="0"/>
          </a:p>
          <a:p>
            <a:pPr>
              <a:lnSpc>
                <a:spcPct val="80000"/>
              </a:lnSpc>
              <a:buFont typeface="Wingdings" pitchFamily="2" charset="2"/>
              <a:buNone/>
            </a:pPr>
            <a:endParaRPr lang="sv-SE" sz="1500" dirty="0"/>
          </a:p>
          <a:p>
            <a:pPr>
              <a:lnSpc>
                <a:spcPct val="80000"/>
              </a:lnSpc>
            </a:pPr>
            <a:endParaRPr lang="en-US" sz="1500" b="1" dirty="0"/>
          </a:p>
        </p:txBody>
      </p:sp>
      <p:sp>
        <p:nvSpPr>
          <p:cNvPr id="6" name="Slide Number Placeholder 4"/>
          <p:cNvSpPr txBox="1">
            <a:spLocks/>
          </p:cNvSpPr>
          <p:nvPr/>
        </p:nvSpPr>
        <p:spPr>
          <a:xfrm>
            <a:off x="3486150" y="4767263"/>
            <a:ext cx="2171700" cy="273844"/>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2758C48-1931-4CF3-BF48-D7A1F7B733E0}" type="slidenum">
              <a:rPr lang="en-US" smtClean="0"/>
              <a:pPr>
                <a:defRPr/>
              </a:pPr>
              <a:t>17</a:t>
            </a:fld>
            <a:endParaRPr lang="en-US"/>
          </a:p>
        </p:txBody>
      </p:sp>
      <p:sp>
        <p:nvSpPr>
          <p:cNvPr id="7" name="Rectangle 6"/>
          <p:cNvSpPr/>
          <p:nvPr/>
        </p:nvSpPr>
        <p:spPr>
          <a:xfrm>
            <a:off x="3486150" y="4810075"/>
            <a:ext cx="521646" cy="2310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53459877"/>
      </p:ext>
    </p:extLst>
  </p:cSld>
  <p:clrMapOvr>
    <a:masterClrMapping/>
  </p:clrMapOvr>
  <mc:AlternateContent xmlns:mc="http://schemas.openxmlformats.org/markup-compatibility/2006">
    <mc:Choice xmlns:p14="http://schemas.microsoft.com/office/powerpoint/2010/main" Requires="p14">
      <p:transition spd="slow" p14:dur="2000" advTm="69549"/>
    </mc:Choice>
    <mc:Fallback>
      <p:transition spd="slow" advTm="6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pPr marL="0" indent="0">
              <a:buNone/>
            </a:pPr>
            <a:r>
              <a:rPr lang="sv-SE" dirty="0" smtClean="0"/>
              <a:t>Ledningssystem/Executive Information Systems (EIS)</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03933587"/>
      </p:ext>
    </p:extLst>
  </p:cSld>
  <p:clrMapOvr>
    <a:masterClrMapping/>
  </p:clrMapOvr>
  <mc:AlternateContent xmlns:mc="http://schemas.openxmlformats.org/markup-compatibility/2006">
    <mc:Choice xmlns:p14="http://schemas.microsoft.com/office/powerpoint/2010/main" Requires="p14">
      <p:transition spd="slow" p14:dur="2000" advTm="8748"/>
    </mc:Choice>
    <mc:Fallback>
      <p:transition spd="slow" advTm="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439" y="3896539"/>
            <a:ext cx="7915062" cy="571499"/>
          </a:xfrm>
        </p:spPr>
        <p:txBody>
          <a:bodyPr>
            <a:noAutofit/>
          </a:bodyPr>
          <a:lstStyle/>
          <a:p>
            <a:r>
              <a:rPr lang="sv-SE" sz="1600" b="1" dirty="0" smtClean="0">
                <a:latin typeface="+mn-lt"/>
              </a:rPr>
              <a:t>Ledningssystem, på engelska ”Executive </a:t>
            </a:r>
            <a:r>
              <a:rPr lang="sv-SE" sz="1600" b="1" dirty="0">
                <a:latin typeface="+mn-lt"/>
              </a:rPr>
              <a:t>I</a:t>
            </a:r>
            <a:r>
              <a:rPr lang="sv-SE" sz="1600" b="1" dirty="0" smtClean="0">
                <a:latin typeface="+mn-lt"/>
              </a:rPr>
              <a:t>nformation </a:t>
            </a:r>
            <a:r>
              <a:rPr lang="sv-SE" sz="1600" b="1" dirty="0">
                <a:latin typeface="+mn-lt"/>
              </a:rPr>
              <a:t>S</a:t>
            </a:r>
            <a:r>
              <a:rPr lang="sv-SE" sz="1600" b="1" dirty="0" smtClean="0">
                <a:latin typeface="+mn-lt"/>
              </a:rPr>
              <a:t>ystems </a:t>
            </a:r>
            <a:r>
              <a:rPr lang="sv-SE" sz="1600" b="1" dirty="0">
                <a:latin typeface="+mn-lt"/>
              </a:rPr>
              <a:t>(EIS</a:t>
            </a:r>
            <a:r>
              <a:rPr lang="sv-SE" sz="1600" b="1" dirty="0" smtClean="0">
                <a:latin typeface="+mn-lt"/>
              </a:rPr>
              <a:t>)” </a:t>
            </a:r>
            <a:r>
              <a:rPr lang="sv-SE" sz="1600" dirty="0">
                <a:latin typeface="+mn-lt"/>
              </a:rPr>
              <a:t>– är </a:t>
            </a:r>
            <a:r>
              <a:rPr lang="sv-SE" sz="1600" dirty="0" smtClean="0">
                <a:latin typeface="+mn-lt"/>
              </a:rPr>
              <a:t>en kategori av IT-system </a:t>
            </a:r>
            <a:r>
              <a:rPr lang="sv-SE" sz="1600" dirty="0">
                <a:latin typeface="+mn-lt"/>
              </a:rPr>
              <a:t>utvecklade för att mer specifikt stödja beslutsfattandet hos högsta ledningen. </a:t>
            </a:r>
            <a:r>
              <a:rPr lang="sv-SE" sz="1600" dirty="0" smtClean="0">
                <a:latin typeface="+mn-lt"/>
              </a:rPr>
              <a:t>Ett exempel på ett ledningssystem skulle kunna vara </a:t>
            </a:r>
            <a:r>
              <a:rPr lang="sv-SE" sz="1600" dirty="0">
                <a:latin typeface="+mn-lt"/>
              </a:rPr>
              <a:t>digital </a:t>
            </a:r>
            <a:r>
              <a:rPr lang="sv-SE" sz="1600" dirty="0" smtClean="0">
                <a:latin typeface="+mn-lt"/>
              </a:rPr>
              <a:t>dashboards.</a:t>
            </a:r>
            <a:endParaRPr lang="sv-SE" sz="1600" dirty="0">
              <a:latin typeface="+mn-lt"/>
            </a:endParaRPr>
          </a:p>
        </p:txBody>
      </p:sp>
      <p:sp>
        <p:nvSpPr>
          <p:cNvPr id="4" name="Title 1"/>
          <p:cNvSpPr>
            <a:spLocks noGrp="1"/>
          </p:cNvSpPr>
          <p:nvPr>
            <p:ph type="title"/>
          </p:nvPr>
        </p:nvSpPr>
        <p:spPr>
          <a:xfrm>
            <a:off x="558530" y="331977"/>
            <a:ext cx="7704584" cy="857250"/>
          </a:xfrm>
        </p:spPr>
        <p:txBody>
          <a:bodyPr>
            <a:noAutofit/>
          </a:bodyPr>
          <a:lstStyle/>
          <a:p>
            <a:pPr algn="l"/>
            <a:r>
              <a:rPr lang="sv-SE" sz="2700" dirty="0"/>
              <a:t>EIS: Typer av IT som stöd för beslut </a:t>
            </a:r>
          </a:p>
        </p:txBody>
      </p:sp>
      <p:sp>
        <p:nvSpPr>
          <p:cNvPr id="5" name="AutoShape 19"/>
          <p:cNvSpPr>
            <a:spLocks noChangeArrowheads="1"/>
          </p:cNvSpPr>
          <p:nvPr/>
        </p:nvSpPr>
        <p:spPr bwMode="auto">
          <a:xfrm>
            <a:off x="1769359" y="3379844"/>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a:p>
        </p:txBody>
      </p:sp>
      <p:sp>
        <p:nvSpPr>
          <p:cNvPr id="9" name="Text Box 51"/>
          <p:cNvSpPr txBox="1">
            <a:spLocks noChangeArrowheads="1"/>
          </p:cNvSpPr>
          <p:nvPr/>
        </p:nvSpPr>
        <p:spPr bwMode="auto">
          <a:xfrm>
            <a:off x="1113324" y="3410553"/>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ITS</a:t>
            </a:r>
          </a:p>
        </p:txBody>
      </p:sp>
      <p:sp>
        <p:nvSpPr>
          <p:cNvPr id="12" name="AutoShape 19"/>
          <p:cNvSpPr>
            <a:spLocks noChangeArrowheads="1"/>
          </p:cNvSpPr>
          <p:nvPr/>
        </p:nvSpPr>
        <p:spPr bwMode="auto">
          <a:xfrm>
            <a:off x="2762340" y="2909116"/>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dirty="0"/>
          </a:p>
        </p:txBody>
      </p:sp>
      <p:sp>
        <p:nvSpPr>
          <p:cNvPr id="13" name="Text Box 51"/>
          <p:cNvSpPr txBox="1">
            <a:spLocks noChangeArrowheads="1"/>
          </p:cNvSpPr>
          <p:nvPr/>
        </p:nvSpPr>
        <p:spPr bwMode="auto">
          <a:xfrm>
            <a:off x="2070570" y="2979795"/>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ITS</a:t>
            </a:r>
          </a:p>
        </p:txBody>
      </p:sp>
      <p:sp>
        <p:nvSpPr>
          <p:cNvPr id="14" name="AutoShape 19"/>
          <p:cNvSpPr>
            <a:spLocks noChangeArrowheads="1"/>
          </p:cNvSpPr>
          <p:nvPr/>
        </p:nvSpPr>
        <p:spPr bwMode="auto">
          <a:xfrm>
            <a:off x="3648165" y="2408294"/>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a:p>
        </p:txBody>
      </p:sp>
      <p:sp>
        <p:nvSpPr>
          <p:cNvPr id="15" name="Text Box 51"/>
          <p:cNvSpPr txBox="1">
            <a:spLocks noChangeArrowheads="1"/>
          </p:cNvSpPr>
          <p:nvPr/>
        </p:nvSpPr>
        <p:spPr bwMode="auto">
          <a:xfrm>
            <a:off x="2990940" y="2465445"/>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ITS</a:t>
            </a:r>
          </a:p>
        </p:txBody>
      </p:sp>
      <p:sp>
        <p:nvSpPr>
          <p:cNvPr id="47" name="TextBox 46"/>
          <p:cNvSpPr txBox="1"/>
          <p:nvPr/>
        </p:nvSpPr>
        <p:spPr>
          <a:xfrm>
            <a:off x="6419940" y="1683964"/>
            <a:ext cx="1543050" cy="276999"/>
          </a:xfrm>
          <a:prstGeom prst="rect">
            <a:avLst/>
          </a:prstGeom>
          <a:noFill/>
        </p:spPr>
        <p:txBody>
          <a:bodyPr wrap="square" rtlCol="0">
            <a:spAutoFit/>
          </a:bodyPr>
          <a:lstStyle/>
          <a:p>
            <a:r>
              <a:rPr lang="sv-SE" sz="1200" dirty="0"/>
              <a:t>Högsta ledningen</a:t>
            </a:r>
          </a:p>
        </p:txBody>
      </p:sp>
      <p:pic>
        <p:nvPicPr>
          <p:cNvPr id="1030" name="Picture 6"/>
          <p:cNvPicPr>
            <a:picLocks noChangeAspect="1" noChangeArrowheads="1"/>
          </p:cNvPicPr>
          <p:nvPr/>
        </p:nvPicPr>
        <p:blipFill>
          <a:blip r:embed="rId5" cstate="print"/>
          <a:srcRect/>
          <a:stretch>
            <a:fillRect/>
          </a:stretch>
        </p:blipFill>
        <p:spPr bwMode="auto">
          <a:xfrm>
            <a:off x="6419941" y="1073083"/>
            <a:ext cx="1021556" cy="575162"/>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1505040" y="1874032"/>
            <a:ext cx="821997" cy="564356"/>
          </a:xfrm>
          <a:prstGeom prst="rect">
            <a:avLst/>
          </a:prstGeom>
          <a:noFill/>
          <a:ln w="9525">
            <a:noFill/>
            <a:miter lim="800000"/>
            <a:headEnd/>
            <a:tailEnd/>
          </a:ln>
        </p:spPr>
      </p:pic>
      <p:sp>
        <p:nvSpPr>
          <p:cNvPr id="55" name="TextBox 54"/>
          <p:cNvSpPr txBox="1"/>
          <p:nvPr/>
        </p:nvSpPr>
        <p:spPr>
          <a:xfrm>
            <a:off x="1458605" y="2445532"/>
            <a:ext cx="1543050" cy="461665"/>
          </a:xfrm>
          <a:prstGeom prst="rect">
            <a:avLst/>
          </a:prstGeom>
          <a:noFill/>
        </p:spPr>
        <p:txBody>
          <a:bodyPr wrap="square" rtlCol="0">
            <a:spAutoFit/>
          </a:bodyPr>
          <a:lstStyle/>
          <a:p>
            <a:r>
              <a:rPr lang="sv-SE" sz="1200" dirty="0"/>
              <a:t>Order-</a:t>
            </a:r>
          </a:p>
          <a:p>
            <a:r>
              <a:rPr lang="sv-SE" sz="1200" dirty="0"/>
              <a:t>mottagning</a:t>
            </a:r>
          </a:p>
        </p:txBody>
      </p:sp>
      <p:pic>
        <p:nvPicPr>
          <p:cNvPr id="59" name="Picture 9"/>
          <p:cNvPicPr>
            <a:picLocks noChangeAspect="1" noChangeArrowheads="1"/>
          </p:cNvPicPr>
          <p:nvPr/>
        </p:nvPicPr>
        <p:blipFill>
          <a:blip r:embed="rId7" cstate="print"/>
          <a:srcRect/>
          <a:stretch>
            <a:fillRect/>
          </a:stretch>
        </p:blipFill>
        <p:spPr bwMode="auto">
          <a:xfrm>
            <a:off x="2419440" y="1455363"/>
            <a:ext cx="767953" cy="497547"/>
          </a:xfrm>
          <a:prstGeom prst="rect">
            <a:avLst/>
          </a:prstGeom>
          <a:noFill/>
          <a:ln w="9525">
            <a:noFill/>
            <a:miter lim="800000"/>
            <a:headEnd/>
            <a:tailEnd/>
          </a:ln>
        </p:spPr>
      </p:pic>
      <p:sp>
        <p:nvSpPr>
          <p:cNvPr id="60" name="TextBox 59"/>
          <p:cNvSpPr txBox="1"/>
          <p:nvPr/>
        </p:nvSpPr>
        <p:spPr>
          <a:xfrm>
            <a:off x="2330143" y="1960054"/>
            <a:ext cx="1543050" cy="461665"/>
          </a:xfrm>
          <a:prstGeom prst="rect">
            <a:avLst/>
          </a:prstGeom>
          <a:noFill/>
        </p:spPr>
        <p:txBody>
          <a:bodyPr wrap="square" rtlCol="0">
            <a:spAutoFit/>
          </a:bodyPr>
          <a:lstStyle/>
          <a:p>
            <a:r>
              <a:rPr lang="sv-SE" sz="1200" dirty="0"/>
              <a:t>Produktions-</a:t>
            </a:r>
          </a:p>
          <a:p>
            <a:r>
              <a:rPr lang="sv-SE" sz="1200" dirty="0"/>
              <a:t>avdelning</a:t>
            </a:r>
          </a:p>
        </p:txBody>
      </p:sp>
      <p:pic>
        <p:nvPicPr>
          <p:cNvPr id="1034" name="Picture 10"/>
          <p:cNvPicPr>
            <a:picLocks noChangeAspect="1" noChangeArrowheads="1"/>
          </p:cNvPicPr>
          <p:nvPr/>
        </p:nvPicPr>
        <p:blipFill>
          <a:blip r:embed="rId8" cstate="print"/>
          <a:srcRect/>
          <a:stretch>
            <a:fillRect/>
          </a:stretch>
        </p:blipFill>
        <p:spPr bwMode="auto">
          <a:xfrm>
            <a:off x="3448140" y="1099247"/>
            <a:ext cx="943708" cy="400050"/>
          </a:xfrm>
          <a:prstGeom prst="rect">
            <a:avLst/>
          </a:prstGeom>
          <a:noFill/>
          <a:ln w="9525">
            <a:noFill/>
            <a:miter lim="800000"/>
            <a:headEnd/>
            <a:tailEnd/>
          </a:ln>
        </p:spPr>
      </p:pic>
      <p:sp>
        <p:nvSpPr>
          <p:cNvPr id="62" name="TextBox 61"/>
          <p:cNvSpPr txBox="1"/>
          <p:nvPr/>
        </p:nvSpPr>
        <p:spPr>
          <a:xfrm>
            <a:off x="3448140" y="1531132"/>
            <a:ext cx="1543050" cy="461665"/>
          </a:xfrm>
          <a:prstGeom prst="rect">
            <a:avLst/>
          </a:prstGeom>
          <a:noFill/>
        </p:spPr>
        <p:txBody>
          <a:bodyPr wrap="square" rtlCol="0">
            <a:spAutoFit/>
          </a:bodyPr>
          <a:lstStyle/>
          <a:p>
            <a:r>
              <a:rPr lang="sv-SE" sz="1200" dirty="0"/>
              <a:t>Leverans-</a:t>
            </a:r>
          </a:p>
          <a:p>
            <a:r>
              <a:rPr lang="sv-SE" sz="1200" dirty="0"/>
              <a:t>avdelning</a:t>
            </a:r>
          </a:p>
        </p:txBody>
      </p:sp>
      <p:cxnSp>
        <p:nvCxnSpPr>
          <p:cNvPr id="64" name="Straight Arrow Connector 63"/>
          <p:cNvCxnSpPr/>
          <p:nvPr/>
        </p:nvCxnSpPr>
        <p:spPr>
          <a:xfrm rot="5400000">
            <a:off x="1733640" y="3055563"/>
            <a:ext cx="342900" cy="11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p:nvCxnSpPr>
        <p:spPr>
          <a:xfrm rot="5400000">
            <a:off x="2762936" y="2597768"/>
            <a:ext cx="342900" cy="11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rot="5400000">
            <a:off x="3677336" y="2083418"/>
            <a:ext cx="342900" cy="11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1" name="AutoShape 19"/>
          <p:cNvSpPr>
            <a:spLocks noChangeArrowheads="1"/>
          </p:cNvSpPr>
          <p:nvPr/>
        </p:nvSpPr>
        <p:spPr bwMode="auto">
          <a:xfrm>
            <a:off x="4991190" y="2712663"/>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a:p>
        </p:txBody>
      </p:sp>
      <p:sp>
        <p:nvSpPr>
          <p:cNvPr id="22" name="Text Box 51"/>
          <p:cNvSpPr txBox="1">
            <a:spLocks noChangeArrowheads="1"/>
          </p:cNvSpPr>
          <p:nvPr/>
        </p:nvSpPr>
        <p:spPr bwMode="auto">
          <a:xfrm>
            <a:off x="4305390" y="2769814"/>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EIS</a:t>
            </a:r>
          </a:p>
        </p:txBody>
      </p:sp>
      <p:cxnSp>
        <p:nvCxnSpPr>
          <p:cNvPr id="26" name="Straight Arrow Connector 25"/>
          <p:cNvCxnSpPr/>
          <p:nvPr/>
        </p:nvCxnSpPr>
        <p:spPr>
          <a:xfrm rot="5400000" flipH="1" flipV="1">
            <a:off x="5362665" y="1769688"/>
            <a:ext cx="971550" cy="9144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191090" y="2712663"/>
            <a:ext cx="628650" cy="17145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V="1">
            <a:off x="3390990" y="2998413"/>
            <a:ext cx="1371600" cy="11430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flipV="1">
            <a:off x="2362290" y="3112713"/>
            <a:ext cx="2514600" cy="57150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16799688"/>
      </p:ext>
    </p:extLst>
  </p:cSld>
  <p:clrMapOvr>
    <a:masterClrMapping/>
  </p:clrMapOvr>
  <mc:AlternateContent xmlns:mc="http://schemas.openxmlformats.org/markup-compatibility/2006">
    <mc:Choice xmlns:p14="http://schemas.microsoft.com/office/powerpoint/2010/main" Requires="p14">
      <p:transition spd="slow" p14:dur="2000" advTm="25031"/>
    </mc:Choice>
    <mc:Fallback>
      <p:transition spd="slow" advTm="25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439" y="3896539"/>
            <a:ext cx="7915062" cy="571499"/>
          </a:xfrm>
        </p:spPr>
        <p:txBody>
          <a:bodyPr>
            <a:noAutofit/>
          </a:bodyPr>
          <a:lstStyle/>
          <a:p>
            <a:r>
              <a:rPr lang="sv-SE" sz="1600" b="1" dirty="0" smtClean="0">
                <a:latin typeface="+mn-lt"/>
              </a:rPr>
              <a:t>Ledningssystem, på engelska ”Executive </a:t>
            </a:r>
            <a:r>
              <a:rPr lang="sv-SE" sz="1600" b="1" dirty="0">
                <a:latin typeface="+mn-lt"/>
              </a:rPr>
              <a:t>I</a:t>
            </a:r>
            <a:r>
              <a:rPr lang="sv-SE" sz="1600" b="1" dirty="0" smtClean="0">
                <a:latin typeface="+mn-lt"/>
              </a:rPr>
              <a:t>nformation </a:t>
            </a:r>
            <a:r>
              <a:rPr lang="sv-SE" sz="1600" b="1" dirty="0">
                <a:latin typeface="+mn-lt"/>
              </a:rPr>
              <a:t>S</a:t>
            </a:r>
            <a:r>
              <a:rPr lang="sv-SE" sz="1600" b="1" dirty="0" smtClean="0">
                <a:latin typeface="+mn-lt"/>
              </a:rPr>
              <a:t>ystems </a:t>
            </a:r>
            <a:r>
              <a:rPr lang="sv-SE" sz="1600" b="1" dirty="0">
                <a:latin typeface="+mn-lt"/>
              </a:rPr>
              <a:t>(EIS</a:t>
            </a:r>
            <a:r>
              <a:rPr lang="sv-SE" sz="1600" b="1" dirty="0" smtClean="0">
                <a:latin typeface="+mn-lt"/>
              </a:rPr>
              <a:t>)” </a:t>
            </a:r>
            <a:r>
              <a:rPr lang="sv-SE" sz="1600" dirty="0">
                <a:latin typeface="+mn-lt"/>
              </a:rPr>
              <a:t>– är </a:t>
            </a:r>
            <a:r>
              <a:rPr lang="sv-SE" sz="1600" dirty="0" smtClean="0">
                <a:latin typeface="+mn-lt"/>
              </a:rPr>
              <a:t>en kategori av IT-system </a:t>
            </a:r>
            <a:r>
              <a:rPr lang="sv-SE" sz="1600" dirty="0">
                <a:latin typeface="+mn-lt"/>
              </a:rPr>
              <a:t>utvecklade för att mer specifikt stödja beslutsfattandet hos högsta ledningen. </a:t>
            </a:r>
            <a:r>
              <a:rPr lang="sv-SE" sz="1600" dirty="0" smtClean="0">
                <a:latin typeface="+mn-lt"/>
              </a:rPr>
              <a:t>Ett exempel på ett ledningssystem skulle kunna vara </a:t>
            </a:r>
            <a:r>
              <a:rPr lang="sv-SE" sz="1600" dirty="0">
                <a:latin typeface="+mn-lt"/>
              </a:rPr>
              <a:t>digital </a:t>
            </a:r>
            <a:r>
              <a:rPr lang="sv-SE" sz="1600" dirty="0" smtClean="0">
                <a:latin typeface="+mn-lt"/>
              </a:rPr>
              <a:t>dashboards.</a:t>
            </a:r>
            <a:endParaRPr lang="sv-SE" sz="1600" dirty="0">
              <a:latin typeface="+mn-lt"/>
            </a:endParaRPr>
          </a:p>
        </p:txBody>
      </p:sp>
      <p:sp>
        <p:nvSpPr>
          <p:cNvPr id="4" name="Title 1"/>
          <p:cNvSpPr>
            <a:spLocks noGrp="1"/>
          </p:cNvSpPr>
          <p:nvPr>
            <p:ph type="title"/>
          </p:nvPr>
        </p:nvSpPr>
        <p:spPr>
          <a:xfrm>
            <a:off x="558530" y="331977"/>
            <a:ext cx="7704584" cy="857250"/>
          </a:xfrm>
        </p:spPr>
        <p:txBody>
          <a:bodyPr>
            <a:noAutofit/>
          </a:bodyPr>
          <a:lstStyle/>
          <a:p>
            <a:pPr algn="l"/>
            <a:r>
              <a:rPr lang="sv-SE" sz="2700" dirty="0"/>
              <a:t>EIS: Typer av IT som stöd för beslut </a:t>
            </a:r>
          </a:p>
        </p:txBody>
      </p:sp>
      <p:sp>
        <p:nvSpPr>
          <p:cNvPr id="5" name="AutoShape 19"/>
          <p:cNvSpPr>
            <a:spLocks noChangeArrowheads="1"/>
          </p:cNvSpPr>
          <p:nvPr/>
        </p:nvSpPr>
        <p:spPr bwMode="auto">
          <a:xfrm>
            <a:off x="1769359" y="3379844"/>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a:p>
        </p:txBody>
      </p:sp>
      <p:sp>
        <p:nvSpPr>
          <p:cNvPr id="9" name="Text Box 51"/>
          <p:cNvSpPr txBox="1">
            <a:spLocks noChangeArrowheads="1"/>
          </p:cNvSpPr>
          <p:nvPr/>
        </p:nvSpPr>
        <p:spPr bwMode="auto">
          <a:xfrm>
            <a:off x="1113324" y="3410553"/>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ITS</a:t>
            </a:r>
          </a:p>
        </p:txBody>
      </p:sp>
      <p:sp>
        <p:nvSpPr>
          <p:cNvPr id="12" name="AutoShape 19"/>
          <p:cNvSpPr>
            <a:spLocks noChangeArrowheads="1"/>
          </p:cNvSpPr>
          <p:nvPr/>
        </p:nvSpPr>
        <p:spPr bwMode="auto">
          <a:xfrm>
            <a:off x="2762340" y="2909116"/>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dirty="0"/>
          </a:p>
        </p:txBody>
      </p:sp>
      <p:sp>
        <p:nvSpPr>
          <p:cNvPr id="13" name="Text Box 51"/>
          <p:cNvSpPr txBox="1">
            <a:spLocks noChangeArrowheads="1"/>
          </p:cNvSpPr>
          <p:nvPr/>
        </p:nvSpPr>
        <p:spPr bwMode="auto">
          <a:xfrm>
            <a:off x="2070570" y="2979795"/>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ITS</a:t>
            </a:r>
          </a:p>
        </p:txBody>
      </p:sp>
      <p:sp>
        <p:nvSpPr>
          <p:cNvPr id="14" name="AutoShape 19"/>
          <p:cNvSpPr>
            <a:spLocks noChangeArrowheads="1"/>
          </p:cNvSpPr>
          <p:nvPr/>
        </p:nvSpPr>
        <p:spPr bwMode="auto">
          <a:xfrm>
            <a:off x="3648165" y="2408294"/>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a:p>
        </p:txBody>
      </p:sp>
      <p:sp>
        <p:nvSpPr>
          <p:cNvPr id="15" name="Text Box 51"/>
          <p:cNvSpPr txBox="1">
            <a:spLocks noChangeArrowheads="1"/>
          </p:cNvSpPr>
          <p:nvPr/>
        </p:nvSpPr>
        <p:spPr bwMode="auto">
          <a:xfrm>
            <a:off x="2990940" y="2465445"/>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ITS</a:t>
            </a:r>
          </a:p>
        </p:txBody>
      </p:sp>
      <p:sp>
        <p:nvSpPr>
          <p:cNvPr id="47" name="TextBox 46"/>
          <p:cNvSpPr txBox="1"/>
          <p:nvPr/>
        </p:nvSpPr>
        <p:spPr>
          <a:xfrm>
            <a:off x="6419940" y="1683964"/>
            <a:ext cx="1543050" cy="276999"/>
          </a:xfrm>
          <a:prstGeom prst="rect">
            <a:avLst/>
          </a:prstGeom>
          <a:noFill/>
        </p:spPr>
        <p:txBody>
          <a:bodyPr wrap="square" rtlCol="0">
            <a:spAutoFit/>
          </a:bodyPr>
          <a:lstStyle/>
          <a:p>
            <a:r>
              <a:rPr lang="sv-SE" sz="1200" dirty="0"/>
              <a:t>Högsta ledningen</a:t>
            </a:r>
          </a:p>
        </p:txBody>
      </p:sp>
      <p:pic>
        <p:nvPicPr>
          <p:cNvPr id="1030" name="Picture 6"/>
          <p:cNvPicPr>
            <a:picLocks noChangeAspect="1" noChangeArrowheads="1"/>
          </p:cNvPicPr>
          <p:nvPr/>
        </p:nvPicPr>
        <p:blipFill>
          <a:blip r:embed="rId5" cstate="print"/>
          <a:srcRect/>
          <a:stretch>
            <a:fillRect/>
          </a:stretch>
        </p:blipFill>
        <p:spPr bwMode="auto">
          <a:xfrm>
            <a:off x="6419941" y="1073083"/>
            <a:ext cx="1021556" cy="575162"/>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1505040" y="1874032"/>
            <a:ext cx="821997" cy="564356"/>
          </a:xfrm>
          <a:prstGeom prst="rect">
            <a:avLst/>
          </a:prstGeom>
          <a:noFill/>
          <a:ln w="9525">
            <a:noFill/>
            <a:miter lim="800000"/>
            <a:headEnd/>
            <a:tailEnd/>
          </a:ln>
        </p:spPr>
      </p:pic>
      <p:sp>
        <p:nvSpPr>
          <p:cNvPr id="55" name="TextBox 54"/>
          <p:cNvSpPr txBox="1"/>
          <p:nvPr/>
        </p:nvSpPr>
        <p:spPr>
          <a:xfrm>
            <a:off x="1458605" y="2445532"/>
            <a:ext cx="1543050" cy="461665"/>
          </a:xfrm>
          <a:prstGeom prst="rect">
            <a:avLst/>
          </a:prstGeom>
          <a:noFill/>
        </p:spPr>
        <p:txBody>
          <a:bodyPr wrap="square" rtlCol="0">
            <a:spAutoFit/>
          </a:bodyPr>
          <a:lstStyle/>
          <a:p>
            <a:r>
              <a:rPr lang="sv-SE" sz="1200" dirty="0"/>
              <a:t>Order-</a:t>
            </a:r>
          </a:p>
          <a:p>
            <a:r>
              <a:rPr lang="sv-SE" sz="1200" dirty="0"/>
              <a:t>mottagning</a:t>
            </a:r>
          </a:p>
        </p:txBody>
      </p:sp>
      <p:pic>
        <p:nvPicPr>
          <p:cNvPr id="59" name="Picture 9"/>
          <p:cNvPicPr>
            <a:picLocks noChangeAspect="1" noChangeArrowheads="1"/>
          </p:cNvPicPr>
          <p:nvPr/>
        </p:nvPicPr>
        <p:blipFill>
          <a:blip r:embed="rId7" cstate="print"/>
          <a:srcRect/>
          <a:stretch>
            <a:fillRect/>
          </a:stretch>
        </p:blipFill>
        <p:spPr bwMode="auto">
          <a:xfrm>
            <a:off x="2419440" y="1455363"/>
            <a:ext cx="767953" cy="497547"/>
          </a:xfrm>
          <a:prstGeom prst="rect">
            <a:avLst/>
          </a:prstGeom>
          <a:noFill/>
          <a:ln w="9525">
            <a:noFill/>
            <a:miter lim="800000"/>
            <a:headEnd/>
            <a:tailEnd/>
          </a:ln>
        </p:spPr>
      </p:pic>
      <p:sp>
        <p:nvSpPr>
          <p:cNvPr id="60" name="TextBox 59"/>
          <p:cNvSpPr txBox="1"/>
          <p:nvPr/>
        </p:nvSpPr>
        <p:spPr>
          <a:xfrm>
            <a:off x="2330143" y="1960054"/>
            <a:ext cx="1543050" cy="461665"/>
          </a:xfrm>
          <a:prstGeom prst="rect">
            <a:avLst/>
          </a:prstGeom>
          <a:noFill/>
        </p:spPr>
        <p:txBody>
          <a:bodyPr wrap="square" rtlCol="0">
            <a:spAutoFit/>
          </a:bodyPr>
          <a:lstStyle/>
          <a:p>
            <a:r>
              <a:rPr lang="sv-SE" sz="1200" dirty="0"/>
              <a:t>Produktions-</a:t>
            </a:r>
          </a:p>
          <a:p>
            <a:r>
              <a:rPr lang="sv-SE" sz="1200" dirty="0"/>
              <a:t>avdelning</a:t>
            </a:r>
          </a:p>
        </p:txBody>
      </p:sp>
      <p:pic>
        <p:nvPicPr>
          <p:cNvPr id="1034" name="Picture 10"/>
          <p:cNvPicPr>
            <a:picLocks noChangeAspect="1" noChangeArrowheads="1"/>
          </p:cNvPicPr>
          <p:nvPr/>
        </p:nvPicPr>
        <p:blipFill>
          <a:blip r:embed="rId8" cstate="print"/>
          <a:srcRect/>
          <a:stretch>
            <a:fillRect/>
          </a:stretch>
        </p:blipFill>
        <p:spPr bwMode="auto">
          <a:xfrm>
            <a:off x="3448140" y="1099247"/>
            <a:ext cx="943708" cy="400050"/>
          </a:xfrm>
          <a:prstGeom prst="rect">
            <a:avLst/>
          </a:prstGeom>
          <a:noFill/>
          <a:ln w="9525">
            <a:noFill/>
            <a:miter lim="800000"/>
            <a:headEnd/>
            <a:tailEnd/>
          </a:ln>
        </p:spPr>
      </p:pic>
      <p:sp>
        <p:nvSpPr>
          <p:cNvPr id="62" name="TextBox 61"/>
          <p:cNvSpPr txBox="1"/>
          <p:nvPr/>
        </p:nvSpPr>
        <p:spPr>
          <a:xfrm>
            <a:off x="3448140" y="1531132"/>
            <a:ext cx="1543050" cy="461665"/>
          </a:xfrm>
          <a:prstGeom prst="rect">
            <a:avLst/>
          </a:prstGeom>
          <a:noFill/>
        </p:spPr>
        <p:txBody>
          <a:bodyPr wrap="square" rtlCol="0">
            <a:spAutoFit/>
          </a:bodyPr>
          <a:lstStyle/>
          <a:p>
            <a:r>
              <a:rPr lang="sv-SE" sz="1200" dirty="0"/>
              <a:t>Leverans-</a:t>
            </a:r>
          </a:p>
          <a:p>
            <a:r>
              <a:rPr lang="sv-SE" sz="1200" dirty="0"/>
              <a:t>avdelning</a:t>
            </a:r>
          </a:p>
        </p:txBody>
      </p:sp>
      <p:cxnSp>
        <p:nvCxnSpPr>
          <p:cNvPr id="64" name="Straight Arrow Connector 63"/>
          <p:cNvCxnSpPr/>
          <p:nvPr/>
        </p:nvCxnSpPr>
        <p:spPr>
          <a:xfrm rot="5400000">
            <a:off x="1733640" y="3055563"/>
            <a:ext cx="342900" cy="11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p:nvCxnSpPr>
        <p:spPr>
          <a:xfrm rot="5400000">
            <a:off x="2762936" y="2597768"/>
            <a:ext cx="342900" cy="11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rot="5400000">
            <a:off x="3677336" y="2083418"/>
            <a:ext cx="342900" cy="119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1" name="AutoShape 19"/>
          <p:cNvSpPr>
            <a:spLocks noChangeArrowheads="1"/>
          </p:cNvSpPr>
          <p:nvPr/>
        </p:nvSpPr>
        <p:spPr bwMode="auto">
          <a:xfrm>
            <a:off x="4991190" y="2712663"/>
            <a:ext cx="428625" cy="375047"/>
          </a:xfrm>
          <a:prstGeom prst="can">
            <a:avLst>
              <a:gd name="adj" fmla="val 25000"/>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spcBef>
                <a:spcPct val="50000"/>
              </a:spcBef>
              <a:buFontTx/>
              <a:buChar char="•"/>
              <a:defRPr/>
            </a:pPr>
            <a:endParaRPr lang="sv-SE" sz="1350"/>
          </a:p>
        </p:txBody>
      </p:sp>
      <p:sp>
        <p:nvSpPr>
          <p:cNvPr id="22" name="Text Box 51"/>
          <p:cNvSpPr txBox="1">
            <a:spLocks noChangeArrowheads="1"/>
          </p:cNvSpPr>
          <p:nvPr/>
        </p:nvSpPr>
        <p:spPr bwMode="auto">
          <a:xfrm>
            <a:off x="4305390" y="2769814"/>
            <a:ext cx="1781175" cy="336292"/>
          </a:xfrm>
          <a:prstGeom prst="rect">
            <a:avLst/>
          </a:prstGeom>
          <a:noFill/>
          <a:ln w="9525">
            <a:noFill/>
            <a:miter lim="800000"/>
            <a:headEnd/>
            <a:tailEnd/>
          </a:ln>
        </p:spPr>
        <p:txBody>
          <a:bodyPr lIns="127300" tIns="63650" rIns="127300" bIns="63650">
            <a:spAutoFit/>
          </a:bodyPr>
          <a:lstStyle/>
          <a:p>
            <a:pPr algn="ctr"/>
            <a:r>
              <a:rPr lang="sv-SE" sz="1350" dirty="0">
                <a:latin typeface="Arial Black" pitchFamily="34" charset="0"/>
              </a:rPr>
              <a:t>EIS</a:t>
            </a:r>
          </a:p>
        </p:txBody>
      </p:sp>
      <p:cxnSp>
        <p:nvCxnSpPr>
          <p:cNvPr id="26" name="Straight Arrow Connector 25"/>
          <p:cNvCxnSpPr/>
          <p:nvPr/>
        </p:nvCxnSpPr>
        <p:spPr>
          <a:xfrm rot="5400000" flipH="1" flipV="1">
            <a:off x="5362665" y="1769688"/>
            <a:ext cx="971550" cy="9144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191090" y="2712663"/>
            <a:ext cx="628650" cy="17145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V="1">
            <a:off x="3390990" y="2998413"/>
            <a:ext cx="1371600" cy="11430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flipV="1">
            <a:off x="2362290" y="3112713"/>
            <a:ext cx="2514600" cy="57150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19142675"/>
      </p:ext>
    </p:extLst>
  </p:cSld>
  <p:clrMapOvr>
    <a:masterClrMapping/>
  </p:clrMapOvr>
  <mc:AlternateContent xmlns:mc="http://schemas.openxmlformats.org/markup-compatibility/2006">
    <mc:Choice xmlns:p14="http://schemas.microsoft.com/office/powerpoint/2010/main" Requires="p14">
      <p:transition spd="slow" p14:dur="2000" advTm="38870"/>
    </mc:Choice>
    <mc:Fallback>
      <p:transition spd="slow" advTm="3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pPr marL="0" indent="0">
              <a:buNone/>
            </a:pPr>
            <a:r>
              <a:rPr lang="sv-SE" dirty="0" smtClean="0"/>
              <a:t>Digital dashboards</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4996231"/>
      </p:ext>
    </p:extLst>
  </p:cSld>
  <p:clrMapOvr>
    <a:masterClrMapping/>
  </p:clrMapOvr>
  <mc:AlternateContent xmlns:mc="http://schemas.openxmlformats.org/markup-compatibility/2006">
    <mc:Choice xmlns:p14="http://schemas.microsoft.com/office/powerpoint/2010/main" Requires="p14">
      <p:transition spd="slow" p14:dur="2000" advTm="7576"/>
    </mc:Choice>
    <mc:Fallback>
      <p:transition spd="slow" advTm="7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7385" y="106398"/>
            <a:ext cx="7107865" cy="857250"/>
          </a:xfrm>
        </p:spPr>
        <p:txBody>
          <a:bodyPr>
            <a:normAutofit/>
          </a:bodyPr>
          <a:lstStyle/>
          <a:p>
            <a:pPr algn="l"/>
            <a:r>
              <a:rPr lang="sv-SE" sz="2700" dirty="0"/>
              <a:t>EIS: Digital dashboards </a:t>
            </a:r>
          </a:p>
        </p:txBody>
      </p:sp>
      <p:sp>
        <p:nvSpPr>
          <p:cNvPr id="49" name="TextBox 48"/>
          <p:cNvSpPr txBox="1"/>
          <p:nvPr/>
        </p:nvSpPr>
        <p:spPr>
          <a:xfrm>
            <a:off x="446567" y="2915967"/>
            <a:ext cx="8697433" cy="168507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sv-SE" sz="1600" b="1" dirty="0">
                <a:ea typeface="Verdana" panose="020B0604030504040204" pitchFamily="34" charset="0"/>
                <a:cs typeface="Verdana" panose="020B0604030504040204" pitchFamily="34" charset="0"/>
              </a:rPr>
              <a:t>Digital dashboards (även kallade performance dashboards) </a:t>
            </a:r>
            <a:r>
              <a:rPr lang="sv-SE" sz="1600" dirty="0">
                <a:ea typeface="Verdana" panose="020B0604030504040204" pitchFamily="34" charset="0"/>
                <a:cs typeface="Verdana" panose="020B0604030504040204" pitchFamily="34" charset="0"/>
              </a:rPr>
              <a:t>– </a:t>
            </a:r>
            <a:r>
              <a:rPr lang="sv-SE" sz="1600" dirty="0" smtClean="0">
                <a:ea typeface="Verdana" panose="020B0604030504040204" pitchFamily="34" charset="0"/>
                <a:cs typeface="Verdana" panose="020B0604030504040204" pitchFamily="34" charset="0"/>
              </a:rPr>
              <a:t>är IT-system som avser </a:t>
            </a:r>
            <a:r>
              <a:rPr lang="sv-SE" sz="1600" dirty="0">
                <a:ea typeface="Verdana" panose="020B0604030504040204" pitchFamily="34" charset="0"/>
                <a:cs typeface="Verdana" panose="020B0604030504040204" pitchFamily="34" charset="0"/>
              </a:rPr>
              <a:t>att ge en grafisk överblick över </a:t>
            </a:r>
            <a:r>
              <a:rPr lang="sv-SE" sz="1600" dirty="0" smtClean="0">
                <a:ea typeface="Verdana" panose="020B0604030504040204" pitchFamily="34" charset="0"/>
                <a:cs typeface="Verdana" panose="020B0604030504040204" pitchFamily="34" charset="0"/>
              </a:rPr>
              <a:t>en organisations effektivitet på </a:t>
            </a:r>
            <a:r>
              <a:rPr lang="sv-SE" sz="1600" dirty="0">
                <a:ea typeface="Verdana" panose="020B0604030504040204" pitchFamily="34" charset="0"/>
                <a:cs typeface="Verdana" panose="020B0604030504040204" pitchFamily="34" charset="0"/>
              </a:rPr>
              <a:t>samma sätt som en bils eller flygplans instrumentbräda </a:t>
            </a:r>
            <a:r>
              <a:rPr lang="sv-SE" sz="1600" dirty="0" smtClean="0">
                <a:ea typeface="Verdana" panose="020B0604030504040204" pitchFamily="34" charset="0"/>
                <a:cs typeface="Verdana" panose="020B0604030504040204" pitchFamily="34" charset="0"/>
              </a:rPr>
              <a:t>kan ge en </a:t>
            </a:r>
            <a:r>
              <a:rPr lang="sv-SE" sz="1600" dirty="0">
                <a:ea typeface="Verdana" panose="020B0604030504040204" pitchFamily="34" charset="0"/>
                <a:cs typeface="Verdana" panose="020B0604030504040204" pitchFamily="34" charset="0"/>
              </a:rPr>
              <a:t>överblick över bilens/flygplanets effektivitet. </a:t>
            </a:r>
            <a:endParaRPr lang="sv-SE" sz="1600" dirty="0" smtClean="0">
              <a:ea typeface="Verdana" panose="020B0604030504040204" pitchFamily="34" charset="0"/>
              <a:cs typeface="Verdana" panose="020B0604030504040204" pitchFamily="34" charset="0"/>
            </a:endParaRPr>
          </a:p>
          <a:p>
            <a:pPr marL="285750" indent="-285750">
              <a:spcBef>
                <a:spcPts val="1200"/>
              </a:spcBef>
              <a:buFont typeface="Arial" panose="020B0604020202020204" pitchFamily="34" charset="0"/>
              <a:buChar char="•"/>
            </a:pPr>
            <a:r>
              <a:rPr lang="en-US" sz="1600" dirty="0" err="1" smtClean="0">
                <a:ea typeface="Verdana" panose="020B0604030504040204" pitchFamily="34" charset="0"/>
                <a:cs typeface="Verdana" panose="020B0604030504040204" pitchFamily="34" charset="0"/>
              </a:rPr>
              <a:t>Därmed</a:t>
            </a:r>
            <a:r>
              <a:rPr lang="en-US" sz="1600" dirty="0" smtClean="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kan</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användare</a:t>
            </a:r>
            <a:r>
              <a:rPr lang="en-US" sz="1600" dirty="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av</a:t>
            </a:r>
            <a:r>
              <a:rPr lang="en-US" sz="1600" dirty="0" smtClean="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systemet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ofta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högsta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ledningen</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snabbt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reagera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på</a:t>
            </a:r>
            <a:r>
              <a:rPr lang="en-US" sz="1600" dirty="0">
                <a:ea typeface="Verdana" panose="020B0604030504040204" pitchFamily="34" charset="0"/>
                <a:cs typeface="Verdana" panose="020B0604030504040204" pitchFamily="34" charset="0"/>
              </a:rPr>
              <a:t> </a:t>
            </a:r>
            <a:r>
              <a:rPr lang="en-US" sz="1600" dirty="0" smtClean="0">
                <a:ea typeface="Verdana" panose="020B0604030504040204" pitchFamily="34" charset="0"/>
                <a:cs typeface="Verdana" panose="020B0604030504040204" pitchFamily="34" charset="0"/>
              </a:rPr>
              <a:t>de </a:t>
            </a:r>
            <a:r>
              <a:rPr lang="en-US" sz="1600" dirty="0" err="1" smtClean="0">
                <a:ea typeface="Verdana" panose="020B0604030504040204" pitchFamily="34" charset="0"/>
                <a:cs typeface="Verdana" panose="020B0604030504040204" pitchFamily="34" charset="0"/>
              </a:rPr>
              <a:t>delar</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av</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verksamheten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som</a:t>
            </a:r>
            <a:r>
              <a:rPr lang="en-US" sz="1600" dirty="0" smtClean="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inte</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fungerar</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som</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avsett</a:t>
            </a:r>
            <a:r>
              <a:rPr lang="en-US" sz="1600" dirty="0">
                <a:ea typeface="Verdana" panose="020B0604030504040204" pitchFamily="34" charset="0"/>
                <a:cs typeface="Verdana" panose="020B0604030504040204" pitchFamily="34" charset="0"/>
              </a:rPr>
              <a:t>. </a:t>
            </a:r>
            <a:endParaRPr lang="en-US" sz="1600" dirty="0" smtClean="0">
              <a:ea typeface="Verdana" panose="020B0604030504040204" pitchFamily="34" charset="0"/>
              <a:cs typeface="Verdana" panose="020B0604030504040204" pitchFamily="34" charset="0"/>
            </a:endParaRPr>
          </a:p>
          <a:p>
            <a:endParaRPr lang="sv-SE" sz="1350" dirty="0"/>
          </a:p>
        </p:txBody>
      </p:sp>
      <p:pic>
        <p:nvPicPr>
          <p:cNvPr id="2" name="Picture 1"/>
          <p:cNvPicPr>
            <a:picLocks noChangeAspect="1"/>
          </p:cNvPicPr>
          <p:nvPr/>
        </p:nvPicPr>
        <p:blipFill>
          <a:blip r:embed="rId5"/>
          <a:stretch>
            <a:fillRect/>
          </a:stretch>
        </p:blipFill>
        <p:spPr>
          <a:xfrm>
            <a:off x="738007" y="846917"/>
            <a:ext cx="6977243" cy="1885878"/>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84034429"/>
      </p:ext>
    </p:extLst>
  </p:cSld>
  <p:clrMapOvr>
    <a:masterClrMapping/>
  </p:clrMapOvr>
  <mc:AlternateContent xmlns:mc="http://schemas.openxmlformats.org/markup-compatibility/2006">
    <mc:Choice xmlns:p14="http://schemas.microsoft.com/office/powerpoint/2010/main" Requires="p14">
      <p:transition spd="slow" p14:dur="2000" advTm="51009"/>
    </mc:Choice>
    <mc:Fallback>
      <p:transition spd="slow" advTm="5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7385" y="106398"/>
            <a:ext cx="7107865" cy="857250"/>
          </a:xfrm>
        </p:spPr>
        <p:txBody>
          <a:bodyPr>
            <a:normAutofit/>
          </a:bodyPr>
          <a:lstStyle/>
          <a:p>
            <a:pPr algn="l"/>
            <a:r>
              <a:rPr lang="sv-SE" sz="2700" dirty="0"/>
              <a:t>EIS: Digital dashboards </a:t>
            </a:r>
          </a:p>
        </p:txBody>
      </p:sp>
      <p:sp>
        <p:nvSpPr>
          <p:cNvPr id="49" name="TextBox 48"/>
          <p:cNvSpPr txBox="1"/>
          <p:nvPr/>
        </p:nvSpPr>
        <p:spPr>
          <a:xfrm>
            <a:off x="446567" y="2915967"/>
            <a:ext cx="8697433" cy="168507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sv-SE" sz="1600" b="1" dirty="0">
                <a:ea typeface="Verdana" panose="020B0604030504040204" pitchFamily="34" charset="0"/>
                <a:cs typeface="Verdana" panose="020B0604030504040204" pitchFamily="34" charset="0"/>
              </a:rPr>
              <a:t>Digital dashboards (även kallade performance dashboards) </a:t>
            </a:r>
            <a:r>
              <a:rPr lang="sv-SE" sz="1600" dirty="0">
                <a:ea typeface="Verdana" panose="020B0604030504040204" pitchFamily="34" charset="0"/>
                <a:cs typeface="Verdana" panose="020B0604030504040204" pitchFamily="34" charset="0"/>
              </a:rPr>
              <a:t>– </a:t>
            </a:r>
            <a:r>
              <a:rPr lang="sv-SE" sz="1600" dirty="0" smtClean="0">
                <a:ea typeface="Verdana" panose="020B0604030504040204" pitchFamily="34" charset="0"/>
                <a:cs typeface="Verdana" panose="020B0604030504040204" pitchFamily="34" charset="0"/>
              </a:rPr>
              <a:t>är IT-system som avser </a:t>
            </a:r>
            <a:r>
              <a:rPr lang="sv-SE" sz="1600" dirty="0">
                <a:ea typeface="Verdana" panose="020B0604030504040204" pitchFamily="34" charset="0"/>
                <a:cs typeface="Verdana" panose="020B0604030504040204" pitchFamily="34" charset="0"/>
              </a:rPr>
              <a:t>att ge en grafisk överblick över </a:t>
            </a:r>
            <a:r>
              <a:rPr lang="sv-SE" sz="1600" dirty="0" smtClean="0">
                <a:ea typeface="Verdana" panose="020B0604030504040204" pitchFamily="34" charset="0"/>
                <a:cs typeface="Verdana" panose="020B0604030504040204" pitchFamily="34" charset="0"/>
              </a:rPr>
              <a:t>en organisations effektivitet på </a:t>
            </a:r>
            <a:r>
              <a:rPr lang="sv-SE" sz="1600" dirty="0">
                <a:ea typeface="Verdana" panose="020B0604030504040204" pitchFamily="34" charset="0"/>
                <a:cs typeface="Verdana" panose="020B0604030504040204" pitchFamily="34" charset="0"/>
              </a:rPr>
              <a:t>samma sätt som en bils eller flygplans instrumentbräda </a:t>
            </a:r>
            <a:r>
              <a:rPr lang="sv-SE" sz="1600" dirty="0" smtClean="0">
                <a:ea typeface="Verdana" panose="020B0604030504040204" pitchFamily="34" charset="0"/>
                <a:cs typeface="Verdana" panose="020B0604030504040204" pitchFamily="34" charset="0"/>
              </a:rPr>
              <a:t>kan ge en </a:t>
            </a:r>
            <a:r>
              <a:rPr lang="sv-SE" sz="1600" dirty="0">
                <a:ea typeface="Verdana" panose="020B0604030504040204" pitchFamily="34" charset="0"/>
                <a:cs typeface="Verdana" panose="020B0604030504040204" pitchFamily="34" charset="0"/>
              </a:rPr>
              <a:t>överblick över bilens/flygplanets effektivitet. </a:t>
            </a:r>
            <a:endParaRPr lang="sv-SE" sz="1600" dirty="0" smtClean="0">
              <a:ea typeface="Verdana" panose="020B0604030504040204" pitchFamily="34" charset="0"/>
              <a:cs typeface="Verdana" panose="020B0604030504040204" pitchFamily="34" charset="0"/>
            </a:endParaRPr>
          </a:p>
          <a:p>
            <a:pPr marL="285750" indent="-285750">
              <a:spcBef>
                <a:spcPts val="1200"/>
              </a:spcBef>
              <a:buFont typeface="Arial" panose="020B0604020202020204" pitchFamily="34" charset="0"/>
              <a:buChar char="•"/>
            </a:pPr>
            <a:r>
              <a:rPr lang="en-US" sz="1600" dirty="0" err="1" smtClean="0">
                <a:ea typeface="Verdana" panose="020B0604030504040204" pitchFamily="34" charset="0"/>
                <a:cs typeface="Verdana" panose="020B0604030504040204" pitchFamily="34" charset="0"/>
              </a:rPr>
              <a:t>Därmed</a:t>
            </a:r>
            <a:r>
              <a:rPr lang="en-US" sz="1600" dirty="0" smtClean="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kan</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användare</a:t>
            </a:r>
            <a:r>
              <a:rPr lang="en-US" sz="1600" dirty="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av</a:t>
            </a:r>
            <a:r>
              <a:rPr lang="en-US" sz="1600" dirty="0" smtClean="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systemet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ofta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högsta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ledningen</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snabbt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reagera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på</a:t>
            </a:r>
            <a:r>
              <a:rPr lang="en-US" sz="1600" dirty="0">
                <a:ea typeface="Verdana" panose="020B0604030504040204" pitchFamily="34" charset="0"/>
                <a:cs typeface="Verdana" panose="020B0604030504040204" pitchFamily="34" charset="0"/>
              </a:rPr>
              <a:t> om </a:t>
            </a:r>
            <a:r>
              <a:rPr lang="en-US" sz="1600" dirty="0" err="1">
                <a:ea typeface="Verdana" panose="020B0604030504040204" pitchFamily="34" charset="0"/>
                <a:cs typeface="Verdana" panose="020B0604030504040204" pitchFamily="34" charset="0"/>
              </a:rPr>
              <a:t>någon</a:t>
            </a:r>
            <a:r>
              <a:rPr lang="en-US" sz="1600" dirty="0">
                <a:ea typeface="Verdana" panose="020B0604030504040204" pitchFamily="34" charset="0"/>
                <a:cs typeface="Verdana" panose="020B0604030504040204" pitchFamily="34" charset="0"/>
              </a:rPr>
              <a:t> del </a:t>
            </a:r>
            <a:r>
              <a:rPr lang="en-US" sz="1600" dirty="0" err="1">
                <a:ea typeface="Verdana" panose="020B0604030504040204" pitchFamily="34" charset="0"/>
                <a:cs typeface="Verdana" panose="020B0604030504040204" pitchFamily="34" charset="0"/>
              </a:rPr>
              <a:t>av</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verksamheten</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inte</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fungerar</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som</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avsett</a:t>
            </a:r>
            <a:r>
              <a:rPr lang="en-US" sz="1600" dirty="0">
                <a:ea typeface="Verdana" panose="020B0604030504040204" pitchFamily="34" charset="0"/>
                <a:cs typeface="Verdana" panose="020B0604030504040204" pitchFamily="34" charset="0"/>
              </a:rPr>
              <a:t>. </a:t>
            </a:r>
            <a:endParaRPr lang="en-US" sz="1600" dirty="0" smtClean="0">
              <a:ea typeface="Verdana" panose="020B0604030504040204" pitchFamily="34" charset="0"/>
              <a:cs typeface="Verdana" panose="020B0604030504040204" pitchFamily="34" charset="0"/>
            </a:endParaRPr>
          </a:p>
          <a:p>
            <a:endParaRPr lang="sv-SE" sz="1350" dirty="0"/>
          </a:p>
        </p:txBody>
      </p:sp>
      <p:pic>
        <p:nvPicPr>
          <p:cNvPr id="2" name="Picture 1"/>
          <p:cNvPicPr>
            <a:picLocks noChangeAspect="1"/>
          </p:cNvPicPr>
          <p:nvPr/>
        </p:nvPicPr>
        <p:blipFill>
          <a:blip r:embed="rId5"/>
          <a:stretch>
            <a:fillRect/>
          </a:stretch>
        </p:blipFill>
        <p:spPr>
          <a:xfrm>
            <a:off x="738007" y="846917"/>
            <a:ext cx="6977243" cy="188587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34646195"/>
      </p:ext>
    </p:extLst>
  </p:cSld>
  <p:clrMapOvr>
    <a:masterClrMapping/>
  </p:clrMapOvr>
  <mc:AlternateContent xmlns:mc="http://schemas.openxmlformats.org/markup-compatibility/2006">
    <mc:Choice xmlns:p14="http://schemas.microsoft.com/office/powerpoint/2010/main" Requires="p14">
      <p:transition spd="slow" p14:dur="2000" advTm="67354"/>
    </mc:Choice>
    <mc:Fallback>
      <p:transition spd="slow" advTm="6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7385" y="106398"/>
            <a:ext cx="7107865" cy="857250"/>
          </a:xfrm>
        </p:spPr>
        <p:txBody>
          <a:bodyPr>
            <a:normAutofit/>
          </a:bodyPr>
          <a:lstStyle/>
          <a:p>
            <a:pPr algn="l"/>
            <a:r>
              <a:rPr lang="sv-SE" sz="2700" dirty="0"/>
              <a:t>EIS: Digital dashboards </a:t>
            </a:r>
          </a:p>
        </p:txBody>
      </p:sp>
      <p:sp>
        <p:nvSpPr>
          <p:cNvPr id="49" name="TextBox 48"/>
          <p:cNvSpPr txBox="1"/>
          <p:nvPr/>
        </p:nvSpPr>
        <p:spPr>
          <a:xfrm>
            <a:off x="446567" y="2915967"/>
            <a:ext cx="8697433" cy="223907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smtClean="0">
                <a:ea typeface="Verdana" panose="020B0604030504040204" pitchFamily="34" charset="0"/>
                <a:cs typeface="Verdana" panose="020B0604030504040204" pitchFamily="34" charset="0"/>
              </a:rPr>
              <a:t>De </a:t>
            </a:r>
            <a:r>
              <a:rPr lang="en-US" sz="1600" dirty="0" err="1">
                <a:ea typeface="Verdana" panose="020B0604030504040204" pitchFamily="34" charset="0"/>
                <a:cs typeface="Verdana" panose="020B0604030504040204" pitchFamily="34" charset="0"/>
              </a:rPr>
              <a:t>digitala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dashboarden</a:t>
            </a:r>
            <a:r>
              <a:rPr lang="en-US" sz="1600" dirty="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använder</a:t>
            </a:r>
            <a:r>
              <a:rPr lang="en-US" sz="1600" dirty="0" smtClean="0">
                <a:ea typeface="Verdana" panose="020B0604030504040204" pitchFamily="34" charset="0"/>
                <a:cs typeface="Verdana" panose="020B0604030504040204" pitchFamily="34" charset="0"/>
              </a:rPr>
              <a:t> information </a:t>
            </a:r>
            <a:r>
              <a:rPr lang="en-US" sz="1600" dirty="0" err="1" smtClean="0">
                <a:ea typeface="Verdana" panose="020B0604030504040204" pitchFamily="34" charset="0"/>
                <a:cs typeface="Verdana" panose="020B0604030504040204" pitchFamily="34" charset="0"/>
              </a:rPr>
              <a:t>från</a:t>
            </a:r>
            <a:r>
              <a:rPr lang="en-US" sz="1600" dirty="0" smtClean="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olika</a:t>
            </a:r>
            <a:r>
              <a:rPr lang="en-US" sz="1600" dirty="0">
                <a:ea typeface="Verdana" panose="020B0604030504040204" pitchFamily="34" charset="0"/>
                <a:cs typeface="Verdana" panose="020B0604030504040204" pitchFamily="34" charset="0"/>
              </a:rPr>
              <a:t> </a:t>
            </a:r>
            <a:r>
              <a:rPr lang="en-US" sz="1600" dirty="0" smtClean="0">
                <a:ea typeface="Verdana" panose="020B0604030504040204" pitchFamily="34" charset="0"/>
                <a:cs typeface="Verdana" panose="020B0604030504040204" pitchFamily="34" charset="0"/>
              </a:rPr>
              <a:t>system</a:t>
            </a:r>
            <a:r>
              <a:rPr lang="en-US" sz="1600" dirty="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oftast</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interna</a:t>
            </a:r>
            <a:r>
              <a:rPr lang="en-US" sz="1600" dirty="0" smtClean="0">
                <a:ea typeface="Verdana" panose="020B0604030504040204" pitchFamily="34" charset="0"/>
                <a:cs typeface="Verdana" panose="020B0604030504040204" pitchFamily="34" charset="0"/>
              </a:rPr>
              <a:t>, men </a:t>
            </a:r>
            <a:r>
              <a:rPr lang="en-US" sz="1600" dirty="0" err="1" smtClean="0">
                <a:ea typeface="Verdana" panose="020B0604030504040204" pitchFamily="34" charset="0"/>
                <a:cs typeface="Verdana" panose="020B0604030504040204" pitchFamily="34" charset="0"/>
              </a:rPr>
              <a:t>även</a:t>
            </a:r>
            <a:r>
              <a:rPr lang="en-US" sz="1600" dirty="0" smtClean="0">
                <a:ea typeface="Verdana" panose="020B0604030504040204" pitchFamily="34" charset="0"/>
                <a:cs typeface="Verdana" panose="020B0604030504040204" pitchFamily="34" charset="0"/>
              </a:rPr>
              <a:t> extern information </a:t>
            </a:r>
            <a:r>
              <a:rPr lang="en-US" sz="1600" dirty="0" err="1" smtClean="0">
                <a:ea typeface="Verdana" panose="020B0604030504040204" pitchFamily="34" charset="0"/>
                <a:cs typeface="Verdana" panose="020B0604030504040204" pitchFamily="34" charset="0"/>
              </a:rPr>
              <a:t>kan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införskaffas</a:t>
            </a:r>
            <a:r>
              <a:rPr lang="en-US" sz="1600" dirty="0" smtClean="0">
                <a:ea typeface="Verdana" panose="020B0604030504040204" pitchFamily="34" charset="0"/>
                <a:cs typeface="Verdana" panose="020B0604030504040204" pitchFamily="34" charset="0"/>
              </a:rPr>
              <a:t> </a:t>
            </a:r>
            <a:r>
              <a:rPr lang="en-US" sz="1600" dirty="0" smtClean="0">
                <a:ea typeface="Verdana" panose="020B0604030504040204" pitchFamily="34" charset="0"/>
                <a:cs typeface="Verdana" panose="020B0604030504040204" pitchFamily="34" charset="0"/>
              </a:rPr>
              <a:t>(</a:t>
            </a:r>
            <a:r>
              <a:rPr lang="en-US" sz="1600" dirty="0" err="1" smtClean="0">
                <a:ea typeface="Verdana" panose="020B0604030504040204" pitchFamily="34" charset="0"/>
                <a:cs typeface="Verdana" panose="020B0604030504040204" pitchFamily="34" charset="0"/>
              </a:rPr>
              <a:t>öppen</a:t>
            </a:r>
            <a:r>
              <a:rPr lang="en-US" sz="1600" dirty="0" smtClean="0">
                <a:ea typeface="Verdana" panose="020B0604030504040204" pitchFamily="34" charset="0"/>
                <a:cs typeface="Verdana" panose="020B0604030504040204" pitchFamily="34" charset="0"/>
              </a:rPr>
              <a:t> data </a:t>
            </a:r>
            <a:r>
              <a:rPr lang="en-US" sz="1600" dirty="0" err="1" smtClean="0">
                <a:ea typeface="Verdana" panose="020B0604030504040204" pitchFamily="34" charset="0"/>
                <a:cs typeface="Verdana" panose="020B0604030504040204" pitchFamily="34" charset="0"/>
              </a:rPr>
              <a:t>eller</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inköpt</a:t>
            </a:r>
            <a:r>
              <a:rPr lang="en-US" sz="1600" dirty="0" smtClean="0">
                <a:ea typeface="Verdana" panose="020B0604030504040204" pitchFamily="34" charset="0"/>
                <a:cs typeface="Verdana" panose="020B0604030504040204" pitchFamily="34" charset="0"/>
              </a:rPr>
              <a:t> data) </a:t>
            </a:r>
            <a:r>
              <a:rPr lang="en-US" sz="1600" dirty="0" err="1" smtClean="0">
                <a:ea typeface="Verdana" panose="020B0604030504040204" pitchFamily="34" charset="0"/>
                <a:cs typeface="Verdana" panose="020B0604030504040204" pitchFamily="34" charset="0"/>
              </a:rPr>
              <a:t>och</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föda</a:t>
            </a:r>
            <a:r>
              <a:rPr lang="en-US" sz="1600" dirty="0" smtClean="0">
                <a:ea typeface="Verdana" panose="020B0604030504040204" pitchFamily="34" charset="0"/>
                <a:cs typeface="Verdana" panose="020B0604030504040204" pitchFamily="34" charset="0"/>
              </a:rPr>
              <a:t> </a:t>
            </a:r>
            <a:r>
              <a:rPr lang="en-US" sz="1600" dirty="0">
                <a:ea typeface="Verdana" panose="020B0604030504040204" pitchFamily="34" charset="0"/>
                <a:cs typeface="Verdana" panose="020B0604030504040204" pitchFamily="34" charset="0"/>
              </a:rPr>
              <a:t>d</a:t>
            </a:r>
            <a:r>
              <a:rPr lang="en-US" sz="1600" dirty="0" smtClean="0">
                <a:ea typeface="Verdana" panose="020B0604030504040204" pitchFamily="34" charset="0"/>
                <a:cs typeface="Verdana" panose="020B0604030504040204" pitchFamily="34" charset="0"/>
              </a:rPr>
              <a:t>e </a:t>
            </a:r>
            <a:r>
              <a:rPr lang="en-US" sz="1600" dirty="0" err="1">
                <a:ea typeface="Verdana" panose="020B0604030504040204" pitchFamily="34" charset="0"/>
                <a:cs typeface="Verdana" panose="020B0604030504040204" pitchFamily="34" charset="0"/>
              </a:rPr>
              <a:t>digitala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dashboarden</a:t>
            </a:r>
            <a:r>
              <a:rPr lang="en-US" sz="1600" dirty="0">
                <a:ea typeface="Verdana" panose="020B0604030504040204" pitchFamily="34" charset="0"/>
                <a:cs typeface="Verdana" panose="020B0604030504040204" pitchFamily="34" charset="0"/>
              </a:rPr>
              <a:t> </a:t>
            </a:r>
            <a:endParaRPr lang="en-US" sz="1600" dirty="0" smtClean="0">
              <a:ea typeface="Verdana" panose="020B0604030504040204" pitchFamily="34" charset="0"/>
              <a:cs typeface="Verdana" panose="020B0604030504040204" pitchFamily="34" charset="0"/>
            </a:endParaRPr>
          </a:p>
          <a:p>
            <a:pPr marL="285750" indent="-285750">
              <a:spcBef>
                <a:spcPts val="1200"/>
              </a:spcBef>
              <a:buFont typeface="Arial" panose="020B0604020202020204" pitchFamily="34" charset="0"/>
              <a:buChar char="•"/>
            </a:pPr>
            <a:r>
              <a:rPr lang="en-US" sz="1600" dirty="0" smtClean="0">
                <a:ea typeface="Verdana" panose="020B0604030504040204" pitchFamily="34" charset="0"/>
                <a:cs typeface="Verdana" panose="020B0604030504040204" pitchFamily="34" charset="0"/>
              </a:rPr>
              <a:t>De </a:t>
            </a:r>
            <a:r>
              <a:rPr lang="en-US" sz="1600" dirty="0" err="1" smtClean="0">
                <a:ea typeface="Verdana" panose="020B0604030504040204" pitchFamily="34" charset="0"/>
                <a:cs typeface="Verdana" panose="020B0604030504040204" pitchFamily="34" charset="0"/>
              </a:rPr>
              <a:t>operationella</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systemen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kan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skicka</a:t>
            </a:r>
            <a:r>
              <a:rPr lang="en-US" sz="1600" dirty="0" smtClean="0">
                <a:ea typeface="Verdana" panose="020B0604030504040204" pitchFamily="34" charset="0"/>
                <a:cs typeface="Verdana" panose="020B0604030504040204" pitchFamily="34" charset="0"/>
              </a:rPr>
              <a:t> information </a:t>
            </a:r>
            <a:r>
              <a:rPr lang="en-US" sz="1600" dirty="0" err="1" smtClean="0">
                <a:ea typeface="Verdana" panose="020B0604030504040204" pitchFamily="34" charset="0"/>
                <a:cs typeface="Verdana" panose="020B0604030504040204" pitchFamily="34" charset="0"/>
              </a:rPr>
              <a:t>direkt</a:t>
            </a:r>
            <a:r>
              <a:rPr lang="en-US" sz="1600" dirty="0" smtClean="0">
                <a:ea typeface="Verdana" panose="020B0604030504040204" pitchFamily="34" charset="0"/>
                <a:cs typeface="Verdana" panose="020B0604030504040204" pitchFamily="34" charset="0"/>
              </a:rPr>
              <a:t> till </a:t>
            </a:r>
            <a:r>
              <a:rPr lang="en-US" sz="1600" dirty="0" err="1" smtClean="0">
                <a:ea typeface="Verdana" panose="020B0604030504040204" pitchFamily="34" charset="0"/>
                <a:cs typeface="Verdana" panose="020B0604030504040204" pitchFamily="34" charset="0"/>
              </a:rPr>
              <a:t>det</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digitala</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dashboardet</a:t>
            </a:r>
            <a:endParaRPr lang="en-US" sz="1600" dirty="0" smtClean="0">
              <a:ea typeface="Verdana" panose="020B0604030504040204" pitchFamily="34" charset="0"/>
              <a:cs typeface="Verdana" panose="020B0604030504040204" pitchFamily="34" charset="0"/>
            </a:endParaRPr>
          </a:p>
          <a:p>
            <a:pPr marL="285750" indent="-285750">
              <a:spcBef>
                <a:spcPts val="1200"/>
              </a:spcBef>
              <a:buFont typeface="Arial" panose="020B0604020202020204" pitchFamily="34" charset="0"/>
              <a:buChar char="•"/>
            </a:pPr>
            <a:r>
              <a:rPr lang="en-US" sz="1600" dirty="0" smtClean="0">
                <a:ea typeface="Verdana" panose="020B0604030504040204" pitchFamily="34" charset="0"/>
                <a:cs typeface="Verdana" panose="020B0604030504040204" pitchFamily="34" charset="0"/>
              </a:rPr>
              <a:t>O</a:t>
            </a:r>
            <a:r>
              <a:rPr lang="en-US" sz="1600" dirty="0" smtClean="0">
                <a:ea typeface="Verdana" panose="020B0604030504040204" pitchFamily="34" charset="0"/>
                <a:cs typeface="Verdana" panose="020B0604030504040204" pitchFamily="34" charset="0"/>
              </a:rPr>
              <a:t>m </a:t>
            </a:r>
            <a:r>
              <a:rPr lang="en-US" sz="1600" dirty="0" err="1" smtClean="0">
                <a:ea typeface="Verdana" panose="020B0604030504040204" pitchFamily="34" charset="0"/>
                <a:cs typeface="Verdana" panose="020B0604030504040204" pitchFamily="34" charset="0"/>
              </a:rPr>
              <a:t>en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meddelandemäklare</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används</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som</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kan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istället</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meddelandemäklaren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skicka</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informationen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från</a:t>
            </a:r>
            <a:r>
              <a:rPr lang="en-US" sz="1600" dirty="0" smtClean="0">
                <a:ea typeface="Verdana" panose="020B0604030504040204" pitchFamily="34" charset="0"/>
                <a:cs typeface="Verdana" panose="020B0604030504040204" pitchFamily="34" charset="0"/>
              </a:rPr>
              <a:t> de </a:t>
            </a:r>
            <a:r>
              <a:rPr lang="en-US" sz="1600" dirty="0" err="1" smtClean="0">
                <a:ea typeface="Verdana" panose="020B0604030504040204" pitchFamily="34" charset="0"/>
                <a:cs typeface="Verdana" panose="020B0604030504040204" pitchFamily="34" charset="0"/>
              </a:rPr>
              <a:t>operationella</a:t>
            </a:r>
            <a:r>
              <a:rPr lang="en-US" sz="1600" dirty="0" smtClean="0">
                <a:ea typeface="Verdana" panose="020B0604030504040204" pitchFamily="34" charset="0"/>
                <a:cs typeface="Verdana" panose="020B0604030504040204" pitchFamily="34" charset="0"/>
              </a:rPr>
              <a:t> IT-</a:t>
            </a:r>
            <a:r>
              <a:rPr lang="en-US" sz="1600" dirty="0" err="1" smtClean="0">
                <a:ea typeface="Verdana" panose="020B0604030504040204" pitchFamily="34" charset="0"/>
                <a:cs typeface="Verdana" panose="020B0604030504040204" pitchFamily="34" charset="0"/>
              </a:rPr>
              <a:t>systemen</a:t>
            </a:r>
            <a:r>
              <a:rPr lang="en-US" sz="1600" dirty="0" smtClean="0">
                <a:ea typeface="Verdana" panose="020B0604030504040204" pitchFamily="34" charset="0"/>
                <a:cs typeface="Verdana" panose="020B0604030504040204" pitchFamily="34" charset="0"/>
              </a:rPr>
              <a:t> till </a:t>
            </a:r>
            <a:r>
              <a:rPr lang="en-US" sz="1600" dirty="0" err="1">
                <a:ea typeface="Verdana" panose="020B0604030504040204" pitchFamily="34" charset="0"/>
                <a:cs typeface="Verdana" panose="020B0604030504040204" pitchFamily="34" charset="0"/>
              </a:rPr>
              <a:t>det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digitala</a:t>
            </a:r>
            <a:r>
              <a:rPr lang="en-US" sz="1600" dirty="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dashboardet</a:t>
            </a:r>
            <a:endParaRPr lang="en-US" sz="1600" dirty="0" smtClean="0">
              <a:ea typeface="Verdana" panose="020B0604030504040204" pitchFamily="34" charset="0"/>
              <a:cs typeface="Verdana" panose="020B0604030504040204" pitchFamily="34" charset="0"/>
            </a:endParaRPr>
          </a:p>
          <a:p>
            <a:pPr marL="285750" indent="-285750">
              <a:spcBef>
                <a:spcPts val="1200"/>
              </a:spcBef>
              <a:buFont typeface="Arial" panose="020B0604020202020204" pitchFamily="34" charset="0"/>
              <a:buChar char="•"/>
            </a:pPr>
            <a:r>
              <a:rPr lang="en-US" sz="1600" dirty="0" err="1" smtClean="0">
                <a:ea typeface="Verdana" panose="020B0604030504040204" pitchFamily="34" charset="0"/>
                <a:cs typeface="Verdana" panose="020B0604030504040204" pitchFamily="34" charset="0"/>
              </a:rPr>
              <a:t>Även</a:t>
            </a:r>
            <a:r>
              <a:rPr lang="en-US" sz="1600" dirty="0" smtClean="0">
                <a:ea typeface="Verdana" panose="020B0604030504040204" pitchFamily="34" charset="0"/>
                <a:cs typeface="Verdana" panose="020B0604030504040204" pitchFamily="34" charset="0"/>
              </a:rPr>
              <a:t> data </a:t>
            </a:r>
            <a:r>
              <a:rPr lang="en-US" sz="1600" dirty="0" err="1" smtClean="0">
                <a:ea typeface="Verdana" panose="020B0604030504040204" pitchFamily="34" charset="0"/>
                <a:cs typeface="Verdana" panose="020B0604030504040204" pitchFamily="34" charset="0"/>
              </a:rPr>
              <a:t>från</a:t>
            </a:r>
            <a:r>
              <a:rPr lang="en-US" sz="1600" dirty="0" smtClean="0">
                <a:ea typeface="Verdana" panose="020B0604030504040204" pitchFamily="34" charset="0"/>
                <a:cs typeface="Verdana" panose="020B0604030504040204" pitchFamily="34" charset="0"/>
              </a:rPr>
              <a:t> data </a:t>
            </a:r>
            <a:r>
              <a:rPr lang="en-US" sz="1600" dirty="0" err="1" smtClean="0">
                <a:ea typeface="Verdana" panose="020B0604030504040204" pitchFamily="34" charset="0"/>
                <a:cs typeface="Verdana" panose="020B0604030504040204" pitchFamily="34" charset="0"/>
              </a:rPr>
              <a:t>warehouset</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kan</a:t>
            </a:r>
            <a:r>
              <a:rPr lang="en-US" sz="1600" dirty="0" smtClean="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skickas</a:t>
            </a:r>
            <a:r>
              <a:rPr lang="en-US" sz="1600" dirty="0" smtClean="0">
                <a:ea typeface="Verdana" panose="020B0604030504040204" pitchFamily="34" charset="0"/>
                <a:cs typeface="Verdana" panose="020B0604030504040204" pitchFamily="34" charset="0"/>
              </a:rPr>
              <a:t> till </a:t>
            </a:r>
            <a:r>
              <a:rPr lang="en-US" sz="1600" dirty="0" err="1" smtClean="0">
                <a:ea typeface="Verdana" panose="020B0604030504040204" pitchFamily="34" charset="0"/>
                <a:cs typeface="Verdana" panose="020B0604030504040204" pitchFamily="34" charset="0"/>
              </a:rPr>
              <a:t>det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det</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digitala</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dashboardet</a:t>
            </a:r>
            <a:endParaRPr lang="sv-SE" sz="1600" dirty="0">
              <a:ea typeface="Verdana" panose="020B0604030504040204" pitchFamily="34" charset="0"/>
              <a:cs typeface="Verdana" panose="020B0604030504040204" pitchFamily="34" charset="0"/>
            </a:endParaRPr>
          </a:p>
          <a:p>
            <a:endParaRPr lang="sv-SE" sz="1350" dirty="0"/>
          </a:p>
        </p:txBody>
      </p:sp>
      <p:pic>
        <p:nvPicPr>
          <p:cNvPr id="2" name="Picture 1"/>
          <p:cNvPicPr>
            <a:picLocks noChangeAspect="1"/>
          </p:cNvPicPr>
          <p:nvPr/>
        </p:nvPicPr>
        <p:blipFill>
          <a:blip r:embed="rId5"/>
          <a:stretch>
            <a:fillRect/>
          </a:stretch>
        </p:blipFill>
        <p:spPr>
          <a:xfrm>
            <a:off x="738007" y="846917"/>
            <a:ext cx="6977243" cy="1885878"/>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35748990"/>
      </p:ext>
    </p:extLst>
  </p:cSld>
  <p:clrMapOvr>
    <a:masterClrMapping/>
  </p:clrMapOvr>
  <mc:AlternateContent xmlns:mc="http://schemas.openxmlformats.org/markup-compatibility/2006">
    <mc:Choice xmlns:p14="http://schemas.microsoft.com/office/powerpoint/2010/main" Requires="p14">
      <p:transition spd="slow" p14:dur="2000" advTm="53149"/>
    </mc:Choice>
    <mc:Fallback>
      <p:transition spd="slow" advTm="5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p:cNvSpPr>
            <a:spLocks noGrp="1"/>
          </p:cNvSpPr>
          <p:nvPr>
            <p:ph type="title"/>
          </p:nvPr>
        </p:nvSpPr>
        <p:spPr>
          <a:xfrm>
            <a:off x="404037" y="114300"/>
            <a:ext cx="8825023" cy="857250"/>
          </a:xfrm>
        </p:spPr>
        <p:txBody>
          <a:bodyPr>
            <a:noAutofit/>
          </a:bodyPr>
          <a:lstStyle/>
          <a:p>
            <a:pPr algn="l"/>
            <a:r>
              <a:rPr lang="sv-SE" sz="2700" dirty="0"/>
              <a:t>EIS: Digital dashboards - visuliserar en organisations effektivitet </a:t>
            </a:r>
          </a:p>
        </p:txBody>
      </p:sp>
      <p:sp>
        <p:nvSpPr>
          <p:cNvPr id="26" name="AutoShape 6"/>
          <p:cNvSpPr>
            <a:spLocks noChangeArrowheads="1"/>
          </p:cNvSpPr>
          <p:nvPr/>
        </p:nvSpPr>
        <p:spPr bwMode="auto">
          <a:xfrm rot="16200000">
            <a:off x="3686314" y="3257382"/>
            <a:ext cx="2153840" cy="589359"/>
          </a:xfrm>
          <a:prstGeom prst="roundRect">
            <a:avLst>
              <a:gd name="adj" fmla="val 16667"/>
            </a:avLst>
          </a:prstGeom>
          <a:solidFill>
            <a:schemeClr val="bg1"/>
          </a:solidFill>
          <a:ln w="9525">
            <a:solidFill>
              <a:schemeClr val="tx1"/>
            </a:solidFill>
            <a:round/>
            <a:headEnd/>
            <a:tailEnd/>
          </a:ln>
        </p:spPr>
        <p:txBody>
          <a:bodyPr wrap="none" anchor="ctr"/>
          <a:lstStyle/>
          <a:p>
            <a:pPr>
              <a:spcBef>
                <a:spcPct val="50000"/>
              </a:spcBef>
              <a:buFontTx/>
              <a:buChar char="•"/>
            </a:pPr>
            <a:endParaRPr lang="sv-SE" sz="1350"/>
          </a:p>
        </p:txBody>
      </p:sp>
      <p:sp>
        <p:nvSpPr>
          <p:cNvPr id="27" name="AutoShape 7"/>
          <p:cNvSpPr>
            <a:spLocks noChangeArrowheads="1"/>
          </p:cNvSpPr>
          <p:nvPr/>
        </p:nvSpPr>
        <p:spPr bwMode="auto">
          <a:xfrm rot="16200000">
            <a:off x="4503083" y="3257382"/>
            <a:ext cx="2153840" cy="589359"/>
          </a:xfrm>
          <a:prstGeom prst="roundRect">
            <a:avLst>
              <a:gd name="adj" fmla="val 16667"/>
            </a:avLst>
          </a:prstGeom>
          <a:solidFill>
            <a:schemeClr val="bg1"/>
          </a:solidFill>
          <a:ln w="9525">
            <a:solidFill>
              <a:schemeClr val="tx1"/>
            </a:solidFill>
            <a:round/>
            <a:headEnd/>
            <a:tailEnd/>
          </a:ln>
        </p:spPr>
        <p:txBody>
          <a:bodyPr wrap="none" anchor="ctr"/>
          <a:lstStyle/>
          <a:p>
            <a:pPr>
              <a:spcBef>
                <a:spcPct val="50000"/>
              </a:spcBef>
              <a:buFontTx/>
              <a:buChar char="•"/>
            </a:pPr>
            <a:endParaRPr lang="sv-SE" sz="1350"/>
          </a:p>
        </p:txBody>
      </p:sp>
      <p:sp>
        <p:nvSpPr>
          <p:cNvPr id="28" name="AutoShape 8"/>
          <p:cNvSpPr>
            <a:spLocks noChangeArrowheads="1"/>
          </p:cNvSpPr>
          <p:nvPr/>
        </p:nvSpPr>
        <p:spPr bwMode="auto">
          <a:xfrm rot="16200000">
            <a:off x="4632266" y="2623373"/>
            <a:ext cx="270272" cy="378619"/>
          </a:xfrm>
          <a:prstGeom prst="flowChartDelay">
            <a:avLst/>
          </a:prstGeom>
          <a:solidFill>
            <a:schemeClr val="accent1"/>
          </a:solidFill>
          <a:ln w="9525">
            <a:solidFill>
              <a:schemeClr val="tx1"/>
            </a:solidFill>
            <a:miter lim="800000"/>
            <a:headEnd/>
            <a:tailEnd/>
          </a:ln>
        </p:spPr>
        <p:txBody>
          <a:bodyPr wrap="none" anchor="ctr"/>
          <a:lstStyle/>
          <a:p>
            <a:pPr>
              <a:spcBef>
                <a:spcPct val="50000"/>
              </a:spcBef>
              <a:buFontTx/>
              <a:buChar char="•"/>
            </a:pPr>
            <a:endParaRPr lang="sv-SE" sz="1350"/>
          </a:p>
        </p:txBody>
      </p:sp>
      <p:sp>
        <p:nvSpPr>
          <p:cNvPr id="29" name="AutoShape 9"/>
          <p:cNvSpPr>
            <a:spLocks noChangeArrowheads="1"/>
          </p:cNvSpPr>
          <p:nvPr/>
        </p:nvSpPr>
        <p:spPr bwMode="auto">
          <a:xfrm rot="16200000">
            <a:off x="5437129" y="2623373"/>
            <a:ext cx="270272" cy="378619"/>
          </a:xfrm>
          <a:prstGeom prst="flowChartDelay">
            <a:avLst/>
          </a:prstGeom>
          <a:solidFill>
            <a:schemeClr val="accent1"/>
          </a:solidFill>
          <a:ln w="9525">
            <a:solidFill>
              <a:schemeClr val="tx1"/>
            </a:solidFill>
            <a:miter lim="800000"/>
            <a:headEnd/>
            <a:tailEnd/>
          </a:ln>
        </p:spPr>
        <p:txBody>
          <a:bodyPr wrap="none" anchor="ctr"/>
          <a:lstStyle/>
          <a:p>
            <a:pPr>
              <a:spcBef>
                <a:spcPct val="50000"/>
              </a:spcBef>
              <a:buFontTx/>
              <a:buChar char="•"/>
            </a:pPr>
            <a:endParaRPr lang="sv-SE" sz="1350"/>
          </a:p>
        </p:txBody>
      </p:sp>
      <p:sp>
        <p:nvSpPr>
          <p:cNvPr id="31" name="AutoShape 10"/>
          <p:cNvSpPr>
            <a:spLocks noChangeArrowheads="1"/>
          </p:cNvSpPr>
          <p:nvPr/>
        </p:nvSpPr>
        <p:spPr bwMode="auto">
          <a:xfrm rot="16200000">
            <a:off x="4632266" y="3382992"/>
            <a:ext cx="270272" cy="378619"/>
          </a:xfrm>
          <a:prstGeom prst="flowChartDelay">
            <a:avLst/>
          </a:prstGeom>
          <a:solidFill>
            <a:schemeClr val="accent1"/>
          </a:solidFill>
          <a:ln w="9525">
            <a:solidFill>
              <a:schemeClr val="tx1"/>
            </a:solidFill>
            <a:miter lim="800000"/>
            <a:headEnd/>
            <a:tailEnd/>
          </a:ln>
        </p:spPr>
        <p:txBody>
          <a:bodyPr wrap="none" anchor="ctr"/>
          <a:lstStyle/>
          <a:p>
            <a:pPr>
              <a:spcBef>
                <a:spcPct val="50000"/>
              </a:spcBef>
              <a:buFontTx/>
              <a:buChar char="•"/>
            </a:pPr>
            <a:endParaRPr lang="sv-SE" sz="1350"/>
          </a:p>
        </p:txBody>
      </p:sp>
      <p:sp>
        <p:nvSpPr>
          <p:cNvPr id="32" name="AutoShape 11"/>
          <p:cNvSpPr>
            <a:spLocks noChangeArrowheads="1"/>
          </p:cNvSpPr>
          <p:nvPr/>
        </p:nvSpPr>
        <p:spPr bwMode="auto">
          <a:xfrm rot="16200000">
            <a:off x="5457369" y="3384183"/>
            <a:ext cx="270272" cy="378619"/>
          </a:xfrm>
          <a:prstGeom prst="flowChartDelay">
            <a:avLst/>
          </a:prstGeom>
          <a:solidFill>
            <a:schemeClr val="accent1"/>
          </a:solidFill>
          <a:ln w="9525">
            <a:solidFill>
              <a:schemeClr val="tx1"/>
            </a:solidFill>
            <a:miter lim="800000"/>
            <a:headEnd/>
            <a:tailEnd/>
          </a:ln>
        </p:spPr>
        <p:txBody>
          <a:bodyPr wrap="none" anchor="ctr"/>
          <a:lstStyle/>
          <a:p>
            <a:pPr>
              <a:spcBef>
                <a:spcPct val="50000"/>
              </a:spcBef>
              <a:buFontTx/>
              <a:buChar char="•"/>
            </a:pPr>
            <a:endParaRPr lang="sv-SE" sz="1350"/>
          </a:p>
        </p:txBody>
      </p:sp>
      <p:sp>
        <p:nvSpPr>
          <p:cNvPr id="34" name="AutoShape 12"/>
          <p:cNvSpPr>
            <a:spLocks noChangeArrowheads="1"/>
          </p:cNvSpPr>
          <p:nvPr/>
        </p:nvSpPr>
        <p:spPr bwMode="auto">
          <a:xfrm rot="16200000">
            <a:off x="4632266" y="4068792"/>
            <a:ext cx="270272" cy="378619"/>
          </a:xfrm>
          <a:prstGeom prst="flowChartDelay">
            <a:avLst/>
          </a:prstGeom>
          <a:solidFill>
            <a:schemeClr val="accent1"/>
          </a:solidFill>
          <a:ln w="9525">
            <a:solidFill>
              <a:schemeClr val="tx1"/>
            </a:solidFill>
            <a:miter lim="800000"/>
            <a:headEnd/>
            <a:tailEnd/>
          </a:ln>
        </p:spPr>
        <p:txBody>
          <a:bodyPr wrap="none" anchor="ctr"/>
          <a:lstStyle/>
          <a:p>
            <a:pPr>
              <a:spcBef>
                <a:spcPct val="50000"/>
              </a:spcBef>
              <a:buFontTx/>
              <a:buChar char="•"/>
            </a:pPr>
            <a:endParaRPr lang="sv-SE" sz="1350"/>
          </a:p>
        </p:txBody>
      </p:sp>
      <p:sp>
        <p:nvSpPr>
          <p:cNvPr id="36" name="AutoShape 13"/>
          <p:cNvSpPr>
            <a:spLocks noChangeArrowheads="1"/>
          </p:cNvSpPr>
          <p:nvPr/>
        </p:nvSpPr>
        <p:spPr bwMode="auto">
          <a:xfrm rot="16200000">
            <a:off x="5435938" y="4089033"/>
            <a:ext cx="270272" cy="378619"/>
          </a:xfrm>
          <a:prstGeom prst="flowChartDelay">
            <a:avLst/>
          </a:prstGeom>
          <a:solidFill>
            <a:schemeClr val="accent1"/>
          </a:solidFill>
          <a:ln w="9525">
            <a:solidFill>
              <a:schemeClr val="tx1"/>
            </a:solidFill>
            <a:miter lim="800000"/>
            <a:headEnd/>
            <a:tailEnd/>
          </a:ln>
        </p:spPr>
        <p:txBody>
          <a:bodyPr wrap="none" anchor="ctr"/>
          <a:lstStyle/>
          <a:p>
            <a:pPr>
              <a:spcBef>
                <a:spcPct val="50000"/>
              </a:spcBef>
              <a:buFontTx/>
              <a:buChar char="•"/>
            </a:pPr>
            <a:endParaRPr lang="sv-SE" sz="1350"/>
          </a:p>
        </p:txBody>
      </p:sp>
      <p:sp>
        <p:nvSpPr>
          <p:cNvPr id="37" name="Line 16"/>
          <p:cNvSpPr>
            <a:spLocks noChangeShapeType="1"/>
          </p:cNvSpPr>
          <p:nvPr/>
        </p:nvSpPr>
        <p:spPr bwMode="auto">
          <a:xfrm flipH="1" flipV="1">
            <a:off x="4740018" y="2731125"/>
            <a:ext cx="54769" cy="215504"/>
          </a:xfrm>
          <a:prstGeom prst="line">
            <a:avLst/>
          </a:prstGeom>
          <a:noFill/>
          <a:ln w="9525">
            <a:solidFill>
              <a:schemeClr val="tx1"/>
            </a:solidFill>
            <a:round/>
            <a:headEnd/>
            <a:tailEnd type="triangle" w="med" len="med"/>
          </a:ln>
        </p:spPr>
        <p:txBody>
          <a:bodyPr/>
          <a:lstStyle/>
          <a:p>
            <a:endParaRPr lang="sv-SE" sz="1350"/>
          </a:p>
        </p:txBody>
      </p:sp>
      <p:sp>
        <p:nvSpPr>
          <p:cNvPr id="38" name="Line 17"/>
          <p:cNvSpPr>
            <a:spLocks noChangeShapeType="1"/>
          </p:cNvSpPr>
          <p:nvPr/>
        </p:nvSpPr>
        <p:spPr bwMode="auto">
          <a:xfrm flipV="1">
            <a:off x="5544880" y="2784703"/>
            <a:ext cx="108347" cy="161925"/>
          </a:xfrm>
          <a:prstGeom prst="line">
            <a:avLst/>
          </a:prstGeom>
          <a:noFill/>
          <a:ln w="9525">
            <a:solidFill>
              <a:schemeClr val="tx1"/>
            </a:solidFill>
            <a:round/>
            <a:headEnd/>
            <a:tailEnd type="triangle" w="med" len="med"/>
          </a:ln>
        </p:spPr>
        <p:txBody>
          <a:bodyPr/>
          <a:lstStyle/>
          <a:p>
            <a:endParaRPr lang="sv-SE" sz="1350"/>
          </a:p>
        </p:txBody>
      </p:sp>
      <p:sp>
        <p:nvSpPr>
          <p:cNvPr id="40" name="Line 18"/>
          <p:cNvSpPr>
            <a:spLocks noChangeShapeType="1"/>
          </p:cNvSpPr>
          <p:nvPr/>
        </p:nvSpPr>
        <p:spPr bwMode="auto">
          <a:xfrm flipV="1">
            <a:off x="4740017" y="3491935"/>
            <a:ext cx="108347" cy="161925"/>
          </a:xfrm>
          <a:prstGeom prst="line">
            <a:avLst/>
          </a:prstGeom>
          <a:noFill/>
          <a:ln w="9525">
            <a:solidFill>
              <a:schemeClr val="tx1"/>
            </a:solidFill>
            <a:round/>
            <a:headEnd/>
            <a:tailEnd type="triangle" w="med" len="med"/>
          </a:ln>
        </p:spPr>
        <p:txBody>
          <a:bodyPr/>
          <a:lstStyle/>
          <a:p>
            <a:endParaRPr lang="sv-SE" sz="1350"/>
          </a:p>
        </p:txBody>
      </p:sp>
      <p:sp>
        <p:nvSpPr>
          <p:cNvPr id="41" name="Line 19"/>
          <p:cNvSpPr>
            <a:spLocks noChangeShapeType="1"/>
          </p:cNvSpPr>
          <p:nvPr/>
        </p:nvSpPr>
        <p:spPr bwMode="auto">
          <a:xfrm flipH="1" flipV="1">
            <a:off x="5511542" y="3546703"/>
            <a:ext cx="108347" cy="161925"/>
          </a:xfrm>
          <a:prstGeom prst="line">
            <a:avLst/>
          </a:prstGeom>
          <a:noFill/>
          <a:ln w="9525">
            <a:solidFill>
              <a:schemeClr val="tx1"/>
            </a:solidFill>
            <a:round/>
            <a:headEnd/>
            <a:tailEnd type="triangle" w="med" len="med"/>
          </a:ln>
        </p:spPr>
        <p:txBody>
          <a:bodyPr/>
          <a:lstStyle/>
          <a:p>
            <a:endParaRPr lang="sv-SE" sz="1350"/>
          </a:p>
        </p:txBody>
      </p:sp>
      <p:sp>
        <p:nvSpPr>
          <p:cNvPr id="42" name="Line 20"/>
          <p:cNvSpPr>
            <a:spLocks noChangeShapeType="1"/>
          </p:cNvSpPr>
          <p:nvPr/>
        </p:nvSpPr>
        <p:spPr bwMode="auto">
          <a:xfrm flipV="1">
            <a:off x="4740017" y="4231313"/>
            <a:ext cx="108347" cy="107156"/>
          </a:xfrm>
          <a:prstGeom prst="line">
            <a:avLst/>
          </a:prstGeom>
          <a:noFill/>
          <a:ln w="9525">
            <a:solidFill>
              <a:schemeClr val="tx1"/>
            </a:solidFill>
            <a:round/>
            <a:headEnd/>
            <a:tailEnd type="triangle" w="med" len="med"/>
          </a:ln>
        </p:spPr>
        <p:txBody>
          <a:bodyPr/>
          <a:lstStyle/>
          <a:p>
            <a:endParaRPr lang="sv-SE" sz="1350"/>
          </a:p>
        </p:txBody>
      </p:sp>
      <p:sp>
        <p:nvSpPr>
          <p:cNvPr id="43" name="Line 21"/>
          <p:cNvSpPr>
            <a:spLocks noChangeShapeType="1"/>
          </p:cNvSpPr>
          <p:nvPr/>
        </p:nvSpPr>
        <p:spPr bwMode="auto">
          <a:xfrm flipV="1">
            <a:off x="5488920" y="4197975"/>
            <a:ext cx="53579" cy="161925"/>
          </a:xfrm>
          <a:prstGeom prst="line">
            <a:avLst/>
          </a:prstGeom>
          <a:noFill/>
          <a:ln w="9525">
            <a:solidFill>
              <a:schemeClr val="tx1"/>
            </a:solidFill>
            <a:round/>
            <a:headEnd/>
            <a:tailEnd type="triangle" w="med" len="med"/>
          </a:ln>
        </p:spPr>
        <p:txBody>
          <a:bodyPr/>
          <a:lstStyle/>
          <a:p>
            <a:endParaRPr lang="sv-SE" sz="1350"/>
          </a:p>
        </p:txBody>
      </p:sp>
      <p:sp>
        <p:nvSpPr>
          <p:cNvPr id="44" name="Text Box 22"/>
          <p:cNvSpPr txBox="1">
            <a:spLocks noChangeArrowheads="1"/>
          </p:cNvSpPr>
          <p:nvPr/>
        </p:nvSpPr>
        <p:spPr bwMode="auto">
          <a:xfrm>
            <a:off x="5153691" y="1493782"/>
            <a:ext cx="999072" cy="646331"/>
          </a:xfrm>
          <a:prstGeom prst="rect">
            <a:avLst/>
          </a:prstGeom>
          <a:noFill/>
          <a:ln w="9525">
            <a:noFill/>
            <a:miter lim="800000"/>
            <a:headEnd/>
            <a:tailEnd/>
          </a:ln>
        </p:spPr>
        <p:txBody>
          <a:bodyPr wrap="square">
            <a:spAutoFit/>
          </a:bodyPr>
          <a:lstStyle/>
          <a:p>
            <a:pPr algn="ctr">
              <a:spcBef>
                <a:spcPct val="50000"/>
              </a:spcBef>
            </a:pPr>
            <a:r>
              <a:rPr lang="sv-SE" sz="1200" dirty="0">
                <a:latin typeface="Arial" pitchFamily="34" charset="0"/>
              </a:rPr>
              <a:t>Målvärde för nyckel- indikator</a:t>
            </a:r>
            <a:endParaRPr lang="en-US" sz="1200" dirty="0">
              <a:latin typeface="Arial" pitchFamily="34" charset="0"/>
            </a:endParaRPr>
          </a:p>
        </p:txBody>
      </p:sp>
      <p:sp>
        <p:nvSpPr>
          <p:cNvPr id="45" name="Text Box 23"/>
          <p:cNvSpPr txBox="1">
            <a:spLocks noChangeArrowheads="1"/>
          </p:cNvSpPr>
          <p:nvPr/>
        </p:nvSpPr>
        <p:spPr bwMode="auto">
          <a:xfrm>
            <a:off x="4219976" y="1489958"/>
            <a:ext cx="1193143" cy="830997"/>
          </a:xfrm>
          <a:prstGeom prst="rect">
            <a:avLst/>
          </a:prstGeom>
          <a:noFill/>
          <a:ln w="9525">
            <a:noFill/>
            <a:miter lim="800000"/>
            <a:headEnd/>
            <a:tailEnd/>
          </a:ln>
        </p:spPr>
        <p:txBody>
          <a:bodyPr wrap="square">
            <a:spAutoFit/>
          </a:bodyPr>
          <a:lstStyle/>
          <a:p>
            <a:pPr algn="ctr">
              <a:spcBef>
                <a:spcPct val="50000"/>
              </a:spcBef>
            </a:pPr>
            <a:r>
              <a:rPr lang="sv-SE" sz="1200" dirty="0">
                <a:latin typeface="Arial" pitchFamily="34" charset="0"/>
              </a:rPr>
              <a:t>Nuvarande värde hos nyckel-indikator</a:t>
            </a:r>
            <a:endParaRPr lang="en-US" sz="1200" dirty="0">
              <a:latin typeface="Arial" pitchFamily="34" charset="0"/>
            </a:endParaRPr>
          </a:p>
        </p:txBody>
      </p:sp>
      <p:sp>
        <p:nvSpPr>
          <p:cNvPr id="48" name="TextBox 47"/>
          <p:cNvSpPr txBox="1"/>
          <p:nvPr/>
        </p:nvSpPr>
        <p:spPr>
          <a:xfrm>
            <a:off x="5894924" y="3271668"/>
            <a:ext cx="2453878" cy="507831"/>
          </a:xfrm>
          <a:prstGeom prst="rect">
            <a:avLst/>
          </a:prstGeom>
          <a:noFill/>
        </p:spPr>
        <p:txBody>
          <a:bodyPr wrap="square">
            <a:spAutoFit/>
          </a:bodyPr>
          <a:lstStyle/>
          <a:p>
            <a:pPr>
              <a:defRPr/>
            </a:pPr>
            <a:r>
              <a:rPr lang="sv-SE" sz="1350" b="1" dirty="0"/>
              <a:t>Nyckelindikator: </a:t>
            </a:r>
            <a:r>
              <a:rPr lang="sv-SE" sz="1350" dirty="0"/>
              <a:t>Månadens försäljning i SEK</a:t>
            </a:r>
          </a:p>
        </p:txBody>
      </p:sp>
      <p:cxnSp>
        <p:nvCxnSpPr>
          <p:cNvPr id="50" name="Straight Connector 49"/>
          <p:cNvCxnSpPr/>
          <p:nvPr/>
        </p:nvCxnSpPr>
        <p:spPr bwMode="auto">
          <a:xfrm>
            <a:off x="4126845" y="3128794"/>
            <a:ext cx="2196704" cy="119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bwMode="auto">
          <a:xfrm>
            <a:off x="4180424" y="3877698"/>
            <a:ext cx="2196703" cy="119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5891352" y="2544033"/>
            <a:ext cx="2453878" cy="507831"/>
          </a:xfrm>
          <a:prstGeom prst="rect">
            <a:avLst/>
          </a:prstGeom>
          <a:noFill/>
        </p:spPr>
        <p:txBody>
          <a:bodyPr wrap="square">
            <a:spAutoFit/>
          </a:bodyPr>
          <a:lstStyle/>
          <a:p>
            <a:pPr>
              <a:defRPr/>
            </a:pPr>
            <a:r>
              <a:rPr lang="sv-SE" sz="1350" b="1" dirty="0"/>
              <a:t>Nyckelindikator: </a:t>
            </a:r>
            <a:r>
              <a:rPr lang="sv-SE" sz="1350" dirty="0"/>
              <a:t>Dagens försäljning i SEK</a:t>
            </a:r>
          </a:p>
        </p:txBody>
      </p:sp>
      <p:sp>
        <p:nvSpPr>
          <p:cNvPr id="54" name="TextBox 53"/>
          <p:cNvSpPr txBox="1"/>
          <p:nvPr/>
        </p:nvSpPr>
        <p:spPr>
          <a:xfrm>
            <a:off x="5948502" y="4057482"/>
            <a:ext cx="2453878" cy="507831"/>
          </a:xfrm>
          <a:prstGeom prst="rect">
            <a:avLst/>
          </a:prstGeom>
          <a:noFill/>
        </p:spPr>
        <p:txBody>
          <a:bodyPr wrap="square">
            <a:spAutoFit/>
          </a:bodyPr>
          <a:lstStyle/>
          <a:p>
            <a:pPr>
              <a:defRPr/>
            </a:pPr>
            <a:r>
              <a:rPr lang="sv-SE" sz="1350" b="1" dirty="0"/>
              <a:t>Nyckelindikator: </a:t>
            </a:r>
            <a:r>
              <a:rPr lang="sv-SE" sz="1350" dirty="0"/>
              <a:t>Planerade kundmöten nästa två veckor</a:t>
            </a:r>
          </a:p>
        </p:txBody>
      </p:sp>
      <p:sp>
        <p:nvSpPr>
          <p:cNvPr id="56" name="TextBox 55"/>
          <p:cNvSpPr txBox="1"/>
          <p:nvPr/>
        </p:nvSpPr>
        <p:spPr>
          <a:xfrm>
            <a:off x="507261" y="1489958"/>
            <a:ext cx="2990907" cy="3780522"/>
          </a:xfrm>
          <a:prstGeom prst="rect">
            <a:avLst/>
          </a:prstGeom>
          <a:noFill/>
        </p:spPr>
        <p:txBody>
          <a:bodyPr wrap="square" rtlCol="0">
            <a:spAutoFit/>
          </a:bodyPr>
          <a:lstStyle/>
          <a:p>
            <a:pPr>
              <a:spcAft>
                <a:spcPts val="450"/>
              </a:spcAft>
            </a:pPr>
            <a:r>
              <a:rPr lang="sv-SE" sz="1600" dirty="0" smtClean="0">
                <a:ea typeface="Verdana" panose="020B0604030504040204" pitchFamily="34" charset="0"/>
                <a:cs typeface="Verdana" panose="020B0604030504040204" pitchFamily="34" charset="0"/>
              </a:rPr>
              <a:t>Följande tre begrepp är centala för ett digital dashboard:</a:t>
            </a:r>
            <a:endParaRPr lang="sv-SE" sz="1600" dirty="0">
              <a:ea typeface="Verdana" panose="020B0604030504040204" pitchFamily="34" charset="0"/>
              <a:cs typeface="Verdana" panose="020B0604030504040204" pitchFamily="34" charset="0"/>
            </a:endParaRPr>
          </a:p>
          <a:p>
            <a:pPr>
              <a:spcAft>
                <a:spcPts val="450"/>
              </a:spcAft>
              <a:buFontTx/>
              <a:buChar char="-"/>
            </a:pPr>
            <a:r>
              <a:rPr lang="sv-SE" sz="1600" dirty="0">
                <a:ea typeface="Verdana" panose="020B0604030504040204" pitchFamily="34" charset="0"/>
                <a:cs typeface="Verdana" panose="020B0604030504040204" pitchFamily="34" charset="0"/>
              </a:rPr>
              <a:t> </a:t>
            </a:r>
            <a:r>
              <a:rPr lang="sv-SE" sz="1600" b="1" dirty="0" smtClean="0">
                <a:ea typeface="Verdana" panose="020B0604030504040204" pitchFamily="34" charset="0"/>
                <a:cs typeface="Verdana" panose="020B0604030504040204" pitchFamily="34" charset="0"/>
              </a:rPr>
              <a:t>nyckelindikator</a:t>
            </a:r>
            <a:r>
              <a:rPr lang="sv-SE" sz="1600" dirty="0" smtClean="0">
                <a:ea typeface="Verdana" panose="020B0604030504040204" pitchFamily="34" charset="0"/>
                <a:cs typeface="Verdana" panose="020B0604030504040204" pitchFamily="34" charset="0"/>
              </a:rPr>
              <a:t> </a:t>
            </a:r>
            <a:r>
              <a:rPr lang="sv-SE" sz="1600" dirty="0">
                <a:ea typeface="Verdana" panose="020B0604030504040204" pitchFamily="34" charset="0"/>
                <a:cs typeface="Verdana" panose="020B0604030504040204" pitchFamily="34" charset="0"/>
              </a:rPr>
              <a:t>(”key performance </a:t>
            </a:r>
            <a:r>
              <a:rPr lang="sv-SE" sz="1600" dirty="0" smtClean="0">
                <a:ea typeface="Verdana" panose="020B0604030504040204" pitchFamily="34" charset="0"/>
                <a:cs typeface="Verdana" panose="020B0604030504040204" pitchFamily="34" charset="0"/>
              </a:rPr>
              <a:t>indicator”) </a:t>
            </a:r>
            <a:r>
              <a:rPr lang="sv-SE" sz="1600" dirty="0" smtClean="0">
                <a:ea typeface="Verdana" panose="020B0604030504040204" pitchFamily="34" charset="0"/>
                <a:cs typeface="Verdana" panose="020B0604030504040204" pitchFamily="34" charset="0"/>
              </a:rPr>
              <a:t>- är det begrepp som används för att  mäta effektiviteten hos </a:t>
            </a:r>
            <a:r>
              <a:rPr lang="sv-SE" sz="1600" dirty="0" smtClean="0">
                <a:ea typeface="Verdana" panose="020B0604030504040204" pitchFamily="34" charset="0"/>
                <a:cs typeface="Verdana" panose="020B0604030504040204" pitchFamily="34" charset="0"/>
              </a:rPr>
              <a:t>någon del av organisationen</a:t>
            </a:r>
            <a:endParaRPr lang="sv-SE" sz="1600" dirty="0">
              <a:ea typeface="Verdana" panose="020B0604030504040204" pitchFamily="34" charset="0"/>
              <a:cs typeface="Verdana" panose="020B0604030504040204" pitchFamily="34" charset="0"/>
            </a:endParaRPr>
          </a:p>
          <a:p>
            <a:pPr>
              <a:spcAft>
                <a:spcPts val="450"/>
              </a:spcAft>
              <a:buFontTx/>
              <a:buChar char="-"/>
            </a:pPr>
            <a:r>
              <a:rPr lang="sv-SE" sz="1600" dirty="0">
                <a:ea typeface="Verdana" panose="020B0604030504040204" pitchFamily="34" charset="0"/>
                <a:cs typeface="Verdana" panose="020B0604030504040204" pitchFamily="34" charset="0"/>
              </a:rPr>
              <a:t> </a:t>
            </a:r>
            <a:r>
              <a:rPr lang="sv-SE" sz="1600" b="1" dirty="0" smtClean="0">
                <a:ea typeface="Verdana" panose="020B0604030504040204" pitchFamily="34" charset="0"/>
                <a:cs typeface="Verdana" panose="020B0604030504040204" pitchFamily="34" charset="0"/>
              </a:rPr>
              <a:t>målvärde</a:t>
            </a:r>
            <a:r>
              <a:rPr lang="sv-SE" sz="1600" dirty="0" smtClean="0">
                <a:ea typeface="Verdana" panose="020B0604030504040204" pitchFamily="34" charset="0"/>
                <a:cs typeface="Verdana" panose="020B0604030504040204" pitchFamily="34" charset="0"/>
              </a:rPr>
              <a:t> </a:t>
            </a:r>
            <a:r>
              <a:rPr lang="sv-SE" sz="1600" dirty="0" smtClean="0">
                <a:ea typeface="Verdana" panose="020B0604030504040204" pitchFamily="34" charset="0"/>
                <a:cs typeface="Verdana" panose="020B0604030504040204" pitchFamily="34" charset="0"/>
              </a:rPr>
              <a:t>- är det önskade resultatet hos </a:t>
            </a:r>
            <a:r>
              <a:rPr lang="sv-SE" sz="1600" dirty="0" smtClean="0">
                <a:ea typeface="Verdana" panose="020B0604030504040204" pitchFamily="34" charset="0"/>
                <a:cs typeface="Verdana" panose="020B0604030504040204" pitchFamily="34" charset="0"/>
              </a:rPr>
              <a:t>en nyckelindikator </a:t>
            </a:r>
            <a:r>
              <a:rPr lang="sv-SE" sz="1600" dirty="0" smtClean="0">
                <a:ea typeface="Verdana" panose="020B0604030504040204" pitchFamily="34" charset="0"/>
                <a:cs typeface="Verdana" panose="020B0604030504040204" pitchFamily="34" charset="0"/>
              </a:rPr>
              <a:t>som mäts </a:t>
            </a:r>
            <a:endParaRPr lang="sv-SE" sz="1600" dirty="0">
              <a:ea typeface="Verdana" panose="020B0604030504040204" pitchFamily="34" charset="0"/>
              <a:cs typeface="Verdana" panose="020B0604030504040204" pitchFamily="34" charset="0"/>
            </a:endParaRPr>
          </a:p>
          <a:p>
            <a:pPr>
              <a:spcAft>
                <a:spcPts val="450"/>
              </a:spcAft>
            </a:pPr>
            <a:r>
              <a:rPr lang="sv-SE" sz="1600" dirty="0">
                <a:ea typeface="Verdana" panose="020B0604030504040204" pitchFamily="34" charset="0"/>
                <a:cs typeface="Verdana" panose="020B0604030504040204" pitchFamily="34" charset="0"/>
              </a:rPr>
              <a:t>- </a:t>
            </a:r>
            <a:r>
              <a:rPr lang="sv-SE" sz="1600" b="1" dirty="0" smtClean="0">
                <a:ea typeface="Verdana" panose="020B0604030504040204" pitchFamily="34" charset="0"/>
                <a:cs typeface="Verdana" panose="020B0604030504040204" pitchFamily="34" charset="0"/>
              </a:rPr>
              <a:t>nuvarande </a:t>
            </a:r>
            <a:r>
              <a:rPr lang="sv-SE" sz="1600" b="1" dirty="0">
                <a:ea typeface="Verdana" panose="020B0604030504040204" pitchFamily="34" charset="0"/>
                <a:cs typeface="Verdana" panose="020B0604030504040204" pitchFamily="34" charset="0"/>
              </a:rPr>
              <a:t>värde </a:t>
            </a:r>
            <a:r>
              <a:rPr lang="sv-SE" sz="1600" dirty="0" smtClean="0">
                <a:ea typeface="Verdana" panose="020B0604030504040204" pitchFamily="34" charset="0"/>
                <a:cs typeface="Verdana" panose="020B0604030504040204" pitchFamily="34" charset="0"/>
              </a:rPr>
              <a:t>-</a:t>
            </a:r>
            <a:r>
              <a:rPr lang="sv-SE" sz="1600" b="1" dirty="0" smtClean="0">
                <a:ea typeface="Verdana" panose="020B0604030504040204" pitchFamily="34" charset="0"/>
                <a:cs typeface="Verdana" panose="020B0604030504040204" pitchFamily="34" charset="0"/>
              </a:rPr>
              <a:t> </a:t>
            </a:r>
            <a:r>
              <a:rPr lang="sv-SE" sz="1600" dirty="0" smtClean="0">
                <a:ea typeface="Verdana" panose="020B0604030504040204" pitchFamily="34" charset="0"/>
                <a:cs typeface="Verdana" panose="020B0604030504040204" pitchFamily="34" charset="0"/>
              </a:rPr>
              <a:t>är det aktuella resultatet hos </a:t>
            </a:r>
            <a:r>
              <a:rPr lang="sv-SE" sz="1600" dirty="0" smtClean="0">
                <a:ea typeface="Verdana" panose="020B0604030504040204" pitchFamily="34" charset="0"/>
                <a:cs typeface="Verdana" panose="020B0604030504040204" pitchFamily="34" charset="0"/>
              </a:rPr>
              <a:t>den nyckelindikator </a:t>
            </a:r>
            <a:r>
              <a:rPr lang="sv-SE" sz="1600" dirty="0" smtClean="0">
                <a:ea typeface="Verdana" panose="020B0604030504040204" pitchFamily="34" charset="0"/>
                <a:cs typeface="Verdana" panose="020B0604030504040204" pitchFamily="34" charset="0"/>
              </a:rPr>
              <a:t>som mäts</a:t>
            </a:r>
            <a:endParaRPr lang="sv-SE" sz="1600" dirty="0">
              <a:ea typeface="Verdana" panose="020B0604030504040204" pitchFamily="34" charset="0"/>
              <a:cs typeface="Verdana" panose="020B0604030504040204" pitchFamily="34" charset="0"/>
            </a:endParaRPr>
          </a:p>
          <a:p>
            <a:endParaRPr lang="sv-SE" sz="15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28576484"/>
      </p:ext>
    </p:extLst>
  </p:cSld>
  <p:clrMapOvr>
    <a:masterClrMapping/>
  </p:clrMapOvr>
  <mc:AlternateContent xmlns:mc="http://schemas.openxmlformats.org/markup-compatibility/2006">
    <mc:Choice xmlns:p14="http://schemas.microsoft.com/office/powerpoint/2010/main" Requires="p14">
      <p:transition spd="slow" p14:dur="2000" advTm="161977"/>
    </mc:Choice>
    <mc:Fallback>
      <p:transition spd="slow" advTm="16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6024</TotalTime>
  <Words>907</Words>
  <Application>Microsoft Office PowerPoint</Application>
  <PresentationFormat>On-screen Show (16:9)</PresentationFormat>
  <Paragraphs>109</Paragraphs>
  <Slides>17</Slides>
  <Notes>9</Notes>
  <HiddenSlides>0</HiddenSlides>
  <MMClips>17</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17</vt:i4>
      </vt:variant>
    </vt:vector>
  </HeadingPairs>
  <TitlesOfParts>
    <vt:vector size="27" baseType="lpstr">
      <vt:lpstr>Arial</vt:lpstr>
      <vt:lpstr>Arial Black</vt:lpstr>
      <vt:lpstr>Calibri</vt:lpstr>
      <vt:lpstr>Verdana</vt:lpstr>
      <vt:lpstr>Wingdings</vt:lpstr>
      <vt:lpstr>su_dsv_ppt_template_16_9_20130920</vt:lpstr>
      <vt:lpstr>English SU 16:9 - Widescreen</vt:lpstr>
      <vt:lpstr>SU 16:9 - Blå Widescreen</vt:lpstr>
      <vt:lpstr>English SU 16:9 - Blå Widescreen</vt:lpstr>
      <vt:lpstr>Special</vt:lpstr>
      <vt:lpstr>Informationssystem 4  Del 3: Beslutstödssystem (forts), inklusive digital dashboards, analytiskt beslutsstöd. </vt:lpstr>
      <vt:lpstr>PowerPoint Presentation</vt:lpstr>
      <vt:lpstr>EIS: Typer av IT som stöd för beslut </vt:lpstr>
      <vt:lpstr>EIS: Typer av IT som stöd för beslut </vt:lpstr>
      <vt:lpstr>PowerPoint Presentation</vt:lpstr>
      <vt:lpstr>EIS: Digital dashboards </vt:lpstr>
      <vt:lpstr>EIS: Digital dashboards </vt:lpstr>
      <vt:lpstr>EIS: Digital dashboards </vt:lpstr>
      <vt:lpstr>EIS: Digital dashboards - visuliserar en organisations effektivitet </vt:lpstr>
      <vt:lpstr>EIS: Digital dashboards - visuliserar en organisations effektivitet </vt:lpstr>
      <vt:lpstr>PowerPoint Presentation</vt:lpstr>
      <vt:lpstr>Analytiskt beslutstöd</vt:lpstr>
      <vt:lpstr>Analytiskt beslutstöd</vt:lpstr>
      <vt:lpstr>Analytiskt beslutstöd – exempel</vt:lpstr>
      <vt:lpstr>PowerPoint Presentation</vt:lpstr>
      <vt:lpstr>Val av IT-stöd i beslutsprocessen</vt:lpstr>
      <vt:lpstr>Vad står Business Intelligence för?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310</cp:revision>
  <cp:lastPrinted>2019-10-14T14:10:18Z</cp:lastPrinted>
  <dcterms:created xsi:type="dcterms:W3CDTF">2015-05-25T21:35:52Z</dcterms:created>
  <dcterms:modified xsi:type="dcterms:W3CDTF">2020-10-20T08:49:19Z</dcterms:modified>
</cp:coreProperties>
</file>