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40"/>
  </p:notesMasterIdLst>
  <p:handoutMasterIdLst>
    <p:handoutMasterId r:id="rId41"/>
  </p:handoutMasterIdLst>
  <p:sldIdLst>
    <p:sldId id="264" r:id="rId6"/>
    <p:sldId id="796" r:id="rId7"/>
    <p:sldId id="885" r:id="rId8"/>
    <p:sldId id="899" r:id="rId9"/>
    <p:sldId id="798" r:id="rId10"/>
    <p:sldId id="799" r:id="rId11"/>
    <p:sldId id="800" r:id="rId12"/>
    <p:sldId id="905" r:id="rId13"/>
    <p:sldId id="906" r:id="rId14"/>
    <p:sldId id="907" r:id="rId15"/>
    <p:sldId id="908" r:id="rId16"/>
    <p:sldId id="802" r:id="rId17"/>
    <p:sldId id="901" r:id="rId18"/>
    <p:sldId id="803" r:id="rId19"/>
    <p:sldId id="896" r:id="rId20"/>
    <p:sldId id="897" r:id="rId21"/>
    <p:sldId id="805" r:id="rId22"/>
    <p:sldId id="902" r:id="rId23"/>
    <p:sldId id="806" r:id="rId24"/>
    <p:sldId id="807" r:id="rId25"/>
    <p:sldId id="898" r:id="rId26"/>
    <p:sldId id="808" r:id="rId27"/>
    <p:sldId id="903" r:id="rId28"/>
    <p:sldId id="810" r:id="rId29"/>
    <p:sldId id="809" r:id="rId30"/>
    <p:sldId id="888" r:id="rId31"/>
    <p:sldId id="904" r:id="rId32"/>
    <p:sldId id="875" r:id="rId33"/>
    <p:sldId id="889" r:id="rId34"/>
    <p:sldId id="909" r:id="rId35"/>
    <p:sldId id="812" r:id="rId36"/>
    <p:sldId id="910" r:id="rId37"/>
    <p:sldId id="813" r:id="rId38"/>
    <p:sldId id="814" r:id="rId39"/>
  </p:sldIdLst>
  <p:sldSz cx="9144000" cy="5143500" type="screen16x9"/>
  <p:notesSz cx="7104063"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FF"/>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0" autoAdjust="0"/>
    <p:restoredTop sz="94434" autoAdjust="0"/>
  </p:normalViewPr>
  <p:slideViewPr>
    <p:cSldViewPr snapToGrid="0">
      <p:cViewPr varScale="1">
        <p:scale>
          <a:sx n="98" d="100"/>
          <a:sy n="98" d="100"/>
        </p:scale>
        <p:origin x="564" y="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8427" cy="511731"/>
          </a:xfrm>
          <a:prstGeom prst="rect">
            <a:avLst/>
          </a:prstGeom>
        </p:spPr>
        <p:txBody>
          <a:bodyPr vert="horz" lIns="94788" tIns="47394" rIns="94788" bIns="47394" rtlCol="0"/>
          <a:lstStyle>
            <a:lvl1pPr algn="l">
              <a:defRPr sz="1200"/>
            </a:lvl1pPr>
          </a:lstStyle>
          <a:p>
            <a:endParaRPr lang="sv-SE"/>
          </a:p>
        </p:txBody>
      </p:sp>
      <p:sp>
        <p:nvSpPr>
          <p:cNvPr id="3" name="Date Placeholder 2"/>
          <p:cNvSpPr>
            <a:spLocks noGrp="1"/>
          </p:cNvSpPr>
          <p:nvPr>
            <p:ph type="dt" sz="quarter" idx="1"/>
          </p:nvPr>
        </p:nvSpPr>
        <p:spPr>
          <a:xfrm>
            <a:off x="4023994" y="1"/>
            <a:ext cx="3078427" cy="511731"/>
          </a:xfrm>
          <a:prstGeom prst="rect">
            <a:avLst/>
          </a:prstGeom>
        </p:spPr>
        <p:txBody>
          <a:bodyPr vert="horz" lIns="94788" tIns="47394" rIns="94788" bIns="47394" rtlCol="0"/>
          <a:lstStyle>
            <a:lvl1pPr algn="r">
              <a:defRPr sz="1200"/>
            </a:lvl1pPr>
          </a:lstStyle>
          <a:p>
            <a:fld id="{47C84FDD-BB37-6B48-A9C5-1C3155F992C4}" type="datetimeFigureOut">
              <a:rPr lang="en-US" smtClean="0"/>
              <a:t>10/19/2020</a:t>
            </a:fld>
            <a:endParaRPr lang="sv-SE"/>
          </a:p>
        </p:txBody>
      </p:sp>
      <p:sp>
        <p:nvSpPr>
          <p:cNvPr id="4" name="Footer Placeholder 3"/>
          <p:cNvSpPr>
            <a:spLocks noGrp="1"/>
          </p:cNvSpPr>
          <p:nvPr>
            <p:ph type="ftr" sz="quarter" idx="2"/>
          </p:nvPr>
        </p:nvSpPr>
        <p:spPr>
          <a:xfrm>
            <a:off x="2" y="9721107"/>
            <a:ext cx="3078427" cy="511731"/>
          </a:xfrm>
          <a:prstGeom prst="rect">
            <a:avLst/>
          </a:prstGeom>
        </p:spPr>
        <p:txBody>
          <a:bodyPr vert="horz" lIns="94788" tIns="47394" rIns="94788" bIns="47394" rtlCol="0" anchor="b"/>
          <a:lstStyle>
            <a:lvl1pPr algn="l">
              <a:defRPr sz="1200"/>
            </a:lvl1pPr>
          </a:lstStyle>
          <a:p>
            <a:endParaRPr lang="sv-SE"/>
          </a:p>
        </p:txBody>
      </p:sp>
      <p:sp>
        <p:nvSpPr>
          <p:cNvPr id="5" name="Slide Number Placeholder 4"/>
          <p:cNvSpPr>
            <a:spLocks noGrp="1"/>
          </p:cNvSpPr>
          <p:nvPr>
            <p:ph type="sldNum" sz="quarter" idx="3"/>
          </p:nvPr>
        </p:nvSpPr>
        <p:spPr>
          <a:xfrm>
            <a:off x="4023994" y="9721107"/>
            <a:ext cx="3078427" cy="511731"/>
          </a:xfrm>
          <a:prstGeom prst="rect">
            <a:avLst/>
          </a:prstGeom>
        </p:spPr>
        <p:txBody>
          <a:bodyPr vert="horz" lIns="94788" tIns="47394" rIns="94788" bIns="47394"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2" y="1"/>
            <a:ext cx="3078427" cy="511731"/>
          </a:xfrm>
          <a:prstGeom prst="rect">
            <a:avLst/>
          </a:prstGeom>
        </p:spPr>
        <p:txBody>
          <a:bodyPr vert="horz" lIns="94788" tIns="47394" rIns="94788" bIns="47394" rtlCol="0"/>
          <a:lstStyle>
            <a:lvl1pPr algn="l">
              <a:defRPr sz="1200"/>
            </a:lvl1pPr>
          </a:lstStyle>
          <a:p>
            <a:endParaRPr lang="sv-SE"/>
          </a:p>
        </p:txBody>
      </p:sp>
      <p:sp>
        <p:nvSpPr>
          <p:cNvPr id="3" name="Platshållare för datum 2"/>
          <p:cNvSpPr>
            <a:spLocks noGrp="1"/>
          </p:cNvSpPr>
          <p:nvPr>
            <p:ph type="dt" idx="1"/>
          </p:nvPr>
        </p:nvSpPr>
        <p:spPr>
          <a:xfrm>
            <a:off x="4023994" y="1"/>
            <a:ext cx="3078427" cy="511731"/>
          </a:xfrm>
          <a:prstGeom prst="rect">
            <a:avLst/>
          </a:prstGeom>
        </p:spPr>
        <p:txBody>
          <a:bodyPr vert="horz" lIns="94788" tIns="47394" rIns="94788" bIns="47394" rtlCol="0"/>
          <a:lstStyle>
            <a:lvl1pPr algn="r">
              <a:defRPr sz="1200"/>
            </a:lvl1pPr>
          </a:lstStyle>
          <a:p>
            <a:fld id="{32100B7E-7A17-47E8-A5AB-33071C0C8AAA}" type="datetimeFigureOut">
              <a:rPr lang="sv-SE" smtClean="0"/>
              <a:pPr/>
              <a:t>2020-10-19</a:t>
            </a:fld>
            <a:endParaRPr lang="sv-SE"/>
          </a:p>
        </p:txBody>
      </p:sp>
      <p:sp>
        <p:nvSpPr>
          <p:cNvPr id="4" name="Platshållare för bildobjekt 3"/>
          <p:cNvSpPr>
            <a:spLocks noGrp="1" noRot="1" noChangeAspect="1"/>
          </p:cNvSpPr>
          <p:nvPr>
            <p:ph type="sldImg" idx="2"/>
          </p:nvPr>
        </p:nvSpPr>
        <p:spPr>
          <a:xfrm>
            <a:off x="141288" y="768350"/>
            <a:ext cx="6821487" cy="3836988"/>
          </a:xfrm>
          <a:prstGeom prst="rect">
            <a:avLst/>
          </a:prstGeom>
          <a:noFill/>
          <a:ln w="12700">
            <a:solidFill>
              <a:prstClr val="black"/>
            </a:solidFill>
          </a:ln>
        </p:spPr>
        <p:txBody>
          <a:bodyPr vert="horz" lIns="94788" tIns="47394" rIns="94788" bIns="47394" rtlCol="0" anchor="ctr"/>
          <a:lstStyle/>
          <a:p>
            <a:endParaRPr lang="sv-SE"/>
          </a:p>
        </p:txBody>
      </p:sp>
      <p:sp>
        <p:nvSpPr>
          <p:cNvPr id="5" name="Platshållare för anteckningar 4"/>
          <p:cNvSpPr>
            <a:spLocks noGrp="1"/>
          </p:cNvSpPr>
          <p:nvPr>
            <p:ph type="body" sz="quarter" idx="3"/>
          </p:nvPr>
        </p:nvSpPr>
        <p:spPr>
          <a:xfrm>
            <a:off x="710407" y="4861443"/>
            <a:ext cx="5683250" cy="4605576"/>
          </a:xfrm>
          <a:prstGeom prst="rect">
            <a:avLst/>
          </a:prstGeom>
        </p:spPr>
        <p:txBody>
          <a:bodyPr vert="horz" lIns="94788" tIns="47394" rIns="94788" bIns="47394"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2" y="9721107"/>
            <a:ext cx="3078427" cy="511731"/>
          </a:xfrm>
          <a:prstGeom prst="rect">
            <a:avLst/>
          </a:prstGeom>
        </p:spPr>
        <p:txBody>
          <a:bodyPr vert="horz" lIns="94788" tIns="47394" rIns="94788" bIns="47394" rtlCol="0" anchor="b"/>
          <a:lstStyle>
            <a:lvl1pPr algn="l">
              <a:defRPr sz="1200"/>
            </a:lvl1pPr>
          </a:lstStyle>
          <a:p>
            <a:endParaRPr lang="sv-SE"/>
          </a:p>
        </p:txBody>
      </p:sp>
      <p:sp>
        <p:nvSpPr>
          <p:cNvPr id="7" name="Platshållare för bildnummer 6"/>
          <p:cNvSpPr>
            <a:spLocks noGrp="1"/>
          </p:cNvSpPr>
          <p:nvPr>
            <p:ph type="sldNum" sz="quarter" idx="5"/>
          </p:nvPr>
        </p:nvSpPr>
        <p:spPr>
          <a:xfrm>
            <a:off x="4023994" y="9721107"/>
            <a:ext cx="3078427" cy="511731"/>
          </a:xfrm>
          <a:prstGeom prst="rect">
            <a:avLst/>
          </a:prstGeom>
        </p:spPr>
        <p:txBody>
          <a:bodyPr vert="horz" lIns="94788" tIns="47394" rIns="94788" bIns="47394"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defTabSz="1030037"/>
            <a:fld id="{AB43C4A0-CD08-4F62-9CD5-41FBB74B668D}" type="slidenum">
              <a:rPr lang="en-US" smtClean="0"/>
              <a:pPr defTabSz="1030037"/>
              <a:t>3</a:t>
            </a:fld>
            <a:endParaRPr lang="en-US" dirty="0" smtClean="0"/>
          </a:p>
        </p:txBody>
      </p:sp>
      <p:sp>
        <p:nvSpPr>
          <p:cNvPr id="142339" name="Rectangle 2"/>
          <p:cNvSpPr>
            <a:spLocks noGrp="1" noRot="1" noChangeAspect="1" noChangeArrowheads="1" noTextEdit="1"/>
          </p:cNvSpPr>
          <p:nvPr>
            <p:ph type="sldImg"/>
          </p:nvPr>
        </p:nvSpPr>
        <p:spPr>
          <a:xfrm>
            <a:off x="-139700" y="611188"/>
            <a:ext cx="7634288" cy="4294187"/>
          </a:xfrm>
          <a:ln/>
        </p:spPr>
      </p:sp>
      <p:sp>
        <p:nvSpPr>
          <p:cNvPr id="142340" name="Rectangle 3"/>
          <p:cNvSpPr>
            <a:spLocks noGrp="1" noChangeArrowheads="1"/>
          </p:cNvSpPr>
          <p:nvPr>
            <p:ph type="body" idx="1"/>
          </p:nvPr>
        </p:nvSpPr>
        <p:spPr>
          <a:xfrm>
            <a:off x="494619" y="4970134"/>
            <a:ext cx="6677355" cy="6126106"/>
          </a:xfrm>
          <a:noFill/>
          <a:ln/>
        </p:spPr>
        <p:txBody>
          <a:bodyPr>
            <a:normAutofit/>
          </a:bodyPr>
          <a:lstStyle/>
          <a:p>
            <a:pPr eaLnBrk="1" hangingPunct="1"/>
            <a:r>
              <a:rPr lang="sv-SE" smtClean="0"/>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smtClean="0"/>
          </a:p>
          <a:p>
            <a:pPr eaLnBrk="1" hangingPunct="1"/>
            <a:r>
              <a:rPr lang="sv-SE" smtClean="0"/>
              <a:t>Till höger ser vi modeller eller diagram av det som finns i verkligheten. Man bruka säga att dessa modeller/diagram ska representera eller avbilda företeelser i verkligheten. </a:t>
            </a:r>
          </a:p>
          <a:p>
            <a:pPr eaLnBrk="1" hangingPunct="1"/>
            <a:endParaRPr lang="sv-SE" smtClean="0"/>
          </a:p>
          <a:p>
            <a:pPr eaLnBrk="1" hangingPunct="1"/>
            <a:r>
              <a:rPr lang="sv-SE" smtClean="0"/>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smtClean="0"/>
          </a:p>
          <a:p>
            <a:pPr eaLnBrk="1" hangingPunct="1"/>
            <a:r>
              <a:rPr lang="sv-SE" smtClean="0"/>
              <a:t>Notera dock att olika författare har olika syn på relationen mellan modell och diagram. Hos en del författare används modell, eller snarare grafisk modell, och diagram som synonymer. </a:t>
            </a:r>
          </a:p>
          <a:p>
            <a:pPr eaLnBrk="1" hangingPunct="1"/>
            <a:endParaRPr lang="sv-SE" smtClean="0"/>
          </a:p>
          <a:p>
            <a:pPr eaLnBrk="1" hangingPunct="1"/>
            <a:r>
              <a:rPr lang="sv-SE" smtClean="0"/>
              <a:t>Notera också att en modell behöver inte vara grafisk, den kan till exempel formuleras i textform eller som en formel. </a:t>
            </a:r>
          </a:p>
          <a:p>
            <a:pPr eaLnBrk="1" hangingPunct="1"/>
            <a:endParaRPr lang="sv-SE" smtClean="0"/>
          </a:p>
          <a:p>
            <a:pPr eaLnBrk="1" hangingPunct="1"/>
            <a:r>
              <a:rPr lang="sv-SE" smtClean="0"/>
              <a:t>Om vi då tittar på den högra delen av bilden kan vi notera följande: </a:t>
            </a:r>
          </a:p>
          <a:p>
            <a:pPr eaLnBrk="1" hangingPunct="1"/>
            <a:r>
              <a:rPr lang="sv-SE" smtClean="0"/>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smtClean="0"/>
              <a:t>- på mellersta nivån finns användningsfallsdiagram för att modellera interaktionen mellan människor och datorer, </a:t>
            </a:r>
          </a:p>
          <a:p>
            <a:pPr eaLnBrk="1" hangingPunct="1"/>
            <a:r>
              <a:rPr lang="sv-SE" smtClean="0"/>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smtClean="0"/>
          </a:p>
          <a:p>
            <a:pPr eaLnBrk="1" hangingPunct="1">
              <a:spcBef>
                <a:spcPct val="0"/>
              </a:spcBef>
            </a:pPr>
            <a:r>
              <a:rPr lang="sv-SE" smtClean="0"/>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smtClean="0"/>
          </a:p>
        </p:txBody>
      </p:sp>
    </p:spTree>
    <p:extLst>
      <p:ext uri="{BB962C8B-B14F-4D97-AF65-F5344CB8AC3E}">
        <p14:creationId xmlns:p14="http://schemas.microsoft.com/office/powerpoint/2010/main" val="1258181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F97BE3D3-FEAA-407C-A6F0-5CEFDCFAD612}" type="slidenum">
              <a:rPr lang="en-US" smtClean="0"/>
              <a:pPr>
                <a:defRPr/>
              </a:pPr>
              <a:t>15</a:t>
            </a:fld>
            <a:endParaRPr lang="en-US"/>
          </a:p>
        </p:txBody>
      </p:sp>
    </p:spTree>
    <p:extLst>
      <p:ext uri="{BB962C8B-B14F-4D97-AF65-F5344CB8AC3E}">
        <p14:creationId xmlns:p14="http://schemas.microsoft.com/office/powerpoint/2010/main" val="3369567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F97BE3D3-FEAA-407C-A6F0-5CEFDCFAD612}" type="slidenum">
              <a:rPr lang="en-US" smtClean="0"/>
              <a:pPr>
                <a:defRPr/>
              </a:pPr>
              <a:t>16</a:t>
            </a:fld>
            <a:endParaRPr lang="en-US"/>
          </a:p>
        </p:txBody>
      </p:sp>
    </p:spTree>
    <p:extLst>
      <p:ext uri="{BB962C8B-B14F-4D97-AF65-F5344CB8AC3E}">
        <p14:creationId xmlns:p14="http://schemas.microsoft.com/office/powerpoint/2010/main" val="2594442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726C2D38-E4A0-4D26-AEB8-2F144E0C5ECF}" type="slidenum">
              <a:rPr lang="en-US" smtClean="0"/>
              <a:pPr>
                <a:defRPr/>
              </a:pPr>
              <a:t>24</a:t>
            </a:fld>
            <a:endParaRPr lang="en-US"/>
          </a:p>
        </p:txBody>
      </p:sp>
    </p:spTree>
    <p:extLst>
      <p:ext uri="{BB962C8B-B14F-4D97-AF65-F5344CB8AC3E}">
        <p14:creationId xmlns:p14="http://schemas.microsoft.com/office/powerpoint/2010/main" val="2406518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726C2D38-E4A0-4D26-AEB8-2F144E0C5ECF}" type="slidenum">
              <a:rPr lang="en-US" smtClean="0"/>
              <a:pPr>
                <a:defRPr/>
              </a:pPr>
              <a:t>25</a:t>
            </a:fld>
            <a:endParaRPr lang="en-US"/>
          </a:p>
        </p:txBody>
      </p:sp>
    </p:spTree>
    <p:extLst>
      <p:ext uri="{BB962C8B-B14F-4D97-AF65-F5344CB8AC3E}">
        <p14:creationId xmlns:p14="http://schemas.microsoft.com/office/powerpoint/2010/main" val="2921740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726C2D38-E4A0-4D26-AEB8-2F144E0C5ECF}" type="slidenum">
              <a:rPr lang="en-US" smtClean="0"/>
              <a:pPr>
                <a:defRPr/>
              </a:pPr>
              <a:t>26</a:t>
            </a:fld>
            <a:endParaRPr lang="en-US"/>
          </a:p>
        </p:txBody>
      </p:sp>
    </p:spTree>
    <p:extLst>
      <p:ext uri="{BB962C8B-B14F-4D97-AF65-F5344CB8AC3E}">
        <p14:creationId xmlns:p14="http://schemas.microsoft.com/office/powerpoint/2010/main" val="918502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62595F74-BD2F-4277-8596-8866660B0597}" type="slidenum">
              <a:rPr lang="en-US" smtClean="0"/>
              <a:pPr>
                <a:defRPr/>
              </a:pPr>
              <a:t>28</a:t>
            </a:fld>
            <a:endParaRPr lang="en-US"/>
          </a:p>
        </p:txBody>
      </p:sp>
    </p:spTree>
    <p:extLst>
      <p:ext uri="{BB962C8B-B14F-4D97-AF65-F5344CB8AC3E}">
        <p14:creationId xmlns:p14="http://schemas.microsoft.com/office/powerpoint/2010/main" val="3000557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62595F74-BD2F-4277-8596-8866660B0597}" type="slidenum">
              <a:rPr lang="en-US" smtClean="0"/>
              <a:pPr>
                <a:defRPr/>
              </a:pPr>
              <a:t>29</a:t>
            </a:fld>
            <a:endParaRPr lang="en-US"/>
          </a:p>
        </p:txBody>
      </p:sp>
    </p:spTree>
    <p:extLst>
      <p:ext uri="{BB962C8B-B14F-4D97-AF65-F5344CB8AC3E}">
        <p14:creationId xmlns:p14="http://schemas.microsoft.com/office/powerpoint/2010/main" val="3893030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9DF26B99-0EE7-40C4-ACAB-383538D47D7E}" type="slidenum">
              <a:rPr lang="en-US" smtClean="0"/>
              <a:pPr>
                <a:defRPr/>
              </a:pPr>
              <a:t>33</a:t>
            </a:fld>
            <a:endParaRPr lang="en-US"/>
          </a:p>
        </p:txBody>
      </p:sp>
    </p:spTree>
    <p:extLst>
      <p:ext uri="{BB962C8B-B14F-4D97-AF65-F5344CB8AC3E}">
        <p14:creationId xmlns:p14="http://schemas.microsoft.com/office/powerpoint/2010/main" val="1887145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34</a:t>
            </a:fld>
            <a:endParaRPr lang="sv-SE"/>
          </a:p>
        </p:txBody>
      </p:sp>
    </p:spTree>
    <p:extLst>
      <p:ext uri="{BB962C8B-B14F-4D97-AF65-F5344CB8AC3E}">
        <p14:creationId xmlns:p14="http://schemas.microsoft.com/office/powerpoint/2010/main" val="266657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65A8F707-DFA5-411D-9774-989F27678A6C}" type="slidenum">
              <a:rPr lang="sv-SE" smtClean="0"/>
              <a:pPr/>
              <a:t>5</a:t>
            </a:fld>
            <a:endParaRPr lang="sv-SE"/>
          </a:p>
        </p:txBody>
      </p:sp>
    </p:spTree>
    <p:extLst>
      <p:ext uri="{BB962C8B-B14F-4D97-AF65-F5344CB8AC3E}">
        <p14:creationId xmlns:p14="http://schemas.microsoft.com/office/powerpoint/2010/main" val="2085137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65A8F707-DFA5-411D-9774-989F27678A6C}" type="slidenum">
              <a:rPr lang="sv-SE" smtClean="0"/>
              <a:pPr/>
              <a:t>6</a:t>
            </a:fld>
            <a:endParaRPr lang="sv-SE"/>
          </a:p>
        </p:txBody>
      </p:sp>
    </p:spTree>
    <p:extLst>
      <p:ext uri="{BB962C8B-B14F-4D97-AF65-F5344CB8AC3E}">
        <p14:creationId xmlns:p14="http://schemas.microsoft.com/office/powerpoint/2010/main" val="428440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7</a:t>
            </a:fld>
            <a:endParaRPr lang="sv-SE"/>
          </a:p>
        </p:txBody>
      </p:sp>
    </p:spTree>
    <p:extLst>
      <p:ext uri="{BB962C8B-B14F-4D97-AF65-F5344CB8AC3E}">
        <p14:creationId xmlns:p14="http://schemas.microsoft.com/office/powerpoint/2010/main" val="1712216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8</a:t>
            </a:fld>
            <a:endParaRPr lang="sv-SE"/>
          </a:p>
        </p:txBody>
      </p:sp>
    </p:spTree>
    <p:extLst>
      <p:ext uri="{BB962C8B-B14F-4D97-AF65-F5344CB8AC3E}">
        <p14:creationId xmlns:p14="http://schemas.microsoft.com/office/powerpoint/2010/main" val="28377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10</a:t>
            </a:fld>
            <a:endParaRPr lang="sv-SE"/>
          </a:p>
        </p:txBody>
      </p:sp>
    </p:spTree>
    <p:extLst>
      <p:ext uri="{BB962C8B-B14F-4D97-AF65-F5344CB8AC3E}">
        <p14:creationId xmlns:p14="http://schemas.microsoft.com/office/powerpoint/2010/main" val="245289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11</a:t>
            </a:fld>
            <a:endParaRPr lang="sv-SE"/>
          </a:p>
        </p:txBody>
      </p:sp>
    </p:spTree>
    <p:extLst>
      <p:ext uri="{BB962C8B-B14F-4D97-AF65-F5344CB8AC3E}">
        <p14:creationId xmlns:p14="http://schemas.microsoft.com/office/powerpoint/2010/main" val="2380630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16730BED-EBF8-4466-A476-0AC20E5D455E}" type="slidenum">
              <a:rPr lang="en-US" smtClean="0"/>
              <a:pPr>
                <a:defRPr/>
              </a:pPr>
              <a:t>12</a:t>
            </a:fld>
            <a:endParaRPr lang="en-US"/>
          </a:p>
        </p:txBody>
      </p:sp>
    </p:spTree>
    <p:extLst>
      <p:ext uri="{BB962C8B-B14F-4D97-AF65-F5344CB8AC3E}">
        <p14:creationId xmlns:p14="http://schemas.microsoft.com/office/powerpoint/2010/main" val="1472505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sv-SE" smtClean="0"/>
          </a:p>
        </p:txBody>
      </p:sp>
      <p:sp>
        <p:nvSpPr>
          <p:cNvPr id="4" name="Slide Number Placeholder 3"/>
          <p:cNvSpPr>
            <a:spLocks noGrp="1"/>
          </p:cNvSpPr>
          <p:nvPr>
            <p:ph type="sldNum" sz="quarter" idx="5"/>
          </p:nvPr>
        </p:nvSpPr>
        <p:spPr/>
        <p:txBody>
          <a:bodyPr/>
          <a:lstStyle/>
          <a:p>
            <a:pPr>
              <a:defRPr/>
            </a:pPr>
            <a:fld id="{F97BE3D3-FEAA-407C-A6F0-5CEFDCFAD612}" type="slidenum">
              <a:rPr lang="en-US" smtClean="0"/>
              <a:pPr>
                <a:defRPr/>
              </a:pPr>
              <a:t>14</a:t>
            </a:fld>
            <a:endParaRPr lang="en-US"/>
          </a:p>
        </p:txBody>
      </p:sp>
    </p:spTree>
    <p:extLst>
      <p:ext uri="{BB962C8B-B14F-4D97-AF65-F5344CB8AC3E}">
        <p14:creationId xmlns:p14="http://schemas.microsoft.com/office/powerpoint/2010/main" val="235994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6553200" y="4767263"/>
            <a:ext cx="2133600" cy="273844"/>
          </a:xfrm>
          <a:prstGeom prst="rect">
            <a:avLst/>
          </a:prstGeom>
          <a:ln/>
        </p:spPr>
        <p:txBody>
          <a:bodyPr/>
          <a:lstStyle>
            <a:lvl1pPr>
              <a:defRPr/>
            </a:lvl1pPr>
          </a:lstStyle>
          <a:p>
            <a:pPr>
              <a:defRPr/>
            </a:pPr>
            <a:fld id="{20F57788-304B-48DC-9179-F98CEEFA570D}" type="slidenum">
              <a:rPr lang="sv-SE"/>
              <a:pPr>
                <a:defRPr/>
              </a:pPr>
              <a:t>‹#›</a:t>
            </a:fld>
            <a:endParaRPr lang="sv-SE"/>
          </a:p>
        </p:txBody>
      </p:sp>
    </p:spTree>
    <p:extLst>
      <p:ext uri="{BB962C8B-B14F-4D97-AF65-F5344CB8AC3E}">
        <p14:creationId xmlns:p14="http://schemas.microsoft.com/office/powerpoint/2010/main" val="3116861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2020-10-19</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10/19/2020</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2020-10-19</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10/19/2020</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3.emf"/><Relationship Id="rId5" Type="http://schemas.openxmlformats.org/officeDocument/2006/relationships/notesSlide" Target="../notesSlides/notesSlide1.xml"/><Relationship Id="rId4"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638" y="1510893"/>
            <a:ext cx="8151302" cy="1069200"/>
          </a:xfrm>
        </p:spPr>
        <p:txBody>
          <a:bodyPr/>
          <a:lstStyle/>
          <a:p>
            <a:r>
              <a:rPr lang="sv-SE" sz="3600" dirty="0" smtClean="0"/>
              <a:t>Informationssystem 4 </a:t>
            </a:r>
            <a:br>
              <a:rPr lang="sv-SE" sz="3600" dirty="0" smtClean="0"/>
            </a:br>
            <a:r>
              <a:rPr lang="sv-SE" sz="2000" dirty="0"/>
              <a:t>Del 1: </a:t>
            </a:r>
            <a:r>
              <a:rPr lang="sv-SE" sz="2000" dirty="0" smtClean="0"/>
              <a:t>Beslutsfattande</a:t>
            </a:r>
            <a:endParaRPr lang="sv-SE" sz="2000" dirty="0"/>
          </a:p>
        </p:txBody>
      </p:sp>
      <p:sp>
        <p:nvSpPr>
          <p:cNvPr id="3" name="Subtitle 2"/>
          <p:cNvSpPr>
            <a:spLocks noGrp="1"/>
          </p:cNvSpPr>
          <p:nvPr>
            <p:ph type="subTitle" idx="1"/>
          </p:nvPr>
        </p:nvSpPr>
        <p:spPr>
          <a:xfrm>
            <a:off x="907638" y="3274662"/>
            <a:ext cx="6631200" cy="1045502"/>
          </a:xfrm>
        </p:spPr>
        <p:txBody>
          <a:bodyPr/>
          <a:lstStyle/>
          <a:p>
            <a:r>
              <a:rPr lang="sv-SE" sz="1600" dirty="0" smtClean="0"/>
              <a:t>Erik Perjons</a:t>
            </a:r>
          </a:p>
          <a:p>
            <a:r>
              <a:rPr lang="sv-SE" sz="1600" dirty="0" smtClean="0"/>
              <a:t>DSV, Stockholms Universitet</a:t>
            </a:r>
            <a:endParaRPr lang="sv-SE" sz="1600" dirty="0"/>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mc:Choice xmlns:p14="http://schemas.microsoft.com/office/powerpoint/2010/main" Requires="p14">
      <p:transition p14:dur="0" advTm="12212"/>
    </mc:Choice>
    <mc:Fallback>
      <p:transition advTm="1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631" y="513159"/>
            <a:ext cx="7328491" cy="857250"/>
          </a:xfrm>
        </p:spPr>
        <p:txBody>
          <a:bodyPr>
            <a:noAutofit/>
          </a:bodyPr>
          <a:lstStyle/>
          <a:p>
            <a:pPr algn="l"/>
            <a:r>
              <a:rPr lang="sv-SE" sz="2700" dirty="0"/>
              <a:t>Hur fattas beslut i verksamheter?</a:t>
            </a:r>
          </a:p>
        </p:txBody>
      </p:sp>
      <p:sp>
        <p:nvSpPr>
          <p:cNvPr id="39" name="TextBox 38"/>
          <p:cNvSpPr txBox="1"/>
          <p:nvPr/>
        </p:nvSpPr>
        <p:spPr>
          <a:xfrm>
            <a:off x="983087" y="3544286"/>
            <a:ext cx="7507433" cy="338554"/>
          </a:xfrm>
          <a:prstGeom prst="rect">
            <a:avLst/>
          </a:prstGeom>
          <a:noFill/>
        </p:spPr>
        <p:txBody>
          <a:bodyPr wrap="square" rtlCol="0">
            <a:spAutoFit/>
          </a:bodyPr>
          <a:lstStyle/>
          <a:p>
            <a:pPr marL="285750" indent="-285750">
              <a:buFont typeface="Arial" panose="020B0604020202020204" pitchFamily="34" charset="0"/>
              <a:buChar char="•"/>
            </a:pPr>
            <a:r>
              <a:rPr lang="sv-SE" sz="1600" dirty="0"/>
              <a:t>Beslutsprocesser beskrivs ofta </a:t>
            </a:r>
            <a:r>
              <a:rPr lang="sv-SE" sz="1600" dirty="0" smtClean="0"/>
              <a:t>på detta sätt, med just dessa, eller snarlika, aktiviteter</a:t>
            </a:r>
            <a:endParaRPr lang="sv-SE" sz="1600" dirty="0" smtClean="0"/>
          </a:p>
        </p:txBody>
      </p:sp>
      <p:sp>
        <p:nvSpPr>
          <p:cNvPr id="40" name="Left Brace 39"/>
          <p:cNvSpPr/>
          <p:nvPr/>
        </p:nvSpPr>
        <p:spPr>
          <a:xfrm rot="16200000">
            <a:off x="4312483" y="-443506"/>
            <a:ext cx="400050" cy="688973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sz="135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642" y="1845657"/>
            <a:ext cx="6804025" cy="612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43482724"/>
      </p:ext>
    </p:extLst>
  </p:cSld>
  <p:clrMapOvr>
    <a:masterClrMapping/>
  </p:clrMapOvr>
  <mc:AlternateContent xmlns:mc="http://schemas.openxmlformats.org/markup-compatibility/2006">
    <mc:Choice xmlns:p14="http://schemas.microsoft.com/office/powerpoint/2010/main" Requires="p14">
      <p:transition spd="slow" p14:dur="2000" advTm="15397"/>
    </mc:Choice>
    <mc:Fallback>
      <p:transition spd="slow" advTm="15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631" y="513159"/>
            <a:ext cx="7328491" cy="857250"/>
          </a:xfrm>
        </p:spPr>
        <p:txBody>
          <a:bodyPr>
            <a:noAutofit/>
          </a:bodyPr>
          <a:lstStyle/>
          <a:p>
            <a:pPr algn="l"/>
            <a:r>
              <a:rPr lang="sv-SE" sz="2700" dirty="0"/>
              <a:t>Hur fattas beslut i verksamheter?</a:t>
            </a:r>
          </a:p>
        </p:txBody>
      </p:sp>
      <p:sp>
        <p:nvSpPr>
          <p:cNvPr id="39" name="TextBox 38"/>
          <p:cNvSpPr txBox="1"/>
          <p:nvPr/>
        </p:nvSpPr>
        <p:spPr>
          <a:xfrm>
            <a:off x="983087" y="3544286"/>
            <a:ext cx="7507433" cy="830997"/>
          </a:xfrm>
          <a:prstGeom prst="rect">
            <a:avLst/>
          </a:prstGeom>
          <a:noFill/>
        </p:spPr>
        <p:txBody>
          <a:bodyPr wrap="square" rtlCol="0">
            <a:spAutoFit/>
          </a:bodyPr>
          <a:lstStyle/>
          <a:p>
            <a:pPr marL="285750" indent="-285750">
              <a:buFont typeface="Arial" panose="020B0604020202020204" pitchFamily="34" charset="0"/>
              <a:buChar char="•"/>
            </a:pPr>
            <a:r>
              <a:rPr lang="sv-SE" sz="1600" dirty="0"/>
              <a:t>Beslutsprocesser beskrivs ofta med dessa, eller snarlika, </a:t>
            </a:r>
            <a:r>
              <a:rPr lang="sv-SE" sz="1600" dirty="0" smtClean="0"/>
              <a:t>aktiviteter</a:t>
            </a:r>
          </a:p>
          <a:p>
            <a:pPr marL="285750" indent="-285750">
              <a:buFont typeface="Arial" panose="020B0604020202020204" pitchFamily="34" charset="0"/>
              <a:buChar char="•"/>
            </a:pPr>
            <a:r>
              <a:rPr lang="sv-SE" sz="1600" dirty="0" smtClean="0"/>
              <a:t>Men </a:t>
            </a:r>
            <a:r>
              <a:rPr lang="sv-SE" sz="1600" dirty="0"/>
              <a:t>ger </a:t>
            </a:r>
            <a:r>
              <a:rPr lang="sv-SE" sz="1600" dirty="0" smtClean="0"/>
              <a:t>denna process en </a:t>
            </a:r>
            <a:r>
              <a:rPr lang="sv-SE" sz="1600" dirty="0"/>
              <a:t>korrekt beskrivning av hur beslut faktiskt fattas i verksamheter</a:t>
            </a:r>
            <a:r>
              <a:rPr lang="sv-SE" sz="1600" dirty="0" smtClean="0"/>
              <a:t>?</a:t>
            </a:r>
          </a:p>
        </p:txBody>
      </p:sp>
      <p:sp>
        <p:nvSpPr>
          <p:cNvPr id="40" name="Left Brace 39"/>
          <p:cNvSpPr/>
          <p:nvPr/>
        </p:nvSpPr>
        <p:spPr>
          <a:xfrm rot="16200000">
            <a:off x="4312483" y="-443506"/>
            <a:ext cx="400050" cy="688973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sz="135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642" y="1845657"/>
            <a:ext cx="6804025" cy="612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97815451"/>
      </p:ext>
    </p:extLst>
  </p:cSld>
  <p:clrMapOvr>
    <a:masterClrMapping/>
  </p:clrMapOvr>
  <mc:AlternateContent xmlns:mc="http://schemas.openxmlformats.org/markup-compatibility/2006">
    <mc:Choice xmlns:p14="http://schemas.microsoft.com/office/powerpoint/2010/main" Requires="p14">
      <p:transition spd="slow" p14:dur="2000" advTm="10890"/>
    </mc:Choice>
    <mc:Fallback>
      <p:transition spd="slow" advTm="1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a:xfrm>
            <a:off x="786809" y="484570"/>
            <a:ext cx="6172200" cy="1028700"/>
          </a:xfrm>
        </p:spPr>
        <p:txBody>
          <a:bodyPr>
            <a:normAutofit/>
          </a:bodyPr>
          <a:lstStyle/>
          <a:p>
            <a:pPr algn="l"/>
            <a:r>
              <a:rPr lang="en-US" sz="2700" dirty="0" err="1"/>
              <a:t>Beslutsmodeller</a:t>
            </a:r>
            <a:endParaRPr lang="en-US" sz="2700" dirty="0"/>
          </a:p>
        </p:txBody>
      </p:sp>
      <p:sp>
        <p:nvSpPr>
          <p:cNvPr id="6" name="Rectangle 3"/>
          <p:cNvSpPr txBox="1">
            <a:spLocks noChangeArrowheads="1"/>
          </p:cNvSpPr>
          <p:nvPr/>
        </p:nvSpPr>
        <p:spPr bwMode="auto">
          <a:xfrm>
            <a:off x="1475185" y="1294210"/>
            <a:ext cx="6172200" cy="2914650"/>
          </a:xfrm>
          <a:prstGeom prst="rect">
            <a:avLst/>
          </a:prstGeom>
          <a:noFill/>
          <a:ln w="9525">
            <a:noFill/>
            <a:miter lim="800000"/>
            <a:headEnd/>
            <a:tailEnd/>
          </a:ln>
        </p:spPr>
        <p:txBody>
          <a:bodyPr/>
          <a:lstStyle/>
          <a:p>
            <a:pPr marL="257175" indent="-257175" eaLnBrk="0" hangingPunct="0">
              <a:lnSpc>
                <a:spcPct val="80000"/>
              </a:lnSpc>
              <a:spcBef>
                <a:spcPct val="20000"/>
              </a:spcBef>
              <a:buClr>
                <a:schemeClr val="bg2"/>
              </a:buClr>
              <a:buSzPct val="75000"/>
              <a:defRPr/>
            </a:pPr>
            <a:endParaRPr lang="sv-SE" sz="1200" kern="0" dirty="0"/>
          </a:p>
          <a:p>
            <a:pPr marL="257175" indent="-257175" eaLnBrk="0" hangingPunct="0">
              <a:lnSpc>
                <a:spcPct val="80000"/>
              </a:lnSpc>
              <a:spcBef>
                <a:spcPct val="20000"/>
              </a:spcBef>
              <a:buClr>
                <a:schemeClr val="bg2"/>
              </a:buClr>
              <a:buSzPct val="75000"/>
              <a:defRPr/>
            </a:pPr>
            <a:endParaRPr lang="sv-SE" sz="1350" kern="0" dirty="0"/>
          </a:p>
          <a:p>
            <a:pPr marL="257175" indent="-257175" eaLnBrk="0" hangingPunct="0">
              <a:lnSpc>
                <a:spcPct val="80000"/>
              </a:lnSpc>
              <a:spcBef>
                <a:spcPct val="20000"/>
              </a:spcBef>
              <a:buClr>
                <a:schemeClr val="bg2"/>
              </a:buClr>
              <a:buSzPct val="75000"/>
              <a:defRPr/>
            </a:pPr>
            <a:endParaRPr lang="sv-SE" sz="1350" kern="0" dirty="0"/>
          </a:p>
          <a:p>
            <a:pPr marL="257175" indent="-257175" eaLnBrk="0" hangingPunct="0">
              <a:lnSpc>
                <a:spcPct val="80000"/>
              </a:lnSpc>
              <a:spcBef>
                <a:spcPct val="20000"/>
              </a:spcBef>
              <a:buClr>
                <a:schemeClr val="bg2"/>
              </a:buClr>
              <a:buSzPct val="75000"/>
              <a:defRPr/>
            </a:pPr>
            <a:endParaRPr lang="sv-SE" sz="1350" kern="0" dirty="0"/>
          </a:p>
          <a:p>
            <a:pPr marL="257175" indent="-257175" eaLnBrk="0" hangingPunct="0">
              <a:lnSpc>
                <a:spcPct val="80000"/>
              </a:lnSpc>
              <a:spcBef>
                <a:spcPct val="20000"/>
              </a:spcBef>
              <a:buClr>
                <a:schemeClr val="bg2"/>
              </a:buClr>
              <a:buSzPct val="75000"/>
              <a:defRPr/>
            </a:pPr>
            <a:endParaRPr lang="sv-SE" sz="1350" kern="0" dirty="0"/>
          </a:p>
          <a:p>
            <a:pPr marL="257175" indent="-257175" eaLnBrk="0" hangingPunct="0">
              <a:lnSpc>
                <a:spcPct val="80000"/>
              </a:lnSpc>
              <a:spcBef>
                <a:spcPct val="20000"/>
              </a:spcBef>
              <a:buClr>
                <a:schemeClr val="bg2"/>
              </a:buClr>
              <a:buSzPct val="75000"/>
              <a:defRPr/>
            </a:pPr>
            <a:endParaRPr lang="sv-SE" sz="1350" kern="0" dirty="0"/>
          </a:p>
        </p:txBody>
      </p:sp>
      <p:sp>
        <p:nvSpPr>
          <p:cNvPr id="5" name="TextBox 4"/>
          <p:cNvSpPr txBox="1"/>
          <p:nvPr/>
        </p:nvSpPr>
        <p:spPr>
          <a:xfrm>
            <a:off x="786809" y="1178764"/>
            <a:ext cx="7772400" cy="3293209"/>
          </a:xfrm>
          <a:prstGeom prst="rect">
            <a:avLst/>
          </a:prstGeom>
          <a:noFill/>
        </p:spPr>
        <p:txBody>
          <a:bodyPr wrap="square">
            <a:spAutoFit/>
          </a:bodyPr>
          <a:lstStyle/>
          <a:p>
            <a:pPr marL="285750" indent="-285750">
              <a:buFont typeface="Arial" panose="020B0604020202020204" pitchFamily="34" charset="0"/>
              <a:buChar char="•"/>
              <a:defRPr/>
            </a:pPr>
            <a:r>
              <a:rPr lang="sv-SE" sz="1600" dirty="0" smtClean="0">
                <a:ea typeface="Verdana" panose="020B0604030504040204" pitchFamily="34" charset="0"/>
                <a:cs typeface="Verdana" panose="020B0604030504040204" pitchFamily="34" charset="0"/>
              </a:rPr>
              <a:t>Nej, beslut i verksamheter kan fattas på flera andra sätt </a:t>
            </a:r>
          </a:p>
          <a:p>
            <a:pPr>
              <a:defRPr/>
            </a:pPr>
            <a:endParaRPr lang="sv-SE" sz="1600" dirty="0" smtClean="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sv-SE" sz="1600" dirty="0" smtClean="0">
                <a:ea typeface="Verdana" panose="020B0604030504040204" pitchFamily="34" charset="0"/>
                <a:cs typeface="Verdana" panose="020B0604030504040204" pitchFamily="34" charset="0"/>
              </a:rPr>
              <a:t>Forskare har fångat </a:t>
            </a:r>
            <a:r>
              <a:rPr lang="sv-SE" sz="1600" dirty="0">
                <a:ea typeface="Verdana" panose="020B0604030504040204" pitchFamily="34" charset="0"/>
                <a:cs typeface="Verdana" panose="020B0604030504040204" pitchFamily="34" charset="0"/>
              </a:rPr>
              <a:t>olika </a:t>
            </a:r>
            <a:r>
              <a:rPr lang="sv-SE" sz="1600" dirty="0" smtClean="0">
                <a:ea typeface="Verdana" panose="020B0604030504040204" pitchFamily="34" charset="0"/>
                <a:cs typeface="Verdana" panose="020B0604030504040204" pitchFamily="34" charset="0"/>
              </a:rPr>
              <a:t>sätt att fatta beslut </a:t>
            </a:r>
            <a:r>
              <a:rPr lang="sv-SE" sz="1600" dirty="0">
                <a:ea typeface="Verdana" panose="020B0604030504040204" pitchFamily="34" charset="0"/>
                <a:cs typeface="Verdana" panose="020B0604030504040204" pitchFamily="34" charset="0"/>
              </a:rPr>
              <a:t>i </a:t>
            </a:r>
            <a:r>
              <a:rPr lang="sv-SE" sz="1600" dirty="0" smtClean="0">
                <a:ea typeface="Verdana" panose="020B0604030504040204" pitchFamily="34" charset="0"/>
                <a:cs typeface="Verdana" panose="020B0604030504040204" pitchFamily="34" charset="0"/>
              </a:rPr>
              <a:t>verksamheter i ett antal beslutsmodeller:</a:t>
            </a:r>
            <a:endParaRPr lang="sv-SE" sz="1600" dirty="0">
              <a:ea typeface="Verdana" panose="020B0604030504040204" pitchFamily="34" charset="0"/>
              <a:cs typeface="Verdana" panose="020B0604030504040204" pitchFamily="34" charset="0"/>
            </a:endParaRPr>
          </a:p>
          <a:p>
            <a:pPr>
              <a:defRPr/>
            </a:pP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r>
              <a:rPr lang="sv-SE"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Rationell</a:t>
            </a: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beslutsmodell</a:t>
            </a: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r>
              <a:rPr lang="sv-SE" sz="1600" dirty="0">
                <a:ea typeface="Verdana" panose="020B0604030504040204" pitchFamily="34" charset="0"/>
                <a:cs typeface="Verdana" panose="020B0604030504040204" pitchFamily="34" charset="0"/>
              </a:rPr>
              <a:t> Begränsat rationellt beslutmodell</a:t>
            </a:r>
          </a:p>
          <a:p>
            <a:pPr lvl="1">
              <a:buFont typeface="Wingdings" pitchFamily="2" charset="2"/>
              <a:buChar char="q"/>
              <a:defRPr/>
            </a:pP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r>
              <a:rPr lang="en-US" sz="1600" dirty="0">
                <a:ea typeface="Verdana" panose="020B0604030504040204" pitchFamily="34" charset="0"/>
                <a:cs typeface="Verdana" panose="020B0604030504040204" pitchFamily="34" charset="0"/>
              </a:rPr>
              <a:t> </a:t>
            </a:r>
            <a:r>
              <a:rPr lang="en-US" sz="1600" dirty="0" err="1">
                <a:ea typeface="Verdana" panose="020B0604030504040204" pitchFamily="34" charset="0"/>
                <a:cs typeface="Verdana" panose="020B0604030504040204" pitchFamily="34" charset="0"/>
              </a:rPr>
              <a:t>Soptunnebeslutsmodell</a:t>
            </a:r>
            <a:endParaRPr lang="en-US" sz="1600" dirty="0">
              <a:ea typeface="Verdana" panose="020B0604030504040204" pitchFamily="34" charset="0"/>
              <a:cs typeface="Verdana" panose="020B0604030504040204" pitchFamily="34" charset="0"/>
            </a:endParaRPr>
          </a:p>
          <a:p>
            <a:pPr lvl="1">
              <a:defRPr/>
            </a:pP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r>
              <a:rPr lang="sv-SE" sz="1600" dirty="0">
                <a:ea typeface="Verdana" panose="020B0604030504040204" pitchFamily="34" charset="0"/>
                <a:cs typeface="Verdana" panose="020B0604030504040204" pitchFamily="34" charset="0"/>
              </a:rPr>
              <a:t> </a:t>
            </a:r>
            <a:r>
              <a:rPr lang="en-US" sz="1600" dirty="0" err="1" smtClean="0">
                <a:ea typeface="Verdana" panose="020B0604030504040204" pitchFamily="34" charset="0"/>
                <a:cs typeface="Verdana" panose="020B0604030504040204" pitchFamily="34" charset="0"/>
              </a:rPr>
              <a:t>Kompromissmodell</a:t>
            </a: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endParaRPr lang="sv-SE" sz="1600" dirty="0">
              <a:ea typeface="Verdana" panose="020B0604030504040204" pitchFamily="34" charset="0"/>
              <a:cs typeface="Verdana" panose="020B0604030504040204" pitchFamily="34" charset="0"/>
            </a:endParaRPr>
          </a:p>
          <a:p>
            <a:pPr lvl="1">
              <a:buFont typeface="Wingdings" pitchFamily="2" charset="2"/>
              <a:buChar char="q"/>
              <a:defRPr/>
            </a:pPr>
            <a:r>
              <a:rPr lang="sv-SE" sz="1600" dirty="0">
                <a:ea typeface="Verdana" panose="020B0604030504040204" pitchFamily="34" charset="0"/>
                <a:cs typeface="Verdana" panose="020B0604030504040204" pitchFamily="34" charset="0"/>
              </a:rPr>
              <a:t> Trial and </a:t>
            </a:r>
            <a:r>
              <a:rPr lang="sv-SE" sz="1600" dirty="0" err="1">
                <a:ea typeface="Verdana" panose="020B0604030504040204" pitchFamily="34" charset="0"/>
                <a:cs typeface="Verdana" panose="020B0604030504040204" pitchFamily="34" charset="0"/>
              </a:rPr>
              <a:t>error-beslutsmodell</a:t>
            </a:r>
            <a:endParaRPr lang="sv-SE" sz="1600" dirty="0">
              <a:ea typeface="Verdana" panose="020B0604030504040204" pitchFamily="34" charset="0"/>
              <a:cs typeface="Verdana" panose="020B060403050404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570520428"/>
      </p:ext>
    </p:extLst>
  </p:cSld>
  <p:clrMapOvr>
    <a:masterClrMapping/>
  </p:clrMapOvr>
  <mc:AlternateContent xmlns:mc="http://schemas.openxmlformats.org/markup-compatibility/2006">
    <mc:Choice xmlns:p14="http://schemas.microsoft.com/office/powerpoint/2010/main" Requires="p14">
      <p:transition spd="slow" p14:dur="2000" advTm="19244"/>
    </mc:Choice>
    <mc:Fallback>
      <p:transition spd="slow" advTm="19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Rationell beslutsmodell</a:t>
            </a:r>
            <a:endParaRPr lang="sv-SE"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78322107"/>
      </p:ext>
    </p:extLst>
  </p:cSld>
  <p:clrMapOvr>
    <a:masterClrMapping/>
  </p:clrMapOvr>
  <mc:AlternateContent xmlns:mc="http://schemas.openxmlformats.org/markup-compatibility/2006">
    <mc:Choice xmlns:p14="http://schemas.microsoft.com/office/powerpoint/2010/main" Requires="p14">
      <p:transition spd="slow" p14:dur="2000" advTm="4358"/>
    </mc:Choice>
    <mc:Fallback>
      <p:transition spd="slow" advTm="4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52686" y="553186"/>
            <a:ext cx="6850800" cy="596700"/>
          </a:xfrm>
        </p:spPr>
        <p:txBody>
          <a:bodyPr>
            <a:normAutofit/>
          </a:bodyPr>
          <a:lstStyle/>
          <a:p>
            <a:r>
              <a:rPr lang="en-US" sz="2700" dirty="0" err="1"/>
              <a:t>Rationell</a:t>
            </a:r>
            <a:r>
              <a:rPr lang="en-US" sz="2700" dirty="0"/>
              <a:t> </a:t>
            </a:r>
            <a:r>
              <a:rPr lang="en-US" sz="2700" dirty="0" err="1"/>
              <a:t>beslutsmodell</a:t>
            </a:r>
            <a:r>
              <a:rPr lang="sv-SE" sz="2700" dirty="0"/>
              <a:t> </a:t>
            </a:r>
            <a:endParaRPr lang="en-US" sz="2700" dirty="0"/>
          </a:p>
        </p:txBody>
      </p:sp>
      <p:sp>
        <p:nvSpPr>
          <p:cNvPr id="7" name="Platshållare för innehåll 6"/>
          <p:cNvSpPr>
            <a:spLocks noGrp="1"/>
          </p:cNvSpPr>
          <p:nvPr>
            <p:ph idx="1"/>
          </p:nvPr>
        </p:nvSpPr>
        <p:spPr>
          <a:xfrm>
            <a:off x="658316" y="1266942"/>
            <a:ext cx="8191394" cy="3240432"/>
          </a:xfrm>
        </p:spPr>
        <p:txBody>
          <a:bodyPr>
            <a:normAutofit/>
          </a:bodyPr>
          <a:lstStyle/>
          <a:p>
            <a:pPr>
              <a:lnSpc>
                <a:spcPct val="120000"/>
              </a:lnSpc>
              <a:defRPr/>
            </a:pPr>
            <a:r>
              <a:rPr lang="sv-SE" sz="1600" dirty="0">
                <a:latin typeface="Calibri" panose="020F0502020204030204" pitchFamily="34" charset="0"/>
                <a:cs typeface="Calibri" panose="020F0502020204030204" pitchFamily="34" charset="0"/>
              </a:rPr>
              <a:t>Den </a:t>
            </a:r>
            <a:r>
              <a:rPr lang="sv-SE" sz="1600" b="1" dirty="0">
                <a:latin typeface="Calibri" panose="020F0502020204030204" pitchFamily="34" charset="0"/>
                <a:cs typeface="Calibri" panose="020F0502020204030204" pitchFamily="34" charset="0"/>
              </a:rPr>
              <a:t>rationella beslutsmodellen </a:t>
            </a:r>
            <a:r>
              <a:rPr lang="sv-SE" sz="1600" dirty="0">
                <a:latin typeface="Calibri" panose="020F0502020204030204" pitchFamily="34" charset="0"/>
                <a:cs typeface="Calibri" panose="020F0502020204030204" pitchFamily="34" charset="0"/>
              </a:rPr>
              <a:t>beskriver ett rationellt beslutsfattande. Enligt denna modell fattas beslut </a:t>
            </a:r>
            <a:r>
              <a:rPr lang="sv-SE" sz="1600" dirty="0" smtClean="0">
                <a:latin typeface="Calibri" panose="020F0502020204030204" pitchFamily="34" charset="0"/>
                <a:cs typeface="Calibri" panose="020F0502020204030204" pitchFamily="34" charset="0"/>
              </a:rPr>
              <a:t>enligt följande, eller någon liknande, beskrivning: </a:t>
            </a:r>
            <a:endParaRPr lang="sv-SE" sz="1600" dirty="0">
              <a:latin typeface="Calibri" panose="020F0502020204030204" pitchFamily="34" charset="0"/>
              <a:cs typeface="Calibri" panose="020F0502020204030204" pitchFamily="34" charset="0"/>
            </a:endParaRPr>
          </a:p>
        </p:txBody>
      </p:sp>
      <p:sp>
        <p:nvSpPr>
          <p:cNvPr id="17" name="Rounded Rectangle 16"/>
          <p:cNvSpPr/>
          <p:nvPr/>
        </p:nvSpPr>
        <p:spPr>
          <a:xfrm>
            <a:off x="548280" y="2408698"/>
            <a:ext cx="1158544"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554435" y="2471686"/>
            <a:ext cx="1220486" cy="584775"/>
          </a:xfrm>
          <a:prstGeom prst="rect">
            <a:avLst/>
          </a:prstGeom>
          <a:noFill/>
        </p:spPr>
        <p:txBody>
          <a:bodyPr wrap="square" rtlCol="0">
            <a:spAutoFit/>
          </a:bodyPr>
          <a:lstStyle/>
          <a:p>
            <a:r>
              <a:rPr lang="sv-SE" sz="1600" dirty="0" smtClean="0"/>
              <a:t>Specificera problem</a:t>
            </a:r>
            <a:endParaRPr lang="sv-SE" sz="1600" dirty="0"/>
          </a:p>
        </p:txBody>
      </p:sp>
      <p:sp>
        <p:nvSpPr>
          <p:cNvPr id="30" name="Rounded Rectangle 29"/>
          <p:cNvSpPr/>
          <p:nvPr/>
        </p:nvSpPr>
        <p:spPr>
          <a:xfrm>
            <a:off x="1957531" y="2418426"/>
            <a:ext cx="1168621"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 name="TextBox 30"/>
          <p:cNvSpPr txBox="1"/>
          <p:nvPr/>
        </p:nvSpPr>
        <p:spPr>
          <a:xfrm>
            <a:off x="1917536" y="2480000"/>
            <a:ext cx="1256871" cy="584775"/>
          </a:xfrm>
          <a:prstGeom prst="rect">
            <a:avLst/>
          </a:prstGeom>
          <a:noFill/>
        </p:spPr>
        <p:txBody>
          <a:bodyPr wrap="square" rtlCol="0">
            <a:spAutoFit/>
          </a:bodyPr>
          <a:lstStyle/>
          <a:p>
            <a:r>
              <a:rPr lang="sv-SE" sz="1600" dirty="0" smtClean="0"/>
              <a:t>Samla info</a:t>
            </a:r>
          </a:p>
          <a:p>
            <a:r>
              <a:rPr lang="sv-SE" sz="1600" dirty="0" smtClean="0"/>
              <a:t>(</a:t>
            </a:r>
            <a:r>
              <a:rPr lang="sv-SE" sz="1600" dirty="0" err="1" smtClean="0"/>
              <a:t>intelligence</a:t>
            </a:r>
            <a:r>
              <a:rPr lang="sv-SE" sz="1600" dirty="0" smtClean="0"/>
              <a:t>)</a:t>
            </a:r>
          </a:p>
        </p:txBody>
      </p:sp>
      <p:sp>
        <p:nvSpPr>
          <p:cNvPr id="32" name="Rounded Rectangle 31"/>
          <p:cNvSpPr/>
          <p:nvPr/>
        </p:nvSpPr>
        <p:spPr>
          <a:xfrm>
            <a:off x="3364155" y="2408698"/>
            <a:ext cx="1137106"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b="1"/>
          </a:p>
        </p:txBody>
      </p:sp>
      <p:sp>
        <p:nvSpPr>
          <p:cNvPr id="33" name="TextBox 32"/>
          <p:cNvSpPr txBox="1"/>
          <p:nvPr/>
        </p:nvSpPr>
        <p:spPr>
          <a:xfrm>
            <a:off x="3344626" y="2480000"/>
            <a:ext cx="1156636" cy="584775"/>
          </a:xfrm>
          <a:prstGeom prst="rect">
            <a:avLst/>
          </a:prstGeom>
          <a:noFill/>
        </p:spPr>
        <p:txBody>
          <a:bodyPr wrap="square" rtlCol="0">
            <a:spAutoFit/>
          </a:bodyPr>
          <a:lstStyle/>
          <a:p>
            <a:r>
              <a:rPr lang="sv-SE" sz="1600" dirty="0" smtClean="0"/>
              <a:t>Designa alternativ</a:t>
            </a:r>
          </a:p>
        </p:txBody>
      </p:sp>
      <p:sp>
        <p:nvSpPr>
          <p:cNvPr id="34" name="Rounded Rectangle 33"/>
          <p:cNvSpPr/>
          <p:nvPr/>
        </p:nvSpPr>
        <p:spPr>
          <a:xfrm>
            <a:off x="6250636" y="2425964"/>
            <a:ext cx="1124667"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6247913" y="2503990"/>
            <a:ext cx="1098280" cy="584775"/>
          </a:xfrm>
          <a:prstGeom prst="rect">
            <a:avLst/>
          </a:prstGeom>
          <a:noFill/>
        </p:spPr>
        <p:txBody>
          <a:bodyPr wrap="square" rtlCol="0">
            <a:spAutoFit/>
          </a:bodyPr>
          <a:lstStyle/>
          <a:p>
            <a:r>
              <a:rPr lang="sv-SE" sz="1600" dirty="0" smtClean="0"/>
              <a:t>Välja ett alternativ</a:t>
            </a:r>
          </a:p>
        </p:txBody>
      </p:sp>
      <p:cxnSp>
        <p:nvCxnSpPr>
          <p:cNvPr id="36" name="Straight Arrow Connector 35"/>
          <p:cNvCxnSpPr/>
          <p:nvPr/>
        </p:nvCxnSpPr>
        <p:spPr>
          <a:xfrm flipV="1">
            <a:off x="1726573" y="2787855"/>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280665" y="2813044"/>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3090860" y="2781845"/>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5997344" y="2796378"/>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7402270" y="2856932"/>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1" name="Rounded Rectangle 40"/>
          <p:cNvSpPr/>
          <p:nvPr/>
        </p:nvSpPr>
        <p:spPr>
          <a:xfrm>
            <a:off x="7677963" y="2428697"/>
            <a:ext cx="1124667"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2" name="TextBox 41"/>
          <p:cNvSpPr txBox="1"/>
          <p:nvPr/>
        </p:nvSpPr>
        <p:spPr>
          <a:xfrm>
            <a:off x="7675239" y="2506723"/>
            <a:ext cx="1127391" cy="584775"/>
          </a:xfrm>
          <a:prstGeom prst="rect">
            <a:avLst/>
          </a:prstGeom>
          <a:noFill/>
        </p:spPr>
        <p:txBody>
          <a:bodyPr wrap="square" rtlCol="0">
            <a:spAutoFit/>
          </a:bodyPr>
          <a:lstStyle/>
          <a:p>
            <a:r>
              <a:rPr lang="sv-SE" sz="1600" dirty="0" smtClean="0"/>
              <a:t>Genomföra alternativ</a:t>
            </a:r>
          </a:p>
        </p:txBody>
      </p:sp>
      <p:cxnSp>
        <p:nvCxnSpPr>
          <p:cNvPr id="43" name="Straight Arrow Connector 42"/>
          <p:cNvCxnSpPr/>
          <p:nvPr/>
        </p:nvCxnSpPr>
        <p:spPr>
          <a:xfrm flipV="1">
            <a:off x="8784592" y="2829278"/>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556541" y="3503160"/>
            <a:ext cx="1362572" cy="1169551"/>
          </a:xfrm>
          <a:prstGeom prst="rect">
            <a:avLst/>
          </a:prstGeom>
          <a:noFill/>
        </p:spPr>
        <p:txBody>
          <a:bodyPr wrap="square" rtlCol="0">
            <a:spAutoFit/>
          </a:bodyPr>
          <a:lstStyle/>
          <a:p>
            <a:r>
              <a:rPr lang="sv-SE" sz="1400" dirty="0" smtClean="0"/>
              <a:t>I denna fas specificeras/</a:t>
            </a:r>
          </a:p>
          <a:p>
            <a:r>
              <a:rPr lang="sv-SE" sz="1400" dirty="0" smtClean="0"/>
              <a:t>definieras/</a:t>
            </a:r>
          </a:p>
          <a:p>
            <a:r>
              <a:rPr lang="sv-SE" sz="1400" dirty="0" smtClean="0"/>
              <a:t>expliceras problem</a:t>
            </a:r>
            <a:endParaRPr lang="sv-SE" sz="1400" dirty="0"/>
          </a:p>
        </p:txBody>
      </p:sp>
      <p:sp>
        <p:nvSpPr>
          <p:cNvPr id="45" name="Right Brace 44"/>
          <p:cNvSpPr/>
          <p:nvPr/>
        </p:nvSpPr>
        <p:spPr>
          <a:xfrm rot="16200000">
            <a:off x="927445" y="289913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6" name="TextBox 45"/>
          <p:cNvSpPr txBox="1"/>
          <p:nvPr/>
        </p:nvSpPr>
        <p:spPr>
          <a:xfrm>
            <a:off x="2027411" y="3521011"/>
            <a:ext cx="989157" cy="1169551"/>
          </a:xfrm>
          <a:prstGeom prst="rect">
            <a:avLst/>
          </a:prstGeom>
          <a:noFill/>
        </p:spPr>
        <p:txBody>
          <a:bodyPr wrap="square" rtlCol="0">
            <a:spAutoFit/>
          </a:bodyPr>
          <a:lstStyle/>
          <a:p>
            <a:r>
              <a:rPr lang="sv-SE" sz="1400" dirty="0" smtClean="0"/>
              <a:t>I denna fas samlas info om</a:t>
            </a:r>
          </a:p>
          <a:p>
            <a:r>
              <a:rPr lang="sv-SE" sz="1400" dirty="0" smtClean="0"/>
              <a:t>alternativa lösningar</a:t>
            </a:r>
            <a:endParaRPr lang="sv-SE" sz="1400" dirty="0"/>
          </a:p>
        </p:txBody>
      </p:sp>
      <p:sp>
        <p:nvSpPr>
          <p:cNvPr id="47" name="Right Brace 46"/>
          <p:cNvSpPr/>
          <p:nvPr/>
        </p:nvSpPr>
        <p:spPr>
          <a:xfrm rot="16200000">
            <a:off x="2373626" y="292507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8" name="TextBox 47"/>
          <p:cNvSpPr txBox="1"/>
          <p:nvPr/>
        </p:nvSpPr>
        <p:spPr>
          <a:xfrm>
            <a:off x="3371080" y="3535585"/>
            <a:ext cx="1362572" cy="954107"/>
          </a:xfrm>
          <a:prstGeom prst="rect">
            <a:avLst/>
          </a:prstGeom>
          <a:noFill/>
        </p:spPr>
        <p:txBody>
          <a:bodyPr wrap="square" rtlCol="0">
            <a:spAutoFit/>
          </a:bodyPr>
          <a:lstStyle/>
          <a:p>
            <a:r>
              <a:rPr lang="sv-SE" sz="1400" dirty="0" smtClean="0"/>
              <a:t>I denna fas utformas alternativa lösningar</a:t>
            </a:r>
            <a:endParaRPr lang="sv-SE" sz="1400" dirty="0"/>
          </a:p>
        </p:txBody>
      </p:sp>
      <p:sp>
        <p:nvSpPr>
          <p:cNvPr id="49" name="Right Brace 48"/>
          <p:cNvSpPr/>
          <p:nvPr/>
        </p:nvSpPr>
        <p:spPr>
          <a:xfrm rot="16200000">
            <a:off x="3771168" y="2931555"/>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Box 49"/>
          <p:cNvSpPr txBox="1"/>
          <p:nvPr/>
        </p:nvSpPr>
        <p:spPr>
          <a:xfrm>
            <a:off x="6186752" y="3561362"/>
            <a:ext cx="1362572" cy="954107"/>
          </a:xfrm>
          <a:prstGeom prst="rect">
            <a:avLst/>
          </a:prstGeom>
          <a:noFill/>
        </p:spPr>
        <p:txBody>
          <a:bodyPr wrap="square" rtlCol="0">
            <a:spAutoFit/>
          </a:bodyPr>
          <a:lstStyle/>
          <a:p>
            <a:r>
              <a:rPr lang="sv-SE" sz="1400" dirty="0" smtClean="0"/>
              <a:t>I denna fas väljs en lösning givet mål /kriterier/</a:t>
            </a:r>
          </a:p>
          <a:p>
            <a:r>
              <a:rPr lang="sv-SE" sz="1400" dirty="0" smtClean="0"/>
              <a:t>preferenser</a:t>
            </a:r>
            <a:endParaRPr lang="sv-SE" sz="1400" dirty="0"/>
          </a:p>
        </p:txBody>
      </p:sp>
      <p:sp>
        <p:nvSpPr>
          <p:cNvPr id="51" name="Right Brace 50"/>
          <p:cNvSpPr/>
          <p:nvPr/>
        </p:nvSpPr>
        <p:spPr>
          <a:xfrm rot="16200000">
            <a:off x="6637592" y="2928313"/>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Box 51"/>
          <p:cNvSpPr txBox="1"/>
          <p:nvPr/>
        </p:nvSpPr>
        <p:spPr>
          <a:xfrm>
            <a:off x="7800417" y="3538828"/>
            <a:ext cx="1065146" cy="1169551"/>
          </a:xfrm>
          <a:prstGeom prst="rect">
            <a:avLst/>
          </a:prstGeom>
          <a:noFill/>
        </p:spPr>
        <p:txBody>
          <a:bodyPr wrap="square" rtlCol="0">
            <a:spAutoFit/>
          </a:bodyPr>
          <a:lstStyle/>
          <a:p>
            <a:r>
              <a:rPr lang="sv-SE" sz="1400" dirty="0" smtClean="0"/>
              <a:t>I denna fas </a:t>
            </a:r>
            <a:r>
              <a:rPr lang="sv-SE" sz="1400" dirty="0" err="1" smtClean="0"/>
              <a:t>imple-menteras</a:t>
            </a:r>
            <a:r>
              <a:rPr lang="sv-SE" sz="1400" dirty="0" smtClean="0"/>
              <a:t> valt alternativ</a:t>
            </a:r>
            <a:endParaRPr lang="sv-SE" sz="1400" dirty="0"/>
          </a:p>
        </p:txBody>
      </p:sp>
      <p:sp>
        <p:nvSpPr>
          <p:cNvPr id="53" name="Right Brace 52"/>
          <p:cNvSpPr/>
          <p:nvPr/>
        </p:nvSpPr>
        <p:spPr>
          <a:xfrm rot="16200000">
            <a:off x="8171321" y="2934798"/>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Rounded Rectangle 53"/>
          <p:cNvSpPr/>
          <p:nvPr/>
        </p:nvSpPr>
        <p:spPr>
          <a:xfrm>
            <a:off x="4751969" y="2415180"/>
            <a:ext cx="1260664"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5" name="TextBox 54"/>
          <p:cNvSpPr txBox="1"/>
          <p:nvPr/>
        </p:nvSpPr>
        <p:spPr>
          <a:xfrm>
            <a:off x="4732439" y="2486482"/>
            <a:ext cx="1426153" cy="584775"/>
          </a:xfrm>
          <a:prstGeom prst="rect">
            <a:avLst/>
          </a:prstGeom>
          <a:noFill/>
        </p:spPr>
        <p:txBody>
          <a:bodyPr wrap="square" rtlCol="0">
            <a:spAutoFit/>
          </a:bodyPr>
          <a:lstStyle/>
          <a:p>
            <a:r>
              <a:rPr lang="sv-SE" sz="1600" dirty="0" smtClean="0"/>
              <a:t>Analysera konsekvenser</a:t>
            </a:r>
          </a:p>
        </p:txBody>
      </p:sp>
      <p:cxnSp>
        <p:nvCxnSpPr>
          <p:cNvPr id="56" name="Straight Arrow Connector 55"/>
          <p:cNvCxnSpPr/>
          <p:nvPr/>
        </p:nvCxnSpPr>
        <p:spPr>
          <a:xfrm flipV="1">
            <a:off x="4478674" y="2788327"/>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4729710" y="3542070"/>
            <a:ext cx="1478950" cy="1384995"/>
          </a:xfrm>
          <a:prstGeom prst="rect">
            <a:avLst/>
          </a:prstGeom>
          <a:noFill/>
        </p:spPr>
        <p:txBody>
          <a:bodyPr wrap="square" rtlCol="0">
            <a:spAutoFit/>
          </a:bodyPr>
          <a:lstStyle/>
          <a:p>
            <a:r>
              <a:rPr lang="sv-SE" sz="1400" dirty="0" smtClean="0"/>
              <a:t>I denna fas analyseras/</a:t>
            </a:r>
            <a:r>
              <a:rPr lang="sv-SE" sz="1400" dirty="0" err="1" smtClean="0"/>
              <a:t>estim</a:t>
            </a:r>
            <a:r>
              <a:rPr lang="sv-SE" sz="1400" dirty="0" smtClean="0"/>
              <a:t>-eras/beräknas konsekvenserna av de alternativa lösningarna </a:t>
            </a:r>
            <a:endParaRPr lang="sv-SE" sz="1400" dirty="0"/>
          </a:p>
        </p:txBody>
      </p:sp>
      <p:sp>
        <p:nvSpPr>
          <p:cNvPr id="58" name="Right Brace 57"/>
          <p:cNvSpPr/>
          <p:nvPr/>
        </p:nvSpPr>
        <p:spPr>
          <a:xfrm rot="16200000">
            <a:off x="5178438" y="293804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655706855"/>
      </p:ext>
    </p:extLst>
  </p:cSld>
  <p:clrMapOvr>
    <a:masterClrMapping/>
  </p:clrMapOvr>
  <mc:AlternateContent xmlns:mc="http://schemas.openxmlformats.org/markup-compatibility/2006">
    <mc:Choice xmlns:p14="http://schemas.microsoft.com/office/powerpoint/2010/main" Requires="p14">
      <p:transition spd="slow" p14:dur="2000" advTm="62741"/>
    </mc:Choice>
    <mc:Fallback>
      <p:transition spd="slow" advTm="62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52686" y="553186"/>
            <a:ext cx="6850800" cy="596700"/>
          </a:xfrm>
        </p:spPr>
        <p:txBody>
          <a:bodyPr>
            <a:normAutofit/>
          </a:bodyPr>
          <a:lstStyle/>
          <a:p>
            <a:r>
              <a:rPr lang="en-US" sz="2700" dirty="0" err="1"/>
              <a:t>Rationell</a:t>
            </a:r>
            <a:r>
              <a:rPr lang="en-US" sz="2700" dirty="0"/>
              <a:t> </a:t>
            </a:r>
            <a:r>
              <a:rPr lang="en-US" sz="2700" dirty="0" err="1"/>
              <a:t>beslutsmodell</a:t>
            </a:r>
            <a:r>
              <a:rPr lang="sv-SE" sz="2700" dirty="0"/>
              <a:t> </a:t>
            </a:r>
            <a:endParaRPr lang="en-US" sz="2700" dirty="0"/>
          </a:p>
        </p:txBody>
      </p:sp>
      <p:sp>
        <p:nvSpPr>
          <p:cNvPr id="7" name="Platshållare för innehåll 6"/>
          <p:cNvSpPr>
            <a:spLocks noGrp="1"/>
          </p:cNvSpPr>
          <p:nvPr>
            <p:ph idx="1"/>
          </p:nvPr>
        </p:nvSpPr>
        <p:spPr>
          <a:xfrm>
            <a:off x="658316" y="1266942"/>
            <a:ext cx="8191394" cy="3240432"/>
          </a:xfrm>
        </p:spPr>
        <p:txBody>
          <a:bodyPr>
            <a:normAutofit/>
          </a:bodyPr>
          <a:lstStyle/>
          <a:p>
            <a:pPr>
              <a:lnSpc>
                <a:spcPct val="120000"/>
              </a:lnSpc>
              <a:defRPr/>
            </a:pPr>
            <a:r>
              <a:rPr lang="sv-SE" sz="1600" dirty="0">
                <a:latin typeface="Calibri" panose="020F0502020204030204" pitchFamily="34" charset="0"/>
                <a:cs typeface="Calibri" panose="020F0502020204030204" pitchFamily="34" charset="0"/>
              </a:rPr>
              <a:t>Den </a:t>
            </a:r>
            <a:r>
              <a:rPr lang="sv-SE" sz="1600" b="1" dirty="0">
                <a:latin typeface="Calibri" panose="020F0502020204030204" pitchFamily="34" charset="0"/>
                <a:cs typeface="Calibri" panose="020F0502020204030204" pitchFamily="34" charset="0"/>
              </a:rPr>
              <a:t>rationella beslutsmodellen </a:t>
            </a:r>
            <a:r>
              <a:rPr lang="sv-SE" sz="1600" dirty="0">
                <a:latin typeface="Calibri" panose="020F0502020204030204" pitchFamily="34" charset="0"/>
                <a:cs typeface="Calibri" panose="020F0502020204030204" pitchFamily="34" charset="0"/>
              </a:rPr>
              <a:t>beskriver ett rationellt beslutsfattande. Enligt denna modell fattas beslut </a:t>
            </a:r>
            <a:r>
              <a:rPr lang="sv-SE" sz="1600" dirty="0" smtClean="0">
                <a:latin typeface="Calibri" panose="020F0502020204030204" pitchFamily="34" charset="0"/>
                <a:cs typeface="Calibri" panose="020F0502020204030204" pitchFamily="34" charset="0"/>
              </a:rPr>
              <a:t>enligt följande, eller någon liknande, beskrivning: </a:t>
            </a:r>
            <a:endParaRPr lang="sv-SE" sz="1600" dirty="0">
              <a:latin typeface="Calibri" panose="020F0502020204030204" pitchFamily="34" charset="0"/>
              <a:cs typeface="Calibri" panose="020F0502020204030204" pitchFamily="34" charset="0"/>
            </a:endParaRPr>
          </a:p>
        </p:txBody>
      </p:sp>
      <p:sp>
        <p:nvSpPr>
          <p:cNvPr id="17" name="Rounded Rectangle 16"/>
          <p:cNvSpPr/>
          <p:nvPr/>
        </p:nvSpPr>
        <p:spPr>
          <a:xfrm>
            <a:off x="548280" y="2408698"/>
            <a:ext cx="1158544"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554435" y="2471686"/>
            <a:ext cx="1220486" cy="584775"/>
          </a:xfrm>
          <a:prstGeom prst="rect">
            <a:avLst/>
          </a:prstGeom>
          <a:noFill/>
        </p:spPr>
        <p:txBody>
          <a:bodyPr wrap="square" rtlCol="0">
            <a:spAutoFit/>
          </a:bodyPr>
          <a:lstStyle/>
          <a:p>
            <a:r>
              <a:rPr lang="sv-SE" sz="1600" dirty="0" smtClean="0"/>
              <a:t>Specificera problem</a:t>
            </a:r>
            <a:endParaRPr lang="sv-SE" sz="1600" dirty="0"/>
          </a:p>
        </p:txBody>
      </p:sp>
      <p:sp>
        <p:nvSpPr>
          <p:cNvPr id="30" name="Rounded Rectangle 29"/>
          <p:cNvSpPr/>
          <p:nvPr/>
        </p:nvSpPr>
        <p:spPr>
          <a:xfrm>
            <a:off x="1957531" y="2418426"/>
            <a:ext cx="1168621"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 name="TextBox 30"/>
          <p:cNvSpPr txBox="1"/>
          <p:nvPr/>
        </p:nvSpPr>
        <p:spPr>
          <a:xfrm>
            <a:off x="1917536" y="2480000"/>
            <a:ext cx="1256871" cy="584775"/>
          </a:xfrm>
          <a:prstGeom prst="rect">
            <a:avLst/>
          </a:prstGeom>
          <a:noFill/>
        </p:spPr>
        <p:txBody>
          <a:bodyPr wrap="square" rtlCol="0">
            <a:spAutoFit/>
          </a:bodyPr>
          <a:lstStyle/>
          <a:p>
            <a:r>
              <a:rPr lang="sv-SE" sz="1600" dirty="0" smtClean="0"/>
              <a:t>Samla info</a:t>
            </a:r>
          </a:p>
          <a:p>
            <a:r>
              <a:rPr lang="sv-SE" sz="1600" dirty="0" smtClean="0"/>
              <a:t>(</a:t>
            </a:r>
            <a:r>
              <a:rPr lang="sv-SE" sz="1600" dirty="0" err="1" smtClean="0"/>
              <a:t>intelligence</a:t>
            </a:r>
            <a:r>
              <a:rPr lang="sv-SE" sz="1600" dirty="0" smtClean="0"/>
              <a:t>)</a:t>
            </a:r>
          </a:p>
        </p:txBody>
      </p:sp>
      <p:sp>
        <p:nvSpPr>
          <p:cNvPr id="32" name="Rounded Rectangle 31"/>
          <p:cNvSpPr/>
          <p:nvPr/>
        </p:nvSpPr>
        <p:spPr>
          <a:xfrm>
            <a:off x="3364155" y="2408698"/>
            <a:ext cx="1137106"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b="1"/>
          </a:p>
        </p:txBody>
      </p:sp>
      <p:sp>
        <p:nvSpPr>
          <p:cNvPr id="33" name="TextBox 32"/>
          <p:cNvSpPr txBox="1"/>
          <p:nvPr/>
        </p:nvSpPr>
        <p:spPr>
          <a:xfrm>
            <a:off x="3344626" y="2480000"/>
            <a:ext cx="1156636" cy="584775"/>
          </a:xfrm>
          <a:prstGeom prst="rect">
            <a:avLst/>
          </a:prstGeom>
          <a:noFill/>
        </p:spPr>
        <p:txBody>
          <a:bodyPr wrap="square" rtlCol="0">
            <a:spAutoFit/>
          </a:bodyPr>
          <a:lstStyle/>
          <a:p>
            <a:r>
              <a:rPr lang="sv-SE" sz="1600" dirty="0" smtClean="0"/>
              <a:t>Designa alternativ</a:t>
            </a:r>
          </a:p>
        </p:txBody>
      </p:sp>
      <p:sp>
        <p:nvSpPr>
          <p:cNvPr id="34" name="Rounded Rectangle 33"/>
          <p:cNvSpPr/>
          <p:nvPr/>
        </p:nvSpPr>
        <p:spPr>
          <a:xfrm>
            <a:off x="6250636" y="2425964"/>
            <a:ext cx="1124667"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6247913" y="2503990"/>
            <a:ext cx="1098280" cy="584775"/>
          </a:xfrm>
          <a:prstGeom prst="rect">
            <a:avLst/>
          </a:prstGeom>
          <a:noFill/>
        </p:spPr>
        <p:txBody>
          <a:bodyPr wrap="square" rtlCol="0">
            <a:spAutoFit/>
          </a:bodyPr>
          <a:lstStyle/>
          <a:p>
            <a:r>
              <a:rPr lang="sv-SE" sz="1600" dirty="0" smtClean="0"/>
              <a:t>Välja ett alternativ</a:t>
            </a:r>
          </a:p>
        </p:txBody>
      </p:sp>
      <p:cxnSp>
        <p:nvCxnSpPr>
          <p:cNvPr id="36" name="Straight Arrow Connector 35"/>
          <p:cNvCxnSpPr/>
          <p:nvPr/>
        </p:nvCxnSpPr>
        <p:spPr>
          <a:xfrm flipV="1">
            <a:off x="1726573" y="2787855"/>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280665" y="2813044"/>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3090860" y="2781845"/>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5997344" y="2796378"/>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7402270" y="2856932"/>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1" name="Rounded Rectangle 40"/>
          <p:cNvSpPr/>
          <p:nvPr/>
        </p:nvSpPr>
        <p:spPr>
          <a:xfrm>
            <a:off x="7677963" y="2428697"/>
            <a:ext cx="1124667"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2" name="TextBox 41"/>
          <p:cNvSpPr txBox="1"/>
          <p:nvPr/>
        </p:nvSpPr>
        <p:spPr>
          <a:xfrm>
            <a:off x="7675239" y="2506723"/>
            <a:ext cx="1127391" cy="584775"/>
          </a:xfrm>
          <a:prstGeom prst="rect">
            <a:avLst/>
          </a:prstGeom>
          <a:noFill/>
        </p:spPr>
        <p:txBody>
          <a:bodyPr wrap="square" rtlCol="0">
            <a:spAutoFit/>
          </a:bodyPr>
          <a:lstStyle/>
          <a:p>
            <a:r>
              <a:rPr lang="sv-SE" sz="1600" dirty="0" smtClean="0"/>
              <a:t>Genomföra alternativ</a:t>
            </a:r>
          </a:p>
        </p:txBody>
      </p:sp>
      <p:cxnSp>
        <p:nvCxnSpPr>
          <p:cNvPr id="43" name="Straight Arrow Connector 42"/>
          <p:cNvCxnSpPr/>
          <p:nvPr/>
        </p:nvCxnSpPr>
        <p:spPr>
          <a:xfrm flipV="1">
            <a:off x="8784592" y="2829278"/>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556541" y="3503160"/>
            <a:ext cx="1362572" cy="1169551"/>
          </a:xfrm>
          <a:prstGeom prst="rect">
            <a:avLst/>
          </a:prstGeom>
          <a:noFill/>
        </p:spPr>
        <p:txBody>
          <a:bodyPr wrap="square" rtlCol="0">
            <a:spAutoFit/>
          </a:bodyPr>
          <a:lstStyle/>
          <a:p>
            <a:r>
              <a:rPr lang="sv-SE" sz="1400" dirty="0" smtClean="0"/>
              <a:t>I denna fas specificeras/</a:t>
            </a:r>
          </a:p>
          <a:p>
            <a:r>
              <a:rPr lang="sv-SE" sz="1400" dirty="0" smtClean="0"/>
              <a:t>definieras/</a:t>
            </a:r>
          </a:p>
          <a:p>
            <a:r>
              <a:rPr lang="sv-SE" sz="1400" dirty="0" smtClean="0"/>
              <a:t>expliceras problem</a:t>
            </a:r>
            <a:endParaRPr lang="sv-SE" sz="1400" dirty="0"/>
          </a:p>
        </p:txBody>
      </p:sp>
      <p:sp>
        <p:nvSpPr>
          <p:cNvPr id="45" name="Right Brace 44"/>
          <p:cNvSpPr/>
          <p:nvPr/>
        </p:nvSpPr>
        <p:spPr>
          <a:xfrm rot="16200000">
            <a:off x="927445" y="289913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6" name="TextBox 45"/>
          <p:cNvSpPr txBox="1"/>
          <p:nvPr/>
        </p:nvSpPr>
        <p:spPr>
          <a:xfrm>
            <a:off x="2027411" y="3521011"/>
            <a:ext cx="989157" cy="1169551"/>
          </a:xfrm>
          <a:prstGeom prst="rect">
            <a:avLst/>
          </a:prstGeom>
          <a:noFill/>
        </p:spPr>
        <p:txBody>
          <a:bodyPr wrap="square" rtlCol="0">
            <a:spAutoFit/>
          </a:bodyPr>
          <a:lstStyle/>
          <a:p>
            <a:r>
              <a:rPr lang="sv-SE" sz="1400" dirty="0" smtClean="0"/>
              <a:t>I denna fas samlas info om</a:t>
            </a:r>
          </a:p>
          <a:p>
            <a:r>
              <a:rPr lang="sv-SE" sz="1400" dirty="0" smtClean="0"/>
              <a:t>alternativa lösningar</a:t>
            </a:r>
            <a:endParaRPr lang="sv-SE" sz="1400" dirty="0"/>
          </a:p>
        </p:txBody>
      </p:sp>
      <p:sp>
        <p:nvSpPr>
          <p:cNvPr id="47" name="Right Brace 46"/>
          <p:cNvSpPr/>
          <p:nvPr/>
        </p:nvSpPr>
        <p:spPr>
          <a:xfrm rot="16200000">
            <a:off x="2373626" y="292507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8" name="TextBox 47"/>
          <p:cNvSpPr txBox="1"/>
          <p:nvPr/>
        </p:nvSpPr>
        <p:spPr>
          <a:xfrm>
            <a:off x="3371080" y="3535585"/>
            <a:ext cx="1362572" cy="954107"/>
          </a:xfrm>
          <a:prstGeom prst="rect">
            <a:avLst/>
          </a:prstGeom>
          <a:noFill/>
        </p:spPr>
        <p:txBody>
          <a:bodyPr wrap="square" rtlCol="0">
            <a:spAutoFit/>
          </a:bodyPr>
          <a:lstStyle/>
          <a:p>
            <a:r>
              <a:rPr lang="sv-SE" sz="1400" dirty="0" smtClean="0"/>
              <a:t>I denna fas utformas alternativa lösningar</a:t>
            </a:r>
            <a:endParaRPr lang="sv-SE" sz="1400" dirty="0"/>
          </a:p>
        </p:txBody>
      </p:sp>
      <p:sp>
        <p:nvSpPr>
          <p:cNvPr id="49" name="Right Brace 48"/>
          <p:cNvSpPr/>
          <p:nvPr/>
        </p:nvSpPr>
        <p:spPr>
          <a:xfrm rot="16200000">
            <a:off x="3771168" y="2931555"/>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Box 49"/>
          <p:cNvSpPr txBox="1"/>
          <p:nvPr/>
        </p:nvSpPr>
        <p:spPr>
          <a:xfrm>
            <a:off x="6186752" y="3561362"/>
            <a:ext cx="1362572" cy="954107"/>
          </a:xfrm>
          <a:prstGeom prst="rect">
            <a:avLst/>
          </a:prstGeom>
          <a:noFill/>
        </p:spPr>
        <p:txBody>
          <a:bodyPr wrap="square" rtlCol="0">
            <a:spAutoFit/>
          </a:bodyPr>
          <a:lstStyle/>
          <a:p>
            <a:r>
              <a:rPr lang="sv-SE" sz="1400" dirty="0" smtClean="0"/>
              <a:t>I denna fas väljs en lösning givet mål /kriterier/</a:t>
            </a:r>
          </a:p>
          <a:p>
            <a:r>
              <a:rPr lang="sv-SE" sz="1400" dirty="0" smtClean="0"/>
              <a:t>preferenser</a:t>
            </a:r>
            <a:endParaRPr lang="sv-SE" sz="1400" dirty="0"/>
          </a:p>
        </p:txBody>
      </p:sp>
      <p:sp>
        <p:nvSpPr>
          <p:cNvPr id="51" name="Right Brace 50"/>
          <p:cNvSpPr/>
          <p:nvPr/>
        </p:nvSpPr>
        <p:spPr>
          <a:xfrm rot="16200000">
            <a:off x="6637592" y="2928313"/>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Box 51"/>
          <p:cNvSpPr txBox="1"/>
          <p:nvPr/>
        </p:nvSpPr>
        <p:spPr>
          <a:xfrm>
            <a:off x="7800417" y="3538828"/>
            <a:ext cx="1065146" cy="1169551"/>
          </a:xfrm>
          <a:prstGeom prst="rect">
            <a:avLst/>
          </a:prstGeom>
          <a:noFill/>
        </p:spPr>
        <p:txBody>
          <a:bodyPr wrap="square" rtlCol="0">
            <a:spAutoFit/>
          </a:bodyPr>
          <a:lstStyle/>
          <a:p>
            <a:r>
              <a:rPr lang="sv-SE" sz="1400" dirty="0" smtClean="0"/>
              <a:t>I denna fas </a:t>
            </a:r>
            <a:r>
              <a:rPr lang="sv-SE" sz="1400" dirty="0" err="1" smtClean="0"/>
              <a:t>imple-menteras</a:t>
            </a:r>
            <a:r>
              <a:rPr lang="sv-SE" sz="1400" dirty="0" smtClean="0"/>
              <a:t> valt alternativ</a:t>
            </a:r>
            <a:endParaRPr lang="sv-SE" sz="1400" dirty="0"/>
          </a:p>
        </p:txBody>
      </p:sp>
      <p:sp>
        <p:nvSpPr>
          <p:cNvPr id="53" name="Right Brace 52"/>
          <p:cNvSpPr/>
          <p:nvPr/>
        </p:nvSpPr>
        <p:spPr>
          <a:xfrm rot="16200000">
            <a:off x="8171321" y="2934798"/>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Rounded Rectangle 53"/>
          <p:cNvSpPr/>
          <p:nvPr/>
        </p:nvSpPr>
        <p:spPr>
          <a:xfrm>
            <a:off x="4751969" y="2415180"/>
            <a:ext cx="1260664"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5" name="TextBox 54"/>
          <p:cNvSpPr txBox="1"/>
          <p:nvPr/>
        </p:nvSpPr>
        <p:spPr>
          <a:xfrm>
            <a:off x="4732439" y="2486482"/>
            <a:ext cx="1426153" cy="584775"/>
          </a:xfrm>
          <a:prstGeom prst="rect">
            <a:avLst/>
          </a:prstGeom>
          <a:noFill/>
        </p:spPr>
        <p:txBody>
          <a:bodyPr wrap="square" rtlCol="0">
            <a:spAutoFit/>
          </a:bodyPr>
          <a:lstStyle/>
          <a:p>
            <a:r>
              <a:rPr lang="sv-SE" sz="1600" dirty="0" smtClean="0"/>
              <a:t>Analysera konsekvenser</a:t>
            </a:r>
          </a:p>
        </p:txBody>
      </p:sp>
      <p:cxnSp>
        <p:nvCxnSpPr>
          <p:cNvPr id="56" name="Straight Arrow Connector 55"/>
          <p:cNvCxnSpPr/>
          <p:nvPr/>
        </p:nvCxnSpPr>
        <p:spPr>
          <a:xfrm flipV="1">
            <a:off x="4478674" y="2788327"/>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4729710" y="3542070"/>
            <a:ext cx="1478950" cy="1384995"/>
          </a:xfrm>
          <a:prstGeom prst="rect">
            <a:avLst/>
          </a:prstGeom>
          <a:noFill/>
        </p:spPr>
        <p:txBody>
          <a:bodyPr wrap="square" rtlCol="0">
            <a:spAutoFit/>
          </a:bodyPr>
          <a:lstStyle/>
          <a:p>
            <a:r>
              <a:rPr lang="sv-SE" sz="1400" dirty="0" smtClean="0"/>
              <a:t>I denna fas analyseras/</a:t>
            </a:r>
            <a:r>
              <a:rPr lang="sv-SE" sz="1400" dirty="0" err="1" smtClean="0"/>
              <a:t>estim</a:t>
            </a:r>
            <a:r>
              <a:rPr lang="sv-SE" sz="1400" dirty="0" smtClean="0"/>
              <a:t>-eras/beräknas konsekvenserna av de alternativa lösningarna </a:t>
            </a:r>
            <a:endParaRPr lang="sv-SE" sz="1400" dirty="0"/>
          </a:p>
        </p:txBody>
      </p:sp>
      <p:sp>
        <p:nvSpPr>
          <p:cNvPr id="58" name="Right Brace 57"/>
          <p:cNvSpPr/>
          <p:nvPr/>
        </p:nvSpPr>
        <p:spPr>
          <a:xfrm rot="16200000">
            <a:off x="5178438" y="293804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9" name="Oval 58"/>
          <p:cNvSpPr/>
          <p:nvPr/>
        </p:nvSpPr>
        <p:spPr>
          <a:xfrm>
            <a:off x="6148533" y="3704199"/>
            <a:ext cx="1458430" cy="852785"/>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53003919"/>
      </p:ext>
    </p:extLst>
  </p:cSld>
  <p:clrMapOvr>
    <a:masterClrMapping/>
  </p:clrMapOvr>
  <mc:AlternateContent xmlns:mc="http://schemas.openxmlformats.org/markup-compatibility/2006">
    <mc:Choice xmlns:p14="http://schemas.microsoft.com/office/powerpoint/2010/main" Requires="p14">
      <p:transition spd="slow" p14:dur="2000" advTm="13218"/>
    </mc:Choice>
    <mc:Fallback>
      <p:transition spd="slow" advTm="13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52686" y="553186"/>
            <a:ext cx="6850800" cy="596700"/>
          </a:xfrm>
        </p:spPr>
        <p:txBody>
          <a:bodyPr>
            <a:normAutofit/>
          </a:bodyPr>
          <a:lstStyle/>
          <a:p>
            <a:r>
              <a:rPr lang="en-US" sz="2700" dirty="0" err="1"/>
              <a:t>Rationell</a:t>
            </a:r>
            <a:r>
              <a:rPr lang="en-US" sz="2700" dirty="0"/>
              <a:t> </a:t>
            </a:r>
            <a:r>
              <a:rPr lang="en-US" sz="2700" dirty="0" err="1"/>
              <a:t>beslutsmodell</a:t>
            </a:r>
            <a:r>
              <a:rPr lang="sv-SE" sz="2700" dirty="0"/>
              <a:t> </a:t>
            </a:r>
            <a:endParaRPr lang="en-US" sz="2700" dirty="0"/>
          </a:p>
        </p:txBody>
      </p:sp>
      <p:sp>
        <p:nvSpPr>
          <p:cNvPr id="17" name="Rounded Rectangle 16"/>
          <p:cNvSpPr/>
          <p:nvPr/>
        </p:nvSpPr>
        <p:spPr>
          <a:xfrm>
            <a:off x="548280" y="2408698"/>
            <a:ext cx="1158544"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8" name="TextBox 17"/>
          <p:cNvSpPr txBox="1"/>
          <p:nvPr/>
        </p:nvSpPr>
        <p:spPr>
          <a:xfrm>
            <a:off x="554435" y="2471686"/>
            <a:ext cx="1220486" cy="584775"/>
          </a:xfrm>
          <a:prstGeom prst="rect">
            <a:avLst/>
          </a:prstGeom>
          <a:noFill/>
        </p:spPr>
        <p:txBody>
          <a:bodyPr wrap="square" rtlCol="0">
            <a:spAutoFit/>
          </a:bodyPr>
          <a:lstStyle/>
          <a:p>
            <a:r>
              <a:rPr lang="sv-SE" sz="1600" dirty="0" smtClean="0"/>
              <a:t>Specificera problem</a:t>
            </a:r>
            <a:endParaRPr lang="sv-SE" sz="1600" dirty="0"/>
          </a:p>
        </p:txBody>
      </p:sp>
      <p:sp>
        <p:nvSpPr>
          <p:cNvPr id="30" name="Rounded Rectangle 29"/>
          <p:cNvSpPr/>
          <p:nvPr/>
        </p:nvSpPr>
        <p:spPr>
          <a:xfrm>
            <a:off x="1957531" y="2418426"/>
            <a:ext cx="1168621"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1" name="TextBox 30"/>
          <p:cNvSpPr txBox="1"/>
          <p:nvPr/>
        </p:nvSpPr>
        <p:spPr>
          <a:xfrm>
            <a:off x="1917536" y="2480000"/>
            <a:ext cx="1256871" cy="584775"/>
          </a:xfrm>
          <a:prstGeom prst="rect">
            <a:avLst/>
          </a:prstGeom>
          <a:noFill/>
        </p:spPr>
        <p:txBody>
          <a:bodyPr wrap="square" rtlCol="0">
            <a:spAutoFit/>
          </a:bodyPr>
          <a:lstStyle/>
          <a:p>
            <a:r>
              <a:rPr lang="sv-SE" sz="1600" dirty="0" smtClean="0"/>
              <a:t>Samla info</a:t>
            </a:r>
          </a:p>
          <a:p>
            <a:r>
              <a:rPr lang="sv-SE" sz="1600" dirty="0" smtClean="0"/>
              <a:t>(</a:t>
            </a:r>
            <a:r>
              <a:rPr lang="sv-SE" sz="1600" dirty="0" err="1" smtClean="0"/>
              <a:t>intelligence</a:t>
            </a:r>
            <a:r>
              <a:rPr lang="sv-SE" sz="1600" dirty="0" smtClean="0"/>
              <a:t>)</a:t>
            </a:r>
          </a:p>
        </p:txBody>
      </p:sp>
      <p:sp>
        <p:nvSpPr>
          <p:cNvPr id="32" name="Rounded Rectangle 31"/>
          <p:cNvSpPr/>
          <p:nvPr/>
        </p:nvSpPr>
        <p:spPr>
          <a:xfrm>
            <a:off x="3364155" y="2408698"/>
            <a:ext cx="1137106"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b="1"/>
          </a:p>
        </p:txBody>
      </p:sp>
      <p:sp>
        <p:nvSpPr>
          <p:cNvPr id="33" name="TextBox 32"/>
          <p:cNvSpPr txBox="1"/>
          <p:nvPr/>
        </p:nvSpPr>
        <p:spPr>
          <a:xfrm>
            <a:off x="3344626" y="2480000"/>
            <a:ext cx="1156636" cy="584775"/>
          </a:xfrm>
          <a:prstGeom prst="rect">
            <a:avLst/>
          </a:prstGeom>
          <a:noFill/>
        </p:spPr>
        <p:txBody>
          <a:bodyPr wrap="square" rtlCol="0">
            <a:spAutoFit/>
          </a:bodyPr>
          <a:lstStyle/>
          <a:p>
            <a:r>
              <a:rPr lang="sv-SE" sz="1600" dirty="0" smtClean="0"/>
              <a:t>Designa alternativ</a:t>
            </a:r>
          </a:p>
        </p:txBody>
      </p:sp>
      <p:sp>
        <p:nvSpPr>
          <p:cNvPr id="34" name="Rounded Rectangle 33"/>
          <p:cNvSpPr/>
          <p:nvPr/>
        </p:nvSpPr>
        <p:spPr>
          <a:xfrm>
            <a:off x="6250636" y="2425964"/>
            <a:ext cx="1124667"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5" name="TextBox 34"/>
          <p:cNvSpPr txBox="1"/>
          <p:nvPr/>
        </p:nvSpPr>
        <p:spPr>
          <a:xfrm>
            <a:off x="6247913" y="2503990"/>
            <a:ext cx="1098280" cy="584775"/>
          </a:xfrm>
          <a:prstGeom prst="rect">
            <a:avLst/>
          </a:prstGeom>
          <a:noFill/>
        </p:spPr>
        <p:txBody>
          <a:bodyPr wrap="square" rtlCol="0">
            <a:spAutoFit/>
          </a:bodyPr>
          <a:lstStyle/>
          <a:p>
            <a:r>
              <a:rPr lang="sv-SE" sz="1600" dirty="0" smtClean="0"/>
              <a:t>Välja ett alternativ</a:t>
            </a:r>
          </a:p>
        </p:txBody>
      </p:sp>
      <p:cxnSp>
        <p:nvCxnSpPr>
          <p:cNvPr id="36" name="Straight Arrow Connector 35"/>
          <p:cNvCxnSpPr/>
          <p:nvPr/>
        </p:nvCxnSpPr>
        <p:spPr>
          <a:xfrm flipV="1">
            <a:off x="1726573" y="2787855"/>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flipV="1">
            <a:off x="280665" y="2813044"/>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3090860" y="2781845"/>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flipV="1">
            <a:off x="5997344" y="2796378"/>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V="1">
            <a:off x="7402270" y="2856932"/>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1" name="Rounded Rectangle 40"/>
          <p:cNvSpPr/>
          <p:nvPr/>
        </p:nvSpPr>
        <p:spPr>
          <a:xfrm>
            <a:off x="7677963" y="2428697"/>
            <a:ext cx="1124667"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2" name="TextBox 41"/>
          <p:cNvSpPr txBox="1"/>
          <p:nvPr/>
        </p:nvSpPr>
        <p:spPr>
          <a:xfrm>
            <a:off x="7675239" y="2506723"/>
            <a:ext cx="1127391" cy="584775"/>
          </a:xfrm>
          <a:prstGeom prst="rect">
            <a:avLst/>
          </a:prstGeom>
          <a:noFill/>
        </p:spPr>
        <p:txBody>
          <a:bodyPr wrap="square" rtlCol="0">
            <a:spAutoFit/>
          </a:bodyPr>
          <a:lstStyle/>
          <a:p>
            <a:r>
              <a:rPr lang="sv-SE" sz="1600" dirty="0" smtClean="0"/>
              <a:t>Genomföra alternativ</a:t>
            </a:r>
          </a:p>
        </p:txBody>
      </p:sp>
      <p:cxnSp>
        <p:nvCxnSpPr>
          <p:cNvPr id="43" name="Straight Arrow Connector 42"/>
          <p:cNvCxnSpPr/>
          <p:nvPr/>
        </p:nvCxnSpPr>
        <p:spPr>
          <a:xfrm flipV="1">
            <a:off x="8784592" y="2829278"/>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a:off x="556541" y="3503160"/>
            <a:ext cx="1362572" cy="1169551"/>
          </a:xfrm>
          <a:prstGeom prst="rect">
            <a:avLst/>
          </a:prstGeom>
          <a:noFill/>
        </p:spPr>
        <p:txBody>
          <a:bodyPr wrap="square" rtlCol="0">
            <a:spAutoFit/>
          </a:bodyPr>
          <a:lstStyle/>
          <a:p>
            <a:r>
              <a:rPr lang="sv-SE" sz="1400" dirty="0" smtClean="0"/>
              <a:t>I denna fas specificeras/</a:t>
            </a:r>
          </a:p>
          <a:p>
            <a:r>
              <a:rPr lang="sv-SE" sz="1400" dirty="0" smtClean="0"/>
              <a:t>definieras/</a:t>
            </a:r>
          </a:p>
          <a:p>
            <a:r>
              <a:rPr lang="sv-SE" sz="1400" dirty="0" smtClean="0"/>
              <a:t>expliceras problem</a:t>
            </a:r>
            <a:endParaRPr lang="sv-SE" sz="1400" dirty="0"/>
          </a:p>
        </p:txBody>
      </p:sp>
      <p:sp>
        <p:nvSpPr>
          <p:cNvPr id="45" name="Right Brace 44"/>
          <p:cNvSpPr/>
          <p:nvPr/>
        </p:nvSpPr>
        <p:spPr>
          <a:xfrm rot="16200000">
            <a:off x="927445" y="289913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6" name="TextBox 45"/>
          <p:cNvSpPr txBox="1"/>
          <p:nvPr/>
        </p:nvSpPr>
        <p:spPr>
          <a:xfrm>
            <a:off x="2027411" y="3521011"/>
            <a:ext cx="989157" cy="1169551"/>
          </a:xfrm>
          <a:prstGeom prst="rect">
            <a:avLst/>
          </a:prstGeom>
          <a:noFill/>
        </p:spPr>
        <p:txBody>
          <a:bodyPr wrap="square" rtlCol="0">
            <a:spAutoFit/>
          </a:bodyPr>
          <a:lstStyle/>
          <a:p>
            <a:r>
              <a:rPr lang="sv-SE" sz="1400" dirty="0" smtClean="0"/>
              <a:t>I denna fas samlas info om</a:t>
            </a:r>
          </a:p>
          <a:p>
            <a:r>
              <a:rPr lang="sv-SE" sz="1400" dirty="0" smtClean="0"/>
              <a:t>alternativa lösningar</a:t>
            </a:r>
            <a:endParaRPr lang="sv-SE" sz="1400" dirty="0"/>
          </a:p>
        </p:txBody>
      </p:sp>
      <p:sp>
        <p:nvSpPr>
          <p:cNvPr id="47" name="Right Brace 46"/>
          <p:cNvSpPr/>
          <p:nvPr/>
        </p:nvSpPr>
        <p:spPr>
          <a:xfrm rot="16200000">
            <a:off x="2373626" y="292507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8" name="TextBox 47"/>
          <p:cNvSpPr txBox="1"/>
          <p:nvPr/>
        </p:nvSpPr>
        <p:spPr>
          <a:xfrm>
            <a:off x="3371080" y="3535585"/>
            <a:ext cx="1362572" cy="954107"/>
          </a:xfrm>
          <a:prstGeom prst="rect">
            <a:avLst/>
          </a:prstGeom>
          <a:noFill/>
        </p:spPr>
        <p:txBody>
          <a:bodyPr wrap="square" rtlCol="0">
            <a:spAutoFit/>
          </a:bodyPr>
          <a:lstStyle/>
          <a:p>
            <a:r>
              <a:rPr lang="sv-SE" sz="1400" dirty="0" smtClean="0"/>
              <a:t>I denna fas utformas alternativa lösningar</a:t>
            </a:r>
            <a:endParaRPr lang="sv-SE" sz="1400" dirty="0"/>
          </a:p>
        </p:txBody>
      </p:sp>
      <p:sp>
        <p:nvSpPr>
          <p:cNvPr id="49" name="Right Brace 48"/>
          <p:cNvSpPr/>
          <p:nvPr/>
        </p:nvSpPr>
        <p:spPr>
          <a:xfrm rot="16200000">
            <a:off x="3771168" y="2931555"/>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TextBox 49"/>
          <p:cNvSpPr txBox="1"/>
          <p:nvPr/>
        </p:nvSpPr>
        <p:spPr>
          <a:xfrm>
            <a:off x="6186752" y="3561362"/>
            <a:ext cx="1362572" cy="954107"/>
          </a:xfrm>
          <a:prstGeom prst="rect">
            <a:avLst/>
          </a:prstGeom>
          <a:noFill/>
        </p:spPr>
        <p:txBody>
          <a:bodyPr wrap="square" rtlCol="0">
            <a:spAutoFit/>
          </a:bodyPr>
          <a:lstStyle/>
          <a:p>
            <a:r>
              <a:rPr lang="sv-SE" sz="1400" dirty="0" smtClean="0"/>
              <a:t>I denna fas väljs en lösning givet mål /kriterier/</a:t>
            </a:r>
          </a:p>
          <a:p>
            <a:r>
              <a:rPr lang="sv-SE" sz="1400" dirty="0" smtClean="0"/>
              <a:t>preferenser</a:t>
            </a:r>
            <a:endParaRPr lang="sv-SE" sz="1400" dirty="0"/>
          </a:p>
        </p:txBody>
      </p:sp>
      <p:sp>
        <p:nvSpPr>
          <p:cNvPr id="51" name="Right Brace 50"/>
          <p:cNvSpPr/>
          <p:nvPr/>
        </p:nvSpPr>
        <p:spPr>
          <a:xfrm rot="16200000">
            <a:off x="6637592" y="2928313"/>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Box 51"/>
          <p:cNvSpPr txBox="1"/>
          <p:nvPr/>
        </p:nvSpPr>
        <p:spPr>
          <a:xfrm>
            <a:off x="7800417" y="3538828"/>
            <a:ext cx="1065146" cy="1169551"/>
          </a:xfrm>
          <a:prstGeom prst="rect">
            <a:avLst/>
          </a:prstGeom>
          <a:noFill/>
        </p:spPr>
        <p:txBody>
          <a:bodyPr wrap="square" rtlCol="0">
            <a:spAutoFit/>
          </a:bodyPr>
          <a:lstStyle/>
          <a:p>
            <a:r>
              <a:rPr lang="sv-SE" sz="1400" dirty="0" smtClean="0"/>
              <a:t>I denna fas </a:t>
            </a:r>
            <a:r>
              <a:rPr lang="sv-SE" sz="1400" dirty="0" err="1" smtClean="0"/>
              <a:t>imple-menteras</a:t>
            </a:r>
            <a:r>
              <a:rPr lang="sv-SE" sz="1400" dirty="0" smtClean="0"/>
              <a:t> valt alternativ</a:t>
            </a:r>
            <a:endParaRPr lang="sv-SE" sz="1400" dirty="0"/>
          </a:p>
        </p:txBody>
      </p:sp>
      <p:sp>
        <p:nvSpPr>
          <p:cNvPr id="53" name="Right Brace 52"/>
          <p:cNvSpPr/>
          <p:nvPr/>
        </p:nvSpPr>
        <p:spPr>
          <a:xfrm rot="16200000">
            <a:off x="8171321" y="2934798"/>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Rounded Rectangle 53"/>
          <p:cNvSpPr/>
          <p:nvPr/>
        </p:nvSpPr>
        <p:spPr>
          <a:xfrm>
            <a:off x="4751969" y="2415180"/>
            <a:ext cx="1260664"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5" name="TextBox 54"/>
          <p:cNvSpPr txBox="1"/>
          <p:nvPr/>
        </p:nvSpPr>
        <p:spPr>
          <a:xfrm>
            <a:off x="4732439" y="2486482"/>
            <a:ext cx="1426153" cy="584775"/>
          </a:xfrm>
          <a:prstGeom prst="rect">
            <a:avLst/>
          </a:prstGeom>
          <a:noFill/>
        </p:spPr>
        <p:txBody>
          <a:bodyPr wrap="square" rtlCol="0">
            <a:spAutoFit/>
          </a:bodyPr>
          <a:lstStyle/>
          <a:p>
            <a:r>
              <a:rPr lang="sv-SE" sz="1600" dirty="0" smtClean="0"/>
              <a:t>Analysera konsekvenser</a:t>
            </a:r>
          </a:p>
        </p:txBody>
      </p:sp>
      <p:cxnSp>
        <p:nvCxnSpPr>
          <p:cNvPr id="56" name="Straight Arrow Connector 55"/>
          <p:cNvCxnSpPr/>
          <p:nvPr/>
        </p:nvCxnSpPr>
        <p:spPr>
          <a:xfrm flipV="1">
            <a:off x="4478674" y="2788327"/>
            <a:ext cx="253318" cy="2733"/>
          </a:xfrm>
          <a:prstGeom prst="straightConnector1">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57" name="TextBox 56"/>
          <p:cNvSpPr txBox="1"/>
          <p:nvPr/>
        </p:nvSpPr>
        <p:spPr>
          <a:xfrm>
            <a:off x="4729710" y="3542070"/>
            <a:ext cx="1478950" cy="1384995"/>
          </a:xfrm>
          <a:prstGeom prst="rect">
            <a:avLst/>
          </a:prstGeom>
          <a:noFill/>
        </p:spPr>
        <p:txBody>
          <a:bodyPr wrap="square" rtlCol="0">
            <a:spAutoFit/>
          </a:bodyPr>
          <a:lstStyle/>
          <a:p>
            <a:r>
              <a:rPr lang="sv-SE" sz="1400" dirty="0" smtClean="0"/>
              <a:t>I denna fas analyseras/</a:t>
            </a:r>
            <a:r>
              <a:rPr lang="sv-SE" sz="1400" dirty="0" err="1" smtClean="0"/>
              <a:t>estim</a:t>
            </a:r>
            <a:r>
              <a:rPr lang="sv-SE" sz="1400" dirty="0" smtClean="0"/>
              <a:t>-eras/beräknas konsekvenserna av de alternativa lösningarna </a:t>
            </a:r>
            <a:endParaRPr lang="sv-SE" sz="1400" dirty="0"/>
          </a:p>
        </p:txBody>
      </p:sp>
      <p:sp>
        <p:nvSpPr>
          <p:cNvPr id="58" name="Right Brace 57"/>
          <p:cNvSpPr/>
          <p:nvPr/>
        </p:nvSpPr>
        <p:spPr>
          <a:xfrm rot="16200000">
            <a:off x="5178438" y="2938040"/>
            <a:ext cx="350196" cy="12080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9" name="Oval 58"/>
          <p:cNvSpPr/>
          <p:nvPr/>
        </p:nvSpPr>
        <p:spPr>
          <a:xfrm>
            <a:off x="6148533" y="3704199"/>
            <a:ext cx="1458430" cy="852785"/>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0" name="Oval 59"/>
          <p:cNvSpPr/>
          <p:nvPr/>
        </p:nvSpPr>
        <p:spPr>
          <a:xfrm>
            <a:off x="561899" y="1169186"/>
            <a:ext cx="2243700" cy="106126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Rounded Rectangle 60"/>
          <p:cNvSpPr/>
          <p:nvPr/>
        </p:nvSpPr>
        <p:spPr>
          <a:xfrm>
            <a:off x="997329" y="1339956"/>
            <a:ext cx="1454555" cy="75176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2" name="TextBox 61"/>
          <p:cNvSpPr txBox="1"/>
          <p:nvPr/>
        </p:nvSpPr>
        <p:spPr>
          <a:xfrm>
            <a:off x="1065837" y="1281464"/>
            <a:ext cx="1386047" cy="830997"/>
          </a:xfrm>
          <a:prstGeom prst="rect">
            <a:avLst/>
          </a:prstGeom>
          <a:noFill/>
        </p:spPr>
        <p:txBody>
          <a:bodyPr wrap="square" rtlCol="0">
            <a:spAutoFit/>
          </a:bodyPr>
          <a:lstStyle/>
          <a:p>
            <a:r>
              <a:rPr lang="sv-SE" sz="1600" dirty="0" smtClean="0"/>
              <a:t>Specificera mål/kriterier/preferenser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01264426"/>
      </p:ext>
    </p:extLst>
  </p:cSld>
  <p:clrMapOvr>
    <a:masterClrMapping/>
  </p:clrMapOvr>
  <mc:AlternateContent xmlns:mc="http://schemas.openxmlformats.org/markup-compatibility/2006">
    <mc:Choice xmlns:p14="http://schemas.microsoft.com/office/powerpoint/2010/main" Requires="p14">
      <p:transition spd="slow" p14:dur="2000" advTm="23898"/>
    </mc:Choice>
    <mc:Fallback>
      <p:transition spd="slow" advTm="2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a:t>Rationell </a:t>
            </a:r>
            <a:r>
              <a:rPr lang="sv-SE" sz="2700" dirty="0" smtClean="0"/>
              <a:t>beslutsmodell</a:t>
            </a:r>
            <a:endParaRPr lang="sv-SE" sz="2700" dirty="0"/>
          </a:p>
        </p:txBody>
      </p:sp>
      <p:sp>
        <p:nvSpPr>
          <p:cNvPr id="3" name="Content Placeholder 2"/>
          <p:cNvSpPr>
            <a:spLocks noGrp="1"/>
          </p:cNvSpPr>
          <p:nvPr>
            <p:ph idx="1"/>
          </p:nvPr>
        </p:nvSpPr>
        <p:spPr/>
        <p:txBody>
          <a:bodyPr>
            <a:normAutofit/>
          </a:bodyPr>
          <a:lstStyle/>
          <a:p>
            <a:r>
              <a:rPr lang="sv-SE" sz="1600" dirty="0" smtClean="0">
                <a:latin typeface="+mn-lt"/>
              </a:rPr>
              <a:t>Låt oss tänka oss att vi vill designa ett IT-system som stödjer beslut i verksamheten</a:t>
            </a:r>
          </a:p>
          <a:p>
            <a:r>
              <a:rPr lang="sv-SE" sz="1600" dirty="0" smtClean="0">
                <a:latin typeface="+mn-lt"/>
              </a:rPr>
              <a:t>Är </a:t>
            </a:r>
            <a:r>
              <a:rPr lang="sv-SE" sz="1600" dirty="0">
                <a:latin typeface="+mn-lt"/>
              </a:rPr>
              <a:t>det </a:t>
            </a:r>
            <a:r>
              <a:rPr lang="sv-SE" sz="1600" dirty="0" smtClean="0">
                <a:latin typeface="+mn-lt"/>
              </a:rPr>
              <a:t>den </a:t>
            </a:r>
            <a:r>
              <a:rPr lang="sv-SE" sz="1600" dirty="0" smtClean="0">
                <a:latin typeface="+mn-lt"/>
              </a:rPr>
              <a:t>rationella </a:t>
            </a:r>
            <a:r>
              <a:rPr lang="sv-SE" sz="1600" dirty="0" smtClean="0">
                <a:latin typeface="+mn-lt"/>
              </a:rPr>
              <a:t>beslutsmodellen </a:t>
            </a:r>
            <a:r>
              <a:rPr lang="sv-SE" sz="1600" dirty="0">
                <a:latin typeface="+mn-lt"/>
              </a:rPr>
              <a:t>som </a:t>
            </a:r>
            <a:r>
              <a:rPr lang="sv-SE" sz="1600" dirty="0" smtClean="0">
                <a:latin typeface="+mn-lt"/>
              </a:rPr>
              <a:t>ska ligga till grund för </a:t>
            </a:r>
            <a:r>
              <a:rPr lang="sv-SE" sz="1600" dirty="0" smtClean="0">
                <a:latin typeface="+mn-lt"/>
              </a:rPr>
              <a:t>designen </a:t>
            </a:r>
            <a:r>
              <a:rPr lang="sv-SE" sz="1600" dirty="0" smtClean="0">
                <a:latin typeface="+mn-lt"/>
              </a:rPr>
              <a:t>av </a:t>
            </a:r>
            <a:r>
              <a:rPr lang="sv-SE" sz="1600" dirty="0" smtClean="0">
                <a:latin typeface="+mn-lt"/>
              </a:rPr>
              <a:t>ett sådant IT-system?</a:t>
            </a:r>
          </a:p>
          <a:p>
            <a:r>
              <a:rPr lang="sv-SE" sz="1600" dirty="0" smtClean="0">
                <a:latin typeface="+mn-lt"/>
              </a:rPr>
              <a:t>Vill vi att alla beslut som fattas i verksamhet ska vara rationella?</a:t>
            </a:r>
          </a:p>
          <a:p>
            <a:r>
              <a:rPr lang="sv-SE" sz="1600" dirty="0" smtClean="0">
                <a:latin typeface="+mn-lt"/>
              </a:rPr>
              <a:t>Ska vi designa system som stödjer just ett sådan rationellt beslutsfattande?</a:t>
            </a:r>
          </a:p>
          <a:p>
            <a:pPr marL="0" indent="0">
              <a:buNone/>
            </a:pPr>
            <a:endParaRPr lang="sv-SE" sz="1600" dirty="0" smtClean="0">
              <a:latin typeface="+mn-lt"/>
            </a:endParaRPr>
          </a:p>
          <a:p>
            <a:pPr marL="457200" lvl="1" indent="0">
              <a:buNone/>
            </a:pPr>
            <a:endParaRPr lang="sv-SE" sz="1500" dirty="0"/>
          </a:p>
          <a:p>
            <a:pPr marL="0" indent="0">
              <a:buNone/>
            </a:pPr>
            <a:endParaRPr lang="sv-SE" dirty="0" smtClean="0"/>
          </a:p>
          <a:p>
            <a:endParaRPr lang="sv-SE"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09036406"/>
      </p:ext>
    </p:extLst>
  </p:cSld>
  <p:clrMapOvr>
    <a:masterClrMapping/>
  </p:clrMapOvr>
  <mc:AlternateContent xmlns:mc="http://schemas.openxmlformats.org/markup-compatibility/2006">
    <mc:Choice xmlns:p14="http://schemas.microsoft.com/office/powerpoint/2010/main" Requires="p14">
      <p:transition spd="slow" p14:dur="2000" advTm="35272"/>
    </mc:Choice>
    <mc:Fallback>
      <p:transition spd="slow" advTm="35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Begränsat rationell beslutsmodell</a:t>
            </a:r>
            <a:endParaRPr lang="sv-SE" sz="27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88059758"/>
      </p:ext>
    </p:extLst>
  </p:cSld>
  <p:clrMapOvr>
    <a:masterClrMapping/>
  </p:clrMapOvr>
  <mc:AlternateContent xmlns:mc="http://schemas.openxmlformats.org/markup-compatibility/2006">
    <mc:Choice xmlns:p14="http://schemas.microsoft.com/office/powerpoint/2010/main" Requires="p14">
      <p:transition spd="slow" p14:dur="2000" advTm="6948"/>
    </mc:Choice>
    <mc:Fallback>
      <p:transition spd="slow" advTm="6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a:t>Rationell beslutsmodell ifrågasatt</a:t>
            </a:r>
          </a:p>
        </p:txBody>
      </p:sp>
      <p:sp>
        <p:nvSpPr>
          <p:cNvPr id="3" name="Content Placeholder 2"/>
          <p:cNvSpPr>
            <a:spLocks noGrp="1"/>
          </p:cNvSpPr>
          <p:nvPr>
            <p:ph idx="1"/>
          </p:nvPr>
        </p:nvSpPr>
        <p:spPr>
          <a:xfrm>
            <a:off x="791999" y="1275534"/>
            <a:ext cx="7816980" cy="3240432"/>
          </a:xfrm>
        </p:spPr>
        <p:txBody>
          <a:bodyPr>
            <a:normAutofit/>
          </a:bodyPr>
          <a:lstStyle/>
          <a:p>
            <a:r>
              <a:rPr lang="sv-SE" sz="1600" dirty="0">
                <a:latin typeface="+mn-lt"/>
              </a:rPr>
              <a:t>Den </a:t>
            </a:r>
            <a:r>
              <a:rPr lang="sv-SE" sz="1600" b="1" dirty="0">
                <a:latin typeface="+mn-lt"/>
              </a:rPr>
              <a:t>rationella modellen blev ifrågasatt </a:t>
            </a:r>
            <a:r>
              <a:rPr lang="sv-SE" sz="1600" dirty="0">
                <a:latin typeface="+mn-lt"/>
              </a:rPr>
              <a:t>av forskare inom organisatoriskt inriktad beslutsteori på 1950- och 1960-talen: Herbert Simon, James March och Richard Cyert.</a:t>
            </a:r>
          </a:p>
          <a:p>
            <a:r>
              <a:rPr lang="sv-SE" sz="1600" dirty="0">
                <a:latin typeface="+mn-lt"/>
              </a:rPr>
              <a:t>Forskarna kunde genom empiriska observationer visa på att </a:t>
            </a:r>
            <a:r>
              <a:rPr lang="sv-SE" sz="1600" b="1" dirty="0">
                <a:latin typeface="+mn-lt"/>
              </a:rPr>
              <a:t>beslutsprocesserna i en organisation sällan </a:t>
            </a:r>
            <a:r>
              <a:rPr lang="sv-SE" sz="1600" b="1" dirty="0" smtClean="0">
                <a:latin typeface="+mn-lt"/>
              </a:rPr>
              <a:t>är </a:t>
            </a:r>
            <a:r>
              <a:rPr lang="sv-SE" sz="1600" b="1" dirty="0">
                <a:latin typeface="+mn-lt"/>
              </a:rPr>
              <a:t>så rationella som modellen </a:t>
            </a:r>
            <a:r>
              <a:rPr lang="sv-SE" sz="1600" b="1" dirty="0" smtClean="0">
                <a:latin typeface="+mn-lt"/>
              </a:rPr>
              <a:t>visar</a:t>
            </a:r>
          </a:p>
          <a:p>
            <a:r>
              <a:rPr lang="sv-SE" sz="1600" dirty="0">
                <a:latin typeface="+mn-lt"/>
              </a:rPr>
              <a:t>Nobelpristagaren Herbert Simon </a:t>
            </a:r>
            <a:r>
              <a:rPr lang="sv-SE" sz="1600" b="1" dirty="0" smtClean="0">
                <a:latin typeface="+mn-lt"/>
              </a:rPr>
              <a:t>ifrågasatte </a:t>
            </a:r>
            <a:r>
              <a:rPr lang="sv-SE" sz="1600" b="1" dirty="0">
                <a:latin typeface="+mn-lt"/>
              </a:rPr>
              <a:t>till och med själva förutsättningar för den rationella modellen</a:t>
            </a:r>
            <a:r>
              <a:rPr lang="sv-SE" sz="1600" dirty="0">
                <a:latin typeface="+mn-lt"/>
              </a:rPr>
              <a:t> </a:t>
            </a:r>
            <a:r>
              <a:rPr lang="sv-SE" sz="1600" dirty="0" smtClean="0">
                <a:latin typeface="+mn-lt"/>
              </a:rPr>
              <a:t>- </a:t>
            </a:r>
            <a:r>
              <a:rPr lang="sv-SE" sz="1600" b="1" dirty="0" smtClean="0">
                <a:latin typeface="+mn-lt"/>
              </a:rPr>
              <a:t>är </a:t>
            </a:r>
            <a:r>
              <a:rPr lang="sv-SE" sz="1600" b="1" dirty="0">
                <a:latin typeface="+mn-lt"/>
              </a:rPr>
              <a:t>det ens möjligt att vara rationell då beslutsfattaren inte kan ha tillgång till all </a:t>
            </a:r>
            <a:r>
              <a:rPr lang="sv-SE" sz="1600" b="1" dirty="0" smtClean="0">
                <a:latin typeface="+mn-lt"/>
              </a:rPr>
              <a:t>info</a:t>
            </a:r>
            <a:endParaRPr lang="sv-SE" sz="1600" b="1" dirty="0">
              <a:latin typeface="+mn-lt"/>
            </a:endParaRPr>
          </a:p>
          <a:p>
            <a:endParaRPr lang="sv-SE" sz="1600" b="1" dirty="0" smtClean="0">
              <a:latin typeface="+mn-lt"/>
            </a:endParaRPr>
          </a:p>
          <a:p>
            <a:pPr marL="0" indent="0">
              <a:buNone/>
            </a:pPr>
            <a:endParaRPr lang="sv-SE" dirty="0" smtClean="0"/>
          </a:p>
          <a:p>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40271728"/>
      </p:ext>
    </p:extLst>
  </p:cSld>
  <p:clrMapOvr>
    <a:masterClrMapping/>
  </p:clrMapOvr>
  <mc:AlternateContent xmlns:mc="http://schemas.openxmlformats.org/markup-compatibility/2006">
    <mc:Choice xmlns:p14="http://schemas.microsoft.com/office/powerpoint/2010/main" Requires="p14">
      <p:transition spd="slow" p14:dur="2000" advTm="51506"/>
    </mc:Choice>
    <mc:Fallback>
      <p:transition spd="slow" advTm="51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Beslutsfattande </a:t>
            </a:r>
            <a:r>
              <a:rPr lang="sv-SE" sz="2700" dirty="0"/>
              <a:t>i </a:t>
            </a:r>
            <a:r>
              <a:rPr lang="sv-SE" sz="2700" dirty="0" smtClean="0"/>
              <a:t>verksamheter</a:t>
            </a:r>
            <a:endParaRPr lang="sv-SE" sz="2700"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572803"/>
      </p:ext>
    </p:extLst>
  </p:cSld>
  <p:clrMapOvr>
    <a:masterClrMapping/>
  </p:clrMapOvr>
  <mc:AlternateContent xmlns:mc="http://schemas.openxmlformats.org/markup-compatibility/2006">
    <mc:Choice xmlns:p14="http://schemas.microsoft.com/office/powerpoint/2010/main" Requires="p14">
      <p:transition spd="slow" p14:dur="2000" advTm="9326"/>
    </mc:Choice>
    <mc:Fallback>
      <p:transition spd="slow" advTm="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675" y="603450"/>
            <a:ext cx="6850800" cy="596700"/>
          </a:xfrm>
        </p:spPr>
        <p:txBody>
          <a:bodyPr>
            <a:normAutofit/>
          </a:bodyPr>
          <a:lstStyle/>
          <a:p>
            <a:r>
              <a:rPr lang="sv-SE" sz="2700" dirty="0"/>
              <a:t>Rationell beslutsmodell ifrågasatt</a:t>
            </a:r>
          </a:p>
        </p:txBody>
      </p:sp>
      <p:sp>
        <p:nvSpPr>
          <p:cNvPr id="3" name="Content Placeholder 2"/>
          <p:cNvSpPr>
            <a:spLocks noGrp="1"/>
          </p:cNvSpPr>
          <p:nvPr>
            <p:ph idx="1"/>
          </p:nvPr>
        </p:nvSpPr>
        <p:spPr>
          <a:xfrm>
            <a:off x="685675" y="1130499"/>
            <a:ext cx="7868093" cy="3839683"/>
          </a:xfrm>
        </p:spPr>
        <p:txBody>
          <a:bodyPr>
            <a:normAutofit/>
          </a:bodyPr>
          <a:lstStyle/>
          <a:p>
            <a:r>
              <a:rPr lang="sv-SE" sz="1600" dirty="0" smtClean="0">
                <a:latin typeface="+mn-lt"/>
              </a:rPr>
              <a:t>Nobelpristagaren </a:t>
            </a:r>
            <a:r>
              <a:rPr lang="sv-SE" sz="1600" dirty="0">
                <a:latin typeface="+mn-lt"/>
              </a:rPr>
              <a:t>Herbert Simon</a:t>
            </a:r>
            <a:r>
              <a:rPr lang="sv-SE" sz="1600" dirty="0" smtClean="0">
                <a:latin typeface="+mn-lt"/>
              </a:rPr>
              <a:t> menade att </a:t>
            </a:r>
            <a:r>
              <a:rPr lang="sv-SE" sz="1600" b="1" dirty="0">
                <a:latin typeface="+mn-lt"/>
              </a:rPr>
              <a:t>beslutsfattare i verkligheten står inför flera begränsningar i samband med beslutsfattande </a:t>
            </a:r>
            <a:r>
              <a:rPr lang="sv-SE" sz="1600" dirty="0">
                <a:latin typeface="+mn-lt"/>
              </a:rPr>
              <a:t>(Simon kallade detta ”bounded rationality”, begränsad rationalitet), såsom:</a:t>
            </a:r>
          </a:p>
          <a:p>
            <a:pPr lvl="1">
              <a:spcBef>
                <a:spcPts val="900"/>
              </a:spcBef>
              <a:spcAft>
                <a:spcPts val="900"/>
              </a:spcAft>
              <a:buFont typeface="Arial" pitchFamily="34" charset="0"/>
              <a:buChar char="•"/>
            </a:pPr>
            <a:r>
              <a:rPr lang="sv-SE" sz="1600" b="1" dirty="0">
                <a:latin typeface="+mn-lt"/>
                <a:cs typeface="Calibri" panose="020F0502020204030204" pitchFamily="34" charset="0"/>
              </a:rPr>
              <a:t>Ofullständig och felaktig information </a:t>
            </a:r>
            <a:r>
              <a:rPr lang="sv-SE" sz="1600" dirty="0">
                <a:latin typeface="+mn-lt"/>
                <a:cs typeface="Calibri" panose="020F0502020204030204" pitchFamily="34" charset="0"/>
              </a:rPr>
              <a:t>– det finns för lite information för att kunna leva upp till den rationella modellens </a:t>
            </a:r>
            <a:r>
              <a:rPr lang="sv-SE" sz="1600" dirty="0" smtClean="0">
                <a:latin typeface="+mn-lt"/>
                <a:cs typeface="Calibri" panose="020F0502020204030204" pitchFamily="34" charset="0"/>
              </a:rPr>
              <a:t>krav. Det gör att det inte är möjligt att identifiera alla alternativ eller att beräkna konsekvenserna för de olika alternativen</a:t>
            </a:r>
          </a:p>
          <a:p>
            <a:pPr lvl="1">
              <a:spcBef>
                <a:spcPts val="0"/>
              </a:spcBef>
              <a:spcAft>
                <a:spcPts val="900"/>
              </a:spcAft>
              <a:buFont typeface="Arial" pitchFamily="34" charset="0"/>
              <a:buChar char="•"/>
            </a:pPr>
            <a:r>
              <a:rPr lang="sv-SE" sz="1600" b="1" dirty="0" smtClean="0">
                <a:latin typeface="+mn-lt"/>
                <a:cs typeface="Calibri" panose="020F0502020204030204" pitchFamily="34" charset="0"/>
              </a:rPr>
              <a:t>Motstridiga </a:t>
            </a:r>
            <a:r>
              <a:rPr lang="sv-SE" sz="1600" b="1" dirty="0">
                <a:latin typeface="+mn-lt"/>
                <a:cs typeface="Calibri" panose="020F0502020204030204" pitchFamily="34" charset="0"/>
              </a:rPr>
              <a:t>mål och preferenser bland beslutsfattare </a:t>
            </a:r>
            <a:r>
              <a:rPr lang="sv-SE" sz="1600" dirty="0">
                <a:latin typeface="+mn-lt"/>
                <a:cs typeface="Calibri" panose="020F0502020204030204" pitchFamily="34" charset="0"/>
              </a:rPr>
              <a:t>– det finns inte konsensus om hur lösningsalternativ ska bedömas eller ens hur man ska se på problemet som ska lösas</a:t>
            </a:r>
          </a:p>
          <a:p>
            <a:pPr lvl="1">
              <a:spcBef>
                <a:spcPts val="0"/>
              </a:spcBef>
              <a:spcAft>
                <a:spcPts val="900"/>
              </a:spcAft>
              <a:buFont typeface="Arial" pitchFamily="34" charset="0"/>
              <a:buChar char="•"/>
            </a:pPr>
            <a:r>
              <a:rPr lang="sv-SE" sz="1600" b="1" dirty="0">
                <a:latin typeface="+mn-lt"/>
                <a:cs typeface="Calibri" panose="020F0502020204030204" pitchFamily="34" charset="0"/>
              </a:rPr>
              <a:t>Begränsad tid att fatta beslut</a:t>
            </a:r>
          </a:p>
          <a:p>
            <a:pPr lvl="1">
              <a:spcBef>
                <a:spcPts val="0"/>
              </a:spcBef>
              <a:spcAft>
                <a:spcPts val="900"/>
              </a:spcAft>
              <a:buFont typeface="Arial" pitchFamily="34" charset="0"/>
              <a:buChar char="•"/>
            </a:pPr>
            <a:r>
              <a:rPr lang="sv-SE" sz="1600" b="1" dirty="0">
                <a:latin typeface="+mn-lt"/>
                <a:cs typeface="Calibri" panose="020F0502020204030204" pitchFamily="34" charset="0"/>
              </a:rPr>
              <a:t>Begränsad förmåga att bearbeta information</a:t>
            </a:r>
          </a:p>
          <a:p>
            <a:endParaRPr lang="sv-SE" dirty="0" smtClean="0"/>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84586036"/>
      </p:ext>
    </p:extLst>
  </p:cSld>
  <p:clrMapOvr>
    <a:masterClrMapping/>
  </p:clrMapOvr>
  <mc:AlternateContent xmlns:mc="http://schemas.openxmlformats.org/markup-compatibility/2006">
    <mc:Choice xmlns:p14="http://schemas.microsoft.com/office/powerpoint/2010/main" Requires="p14">
      <p:transition spd="slow" p14:dur="2000" advTm="63206"/>
    </mc:Choice>
    <mc:Fallback>
      <p:transition spd="slow" advTm="6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0174" y="547942"/>
            <a:ext cx="7274451" cy="596700"/>
          </a:xfrm>
        </p:spPr>
        <p:txBody>
          <a:bodyPr>
            <a:noAutofit/>
          </a:bodyPr>
          <a:lstStyle/>
          <a:p>
            <a:r>
              <a:rPr lang="sv-SE" sz="2700" dirty="0"/>
              <a:t>Begränsat rationellt beslutmodell </a:t>
            </a:r>
            <a:r>
              <a:rPr lang="sv-SE" dirty="0" smtClean="0"/>
              <a:t/>
            </a:r>
            <a:br>
              <a:rPr lang="sv-SE" dirty="0" smtClean="0"/>
            </a:br>
            <a:endParaRPr lang="sv-SE" sz="2700" dirty="0"/>
          </a:p>
        </p:txBody>
      </p:sp>
      <p:sp>
        <p:nvSpPr>
          <p:cNvPr id="3" name="Platshållare för innehåll 2"/>
          <p:cNvSpPr>
            <a:spLocks noGrp="1"/>
          </p:cNvSpPr>
          <p:nvPr>
            <p:ph idx="1"/>
          </p:nvPr>
        </p:nvSpPr>
        <p:spPr>
          <a:xfrm>
            <a:off x="580174" y="1251778"/>
            <a:ext cx="8033023" cy="3740635"/>
          </a:xfrm>
        </p:spPr>
        <p:txBody>
          <a:bodyPr>
            <a:normAutofit/>
          </a:bodyPr>
          <a:lstStyle/>
          <a:p>
            <a:r>
              <a:rPr lang="sv-SE" sz="1600" dirty="0" smtClean="0">
                <a:latin typeface="Calibri" panose="020F0502020204030204" pitchFamily="34" charset="0"/>
                <a:cs typeface="Calibri" panose="020F0502020204030204" pitchFamily="34" charset="0"/>
              </a:rPr>
              <a:t>En </a:t>
            </a:r>
            <a:r>
              <a:rPr lang="sv-SE" sz="1600" dirty="0" smtClean="0">
                <a:latin typeface="Calibri" panose="020F0502020204030204" pitchFamily="34" charset="0"/>
                <a:cs typeface="Calibri" panose="020F0502020204030204" pitchFamily="34" charset="0"/>
              </a:rPr>
              <a:t>annan modell, </a:t>
            </a:r>
            <a:r>
              <a:rPr lang="sv-SE" sz="1600" b="1" dirty="0" smtClean="0">
                <a:latin typeface="Calibri" panose="020F0502020204030204" pitchFamily="34" charset="0"/>
                <a:cs typeface="Calibri" panose="020F0502020204030204" pitchFamily="34" charset="0"/>
              </a:rPr>
              <a:t>en alternativ modell till den rationella beslutsmodellen</a:t>
            </a:r>
            <a:r>
              <a:rPr lang="sv-SE" sz="1600" dirty="0" smtClean="0">
                <a:latin typeface="Calibri" panose="020F0502020204030204" pitchFamily="34" charset="0"/>
                <a:cs typeface="Calibri" panose="020F0502020204030204" pitchFamily="34" charset="0"/>
              </a:rPr>
              <a:t>, </a:t>
            </a:r>
            <a:r>
              <a:rPr lang="sv-SE" sz="1600" dirty="0" smtClean="0">
                <a:latin typeface="Calibri" panose="020F0502020204030204" pitchFamily="34" charset="0"/>
                <a:cs typeface="Calibri" panose="020F0502020204030204" pitchFamily="34" charset="0"/>
              </a:rPr>
              <a:t>skulle då kunna vara, vad jag kallar, den </a:t>
            </a:r>
            <a:r>
              <a:rPr lang="sv-SE" sz="1600" b="1" dirty="0" smtClean="0">
                <a:latin typeface="Calibri" panose="020F0502020204030204" pitchFamily="34" charset="0"/>
                <a:cs typeface="Calibri" panose="020F0502020204030204" pitchFamily="34" charset="0"/>
              </a:rPr>
              <a:t>begränsat </a:t>
            </a:r>
            <a:r>
              <a:rPr lang="sv-SE" sz="1600" b="1" dirty="0" smtClean="0">
                <a:latin typeface="Calibri" panose="020F0502020204030204" pitchFamily="34" charset="0"/>
                <a:cs typeface="Calibri" panose="020F0502020204030204" pitchFamily="34" charset="0"/>
              </a:rPr>
              <a:t>rationella beslutsmodellen.</a:t>
            </a:r>
          </a:p>
          <a:p>
            <a:r>
              <a:rPr lang="sv-SE" sz="1600" b="1" dirty="0" smtClean="0">
                <a:latin typeface="Calibri" panose="020F0502020204030204" pitchFamily="34" charset="0"/>
                <a:cs typeface="Calibri" panose="020F0502020204030204" pitchFamily="34" charset="0"/>
              </a:rPr>
              <a:t>Den </a:t>
            </a:r>
            <a:r>
              <a:rPr lang="sv-SE" sz="1600" b="1" dirty="0">
                <a:latin typeface="Calibri" panose="020F0502020204030204" pitchFamily="34" charset="0"/>
                <a:cs typeface="Calibri" panose="020F0502020204030204" pitchFamily="34" charset="0"/>
              </a:rPr>
              <a:t>begränsat rationella </a:t>
            </a:r>
            <a:r>
              <a:rPr lang="sv-SE" sz="1600" b="1" dirty="0" smtClean="0">
                <a:latin typeface="Calibri" panose="020F0502020204030204" pitchFamily="34" charset="0"/>
                <a:cs typeface="Calibri" panose="020F0502020204030204" pitchFamily="34" charset="0"/>
              </a:rPr>
              <a:t>beslutsmodellen </a:t>
            </a:r>
            <a:r>
              <a:rPr lang="sv-SE" sz="1600" b="1" dirty="0" smtClean="0">
                <a:latin typeface="Calibri" panose="020F0502020204030204" pitchFamily="34" charset="0"/>
                <a:cs typeface="Calibri" panose="020F0502020204030204" pitchFamily="34" charset="0"/>
              </a:rPr>
              <a:t>accepterar att </a:t>
            </a:r>
            <a:r>
              <a:rPr lang="sv-SE" sz="1600" b="1" dirty="0" smtClean="0">
                <a:latin typeface="Calibri" panose="020F0502020204030204" pitchFamily="34" charset="0"/>
                <a:cs typeface="Calibri" panose="020F0502020204030204" pitchFamily="34" charset="0"/>
              </a:rPr>
              <a:t>en </a:t>
            </a:r>
            <a:r>
              <a:rPr lang="sv-SE" sz="1600" b="1" dirty="0">
                <a:latin typeface="Calibri" panose="020F0502020204030204" pitchFamily="34" charset="0"/>
                <a:cs typeface="Calibri" panose="020F0502020204030204" pitchFamily="34" charset="0"/>
              </a:rPr>
              <a:t>beslutsfattare </a:t>
            </a:r>
            <a:r>
              <a:rPr lang="sv-SE" sz="1600" b="1" dirty="0" smtClean="0">
                <a:latin typeface="Calibri" panose="020F0502020204030204" pitchFamily="34" charset="0"/>
                <a:cs typeface="Calibri" panose="020F0502020204030204" pitchFamily="34" charset="0"/>
              </a:rPr>
              <a:t>kan fatta </a:t>
            </a:r>
            <a:r>
              <a:rPr lang="sv-SE" sz="1600" b="1" dirty="0" smtClean="0">
                <a:latin typeface="Calibri" panose="020F0502020204030204" pitchFamily="34" charset="0"/>
                <a:cs typeface="Calibri" panose="020F0502020204030204" pitchFamily="34" charset="0"/>
              </a:rPr>
              <a:t>begränsat rationella beslut. </a:t>
            </a:r>
          </a:p>
          <a:p>
            <a:r>
              <a:rPr lang="sv-SE" sz="1600" b="1" dirty="0" smtClean="0">
                <a:latin typeface="Calibri" panose="020F0502020204030204" pitchFamily="34" charset="0"/>
                <a:cs typeface="Calibri" panose="020F0502020204030204" pitchFamily="34" charset="0"/>
              </a:rPr>
              <a:t>E</a:t>
            </a:r>
            <a:r>
              <a:rPr lang="sv-SE" sz="1600" b="1" dirty="0" smtClean="0">
                <a:latin typeface="Calibri" panose="020F0502020204030204" pitchFamily="34" charset="0"/>
                <a:cs typeface="Calibri" panose="020F0502020204030204" pitchFamily="34" charset="0"/>
              </a:rPr>
              <a:t>tt antal alternativa lösningar identifieras och diskuteras visserligen men alla möjliga alternativa lösningar identifieras inte. Och istället för att fokusera på ett optimalt beslut, väljs ett tillräckligt bra beslut. </a:t>
            </a:r>
            <a:endParaRPr lang="sv-SE" sz="1600" dirty="0">
              <a:latin typeface="Calibri" panose="020F0502020204030204" pitchFamily="34" charset="0"/>
              <a:cs typeface="Calibri" panose="020F0502020204030204" pitchFamily="34" charset="0"/>
            </a:endParaRPr>
          </a:p>
          <a:p>
            <a:r>
              <a:rPr lang="sv-SE" sz="1600" dirty="0">
                <a:latin typeface="Calibri" panose="020F0502020204030204" pitchFamily="34" charset="0"/>
                <a:cs typeface="Calibri" panose="020F0502020204030204" pitchFamily="34" charset="0"/>
              </a:rPr>
              <a:t>Skälet till det kan vara att </a:t>
            </a:r>
            <a:r>
              <a:rPr lang="sv-SE" sz="1600" b="1" dirty="0" smtClean="0">
                <a:latin typeface="Calibri" panose="020F0502020204030204" pitchFamily="34" charset="0"/>
                <a:cs typeface="Calibri" panose="020F0502020204030204" pitchFamily="34" charset="0"/>
              </a:rPr>
              <a:t>beslutsfattaren inte har tid </a:t>
            </a:r>
            <a:r>
              <a:rPr lang="sv-SE" sz="1600" b="1" dirty="0">
                <a:latin typeface="Calibri" panose="020F0502020204030204" pitchFamily="34" charset="0"/>
                <a:cs typeface="Calibri" panose="020F0502020204030204" pitchFamily="34" charset="0"/>
              </a:rPr>
              <a:t>eller anser det värt att söka ytterligare </a:t>
            </a:r>
            <a:r>
              <a:rPr lang="sv-SE" sz="1600" b="1" dirty="0" smtClean="0">
                <a:latin typeface="Calibri" panose="020F0502020204030204" pitchFamily="34" charset="0"/>
                <a:cs typeface="Calibri" panose="020F0502020204030204" pitchFamily="34" charset="0"/>
              </a:rPr>
              <a:t>information - eller inte ens har tillgång till all </a:t>
            </a:r>
            <a:r>
              <a:rPr lang="sv-SE" sz="1600" b="1" dirty="0" smtClean="0">
                <a:latin typeface="Calibri" panose="020F0502020204030204" pitchFamily="34" charset="0"/>
                <a:cs typeface="Calibri" panose="020F0502020204030204" pitchFamily="34" charset="0"/>
              </a:rPr>
              <a:t>information.</a:t>
            </a:r>
            <a:endParaRPr lang="sv-SE" sz="1600" b="1" dirty="0" smtClean="0">
              <a:latin typeface="Calibri" panose="020F0502020204030204" pitchFamily="34" charset="0"/>
              <a:cs typeface="Calibri" panose="020F0502020204030204" pitchFamily="34" charset="0"/>
            </a:endParaRPr>
          </a:p>
          <a:p>
            <a:pPr>
              <a:buNone/>
            </a:pPr>
            <a:endParaRPr lang="sv-SE" dirty="0"/>
          </a:p>
        </p:txBody>
      </p:sp>
      <p:pic>
        <p:nvPicPr>
          <p:cNvPr id="20" name="Audio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01838402"/>
      </p:ext>
    </p:extLst>
  </p:cSld>
  <p:clrMapOvr>
    <a:masterClrMapping/>
  </p:clrMapOvr>
  <mc:AlternateContent xmlns:mc="http://schemas.openxmlformats.org/markup-compatibility/2006">
    <mc:Choice xmlns:p14="http://schemas.microsoft.com/office/powerpoint/2010/main" Requires="p14">
      <p:transition spd="slow" p14:dur="2000" advTm="58255"/>
    </mc:Choice>
    <mc:Fallback>
      <p:transition spd="slow" advTm="5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0174" y="547942"/>
            <a:ext cx="7274451" cy="596700"/>
          </a:xfrm>
        </p:spPr>
        <p:txBody>
          <a:bodyPr>
            <a:noAutofit/>
          </a:bodyPr>
          <a:lstStyle/>
          <a:p>
            <a:r>
              <a:rPr lang="sv-SE" sz="2700" dirty="0"/>
              <a:t>Begränsat rationellt beslutmodell </a:t>
            </a:r>
            <a:r>
              <a:rPr lang="sv-SE" dirty="0" smtClean="0"/>
              <a:t/>
            </a:r>
            <a:br>
              <a:rPr lang="sv-SE" dirty="0" smtClean="0"/>
            </a:br>
            <a:endParaRPr lang="sv-SE" sz="2700" dirty="0"/>
          </a:p>
        </p:txBody>
      </p:sp>
      <p:sp>
        <p:nvSpPr>
          <p:cNvPr id="3" name="Platshållare för innehåll 2"/>
          <p:cNvSpPr>
            <a:spLocks noGrp="1"/>
          </p:cNvSpPr>
          <p:nvPr>
            <p:ph idx="1"/>
          </p:nvPr>
        </p:nvSpPr>
        <p:spPr>
          <a:xfrm>
            <a:off x="580174" y="1251778"/>
            <a:ext cx="8033023" cy="3740635"/>
          </a:xfrm>
        </p:spPr>
        <p:txBody>
          <a:bodyPr>
            <a:normAutofit/>
          </a:bodyPr>
          <a:lstStyle/>
          <a:p>
            <a:r>
              <a:rPr lang="sv-SE" sz="1600" b="1" i="1" dirty="0" smtClean="0">
                <a:latin typeface="Calibri" panose="020F0502020204030204" pitchFamily="34" charset="0"/>
                <a:cs typeface="Calibri" panose="020F0502020204030204" pitchFamily="34" charset="0"/>
              </a:rPr>
              <a:t>Ett vardagligt exempel på ett begränsat rationellt beslut fattas: </a:t>
            </a:r>
            <a:r>
              <a:rPr lang="sv-SE" sz="1600" dirty="0" smtClean="0">
                <a:latin typeface="Calibri" panose="020F0502020204030204" pitchFamily="34" charset="0"/>
                <a:cs typeface="Calibri" panose="020F0502020204030204" pitchFamily="34" charset="0"/>
              </a:rPr>
              <a:t>Du </a:t>
            </a:r>
            <a:r>
              <a:rPr lang="sv-SE" sz="1600" dirty="0" smtClean="0">
                <a:latin typeface="Calibri" panose="020F0502020204030204" pitchFamily="34" charset="0"/>
                <a:cs typeface="Calibri" panose="020F0502020204030204" pitchFamily="34" charset="0"/>
              </a:rPr>
              <a:t>söker efter en billig semesterresa på webben och när </a:t>
            </a:r>
            <a:r>
              <a:rPr lang="sv-SE" sz="1600" dirty="0" smtClean="0">
                <a:latin typeface="Calibri" panose="020F0502020204030204" pitchFamily="34" charset="0"/>
                <a:cs typeface="Calibri" panose="020F0502020204030204" pitchFamily="34" charset="0"/>
              </a:rPr>
              <a:t>du </a:t>
            </a:r>
            <a:r>
              <a:rPr lang="sv-SE" sz="1600" dirty="0" smtClean="0">
                <a:latin typeface="Calibri" panose="020F0502020204030204" pitchFamily="34" charset="0"/>
                <a:cs typeface="Calibri" panose="020F0502020204030204" pitchFamily="34" charset="0"/>
              </a:rPr>
              <a:t>hittat ett tillfredsställande alternativ så bestämmer </a:t>
            </a:r>
            <a:r>
              <a:rPr lang="sv-SE" sz="1600" dirty="0" smtClean="0">
                <a:latin typeface="Calibri" panose="020F0502020204030204" pitchFamily="34" charset="0"/>
                <a:cs typeface="Calibri" panose="020F0502020204030204" pitchFamily="34" charset="0"/>
              </a:rPr>
              <a:t>du dig </a:t>
            </a:r>
            <a:r>
              <a:rPr lang="sv-SE" sz="1600" dirty="0" smtClean="0">
                <a:latin typeface="Calibri" panose="020F0502020204030204" pitchFamily="34" charset="0"/>
                <a:cs typeface="Calibri" panose="020F0502020204030204" pitchFamily="34" charset="0"/>
              </a:rPr>
              <a:t>för att inte söka </a:t>
            </a:r>
            <a:r>
              <a:rPr lang="sv-SE" sz="1600" dirty="0" smtClean="0">
                <a:latin typeface="Calibri" panose="020F0502020204030204" pitchFamily="34" charset="0"/>
                <a:cs typeface="Calibri" panose="020F0502020204030204" pitchFamily="34" charset="0"/>
              </a:rPr>
              <a:t>mer. Det skulle säkert </a:t>
            </a:r>
            <a:r>
              <a:rPr lang="sv-SE" sz="1600" dirty="0" smtClean="0">
                <a:latin typeface="Calibri" panose="020F0502020204030204" pitchFamily="34" charset="0"/>
                <a:cs typeface="Calibri" panose="020F0502020204030204" pitchFamily="34" charset="0"/>
              </a:rPr>
              <a:t>skulle gå att hitta mer optimala alternativ om </a:t>
            </a:r>
            <a:r>
              <a:rPr lang="sv-SE" sz="1600" dirty="0" smtClean="0">
                <a:latin typeface="Calibri" panose="020F0502020204030204" pitchFamily="34" charset="0"/>
                <a:cs typeface="Calibri" panose="020F0502020204030204" pitchFamily="34" charset="0"/>
              </a:rPr>
              <a:t>du spenderade ytterligare </a:t>
            </a:r>
            <a:r>
              <a:rPr lang="sv-SE" sz="1600" dirty="0" smtClean="0">
                <a:latin typeface="Calibri" panose="020F0502020204030204" pitchFamily="34" charset="0"/>
                <a:cs typeface="Calibri" panose="020F0502020204030204" pitchFamily="34" charset="0"/>
              </a:rPr>
              <a:t>några timmar på att </a:t>
            </a:r>
            <a:r>
              <a:rPr lang="sv-SE" sz="1600" dirty="0" smtClean="0">
                <a:latin typeface="Calibri" panose="020F0502020204030204" pitchFamily="34" charset="0"/>
                <a:cs typeface="Calibri" panose="020F0502020204030204" pitchFamily="34" charset="0"/>
              </a:rPr>
              <a:t>söka. Du tycker dock inte att det är värt anstängningen och tiden som det kommer att ta att söka vidare. </a:t>
            </a:r>
            <a:endParaRPr lang="sv-SE" sz="1600" dirty="0" smtClean="0">
              <a:latin typeface="Calibri" panose="020F0502020204030204" pitchFamily="34" charset="0"/>
              <a:cs typeface="Calibri" panose="020F0502020204030204" pitchFamily="34" charset="0"/>
            </a:endParaRPr>
          </a:p>
          <a:p>
            <a:pPr>
              <a:buNone/>
            </a:pPr>
            <a:endParaRPr lang="sv-SE"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029156785"/>
      </p:ext>
    </p:extLst>
  </p:cSld>
  <p:clrMapOvr>
    <a:masterClrMapping/>
  </p:clrMapOvr>
  <mc:AlternateContent xmlns:mc="http://schemas.openxmlformats.org/markup-compatibility/2006">
    <mc:Choice xmlns:p14="http://schemas.microsoft.com/office/powerpoint/2010/main" Requires="p14">
      <p:transition spd="slow" p14:dur="2000" advTm="36974"/>
    </mc:Choice>
    <mc:Fallback>
      <p:transition spd="slow" advTm="36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Soptunnemodellen</a:t>
            </a:r>
            <a:endParaRPr lang="sv-SE"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67065659"/>
      </p:ext>
    </p:extLst>
  </p:cSld>
  <p:clrMapOvr>
    <a:masterClrMapping/>
  </p:clrMapOvr>
  <mc:AlternateContent xmlns:mc="http://schemas.openxmlformats.org/markup-compatibility/2006">
    <mc:Choice xmlns:p14="http://schemas.microsoft.com/office/powerpoint/2010/main" Requires="p14">
      <p:transition spd="slow" p14:dur="2000" advTm="7674"/>
    </mc:Choice>
    <mc:Fallback>
      <p:transition spd="slow" advTm="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28212" y="386737"/>
            <a:ext cx="6850800" cy="596700"/>
          </a:xfrm>
        </p:spPr>
        <p:txBody>
          <a:bodyPr>
            <a:normAutofit/>
          </a:bodyPr>
          <a:lstStyle/>
          <a:p>
            <a:r>
              <a:rPr lang="en-US" sz="2700" dirty="0" err="1" smtClean="0"/>
              <a:t>Soptunnemodell</a:t>
            </a:r>
            <a:r>
              <a:rPr lang="en-US" sz="2700" dirty="0" smtClean="0"/>
              <a:t> </a:t>
            </a:r>
            <a:r>
              <a:rPr lang="sv-SE" sz="2700" dirty="0"/>
              <a:t>(Garbage can) </a:t>
            </a:r>
            <a:endParaRPr lang="en-US" sz="2700" dirty="0"/>
          </a:p>
        </p:txBody>
      </p:sp>
      <p:sp>
        <p:nvSpPr>
          <p:cNvPr id="7" name="Platshållare för innehåll 6"/>
          <p:cNvSpPr>
            <a:spLocks noGrp="1"/>
          </p:cNvSpPr>
          <p:nvPr>
            <p:ph idx="1"/>
          </p:nvPr>
        </p:nvSpPr>
        <p:spPr>
          <a:xfrm>
            <a:off x="628212" y="983437"/>
            <a:ext cx="8292052" cy="3943350"/>
          </a:xfrm>
        </p:spPr>
        <p:txBody>
          <a:bodyPr>
            <a:normAutofit/>
          </a:bodyPr>
          <a:lstStyle/>
          <a:p>
            <a:pPr marL="0" indent="0">
              <a:lnSpc>
                <a:spcPct val="120000"/>
              </a:lnSpc>
              <a:buNone/>
            </a:pPr>
            <a:r>
              <a:rPr lang="sv-SE" sz="1600" dirty="0" smtClean="0">
                <a:latin typeface="+mn-lt"/>
              </a:rPr>
              <a:t>Låt oss börja med ett exampel för att bättre förstå soptunnemodellen: </a:t>
            </a:r>
          </a:p>
          <a:p>
            <a:pPr>
              <a:lnSpc>
                <a:spcPct val="120000"/>
              </a:lnSpc>
            </a:pPr>
            <a:r>
              <a:rPr lang="sv-SE" sz="1600" i="1" dirty="0" smtClean="0">
                <a:latin typeface="+mn-lt"/>
              </a:rPr>
              <a:t>En </a:t>
            </a:r>
            <a:r>
              <a:rPr lang="sv-SE" sz="1600" i="1" dirty="0">
                <a:latin typeface="+mn-lt"/>
              </a:rPr>
              <a:t>person i en organisation har kanske </a:t>
            </a:r>
            <a:r>
              <a:rPr lang="sv-SE" sz="1600" b="1" i="1" dirty="0">
                <a:latin typeface="+mn-lt"/>
              </a:rPr>
              <a:t>utvecklat en applikation som kan spela in och strukturera människors kunskaper om sitt arbete </a:t>
            </a:r>
            <a:r>
              <a:rPr lang="sv-SE" sz="1600" i="1" dirty="0">
                <a:latin typeface="+mn-lt"/>
              </a:rPr>
              <a:t>på ett enkelt sätt. </a:t>
            </a:r>
            <a:endParaRPr lang="sv-SE" sz="1600" i="1" dirty="0" smtClean="0">
              <a:latin typeface="+mn-lt"/>
            </a:endParaRPr>
          </a:p>
          <a:p>
            <a:pPr>
              <a:lnSpc>
                <a:spcPct val="120000"/>
              </a:lnSpc>
            </a:pPr>
            <a:r>
              <a:rPr lang="sv-SE" sz="1600" b="1" i="1" dirty="0" smtClean="0">
                <a:latin typeface="+mn-lt"/>
              </a:rPr>
              <a:t>Denna </a:t>
            </a:r>
            <a:r>
              <a:rPr lang="sv-SE" sz="1600" b="1" i="1" dirty="0">
                <a:latin typeface="+mn-lt"/>
              </a:rPr>
              <a:t>lösning används dock inte i organisationen eftersom ingen efterfrågat den</a:t>
            </a:r>
          </a:p>
          <a:p>
            <a:pPr>
              <a:lnSpc>
                <a:spcPct val="120000"/>
              </a:lnSpc>
            </a:pPr>
            <a:r>
              <a:rPr lang="sv-SE" sz="1600" i="1" dirty="0">
                <a:latin typeface="+mn-lt"/>
              </a:rPr>
              <a:t>Vid ett </a:t>
            </a:r>
            <a:r>
              <a:rPr lang="sv-SE" sz="1600" b="1" i="1" dirty="0">
                <a:latin typeface="+mn-lt"/>
              </a:rPr>
              <a:t>sammanträde </a:t>
            </a:r>
            <a:r>
              <a:rPr lang="sv-SE" sz="1600" i="1" dirty="0">
                <a:latin typeface="+mn-lt"/>
              </a:rPr>
              <a:t>pekar någon deltagare på att </a:t>
            </a:r>
            <a:r>
              <a:rPr lang="sv-SE" sz="1600" b="1" i="1" dirty="0">
                <a:latin typeface="+mn-lt"/>
              </a:rPr>
              <a:t>viktig kunskap har försvunnit ur organisationen i samband med att ett par nyckelpersoner slutat </a:t>
            </a:r>
            <a:r>
              <a:rPr lang="sv-SE" sz="1600" i="1" dirty="0">
                <a:latin typeface="+mn-lt"/>
              </a:rPr>
              <a:t>och att något måste göras för att förhindra att detta fortsätter om fler slutar (=</a:t>
            </a:r>
            <a:r>
              <a:rPr lang="sv-SE" sz="1600" b="1" i="1" dirty="0">
                <a:latin typeface="+mn-lt"/>
              </a:rPr>
              <a:t> problemet</a:t>
            </a:r>
            <a:r>
              <a:rPr lang="sv-SE" sz="1600" i="1" dirty="0">
                <a:latin typeface="+mn-lt"/>
              </a:rPr>
              <a:t>). En annan deltagare berättar då att det faktiskt </a:t>
            </a:r>
            <a:r>
              <a:rPr lang="sv-SE" sz="1600" b="1" i="1" dirty="0">
                <a:latin typeface="+mn-lt"/>
              </a:rPr>
              <a:t>finns en applikation utvecklad som kan spela in anställdas erfarenhet </a:t>
            </a:r>
            <a:r>
              <a:rPr lang="sv-SE" sz="1600" i="1" dirty="0">
                <a:latin typeface="+mn-lt"/>
              </a:rPr>
              <a:t>på ett enkelt </a:t>
            </a:r>
            <a:r>
              <a:rPr lang="sv-SE" sz="1600" i="1" dirty="0" smtClean="0">
                <a:latin typeface="+mn-lt"/>
              </a:rPr>
              <a:t>sätt och sedan strukturera dessa kunskaper </a:t>
            </a:r>
            <a:r>
              <a:rPr lang="sv-SE" sz="1600" i="1" dirty="0">
                <a:latin typeface="+mn-lt"/>
              </a:rPr>
              <a:t>(= </a:t>
            </a:r>
            <a:r>
              <a:rPr lang="sv-SE" sz="1600" b="1" i="1" dirty="0">
                <a:latin typeface="+mn-lt"/>
              </a:rPr>
              <a:t>lösningen</a:t>
            </a:r>
            <a:r>
              <a:rPr lang="sv-SE" sz="1600" i="1" dirty="0">
                <a:latin typeface="+mn-lt"/>
              </a:rPr>
              <a:t>). </a:t>
            </a:r>
          </a:p>
          <a:p>
            <a:pPr>
              <a:lnSpc>
                <a:spcPct val="120000"/>
              </a:lnSpc>
            </a:pPr>
            <a:r>
              <a:rPr lang="sv-SE" sz="1600" i="1" dirty="0">
                <a:latin typeface="+mn-lt"/>
              </a:rPr>
              <a:t>Denna </a:t>
            </a:r>
            <a:r>
              <a:rPr lang="sv-SE" sz="1600" b="1" i="1" dirty="0">
                <a:latin typeface="+mn-lt"/>
              </a:rPr>
              <a:t>lösning matchas då direkt ihop med problemet </a:t>
            </a:r>
            <a:endParaRPr lang="sv-SE" sz="1600" b="1" i="1" dirty="0" smtClean="0">
              <a:latin typeface="+mn-lt"/>
            </a:endParaRPr>
          </a:p>
          <a:p>
            <a:pPr>
              <a:lnSpc>
                <a:spcPct val="120000"/>
              </a:lnSpc>
            </a:pPr>
            <a:r>
              <a:rPr lang="sv-SE" sz="1600" i="1" dirty="0" smtClean="0">
                <a:latin typeface="+mn-lt"/>
              </a:rPr>
              <a:t>Notera att </a:t>
            </a:r>
            <a:r>
              <a:rPr lang="sv-SE" sz="1600" b="1" i="1" dirty="0" smtClean="0">
                <a:latin typeface="+mn-lt"/>
              </a:rPr>
              <a:t>lösningen fanns innan problemet </a:t>
            </a:r>
            <a:r>
              <a:rPr lang="sv-SE" sz="1600" i="1" dirty="0" smtClean="0">
                <a:latin typeface="+mn-lt"/>
              </a:rPr>
              <a:t>uppdagades</a:t>
            </a:r>
          </a:p>
          <a:p>
            <a:pPr>
              <a:lnSpc>
                <a:spcPct val="120000"/>
              </a:lnSpc>
            </a:pPr>
            <a:r>
              <a:rPr lang="sv-SE" sz="1600" i="1" dirty="0" smtClean="0">
                <a:latin typeface="+mn-lt"/>
              </a:rPr>
              <a:t>Notera också att </a:t>
            </a:r>
            <a:r>
              <a:rPr lang="sv-SE" sz="1600" b="1" i="1" dirty="0" smtClean="0">
                <a:latin typeface="+mn-lt"/>
              </a:rPr>
              <a:t>beslutet togs </a:t>
            </a:r>
            <a:r>
              <a:rPr lang="sv-SE" sz="1600" b="1" i="1" dirty="0" smtClean="0">
                <a:latin typeface="+mn-lt"/>
              </a:rPr>
              <a:t>utan </a:t>
            </a:r>
            <a:r>
              <a:rPr lang="sv-SE" sz="1600" b="1" i="1" dirty="0">
                <a:latin typeface="+mn-lt"/>
              </a:rPr>
              <a:t>diskussion om alternativa lösningsförslag</a:t>
            </a:r>
          </a:p>
          <a:p>
            <a:pPr>
              <a:lnSpc>
                <a:spcPct val="120000"/>
              </a:lnSpc>
            </a:pP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82601790"/>
      </p:ext>
    </p:extLst>
  </p:cSld>
  <p:clrMapOvr>
    <a:masterClrMapping/>
  </p:clrMapOvr>
  <mc:AlternateContent xmlns:mc="http://schemas.openxmlformats.org/markup-compatibility/2006">
    <mc:Choice xmlns:p14="http://schemas.microsoft.com/office/powerpoint/2010/main" Requires="p14">
      <p:transition spd="slow" p14:dur="2000" advTm="88022"/>
    </mc:Choice>
    <mc:Fallback>
      <p:transition spd="slow" advTm="8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11245" y="574372"/>
            <a:ext cx="6850800" cy="596700"/>
          </a:xfrm>
        </p:spPr>
        <p:txBody>
          <a:bodyPr>
            <a:normAutofit/>
          </a:bodyPr>
          <a:lstStyle/>
          <a:p>
            <a:r>
              <a:rPr lang="en-US" sz="2700" dirty="0" err="1" smtClean="0"/>
              <a:t>Soptunnemodell</a:t>
            </a:r>
            <a:r>
              <a:rPr lang="en-US" sz="2700" dirty="0" smtClean="0"/>
              <a:t> </a:t>
            </a:r>
            <a:r>
              <a:rPr lang="sv-SE" sz="2700" dirty="0"/>
              <a:t>(</a:t>
            </a:r>
            <a:r>
              <a:rPr lang="sv-SE" sz="2700" dirty="0" err="1"/>
              <a:t>Garbage</a:t>
            </a:r>
            <a:r>
              <a:rPr lang="sv-SE" sz="2700" dirty="0"/>
              <a:t> </a:t>
            </a:r>
            <a:r>
              <a:rPr lang="sv-SE" sz="2700" dirty="0" err="1"/>
              <a:t>can</a:t>
            </a:r>
            <a:r>
              <a:rPr lang="sv-SE" sz="2700" dirty="0"/>
              <a:t>) </a:t>
            </a:r>
            <a:endParaRPr lang="en-US" sz="2700" dirty="0"/>
          </a:p>
        </p:txBody>
      </p:sp>
      <p:sp>
        <p:nvSpPr>
          <p:cNvPr id="7" name="Platshållare för innehåll 6"/>
          <p:cNvSpPr>
            <a:spLocks noGrp="1"/>
          </p:cNvSpPr>
          <p:nvPr>
            <p:ph idx="1"/>
          </p:nvPr>
        </p:nvSpPr>
        <p:spPr>
          <a:xfrm>
            <a:off x="611245" y="1171072"/>
            <a:ext cx="8224409" cy="3240432"/>
          </a:xfrm>
        </p:spPr>
        <p:txBody>
          <a:bodyPr>
            <a:normAutofit/>
          </a:bodyPr>
          <a:lstStyle/>
          <a:p>
            <a:pPr>
              <a:lnSpc>
                <a:spcPct val="120000"/>
              </a:lnSpc>
            </a:pPr>
            <a:r>
              <a:rPr lang="sv-SE" sz="1600" dirty="0">
                <a:latin typeface="+mn-lt"/>
              </a:rPr>
              <a:t>Enlig </a:t>
            </a:r>
            <a:r>
              <a:rPr lang="sv-SE" sz="1600" b="1" dirty="0" smtClean="0">
                <a:latin typeface="+mn-lt"/>
              </a:rPr>
              <a:t>soptunnemodellen</a:t>
            </a:r>
            <a:r>
              <a:rPr lang="sv-SE" sz="1600" dirty="0" smtClean="0">
                <a:latin typeface="+mn-lt"/>
              </a:rPr>
              <a:t> </a:t>
            </a:r>
            <a:r>
              <a:rPr lang="sv-SE" sz="1600" dirty="0">
                <a:latin typeface="+mn-lt"/>
              </a:rPr>
              <a:t>är det </a:t>
            </a:r>
            <a:r>
              <a:rPr lang="sv-SE" sz="1600" b="1" dirty="0">
                <a:latin typeface="+mn-lt"/>
              </a:rPr>
              <a:t>inte alltid så att ett problem föregår en lösning </a:t>
            </a:r>
            <a:r>
              <a:rPr lang="sv-SE" sz="1600" b="1" dirty="0" smtClean="0">
                <a:latin typeface="+mn-lt"/>
              </a:rPr>
              <a:t>eller, med andra ord, </a:t>
            </a:r>
            <a:r>
              <a:rPr lang="sv-SE" sz="1600" b="1" dirty="0">
                <a:latin typeface="+mn-lt"/>
              </a:rPr>
              <a:t>att lösningar tas fram efter att problemet har formulerats och preciserats </a:t>
            </a:r>
          </a:p>
          <a:p>
            <a:pPr>
              <a:lnSpc>
                <a:spcPct val="120000"/>
              </a:lnSpc>
            </a:pPr>
            <a:r>
              <a:rPr lang="sv-SE" sz="1600" dirty="0">
                <a:latin typeface="+mn-lt"/>
              </a:rPr>
              <a:t>Enligt soptunnemodellen </a:t>
            </a:r>
            <a:r>
              <a:rPr lang="sv-SE" sz="1600" dirty="0" smtClean="0">
                <a:latin typeface="+mn-lt"/>
              </a:rPr>
              <a:t>kan det finnas </a:t>
            </a:r>
            <a:r>
              <a:rPr lang="sv-SE" sz="1600" b="1" dirty="0" smtClean="0">
                <a:latin typeface="+mn-lt"/>
              </a:rPr>
              <a:t>en </a:t>
            </a:r>
            <a:r>
              <a:rPr lang="sv-SE" sz="1600" b="1" dirty="0">
                <a:latin typeface="+mn-lt"/>
              </a:rPr>
              <a:t>mängd omatchade problem och lösningar </a:t>
            </a:r>
            <a:r>
              <a:rPr lang="sv-SE" sz="1600" b="1" dirty="0" smtClean="0">
                <a:latin typeface="+mn-lt"/>
              </a:rPr>
              <a:t>parallellt </a:t>
            </a:r>
            <a:r>
              <a:rPr lang="sv-SE" sz="1600" dirty="0" smtClean="0">
                <a:latin typeface="+mn-lt"/>
              </a:rPr>
              <a:t>i en organisation</a:t>
            </a:r>
            <a:endParaRPr lang="sv-SE" sz="1600" dirty="0" smtClean="0">
              <a:latin typeface="+mn-lt"/>
            </a:endParaRPr>
          </a:p>
          <a:p>
            <a:pPr>
              <a:lnSpc>
                <a:spcPct val="120000"/>
              </a:lnSpc>
            </a:pPr>
            <a:r>
              <a:rPr lang="sv-SE" sz="1600" dirty="0" smtClean="0">
                <a:latin typeface="+mn-lt"/>
              </a:rPr>
              <a:t>Ibland </a:t>
            </a:r>
            <a:r>
              <a:rPr lang="sv-SE" sz="1600" dirty="0">
                <a:latin typeface="+mn-lt"/>
              </a:rPr>
              <a:t>kan det </a:t>
            </a:r>
            <a:r>
              <a:rPr lang="sv-SE" sz="1600" b="1" dirty="0">
                <a:latin typeface="+mn-lt"/>
              </a:rPr>
              <a:t>till och med finnas lösningar utan att det finns något matchande problem</a:t>
            </a:r>
          </a:p>
          <a:p>
            <a:pPr>
              <a:lnSpc>
                <a:spcPct val="120000"/>
              </a:lnSpc>
            </a:pPr>
            <a:endParaRPr lang="sv-SE" dirty="0" smtClean="0"/>
          </a:p>
          <a:p>
            <a:pPr marL="0" indent="0">
              <a:lnSpc>
                <a:spcPct val="120000"/>
              </a:lnSpc>
              <a:buNone/>
            </a:pP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60204941"/>
      </p:ext>
    </p:extLst>
  </p:cSld>
  <p:clrMapOvr>
    <a:masterClrMapping/>
  </p:clrMapOvr>
  <mc:AlternateContent xmlns:mc="http://schemas.openxmlformats.org/markup-compatibility/2006">
    <mc:Choice xmlns:p14="http://schemas.microsoft.com/office/powerpoint/2010/main" Requires="p14">
      <p:transition spd="slow" p14:dur="2000" advTm="29789"/>
    </mc:Choice>
    <mc:Fallback>
      <p:transition spd="slow" advTm="2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11245" y="574372"/>
            <a:ext cx="6850800" cy="596700"/>
          </a:xfrm>
        </p:spPr>
        <p:txBody>
          <a:bodyPr>
            <a:normAutofit/>
          </a:bodyPr>
          <a:lstStyle/>
          <a:p>
            <a:r>
              <a:rPr lang="en-US" sz="2700" dirty="0" err="1" smtClean="0"/>
              <a:t>Soptunnemodell</a:t>
            </a:r>
            <a:r>
              <a:rPr lang="en-US" sz="2700" dirty="0" smtClean="0"/>
              <a:t> </a:t>
            </a:r>
            <a:r>
              <a:rPr lang="sv-SE" sz="2700" dirty="0"/>
              <a:t>(</a:t>
            </a:r>
            <a:r>
              <a:rPr lang="sv-SE" sz="2700" dirty="0" err="1"/>
              <a:t>Garbage</a:t>
            </a:r>
            <a:r>
              <a:rPr lang="sv-SE" sz="2700" dirty="0"/>
              <a:t> </a:t>
            </a:r>
            <a:r>
              <a:rPr lang="sv-SE" sz="2700" dirty="0" err="1"/>
              <a:t>can</a:t>
            </a:r>
            <a:r>
              <a:rPr lang="sv-SE" sz="2700" dirty="0"/>
              <a:t>) </a:t>
            </a:r>
            <a:endParaRPr lang="en-US" sz="2700" dirty="0"/>
          </a:p>
        </p:txBody>
      </p:sp>
      <p:sp>
        <p:nvSpPr>
          <p:cNvPr id="7" name="Platshållare för innehåll 6"/>
          <p:cNvSpPr>
            <a:spLocks noGrp="1"/>
          </p:cNvSpPr>
          <p:nvPr>
            <p:ph idx="1"/>
          </p:nvPr>
        </p:nvSpPr>
        <p:spPr>
          <a:xfrm>
            <a:off x="611245" y="1171072"/>
            <a:ext cx="8224409" cy="3240432"/>
          </a:xfrm>
        </p:spPr>
        <p:txBody>
          <a:bodyPr>
            <a:normAutofit/>
          </a:bodyPr>
          <a:lstStyle/>
          <a:p>
            <a:pPr>
              <a:lnSpc>
                <a:spcPct val="120000"/>
              </a:lnSpc>
            </a:pPr>
            <a:r>
              <a:rPr lang="sv-SE" sz="1600" dirty="0" smtClean="0">
                <a:latin typeface="+mn-lt"/>
              </a:rPr>
              <a:t>Kärnan i soptunnemodellen är att ett </a:t>
            </a:r>
            <a:r>
              <a:rPr lang="sv-SE" sz="1600" b="1" dirty="0">
                <a:latin typeface="+mn-lt"/>
              </a:rPr>
              <a:t>aktuellt problem och en färdig lösning </a:t>
            </a:r>
            <a:r>
              <a:rPr lang="sv-SE" sz="1600" b="1" dirty="0" smtClean="0">
                <a:latin typeface="+mn-lt"/>
              </a:rPr>
              <a:t>matchas </a:t>
            </a:r>
            <a:r>
              <a:rPr lang="sv-SE" sz="1600" b="1" dirty="0">
                <a:latin typeface="+mn-lt"/>
              </a:rPr>
              <a:t>ihop, oftast i samband med ett sammanträde</a:t>
            </a:r>
            <a:r>
              <a:rPr lang="sv-SE" sz="1600" dirty="0">
                <a:latin typeface="+mn-lt"/>
              </a:rPr>
              <a:t>, </a:t>
            </a:r>
            <a:r>
              <a:rPr lang="sv-SE" sz="1600" b="1" dirty="0">
                <a:latin typeface="+mn-lt"/>
              </a:rPr>
              <a:t>utan att alternativa lösningar </a:t>
            </a:r>
            <a:r>
              <a:rPr lang="sv-SE" sz="1600" b="1" dirty="0" smtClean="0">
                <a:latin typeface="+mn-lt"/>
              </a:rPr>
              <a:t>diskuteras</a:t>
            </a:r>
          </a:p>
          <a:p>
            <a:pPr>
              <a:lnSpc>
                <a:spcPct val="120000"/>
              </a:lnSpc>
            </a:pPr>
            <a:r>
              <a:rPr lang="sv-SE" sz="1600" dirty="0">
                <a:latin typeface="+mn-lt"/>
              </a:rPr>
              <a:t>E</a:t>
            </a:r>
            <a:r>
              <a:rPr lang="sv-SE" sz="1600" dirty="0" smtClean="0">
                <a:latin typeface="+mn-lt"/>
              </a:rPr>
              <a:t>nligt </a:t>
            </a:r>
            <a:r>
              <a:rPr lang="sv-SE" sz="1600" dirty="0">
                <a:latin typeface="+mn-lt"/>
              </a:rPr>
              <a:t>denna modell blir </a:t>
            </a:r>
            <a:r>
              <a:rPr lang="sv-SE" sz="1600" b="1" dirty="0" smtClean="0">
                <a:latin typeface="+mn-lt"/>
              </a:rPr>
              <a:t>beslut mer </a:t>
            </a:r>
            <a:r>
              <a:rPr lang="sv-SE" sz="1600" b="1" dirty="0">
                <a:latin typeface="+mn-lt"/>
              </a:rPr>
              <a:t>slumpartade </a:t>
            </a:r>
            <a:r>
              <a:rPr lang="sv-SE" sz="1600" dirty="0">
                <a:latin typeface="+mn-lt"/>
              </a:rPr>
              <a:t>beroende på vilka personer som är </a:t>
            </a:r>
            <a:r>
              <a:rPr lang="sv-SE" sz="1600" dirty="0" smtClean="0">
                <a:latin typeface="+mn-lt"/>
              </a:rPr>
              <a:t>involverade i beslutsfattande</a:t>
            </a:r>
            <a:endParaRPr lang="sv-SE" sz="1600" dirty="0">
              <a:latin typeface="+mn-lt"/>
            </a:endParaRPr>
          </a:p>
          <a:p>
            <a:pPr marL="0" indent="0">
              <a:lnSpc>
                <a:spcPct val="120000"/>
              </a:lnSpc>
              <a:buNone/>
            </a:pPr>
            <a:endParaRPr lang="sv-SE" sz="1500" b="1" dirty="0"/>
          </a:p>
          <a:p>
            <a:pPr>
              <a:lnSpc>
                <a:spcPct val="120000"/>
              </a:lnSpc>
            </a:pPr>
            <a:endParaRPr lang="sv-SE" dirty="0" smtClean="0"/>
          </a:p>
          <a:p>
            <a:pPr>
              <a:lnSpc>
                <a:spcPct val="120000"/>
              </a:lnSpc>
            </a:pPr>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934223689"/>
      </p:ext>
    </p:extLst>
  </p:cSld>
  <p:clrMapOvr>
    <a:masterClrMapping/>
  </p:clrMapOvr>
  <mc:AlternateContent xmlns:mc="http://schemas.openxmlformats.org/markup-compatibility/2006">
    <mc:Choice xmlns:p14="http://schemas.microsoft.com/office/powerpoint/2010/main" Requires="p14">
      <p:transition spd="slow" p14:dur="2000" advTm="22969"/>
    </mc:Choice>
    <mc:Fallback>
      <p:transition spd="slow" advTm="22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Kompromiss</a:t>
            </a:r>
            <a:r>
              <a:rPr lang="sv-SE" sz="2700" dirty="0" smtClean="0"/>
              <a:t>modellen</a:t>
            </a:r>
            <a:endParaRPr lang="sv-SE"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9347849"/>
      </p:ext>
    </p:extLst>
  </p:cSld>
  <p:clrMapOvr>
    <a:masterClrMapping/>
  </p:clrMapOvr>
  <mc:AlternateContent xmlns:mc="http://schemas.openxmlformats.org/markup-compatibility/2006">
    <mc:Choice xmlns:p14="http://schemas.microsoft.com/office/powerpoint/2010/main" Requires="p14">
      <p:transition spd="slow" p14:dur="2000" advTm="5554"/>
    </mc:Choice>
    <mc:Fallback>
      <p:transition spd="slow" advTm="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636358" y="359006"/>
            <a:ext cx="6850800" cy="596700"/>
          </a:xfrm>
        </p:spPr>
        <p:txBody>
          <a:bodyPr>
            <a:noAutofit/>
          </a:bodyPr>
          <a:lstStyle/>
          <a:p>
            <a:r>
              <a:rPr lang="en-US" sz="2700" dirty="0" err="1" smtClean="0"/>
              <a:t>Kompromissmodell</a:t>
            </a:r>
            <a:r>
              <a:rPr lang="en-US" sz="2700" dirty="0" smtClean="0"/>
              <a:t> </a:t>
            </a:r>
            <a:r>
              <a:rPr lang="en-US" sz="2700" dirty="0"/>
              <a:t>(Political decision)</a:t>
            </a:r>
          </a:p>
        </p:txBody>
      </p:sp>
      <p:sp>
        <p:nvSpPr>
          <p:cNvPr id="7" name="Platshållare för innehåll 6"/>
          <p:cNvSpPr>
            <a:spLocks noGrp="1"/>
          </p:cNvSpPr>
          <p:nvPr>
            <p:ph idx="1"/>
          </p:nvPr>
        </p:nvSpPr>
        <p:spPr>
          <a:xfrm>
            <a:off x="636358" y="1594437"/>
            <a:ext cx="8160615" cy="3240432"/>
          </a:xfrm>
        </p:spPr>
        <p:txBody>
          <a:bodyPr>
            <a:normAutofit/>
          </a:bodyPr>
          <a:lstStyle/>
          <a:p>
            <a:r>
              <a:rPr lang="sv-SE" sz="1600" dirty="0">
                <a:latin typeface="+mn-lt"/>
              </a:rPr>
              <a:t>Enligt </a:t>
            </a:r>
            <a:r>
              <a:rPr lang="sv-SE" sz="1600" b="1" dirty="0" smtClean="0">
                <a:latin typeface="+mn-lt"/>
              </a:rPr>
              <a:t>kompromissmodellen </a:t>
            </a:r>
            <a:r>
              <a:rPr lang="sv-SE" sz="1600" dirty="0">
                <a:latin typeface="+mn-lt"/>
              </a:rPr>
              <a:t>så är beslut en </a:t>
            </a:r>
            <a:r>
              <a:rPr lang="sv-SE" sz="1600" b="1" dirty="0">
                <a:latin typeface="+mn-lt"/>
              </a:rPr>
              <a:t>kompromissprodukt mellan beslutsfattare </a:t>
            </a:r>
            <a:r>
              <a:rPr lang="sv-SE" sz="1600" dirty="0">
                <a:latin typeface="+mn-lt"/>
              </a:rPr>
              <a:t>i en organisation.  </a:t>
            </a:r>
          </a:p>
          <a:p>
            <a:r>
              <a:rPr lang="sv-SE" sz="1600" dirty="0" smtClean="0">
                <a:latin typeface="+mn-lt"/>
              </a:rPr>
              <a:t>Det </a:t>
            </a:r>
            <a:r>
              <a:rPr lang="sv-SE" sz="1600" dirty="0">
                <a:latin typeface="+mn-lt"/>
              </a:rPr>
              <a:t>är sällan någon </a:t>
            </a:r>
            <a:r>
              <a:rPr lang="sv-SE" sz="1600" dirty="0" smtClean="0">
                <a:latin typeface="+mn-lt"/>
              </a:rPr>
              <a:t>person eller grupp </a:t>
            </a:r>
            <a:r>
              <a:rPr lang="sv-SE" sz="1600" dirty="0">
                <a:latin typeface="+mn-lt"/>
              </a:rPr>
              <a:t>som har </a:t>
            </a:r>
            <a:r>
              <a:rPr lang="sv-SE" sz="1600" dirty="0" smtClean="0">
                <a:latin typeface="+mn-lt"/>
              </a:rPr>
              <a:t>fullt ut har föreslagit </a:t>
            </a:r>
            <a:r>
              <a:rPr lang="sv-SE" sz="1600" dirty="0">
                <a:latin typeface="+mn-lt"/>
              </a:rPr>
              <a:t>det beslutsalternativ som </a:t>
            </a:r>
            <a:r>
              <a:rPr lang="sv-SE" sz="1600" dirty="0" smtClean="0">
                <a:latin typeface="+mn-lt"/>
              </a:rPr>
              <a:t>till slut väljs</a:t>
            </a:r>
            <a:r>
              <a:rPr lang="sv-SE" sz="1600" dirty="0">
                <a:latin typeface="+mn-lt"/>
              </a:rPr>
              <a:t>, utan </a:t>
            </a:r>
            <a:r>
              <a:rPr lang="sv-SE" sz="1600" b="1" dirty="0" smtClean="0">
                <a:latin typeface="+mn-lt"/>
              </a:rPr>
              <a:t>alternativet som väljs </a:t>
            </a:r>
            <a:r>
              <a:rPr lang="sv-SE" sz="1600" b="1" dirty="0" smtClean="0">
                <a:latin typeface="+mn-lt"/>
              </a:rPr>
              <a:t>ska ses </a:t>
            </a:r>
            <a:r>
              <a:rPr lang="sv-SE" sz="1600" b="1" dirty="0">
                <a:latin typeface="+mn-lt"/>
              </a:rPr>
              <a:t>som en </a:t>
            </a:r>
            <a:r>
              <a:rPr lang="sv-SE" sz="1600" b="1" dirty="0" smtClean="0">
                <a:latin typeface="+mn-lt"/>
              </a:rPr>
              <a:t>kompromissprodukt där olika personer och grupperingar har påverkat utformandet </a:t>
            </a:r>
            <a:r>
              <a:rPr lang="sv-SE" sz="1600" b="1" dirty="0">
                <a:latin typeface="+mn-lt"/>
              </a:rPr>
              <a:t>av </a:t>
            </a:r>
            <a:r>
              <a:rPr lang="sv-SE" sz="1600" b="1" dirty="0" smtClean="0">
                <a:latin typeface="+mn-lt"/>
              </a:rPr>
              <a:t>kompromissprodukten</a:t>
            </a:r>
            <a:endParaRPr lang="sv-SE"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84989303"/>
      </p:ext>
    </p:extLst>
  </p:cSld>
  <p:clrMapOvr>
    <a:masterClrMapping/>
  </p:clrMapOvr>
  <mc:AlternateContent xmlns:mc="http://schemas.openxmlformats.org/markup-compatibility/2006">
    <mc:Choice xmlns:p14="http://schemas.microsoft.com/office/powerpoint/2010/main" Requires="p14">
      <p:transition spd="slow" p14:dur="2000" advTm="38235"/>
    </mc:Choice>
    <mc:Fallback>
      <p:transition spd="slow" advTm="38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792000" y="329823"/>
            <a:ext cx="6850800" cy="596700"/>
          </a:xfrm>
        </p:spPr>
        <p:txBody>
          <a:bodyPr>
            <a:noAutofit/>
          </a:bodyPr>
          <a:lstStyle/>
          <a:p>
            <a:r>
              <a:rPr lang="en-US" sz="2700" dirty="0" err="1" smtClean="0"/>
              <a:t>Kompromissmodell</a:t>
            </a:r>
            <a:r>
              <a:rPr lang="en-US" sz="2700" dirty="0" smtClean="0"/>
              <a:t> </a:t>
            </a:r>
            <a:r>
              <a:rPr lang="en-US" sz="2700" dirty="0"/>
              <a:t>(Political decision)</a:t>
            </a:r>
          </a:p>
        </p:txBody>
      </p:sp>
      <p:sp>
        <p:nvSpPr>
          <p:cNvPr id="7" name="Platshållare för innehåll 6"/>
          <p:cNvSpPr>
            <a:spLocks noGrp="1"/>
          </p:cNvSpPr>
          <p:nvPr>
            <p:ph idx="1"/>
          </p:nvPr>
        </p:nvSpPr>
        <p:spPr>
          <a:xfrm>
            <a:off x="792000" y="1562614"/>
            <a:ext cx="7448233" cy="2158782"/>
          </a:xfrm>
        </p:spPr>
        <p:txBody>
          <a:bodyPr>
            <a:normAutofit/>
          </a:bodyPr>
          <a:lstStyle/>
          <a:p>
            <a:r>
              <a:rPr lang="sv-SE" sz="1600" b="1" dirty="0" smtClean="0">
                <a:latin typeface="Calibri" panose="020F0502020204030204" pitchFamily="34" charset="0"/>
                <a:cs typeface="Calibri" panose="020F0502020204030204" pitchFamily="34" charset="0"/>
              </a:rPr>
              <a:t>Kompromissmodellen</a:t>
            </a:r>
            <a:r>
              <a:rPr lang="sv-SE" sz="1600" dirty="0" smtClean="0">
                <a:latin typeface="Calibri" panose="020F0502020204030204" pitchFamily="34" charset="0"/>
                <a:cs typeface="Calibri" panose="020F0502020204030204" pitchFamily="34" charset="0"/>
              </a:rPr>
              <a:t> </a:t>
            </a:r>
            <a:r>
              <a:rPr lang="sv-SE" sz="1600" dirty="0">
                <a:latin typeface="Calibri" panose="020F0502020204030204" pitchFamily="34" charset="0"/>
                <a:cs typeface="Calibri" panose="020F0502020204030204" pitchFamily="34" charset="0"/>
              </a:rPr>
              <a:t>speglar bra vad som händer i politiska organisationer som till exempel politiska partier, men kan också vara vanlig i andra organisationer som </a:t>
            </a:r>
            <a:r>
              <a:rPr lang="sv-SE" sz="1600" b="1" dirty="0">
                <a:latin typeface="Calibri" panose="020F0502020204030204" pitchFamily="34" charset="0"/>
                <a:cs typeface="Calibri" panose="020F0502020204030204" pitchFamily="34" charset="0"/>
              </a:rPr>
              <a:t>ett medel att få olika personer och grupperingar att acceptera ett beslut och därmed lättare kunna implementera det.  </a:t>
            </a:r>
          </a:p>
          <a:p>
            <a:endParaRPr lang="sv-S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268095313"/>
      </p:ext>
    </p:extLst>
  </p:cSld>
  <p:clrMapOvr>
    <a:masterClrMapping/>
  </p:clrMapOvr>
  <mc:AlternateContent xmlns:mc="http://schemas.openxmlformats.org/markup-compatibility/2006">
    <mc:Choice xmlns:p14="http://schemas.microsoft.com/office/powerpoint/2010/main" Requires="p14">
      <p:transition spd="slow" p14:dur="2000" advTm="46217"/>
    </mc:Choice>
    <mc:Fallback>
      <p:transition spd="slow" advTm="46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 name="Oval 123"/>
          <p:cNvSpPr/>
          <p:nvPr/>
        </p:nvSpPr>
        <p:spPr>
          <a:xfrm>
            <a:off x="385767" y="997956"/>
            <a:ext cx="7546121" cy="1456859"/>
          </a:xfrm>
          <a:prstGeom prst="ellipse">
            <a:avLst/>
          </a:prstGeom>
          <a:solidFill>
            <a:schemeClr val="tx1">
              <a:lumMod val="10000"/>
              <a:lumOff val="9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sv-SE" sz="1350"/>
          </a:p>
        </p:txBody>
      </p:sp>
      <p:sp>
        <p:nvSpPr>
          <p:cNvPr id="2074" name="Line 122"/>
          <p:cNvSpPr>
            <a:spLocks noChangeShapeType="1"/>
          </p:cNvSpPr>
          <p:nvPr/>
        </p:nvSpPr>
        <p:spPr bwMode="auto">
          <a:xfrm>
            <a:off x="4248150" y="1113235"/>
            <a:ext cx="0" cy="3835003"/>
          </a:xfrm>
          <a:prstGeom prst="line">
            <a:avLst/>
          </a:prstGeom>
          <a:noFill/>
          <a:ln w="9525">
            <a:solidFill>
              <a:schemeClr val="tx1"/>
            </a:solidFill>
            <a:round/>
            <a:headEnd/>
            <a:tailEnd/>
          </a:ln>
        </p:spPr>
        <p:txBody>
          <a:bodyPr/>
          <a:lstStyle/>
          <a:p>
            <a:endParaRPr lang="sv-SE" sz="1350"/>
          </a:p>
        </p:txBody>
      </p:sp>
      <p:sp>
        <p:nvSpPr>
          <p:cNvPr id="201" name="Line 3"/>
          <p:cNvSpPr>
            <a:spLocks noChangeShapeType="1"/>
          </p:cNvSpPr>
          <p:nvPr/>
        </p:nvSpPr>
        <p:spPr bwMode="auto">
          <a:xfrm flipV="1">
            <a:off x="413826" y="2717606"/>
            <a:ext cx="8416423" cy="4991"/>
          </a:xfrm>
          <a:prstGeom prst="line">
            <a:avLst/>
          </a:prstGeom>
          <a:noFill/>
          <a:ln w="6350">
            <a:solidFill>
              <a:schemeClr val="tx1"/>
            </a:solidFill>
            <a:prstDash val="dash"/>
            <a:round/>
            <a:headEnd/>
            <a:tailEnd/>
          </a:ln>
        </p:spPr>
        <p:txBody>
          <a:bodyPr/>
          <a:lstStyle/>
          <a:p>
            <a:endParaRPr lang="sv-SE" sz="1350"/>
          </a:p>
        </p:txBody>
      </p:sp>
      <p:sp>
        <p:nvSpPr>
          <p:cNvPr id="2060" name="Rectangle 2"/>
          <p:cNvSpPr>
            <a:spLocks noGrp="1" noChangeArrowheads="1"/>
          </p:cNvSpPr>
          <p:nvPr>
            <p:ph type="title" sz="quarter"/>
          </p:nvPr>
        </p:nvSpPr>
        <p:spPr>
          <a:xfrm>
            <a:off x="393703" y="171285"/>
            <a:ext cx="7382663" cy="857250"/>
          </a:xfrm>
        </p:spPr>
        <p:txBody>
          <a:bodyPr>
            <a:noAutofit/>
          </a:bodyPr>
          <a:lstStyle/>
          <a:p>
            <a:pPr algn="l" eaLnBrk="1" hangingPunct="1"/>
            <a:r>
              <a:rPr lang="sv-SE" sz="2700" dirty="0" smtClean="0"/>
              <a:t>Beslutsfattande i verksamheter</a:t>
            </a:r>
            <a:endParaRPr lang="sv-SE" sz="2700" dirty="0"/>
          </a:p>
        </p:txBody>
      </p:sp>
      <p:sp>
        <p:nvSpPr>
          <p:cNvPr id="945157" name="Text Box 5"/>
          <p:cNvSpPr txBox="1">
            <a:spLocks noChangeArrowheads="1"/>
          </p:cNvSpPr>
          <p:nvPr/>
        </p:nvSpPr>
        <p:spPr bwMode="auto">
          <a:xfrm>
            <a:off x="4754254" y="1148351"/>
            <a:ext cx="1620626" cy="473206"/>
          </a:xfrm>
          <a:prstGeom prst="rect">
            <a:avLst/>
          </a:prstGeom>
          <a:noFill/>
          <a:ln w="9525">
            <a:noFill/>
            <a:miter lim="800000"/>
            <a:headEnd/>
            <a:tailEnd/>
          </a:ln>
        </p:spPr>
        <p:txBody>
          <a:bodyPr wrap="square">
            <a:spAutoFit/>
          </a:bodyPr>
          <a:lstStyle/>
          <a:p>
            <a:r>
              <a:rPr lang="sv-SE" sz="825" b="1" dirty="0" smtClean="0"/>
              <a:t>Verksamhets-</a:t>
            </a:r>
          </a:p>
          <a:p>
            <a:r>
              <a:rPr lang="sv-SE" sz="825" b="1" dirty="0" smtClean="0"/>
              <a:t>processmodell </a:t>
            </a:r>
            <a:endParaRPr lang="sv-SE" sz="825" b="1" dirty="0"/>
          </a:p>
          <a:p>
            <a:r>
              <a:rPr lang="sv-SE" sz="825" b="1" dirty="0"/>
              <a:t>(en dynamisk modell)</a:t>
            </a:r>
          </a:p>
        </p:txBody>
      </p:sp>
      <p:sp>
        <p:nvSpPr>
          <p:cNvPr id="2252" name="AutoShape 7"/>
          <p:cNvSpPr>
            <a:spLocks noChangeArrowheads="1"/>
          </p:cNvSpPr>
          <p:nvPr/>
        </p:nvSpPr>
        <p:spPr bwMode="auto">
          <a:xfrm>
            <a:off x="5057385" y="1707655"/>
            <a:ext cx="216694" cy="108347"/>
          </a:xfrm>
          <a:prstGeom prst="roundRect">
            <a:avLst>
              <a:gd name="adj" fmla="val 16667"/>
            </a:avLst>
          </a:prstGeom>
          <a:solidFill>
            <a:schemeClr val="bg1"/>
          </a:solidFill>
          <a:ln w="9525">
            <a:solidFill>
              <a:schemeClr val="tx1"/>
            </a:solidFill>
            <a:round/>
            <a:headEnd/>
            <a:tailEnd/>
          </a:ln>
        </p:spPr>
        <p:txBody>
          <a:bodyPr wrap="none" anchor="ctr"/>
          <a:lstStyle/>
          <a:p>
            <a:endParaRPr lang="sv-SE" sz="1350"/>
          </a:p>
        </p:txBody>
      </p:sp>
      <p:sp>
        <p:nvSpPr>
          <p:cNvPr id="2253" name="AutoShape 8"/>
          <p:cNvSpPr>
            <a:spLocks noChangeArrowheads="1"/>
          </p:cNvSpPr>
          <p:nvPr/>
        </p:nvSpPr>
        <p:spPr bwMode="auto">
          <a:xfrm>
            <a:off x="4876806" y="2139703"/>
            <a:ext cx="216694" cy="108347"/>
          </a:xfrm>
          <a:prstGeom prst="roundRect">
            <a:avLst>
              <a:gd name="adj" fmla="val 16667"/>
            </a:avLst>
          </a:prstGeom>
          <a:solidFill>
            <a:schemeClr val="bg1"/>
          </a:solidFill>
          <a:ln w="9525">
            <a:solidFill>
              <a:schemeClr val="tx1"/>
            </a:solidFill>
            <a:round/>
            <a:headEnd/>
            <a:tailEnd/>
          </a:ln>
        </p:spPr>
        <p:txBody>
          <a:bodyPr wrap="none" anchor="ctr"/>
          <a:lstStyle/>
          <a:p>
            <a:endParaRPr lang="sv-SE" sz="1350"/>
          </a:p>
        </p:txBody>
      </p:sp>
      <p:sp>
        <p:nvSpPr>
          <p:cNvPr id="2254" name="Line 9"/>
          <p:cNvSpPr>
            <a:spLocks noChangeShapeType="1"/>
          </p:cNvSpPr>
          <p:nvPr/>
        </p:nvSpPr>
        <p:spPr bwMode="auto">
          <a:xfrm flipH="1">
            <a:off x="4949372" y="2031690"/>
            <a:ext cx="216024" cy="108012"/>
          </a:xfrm>
          <a:prstGeom prst="line">
            <a:avLst/>
          </a:prstGeom>
          <a:noFill/>
          <a:ln w="9525">
            <a:solidFill>
              <a:schemeClr val="tx1"/>
            </a:solidFill>
            <a:round/>
            <a:headEnd/>
            <a:tailEnd type="triangle" w="med" len="med"/>
          </a:ln>
        </p:spPr>
        <p:txBody>
          <a:bodyPr/>
          <a:lstStyle/>
          <a:p>
            <a:endParaRPr lang="sv-SE" sz="1350"/>
          </a:p>
        </p:txBody>
      </p:sp>
      <p:sp>
        <p:nvSpPr>
          <p:cNvPr id="2255" name="Line 10"/>
          <p:cNvSpPr>
            <a:spLocks noChangeShapeType="1"/>
          </p:cNvSpPr>
          <p:nvPr/>
        </p:nvSpPr>
        <p:spPr bwMode="auto">
          <a:xfrm>
            <a:off x="5165396" y="1815666"/>
            <a:ext cx="0" cy="108012"/>
          </a:xfrm>
          <a:prstGeom prst="line">
            <a:avLst/>
          </a:prstGeom>
          <a:noFill/>
          <a:ln w="9525">
            <a:solidFill>
              <a:schemeClr val="tx1"/>
            </a:solidFill>
            <a:round/>
            <a:headEnd/>
            <a:tailEnd type="triangle" w="med" len="med"/>
          </a:ln>
        </p:spPr>
        <p:txBody>
          <a:bodyPr/>
          <a:lstStyle/>
          <a:p>
            <a:endParaRPr lang="sv-SE" sz="1350"/>
          </a:p>
        </p:txBody>
      </p:sp>
      <p:sp>
        <p:nvSpPr>
          <p:cNvPr id="2258" name="AutoShape 13"/>
          <p:cNvSpPr>
            <a:spLocks noChangeArrowheads="1"/>
          </p:cNvSpPr>
          <p:nvPr/>
        </p:nvSpPr>
        <p:spPr bwMode="auto">
          <a:xfrm>
            <a:off x="5250229" y="2139703"/>
            <a:ext cx="216694" cy="108347"/>
          </a:xfrm>
          <a:prstGeom prst="roundRect">
            <a:avLst>
              <a:gd name="adj" fmla="val 16667"/>
            </a:avLst>
          </a:prstGeom>
          <a:solidFill>
            <a:schemeClr val="bg1"/>
          </a:solidFill>
          <a:ln w="9525">
            <a:solidFill>
              <a:schemeClr val="tx1"/>
            </a:solidFill>
            <a:round/>
            <a:headEnd/>
            <a:tailEnd/>
          </a:ln>
        </p:spPr>
        <p:txBody>
          <a:bodyPr wrap="none" anchor="ctr"/>
          <a:lstStyle/>
          <a:p>
            <a:endParaRPr lang="sv-SE" sz="1350"/>
          </a:p>
        </p:txBody>
      </p:sp>
      <p:sp>
        <p:nvSpPr>
          <p:cNvPr id="2068" name="Text Box 78"/>
          <p:cNvSpPr txBox="1">
            <a:spLocks noChangeArrowheads="1"/>
          </p:cNvSpPr>
          <p:nvPr/>
        </p:nvSpPr>
        <p:spPr bwMode="auto">
          <a:xfrm>
            <a:off x="3275410" y="4773217"/>
            <a:ext cx="809625" cy="219291"/>
          </a:xfrm>
          <a:prstGeom prst="rect">
            <a:avLst/>
          </a:prstGeom>
          <a:noFill/>
          <a:ln w="9525">
            <a:noFill/>
            <a:miter lim="800000"/>
            <a:headEnd/>
            <a:tailEnd/>
          </a:ln>
        </p:spPr>
        <p:txBody>
          <a:bodyPr>
            <a:spAutoFit/>
          </a:bodyPr>
          <a:lstStyle/>
          <a:p>
            <a:r>
              <a:rPr lang="sv-SE" sz="825" b="1"/>
              <a:t>Verkligheten </a:t>
            </a:r>
            <a:endParaRPr lang="en-US" sz="825" b="1"/>
          </a:p>
        </p:txBody>
      </p:sp>
      <p:sp>
        <p:nvSpPr>
          <p:cNvPr id="2069" name="Text Box 79"/>
          <p:cNvSpPr txBox="1">
            <a:spLocks noChangeArrowheads="1"/>
          </p:cNvSpPr>
          <p:nvPr/>
        </p:nvSpPr>
        <p:spPr bwMode="auto">
          <a:xfrm>
            <a:off x="4356498" y="4773217"/>
            <a:ext cx="1674019" cy="219291"/>
          </a:xfrm>
          <a:prstGeom prst="rect">
            <a:avLst/>
          </a:prstGeom>
          <a:noFill/>
          <a:ln w="9525">
            <a:noFill/>
            <a:miter lim="800000"/>
            <a:headEnd/>
            <a:tailEnd/>
          </a:ln>
        </p:spPr>
        <p:txBody>
          <a:bodyPr>
            <a:spAutoFit/>
          </a:bodyPr>
          <a:lstStyle/>
          <a:p>
            <a:r>
              <a:rPr lang="sv-SE" sz="825" b="1"/>
              <a:t>Grafiska modeller/diagram</a:t>
            </a:r>
            <a:endParaRPr lang="en-US" sz="825" b="1"/>
          </a:p>
        </p:txBody>
      </p:sp>
      <p:sp>
        <p:nvSpPr>
          <p:cNvPr id="945232" name="Text Box 80"/>
          <p:cNvSpPr txBox="1">
            <a:spLocks noChangeArrowheads="1"/>
          </p:cNvSpPr>
          <p:nvPr/>
        </p:nvSpPr>
        <p:spPr bwMode="auto">
          <a:xfrm>
            <a:off x="7554191" y="1812314"/>
            <a:ext cx="972108" cy="854080"/>
          </a:xfrm>
          <a:prstGeom prst="rect">
            <a:avLst/>
          </a:prstGeom>
          <a:noFill/>
          <a:ln w="9525">
            <a:noFill/>
            <a:miter lim="800000"/>
            <a:headEnd/>
            <a:tailEnd/>
          </a:ln>
        </p:spPr>
        <p:txBody>
          <a:bodyPr wrap="square">
            <a:spAutoFit/>
          </a:bodyPr>
          <a:lstStyle/>
          <a:p>
            <a:r>
              <a:rPr lang="sv-SE" sz="825" b="1" dirty="0"/>
              <a:t>Konceptuell modell över verksamhetens termer/begrepp (en statisk modell)</a:t>
            </a:r>
          </a:p>
        </p:txBody>
      </p:sp>
      <p:grpSp>
        <p:nvGrpSpPr>
          <p:cNvPr id="3" name="Group 81"/>
          <p:cNvGrpSpPr>
            <a:grpSpLocks/>
          </p:cNvGrpSpPr>
          <p:nvPr/>
        </p:nvGrpSpPr>
        <p:grpSpPr bwMode="auto">
          <a:xfrm>
            <a:off x="6572897" y="1985039"/>
            <a:ext cx="647700" cy="377428"/>
            <a:chOff x="521" y="1071"/>
            <a:chExt cx="2223" cy="1361"/>
          </a:xfrm>
        </p:grpSpPr>
        <p:grpSp>
          <p:nvGrpSpPr>
            <p:cNvPr id="4" name="Group 82"/>
            <p:cNvGrpSpPr>
              <a:grpSpLocks/>
            </p:cNvGrpSpPr>
            <p:nvPr/>
          </p:nvGrpSpPr>
          <p:grpSpPr bwMode="auto">
            <a:xfrm>
              <a:off x="521" y="1071"/>
              <a:ext cx="590" cy="576"/>
              <a:chOff x="2608" y="1888"/>
              <a:chExt cx="590" cy="576"/>
            </a:xfrm>
          </p:grpSpPr>
          <p:sp>
            <p:nvSpPr>
              <p:cNvPr id="2226"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227" name="Line 84"/>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228" name="Line 85"/>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grpSp>
          <p:nvGrpSpPr>
            <p:cNvPr id="5" name="Group 86"/>
            <p:cNvGrpSpPr>
              <a:grpSpLocks/>
            </p:cNvGrpSpPr>
            <p:nvPr/>
          </p:nvGrpSpPr>
          <p:grpSpPr bwMode="auto">
            <a:xfrm>
              <a:off x="1338" y="1071"/>
              <a:ext cx="590" cy="576"/>
              <a:chOff x="2608" y="1888"/>
              <a:chExt cx="590" cy="576"/>
            </a:xfrm>
          </p:grpSpPr>
          <p:sp>
            <p:nvSpPr>
              <p:cNvPr id="2223"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224" name="Line 88"/>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225" name="Line 89"/>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grpSp>
          <p:nvGrpSpPr>
            <p:cNvPr id="6" name="Group 90"/>
            <p:cNvGrpSpPr>
              <a:grpSpLocks/>
            </p:cNvGrpSpPr>
            <p:nvPr/>
          </p:nvGrpSpPr>
          <p:grpSpPr bwMode="auto">
            <a:xfrm>
              <a:off x="1338" y="1856"/>
              <a:ext cx="590" cy="576"/>
              <a:chOff x="2608" y="1888"/>
              <a:chExt cx="590" cy="576"/>
            </a:xfrm>
          </p:grpSpPr>
          <p:sp>
            <p:nvSpPr>
              <p:cNvPr id="2220"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221" name="Line 92"/>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222" name="Line 93"/>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grpSp>
          <p:nvGrpSpPr>
            <p:cNvPr id="7" name="Group 94"/>
            <p:cNvGrpSpPr>
              <a:grpSpLocks/>
            </p:cNvGrpSpPr>
            <p:nvPr/>
          </p:nvGrpSpPr>
          <p:grpSpPr bwMode="auto">
            <a:xfrm>
              <a:off x="2154" y="1856"/>
              <a:ext cx="590" cy="576"/>
              <a:chOff x="2608" y="1888"/>
              <a:chExt cx="590" cy="576"/>
            </a:xfrm>
          </p:grpSpPr>
          <p:sp>
            <p:nvSpPr>
              <p:cNvPr id="2217"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218" name="Line 96"/>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219" name="Line 97"/>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cxnSp>
          <p:nvCxnSpPr>
            <p:cNvPr id="2214" name="AutoShape 98"/>
            <p:cNvCxnSpPr>
              <a:cxnSpLocks noChangeShapeType="1"/>
              <a:stCxn id="2223" idx="2"/>
              <a:endCxn id="2220" idx="0"/>
            </p:cNvCxnSpPr>
            <p:nvPr/>
          </p:nvCxnSpPr>
          <p:spPr bwMode="auto">
            <a:xfrm>
              <a:off x="1633" y="1647"/>
              <a:ext cx="0" cy="209"/>
            </a:xfrm>
            <a:prstGeom prst="straightConnector1">
              <a:avLst/>
            </a:prstGeom>
            <a:noFill/>
            <a:ln w="9525">
              <a:solidFill>
                <a:schemeClr val="tx1"/>
              </a:solidFill>
              <a:round/>
              <a:headEnd/>
              <a:tailEnd/>
            </a:ln>
          </p:spPr>
        </p:cxnSp>
        <p:cxnSp>
          <p:nvCxnSpPr>
            <p:cNvPr id="2215" name="AutoShape 99"/>
            <p:cNvCxnSpPr>
              <a:cxnSpLocks noChangeShapeType="1"/>
              <a:stCxn id="2220" idx="3"/>
              <a:endCxn id="2217" idx="1"/>
            </p:cNvCxnSpPr>
            <p:nvPr/>
          </p:nvCxnSpPr>
          <p:spPr bwMode="auto">
            <a:xfrm>
              <a:off x="1928" y="2144"/>
              <a:ext cx="226" cy="0"/>
            </a:xfrm>
            <a:prstGeom prst="straightConnector1">
              <a:avLst/>
            </a:prstGeom>
            <a:noFill/>
            <a:ln w="9525">
              <a:solidFill>
                <a:schemeClr val="tx1"/>
              </a:solidFill>
              <a:round/>
              <a:headEnd/>
              <a:tailEnd/>
            </a:ln>
          </p:spPr>
        </p:cxnSp>
        <p:cxnSp>
          <p:nvCxnSpPr>
            <p:cNvPr id="2216" name="AutoShape 100"/>
            <p:cNvCxnSpPr>
              <a:cxnSpLocks noChangeShapeType="1"/>
              <a:stCxn id="2220" idx="1"/>
              <a:endCxn id="2226" idx="2"/>
            </p:cNvCxnSpPr>
            <p:nvPr/>
          </p:nvCxnSpPr>
          <p:spPr bwMode="auto">
            <a:xfrm rot="10800000">
              <a:off x="816" y="1647"/>
              <a:ext cx="522" cy="497"/>
            </a:xfrm>
            <a:prstGeom prst="bentConnector2">
              <a:avLst/>
            </a:prstGeom>
            <a:noFill/>
            <a:ln w="9525">
              <a:solidFill>
                <a:schemeClr val="tx1"/>
              </a:solidFill>
              <a:miter lim="800000"/>
              <a:headEnd/>
              <a:tailEnd/>
            </a:ln>
          </p:spPr>
        </p:cxnSp>
      </p:grpSp>
      <p:sp>
        <p:nvSpPr>
          <p:cNvPr id="2081" name="Line 246"/>
          <p:cNvSpPr>
            <a:spLocks noChangeShapeType="1"/>
          </p:cNvSpPr>
          <p:nvPr/>
        </p:nvSpPr>
        <p:spPr bwMode="auto">
          <a:xfrm>
            <a:off x="246708" y="4711700"/>
            <a:ext cx="8608842" cy="2305"/>
          </a:xfrm>
          <a:prstGeom prst="line">
            <a:avLst/>
          </a:prstGeom>
          <a:noFill/>
          <a:ln w="6350">
            <a:solidFill>
              <a:schemeClr val="tx1"/>
            </a:solidFill>
            <a:round/>
            <a:headEnd/>
            <a:tailEnd/>
          </a:ln>
        </p:spPr>
        <p:txBody>
          <a:bodyPr/>
          <a:lstStyle/>
          <a:p>
            <a:endParaRPr lang="sv-SE" sz="1350"/>
          </a:p>
        </p:txBody>
      </p:sp>
      <p:grpSp>
        <p:nvGrpSpPr>
          <p:cNvPr id="2235" name="Group 102"/>
          <p:cNvGrpSpPr>
            <a:grpSpLocks/>
          </p:cNvGrpSpPr>
          <p:nvPr/>
        </p:nvGrpSpPr>
        <p:grpSpPr bwMode="auto">
          <a:xfrm>
            <a:off x="6816658" y="2208702"/>
            <a:ext cx="647700" cy="377428"/>
            <a:chOff x="521" y="1071"/>
            <a:chExt cx="2223" cy="1361"/>
          </a:xfrm>
        </p:grpSpPr>
        <p:grpSp>
          <p:nvGrpSpPr>
            <p:cNvPr id="2236" name="Group 103"/>
            <p:cNvGrpSpPr>
              <a:grpSpLocks/>
            </p:cNvGrpSpPr>
            <p:nvPr/>
          </p:nvGrpSpPr>
          <p:grpSpPr bwMode="auto">
            <a:xfrm>
              <a:off x="521" y="1071"/>
              <a:ext cx="590" cy="576"/>
              <a:chOff x="2608" y="1888"/>
              <a:chExt cx="590" cy="576"/>
            </a:xfrm>
          </p:grpSpPr>
          <p:sp>
            <p:nvSpPr>
              <p:cNvPr id="249"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50" name="Line 105"/>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51" name="Line 106"/>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grpSp>
          <p:nvGrpSpPr>
            <p:cNvPr id="2237" name="Group 107"/>
            <p:cNvGrpSpPr>
              <a:grpSpLocks/>
            </p:cNvGrpSpPr>
            <p:nvPr/>
          </p:nvGrpSpPr>
          <p:grpSpPr bwMode="auto">
            <a:xfrm>
              <a:off x="1338" y="1071"/>
              <a:ext cx="590" cy="576"/>
              <a:chOff x="2608" y="1888"/>
              <a:chExt cx="590" cy="576"/>
            </a:xfrm>
          </p:grpSpPr>
          <p:sp>
            <p:nvSpPr>
              <p:cNvPr id="246"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47" name="Line 109"/>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48" name="Line 110"/>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grpSp>
          <p:nvGrpSpPr>
            <p:cNvPr id="2238" name="Group 111"/>
            <p:cNvGrpSpPr>
              <a:grpSpLocks/>
            </p:cNvGrpSpPr>
            <p:nvPr/>
          </p:nvGrpSpPr>
          <p:grpSpPr bwMode="auto">
            <a:xfrm>
              <a:off x="1338" y="1856"/>
              <a:ext cx="590" cy="576"/>
              <a:chOff x="2608" y="1888"/>
              <a:chExt cx="590" cy="576"/>
            </a:xfrm>
          </p:grpSpPr>
          <p:sp>
            <p:nvSpPr>
              <p:cNvPr id="243"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44" name="Line 113"/>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45" name="Line 114"/>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grpSp>
          <p:nvGrpSpPr>
            <p:cNvPr id="2239" name="Group 115"/>
            <p:cNvGrpSpPr>
              <a:grpSpLocks/>
            </p:cNvGrpSpPr>
            <p:nvPr/>
          </p:nvGrpSpPr>
          <p:grpSpPr bwMode="auto">
            <a:xfrm>
              <a:off x="2154" y="1856"/>
              <a:ext cx="590" cy="576"/>
              <a:chOff x="2608" y="1888"/>
              <a:chExt cx="590" cy="576"/>
            </a:xfrm>
          </p:grpSpPr>
          <p:sp>
            <p:nvSpPr>
              <p:cNvPr id="240"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p>
                <a:endParaRPr lang="sv-SE" sz="1350"/>
              </a:p>
            </p:txBody>
          </p:sp>
          <p:sp>
            <p:nvSpPr>
              <p:cNvPr id="241" name="Line 117"/>
              <p:cNvSpPr>
                <a:spLocks noChangeShapeType="1"/>
              </p:cNvSpPr>
              <p:nvPr/>
            </p:nvSpPr>
            <p:spPr bwMode="auto">
              <a:xfrm>
                <a:off x="2608" y="2069"/>
                <a:ext cx="590" cy="0"/>
              </a:xfrm>
              <a:prstGeom prst="line">
                <a:avLst/>
              </a:prstGeom>
              <a:noFill/>
              <a:ln w="9525">
                <a:solidFill>
                  <a:schemeClr val="tx1"/>
                </a:solidFill>
                <a:round/>
                <a:headEnd/>
                <a:tailEnd/>
              </a:ln>
            </p:spPr>
            <p:txBody>
              <a:bodyPr/>
              <a:lstStyle/>
              <a:p>
                <a:endParaRPr lang="sv-SE" sz="1350"/>
              </a:p>
            </p:txBody>
          </p:sp>
          <p:sp>
            <p:nvSpPr>
              <p:cNvPr id="242" name="Line 118"/>
              <p:cNvSpPr>
                <a:spLocks noChangeShapeType="1"/>
              </p:cNvSpPr>
              <p:nvPr/>
            </p:nvSpPr>
            <p:spPr bwMode="auto">
              <a:xfrm>
                <a:off x="2608" y="2296"/>
                <a:ext cx="590" cy="0"/>
              </a:xfrm>
              <a:prstGeom prst="line">
                <a:avLst/>
              </a:prstGeom>
              <a:noFill/>
              <a:ln w="9525">
                <a:solidFill>
                  <a:schemeClr val="tx1"/>
                </a:solidFill>
                <a:round/>
                <a:headEnd/>
                <a:tailEnd/>
              </a:ln>
            </p:spPr>
            <p:txBody>
              <a:bodyPr/>
              <a:lstStyle/>
              <a:p>
                <a:endParaRPr lang="sv-SE" sz="1350"/>
              </a:p>
            </p:txBody>
          </p:sp>
        </p:grpSp>
        <p:cxnSp>
          <p:nvCxnSpPr>
            <p:cNvPr id="237" name="AutoShape 119"/>
            <p:cNvCxnSpPr>
              <a:cxnSpLocks noChangeShapeType="1"/>
              <a:stCxn id="246" idx="2"/>
              <a:endCxn id="243" idx="0"/>
            </p:cNvCxnSpPr>
            <p:nvPr/>
          </p:nvCxnSpPr>
          <p:spPr bwMode="auto">
            <a:xfrm>
              <a:off x="1633" y="1647"/>
              <a:ext cx="0" cy="209"/>
            </a:xfrm>
            <a:prstGeom prst="straightConnector1">
              <a:avLst/>
            </a:prstGeom>
            <a:noFill/>
            <a:ln w="9525">
              <a:solidFill>
                <a:schemeClr val="tx1"/>
              </a:solidFill>
              <a:round/>
              <a:headEnd/>
              <a:tailEnd/>
            </a:ln>
          </p:spPr>
        </p:cxnSp>
        <p:cxnSp>
          <p:nvCxnSpPr>
            <p:cNvPr id="238" name="AutoShape 120"/>
            <p:cNvCxnSpPr>
              <a:cxnSpLocks noChangeShapeType="1"/>
              <a:stCxn id="243" idx="3"/>
              <a:endCxn id="240" idx="1"/>
            </p:cNvCxnSpPr>
            <p:nvPr/>
          </p:nvCxnSpPr>
          <p:spPr bwMode="auto">
            <a:xfrm>
              <a:off x="1928" y="2144"/>
              <a:ext cx="226" cy="0"/>
            </a:xfrm>
            <a:prstGeom prst="straightConnector1">
              <a:avLst/>
            </a:prstGeom>
            <a:noFill/>
            <a:ln w="9525">
              <a:solidFill>
                <a:schemeClr val="tx1"/>
              </a:solidFill>
              <a:round/>
              <a:headEnd/>
              <a:tailEnd/>
            </a:ln>
          </p:spPr>
        </p:cxnSp>
        <p:cxnSp>
          <p:nvCxnSpPr>
            <p:cNvPr id="239" name="AutoShape 121"/>
            <p:cNvCxnSpPr>
              <a:cxnSpLocks noChangeShapeType="1"/>
              <a:stCxn id="243" idx="1"/>
              <a:endCxn id="249" idx="2"/>
            </p:cNvCxnSpPr>
            <p:nvPr/>
          </p:nvCxnSpPr>
          <p:spPr bwMode="auto">
            <a:xfrm rot="10800000">
              <a:off x="816" y="1647"/>
              <a:ext cx="522" cy="497"/>
            </a:xfrm>
            <a:prstGeom prst="bentConnector2">
              <a:avLst/>
            </a:prstGeom>
            <a:noFill/>
            <a:ln w="9525">
              <a:solidFill>
                <a:schemeClr val="tx1"/>
              </a:solidFill>
              <a:miter lim="800000"/>
              <a:headEnd/>
              <a:tailEnd/>
            </a:ln>
          </p:spPr>
        </p:cxnSp>
      </p:grpSp>
      <p:sp>
        <p:nvSpPr>
          <p:cNvPr id="232" name="TextBox 231"/>
          <p:cNvSpPr txBox="1"/>
          <p:nvPr/>
        </p:nvSpPr>
        <p:spPr>
          <a:xfrm>
            <a:off x="4707016" y="2776820"/>
            <a:ext cx="1458162" cy="507831"/>
          </a:xfrm>
          <a:prstGeom prst="rect">
            <a:avLst/>
          </a:prstGeom>
          <a:noFill/>
        </p:spPr>
        <p:txBody>
          <a:bodyPr wrap="square" rtlCol="0">
            <a:spAutoFit/>
          </a:bodyPr>
          <a:lstStyle/>
          <a:p>
            <a:r>
              <a:rPr lang="sv-SE" sz="900" b="1" dirty="0"/>
              <a:t>Systemfunktioner</a:t>
            </a:r>
            <a:r>
              <a:rPr lang="sv-SE" sz="900" dirty="0"/>
              <a:t>:</a:t>
            </a:r>
          </a:p>
          <a:p>
            <a:pPr>
              <a:buFont typeface="Arial" pitchFamily="34" charset="0"/>
              <a:buChar char="•"/>
            </a:pPr>
            <a:r>
              <a:rPr lang="sv-SE" sz="900" dirty="0"/>
              <a:t>Söka kund</a:t>
            </a:r>
          </a:p>
          <a:p>
            <a:pPr>
              <a:buFont typeface="Arial" pitchFamily="34" charset="0"/>
              <a:buChar char="•"/>
            </a:pPr>
            <a:r>
              <a:rPr lang="sv-SE" sz="900" dirty="0"/>
              <a:t>Lägga beställning</a:t>
            </a:r>
          </a:p>
        </p:txBody>
      </p:sp>
      <p:sp>
        <p:nvSpPr>
          <p:cNvPr id="183" name="Diamond 182"/>
          <p:cNvSpPr/>
          <p:nvPr/>
        </p:nvSpPr>
        <p:spPr>
          <a:xfrm>
            <a:off x="5111390" y="1923678"/>
            <a:ext cx="108012" cy="108012"/>
          </a:xfrm>
          <a:prstGeom prst="diamond">
            <a:avLst/>
          </a:prstGeom>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184" name="Line 9"/>
          <p:cNvSpPr>
            <a:spLocks noChangeShapeType="1"/>
          </p:cNvSpPr>
          <p:nvPr/>
        </p:nvSpPr>
        <p:spPr bwMode="auto">
          <a:xfrm>
            <a:off x="5165396" y="2031690"/>
            <a:ext cx="162018" cy="108012"/>
          </a:xfrm>
          <a:prstGeom prst="line">
            <a:avLst/>
          </a:prstGeom>
          <a:noFill/>
          <a:ln w="9525">
            <a:solidFill>
              <a:schemeClr val="tx1"/>
            </a:solidFill>
            <a:round/>
            <a:headEnd/>
            <a:tailEnd type="triangle" w="med" len="med"/>
          </a:ln>
        </p:spPr>
        <p:txBody>
          <a:bodyPr/>
          <a:lstStyle/>
          <a:p>
            <a:endParaRPr lang="sv-SE" sz="1350"/>
          </a:p>
        </p:txBody>
      </p:sp>
      <p:sp>
        <p:nvSpPr>
          <p:cNvPr id="188" name="Text Box 5"/>
          <p:cNvSpPr txBox="1">
            <a:spLocks noChangeArrowheads="1"/>
          </p:cNvSpPr>
          <p:nvPr/>
        </p:nvSpPr>
        <p:spPr bwMode="auto">
          <a:xfrm>
            <a:off x="5894496" y="789553"/>
            <a:ext cx="1296590" cy="346249"/>
          </a:xfrm>
          <a:prstGeom prst="rect">
            <a:avLst/>
          </a:prstGeom>
          <a:noFill/>
          <a:ln w="9525">
            <a:noFill/>
            <a:miter lim="800000"/>
            <a:headEnd/>
            <a:tailEnd/>
          </a:ln>
        </p:spPr>
        <p:txBody>
          <a:bodyPr>
            <a:spAutoFit/>
          </a:bodyPr>
          <a:lstStyle/>
          <a:p>
            <a:r>
              <a:rPr lang="sv-SE" sz="825" b="1" dirty="0">
                <a:latin typeface="Calibri" pitchFamily="34" charset="0"/>
              </a:rPr>
              <a:t>Målmodell (en statisk modell)</a:t>
            </a:r>
          </a:p>
        </p:txBody>
      </p:sp>
      <p:sp>
        <p:nvSpPr>
          <p:cNvPr id="189" name="Rectangle 188"/>
          <p:cNvSpPr/>
          <p:nvPr/>
        </p:nvSpPr>
        <p:spPr>
          <a:xfrm>
            <a:off x="6271923" y="1166980"/>
            <a:ext cx="270272" cy="108347"/>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a:defRPr/>
            </a:pPr>
            <a:endParaRPr lang="sv-SE" sz="1350"/>
          </a:p>
        </p:txBody>
      </p:sp>
      <p:sp>
        <p:nvSpPr>
          <p:cNvPr id="190" name="Rectangle 189"/>
          <p:cNvSpPr/>
          <p:nvPr/>
        </p:nvSpPr>
        <p:spPr>
          <a:xfrm>
            <a:off x="6542195" y="1437252"/>
            <a:ext cx="270272" cy="108347"/>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a:defRPr/>
            </a:pPr>
            <a:endParaRPr lang="sv-SE" sz="1350"/>
          </a:p>
        </p:txBody>
      </p:sp>
      <p:sp>
        <p:nvSpPr>
          <p:cNvPr id="191" name="Rectangle 190"/>
          <p:cNvSpPr/>
          <p:nvPr/>
        </p:nvSpPr>
        <p:spPr>
          <a:xfrm>
            <a:off x="6056420" y="1383674"/>
            <a:ext cx="270272" cy="107156"/>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a:defRPr/>
            </a:pPr>
            <a:endParaRPr lang="sv-SE" sz="1350"/>
          </a:p>
        </p:txBody>
      </p:sp>
      <p:sp>
        <p:nvSpPr>
          <p:cNvPr id="192" name="Rectangle 191"/>
          <p:cNvSpPr/>
          <p:nvPr/>
        </p:nvSpPr>
        <p:spPr>
          <a:xfrm>
            <a:off x="5894495" y="1652755"/>
            <a:ext cx="270272" cy="108347"/>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a:defRPr/>
            </a:pPr>
            <a:endParaRPr lang="sv-SE" sz="1350"/>
          </a:p>
        </p:txBody>
      </p:sp>
      <p:sp>
        <p:nvSpPr>
          <p:cNvPr id="193" name="Rectangle 192"/>
          <p:cNvSpPr/>
          <p:nvPr/>
        </p:nvSpPr>
        <p:spPr>
          <a:xfrm>
            <a:off x="6271923" y="1652755"/>
            <a:ext cx="270272" cy="108347"/>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a:defRPr/>
            </a:pPr>
            <a:endParaRPr lang="sv-SE" sz="1350"/>
          </a:p>
        </p:txBody>
      </p:sp>
      <p:cxnSp>
        <p:nvCxnSpPr>
          <p:cNvPr id="194" name="Straight Arrow Connector 193"/>
          <p:cNvCxnSpPr/>
          <p:nvPr/>
        </p:nvCxnSpPr>
        <p:spPr>
          <a:xfrm flipV="1">
            <a:off x="6056420" y="1490830"/>
            <a:ext cx="80963" cy="161925"/>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195" name="Straight Arrow Connector 194"/>
          <p:cNvCxnSpPr>
            <a:stCxn id="193" idx="0"/>
            <a:endCxn id="191" idx="2"/>
          </p:cNvCxnSpPr>
          <p:nvPr/>
        </p:nvCxnSpPr>
        <p:spPr>
          <a:xfrm flipH="1" flipV="1">
            <a:off x="6190961" y="1490830"/>
            <a:ext cx="216694" cy="161925"/>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196" name="Straight Arrow Connector 195"/>
          <p:cNvCxnSpPr>
            <a:stCxn id="191" idx="0"/>
          </p:cNvCxnSpPr>
          <p:nvPr/>
        </p:nvCxnSpPr>
        <p:spPr>
          <a:xfrm flipV="1">
            <a:off x="6190961" y="1275327"/>
            <a:ext cx="216694" cy="108347"/>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cxnSp>
        <p:nvCxnSpPr>
          <p:cNvPr id="197" name="Straight Arrow Connector 196"/>
          <p:cNvCxnSpPr>
            <a:stCxn id="190" idx="0"/>
            <a:endCxn id="189" idx="2"/>
          </p:cNvCxnSpPr>
          <p:nvPr/>
        </p:nvCxnSpPr>
        <p:spPr>
          <a:xfrm flipH="1" flipV="1">
            <a:off x="6407655" y="1275327"/>
            <a:ext cx="269081" cy="161925"/>
          </a:xfrm>
          <a:prstGeom prst="straightConnector1">
            <a:avLst/>
          </a:prstGeom>
          <a:ln w="3175">
            <a:tailEnd type="arrow"/>
          </a:ln>
        </p:spPr>
        <p:style>
          <a:lnRef idx="1">
            <a:schemeClr val="dk1"/>
          </a:lnRef>
          <a:fillRef idx="0">
            <a:schemeClr val="dk1"/>
          </a:fillRef>
          <a:effectRef idx="0">
            <a:schemeClr val="dk1"/>
          </a:effectRef>
          <a:fontRef idx="minor">
            <a:schemeClr val="tx1"/>
          </a:fontRef>
        </p:style>
      </p:cxnSp>
      <p:sp>
        <p:nvSpPr>
          <p:cNvPr id="202" name="Line 3"/>
          <p:cNvSpPr>
            <a:spLocks noChangeShapeType="1"/>
          </p:cNvSpPr>
          <p:nvPr/>
        </p:nvSpPr>
        <p:spPr bwMode="auto">
          <a:xfrm flipV="1">
            <a:off x="474577" y="3382693"/>
            <a:ext cx="8416423" cy="4991"/>
          </a:xfrm>
          <a:prstGeom prst="line">
            <a:avLst/>
          </a:prstGeom>
          <a:noFill/>
          <a:ln w="6350">
            <a:solidFill>
              <a:schemeClr val="tx1"/>
            </a:solidFill>
            <a:prstDash val="dash"/>
            <a:round/>
            <a:headEnd/>
            <a:tailEnd/>
          </a:ln>
        </p:spPr>
        <p:txBody>
          <a:bodyPr/>
          <a:lstStyle/>
          <a:p>
            <a:endParaRPr lang="sv-SE" sz="1350"/>
          </a:p>
        </p:txBody>
      </p:sp>
      <p:sp>
        <p:nvSpPr>
          <p:cNvPr id="72" name="Text Box 42"/>
          <p:cNvSpPr txBox="1">
            <a:spLocks noChangeArrowheads="1"/>
          </p:cNvSpPr>
          <p:nvPr/>
        </p:nvSpPr>
        <p:spPr bwMode="auto">
          <a:xfrm>
            <a:off x="4501677" y="3547013"/>
            <a:ext cx="1212032"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latin typeface="+mn-lt"/>
              </a:rPr>
              <a:t>Interaktion </a:t>
            </a:r>
          </a:p>
          <a:p>
            <a:pPr algn="r" eaLnBrk="1" hangingPunct="1"/>
            <a:r>
              <a:rPr lang="sv-SE" altLang="sv-SE" sz="825" b="1" i="0" dirty="0">
                <a:latin typeface="+mn-lt"/>
              </a:rPr>
              <a:t>mellan mjukvaruobjekt  </a:t>
            </a:r>
          </a:p>
        </p:txBody>
      </p:sp>
      <p:grpSp>
        <p:nvGrpSpPr>
          <p:cNvPr id="73" name="Group 43"/>
          <p:cNvGrpSpPr>
            <a:grpSpLocks/>
          </p:cNvGrpSpPr>
          <p:nvPr/>
        </p:nvGrpSpPr>
        <p:grpSpPr bwMode="auto">
          <a:xfrm>
            <a:off x="5785040" y="3650475"/>
            <a:ext cx="925508" cy="459047"/>
            <a:chOff x="4648" y="3324"/>
            <a:chExt cx="772" cy="333"/>
          </a:xfrm>
        </p:grpSpPr>
        <p:grpSp>
          <p:nvGrpSpPr>
            <p:cNvPr id="74" name="Group 44"/>
            <p:cNvGrpSpPr>
              <a:grpSpLocks/>
            </p:cNvGrpSpPr>
            <p:nvPr/>
          </p:nvGrpSpPr>
          <p:grpSpPr bwMode="auto">
            <a:xfrm>
              <a:off x="4732" y="3359"/>
              <a:ext cx="621" cy="298"/>
              <a:chOff x="4596" y="2089"/>
              <a:chExt cx="621" cy="298"/>
            </a:xfrm>
          </p:grpSpPr>
          <p:sp>
            <p:nvSpPr>
              <p:cNvPr id="78"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79"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80"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81"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82"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83"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013"/>
              </a:p>
            </p:txBody>
          </p:sp>
          <p:sp>
            <p:nvSpPr>
              <p:cNvPr id="84"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013"/>
              </a:p>
            </p:txBody>
          </p:sp>
        </p:grpSp>
        <p:sp>
          <p:nvSpPr>
            <p:cNvPr id="75"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76"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77"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grpSp>
      <p:grpSp>
        <p:nvGrpSpPr>
          <p:cNvPr id="85" name="Group 102"/>
          <p:cNvGrpSpPr>
            <a:grpSpLocks/>
          </p:cNvGrpSpPr>
          <p:nvPr/>
        </p:nvGrpSpPr>
        <p:grpSpPr bwMode="auto">
          <a:xfrm>
            <a:off x="6870523" y="4019839"/>
            <a:ext cx="652171" cy="436990"/>
            <a:chOff x="521" y="1071"/>
            <a:chExt cx="2223" cy="1361"/>
          </a:xfrm>
        </p:grpSpPr>
        <p:grpSp>
          <p:nvGrpSpPr>
            <p:cNvPr id="86" name="Group 103"/>
            <p:cNvGrpSpPr>
              <a:grpSpLocks/>
            </p:cNvGrpSpPr>
            <p:nvPr/>
          </p:nvGrpSpPr>
          <p:grpSpPr bwMode="auto">
            <a:xfrm>
              <a:off x="521" y="1071"/>
              <a:ext cx="590" cy="576"/>
              <a:chOff x="2608" y="1888"/>
              <a:chExt cx="590" cy="576"/>
            </a:xfrm>
          </p:grpSpPr>
          <p:sp>
            <p:nvSpPr>
              <p:cNvPr id="102"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103"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104"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grpSp>
        <p:grpSp>
          <p:nvGrpSpPr>
            <p:cNvPr id="87" name="Group 107"/>
            <p:cNvGrpSpPr>
              <a:grpSpLocks/>
            </p:cNvGrpSpPr>
            <p:nvPr/>
          </p:nvGrpSpPr>
          <p:grpSpPr bwMode="auto">
            <a:xfrm>
              <a:off x="1338" y="1071"/>
              <a:ext cx="590" cy="576"/>
              <a:chOff x="2608" y="1888"/>
              <a:chExt cx="590" cy="576"/>
            </a:xfrm>
          </p:grpSpPr>
          <p:sp>
            <p:nvSpPr>
              <p:cNvPr id="99"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100"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101"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grpSp>
        <p:grpSp>
          <p:nvGrpSpPr>
            <p:cNvPr id="88" name="Group 111"/>
            <p:cNvGrpSpPr>
              <a:grpSpLocks/>
            </p:cNvGrpSpPr>
            <p:nvPr/>
          </p:nvGrpSpPr>
          <p:grpSpPr bwMode="auto">
            <a:xfrm>
              <a:off x="1338" y="1856"/>
              <a:ext cx="590" cy="576"/>
              <a:chOff x="2608" y="1888"/>
              <a:chExt cx="590" cy="576"/>
            </a:xfrm>
          </p:grpSpPr>
          <p:sp>
            <p:nvSpPr>
              <p:cNvPr id="96"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97"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98"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grpSp>
        <p:grpSp>
          <p:nvGrpSpPr>
            <p:cNvPr id="89" name="Group 115"/>
            <p:cNvGrpSpPr>
              <a:grpSpLocks/>
            </p:cNvGrpSpPr>
            <p:nvPr/>
          </p:nvGrpSpPr>
          <p:grpSpPr bwMode="auto">
            <a:xfrm>
              <a:off x="2154" y="1856"/>
              <a:ext cx="590" cy="576"/>
              <a:chOff x="2608" y="1888"/>
              <a:chExt cx="590" cy="576"/>
            </a:xfrm>
          </p:grpSpPr>
          <p:sp>
            <p:nvSpPr>
              <p:cNvPr id="93"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94"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95"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grpSp>
        <p:cxnSp>
          <p:nvCxnSpPr>
            <p:cNvPr id="90" name="AutoShape 119"/>
            <p:cNvCxnSpPr>
              <a:cxnSpLocks noChangeShapeType="1"/>
              <a:stCxn id="99" idx="2"/>
              <a:endCxn id="96"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1" name="AutoShape 120"/>
            <p:cNvCxnSpPr>
              <a:cxnSpLocks noChangeShapeType="1"/>
              <a:stCxn id="96" idx="3"/>
              <a:endCxn id="93"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2" name="AutoShape 121"/>
            <p:cNvCxnSpPr>
              <a:cxnSpLocks noChangeShapeType="1"/>
              <a:stCxn id="96" idx="1"/>
              <a:endCxn id="102"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105" name="Text Box 101"/>
          <p:cNvSpPr txBox="1">
            <a:spLocks noChangeArrowheads="1"/>
          </p:cNvSpPr>
          <p:nvPr/>
        </p:nvSpPr>
        <p:spPr bwMode="auto">
          <a:xfrm>
            <a:off x="7541337" y="4068166"/>
            <a:ext cx="988475" cy="56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latin typeface="+mn-lt"/>
              </a:rPr>
              <a:t>Modell över klasser av mjukvaruobjekt </a:t>
            </a:r>
            <a:endParaRPr lang="sv-SE" altLang="sv-SE" sz="825" i="0" dirty="0">
              <a:latin typeface="+mn-lt"/>
            </a:endParaRPr>
          </a:p>
          <a:p>
            <a:pPr eaLnBrk="1" hangingPunct="1"/>
            <a:endParaRPr lang="sv-SE" altLang="sv-SE" sz="619" b="1" i="0" dirty="0"/>
          </a:p>
        </p:txBody>
      </p:sp>
      <p:grpSp>
        <p:nvGrpSpPr>
          <p:cNvPr id="110" name="Group 65"/>
          <p:cNvGrpSpPr>
            <a:grpSpLocks/>
          </p:cNvGrpSpPr>
          <p:nvPr/>
        </p:nvGrpSpPr>
        <p:grpSpPr bwMode="auto">
          <a:xfrm>
            <a:off x="5741825" y="2918847"/>
            <a:ext cx="769739" cy="202704"/>
            <a:chOff x="3923" y="2523"/>
            <a:chExt cx="862" cy="227"/>
          </a:xfrm>
        </p:grpSpPr>
        <p:sp>
          <p:nvSpPr>
            <p:cNvPr id="111"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112"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113"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114"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013"/>
            </a:p>
          </p:txBody>
        </p:sp>
        <p:grpSp>
          <p:nvGrpSpPr>
            <p:cNvPr id="115" name="Group 70"/>
            <p:cNvGrpSpPr>
              <a:grpSpLocks/>
            </p:cNvGrpSpPr>
            <p:nvPr/>
          </p:nvGrpSpPr>
          <p:grpSpPr bwMode="auto">
            <a:xfrm>
              <a:off x="3923" y="2524"/>
              <a:ext cx="151" cy="181"/>
              <a:chOff x="4634" y="3385"/>
              <a:chExt cx="226" cy="408"/>
            </a:xfrm>
          </p:grpSpPr>
          <p:sp>
            <p:nvSpPr>
              <p:cNvPr id="118"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788"/>
              </a:p>
            </p:txBody>
          </p:sp>
          <p:sp>
            <p:nvSpPr>
              <p:cNvPr id="119"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120"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121"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sp>
            <p:nvSpPr>
              <p:cNvPr id="122"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013"/>
              </a:p>
            </p:txBody>
          </p:sp>
        </p:grpSp>
        <p:sp>
          <p:nvSpPr>
            <p:cNvPr id="116"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013"/>
            </a:p>
          </p:txBody>
        </p:sp>
        <p:sp>
          <p:nvSpPr>
            <p:cNvPr id="117"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013"/>
            </a:p>
          </p:txBody>
        </p:sp>
      </p:grpSp>
      <p:pic>
        <p:nvPicPr>
          <p:cNvPr id="123" name="Picture 122"/>
          <p:cNvPicPr>
            <a:picLocks noChangeAspect="1"/>
          </p:cNvPicPr>
          <p:nvPr/>
        </p:nvPicPr>
        <p:blipFill>
          <a:blip r:embed="rId6"/>
          <a:stretch>
            <a:fillRect/>
          </a:stretch>
        </p:blipFill>
        <p:spPr>
          <a:xfrm>
            <a:off x="468568" y="1028535"/>
            <a:ext cx="3684588" cy="3543465"/>
          </a:xfrm>
          <a:prstGeom prst="rect">
            <a:avLst/>
          </a:prstGeom>
        </p:spPr>
      </p:pic>
      <p:sp>
        <p:nvSpPr>
          <p:cNvPr id="125" name="TextBox 124"/>
          <p:cNvSpPr txBox="1"/>
          <p:nvPr/>
        </p:nvSpPr>
        <p:spPr>
          <a:xfrm>
            <a:off x="2218284" y="713109"/>
            <a:ext cx="2114251" cy="646331"/>
          </a:xfrm>
          <a:prstGeom prst="rect">
            <a:avLst/>
          </a:prstGeom>
          <a:noFill/>
        </p:spPr>
        <p:txBody>
          <a:bodyPr wrap="square" rtlCol="0">
            <a:spAutoFit/>
          </a:bodyPr>
          <a:lstStyle/>
          <a:p>
            <a:r>
              <a:rPr lang="sv-SE" b="1" i="1" dirty="0" smtClean="0"/>
              <a:t>Beslut fattas i verksamheter</a:t>
            </a:r>
            <a:endParaRPr lang="sv-SE" b="1" i="1" dirty="0"/>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425771340"/>
      </p:ext>
    </p:extLst>
  </p:cSld>
  <p:clrMapOvr>
    <a:masterClrMapping/>
  </p:clrMapOvr>
  <mc:AlternateContent xmlns:mc="http://schemas.openxmlformats.org/markup-compatibility/2006">
    <mc:Choice xmlns:p14="http://schemas.microsoft.com/office/powerpoint/2010/main" Requires="p14">
      <p:transition spd="slow" p14:dur="2000" advTm="37578"/>
    </mc:Choice>
    <mc:Fallback>
      <p:transition spd="slow" advTm="3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Trial and error-modellen</a:t>
            </a:r>
            <a:endParaRPr lang="sv-SE" sz="27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19674360"/>
      </p:ext>
    </p:extLst>
  </p:cSld>
  <p:clrMapOvr>
    <a:masterClrMapping/>
  </p:clrMapOvr>
  <mc:AlternateContent xmlns:mc="http://schemas.openxmlformats.org/markup-compatibility/2006">
    <mc:Choice xmlns:p14="http://schemas.microsoft.com/office/powerpoint/2010/main" Requires="p14">
      <p:transition spd="slow" p14:dur="2000" advTm="8801"/>
    </mc:Choice>
    <mc:Fallback>
      <p:transition spd="slow" advTm="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3" y="521208"/>
            <a:ext cx="6850800" cy="596700"/>
          </a:xfrm>
        </p:spPr>
        <p:txBody>
          <a:bodyPr>
            <a:normAutofit/>
          </a:bodyPr>
          <a:lstStyle/>
          <a:p>
            <a:r>
              <a:rPr lang="sv-SE" sz="2700" dirty="0"/>
              <a:t>Trial and </a:t>
            </a:r>
            <a:r>
              <a:rPr lang="sv-SE" sz="2700" dirty="0" smtClean="0"/>
              <a:t>error-modell</a:t>
            </a:r>
            <a:endParaRPr lang="sv-SE" sz="2700" dirty="0"/>
          </a:p>
        </p:txBody>
      </p:sp>
      <p:sp>
        <p:nvSpPr>
          <p:cNvPr id="3" name="Content Placeholder 2"/>
          <p:cNvSpPr>
            <a:spLocks noGrp="1"/>
          </p:cNvSpPr>
          <p:nvPr>
            <p:ph idx="1"/>
          </p:nvPr>
        </p:nvSpPr>
        <p:spPr>
          <a:xfrm>
            <a:off x="510363" y="1275534"/>
            <a:ext cx="8250865" cy="3240432"/>
          </a:xfrm>
        </p:spPr>
        <p:txBody>
          <a:bodyPr>
            <a:normAutofit/>
          </a:bodyPr>
          <a:lstStyle/>
          <a:p>
            <a:pPr>
              <a:lnSpc>
                <a:spcPct val="120000"/>
              </a:lnSpc>
            </a:pPr>
            <a:r>
              <a:rPr lang="sv-SE" sz="1600" dirty="0">
                <a:latin typeface="+mn-lt"/>
              </a:rPr>
              <a:t>Enligt </a:t>
            </a:r>
            <a:r>
              <a:rPr lang="sv-SE" sz="1600" b="1" dirty="0" smtClean="0">
                <a:latin typeface="+mn-lt"/>
              </a:rPr>
              <a:t>trial and error-modell - fattas </a:t>
            </a:r>
            <a:r>
              <a:rPr lang="sv-SE" sz="1600" b="1" dirty="0">
                <a:latin typeface="+mn-lt"/>
              </a:rPr>
              <a:t>beslut i form av en serie av successiva och avgränsade minibeslut där varje beslut är ett tillägg till ett tidigare beslut</a:t>
            </a:r>
            <a:r>
              <a:rPr lang="sv-SE" sz="1600" dirty="0">
                <a:latin typeface="+mn-lt"/>
              </a:rPr>
              <a:t>. Med tiden kan det växa fram en helhetslösning.</a:t>
            </a:r>
          </a:p>
          <a:p>
            <a:pPr>
              <a:lnSpc>
                <a:spcPct val="120000"/>
              </a:lnSpc>
            </a:pPr>
            <a:r>
              <a:rPr lang="sv-SE" sz="1600" dirty="0">
                <a:latin typeface="+mn-lt"/>
              </a:rPr>
              <a:t>Denna beslutsmodell kallas ibland för en </a:t>
            </a:r>
            <a:r>
              <a:rPr lang="sv-SE" sz="1600" b="1" dirty="0">
                <a:latin typeface="+mn-lt"/>
              </a:rPr>
              <a:t>inkrementell beslutsmodell,</a:t>
            </a:r>
            <a:r>
              <a:rPr lang="sv-SE" sz="1600" dirty="0">
                <a:latin typeface="+mn-lt"/>
              </a:rPr>
              <a:t> det vill säga </a:t>
            </a:r>
            <a:r>
              <a:rPr lang="sv-SE" sz="1600" b="1" dirty="0">
                <a:latin typeface="+mn-lt"/>
              </a:rPr>
              <a:t>lösningen växer fram stegvis</a:t>
            </a:r>
          </a:p>
          <a:p>
            <a:pPr>
              <a:lnSpc>
                <a:spcPct val="120000"/>
              </a:lnSpc>
            </a:pPr>
            <a:r>
              <a:rPr lang="sv-SE" sz="1600" dirty="0">
                <a:latin typeface="+mn-lt"/>
              </a:rPr>
              <a:t>Det betyder att </a:t>
            </a:r>
            <a:r>
              <a:rPr lang="sv-SE" sz="1600" b="1" dirty="0">
                <a:latin typeface="+mn-lt"/>
              </a:rPr>
              <a:t>beslut är sällan radikalt nya</a:t>
            </a:r>
            <a:r>
              <a:rPr lang="sv-SE" sz="1600" dirty="0">
                <a:latin typeface="+mn-lt"/>
              </a:rPr>
              <a:t>. </a:t>
            </a:r>
            <a:r>
              <a:rPr lang="sv-SE" sz="1600" b="1" dirty="0">
                <a:latin typeface="+mn-lt"/>
              </a:rPr>
              <a:t>Istället handlar det om en rad minibeslut som fattas som reaktion på olika problem och möjligheter som dyker upp i en organisation</a:t>
            </a:r>
          </a:p>
          <a:p>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92667604"/>
      </p:ext>
    </p:extLst>
  </p:cSld>
  <p:clrMapOvr>
    <a:masterClrMapping/>
  </p:clrMapOvr>
  <mc:AlternateContent xmlns:mc="http://schemas.openxmlformats.org/markup-compatibility/2006">
    <mc:Choice xmlns:p14="http://schemas.microsoft.com/office/powerpoint/2010/main" Requires="p14">
      <p:transition spd="slow" p14:dur="2000" advTm="42508"/>
    </mc:Choice>
    <mc:Fallback>
      <p:transition spd="slow" advTm="42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3" y="521208"/>
            <a:ext cx="6850800" cy="596700"/>
          </a:xfrm>
        </p:spPr>
        <p:txBody>
          <a:bodyPr>
            <a:normAutofit/>
          </a:bodyPr>
          <a:lstStyle/>
          <a:p>
            <a:r>
              <a:rPr lang="sv-SE" sz="2700" dirty="0"/>
              <a:t>Trial and </a:t>
            </a:r>
            <a:r>
              <a:rPr lang="sv-SE" sz="2700" dirty="0" smtClean="0"/>
              <a:t>error-modell</a:t>
            </a:r>
            <a:endParaRPr lang="sv-SE" sz="2700" dirty="0"/>
          </a:p>
        </p:txBody>
      </p:sp>
      <p:sp>
        <p:nvSpPr>
          <p:cNvPr id="3" name="Content Placeholder 2"/>
          <p:cNvSpPr>
            <a:spLocks noGrp="1"/>
          </p:cNvSpPr>
          <p:nvPr>
            <p:ph idx="1"/>
          </p:nvPr>
        </p:nvSpPr>
        <p:spPr>
          <a:xfrm>
            <a:off x="510363" y="1275534"/>
            <a:ext cx="8250865" cy="3240432"/>
          </a:xfrm>
        </p:spPr>
        <p:txBody>
          <a:bodyPr>
            <a:normAutofit/>
          </a:bodyPr>
          <a:lstStyle/>
          <a:p>
            <a:pPr>
              <a:lnSpc>
                <a:spcPct val="120000"/>
              </a:lnSpc>
            </a:pPr>
            <a:r>
              <a:rPr lang="sv-SE" sz="1600" dirty="0">
                <a:latin typeface="+mn-lt"/>
              </a:rPr>
              <a:t>Enligt </a:t>
            </a:r>
            <a:r>
              <a:rPr lang="sv-SE" sz="1600" b="1" dirty="0" smtClean="0">
                <a:latin typeface="+mn-lt"/>
              </a:rPr>
              <a:t>trial and error-modell - fattas </a:t>
            </a:r>
            <a:r>
              <a:rPr lang="sv-SE" sz="1600" b="1" dirty="0">
                <a:latin typeface="+mn-lt"/>
              </a:rPr>
              <a:t>beslut i form av en serie av successiva och avgränsade minibeslut där varje beslut är ett tillägg till ett tidigare beslut</a:t>
            </a:r>
            <a:r>
              <a:rPr lang="sv-SE" sz="1600" dirty="0">
                <a:latin typeface="+mn-lt"/>
              </a:rPr>
              <a:t>. Med tiden kan det växa fram en helhetslösning.</a:t>
            </a:r>
          </a:p>
          <a:p>
            <a:pPr>
              <a:lnSpc>
                <a:spcPct val="120000"/>
              </a:lnSpc>
            </a:pPr>
            <a:r>
              <a:rPr lang="sv-SE" sz="1600" dirty="0">
                <a:latin typeface="+mn-lt"/>
              </a:rPr>
              <a:t>Denna beslutsmodell kallas ibland för en </a:t>
            </a:r>
            <a:r>
              <a:rPr lang="sv-SE" sz="1600" b="1" dirty="0">
                <a:latin typeface="+mn-lt"/>
              </a:rPr>
              <a:t>inkrementell beslutsmodell,</a:t>
            </a:r>
            <a:r>
              <a:rPr lang="sv-SE" sz="1600" dirty="0">
                <a:latin typeface="+mn-lt"/>
              </a:rPr>
              <a:t> det vill säga </a:t>
            </a:r>
            <a:r>
              <a:rPr lang="sv-SE" sz="1600" b="1" dirty="0">
                <a:latin typeface="+mn-lt"/>
              </a:rPr>
              <a:t>lösningen växer fram stegvis</a:t>
            </a:r>
          </a:p>
          <a:p>
            <a:pPr>
              <a:lnSpc>
                <a:spcPct val="120000"/>
              </a:lnSpc>
            </a:pPr>
            <a:r>
              <a:rPr lang="sv-SE" sz="1600" dirty="0">
                <a:latin typeface="+mn-lt"/>
              </a:rPr>
              <a:t>Det betyder att </a:t>
            </a:r>
            <a:r>
              <a:rPr lang="sv-SE" sz="1600" b="1" dirty="0">
                <a:latin typeface="+mn-lt"/>
              </a:rPr>
              <a:t>beslut är sällan radikalt nya</a:t>
            </a:r>
            <a:r>
              <a:rPr lang="sv-SE" sz="1600" dirty="0">
                <a:latin typeface="+mn-lt"/>
              </a:rPr>
              <a:t>. </a:t>
            </a:r>
            <a:r>
              <a:rPr lang="sv-SE" sz="1600" b="1" dirty="0">
                <a:latin typeface="+mn-lt"/>
              </a:rPr>
              <a:t>Istället handlar det om en rad minibeslut som fattas som reaktion på olika problem och möjligheter som dyker upp i en organisation</a:t>
            </a:r>
          </a:p>
          <a:p>
            <a:endParaRPr lang="sv-SE"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39039422"/>
      </p:ext>
    </p:extLst>
  </p:cSld>
  <p:clrMapOvr>
    <a:masterClrMapping/>
  </p:clrMapOvr>
  <mc:AlternateContent xmlns:mc="http://schemas.openxmlformats.org/markup-compatibility/2006">
    <mc:Choice xmlns:p14="http://schemas.microsoft.com/office/powerpoint/2010/main" Requires="p14">
      <p:transition spd="slow" p14:dur="2000" advTm="45173"/>
    </mc:Choice>
    <mc:Fallback>
      <p:transition spd="slow" advTm="4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517311" y="344763"/>
            <a:ext cx="6221160" cy="596700"/>
          </a:xfrm>
        </p:spPr>
        <p:txBody>
          <a:bodyPr>
            <a:noAutofit/>
          </a:bodyPr>
          <a:lstStyle/>
          <a:p>
            <a:r>
              <a:rPr lang="en-US" sz="2700" dirty="0" err="1"/>
              <a:t>Beslutsmodeller</a:t>
            </a:r>
            <a:r>
              <a:rPr lang="en-US" sz="2700" dirty="0"/>
              <a:t> – </a:t>
            </a:r>
            <a:r>
              <a:rPr lang="en-US" sz="2700" dirty="0" err="1"/>
              <a:t>beskrivande</a:t>
            </a:r>
            <a:r>
              <a:rPr lang="en-US" sz="2700" dirty="0"/>
              <a:t> </a:t>
            </a:r>
            <a:r>
              <a:rPr lang="en-US" sz="2700" dirty="0" err="1"/>
              <a:t>och</a:t>
            </a:r>
            <a:r>
              <a:rPr lang="en-US" sz="2700" dirty="0"/>
              <a:t>/</a:t>
            </a:r>
            <a:r>
              <a:rPr lang="en-US" sz="2700" dirty="0" err="1"/>
              <a:t>eller</a:t>
            </a:r>
            <a:r>
              <a:rPr lang="en-US" sz="2700" dirty="0"/>
              <a:t> </a:t>
            </a:r>
            <a:r>
              <a:rPr lang="en-US" sz="2700" dirty="0" err="1"/>
              <a:t>föreskrivande</a:t>
            </a:r>
            <a:r>
              <a:rPr lang="en-US" sz="2700" dirty="0"/>
              <a:t>?</a:t>
            </a:r>
          </a:p>
        </p:txBody>
      </p:sp>
      <p:sp>
        <p:nvSpPr>
          <p:cNvPr id="7" name="Platshållare för innehåll 6"/>
          <p:cNvSpPr>
            <a:spLocks noGrp="1"/>
          </p:cNvSpPr>
          <p:nvPr>
            <p:ph idx="1"/>
          </p:nvPr>
        </p:nvSpPr>
        <p:spPr>
          <a:xfrm>
            <a:off x="517311" y="1545207"/>
            <a:ext cx="8243754" cy="3885372"/>
          </a:xfrm>
        </p:spPr>
        <p:txBody>
          <a:bodyPr>
            <a:normAutofit/>
          </a:bodyPr>
          <a:lstStyle/>
          <a:p>
            <a:pPr>
              <a:defRPr/>
            </a:pPr>
            <a:r>
              <a:rPr lang="sv-SE" sz="1600" b="1" dirty="0">
                <a:latin typeface="+mn-lt"/>
              </a:rPr>
              <a:t>Deskriptiv funktion (beskrivande) </a:t>
            </a:r>
            <a:r>
              <a:rPr lang="sv-SE" sz="1600" dirty="0">
                <a:latin typeface="+mn-lt"/>
              </a:rPr>
              <a:t>– beslutsmodellerna kan fungera som beskrivningar av hur beslut fattas i praktiken i organisationer</a:t>
            </a:r>
          </a:p>
          <a:p>
            <a:pPr>
              <a:defRPr/>
            </a:pPr>
            <a:r>
              <a:rPr lang="sv-SE" sz="1600" b="1" dirty="0">
                <a:latin typeface="+mn-lt"/>
              </a:rPr>
              <a:t>Preskriptiv (föreskrivande) </a:t>
            </a:r>
            <a:r>
              <a:rPr lang="sv-SE" sz="1600" dirty="0">
                <a:latin typeface="+mn-lt"/>
              </a:rPr>
              <a:t>– beslutsmodellerna kan också fungera föreskrivande om hur beslut bör gå </a:t>
            </a:r>
            <a:r>
              <a:rPr lang="sv-SE" sz="1600" dirty="0" smtClean="0">
                <a:latin typeface="+mn-lt"/>
              </a:rPr>
              <a:t>till </a:t>
            </a:r>
          </a:p>
          <a:p>
            <a:pPr>
              <a:defRPr/>
            </a:pPr>
            <a:endParaRPr lang="sv-SE" sz="1600" b="1" dirty="0" smtClean="0">
              <a:latin typeface="+mn-lt"/>
            </a:endParaRPr>
          </a:p>
          <a:p>
            <a:pPr>
              <a:defRPr/>
            </a:pPr>
            <a:r>
              <a:rPr lang="sv-SE" sz="1600" b="1" dirty="0" smtClean="0">
                <a:latin typeface="+mn-lt"/>
              </a:rPr>
              <a:t>Övning</a:t>
            </a:r>
            <a:r>
              <a:rPr lang="sv-SE" sz="1600" b="1" dirty="0">
                <a:latin typeface="+mn-lt"/>
              </a:rPr>
              <a:t>: </a:t>
            </a:r>
            <a:r>
              <a:rPr lang="sv-SE" sz="1600" dirty="0">
                <a:latin typeface="+mn-lt"/>
              </a:rPr>
              <a:t>Vilken av beslutsmodellerna stämmer bäst in på hur du tagit centrala beslut i ditt liv, som att välja utbildning, bostad och partner?</a:t>
            </a:r>
          </a:p>
          <a:p>
            <a:pPr>
              <a:buNone/>
            </a:pPr>
            <a:endParaRPr lang="sv-SE"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73481323"/>
      </p:ext>
    </p:extLst>
  </p:cSld>
  <p:clrMapOvr>
    <a:masterClrMapping/>
  </p:clrMapOvr>
  <mc:AlternateContent xmlns:mc="http://schemas.openxmlformats.org/markup-compatibility/2006">
    <mc:Choice xmlns:p14="http://schemas.microsoft.com/office/powerpoint/2010/main" Requires="p14">
      <p:transition spd="slow" p14:dur="2000" advTm="68601"/>
    </mc:Choice>
    <mc:Fallback>
      <p:transition spd="slow" advTm="68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963" y="524003"/>
            <a:ext cx="6456620" cy="857250"/>
          </a:xfrm>
        </p:spPr>
        <p:txBody>
          <a:bodyPr>
            <a:normAutofit/>
          </a:bodyPr>
          <a:lstStyle/>
          <a:p>
            <a:pPr algn="l"/>
            <a:r>
              <a:rPr lang="sv-SE" sz="2700" dirty="0"/>
              <a:t>Beslut på olika nivåer</a:t>
            </a:r>
          </a:p>
        </p:txBody>
      </p:sp>
      <p:sp>
        <p:nvSpPr>
          <p:cNvPr id="4" name="Flowchart: Manual Operation 3"/>
          <p:cNvSpPr/>
          <p:nvPr/>
        </p:nvSpPr>
        <p:spPr>
          <a:xfrm rot="10800000">
            <a:off x="964560" y="2023621"/>
            <a:ext cx="2203140" cy="2506954"/>
          </a:xfrm>
          <a:prstGeom prst="flowChartManualOpera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200"/>
          </a:p>
        </p:txBody>
      </p:sp>
      <p:cxnSp>
        <p:nvCxnSpPr>
          <p:cNvPr id="6" name="Straight Connector 5"/>
          <p:cNvCxnSpPr/>
          <p:nvPr/>
        </p:nvCxnSpPr>
        <p:spPr>
          <a:xfrm>
            <a:off x="1279295" y="2830068"/>
            <a:ext cx="1573672"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1153400" y="3683954"/>
            <a:ext cx="1825459"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493154" y="2071060"/>
            <a:ext cx="1133042" cy="830997"/>
          </a:xfrm>
          <a:prstGeom prst="rect">
            <a:avLst/>
          </a:prstGeom>
          <a:noFill/>
        </p:spPr>
        <p:txBody>
          <a:bodyPr wrap="square" rtlCol="0">
            <a:spAutoFit/>
          </a:bodyPr>
          <a:lstStyle/>
          <a:p>
            <a:pPr algn="ctr"/>
            <a:r>
              <a:rPr lang="sv-SE" sz="1200" dirty="0"/>
              <a:t>Stategisk  nivå , högsta ledningen, ”Executives”</a:t>
            </a:r>
          </a:p>
        </p:txBody>
      </p:sp>
      <p:sp>
        <p:nvSpPr>
          <p:cNvPr id="18" name="TextBox 17"/>
          <p:cNvSpPr txBox="1"/>
          <p:nvPr/>
        </p:nvSpPr>
        <p:spPr>
          <a:xfrm>
            <a:off x="1335786" y="2936693"/>
            <a:ext cx="1447778" cy="646331"/>
          </a:xfrm>
          <a:prstGeom prst="rect">
            <a:avLst/>
          </a:prstGeom>
          <a:noFill/>
        </p:spPr>
        <p:txBody>
          <a:bodyPr wrap="square" rtlCol="0">
            <a:spAutoFit/>
          </a:bodyPr>
          <a:lstStyle/>
          <a:p>
            <a:pPr algn="ctr"/>
            <a:r>
              <a:rPr lang="sv-SE" sz="1200" dirty="0"/>
              <a:t>Taktisk nivå,  chefer på avdelningsnivå, ”Managers”</a:t>
            </a:r>
          </a:p>
        </p:txBody>
      </p:sp>
      <p:sp>
        <p:nvSpPr>
          <p:cNvPr id="19" name="TextBox 18"/>
          <p:cNvSpPr txBox="1"/>
          <p:nvPr/>
        </p:nvSpPr>
        <p:spPr>
          <a:xfrm>
            <a:off x="1115472" y="3778830"/>
            <a:ext cx="1888406" cy="646331"/>
          </a:xfrm>
          <a:prstGeom prst="rect">
            <a:avLst/>
          </a:prstGeom>
          <a:noFill/>
        </p:spPr>
        <p:txBody>
          <a:bodyPr wrap="square" rtlCol="0">
            <a:spAutoFit/>
          </a:bodyPr>
          <a:lstStyle/>
          <a:p>
            <a:pPr algn="ctr"/>
            <a:r>
              <a:rPr lang="sv-SE" sz="1200" dirty="0"/>
              <a:t>Operationell nivå , anställda på ”golvet”, löpande verksamhet </a:t>
            </a:r>
          </a:p>
        </p:txBody>
      </p:sp>
      <p:sp>
        <p:nvSpPr>
          <p:cNvPr id="20" name="TextBox 19"/>
          <p:cNvSpPr txBox="1"/>
          <p:nvPr/>
        </p:nvSpPr>
        <p:spPr>
          <a:xfrm>
            <a:off x="738963" y="1296565"/>
            <a:ext cx="7745818" cy="486287"/>
          </a:xfrm>
          <a:prstGeom prst="rect">
            <a:avLst/>
          </a:prstGeom>
          <a:noFill/>
        </p:spPr>
        <p:txBody>
          <a:bodyPr wrap="square">
            <a:spAutoFit/>
          </a:bodyPr>
          <a:lstStyle/>
          <a:p>
            <a:pPr marL="285750" indent="-285750">
              <a:lnSpc>
                <a:spcPct val="80000"/>
              </a:lnSpc>
              <a:buFont typeface="Arial" panose="020B0604020202020204" pitchFamily="34" charset="0"/>
              <a:buChar char="•"/>
              <a:defRPr/>
            </a:pPr>
            <a:r>
              <a:rPr lang="sv-SE" sz="1600" dirty="0">
                <a:ea typeface="Verdana" pitchFamily="34" charset="0"/>
                <a:cs typeface="Verdana" pitchFamily="34" charset="0"/>
              </a:rPr>
              <a:t>Beslut kan fattas på olika nivåer i en organisation. Besluten ser ofta olika ut på dessa nivåer</a:t>
            </a:r>
          </a:p>
        </p:txBody>
      </p:sp>
      <p:sp>
        <p:nvSpPr>
          <p:cNvPr id="22" name="TextBox 21"/>
          <p:cNvSpPr txBox="1"/>
          <p:nvPr/>
        </p:nvSpPr>
        <p:spPr>
          <a:xfrm>
            <a:off x="3423682" y="2072021"/>
            <a:ext cx="5263117" cy="683264"/>
          </a:xfrm>
          <a:prstGeom prst="rect">
            <a:avLst/>
          </a:prstGeom>
          <a:noFill/>
        </p:spPr>
        <p:txBody>
          <a:bodyPr wrap="square">
            <a:spAutoFit/>
          </a:bodyPr>
          <a:lstStyle/>
          <a:p>
            <a:pPr>
              <a:lnSpc>
                <a:spcPct val="80000"/>
              </a:lnSpc>
              <a:defRPr/>
            </a:pPr>
            <a:r>
              <a:rPr lang="sv-SE" sz="1600" b="1" dirty="0" smtClean="0">
                <a:ea typeface="Verdana" pitchFamily="34" charset="0"/>
                <a:cs typeface="Verdana" pitchFamily="34" charset="0"/>
              </a:rPr>
              <a:t>Beslut på strategisk nivå </a:t>
            </a:r>
            <a:r>
              <a:rPr lang="sv-SE" sz="1600" dirty="0" smtClean="0">
                <a:ea typeface="Verdana" pitchFamily="34" charset="0"/>
                <a:cs typeface="Verdana" pitchFamily="34" charset="0"/>
              </a:rPr>
              <a:t>- beslut </a:t>
            </a:r>
            <a:r>
              <a:rPr lang="sv-SE" sz="1600" dirty="0">
                <a:ea typeface="Verdana" pitchFamily="34" charset="0"/>
                <a:cs typeface="Verdana" pitchFamily="34" charset="0"/>
              </a:rPr>
              <a:t>om vilka </a:t>
            </a:r>
            <a:r>
              <a:rPr lang="sv-SE" sz="1600" b="1" dirty="0">
                <a:ea typeface="Verdana" pitchFamily="34" charset="0"/>
                <a:cs typeface="Verdana" pitchFamily="34" charset="0"/>
              </a:rPr>
              <a:t>produkter som utvecklas, vilka kunder och leverantörer som man ska fokusera på</a:t>
            </a:r>
            <a:r>
              <a:rPr lang="sv-SE" sz="1600" dirty="0">
                <a:ea typeface="Verdana" pitchFamily="34" charset="0"/>
                <a:cs typeface="Verdana" pitchFamily="34" charset="0"/>
              </a:rPr>
              <a:t>, </a:t>
            </a:r>
            <a:r>
              <a:rPr lang="sv-SE" sz="1600" b="1" dirty="0">
                <a:ea typeface="Verdana" pitchFamily="34" charset="0"/>
                <a:cs typeface="Verdana" pitchFamily="34" charset="0"/>
              </a:rPr>
              <a:t>antal anställda, total budget </a:t>
            </a:r>
            <a:r>
              <a:rPr lang="sv-SE" sz="1600" dirty="0">
                <a:ea typeface="Verdana" pitchFamily="34" charset="0"/>
                <a:cs typeface="Verdana" pitchFamily="34" charset="0"/>
              </a:rPr>
              <a:t>o.s.v.</a:t>
            </a:r>
          </a:p>
        </p:txBody>
      </p:sp>
      <p:sp>
        <p:nvSpPr>
          <p:cNvPr id="23" name="TextBox 22"/>
          <p:cNvSpPr txBox="1"/>
          <p:nvPr/>
        </p:nvSpPr>
        <p:spPr>
          <a:xfrm>
            <a:off x="3423683" y="2824402"/>
            <a:ext cx="5061098" cy="880241"/>
          </a:xfrm>
          <a:prstGeom prst="rect">
            <a:avLst/>
          </a:prstGeom>
          <a:noFill/>
        </p:spPr>
        <p:txBody>
          <a:bodyPr wrap="square">
            <a:spAutoFit/>
          </a:bodyPr>
          <a:lstStyle/>
          <a:p>
            <a:pPr>
              <a:lnSpc>
                <a:spcPct val="80000"/>
              </a:lnSpc>
              <a:defRPr/>
            </a:pPr>
            <a:r>
              <a:rPr lang="sv-SE" sz="1600" b="1" dirty="0" smtClean="0">
                <a:ea typeface="Verdana" pitchFamily="34" charset="0"/>
                <a:cs typeface="Verdana" pitchFamily="34" charset="0"/>
              </a:rPr>
              <a:t>Beslut på taktisk nivå </a:t>
            </a:r>
            <a:r>
              <a:rPr lang="sv-SE" sz="1600" dirty="0" smtClean="0">
                <a:ea typeface="Verdana" pitchFamily="34" charset="0"/>
                <a:cs typeface="Verdana" pitchFamily="34" charset="0"/>
              </a:rPr>
              <a:t>- beslut </a:t>
            </a:r>
            <a:r>
              <a:rPr lang="sv-SE" sz="1600" dirty="0">
                <a:ea typeface="Verdana" pitchFamily="34" charset="0"/>
                <a:cs typeface="Verdana" pitchFamily="34" charset="0"/>
              </a:rPr>
              <a:t>som berör </a:t>
            </a:r>
            <a:r>
              <a:rPr lang="sv-SE" sz="1600" b="1" dirty="0">
                <a:ea typeface="Verdana" pitchFamily="34" charset="0"/>
                <a:cs typeface="Verdana" pitchFamily="34" charset="0"/>
              </a:rPr>
              <a:t>resursallokering</a:t>
            </a:r>
            <a:r>
              <a:rPr lang="sv-SE" sz="1600" dirty="0" smtClean="0">
                <a:ea typeface="Verdana" pitchFamily="34" charset="0"/>
                <a:cs typeface="Verdana" pitchFamily="34" charset="0"/>
              </a:rPr>
              <a:t>, </a:t>
            </a:r>
            <a:r>
              <a:rPr lang="sv-SE" sz="1600" b="1" dirty="0" smtClean="0">
                <a:ea typeface="Verdana" pitchFamily="34" charset="0"/>
                <a:cs typeface="Verdana" pitchFamily="34" charset="0"/>
              </a:rPr>
              <a:t>ofta på avdelningsnivå</a:t>
            </a:r>
            <a:r>
              <a:rPr lang="sv-SE" sz="1600" dirty="0" smtClean="0">
                <a:ea typeface="Verdana" pitchFamily="34" charset="0"/>
                <a:cs typeface="Verdana" pitchFamily="34" charset="0"/>
              </a:rPr>
              <a:t>, </a:t>
            </a:r>
            <a:r>
              <a:rPr lang="sv-SE" sz="1600" dirty="0">
                <a:ea typeface="Verdana" pitchFamily="34" charset="0"/>
                <a:cs typeface="Verdana" pitchFamily="34" charset="0"/>
              </a:rPr>
              <a:t>det vill säga vilka resurser – till exempel anställda och produkter från leverantörer  –  som behövs för att driva avdelningar och projekt effektivt</a:t>
            </a:r>
          </a:p>
        </p:txBody>
      </p:sp>
      <p:sp>
        <p:nvSpPr>
          <p:cNvPr id="24" name="TextBox 23"/>
          <p:cNvSpPr txBox="1"/>
          <p:nvPr/>
        </p:nvSpPr>
        <p:spPr>
          <a:xfrm>
            <a:off x="3460050" y="3796511"/>
            <a:ext cx="5141689" cy="683264"/>
          </a:xfrm>
          <a:prstGeom prst="rect">
            <a:avLst/>
          </a:prstGeom>
          <a:noFill/>
        </p:spPr>
        <p:txBody>
          <a:bodyPr wrap="square">
            <a:spAutoFit/>
          </a:bodyPr>
          <a:lstStyle/>
          <a:p>
            <a:pPr>
              <a:lnSpc>
                <a:spcPct val="80000"/>
              </a:lnSpc>
              <a:defRPr/>
            </a:pPr>
            <a:r>
              <a:rPr lang="sv-SE" sz="1600" b="1" dirty="0" smtClean="0">
                <a:ea typeface="Verdana" pitchFamily="34" charset="0"/>
                <a:cs typeface="Verdana" pitchFamily="34" charset="0"/>
              </a:rPr>
              <a:t>Beslut på operationell nivå </a:t>
            </a:r>
            <a:r>
              <a:rPr lang="sv-SE" sz="1600" dirty="0" smtClean="0">
                <a:ea typeface="Verdana" pitchFamily="34" charset="0"/>
                <a:cs typeface="Verdana" pitchFamily="34" charset="0"/>
              </a:rPr>
              <a:t>- beslut </a:t>
            </a:r>
            <a:r>
              <a:rPr lang="sv-SE" sz="1600" dirty="0">
                <a:ea typeface="Verdana" pitchFamily="34" charset="0"/>
                <a:cs typeface="Verdana" pitchFamily="34" charset="0"/>
              </a:rPr>
              <a:t>som berör </a:t>
            </a:r>
            <a:r>
              <a:rPr lang="sv-SE" sz="1600" b="1" dirty="0">
                <a:ea typeface="Verdana" pitchFamily="34" charset="0"/>
                <a:cs typeface="Verdana" pitchFamily="34" charset="0"/>
              </a:rPr>
              <a:t>rutinärenden</a:t>
            </a:r>
            <a:r>
              <a:rPr lang="sv-SE" sz="1600" dirty="0">
                <a:ea typeface="Verdana" pitchFamily="34" charset="0"/>
                <a:cs typeface="Verdana" pitchFamily="34" charset="0"/>
              </a:rPr>
              <a:t>, som till exempel en kundbeställningar, </a:t>
            </a:r>
            <a:r>
              <a:rPr lang="sv-SE" sz="1600" dirty="0" smtClean="0">
                <a:ea typeface="Verdana" pitchFamily="34" charset="0"/>
                <a:cs typeface="Verdana" pitchFamily="34" charset="0"/>
              </a:rPr>
              <a:t>men även </a:t>
            </a:r>
            <a:r>
              <a:rPr lang="sv-SE" sz="1600" b="1" dirty="0">
                <a:ea typeface="Verdana" pitchFamily="34" charset="0"/>
                <a:cs typeface="Verdana" pitchFamily="34" charset="0"/>
              </a:rPr>
              <a:t>undantag</a:t>
            </a:r>
            <a:r>
              <a:rPr lang="sv-SE" sz="1600" dirty="0">
                <a:ea typeface="Verdana" pitchFamily="34" charset="0"/>
                <a:cs typeface="Verdana" pitchFamily="34" charset="0"/>
              </a:rPr>
              <a:t>, som till exempel en försenad levarans</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179656497"/>
      </p:ext>
    </p:extLst>
  </p:cSld>
  <p:clrMapOvr>
    <a:masterClrMapping/>
  </p:clrMapOvr>
  <mc:AlternateContent xmlns:mc="http://schemas.openxmlformats.org/markup-compatibility/2006">
    <mc:Choice xmlns:p14="http://schemas.microsoft.com/office/powerpoint/2010/main" Requires="p14">
      <p:transition spd="slow" p14:dur="2000" advTm="120864"/>
    </mc:Choice>
    <mc:Fallback>
      <p:transition spd="slow" advTm="120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Modellera beslut i verksamheter</a:t>
            </a:r>
            <a:endParaRPr lang="sv-SE" sz="27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788674375"/>
      </p:ext>
    </p:extLst>
  </p:cSld>
  <p:clrMapOvr>
    <a:masterClrMapping/>
  </p:clrMapOvr>
  <mc:AlternateContent xmlns:mc="http://schemas.openxmlformats.org/markup-compatibility/2006">
    <mc:Choice xmlns:p14="http://schemas.microsoft.com/office/powerpoint/2010/main" Requires="p14">
      <p:transition spd="slow" p14:dur="2000" advTm="6853"/>
    </mc:Choice>
    <mc:Fallback>
      <p:transition spd="slow" advTm="6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iamond 24"/>
          <p:cNvSpPr/>
          <p:nvPr/>
        </p:nvSpPr>
        <p:spPr>
          <a:xfrm>
            <a:off x="3391318" y="2680862"/>
            <a:ext cx="285750" cy="285750"/>
          </a:xfrm>
          <a:prstGeom prst="diamond">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2" name="Title 1"/>
          <p:cNvSpPr>
            <a:spLocks noGrp="1"/>
          </p:cNvSpPr>
          <p:nvPr>
            <p:ph type="title"/>
          </p:nvPr>
        </p:nvSpPr>
        <p:spPr>
          <a:xfrm>
            <a:off x="746551" y="469087"/>
            <a:ext cx="6850800" cy="596700"/>
          </a:xfrm>
        </p:spPr>
        <p:txBody>
          <a:bodyPr>
            <a:normAutofit/>
          </a:bodyPr>
          <a:lstStyle/>
          <a:p>
            <a:pPr algn="l"/>
            <a:r>
              <a:rPr lang="sv-SE" sz="2700" dirty="0" smtClean="0"/>
              <a:t>Modellera beslut i verksamheter</a:t>
            </a:r>
            <a:endParaRPr lang="sv-SE" sz="2700" dirty="0"/>
          </a:p>
        </p:txBody>
      </p:sp>
      <p:cxnSp>
        <p:nvCxnSpPr>
          <p:cNvPr id="4" name="Straight Arrow Connector 3"/>
          <p:cNvCxnSpPr/>
          <p:nvPr/>
        </p:nvCxnSpPr>
        <p:spPr>
          <a:xfrm>
            <a:off x="1025746" y="2837205"/>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 name="Rounded Rectangle 4"/>
          <p:cNvSpPr/>
          <p:nvPr/>
        </p:nvSpPr>
        <p:spPr>
          <a:xfrm>
            <a:off x="1539566" y="2593171"/>
            <a:ext cx="1374654"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6" name="TextBox 5"/>
          <p:cNvSpPr txBox="1"/>
          <p:nvPr/>
        </p:nvSpPr>
        <p:spPr>
          <a:xfrm>
            <a:off x="1504509" y="2567855"/>
            <a:ext cx="1466331" cy="507831"/>
          </a:xfrm>
          <a:prstGeom prst="rect">
            <a:avLst/>
          </a:prstGeom>
          <a:noFill/>
        </p:spPr>
        <p:txBody>
          <a:bodyPr wrap="square" rtlCol="0">
            <a:spAutoFit/>
          </a:bodyPr>
          <a:lstStyle/>
          <a:p>
            <a:r>
              <a:rPr lang="sv-SE" sz="1350" dirty="0" smtClean="0"/>
              <a:t>Planera lansering av ny produkt</a:t>
            </a:r>
            <a:endParaRPr lang="sv-SE" sz="1350" dirty="0"/>
          </a:p>
        </p:txBody>
      </p:sp>
      <p:cxnSp>
        <p:nvCxnSpPr>
          <p:cNvPr id="26" name="Straight Arrow Connector 25"/>
          <p:cNvCxnSpPr/>
          <p:nvPr/>
        </p:nvCxnSpPr>
        <p:spPr>
          <a:xfrm>
            <a:off x="2932741" y="2821771"/>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Line Callout 3 (Accent Bar) 21"/>
          <p:cNvSpPr/>
          <p:nvPr/>
        </p:nvSpPr>
        <p:spPr>
          <a:xfrm>
            <a:off x="3597758" y="3960768"/>
            <a:ext cx="2159682" cy="342900"/>
          </a:xfrm>
          <a:prstGeom prst="accentCallout3">
            <a:avLst>
              <a:gd name="adj1" fmla="val 18750"/>
              <a:gd name="adj2" fmla="val -8333"/>
              <a:gd name="adj3" fmla="val -99937"/>
              <a:gd name="adj4" fmla="val -36043"/>
              <a:gd name="adj5" fmla="val -222980"/>
              <a:gd name="adj6" fmla="val -43022"/>
              <a:gd name="adj7" fmla="val -330599"/>
              <a:gd name="adj8" fmla="val -6588"/>
            </a:avLst>
          </a:prstGeom>
          <a:solidFill>
            <a:schemeClr val="bg1">
              <a:lumMod val="75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23" name="TextBox 22"/>
          <p:cNvSpPr txBox="1"/>
          <p:nvPr/>
        </p:nvSpPr>
        <p:spPr>
          <a:xfrm>
            <a:off x="3597758" y="4017918"/>
            <a:ext cx="2213688" cy="300082"/>
          </a:xfrm>
          <a:prstGeom prst="rect">
            <a:avLst/>
          </a:prstGeom>
          <a:noFill/>
        </p:spPr>
        <p:txBody>
          <a:bodyPr wrap="square" rtlCol="0">
            <a:spAutoFit/>
          </a:bodyPr>
          <a:lstStyle/>
          <a:p>
            <a:r>
              <a:rPr lang="sv-SE" sz="1350" i="1" dirty="0" smtClean="0"/>
              <a:t>Beslut/</a:t>
            </a:r>
            <a:r>
              <a:rPr lang="sv-SE" sz="1350" i="1" dirty="0" err="1" smtClean="0"/>
              <a:t>Beslutsnod</a:t>
            </a:r>
            <a:r>
              <a:rPr lang="sv-SE" sz="1350" i="1" dirty="0" smtClean="0"/>
              <a:t>/</a:t>
            </a:r>
            <a:r>
              <a:rPr lang="sv-SE" sz="1350" i="1" dirty="0" err="1" smtClean="0"/>
              <a:t>Gateway</a:t>
            </a:r>
            <a:r>
              <a:rPr lang="sv-SE" sz="1350" i="1" dirty="0" smtClean="0"/>
              <a:t> </a:t>
            </a:r>
            <a:endParaRPr lang="sv-SE" sz="1350" i="1" dirty="0"/>
          </a:p>
        </p:txBody>
      </p:sp>
      <p:sp>
        <p:nvSpPr>
          <p:cNvPr id="24" name="TextBox 23"/>
          <p:cNvSpPr txBox="1"/>
          <p:nvPr/>
        </p:nvSpPr>
        <p:spPr>
          <a:xfrm>
            <a:off x="760415" y="1206785"/>
            <a:ext cx="7064305" cy="584775"/>
          </a:xfrm>
          <a:prstGeom prst="rect">
            <a:avLst/>
          </a:prstGeom>
          <a:noFill/>
        </p:spPr>
        <p:txBody>
          <a:bodyPr wrap="square" rtlCol="0">
            <a:spAutoFit/>
          </a:bodyPr>
          <a:lstStyle/>
          <a:p>
            <a:pPr marL="285750" indent="-285750">
              <a:buFont typeface="Arial" panose="020B0604020202020204" pitchFamily="34" charset="0"/>
              <a:buChar char="•"/>
            </a:pPr>
            <a:r>
              <a:rPr lang="sv-SE" sz="1600" dirty="0"/>
              <a:t>Beslut i en verksamhetsprocess kan beskrivas i form av en </a:t>
            </a:r>
            <a:r>
              <a:rPr lang="sv-SE" sz="1600" b="1" dirty="0" err="1"/>
              <a:t>beslutsnod</a:t>
            </a:r>
            <a:r>
              <a:rPr lang="sv-SE" sz="1600" b="1" dirty="0" smtClean="0"/>
              <a:t>/ </a:t>
            </a:r>
            <a:r>
              <a:rPr lang="sv-SE" sz="1600" b="1" dirty="0" err="1" smtClean="0"/>
              <a:t>exclusive</a:t>
            </a:r>
            <a:r>
              <a:rPr lang="sv-SE" sz="1600" b="1" dirty="0" smtClean="0"/>
              <a:t> </a:t>
            </a:r>
            <a:r>
              <a:rPr lang="sv-SE" sz="1600" b="1" dirty="0"/>
              <a:t>gateway</a:t>
            </a:r>
          </a:p>
        </p:txBody>
      </p:sp>
      <p:cxnSp>
        <p:nvCxnSpPr>
          <p:cNvPr id="27" name="Straight Arrow Connector 26"/>
          <p:cNvCxnSpPr/>
          <p:nvPr/>
        </p:nvCxnSpPr>
        <p:spPr>
          <a:xfrm flipV="1">
            <a:off x="3707109" y="2825053"/>
            <a:ext cx="1264024" cy="97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a:off x="3550117" y="2362878"/>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Straight Connector 30"/>
          <p:cNvCxnSpPr/>
          <p:nvPr/>
        </p:nvCxnSpPr>
        <p:spPr>
          <a:xfrm rot="5400000" flipH="1" flipV="1">
            <a:off x="3370536" y="2519803"/>
            <a:ext cx="322118"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rot="5400000" flipH="1" flipV="1">
            <a:off x="3370536" y="3127671"/>
            <a:ext cx="322118" cy="0"/>
          </a:xfrm>
          <a:prstGeom prst="line">
            <a:avLst/>
          </a:prstGeom>
        </p:spPr>
        <p:style>
          <a:lnRef idx="1">
            <a:schemeClr val="dk1"/>
          </a:lnRef>
          <a:fillRef idx="0">
            <a:schemeClr val="dk1"/>
          </a:fillRef>
          <a:effectRef idx="0">
            <a:schemeClr val="dk1"/>
          </a:effectRef>
          <a:fontRef idx="minor">
            <a:schemeClr val="tx1"/>
          </a:fontRef>
        </p:style>
      </p:cxnSp>
      <p:sp>
        <p:nvSpPr>
          <p:cNvPr id="34" name="Rounded Rectangle 33"/>
          <p:cNvSpPr/>
          <p:nvPr/>
        </p:nvSpPr>
        <p:spPr>
          <a:xfrm>
            <a:off x="4991914" y="2099634"/>
            <a:ext cx="1517075"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35" name="TextBox 34"/>
          <p:cNvSpPr txBox="1"/>
          <p:nvPr/>
        </p:nvSpPr>
        <p:spPr>
          <a:xfrm>
            <a:off x="5023089" y="2104828"/>
            <a:ext cx="1356011" cy="507831"/>
          </a:xfrm>
          <a:prstGeom prst="rect">
            <a:avLst/>
          </a:prstGeom>
          <a:noFill/>
        </p:spPr>
        <p:txBody>
          <a:bodyPr wrap="square" rtlCol="0">
            <a:spAutoFit/>
          </a:bodyPr>
          <a:lstStyle/>
          <a:p>
            <a:r>
              <a:rPr lang="sv-SE" sz="1350" dirty="0"/>
              <a:t>Lansera produkt i ett land i taget</a:t>
            </a:r>
          </a:p>
        </p:txBody>
      </p:sp>
      <p:sp>
        <p:nvSpPr>
          <p:cNvPr id="44" name="Rounded Rectangle 43"/>
          <p:cNvSpPr/>
          <p:nvPr/>
        </p:nvSpPr>
        <p:spPr>
          <a:xfrm>
            <a:off x="4976326" y="2607218"/>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8" name="TextBox 47"/>
          <p:cNvSpPr txBox="1"/>
          <p:nvPr/>
        </p:nvSpPr>
        <p:spPr>
          <a:xfrm>
            <a:off x="4965939" y="2619178"/>
            <a:ext cx="1543050" cy="507831"/>
          </a:xfrm>
          <a:prstGeom prst="rect">
            <a:avLst/>
          </a:prstGeom>
          <a:noFill/>
        </p:spPr>
        <p:txBody>
          <a:bodyPr wrap="square" rtlCol="0">
            <a:spAutoFit/>
          </a:bodyPr>
          <a:lstStyle/>
          <a:p>
            <a:r>
              <a:rPr lang="sv-SE" sz="1350" dirty="0"/>
              <a:t>Lansera produkt i en världsdel i taget</a:t>
            </a:r>
          </a:p>
        </p:txBody>
      </p:sp>
      <p:sp>
        <p:nvSpPr>
          <p:cNvPr id="49" name="Rounded Rectangle 48"/>
          <p:cNvSpPr/>
          <p:nvPr/>
        </p:nvSpPr>
        <p:spPr>
          <a:xfrm>
            <a:off x="4976326" y="3119996"/>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50" name="TextBox 49"/>
          <p:cNvSpPr txBox="1"/>
          <p:nvPr/>
        </p:nvSpPr>
        <p:spPr>
          <a:xfrm>
            <a:off x="4965939" y="3100782"/>
            <a:ext cx="1543050" cy="507831"/>
          </a:xfrm>
          <a:prstGeom prst="rect">
            <a:avLst/>
          </a:prstGeom>
          <a:noFill/>
        </p:spPr>
        <p:txBody>
          <a:bodyPr wrap="square" rtlCol="0">
            <a:spAutoFit/>
          </a:bodyPr>
          <a:lstStyle/>
          <a:p>
            <a:r>
              <a:rPr lang="sv-SE" sz="1350" dirty="0"/>
              <a:t>Lansera produkt globalt på en gång</a:t>
            </a:r>
          </a:p>
        </p:txBody>
      </p:sp>
      <p:cxnSp>
        <p:nvCxnSpPr>
          <p:cNvPr id="51" name="Straight Arrow Connector 50"/>
          <p:cNvCxnSpPr/>
          <p:nvPr/>
        </p:nvCxnSpPr>
        <p:spPr>
          <a:xfrm>
            <a:off x="6508989" y="2276278"/>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6508989" y="2847778"/>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6540161" y="3356932"/>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3513807" y="2126082"/>
            <a:ext cx="1410964" cy="246221"/>
          </a:xfrm>
          <a:prstGeom prst="rect">
            <a:avLst/>
          </a:prstGeom>
          <a:noFill/>
        </p:spPr>
        <p:txBody>
          <a:bodyPr wrap="none" rtlCol="0">
            <a:spAutoFit/>
          </a:bodyPr>
          <a:lstStyle/>
          <a:p>
            <a:r>
              <a:rPr lang="sv-SE" sz="1000" dirty="0"/>
              <a:t>l</a:t>
            </a:r>
            <a:r>
              <a:rPr lang="sv-SE" sz="1000" dirty="0" smtClean="0"/>
              <a:t>ansera i ett land i taget</a:t>
            </a:r>
            <a:endParaRPr lang="sv-SE" sz="1000" dirty="0"/>
          </a:p>
        </p:txBody>
      </p:sp>
      <p:sp>
        <p:nvSpPr>
          <p:cNvPr id="55" name="TextBox 54"/>
          <p:cNvSpPr txBox="1"/>
          <p:nvPr/>
        </p:nvSpPr>
        <p:spPr>
          <a:xfrm>
            <a:off x="3693205" y="2630784"/>
            <a:ext cx="1277928" cy="400110"/>
          </a:xfrm>
          <a:prstGeom prst="rect">
            <a:avLst/>
          </a:prstGeom>
          <a:noFill/>
        </p:spPr>
        <p:txBody>
          <a:bodyPr wrap="square" rtlCol="0">
            <a:spAutoFit/>
          </a:bodyPr>
          <a:lstStyle/>
          <a:p>
            <a:r>
              <a:rPr lang="sv-SE" sz="1000" dirty="0"/>
              <a:t>l</a:t>
            </a:r>
            <a:r>
              <a:rPr lang="sv-SE" sz="1000" dirty="0" smtClean="0"/>
              <a:t>ansera i en världsdel i taget</a:t>
            </a:r>
            <a:endParaRPr lang="sv-SE" sz="1000" dirty="0"/>
          </a:p>
        </p:txBody>
      </p:sp>
      <p:sp>
        <p:nvSpPr>
          <p:cNvPr id="56" name="TextBox 55"/>
          <p:cNvSpPr txBox="1"/>
          <p:nvPr/>
        </p:nvSpPr>
        <p:spPr>
          <a:xfrm>
            <a:off x="3693205" y="3282828"/>
            <a:ext cx="947695" cy="246221"/>
          </a:xfrm>
          <a:prstGeom prst="rect">
            <a:avLst/>
          </a:prstGeom>
          <a:noFill/>
        </p:spPr>
        <p:txBody>
          <a:bodyPr wrap="none" rtlCol="0">
            <a:spAutoFit/>
          </a:bodyPr>
          <a:lstStyle/>
          <a:p>
            <a:r>
              <a:rPr lang="sv-SE" sz="1000" dirty="0" smtClean="0"/>
              <a:t>lansera globalt</a:t>
            </a:r>
            <a:endParaRPr lang="sv-SE" sz="1000" dirty="0"/>
          </a:p>
        </p:txBody>
      </p:sp>
      <p:cxnSp>
        <p:nvCxnSpPr>
          <p:cNvPr id="57" name="Straight Arrow Connector 56"/>
          <p:cNvCxnSpPr/>
          <p:nvPr/>
        </p:nvCxnSpPr>
        <p:spPr>
          <a:xfrm>
            <a:off x="3527471" y="3306212"/>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29" name="Audio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59175771"/>
      </p:ext>
    </p:extLst>
  </p:cSld>
  <p:clrMapOvr>
    <a:masterClrMapping/>
  </p:clrMapOvr>
  <mc:AlternateContent xmlns:mc="http://schemas.openxmlformats.org/markup-compatibility/2006">
    <mc:Choice xmlns:p14="http://schemas.microsoft.com/office/powerpoint/2010/main" Requires="p14">
      <p:transition spd="slow" p14:dur="2000" advTm="84304"/>
    </mc:Choice>
    <mc:Fallback>
      <p:transition spd="slow" advTm="84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187" y="471039"/>
            <a:ext cx="6850800" cy="596700"/>
          </a:xfrm>
        </p:spPr>
        <p:txBody>
          <a:bodyPr>
            <a:normAutofit/>
          </a:bodyPr>
          <a:lstStyle/>
          <a:p>
            <a:r>
              <a:rPr lang="sv-SE" sz="2700" dirty="0"/>
              <a:t>Modellera beslut i </a:t>
            </a:r>
            <a:r>
              <a:rPr lang="sv-SE" sz="2700" dirty="0" smtClean="0"/>
              <a:t>verksamheter</a:t>
            </a:r>
            <a:endParaRPr lang="sv-SE" sz="2700" dirty="0"/>
          </a:p>
        </p:txBody>
      </p:sp>
      <p:sp>
        <p:nvSpPr>
          <p:cNvPr id="8" name="Diamond 7"/>
          <p:cNvSpPr/>
          <p:nvPr/>
        </p:nvSpPr>
        <p:spPr>
          <a:xfrm>
            <a:off x="4440903" y="2611269"/>
            <a:ext cx="285750" cy="285750"/>
          </a:xfrm>
          <a:prstGeom prst="diamond">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cxnSp>
        <p:nvCxnSpPr>
          <p:cNvPr id="29" name="Straight Arrow Connector 28"/>
          <p:cNvCxnSpPr/>
          <p:nvPr/>
        </p:nvCxnSpPr>
        <p:spPr>
          <a:xfrm flipV="1">
            <a:off x="4756694" y="2755460"/>
            <a:ext cx="1264024" cy="97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a:off x="4599702" y="2293285"/>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rot="5400000" flipH="1" flipV="1">
            <a:off x="4420121" y="2450210"/>
            <a:ext cx="322118"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rot="5400000" flipH="1" flipV="1">
            <a:off x="4420121" y="3058078"/>
            <a:ext cx="322118" cy="0"/>
          </a:xfrm>
          <a:prstGeom prst="line">
            <a:avLst/>
          </a:prstGeom>
        </p:spPr>
        <p:style>
          <a:lnRef idx="1">
            <a:schemeClr val="dk1"/>
          </a:lnRef>
          <a:fillRef idx="0">
            <a:schemeClr val="dk1"/>
          </a:fillRef>
          <a:effectRef idx="0">
            <a:schemeClr val="dk1"/>
          </a:effectRef>
          <a:fontRef idx="minor">
            <a:schemeClr val="tx1"/>
          </a:fontRef>
        </p:style>
      </p:cxnSp>
      <p:sp>
        <p:nvSpPr>
          <p:cNvPr id="38" name="Rounded Rectangle 37"/>
          <p:cNvSpPr/>
          <p:nvPr/>
        </p:nvSpPr>
        <p:spPr>
          <a:xfrm>
            <a:off x="6041499" y="2030041"/>
            <a:ext cx="1517075"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39" name="TextBox 38"/>
          <p:cNvSpPr txBox="1"/>
          <p:nvPr/>
        </p:nvSpPr>
        <p:spPr>
          <a:xfrm>
            <a:off x="6072674" y="2035235"/>
            <a:ext cx="1356011" cy="507831"/>
          </a:xfrm>
          <a:prstGeom prst="rect">
            <a:avLst/>
          </a:prstGeom>
          <a:noFill/>
        </p:spPr>
        <p:txBody>
          <a:bodyPr wrap="square" rtlCol="0">
            <a:spAutoFit/>
          </a:bodyPr>
          <a:lstStyle/>
          <a:p>
            <a:r>
              <a:rPr lang="sv-SE" sz="1350" dirty="0"/>
              <a:t>Lansera produkt i ett land i taget</a:t>
            </a:r>
          </a:p>
        </p:txBody>
      </p:sp>
      <p:sp>
        <p:nvSpPr>
          <p:cNvPr id="40" name="Rounded Rectangle 39"/>
          <p:cNvSpPr/>
          <p:nvPr/>
        </p:nvSpPr>
        <p:spPr>
          <a:xfrm>
            <a:off x="6025911" y="2537625"/>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1" name="TextBox 40"/>
          <p:cNvSpPr txBox="1"/>
          <p:nvPr/>
        </p:nvSpPr>
        <p:spPr>
          <a:xfrm>
            <a:off x="6015524" y="2549585"/>
            <a:ext cx="1543050" cy="507831"/>
          </a:xfrm>
          <a:prstGeom prst="rect">
            <a:avLst/>
          </a:prstGeom>
          <a:noFill/>
        </p:spPr>
        <p:txBody>
          <a:bodyPr wrap="square" rtlCol="0">
            <a:spAutoFit/>
          </a:bodyPr>
          <a:lstStyle/>
          <a:p>
            <a:r>
              <a:rPr lang="sv-SE" sz="1350" dirty="0"/>
              <a:t>Lansera produkt i en världsdel i taget</a:t>
            </a:r>
          </a:p>
        </p:txBody>
      </p:sp>
      <p:sp>
        <p:nvSpPr>
          <p:cNvPr id="42" name="Rounded Rectangle 41"/>
          <p:cNvSpPr/>
          <p:nvPr/>
        </p:nvSpPr>
        <p:spPr>
          <a:xfrm>
            <a:off x="6025911" y="3050403"/>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3" name="TextBox 42"/>
          <p:cNvSpPr txBox="1"/>
          <p:nvPr/>
        </p:nvSpPr>
        <p:spPr>
          <a:xfrm>
            <a:off x="6015524" y="3031189"/>
            <a:ext cx="1543050" cy="507831"/>
          </a:xfrm>
          <a:prstGeom prst="rect">
            <a:avLst/>
          </a:prstGeom>
          <a:noFill/>
        </p:spPr>
        <p:txBody>
          <a:bodyPr wrap="square" rtlCol="0">
            <a:spAutoFit/>
          </a:bodyPr>
          <a:lstStyle/>
          <a:p>
            <a:r>
              <a:rPr lang="sv-SE" sz="1350" dirty="0"/>
              <a:t>Lansera produkt globalt på en gång</a:t>
            </a:r>
          </a:p>
        </p:txBody>
      </p:sp>
      <p:cxnSp>
        <p:nvCxnSpPr>
          <p:cNvPr id="45" name="Straight Arrow Connector 44"/>
          <p:cNvCxnSpPr/>
          <p:nvPr/>
        </p:nvCxnSpPr>
        <p:spPr>
          <a:xfrm>
            <a:off x="7558574" y="2206685"/>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a:off x="7558574" y="2778185"/>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7589746" y="3287339"/>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Rounded Rectangle 21"/>
          <p:cNvSpPr/>
          <p:nvPr/>
        </p:nvSpPr>
        <p:spPr>
          <a:xfrm>
            <a:off x="3105669" y="2455404"/>
            <a:ext cx="857250" cy="118976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23" name="TextBox 22"/>
          <p:cNvSpPr txBox="1"/>
          <p:nvPr/>
        </p:nvSpPr>
        <p:spPr>
          <a:xfrm>
            <a:off x="3079693" y="2502163"/>
            <a:ext cx="914400" cy="1131079"/>
          </a:xfrm>
          <a:prstGeom prst="rect">
            <a:avLst/>
          </a:prstGeom>
          <a:noFill/>
        </p:spPr>
        <p:txBody>
          <a:bodyPr wrap="square" rtlCol="0">
            <a:spAutoFit/>
          </a:bodyPr>
          <a:lstStyle/>
          <a:p>
            <a:r>
              <a:rPr lang="sv-SE" sz="1350" dirty="0"/>
              <a:t>Besluta om strategisk geografisk lansering</a:t>
            </a:r>
          </a:p>
        </p:txBody>
      </p:sp>
      <p:cxnSp>
        <p:nvCxnSpPr>
          <p:cNvPr id="24" name="Straight Arrow Connector 23"/>
          <p:cNvCxnSpPr/>
          <p:nvPr/>
        </p:nvCxnSpPr>
        <p:spPr>
          <a:xfrm>
            <a:off x="3983702" y="2777903"/>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917359" y="1104103"/>
            <a:ext cx="7170009" cy="584775"/>
          </a:xfrm>
          <a:prstGeom prst="rect">
            <a:avLst/>
          </a:prstGeom>
          <a:noFill/>
        </p:spPr>
        <p:txBody>
          <a:bodyPr wrap="square" rtlCol="0">
            <a:spAutoFit/>
          </a:bodyPr>
          <a:lstStyle/>
          <a:p>
            <a:pPr marL="285750" indent="-285750">
              <a:buFont typeface="Arial" panose="020B0604020202020204" pitchFamily="34" charset="0"/>
              <a:buChar char="•"/>
            </a:pPr>
            <a:r>
              <a:rPr lang="sv-SE" sz="1600" dirty="0"/>
              <a:t>Beslut i en verksamhetsprocess kan beskrivas med </a:t>
            </a:r>
            <a:r>
              <a:rPr lang="sv-SE" sz="1600" b="1" dirty="0"/>
              <a:t>både en aktivitet och en </a:t>
            </a:r>
            <a:r>
              <a:rPr lang="sv-SE" sz="1600" b="1" dirty="0" err="1"/>
              <a:t>beslutsnod/exclusive</a:t>
            </a:r>
            <a:r>
              <a:rPr lang="sv-SE" sz="1600" b="1" dirty="0"/>
              <a:t> </a:t>
            </a:r>
            <a:r>
              <a:rPr lang="sv-SE" sz="1600" b="1" dirty="0" err="1"/>
              <a:t>gateway</a:t>
            </a:r>
            <a:endParaRPr lang="sv-SE" sz="1600" b="1" dirty="0"/>
          </a:p>
        </p:txBody>
      </p:sp>
      <p:sp>
        <p:nvSpPr>
          <p:cNvPr id="27" name="Right Brace 26"/>
          <p:cNvSpPr/>
          <p:nvPr/>
        </p:nvSpPr>
        <p:spPr>
          <a:xfrm rot="5400000">
            <a:off x="3736918" y="2998329"/>
            <a:ext cx="342900" cy="177165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sz="1350"/>
          </a:p>
        </p:txBody>
      </p:sp>
      <p:sp>
        <p:nvSpPr>
          <p:cNvPr id="28" name="TextBox 27"/>
          <p:cNvSpPr txBox="1"/>
          <p:nvPr/>
        </p:nvSpPr>
        <p:spPr>
          <a:xfrm>
            <a:off x="3651193" y="4169904"/>
            <a:ext cx="1028700" cy="300082"/>
          </a:xfrm>
          <a:prstGeom prst="rect">
            <a:avLst/>
          </a:prstGeom>
          <a:noFill/>
        </p:spPr>
        <p:txBody>
          <a:bodyPr wrap="square" rtlCol="0">
            <a:spAutoFit/>
          </a:bodyPr>
          <a:lstStyle/>
          <a:p>
            <a:r>
              <a:rPr lang="sv-SE" sz="1350" dirty="0"/>
              <a:t>Beslut</a:t>
            </a:r>
          </a:p>
        </p:txBody>
      </p:sp>
      <p:sp>
        <p:nvSpPr>
          <p:cNvPr id="3" name="TextBox 2"/>
          <p:cNvSpPr txBox="1"/>
          <p:nvPr/>
        </p:nvSpPr>
        <p:spPr>
          <a:xfrm>
            <a:off x="4563392" y="2056489"/>
            <a:ext cx="1410964" cy="246221"/>
          </a:xfrm>
          <a:prstGeom prst="rect">
            <a:avLst/>
          </a:prstGeom>
          <a:noFill/>
        </p:spPr>
        <p:txBody>
          <a:bodyPr wrap="none" rtlCol="0">
            <a:spAutoFit/>
          </a:bodyPr>
          <a:lstStyle/>
          <a:p>
            <a:r>
              <a:rPr lang="sv-SE" sz="1000" dirty="0"/>
              <a:t>l</a:t>
            </a:r>
            <a:r>
              <a:rPr lang="sv-SE" sz="1000" dirty="0" smtClean="0"/>
              <a:t>ansera i ett land i taget</a:t>
            </a:r>
            <a:endParaRPr lang="sv-SE" sz="1000" dirty="0"/>
          </a:p>
        </p:txBody>
      </p:sp>
      <p:sp>
        <p:nvSpPr>
          <p:cNvPr id="32" name="TextBox 31"/>
          <p:cNvSpPr txBox="1"/>
          <p:nvPr/>
        </p:nvSpPr>
        <p:spPr>
          <a:xfrm>
            <a:off x="4742790" y="2561191"/>
            <a:ext cx="1277928" cy="400110"/>
          </a:xfrm>
          <a:prstGeom prst="rect">
            <a:avLst/>
          </a:prstGeom>
          <a:noFill/>
        </p:spPr>
        <p:txBody>
          <a:bodyPr wrap="square" rtlCol="0">
            <a:spAutoFit/>
          </a:bodyPr>
          <a:lstStyle/>
          <a:p>
            <a:r>
              <a:rPr lang="sv-SE" sz="1000" dirty="0"/>
              <a:t>l</a:t>
            </a:r>
            <a:r>
              <a:rPr lang="sv-SE" sz="1000" dirty="0" smtClean="0"/>
              <a:t>ansera i en världsdel i taget</a:t>
            </a:r>
            <a:endParaRPr lang="sv-SE" sz="1000" dirty="0"/>
          </a:p>
        </p:txBody>
      </p:sp>
      <p:sp>
        <p:nvSpPr>
          <p:cNvPr id="34" name="TextBox 33"/>
          <p:cNvSpPr txBox="1"/>
          <p:nvPr/>
        </p:nvSpPr>
        <p:spPr>
          <a:xfrm>
            <a:off x="4742790" y="3213235"/>
            <a:ext cx="947695" cy="246221"/>
          </a:xfrm>
          <a:prstGeom prst="rect">
            <a:avLst/>
          </a:prstGeom>
          <a:noFill/>
        </p:spPr>
        <p:txBody>
          <a:bodyPr wrap="none" rtlCol="0">
            <a:spAutoFit/>
          </a:bodyPr>
          <a:lstStyle/>
          <a:p>
            <a:r>
              <a:rPr lang="sv-SE" sz="1000" dirty="0" smtClean="0"/>
              <a:t>lansera globalt</a:t>
            </a:r>
            <a:endParaRPr lang="sv-SE" sz="1000" dirty="0"/>
          </a:p>
        </p:txBody>
      </p:sp>
      <p:cxnSp>
        <p:nvCxnSpPr>
          <p:cNvPr id="44" name="Straight Arrow Connector 43"/>
          <p:cNvCxnSpPr/>
          <p:nvPr/>
        </p:nvCxnSpPr>
        <p:spPr>
          <a:xfrm>
            <a:off x="4577056" y="3236619"/>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a:off x="724186" y="2778839"/>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7" name="Rounded Rectangle 36"/>
          <p:cNvSpPr/>
          <p:nvPr/>
        </p:nvSpPr>
        <p:spPr>
          <a:xfrm>
            <a:off x="1238006" y="2534805"/>
            <a:ext cx="1374654"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8" name="TextBox 47"/>
          <p:cNvSpPr txBox="1"/>
          <p:nvPr/>
        </p:nvSpPr>
        <p:spPr>
          <a:xfrm>
            <a:off x="1202949" y="2509489"/>
            <a:ext cx="1466331" cy="507831"/>
          </a:xfrm>
          <a:prstGeom prst="rect">
            <a:avLst/>
          </a:prstGeom>
          <a:noFill/>
        </p:spPr>
        <p:txBody>
          <a:bodyPr wrap="square" rtlCol="0">
            <a:spAutoFit/>
          </a:bodyPr>
          <a:lstStyle/>
          <a:p>
            <a:r>
              <a:rPr lang="sv-SE" sz="1350" dirty="0" smtClean="0"/>
              <a:t>Planera lansering av ny produkt</a:t>
            </a:r>
            <a:endParaRPr lang="sv-SE" sz="1350" dirty="0"/>
          </a:p>
        </p:txBody>
      </p:sp>
      <p:cxnSp>
        <p:nvCxnSpPr>
          <p:cNvPr id="49" name="Straight Arrow Connector 48"/>
          <p:cNvCxnSpPr/>
          <p:nvPr/>
        </p:nvCxnSpPr>
        <p:spPr>
          <a:xfrm>
            <a:off x="2631181" y="2763405"/>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4245958802"/>
      </p:ext>
    </p:extLst>
  </p:cSld>
  <p:clrMapOvr>
    <a:masterClrMapping/>
  </p:clrMapOvr>
  <mc:AlternateContent xmlns:mc="http://schemas.openxmlformats.org/markup-compatibility/2006">
    <mc:Choice xmlns:p14="http://schemas.microsoft.com/office/powerpoint/2010/main" Requires="p14">
      <p:transition spd="slow" p14:dur="2000" advTm="34193"/>
    </mc:Choice>
    <mc:Fallback>
      <p:transition spd="slow" advTm="34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09" y="489548"/>
            <a:ext cx="6850800" cy="596700"/>
          </a:xfrm>
        </p:spPr>
        <p:txBody>
          <a:bodyPr>
            <a:normAutofit/>
          </a:bodyPr>
          <a:lstStyle/>
          <a:p>
            <a:r>
              <a:rPr lang="sv-SE" sz="2700" dirty="0"/>
              <a:t>Modellera beslut i verksamheter</a:t>
            </a:r>
          </a:p>
        </p:txBody>
      </p:sp>
      <p:sp>
        <p:nvSpPr>
          <p:cNvPr id="22" name="Rounded Rectangle 21"/>
          <p:cNvSpPr/>
          <p:nvPr/>
        </p:nvSpPr>
        <p:spPr>
          <a:xfrm>
            <a:off x="3697459" y="2516955"/>
            <a:ext cx="857250" cy="118976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23" name="TextBox 22"/>
          <p:cNvSpPr txBox="1"/>
          <p:nvPr/>
        </p:nvSpPr>
        <p:spPr>
          <a:xfrm>
            <a:off x="3671483" y="2563714"/>
            <a:ext cx="914400" cy="1131079"/>
          </a:xfrm>
          <a:prstGeom prst="rect">
            <a:avLst/>
          </a:prstGeom>
          <a:noFill/>
        </p:spPr>
        <p:txBody>
          <a:bodyPr wrap="square" rtlCol="0">
            <a:spAutoFit/>
          </a:bodyPr>
          <a:lstStyle/>
          <a:p>
            <a:r>
              <a:rPr lang="sv-SE" sz="1350" dirty="0"/>
              <a:t>Besluta om strategisk geografisk lansering</a:t>
            </a:r>
          </a:p>
        </p:txBody>
      </p:sp>
      <p:cxnSp>
        <p:nvCxnSpPr>
          <p:cNvPr id="24" name="Straight Arrow Connector 23"/>
          <p:cNvCxnSpPr/>
          <p:nvPr/>
        </p:nvCxnSpPr>
        <p:spPr>
          <a:xfrm>
            <a:off x="4575492" y="2839454"/>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rot="10800000" flipV="1">
            <a:off x="1785533" y="3592415"/>
            <a:ext cx="1828800" cy="457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4643033" y="3535265"/>
            <a:ext cx="3143250" cy="5143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3256" y="1290539"/>
            <a:ext cx="8049855" cy="584775"/>
          </a:xfrm>
          <a:prstGeom prst="rect">
            <a:avLst/>
          </a:prstGeom>
          <a:noFill/>
        </p:spPr>
        <p:txBody>
          <a:bodyPr wrap="square" rtlCol="0">
            <a:spAutoFit/>
          </a:bodyPr>
          <a:lstStyle/>
          <a:p>
            <a:pPr marL="285750" indent="-285750">
              <a:buFont typeface="Arial" panose="020B0604020202020204" pitchFamily="34" charset="0"/>
              <a:buChar char="•"/>
            </a:pPr>
            <a:r>
              <a:rPr lang="sv-SE" sz="1600" dirty="0"/>
              <a:t>Beslut i en verksamhetsprocess kan beskrivas </a:t>
            </a:r>
            <a:r>
              <a:rPr lang="sv-SE" sz="1600" dirty="0" smtClean="0"/>
              <a:t>som </a:t>
            </a:r>
            <a:r>
              <a:rPr lang="sv-SE" sz="1600" dirty="0"/>
              <a:t>en hel </a:t>
            </a:r>
            <a:r>
              <a:rPr lang="sv-SE" sz="1600" b="1" dirty="0"/>
              <a:t>beslutsprocess, </a:t>
            </a:r>
            <a:r>
              <a:rPr lang="sv-SE" sz="1600" b="1" dirty="0" smtClean="0"/>
              <a:t>med flera </a:t>
            </a:r>
            <a:r>
              <a:rPr lang="sv-SE" sz="1600" b="1" dirty="0"/>
              <a:t>aktiviteter</a:t>
            </a:r>
          </a:p>
        </p:txBody>
      </p:sp>
      <p:sp>
        <p:nvSpPr>
          <p:cNvPr id="40" name="Diamond 39"/>
          <p:cNvSpPr/>
          <p:nvPr/>
        </p:nvSpPr>
        <p:spPr>
          <a:xfrm>
            <a:off x="5048277" y="2693611"/>
            <a:ext cx="285750" cy="285750"/>
          </a:xfrm>
          <a:prstGeom prst="diamond">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cxnSp>
        <p:nvCxnSpPr>
          <p:cNvPr id="41" name="Straight Arrow Connector 40"/>
          <p:cNvCxnSpPr/>
          <p:nvPr/>
        </p:nvCxnSpPr>
        <p:spPr>
          <a:xfrm flipV="1">
            <a:off x="5364068" y="2837802"/>
            <a:ext cx="1264024" cy="97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5207076" y="2375627"/>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rot="5400000" flipH="1" flipV="1">
            <a:off x="5027495" y="2532552"/>
            <a:ext cx="322118"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rot="5400000" flipH="1" flipV="1">
            <a:off x="5027495" y="3140420"/>
            <a:ext cx="322118" cy="0"/>
          </a:xfrm>
          <a:prstGeom prst="line">
            <a:avLst/>
          </a:prstGeom>
        </p:spPr>
        <p:style>
          <a:lnRef idx="1">
            <a:schemeClr val="dk1"/>
          </a:lnRef>
          <a:fillRef idx="0">
            <a:schemeClr val="dk1"/>
          </a:fillRef>
          <a:effectRef idx="0">
            <a:schemeClr val="dk1"/>
          </a:effectRef>
          <a:fontRef idx="minor">
            <a:schemeClr val="tx1"/>
          </a:fontRef>
        </p:style>
      </p:cxnSp>
      <p:sp>
        <p:nvSpPr>
          <p:cNvPr id="45" name="Rounded Rectangle 44"/>
          <p:cNvSpPr/>
          <p:nvPr/>
        </p:nvSpPr>
        <p:spPr>
          <a:xfrm>
            <a:off x="6648873" y="2112383"/>
            <a:ext cx="1517075"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6" name="TextBox 45"/>
          <p:cNvSpPr txBox="1"/>
          <p:nvPr/>
        </p:nvSpPr>
        <p:spPr>
          <a:xfrm>
            <a:off x="6680048" y="2117577"/>
            <a:ext cx="1356011" cy="507831"/>
          </a:xfrm>
          <a:prstGeom prst="rect">
            <a:avLst/>
          </a:prstGeom>
          <a:noFill/>
        </p:spPr>
        <p:txBody>
          <a:bodyPr wrap="square" rtlCol="0">
            <a:spAutoFit/>
          </a:bodyPr>
          <a:lstStyle/>
          <a:p>
            <a:r>
              <a:rPr lang="sv-SE" sz="1350" dirty="0"/>
              <a:t>Lansera produkt i ett land i taget</a:t>
            </a:r>
          </a:p>
        </p:txBody>
      </p:sp>
      <p:sp>
        <p:nvSpPr>
          <p:cNvPr id="47" name="Rounded Rectangle 46"/>
          <p:cNvSpPr/>
          <p:nvPr/>
        </p:nvSpPr>
        <p:spPr>
          <a:xfrm>
            <a:off x="6633285" y="2619967"/>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8" name="TextBox 47"/>
          <p:cNvSpPr txBox="1"/>
          <p:nvPr/>
        </p:nvSpPr>
        <p:spPr>
          <a:xfrm>
            <a:off x="6622898" y="2631927"/>
            <a:ext cx="1543050" cy="507831"/>
          </a:xfrm>
          <a:prstGeom prst="rect">
            <a:avLst/>
          </a:prstGeom>
          <a:noFill/>
        </p:spPr>
        <p:txBody>
          <a:bodyPr wrap="square" rtlCol="0">
            <a:spAutoFit/>
          </a:bodyPr>
          <a:lstStyle/>
          <a:p>
            <a:r>
              <a:rPr lang="sv-SE" sz="1350" dirty="0"/>
              <a:t>Lansera produkt i en världsdel i taget</a:t>
            </a:r>
          </a:p>
        </p:txBody>
      </p:sp>
      <p:sp>
        <p:nvSpPr>
          <p:cNvPr id="49" name="Rounded Rectangle 48"/>
          <p:cNvSpPr/>
          <p:nvPr/>
        </p:nvSpPr>
        <p:spPr>
          <a:xfrm>
            <a:off x="6633285" y="3132745"/>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50" name="TextBox 49"/>
          <p:cNvSpPr txBox="1"/>
          <p:nvPr/>
        </p:nvSpPr>
        <p:spPr>
          <a:xfrm>
            <a:off x="6622898" y="3113531"/>
            <a:ext cx="1543050" cy="507831"/>
          </a:xfrm>
          <a:prstGeom prst="rect">
            <a:avLst/>
          </a:prstGeom>
          <a:noFill/>
        </p:spPr>
        <p:txBody>
          <a:bodyPr wrap="square" rtlCol="0">
            <a:spAutoFit/>
          </a:bodyPr>
          <a:lstStyle/>
          <a:p>
            <a:r>
              <a:rPr lang="sv-SE" sz="1350" dirty="0"/>
              <a:t>Lansera produkt globalt på en gång</a:t>
            </a:r>
          </a:p>
        </p:txBody>
      </p:sp>
      <p:cxnSp>
        <p:nvCxnSpPr>
          <p:cNvPr id="51" name="Straight Arrow Connector 50"/>
          <p:cNvCxnSpPr/>
          <p:nvPr/>
        </p:nvCxnSpPr>
        <p:spPr>
          <a:xfrm>
            <a:off x="8165948" y="2289027"/>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8165948" y="2860527"/>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8197120" y="3369681"/>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5170766" y="2138831"/>
            <a:ext cx="1410964" cy="246221"/>
          </a:xfrm>
          <a:prstGeom prst="rect">
            <a:avLst/>
          </a:prstGeom>
          <a:noFill/>
        </p:spPr>
        <p:txBody>
          <a:bodyPr wrap="none" rtlCol="0">
            <a:spAutoFit/>
          </a:bodyPr>
          <a:lstStyle/>
          <a:p>
            <a:r>
              <a:rPr lang="sv-SE" sz="1000" dirty="0"/>
              <a:t>l</a:t>
            </a:r>
            <a:r>
              <a:rPr lang="sv-SE" sz="1000" dirty="0" smtClean="0"/>
              <a:t>ansera i ett land i taget</a:t>
            </a:r>
            <a:endParaRPr lang="sv-SE" sz="1000" dirty="0"/>
          </a:p>
        </p:txBody>
      </p:sp>
      <p:sp>
        <p:nvSpPr>
          <p:cNvPr id="55" name="TextBox 54"/>
          <p:cNvSpPr txBox="1"/>
          <p:nvPr/>
        </p:nvSpPr>
        <p:spPr>
          <a:xfrm>
            <a:off x="5350164" y="2643533"/>
            <a:ext cx="1277928" cy="400110"/>
          </a:xfrm>
          <a:prstGeom prst="rect">
            <a:avLst/>
          </a:prstGeom>
          <a:noFill/>
        </p:spPr>
        <p:txBody>
          <a:bodyPr wrap="square" rtlCol="0">
            <a:spAutoFit/>
          </a:bodyPr>
          <a:lstStyle/>
          <a:p>
            <a:r>
              <a:rPr lang="sv-SE" sz="1000" dirty="0"/>
              <a:t>l</a:t>
            </a:r>
            <a:r>
              <a:rPr lang="sv-SE" sz="1000" dirty="0" smtClean="0"/>
              <a:t>ansera i en världsdel i taget</a:t>
            </a:r>
            <a:endParaRPr lang="sv-SE" sz="1000" dirty="0"/>
          </a:p>
        </p:txBody>
      </p:sp>
      <p:sp>
        <p:nvSpPr>
          <p:cNvPr id="56" name="TextBox 55"/>
          <p:cNvSpPr txBox="1"/>
          <p:nvPr/>
        </p:nvSpPr>
        <p:spPr>
          <a:xfrm>
            <a:off x="5350164" y="3295577"/>
            <a:ext cx="947695" cy="246221"/>
          </a:xfrm>
          <a:prstGeom prst="rect">
            <a:avLst/>
          </a:prstGeom>
          <a:noFill/>
        </p:spPr>
        <p:txBody>
          <a:bodyPr wrap="none" rtlCol="0">
            <a:spAutoFit/>
          </a:bodyPr>
          <a:lstStyle/>
          <a:p>
            <a:r>
              <a:rPr lang="sv-SE" sz="1000" dirty="0" smtClean="0"/>
              <a:t>lansera globalt</a:t>
            </a:r>
            <a:endParaRPr lang="sv-SE" sz="1000" dirty="0"/>
          </a:p>
        </p:txBody>
      </p:sp>
      <p:cxnSp>
        <p:nvCxnSpPr>
          <p:cNvPr id="57" name="Straight Arrow Connector 56"/>
          <p:cNvCxnSpPr/>
          <p:nvPr/>
        </p:nvCxnSpPr>
        <p:spPr>
          <a:xfrm>
            <a:off x="5184430" y="3318961"/>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942" y="4198337"/>
            <a:ext cx="6459117" cy="581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34" name="Straight Arrow Connector 33"/>
          <p:cNvCxnSpPr/>
          <p:nvPr/>
        </p:nvCxnSpPr>
        <p:spPr>
          <a:xfrm>
            <a:off x="1305321" y="2875961"/>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Rounded Rectangle 34"/>
          <p:cNvSpPr/>
          <p:nvPr/>
        </p:nvSpPr>
        <p:spPr>
          <a:xfrm>
            <a:off x="1819141" y="2631927"/>
            <a:ext cx="1374654"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36" name="TextBox 35"/>
          <p:cNvSpPr txBox="1"/>
          <p:nvPr/>
        </p:nvSpPr>
        <p:spPr>
          <a:xfrm>
            <a:off x="1784084" y="2606611"/>
            <a:ext cx="1466331" cy="507831"/>
          </a:xfrm>
          <a:prstGeom prst="rect">
            <a:avLst/>
          </a:prstGeom>
          <a:noFill/>
        </p:spPr>
        <p:txBody>
          <a:bodyPr wrap="square" rtlCol="0">
            <a:spAutoFit/>
          </a:bodyPr>
          <a:lstStyle/>
          <a:p>
            <a:r>
              <a:rPr lang="sv-SE" sz="1350" dirty="0" smtClean="0"/>
              <a:t>Planera lansering av ny produkt</a:t>
            </a:r>
            <a:endParaRPr lang="sv-SE" sz="1350" dirty="0"/>
          </a:p>
        </p:txBody>
      </p:sp>
      <p:cxnSp>
        <p:nvCxnSpPr>
          <p:cNvPr id="58" name="Straight Arrow Connector 57"/>
          <p:cNvCxnSpPr/>
          <p:nvPr/>
        </p:nvCxnSpPr>
        <p:spPr>
          <a:xfrm>
            <a:off x="3212316" y="2860527"/>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39186025"/>
      </p:ext>
    </p:extLst>
  </p:cSld>
  <p:clrMapOvr>
    <a:masterClrMapping/>
  </p:clrMapOvr>
  <mc:AlternateContent xmlns:mc="http://schemas.openxmlformats.org/markup-compatibility/2006">
    <mc:Choice xmlns:p14="http://schemas.microsoft.com/office/powerpoint/2010/main" Requires="p14">
      <p:transition spd="slow" p14:dur="2000" advTm="38008"/>
    </mc:Choice>
    <mc:Fallback>
      <p:transition spd="slow" advTm="38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309" y="489548"/>
            <a:ext cx="6850800" cy="596700"/>
          </a:xfrm>
        </p:spPr>
        <p:txBody>
          <a:bodyPr>
            <a:normAutofit/>
          </a:bodyPr>
          <a:lstStyle/>
          <a:p>
            <a:r>
              <a:rPr lang="sv-SE" sz="2700" dirty="0"/>
              <a:t>Modellera beslut i verksamheter</a:t>
            </a:r>
          </a:p>
        </p:txBody>
      </p:sp>
      <p:sp>
        <p:nvSpPr>
          <p:cNvPr id="22" name="Rounded Rectangle 21"/>
          <p:cNvSpPr/>
          <p:nvPr/>
        </p:nvSpPr>
        <p:spPr>
          <a:xfrm>
            <a:off x="3697459" y="2516955"/>
            <a:ext cx="857250" cy="1189760"/>
          </a:xfrm>
          <a:prstGeom prst="roundRect">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23" name="TextBox 22"/>
          <p:cNvSpPr txBox="1"/>
          <p:nvPr/>
        </p:nvSpPr>
        <p:spPr>
          <a:xfrm>
            <a:off x="3671483" y="2563714"/>
            <a:ext cx="914400" cy="1131079"/>
          </a:xfrm>
          <a:prstGeom prst="rect">
            <a:avLst/>
          </a:prstGeom>
          <a:noFill/>
        </p:spPr>
        <p:txBody>
          <a:bodyPr wrap="square" rtlCol="0">
            <a:spAutoFit/>
          </a:bodyPr>
          <a:lstStyle/>
          <a:p>
            <a:r>
              <a:rPr lang="sv-SE" sz="1350" dirty="0"/>
              <a:t>Besluta om strategisk geografisk lansering</a:t>
            </a:r>
          </a:p>
        </p:txBody>
      </p:sp>
      <p:cxnSp>
        <p:nvCxnSpPr>
          <p:cNvPr id="24" name="Straight Arrow Connector 23"/>
          <p:cNvCxnSpPr/>
          <p:nvPr/>
        </p:nvCxnSpPr>
        <p:spPr>
          <a:xfrm>
            <a:off x="4575492" y="2839454"/>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rot="10800000" flipV="1">
            <a:off x="1785533" y="3592415"/>
            <a:ext cx="1828800" cy="457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4643033" y="3535265"/>
            <a:ext cx="3143250" cy="5143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703256" y="1290539"/>
            <a:ext cx="8049855" cy="584775"/>
          </a:xfrm>
          <a:prstGeom prst="rect">
            <a:avLst/>
          </a:prstGeom>
          <a:noFill/>
        </p:spPr>
        <p:txBody>
          <a:bodyPr wrap="square" rtlCol="0">
            <a:spAutoFit/>
          </a:bodyPr>
          <a:lstStyle/>
          <a:p>
            <a:pPr marL="285750" indent="-285750">
              <a:buFont typeface="Arial" panose="020B0604020202020204" pitchFamily="34" charset="0"/>
              <a:buChar char="•"/>
            </a:pPr>
            <a:r>
              <a:rPr lang="sv-SE" sz="1600" dirty="0"/>
              <a:t>Beslut i en verksamhetsprocess kan beskrivas </a:t>
            </a:r>
            <a:r>
              <a:rPr lang="sv-SE" sz="1600" dirty="0" smtClean="0"/>
              <a:t>som </a:t>
            </a:r>
            <a:r>
              <a:rPr lang="sv-SE" sz="1600" dirty="0"/>
              <a:t>en hel </a:t>
            </a:r>
            <a:r>
              <a:rPr lang="sv-SE" sz="1600" b="1" dirty="0"/>
              <a:t>beslutsprocess, </a:t>
            </a:r>
            <a:r>
              <a:rPr lang="sv-SE" sz="1600" b="1" dirty="0" smtClean="0"/>
              <a:t>med flera </a:t>
            </a:r>
            <a:r>
              <a:rPr lang="sv-SE" sz="1600" b="1" dirty="0"/>
              <a:t>aktiviteter</a:t>
            </a:r>
          </a:p>
        </p:txBody>
      </p:sp>
      <p:sp>
        <p:nvSpPr>
          <p:cNvPr id="40" name="Diamond 39"/>
          <p:cNvSpPr/>
          <p:nvPr/>
        </p:nvSpPr>
        <p:spPr>
          <a:xfrm>
            <a:off x="5048277" y="2693611"/>
            <a:ext cx="285750" cy="285750"/>
          </a:xfrm>
          <a:prstGeom prst="diamond">
            <a:avLst/>
          </a:prstGeom>
          <a:solidFill>
            <a:schemeClr val="bg1">
              <a:lumMod val="9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cxnSp>
        <p:nvCxnSpPr>
          <p:cNvPr id="41" name="Straight Arrow Connector 40"/>
          <p:cNvCxnSpPr/>
          <p:nvPr/>
        </p:nvCxnSpPr>
        <p:spPr>
          <a:xfrm flipV="1">
            <a:off x="5364068" y="2837802"/>
            <a:ext cx="1264024" cy="970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5207076" y="2375627"/>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3" name="Straight Connector 42"/>
          <p:cNvCxnSpPr/>
          <p:nvPr/>
        </p:nvCxnSpPr>
        <p:spPr>
          <a:xfrm rot="5400000" flipH="1" flipV="1">
            <a:off x="5027495" y="2532552"/>
            <a:ext cx="322118" cy="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rot="5400000" flipH="1" flipV="1">
            <a:off x="5027495" y="3140420"/>
            <a:ext cx="322118" cy="0"/>
          </a:xfrm>
          <a:prstGeom prst="line">
            <a:avLst/>
          </a:prstGeom>
        </p:spPr>
        <p:style>
          <a:lnRef idx="1">
            <a:schemeClr val="dk1"/>
          </a:lnRef>
          <a:fillRef idx="0">
            <a:schemeClr val="dk1"/>
          </a:fillRef>
          <a:effectRef idx="0">
            <a:schemeClr val="dk1"/>
          </a:effectRef>
          <a:fontRef idx="minor">
            <a:schemeClr val="tx1"/>
          </a:fontRef>
        </p:style>
      </p:cxnSp>
      <p:sp>
        <p:nvSpPr>
          <p:cNvPr id="45" name="Rounded Rectangle 44"/>
          <p:cNvSpPr/>
          <p:nvPr/>
        </p:nvSpPr>
        <p:spPr>
          <a:xfrm>
            <a:off x="6648873" y="2112383"/>
            <a:ext cx="1517075"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6" name="TextBox 45"/>
          <p:cNvSpPr txBox="1"/>
          <p:nvPr/>
        </p:nvSpPr>
        <p:spPr>
          <a:xfrm>
            <a:off x="6680048" y="2117577"/>
            <a:ext cx="1356011" cy="507831"/>
          </a:xfrm>
          <a:prstGeom prst="rect">
            <a:avLst/>
          </a:prstGeom>
          <a:noFill/>
        </p:spPr>
        <p:txBody>
          <a:bodyPr wrap="square" rtlCol="0">
            <a:spAutoFit/>
          </a:bodyPr>
          <a:lstStyle/>
          <a:p>
            <a:r>
              <a:rPr lang="sv-SE" sz="1350" dirty="0"/>
              <a:t>Lansera produkt i ett land i taget</a:t>
            </a:r>
          </a:p>
        </p:txBody>
      </p:sp>
      <p:sp>
        <p:nvSpPr>
          <p:cNvPr id="47" name="Rounded Rectangle 46"/>
          <p:cNvSpPr/>
          <p:nvPr/>
        </p:nvSpPr>
        <p:spPr>
          <a:xfrm>
            <a:off x="6633285" y="2619967"/>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48" name="TextBox 47"/>
          <p:cNvSpPr txBox="1"/>
          <p:nvPr/>
        </p:nvSpPr>
        <p:spPr>
          <a:xfrm>
            <a:off x="6622898" y="2631927"/>
            <a:ext cx="1543050" cy="507831"/>
          </a:xfrm>
          <a:prstGeom prst="rect">
            <a:avLst/>
          </a:prstGeom>
          <a:noFill/>
        </p:spPr>
        <p:txBody>
          <a:bodyPr wrap="square" rtlCol="0">
            <a:spAutoFit/>
          </a:bodyPr>
          <a:lstStyle/>
          <a:p>
            <a:r>
              <a:rPr lang="sv-SE" sz="1350" dirty="0"/>
              <a:t>Lansera produkt i en världsdel i taget</a:t>
            </a:r>
          </a:p>
        </p:txBody>
      </p:sp>
      <p:sp>
        <p:nvSpPr>
          <p:cNvPr id="49" name="Rounded Rectangle 48"/>
          <p:cNvSpPr/>
          <p:nvPr/>
        </p:nvSpPr>
        <p:spPr>
          <a:xfrm>
            <a:off x="6633285" y="3132745"/>
            <a:ext cx="1532663"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50" name="TextBox 49"/>
          <p:cNvSpPr txBox="1"/>
          <p:nvPr/>
        </p:nvSpPr>
        <p:spPr>
          <a:xfrm>
            <a:off x="6622898" y="3113531"/>
            <a:ext cx="1543050" cy="507831"/>
          </a:xfrm>
          <a:prstGeom prst="rect">
            <a:avLst/>
          </a:prstGeom>
          <a:noFill/>
        </p:spPr>
        <p:txBody>
          <a:bodyPr wrap="square" rtlCol="0">
            <a:spAutoFit/>
          </a:bodyPr>
          <a:lstStyle/>
          <a:p>
            <a:r>
              <a:rPr lang="sv-SE" sz="1350" dirty="0"/>
              <a:t>Lansera produkt globalt på en gång</a:t>
            </a:r>
          </a:p>
        </p:txBody>
      </p:sp>
      <p:cxnSp>
        <p:nvCxnSpPr>
          <p:cNvPr id="51" name="Straight Arrow Connector 50"/>
          <p:cNvCxnSpPr/>
          <p:nvPr/>
        </p:nvCxnSpPr>
        <p:spPr>
          <a:xfrm>
            <a:off x="8165948" y="2289027"/>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2" name="Straight Arrow Connector 51"/>
          <p:cNvCxnSpPr/>
          <p:nvPr/>
        </p:nvCxnSpPr>
        <p:spPr>
          <a:xfrm>
            <a:off x="8165948" y="2860527"/>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8197120" y="3369681"/>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5170766" y="2138831"/>
            <a:ext cx="1410964" cy="246221"/>
          </a:xfrm>
          <a:prstGeom prst="rect">
            <a:avLst/>
          </a:prstGeom>
          <a:noFill/>
        </p:spPr>
        <p:txBody>
          <a:bodyPr wrap="none" rtlCol="0">
            <a:spAutoFit/>
          </a:bodyPr>
          <a:lstStyle/>
          <a:p>
            <a:r>
              <a:rPr lang="sv-SE" sz="1000" dirty="0"/>
              <a:t>l</a:t>
            </a:r>
            <a:r>
              <a:rPr lang="sv-SE" sz="1000" dirty="0" smtClean="0"/>
              <a:t>ansera i ett land i taget</a:t>
            </a:r>
            <a:endParaRPr lang="sv-SE" sz="1000" dirty="0"/>
          </a:p>
        </p:txBody>
      </p:sp>
      <p:sp>
        <p:nvSpPr>
          <p:cNvPr id="55" name="TextBox 54"/>
          <p:cNvSpPr txBox="1"/>
          <p:nvPr/>
        </p:nvSpPr>
        <p:spPr>
          <a:xfrm>
            <a:off x="5350164" y="2643533"/>
            <a:ext cx="1277928" cy="400110"/>
          </a:xfrm>
          <a:prstGeom prst="rect">
            <a:avLst/>
          </a:prstGeom>
          <a:noFill/>
        </p:spPr>
        <p:txBody>
          <a:bodyPr wrap="square" rtlCol="0">
            <a:spAutoFit/>
          </a:bodyPr>
          <a:lstStyle/>
          <a:p>
            <a:r>
              <a:rPr lang="sv-SE" sz="1000" dirty="0"/>
              <a:t>l</a:t>
            </a:r>
            <a:r>
              <a:rPr lang="sv-SE" sz="1000" dirty="0" smtClean="0"/>
              <a:t>ansera i en världsdel i taget</a:t>
            </a:r>
            <a:endParaRPr lang="sv-SE" sz="1000" dirty="0"/>
          </a:p>
        </p:txBody>
      </p:sp>
      <p:sp>
        <p:nvSpPr>
          <p:cNvPr id="56" name="TextBox 55"/>
          <p:cNvSpPr txBox="1"/>
          <p:nvPr/>
        </p:nvSpPr>
        <p:spPr>
          <a:xfrm>
            <a:off x="5350164" y="3295577"/>
            <a:ext cx="947695" cy="246221"/>
          </a:xfrm>
          <a:prstGeom prst="rect">
            <a:avLst/>
          </a:prstGeom>
          <a:noFill/>
        </p:spPr>
        <p:txBody>
          <a:bodyPr wrap="none" rtlCol="0">
            <a:spAutoFit/>
          </a:bodyPr>
          <a:lstStyle/>
          <a:p>
            <a:r>
              <a:rPr lang="sv-SE" sz="1000" dirty="0" smtClean="0"/>
              <a:t>lansera globalt</a:t>
            </a:r>
            <a:endParaRPr lang="sv-SE" sz="1000" dirty="0"/>
          </a:p>
        </p:txBody>
      </p:sp>
      <p:cxnSp>
        <p:nvCxnSpPr>
          <p:cNvPr id="57" name="Straight Arrow Connector 56"/>
          <p:cNvCxnSpPr/>
          <p:nvPr/>
        </p:nvCxnSpPr>
        <p:spPr>
          <a:xfrm>
            <a:off x="5184430" y="3318961"/>
            <a:ext cx="1397300"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6942" y="4198337"/>
            <a:ext cx="6459117" cy="581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34" name="Straight Arrow Connector 33"/>
          <p:cNvCxnSpPr/>
          <p:nvPr/>
        </p:nvCxnSpPr>
        <p:spPr>
          <a:xfrm>
            <a:off x="1305321" y="2875961"/>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5" name="Rounded Rectangle 34"/>
          <p:cNvSpPr/>
          <p:nvPr/>
        </p:nvSpPr>
        <p:spPr>
          <a:xfrm>
            <a:off x="1819141" y="2631927"/>
            <a:ext cx="1374654"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1350"/>
          </a:p>
        </p:txBody>
      </p:sp>
      <p:sp>
        <p:nvSpPr>
          <p:cNvPr id="36" name="TextBox 35"/>
          <p:cNvSpPr txBox="1"/>
          <p:nvPr/>
        </p:nvSpPr>
        <p:spPr>
          <a:xfrm>
            <a:off x="1784084" y="2606611"/>
            <a:ext cx="1466331" cy="507831"/>
          </a:xfrm>
          <a:prstGeom prst="rect">
            <a:avLst/>
          </a:prstGeom>
          <a:noFill/>
        </p:spPr>
        <p:txBody>
          <a:bodyPr wrap="square" rtlCol="0">
            <a:spAutoFit/>
          </a:bodyPr>
          <a:lstStyle/>
          <a:p>
            <a:r>
              <a:rPr lang="sv-SE" sz="1350" dirty="0" smtClean="0"/>
              <a:t>Planera lansering av ny produkt</a:t>
            </a:r>
            <a:endParaRPr lang="sv-SE" sz="1350" dirty="0"/>
          </a:p>
        </p:txBody>
      </p:sp>
      <p:cxnSp>
        <p:nvCxnSpPr>
          <p:cNvPr id="58" name="Straight Arrow Connector 57"/>
          <p:cNvCxnSpPr/>
          <p:nvPr/>
        </p:nvCxnSpPr>
        <p:spPr>
          <a:xfrm>
            <a:off x="3212316" y="2860527"/>
            <a:ext cx="457200" cy="119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610619623"/>
      </p:ext>
    </p:extLst>
  </p:cSld>
  <p:clrMapOvr>
    <a:masterClrMapping/>
  </p:clrMapOvr>
  <mc:AlternateContent xmlns:mc="http://schemas.openxmlformats.org/markup-compatibility/2006">
    <mc:Choice xmlns:p14="http://schemas.microsoft.com/office/powerpoint/2010/main" Requires="p14">
      <p:transition spd="slow" p14:dur="2000" advTm="18433"/>
    </mc:Choice>
    <mc:Fallback>
      <p:transition spd="slow" advTm="18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smtClean="0"/>
              <a:t>Hur fattas beslut i verksamheter?</a:t>
            </a:r>
            <a:endParaRPr lang="sv-SE" sz="27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15930910"/>
      </p:ext>
    </p:extLst>
  </p:cSld>
  <p:clrMapOvr>
    <a:masterClrMapping/>
  </p:clrMapOvr>
  <mc:AlternateContent xmlns:mc="http://schemas.openxmlformats.org/markup-compatibility/2006">
    <mc:Choice xmlns:p14="http://schemas.microsoft.com/office/powerpoint/2010/main" Requires="p14">
      <p:transition spd="slow" p14:dur="2000" advTm="5277"/>
    </mc:Choice>
    <mc:Fallback>
      <p:transition spd="slow" advTm="5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6382</TotalTime>
  <Words>2205</Words>
  <Application>Microsoft Office PowerPoint</Application>
  <PresentationFormat>On-screen Show (16:9)</PresentationFormat>
  <Paragraphs>248</Paragraphs>
  <Slides>34</Slides>
  <Notes>18</Notes>
  <HiddenSlides>0</HiddenSlides>
  <MMClips>34</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34</vt:i4>
      </vt:variant>
    </vt:vector>
  </HeadingPairs>
  <TitlesOfParts>
    <vt:vector size="43"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Informationssystem 4  Del 1: Beslutsfattande</vt:lpstr>
      <vt:lpstr>PowerPoint Presentation</vt:lpstr>
      <vt:lpstr>Beslutsfattande i verksamheter</vt:lpstr>
      <vt:lpstr>PowerPoint Presentation</vt:lpstr>
      <vt:lpstr>Modellera beslut i verksamheter</vt:lpstr>
      <vt:lpstr>Modellera beslut i verksamheter</vt:lpstr>
      <vt:lpstr>Modellera beslut i verksamheter</vt:lpstr>
      <vt:lpstr>Modellera beslut i verksamheter</vt:lpstr>
      <vt:lpstr>PowerPoint Presentation</vt:lpstr>
      <vt:lpstr>Hur fattas beslut i verksamheter?</vt:lpstr>
      <vt:lpstr>Hur fattas beslut i verksamheter?</vt:lpstr>
      <vt:lpstr>Beslutsmodeller</vt:lpstr>
      <vt:lpstr>PowerPoint Presentation</vt:lpstr>
      <vt:lpstr>Rationell beslutsmodell </vt:lpstr>
      <vt:lpstr>Rationell beslutsmodell </vt:lpstr>
      <vt:lpstr>Rationell beslutsmodell </vt:lpstr>
      <vt:lpstr>Rationell beslutsmodell</vt:lpstr>
      <vt:lpstr>PowerPoint Presentation</vt:lpstr>
      <vt:lpstr>Rationell beslutsmodell ifrågasatt</vt:lpstr>
      <vt:lpstr>Rationell beslutsmodell ifrågasatt</vt:lpstr>
      <vt:lpstr>Begränsat rationellt beslutmodell  </vt:lpstr>
      <vt:lpstr>Begränsat rationellt beslutmodell  </vt:lpstr>
      <vt:lpstr>PowerPoint Presentation</vt:lpstr>
      <vt:lpstr>Soptunnemodell (Garbage can) </vt:lpstr>
      <vt:lpstr>Soptunnemodell (Garbage can) </vt:lpstr>
      <vt:lpstr>Soptunnemodell (Garbage can) </vt:lpstr>
      <vt:lpstr>PowerPoint Presentation</vt:lpstr>
      <vt:lpstr>Kompromissmodell (Political decision)</vt:lpstr>
      <vt:lpstr>Kompromissmodell (Political decision)</vt:lpstr>
      <vt:lpstr>PowerPoint Presentation</vt:lpstr>
      <vt:lpstr>Trial and error-modell</vt:lpstr>
      <vt:lpstr>Trial and error-modell</vt:lpstr>
      <vt:lpstr>Beslutsmodeller – beskrivande och/eller föreskrivande?</vt:lpstr>
      <vt:lpstr>Beslut på olika nivåer</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313</cp:revision>
  <cp:lastPrinted>2019-10-14T14:10:18Z</cp:lastPrinted>
  <dcterms:created xsi:type="dcterms:W3CDTF">2015-05-25T21:35:52Z</dcterms:created>
  <dcterms:modified xsi:type="dcterms:W3CDTF">2020-10-20T08:49:38Z</dcterms:modified>
</cp:coreProperties>
</file>